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4" r:id="rId2"/>
  </p:sldMasterIdLst>
  <p:notesMasterIdLst>
    <p:notesMasterId r:id="rId17"/>
  </p:notesMasterIdLst>
  <p:handoutMasterIdLst>
    <p:handoutMasterId r:id="rId18"/>
  </p:handoutMasterIdLst>
  <p:sldIdLst>
    <p:sldId id="257" r:id="rId3"/>
    <p:sldId id="281" r:id="rId4"/>
    <p:sldId id="256" r:id="rId5"/>
    <p:sldId id="259" r:id="rId6"/>
    <p:sldId id="271" r:id="rId7"/>
    <p:sldId id="272" r:id="rId8"/>
    <p:sldId id="273" r:id="rId9"/>
    <p:sldId id="274" r:id="rId10"/>
    <p:sldId id="275" r:id="rId11"/>
    <p:sldId id="276" r:id="rId12"/>
    <p:sldId id="277" r:id="rId13"/>
    <p:sldId id="264" r:id="rId14"/>
    <p:sldId id="279" r:id="rId15"/>
    <p:sldId id="266" r:id="rId16"/>
  </p:sldIdLst>
  <p:sldSz cx="9144000" cy="6858000" type="screen4x3"/>
  <p:notesSz cx="6858000" cy="9144000"/>
  <p:custDataLst>
    <p:tags r:id="rId19"/>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9933"/>
    <a:srgbClr val="FFA74F"/>
    <a:srgbClr val="890C4C"/>
    <a:srgbClr val="969696"/>
    <a:srgbClr val="B2B2B2"/>
    <a:srgbClr val="FEF7C2"/>
    <a:srgbClr val="FEF4A8"/>
    <a:srgbClr val="FEEC6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18" autoAdjust="0"/>
    <p:restoredTop sz="94660"/>
  </p:normalViewPr>
  <p:slideViewPr>
    <p:cSldViewPr snapToGrid="0">
      <p:cViewPr>
        <p:scale>
          <a:sx n="100" d="100"/>
          <a:sy n="100" d="100"/>
        </p:scale>
        <p:origin x="-690" y="798"/>
      </p:cViewPr>
      <p:guideLst>
        <p:guide orient="horz" pos="2158"/>
        <p:guide pos="2881"/>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8B6C5B8C-1C9D-4EC6-A4A3-BACD3DFC0196}" type="datetime1">
              <a:rPr lang="en-US" altLang="zh-CN"/>
              <a:pPr/>
              <a:t>8/17/2012</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B59E3258-D9E8-4894-A7BA-0B39B366670E}"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endParaRPr lang="en-US" altLang="zh-CN"/>
          </a:p>
        </p:txBody>
      </p:sp>
      <p:sp>
        <p:nvSpPr>
          <p:cNvPr id="1843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DEF0E208-6613-41D2-B3DB-2EE6459F08B7}" type="datetime1">
              <a:rPr lang="en-US" altLang="zh-CN"/>
              <a:pPr/>
              <a:t>8/17/2012</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F269C87B-6FE5-4DD4-AB50-D67876E4D1BD}"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1"/>
          <p:cNvSpPr>
            <a:spLocks noGrp="1" noChangeArrowheads="1"/>
          </p:cNvSpPr>
          <p:nvPr>
            <p:ph type="dt" sz="quarter" idx="1"/>
          </p:nvPr>
        </p:nvSpPr>
        <p:spPr>
          <a:noFill/>
        </p:spPr>
        <p:txBody>
          <a:bodyPr/>
          <a:lstStyle/>
          <a:p>
            <a:fld id="{C24DC054-E26C-44D5-9BDA-DB10DB8D88B4}" type="datetime1">
              <a:rPr lang="en-US" altLang="zh-CN"/>
              <a:pPr/>
              <a:t>8/17/2012</a:t>
            </a:fld>
            <a:endParaRPr lang="en-US" altLang="zh-CN"/>
          </a:p>
        </p:txBody>
      </p:sp>
      <p:sp>
        <p:nvSpPr>
          <p:cNvPr id="19459" name="Rectangle 13"/>
          <p:cNvSpPr>
            <a:spLocks noGrp="1" noChangeArrowheads="1"/>
          </p:cNvSpPr>
          <p:nvPr>
            <p:ph type="sldNum" sz="quarter" idx="5"/>
          </p:nvPr>
        </p:nvSpPr>
        <p:spPr>
          <a:noFill/>
        </p:spPr>
        <p:txBody>
          <a:bodyPr/>
          <a:lstStyle/>
          <a:p>
            <a:fld id="{962C9460-8202-471A-BCD5-8A7AC5636DB8}" type="slidenum">
              <a:rPr lang="en-US" altLang="zh-CN"/>
              <a:pPr/>
              <a:t>5</a:t>
            </a:fld>
            <a:endParaRPr lang="en-US" altLang="zh-CN"/>
          </a:p>
        </p:txBody>
      </p:sp>
      <p:sp>
        <p:nvSpPr>
          <p:cNvPr id="19460" name="Rectangle 2"/>
          <p:cNvSpPr>
            <a:spLocks noGrp="1" noRot="1" noChangeAspect="1" noChangeArrowheads="1" noTextEdit="1"/>
          </p:cNvSpPr>
          <p:nvPr>
            <p:ph type="sldImg"/>
          </p:nvPr>
        </p:nvSpPr>
        <p:spPr>
          <a:xfrm>
            <a:off x="1144588" y="685800"/>
            <a:ext cx="4572000" cy="3429000"/>
          </a:xfrm>
          <a:ln/>
        </p:spPr>
      </p:sp>
      <p:sp>
        <p:nvSpPr>
          <p:cNvPr id="19461" name="Rectangle 3"/>
          <p:cNvSpPr>
            <a:spLocks noGrp="1" noChangeArrowheads="1"/>
          </p:cNvSpPr>
          <p:nvPr>
            <p:ph type="body" idx="1"/>
          </p:nvPr>
        </p:nvSpPr>
        <p:spPr>
          <a:noFill/>
          <a:ln/>
        </p:spPr>
        <p:txBody>
          <a:bodyPr lIns="89913" tIns="44956" rIns="89913" bIns="44956"/>
          <a:lstStyle/>
          <a:p>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Grp="1" noChangeArrowheads="1"/>
          </p:cNvSpPr>
          <p:nvPr>
            <p:ph type="dt" sz="quarter" idx="1"/>
          </p:nvPr>
        </p:nvSpPr>
        <p:spPr>
          <a:noFill/>
        </p:spPr>
        <p:txBody>
          <a:bodyPr/>
          <a:lstStyle/>
          <a:p>
            <a:fld id="{5EF3EAB2-A664-4640-BE00-91F613459C1D}" type="datetime1">
              <a:rPr lang="en-US" altLang="zh-CN"/>
              <a:pPr/>
              <a:t>8/17/2012</a:t>
            </a:fld>
            <a:endParaRPr lang="en-US" altLang="zh-CN"/>
          </a:p>
        </p:txBody>
      </p:sp>
      <p:sp>
        <p:nvSpPr>
          <p:cNvPr id="20483" name="Rectangle 13"/>
          <p:cNvSpPr>
            <a:spLocks noGrp="1" noChangeArrowheads="1"/>
          </p:cNvSpPr>
          <p:nvPr>
            <p:ph type="sldNum" sz="quarter" idx="5"/>
          </p:nvPr>
        </p:nvSpPr>
        <p:spPr>
          <a:noFill/>
        </p:spPr>
        <p:txBody>
          <a:bodyPr/>
          <a:lstStyle/>
          <a:p>
            <a:fld id="{8E645C33-9F67-4673-A77E-E4B3D5BC6F68}" type="slidenum">
              <a:rPr lang="en-US" altLang="zh-CN"/>
              <a:pPr/>
              <a:t>10</a:t>
            </a:fld>
            <a:endParaRPr lang="en-US" altLang="zh-CN"/>
          </a:p>
        </p:txBody>
      </p:sp>
      <p:sp>
        <p:nvSpPr>
          <p:cNvPr id="20484" name="Rectangle 2"/>
          <p:cNvSpPr>
            <a:spLocks noGrp="1" noRot="1" noChangeAspect="1" noChangeArrowheads="1" noTextEdit="1"/>
          </p:cNvSpPr>
          <p:nvPr>
            <p:ph type="sldImg"/>
          </p:nvPr>
        </p:nvSpPr>
        <p:spPr>
          <a:xfrm>
            <a:off x="1144588" y="685800"/>
            <a:ext cx="4572000" cy="3429000"/>
          </a:xfrm>
          <a:ln/>
        </p:spPr>
      </p:sp>
      <p:sp>
        <p:nvSpPr>
          <p:cNvPr id="20485" name="Rectangle 3"/>
          <p:cNvSpPr>
            <a:spLocks noGrp="1" noChangeArrowheads="1"/>
          </p:cNvSpPr>
          <p:nvPr>
            <p:ph type="body" idx="1"/>
          </p:nvPr>
        </p:nvSpPr>
        <p:spPr>
          <a:noFill/>
          <a:ln/>
        </p:spPr>
        <p:txBody>
          <a:bodyPr lIns="89913" tIns="44956" rIns="89913" bIns="44956"/>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32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532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32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532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22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chemeClr val="bg2"/>
                </a:solidFill>
                <a:latin typeface="Tahoma" charset="0"/>
                <a:ea typeface="宋体" charset="-122"/>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22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r>
              <a:rPr lang="en-US" altLang="zh-CN"/>
              <a:t>XX-IN-000</a:t>
            </a:r>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altLang="zh-CN" smtClean="0"/>
              <a:t>XX-IN-000</a:t>
            </a:r>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037"/>
          <p:cNvSpPr>
            <a:spLocks noGrp="1" noChangeArrowheads="1"/>
          </p:cNvSpPr>
          <p:nvPr>
            <p:ph type="title"/>
          </p:nvPr>
        </p:nvSpPr>
        <p:spPr/>
        <p:txBody>
          <a:bodyPr/>
          <a:lstStyle/>
          <a:p>
            <a:pPr eaLnBrk="1" hangingPunct="1"/>
            <a:r>
              <a:rPr lang="en-US" altLang="zh-CN" smtClean="0">
                <a:ea typeface="宋体" charset="-122"/>
              </a:rPr>
              <a:t>Best Pricing</a:t>
            </a:r>
          </a:p>
        </p:txBody>
      </p:sp>
      <p:sp>
        <p:nvSpPr>
          <p:cNvPr id="5122" name="Rectangle 1034"/>
          <p:cNvSpPr>
            <a:spLocks noGrp="1" noChangeArrowheads="1"/>
          </p:cNvSpPr>
          <p:nvPr>
            <p:ph type="body" sz="quarter" idx="10"/>
          </p:nvPr>
        </p:nvSpPr>
        <p:spPr/>
        <p:txBody>
          <a:bodyPr>
            <a:normAutofit fontScale="92500" lnSpcReduction="20000"/>
          </a:bodyPr>
          <a:lstStyle/>
          <a:p>
            <a:pPr eaLnBrk="1" hangingPunct="1"/>
            <a:r>
              <a:rPr lang="en-US" altLang="zh-CN" sz="2000" dirty="0" smtClean="0">
                <a:ea typeface="宋体" charset="-122"/>
              </a:rPr>
              <a:t>QAD Enterprise Applications Standard </a:t>
            </a:r>
            <a:r>
              <a:rPr lang="en-US" altLang="zh-CN" sz="2000" dirty="0" smtClean="0">
                <a:ea typeface="宋体" charset="-122"/>
              </a:rPr>
              <a:t>and  </a:t>
            </a:r>
            <a:r>
              <a:rPr lang="en-US" altLang="zh-CN" sz="2000" dirty="0" smtClean="0">
                <a:ea typeface="宋体" charset="-122"/>
              </a:rPr>
              <a:t>Enterprise Editions</a:t>
            </a:r>
            <a:endParaRPr lang="en-US" altLang="zh-CN" dirty="0" smtClean="0">
              <a:ea typeface="宋体" charset="-122"/>
            </a:endParaRPr>
          </a:p>
        </p:txBody>
      </p:sp>
      <p:sp>
        <p:nvSpPr>
          <p:cNvPr id="4" name="Text Placeholder 3"/>
          <p:cNvSpPr>
            <a:spLocks noGrp="1"/>
          </p:cNvSpPr>
          <p:nvPr>
            <p:ph type="body" sz="quarter" idx="11"/>
          </p:nvPr>
        </p:nvSpPr>
        <p:spPr/>
        <p:txBody>
          <a:bodyPr/>
          <a:lstStyle/>
          <a:p>
            <a:r>
              <a:rPr lang="en-US" dirty="0" smtClean="0"/>
              <a:t>Training Guide</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0"/>
          <p:cNvSpPr>
            <a:spLocks noGrp="1" noChangeArrowheads="1"/>
          </p:cNvSpPr>
          <p:nvPr>
            <p:ph idx="1"/>
          </p:nvPr>
        </p:nvSpPr>
        <p:spPr/>
        <p:txBody>
          <a:bodyPr/>
          <a:lstStyle/>
          <a:p>
            <a:pPr eaLnBrk="1" hangingPunct="1"/>
            <a:r>
              <a:rPr lang="en-US" altLang="zh-CN" smtClean="0">
                <a:ea typeface="宋体" charset="-122"/>
              </a:rPr>
              <a:t>Price Lists</a:t>
            </a:r>
          </a:p>
          <a:p>
            <a:pPr eaLnBrk="1" hangingPunct="1"/>
            <a:r>
              <a:rPr lang="en-US" altLang="zh-CN" smtClean="0">
                <a:ea typeface="宋体" charset="-122"/>
              </a:rPr>
              <a:t>Best Pricing</a:t>
            </a:r>
          </a:p>
          <a:p>
            <a:pPr eaLnBrk="1" hangingPunct="1"/>
            <a:r>
              <a:rPr lang="en-US" altLang="zh-CN" smtClean="0">
                <a:ea typeface="宋体" charset="-122"/>
              </a:rPr>
              <a:t>Manual Price Lists</a:t>
            </a:r>
          </a:p>
          <a:p>
            <a:pPr eaLnBrk="1" hangingPunct="1"/>
            <a:r>
              <a:rPr lang="en-US" altLang="zh-CN" smtClean="0">
                <a:ea typeface="宋体" charset="-122"/>
              </a:rPr>
              <a:t>Nodes</a:t>
            </a:r>
          </a:p>
          <a:p>
            <a:pPr eaLnBrk="1" hangingPunct="1"/>
            <a:r>
              <a:rPr lang="en-US" altLang="zh-CN" smtClean="0">
                <a:ea typeface="宋体" charset="-122"/>
              </a:rPr>
              <a:t>Price Break Categories</a:t>
            </a:r>
          </a:p>
          <a:p>
            <a:pPr eaLnBrk="1" hangingPunct="1"/>
            <a:r>
              <a:rPr lang="en-US" altLang="zh-CN" smtClean="0">
                <a:ea typeface="宋体" charset="-122"/>
              </a:rPr>
              <a:t>Analysis Codes</a:t>
            </a:r>
          </a:p>
          <a:p>
            <a:pPr eaLnBrk="1" hangingPunct="1"/>
            <a:r>
              <a:rPr lang="en-US" altLang="zh-CN" smtClean="0">
                <a:ea typeface="宋体" charset="-122"/>
              </a:rPr>
              <a:t>Repricing</a:t>
            </a:r>
          </a:p>
          <a:p>
            <a:pPr eaLnBrk="1" hangingPunct="1"/>
            <a:r>
              <a:rPr lang="en-US" altLang="zh-CN" smtClean="0">
                <a:ea typeface="宋体" charset="-122"/>
              </a:rPr>
              <a:t>Discount Sequence</a:t>
            </a:r>
          </a:p>
        </p:txBody>
      </p:sp>
      <p:sp>
        <p:nvSpPr>
          <p:cNvPr id="14339" name="Rectangle 9"/>
          <p:cNvSpPr>
            <a:spLocks noGrp="1" noChangeArrowheads="1"/>
          </p:cNvSpPr>
          <p:nvPr>
            <p:ph type="title"/>
          </p:nvPr>
        </p:nvSpPr>
        <p:spPr/>
        <p:txBody>
          <a:bodyPr/>
          <a:lstStyle/>
          <a:p>
            <a:pPr eaLnBrk="1" hangingPunct="1"/>
            <a:r>
              <a:rPr lang="en-US" altLang="zh-CN" smtClean="0">
                <a:ea typeface="宋体" charset="-122"/>
              </a:rPr>
              <a:t>Best Pricing Terminology</a:t>
            </a:r>
          </a:p>
        </p:txBody>
      </p:sp>
      <p:sp>
        <p:nvSpPr>
          <p:cNvPr id="14338" name="Footer Placeholder 3"/>
          <p:cNvSpPr>
            <a:spLocks noGrp="1"/>
          </p:cNvSpPr>
          <p:nvPr>
            <p:ph type="ftr" sz="quarter" idx="10"/>
          </p:nvPr>
        </p:nvSpPr>
        <p:spPr>
          <a:noFill/>
        </p:spPr>
        <p:txBody>
          <a:bodyPr/>
          <a:lstStyle/>
          <a:p>
            <a:pPr defTabSz="865188"/>
            <a:r>
              <a:rPr lang="en-US" altLang="zh-CN"/>
              <a:t>BP-IN-110</a:t>
            </a:r>
          </a:p>
        </p:txBody>
      </p:sp>
      <p:grpSp>
        <p:nvGrpSpPr>
          <p:cNvPr id="14341" name="Group 11"/>
          <p:cNvGrpSpPr>
            <a:grpSpLocks noChangeAspect="1"/>
          </p:cNvGrpSpPr>
          <p:nvPr/>
        </p:nvGrpSpPr>
        <p:grpSpPr bwMode="auto">
          <a:xfrm>
            <a:off x="6016625" y="4953000"/>
            <a:ext cx="2741613" cy="1216025"/>
            <a:chOff x="3744" y="2571"/>
            <a:chExt cx="652" cy="289"/>
          </a:xfrm>
        </p:grpSpPr>
        <p:sp>
          <p:nvSpPr>
            <p:cNvPr id="14342" name="Freeform 12"/>
            <p:cNvSpPr>
              <a:spLocks noChangeAspect="1"/>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4343" name="Freeform 13"/>
            <p:cNvSpPr>
              <a:spLocks noChangeAspect="1"/>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4344" name="Freeform 14"/>
            <p:cNvSpPr>
              <a:spLocks noChangeAspect="1"/>
            </p:cNvSpPr>
            <p:nvPr/>
          </p:nvSpPr>
          <p:spPr bwMode="auto">
            <a:xfrm>
              <a:off x="3759" y="2605"/>
              <a:ext cx="81" cy="219"/>
            </a:xfrm>
            <a:custGeom>
              <a:avLst/>
              <a:gdLst>
                <a:gd name="T0" fmla="*/ 128 w 162"/>
                <a:gd name="T1" fmla="*/ 32 h 438"/>
                <a:gd name="T2" fmla="*/ 0 w 162"/>
                <a:gd name="T3" fmla="*/ 438 h 438"/>
                <a:gd name="T4" fmla="*/ 8 w 162"/>
                <a:gd name="T5" fmla="*/ 433 h 438"/>
                <a:gd name="T6" fmla="*/ 17 w 162"/>
                <a:gd name="T7" fmla="*/ 426 h 438"/>
                <a:gd name="T8" fmla="*/ 26 w 162"/>
                <a:gd name="T9" fmla="*/ 417 h 438"/>
                <a:gd name="T10" fmla="*/ 37 w 162"/>
                <a:gd name="T11" fmla="*/ 408 h 438"/>
                <a:gd name="T12" fmla="*/ 46 w 162"/>
                <a:gd name="T13" fmla="*/ 398 h 438"/>
                <a:gd name="T14" fmla="*/ 55 w 162"/>
                <a:gd name="T15" fmla="*/ 388 h 438"/>
                <a:gd name="T16" fmla="*/ 63 w 162"/>
                <a:gd name="T17" fmla="*/ 378 h 438"/>
                <a:gd name="T18" fmla="*/ 69 w 162"/>
                <a:gd name="T19" fmla="*/ 369 h 438"/>
                <a:gd name="T20" fmla="*/ 162 w 162"/>
                <a:gd name="T21" fmla="*/ 0 h 438"/>
                <a:gd name="T22" fmla="*/ 160 w 162"/>
                <a:gd name="T23" fmla="*/ 4 h 438"/>
                <a:gd name="T24" fmla="*/ 156 w 162"/>
                <a:gd name="T25" fmla="*/ 8 h 438"/>
                <a:gd name="T26" fmla="*/ 152 w 162"/>
                <a:gd name="T27" fmla="*/ 13 h 438"/>
                <a:gd name="T28" fmla="*/ 148 w 162"/>
                <a:gd name="T29" fmla="*/ 17 h 438"/>
                <a:gd name="T30" fmla="*/ 143 w 162"/>
                <a:gd name="T31" fmla="*/ 22 h 438"/>
                <a:gd name="T32" fmla="*/ 138 w 162"/>
                <a:gd name="T33" fmla="*/ 25 h 438"/>
                <a:gd name="T34" fmla="*/ 133 w 162"/>
                <a:gd name="T35" fmla="*/ 29 h 438"/>
                <a:gd name="T36" fmla="*/ 128 w 162"/>
                <a:gd name="T37" fmla="*/ 32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4345" name="Freeform 15"/>
            <p:cNvSpPr>
              <a:spLocks noChangeAspect="1"/>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4346" name="Freeform 16"/>
            <p:cNvSpPr>
              <a:spLocks noChangeAspect="1"/>
            </p:cNvSpPr>
            <p:nvPr/>
          </p:nvSpPr>
          <p:spPr bwMode="auto">
            <a:xfrm>
              <a:off x="4077" y="2797"/>
              <a:ext cx="299" cy="44"/>
            </a:xfrm>
            <a:custGeom>
              <a:avLst/>
              <a:gdLst>
                <a:gd name="T0" fmla="*/ 0 w 598"/>
                <a:gd name="T1" fmla="*/ 65 h 89"/>
                <a:gd name="T2" fmla="*/ 40 w 598"/>
                <a:gd name="T3" fmla="*/ 40 h 89"/>
                <a:gd name="T4" fmla="*/ 77 w 598"/>
                <a:gd name="T5" fmla="*/ 22 h 89"/>
                <a:gd name="T6" fmla="*/ 115 w 598"/>
                <a:gd name="T7" fmla="*/ 9 h 89"/>
                <a:gd name="T8" fmla="*/ 152 w 598"/>
                <a:gd name="T9" fmla="*/ 2 h 89"/>
                <a:gd name="T10" fmla="*/ 189 w 598"/>
                <a:gd name="T11" fmla="*/ 0 h 89"/>
                <a:gd name="T12" fmla="*/ 225 w 598"/>
                <a:gd name="T13" fmla="*/ 1 h 89"/>
                <a:gd name="T14" fmla="*/ 260 w 598"/>
                <a:gd name="T15" fmla="*/ 4 h 89"/>
                <a:gd name="T16" fmla="*/ 295 w 598"/>
                <a:gd name="T17" fmla="*/ 10 h 89"/>
                <a:gd name="T18" fmla="*/ 328 w 598"/>
                <a:gd name="T19" fmla="*/ 17 h 89"/>
                <a:gd name="T20" fmla="*/ 361 w 598"/>
                <a:gd name="T21" fmla="*/ 24 h 89"/>
                <a:gd name="T22" fmla="*/ 393 w 598"/>
                <a:gd name="T23" fmla="*/ 31 h 89"/>
                <a:gd name="T24" fmla="*/ 423 w 598"/>
                <a:gd name="T25" fmla="*/ 37 h 89"/>
                <a:gd name="T26" fmla="*/ 453 w 598"/>
                <a:gd name="T27" fmla="*/ 40 h 89"/>
                <a:gd name="T28" fmla="*/ 480 w 598"/>
                <a:gd name="T29" fmla="*/ 40 h 89"/>
                <a:gd name="T30" fmla="*/ 508 w 598"/>
                <a:gd name="T31" fmla="*/ 36 h 89"/>
                <a:gd name="T32" fmla="*/ 533 w 598"/>
                <a:gd name="T33" fmla="*/ 27 h 89"/>
                <a:gd name="T34" fmla="*/ 539 w 598"/>
                <a:gd name="T35" fmla="*/ 32 h 89"/>
                <a:gd name="T36" fmla="*/ 545 w 598"/>
                <a:gd name="T37" fmla="*/ 38 h 89"/>
                <a:gd name="T38" fmla="*/ 552 w 598"/>
                <a:gd name="T39" fmla="*/ 45 h 89"/>
                <a:gd name="T40" fmla="*/ 561 w 598"/>
                <a:gd name="T41" fmla="*/ 53 h 89"/>
                <a:gd name="T42" fmla="*/ 569 w 598"/>
                <a:gd name="T43" fmla="*/ 61 h 89"/>
                <a:gd name="T44" fmla="*/ 578 w 598"/>
                <a:gd name="T45" fmla="*/ 68 h 89"/>
                <a:gd name="T46" fmla="*/ 587 w 598"/>
                <a:gd name="T47" fmla="*/ 75 h 89"/>
                <a:gd name="T48" fmla="*/ 598 w 598"/>
                <a:gd name="T49" fmla="*/ 79 h 89"/>
                <a:gd name="T50" fmla="*/ 285 w 598"/>
                <a:gd name="T51" fmla="*/ 79 h 89"/>
                <a:gd name="T52" fmla="*/ 278 w 598"/>
                <a:gd name="T53" fmla="*/ 74 h 89"/>
                <a:gd name="T54" fmla="*/ 269 w 598"/>
                <a:gd name="T55" fmla="*/ 68 h 89"/>
                <a:gd name="T56" fmla="*/ 256 w 598"/>
                <a:gd name="T57" fmla="*/ 62 h 89"/>
                <a:gd name="T58" fmla="*/ 243 w 598"/>
                <a:gd name="T59" fmla="*/ 59 h 89"/>
                <a:gd name="T60" fmla="*/ 227 w 598"/>
                <a:gd name="T61" fmla="*/ 54 h 89"/>
                <a:gd name="T62" fmla="*/ 211 w 598"/>
                <a:gd name="T63" fmla="*/ 52 h 89"/>
                <a:gd name="T64" fmla="*/ 193 w 598"/>
                <a:gd name="T65" fmla="*/ 51 h 89"/>
                <a:gd name="T66" fmla="*/ 175 w 598"/>
                <a:gd name="T67" fmla="*/ 49 h 89"/>
                <a:gd name="T68" fmla="*/ 156 w 598"/>
                <a:gd name="T69" fmla="*/ 49 h 89"/>
                <a:gd name="T70" fmla="*/ 137 w 598"/>
                <a:gd name="T71" fmla="*/ 52 h 89"/>
                <a:gd name="T72" fmla="*/ 119 w 598"/>
                <a:gd name="T73" fmla="*/ 54 h 89"/>
                <a:gd name="T74" fmla="*/ 102 w 598"/>
                <a:gd name="T75" fmla="*/ 57 h 89"/>
                <a:gd name="T76" fmla="*/ 84 w 598"/>
                <a:gd name="T77" fmla="*/ 63 h 89"/>
                <a:gd name="T78" fmla="*/ 68 w 598"/>
                <a:gd name="T79" fmla="*/ 70 h 89"/>
                <a:gd name="T80" fmla="*/ 54 w 598"/>
                <a:gd name="T81" fmla="*/ 78 h 89"/>
                <a:gd name="T82" fmla="*/ 42 w 598"/>
                <a:gd name="T83" fmla="*/ 89 h 89"/>
                <a:gd name="T84" fmla="*/ 38 w 598"/>
                <a:gd name="T85" fmla="*/ 85 h 89"/>
                <a:gd name="T86" fmla="*/ 34 w 598"/>
                <a:gd name="T87" fmla="*/ 82 h 89"/>
                <a:gd name="T88" fmla="*/ 29 w 598"/>
                <a:gd name="T89" fmla="*/ 79 h 89"/>
                <a:gd name="T90" fmla="*/ 25 w 598"/>
                <a:gd name="T91" fmla="*/ 76 h 89"/>
                <a:gd name="T92" fmla="*/ 19 w 598"/>
                <a:gd name="T93" fmla="*/ 72 h 89"/>
                <a:gd name="T94" fmla="*/ 14 w 598"/>
                <a:gd name="T95" fmla="*/ 70 h 89"/>
                <a:gd name="T96" fmla="*/ 7 w 598"/>
                <a:gd name="T97" fmla="*/ 68 h 89"/>
                <a:gd name="T98" fmla="*/ 0 w 598"/>
                <a:gd name="T99" fmla="*/ 65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4347" name="Freeform 17"/>
            <p:cNvSpPr>
              <a:spLocks noChangeAspect="1"/>
            </p:cNvSpPr>
            <p:nvPr/>
          </p:nvSpPr>
          <p:spPr bwMode="auto">
            <a:xfrm>
              <a:off x="3755" y="2812"/>
              <a:ext cx="300" cy="29"/>
            </a:xfrm>
            <a:custGeom>
              <a:avLst/>
              <a:gdLst>
                <a:gd name="T0" fmla="*/ 4 w 600"/>
                <a:gd name="T1" fmla="*/ 43 h 58"/>
                <a:gd name="T2" fmla="*/ 17 w 600"/>
                <a:gd name="T3" fmla="*/ 33 h 58"/>
                <a:gd name="T4" fmla="*/ 31 w 600"/>
                <a:gd name="T5" fmla="*/ 22 h 58"/>
                <a:gd name="T6" fmla="*/ 44 w 600"/>
                <a:gd name="T7" fmla="*/ 11 h 58"/>
                <a:gd name="T8" fmla="*/ 110 w 600"/>
                <a:gd name="T9" fmla="*/ 22 h 58"/>
                <a:gd name="T10" fmla="*/ 214 w 600"/>
                <a:gd name="T11" fmla="*/ 36 h 58"/>
                <a:gd name="T12" fmla="*/ 295 w 600"/>
                <a:gd name="T13" fmla="*/ 33 h 58"/>
                <a:gd name="T14" fmla="*/ 357 w 600"/>
                <a:gd name="T15" fmla="*/ 23 h 58"/>
                <a:gd name="T16" fmla="*/ 408 w 600"/>
                <a:gd name="T17" fmla="*/ 10 h 58"/>
                <a:gd name="T18" fmla="*/ 456 w 600"/>
                <a:gd name="T19" fmla="*/ 1 h 58"/>
                <a:gd name="T20" fmla="*/ 506 w 600"/>
                <a:gd name="T21" fmla="*/ 2 h 58"/>
                <a:gd name="T22" fmla="*/ 565 w 600"/>
                <a:gd name="T23" fmla="*/ 20 h 58"/>
                <a:gd name="T24" fmla="*/ 595 w 600"/>
                <a:gd name="T25" fmla="*/ 38 h 58"/>
                <a:gd name="T26" fmla="*/ 583 w 600"/>
                <a:gd name="T27" fmla="*/ 44 h 58"/>
                <a:gd name="T28" fmla="*/ 573 w 600"/>
                <a:gd name="T29" fmla="*/ 51 h 58"/>
                <a:gd name="T30" fmla="*/ 564 w 600"/>
                <a:gd name="T31" fmla="*/ 55 h 58"/>
                <a:gd name="T32" fmla="*/ 553 w 600"/>
                <a:gd name="T33" fmla="*/ 51 h 58"/>
                <a:gd name="T34" fmla="*/ 534 w 600"/>
                <a:gd name="T35" fmla="*/ 40 h 58"/>
                <a:gd name="T36" fmla="*/ 512 w 600"/>
                <a:gd name="T37" fmla="*/ 33 h 58"/>
                <a:gd name="T38" fmla="*/ 489 w 600"/>
                <a:gd name="T39" fmla="*/ 30 h 58"/>
                <a:gd name="T40" fmla="*/ 464 w 600"/>
                <a:gd name="T41" fmla="*/ 29 h 58"/>
                <a:gd name="T42" fmla="*/ 437 w 600"/>
                <a:gd name="T43" fmla="*/ 30 h 58"/>
                <a:gd name="T44" fmla="*/ 412 w 600"/>
                <a:gd name="T45" fmla="*/ 36 h 58"/>
                <a:gd name="T46" fmla="*/ 387 w 600"/>
                <a:gd name="T47" fmla="*/ 43 h 58"/>
                <a:gd name="T48" fmla="*/ 360 w 600"/>
                <a:gd name="T49" fmla="*/ 47 h 58"/>
                <a:gd name="T50" fmla="*/ 316 w 600"/>
                <a:gd name="T51" fmla="*/ 47 h 58"/>
                <a:gd name="T52" fmla="*/ 261 w 600"/>
                <a:gd name="T53" fmla="*/ 47 h 58"/>
                <a:gd name="T54" fmla="*/ 200 w 600"/>
                <a:gd name="T55" fmla="*/ 47 h 58"/>
                <a:gd name="T56" fmla="*/ 138 w 600"/>
                <a:gd name="T57" fmla="*/ 46 h 58"/>
                <a:gd name="T58" fmla="*/ 82 w 600"/>
                <a:gd name="T59" fmla="*/ 46 h 58"/>
                <a:gd name="T60" fmla="*/ 36 w 600"/>
                <a:gd name="T61" fmla="*/ 46 h 58"/>
                <a:gd name="T62" fmla="*/ 7 w 600"/>
                <a:gd name="T63" fmla="*/ 46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348" name="Freeform 18"/>
            <p:cNvSpPr>
              <a:spLocks noChangeAspect="1"/>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4349" name="Freeform 19"/>
            <p:cNvSpPr>
              <a:spLocks noChangeAspect="1"/>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4350" name="Freeform 20"/>
            <p:cNvSpPr>
              <a:spLocks noChangeAspect="1"/>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4351" name="Freeform 21"/>
            <p:cNvSpPr>
              <a:spLocks noChangeAspect="1"/>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4352" name="Freeform 22"/>
            <p:cNvSpPr>
              <a:spLocks noChangeAspect="1"/>
            </p:cNvSpPr>
            <p:nvPr/>
          </p:nvSpPr>
          <p:spPr bwMode="auto">
            <a:xfrm>
              <a:off x="4290" y="2596"/>
              <a:ext cx="94" cy="241"/>
            </a:xfrm>
            <a:custGeom>
              <a:avLst/>
              <a:gdLst>
                <a:gd name="T0" fmla="*/ 0 w 190"/>
                <a:gd name="T1" fmla="*/ 0 h 481"/>
                <a:gd name="T2" fmla="*/ 98 w 190"/>
                <a:gd name="T3" fmla="*/ 399 h 481"/>
                <a:gd name="T4" fmla="*/ 103 w 190"/>
                <a:gd name="T5" fmla="*/ 404 h 481"/>
                <a:gd name="T6" fmla="*/ 111 w 190"/>
                <a:gd name="T7" fmla="*/ 413 h 481"/>
                <a:gd name="T8" fmla="*/ 121 w 190"/>
                <a:gd name="T9" fmla="*/ 425 h 481"/>
                <a:gd name="T10" fmla="*/ 132 w 190"/>
                <a:gd name="T11" fmla="*/ 437 h 481"/>
                <a:gd name="T12" fmla="*/ 145 w 190"/>
                <a:gd name="T13" fmla="*/ 449 h 481"/>
                <a:gd name="T14" fmla="*/ 160 w 190"/>
                <a:gd name="T15" fmla="*/ 462 h 481"/>
                <a:gd name="T16" fmla="*/ 175 w 190"/>
                <a:gd name="T17" fmla="*/ 472 h 481"/>
                <a:gd name="T18" fmla="*/ 190 w 190"/>
                <a:gd name="T19" fmla="*/ 481 h 481"/>
                <a:gd name="T20" fmla="*/ 45 w 190"/>
                <a:gd name="T21" fmla="*/ 55 h 481"/>
                <a:gd name="T22" fmla="*/ 40 w 190"/>
                <a:gd name="T23" fmla="*/ 51 h 481"/>
                <a:gd name="T24" fmla="*/ 35 w 190"/>
                <a:gd name="T25" fmla="*/ 44 h 481"/>
                <a:gd name="T26" fmla="*/ 28 w 190"/>
                <a:gd name="T27" fmla="*/ 37 h 481"/>
                <a:gd name="T28" fmla="*/ 21 w 190"/>
                <a:gd name="T29" fmla="*/ 29 h 481"/>
                <a:gd name="T30" fmla="*/ 15 w 190"/>
                <a:gd name="T31" fmla="*/ 21 h 481"/>
                <a:gd name="T32" fmla="*/ 9 w 190"/>
                <a:gd name="T33" fmla="*/ 14 h 481"/>
                <a:gd name="T34" fmla="*/ 4 w 190"/>
                <a:gd name="T35" fmla="*/ 6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4353" name="Freeform 23"/>
            <p:cNvSpPr>
              <a:spLocks noChangeAspect="1"/>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4354" name="Freeform 24"/>
            <p:cNvSpPr>
              <a:spLocks noChangeAspect="1"/>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4355" name="Freeform 25"/>
            <p:cNvSpPr>
              <a:spLocks noChangeAspect="1"/>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4356" name="Freeform 26"/>
            <p:cNvSpPr>
              <a:spLocks noChangeAspect="1"/>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4357" name="Freeform 27"/>
            <p:cNvSpPr>
              <a:spLocks noChangeAspect="1"/>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38"/>
          <p:cNvSpPr>
            <a:spLocks noGrp="1" noChangeArrowheads="1"/>
          </p:cNvSpPr>
          <p:nvPr>
            <p:ph type="title"/>
          </p:nvPr>
        </p:nvSpPr>
        <p:spPr/>
        <p:txBody>
          <a:bodyPr/>
          <a:lstStyle/>
          <a:p>
            <a:pPr eaLnBrk="1" hangingPunct="1"/>
            <a:r>
              <a:rPr lang="en-US" altLang="zh-CN" smtClean="0">
                <a:ea typeface="宋体" charset="-122"/>
              </a:rPr>
              <a:t>Sales Orders / Purchase Orders</a:t>
            </a:r>
          </a:p>
        </p:txBody>
      </p:sp>
      <p:sp>
        <p:nvSpPr>
          <p:cNvPr id="2051" name="Footer Placeholder 2"/>
          <p:cNvSpPr>
            <a:spLocks noGrp="1"/>
          </p:cNvSpPr>
          <p:nvPr>
            <p:ph type="ftr" sz="quarter" idx="10"/>
          </p:nvPr>
        </p:nvSpPr>
        <p:spPr>
          <a:noFill/>
        </p:spPr>
        <p:txBody>
          <a:bodyPr/>
          <a:lstStyle/>
          <a:p>
            <a:pPr defTabSz="865188"/>
            <a:r>
              <a:rPr lang="en-US" altLang="zh-CN"/>
              <a:t>BP-IN-120</a:t>
            </a:r>
          </a:p>
        </p:txBody>
      </p:sp>
      <p:grpSp>
        <p:nvGrpSpPr>
          <p:cNvPr id="21" name="Group 20"/>
          <p:cNvGrpSpPr/>
          <p:nvPr/>
        </p:nvGrpSpPr>
        <p:grpSpPr>
          <a:xfrm>
            <a:off x="747514" y="1120775"/>
            <a:ext cx="7642424" cy="4835525"/>
            <a:chOff x="585589" y="1720850"/>
            <a:chExt cx="7642424" cy="4835525"/>
          </a:xfrm>
        </p:grpSpPr>
        <p:graphicFrame>
          <p:nvGraphicFramePr>
            <p:cNvPr id="2050" name="Object 39"/>
            <p:cNvGraphicFramePr>
              <a:graphicFrameLocks noChangeAspect="1"/>
            </p:cNvGraphicFramePr>
            <p:nvPr/>
          </p:nvGraphicFramePr>
          <p:xfrm>
            <a:off x="2649538" y="1736725"/>
            <a:ext cx="3822700" cy="4727575"/>
          </p:xfrm>
          <a:graphic>
            <a:graphicData uri="http://schemas.openxmlformats.org/presentationml/2006/ole">
              <p:oleObj spid="_x0000_s2050" name="Microsoft ClipArt Gallery" r:id="rId3" imgW="2826720" imgH="3497040" progId="">
                <p:embed/>
              </p:oleObj>
            </a:graphicData>
          </a:graphic>
        </p:graphicFrame>
        <p:cxnSp>
          <p:nvCxnSpPr>
            <p:cNvPr id="2053" name="AutoShape 40" descr="5%"/>
            <p:cNvCxnSpPr>
              <a:cxnSpLocks noChangeShapeType="1"/>
              <a:stCxn id="46129" idx="2"/>
              <a:endCxn id="46121" idx="1"/>
            </p:cNvCxnSpPr>
            <p:nvPr/>
          </p:nvCxnSpPr>
          <p:spPr bwMode="auto">
            <a:xfrm rot="16200000" flipH="1">
              <a:off x="3871119" y="4964906"/>
              <a:ext cx="2060575" cy="665163"/>
            </a:xfrm>
            <a:prstGeom prst="bentConnector2">
              <a:avLst/>
            </a:prstGeom>
            <a:noFill/>
            <a:ln w="31750">
              <a:solidFill>
                <a:schemeClr val="tx1"/>
              </a:solidFill>
              <a:prstDash val="dash"/>
              <a:miter lim="800000"/>
              <a:headEnd/>
              <a:tailEnd/>
            </a:ln>
          </p:spPr>
        </p:cxnSp>
        <p:sp>
          <p:nvSpPr>
            <p:cNvPr id="46121" name="Rectangle 41"/>
            <p:cNvSpPr>
              <a:spLocks noChangeArrowheads="1"/>
            </p:cNvSpPr>
            <p:nvPr/>
          </p:nvSpPr>
          <p:spPr bwMode="auto">
            <a:xfrm>
              <a:off x="5248275" y="6099175"/>
              <a:ext cx="1371600" cy="457200"/>
            </a:xfrm>
            <a:prstGeom prst="rect">
              <a:avLst/>
            </a:prstGeom>
            <a:solidFill>
              <a:schemeClr val="bg1"/>
            </a:solidFill>
            <a:ln w="28575">
              <a:solidFill>
                <a:srgbClr val="FF9900"/>
              </a:solidFill>
              <a:prstDash val="dash"/>
              <a:miter lim="800000"/>
              <a:headEnd/>
              <a:tailEnd/>
            </a:ln>
            <a:effectLst>
              <a:outerShdw dist="5388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sp>
          <p:nvSpPr>
            <p:cNvPr id="46122" name="Rectangle 42"/>
            <p:cNvSpPr>
              <a:spLocks noChangeArrowheads="1"/>
            </p:cNvSpPr>
            <p:nvPr/>
          </p:nvSpPr>
          <p:spPr bwMode="auto">
            <a:xfrm>
              <a:off x="3352800" y="1720850"/>
              <a:ext cx="2447925"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0" tIns="0" rIns="0" bIns="0" anchor="ctr" anchorCtr="1"/>
            <a:lstStyle/>
            <a:p>
              <a:pPr algn="ctr" eaLnBrk="0" hangingPunct="0">
                <a:defRPr/>
              </a:pPr>
              <a:r>
                <a:rPr kumimoji="1" lang="en-US" altLang="zh-CN" sz="2000" b="1">
                  <a:latin typeface="+mj-lt"/>
                  <a:ea typeface="宋体" charset="-122"/>
                </a:rPr>
                <a:t>Sales Orders/</a:t>
              </a:r>
              <a:br>
                <a:rPr kumimoji="1" lang="en-US" altLang="zh-CN" sz="2000" b="1">
                  <a:latin typeface="+mj-lt"/>
                  <a:ea typeface="宋体" charset="-122"/>
                </a:rPr>
              </a:br>
              <a:r>
                <a:rPr kumimoji="1" lang="en-US" altLang="zh-CN" sz="2000" b="1">
                  <a:latin typeface="+mj-lt"/>
                  <a:ea typeface="宋体" charset="-122"/>
                </a:rPr>
                <a:t>Purchase Orders</a:t>
              </a:r>
            </a:p>
          </p:txBody>
        </p:sp>
        <p:cxnSp>
          <p:nvCxnSpPr>
            <p:cNvPr id="2056" name="AutoShape 43" descr="5%"/>
            <p:cNvCxnSpPr>
              <a:cxnSpLocks noChangeShapeType="1"/>
              <a:stCxn id="46122" idx="2"/>
              <a:endCxn id="46129" idx="0"/>
            </p:cNvCxnSpPr>
            <p:nvPr/>
          </p:nvCxnSpPr>
          <p:spPr bwMode="auto">
            <a:xfrm rot="5400000">
              <a:off x="4221163" y="2982912"/>
              <a:ext cx="703263" cy="7938"/>
            </a:xfrm>
            <a:prstGeom prst="straightConnector1">
              <a:avLst/>
            </a:prstGeom>
            <a:noFill/>
            <a:ln w="31750">
              <a:solidFill>
                <a:schemeClr val="tx1"/>
              </a:solidFill>
              <a:round/>
              <a:headEnd/>
              <a:tailEnd/>
            </a:ln>
          </p:spPr>
        </p:cxnSp>
        <p:cxnSp>
          <p:nvCxnSpPr>
            <p:cNvPr id="2057" name="AutoShape 44" descr="Large grid"/>
            <p:cNvCxnSpPr>
              <a:cxnSpLocks noChangeShapeType="1"/>
              <a:stCxn id="46122" idx="2"/>
              <a:endCxn id="46130" idx="0"/>
            </p:cNvCxnSpPr>
            <p:nvPr/>
          </p:nvCxnSpPr>
          <p:spPr bwMode="auto">
            <a:xfrm rot="16200000" flipH="1">
              <a:off x="5593557" y="1618456"/>
              <a:ext cx="703263" cy="2736850"/>
            </a:xfrm>
            <a:prstGeom prst="bentConnector3">
              <a:avLst>
                <a:gd name="adj1" fmla="val 50000"/>
              </a:avLst>
            </a:prstGeom>
            <a:noFill/>
            <a:ln w="31750">
              <a:solidFill>
                <a:schemeClr val="tx1"/>
              </a:solidFill>
              <a:miter lim="800000"/>
              <a:headEnd/>
              <a:tailEnd/>
            </a:ln>
          </p:spPr>
        </p:cxnSp>
        <p:cxnSp>
          <p:nvCxnSpPr>
            <p:cNvPr id="2058" name="AutoShape 45" descr="Large grid"/>
            <p:cNvCxnSpPr>
              <a:cxnSpLocks noChangeShapeType="1"/>
              <a:stCxn id="46122" idx="2"/>
              <a:endCxn id="46131" idx="0"/>
            </p:cNvCxnSpPr>
            <p:nvPr/>
          </p:nvCxnSpPr>
          <p:spPr bwMode="auto">
            <a:xfrm rot="5400000">
              <a:off x="2849563" y="1611312"/>
              <a:ext cx="703263" cy="2751138"/>
            </a:xfrm>
            <a:prstGeom prst="bentConnector3">
              <a:avLst>
                <a:gd name="adj1" fmla="val 50000"/>
              </a:avLst>
            </a:prstGeom>
            <a:noFill/>
            <a:ln w="31750">
              <a:solidFill>
                <a:schemeClr val="tx1"/>
              </a:solidFill>
              <a:miter lim="800000"/>
              <a:headEnd/>
              <a:tailEnd/>
            </a:ln>
          </p:spPr>
        </p:cxnSp>
        <p:sp>
          <p:nvSpPr>
            <p:cNvPr id="46126" name="Rectangle 46"/>
            <p:cNvSpPr>
              <a:spLocks noChangeArrowheads="1"/>
            </p:cNvSpPr>
            <p:nvPr/>
          </p:nvSpPr>
          <p:spPr bwMode="auto">
            <a:xfrm>
              <a:off x="5248275" y="4727575"/>
              <a:ext cx="1371600" cy="457200"/>
            </a:xfrm>
            <a:prstGeom prst="rect">
              <a:avLst/>
            </a:prstGeom>
            <a:solidFill>
              <a:schemeClr val="bg1"/>
            </a:solidFill>
            <a:ln w="28575">
              <a:solidFill>
                <a:srgbClr val="FF9900"/>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cxnSp>
          <p:nvCxnSpPr>
            <p:cNvPr id="2060" name="AutoShape 47" descr="Dotted grid"/>
            <p:cNvCxnSpPr>
              <a:cxnSpLocks noChangeShapeType="1"/>
              <a:stCxn id="46129" idx="2"/>
              <a:endCxn id="46126" idx="1"/>
            </p:cNvCxnSpPr>
            <p:nvPr/>
          </p:nvCxnSpPr>
          <p:spPr bwMode="auto">
            <a:xfrm rot="16200000" flipH="1">
              <a:off x="4556919" y="4279106"/>
              <a:ext cx="688975" cy="665163"/>
            </a:xfrm>
            <a:prstGeom prst="bentConnector2">
              <a:avLst/>
            </a:prstGeom>
            <a:noFill/>
            <a:ln w="31750">
              <a:solidFill>
                <a:schemeClr val="tx1"/>
              </a:solidFill>
              <a:miter lim="800000"/>
              <a:headEnd/>
              <a:tailEnd/>
            </a:ln>
          </p:spPr>
        </p:cxnSp>
        <p:sp>
          <p:nvSpPr>
            <p:cNvPr id="46128" name="Rectangle 48"/>
            <p:cNvSpPr>
              <a:spLocks noChangeArrowheads="1"/>
            </p:cNvSpPr>
            <p:nvPr/>
          </p:nvSpPr>
          <p:spPr bwMode="auto">
            <a:xfrm>
              <a:off x="5248275" y="5413375"/>
              <a:ext cx="1371600" cy="457200"/>
            </a:xfrm>
            <a:prstGeom prst="rect">
              <a:avLst/>
            </a:prstGeom>
            <a:solidFill>
              <a:schemeClr val="bg1"/>
            </a:solidFill>
            <a:ln w="28575">
              <a:solidFill>
                <a:srgbClr val="FF9900"/>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sp>
          <p:nvSpPr>
            <p:cNvPr id="46129" name="Rectangle 49"/>
            <p:cNvSpPr>
              <a:spLocks noChangeArrowheads="1"/>
            </p:cNvSpPr>
            <p:nvPr/>
          </p:nvSpPr>
          <p:spPr bwMode="auto">
            <a:xfrm>
              <a:off x="3654425"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Line Items</a:t>
              </a:r>
            </a:p>
            <a:p>
              <a:pPr algn="ctr" eaLnBrk="0" hangingPunct="0">
                <a:defRPr/>
              </a:pPr>
              <a:r>
                <a:rPr kumimoji="1" lang="en-US" altLang="zh-CN" sz="2000">
                  <a:latin typeface="+mj-lt"/>
                  <a:ea typeface="宋体" charset="-122"/>
                </a:rPr>
                <a:t>(Body)</a:t>
              </a:r>
            </a:p>
          </p:txBody>
        </p:sp>
        <p:sp>
          <p:nvSpPr>
            <p:cNvPr id="46130" name="Rectangle 50"/>
            <p:cNvSpPr>
              <a:spLocks noChangeArrowheads="1"/>
            </p:cNvSpPr>
            <p:nvPr/>
          </p:nvSpPr>
          <p:spPr bwMode="auto">
            <a:xfrm>
              <a:off x="6399213"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Trailer</a:t>
              </a:r>
            </a:p>
            <a:p>
              <a:pPr algn="ctr" eaLnBrk="0" hangingPunct="0">
                <a:defRPr/>
              </a:pPr>
              <a:r>
                <a:rPr kumimoji="1" lang="en-US" altLang="zh-CN" sz="2000">
                  <a:latin typeface="+mj-lt"/>
                  <a:ea typeface="宋体" charset="-122"/>
                </a:rPr>
                <a:t>(Footer)</a:t>
              </a:r>
            </a:p>
          </p:txBody>
        </p:sp>
        <p:sp>
          <p:nvSpPr>
            <p:cNvPr id="46131" name="Rectangle 51"/>
            <p:cNvSpPr>
              <a:spLocks noChangeArrowheads="1"/>
            </p:cNvSpPr>
            <p:nvPr/>
          </p:nvSpPr>
          <p:spPr bwMode="auto">
            <a:xfrm>
              <a:off x="911225"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Header</a:t>
              </a:r>
            </a:p>
          </p:txBody>
        </p:sp>
        <p:cxnSp>
          <p:nvCxnSpPr>
            <p:cNvPr id="2065" name="AutoShape 52" descr="5%"/>
            <p:cNvCxnSpPr>
              <a:cxnSpLocks noChangeShapeType="1"/>
              <a:stCxn id="46129" idx="2"/>
              <a:endCxn id="46128" idx="1"/>
            </p:cNvCxnSpPr>
            <p:nvPr/>
          </p:nvCxnSpPr>
          <p:spPr bwMode="auto">
            <a:xfrm rot="16200000" flipH="1">
              <a:off x="4214019" y="4622006"/>
              <a:ext cx="1374775" cy="665163"/>
            </a:xfrm>
            <a:prstGeom prst="bentConnector2">
              <a:avLst/>
            </a:prstGeom>
            <a:noFill/>
            <a:ln w="31750">
              <a:solidFill>
                <a:schemeClr val="tx1"/>
              </a:solidFill>
              <a:miter lim="800000"/>
              <a:headEnd/>
              <a:tailEnd/>
            </a:ln>
          </p:spPr>
        </p:cxnSp>
        <p:sp>
          <p:nvSpPr>
            <p:cNvPr id="46133" name="AutoShape 53"/>
            <p:cNvSpPr>
              <a:spLocks noChangeArrowheads="1"/>
            </p:cNvSpPr>
            <p:nvPr/>
          </p:nvSpPr>
          <p:spPr bwMode="auto">
            <a:xfrm>
              <a:off x="1323975" y="4276725"/>
              <a:ext cx="990600" cy="1219200"/>
            </a:xfrm>
            <a:prstGeom prst="upArrow">
              <a:avLst>
                <a:gd name="adj1" fmla="val 50000"/>
                <a:gd name="adj2" fmla="val 30769"/>
              </a:avLst>
            </a:prstGeom>
            <a:solidFill>
              <a:schemeClr val="bg1"/>
            </a:solidFill>
            <a:ln w="28575" algn="ctr">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endParaRPr lang="zh-CN" altLang="en-US">
                <a:latin typeface="+mj-lt"/>
                <a:ea typeface="宋体" charset="-122"/>
              </a:endParaRPr>
            </a:p>
          </p:txBody>
        </p:sp>
        <p:sp>
          <p:nvSpPr>
            <p:cNvPr id="46134" name="AutoShape 54"/>
            <p:cNvSpPr>
              <a:spLocks noChangeArrowheads="1"/>
            </p:cNvSpPr>
            <p:nvPr/>
          </p:nvSpPr>
          <p:spPr bwMode="auto">
            <a:xfrm rot="1625078">
              <a:off x="3028950" y="4362450"/>
              <a:ext cx="990600" cy="1219200"/>
            </a:xfrm>
            <a:prstGeom prst="upArrow">
              <a:avLst>
                <a:gd name="adj1" fmla="val 50000"/>
                <a:gd name="adj2" fmla="val 30769"/>
              </a:avLst>
            </a:prstGeom>
            <a:solidFill>
              <a:schemeClr val="bg1"/>
            </a:solidFill>
            <a:ln w="28575" algn="ctr">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endParaRPr lang="zh-CN" altLang="en-US">
                <a:latin typeface="+mj-lt"/>
                <a:ea typeface="宋体" charset="-122"/>
              </a:endParaRPr>
            </a:p>
          </p:txBody>
        </p:sp>
        <p:sp>
          <p:nvSpPr>
            <p:cNvPr id="46135" name="Text Box 55"/>
            <p:cNvSpPr txBox="1">
              <a:spLocks noChangeArrowheads="1"/>
            </p:cNvSpPr>
            <p:nvPr/>
          </p:nvSpPr>
          <p:spPr bwMode="auto">
            <a:xfrm>
              <a:off x="585589" y="5364870"/>
              <a:ext cx="2703909" cy="1020936"/>
            </a:xfrm>
            <a:prstGeom prst="rect">
              <a:avLst/>
            </a:prstGeom>
            <a:noFill/>
            <a:ln w="38100">
              <a:noFill/>
              <a:miter lim="800000"/>
              <a:headEnd/>
              <a:tailEnd/>
            </a:ln>
          </p:spPr>
          <p:txBody>
            <a:bodyPr wrap="none" lIns="96661" tIns="48331" rIns="96661" bIns="48331" anchor="ctr">
              <a:spAutoFit/>
            </a:bodyPr>
            <a:lstStyle/>
            <a:p>
              <a:pPr algn="ctr" eaLnBrk="0" hangingPunct="0">
                <a:spcBef>
                  <a:spcPct val="50000"/>
                </a:spcBef>
              </a:pPr>
              <a:r>
                <a:rPr kumimoji="1" lang="en-US" altLang="zh-CN" sz="6000" b="1" i="1">
                  <a:solidFill>
                    <a:srgbClr val="FF0000"/>
                  </a:solidFill>
                  <a:latin typeface="+mj-lt"/>
                  <a:ea typeface="宋体" charset="-122"/>
                </a:rPr>
                <a:t>Pricing</a:t>
              </a:r>
              <a:endParaRPr kumimoji="1" lang="en-US" altLang="zh-CN" sz="6000" b="1" i="1">
                <a:solidFill>
                  <a:srgbClr val="FF3300"/>
                </a:solidFill>
                <a:latin typeface="+mj-lt"/>
                <a:ea typeface="宋体" charset="-122"/>
              </a:endParaRP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course you will learn how to</a:t>
            </a:r>
          </a:p>
          <a:p>
            <a:pPr eaLnBrk="1" hangingPunct="1"/>
            <a:r>
              <a:rPr lang="en-US" altLang="zh-CN" dirty="0" smtClean="0">
                <a:ea typeface="宋体" charset="-122"/>
              </a:rPr>
              <a:t>Identify key business considerations before setting up Best Pricing</a:t>
            </a:r>
          </a:p>
          <a:p>
            <a:pPr eaLnBrk="1" hangingPunct="1"/>
            <a:r>
              <a:rPr lang="en-US" altLang="zh-CN" dirty="0" smtClean="0">
                <a:ea typeface="宋体" charset="-122"/>
              </a:rPr>
              <a:t>Set up Best Pricing</a:t>
            </a:r>
          </a:p>
          <a:p>
            <a:pPr eaLnBrk="1" hangingPunct="1"/>
            <a:r>
              <a:rPr lang="en-US" altLang="zh-CN" dirty="0" smtClean="0">
                <a:ea typeface="宋体" charset="-122"/>
              </a:rPr>
              <a:t>Maintain Best Pricing</a:t>
            </a:r>
            <a:endParaRPr lang="en-US" altLang="zh-CN" sz="2600" dirty="0" smtClean="0">
              <a:ea typeface="宋体" charset="-122"/>
            </a:endParaRPr>
          </a:p>
        </p:txBody>
      </p:sp>
      <p:sp>
        <p:nvSpPr>
          <p:cNvPr id="15364" name="Rectangle 11"/>
          <p:cNvSpPr>
            <a:spLocks noGrp="1" noChangeArrowheads="1"/>
          </p:cNvSpPr>
          <p:nvPr>
            <p:ph type="title"/>
          </p:nvPr>
        </p:nvSpPr>
        <p:spPr/>
        <p:txBody>
          <a:bodyPr/>
          <a:lstStyle/>
          <a:p>
            <a:pPr eaLnBrk="1" hangingPunct="1"/>
            <a:r>
              <a:rPr lang="en-US" altLang="zh-CN" smtClean="0">
                <a:ea typeface="宋体" charset="-122"/>
              </a:rPr>
              <a:t>Course Objectives</a:t>
            </a:r>
          </a:p>
        </p:txBody>
      </p:sp>
      <p:sp>
        <p:nvSpPr>
          <p:cNvPr id="15362" name="Footer Placeholder 3"/>
          <p:cNvSpPr>
            <a:spLocks noGrp="1"/>
          </p:cNvSpPr>
          <p:nvPr>
            <p:ph type="ftr" sz="quarter" idx="10"/>
          </p:nvPr>
        </p:nvSpPr>
        <p:spPr>
          <a:noFill/>
        </p:spPr>
        <p:txBody>
          <a:bodyPr/>
          <a:lstStyle/>
          <a:p>
            <a:pPr defTabSz="865188"/>
            <a:r>
              <a:rPr lang="en-US" altLang="zh-CN"/>
              <a:t>BP-IN-130</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9"/>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16386" name="Footer Placeholder 2"/>
          <p:cNvSpPr>
            <a:spLocks noGrp="1"/>
          </p:cNvSpPr>
          <p:nvPr>
            <p:ph type="ftr" sz="quarter" idx="10"/>
          </p:nvPr>
        </p:nvSpPr>
        <p:spPr>
          <a:noFill/>
        </p:spPr>
        <p:txBody>
          <a:bodyPr/>
          <a:lstStyle/>
          <a:p>
            <a:pPr defTabSz="865188"/>
            <a:r>
              <a:rPr lang="en-US" altLang="zh-CN"/>
              <a:t>BP-IN-140</a:t>
            </a:r>
          </a:p>
        </p:txBody>
      </p:sp>
      <p:grpSp>
        <p:nvGrpSpPr>
          <p:cNvPr id="25" name="Group 24"/>
          <p:cNvGrpSpPr/>
          <p:nvPr/>
        </p:nvGrpSpPr>
        <p:grpSpPr>
          <a:xfrm>
            <a:off x="342900" y="1228725"/>
            <a:ext cx="8458200" cy="4514850"/>
            <a:chOff x="371475" y="1809750"/>
            <a:chExt cx="8458200" cy="4514850"/>
          </a:xfrm>
        </p:grpSpPr>
        <p:sp>
          <p:nvSpPr>
            <p:cNvPr id="48158" name="Rectangle 30" descr="Small grid"/>
            <p:cNvSpPr>
              <a:spLocks noChangeArrowheads="1"/>
            </p:cNvSpPr>
            <p:nvPr/>
          </p:nvSpPr>
          <p:spPr bwMode="auto">
            <a:xfrm>
              <a:off x="371475" y="57832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wrap="none" lIns="95250" tIns="47625" rIns="95250" bIns="47625" anchor="ctr"/>
            <a:lstStyle/>
            <a:p>
              <a:pPr algn="ctr" defTabSz="977900" eaLnBrk="0" hangingPunct="0"/>
              <a:endParaRPr lang="zh-CN" altLang="zh-CN" sz="1600" b="1">
                <a:latin typeface="+mj-lt"/>
                <a:ea typeface="宋体" charset="-122"/>
              </a:endParaRPr>
            </a:p>
          </p:txBody>
        </p:sp>
        <p:sp>
          <p:nvSpPr>
            <p:cNvPr id="16389" name="Rectangle 31"/>
            <p:cNvSpPr>
              <a:spLocks noChangeArrowheads="1"/>
            </p:cNvSpPr>
            <p:nvPr/>
          </p:nvSpPr>
          <p:spPr bwMode="auto">
            <a:xfrm>
              <a:off x="922338" y="5743575"/>
              <a:ext cx="1535112" cy="581025"/>
            </a:xfrm>
            <a:prstGeom prst="rect">
              <a:avLst/>
            </a:prstGeom>
            <a:noFill/>
            <a:ln w="38100">
              <a:noFill/>
              <a:miter lim="800000"/>
              <a:headEnd/>
              <a:tailEnd/>
            </a:ln>
          </p:spPr>
          <p:txBody>
            <a:bodyPr wrap="none" anchor="ctr">
              <a:spAutoFit/>
            </a:bodyPr>
            <a:lstStyle/>
            <a:p>
              <a:pPr eaLnBrk="0" hangingPunct="0"/>
              <a:r>
                <a:rPr lang="en-US" altLang="zh-CN" sz="1600" b="1">
                  <a:solidFill>
                    <a:schemeClr val="hlink"/>
                  </a:solidFill>
                  <a:latin typeface="+mj-lt"/>
                  <a:ea typeface="宋体" charset="-122"/>
                </a:rPr>
                <a:t>= Prerequisite</a:t>
              </a:r>
            </a:p>
            <a:p>
              <a:pPr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48160" name="Rectangle 32"/>
            <p:cNvSpPr>
              <a:spLocks noChangeArrowheads="1"/>
            </p:cNvSpPr>
            <p:nvPr/>
          </p:nvSpPr>
          <p:spPr bwMode="auto">
            <a:xfrm>
              <a:off x="2962275" y="3152775"/>
              <a:ext cx="3173413" cy="914400"/>
            </a:xfrm>
            <a:prstGeom prst="rect">
              <a:avLst/>
            </a:prstGeom>
            <a:solidFill>
              <a:srgbClr val="EDD1C5"/>
            </a:solidFill>
            <a:ln w="12700" algn="ctr">
              <a:solidFill>
                <a:schemeClr val="tx1"/>
              </a:solidFill>
              <a:miter lim="800000"/>
              <a:headEnd/>
              <a:tailEnd/>
            </a:ln>
            <a:effectLst>
              <a:outerShdw dist="88900" dir="2700000" algn="ctr" rotWithShape="0">
                <a:srgbClr val="B2B2B2"/>
              </a:outerShdw>
            </a:effectLst>
          </p:spPr>
          <p:txBody>
            <a:bodyPr lIns="95250" tIns="47625" rIns="95250" bIns="47625" anchor="ctr"/>
            <a:lstStyle/>
            <a:p>
              <a:pPr algn="ctr" defTabSz="977900" eaLnBrk="0" hangingPunct="0">
                <a:defRPr/>
              </a:pPr>
              <a:r>
                <a:rPr lang="en-US" altLang="zh-CN" sz="1800" b="1">
                  <a:latin typeface="+mj-lt"/>
                  <a:ea typeface="宋体" charset="-122"/>
                </a:rPr>
                <a:t>Best Pricing</a:t>
              </a:r>
            </a:p>
          </p:txBody>
        </p:sp>
        <p:cxnSp>
          <p:nvCxnSpPr>
            <p:cNvPr id="16391" name="AutoShape 37"/>
            <p:cNvCxnSpPr>
              <a:cxnSpLocks noChangeShapeType="1"/>
              <a:stCxn id="48160" idx="3"/>
              <a:endCxn id="48163" idx="1"/>
            </p:cNvCxnSpPr>
            <p:nvPr/>
          </p:nvCxnSpPr>
          <p:spPr bwMode="auto">
            <a:xfrm flipV="1">
              <a:off x="6135688" y="2190750"/>
              <a:ext cx="636587" cy="1419225"/>
            </a:xfrm>
            <a:prstGeom prst="bentConnector3">
              <a:avLst>
                <a:gd name="adj1" fmla="val 49875"/>
              </a:avLst>
            </a:prstGeom>
            <a:noFill/>
            <a:ln w="38100">
              <a:solidFill>
                <a:schemeClr val="tx1"/>
              </a:solidFill>
              <a:miter lim="800000"/>
              <a:headEnd/>
              <a:tailEnd type="triangle" w="med" len="med"/>
            </a:ln>
          </p:spPr>
        </p:cxnSp>
        <p:cxnSp>
          <p:nvCxnSpPr>
            <p:cNvPr id="16392" name="AutoShape 38"/>
            <p:cNvCxnSpPr>
              <a:cxnSpLocks noChangeShapeType="1"/>
              <a:stCxn id="48160" idx="3"/>
              <a:endCxn id="48162" idx="1"/>
            </p:cNvCxnSpPr>
            <p:nvPr/>
          </p:nvCxnSpPr>
          <p:spPr bwMode="auto">
            <a:xfrm flipV="1">
              <a:off x="6135688" y="3124200"/>
              <a:ext cx="636587" cy="485775"/>
            </a:xfrm>
            <a:prstGeom prst="bentConnector3">
              <a:avLst>
                <a:gd name="adj1" fmla="val 49875"/>
              </a:avLst>
            </a:prstGeom>
            <a:noFill/>
            <a:ln w="38100">
              <a:solidFill>
                <a:schemeClr val="tx1"/>
              </a:solidFill>
              <a:miter lim="800000"/>
              <a:headEnd/>
              <a:tailEnd type="triangle" w="med" len="med"/>
            </a:ln>
          </p:spPr>
        </p:cxnSp>
        <p:cxnSp>
          <p:nvCxnSpPr>
            <p:cNvPr id="16393" name="AutoShape 40"/>
            <p:cNvCxnSpPr>
              <a:cxnSpLocks noChangeShapeType="1"/>
              <a:stCxn id="48160" idx="3"/>
              <a:endCxn id="48164" idx="1"/>
            </p:cNvCxnSpPr>
            <p:nvPr/>
          </p:nvCxnSpPr>
          <p:spPr bwMode="auto">
            <a:xfrm>
              <a:off x="6135688" y="3609975"/>
              <a:ext cx="636587" cy="457200"/>
            </a:xfrm>
            <a:prstGeom prst="bentConnector3">
              <a:avLst>
                <a:gd name="adj1" fmla="val 49875"/>
              </a:avLst>
            </a:prstGeom>
            <a:noFill/>
            <a:ln w="38100">
              <a:solidFill>
                <a:schemeClr val="tx1"/>
              </a:solidFill>
              <a:miter lim="800000"/>
              <a:headEnd/>
              <a:tailEnd type="triangle" w="med" len="med"/>
            </a:ln>
          </p:spPr>
        </p:cxnSp>
        <p:grpSp>
          <p:nvGrpSpPr>
            <p:cNvPr id="16394" name="Group 51"/>
            <p:cNvGrpSpPr>
              <a:grpSpLocks/>
            </p:cNvGrpSpPr>
            <p:nvPr/>
          </p:nvGrpSpPr>
          <p:grpSpPr bwMode="auto">
            <a:xfrm>
              <a:off x="371475" y="1809750"/>
              <a:ext cx="2057400" cy="3571875"/>
              <a:chOff x="234" y="1116"/>
              <a:chExt cx="1296" cy="2250"/>
            </a:xfrm>
          </p:grpSpPr>
          <p:sp>
            <p:nvSpPr>
              <p:cNvPr id="48169" name="Rectangle 41" descr="Small grid"/>
              <p:cNvSpPr>
                <a:spLocks noChangeArrowheads="1"/>
              </p:cNvSpPr>
              <p:nvPr/>
            </p:nvSpPr>
            <p:spPr bwMode="auto">
              <a:xfrm>
                <a:off x="234" y="1116"/>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dirty="0">
                    <a:latin typeface="+mj-lt"/>
                    <a:ea typeface="宋体" charset="-122"/>
                  </a:rPr>
                  <a:t>Initial Setup of QAD Enterprise Applications</a:t>
                </a:r>
              </a:p>
            </p:txBody>
          </p:sp>
          <p:sp>
            <p:nvSpPr>
              <p:cNvPr id="48170" name="Rectangle 42" descr="Small grid"/>
              <p:cNvSpPr>
                <a:spLocks noChangeArrowheads="1"/>
              </p:cNvSpPr>
              <p:nvPr/>
            </p:nvSpPr>
            <p:spPr bwMode="auto">
              <a:xfrm>
                <a:off x="234" y="1709"/>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Global Tax Management</a:t>
                </a:r>
              </a:p>
            </p:txBody>
          </p:sp>
          <p:sp>
            <p:nvSpPr>
              <p:cNvPr id="48171" name="Rectangle 43" descr="Small grid"/>
              <p:cNvSpPr>
                <a:spLocks noChangeArrowheads="1"/>
              </p:cNvSpPr>
              <p:nvPr/>
            </p:nvSpPr>
            <p:spPr bwMode="auto">
              <a:xfrm>
                <a:off x="234" y="2295"/>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Enterprise Financials</a:t>
                </a:r>
              </a:p>
            </p:txBody>
          </p:sp>
          <p:sp>
            <p:nvSpPr>
              <p:cNvPr id="48172" name="Rectangle 44" descr="Small grid"/>
              <p:cNvSpPr>
                <a:spLocks noChangeArrowheads="1"/>
              </p:cNvSpPr>
              <p:nvPr/>
            </p:nvSpPr>
            <p:spPr bwMode="auto">
              <a:xfrm>
                <a:off x="234" y="2886"/>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Sales Order Management</a:t>
                </a:r>
              </a:p>
            </p:txBody>
          </p:sp>
        </p:grpSp>
        <p:cxnSp>
          <p:nvCxnSpPr>
            <p:cNvPr id="16395" name="AutoShape 45"/>
            <p:cNvCxnSpPr>
              <a:cxnSpLocks noChangeShapeType="1"/>
              <a:stCxn id="48172" idx="3"/>
              <a:endCxn id="48160" idx="1"/>
            </p:cNvCxnSpPr>
            <p:nvPr/>
          </p:nvCxnSpPr>
          <p:spPr bwMode="auto">
            <a:xfrm flipV="1">
              <a:off x="2428875" y="3609975"/>
              <a:ext cx="533400" cy="1390650"/>
            </a:xfrm>
            <a:prstGeom prst="bentConnector3">
              <a:avLst>
                <a:gd name="adj1" fmla="val 50000"/>
              </a:avLst>
            </a:prstGeom>
            <a:noFill/>
            <a:ln w="38100">
              <a:solidFill>
                <a:schemeClr val="tx1"/>
              </a:solidFill>
              <a:miter lim="800000"/>
              <a:headEnd/>
              <a:tailEnd type="triangle" w="med" len="med"/>
            </a:ln>
          </p:spPr>
        </p:cxnSp>
        <p:cxnSp>
          <p:nvCxnSpPr>
            <p:cNvPr id="16396" name="AutoShape 46"/>
            <p:cNvCxnSpPr>
              <a:cxnSpLocks noChangeShapeType="1"/>
              <a:stCxn id="48171" idx="3"/>
              <a:endCxn id="48160" idx="1"/>
            </p:cNvCxnSpPr>
            <p:nvPr/>
          </p:nvCxnSpPr>
          <p:spPr bwMode="auto">
            <a:xfrm flipV="1">
              <a:off x="2428875" y="3609975"/>
              <a:ext cx="533400" cy="452438"/>
            </a:xfrm>
            <a:prstGeom prst="bentConnector3">
              <a:avLst>
                <a:gd name="adj1" fmla="val 50000"/>
              </a:avLst>
            </a:prstGeom>
            <a:noFill/>
            <a:ln w="38100">
              <a:solidFill>
                <a:schemeClr val="tx1"/>
              </a:solidFill>
              <a:miter lim="800000"/>
              <a:headEnd/>
              <a:tailEnd type="triangle" w="med" len="med"/>
            </a:ln>
          </p:spPr>
        </p:cxnSp>
        <p:cxnSp>
          <p:nvCxnSpPr>
            <p:cNvPr id="16397" name="AutoShape 47"/>
            <p:cNvCxnSpPr>
              <a:cxnSpLocks noChangeShapeType="1"/>
              <a:stCxn id="48170" idx="3"/>
              <a:endCxn id="48160" idx="1"/>
            </p:cNvCxnSpPr>
            <p:nvPr/>
          </p:nvCxnSpPr>
          <p:spPr bwMode="auto">
            <a:xfrm>
              <a:off x="2428875" y="3132138"/>
              <a:ext cx="533400" cy="477837"/>
            </a:xfrm>
            <a:prstGeom prst="bentConnector3">
              <a:avLst>
                <a:gd name="adj1" fmla="val 50000"/>
              </a:avLst>
            </a:prstGeom>
            <a:noFill/>
            <a:ln w="38100">
              <a:solidFill>
                <a:schemeClr val="tx1"/>
              </a:solidFill>
              <a:miter lim="800000"/>
              <a:headEnd/>
              <a:tailEnd type="triangle" w="med" len="med"/>
            </a:ln>
          </p:spPr>
        </p:cxnSp>
        <p:cxnSp>
          <p:nvCxnSpPr>
            <p:cNvPr id="16398" name="AutoShape 48"/>
            <p:cNvCxnSpPr>
              <a:cxnSpLocks noChangeShapeType="1"/>
              <a:stCxn id="48169" idx="3"/>
              <a:endCxn id="48160" idx="1"/>
            </p:cNvCxnSpPr>
            <p:nvPr/>
          </p:nvCxnSpPr>
          <p:spPr bwMode="auto">
            <a:xfrm>
              <a:off x="2428875" y="2190750"/>
              <a:ext cx="533400" cy="1419225"/>
            </a:xfrm>
            <a:prstGeom prst="bentConnector3">
              <a:avLst>
                <a:gd name="adj1" fmla="val 50000"/>
              </a:avLst>
            </a:prstGeom>
            <a:noFill/>
            <a:ln w="38100">
              <a:solidFill>
                <a:schemeClr val="tx1"/>
              </a:solidFill>
              <a:miter lim="800000"/>
              <a:headEnd/>
              <a:tailEnd type="triangle" w="med" len="med"/>
            </a:ln>
          </p:spPr>
        </p:cxnSp>
        <p:grpSp>
          <p:nvGrpSpPr>
            <p:cNvPr id="16399" name="Group 52"/>
            <p:cNvGrpSpPr>
              <a:grpSpLocks/>
            </p:cNvGrpSpPr>
            <p:nvPr/>
          </p:nvGrpSpPr>
          <p:grpSpPr bwMode="auto">
            <a:xfrm>
              <a:off x="6772275" y="1809750"/>
              <a:ext cx="2057400" cy="3578225"/>
              <a:chOff x="4266" y="1116"/>
              <a:chExt cx="1296" cy="2254"/>
            </a:xfrm>
          </p:grpSpPr>
          <p:sp>
            <p:nvSpPr>
              <p:cNvPr id="48162" name="Rectangle 34"/>
              <p:cNvSpPr>
                <a:spLocks noChangeArrowheads="1"/>
              </p:cNvSpPr>
              <p:nvPr/>
            </p:nvSpPr>
            <p:spPr bwMode="auto">
              <a:xfrm>
                <a:off x="4266" y="1704"/>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Allocations &amp; Shipping</a:t>
                </a:r>
              </a:p>
            </p:txBody>
          </p:sp>
          <p:sp>
            <p:nvSpPr>
              <p:cNvPr id="48163" name="Rectangle 35"/>
              <p:cNvSpPr>
                <a:spLocks noChangeArrowheads="1"/>
              </p:cNvSpPr>
              <p:nvPr/>
            </p:nvSpPr>
            <p:spPr bwMode="auto">
              <a:xfrm>
                <a:off x="4266" y="1116"/>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Consolidated Order Processing</a:t>
                </a:r>
              </a:p>
            </p:txBody>
          </p:sp>
          <p:sp>
            <p:nvSpPr>
              <p:cNvPr id="48164" name="Rectangle 36"/>
              <p:cNvSpPr>
                <a:spLocks noChangeArrowheads="1"/>
              </p:cNvSpPr>
              <p:nvPr/>
            </p:nvSpPr>
            <p:spPr bwMode="auto">
              <a:xfrm>
                <a:off x="4266" y="2298"/>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a:defRPr/>
                </a:pPr>
                <a:r>
                  <a:rPr lang="en-US" altLang="zh-CN" sz="1600" b="1">
                    <a:latin typeface="+mj-lt"/>
                    <a:ea typeface="宋体" charset="-122"/>
                  </a:rPr>
                  <a:t>EMT</a:t>
                </a:r>
              </a:p>
            </p:txBody>
          </p:sp>
          <p:sp>
            <p:nvSpPr>
              <p:cNvPr id="48177" name="Rectangle 49"/>
              <p:cNvSpPr>
                <a:spLocks noChangeArrowheads="1"/>
              </p:cNvSpPr>
              <p:nvPr/>
            </p:nvSpPr>
            <p:spPr bwMode="auto">
              <a:xfrm>
                <a:off x="4266" y="2890"/>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a:defRPr/>
                </a:pPr>
                <a:r>
                  <a:rPr lang="en-US" altLang="zh-CN" sz="1600" b="1">
                    <a:latin typeface="+mj-lt"/>
                    <a:ea typeface="宋体" charset="-122"/>
                  </a:rPr>
                  <a:t>Configured Products</a:t>
                </a:r>
              </a:p>
            </p:txBody>
          </p:sp>
        </p:grpSp>
        <p:cxnSp>
          <p:nvCxnSpPr>
            <p:cNvPr id="16400" name="AutoShape 50"/>
            <p:cNvCxnSpPr>
              <a:cxnSpLocks noChangeShapeType="1"/>
              <a:stCxn id="48160" idx="3"/>
              <a:endCxn id="48177" idx="1"/>
            </p:cNvCxnSpPr>
            <p:nvPr/>
          </p:nvCxnSpPr>
          <p:spPr bwMode="auto">
            <a:xfrm>
              <a:off x="6135688" y="3609975"/>
              <a:ext cx="636587" cy="1397000"/>
            </a:xfrm>
            <a:prstGeom prst="bentConnector3">
              <a:avLst>
                <a:gd name="adj1" fmla="val 49875"/>
              </a:avLst>
            </a:prstGeom>
            <a:noFill/>
            <a:ln w="3810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eaLnBrk="1" hangingPunct="1">
              <a:buSzPct val="125000"/>
              <a:buFont typeface="Wingdings" pitchFamily="2" charset="2"/>
              <a:buChar char="ü"/>
            </a:pPr>
            <a:r>
              <a:rPr lang="en-US" altLang="zh-CN" b="1" smtClean="0">
                <a:ea typeface="宋体" charset="-122"/>
              </a:rPr>
              <a:t>Introduction to Best Pricing</a:t>
            </a:r>
          </a:p>
          <a:p>
            <a:pPr eaLnBrk="1" hangingPunct="1"/>
            <a:r>
              <a:rPr lang="en-US" altLang="zh-CN" smtClean="0">
                <a:ea typeface="宋体" charset="-122"/>
              </a:rPr>
              <a:t>Business Considerations</a:t>
            </a:r>
          </a:p>
          <a:p>
            <a:pPr eaLnBrk="1" hangingPunct="1"/>
            <a:r>
              <a:rPr lang="en-US" altLang="zh-CN" smtClean="0">
                <a:ea typeface="宋体" charset="-122"/>
              </a:rPr>
              <a:t>Setting up Best Pricing</a:t>
            </a:r>
          </a:p>
          <a:p>
            <a:pPr eaLnBrk="1" hangingPunct="1"/>
            <a:r>
              <a:rPr lang="en-US" altLang="zh-CN" smtClean="0">
                <a:ea typeface="宋体" charset="-122"/>
              </a:rPr>
              <a:t>Maintaining Best Pricing</a:t>
            </a:r>
            <a:endParaRPr lang="en-US" altLang="zh-CN" sz="3000" smtClean="0">
              <a:ea typeface="宋体" charset="-122"/>
            </a:endParaRPr>
          </a:p>
        </p:txBody>
      </p:sp>
      <p:sp>
        <p:nvSpPr>
          <p:cNvPr id="17412" name="Rectangle 8"/>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17410" name="Footer Placeholder 3"/>
          <p:cNvSpPr>
            <a:spLocks noGrp="1"/>
          </p:cNvSpPr>
          <p:nvPr>
            <p:ph type="ftr" sz="quarter" idx="10"/>
          </p:nvPr>
        </p:nvSpPr>
        <p:spPr>
          <a:noFill/>
        </p:spPr>
        <p:txBody>
          <a:bodyPr/>
          <a:lstStyle/>
          <a:p>
            <a:pPr defTabSz="865188"/>
            <a:r>
              <a:rPr lang="en-US" altLang="zh-CN"/>
              <a:t>BP-IN-150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4"/>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BP-IN-030</a:t>
            </a:r>
          </a:p>
        </p:txBody>
      </p:sp>
      <p:grpSp>
        <p:nvGrpSpPr>
          <p:cNvPr id="7172" name="Group 159"/>
          <p:cNvGrpSpPr>
            <a:grpSpLocks/>
          </p:cNvGrpSpPr>
          <p:nvPr/>
        </p:nvGrpSpPr>
        <p:grpSpPr bwMode="auto">
          <a:xfrm>
            <a:off x="1139825" y="4471988"/>
            <a:ext cx="6858000" cy="1462087"/>
            <a:chOff x="718" y="3339"/>
            <a:chExt cx="4320" cy="921"/>
          </a:xfrm>
        </p:grpSpPr>
        <p:grpSp>
          <p:nvGrpSpPr>
            <p:cNvPr id="7205" name="Group 160"/>
            <p:cNvGrpSpPr>
              <a:grpSpLocks/>
            </p:cNvGrpSpPr>
            <p:nvPr/>
          </p:nvGrpSpPr>
          <p:grpSpPr bwMode="auto">
            <a:xfrm>
              <a:off x="4174" y="3339"/>
              <a:ext cx="864" cy="921"/>
              <a:chOff x="4174" y="3339"/>
              <a:chExt cx="864" cy="921"/>
            </a:xfrm>
          </p:grpSpPr>
          <p:sp>
            <p:nvSpPr>
              <p:cNvPr id="7225" name="Text Box 161"/>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Smoking</a:t>
                </a:r>
              </a:p>
            </p:txBody>
          </p:sp>
          <p:grpSp>
            <p:nvGrpSpPr>
              <p:cNvPr id="7226" name="Group 162"/>
              <p:cNvGrpSpPr>
                <a:grpSpLocks/>
              </p:cNvGrpSpPr>
              <p:nvPr/>
            </p:nvGrpSpPr>
            <p:grpSpPr bwMode="auto">
              <a:xfrm>
                <a:off x="4260" y="3339"/>
                <a:ext cx="691" cy="691"/>
                <a:chOff x="4332" y="3206"/>
                <a:chExt cx="638" cy="628"/>
              </a:xfrm>
            </p:grpSpPr>
            <p:sp>
              <p:nvSpPr>
                <p:cNvPr id="7227" name="AutoShape 163"/>
                <p:cNvSpPr>
                  <a:spLocks noChangeArrowheads="1"/>
                </p:cNvSpPr>
                <p:nvPr/>
              </p:nvSpPr>
              <p:spPr bwMode="auto">
                <a:xfrm>
                  <a:off x="4332" y="3206"/>
                  <a:ext cx="638" cy="628"/>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28" name="Group 164"/>
                <p:cNvGrpSpPr>
                  <a:grpSpLocks/>
                </p:cNvGrpSpPr>
                <p:nvPr/>
              </p:nvGrpSpPr>
              <p:grpSpPr bwMode="auto">
                <a:xfrm>
                  <a:off x="4426" y="3364"/>
                  <a:ext cx="441" cy="277"/>
                  <a:chOff x="4507" y="3397"/>
                  <a:chExt cx="316" cy="198"/>
                </a:xfrm>
              </p:grpSpPr>
              <p:grpSp>
                <p:nvGrpSpPr>
                  <p:cNvPr id="7229" name="Group 165"/>
                  <p:cNvGrpSpPr>
                    <a:grpSpLocks/>
                  </p:cNvGrpSpPr>
                  <p:nvPr/>
                </p:nvGrpSpPr>
                <p:grpSpPr bwMode="auto">
                  <a:xfrm>
                    <a:off x="4507" y="3549"/>
                    <a:ext cx="316" cy="46"/>
                    <a:chOff x="4682" y="3335"/>
                    <a:chExt cx="337" cy="49"/>
                  </a:xfrm>
                </p:grpSpPr>
                <p:sp>
                  <p:nvSpPr>
                    <p:cNvPr id="7233" name="Rectangle 16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sp>
                  <p:nvSpPr>
                    <p:cNvPr id="7234" name="Rectangle 16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sp>
                  <p:nvSpPr>
                    <p:cNvPr id="15528" name="Rectangle 168"/>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endParaRPr lang="zh-CN" altLang="en-US">
                        <a:latin typeface="+mj-lt"/>
                        <a:ea typeface="宋体" charset="-122"/>
                      </a:endParaRPr>
                    </a:p>
                  </p:txBody>
                </p:sp>
              </p:grpSp>
              <p:grpSp>
                <p:nvGrpSpPr>
                  <p:cNvPr id="7230" name="Group 169"/>
                  <p:cNvGrpSpPr>
                    <a:grpSpLocks/>
                  </p:cNvGrpSpPr>
                  <p:nvPr/>
                </p:nvGrpSpPr>
                <p:grpSpPr bwMode="auto">
                  <a:xfrm>
                    <a:off x="4638" y="3397"/>
                    <a:ext cx="185" cy="147"/>
                    <a:chOff x="4822" y="3171"/>
                    <a:chExt cx="197" cy="158"/>
                  </a:xfrm>
                </p:grpSpPr>
                <p:sp>
                  <p:nvSpPr>
                    <p:cNvPr id="15530" name="Freeform 170"/>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zh-CN" altLang="en-US">
                        <a:latin typeface="+mj-lt"/>
                      </a:endParaRPr>
                    </a:p>
                  </p:txBody>
                </p:sp>
                <p:sp>
                  <p:nvSpPr>
                    <p:cNvPr id="15531" name="Freeform 171"/>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zh-CN" altLang="en-US">
                        <a:latin typeface="+mj-lt"/>
                      </a:endParaRPr>
                    </a:p>
                  </p:txBody>
                </p:sp>
              </p:grpSp>
            </p:grpSp>
          </p:grpSp>
        </p:grpSp>
        <p:grpSp>
          <p:nvGrpSpPr>
            <p:cNvPr id="7206" name="Group 172"/>
            <p:cNvGrpSpPr>
              <a:grpSpLocks/>
            </p:cNvGrpSpPr>
            <p:nvPr/>
          </p:nvGrpSpPr>
          <p:grpSpPr bwMode="auto">
            <a:xfrm>
              <a:off x="2447" y="3339"/>
              <a:ext cx="864" cy="921"/>
              <a:chOff x="2447" y="3339"/>
              <a:chExt cx="864" cy="921"/>
            </a:xfrm>
          </p:grpSpPr>
          <p:sp>
            <p:nvSpPr>
              <p:cNvPr id="7219" name="Text Box 173"/>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Parking</a:t>
                </a:r>
              </a:p>
            </p:txBody>
          </p:sp>
          <p:grpSp>
            <p:nvGrpSpPr>
              <p:cNvPr id="7220" name="Group 174"/>
              <p:cNvGrpSpPr>
                <a:grpSpLocks/>
              </p:cNvGrpSpPr>
              <p:nvPr/>
            </p:nvGrpSpPr>
            <p:grpSpPr bwMode="auto">
              <a:xfrm>
                <a:off x="2532" y="3339"/>
                <a:ext cx="691" cy="691"/>
                <a:chOff x="2544" y="3017"/>
                <a:chExt cx="681" cy="679"/>
              </a:xfrm>
            </p:grpSpPr>
            <p:sp>
              <p:nvSpPr>
                <p:cNvPr id="7221" name="AutoShape 17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22" name="Group 176"/>
                <p:cNvGrpSpPr>
                  <a:grpSpLocks/>
                </p:cNvGrpSpPr>
                <p:nvPr/>
              </p:nvGrpSpPr>
              <p:grpSpPr bwMode="auto">
                <a:xfrm>
                  <a:off x="2697" y="3120"/>
                  <a:ext cx="375" cy="497"/>
                  <a:chOff x="2712" y="3093"/>
                  <a:chExt cx="375" cy="497"/>
                </a:xfrm>
              </p:grpSpPr>
              <p:sp>
                <p:nvSpPr>
                  <p:cNvPr id="7223" name="Freeform 177"/>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24" name="Freeform 178"/>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207" name="Group 179"/>
            <p:cNvGrpSpPr>
              <a:grpSpLocks/>
            </p:cNvGrpSpPr>
            <p:nvPr/>
          </p:nvGrpSpPr>
          <p:grpSpPr bwMode="auto">
            <a:xfrm>
              <a:off x="718" y="3339"/>
              <a:ext cx="864" cy="921"/>
              <a:chOff x="718" y="3339"/>
              <a:chExt cx="864" cy="921"/>
            </a:xfrm>
          </p:grpSpPr>
          <p:sp>
            <p:nvSpPr>
              <p:cNvPr id="7208" name="Text Box 180"/>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Restrooms</a:t>
                </a:r>
              </a:p>
            </p:txBody>
          </p:sp>
          <p:grpSp>
            <p:nvGrpSpPr>
              <p:cNvPr id="7209" name="Group 181"/>
              <p:cNvGrpSpPr>
                <a:grpSpLocks/>
              </p:cNvGrpSpPr>
              <p:nvPr/>
            </p:nvGrpSpPr>
            <p:grpSpPr bwMode="auto">
              <a:xfrm>
                <a:off x="805" y="3339"/>
                <a:ext cx="691" cy="691"/>
                <a:chOff x="1440" y="3024"/>
                <a:chExt cx="681" cy="679"/>
              </a:xfrm>
            </p:grpSpPr>
            <p:sp>
              <p:nvSpPr>
                <p:cNvPr id="7210" name="AutoShape 18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11" name="Group 183"/>
                <p:cNvGrpSpPr>
                  <a:grpSpLocks/>
                </p:cNvGrpSpPr>
                <p:nvPr/>
              </p:nvGrpSpPr>
              <p:grpSpPr bwMode="auto">
                <a:xfrm>
                  <a:off x="1505" y="3103"/>
                  <a:ext cx="559" cy="545"/>
                  <a:chOff x="625" y="3069"/>
                  <a:chExt cx="559" cy="545"/>
                </a:xfrm>
              </p:grpSpPr>
              <p:grpSp>
                <p:nvGrpSpPr>
                  <p:cNvPr id="7212" name="Group 184"/>
                  <p:cNvGrpSpPr>
                    <a:grpSpLocks/>
                  </p:cNvGrpSpPr>
                  <p:nvPr/>
                </p:nvGrpSpPr>
                <p:grpSpPr bwMode="auto">
                  <a:xfrm>
                    <a:off x="625" y="3075"/>
                    <a:ext cx="209" cy="539"/>
                    <a:chOff x="625" y="3075"/>
                    <a:chExt cx="209" cy="539"/>
                  </a:xfrm>
                </p:grpSpPr>
                <p:sp>
                  <p:nvSpPr>
                    <p:cNvPr id="7217" name="Freeform 185"/>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218" name="Oval 18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latin typeface="+mj-lt"/>
                        <a:ea typeface="宋体" charset="-122"/>
                      </a:endParaRPr>
                    </a:p>
                  </p:txBody>
                </p:sp>
              </p:grpSp>
              <p:grpSp>
                <p:nvGrpSpPr>
                  <p:cNvPr id="7213" name="Group 187"/>
                  <p:cNvGrpSpPr>
                    <a:grpSpLocks/>
                  </p:cNvGrpSpPr>
                  <p:nvPr/>
                </p:nvGrpSpPr>
                <p:grpSpPr bwMode="auto">
                  <a:xfrm>
                    <a:off x="934" y="3075"/>
                    <a:ext cx="250" cy="538"/>
                    <a:chOff x="934" y="3075"/>
                    <a:chExt cx="250" cy="538"/>
                  </a:xfrm>
                </p:grpSpPr>
                <p:sp>
                  <p:nvSpPr>
                    <p:cNvPr id="7215" name="Freeform 188"/>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216" name="Oval 18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latin typeface="+mj-lt"/>
                        <a:ea typeface="宋体" charset="-122"/>
                      </a:endParaRPr>
                    </a:p>
                  </p:txBody>
                </p:sp>
              </p:grpSp>
              <p:sp>
                <p:nvSpPr>
                  <p:cNvPr id="7214" name="Rectangle 19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grpSp>
          </p:grpSp>
        </p:grpSp>
      </p:grpSp>
      <p:grpSp>
        <p:nvGrpSpPr>
          <p:cNvPr id="7173" name="Group 191"/>
          <p:cNvGrpSpPr>
            <a:grpSpLocks/>
          </p:cNvGrpSpPr>
          <p:nvPr/>
        </p:nvGrpSpPr>
        <p:grpSpPr bwMode="auto">
          <a:xfrm>
            <a:off x="1139825" y="896938"/>
            <a:ext cx="6858000" cy="1533525"/>
            <a:chOff x="718" y="1186"/>
            <a:chExt cx="4320" cy="966"/>
          </a:xfrm>
        </p:grpSpPr>
        <p:grpSp>
          <p:nvGrpSpPr>
            <p:cNvPr id="7194" name="Group 192"/>
            <p:cNvGrpSpPr>
              <a:grpSpLocks/>
            </p:cNvGrpSpPr>
            <p:nvPr/>
          </p:nvGrpSpPr>
          <p:grpSpPr bwMode="auto">
            <a:xfrm>
              <a:off x="718" y="1209"/>
              <a:ext cx="864" cy="943"/>
              <a:chOff x="718" y="1209"/>
              <a:chExt cx="864" cy="943"/>
            </a:xfrm>
          </p:grpSpPr>
          <p:pic>
            <p:nvPicPr>
              <p:cNvPr id="7203" name="Picture 193" descr="PHONE8"/>
              <p:cNvPicPr>
                <a:picLocks noChangeAspect="1" noChangeArrowheads="1"/>
              </p:cNvPicPr>
              <p:nvPr/>
            </p:nvPicPr>
            <p:blipFill>
              <a:blip r:embed="rId2" cstate="print"/>
              <a:srcRect/>
              <a:stretch>
                <a:fillRect/>
              </a:stretch>
            </p:blipFill>
            <p:spPr bwMode="auto">
              <a:xfrm>
                <a:off x="767" y="1209"/>
                <a:ext cx="765" cy="736"/>
              </a:xfrm>
              <a:prstGeom prst="rect">
                <a:avLst/>
              </a:prstGeom>
              <a:noFill/>
              <a:ln w="9525">
                <a:noFill/>
                <a:miter lim="800000"/>
                <a:headEnd/>
                <a:tailEnd/>
              </a:ln>
            </p:spPr>
          </p:pic>
          <p:sp>
            <p:nvSpPr>
              <p:cNvPr id="7204" name="Text Box 194"/>
              <p:cNvSpPr txBox="1">
                <a:spLocks noChangeArrowheads="1"/>
              </p:cNvSpPr>
              <p:nvPr/>
            </p:nvSpPr>
            <p:spPr bwMode="auto">
              <a:xfrm>
                <a:off x="718"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Phone/Fax</a:t>
                </a:r>
              </a:p>
            </p:txBody>
          </p:sp>
        </p:grpSp>
        <p:grpSp>
          <p:nvGrpSpPr>
            <p:cNvPr id="7195" name="Group 195"/>
            <p:cNvGrpSpPr>
              <a:grpSpLocks/>
            </p:cNvGrpSpPr>
            <p:nvPr/>
          </p:nvGrpSpPr>
          <p:grpSpPr bwMode="auto">
            <a:xfrm>
              <a:off x="4174" y="1231"/>
              <a:ext cx="864" cy="921"/>
              <a:chOff x="4174" y="1231"/>
              <a:chExt cx="864" cy="921"/>
            </a:xfrm>
          </p:grpSpPr>
          <p:sp>
            <p:nvSpPr>
              <p:cNvPr id="7199" name="Text Box 196"/>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Emergency</a:t>
                </a:r>
              </a:p>
            </p:txBody>
          </p:sp>
          <p:grpSp>
            <p:nvGrpSpPr>
              <p:cNvPr id="7200" name="Group 197"/>
              <p:cNvGrpSpPr>
                <a:grpSpLocks/>
              </p:cNvGrpSpPr>
              <p:nvPr/>
            </p:nvGrpSpPr>
            <p:grpSpPr bwMode="auto">
              <a:xfrm>
                <a:off x="4260" y="1231"/>
                <a:ext cx="691" cy="691"/>
                <a:chOff x="3639" y="768"/>
                <a:chExt cx="681" cy="679"/>
              </a:xfrm>
            </p:grpSpPr>
            <p:sp>
              <p:nvSpPr>
                <p:cNvPr id="7201" name="AutoShape 198"/>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sp>
              <p:nvSpPr>
                <p:cNvPr id="7202" name="Freeform 199"/>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196" name="Group 200"/>
            <p:cNvGrpSpPr>
              <a:grpSpLocks/>
            </p:cNvGrpSpPr>
            <p:nvPr/>
          </p:nvGrpSpPr>
          <p:grpSpPr bwMode="auto">
            <a:xfrm>
              <a:off x="2446" y="1186"/>
              <a:ext cx="864" cy="966"/>
              <a:chOff x="2446" y="1186"/>
              <a:chExt cx="864" cy="966"/>
            </a:xfrm>
          </p:grpSpPr>
          <p:sp>
            <p:nvSpPr>
              <p:cNvPr id="7197" name="Text Box 201"/>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Class Hours</a:t>
                </a:r>
              </a:p>
            </p:txBody>
          </p:sp>
          <p:pic>
            <p:nvPicPr>
              <p:cNvPr id="7198" name="Picture 202"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grpSp>
        <p:nvGrpSpPr>
          <p:cNvPr id="7174" name="Group 203"/>
          <p:cNvGrpSpPr>
            <a:grpSpLocks/>
          </p:cNvGrpSpPr>
          <p:nvPr/>
        </p:nvGrpSpPr>
        <p:grpSpPr bwMode="auto">
          <a:xfrm>
            <a:off x="1138238" y="2716213"/>
            <a:ext cx="6869112" cy="1465262"/>
            <a:chOff x="717" y="2151"/>
            <a:chExt cx="4327" cy="923"/>
          </a:xfrm>
        </p:grpSpPr>
        <p:grpSp>
          <p:nvGrpSpPr>
            <p:cNvPr id="7175" name="Group 204"/>
            <p:cNvGrpSpPr>
              <a:grpSpLocks/>
            </p:cNvGrpSpPr>
            <p:nvPr/>
          </p:nvGrpSpPr>
          <p:grpSpPr bwMode="auto">
            <a:xfrm>
              <a:off x="717" y="2151"/>
              <a:ext cx="864" cy="923"/>
              <a:chOff x="717" y="2151"/>
              <a:chExt cx="864" cy="923"/>
            </a:xfrm>
          </p:grpSpPr>
          <p:sp>
            <p:nvSpPr>
              <p:cNvPr id="7187" name="Text Box 205"/>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Messages</a:t>
                </a:r>
              </a:p>
            </p:txBody>
          </p:sp>
          <p:grpSp>
            <p:nvGrpSpPr>
              <p:cNvPr id="7188" name="Group 206"/>
              <p:cNvGrpSpPr>
                <a:grpSpLocks/>
              </p:cNvGrpSpPr>
              <p:nvPr/>
            </p:nvGrpSpPr>
            <p:grpSpPr bwMode="auto">
              <a:xfrm>
                <a:off x="805" y="2151"/>
                <a:ext cx="691" cy="691"/>
                <a:chOff x="567" y="1891"/>
                <a:chExt cx="681" cy="679"/>
              </a:xfrm>
            </p:grpSpPr>
            <p:sp>
              <p:nvSpPr>
                <p:cNvPr id="7189" name="AutoShape 207"/>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190" name="Group 208"/>
                <p:cNvGrpSpPr>
                  <a:grpSpLocks/>
                </p:cNvGrpSpPr>
                <p:nvPr/>
              </p:nvGrpSpPr>
              <p:grpSpPr bwMode="auto">
                <a:xfrm>
                  <a:off x="658" y="2064"/>
                  <a:ext cx="494" cy="366"/>
                  <a:chOff x="1581" y="2706"/>
                  <a:chExt cx="494" cy="366"/>
                </a:xfrm>
              </p:grpSpPr>
              <p:sp>
                <p:nvSpPr>
                  <p:cNvPr id="7191" name="Rectangle 209"/>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latin typeface="+mj-lt"/>
                      <a:ea typeface="宋体" charset="-122"/>
                    </a:endParaRPr>
                  </a:p>
                </p:txBody>
              </p:sp>
              <p:sp>
                <p:nvSpPr>
                  <p:cNvPr id="7192" name="Rectangle 210"/>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7193" name="Freeform 211"/>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333333"/>
                  </a:solidFill>
                  <a:ln w="9525">
                    <a:noFill/>
                    <a:round/>
                    <a:headEnd/>
                    <a:tailEnd/>
                  </a:ln>
                </p:spPr>
                <p:txBody>
                  <a:bodyPr/>
                  <a:lstStyle/>
                  <a:p>
                    <a:endParaRPr lang="en-US">
                      <a:latin typeface="+mj-lt"/>
                    </a:endParaRPr>
                  </a:p>
                </p:txBody>
              </p:sp>
            </p:grpSp>
          </p:grpSp>
        </p:grpSp>
        <p:grpSp>
          <p:nvGrpSpPr>
            <p:cNvPr id="7176" name="Group 212"/>
            <p:cNvGrpSpPr>
              <a:grpSpLocks/>
            </p:cNvGrpSpPr>
            <p:nvPr/>
          </p:nvGrpSpPr>
          <p:grpSpPr bwMode="auto">
            <a:xfrm>
              <a:off x="2447" y="2151"/>
              <a:ext cx="864" cy="923"/>
              <a:chOff x="2447" y="2151"/>
              <a:chExt cx="864" cy="923"/>
            </a:xfrm>
          </p:grpSpPr>
          <p:sp>
            <p:nvSpPr>
              <p:cNvPr id="7180" name="Text Box 213"/>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Breaks</a:t>
                </a:r>
              </a:p>
            </p:txBody>
          </p:sp>
          <p:grpSp>
            <p:nvGrpSpPr>
              <p:cNvPr id="7181" name="Group 214"/>
              <p:cNvGrpSpPr>
                <a:grpSpLocks/>
              </p:cNvGrpSpPr>
              <p:nvPr/>
            </p:nvGrpSpPr>
            <p:grpSpPr bwMode="auto">
              <a:xfrm>
                <a:off x="2533" y="2151"/>
                <a:ext cx="691" cy="691"/>
                <a:chOff x="2479" y="2162"/>
                <a:chExt cx="639" cy="628"/>
              </a:xfrm>
            </p:grpSpPr>
            <p:sp>
              <p:nvSpPr>
                <p:cNvPr id="7182" name="AutoShape 215"/>
                <p:cNvSpPr>
                  <a:spLocks noChangeArrowheads="1"/>
                </p:cNvSpPr>
                <p:nvPr/>
              </p:nvSpPr>
              <p:spPr bwMode="auto">
                <a:xfrm>
                  <a:off x="2479" y="2162"/>
                  <a:ext cx="639" cy="628"/>
                </a:xfrm>
                <a:prstGeom prst="roundRect">
                  <a:avLst>
                    <a:gd name="adj" fmla="val 12440"/>
                  </a:avLst>
                </a:prstGeom>
                <a:solidFill>
                  <a:srgbClr val="FFFFFF"/>
                </a:solidFill>
                <a:ln w="31750">
                  <a:solidFill>
                    <a:srgbClr val="000000"/>
                  </a:solidFill>
                  <a:round/>
                  <a:headEnd/>
                  <a:tailEnd/>
                </a:ln>
              </p:spPr>
              <p:txBody>
                <a:bodyPr/>
                <a:lstStyle/>
                <a:p>
                  <a:endParaRPr lang="zh-CN" altLang="en-US">
                    <a:latin typeface="+mj-lt"/>
                    <a:ea typeface="宋体" charset="-122"/>
                  </a:endParaRPr>
                </a:p>
              </p:txBody>
            </p:sp>
            <p:grpSp>
              <p:nvGrpSpPr>
                <p:cNvPr id="7183" name="Group 216"/>
                <p:cNvGrpSpPr>
                  <a:grpSpLocks/>
                </p:cNvGrpSpPr>
                <p:nvPr/>
              </p:nvGrpSpPr>
              <p:grpSpPr bwMode="auto">
                <a:xfrm>
                  <a:off x="2554" y="2340"/>
                  <a:ext cx="474" cy="272"/>
                  <a:chOff x="2554" y="2340"/>
                  <a:chExt cx="474" cy="272"/>
                </a:xfrm>
              </p:grpSpPr>
              <p:sp>
                <p:nvSpPr>
                  <p:cNvPr id="15577" name="Freeform 217"/>
                  <p:cNvSpPr>
                    <a:spLocks/>
                  </p:cNvSpPr>
                  <p:nvPr/>
                </p:nvSpPr>
                <p:spPr bwMode="auto">
                  <a:xfrm>
                    <a:off x="2658" y="2340"/>
                    <a:ext cx="265" cy="215"/>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sp>
                <p:nvSpPr>
                  <p:cNvPr id="15578" name="Freeform 218"/>
                  <p:cNvSpPr>
                    <a:spLocks/>
                  </p:cNvSpPr>
                  <p:nvPr/>
                </p:nvSpPr>
                <p:spPr bwMode="auto">
                  <a:xfrm>
                    <a:off x="2926"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sp>
                <p:nvSpPr>
                  <p:cNvPr id="15579" name="Freeform 219"/>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grpSp>
          </p:grpSp>
        </p:grpSp>
        <p:grpSp>
          <p:nvGrpSpPr>
            <p:cNvPr id="7177" name="Group 220"/>
            <p:cNvGrpSpPr>
              <a:grpSpLocks/>
            </p:cNvGrpSpPr>
            <p:nvPr/>
          </p:nvGrpSpPr>
          <p:grpSpPr bwMode="auto">
            <a:xfrm>
              <a:off x="4170" y="2258"/>
              <a:ext cx="874" cy="816"/>
              <a:chOff x="4170" y="2258"/>
              <a:chExt cx="874" cy="816"/>
            </a:xfrm>
          </p:grpSpPr>
          <p:sp>
            <p:nvSpPr>
              <p:cNvPr id="7178" name="Rectangle 221"/>
              <p:cNvSpPr>
                <a:spLocks noChangeArrowheads="1"/>
              </p:cNvSpPr>
              <p:nvPr/>
            </p:nvSpPr>
            <p:spPr bwMode="auto">
              <a:xfrm>
                <a:off x="4170" y="2258"/>
                <a:ext cx="874" cy="489"/>
              </a:xfrm>
              <a:prstGeom prst="rect">
                <a:avLst/>
              </a:prstGeom>
              <a:solidFill>
                <a:schemeClr val="bg1"/>
              </a:solidFill>
              <a:ln w="38100">
                <a:solidFill>
                  <a:schemeClr val="tx1"/>
                </a:solidFill>
                <a:miter lim="800000"/>
                <a:headEnd/>
                <a:tailEnd/>
              </a:ln>
            </p:spPr>
            <p:txBody>
              <a:bodyPr wrap="none" anchor="ctr"/>
              <a:lstStyle/>
              <a:p>
                <a:pPr algn="ctr" eaLnBrk="0" hangingPunct="0"/>
                <a:r>
                  <a:rPr lang="en-US" altLang="zh-CN" sz="4400" b="1">
                    <a:solidFill>
                      <a:srgbClr val="FF3300"/>
                    </a:solidFill>
                    <a:latin typeface="+mj-lt"/>
                    <a:ea typeface="宋体" charset="-122"/>
                  </a:rPr>
                  <a:t>EXIT</a:t>
                </a:r>
              </a:p>
            </p:txBody>
          </p:sp>
          <p:sp>
            <p:nvSpPr>
              <p:cNvPr id="7179" name="Text Box 222"/>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Exits</a:t>
                </a:r>
              </a:p>
            </p:txBody>
          </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8"/>
          <p:cNvSpPr>
            <a:spLocks noGrp="1" noChangeArrowheads="1"/>
          </p:cNvSpPr>
          <p:nvPr>
            <p:ph idx="1"/>
          </p:nvPr>
        </p:nvSpPr>
        <p:spPr/>
        <p:txBody>
          <a:bodyPr/>
          <a:lstStyle/>
          <a:p>
            <a:pPr eaLnBrk="1" hangingPunct="1">
              <a:buFont typeface="Wingdings" pitchFamily="2" charset="2"/>
              <a:buChar char="Ø"/>
            </a:pPr>
            <a:r>
              <a:rPr lang="en-US" altLang="zh-CN" b="1" smtClean="0">
                <a:ea typeface="宋体" charset="-122"/>
              </a:rPr>
              <a:t>Introduction to Best Pricing</a:t>
            </a:r>
          </a:p>
          <a:p>
            <a:pPr eaLnBrk="1" hangingPunct="1"/>
            <a:r>
              <a:rPr lang="en-US" altLang="zh-CN" smtClean="0">
                <a:ea typeface="宋体" charset="-122"/>
              </a:rPr>
              <a:t>Business Considerations</a:t>
            </a:r>
          </a:p>
          <a:p>
            <a:pPr eaLnBrk="1" hangingPunct="1"/>
            <a:r>
              <a:rPr lang="en-US" altLang="zh-CN" smtClean="0">
                <a:ea typeface="宋体" charset="-122"/>
              </a:rPr>
              <a:t>Set up Best Pricing</a:t>
            </a:r>
          </a:p>
          <a:p>
            <a:pPr eaLnBrk="1" hangingPunct="1"/>
            <a:r>
              <a:rPr lang="en-US" altLang="zh-CN" smtClean="0">
                <a:ea typeface="宋体" charset="-122"/>
              </a:rPr>
              <a:t>Maintain Best Pricing</a:t>
            </a:r>
            <a:endParaRPr lang="en-US" altLang="zh-CN" sz="3000" smtClean="0">
              <a:ea typeface="宋体" charset="-122"/>
            </a:endParaRPr>
          </a:p>
        </p:txBody>
      </p:sp>
      <p:sp>
        <p:nvSpPr>
          <p:cNvPr id="8196" name="Rectangle 15"/>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pPr defTabSz="865188"/>
            <a:r>
              <a:rPr lang="en-US" altLang="zh-CN"/>
              <a:t>BP-IN-040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 name="Freeform 535"/>
          <p:cNvSpPr>
            <a:spLocks noChangeAspect="1"/>
          </p:cNvSpPr>
          <p:nvPr/>
        </p:nvSpPr>
        <p:spPr bwMode="auto">
          <a:xfrm>
            <a:off x="6302375" y="1328738"/>
            <a:ext cx="2257425" cy="446311"/>
          </a:xfrm>
          <a:custGeom>
            <a:avLst/>
            <a:gdLst>
              <a:gd name="T0" fmla="*/ 0 w 2964"/>
              <a:gd name="T1" fmla="*/ 0 h 466"/>
              <a:gd name="T2" fmla="*/ 2964 w 2964"/>
              <a:gd name="T3" fmla="*/ 0 h 466"/>
              <a:gd name="T4" fmla="*/ 2964 w 2964"/>
              <a:gd name="T5" fmla="*/ 460 h 466"/>
              <a:gd name="T6" fmla="*/ 6 w 2964"/>
              <a:gd name="T7" fmla="*/ 466 h 466"/>
              <a:gd name="T8" fmla="*/ 0 w 2964"/>
              <a:gd name="T9" fmla="*/ 0 h 466"/>
              <a:gd name="T10" fmla="*/ 0 60000 65536"/>
              <a:gd name="T11" fmla="*/ 0 60000 65536"/>
              <a:gd name="T12" fmla="*/ 0 60000 65536"/>
              <a:gd name="T13" fmla="*/ 0 60000 65536"/>
              <a:gd name="T14" fmla="*/ 0 60000 65536"/>
              <a:gd name="T15" fmla="*/ 0 w 2964"/>
              <a:gd name="T16" fmla="*/ 0 h 466"/>
              <a:gd name="T17" fmla="*/ 2964 w 2964"/>
              <a:gd name="T18" fmla="*/ 466 h 466"/>
            </a:gdLst>
            <a:ahLst/>
            <a:cxnLst>
              <a:cxn ang="T10">
                <a:pos x="T0" y="T1"/>
              </a:cxn>
              <a:cxn ang="T11">
                <a:pos x="T2" y="T3"/>
              </a:cxn>
              <a:cxn ang="T12">
                <a:pos x="T4" y="T5"/>
              </a:cxn>
              <a:cxn ang="T13">
                <a:pos x="T6" y="T7"/>
              </a:cxn>
              <a:cxn ang="T14">
                <a:pos x="T8" y="T9"/>
              </a:cxn>
            </a:cxnLst>
            <a:rect l="T15" t="T16" r="T17" b="T18"/>
            <a:pathLst>
              <a:path w="2964" h="466">
                <a:moveTo>
                  <a:pt x="0" y="0"/>
                </a:moveTo>
                <a:lnTo>
                  <a:pt x="2964" y="0"/>
                </a:lnTo>
                <a:lnTo>
                  <a:pt x="2964" y="460"/>
                </a:lnTo>
                <a:lnTo>
                  <a:pt x="6" y="466"/>
                </a:lnTo>
                <a:lnTo>
                  <a:pt x="0" y="0"/>
                </a:lnTo>
                <a:close/>
              </a:path>
            </a:pathLst>
          </a:custGeom>
          <a:solidFill>
            <a:schemeClr val="hlink"/>
          </a:solidFill>
          <a:ln w="9525">
            <a:solidFill>
              <a:schemeClr val="accent1">
                <a:lumMod val="40000"/>
                <a:lumOff val="60000"/>
              </a:schemeClr>
            </a:solidFill>
            <a:round/>
            <a:headEnd/>
            <a:tailEnd/>
          </a:ln>
        </p:spPr>
        <p:txBody>
          <a:bodyPr/>
          <a:lstStyle/>
          <a:p>
            <a:endParaRPr lang="en-US">
              <a:latin typeface="+mj-lt"/>
            </a:endParaRPr>
          </a:p>
        </p:txBody>
      </p:sp>
      <p:sp>
        <p:nvSpPr>
          <p:cNvPr id="1028" name="Rectangle 530"/>
          <p:cNvSpPr>
            <a:spLocks noGrp="1" noChangeArrowheads="1"/>
          </p:cNvSpPr>
          <p:nvPr>
            <p:ph type="title"/>
          </p:nvPr>
        </p:nvSpPr>
        <p:spPr/>
        <p:txBody>
          <a:bodyPr/>
          <a:lstStyle/>
          <a:p>
            <a:pPr eaLnBrk="1" hangingPunct="1"/>
            <a:r>
              <a:rPr lang="en-US" altLang="zh-CN" smtClean="0">
                <a:ea typeface="宋体" charset="-122"/>
              </a:rPr>
              <a:t>Pricing</a:t>
            </a:r>
          </a:p>
        </p:txBody>
      </p:sp>
      <p:sp>
        <p:nvSpPr>
          <p:cNvPr id="1027" name="Footer Placeholder 2"/>
          <p:cNvSpPr>
            <a:spLocks noGrp="1"/>
          </p:cNvSpPr>
          <p:nvPr>
            <p:ph type="ftr" sz="quarter" idx="10"/>
          </p:nvPr>
        </p:nvSpPr>
        <p:spPr>
          <a:noFill/>
        </p:spPr>
        <p:txBody>
          <a:bodyPr/>
          <a:lstStyle/>
          <a:p>
            <a:pPr defTabSz="865188"/>
            <a:r>
              <a:rPr lang="en-US" altLang="zh-CN"/>
              <a:t>BP-IN-050</a:t>
            </a:r>
          </a:p>
        </p:txBody>
      </p:sp>
      <p:graphicFrame>
        <p:nvGraphicFramePr>
          <p:cNvPr id="1026" name="Object 2"/>
          <p:cNvGraphicFramePr>
            <a:graphicFrameLocks noChangeAspect="1"/>
          </p:cNvGraphicFramePr>
          <p:nvPr/>
        </p:nvGraphicFramePr>
        <p:xfrm>
          <a:off x="2012950" y="1057275"/>
          <a:ext cx="4181475" cy="4875213"/>
        </p:xfrm>
        <a:graphic>
          <a:graphicData uri="http://schemas.openxmlformats.org/presentationml/2006/ole">
            <p:oleObj spid="_x0000_s1026" name="Clip" r:id="rId4" imgW="2826720" imgH="3497040" progId="">
              <p:embed/>
            </p:oleObj>
          </a:graphicData>
        </a:graphic>
      </p:graphicFrame>
      <p:sp>
        <p:nvSpPr>
          <p:cNvPr id="1029" name="AutoShape 13"/>
          <p:cNvSpPr>
            <a:spLocks noChangeArrowheads="1"/>
          </p:cNvSpPr>
          <p:nvPr/>
        </p:nvSpPr>
        <p:spPr bwMode="auto">
          <a:xfrm rot="1332209">
            <a:off x="1674813" y="1654247"/>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030" name="AutoShape 49"/>
          <p:cNvSpPr>
            <a:spLocks noChangeArrowheads="1"/>
          </p:cNvSpPr>
          <p:nvPr/>
        </p:nvSpPr>
        <p:spPr bwMode="auto">
          <a:xfrm rot="20292422" flipH="1">
            <a:off x="4046538" y="1654247"/>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418" name="Rectangle 47"/>
          <p:cNvSpPr>
            <a:spLocks noChangeArrowheads="1"/>
          </p:cNvSpPr>
          <p:nvPr/>
        </p:nvSpPr>
        <p:spPr bwMode="auto">
          <a:xfrm>
            <a:off x="6372225" y="1041400"/>
            <a:ext cx="2119313" cy="231775"/>
          </a:xfrm>
          <a:prstGeom prst="rect">
            <a:avLst/>
          </a:prstGeom>
          <a:noFill/>
          <a:ln w="9525">
            <a:noFill/>
            <a:miter lim="800000"/>
            <a:headEnd/>
            <a:tailEnd/>
          </a:ln>
        </p:spPr>
        <p:txBody>
          <a:bodyPr lIns="0" tIns="0" rIns="0" bIns="0" anchor="ctr" anchorCtr="1">
            <a:spAutoFit/>
          </a:bodyPr>
          <a:lstStyle/>
          <a:p>
            <a:pPr algn="ctr" eaLnBrk="0" hangingPunct="0">
              <a:lnSpc>
                <a:spcPct val="80000"/>
              </a:lnSpc>
            </a:pPr>
            <a:r>
              <a:rPr kumimoji="1" lang="en-US" altLang="zh-CN" sz="1900" b="1" dirty="0">
                <a:latin typeface="+mj-lt"/>
                <a:ea typeface="宋体" charset="-122"/>
              </a:rPr>
              <a:t>Purchasing Rep</a:t>
            </a:r>
          </a:p>
        </p:txBody>
      </p:sp>
      <p:sp>
        <p:nvSpPr>
          <p:cNvPr id="1420" name="Freeform 534"/>
          <p:cNvSpPr>
            <a:spLocks noChangeAspect="1"/>
          </p:cNvSpPr>
          <p:nvPr/>
        </p:nvSpPr>
        <p:spPr bwMode="auto">
          <a:xfrm>
            <a:off x="6306945" y="1328738"/>
            <a:ext cx="2252855" cy="1278002"/>
          </a:xfrm>
          <a:custGeom>
            <a:avLst/>
            <a:gdLst>
              <a:gd name="T0" fmla="*/ 0 w 2958"/>
              <a:gd name="T1" fmla="*/ 7 h 1679"/>
              <a:gd name="T2" fmla="*/ 2958 w 2958"/>
              <a:gd name="T3" fmla="*/ 0 h 1679"/>
              <a:gd name="T4" fmla="*/ 2958 w 2958"/>
              <a:gd name="T5" fmla="*/ 1673 h 1679"/>
              <a:gd name="T6" fmla="*/ 0 w 2958"/>
              <a:gd name="T7" fmla="*/ 1679 h 1679"/>
              <a:gd name="T8" fmla="*/ 0 w 2958"/>
              <a:gd name="T9" fmla="*/ 7 h 1679"/>
              <a:gd name="T10" fmla="*/ 0 60000 65536"/>
              <a:gd name="T11" fmla="*/ 0 60000 65536"/>
              <a:gd name="T12" fmla="*/ 0 60000 65536"/>
              <a:gd name="T13" fmla="*/ 0 60000 65536"/>
              <a:gd name="T14" fmla="*/ 0 60000 65536"/>
              <a:gd name="T15" fmla="*/ 0 w 2958"/>
              <a:gd name="T16" fmla="*/ 0 h 1679"/>
              <a:gd name="T17" fmla="*/ 2958 w 2958"/>
              <a:gd name="T18" fmla="*/ 1679 h 1679"/>
            </a:gdLst>
            <a:ahLst/>
            <a:cxnLst>
              <a:cxn ang="T10">
                <a:pos x="T0" y="T1"/>
              </a:cxn>
              <a:cxn ang="T11">
                <a:pos x="T2" y="T3"/>
              </a:cxn>
              <a:cxn ang="T12">
                <a:pos x="T4" y="T5"/>
              </a:cxn>
              <a:cxn ang="T13">
                <a:pos x="T6" y="T7"/>
              </a:cxn>
              <a:cxn ang="T14">
                <a:pos x="T8" y="T9"/>
              </a:cxn>
            </a:cxnLst>
            <a:rect l="T15" t="T16" r="T17" b="T18"/>
            <a:pathLst>
              <a:path w="2958" h="1679">
                <a:moveTo>
                  <a:pt x="0" y="7"/>
                </a:moveTo>
                <a:lnTo>
                  <a:pt x="2958" y="0"/>
                </a:lnTo>
                <a:lnTo>
                  <a:pt x="2958" y="1673"/>
                </a:lnTo>
                <a:lnTo>
                  <a:pt x="0" y="1679"/>
                </a:lnTo>
                <a:lnTo>
                  <a:pt x="0" y="7"/>
                </a:lnTo>
                <a:close/>
              </a:path>
            </a:pathLst>
          </a:custGeom>
          <a:solidFill>
            <a:schemeClr val="accent1">
              <a:lumMod val="40000"/>
              <a:lumOff val="60000"/>
            </a:schemeClr>
          </a:solidFill>
          <a:ln w="9525">
            <a:solidFill>
              <a:schemeClr val="accent1">
                <a:lumMod val="40000"/>
                <a:lumOff val="60000"/>
              </a:schemeClr>
            </a:solidFill>
            <a:round/>
            <a:headEnd/>
            <a:tailEnd/>
          </a:ln>
        </p:spPr>
        <p:txBody>
          <a:bodyPr/>
          <a:lstStyle/>
          <a:p>
            <a:endParaRPr lang="en-US">
              <a:latin typeface="+mj-lt"/>
            </a:endParaRPr>
          </a:p>
        </p:txBody>
      </p:sp>
      <p:sp>
        <p:nvSpPr>
          <p:cNvPr id="1422" name="Freeform 536"/>
          <p:cNvSpPr>
            <a:spLocks noChangeAspect="1"/>
          </p:cNvSpPr>
          <p:nvPr/>
        </p:nvSpPr>
        <p:spPr bwMode="auto">
          <a:xfrm>
            <a:off x="6302375" y="1328738"/>
            <a:ext cx="2257425" cy="222394"/>
          </a:xfrm>
          <a:custGeom>
            <a:avLst/>
            <a:gdLst>
              <a:gd name="T0" fmla="*/ 0 w 2964"/>
              <a:gd name="T1" fmla="*/ 0 h 466"/>
              <a:gd name="T2" fmla="*/ 2964 w 2964"/>
              <a:gd name="T3" fmla="*/ 0 h 466"/>
              <a:gd name="T4" fmla="*/ 2964 w 2964"/>
              <a:gd name="T5" fmla="*/ 460 h 466"/>
              <a:gd name="T6" fmla="*/ 6 w 2964"/>
              <a:gd name="T7" fmla="*/ 466 h 466"/>
              <a:gd name="T8" fmla="*/ 0 w 2964"/>
              <a:gd name="T9" fmla="*/ 0 h 466"/>
              <a:gd name="T10" fmla="*/ 0 60000 65536"/>
              <a:gd name="T11" fmla="*/ 0 60000 65536"/>
              <a:gd name="T12" fmla="*/ 0 60000 65536"/>
              <a:gd name="T13" fmla="*/ 0 60000 65536"/>
              <a:gd name="T14" fmla="*/ 0 60000 65536"/>
              <a:gd name="T15" fmla="*/ 0 w 2964"/>
              <a:gd name="T16" fmla="*/ 0 h 466"/>
              <a:gd name="T17" fmla="*/ 2964 w 2964"/>
              <a:gd name="T18" fmla="*/ 466 h 466"/>
            </a:gdLst>
            <a:ahLst/>
            <a:cxnLst>
              <a:cxn ang="T10">
                <a:pos x="T0" y="T1"/>
              </a:cxn>
              <a:cxn ang="T11">
                <a:pos x="T2" y="T3"/>
              </a:cxn>
              <a:cxn ang="T12">
                <a:pos x="T4" y="T5"/>
              </a:cxn>
              <a:cxn ang="T13">
                <a:pos x="T6" y="T7"/>
              </a:cxn>
              <a:cxn ang="T14">
                <a:pos x="T8" y="T9"/>
              </a:cxn>
            </a:cxnLst>
            <a:rect l="T15" t="T16" r="T17" b="T18"/>
            <a:pathLst>
              <a:path w="2964" h="466">
                <a:moveTo>
                  <a:pt x="0" y="0"/>
                </a:moveTo>
                <a:lnTo>
                  <a:pt x="2964" y="0"/>
                </a:lnTo>
                <a:lnTo>
                  <a:pt x="2964" y="460"/>
                </a:lnTo>
                <a:lnTo>
                  <a:pt x="6" y="466"/>
                </a:lnTo>
                <a:lnTo>
                  <a:pt x="0" y="0"/>
                </a:lnTo>
                <a:close/>
              </a:path>
            </a:pathLst>
          </a:custGeom>
          <a:solidFill>
            <a:schemeClr val="accent1">
              <a:lumMod val="20000"/>
              <a:lumOff val="80000"/>
            </a:schemeClr>
          </a:solidFill>
          <a:ln w="9525">
            <a:solidFill>
              <a:schemeClr val="accent1">
                <a:lumMod val="40000"/>
                <a:lumOff val="60000"/>
              </a:schemeClr>
            </a:solidFill>
            <a:round/>
            <a:headEnd/>
            <a:tailEnd/>
          </a:ln>
        </p:spPr>
        <p:txBody>
          <a:bodyPr/>
          <a:lstStyle/>
          <a:p>
            <a:endParaRPr lang="en-US">
              <a:latin typeface="+mj-lt"/>
            </a:endParaRPr>
          </a:p>
        </p:txBody>
      </p:sp>
      <p:sp>
        <p:nvSpPr>
          <p:cNvPr id="1423" name="Freeform 537"/>
          <p:cNvSpPr>
            <a:spLocks noChangeAspect="1"/>
          </p:cNvSpPr>
          <p:nvPr/>
        </p:nvSpPr>
        <p:spPr bwMode="auto">
          <a:xfrm>
            <a:off x="7001537" y="1854257"/>
            <a:ext cx="1495811" cy="656518"/>
          </a:xfrm>
          <a:custGeom>
            <a:avLst/>
            <a:gdLst>
              <a:gd name="T0" fmla="*/ 1227 w 1964"/>
              <a:gd name="T1" fmla="*/ 0 h 862"/>
              <a:gd name="T2" fmla="*/ 1253 w 1964"/>
              <a:gd name="T3" fmla="*/ 19 h 862"/>
              <a:gd name="T4" fmla="*/ 1277 w 1964"/>
              <a:gd name="T5" fmla="*/ 44 h 862"/>
              <a:gd name="T6" fmla="*/ 1293 w 1964"/>
              <a:gd name="T7" fmla="*/ 62 h 862"/>
              <a:gd name="T8" fmla="*/ 1301 w 1964"/>
              <a:gd name="T9" fmla="*/ 71 h 862"/>
              <a:gd name="T10" fmla="*/ 1321 w 1964"/>
              <a:gd name="T11" fmla="*/ 81 h 862"/>
              <a:gd name="T12" fmla="*/ 1348 w 1964"/>
              <a:gd name="T13" fmla="*/ 99 h 862"/>
              <a:gd name="T14" fmla="*/ 1403 w 1964"/>
              <a:gd name="T15" fmla="*/ 119 h 862"/>
              <a:gd name="T16" fmla="*/ 1481 w 1964"/>
              <a:gd name="T17" fmla="*/ 136 h 862"/>
              <a:gd name="T18" fmla="*/ 1533 w 1964"/>
              <a:gd name="T19" fmla="*/ 164 h 862"/>
              <a:gd name="T20" fmla="*/ 1551 w 1964"/>
              <a:gd name="T21" fmla="*/ 180 h 862"/>
              <a:gd name="T22" fmla="*/ 1600 w 1964"/>
              <a:gd name="T23" fmla="*/ 211 h 862"/>
              <a:gd name="T24" fmla="*/ 1688 w 1964"/>
              <a:gd name="T25" fmla="*/ 273 h 862"/>
              <a:gd name="T26" fmla="*/ 1737 w 1964"/>
              <a:gd name="T27" fmla="*/ 344 h 862"/>
              <a:gd name="T28" fmla="*/ 1759 w 1964"/>
              <a:gd name="T29" fmla="*/ 431 h 862"/>
              <a:gd name="T30" fmla="*/ 1785 w 1964"/>
              <a:gd name="T31" fmla="*/ 463 h 862"/>
              <a:gd name="T32" fmla="*/ 1811 w 1964"/>
              <a:gd name="T33" fmla="*/ 499 h 862"/>
              <a:gd name="T34" fmla="*/ 1829 w 1964"/>
              <a:gd name="T35" fmla="*/ 517 h 862"/>
              <a:gd name="T36" fmla="*/ 1845 w 1964"/>
              <a:gd name="T37" fmla="*/ 538 h 862"/>
              <a:gd name="T38" fmla="*/ 1863 w 1964"/>
              <a:gd name="T39" fmla="*/ 572 h 862"/>
              <a:gd name="T40" fmla="*/ 1882 w 1964"/>
              <a:gd name="T41" fmla="*/ 612 h 862"/>
              <a:gd name="T42" fmla="*/ 1901 w 1964"/>
              <a:gd name="T43" fmla="*/ 650 h 862"/>
              <a:gd name="T44" fmla="*/ 1921 w 1964"/>
              <a:gd name="T45" fmla="*/ 675 h 862"/>
              <a:gd name="T46" fmla="*/ 1938 w 1964"/>
              <a:gd name="T47" fmla="*/ 721 h 862"/>
              <a:gd name="T48" fmla="*/ 1947 w 1964"/>
              <a:gd name="T49" fmla="*/ 791 h 862"/>
              <a:gd name="T50" fmla="*/ 1961 w 1964"/>
              <a:gd name="T51" fmla="*/ 850 h 862"/>
              <a:gd name="T52" fmla="*/ 706 w 1964"/>
              <a:gd name="T53" fmla="*/ 844 h 862"/>
              <a:gd name="T54" fmla="*/ 698 w 1964"/>
              <a:gd name="T55" fmla="*/ 727 h 862"/>
              <a:gd name="T56" fmla="*/ 691 w 1964"/>
              <a:gd name="T57" fmla="*/ 684 h 862"/>
              <a:gd name="T58" fmla="*/ 672 w 1964"/>
              <a:gd name="T59" fmla="*/ 640 h 862"/>
              <a:gd name="T60" fmla="*/ 651 w 1964"/>
              <a:gd name="T61" fmla="*/ 658 h 862"/>
              <a:gd name="T62" fmla="*/ 613 w 1964"/>
              <a:gd name="T63" fmla="*/ 684 h 862"/>
              <a:gd name="T64" fmla="*/ 592 w 1964"/>
              <a:gd name="T65" fmla="*/ 704 h 862"/>
              <a:gd name="T66" fmla="*/ 561 w 1964"/>
              <a:gd name="T67" fmla="*/ 726 h 862"/>
              <a:gd name="T68" fmla="*/ 521 w 1964"/>
              <a:gd name="T69" fmla="*/ 741 h 862"/>
              <a:gd name="T70" fmla="*/ 484 w 1964"/>
              <a:gd name="T71" fmla="*/ 752 h 862"/>
              <a:gd name="T72" fmla="*/ 61 w 1964"/>
              <a:gd name="T73" fmla="*/ 711 h 862"/>
              <a:gd name="T74" fmla="*/ 38 w 1964"/>
              <a:gd name="T75" fmla="*/ 683 h 862"/>
              <a:gd name="T76" fmla="*/ 6 w 1964"/>
              <a:gd name="T77" fmla="*/ 619 h 862"/>
              <a:gd name="T78" fmla="*/ 6 w 1964"/>
              <a:gd name="T79" fmla="*/ 548 h 862"/>
              <a:gd name="T80" fmla="*/ 43 w 1964"/>
              <a:gd name="T81" fmla="*/ 497 h 862"/>
              <a:gd name="T82" fmla="*/ 101 w 1964"/>
              <a:gd name="T83" fmla="*/ 461 h 862"/>
              <a:gd name="T84" fmla="*/ 154 w 1964"/>
              <a:gd name="T85" fmla="*/ 446 h 862"/>
              <a:gd name="T86" fmla="*/ 183 w 1964"/>
              <a:gd name="T87" fmla="*/ 452 h 862"/>
              <a:gd name="T88" fmla="*/ 213 w 1964"/>
              <a:gd name="T89" fmla="*/ 467 h 862"/>
              <a:gd name="T90" fmla="*/ 247 w 1964"/>
              <a:gd name="T91" fmla="*/ 480 h 862"/>
              <a:gd name="T92" fmla="*/ 280 w 1964"/>
              <a:gd name="T93" fmla="*/ 483 h 862"/>
              <a:gd name="T94" fmla="*/ 294 w 1964"/>
              <a:gd name="T95" fmla="*/ 471 h 862"/>
              <a:gd name="T96" fmla="*/ 321 w 1964"/>
              <a:gd name="T97" fmla="*/ 460 h 862"/>
              <a:gd name="T98" fmla="*/ 354 w 1964"/>
              <a:gd name="T99" fmla="*/ 461 h 862"/>
              <a:gd name="T100" fmla="*/ 382 w 1964"/>
              <a:gd name="T101" fmla="*/ 448 h 862"/>
              <a:gd name="T102" fmla="*/ 419 w 1964"/>
              <a:gd name="T103" fmla="*/ 417 h 862"/>
              <a:gd name="T104" fmla="*/ 450 w 1964"/>
              <a:gd name="T105" fmla="*/ 383 h 862"/>
              <a:gd name="T106" fmla="*/ 481 w 1964"/>
              <a:gd name="T107" fmla="*/ 344 h 862"/>
              <a:gd name="T108" fmla="*/ 562 w 1964"/>
              <a:gd name="T109" fmla="*/ 266 h 862"/>
              <a:gd name="T110" fmla="*/ 629 w 1964"/>
              <a:gd name="T111" fmla="*/ 223 h 862"/>
              <a:gd name="T112" fmla="*/ 694 w 1964"/>
              <a:gd name="T113" fmla="*/ 205 h 862"/>
              <a:gd name="T114" fmla="*/ 780 w 1964"/>
              <a:gd name="T115" fmla="*/ 171 h 862"/>
              <a:gd name="T116" fmla="*/ 827 w 1964"/>
              <a:gd name="T117" fmla="*/ 140 h 862"/>
              <a:gd name="T118" fmla="*/ 869 w 1964"/>
              <a:gd name="T119" fmla="*/ 111 h 862"/>
              <a:gd name="T120" fmla="*/ 900 w 1964"/>
              <a:gd name="T121" fmla="*/ 90 h 8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64"/>
              <a:gd name="T184" fmla="*/ 0 h 862"/>
              <a:gd name="T185" fmla="*/ 1964 w 1964"/>
              <a:gd name="T186" fmla="*/ 862 h 8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64" h="862">
                <a:moveTo>
                  <a:pt x="1221" y="3"/>
                </a:moveTo>
                <a:lnTo>
                  <a:pt x="1222" y="1"/>
                </a:lnTo>
                <a:lnTo>
                  <a:pt x="1227" y="0"/>
                </a:lnTo>
                <a:lnTo>
                  <a:pt x="1236" y="3"/>
                </a:lnTo>
                <a:lnTo>
                  <a:pt x="1246" y="11"/>
                </a:lnTo>
                <a:lnTo>
                  <a:pt x="1253" y="19"/>
                </a:lnTo>
                <a:lnTo>
                  <a:pt x="1261" y="28"/>
                </a:lnTo>
                <a:lnTo>
                  <a:pt x="1270" y="35"/>
                </a:lnTo>
                <a:lnTo>
                  <a:pt x="1277" y="44"/>
                </a:lnTo>
                <a:lnTo>
                  <a:pt x="1284" y="51"/>
                </a:lnTo>
                <a:lnTo>
                  <a:pt x="1290" y="57"/>
                </a:lnTo>
                <a:lnTo>
                  <a:pt x="1293" y="62"/>
                </a:lnTo>
                <a:lnTo>
                  <a:pt x="1295" y="63"/>
                </a:lnTo>
                <a:lnTo>
                  <a:pt x="1296" y="66"/>
                </a:lnTo>
                <a:lnTo>
                  <a:pt x="1301" y="71"/>
                </a:lnTo>
                <a:lnTo>
                  <a:pt x="1307" y="77"/>
                </a:lnTo>
                <a:lnTo>
                  <a:pt x="1315" y="79"/>
                </a:lnTo>
                <a:lnTo>
                  <a:pt x="1321" y="81"/>
                </a:lnTo>
                <a:lnTo>
                  <a:pt x="1327" y="85"/>
                </a:lnTo>
                <a:lnTo>
                  <a:pt x="1336" y="91"/>
                </a:lnTo>
                <a:lnTo>
                  <a:pt x="1348" y="99"/>
                </a:lnTo>
                <a:lnTo>
                  <a:pt x="1363" y="106"/>
                </a:lnTo>
                <a:lnTo>
                  <a:pt x="1381" y="114"/>
                </a:lnTo>
                <a:lnTo>
                  <a:pt x="1403" y="119"/>
                </a:lnTo>
                <a:lnTo>
                  <a:pt x="1429" y="124"/>
                </a:lnTo>
                <a:lnTo>
                  <a:pt x="1458" y="128"/>
                </a:lnTo>
                <a:lnTo>
                  <a:pt x="1481" y="136"/>
                </a:lnTo>
                <a:lnTo>
                  <a:pt x="1502" y="145"/>
                </a:lnTo>
                <a:lnTo>
                  <a:pt x="1520" y="153"/>
                </a:lnTo>
                <a:lnTo>
                  <a:pt x="1533" y="164"/>
                </a:lnTo>
                <a:lnTo>
                  <a:pt x="1543" y="173"/>
                </a:lnTo>
                <a:lnTo>
                  <a:pt x="1549" y="179"/>
                </a:lnTo>
                <a:lnTo>
                  <a:pt x="1551" y="180"/>
                </a:lnTo>
                <a:lnTo>
                  <a:pt x="1557" y="184"/>
                </a:lnTo>
                <a:lnTo>
                  <a:pt x="1574" y="195"/>
                </a:lnTo>
                <a:lnTo>
                  <a:pt x="1600" y="211"/>
                </a:lnTo>
                <a:lnTo>
                  <a:pt x="1629" y="230"/>
                </a:lnTo>
                <a:lnTo>
                  <a:pt x="1660" y="253"/>
                </a:lnTo>
                <a:lnTo>
                  <a:pt x="1688" y="273"/>
                </a:lnTo>
                <a:lnTo>
                  <a:pt x="1712" y="294"/>
                </a:lnTo>
                <a:lnTo>
                  <a:pt x="1725" y="310"/>
                </a:lnTo>
                <a:lnTo>
                  <a:pt x="1737" y="344"/>
                </a:lnTo>
                <a:lnTo>
                  <a:pt x="1745" y="380"/>
                </a:lnTo>
                <a:lnTo>
                  <a:pt x="1751" y="411"/>
                </a:lnTo>
                <a:lnTo>
                  <a:pt x="1759" y="431"/>
                </a:lnTo>
                <a:lnTo>
                  <a:pt x="1767" y="440"/>
                </a:lnTo>
                <a:lnTo>
                  <a:pt x="1776" y="451"/>
                </a:lnTo>
                <a:lnTo>
                  <a:pt x="1785" y="463"/>
                </a:lnTo>
                <a:lnTo>
                  <a:pt x="1793" y="476"/>
                </a:lnTo>
                <a:lnTo>
                  <a:pt x="1802" y="488"/>
                </a:lnTo>
                <a:lnTo>
                  <a:pt x="1811" y="499"/>
                </a:lnTo>
                <a:lnTo>
                  <a:pt x="1819" y="507"/>
                </a:lnTo>
                <a:lnTo>
                  <a:pt x="1825" y="513"/>
                </a:lnTo>
                <a:lnTo>
                  <a:pt x="1829" y="517"/>
                </a:lnTo>
                <a:lnTo>
                  <a:pt x="1835" y="522"/>
                </a:lnTo>
                <a:lnTo>
                  <a:pt x="1839" y="529"/>
                </a:lnTo>
                <a:lnTo>
                  <a:pt x="1845" y="538"/>
                </a:lnTo>
                <a:lnTo>
                  <a:pt x="1851" y="548"/>
                </a:lnTo>
                <a:lnTo>
                  <a:pt x="1857" y="559"/>
                </a:lnTo>
                <a:lnTo>
                  <a:pt x="1863" y="572"/>
                </a:lnTo>
                <a:lnTo>
                  <a:pt x="1869" y="584"/>
                </a:lnTo>
                <a:lnTo>
                  <a:pt x="1875" y="597"/>
                </a:lnTo>
                <a:lnTo>
                  <a:pt x="1882" y="612"/>
                </a:lnTo>
                <a:lnTo>
                  <a:pt x="1888" y="625"/>
                </a:lnTo>
                <a:lnTo>
                  <a:pt x="1896" y="639"/>
                </a:lnTo>
                <a:lnTo>
                  <a:pt x="1901" y="650"/>
                </a:lnTo>
                <a:lnTo>
                  <a:pt x="1907" y="661"/>
                </a:lnTo>
                <a:lnTo>
                  <a:pt x="1915" y="670"/>
                </a:lnTo>
                <a:lnTo>
                  <a:pt x="1921" y="675"/>
                </a:lnTo>
                <a:lnTo>
                  <a:pt x="1931" y="689"/>
                </a:lnTo>
                <a:lnTo>
                  <a:pt x="1937" y="704"/>
                </a:lnTo>
                <a:lnTo>
                  <a:pt x="1938" y="721"/>
                </a:lnTo>
                <a:lnTo>
                  <a:pt x="1938" y="736"/>
                </a:lnTo>
                <a:lnTo>
                  <a:pt x="1941" y="758"/>
                </a:lnTo>
                <a:lnTo>
                  <a:pt x="1947" y="791"/>
                </a:lnTo>
                <a:lnTo>
                  <a:pt x="1953" y="820"/>
                </a:lnTo>
                <a:lnTo>
                  <a:pt x="1956" y="832"/>
                </a:lnTo>
                <a:lnTo>
                  <a:pt x="1961" y="850"/>
                </a:lnTo>
                <a:lnTo>
                  <a:pt x="1964" y="862"/>
                </a:lnTo>
                <a:lnTo>
                  <a:pt x="707" y="862"/>
                </a:lnTo>
                <a:lnTo>
                  <a:pt x="706" y="844"/>
                </a:lnTo>
                <a:lnTo>
                  <a:pt x="704" y="804"/>
                </a:lnTo>
                <a:lnTo>
                  <a:pt x="701" y="760"/>
                </a:lnTo>
                <a:lnTo>
                  <a:pt x="698" y="727"/>
                </a:lnTo>
                <a:lnTo>
                  <a:pt x="695" y="709"/>
                </a:lnTo>
                <a:lnTo>
                  <a:pt x="692" y="695"/>
                </a:lnTo>
                <a:lnTo>
                  <a:pt x="691" y="684"/>
                </a:lnTo>
                <a:lnTo>
                  <a:pt x="690" y="680"/>
                </a:lnTo>
                <a:lnTo>
                  <a:pt x="673" y="637"/>
                </a:lnTo>
                <a:lnTo>
                  <a:pt x="672" y="640"/>
                </a:lnTo>
                <a:lnTo>
                  <a:pt x="669" y="646"/>
                </a:lnTo>
                <a:lnTo>
                  <a:pt x="661" y="653"/>
                </a:lnTo>
                <a:lnTo>
                  <a:pt x="651" y="658"/>
                </a:lnTo>
                <a:lnTo>
                  <a:pt x="636" y="665"/>
                </a:lnTo>
                <a:lnTo>
                  <a:pt x="623" y="675"/>
                </a:lnTo>
                <a:lnTo>
                  <a:pt x="613" y="684"/>
                </a:lnTo>
                <a:lnTo>
                  <a:pt x="608" y="689"/>
                </a:lnTo>
                <a:lnTo>
                  <a:pt x="604" y="693"/>
                </a:lnTo>
                <a:lnTo>
                  <a:pt x="592" y="704"/>
                </a:lnTo>
                <a:lnTo>
                  <a:pt x="579" y="715"/>
                </a:lnTo>
                <a:lnTo>
                  <a:pt x="568" y="723"/>
                </a:lnTo>
                <a:lnTo>
                  <a:pt x="561" y="726"/>
                </a:lnTo>
                <a:lnTo>
                  <a:pt x="549" y="730"/>
                </a:lnTo>
                <a:lnTo>
                  <a:pt x="536" y="735"/>
                </a:lnTo>
                <a:lnTo>
                  <a:pt x="521" y="741"/>
                </a:lnTo>
                <a:lnTo>
                  <a:pt x="506" y="745"/>
                </a:lnTo>
                <a:lnTo>
                  <a:pt x="493" y="749"/>
                </a:lnTo>
                <a:lnTo>
                  <a:pt x="484" y="752"/>
                </a:lnTo>
                <a:lnTo>
                  <a:pt x="481" y="754"/>
                </a:lnTo>
                <a:lnTo>
                  <a:pt x="191" y="745"/>
                </a:lnTo>
                <a:lnTo>
                  <a:pt x="61" y="711"/>
                </a:lnTo>
                <a:lnTo>
                  <a:pt x="58" y="708"/>
                </a:lnTo>
                <a:lnTo>
                  <a:pt x="50" y="698"/>
                </a:lnTo>
                <a:lnTo>
                  <a:pt x="38" y="683"/>
                </a:lnTo>
                <a:lnTo>
                  <a:pt x="27" y="664"/>
                </a:lnTo>
                <a:lnTo>
                  <a:pt x="15" y="643"/>
                </a:lnTo>
                <a:lnTo>
                  <a:pt x="6" y="619"/>
                </a:lnTo>
                <a:lnTo>
                  <a:pt x="0" y="594"/>
                </a:lnTo>
                <a:lnTo>
                  <a:pt x="0" y="570"/>
                </a:lnTo>
                <a:lnTo>
                  <a:pt x="6" y="548"/>
                </a:lnTo>
                <a:lnTo>
                  <a:pt x="15" y="529"/>
                </a:lnTo>
                <a:lnTo>
                  <a:pt x="28" y="511"/>
                </a:lnTo>
                <a:lnTo>
                  <a:pt x="43" y="497"/>
                </a:lnTo>
                <a:lnTo>
                  <a:pt x="61" y="482"/>
                </a:lnTo>
                <a:lnTo>
                  <a:pt x="80" y="471"/>
                </a:lnTo>
                <a:lnTo>
                  <a:pt x="101" y="461"/>
                </a:lnTo>
                <a:lnTo>
                  <a:pt x="121" y="454"/>
                </a:lnTo>
                <a:lnTo>
                  <a:pt x="141" y="449"/>
                </a:lnTo>
                <a:lnTo>
                  <a:pt x="154" y="446"/>
                </a:lnTo>
                <a:lnTo>
                  <a:pt x="166" y="446"/>
                </a:lnTo>
                <a:lnTo>
                  <a:pt x="175" y="449"/>
                </a:lnTo>
                <a:lnTo>
                  <a:pt x="183" y="452"/>
                </a:lnTo>
                <a:lnTo>
                  <a:pt x="192" y="457"/>
                </a:lnTo>
                <a:lnTo>
                  <a:pt x="201" y="463"/>
                </a:lnTo>
                <a:lnTo>
                  <a:pt x="213" y="467"/>
                </a:lnTo>
                <a:lnTo>
                  <a:pt x="232" y="474"/>
                </a:lnTo>
                <a:lnTo>
                  <a:pt x="243" y="479"/>
                </a:lnTo>
                <a:lnTo>
                  <a:pt x="247" y="480"/>
                </a:lnTo>
                <a:lnTo>
                  <a:pt x="278" y="485"/>
                </a:lnTo>
                <a:lnTo>
                  <a:pt x="280" y="483"/>
                </a:lnTo>
                <a:lnTo>
                  <a:pt x="283" y="480"/>
                </a:lnTo>
                <a:lnTo>
                  <a:pt x="289" y="476"/>
                </a:lnTo>
                <a:lnTo>
                  <a:pt x="294" y="471"/>
                </a:lnTo>
                <a:lnTo>
                  <a:pt x="302" y="467"/>
                </a:lnTo>
                <a:lnTo>
                  <a:pt x="311" y="463"/>
                </a:lnTo>
                <a:lnTo>
                  <a:pt x="321" y="460"/>
                </a:lnTo>
                <a:lnTo>
                  <a:pt x="330" y="458"/>
                </a:lnTo>
                <a:lnTo>
                  <a:pt x="345" y="460"/>
                </a:lnTo>
                <a:lnTo>
                  <a:pt x="354" y="461"/>
                </a:lnTo>
                <a:lnTo>
                  <a:pt x="361" y="460"/>
                </a:lnTo>
                <a:lnTo>
                  <a:pt x="373" y="454"/>
                </a:lnTo>
                <a:lnTo>
                  <a:pt x="382" y="448"/>
                </a:lnTo>
                <a:lnTo>
                  <a:pt x="394" y="439"/>
                </a:lnTo>
                <a:lnTo>
                  <a:pt x="407" y="427"/>
                </a:lnTo>
                <a:lnTo>
                  <a:pt x="419" y="417"/>
                </a:lnTo>
                <a:lnTo>
                  <a:pt x="431" y="405"/>
                </a:lnTo>
                <a:lnTo>
                  <a:pt x="441" y="393"/>
                </a:lnTo>
                <a:lnTo>
                  <a:pt x="450" y="383"/>
                </a:lnTo>
                <a:lnTo>
                  <a:pt x="454" y="375"/>
                </a:lnTo>
                <a:lnTo>
                  <a:pt x="463" y="363"/>
                </a:lnTo>
                <a:lnTo>
                  <a:pt x="481" y="344"/>
                </a:lnTo>
                <a:lnTo>
                  <a:pt x="505" y="319"/>
                </a:lnTo>
                <a:lnTo>
                  <a:pt x="533" y="292"/>
                </a:lnTo>
                <a:lnTo>
                  <a:pt x="562" y="266"/>
                </a:lnTo>
                <a:lnTo>
                  <a:pt x="590" y="244"/>
                </a:lnTo>
                <a:lnTo>
                  <a:pt x="613" y="229"/>
                </a:lnTo>
                <a:lnTo>
                  <a:pt x="629" y="223"/>
                </a:lnTo>
                <a:lnTo>
                  <a:pt x="644" y="221"/>
                </a:lnTo>
                <a:lnTo>
                  <a:pt x="667" y="214"/>
                </a:lnTo>
                <a:lnTo>
                  <a:pt x="694" y="205"/>
                </a:lnTo>
                <a:lnTo>
                  <a:pt x="724" y="195"/>
                </a:lnTo>
                <a:lnTo>
                  <a:pt x="753" y="183"/>
                </a:lnTo>
                <a:lnTo>
                  <a:pt x="780" y="171"/>
                </a:lnTo>
                <a:lnTo>
                  <a:pt x="802" y="159"/>
                </a:lnTo>
                <a:lnTo>
                  <a:pt x="815" y="149"/>
                </a:lnTo>
                <a:lnTo>
                  <a:pt x="827" y="140"/>
                </a:lnTo>
                <a:lnTo>
                  <a:pt x="840" y="130"/>
                </a:lnTo>
                <a:lnTo>
                  <a:pt x="855" y="119"/>
                </a:lnTo>
                <a:lnTo>
                  <a:pt x="869" y="111"/>
                </a:lnTo>
                <a:lnTo>
                  <a:pt x="882" y="102"/>
                </a:lnTo>
                <a:lnTo>
                  <a:pt x="892" y="94"/>
                </a:lnTo>
                <a:lnTo>
                  <a:pt x="900" y="90"/>
                </a:lnTo>
                <a:lnTo>
                  <a:pt x="903" y="88"/>
                </a:lnTo>
                <a:lnTo>
                  <a:pt x="1221" y="3"/>
                </a:lnTo>
                <a:close/>
              </a:path>
            </a:pathLst>
          </a:custGeom>
          <a:solidFill>
            <a:schemeClr val="bg1"/>
          </a:solidFill>
          <a:ln w="9525">
            <a:noFill/>
            <a:round/>
            <a:headEnd/>
            <a:tailEnd/>
          </a:ln>
        </p:spPr>
        <p:txBody>
          <a:bodyPr/>
          <a:lstStyle/>
          <a:p>
            <a:endParaRPr lang="en-US">
              <a:latin typeface="+mj-lt"/>
            </a:endParaRPr>
          </a:p>
        </p:txBody>
      </p:sp>
      <p:sp>
        <p:nvSpPr>
          <p:cNvPr id="1424" name="Freeform 538"/>
          <p:cNvSpPr>
            <a:spLocks noChangeAspect="1"/>
          </p:cNvSpPr>
          <p:nvPr/>
        </p:nvSpPr>
        <p:spPr bwMode="auto">
          <a:xfrm>
            <a:off x="6306945" y="2411765"/>
            <a:ext cx="2251332" cy="196498"/>
          </a:xfrm>
          <a:custGeom>
            <a:avLst/>
            <a:gdLst>
              <a:gd name="T0" fmla="*/ 2955 w 2955"/>
              <a:gd name="T1" fmla="*/ 114 h 257"/>
              <a:gd name="T2" fmla="*/ 0 w 2955"/>
              <a:gd name="T3" fmla="*/ 0 h 257"/>
              <a:gd name="T4" fmla="*/ 0 w 2955"/>
              <a:gd name="T5" fmla="*/ 257 h 257"/>
              <a:gd name="T6" fmla="*/ 2955 w 2955"/>
              <a:gd name="T7" fmla="*/ 257 h 257"/>
              <a:gd name="T8" fmla="*/ 2955 w 2955"/>
              <a:gd name="T9" fmla="*/ 114 h 257"/>
              <a:gd name="T10" fmla="*/ 0 60000 65536"/>
              <a:gd name="T11" fmla="*/ 0 60000 65536"/>
              <a:gd name="T12" fmla="*/ 0 60000 65536"/>
              <a:gd name="T13" fmla="*/ 0 60000 65536"/>
              <a:gd name="T14" fmla="*/ 0 60000 65536"/>
              <a:gd name="T15" fmla="*/ 0 w 2955"/>
              <a:gd name="T16" fmla="*/ 0 h 257"/>
              <a:gd name="T17" fmla="*/ 2955 w 2955"/>
              <a:gd name="T18" fmla="*/ 257 h 257"/>
            </a:gdLst>
            <a:ahLst/>
            <a:cxnLst>
              <a:cxn ang="T10">
                <a:pos x="T0" y="T1"/>
              </a:cxn>
              <a:cxn ang="T11">
                <a:pos x="T2" y="T3"/>
              </a:cxn>
              <a:cxn ang="T12">
                <a:pos x="T4" y="T5"/>
              </a:cxn>
              <a:cxn ang="T13">
                <a:pos x="T6" y="T7"/>
              </a:cxn>
              <a:cxn ang="T14">
                <a:pos x="T8" y="T9"/>
              </a:cxn>
            </a:cxnLst>
            <a:rect l="T15" t="T16" r="T17" b="T18"/>
            <a:pathLst>
              <a:path w="2955" h="257">
                <a:moveTo>
                  <a:pt x="2955" y="114"/>
                </a:moveTo>
                <a:lnTo>
                  <a:pt x="0" y="0"/>
                </a:lnTo>
                <a:lnTo>
                  <a:pt x="0" y="257"/>
                </a:lnTo>
                <a:lnTo>
                  <a:pt x="2955" y="257"/>
                </a:lnTo>
                <a:lnTo>
                  <a:pt x="2955" y="114"/>
                </a:lnTo>
                <a:close/>
              </a:path>
            </a:pathLst>
          </a:custGeom>
          <a:solidFill>
            <a:srgbClr val="755414"/>
          </a:solidFill>
          <a:ln w="9525">
            <a:noFill/>
            <a:round/>
            <a:headEnd/>
            <a:tailEnd/>
          </a:ln>
        </p:spPr>
        <p:txBody>
          <a:bodyPr/>
          <a:lstStyle/>
          <a:p>
            <a:endParaRPr lang="en-US">
              <a:latin typeface="+mj-lt"/>
            </a:endParaRPr>
          </a:p>
        </p:txBody>
      </p:sp>
      <p:sp>
        <p:nvSpPr>
          <p:cNvPr id="1425" name="Freeform 539"/>
          <p:cNvSpPr>
            <a:spLocks noChangeAspect="1"/>
          </p:cNvSpPr>
          <p:nvPr/>
        </p:nvSpPr>
        <p:spPr bwMode="auto">
          <a:xfrm>
            <a:off x="6334363" y="1793327"/>
            <a:ext cx="1009901" cy="712878"/>
          </a:xfrm>
          <a:custGeom>
            <a:avLst/>
            <a:gdLst>
              <a:gd name="T0" fmla="*/ 1328 w 1328"/>
              <a:gd name="T1" fmla="*/ 796 h 938"/>
              <a:gd name="T2" fmla="*/ 1328 w 1328"/>
              <a:gd name="T3" fmla="*/ 877 h 938"/>
              <a:gd name="T4" fmla="*/ 615 w 1328"/>
              <a:gd name="T5" fmla="*/ 938 h 938"/>
              <a:gd name="T6" fmla="*/ 215 w 1328"/>
              <a:gd name="T7" fmla="*/ 895 h 938"/>
              <a:gd name="T8" fmla="*/ 215 w 1328"/>
              <a:gd name="T9" fmla="*/ 747 h 938"/>
              <a:gd name="T10" fmla="*/ 258 w 1328"/>
              <a:gd name="T11" fmla="*/ 747 h 938"/>
              <a:gd name="T12" fmla="*/ 258 w 1328"/>
              <a:gd name="T13" fmla="*/ 721 h 938"/>
              <a:gd name="T14" fmla="*/ 215 w 1328"/>
              <a:gd name="T15" fmla="*/ 712 h 938"/>
              <a:gd name="T16" fmla="*/ 0 w 1328"/>
              <a:gd name="T17" fmla="*/ 129 h 938"/>
              <a:gd name="T18" fmla="*/ 18 w 1328"/>
              <a:gd name="T19" fmla="*/ 104 h 938"/>
              <a:gd name="T20" fmla="*/ 336 w 1328"/>
              <a:gd name="T21" fmla="*/ 9 h 938"/>
              <a:gd name="T22" fmla="*/ 406 w 1328"/>
              <a:gd name="T23" fmla="*/ 0 h 938"/>
              <a:gd name="T24" fmla="*/ 657 w 1328"/>
              <a:gd name="T25" fmla="*/ 712 h 938"/>
              <a:gd name="T26" fmla="*/ 628 w 1328"/>
              <a:gd name="T27" fmla="*/ 731 h 938"/>
              <a:gd name="T28" fmla="*/ 640 w 1328"/>
              <a:gd name="T29" fmla="*/ 787 h 938"/>
              <a:gd name="T30" fmla="*/ 1328 w 1328"/>
              <a:gd name="T31" fmla="*/ 796 h 9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8"/>
              <a:gd name="T49" fmla="*/ 0 h 938"/>
              <a:gd name="T50" fmla="*/ 1328 w 1328"/>
              <a:gd name="T51" fmla="*/ 938 h 9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8" h="938">
                <a:moveTo>
                  <a:pt x="1328" y="796"/>
                </a:moveTo>
                <a:lnTo>
                  <a:pt x="1328" y="877"/>
                </a:lnTo>
                <a:lnTo>
                  <a:pt x="615" y="938"/>
                </a:lnTo>
                <a:lnTo>
                  <a:pt x="215" y="895"/>
                </a:lnTo>
                <a:lnTo>
                  <a:pt x="215" y="747"/>
                </a:lnTo>
                <a:lnTo>
                  <a:pt x="258" y="747"/>
                </a:lnTo>
                <a:lnTo>
                  <a:pt x="258" y="721"/>
                </a:lnTo>
                <a:lnTo>
                  <a:pt x="215" y="712"/>
                </a:lnTo>
                <a:lnTo>
                  <a:pt x="0" y="129"/>
                </a:lnTo>
                <a:lnTo>
                  <a:pt x="18" y="104"/>
                </a:lnTo>
                <a:lnTo>
                  <a:pt x="336" y="9"/>
                </a:lnTo>
                <a:lnTo>
                  <a:pt x="406" y="0"/>
                </a:lnTo>
                <a:lnTo>
                  <a:pt x="657" y="712"/>
                </a:lnTo>
                <a:lnTo>
                  <a:pt x="628" y="731"/>
                </a:lnTo>
                <a:lnTo>
                  <a:pt x="640" y="787"/>
                </a:lnTo>
                <a:lnTo>
                  <a:pt x="1328" y="796"/>
                </a:lnTo>
                <a:close/>
              </a:path>
            </a:pathLst>
          </a:custGeom>
          <a:solidFill>
            <a:srgbClr val="8C8C8C"/>
          </a:solidFill>
          <a:ln w="9525">
            <a:noFill/>
            <a:round/>
            <a:headEnd/>
            <a:tailEnd/>
          </a:ln>
        </p:spPr>
        <p:txBody>
          <a:bodyPr/>
          <a:lstStyle/>
          <a:p>
            <a:endParaRPr lang="en-US">
              <a:latin typeface="+mj-lt"/>
            </a:endParaRPr>
          </a:p>
        </p:txBody>
      </p:sp>
      <p:sp>
        <p:nvSpPr>
          <p:cNvPr id="1426" name="Freeform 540"/>
          <p:cNvSpPr>
            <a:spLocks noChangeAspect="1"/>
          </p:cNvSpPr>
          <p:nvPr/>
        </p:nvSpPr>
        <p:spPr bwMode="auto">
          <a:xfrm>
            <a:off x="7562085" y="1452121"/>
            <a:ext cx="362528" cy="272661"/>
          </a:xfrm>
          <a:custGeom>
            <a:avLst/>
            <a:gdLst>
              <a:gd name="T0" fmla="*/ 472 w 475"/>
              <a:gd name="T1" fmla="*/ 297 h 358"/>
              <a:gd name="T2" fmla="*/ 472 w 475"/>
              <a:gd name="T3" fmla="*/ 292 h 358"/>
              <a:gd name="T4" fmla="*/ 474 w 475"/>
              <a:gd name="T5" fmla="*/ 281 h 358"/>
              <a:gd name="T6" fmla="*/ 475 w 475"/>
              <a:gd name="T7" fmla="*/ 261 h 358"/>
              <a:gd name="T8" fmla="*/ 475 w 475"/>
              <a:gd name="T9" fmla="*/ 238 h 358"/>
              <a:gd name="T10" fmla="*/ 474 w 475"/>
              <a:gd name="T11" fmla="*/ 210 h 358"/>
              <a:gd name="T12" fmla="*/ 468 w 475"/>
              <a:gd name="T13" fmla="*/ 179 h 358"/>
              <a:gd name="T14" fmla="*/ 459 w 475"/>
              <a:gd name="T15" fmla="*/ 146 h 358"/>
              <a:gd name="T16" fmla="*/ 446 w 475"/>
              <a:gd name="T17" fmla="*/ 114 h 358"/>
              <a:gd name="T18" fmla="*/ 428 w 475"/>
              <a:gd name="T19" fmla="*/ 84 h 358"/>
              <a:gd name="T20" fmla="*/ 409 w 475"/>
              <a:gd name="T21" fmla="*/ 60 h 358"/>
              <a:gd name="T22" fmla="*/ 387 w 475"/>
              <a:gd name="T23" fmla="*/ 41 h 358"/>
              <a:gd name="T24" fmla="*/ 364 w 475"/>
              <a:gd name="T25" fmla="*/ 26 h 358"/>
              <a:gd name="T26" fmla="*/ 344 w 475"/>
              <a:gd name="T27" fmla="*/ 16 h 358"/>
              <a:gd name="T28" fmla="*/ 323 w 475"/>
              <a:gd name="T29" fmla="*/ 9 h 358"/>
              <a:gd name="T30" fmla="*/ 305 w 475"/>
              <a:gd name="T31" fmla="*/ 4 h 358"/>
              <a:gd name="T32" fmla="*/ 290 w 475"/>
              <a:gd name="T33" fmla="*/ 1 h 358"/>
              <a:gd name="T34" fmla="*/ 274 w 475"/>
              <a:gd name="T35" fmla="*/ 0 h 358"/>
              <a:gd name="T36" fmla="*/ 255 w 475"/>
              <a:gd name="T37" fmla="*/ 0 h 358"/>
              <a:gd name="T38" fmla="*/ 236 w 475"/>
              <a:gd name="T39" fmla="*/ 3 h 358"/>
              <a:gd name="T40" fmla="*/ 218 w 475"/>
              <a:gd name="T41" fmla="*/ 6 h 358"/>
              <a:gd name="T42" fmla="*/ 202 w 475"/>
              <a:gd name="T43" fmla="*/ 10 h 358"/>
              <a:gd name="T44" fmla="*/ 188 w 475"/>
              <a:gd name="T45" fmla="*/ 13 h 358"/>
              <a:gd name="T46" fmla="*/ 179 w 475"/>
              <a:gd name="T47" fmla="*/ 14 h 358"/>
              <a:gd name="T48" fmla="*/ 176 w 475"/>
              <a:gd name="T49" fmla="*/ 16 h 358"/>
              <a:gd name="T50" fmla="*/ 145 w 475"/>
              <a:gd name="T51" fmla="*/ 29 h 358"/>
              <a:gd name="T52" fmla="*/ 119 w 475"/>
              <a:gd name="T53" fmla="*/ 41 h 358"/>
              <a:gd name="T54" fmla="*/ 97 w 475"/>
              <a:gd name="T55" fmla="*/ 53 h 358"/>
              <a:gd name="T56" fmla="*/ 79 w 475"/>
              <a:gd name="T57" fmla="*/ 62 h 358"/>
              <a:gd name="T58" fmla="*/ 64 w 475"/>
              <a:gd name="T59" fmla="*/ 71 h 358"/>
              <a:gd name="T60" fmla="*/ 54 w 475"/>
              <a:gd name="T61" fmla="*/ 78 h 358"/>
              <a:gd name="T62" fmla="*/ 45 w 475"/>
              <a:gd name="T63" fmla="*/ 84 h 358"/>
              <a:gd name="T64" fmla="*/ 37 w 475"/>
              <a:gd name="T65" fmla="*/ 88 h 358"/>
              <a:gd name="T66" fmla="*/ 27 w 475"/>
              <a:gd name="T67" fmla="*/ 96 h 358"/>
              <a:gd name="T68" fmla="*/ 18 w 475"/>
              <a:gd name="T69" fmla="*/ 108 h 358"/>
              <a:gd name="T70" fmla="*/ 11 w 475"/>
              <a:gd name="T71" fmla="*/ 121 h 358"/>
              <a:gd name="T72" fmla="*/ 5 w 475"/>
              <a:gd name="T73" fmla="*/ 136 h 358"/>
              <a:gd name="T74" fmla="*/ 0 w 475"/>
              <a:gd name="T75" fmla="*/ 152 h 358"/>
              <a:gd name="T76" fmla="*/ 0 w 475"/>
              <a:gd name="T77" fmla="*/ 167 h 358"/>
              <a:gd name="T78" fmla="*/ 3 w 475"/>
              <a:gd name="T79" fmla="*/ 180 h 358"/>
              <a:gd name="T80" fmla="*/ 11 w 475"/>
              <a:gd name="T81" fmla="*/ 192 h 358"/>
              <a:gd name="T82" fmla="*/ 26 w 475"/>
              <a:gd name="T83" fmla="*/ 207 h 358"/>
              <a:gd name="T84" fmla="*/ 34 w 475"/>
              <a:gd name="T85" fmla="*/ 216 h 358"/>
              <a:gd name="T86" fmla="*/ 37 w 475"/>
              <a:gd name="T87" fmla="*/ 219 h 358"/>
              <a:gd name="T88" fmla="*/ 37 w 475"/>
              <a:gd name="T89" fmla="*/ 219 h 358"/>
              <a:gd name="T90" fmla="*/ 42 w 475"/>
              <a:gd name="T91" fmla="*/ 222 h 358"/>
              <a:gd name="T92" fmla="*/ 54 w 475"/>
              <a:gd name="T93" fmla="*/ 230 h 358"/>
              <a:gd name="T94" fmla="*/ 70 w 475"/>
              <a:gd name="T95" fmla="*/ 244 h 358"/>
              <a:gd name="T96" fmla="*/ 89 w 475"/>
              <a:gd name="T97" fmla="*/ 260 h 358"/>
              <a:gd name="T98" fmla="*/ 111 w 475"/>
              <a:gd name="T99" fmla="*/ 276 h 358"/>
              <a:gd name="T100" fmla="*/ 134 w 475"/>
              <a:gd name="T101" fmla="*/ 291 h 358"/>
              <a:gd name="T102" fmla="*/ 153 w 475"/>
              <a:gd name="T103" fmla="*/ 304 h 358"/>
              <a:gd name="T104" fmla="*/ 168 w 475"/>
              <a:gd name="T105" fmla="*/ 313 h 358"/>
              <a:gd name="T106" fmla="*/ 182 w 475"/>
              <a:gd name="T107" fmla="*/ 321 h 358"/>
              <a:gd name="T108" fmla="*/ 202 w 475"/>
              <a:gd name="T109" fmla="*/ 328 h 358"/>
              <a:gd name="T110" fmla="*/ 222 w 475"/>
              <a:gd name="T111" fmla="*/ 335 h 358"/>
              <a:gd name="T112" fmla="*/ 243 w 475"/>
              <a:gd name="T113" fmla="*/ 341 h 358"/>
              <a:gd name="T114" fmla="*/ 261 w 475"/>
              <a:gd name="T115" fmla="*/ 349 h 358"/>
              <a:gd name="T116" fmla="*/ 276 w 475"/>
              <a:gd name="T117" fmla="*/ 353 h 358"/>
              <a:gd name="T118" fmla="*/ 286 w 475"/>
              <a:gd name="T119" fmla="*/ 356 h 358"/>
              <a:gd name="T120" fmla="*/ 290 w 475"/>
              <a:gd name="T121" fmla="*/ 358 h 358"/>
              <a:gd name="T122" fmla="*/ 412 w 475"/>
              <a:gd name="T123" fmla="*/ 340 h 358"/>
              <a:gd name="T124" fmla="*/ 472 w 475"/>
              <a:gd name="T125" fmla="*/ 297 h 3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75"/>
              <a:gd name="T190" fmla="*/ 0 h 358"/>
              <a:gd name="T191" fmla="*/ 475 w 475"/>
              <a:gd name="T192" fmla="*/ 358 h 3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75" h="358">
                <a:moveTo>
                  <a:pt x="472" y="297"/>
                </a:moveTo>
                <a:lnTo>
                  <a:pt x="472" y="292"/>
                </a:lnTo>
                <a:lnTo>
                  <a:pt x="474" y="281"/>
                </a:lnTo>
                <a:lnTo>
                  <a:pt x="475" y="261"/>
                </a:lnTo>
                <a:lnTo>
                  <a:pt x="475" y="238"/>
                </a:lnTo>
                <a:lnTo>
                  <a:pt x="474" y="210"/>
                </a:lnTo>
                <a:lnTo>
                  <a:pt x="468" y="179"/>
                </a:lnTo>
                <a:lnTo>
                  <a:pt x="459" y="146"/>
                </a:lnTo>
                <a:lnTo>
                  <a:pt x="446" y="114"/>
                </a:lnTo>
                <a:lnTo>
                  <a:pt x="428" y="84"/>
                </a:lnTo>
                <a:lnTo>
                  <a:pt x="409" y="60"/>
                </a:lnTo>
                <a:lnTo>
                  <a:pt x="387" y="41"/>
                </a:lnTo>
                <a:lnTo>
                  <a:pt x="364" y="26"/>
                </a:lnTo>
                <a:lnTo>
                  <a:pt x="344" y="16"/>
                </a:lnTo>
                <a:lnTo>
                  <a:pt x="323" y="9"/>
                </a:lnTo>
                <a:lnTo>
                  <a:pt x="305" y="4"/>
                </a:lnTo>
                <a:lnTo>
                  <a:pt x="290" y="1"/>
                </a:lnTo>
                <a:lnTo>
                  <a:pt x="274" y="0"/>
                </a:lnTo>
                <a:lnTo>
                  <a:pt x="255" y="0"/>
                </a:lnTo>
                <a:lnTo>
                  <a:pt x="236" y="3"/>
                </a:lnTo>
                <a:lnTo>
                  <a:pt x="218" y="6"/>
                </a:lnTo>
                <a:lnTo>
                  <a:pt x="202" y="10"/>
                </a:lnTo>
                <a:lnTo>
                  <a:pt x="188" y="13"/>
                </a:lnTo>
                <a:lnTo>
                  <a:pt x="179" y="14"/>
                </a:lnTo>
                <a:lnTo>
                  <a:pt x="176" y="16"/>
                </a:lnTo>
                <a:lnTo>
                  <a:pt x="145" y="29"/>
                </a:lnTo>
                <a:lnTo>
                  <a:pt x="119" y="41"/>
                </a:lnTo>
                <a:lnTo>
                  <a:pt x="97" y="53"/>
                </a:lnTo>
                <a:lnTo>
                  <a:pt x="79" y="62"/>
                </a:lnTo>
                <a:lnTo>
                  <a:pt x="64" y="71"/>
                </a:lnTo>
                <a:lnTo>
                  <a:pt x="54" y="78"/>
                </a:lnTo>
                <a:lnTo>
                  <a:pt x="45" y="84"/>
                </a:lnTo>
                <a:lnTo>
                  <a:pt x="37" y="88"/>
                </a:lnTo>
                <a:lnTo>
                  <a:pt x="27" y="96"/>
                </a:lnTo>
                <a:lnTo>
                  <a:pt x="18" y="108"/>
                </a:lnTo>
                <a:lnTo>
                  <a:pt x="11" y="121"/>
                </a:lnTo>
                <a:lnTo>
                  <a:pt x="5" y="136"/>
                </a:lnTo>
                <a:lnTo>
                  <a:pt x="0" y="152"/>
                </a:lnTo>
                <a:lnTo>
                  <a:pt x="0" y="167"/>
                </a:lnTo>
                <a:lnTo>
                  <a:pt x="3" y="180"/>
                </a:lnTo>
                <a:lnTo>
                  <a:pt x="11" y="192"/>
                </a:lnTo>
                <a:lnTo>
                  <a:pt x="26" y="207"/>
                </a:lnTo>
                <a:lnTo>
                  <a:pt x="34" y="216"/>
                </a:lnTo>
                <a:lnTo>
                  <a:pt x="37" y="219"/>
                </a:lnTo>
                <a:lnTo>
                  <a:pt x="42" y="222"/>
                </a:lnTo>
                <a:lnTo>
                  <a:pt x="54" y="230"/>
                </a:lnTo>
                <a:lnTo>
                  <a:pt x="70" y="244"/>
                </a:lnTo>
                <a:lnTo>
                  <a:pt x="89" y="260"/>
                </a:lnTo>
                <a:lnTo>
                  <a:pt x="111" y="276"/>
                </a:lnTo>
                <a:lnTo>
                  <a:pt x="134" y="291"/>
                </a:lnTo>
                <a:lnTo>
                  <a:pt x="153" y="304"/>
                </a:lnTo>
                <a:lnTo>
                  <a:pt x="168" y="313"/>
                </a:lnTo>
                <a:lnTo>
                  <a:pt x="182" y="321"/>
                </a:lnTo>
                <a:lnTo>
                  <a:pt x="202" y="328"/>
                </a:lnTo>
                <a:lnTo>
                  <a:pt x="222" y="335"/>
                </a:lnTo>
                <a:lnTo>
                  <a:pt x="243" y="341"/>
                </a:lnTo>
                <a:lnTo>
                  <a:pt x="261" y="349"/>
                </a:lnTo>
                <a:lnTo>
                  <a:pt x="276" y="353"/>
                </a:lnTo>
                <a:lnTo>
                  <a:pt x="286" y="356"/>
                </a:lnTo>
                <a:lnTo>
                  <a:pt x="290" y="358"/>
                </a:lnTo>
                <a:lnTo>
                  <a:pt x="412" y="340"/>
                </a:lnTo>
                <a:lnTo>
                  <a:pt x="472" y="297"/>
                </a:lnTo>
                <a:close/>
              </a:path>
            </a:pathLst>
          </a:custGeom>
          <a:solidFill>
            <a:srgbClr val="000000"/>
          </a:solidFill>
          <a:ln w="9525">
            <a:noFill/>
            <a:round/>
            <a:headEnd/>
            <a:tailEnd/>
          </a:ln>
        </p:spPr>
        <p:txBody>
          <a:bodyPr/>
          <a:lstStyle/>
          <a:p>
            <a:endParaRPr lang="en-US">
              <a:latin typeface="+mj-lt"/>
            </a:endParaRPr>
          </a:p>
        </p:txBody>
      </p:sp>
      <p:sp>
        <p:nvSpPr>
          <p:cNvPr id="1427" name="Freeform 541"/>
          <p:cNvSpPr>
            <a:spLocks noChangeAspect="1"/>
          </p:cNvSpPr>
          <p:nvPr/>
        </p:nvSpPr>
        <p:spPr bwMode="auto">
          <a:xfrm>
            <a:off x="7722024" y="1720212"/>
            <a:ext cx="211729" cy="257428"/>
          </a:xfrm>
          <a:custGeom>
            <a:avLst/>
            <a:gdLst>
              <a:gd name="T0" fmla="*/ 241 w 276"/>
              <a:gd name="T1" fmla="*/ 0 h 339"/>
              <a:gd name="T2" fmla="*/ 241 w 276"/>
              <a:gd name="T3" fmla="*/ 18 h 339"/>
              <a:gd name="T4" fmla="*/ 244 w 276"/>
              <a:gd name="T5" fmla="*/ 62 h 339"/>
              <a:gd name="T6" fmla="*/ 250 w 276"/>
              <a:gd name="T7" fmla="*/ 113 h 339"/>
              <a:gd name="T8" fmla="*/ 260 w 276"/>
              <a:gd name="T9" fmla="*/ 152 h 339"/>
              <a:gd name="T10" fmla="*/ 269 w 276"/>
              <a:gd name="T11" fmla="*/ 178 h 339"/>
              <a:gd name="T12" fmla="*/ 275 w 276"/>
              <a:gd name="T13" fmla="*/ 194 h 339"/>
              <a:gd name="T14" fmla="*/ 276 w 276"/>
              <a:gd name="T15" fmla="*/ 201 h 339"/>
              <a:gd name="T16" fmla="*/ 276 w 276"/>
              <a:gd name="T17" fmla="*/ 204 h 339"/>
              <a:gd name="T18" fmla="*/ 198 w 276"/>
              <a:gd name="T19" fmla="*/ 287 h 339"/>
              <a:gd name="T20" fmla="*/ 140 w 276"/>
              <a:gd name="T21" fmla="*/ 327 h 339"/>
              <a:gd name="T22" fmla="*/ 119 w 276"/>
              <a:gd name="T23" fmla="*/ 339 h 339"/>
              <a:gd name="T24" fmla="*/ 97 w 276"/>
              <a:gd name="T25" fmla="*/ 339 h 339"/>
              <a:gd name="T26" fmla="*/ 93 w 276"/>
              <a:gd name="T27" fmla="*/ 336 h 339"/>
              <a:gd name="T28" fmla="*/ 82 w 276"/>
              <a:gd name="T29" fmla="*/ 330 h 339"/>
              <a:gd name="T30" fmla="*/ 68 w 276"/>
              <a:gd name="T31" fmla="*/ 320 h 339"/>
              <a:gd name="T32" fmla="*/ 51 w 276"/>
              <a:gd name="T33" fmla="*/ 309 h 339"/>
              <a:gd name="T34" fmla="*/ 34 w 276"/>
              <a:gd name="T35" fmla="*/ 297 h 339"/>
              <a:gd name="T36" fmla="*/ 17 w 276"/>
              <a:gd name="T37" fmla="*/ 286 h 339"/>
              <a:gd name="T38" fmla="*/ 5 w 276"/>
              <a:gd name="T39" fmla="*/ 277 h 339"/>
              <a:gd name="T40" fmla="*/ 0 w 276"/>
              <a:gd name="T41" fmla="*/ 271 h 339"/>
              <a:gd name="T42" fmla="*/ 0 w 276"/>
              <a:gd name="T43" fmla="*/ 263 h 339"/>
              <a:gd name="T44" fmla="*/ 2 w 276"/>
              <a:gd name="T45" fmla="*/ 252 h 339"/>
              <a:gd name="T46" fmla="*/ 8 w 276"/>
              <a:gd name="T47" fmla="*/ 235 h 339"/>
              <a:gd name="T48" fmla="*/ 14 w 276"/>
              <a:gd name="T49" fmla="*/ 216 h 339"/>
              <a:gd name="T50" fmla="*/ 23 w 276"/>
              <a:gd name="T51" fmla="*/ 197 h 339"/>
              <a:gd name="T52" fmla="*/ 29 w 276"/>
              <a:gd name="T53" fmla="*/ 179 h 339"/>
              <a:gd name="T54" fmla="*/ 35 w 276"/>
              <a:gd name="T55" fmla="*/ 161 h 339"/>
              <a:gd name="T56" fmla="*/ 38 w 276"/>
              <a:gd name="T57" fmla="*/ 150 h 339"/>
              <a:gd name="T58" fmla="*/ 45 w 276"/>
              <a:gd name="T59" fmla="*/ 135 h 339"/>
              <a:gd name="T60" fmla="*/ 65 w 276"/>
              <a:gd name="T61" fmla="*/ 114 h 339"/>
              <a:gd name="T62" fmla="*/ 91 w 276"/>
              <a:gd name="T63" fmla="*/ 89 h 339"/>
              <a:gd name="T64" fmla="*/ 122 w 276"/>
              <a:gd name="T65" fmla="*/ 64 h 339"/>
              <a:gd name="T66" fmla="*/ 156 w 276"/>
              <a:gd name="T67" fmla="*/ 39 h 339"/>
              <a:gd name="T68" fmla="*/ 189 w 276"/>
              <a:gd name="T69" fmla="*/ 18 h 339"/>
              <a:gd name="T70" fmla="*/ 219 w 276"/>
              <a:gd name="T71" fmla="*/ 5 h 339"/>
              <a:gd name="T72" fmla="*/ 241 w 276"/>
              <a:gd name="T73" fmla="*/ 0 h 3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76"/>
              <a:gd name="T112" fmla="*/ 0 h 339"/>
              <a:gd name="T113" fmla="*/ 276 w 276"/>
              <a:gd name="T114" fmla="*/ 339 h 3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76" h="339">
                <a:moveTo>
                  <a:pt x="241" y="0"/>
                </a:moveTo>
                <a:lnTo>
                  <a:pt x="241" y="18"/>
                </a:lnTo>
                <a:lnTo>
                  <a:pt x="244" y="62"/>
                </a:lnTo>
                <a:lnTo>
                  <a:pt x="250" y="113"/>
                </a:lnTo>
                <a:lnTo>
                  <a:pt x="260" y="152"/>
                </a:lnTo>
                <a:lnTo>
                  <a:pt x="269" y="178"/>
                </a:lnTo>
                <a:lnTo>
                  <a:pt x="275" y="194"/>
                </a:lnTo>
                <a:lnTo>
                  <a:pt x="276" y="201"/>
                </a:lnTo>
                <a:lnTo>
                  <a:pt x="276" y="204"/>
                </a:lnTo>
                <a:lnTo>
                  <a:pt x="198" y="287"/>
                </a:lnTo>
                <a:lnTo>
                  <a:pt x="140" y="327"/>
                </a:lnTo>
                <a:lnTo>
                  <a:pt x="119" y="339"/>
                </a:lnTo>
                <a:lnTo>
                  <a:pt x="97" y="339"/>
                </a:lnTo>
                <a:lnTo>
                  <a:pt x="93" y="336"/>
                </a:lnTo>
                <a:lnTo>
                  <a:pt x="82" y="330"/>
                </a:lnTo>
                <a:lnTo>
                  <a:pt x="68" y="320"/>
                </a:lnTo>
                <a:lnTo>
                  <a:pt x="51" y="309"/>
                </a:lnTo>
                <a:lnTo>
                  <a:pt x="34" y="297"/>
                </a:lnTo>
                <a:lnTo>
                  <a:pt x="17" y="286"/>
                </a:lnTo>
                <a:lnTo>
                  <a:pt x="5" y="277"/>
                </a:lnTo>
                <a:lnTo>
                  <a:pt x="0" y="271"/>
                </a:lnTo>
                <a:lnTo>
                  <a:pt x="0" y="263"/>
                </a:lnTo>
                <a:lnTo>
                  <a:pt x="2" y="252"/>
                </a:lnTo>
                <a:lnTo>
                  <a:pt x="8" y="235"/>
                </a:lnTo>
                <a:lnTo>
                  <a:pt x="14" y="216"/>
                </a:lnTo>
                <a:lnTo>
                  <a:pt x="23" y="197"/>
                </a:lnTo>
                <a:lnTo>
                  <a:pt x="29" y="179"/>
                </a:lnTo>
                <a:lnTo>
                  <a:pt x="35" y="161"/>
                </a:lnTo>
                <a:lnTo>
                  <a:pt x="38" y="150"/>
                </a:lnTo>
                <a:lnTo>
                  <a:pt x="45" y="135"/>
                </a:lnTo>
                <a:lnTo>
                  <a:pt x="65" y="114"/>
                </a:lnTo>
                <a:lnTo>
                  <a:pt x="91" y="89"/>
                </a:lnTo>
                <a:lnTo>
                  <a:pt x="122" y="64"/>
                </a:lnTo>
                <a:lnTo>
                  <a:pt x="156" y="39"/>
                </a:lnTo>
                <a:lnTo>
                  <a:pt x="189" y="18"/>
                </a:lnTo>
                <a:lnTo>
                  <a:pt x="219" y="5"/>
                </a:lnTo>
                <a:lnTo>
                  <a:pt x="241" y="0"/>
                </a:lnTo>
                <a:close/>
              </a:path>
            </a:pathLst>
          </a:custGeom>
          <a:solidFill>
            <a:srgbClr val="FFBA75"/>
          </a:solidFill>
          <a:ln w="9525">
            <a:noFill/>
            <a:round/>
            <a:headEnd/>
            <a:tailEnd/>
          </a:ln>
        </p:spPr>
        <p:txBody>
          <a:bodyPr/>
          <a:lstStyle/>
          <a:p>
            <a:endParaRPr lang="en-US">
              <a:latin typeface="+mj-lt"/>
            </a:endParaRPr>
          </a:p>
        </p:txBody>
      </p:sp>
      <p:sp>
        <p:nvSpPr>
          <p:cNvPr id="1428" name="Freeform 542"/>
          <p:cNvSpPr>
            <a:spLocks noChangeAspect="1"/>
          </p:cNvSpPr>
          <p:nvPr/>
        </p:nvSpPr>
        <p:spPr bwMode="auto">
          <a:xfrm>
            <a:off x="7583410" y="1560271"/>
            <a:ext cx="336634" cy="376241"/>
          </a:xfrm>
          <a:custGeom>
            <a:avLst/>
            <a:gdLst>
              <a:gd name="T0" fmla="*/ 414 w 444"/>
              <a:gd name="T1" fmla="*/ 253 h 492"/>
              <a:gd name="T2" fmla="*/ 429 w 444"/>
              <a:gd name="T3" fmla="*/ 230 h 492"/>
              <a:gd name="T4" fmla="*/ 444 w 444"/>
              <a:gd name="T5" fmla="*/ 182 h 492"/>
              <a:gd name="T6" fmla="*/ 434 w 444"/>
              <a:gd name="T7" fmla="*/ 131 h 492"/>
              <a:gd name="T8" fmla="*/ 404 w 444"/>
              <a:gd name="T9" fmla="*/ 108 h 492"/>
              <a:gd name="T10" fmla="*/ 386 w 444"/>
              <a:gd name="T11" fmla="*/ 114 h 492"/>
              <a:gd name="T12" fmla="*/ 370 w 444"/>
              <a:gd name="T13" fmla="*/ 127 h 492"/>
              <a:gd name="T14" fmla="*/ 360 w 444"/>
              <a:gd name="T15" fmla="*/ 142 h 492"/>
              <a:gd name="T16" fmla="*/ 355 w 444"/>
              <a:gd name="T17" fmla="*/ 148 h 492"/>
              <a:gd name="T18" fmla="*/ 346 w 444"/>
              <a:gd name="T19" fmla="*/ 168 h 492"/>
              <a:gd name="T20" fmla="*/ 327 w 444"/>
              <a:gd name="T21" fmla="*/ 176 h 492"/>
              <a:gd name="T22" fmla="*/ 305 w 444"/>
              <a:gd name="T23" fmla="*/ 170 h 492"/>
              <a:gd name="T24" fmla="*/ 289 w 444"/>
              <a:gd name="T25" fmla="*/ 128 h 492"/>
              <a:gd name="T26" fmla="*/ 259 w 444"/>
              <a:gd name="T27" fmla="*/ 103 h 492"/>
              <a:gd name="T28" fmla="*/ 244 w 444"/>
              <a:gd name="T29" fmla="*/ 91 h 492"/>
              <a:gd name="T30" fmla="*/ 249 w 444"/>
              <a:gd name="T31" fmla="*/ 56 h 492"/>
              <a:gd name="T32" fmla="*/ 252 w 444"/>
              <a:gd name="T33" fmla="*/ 13 h 492"/>
              <a:gd name="T34" fmla="*/ 238 w 444"/>
              <a:gd name="T35" fmla="*/ 1 h 492"/>
              <a:gd name="T36" fmla="*/ 219 w 444"/>
              <a:gd name="T37" fmla="*/ 0 h 492"/>
              <a:gd name="T38" fmla="*/ 200 w 444"/>
              <a:gd name="T39" fmla="*/ 0 h 492"/>
              <a:gd name="T40" fmla="*/ 181 w 444"/>
              <a:gd name="T41" fmla="*/ 1 h 492"/>
              <a:gd name="T42" fmla="*/ 167 w 444"/>
              <a:gd name="T43" fmla="*/ 6 h 492"/>
              <a:gd name="T44" fmla="*/ 141 w 444"/>
              <a:gd name="T45" fmla="*/ 17 h 492"/>
              <a:gd name="T46" fmla="*/ 110 w 444"/>
              <a:gd name="T47" fmla="*/ 34 h 492"/>
              <a:gd name="T48" fmla="*/ 83 w 444"/>
              <a:gd name="T49" fmla="*/ 47 h 492"/>
              <a:gd name="T50" fmla="*/ 68 w 444"/>
              <a:gd name="T51" fmla="*/ 54 h 492"/>
              <a:gd name="T52" fmla="*/ 50 w 444"/>
              <a:gd name="T53" fmla="*/ 54 h 492"/>
              <a:gd name="T54" fmla="*/ 36 w 444"/>
              <a:gd name="T55" fmla="*/ 51 h 492"/>
              <a:gd name="T56" fmla="*/ 27 w 444"/>
              <a:gd name="T57" fmla="*/ 47 h 492"/>
              <a:gd name="T58" fmla="*/ 22 w 444"/>
              <a:gd name="T59" fmla="*/ 53 h 492"/>
              <a:gd name="T60" fmla="*/ 9 w 444"/>
              <a:gd name="T61" fmla="*/ 87 h 492"/>
              <a:gd name="T62" fmla="*/ 6 w 444"/>
              <a:gd name="T63" fmla="*/ 125 h 492"/>
              <a:gd name="T64" fmla="*/ 2 w 444"/>
              <a:gd name="T65" fmla="*/ 155 h 492"/>
              <a:gd name="T66" fmla="*/ 3 w 444"/>
              <a:gd name="T67" fmla="*/ 190 h 492"/>
              <a:gd name="T68" fmla="*/ 19 w 444"/>
              <a:gd name="T69" fmla="*/ 220 h 492"/>
              <a:gd name="T70" fmla="*/ 28 w 444"/>
              <a:gd name="T71" fmla="*/ 236 h 492"/>
              <a:gd name="T72" fmla="*/ 40 w 444"/>
              <a:gd name="T73" fmla="*/ 269 h 492"/>
              <a:gd name="T74" fmla="*/ 41 w 444"/>
              <a:gd name="T75" fmla="*/ 303 h 492"/>
              <a:gd name="T76" fmla="*/ 59 w 444"/>
              <a:gd name="T77" fmla="*/ 353 h 492"/>
              <a:gd name="T78" fmla="*/ 89 w 444"/>
              <a:gd name="T79" fmla="*/ 415 h 492"/>
              <a:gd name="T80" fmla="*/ 118 w 444"/>
              <a:gd name="T81" fmla="*/ 464 h 492"/>
              <a:gd name="T82" fmla="*/ 141 w 444"/>
              <a:gd name="T83" fmla="*/ 482 h 492"/>
              <a:gd name="T84" fmla="*/ 154 w 444"/>
              <a:gd name="T85" fmla="*/ 489 h 492"/>
              <a:gd name="T86" fmla="*/ 166 w 444"/>
              <a:gd name="T87" fmla="*/ 492 h 492"/>
              <a:gd name="T88" fmla="*/ 184 w 444"/>
              <a:gd name="T89" fmla="*/ 491 h 492"/>
              <a:gd name="T90" fmla="*/ 212 w 444"/>
              <a:gd name="T91" fmla="*/ 485 h 492"/>
              <a:gd name="T92" fmla="*/ 244 w 444"/>
              <a:gd name="T93" fmla="*/ 470 h 492"/>
              <a:gd name="T94" fmla="*/ 272 w 444"/>
              <a:gd name="T95" fmla="*/ 451 h 492"/>
              <a:gd name="T96" fmla="*/ 289 w 444"/>
              <a:gd name="T97" fmla="*/ 436 h 492"/>
              <a:gd name="T98" fmla="*/ 295 w 444"/>
              <a:gd name="T99" fmla="*/ 433 h 492"/>
              <a:gd name="T100" fmla="*/ 311 w 444"/>
              <a:gd name="T101" fmla="*/ 424 h 492"/>
              <a:gd name="T102" fmla="*/ 334 w 444"/>
              <a:gd name="T103" fmla="*/ 409 h 492"/>
              <a:gd name="T104" fmla="*/ 355 w 444"/>
              <a:gd name="T105" fmla="*/ 387 h 492"/>
              <a:gd name="T106" fmla="*/ 370 w 444"/>
              <a:gd name="T107" fmla="*/ 343 h 492"/>
              <a:gd name="T108" fmla="*/ 374 w 444"/>
              <a:gd name="T109" fmla="*/ 282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4"/>
              <a:gd name="T166" fmla="*/ 0 h 492"/>
              <a:gd name="T167" fmla="*/ 444 w 444"/>
              <a:gd name="T168" fmla="*/ 492 h 4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4" h="492">
                <a:moveTo>
                  <a:pt x="374" y="272"/>
                </a:moveTo>
                <a:lnTo>
                  <a:pt x="414" y="253"/>
                </a:lnTo>
                <a:lnTo>
                  <a:pt x="419" y="247"/>
                </a:lnTo>
                <a:lnTo>
                  <a:pt x="429" y="230"/>
                </a:lnTo>
                <a:lnTo>
                  <a:pt x="440" y="208"/>
                </a:lnTo>
                <a:lnTo>
                  <a:pt x="444" y="182"/>
                </a:lnTo>
                <a:lnTo>
                  <a:pt x="441" y="155"/>
                </a:lnTo>
                <a:lnTo>
                  <a:pt x="434" y="131"/>
                </a:lnTo>
                <a:lnTo>
                  <a:pt x="420" y="115"/>
                </a:lnTo>
                <a:lnTo>
                  <a:pt x="404" y="108"/>
                </a:lnTo>
                <a:lnTo>
                  <a:pt x="395" y="109"/>
                </a:lnTo>
                <a:lnTo>
                  <a:pt x="386" y="114"/>
                </a:lnTo>
                <a:lnTo>
                  <a:pt x="377" y="121"/>
                </a:lnTo>
                <a:lnTo>
                  <a:pt x="370" y="127"/>
                </a:lnTo>
                <a:lnTo>
                  <a:pt x="364" y="134"/>
                </a:lnTo>
                <a:lnTo>
                  <a:pt x="360" y="142"/>
                </a:lnTo>
                <a:lnTo>
                  <a:pt x="357" y="146"/>
                </a:lnTo>
                <a:lnTo>
                  <a:pt x="355" y="148"/>
                </a:lnTo>
                <a:lnTo>
                  <a:pt x="349" y="167"/>
                </a:lnTo>
                <a:lnTo>
                  <a:pt x="346" y="168"/>
                </a:lnTo>
                <a:lnTo>
                  <a:pt x="337" y="171"/>
                </a:lnTo>
                <a:lnTo>
                  <a:pt x="327" y="176"/>
                </a:lnTo>
                <a:lnTo>
                  <a:pt x="315" y="177"/>
                </a:lnTo>
                <a:lnTo>
                  <a:pt x="305" y="170"/>
                </a:lnTo>
                <a:lnTo>
                  <a:pt x="297" y="150"/>
                </a:lnTo>
                <a:lnTo>
                  <a:pt x="289" y="128"/>
                </a:lnTo>
                <a:lnTo>
                  <a:pt x="275" y="112"/>
                </a:lnTo>
                <a:lnTo>
                  <a:pt x="259" y="103"/>
                </a:lnTo>
                <a:lnTo>
                  <a:pt x="249" y="99"/>
                </a:lnTo>
                <a:lnTo>
                  <a:pt x="244" y="91"/>
                </a:lnTo>
                <a:lnTo>
                  <a:pt x="244" y="78"/>
                </a:lnTo>
                <a:lnTo>
                  <a:pt x="249" y="56"/>
                </a:lnTo>
                <a:lnTo>
                  <a:pt x="252" y="32"/>
                </a:lnTo>
                <a:lnTo>
                  <a:pt x="252" y="13"/>
                </a:lnTo>
                <a:lnTo>
                  <a:pt x="244" y="3"/>
                </a:lnTo>
                <a:lnTo>
                  <a:pt x="238" y="1"/>
                </a:lnTo>
                <a:lnTo>
                  <a:pt x="229" y="0"/>
                </a:lnTo>
                <a:lnTo>
                  <a:pt x="219" y="0"/>
                </a:lnTo>
                <a:lnTo>
                  <a:pt x="210" y="0"/>
                </a:lnTo>
                <a:lnTo>
                  <a:pt x="200" y="0"/>
                </a:lnTo>
                <a:lnTo>
                  <a:pt x="189" y="0"/>
                </a:lnTo>
                <a:lnTo>
                  <a:pt x="181" y="1"/>
                </a:lnTo>
                <a:lnTo>
                  <a:pt x="175" y="3"/>
                </a:lnTo>
                <a:lnTo>
                  <a:pt x="167" y="6"/>
                </a:lnTo>
                <a:lnTo>
                  <a:pt x="155" y="11"/>
                </a:lnTo>
                <a:lnTo>
                  <a:pt x="141" y="17"/>
                </a:lnTo>
                <a:lnTo>
                  <a:pt x="124" y="26"/>
                </a:lnTo>
                <a:lnTo>
                  <a:pt x="110" y="34"/>
                </a:lnTo>
                <a:lnTo>
                  <a:pt x="95" y="41"/>
                </a:lnTo>
                <a:lnTo>
                  <a:pt x="83" y="47"/>
                </a:lnTo>
                <a:lnTo>
                  <a:pt x="75" y="51"/>
                </a:lnTo>
                <a:lnTo>
                  <a:pt x="68" y="54"/>
                </a:lnTo>
                <a:lnTo>
                  <a:pt x="59" y="54"/>
                </a:lnTo>
                <a:lnTo>
                  <a:pt x="50" y="54"/>
                </a:lnTo>
                <a:lnTo>
                  <a:pt x="43" y="53"/>
                </a:lnTo>
                <a:lnTo>
                  <a:pt x="36" y="51"/>
                </a:lnTo>
                <a:lnTo>
                  <a:pt x="30" y="48"/>
                </a:lnTo>
                <a:lnTo>
                  <a:pt x="27" y="47"/>
                </a:lnTo>
                <a:lnTo>
                  <a:pt x="25" y="47"/>
                </a:lnTo>
                <a:lnTo>
                  <a:pt x="22" y="53"/>
                </a:lnTo>
                <a:lnTo>
                  <a:pt x="16" y="68"/>
                </a:lnTo>
                <a:lnTo>
                  <a:pt x="9" y="87"/>
                </a:lnTo>
                <a:lnTo>
                  <a:pt x="6" y="108"/>
                </a:lnTo>
                <a:lnTo>
                  <a:pt x="6" y="125"/>
                </a:lnTo>
                <a:lnTo>
                  <a:pt x="3" y="140"/>
                </a:lnTo>
                <a:lnTo>
                  <a:pt x="2" y="155"/>
                </a:lnTo>
                <a:lnTo>
                  <a:pt x="0" y="173"/>
                </a:lnTo>
                <a:lnTo>
                  <a:pt x="3" y="190"/>
                </a:lnTo>
                <a:lnTo>
                  <a:pt x="10" y="207"/>
                </a:lnTo>
                <a:lnTo>
                  <a:pt x="19" y="220"/>
                </a:lnTo>
                <a:lnTo>
                  <a:pt x="25" y="232"/>
                </a:lnTo>
                <a:lnTo>
                  <a:pt x="28" y="236"/>
                </a:lnTo>
                <a:lnTo>
                  <a:pt x="34" y="250"/>
                </a:lnTo>
                <a:lnTo>
                  <a:pt x="40" y="269"/>
                </a:lnTo>
                <a:lnTo>
                  <a:pt x="40" y="290"/>
                </a:lnTo>
                <a:lnTo>
                  <a:pt x="41" y="303"/>
                </a:lnTo>
                <a:lnTo>
                  <a:pt x="49" y="325"/>
                </a:lnTo>
                <a:lnTo>
                  <a:pt x="59" y="353"/>
                </a:lnTo>
                <a:lnTo>
                  <a:pt x="73" y="384"/>
                </a:lnTo>
                <a:lnTo>
                  <a:pt x="89" y="415"/>
                </a:lnTo>
                <a:lnTo>
                  <a:pt x="104" y="443"/>
                </a:lnTo>
                <a:lnTo>
                  <a:pt x="118" y="464"/>
                </a:lnTo>
                <a:lnTo>
                  <a:pt x="132" y="476"/>
                </a:lnTo>
                <a:lnTo>
                  <a:pt x="141" y="482"/>
                </a:lnTo>
                <a:lnTo>
                  <a:pt x="148" y="486"/>
                </a:lnTo>
                <a:lnTo>
                  <a:pt x="154" y="489"/>
                </a:lnTo>
                <a:lnTo>
                  <a:pt x="160" y="491"/>
                </a:lnTo>
                <a:lnTo>
                  <a:pt x="166" y="492"/>
                </a:lnTo>
                <a:lnTo>
                  <a:pt x="173" y="492"/>
                </a:lnTo>
                <a:lnTo>
                  <a:pt x="184" y="491"/>
                </a:lnTo>
                <a:lnTo>
                  <a:pt x="197" y="489"/>
                </a:lnTo>
                <a:lnTo>
                  <a:pt x="212" y="485"/>
                </a:lnTo>
                <a:lnTo>
                  <a:pt x="228" y="479"/>
                </a:lnTo>
                <a:lnTo>
                  <a:pt x="244" y="470"/>
                </a:lnTo>
                <a:lnTo>
                  <a:pt x="259" y="460"/>
                </a:lnTo>
                <a:lnTo>
                  <a:pt x="272" y="451"/>
                </a:lnTo>
                <a:lnTo>
                  <a:pt x="283" y="442"/>
                </a:lnTo>
                <a:lnTo>
                  <a:pt x="289" y="436"/>
                </a:lnTo>
                <a:lnTo>
                  <a:pt x="292" y="434"/>
                </a:lnTo>
                <a:lnTo>
                  <a:pt x="295" y="433"/>
                </a:lnTo>
                <a:lnTo>
                  <a:pt x="300" y="430"/>
                </a:lnTo>
                <a:lnTo>
                  <a:pt x="311" y="424"/>
                </a:lnTo>
                <a:lnTo>
                  <a:pt x="323" y="417"/>
                </a:lnTo>
                <a:lnTo>
                  <a:pt x="334" y="409"/>
                </a:lnTo>
                <a:lnTo>
                  <a:pt x="346" y="399"/>
                </a:lnTo>
                <a:lnTo>
                  <a:pt x="355" y="387"/>
                </a:lnTo>
                <a:lnTo>
                  <a:pt x="363" y="374"/>
                </a:lnTo>
                <a:lnTo>
                  <a:pt x="370" y="343"/>
                </a:lnTo>
                <a:lnTo>
                  <a:pt x="373" y="309"/>
                </a:lnTo>
                <a:lnTo>
                  <a:pt x="374" y="282"/>
                </a:lnTo>
                <a:lnTo>
                  <a:pt x="374" y="272"/>
                </a:lnTo>
                <a:close/>
              </a:path>
            </a:pathLst>
          </a:custGeom>
          <a:solidFill>
            <a:srgbClr val="FFCC99"/>
          </a:solidFill>
          <a:ln w="9525">
            <a:noFill/>
            <a:round/>
            <a:headEnd/>
            <a:tailEnd/>
          </a:ln>
        </p:spPr>
        <p:txBody>
          <a:bodyPr/>
          <a:lstStyle/>
          <a:p>
            <a:endParaRPr lang="en-US">
              <a:latin typeface="+mj-lt"/>
            </a:endParaRPr>
          </a:p>
        </p:txBody>
      </p:sp>
      <p:sp>
        <p:nvSpPr>
          <p:cNvPr id="1429" name="Freeform 543"/>
          <p:cNvSpPr>
            <a:spLocks noChangeAspect="1"/>
          </p:cNvSpPr>
          <p:nvPr/>
        </p:nvSpPr>
        <p:spPr bwMode="auto">
          <a:xfrm>
            <a:off x="6833982" y="2196987"/>
            <a:ext cx="338157" cy="172127"/>
          </a:xfrm>
          <a:custGeom>
            <a:avLst/>
            <a:gdLst>
              <a:gd name="T0" fmla="*/ 397 w 444"/>
              <a:gd name="T1" fmla="*/ 24 h 226"/>
              <a:gd name="T2" fmla="*/ 406 w 444"/>
              <a:gd name="T3" fmla="*/ 33 h 226"/>
              <a:gd name="T4" fmla="*/ 421 w 444"/>
              <a:gd name="T5" fmla="*/ 46 h 226"/>
              <a:gd name="T6" fmla="*/ 434 w 444"/>
              <a:gd name="T7" fmla="*/ 65 h 226"/>
              <a:gd name="T8" fmla="*/ 444 w 444"/>
              <a:gd name="T9" fmla="*/ 92 h 226"/>
              <a:gd name="T10" fmla="*/ 441 w 444"/>
              <a:gd name="T11" fmla="*/ 116 h 226"/>
              <a:gd name="T12" fmla="*/ 400 w 444"/>
              <a:gd name="T13" fmla="*/ 157 h 226"/>
              <a:gd name="T14" fmla="*/ 394 w 444"/>
              <a:gd name="T15" fmla="*/ 169 h 226"/>
              <a:gd name="T16" fmla="*/ 378 w 444"/>
              <a:gd name="T17" fmla="*/ 188 h 226"/>
              <a:gd name="T18" fmla="*/ 367 w 444"/>
              <a:gd name="T19" fmla="*/ 195 h 226"/>
              <a:gd name="T20" fmla="*/ 366 w 444"/>
              <a:gd name="T21" fmla="*/ 197 h 226"/>
              <a:gd name="T22" fmla="*/ 338 w 444"/>
              <a:gd name="T23" fmla="*/ 224 h 226"/>
              <a:gd name="T24" fmla="*/ 316 w 444"/>
              <a:gd name="T25" fmla="*/ 206 h 226"/>
              <a:gd name="T26" fmla="*/ 317 w 444"/>
              <a:gd name="T27" fmla="*/ 169 h 226"/>
              <a:gd name="T28" fmla="*/ 325 w 444"/>
              <a:gd name="T29" fmla="*/ 144 h 226"/>
              <a:gd name="T30" fmla="*/ 330 w 444"/>
              <a:gd name="T31" fmla="*/ 119 h 226"/>
              <a:gd name="T32" fmla="*/ 243 w 444"/>
              <a:gd name="T33" fmla="*/ 153 h 226"/>
              <a:gd name="T34" fmla="*/ 200 w 444"/>
              <a:gd name="T35" fmla="*/ 206 h 226"/>
              <a:gd name="T36" fmla="*/ 185 w 444"/>
              <a:gd name="T37" fmla="*/ 213 h 226"/>
              <a:gd name="T38" fmla="*/ 165 w 444"/>
              <a:gd name="T39" fmla="*/ 206 h 226"/>
              <a:gd name="T40" fmla="*/ 177 w 444"/>
              <a:gd name="T41" fmla="*/ 163 h 226"/>
              <a:gd name="T42" fmla="*/ 196 w 444"/>
              <a:gd name="T43" fmla="*/ 136 h 226"/>
              <a:gd name="T44" fmla="*/ 174 w 444"/>
              <a:gd name="T45" fmla="*/ 114 h 226"/>
              <a:gd name="T46" fmla="*/ 165 w 444"/>
              <a:gd name="T47" fmla="*/ 117 h 226"/>
              <a:gd name="T48" fmla="*/ 145 w 444"/>
              <a:gd name="T49" fmla="*/ 126 h 226"/>
              <a:gd name="T50" fmla="*/ 125 w 444"/>
              <a:gd name="T51" fmla="*/ 138 h 226"/>
              <a:gd name="T52" fmla="*/ 108 w 444"/>
              <a:gd name="T53" fmla="*/ 153 h 226"/>
              <a:gd name="T54" fmla="*/ 97 w 444"/>
              <a:gd name="T55" fmla="*/ 169 h 226"/>
              <a:gd name="T56" fmla="*/ 80 w 444"/>
              <a:gd name="T57" fmla="*/ 181 h 226"/>
              <a:gd name="T58" fmla="*/ 64 w 444"/>
              <a:gd name="T59" fmla="*/ 190 h 226"/>
              <a:gd name="T60" fmla="*/ 52 w 444"/>
              <a:gd name="T61" fmla="*/ 192 h 226"/>
              <a:gd name="T62" fmla="*/ 34 w 444"/>
              <a:gd name="T63" fmla="*/ 192 h 226"/>
              <a:gd name="T64" fmla="*/ 26 w 444"/>
              <a:gd name="T65" fmla="*/ 184 h 226"/>
              <a:gd name="T66" fmla="*/ 14 w 444"/>
              <a:gd name="T67" fmla="*/ 176 h 226"/>
              <a:gd name="T68" fmla="*/ 0 w 444"/>
              <a:gd name="T69" fmla="*/ 170 h 226"/>
              <a:gd name="T70" fmla="*/ 3 w 444"/>
              <a:gd name="T71" fmla="*/ 151 h 226"/>
              <a:gd name="T72" fmla="*/ 5 w 444"/>
              <a:gd name="T73" fmla="*/ 141 h 226"/>
              <a:gd name="T74" fmla="*/ 55 w 444"/>
              <a:gd name="T75" fmla="*/ 77 h 226"/>
              <a:gd name="T76" fmla="*/ 71 w 444"/>
              <a:gd name="T77" fmla="*/ 71 h 226"/>
              <a:gd name="T78" fmla="*/ 91 w 444"/>
              <a:gd name="T79" fmla="*/ 64 h 226"/>
              <a:gd name="T80" fmla="*/ 111 w 444"/>
              <a:gd name="T81" fmla="*/ 56 h 226"/>
              <a:gd name="T82" fmla="*/ 132 w 444"/>
              <a:gd name="T83" fmla="*/ 48 h 226"/>
              <a:gd name="T84" fmla="*/ 147 w 444"/>
              <a:gd name="T85" fmla="*/ 42 h 226"/>
              <a:gd name="T86" fmla="*/ 153 w 444"/>
              <a:gd name="T87" fmla="*/ 37 h 226"/>
              <a:gd name="T88" fmla="*/ 175 w 444"/>
              <a:gd name="T89" fmla="*/ 24 h 226"/>
              <a:gd name="T90" fmla="*/ 193 w 444"/>
              <a:gd name="T91" fmla="*/ 16 h 226"/>
              <a:gd name="T92" fmla="*/ 206 w 444"/>
              <a:gd name="T93" fmla="*/ 14 h 226"/>
              <a:gd name="T94" fmla="*/ 224 w 444"/>
              <a:gd name="T95" fmla="*/ 12 h 226"/>
              <a:gd name="T96" fmla="*/ 245 w 444"/>
              <a:gd name="T97" fmla="*/ 9 h 226"/>
              <a:gd name="T98" fmla="*/ 270 w 444"/>
              <a:gd name="T99" fmla="*/ 3 h 226"/>
              <a:gd name="T100" fmla="*/ 302 w 444"/>
              <a:gd name="T101" fmla="*/ 0 h 226"/>
              <a:gd name="T102" fmla="*/ 341 w 444"/>
              <a:gd name="T103" fmla="*/ 3 h 226"/>
              <a:gd name="T104" fmla="*/ 378 w 444"/>
              <a:gd name="T105" fmla="*/ 14 h 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44"/>
              <a:gd name="T160" fmla="*/ 0 h 226"/>
              <a:gd name="T161" fmla="*/ 444 w 444"/>
              <a:gd name="T162" fmla="*/ 226 h 2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44" h="226">
                <a:moveTo>
                  <a:pt x="396" y="22"/>
                </a:moveTo>
                <a:lnTo>
                  <a:pt x="397" y="24"/>
                </a:lnTo>
                <a:lnTo>
                  <a:pt x="400" y="27"/>
                </a:lnTo>
                <a:lnTo>
                  <a:pt x="406" y="33"/>
                </a:lnTo>
                <a:lnTo>
                  <a:pt x="413" y="39"/>
                </a:lnTo>
                <a:lnTo>
                  <a:pt x="421" y="46"/>
                </a:lnTo>
                <a:lnTo>
                  <a:pt x="428" y="55"/>
                </a:lnTo>
                <a:lnTo>
                  <a:pt x="434" y="65"/>
                </a:lnTo>
                <a:lnTo>
                  <a:pt x="440" y="74"/>
                </a:lnTo>
                <a:lnTo>
                  <a:pt x="444" y="92"/>
                </a:lnTo>
                <a:lnTo>
                  <a:pt x="444" y="107"/>
                </a:lnTo>
                <a:lnTo>
                  <a:pt x="441" y="116"/>
                </a:lnTo>
                <a:lnTo>
                  <a:pt x="440" y="119"/>
                </a:lnTo>
                <a:lnTo>
                  <a:pt x="400" y="157"/>
                </a:lnTo>
                <a:lnTo>
                  <a:pt x="399" y="160"/>
                </a:lnTo>
                <a:lnTo>
                  <a:pt x="394" y="169"/>
                </a:lnTo>
                <a:lnTo>
                  <a:pt x="387" y="179"/>
                </a:lnTo>
                <a:lnTo>
                  <a:pt x="378" y="188"/>
                </a:lnTo>
                <a:lnTo>
                  <a:pt x="370" y="192"/>
                </a:lnTo>
                <a:lnTo>
                  <a:pt x="367" y="195"/>
                </a:lnTo>
                <a:lnTo>
                  <a:pt x="366" y="197"/>
                </a:lnTo>
                <a:lnTo>
                  <a:pt x="344" y="226"/>
                </a:lnTo>
                <a:lnTo>
                  <a:pt x="338" y="224"/>
                </a:lnTo>
                <a:lnTo>
                  <a:pt x="326" y="218"/>
                </a:lnTo>
                <a:lnTo>
                  <a:pt x="316" y="206"/>
                </a:lnTo>
                <a:lnTo>
                  <a:pt x="313" y="188"/>
                </a:lnTo>
                <a:lnTo>
                  <a:pt x="317" y="169"/>
                </a:lnTo>
                <a:lnTo>
                  <a:pt x="322" y="154"/>
                </a:lnTo>
                <a:lnTo>
                  <a:pt x="325" y="144"/>
                </a:lnTo>
                <a:lnTo>
                  <a:pt x="326" y="141"/>
                </a:lnTo>
                <a:lnTo>
                  <a:pt x="330" y="119"/>
                </a:lnTo>
                <a:lnTo>
                  <a:pt x="292" y="127"/>
                </a:lnTo>
                <a:lnTo>
                  <a:pt x="243" y="153"/>
                </a:lnTo>
                <a:lnTo>
                  <a:pt x="218" y="179"/>
                </a:lnTo>
                <a:lnTo>
                  <a:pt x="200" y="206"/>
                </a:lnTo>
                <a:lnTo>
                  <a:pt x="196" y="209"/>
                </a:lnTo>
                <a:lnTo>
                  <a:pt x="185" y="213"/>
                </a:lnTo>
                <a:lnTo>
                  <a:pt x="174" y="215"/>
                </a:lnTo>
                <a:lnTo>
                  <a:pt x="165" y="206"/>
                </a:lnTo>
                <a:lnTo>
                  <a:pt x="166" y="185"/>
                </a:lnTo>
                <a:lnTo>
                  <a:pt x="177" y="163"/>
                </a:lnTo>
                <a:lnTo>
                  <a:pt x="190" y="144"/>
                </a:lnTo>
                <a:lnTo>
                  <a:pt x="196" y="136"/>
                </a:lnTo>
                <a:lnTo>
                  <a:pt x="230" y="105"/>
                </a:lnTo>
                <a:lnTo>
                  <a:pt x="174" y="114"/>
                </a:lnTo>
                <a:lnTo>
                  <a:pt x="171" y="116"/>
                </a:lnTo>
                <a:lnTo>
                  <a:pt x="165" y="117"/>
                </a:lnTo>
                <a:lnTo>
                  <a:pt x="156" y="121"/>
                </a:lnTo>
                <a:lnTo>
                  <a:pt x="145" y="126"/>
                </a:lnTo>
                <a:lnTo>
                  <a:pt x="135" y="132"/>
                </a:lnTo>
                <a:lnTo>
                  <a:pt x="125" y="138"/>
                </a:lnTo>
                <a:lnTo>
                  <a:pt x="114" y="145"/>
                </a:lnTo>
                <a:lnTo>
                  <a:pt x="108" y="153"/>
                </a:lnTo>
                <a:lnTo>
                  <a:pt x="103" y="160"/>
                </a:lnTo>
                <a:lnTo>
                  <a:pt x="97" y="169"/>
                </a:lnTo>
                <a:lnTo>
                  <a:pt x="88" y="175"/>
                </a:lnTo>
                <a:lnTo>
                  <a:pt x="80" y="181"/>
                </a:lnTo>
                <a:lnTo>
                  <a:pt x="73" y="185"/>
                </a:lnTo>
                <a:lnTo>
                  <a:pt x="64" y="190"/>
                </a:lnTo>
                <a:lnTo>
                  <a:pt x="58" y="191"/>
                </a:lnTo>
                <a:lnTo>
                  <a:pt x="52" y="192"/>
                </a:lnTo>
                <a:lnTo>
                  <a:pt x="42" y="192"/>
                </a:lnTo>
                <a:lnTo>
                  <a:pt x="34" y="192"/>
                </a:lnTo>
                <a:lnTo>
                  <a:pt x="29" y="191"/>
                </a:lnTo>
                <a:lnTo>
                  <a:pt x="26" y="184"/>
                </a:lnTo>
                <a:lnTo>
                  <a:pt x="21" y="178"/>
                </a:lnTo>
                <a:lnTo>
                  <a:pt x="14" y="176"/>
                </a:lnTo>
                <a:lnTo>
                  <a:pt x="5" y="176"/>
                </a:lnTo>
                <a:lnTo>
                  <a:pt x="0" y="170"/>
                </a:lnTo>
                <a:lnTo>
                  <a:pt x="0" y="160"/>
                </a:lnTo>
                <a:lnTo>
                  <a:pt x="3" y="151"/>
                </a:lnTo>
                <a:lnTo>
                  <a:pt x="5" y="144"/>
                </a:lnTo>
                <a:lnTo>
                  <a:pt x="5" y="141"/>
                </a:lnTo>
                <a:lnTo>
                  <a:pt x="52" y="79"/>
                </a:lnTo>
                <a:lnTo>
                  <a:pt x="55" y="77"/>
                </a:lnTo>
                <a:lnTo>
                  <a:pt x="61" y="74"/>
                </a:lnTo>
                <a:lnTo>
                  <a:pt x="71" y="71"/>
                </a:lnTo>
                <a:lnTo>
                  <a:pt x="83" y="67"/>
                </a:lnTo>
                <a:lnTo>
                  <a:pt x="91" y="64"/>
                </a:lnTo>
                <a:lnTo>
                  <a:pt x="101" y="61"/>
                </a:lnTo>
                <a:lnTo>
                  <a:pt x="111" y="56"/>
                </a:lnTo>
                <a:lnTo>
                  <a:pt x="122" y="52"/>
                </a:lnTo>
                <a:lnTo>
                  <a:pt x="132" y="48"/>
                </a:lnTo>
                <a:lnTo>
                  <a:pt x="141" y="43"/>
                </a:lnTo>
                <a:lnTo>
                  <a:pt x="147" y="42"/>
                </a:lnTo>
                <a:lnTo>
                  <a:pt x="148" y="40"/>
                </a:lnTo>
                <a:lnTo>
                  <a:pt x="153" y="37"/>
                </a:lnTo>
                <a:lnTo>
                  <a:pt x="163" y="31"/>
                </a:lnTo>
                <a:lnTo>
                  <a:pt x="175" y="24"/>
                </a:lnTo>
                <a:lnTo>
                  <a:pt x="187" y="18"/>
                </a:lnTo>
                <a:lnTo>
                  <a:pt x="193" y="16"/>
                </a:lnTo>
                <a:lnTo>
                  <a:pt x="199" y="15"/>
                </a:lnTo>
                <a:lnTo>
                  <a:pt x="206" y="14"/>
                </a:lnTo>
                <a:lnTo>
                  <a:pt x="215" y="14"/>
                </a:lnTo>
                <a:lnTo>
                  <a:pt x="224" y="12"/>
                </a:lnTo>
                <a:lnTo>
                  <a:pt x="234" y="11"/>
                </a:lnTo>
                <a:lnTo>
                  <a:pt x="245" y="9"/>
                </a:lnTo>
                <a:lnTo>
                  <a:pt x="256" y="6"/>
                </a:lnTo>
                <a:lnTo>
                  <a:pt x="270" y="3"/>
                </a:lnTo>
                <a:lnTo>
                  <a:pt x="285" y="2"/>
                </a:lnTo>
                <a:lnTo>
                  <a:pt x="302" y="0"/>
                </a:lnTo>
                <a:lnTo>
                  <a:pt x="322" y="2"/>
                </a:lnTo>
                <a:lnTo>
                  <a:pt x="341" y="3"/>
                </a:lnTo>
                <a:lnTo>
                  <a:pt x="360" y="8"/>
                </a:lnTo>
                <a:lnTo>
                  <a:pt x="378" y="14"/>
                </a:lnTo>
                <a:lnTo>
                  <a:pt x="396" y="22"/>
                </a:lnTo>
                <a:close/>
              </a:path>
            </a:pathLst>
          </a:custGeom>
          <a:solidFill>
            <a:srgbClr val="FFCC99"/>
          </a:solidFill>
          <a:ln w="9525">
            <a:noFill/>
            <a:round/>
            <a:headEnd/>
            <a:tailEnd/>
          </a:ln>
        </p:spPr>
        <p:txBody>
          <a:bodyPr/>
          <a:lstStyle/>
          <a:p>
            <a:endParaRPr lang="en-US">
              <a:latin typeface="+mj-lt"/>
            </a:endParaRPr>
          </a:p>
        </p:txBody>
      </p:sp>
      <p:sp>
        <p:nvSpPr>
          <p:cNvPr id="38432" name="Freeform 544"/>
          <p:cNvSpPr>
            <a:spLocks noChangeAspect="1"/>
          </p:cNvSpPr>
          <p:nvPr/>
        </p:nvSpPr>
        <p:spPr bwMode="auto">
          <a:xfrm>
            <a:off x="7746396" y="1995919"/>
            <a:ext cx="135567" cy="466113"/>
          </a:xfrm>
          <a:custGeom>
            <a:avLst/>
            <a:gdLst/>
            <a:ahLst/>
            <a:cxnLst>
              <a:cxn ang="0">
                <a:pos x="91" y="0"/>
              </a:cxn>
              <a:cxn ang="0">
                <a:pos x="143" y="48"/>
              </a:cxn>
              <a:cxn ang="0">
                <a:pos x="139" y="52"/>
              </a:cxn>
              <a:cxn ang="0">
                <a:pos x="131" y="64"/>
              </a:cxn>
              <a:cxn ang="0">
                <a:pos x="122" y="79"/>
              </a:cxn>
              <a:cxn ang="0">
                <a:pos x="118" y="95"/>
              </a:cxn>
              <a:cxn ang="0">
                <a:pos x="119" y="117"/>
              </a:cxn>
              <a:cxn ang="0">
                <a:pos x="122" y="150"/>
              </a:cxn>
              <a:cxn ang="0">
                <a:pos x="128" y="188"/>
              </a:cxn>
              <a:cxn ang="0">
                <a:pos x="134" y="231"/>
              </a:cxn>
              <a:cxn ang="0">
                <a:pos x="139" y="262"/>
              </a:cxn>
              <a:cxn ang="0">
                <a:pos x="145" y="307"/>
              </a:cxn>
              <a:cxn ang="0">
                <a:pos x="152" y="361"/>
              </a:cxn>
              <a:cxn ang="0">
                <a:pos x="159" y="419"/>
              </a:cxn>
              <a:cxn ang="0">
                <a:pos x="167" y="475"/>
              </a:cxn>
              <a:cxn ang="0">
                <a:pos x="173" y="525"/>
              </a:cxn>
              <a:cxn ang="0">
                <a:pos x="177" y="561"/>
              </a:cxn>
              <a:cxn ang="0">
                <a:pos x="179" y="579"/>
              </a:cxn>
              <a:cxn ang="0">
                <a:pos x="179" y="592"/>
              </a:cxn>
              <a:cxn ang="0">
                <a:pos x="179" y="602"/>
              </a:cxn>
              <a:cxn ang="0">
                <a:pos x="179" y="610"/>
              </a:cxn>
              <a:cxn ang="0">
                <a:pos x="179" y="613"/>
              </a:cxn>
              <a:cxn ang="0">
                <a:pos x="0" y="604"/>
              </a:cxn>
              <a:cxn ang="0">
                <a:pos x="1" y="589"/>
              </a:cxn>
              <a:cxn ang="0">
                <a:pos x="6" y="548"/>
              </a:cxn>
              <a:cxn ang="0">
                <a:pos x="13" y="490"/>
              </a:cxn>
              <a:cxn ang="0">
                <a:pos x="20" y="423"/>
              </a:cxn>
              <a:cxn ang="0">
                <a:pos x="28" y="355"/>
              </a:cxn>
              <a:cxn ang="0">
                <a:pos x="35" y="295"/>
              </a:cxn>
              <a:cxn ang="0">
                <a:pos x="41" y="249"/>
              </a:cxn>
              <a:cxn ang="0">
                <a:pos x="44" y="227"/>
              </a:cxn>
              <a:cxn ang="0">
                <a:pos x="48" y="197"/>
              </a:cxn>
              <a:cxn ang="0">
                <a:pos x="56" y="153"/>
              </a:cxn>
              <a:cxn ang="0">
                <a:pos x="62" y="113"/>
              </a:cxn>
              <a:cxn ang="0">
                <a:pos x="65" y="95"/>
              </a:cxn>
              <a:cxn ang="0">
                <a:pos x="51" y="61"/>
              </a:cxn>
              <a:cxn ang="0">
                <a:pos x="48" y="39"/>
              </a:cxn>
              <a:cxn ang="0">
                <a:pos x="65" y="0"/>
              </a:cxn>
              <a:cxn ang="0">
                <a:pos x="91" y="0"/>
              </a:cxn>
            </a:cxnLst>
            <a:rect l="0" t="0" r="r" b="b"/>
            <a:pathLst>
              <a:path w="179" h="613">
                <a:moveTo>
                  <a:pt x="91" y="0"/>
                </a:moveTo>
                <a:lnTo>
                  <a:pt x="143" y="48"/>
                </a:lnTo>
                <a:lnTo>
                  <a:pt x="139" y="52"/>
                </a:lnTo>
                <a:lnTo>
                  <a:pt x="131" y="64"/>
                </a:lnTo>
                <a:lnTo>
                  <a:pt x="122" y="79"/>
                </a:lnTo>
                <a:lnTo>
                  <a:pt x="118" y="95"/>
                </a:lnTo>
                <a:lnTo>
                  <a:pt x="119" y="117"/>
                </a:lnTo>
                <a:lnTo>
                  <a:pt x="122" y="150"/>
                </a:lnTo>
                <a:lnTo>
                  <a:pt x="128" y="188"/>
                </a:lnTo>
                <a:lnTo>
                  <a:pt x="134" y="231"/>
                </a:lnTo>
                <a:lnTo>
                  <a:pt x="139" y="262"/>
                </a:lnTo>
                <a:lnTo>
                  <a:pt x="145" y="307"/>
                </a:lnTo>
                <a:lnTo>
                  <a:pt x="152" y="361"/>
                </a:lnTo>
                <a:lnTo>
                  <a:pt x="159" y="419"/>
                </a:lnTo>
                <a:lnTo>
                  <a:pt x="167" y="475"/>
                </a:lnTo>
                <a:lnTo>
                  <a:pt x="173" y="525"/>
                </a:lnTo>
                <a:lnTo>
                  <a:pt x="177" y="561"/>
                </a:lnTo>
                <a:lnTo>
                  <a:pt x="179" y="579"/>
                </a:lnTo>
                <a:lnTo>
                  <a:pt x="179" y="592"/>
                </a:lnTo>
                <a:lnTo>
                  <a:pt x="179" y="602"/>
                </a:lnTo>
                <a:lnTo>
                  <a:pt x="179" y="610"/>
                </a:lnTo>
                <a:lnTo>
                  <a:pt x="179" y="613"/>
                </a:lnTo>
                <a:lnTo>
                  <a:pt x="0" y="604"/>
                </a:lnTo>
                <a:lnTo>
                  <a:pt x="1" y="589"/>
                </a:lnTo>
                <a:lnTo>
                  <a:pt x="6" y="548"/>
                </a:lnTo>
                <a:lnTo>
                  <a:pt x="13" y="490"/>
                </a:lnTo>
                <a:lnTo>
                  <a:pt x="20" y="423"/>
                </a:lnTo>
                <a:lnTo>
                  <a:pt x="28" y="355"/>
                </a:lnTo>
                <a:lnTo>
                  <a:pt x="35" y="295"/>
                </a:lnTo>
                <a:lnTo>
                  <a:pt x="41" y="249"/>
                </a:lnTo>
                <a:lnTo>
                  <a:pt x="44" y="227"/>
                </a:lnTo>
                <a:lnTo>
                  <a:pt x="48" y="197"/>
                </a:lnTo>
                <a:lnTo>
                  <a:pt x="56" y="153"/>
                </a:lnTo>
                <a:lnTo>
                  <a:pt x="62" y="113"/>
                </a:lnTo>
                <a:lnTo>
                  <a:pt x="65" y="95"/>
                </a:lnTo>
                <a:lnTo>
                  <a:pt x="51" y="61"/>
                </a:lnTo>
                <a:lnTo>
                  <a:pt x="48" y="39"/>
                </a:lnTo>
                <a:lnTo>
                  <a:pt x="65" y="0"/>
                </a:lnTo>
                <a:lnTo>
                  <a:pt x="91" y="0"/>
                </a:lnTo>
                <a:close/>
              </a:path>
            </a:pathLst>
          </a:custGeom>
          <a:solidFill>
            <a:schemeClr val="hlink"/>
          </a:solidFill>
          <a:ln w="9525">
            <a:noFill/>
            <a:round/>
            <a:headEnd/>
            <a:tailEnd/>
          </a:ln>
          <a:effectLst>
            <a:outerShdw dist="17961" dir="2700000" algn="ctr" rotWithShape="0">
              <a:schemeClr val="folHlink"/>
            </a:outerShdw>
          </a:effectLst>
        </p:spPr>
        <p:txBody>
          <a:bodyPr/>
          <a:lstStyle/>
          <a:p>
            <a:pPr>
              <a:defRPr/>
            </a:pPr>
            <a:endParaRPr lang="zh-CN" altLang="en-US">
              <a:latin typeface="+mj-lt"/>
            </a:endParaRPr>
          </a:p>
        </p:txBody>
      </p:sp>
      <p:sp>
        <p:nvSpPr>
          <p:cNvPr id="38433" name="Freeform 545"/>
          <p:cNvSpPr>
            <a:spLocks noChangeAspect="1"/>
          </p:cNvSpPr>
          <p:nvPr/>
        </p:nvSpPr>
        <p:spPr bwMode="auto">
          <a:xfrm>
            <a:off x="7373205" y="2437660"/>
            <a:ext cx="656512" cy="102057"/>
          </a:xfrm>
          <a:custGeom>
            <a:avLst/>
            <a:gdLst/>
            <a:ahLst/>
            <a:cxnLst>
              <a:cxn ang="0">
                <a:pos x="861" y="61"/>
              </a:cxn>
              <a:cxn ang="0">
                <a:pos x="855" y="61"/>
              </a:cxn>
              <a:cxn ang="0">
                <a:pos x="840" y="61"/>
              </a:cxn>
              <a:cxn ang="0">
                <a:pos x="818" y="61"/>
              </a:cxn>
              <a:cxn ang="0">
                <a:pos x="787" y="61"/>
              </a:cxn>
              <a:cxn ang="0">
                <a:pos x="750" y="59"/>
              </a:cxn>
              <a:cxn ang="0">
                <a:pos x="709" y="58"/>
              </a:cxn>
              <a:cxn ang="0">
                <a:pos x="664" y="58"/>
              </a:cxn>
              <a:cxn ang="0">
                <a:pos x="615" y="55"/>
              </a:cxn>
              <a:cxn ang="0">
                <a:pos x="567" y="53"/>
              </a:cxn>
              <a:cxn ang="0">
                <a:pos x="516" y="51"/>
              </a:cxn>
              <a:cxn ang="0">
                <a:pos x="467" y="48"/>
              </a:cxn>
              <a:cxn ang="0">
                <a:pos x="421" y="43"/>
              </a:cxn>
              <a:cxn ang="0">
                <a:pos x="377" y="37"/>
              </a:cxn>
              <a:cxn ang="0">
                <a:pos x="339" y="33"/>
              </a:cxn>
              <a:cxn ang="0">
                <a:pos x="305" y="25"/>
              </a:cxn>
              <a:cxn ang="0">
                <a:pos x="278" y="18"/>
              </a:cxn>
              <a:cxn ang="0">
                <a:pos x="244" y="0"/>
              </a:cxn>
              <a:cxn ang="0">
                <a:pos x="226" y="27"/>
              </a:cxn>
              <a:cxn ang="0">
                <a:pos x="219" y="28"/>
              </a:cxn>
              <a:cxn ang="0">
                <a:pos x="200" y="34"/>
              </a:cxn>
              <a:cxn ang="0">
                <a:pos x="170" y="43"/>
              </a:cxn>
              <a:cxn ang="0">
                <a:pos x="136" y="52"/>
              </a:cxn>
              <a:cxn ang="0">
                <a:pos x="97" y="62"/>
              </a:cxn>
              <a:cxn ang="0">
                <a:pos x="60" y="71"/>
              </a:cxn>
              <a:cxn ang="0">
                <a:pos x="26" y="77"/>
              </a:cxn>
              <a:cxn ang="0">
                <a:pos x="0" y="80"/>
              </a:cxn>
              <a:cxn ang="0">
                <a:pos x="6" y="82"/>
              </a:cxn>
              <a:cxn ang="0">
                <a:pos x="23" y="85"/>
              </a:cxn>
              <a:cxn ang="0">
                <a:pos x="50" y="89"/>
              </a:cxn>
              <a:cxn ang="0">
                <a:pos x="87" y="93"/>
              </a:cxn>
              <a:cxn ang="0">
                <a:pos x="130" y="101"/>
              </a:cxn>
              <a:cxn ang="0">
                <a:pos x="180" y="107"/>
              </a:cxn>
              <a:cxn ang="0">
                <a:pos x="235" y="114"/>
              </a:cxn>
              <a:cxn ang="0">
                <a:pos x="293" y="120"/>
              </a:cxn>
              <a:cxn ang="0">
                <a:pos x="352" y="126"/>
              </a:cxn>
              <a:cxn ang="0">
                <a:pos x="414" y="130"/>
              </a:cxn>
              <a:cxn ang="0">
                <a:pos x="473" y="133"/>
              </a:cxn>
              <a:cxn ang="0">
                <a:pos x="532" y="135"/>
              </a:cxn>
              <a:cxn ang="0">
                <a:pos x="587" y="133"/>
              </a:cxn>
              <a:cxn ang="0">
                <a:pos x="639" y="130"/>
              </a:cxn>
              <a:cxn ang="0">
                <a:pos x="683" y="123"/>
              </a:cxn>
              <a:cxn ang="0">
                <a:pos x="722" y="114"/>
              </a:cxn>
              <a:cxn ang="0">
                <a:pos x="861" y="61"/>
              </a:cxn>
            </a:cxnLst>
            <a:rect l="0" t="0" r="r" b="b"/>
            <a:pathLst>
              <a:path w="861" h="135">
                <a:moveTo>
                  <a:pt x="861" y="61"/>
                </a:moveTo>
                <a:lnTo>
                  <a:pt x="855" y="61"/>
                </a:lnTo>
                <a:lnTo>
                  <a:pt x="840" y="61"/>
                </a:lnTo>
                <a:lnTo>
                  <a:pt x="818" y="61"/>
                </a:lnTo>
                <a:lnTo>
                  <a:pt x="787" y="61"/>
                </a:lnTo>
                <a:lnTo>
                  <a:pt x="750" y="59"/>
                </a:lnTo>
                <a:lnTo>
                  <a:pt x="709" y="58"/>
                </a:lnTo>
                <a:lnTo>
                  <a:pt x="664" y="58"/>
                </a:lnTo>
                <a:lnTo>
                  <a:pt x="615" y="55"/>
                </a:lnTo>
                <a:lnTo>
                  <a:pt x="567" y="53"/>
                </a:lnTo>
                <a:lnTo>
                  <a:pt x="516" y="51"/>
                </a:lnTo>
                <a:lnTo>
                  <a:pt x="467" y="48"/>
                </a:lnTo>
                <a:lnTo>
                  <a:pt x="421" y="43"/>
                </a:lnTo>
                <a:lnTo>
                  <a:pt x="377" y="37"/>
                </a:lnTo>
                <a:lnTo>
                  <a:pt x="339" y="33"/>
                </a:lnTo>
                <a:lnTo>
                  <a:pt x="305" y="25"/>
                </a:lnTo>
                <a:lnTo>
                  <a:pt x="278" y="18"/>
                </a:lnTo>
                <a:lnTo>
                  <a:pt x="244" y="0"/>
                </a:lnTo>
                <a:lnTo>
                  <a:pt x="226" y="27"/>
                </a:lnTo>
                <a:lnTo>
                  <a:pt x="219" y="28"/>
                </a:lnTo>
                <a:lnTo>
                  <a:pt x="200" y="34"/>
                </a:lnTo>
                <a:lnTo>
                  <a:pt x="170" y="43"/>
                </a:lnTo>
                <a:lnTo>
                  <a:pt x="136" y="52"/>
                </a:lnTo>
                <a:lnTo>
                  <a:pt x="97" y="62"/>
                </a:lnTo>
                <a:lnTo>
                  <a:pt x="60" y="71"/>
                </a:lnTo>
                <a:lnTo>
                  <a:pt x="26" y="77"/>
                </a:lnTo>
                <a:lnTo>
                  <a:pt x="0" y="80"/>
                </a:lnTo>
                <a:lnTo>
                  <a:pt x="6" y="82"/>
                </a:lnTo>
                <a:lnTo>
                  <a:pt x="23" y="85"/>
                </a:lnTo>
                <a:lnTo>
                  <a:pt x="50" y="89"/>
                </a:lnTo>
                <a:lnTo>
                  <a:pt x="87" y="93"/>
                </a:lnTo>
                <a:lnTo>
                  <a:pt x="130" y="101"/>
                </a:lnTo>
                <a:lnTo>
                  <a:pt x="180" y="107"/>
                </a:lnTo>
                <a:lnTo>
                  <a:pt x="235" y="114"/>
                </a:lnTo>
                <a:lnTo>
                  <a:pt x="293" y="120"/>
                </a:lnTo>
                <a:lnTo>
                  <a:pt x="352" y="126"/>
                </a:lnTo>
                <a:lnTo>
                  <a:pt x="414" y="130"/>
                </a:lnTo>
                <a:lnTo>
                  <a:pt x="473" y="133"/>
                </a:lnTo>
                <a:lnTo>
                  <a:pt x="532" y="135"/>
                </a:lnTo>
                <a:lnTo>
                  <a:pt x="587" y="133"/>
                </a:lnTo>
                <a:lnTo>
                  <a:pt x="639" y="130"/>
                </a:lnTo>
                <a:lnTo>
                  <a:pt x="683" y="123"/>
                </a:lnTo>
                <a:lnTo>
                  <a:pt x="722" y="114"/>
                </a:lnTo>
                <a:lnTo>
                  <a:pt x="861" y="61"/>
                </a:lnTo>
                <a:close/>
              </a:path>
            </a:pathLst>
          </a:custGeom>
          <a:solidFill>
            <a:srgbClr val="FFFFFF"/>
          </a:solidFill>
          <a:ln w="3175">
            <a:solidFill>
              <a:srgbClr val="C0C0C0"/>
            </a:solidFill>
            <a:round/>
            <a:headEnd/>
            <a:tailEnd/>
          </a:ln>
          <a:effectLst>
            <a:outerShdw dist="28398" dir="1593903" algn="ctr" rotWithShape="0">
              <a:srgbClr val="553E0F"/>
            </a:outerShdw>
          </a:effectLst>
        </p:spPr>
        <p:txBody>
          <a:bodyPr/>
          <a:lstStyle/>
          <a:p>
            <a:pPr>
              <a:defRPr/>
            </a:pPr>
            <a:endParaRPr lang="zh-CN" altLang="en-US">
              <a:latin typeface="+mj-lt"/>
            </a:endParaRPr>
          </a:p>
        </p:txBody>
      </p:sp>
      <p:sp>
        <p:nvSpPr>
          <p:cNvPr id="38434" name="Freeform 546"/>
          <p:cNvSpPr>
            <a:spLocks noChangeAspect="1"/>
          </p:cNvSpPr>
          <p:nvPr/>
        </p:nvSpPr>
        <p:spPr bwMode="auto">
          <a:xfrm>
            <a:off x="7359496" y="2420904"/>
            <a:ext cx="654988" cy="102057"/>
          </a:xfrm>
          <a:custGeom>
            <a:avLst/>
            <a:gdLst/>
            <a:ahLst/>
            <a:cxnLst>
              <a:cxn ang="0">
                <a:pos x="861" y="60"/>
              </a:cxn>
              <a:cxn ang="0">
                <a:pos x="855" y="60"/>
              </a:cxn>
              <a:cxn ang="0">
                <a:pos x="841" y="60"/>
              </a:cxn>
              <a:cxn ang="0">
                <a:pos x="818" y="60"/>
              </a:cxn>
              <a:cxn ang="0">
                <a:pos x="787" y="60"/>
              </a:cxn>
              <a:cxn ang="0">
                <a:pos x="750" y="59"/>
              </a:cxn>
              <a:cxn ang="0">
                <a:pos x="709" y="57"/>
              </a:cxn>
              <a:cxn ang="0">
                <a:pos x="664" y="57"/>
              </a:cxn>
              <a:cxn ang="0">
                <a:pos x="616" y="54"/>
              </a:cxn>
              <a:cxn ang="0">
                <a:pos x="567" y="53"/>
              </a:cxn>
              <a:cxn ang="0">
                <a:pos x="516" y="50"/>
              </a:cxn>
              <a:cxn ang="0">
                <a:pos x="468" y="47"/>
              </a:cxn>
              <a:cxn ang="0">
                <a:pos x="422" y="42"/>
              </a:cxn>
              <a:cxn ang="0">
                <a:pos x="377" y="36"/>
              </a:cxn>
              <a:cxn ang="0">
                <a:pos x="339" y="32"/>
              </a:cxn>
              <a:cxn ang="0">
                <a:pos x="305" y="25"/>
              </a:cxn>
              <a:cxn ang="0">
                <a:pos x="278" y="17"/>
              </a:cxn>
              <a:cxn ang="0">
                <a:pos x="244" y="0"/>
              </a:cxn>
              <a:cxn ang="0">
                <a:pos x="226" y="26"/>
              </a:cxn>
              <a:cxn ang="0">
                <a:pos x="219" y="29"/>
              </a:cxn>
              <a:cxn ang="0">
                <a:pos x="200" y="35"/>
              </a:cxn>
              <a:cxn ang="0">
                <a:pos x="172" y="44"/>
              </a:cxn>
              <a:cxn ang="0">
                <a:pos x="138" y="53"/>
              </a:cxn>
              <a:cxn ang="0">
                <a:pos x="101" y="63"/>
              </a:cxn>
              <a:cxn ang="0">
                <a:pos x="64" y="72"/>
              </a:cxn>
              <a:cxn ang="0">
                <a:pos x="28" y="78"/>
              </a:cxn>
              <a:cxn ang="0">
                <a:pos x="0" y="79"/>
              </a:cxn>
              <a:cxn ang="0">
                <a:pos x="6" y="81"/>
              </a:cxn>
              <a:cxn ang="0">
                <a:pos x="24" y="84"/>
              </a:cxn>
              <a:cxn ang="0">
                <a:pos x="50" y="88"/>
              </a:cxn>
              <a:cxn ang="0">
                <a:pos x="87" y="93"/>
              </a:cxn>
              <a:cxn ang="0">
                <a:pos x="130" y="100"/>
              </a:cxn>
              <a:cxn ang="0">
                <a:pos x="181" y="106"/>
              </a:cxn>
              <a:cxn ang="0">
                <a:pos x="235" y="113"/>
              </a:cxn>
              <a:cxn ang="0">
                <a:pos x="293" y="119"/>
              </a:cxn>
              <a:cxn ang="0">
                <a:pos x="352" y="124"/>
              </a:cxn>
              <a:cxn ang="0">
                <a:pos x="414" y="128"/>
              </a:cxn>
              <a:cxn ang="0">
                <a:pos x="474" y="133"/>
              </a:cxn>
              <a:cxn ang="0">
                <a:pos x="533" y="133"/>
              </a:cxn>
              <a:cxn ang="0">
                <a:pos x="588" y="133"/>
              </a:cxn>
              <a:cxn ang="0">
                <a:pos x="639" y="128"/>
              </a:cxn>
              <a:cxn ang="0">
                <a:pos x="684" y="122"/>
              </a:cxn>
              <a:cxn ang="0">
                <a:pos x="722" y="112"/>
              </a:cxn>
              <a:cxn ang="0">
                <a:pos x="861" y="60"/>
              </a:cxn>
            </a:cxnLst>
            <a:rect l="0" t="0" r="r" b="b"/>
            <a:pathLst>
              <a:path w="861" h="133">
                <a:moveTo>
                  <a:pt x="861" y="60"/>
                </a:moveTo>
                <a:lnTo>
                  <a:pt x="855" y="60"/>
                </a:lnTo>
                <a:lnTo>
                  <a:pt x="841" y="60"/>
                </a:lnTo>
                <a:lnTo>
                  <a:pt x="818" y="60"/>
                </a:lnTo>
                <a:lnTo>
                  <a:pt x="787" y="60"/>
                </a:lnTo>
                <a:lnTo>
                  <a:pt x="750" y="59"/>
                </a:lnTo>
                <a:lnTo>
                  <a:pt x="709" y="57"/>
                </a:lnTo>
                <a:lnTo>
                  <a:pt x="664" y="57"/>
                </a:lnTo>
                <a:lnTo>
                  <a:pt x="616" y="54"/>
                </a:lnTo>
                <a:lnTo>
                  <a:pt x="567" y="53"/>
                </a:lnTo>
                <a:lnTo>
                  <a:pt x="516" y="50"/>
                </a:lnTo>
                <a:lnTo>
                  <a:pt x="468" y="47"/>
                </a:lnTo>
                <a:lnTo>
                  <a:pt x="422" y="42"/>
                </a:lnTo>
                <a:lnTo>
                  <a:pt x="377" y="36"/>
                </a:lnTo>
                <a:lnTo>
                  <a:pt x="339" y="32"/>
                </a:lnTo>
                <a:lnTo>
                  <a:pt x="305" y="25"/>
                </a:lnTo>
                <a:lnTo>
                  <a:pt x="278" y="17"/>
                </a:lnTo>
                <a:lnTo>
                  <a:pt x="244" y="0"/>
                </a:lnTo>
                <a:lnTo>
                  <a:pt x="226" y="26"/>
                </a:lnTo>
                <a:lnTo>
                  <a:pt x="219" y="29"/>
                </a:lnTo>
                <a:lnTo>
                  <a:pt x="200" y="35"/>
                </a:lnTo>
                <a:lnTo>
                  <a:pt x="172" y="44"/>
                </a:lnTo>
                <a:lnTo>
                  <a:pt x="138" y="53"/>
                </a:lnTo>
                <a:lnTo>
                  <a:pt x="101" y="63"/>
                </a:lnTo>
                <a:lnTo>
                  <a:pt x="64" y="72"/>
                </a:lnTo>
                <a:lnTo>
                  <a:pt x="28" y="78"/>
                </a:lnTo>
                <a:lnTo>
                  <a:pt x="0" y="79"/>
                </a:lnTo>
                <a:lnTo>
                  <a:pt x="6" y="81"/>
                </a:lnTo>
                <a:lnTo>
                  <a:pt x="24" y="84"/>
                </a:lnTo>
                <a:lnTo>
                  <a:pt x="50" y="88"/>
                </a:lnTo>
                <a:lnTo>
                  <a:pt x="87" y="93"/>
                </a:lnTo>
                <a:lnTo>
                  <a:pt x="130" y="100"/>
                </a:lnTo>
                <a:lnTo>
                  <a:pt x="181" y="106"/>
                </a:lnTo>
                <a:lnTo>
                  <a:pt x="235" y="113"/>
                </a:lnTo>
                <a:lnTo>
                  <a:pt x="293" y="119"/>
                </a:lnTo>
                <a:lnTo>
                  <a:pt x="352" y="124"/>
                </a:lnTo>
                <a:lnTo>
                  <a:pt x="414" y="128"/>
                </a:lnTo>
                <a:lnTo>
                  <a:pt x="474" y="133"/>
                </a:lnTo>
                <a:lnTo>
                  <a:pt x="533" y="133"/>
                </a:lnTo>
                <a:lnTo>
                  <a:pt x="588" y="133"/>
                </a:lnTo>
                <a:lnTo>
                  <a:pt x="639" y="128"/>
                </a:lnTo>
                <a:lnTo>
                  <a:pt x="684" y="122"/>
                </a:lnTo>
                <a:lnTo>
                  <a:pt x="722" y="112"/>
                </a:lnTo>
                <a:lnTo>
                  <a:pt x="861" y="60"/>
                </a:lnTo>
                <a:close/>
              </a:path>
            </a:pathLst>
          </a:custGeom>
          <a:solidFill>
            <a:srgbClr val="FFFFFF"/>
          </a:solidFill>
          <a:ln w="3175">
            <a:solidFill>
              <a:srgbClr val="C0C0C0"/>
            </a:solidFill>
            <a:round/>
            <a:headEnd/>
            <a:tailEnd/>
          </a:ln>
          <a:effectLst>
            <a:outerShdw dist="25400" algn="ctr" rotWithShape="0">
              <a:srgbClr val="B2B2B2"/>
            </a:outerShdw>
          </a:effectLst>
        </p:spPr>
        <p:txBody>
          <a:bodyPr/>
          <a:lstStyle/>
          <a:p>
            <a:pPr>
              <a:defRPr/>
            </a:pPr>
            <a:endParaRPr lang="zh-CN" altLang="en-US">
              <a:latin typeface="+mj-lt"/>
            </a:endParaRPr>
          </a:p>
        </p:txBody>
      </p:sp>
      <p:sp>
        <p:nvSpPr>
          <p:cNvPr id="1433" name="Freeform 547"/>
          <p:cNvSpPr>
            <a:spLocks noChangeAspect="1"/>
          </p:cNvSpPr>
          <p:nvPr/>
        </p:nvSpPr>
        <p:spPr bwMode="auto">
          <a:xfrm>
            <a:off x="6352642" y="1819223"/>
            <a:ext cx="428027" cy="501147"/>
          </a:xfrm>
          <a:custGeom>
            <a:avLst/>
            <a:gdLst>
              <a:gd name="T0" fmla="*/ 327 w 560"/>
              <a:gd name="T1" fmla="*/ 0 h 658"/>
              <a:gd name="T2" fmla="*/ 560 w 560"/>
              <a:gd name="T3" fmla="*/ 658 h 658"/>
              <a:gd name="T4" fmla="*/ 202 w 560"/>
              <a:gd name="T5" fmla="*/ 658 h 658"/>
              <a:gd name="T6" fmla="*/ 0 w 560"/>
              <a:gd name="T7" fmla="*/ 90 h 658"/>
              <a:gd name="T8" fmla="*/ 327 w 560"/>
              <a:gd name="T9" fmla="*/ 0 h 658"/>
              <a:gd name="T10" fmla="*/ 0 60000 65536"/>
              <a:gd name="T11" fmla="*/ 0 60000 65536"/>
              <a:gd name="T12" fmla="*/ 0 60000 65536"/>
              <a:gd name="T13" fmla="*/ 0 60000 65536"/>
              <a:gd name="T14" fmla="*/ 0 60000 65536"/>
              <a:gd name="T15" fmla="*/ 0 w 560"/>
              <a:gd name="T16" fmla="*/ 0 h 658"/>
              <a:gd name="T17" fmla="*/ 560 w 560"/>
              <a:gd name="T18" fmla="*/ 658 h 658"/>
            </a:gdLst>
            <a:ahLst/>
            <a:cxnLst>
              <a:cxn ang="T10">
                <a:pos x="T0" y="T1"/>
              </a:cxn>
              <a:cxn ang="T11">
                <a:pos x="T2" y="T3"/>
              </a:cxn>
              <a:cxn ang="T12">
                <a:pos x="T4" y="T5"/>
              </a:cxn>
              <a:cxn ang="T13">
                <a:pos x="T6" y="T7"/>
              </a:cxn>
              <a:cxn ang="T14">
                <a:pos x="T8" y="T9"/>
              </a:cxn>
            </a:cxnLst>
            <a:rect l="T15" t="T16" r="T17" b="T18"/>
            <a:pathLst>
              <a:path w="560" h="658">
                <a:moveTo>
                  <a:pt x="327" y="0"/>
                </a:moveTo>
                <a:lnTo>
                  <a:pt x="560" y="658"/>
                </a:lnTo>
                <a:lnTo>
                  <a:pt x="202" y="658"/>
                </a:lnTo>
                <a:lnTo>
                  <a:pt x="0" y="90"/>
                </a:lnTo>
                <a:lnTo>
                  <a:pt x="327" y="0"/>
                </a:lnTo>
                <a:close/>
              </a:path>
            </a:pathLst>
          </a:custGeom>
          <a:solidFill>
            <a:srgbClr val="B2B2B2"/>
          </a:solidFill>
          <a:ln w="9525">
            <a:noFill/>
            <a:round/>
            <a:headEnd/>
            <a:tailEnd/>
          </a:ln>
        </p:spPr>
        <p:txBody>
          <a:bodyPr/>
          <a:lstStyle/>
          <a:p>
            <a:endParaRPr lang="en-US">
              <a:latin typeface="+mj-lt"/>
            </a:endParaRPr>
          </a:p>
        </p:txBody>
      </p:sp>
      <p:sp>
        <p:nvSpPr>
          <p:cNvPr id="1434" name="Freeform 548"/>
          <p:cNvSpPr>
            <a:spLocks noChangeAspect="1"/>
          </p:cNvSpPr>
          <p:nvPr/>
        </p:nvSpPr>
        <p:spPr bwMode="auto">
          <a:xfrm>
            <a:off x="6517150" y="2381300"/>
            <a:ext cx="281797" cy="105104"/>
          </a:xfrm>
          <a:custGeom>
            <a:avLst/>
            <a:gdLst>
              <a:gd name="T0" fmla="*/ 370 w 370"/>
              <a:gd name="T1" fmla="*/ 17 h 139"/>
              <a:gd name="T2" fmla="*/ 370 w 370"/>
              <a:gd name="T3" fmla="*/ 139 h 139"/>
              <a:gd name="T4" fmla="*/ 0 w 370"/>
              <a:gd name="T5" fmla="*/ 105 h 139"/>
              <a:gd name="T6" fmla="*/ 0 w 370"/>
              <a:gd name="T7" fmla="*/ 0 h 139"/>
              <a:gd name="T8" fmla="*/ 370 w 370"/>
              <a:gd name="T9" fmla="*/ 17 h 139"/>
              <a:gd name="T10" fmla="*/ 0 60000 65536"/>
              <a:gd name="T11" fmla="*/ 0 60000 65536"/>
              <a:gd name="T12" fmla="*/ 0 60000 65536"/>
              <a:gd name="T13" fmla="*/ 0 60000 65536"/>
              <a:gd name="T14" fmla="*/ 0 60000 65536"/>
              <a:gd name="T15" fmla="*/ 0 w 370"/>
              <a:gd name="T16" fmla="*/ 0 h 139"/>
              <a:gd name="T17" fmla="*/ 370 w 370"/>
              <a:gd name="T18" fmla="*/ 139 h 139"/>
            </a:gdLst>
            <a:ahLst/>
            <a:cxnLst>
              <a:cxn ang="T10">
                <a:pos x="T0" y="T1"/>
              </a:cxn>
              <a:cxn ang="T11">
                <a:pos x="T2" y="T3"/>
              </a:cxn>
              <a:cxn ang="T12">
                <a:pos x="T4" y="T5"/>
              </a:cxn>
              <a:cxn ang="T13">
                <a:pos x="T6" y="T7"/>
              </a:cxn>
              <a:cxn ang="T14">
                <a:pos x="T8" y="T9"/>
              </a:cxn>
            </a:cxnLst>
            <a:rect l="T15" t="T16" r="T17" b="T18"/>
            <a:pathLst>
              <a:path w="370" h="139">
                <a:moveTo>
                  <a:pt x="370" y="17"/>
                </a:moveTo>
                <a:lnTo>
                  <a:pt x="370" y="139"/>
                </a:lnTo>
                <a:lnTo>
                  <a:pt x="0" y="105"/>
                </a:lnTo>
                <a:lnTo>
                  <a:pt x="0" y="0"/>
                </a:lnTo>
                <a:lnTo>
                  <a:pt x="370" y="17"/>
                </a:lnTo>
                <a:close/>
              </a:path>
            </a:pathLst>
          </a:custGeom>
          <a:solidFill>
            <a:srgbClr val="B2B2B2"/>
          </a:solidFill>
          <a:ln w="9525">
            <a:noFill/>
            <a:round/>
            <a:headEnd/>
            <a:tailEnd/>
          </a:ln>
        </p:spPr>
        <p:txBody>
          <a:bodyPr/>
          <a:lstStyle/>
          <a:p>
            <a:endParaRPr lang="en-US">
              <a:latin typeface="+mj-lt"/>
            </a:endParaRPr>
          </a:p>
        </p:txBody>
      </p:sp>
      <p:sp>
        <p:nvSpPr>
          <p:cNvPr id="1435" name="Freeform 549"/>
          <p:cNvSpPr>
            <a:spLocks noChangeAspect="1"/>
          </p:cNvSpPr>
          <p:nvPr/>
        </p:nvSpPr>
        <p:spPr bwMode="auto">
          <a:xfrm>
            <a:off x="7947462" y="2324940"/>
            <a:ext cx="214775" cy="172127"/>
          </a:xfrm>
          <a:custGeom>
            <a:avLst/>
            <a:gdLst>
              <a:gd name="T0" fmla="*/ 92 w 282"/>
              <a:gd name="T1" fmla="*/ 2 h 227"/>
              <a:gd name="T2" fmla="*/ 107 w 282"/>
              <a:gd name="T3" fmla="*/ 2 h 227"/>
              <a:gd name="T4" fmla="*/ 135 w 282"/>
              <a:gd name="T5" fmla="*/ 15 h 227"/>
              <a:gd name="T6" fmla="*/ 151 w 282"/>
              <a:gd name="T7" fmla="*/ 23 h 227"/>
              <a:gd name="T8" fmla="*/ 171 w 282"/>
              <a:gd name="T9" fmla="*/ 24 h 227"/>
              <a:gd name="T10" fmla="*/ 190 w 282"/>
              <a:gd name="T11" fmla="*/ 30 h 227"/>
              <a:gd name="T12" fmla="*/ 197 w 282"/>
              <a:gd name="T13" fmla="*/ 48 h 227"/>
              <a:gd name="T14" fmla="*/ 205 w 282"/>
              <a:gd name="T15" fmla="*/ 59 h 227"/>
              <a:gd name="T16" fmla="*/ 222 w 282"/>
              <a:gd name="T17" fmla="*/ 68 h 227"/>
              <a:gd name="T18" fmla="*/ 240 w 282"/>
              <a:gd name="T19" fmla="*/ 91 h 227"/>
              <a:gd name="T20" fmla="*/ 265 w 282"/>
              <a:gd name="T21" fmla="*/ 120 h 227"/>
              <a:gd name="T22" fmla="*/ 276 w 282"/>
              <a:gd name="T23" fmla="*/ 130 h 227"/>
              <a:gd name="T24" fmla="*/ 282 w 282"/>
              <a:gd name="T25" fmla="*/ 156 h 227"/>
              <a:gd name="T26" fmla="*/ 277 w 282"/>
              <a:gd name="T27" fmla="*/ 179 h 227"/>
              <a:gd name="T28" fmla="*/ 274 w 282"/>
              <a:gd name="T29" fmla="*/ 190 h 227"/>
              <a:gd name="T30" fmla="*/ 217 w 282"/>
              <a:gd name="T31" fmla="*/ 212 h 227"/>
              <a:gd name="T32" fmla="*/ 206 w 282"/>
              <a:gd name="T33" fmla="*/ 218 h 227"/>
              <a:gd name="T34" fmla="*/ 181 w 282"/>
              <a:gd name="T35" fmla="*/ 227 h 227"/>
              <a:gd name="T36" fmla="*/ 168 w 282"/>
              <a:gd name="T37" fmla="*/ 227 h 227"/>
              <a:gd name="T38" fmla="*/ 151 w 282"/>
              <a:gd name="T39" fmla="*/ 216 h 227"/>
              <a:gd name="T40" fmla="*/ 140 w 282"/>
              <a:gd name="T41" fmla="*/ 224 h 227"/>
              <a:gd name="T42" fmla="*/ 114 w 282"/>
              <a:gd name="T43" fmla="*/ 222 h 227"/>
              <a:gd name="T44" fmla="*/ 103 w 282"/>
              <a:gd name="T45" fmla="*/ 207 h 227"/>
              <a:gd name="T46" fmla="*/ 104 w 282"/>
              <a:gd name="T47" fmla="*/ 203 h 227"/>
              <a:gd name="T48" fmla="*/ 103 w 282"/>
              <a:gd name="T49" fmla="*/ 207 h 227"/>
              <a:gd name="T50" fmla="*/ 86 w 282"/>
              <a:gd name="T51" fmla="*/ 216 h 227"/>
              <a:gd name="T52" fmla="*/ 67 w 282"/>
              <a:gd name="T53" fmla="*/ 222 h 227"/>
              <a:gd name="T54" fmla="*/ 55 w 282"/>
              <a:gd name="T55" fmla="*/ 206 h 227"/>
              <a:gd name="T56" fmla="*/ 55 w 282"/>
              <a:gd name="T57" fmla="*/ 188 h 227"/>
              <a:gd name="T58" fmla="*/ 35 w 282"/>
              <a:gd name="T59" fmla="*/ 201 h 227"/>
              <a:gd name="T60" fmla="*/ 2 w 282"/>
              <a:gd name="T61" fmla="*/ 196 h 227"/>
              <a:gd name="T62" fmla="*/ 3 w 282"/>
              <a:gd name="T63" fmla="*/ 148 h 227"/>
              <a:gd name="T64" fmla="*/ 8 w 282"/>
              <a:gd name="T65" fmla="*/ 125 h 227"/>
              <a:gd name="T66" fmla="*/ 18 w 282"/>
              <a:gd name="T67" fmla="*/ 96 h 227"/>
              <a:gd name="T68" fmla="*/ 39 w 282"/>
              <a:gd name="T69" fmla="*/ 59 h 227"/>
              <a:gd name="T70" fmla="*/ 72 w 282"/>
              <a:gd name="T71" fmla="*/ 21 h 2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2"/>
              <a:gd name="T109" fmla="*/ 0 h 227"/>
              <a:gd name="T110" fmla="*/ 282 w 282"/>
              <a:gd name="T111" fmla="*/ 227 h 22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2" h="227">
                <a:moveTo>
                  <a:pt x="91" y="3"/>
                </a:moveTo>
                <a:lnTo>
                  <a:pt x="92" y="2"/>
                </a:lnTo>
                <a:lnTo>
                  <a:pt x="98" y="0"/>
                </a:lnTo>
                <a:lnTo>
                  <a:pt x="107" y="2"/>
                </a:lnTo>
                <a:lnTo>
                  <a:pt x="122" y="8"/>
                </a:lnTo>
                <a:lnTo>
                  <a:pt x="135" y="15"/>
                </a:lnTo>
                <a:lnTo>
                  <a:pt x="144" y="20"/>
                </a:lnTo>
                <a:lnTo>
                  <a:pt x="151" y="23"/>
                </a:lnTo>
                <a:lnTo>
                  <a:pt x="160" y="24"/>
                </a:lnTo>
                <a:lnTo>
                  <a:pt x="171" y="24"/>
                </a:lnTo>
                <a:lnTo>
                  <a:pt x="181" y="24"/>
                </a:lnTo>
                <a:lnTo>
                  <a:pt x="190" y="30"/>
                </a:lnTo>
                <a:lnTo>
                  <a:pt x="196" y="46"/>
                </a:lnTo>
                <a:lnTo>
                  <a:pt x="197" y="48"/>
                </a:lnTo>
                <a:lnTo>
                  <a:pt x="200" y="54"/>
                </a:lnTo>
                <a:lnTo>
                  <a:pt x="205" y="59"/>
                </a:lnTo>
                <a:lnTo>
                  <a:pt x="212" y="64"/>
                </a:lnTo>
                <a:lnTo>
                  <a:pt x="222" y="68"/>
                </a:lnTo>
                <a:lnTo>
                  <a:pt x="233" y="77"/>
                </a:lnTo>
                <a:lnTo>
                  <a:pt x="240" y="91"/>
                </a:lnTo>
                <a:lnTo>
                  <a:pt x="243" y="107"/>
                </a:lnTo>
                <a:lnTo>
                  <a:pt x="265" y="120"/>
                </a:lnTo>
                <a:lnTo>
                  <a:pt x="268" y="123"/>
                </a:lnTo>
                <a:lnTo>
                  <a:pt x="276" y="130"/>
                </a:lnTo>
                <a:lnTo>
                  <a:pt x="282" y="142"/>
                </a:lnTo>
                <a:lnTo>
                  <a:pt x="282" y="156"/>
                </a:lnTo>
                <a:lnTo>
                  <a:pt x="279" y="167"/>
                </a:lnTo>
                <a:lnTo>
                  <a:pt x="277" y="179"/>
                </a:lnTo>
                <a:lnTo>
                  <a:pt x="276" y="187"/>
                </a:lnTo>
                <a:lnTo>
                  <a:pt x="274" y="190"/>
                </a:lnTo>
                <a:lnTo>
                  <a:pt x="265" y="212"/>
                </a:lnTo>
                <a:lnTo>
                  <a:pt x="217" y="212"/>
                </a:lnTo>
                <a:lnTo>
                  <a:pt x="214" y="213"/>
                </a:lnTo>
                <a:lnTo>
                  <a:pt x="206" y="218"/>
                </a:lnTo>
                <a:lnTo>
                  <a:pt x="196" y="222"/>
                </a:lnTo>
                <a:lnTo>
                  <a:pt x="181" y="227"/>
                </a:lnTo>
                <a:lnTo>
                  <a:pt x="177" y="227"/>
                </a:lnTo>
                <a:lnTo>
                  <a:pt x="168" y="227"/>
                </a:lnTo>
                <a:lnTo>
                  <a:pt x="157" y="224"/>
                </a:lnTo>
                <a:lnTo>
                  <a:pt x="151" y="216"/>
                </a:lnTo>
                <a:lnTo>
                  <a:pt x="148" y="219"/>
                </a:lnTo>
                <a:lnTo>
                  <a:pt x="140" y="224"/>
                </a:lnTo>
                <a:lnTo>
                  <a:pt x="128" y="227"/>
                </a:lnTo>
                <a:lnTo>
                  <a:pt x="114" y="222"/>
                </a:lnTo>
                <a:lnTo>
                  <a:pt x="106" y="213"/>
                </a:lnTo>
                <a:lnTo>
                  <a:pt x="103" y="207"/>
                </a:lnTo>
                <a:lnTo>
                  <a:pt x="103" y="204"/>
                </a:lnTo>
                <a:lnTo>
                  <a:pt x="104" y="203"/>
                </a:lnTo>
                <a:lnTo>
                  <a:pt x="104" y="204"/>
                </a:lnTo>
                <a:lnTo>
                  <a:pt x="103" y="207"/>
                </a:lnTo>
                <a:lnTo>
                  <a:pt x="97" y="212"/>
                </a:lnTo>
                <a:lnTo>
                  <a:pt x="86" y="216"/>
                </a:lnTo>
                <a:lnTo>
                  <a:pt x="74" y="219"/>
                </a:lnTo>
                <a:lnTo>
                  <a:pt x="67" y="222"/>
                </a:lnTo>
                <a:lnTo>
                  <a:pt x="61" y="218"/>
                </a:lnTo>
                <a:lnTo>
                  <a:pt x="55" y="206"/>
                </a:lnTo>
                <a:lnTo>
                  <a:pt x="57" y="185"/>
                </a:lnTo>
                <a:lnTo>
                  <a:pt x="55" y="188"/>
                </a:lnTo>
                <a:lnTo>
                  <a:pt x="48" y="194"/>
                </a:lnTo>
                <a:lnTo>
                  <a:pt x="35" y="201"/>
                </a:lnTo>
                <a:lnTo>
                  <a:pt x="15" y="204"/>
                </a:lnTo>
                <a:lnTo>
                  <a:pt x="2" y="196"/>
                </a:lnTo>
                <a:lnTo>
                  <a:pt x="0" y="173"/>
                </a:lnTo>
                <a:lnTo>
                  <a:pt x="3" y="148"/>
                </a:lnTo>
                <a:lnTo>
                  <a:pt x="6" y="132"/>
                </a:lnTo>
                <a:lnTo>
                  <a:pt x="8" y="125"/>
                </a:lnTo>
                <a:lnTo>
                  <a:pt x="12" y="113"/>
                </a:lnTo>
                <a:lnTo>
                  <a:pt x="18" y="96"/>
                </a:lnTo>
                <a:lnTo>
                  <a:pt x="27" y="79"/>
                </a:lnTo>
                <a:lnTo>
                  <a:pt x="39" y="59"/>
                </a:lnTo>
                <a:lnTo>
                  <a:pt x="54" y="40"/>
                </a:lnTo>
                <a:lnTo>
                  <a:pt x="72" y="21"/>
                </a:lnTo>
                <a:lnTo>
                  <a:pt x="91" y="3"/>
                </a:lnTo>
                <a:close/>
              </a:path>
            </a:pathLst>
          </a:custGeom>
          <a:solidFill>
            <a:srgbClr val="FFCC99"/>
          </a:solidFill>
          <a:ln w="9525">
            <a:noFill/>
            <a:round/>
            <a:headEnd/>
            <a:tailEnd/>
          </a:ln>
        </p:spPr>
        <p:txBody>
          <a:bodyPr/>
          <a:lstStyle/>
          <a:p>
            <a:endParaRPr lang="en-US">
              <a:latin typeface="+mj-lt"/>
            </a:endParaRPr>
          </a:p>
        </p:txBody>
      </p:sp>
      <p:sp>
        <p:nvSpPr>
          <p:cNvPr id="1436" name="Freeform 550"/>
          <p:cNvSpPr>
            <a:spLocks noChangeAspect="1"/>
          </p:cNvSpPr>
          <p:nvPr/>
        </p:nvSpPr>
        <p:spPr bwMode="auto">
          <a:xfrm>
            <a:off x="7653479" y="1843594"/>
            <a:ext cx="82254" cy="24372"/>
          </a:xfrm>
          <a:custGeom>
            <a:avLst/>
            <a:gdLst>
              <a:gd name="T0" fmla="*/ 108 w 108"/>
              <a:gd name="T1" fmla="*/ 4 h 32"/>
              <a:gd name="T2" fmla="*/ 104 w 108"/>
              <a:gd name="T3" fmla="*/ 4 h 32"/>
              <a:gd name="T4" fmla="*/ 92 w 108"/>
              <a:gd name="T5" fmla="*/ 4 h 32"/>
              <a:gd name="T6" fmla="*/ 80 w 108"/>
              <a:gd name="T7" fmla="*/ 4 h 32"/>
              <a:gd name="T8" fmla="*/ 71 w 108"/>
              <a:gd name="T9" fmla="*/ 3 h 32"/>
              <a:gd name="T10" fmla="*/ 65 w 108"/>
              <a:gd name="T11" fmla="*/ 1 h 32"/>
              <a:gd name="T12" fmla="*/ 59 w 108"/>
              <a:gd name="T13" fmla="*/ 0 h 32"/>
              <a:gd name="T14" fmla="*/ 52 w 108"/>
              <a:gd name="T15" fmla="*/ 0 h 32"/>
              <a:gd name="T16" fmla="*/ 48 w 108"/>
              <a:gd name="T17" fmla="*/ 1 h 32"/>
              <a:gd name="T18" fmla="*/ 43 w 108"/>
              <a:gd name="T19" fmla="*/ 4 h 32"/>
              <a:gd name="T20" fmla="*/ 42 w 108"/>
              <a:gd name="T21" fmla="*/ 6 h 32"/>
              <a:gd name="T22" fmla="*/ 40 w 108"/>
              <a:gd name="T23" fmla="*/ 6 h 32"/>
              <a:gd name="T24" fmla="*/ 40 w 108"/>
              <a:gd name="T25" fmla="*/ 6 h 32"/>
              <a:gd name="T26" fmla="*/ 25 w 108"/>
              <a:gd name="T27" fmla="*/ 3 h 32"/>
              <a:gd name="T28" fmla="*/ 24 w 108"/>
              <a:gd name="T29" fmla="*/ 4 h 32"/>
              <a:gd name="T30" fmla="*/ 21 w 108"/>
              <a:gd name="T31" fmla="*/ 6 h 32"/>
              <a:gd name="T32" fmla="*/ 17 w 108"/>
              <a:gd name="T33" fmla="*/ 10 h 32"/>
              <a:gd name="T34" fmla="*/ 12 w 108"/>
              <a:gd name="T35" fmla="*/ 18 h 32"/>
              <a:gd name="T36" fmla="*/ 8 w 108"/>
              <a:gd name="T37" fmla="*/ 25 h 32"/>
              <a:gd name="T38" fmla="*/ 5 w 108"/>
              <a:gd name="T39" fmla="*/ 29 h 32"/>
              <a:gd name="T40" fmla="*/ 2 w 108"/>
              <a:gd name="T41" fmla="*/ 32 h 32"/>
              <a:gd name="T42" fmla="*/ 0 w 108"/>
              <a:gd name="T43" fmla="*/ 32 h 32"/>
              <a:gd name="T44" fmla="*/ 3 w 108"/>
              <a:gd name="T45" fmla="*/ 32 h 32"/>
              <a:gd name="T46" fmla="*/ 9 w 108"/>
              <a:gd name="T47" fmla="*/ 31 h 32"/>
              <a:gd name="T48" fmla="*/ 17 w 108"/>
              <a:gd name="T49" fmla="*/ 28 h 32"/>
              <a:gd name="T50" fmla="*/ 22 w 108"/>
              <a:gd name="T51" fmla="*/ 26 h 32"/>
              <a:gd name="T52" fmla="*/ 27 w 108"/>
              <a:gd name="T53" fmla="*/ 25 h 32"/>
              <a:gd name="T54" fmla="*/ 31 w 108"/>
              <a:gd name="T55" fmla="*/ 24 h 32"/>
              <a:gd name="T56" fmla="*/ 36 w 108"/>
              <a:gd name="T57" fmla="*/ 24 h 32"/>
              <a:gd name="T58" fmla="*/ 37 w 108"/>
              <a:gd name="T59" fmla="*/ 24 h 32"/>
              <a:gd name="T60" fmla="*/ 39 w 108"/>
              <a:gd name="T61" fmla="*/ 24 h 32"/>
              <a:gd name="T62" fmla="*/ 43 w 108"/>
              <a:gd name="T63" fmla="*/ 24 h 32"/>
              <a:gd name="T64" fmla="*/ 49 w 108"/>
              <a:gd name="T65" fmla="*/ 24 h 32"/>
              <a:gd name="T66" fmla="*/ 56 w 108"/>
              <a:gd name="T67" fmla="*/ 19 h 32"/>
              <a:gd name="T68" fmla="*/ 58 w 108"/>
              <a:gd name="T69" fmla="*/ 19 h 32"/>
              <a:gd name="T70" fmla="*/ 62 w 108"/>
              <a:gd name="T71" fmla="*/ 18 h 32"/>
              <a:gd name="T72" fmla="*/ 67 w 108"/>
              <a:gd name="T73" fmla="*/ 16 h 32"/>
              <a:gd name="T74" fmla="*/ 73 w 108"/>
              <a:gd name="T75" fmla="*/ 16 h 32"/>
              <a:gd name="T76" fmla="*/ 80 w 108"/>
              <a:gd name="T77" fmla="*/ 16 h 32"/>
              <a:gd name="T78" fmla="*/ 91 w 108"/>
              <a:gd name="T79" fmla="*/ 15 h 32"/>
              <a:gd name="T80" fmla="*/ 101 w 108"/>
              <a:gd name="T81" fmla="*/ 12 h 32"/>
              <a:gd name="T82" fmla="*/ 108 w 108"/>
              <a:gd name="T83" fmla="*/ 4 h 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
              <a:gd name="T127" fmla="*/ 0 h 32"/>
              <a:gd name="T128" fmla="*/ 108 w 108"/>
              <a:gd name="T129" fmla="*/ 32 h 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 h="32">
                <a:moveTo>
                  <a:pt x="108" y="4"/>
                </a:moveTo>
                <a:lnTo>
                  <a:pt x="104" y="4"/>
                </a:lnTo>
                <a:lnTo>
                  <a:pt x="92" y="4"/>
                </a:lnTo>
                <a:lnTo>
                  <a:pt x="80" y="4"/>
                </a:lnTo>
                <a:lnTo>
                  <a:pt x="71" y="3"/>
                </a:lnTo>
                <a:lnTo>
                  <a:pt x="65" y="1"/>
                </a:lnTo>
                <a:lnTo>
                  <a:pt x="59" y="0"/>
                </a:lnTo>
                <a:lnTo>
                  <a:pt x="52" y="0"/>
                </a:lnTo>
                <a:lnTo>
                  <a:pt x="48" y="1"/>
                </a:lnTo>
                <a:lnTo>
                  <a:pt x="43" y="4"/>
                </a:lnTo>
                <a:lnTo>
                  <a:pt x="42" y="6"/>
                </a:lnTo>
                <a:lnTo>
                  <a:pt x="40" y="6"/>
                </a:lnTo>
                <a:lnTo>
                  <a:pt x="25" y="3"/>
                </a:lnTo>
                <a:lnTo>
                  <a:pt x="24" y="4"/>
                </a:lnTo>
                <a:lnTo>
                  <a:pt x="21" y="6"/>
                </a:lnTo>
                <a:lnTo>
                  <a:pt x="17" y="10"/>
                </a:lnTo>
                <a:lnTo>
                  <a:pt x="12" y="18"/>
                </a:lnTo>
                <a:lnTo>
                  <a:pt x="8" y="25"/>
                </a:lnTo>
                <a:lnTo>
                  <a:pt x="5" y="29"/>
                </a:lnTo>
                <a:lnTo>
                  <a:pt x="2" y="32"/>
                </a:lnTo>
                <a:lnTo>
                  <a:pt x="0" y="32"/>
                </a:lnTo>
                <a:lnTo>
                  <a:pt x="3" y="32"/>
                </a:lnTo>
                <a:lnTo>
                  <a:pt x="9" y="31"/>
                </a:lnTo>
                <a:lnTo>
                  <a:pt x="17" y="28"/>
                </a:lnTo>
                <a:lnTo>
                  <a:pt x="22" y="26"/>
                </a:lnTo>
                <a:lnTo>
                  <a:pt x="27" y="25"/>
                </a:lnTo>
                <a:lnTo>
                  <a:pt x="31" y="24"/>
                </a:lnTo>
                <a:lnTo>
                  <a:pt x="36" y="24"/>
                </a:lnTo>
                <a:lnTo>
                  <a:pt x="37" y="24"/>
                </a:lnTo>
                <a:lnTo>
                  <a:pt x="39" y="24"/>
                </a:lnTo>
                <a:lnTo>
                  <a:pt x="43" y="24"/>
                </a:lnTo>
                <a:lnTo>
                  <a:pt x="49" y="24"/>
                </a:lnTo>
                <a:lnTo>
                  <a:pt x="56" y="19"/>
                </a:lnTo>
                <a:lnTo>
                  <a:pt x="58" y="19"/>
                </a:lnTo>
                <a:lnTo>
                  <a:pt x="62" y="18"/>
                </a:lnTo>
                <a:lnTo>
                  <a:pt x="67" y="16"/>
                </a:lnTo>
                <a:lnTo>
                  <a:pt x="73" y="16"/>
                </a:lnTo>
                <a:lnTo>
                  <a:pt x="80" y="16"/>
                </a:lnTo>
                <a:lnTo>
                  <a:pt x="91" y="15"/>
                </a:lnTo>
                <a:lnTo>
                  <a:pt x="101" y="12"/>
                </a:lnTo>
                <a:lnTo>
                  <a:pt x="108" y="4"/>
                </a:lnTo>
                <a:close/>
              </a:path>
            </a:pathLst>
          </a:custGeom>
          <a:solidFill>
            <a:srgbClr val="FFB265"/>
          </a:solidFill>
          <a:ln w="9525">
            <a:noFill/>
            <a:round/>
            <a:headEnd/>
            <a:tailEnd/>
          </a:ln>
        </p:spPr>
        <p:txBody>
          <a:bodyPr/>
          <a:lstStyle/>
          <a:p>
            <a:endParaRPr lang="en-US">
              <a:latin typeface="+mj-lt"/>
            </a:endParaRPr>
          </a:p>
        </p:txBody>
      </p:sp>
      <p:sp>
        <p:nvSpPr>
          <p:cNvPr id="1437" name="Freeform 551"/>
          <p:cNvSpPr>
            <a:spLocks noChangeAspect="1"/>
          </p:cNvSpPr>
          <p:nvPr/>
        </p:nvSpPr>
        <p:spPr bwMode="auto">
          <a:xfrm>
            <a:off x="7682420" y="1887769"/>
            <a:ext cx="21325" cy="12186"/>
          </a:xfrm>
          <a:custGeom>
            <a:avLst/>
            <a:gdLst>
              <a:gd name="T0" fmla="*/ 1 w 28"/>
              <a:gd name="T1" fmla="*/ 2 h 16"/>
              <a:gd name="T2" fmla="*/ 3 w 28"/>
              <a:gd name="T3" fmla="*/ 2 h 16"/>
              <a:gd name="T4" fmla="*/ 9 w 28"/>
              <a:gd name="T5" fmla="*/ 1 h 16"/>
              <a:gd name="T6" fmla="*/ 16 w 28"/>
              <a:gd name="T7" fmla="*/ 0 h 16"/>
              <a:gd name="T8" fmla="*/ 22 w 28"/>
              <a:gd name="T9" fmla="*/ 1 h 16"/>
              <a:gd name="T10" fmla="*/ 26 w 28"/>
              <a:gd name="T11" fmla="*/ 4 h 16"/>
              <a:gd name="T12" fmla="*/ 28 w 28"/>
              <a:gd name="T13" fmla="*/ 5 h 16"/>
              <a:gd name="T14" fmla="*/ 26 w 28"/>
              <a:gd name="T15" fmla="*/ 8 h 16"/>
              <a:gd name="T16" fmla="*/ 20 w 28"/>
              <a:gd name="T17" fmla="*/ 11 h 16"/>
              <a:gd name="T18" fmla="*/ 15 w 28"/>
              <a:gd name="T19" fmla="*/ 14 h 16"/>
              <a:gd name="T20" fmla="*/ 10 w 28"/>
              <a:gd name="T21" fmla="*/ 16 h 16"/>
              <a:gd name="T22" fmla="*/ 6 w 28"/>
              <a:gd name="T23" fmla="*/ 14 h 16"/>
              <a:gd name="T24" fmla="*/ 3 w 28"/>
              <a:gd name="T25" fmla="*/ 11 h 16"/>
              <a:gd name="T26" fmla="*/ 1 w 28"/>
              <a:gd name="T27" fmla="*/ 7 h 16"/>
              <a:gd name="T28" fmla="*/ 0 w 28"/>
              <a:gd name="T29" fmla="*/ 4 h 16"/>
              <a:gd name="T30" fmla="*/ 0 w 28"/>
              <a:gd name="T31" fmla="*/ 2 h 16"/>
              <a:gd name="T32" fmla="*/ 1 w 28"/>
              <a:gd name="T33" fmla="*/ 2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16"/>
              <a:gd name="T53" fmla="*/ 28 w 28"/>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16">
                <a:moveTo>
                  <a:pt x="1" y="2"/>
                </a:moveTo>
                <a:lnTo>
                  <a:pt x="3" y="2"/>
                </a:lnTo>
                <a:lnTo>
                  <a:pt x="9" y="1"/>
                </a:lnTo>
                <a:lnTo>
                  <a:pt x="16" y="0"/>
                </a:lnTo>
                <a:lnTo>
                  <a:pt x="22" y="1"/>
                </a:lnTo>
                <a:lnTo>
                  <a:pt x="26" y="4"/>
                </a:lnTo>
                <a:lnTo>
                  <a:pt x="28" y="5"/>
                </a:lnTo>
                <a:lnTo>
                  <a:pt x="26" y="8"/>
                </a:lnTo>
                <a:lnTo>
                  <a:pt x="20" y="11"/>
                </a:lnTo>
                <a:lnTo>
                  <a:pt x="15" y="14"/>
                </a:lnTo>
                <a:lnTo>
                  <a:pt x="10" y="16"/>
                </a:lnTo>
                <a:lnTo>
                  <a:pt x="6" y="14"/>
                </a:lnTo>
                <a:lnTo>
                  <a:pt x="3" y="11"/>
                </a:lnTo>
                <a:lnTo>
                  <a:pt x="1" y="7"/>
                </a:lnTo>
                <a:lnTo>
                  <a:pt x="0" y="4"/>
                </a:lnTo>
                <a:lnTo>
                  <a:pt x="0" y="2"/>
                </a:lnTo>
                <a:lnTo>
                  <a:pt x="1" y="2"/>
                </a:lnTo>
                <a:close/>
              </a:path>
            </a:pathLst>
          </a:custGeom>
          <a:solidFill>
            <a:srgbClr val="FFB265"/>
          </a:solidFill>
          <a:ln w="9525">
            <a:noFill/>
            <a:round/>
            <a:headEnd/>
            <a:tailEnd/>
          </a:ln>
        </p:spPr>
        <p:txBody>
          <a:bodyPr/>
          <a:lstStyle/>
          <a:p>
            <a:endParaRPr lang="en-US">
              <a:latin typeface="+mj-lt"/>
            </a:endParaRPr>
          </a:p>
        </p:txBody>
      </p:sp>
      <p:sp>
        <p:nvSpPr>
          <p:cNvPr id="1438" name="Freeform 552"/>
          <p:cNvSpPr>
            <a:spLocks noChangeAspect="1"/>
          </p:cNvSpPr>
          <p:nvPr/>
        </p:nvSpPr>
        <p:spPr bwMode="auto">
          <a:xfrm>
            <a:off x="7638247" y="1807037"/>
            <a:ext cx="53313" cy="24372"/>
          </a:xfrm>
          <a:custGeom>
            <a:avLst/>
            <a:gdLst>
              <a:gd name="T0" fmla="*/ 62 w 71"/>
              <a:gd name="T1" fmla="*/ 0 h 33"/>
              <a:gd name="T2" fmla="*/ 59 w 71"/>
              <a:gd name="T3" fmla="*/ 0 h 33"/>
              <a:gd name="T4" fmla="*/ 54 w 71"/>
              <a:gd name="T5" fmla="*/ 2 h 33"/>
              <a:gd name="T6" fmla="*/ 45 w 71"/>
              <a:gd name="T7" fmla="*/ 2 h 33"/>
              <a:gd name="T8" fmla="*/ 38 w 71"/>
              <a:gd name="T9" fmla="*/ 3 h 33"/>
              <a:gd name="T10" fmla="*/ 28 w 71"/>
              <a:gd name="T11" fmla="*/ 4 h 33"/>
              <a:gd name="T12" fmla="*/ 14 w 71"/>
              <a:gd name="T13" fmla="*/ 7 h 33"/>
              <a:gd name="T14" fmla="*/ 4 w 71"/>
              <a:gd name="T15" fmla="*/ 10 h 33"/>
              <a:gd name="T16" fmla="*/ 0 w 71"/>
              <a:gd name="T17" fmla="*/ 12 h 33"/>
              <a:gd name="T18" fmla="*/ 1 w 71"/>
              <a:gd name="T19" fmla="*/ 15 h 33"/>
              <a:gd name="T20" fmla="*/ 7 w 71"/>
              <a:gd name="T21" fmla="*/ 22 h 33"/>
              <a:gd name="T22" fmla="*/ 14 w 71"/>
              <a:gd name="T23" fmla="*/ 30 h 33"/>
              <a:gd name="T24" fmla="*/ 25 w 71"/>
              <a:gd name="T25" fmla="*/ 33 h 33"/>
              <a:gd name="T26" fmla="*/ 32 w 71"/>
              <a:gd name="T27" fmla="*/ 31 h 33"/>
              <a:gd name="T28" fmla="*/ 41 w 71"/>
              <a:gd name="T29" fmla="*/ 27 h 33"/>
              <a:gd name="T30" fmla="*/ 50 w 71"/>
              <a:gd name="T31" fmla="*/ 24 h 33"/>
              <a:gd name="T32" fmla="*/ 57 w 71"/>
              <a:gd name="T33" fmla="*/ 22 h 33"/>
              <a:gd name="T34" fmla="*/ 65 w 71"/>
              <a:gd name="T35" fmla="*/ 21 h 33"/>
              <a:gd name="T36" fmla="*/ 71 w 71"/>
              <a:gd name="T37" fmla="*/ 13 h 33"/>
              <a:gd name="T38" fmla="*/ 71 w 71"/>
              <a:gd name="T39" fmla="*/ 6 h 33"/>
              <a:gd name="T40" fmla="*/ 62 w 71"/>
              <a:gd name="T41" fmla="*/ 0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
              <a:gd name="T64" fmla="*/ 0 h 33"/>
              <a:gd name="T65" fmla="*/ 71 w 71"/>
              <a:gd name="T66" fmla="*/ 33 h 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 h="33">
                <a:moveTo>
                  <a:pt x="62" y="0"/>
                </a:moveTo>
                <a:lnTo>
                  <a:pt x="59" y="0"/>
                </a:lnTo>
                <a:lnTo>
                  <a:pt x="54" y="2"/>
                </a:lnTo>
                <a:lnTo>
                  <a:pt x="45" y="2"/>
                </a:lnTo>
                <a:lnTo>
                  <a:pt x="38" y="3"/>
                </a:lnTo>
                <a:lnTo>
                  <a:pt x="28" y="4"/>
                </a:lnTo>
                <a:lnTo>
                  <a:pt x="14" y="7"/>
                </a:lnTo>
                <a:lnTo>
                  <a:pt x="4" y="10"/>
                </a:lnTo>
                <a:lnTo>
                  <a:pt x="0" y="12"/>
                </a:lnTo>
                <a:lnTo>
                  <a:pt x="1" y="15"/>
                </a:lnTo>
                <a:lnTo>
                  <a:pt x="7" y="22"/>
                </a:lnTo>
                <a:lnTo>
                  <a:pt x="14" y="30"/>
                </a:lnTo>
                <a:lnTo>
                  <a:pt x="25" y="33"/>
                </a:lnTo>
                <a:lnTo>
                  <a:pt x="32" y="31"/>
                </a:lnTo>
                <a:lnTo>
                  <a:pt x="41" y="27"/>
                </a:lnTo>
                <a:lnTo>
                  <a:pt x="50" y="24"/>
                </a:lnTo>
                <a:lnTo>
                  <a:pt x="57" y="22"/>
                </a:lnTo>
                <a:lnTo>
                  <a:pt x="65" y="21"/>
                </a:lnTo>
                <a:lnTo>
                  <a:pt x="71" y="13"/>
                </a:lnTo>
                <a:lnTo>
                  <a:pt x="71" y="6"/>
                </a:lnTo>
                <a:lnTo>
                  <a:pt x="62" y="0"/>
                </a:lnTo>
                <a:close/>
              </a:path>
            </a:pathLst>
          </a:custGeom>
          <a:solidFill>
            <a:srgbClr val="FFB265"/>
          </a:solidFill>
          <a:ln w="9525">
            <a:noFill/>
            <a:round/>
            <a:headEnd/>
            <a:tailEnd/>
          </a:ln>
        </p:spPr>
        <p:txBody>
          <a:bodyPr/>
          <a:lstStyle/>
          <a:p>
            <a:endParaRPr lang="en-US">
              <a:latin typeface="+mj-lt"/>
            </a:endParaRPr>
          </a:p>
        </p:txBody>
      </p:sp>
      <p:sp>
        <p:nvSpPr>
          <p:cNvPr id="1439" name="Freeform 553"/>
          <p:cNvSpPr>
            <a:spLocks noChangeAspect="1"/>
          </p:cNvSpPr>
          <p:nvPr/>
        </p:nvSpPr>
        <p:spPr bwMode="auto">
          <a:xfrm>
            <a:off x="7679374" y="1695840"/>
            <a:ext cx="99010" cy="47221"/>
          </a:xfrm>
          <a:custGeom>
            <a:avLst/>
            <a:gdLst>
              <a:gd name="T0" fmla="*/ 37 w 129"/>
              <a:gd name="T1" fmla="*/ 10 h 62"/>
              <a:gd name="T2" fmla="*/ 40 w 129"/>
              <a:gd name="T3" fmla="*/ 9 h 62"/>
              <a:gd name="T4" fmla="*/ 45 w 129"/>
              <a:gd name="T5" fmla="*/ 8 h 62"/>
              <a:gd name="T6" fmla="*/ 49 w 129"/>
              <a:gd name="T7" fmla="*/ 6 h 62"/>
              <a:gd name="T8" fmla="*/ 55 w 129"/>
              <a:gd name="T9" fmla="*/ 3 h 62"/>
              <a:gd name="T10" fmla="*/ 62 w 129"/>
              <a:gd name="T11" fmla="*/ 2 h 62"/>
              <a:gd name="T12" fmla="*/ 70 w 129"/>
              <a:gd name="T13" fmla="*/ 0 h 62"/>
              <a:gd name="T14" fmla="*/ 80 w 129"/>
              <a:gd name="T15" fmla="*/ 0 h 62"/>
              <a:gd name="T16" fmla="*/ 91 w 129"/>
              <a:gd name="T17" fmla="*/ 0 h 62"/>
              <a:gd name="T18" fmla="*/ 98 w 129"/>
              <a:gd name="T19" fmla="*/ 2 h 62"/>
              <a:gd name="T20" fmla="*/ 107 w 129"/>
              <a:gd name="T21" fmla="*/ 3 h 62"/>
              <a:gd name="T22" fmla="*/ 114 w 129"/>
              <a:gd name="T23" fmla="*/ 5 h 62"/>
              <a:gd name="T24" fmla="*/ 117 w 129"/>
              <a:gd name="T25" fmla="*/ 6 h 62"/>
              <a:gd name="T26" fmla="*/ 129 w 129"/>
              <a:gd name="T27" fmla="*/ 8 h 62"/>
              <a:gd name="T28" fmla="*/ 126 w 129"/>
              <a:gd name="T29" fmla="*/ 9 h 62"/>
              <a:gd name="T30" fmla="*/ 122 w 129"/>
              <a:gd name="T31" fmla="*/ 12 h 62"/>
              <a:gd name="T32" fmla="*/ 113 w 129"/>
              <a:gd name="T33" fmla="*/ 16 h 62"/>
              <a:gd name="T34" fmla="*/ 104 w 129"/>
              <a:gd name="T35" fmla="*/ 18 h 62"/>
              <a:gd name="T36" fmla="*/ 92 w 129"/>
              <a:gd name="T37" fmla="*/ 18 h 62"/>
              <a:gd name="T38" fmla="*/ 80 w 129"/>
              <a:gd name="T39" fmla="*/ 21 h 62"/>
              <a:gd name="T40" fmla="*/ 68 w 129"/>
              <a:gd name="T41" fmla="*/ 25 h 62"/>
              <a:gd name="T42" fmla="*/ 61 w 129"/>
              <a:gd name="T43" fmla="*/ 30 h 62"/>
              <a:gd name="T44" fmla="*/ 59 w 129"/>
              <a:gd name="T45" fmla="*/ 31 h 62"/>
              <a:gd name="T46" fmla="*/ 62 w 129"/>
              <a:gd name="T47" fmla="*/ 33 h 62"/>
              <a:gd name="T48" fmla="*/ 67 w 129"/>
              <a:gd name="T49" fmla="*/ 34 h 62"/>
              <a:gd name="T50" fmla="*/ 74 w 129"/>
              <a:gd name="T51" fmla="*/ 34 h 62"/>
              <a:gd name="T52" fmla="*/ 83 w 129"/>
              <a:gd name="T53" fmla="*/ 37 h 62"/>
              <a:gd name="T54" fmla="*/ 92 w 129"/>
              <a:gd name="T55" fmla="*/ 40 h 62"/>
              <a:gd name="T56" fmla="*/ 101 w 129"/>
              <a:gd name="T57" fmla="*/ 43 h 62"/>
              <a:gd name="T58" fmla="*/ 110 w 129"/>
              <a:gd name="T59" fmla="*/ 49 h 62"/>
              <a:gd name="T60" fmla="*/ 15 w 129"/>
              <a:gd name="T61" fmla="*/ 62 h 62"/>
              <a:gd name="T62" fmla="*/ 0 w 129"/>
              <a:gd name="T63" fmla="*/ 56 h 62"/>
              <a:gd name="T64" fmla="*/ 0 w 129"/>
              <a:gd name="T65" fmla="*/ 50 h 62"/>
              <a:gd name="T66" fmla="*/ 3 w 129"/>
              <a:gd name="T67" fmla="*/ 37 h 62"/>
              <a:gd name="T68" fmla="*/ 14 w 129"/>
              <a:gd name="T69" fmla="*/ 22 h 62"/>
              <a:gd name="T70" fmla="*/ 37 w 129"/>
              <a:gd name="T71" fmla="*/ 10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9"/>
              <a:gd name="T109" fmla="*/ 0 h 62"/>
              <a:gd name="T110" fmla="*/ 129 w 129"/>
              <a:gd name="T111" fmla="*/ 62 h 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9" h="62">
                <a:moveTo>
                  <a:pt x="37" y="10"/>
                </a:moveTo>
                <a:lnTo>
                  <a:pt x="40" y="9"/>
                </a:lnTo>
                <a:lnTo>
                  <a:pt x="45" y="8"/>
                </a:lnTo>
                <a:lnTo>
                  <a:pt x="49" y="6"/>
                </a:lnTo>
                <a:lnTo>
                  <a:pt x="55" y="3"/>
                </a:lnTo>
                <a:lnTo>
                  <a:pt x="62" y="2"/>
                </a:lnTo>
                <a:lnTo>
                  <a:pt x="70" y="0"/>
                </a:lnTo>
                <a:lnTo>
                  <a:pt x="80" y="0"/>
                </a:lnTo>
                <a:lnTo>
                  <a:pt x="91" y="0"/>
                </a:lnTo>
                <a:lnTo>
                  <a:pt x="98" y="2"/>
                </a:lnTo>
                <a:lnTo>
                  <a:pt x="107" y="3"/>
                </a:lnTo>
                <a:lnTo>
                  <a:pt x="114" y="5"/>
                </a:lnTo>
                <a:lnTo>
                  <a:pt x="117" y="6"/>
                </a:lnTo>
                <a:lnTo>
                  <a:pt x="129" y="8"/>
                </a:lnTo>
                <a:lnTo>
                  <a:pt x="126" y="9"/>
                </a:lnTo>
                <a:lnTo>
                  <a:pt x="122" y="12"/>
                </a:lnTo>
                <a:lnTo>
                  <a:pt x="113" y="16"/>
                </a:lnTo>
                <a:lnTo>
                  <a:pt x="104" y="18"/>
                </a:lnTo>
                <a:lnTo>
                  <a:pt x="92" y="18"/>
                </a:lnTo>
                <a:lnTo>
                  <a:pt x="80" y="21"/>
                </a:lnTo>
                <a:lnTo>
                  <a:pt x="68" y="25"/>
                </a:lnTo>
                <a:lnTo>
                  <a:pt x="61" y="30"/>
                </a:lnTo>
                <a:lnTo>
                  <a:pt x="59" y="31"/>
                </a:lnTo>
                <a:lnTo>
                  <a:pt x="62" y="33"/>
                </a:lnTo>
                <a:lnTo>
                  <a:pt x="67" y="34"/>
                </a:lnTo>
                <a:lnTo>
                  <a:pt x="74" y="34"/>
                </a:lnTo>
                <a:lnTo>
                  <a:pt x="83" y="37"/>
                </a:lnTo>
                <a:lnTo>
                  <a:pt x="92" y="40"/>
                </a:lnTo>
                <a:lnTo>
                  <a:pt x="101" y="43"/>
                </a:lnTo>
                <a:lnTo>
                  <a:pt x="110" y="49"/>
                </a:lnTo>
                <a:lnTo>
                  <a:pt x="15" y="62"/>
                </a:lnTo>
                <a:lnTo>
                  <a:pt x="0" y="56"/>
                </a:lnTo>
                <a:lnTo>
                  <a:pt x="0" y="50"/>
                </a:lnTo>
                <a:lnTo>
                  <a:pt x="3" y="37"/>
                </a:lnTo>
                <a:lnTo>
                  <a:pt x="14" y="22"/>
                </a:lnTo>
                <a:lnTo>
                  <a:pt x="37" y="10"/>
                </a:lnTo>
                <a:close/>
              </a:path>
            </a:pathLst>
          </a:custGeom>
          <a:solidFill>
            <a:srgbClr val="FFB265"/>
          </a:solidFill>
          <a:ln w="9525">
            <a:noFill/>
            <a:round/>
            <a:headEnd/>
            <a:tailEnd/>
          </a:ln>
        </p:spPr>
        <p:txBody>
          <a:bodyPr/>
          <a:lstStyle/>
          <a:p>
            <a:endParaRPr lang="en-US">
              <a:latin typeface="+mj-lt"/>
            </a:endParaRPr>
          </a:p>
        </p:txBody>
      </p:sp>
      <p:sp>
        <p:nvSpPr>
          <p:cNvPr id="1440" name="Freeform 554"/>
          <p:cNvSpPr>
            <a:spLocks noChangeAspect="1"/>
          </p:cNvSpPr>
          <p:nvPr/>
        </p:nvSpPr>
        <p:spPr bwMode="auto">
          <a:xfrm>
            <a:off x="7591027" y="1711072"/>
            <a:ext cx="47220" cy="63976"/>
          </a:xfrm>
          <a:custGeom>
            <a:avLst/>
            <a:gdLst>
              <a:gd name="T0" fmla="*/ 7 w 61"/>
              <a:gd name="T1" fmla="*/ 4 h 83"/>
              <a:gd name="T2" fmla="*/ 16 w 61"/>
              <a:gd name="T3" fmla="*/ 3 h 83"/>
              <a:gd name="T4" fmla="*/ 28 w 61"/>
              <a:gd name="T5" fmla="*/ 3 h 83"/>
              <a:gd name="T6" fmla="*/ 40 w 61"/>
              <a:gd name="T7" fmla="*/ 3 h 83"/>
              <a:gd name="T8" fmla="*/ 44 w 61"/>
              <a:gd name="T9" fmla="*/ 3 h 83"/>
              <a:gd name="T10" fmla="*/ 46 w 61"/>
              <a:gd name="T11" fmla="*/ 1 h 83"/>
              <a:gd name="T12" fmla="*/ 49 w 61"/>
              <a:gd name="T13" fmla="*/ 0 h 83"/>
              <a:gd name="T14" fmla="*/ 52 w 61"/>
              <a:gd name="T15" fmla="*/ 0 h 83"/>
              <a:gd name="T16" fmla="*/ 56 w 61"/>
              <a:gd name="T17" fmla="*/ 3 h 83"/>
              <a:gd name="T18" fmla="*/ 59 w 61"/>
              <a:gd name="T19" fmla="*/ 7 h 83"/>
              <a:gd name="T20" fmla="*/ 61 w 61"/>
              <a:gd name="T21" fmla="*/ 13 h 83"/>
              <a:gd name="T22" fmla="*/ 61 w 61"/>
              <a:gd name="T23" fmla="*/ 19 h 83"/>
              <a:gd name="T24" fmla="*/ 59 w 61"/>
              <a:gd name="T25" fmla="*/ 23 h 83"/>
              <a:gd name="T26" fmla="*/ 59 w 61"/>
              <a:gd name="T27" fmla="*/ 35 h 83"/>
              <a:gd name="T28" fmla="*/ 58 w 61"/>
              <a:gd name="T29" fmla="*/ 55 h 83"/>
              <a:gd name="T30" fmla="*/ 56 w 61"/>
              <a:gd name="T31" fmla="*/ 74 h 83"/>
              <a:gd name="T32" fmla="*/ 56 w 61"/>
              <a:gd name="T33" fmla="*/ 83 h 83"/>
              <a:gd name="T34" fmla="*/ 53 w 61"/>
              <a:gd name="T35" fmla="*/ 77 h 83"/>
              <a:gd name="T36" fmla="*/ 46 w 61"/>
              <a:gd name="T37" fmla="*/ 65 h 83"/>
              <a:gd name="T38" fmla="*/ 34 w 61"/>
              <a:gd name="T39" fmla="*/ 53 h 83"/>
              <a:gd name="T40" fmla="*/ 21 w 61"/>
              <a:gd name="T41" fmla="*/ 49 h 83"/>
              <a:gd name="T42" fmla="*/ 15 w 61"/>
              <a:gd name="T43" fmla="*/ 46 h 83"/>
              <a:gd name="T44" fmla="*/ 12 w 61"/>
              <a:gd name="T45" fmla="*/ 38 h 83"/>
              <a:gd name="T46" fmla="*/ 12 w 61"/>
              <a:gd name="T47" fmla="*/ 31 h 83"/>
              <a:gd name="T48" fmla="*/ 12 w 61"/>
              <a:gd name="T49" fmla="*/ 28 h 83"/>
              <a:gd name="T50" fmla="*/ 9 w 61"/>
              <a:gd name="T51" fmla="*/ 25 h 83"/>
              <a:gd name="T52" fmla="*/ 3 w 61"/>
              <a:gd name="T53" fmla="*/ 18 h 83"/>
              <a:gd name="T54" fmla="*/ 0 w 61"/>
              <a:gd name="T55" fmla="*/ 10 h 83"/>
              <a:gd name="T56" fmla="*/ 7 w 61"/>
              <a:gd name="T57" fmla="*/ 4 h 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1"/>
              <a:gd name="T88" fmla="*/ 0 h 83"/>
              <a:gd name="T89" fmla="*/ 61 w 61"/>
              <a:gd name="T90" fmla="*/ 83 h 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1" h="83">
                <a:moveTo>
                  <a:pt x="7" y="4"/>
                </a:moveTo>
                <a:lnTo>
                  <a:pt x="16" y="3"/>
                </a:lnTo>
                <a:lnTo>
                  <a:pt x="28" y="3"/>
                </a:lnTo>
                <a:lnTo>
                  <a:pt x="40" y="3"/>
                </a:lnTo>
                <a:lnTo>
                  <a:pt x="44" y="3"/>
                </a:lnTo>
                <a:lnTo>
                  <a:pt x="46" y="1"/>
                </a:lnTo>
                <a:lnTo>
                  <a:pt x="49" y="0"/>
                </a:lnTo>
                <a:lnTo>
                  <a:pt x="52" y="0"/>
                </a:lnTo>
                <a:lnTo>
                  <a:pt x="56" y="3"/>
                </a:lnTo>
                <a:lnTo>
                  <a:pt x="59" y="7"/>
                </a:lnTo>
                <a:lnTo>
                  <a:pt x="61" y="13"/>
                </a:lnTo>
                <a:lnTo>
                  <a:pt x="61" y="19"/>
                </a:lnTo>
                <a:lnTo>
                  <a:pt x="59" y="23"/>
                </a:lnTo>
                <a:lnTo>
                  <a:pt x="59" y="35"/>
                </a:lnTo>
                <a:lnTo>
                  <a:pt x="58" y="55"/>
                </a:lnTo>
                <a:lnTo>
                  <a:pt x="56" y="74"/>
                </a:lnTo>
                <a:lnTo>
                  <a:pt x="56" y="83"/>
                </a:lnTo>
                <a:lnTo>
                  <a:pt x="53" y="77"/>
                </a:lnTo>
                <a:lnTo>
                  <a:pt x="46" y="65"/>
                </a:lnTo>
                <a:lnTo>
                  <a:pt x="34" y="53"/>
                </a:lnTo>
                <a:lnTo>
                  <a:pt x="21" y="49"/>
                </a:lnTo>
                <a:lnTo>
                  <a:pt x="15" y="46"/>
                </a:lnTo>
                <a:lnTo>
                  <a:pt x="12" y="38"/>
                </a:lnTo>
                <a:lnTo>
                  <a:pt x="12" y="31"/>
                </a:lnTo>
                <a:lnTo>
                  <a:pt x="12" y="28"/>
                </a:lnTo>
                <a:lnTo>
                  <a:pt x="9" y="25"/>
                </a:lnTo>
                <a:lnTo>
                  <a:pt x="3" y="18"/>
                </a:lnTo>
                <a:lnTo>
                  <a:pt x="0" y="10"/>
                </a:lnTo>
                <a:lnTo>
                  <a:pt x="7" y="4"/>
                </a:lnTo>
                <a:close/>
              </a:path>
            </a:pathLst>
          </a:custGeom>
          <a:solidFill>
            <a:srgbClr val="FFB265"/>
          </a:solidFill>
          <a:ln w="9525">
            <a:noFill/>
            <a:round/>
            <a:headEnd/>
            <a:tailEnd/>
          </a:ln>
        </p:spPr>
        <p:txBody>
          <a:bodyPr/>
          <a:lstStyle/>
          <a:p>
            <a:endParaRPr lang="en-US">
              <a:latin typeface="+mj-lt"/>
            </a:endParaRPr>
          </a:p>
        </p:txBody>
      </p:sp>
      <p:grpSp>
        <p:nvGrpSpPr>
          <p:cNvPr id="1032" name="Group 929"/>
          <p:cNvGrpSpPr>
            <a:grpSpLocks/>
          </p:cNvGrpSpPr>
          <p:nvPr/>
        </p:nvGrpSpPr>
        <p:grpSpPr bwMode="auto">
          <a:xfrm>
            <a:off x="574675" y="1017588"/>
            <a:ext cx="1365250" cy="1644650"/>
            <a:chOff x="144" y="1295"/>
            <a:chExt cx="860" cy="1036"/>
          </a:xfrm>
        </p:grpSpPr>
        <p:sp>
          <p:nvSpPr>
            <p:cNvPr id="1402" name="Rectangle 8"/>
            <p:cNvSpPr>
              <a:spLocks noChangeArrowheads="1"/>
            </p:cNvSpPr>
            <p:nvPr/>
          </p:nvSpPr>
          <p:spPr bwMode="auto">
            <a:xfrm>
              <a:off x="144" y="2185"/>
              <a:ext cx="860" cy="146"/>
            </a:xfrm>
            <a:prstGeom prst="rect">
              <a:avLst/>
            </a:prstGeom>
            <a:noFill/>
            <a:ln w="9525">
              <a:noFill/>
              <a:miter lim="800000"/>
              <a:headEnd/>
              <a:tailEnd/>
            </a:ln>
            <a:effectLst/>
          </p:spPr>
          <p:txBody>
            <a:bodyPr lIns="0" tIns="0" rIns="0" bIns="0" anchor="ctr" anchorCtr="1">
              <a:spAutoFit/>
            </a:bodyPr>
            <a:lstStyle/>
            <a:p>
              <a:pPr algn="ctr" eaLnBrk="0" hangingPunct="0">
                <a:lnSpc>
                  <a:spcPct val="80000"/>
                </a:lnSpc>
              </a:pPr>
              <a:r>
                <a:rPr kumimoji="1" lang="en-US" altLang="zh-CN" sz="1900" b="1" dirty="0">
                  <a:latin typeface="+mj-lt"/>
                  <a:ea typeface="宋体" charset="-122"/>
                </a:rPr>
                <a:t>Sales Rep</a:t>
              </a:r>
            </a:p>
          </p:txBody>
        </p:sp>
        <p:grpSp>
          <p:nvGrpSpPr>
            <p:cNvPr id="1403" name="Group 555"/>
            <p:cNvGrpSpPr>
              <a:grpSpLocks noChangeAspect="1"/>
            </p:cNvGrpSpPr>
            <p:nvPr/>
          </p:nvGrpSpPr>
          <p:grpSpPr bwMode="auto">
            <a:xfrm>
              <a:off x="267" y="1295"/>
              <a:ext cx="616" cy="863"/>
              <a:chOff x="383" y="986"/>
              <a:chExt cx="994" cy="1393"/>
            </a:xfrm>
          </p:grpSpPr>
          <p:sp>
            <p:nvSpPr>
              <p:cNvPr id="1404" name="AutoShape 556"/>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latin typeface="+mj-lt"/>
                </a:endParaRPr>
              </a:p>
            </p:txBody>
          </p:sp>
          <p:sp>
            <p:nvSpPr>
              <p:cNvPr id="1405" name="Rectangle 557"/>
              <p:cNvSpPr>
                <a:spLocks noChangeAspect="1" noChangeArrowheads="1"/>
              </p:cNvSpPr>
              <p:nvPr/>
            </p:nvSpPr>
            <p:spPr bwMode="auto">
              <a:xfrm flipH="1">
                <a:off x="384" y="986"/>
                <a:ext cx="993" cy="1391"/>
              </a:xfrm>
              <a:prstGeom prst="rect">
                <a:avLst/>
              </a:prstGeom>
              <a:solidFill>
                <a:schemeClr val="accent1">
                  <a:lumMod val="40000"/>
                  <a:lumOff val="60000"/>
                </a:schemeClr>
              </a:solidFill>
              <a:ln w="9525">
                <a:noFill/>
                <a:miter lim="800000"/>
                <a:headEnd/>
                <a:tailEnd/>
              </a:ln>
            </p:spPr>
            <p:txBody>
              <a:bodyPr/>
              <a:lstStyle/>
              <a:p>
                <a:endParaRPr lang="zh-CN" altLang="en-US">
                  <a:latin typeface="+mj-lt"/>
                  <a:ea typeface="宋体" charset="-122"/>
                </a:endParaRPr>
              </a:p>
            </p:txBody>
          </p:sp>
          <p:sp>
            <p:nvSpPr>
              <p:cNvPr id="1406" name="Freeform 558"/>
              <p:cNvSpPr>
                <a:spLocks noChangeAspect="1"/>
              </p:cNvSpPr>
              <p:nvPr/>
            </p:nvSpPr>
            <p:spPr bwMode="auto">
              <a:xfrm flipH="1">
                <a:off x="384" y="2061"/>
                <a:ext cx="993" cy="318"/>
              </a:xfrm>
              <a:custGeom>
                <a:avLst/>
                <a:gdLst>
                  <a:gd name="T0" fmla="*/ 2302 w 2302"/>
                  <a:gd name="T1" fmla="*/ 578 h 736"/>
                  <a:gd name="T2" fmla="*/ 0 w 2302"/>
                  <a:gd name="T3" fmla="*/ 0 h 736"/>
                  <a:gd name="T4" fmla="*/ 0 w 2302"/>
                  <a:gd name="T5" fmla="*/ 736 h 736"/>
                  <a:gd name="T6" fmla="*/ 2302 w 2302"/>
                  <a:gd name="T7" fmla="*/ 736 h 736"/>
                  <a:gd name="T8" fmla="*/ 2302 w 2302"/>
                  <a:gd name="T9" fmla="*/ 578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latin typeface="+mj-lt"/>
                </a:endParaRPr>
              </a:p>
            </p:txBody>
          </p:sp>
          <p:sp>
            <p:nvSpPr>
              <p:cNvPr id="1407" name="Freeform 559"/>
              <p:cNvSpPr>
                <a:spLocks noChangeAspect="1"/>
              </p:cNvSpPr>
              <p:nvPr/>
            </p:nvSpPr>
            <p:spPr bwMode="auto">
              <a:xfrm flipH="1">
                <a:off x="383" y="1429"/>
                <a:ext cx="885" cy="948"/>
              </a:xfrm>
              <a:custGeom>
                <a:avLst/>
                <a:gdLst>
                  <a:gd name="T0" fmla="*/ 849 w 2052"/>
                  <a:gd name="T1" fmla="*/ 384 h 2199"/>
                  <a:gd name="T2" fmla="*/ 806 w 2052"/>
                  <a:gd name="T3" fmla="*/ 415 h 2199"/>
                  <a:gd name="T4" fmla="*/ 749 w 2052"/>
                  <a:gd name="T5" fmla="*/ 497 h 2199"/>
                  <a:gd name="T6" fmla="*/ 699 w 2052"/>
                  <a:gd name="T7" fmla="*/ 560 h 2199"/>
                  <a:gd name="T8" fmla="*/ 636 w 2052"/>
                  <a:gd name="T9" fmla="*/ 599 h 2199"/>
                  <a:gd name="T10" fmla="*/ 604 w 2052"/>
                  <a:gd name="T11" fmla="*/ 672 h 2199"/>
                  <a:gd name="T12" fmla="*/ 528 w 2052"/>
                  <a:gd name="T13" fmla="*/ 811 h 2199"/>
                  <a:gd name="T14" fmla="*/ 449 w 2052"/>
                  <a:gd name="T15" fmla="*/ 937 h 2199"/>
                  <a:gd name="T16" fmla="*/ 418 w 2052"/>
                  <a:gd name="T17" fmla="*/ 941 h 2199"/>
                  <a:gd name="T18" fmla="*/ 328 w 2052"/>
                  <a:gd name="T19" fmla="*/ 935 h 2199"/>
                  <a:gd name="T20" fmla="*/ 219 w 2052"/>
                  <a:gd name="T21" fmla="*/ 928 h 2199"/>
                  <a:gd name="T22" fmla="*/ 137 w 2052"/>
                  <a:gd name="T23" fmla="*/ 932 h 2199"/>
                  <a:gd name="T24" fmla="*/ 69 w 2052"/>
                  <a:gd name="T25" fmla="*/ 966 h 2199"/>
                  <a:gd name="T26" fmla="*/ 3 w 2052"/>
                  <a:gd name="T27" fmla="*/ 1025 h 2199"/>
                  <a:gd name="T28" fmla="*/ 8 w 2052"/>
                  <a:gd name="T29" fmla="*/ 1242 h 2199"/>
                  <a:gd name="T30" fmla="*/ 8 w 2052"/>
                  <a:gd name="T31" fmla="*/ 1358 h 2199"/>
                  <a:gd name="T32" fmla="*/ 43 w 2052"/>
                  <a:gd name="T33" fmla="*/ 1473 h 2199"/>
                  <a:gd name="T34" fmla="*/ 131 w 2052"/>
                  <a:gd name="T35" fmla="*/ 1571 h 2199"/>
                  <a:gd name="T36" fmla="*/ 189 w 2052"/>
                  <a:gd name="T37" fmla="*/ 1663 h 2199"/>
                  <a:gd name="T38" fmla="*/ 305 w 2052"/>
                  <a:gd name="T39" fmla="*/ 1699 h 2199"/>
                  <a:gd name="T40" fmla="*/ 428 w 2052"/>
                  <a:gd name="T41" fmla="*/ 1679 h 2199"/>
                  <a:gd name="T42" fmla="*/ 510 w 2052"/>
                  <a:gd name="T43" fmla="*/ 1648 h 2199"/>
                  <a:gd name="T44" fmla="*/ 607 w 2052"/>
                  <a:gd name="T45" fmla="*/ 1590 h 2199"/>
                  <a:gd name="T46" fmla="*/ 652 w 2052"/>
                  <a:gd name="T47" fmla="*/ 1542 h 2199"/>
                  <a:gd name="T48" fmla="*/ 702 w 2052"/>
                  <a:gd name="T49" fmla="*/ 1506 h 2199"/>
                  <a:gd name="T50" fmla="*/ 751 w 2052"/>
                  <a:gd name="T51" fmla="*/ 1471 h 2199"/>
                  <a:gd name="T52" fmla="*/ 810 w 2052"/>
                  <a:gd name="T53" fmla="*/ 1445 h 2199"/>
                  <a:gd name="T54" fmla="*/ 933 w 2052"/>
                  <a:gd name="T55" fmla="*/ 1427 h 2199"/>
                  <a:gd name="T56" fmla="*/ 980 w 2052"/>
                  <a:gd name="T57" fmla="*/ 1405 h 2199"/>
                  <a:gd name="T58" fmla="*/ 1045 w 2052"/>
                  <a:gd name="T59" fmla="*/ 1395 h 2199"/>
                  <a:gd name="T60" fmla="*/ 1099 w 2052"/>
                  <a:gd name="T61" fmla="*/ 1502 h 2199"/>
                  <a:gd name="T62" fmla="*/ 1153 w 2052"/>
                  <a:gd name="T63" fmla="*/ 1602 h 2199"/>
                  <a:gd name="T64" fmla="*/ 1198 w 2052"/>
                  <a:gd name="T65" fmla="*/ 1710 h 2199"/>
                  <a:gd name="T66" fmla="*/ 1245 w 2052"/>
                  <a:gd name="T67" fmla="*/ 1792 h 2199"/>
                  <a:gd name="T68" fmla="*/ 1266 w 2052"/>
                  <a:gd name="T69" fmla="*/ 1857 h 2199"/>
                  <a:gd name="T70" fmla="*/ 1317 w 2052"/>
                  <a:gd name="T71" fmla="*/ 1913 h 2199"/>
                  <a:gd name="T72" fmla="*/ 1385 w 2052"/>
                  <a:gd name="T73" fmla="*/ 1949 h 2199"/>
                  <a:gd name="T74" fmla="*/ 2052 w 2052"/>
                  <a:gd name="T75" fmla="*/ 221 h 2199"/>
                  <a:gd name="T76" fmla="*/ 2029 w 2052"/>
                  <a:gd name="T77" fmla="*/ 212 h 2199"/>
                  <a:gd name="T78" fmla="*/ 1970 w 2052"/>
                  <a:gd name="T79" fmla="*/ 204 h 2199"/>
                  <a:gd name="T80" fmla="*/ 1863 w 2052"/>
                  <a:gd name="T81" fmla="*/ 204 h 2199"/>
                  <a:gd name="T82" fmla="*/ 1792 w 2052"/>
                  <a:gd name="T83" fmla="*/ 204 h 2199"/>
                  <a:gd name="T84" fmla="*/ 1766 w 2052"/>
                  <a:gd name="T85" fmla="*/ 157 h 2199"/>
                  <a:gd name="T86" fmla="*/ 1697 w 2052"/>
                  <a:gd name="T87" fmla="*/ 102 h 2199"/>
                  <a:gd name="T88" fmla="*/ 1637 w 2052"/>
                  <a:gd name="T89" fmla="*/ 47 h 2199"/>
                  <a:gd name="T90" fmla="*/ 1621 w 2052"/>
                  <a:gd name="T91" fmla="*/ 0 h 2199"/>
                  <a:gd name="T92" fmla="*/ 1510 w 2052"/>
                  <a:gd name="T93" fmla="*/ 52 h 2199"/>
                  <a:gd name="T94" fmla="*/ 1261 w 2052"/>
                  <a:gd name="T95" fmla="*/ 170 h 2199"/>
                  <a:gd name="T96" fmla="*/ 1003 w 2052"/>
                  <a:gd name="T97" fmla="*/ 300 h 2199"/>
                  <a:gd name="T98" fmla="*/ 857 w 2052"/>
                  <a:gd name="T99" fmla="*/ 384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latin typeface="+mj-lt"/>
                </a:endParaRPr>
              </a:p>
            </p:txBody>
          </p:sp>
          <p:sp>
            <p:nvSpPr>
              <p:cNvPr id="1408" name="Freeform 560"/>
              <p:cNvSpPr>
                <a:spLocks noChangeAspect="1"/>
              </p:cNvSpPr>
              <p:nvPr/>
            </p:nvSpPr>
            <p:spPr bwMode="auto">
              <a:xfrm flipH="1">
                <a:off x="931" y="1337"/>
                <a:ext cx="302" cy="598"/>
              </a:xfrm>
              <a:custGeom>
                <a:avLst/>
                <a:gdLst>
                  <a:gd name="T0" fmla="*/ 590 w 701"/>
                  <a:gd name="T1" fmla="*/ 1 h 1386"/>
                  <a:gd name="T2" fmla="*/ 565 w 701"/>
                  <a:gd name="T3" fmla="*/ 19 h 1386"/>
                  <a:gd name="T4" fmla="*/ 548 w 701"/>
                  <a:gd name="T5" fmla="*/ 19 h 1386"/>
                  <a:gd name="T6" fmla="*/ 517 w 701"/>
                  <a:gd name="T7" fmla="*/ 32 h 1386"/>
                  <a:gd name="T8" fmla="*/ 483 w 701"/>
                  <a:gd name="T9" fmla="*/ 64 h 1386"/>
                  <a:gd name="T10" fmla="*/ 478 w 701"/>
                  <a:gd name="T11" fmla="*/ 67 h 1386"/>
                  <a:gd name="T12" fmla="*/ 457 w 701"/>
                  <a:gd name="T13" fmla="*/ 67 h 1386"/>
                  <a:gd name="T14" fmla="*/ 423 w 701"/>
                  <a:gd name="T15" fmla="*/ 80 h 1386"/>
                  <a:gd name="T16" fmla="*/ 388 w 701"/>
                  <a:gd name="T17" fmla="*/ 108 h 1386"/>
                  <a:gd name="T18" fmla="*/ 360 w 701"/>
                  <a:gd name="T19" fmla="*/ 129 h 1386"/>
                  <a:gd name="T20" fmla="*/ 351 w 701"/>
                  <a:gd name="T21" fmla="*/ 137 h 1386"/>
                  <a:gd name="T22" fmla="*/ 339 w 701"/>
                  <a:gd name="T23" fmla="*/ 156 h 1386"/>
                  <a:gd name="T24" fmla="*/ 317 w 701"/>
                  <a:gd name="T25" fmla="*/ 231 h 1386"/>
                  <a:gd name="T26" fmla="*/ 291 w 701"/>
                  <a:gd name="T27" fmla="*/ 332 h 1386"/>
                  <a:gd name="T28" fmla="*/ 275 w 701"/>
                  <a:gd name="T29" fmla="*/ 489 h 1386"/>
                  <a:gd name="T30" fmla="*/ 242 w 701"/>
                  <a:gd name="T31" fmla="*/ 595 h 1386"/>
                  <a:gd name="T32" fmla="*/ 184 w 701"/>
                  <a:gd name="T33" fmla="*/ 770 h 1386"/>
                  <a:gd name="T34" fmla="*/ 144 w 701"/>
                  <a:gd name="T35" fmla="*/ 886 h 1386"/>
                  <a:gd name="T36" fmla="*/ 76 w 701"/>
                  <a:gd name="T37" fmla="*/ 1043 h 1386"/>
                  <a:gd name="T38" fmla="*/ 13 w 701"/>
                  <a:gd name="T39" fmla="*/ 1207 h 1386"/>
                  <a:gd name="T40" fmla="*/ 2 w 701"/>
                  <a:gd name="T41" fmla="*/ 1344 h 1386"/>
                  <a:gd name="T42" fmla="*/ 8 w 701"/>
                  <a:gd name="T43" fmla="*/ 1372 h 1386"/>
                  <a:gd name="T44" fmla="*/ 45 w 701"/>
                  <a:gd name="T45" fmla="*/ 1375 h 1386"/>
                  <a:gd name="T46" fmla="*/ 112 w 701"/>
                  <a:gd name="T47" fmla="*/ 1382 h 1386"/>
                  <a:gd name="T48" fmla="*/ 188 w 701"/>
                  <a:gd name="T49" fmla="*/ 1385 h 1386"/>
                  <a:gd name="T50" fmla="*/ 255 w 701"/>
                  <a:gd name="T51" fmla="*/ 1386 h 1386"/>
                  <a:gd name="T52" fmla="*/ 297 w 701"/>
                  <a:gd name="T53" fmla="*/ 1382 h 1386"/>
                  <a:gd name="T54" fmla="*/ 338 w 701"/>
                  <a:gd name="T55" fmla="*/ 1349 h 1386"/>
                  <a:gd name="T56" fmla="*/ 367 w 701"/>
                  <a:gd name="T57" fmla="*/ 1306 h 1386"/>
                  <a:gd name="T58" fmla="*/ 373 w 701"/>
                  <a:gd name="T59" fmla="*/ 1254 h 1386"/>
                  <a:gd name="T60" fmla="*/ 373 w 701"/>
                  <a:gd name="T61" fmla="*/ 1188 h 1386"/>
                  <a:gd name="T62" fmla="*/ 393 w 701"/>
                  <a:gd name="T63" fmla="*/ 909 h 1386"/>
                  <a:gd name="T64" fmla="*/ 447 w 701"/>
                  <a:gd name="T65" fmla="*/ 741 h 1386"/>
                  <a:gd name="T66" fmla="*/ 496 w 701"/>
                  <a:gd name="T67" fmla="*/ 615 h 1386"/>
                  <a:gd name="T68" fmla="*/ 518 w 701"/>
                  <a:gd name="T69" fmla="*/ 553 h 1386"/>
                  <a:gd name="T70" fmla="*/ 535 w 701"/>
                  <a:gd name="T71" fmla="*/ 547 h 1386"/>
                  <a:gd name="T72" fmla="*/ 570 w 701"/>
                  <a:gd name="T73" fmla="*/ 536 h 1386"/>
                  <a:gd name="T74" fmla="*/ 602 w 701"/>
                  <a:gd name="T75" fmla="*/ 523 h 1386"/>
                  <a:gd name="T76" fmla="*/ 633 w 701"/>
                  <a:gd name="T77" fmla="*/ 510 h 1386"/>
                  <a:gd name="T78" fmla="*/ 657 w 701"/>
                  <a:gd name="T79" fmla="*/ 492 h 1386"/>
                  <a:gd name="T80" fmla="*/ 688 w 701"/>
                  <a:gd name="T81" fmla="*/ 432 h 1386"/>
                  <a:gd name="T82" fmla="*/ 696 w 701"/>
                  <a:gd name="T83" fmla="*/ 95 h 1386"/>
                  <a:gd name="T84" fmla="*/ 683 w 701"/>
                  <a:gd name="T85" fmla="*/ 63 h 1386"/>
                  <a:gd name="T86" fmla="*/ 644 w 701"/>
                  <a:gd name="T87" fmla="*/ 11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latin typeface="+mj-lt"/>
                </a:endParaRPr>
              </a:p>
            </p:txBody>
          </p:sp>
          <p:sp>
            <p:nvSpPr>
              <p:cNvPr id="1409" name="Freeform 561"/>
              <p:cNvSpPr>
                <a:spLocks noChangeAspect="1"/>
              </p:cNvSpPr>
              <p:nvPr/>
            </p:nvSpPr>
            <p:spPr bwMode="auto">
              <a:xfrm flipH="1">
                <a:off x="914" y="1396"/>
                <a:ext cx="114" cy="141"/>
              </a:xfrm>
              <a:custGeom>
                <a:avLst/>
                <a:gdLst>
                  <a:gd name="T0" fmla="*/ 43 w 265"/>
                  <a:gd name="T1" fmla="*/ 147 h 324"/>
                  <a:gd name="T2" fmla="*/ 0 w 265"/>
                  <a:gd name="T3" fmla="*/ 195 h 324"/>
                  <a:gd name="T4" fmla="*/ 0 w 265"/>
                  <a:gd name="T5" fmla="*/ 200 h 324"/>
                  <a:gd name="T6" fmla="*/ 0 w 265"/>
                  <a:gd name="T7" fmla="*/ 213 h 324"/>
                  <a:gd name="T8" fmla="*/ 3 w 265"/>
                  <a:gd name="T9" fmla="*/ 229 h 324"/>
                  <a:gd name="T10" fmla="*/ 11 w 265"/>
                  <a:gd name="T11" fmla="*/ 244 h 324"/>
                  <a:gd name="T12" fmla="*/ 18 w 265"/>
                  <a:gd name="T13" fmla="*/ 252 h 324"/>
                  <a:gd name="T14" fmla="*/ 27 w 265"/>
                  <a:gd name="T15" fmla="*/ 263 h 324"/>
                  <a:gd name="T16" fmla="*/ 37 w 265"/>
                  <a:gd name="T17" fmla="*/ 274 h 324"/>
                  <a:gd name="T18" fmla="*/ 48 w 265"/>
                  <a:gd name="T19" fmla="*/ 289 h 324"/>
                  <a:gd name="T20" fmla="*/ 60 w 265"/>
                  <a:gd name="T21" fmla="*/ 300 h 324"/>
                  <a:gd name="T22" fmla="*/ 73 w 265"/>
                  <a:gd name="T23" fmla="*/ 311 h 324"/>
                  <a:gd name="T24" fmla="*/ 84 w 265"/>
                  <a:gd name="T25" fmla="*/ 320 h 324"/>
                  <a:gd name="T26" fmla="*/ 97 w 265"/>
                  <a:gd name="T27" fmla="*/ 324 h 324"/>
                  <a:gd name="T28" fmla="*/ 108 w 265"/>
                  <a:gd name="T29" fmla="*/ 324 h 324"/>
                  <a:gd name="T30" fmla="*/ 119 w 265"/>
                  <a:gd name="T31" fmla="*/ 324 h 324"/>
                  <a:gd name="T32" fmla="*/ 129 w 265"/>
                  <a:gd name="T33" fmla="*/ 321 h 324"/>
                  <a:gd name="T34" fmla="*/ 137 w 265"/>
                  <a:gd name="T35" fmla="*/ 318 h 324"/>
                  <a:gd name="T36" fmla="*/ 144 w 265"/>
                  <a:gd name="T37" fmla="*/ 315 h 324"/>
                  <a:gd name="T38" fmla="*/ 148 w 265"/>
                  <a:gd name="T39" fmla="*/ 311 h 324"/>
                  <a:gd name="T40" fmla="*/ 150 w 265"/>
                  <a:gd name="T41" fmla="*/ 310 h 324"/>
                  <a:gd name="T42" fmla="*/ 152 w 265"/>
                  <a:gd name="T43" fmla="*/ 308 h 324"/>
                  <a:gd name="T44" fmla="*/ 265 w 265"/>
                  <a:gd name="T45" fmla="*/ 195 h 324"/>
                  <a:gd name="T46" fmla="*/ 221 w 265"/>
                  <a:gd name="T47" fmla="*/ 0 h 324"/>
                  <a:gd name="T48" fmla="*/ 184 w 265"/>
                  <a:gd name="T49" fmla="*/ 34 h 324"/>
                  <a:gd name="T50" fmla="*/ 168 w 265"/>
                  <a:gd name="T51" fmla="*/ 34 h 324"/>
                  <a:gd name="T52" fmla="*/ 178 w 265"/>
                  <a:gd name="T53" fmla="*/ 108 h 324"/>
                  <a:gd name="T54" fmla="*/ 179 w 265"/>
                  <a:gd name="T55" fmla="*/ 111 h 324"/>
                  <a:gd name="T56" fmla="*/ 181 w 265"/>
                  <a:gd name="T57" fmla="*/ 116 h 324"/>
                  <a:gd name="T58" fmla="*/ 178 w 265"/>
                  <a:gd name="T59" fmla="*/ 124 h 324"/>
                  <a:gd name="T60" fmla="*/ 168 w 265"/>
                  <a:gd name="T61" fmla="*/ 131 h 324"/>
                  <a:gd name="T62" fmla="*/ 160 w 265"/>
                  <a:gd name="T63" fmla="*/ 132 h 324"/>
                  <a:gd name="T64" fmla="*/ 150 w 265"/>
                  <a:gd name="T65" fmla="*/ 132 h 324"/>
                  <a:gd name="T66" fmla="*/ 142 w 265"/>
                  <a:gd name="T67" fmla="*/ 131 h 324"/>
                  <a:gd name="T68" fmla="*/ 134 w 265"/>
                  <a:gd name="T69" fmla="*/ 129 h 324"/>
                  <a:gd name="T70" fmla="*/ 127 w 265"/>
                  <a:gd name="T71" fmla="*/ 127 h 324"/>
                  <a:gd name="T72" fmla="*/ 123 w 265"/>
                  <a:gd name="T73" fmla="*/ 126 h 324"/>
                  <a:gd name="T74" fmla="*/ 119 w 265"/>
                  <a:gd name="T75" fmla="*/ 124 h 324"/>
                  <a:gd name="T76" fmla="*/ 118 w 265"/>
                  <a:gd name="T77" fmla="*/ 124 h 324"/>
                  <a:gd name="T78" fmla="*/ 118 w 265"/>
                  <a:gd name="T79" fmla="*/ 129 h 324"/>
                  <a:gd name="T80" fmla="*/ 118 w 265"/>
                  <a:gd name="T81" fmla="*/ 139 h 324"/>
                  <a:gd name="T82" fmla="*/ 113 w 265"/>
                  <a:gd name="T83" fmla="*/ 152 h 324"/>
                  <a:gd name="T84" fmla="*/ 102 w 265"/>
                  <a:gd name="T85" fmla="*/ 163 h 324"/>
                  <a:gd name="T86" fmla="*/ 94 w 265"/>
                  <a:gd name="T87" fmla="*/ 166 h 324"/>
                  <a:gd name="T88" fmla="*/ 85 w 265"/>
                  <a:gd name="T89" fmla="*/ 169 h 324"/>
                  <a:gd name="T90" fmla="*/ 79 w 265"/>
                  <a:gd name="T91" fmla="*/ 171 h 324"/>
                  <a:gd name="T92" fmla="*/ 71 w 265"/>
                  <a:gd name="T93" fmla="*/ 171 h 324"/>
                  <a:gd name="T94" fmla="*/ 63 w 265"/>
                  <a:gd name="T95" fmla="*/ 169 h 324"/>
                  <a:gd name="T96" fmla="*/ 56 w 265"/>
                  <a:gd name="T97" fmla="*/ 165 h 324"/>
                  <a:gd name="T98" fmla="*/ 50 w 265"/>
                  <a:gd name="T99" fmla="*/ 156 h 324"/>
                  <a:gd name="T100" fmla="*/ 43 w 265"/>
                  <a:gd name="T101" fmla="*/ 147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latin typeface="+mj-lt"/>
                </a:endParaRPr>
              </a:p>
            </p:txBody>
          </p:sp>
          <p:sp>
            <p:nvSpPr>
              <p:cNvPr id="1410" name="Freeform 562"/>
              <p:cNvSpPr>
                <a:spLocks noChangeAspect="1"/>
              </p:cNvSpPr>
              <p:nvPr/>
            </p:nvSpPr>
            <p:spPr bwMode="auto">
              <a:xfrm flipH="1">
                <a:off x="576" y="1409"/>
                <a:ext cx="174" cy="304"/>
              </a:xfrm>
              <a:custGeom>
                <a:avLst/>
                <a:gdLst>
                  <a:gd name="T0" fmla="*/ 0 w 400"/>
                  <a:gd name="T1" fmla="*/ 470 h 704"/>
                  <a:gd name="T2" fmla="*/ 0 w 400"/>
                  <a:gd name="T3" fmla="*/ 478 h 704"/>
                  <a:gd name="T4" fmla="*/ 1 w 400"/>
                  <a:gd name="T5" fmla="*/ 500 h 704"/>
                  <a:gd name="T6" fmla="*/ 5 w 400"/>
                  <a:gd name="T7" fmla="*/ 531 h 704"/>
                  <a:gd name="T8" fmla="*/ 9 w 400"/>
                  <a:gd name="T9" fmla="*/ 567 h 704"/>
                  <a:gd name="T10" fmla="*/ 14 w 400"/>
                  <a:gd name="T11" fmla="*/ 584 h 704"/>
                  <a:gd name="T12" fmla="*/ 21 w 400"/>
                  <a:gd name="T13" fmla="*/ 604 h 704"/>
                  <a:gd name="T14" fmla="*/ 29 w 400"/>
                  <a:gd name="T15" fmla="*/ 622 h 704"/>
                  <a:gd name="T16" fmla="*/ 38 w 400"/>
                  <a:gd name="T17" fmla="*/ 639 h 704"/>
                  <a:gd name="T18" fmla="*/ 47 w 400"/>
                  <a:gd name="T19" fmla="*/ 654 h 704"/>
                  <a:gd name="T20" fmla="*/ 53 w 400"/>
                  <a:gd name="T21" fmla="*/ 665 h 704"/>
                  <a:gd name="T22" fmla="*/ 58 w 400"/>
                  <a:gd name="T23" fmla="*/ 672 h 704"/>
                  <a:gd name="T24" fmla="*/ 59 w 400"/>
                  <a:gd name="T25" fmla="*/ 675 h 704"/>
                  <a:gd name="T26" fmla="*/ 79 w 400"/>
                  <a:gd name="T27" fmla="*/ 704 h 704"/>
                  <a:gd name="T28" fmla="*/ 84 w 400"/>
                  <a:gd name="T29" fmla="*/ 702 h 704"/>
                  <a:gd name="T30" fmla="*/ 93 w 400"/>
                  <a:gd name="T31" fmla="*/ 693 h 704"/>
                  <a:gd name="T32" fmla="*/ 103 w 400"/>
                  <a:gd name="T33" fmla="*/ 675 h 704"/>
                  <a:gd name="T34" fmla="*/ 108 w 400"/>
                  <a:gd name="T35" fmla="*/ 644 h 704"/>
                  <a:gd name="T36" fmla="*/ 113 w 400"/>
                  <a:gd name="T37" fmla="*/ 610 h 704"/>
                  <a:gd name="T38" fmla="*/ 122 w 400"/>
                  <a:gd name="T39" fmla="*/ 581 h 704"/>
                  <a:gd name="T40" fmla="*/ 132 w 400"/>
                  <a:gd name="T41" fmla="*/ 562 h 704"/>
                  <a:gd name="T42" fmla="*/ 137 w 400"/>
                  <a:gd name="T43" fmla="*/ 555 h 704"/>
                  <a:gd name="T44" fmla="*/ 256 w 400"/>
                  <a:gd name="T45" fmla="*/ 449 h 704"/>
                  <a:gd name="T46" fmla="*/ 258 w 400"/>
                  <a:gd name="T47" fmla="*/ 446 h 704"/>
                  <a:gd name="T48" fmla="*/ 265 w 400"/>
                  <a:gd name="T49" fmla="*/ 436 h 704"/>
                  <a:gd name="T50" fmla="*/ 273 w 400"/>
                  <a:gd name="T51" fmla="*/ 423 h 704"/>
                  <a:gd name="T52" fmla="*/ 284 w 400"/>
                  <a:gd name="T53" fmla="*/ 407 h 704"/>
                  <a:gd name="T54" fmla="*/ 294 w 400"/>
                  <a:gd name="T55" fmla="*/ 389 h 704"/>
                  <a:gd name="T56" fmla="*/ 305 w 400"/>
                  <a:gd name="T57" fmla="*/ 370 h 704"/>
                  <a:gd name="T58" fmla="*/ 316 w 400"/>
                  <a:gd name="T59" fmla="*/ 354 h 704"/>
                  <a:gd name="T60" fmla="*/ 324 w 400"/>
                  <a:gd name="T61" fmla="*/ 341 h 704"/>
                  <a:gd name="T62" fmla="*/ 334 w 400"/>
                  <a:gd name="T63" fmla="*/ 328 h 704"/>
                  <a:gd name="T64" fmla="*/ 345 w 400"/>
                  <a:gd name="T65" fmla="*/ 310 h 704"/>
                  <a:gd name="T66" fmla="*/ 358 w 400"/>
                  <a:gd name="T67" fmla="*/ 292 h 704"/>
                  <a:gd name="T68" fmla="*/ 369 w 400"/>
                  <a:gd name="T69" fmla="*/ 273 h 704"/>
                  <a:gd name="T70" fmla="*/ 382 w 400"/>
                  <a:gd name="T71" fmla="*/ 255 h 704"/>
                  <a:gd name="T72" fmla="*/ 390 w 400"/>
                  <a:gd name="T73" fmla="*/ 241 h 704"/>
                  <a:gd name="T74" fmla="*/ 399 w 400"/>
                  <a:gd name="T75" fmla="*/ 231 h 704"/>
                  <a:gd name="T76" fmla="*/ 400 w 400"/>
                  <a:gd name="T77" fmla="*/ 228 h 704"/>
                  <a:gd name="T78" fmla="*/ 336 w 400"/>
                  <a:gd name="T79" fmla="*/ 0 h 704"/>
                  <a:gd name="T80" fmla="*/ 332 w 400"/>
                  <a:gd name="T81" fmla="*/ 5 h 704"/>
                  <a:gd name="T82" fmla="*/ 321 w 400"/>
                  <a:gd name="T83" fmla="*/ 18 h 704"/>
                  <a:gd name="T84" fmla="*/ 305 w 400"/>
                  <a:gd name="T85" fmla="*/ 39 h 704"/>
                  <a:gd name="T86" fmla="*/ 284 w 400"/>
                  <a:gd name="T87" fmla="*/ 65 h 704"/>
                  <a:gd name="T88" fmla="*/ 260 w 400"/>
                  <a:gd name="T89" fmla="*/ 97 h 704"/>
                  <a:gd name="T90" fmla="*/ 232 w 400"/>
                  <a:gd name="T91" fmla="*/ 132 h 704"/>
                  <a:gd name="T92" fmla="*/ 202 w 400"/>
                  <a:gd name="T93" fmla="*/ 171 h 704"/>
                  <a:gd name="T94" fmla="*/ 171 w 400"/>
                  <a:gd name="T95" fmla="*/ 213 h 704"/>
                  <a:gd name="T96" fmla="*/ 140 w 400"/>
                  <a:gd name="T97" fmla="*/ 253 h 704"/>
                  <a:gd name="T98" fmla="*/ 110 w 400"/>
                  <a:gd name="T99" fmla="*/ 295 h 704"/>
                  <a:gd name="T100" fmla="*/ 82 w 400"/>
                  <a:gd name="T101" fmla="*/ 334 h 704"/>
                  <a:gd name="T102" fmla="*/ 56 w 400"/>
                  <a:gd name="T103" fmla="*/ 371 h 704"/>
                  <a:gd name="T104" fmla="*/ 34 w 400"/>
                  <a:gd name="T105" fmla="*/ 404 h 704"/>
                  <a:gd name="T106" fmla="*/ 17 w 400"/>
                  <a:gd name="T107" fmla="*/ 433 h 704"/>
                  <a:gd name="T108" fmla="*/ 5 w 400"/>
                  <a:gd name="T109" fmla="*/ 455 h 704"/>
                  <a:gd name="T110" fmla="*/ 0 w 400"/>
                  <a:gd name="T111" fmla="*/ 470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latin typeface="+mj-lt"/>
                </a:endParaRPr>
              </a:p>
            </p:txBody>
          </p:sp>
          <p:sp>
            <p:nvSpPr>
              <p:cNvPr id="1411" name="Freeform 563"/>
              <p:cNvSpPr>
                <a:spLocks noChangeAspect="1"/>
              </p:cNvSpPr>
              <p:nvPr/>
            </p:nvSpPr>
            <p:spPr bwMode="auto">
              <a:xfrm flipH="1">
                <a:off x="508" y="1069"/>
                <a:ext cx="477" cy="438"/>
              </a:xfrm>
              <a:custGeom>
                <a:avLst/>
                <a:gdLst>
                  <a:gd name="T0" fmla="*/ 73 w 1108"/>
                  <a:gd name="T1" fmla="*/ 441 h 1016"/>
                  <a:gd name="T2" fmla="*/ 63 w 1108"/>
                  <a:gd name="T3" fmla="*/ 431 h 1016"/>
                  <a:gd name="T4" fmla="*/ 38 w 1108"/>
                  <a:gd name="T5" fmla="*/ 409 h 1016"/>
                  <a:gd name="T6" fmla="*/ 28 w 1108"/>
                  <a:gd name="T7" fmla="*/ 397 h 1016"/>
                  <a:gd name="T8" fmla="*/ 10 w 1108"/>
                  <a:gd name="T9" fmla="*/ 333 h 1016"/>
                  <a:gd name="T10" fmla="*/ 0 w 1108"/>
                  <a:gd name="T11" fmla="*/ 294 h 1016"/>
                  <a:gd name="T12" fmla="*/ 4 w 1108"/>
                  <a:gd name="T13" fmla="*/ 287 h 1016"/>
                  <a:gd name="T14" fmla="*/ 23 w 1108"/>
                  <a:gd name="T15" fmla="*/ 273 h 1016"/>
                  <a:gd name="T16" fmla="*/ 57 w 1108"/>
                  <a:gd name="T17" fmla="*/ 249 h 1016"/>
                  <a:gd name="T18" fmla="*/ 99 w 1108"/>
                  <a:gd name="T19" fmla="*/ 218 h 1016"/>
                  <a:gd name="T20" fmla="*/ 134 w 1108"/>
                  <a:gd name="T21" fmla="*/ 194 h 1016"/>
                  <a:gd name="T22" fmla="*/ 178 w 1108"/>
                  <a:gd name="T23" fmla="*/ 162 h 1016"/>
                  <a:gd name="T24" fmla="*/ 243 w 1108"/>
                  <a:gd name="T25" fmla="*/ 121 h 1016"/>
                  <a:gd name="T26" fmla="*/ 325 w 1108"/>
                  <a:gd name="T27" fmla="*/ 76 h 1016"/>
                  <a:gd name="T28" fmla="*/ 425 w 1108"/>
                  <a:gd name="T29" fmla="*/ 37 h 1016"/>
                  <a:gd name="T30" fmla="*/ 541 w 1108"/>
                  <a:gd name="T31" fmla="*/ 10 h 1016"/>
                  <a:gd name="T32" fmla="*/ 670 w 1108"/>
                  <a:gd name="T33" fmla="*/ 0 h 1016"/>
                  <a:gd name="T34" fmla="*/ 811 w 1108"/>
                  <a:gd name="T35" fmla="*/ 16 h 1016"/>
                  <a:gd name="T36" fmla="*/ 895 w 1108"/>
                  <a:gd name="T37" fmla="*/ 42 h 1016"/>
                  <a:gd name="T38" fmla="*/ 961 w 1108"/>
                  <a:gd name="T39" fmla="*/ 84 h 1016"/>
                  <a:gd name="T40" fmla="*/ 1045 w 1108"/>
                  <a:gd name="T41" fmla="*/ 173 h 1016"/>
                  <a:gd name="T42" fmla="*/ 1103 w 1108"/>
                  <a:gd name="T43" fmla="*/ 317 h 1016"/>
                  <a:gd name="T44" fmla="*/ 1098 w 1108"/>
                  <a:gd name="T45" fmla="*/ 544 h 1016"/>
                  <a:gd name="T46" fmla="*/ 1081 w 1108"/>
                  <a:gd name="T47" fmla="*/ 719 h 1016"/>
                  <a:gd name="T48" fmla="*/ 1064 w 1108"/>
                  <a:gd name="T49" fmla="*/ 791 h 1016"/>
                  <a:gd name="T50" fmla="*/ 1069 w 1108"/>
                  <a:gd name="T51" fmla="*/ 841 h 1016"/>
                  <a:gd name="T52" fmla="*/ 1063 w 1108"/>
                  <a:gd name="T53" fmla="*/ 882 h 1016"/>
                  <a:gd name="T54" fmla="*/ 1040 w 1108"/>
                  <a:gd name="T55" fmla="*/ 914 h 1016"/>
                  <a:gd name="T56" fmla="*/ 1032 w 1108"/>
                  <a:gd name="T57" fmla="*/ 922 h 1016"/>
                  <a:gd name="T58" fmla="*/ 1011 w 1108"/>
                  <a:gd name="T59" fmla="*/ 948 h 1016"/>
                  <a:gd name="T60" fmla="*/ 980 w 1108"/>
                  <a:gd name="T61" fmla="*/ 983 h 1016"/>
                  <a:gd name="T62" fmla="*/ 955 w 1108"/>
                  <a:gd name="T63" fmla="*/ 1011 h 1016"/>
                  <a:gd name="T64" fmla="*/ 938 w 1108"/>
                  <a:gd name="T65" fmla="*/ 1008 h 1016"/>
                  <a:gd name="T66" fmla="*/ 924 w 1108"/>
                  <a:gd name="T67" fmla="*/ 966 h 1016"/>
                  <a:gd name="T68" fmla="*/ 922 w 1108"/>
                  <a:gd name="T69" fmla="*/ 946 h 1016"/>
                  <a:gd name="T70" fmla="*/ 914 w 1108"/>
                  <a:gd name="T71" fmla="*/ 899 h 1016"/>
                  <a:gd name="T72" fmla="*/ 882 w 1108"/>
                  <a:gd name="T73" fmla="*/ 891 h 1016"/>
                  <a:gd name="T74" fmla="*/ 846 w 1108"/>
                  <a:gd name="T75" fmla="*/ 901 h 1016"/>
                  <a:gd name="T76" fmla="*/ 809 w 1108"/>
                  <a:gd name="T77" fmla="*/ 912 h 1016"/>
                  <a:gd name="T78" fmla="*/ 777 w 1108"/>
                  <a:gd name="T79" fmla="*/ 922 h 1016"/>
                  <a:gd name="T80" fmla="*/ 756 w 1108"/>
                  <a:gd name="T81" fmla="*/ 925 h 1016"/>
                  <a:gd name="T82" fmla="*/ 737 w 1108"/>
                  <a:gd name="T83" fmla="*/ 936 h 1016"/>
                  <a:gd name="T84" fmla="*/ 711 w 1108"/>
                  <a:gd name="T85" fmla="*/ 943 h 1016"/>
                  <a:gd name="T86" fmla="*/ 674 w 1108"/>
                  <a:gd name="T87" fmla="*/ 928 h 1016"/>
                  <a:gd name="T88" fmla="*/ 622 w 1108"/>
                  <a:gd name="T89" fmla="*/ 875 h 1016"/>
                  <a:gd name="T90" fmla="*/ 578 w 1108"/>
                  <a:gd name="T91" fmla="*/ 785 h 1016"/>
                  <a:gd name="T92" fmla="*/ 543 w 1108"/>
                  <a:gd name="T93" fmla="*/ 691 h 1016"/>
                  <a:gd name="T94" fmla="*/ 504 w 1108"/>
                  <a:gd name="T95" fmla="*/ 620 h 1016"/>
                  <a:gd name="T96" fmla="*/ 469 w 1108"/>
                  <a:gd name="T97" fmla="*/ 596 h 1016"/>
                  <a:gd name="T98" fmla="*/ 423 w 1108"/>
                  <a:gd name="T99" fmla="*/ 578 h 1016"/>
                  <a:gd name="T100" fmla="*/ 362 w 1108"/>
                  <a:gd name="T101" fmla="*/ 554 h 1016"/>
                  <a:gd name="T102" fmla="*/ 291 w 1108"/>
                  <a:gd name="T103" fmla="*/ 526 h 1016"/>
                  <a:gd name="T104" fmla="*/ 220 w 1108"/>
                  <a:gd name="T105" fmla="*/ 499 h 1016"/>
                  <a:gd name="T106" fmla="*/ 155 w 1108"/>
                  <a:gd name="T107" fmla="*/ 473 h 1016"/>
                  <a:gd name="T108" fmla="*/ 105 w 1108"/>
                  <a:gd name="T109" fmla="*/ 454 h 1016"/>
                  <a:gd name="T110" fmla="*/ 76 w 1108"/>
                  <a:gd name="T111" fmla="*/ 442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latin typeface="+mj-lt"/>
                </a:endParaRPr>
              </a:p>
            </p:txBody>
          </p:sp>
          <p:sp>
            <p:nvSpPr>
              <p:cNvPr id="1412" name="Freeform 564"/>
              <p:cNvSpPr>
                <a:spLocks noChangeAspect="1"/>
              </p:cNvSpPr>
              <p:nvPr/>
            </p:nvSpPr>
            <p:spPr bwMode="auto">
              <a:xfrm flipH="1">
                <a:off x="588" y="1244"/>
                <a:ext cx="389" cy="406"/>
              </a:xfrm>
              <a:custGeom>
                <a:avLst/>
                <a:gdLst>
                  <a:gd name="T0" fmla="*/ 60 w 900"/>
                  <a:gd name="T1" fmla="*/ 23 h 943"/>
                  <a:gd name="T2" fmla="*/ 38 w 900"/>
                  <a:gd name="T3" fmla="*/ 117 h 943"/>
                  <a:gd name="T4" fmla="*/ 10 w 900"/>
                  <a:gd name="T5" fmla="*/ 217 h 943"/>
                  <a:gd name="T6" fmla="*/ 12 w 900"/>
                  <a:gd name="T7" fmla="*/ 254 h 943"/>
                  <a:gd name="T8" fmla="*/ 52 w 900"/>
                  <a:gd name="T9" fmla="*/ 296 h 943"/>
                  <a:gd name="T10" fmla="*/ 76 w 900"/>
                  <a:gd name="T11" fmla="*/ 343 h 943"/>
                  <a:gd name="T12" fmla="*/ 55 w 900"/>
                  <a:gd name="T13" fmla="*/ 486 h 943"/>
                  <a:gd name="T14" fmla="*/ 41 w 900"/>
                  <a:gd name="T15" fmla="*/ 528 h 943"/>
                  <a:gd name="T16" fmla="*/ 26 w 900"/>
                  <a:gd name="T17" fmla="*/ 599 h 943"/>
                  <a:gd name="T18" fmla="*/ 50 w 900"/>
                  <a:gd name="T19" fmla="*/ 641 h 943"/>
                  <a:gd name="T20" fmla="*/ 89 w 900"/>
                  <a:gd name="T21" fmla="*/ 662 h 943"/>
                  <a:gd name="T22" fmla="*/ 89 w 900"/>
                  <a:gd name="T23" fmla="*/ 719 h 943"/>
                  <a:gd name="T24" fmla="*/ 117 w 900"/>
                  <a:gd name="T25" fmla="*/ 740 h 943"/>
                  <a:gd name="T26" fmla="*/ 113 w 900"/>
                  <a:gd name="T27" fmla="*/ 775 h 943"/>
                  <a:gd name="T28" fmla="*/ 147 w 900"/>
                  <a:gd name="T29" fmla="*/ 806 h 943"/>
                  <a:gd name="T30" fmla="*/ 154 w 900"/>
                  <a:gd name="T31" fmla="*/ 816 h 943"/>
                  <a:gd name="T32" fmla="*/ 167 w 900"/>
                  <a:gd name="T33" fmla="*/ 882 h 943"/>
                  <a:gd name="T34" fmla="*/ 172 w 900"/>
                  <a:gd name="T35" fmla="*/ 906 h 943"/>
                  <a:gd name="T36" fmla="*/ 197 w 900"/>
                  <a:gd name="T37" fmla="*/ 927 h 943"/>
                  <a:gd name="T38" fmla="*/ 255 w 900"/>
                  <a:gd name="T39" fmla="*/ 943 h 943"/>
                  <a:gd name="T40" fmla="*/ 318 w 900"/>
                  <a:gd name="T41" fmla="*/ 940 h 943"/>
                  <a:gd name="T42" fmla="*/ 356 w 900"/>
                  <a:gd name="T43" fmla="*/ 932 h 943"/>
                  <a:gd name="T44" fmla="*/ 557 w 900"/>
                  <a:gd name="T45" fmla="*/ 862 h 943"/>
                  <a:gd name="T46" fmla="*/ 638 w 900"/>
                  <a:gd name="T47" fmla="*/ 819 h 943"/>
                  <a:gd name="T48" fmla="*/ 722 w 900"/>
                  <a:gd name="T49" fmla="*/ 757 h 943"/>
                  <a:gd name="T50" fmla="*/ 743 w 900"/>
                  <a:gd name="T51" fmla="*/ 638 h 943"/>
                  <a:gd name="T52" fmla="*/ 753 w 900"/>
                  <a:gd name="T53" fmla="*/ 565 h 943"/>
                  <a:gd name="T54" fmla="*/ 800 w 900"/>
                  <a:gd name="T55" fmla="*/ 559 h 943"/>
                  <a:gd name="T56" fmla="*/ 864 w 900"/>
                  <a:gd name="T57" fmla="*/ 514 h 943"/>
                  <a:gd name="T58" fmla="*/ 900 w 900"/>
                  <a:gd name="T59" fmla="*/ 407 h 943"/>
                  <a:gd name="T60" fmla="*/ 888 w 900"/>
                  <a:gd name="T61" fmla="*/ 301 h 943"/>
                  <a:gd name="T62" fmla="*/ 848 w 900"/>
                  <a:gd name="T63" fmla="*/ 251 h 943"/>
                  <a:gd name="T64" fmla="*/ 795 w 900"/>
                  <a:gd name="T65" fmla="*/ 257 h 943"/>
                  <a:gd name="T66" fmla="*/ 748 w 900"/>
                  <a:gd name="T67" fmla="*/ 278 h 943"/>
                  <a:gd name="T68" fmla="*/ 725 w 900"/>
                  <a:gd name="T69" fmla="*/ 323 h 943"/>
                  <a:gd name="T70" fmla="*/ 714 w 900"/>
                  <a:gd name="T71" fmla="*/ 359 h 943"/>
                  <a:gd name="T72" fmla="*/ 616 w 900"/>
                  <a:gd name="T73" fmla="*/ 401 h 943"/>
                  <a:gd name="T74" fmla="*/ 598 w 900"/>
                  <a:gd name="T75" fmla="*/ 372 h 943"/>
                  <a:gd name="T76" fmla="*/ 564 w 900"/>
                  <a:gd name="T77" fmla="*/ 296 h 943"/>
                  <a:gd name="T78" fmla="*/ 541 w 900"/>
                  <a:gd name="T79" fmla="*/ 201 h 943"/>
                  <a:gd name="T80" fmla="*/ 527 w 900"/>
                  <a:gd name="T81" fmla="*/ 146 h 943"/>
                  <a:gd name="T82" fmla="*/ 501 w 900"/>
                  <a:gd name="T83" fmla="*/ 115 h 943"/>
                  <a:gd name="T84" fmla="*/ 464 w 900"/>
                  <a:gd name="T85" fmla="*/ 86 h 943"/>
                  <a:gd name="T86" fmla="*/ 435 w 900"/>
                  <a:gd name="T87" fmla="*/ 79 h 943"/>
                  <a:gd name="T88" fmla="*/ 378 w 900"/>
                  <a:gd name="T89" fmla="*/ 92 h 943"/>
                  <a:gd name="T90" fmla="*/ 317 w 900"/>
                  <a:gd name="T91" fmla="*/ 99 h 943"/>
                  <a:gd name="T92" fmla="*/ 270 w 900"/>
                  <a:gd name="T93" fmla="*/ 78 h 943"/>
                  <a:gd name="T94" fmla="*/ 199 w 900"/>
                  <a:gd name="T95" fmla="*/ 37 h 943"/>
                  <a:gd name="T96" fmla="*/ 138 w 900"/>
                  <a:gd name="T97" fmla="*/ 7 h 943"/>
                  <a:gd name="T98" fmla="*/ 91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latin typeface="+mj-lt"/>
                </a:endParaRPr>
              </a:p>
            </p:txBody>
          </p:sp>
          <p:sp>
            <p:nvSpPr>
              <p:cNvPr id="1413" name="Freeform 565"/>
              <p:cNvSpPr>
                <a:spLocks noChangeAspect="1"/>
              </p:cNvSpPr>
              <p:nvPr/>
            </p:nvSpPr>
            <p:spPr bwMode="auto">
              <a:xfrm flipH="1">
                <a:off x="384" y="2188"/>
                <a:ext cx="480" cy="189"/>
              </a:xfrm>
              <a:custGeom>
                <a:avLst/>
                <a:gdLst>
                  <a:gd name="T0" fmla="*/ 1112 w 1112"/>
                  <a:gd name="T1" fmla="*/ 280 h 438"/>
                  <a:gd name="T2" fmla="*/ 0 w 1112"/>
                  <a:gd name="T3" fmla="*/ 0 h 438"/>
                  <a:gd name="T4" fmla="*/ 0 w 1112"/>
                  <a:gd name="T5" fmla="*/ 438 h 438"/>
                  <a:gd name="T6" fmla="*/ 1112 w 1112"/>
                  <a:gd name="T7" fmla="*/ 438 h 438"/>
                  <a:gd name="T8" fmla="*/ 1112 w 1112"/>
                  <a:gd name="T9" fmla="*/ 280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latin typeface="+mj-lt"/>
                </a:endParaRPr>
              </a:p>
            </p:txBody>
          </p:sp>
          <p:sp>
            <p:nvSpPr>
              <p:cNvPr id="1414" name="Freeform 566"/>
              <p:cNvSpPr>
                <a:spLocks noChangeAspect="1"/>
              </p:cNvSpPr>
              <p:nvPr/>
            </p:nvSpPr>
            <p:spPr bwMode="auto">
              <a:xfrm flipH="1">
                <a:off x="561" y="1696"/>
                <a:ext cx="181" cy="567"/>
              </a:xfrm>
              <a:custGeom>
                <a:avLst/>
                <a:gdLst>
                  <a:gd name="T0" fmla="*/ 10 w 420"/>
                  <a:gd name="T1" fmla="*/ 8 h 1312"/>
                  <a:gd name="T2" fmla="*/ 13 w 420"/>
                  <a:gd name="T3" fmla="*/ 8 h 1312"/>
                  <a:gd name="T4" fmla="*/ 20 w 420"/>
                  <a:gd name="T5" fmla="*/ 6 h 1312"/>
                  <a:gd name="T6" fmla="*/ 31 w 420"/>
                  <a:gd name="T7" fmla="*/ 5 h 1312"/>
                  <a:gd name="T8" fmla="*/ 46 w 420"/>
                  <a:gd name="T9" fmla="*/ 3 h 1312"/>
                  <a:gd name="T10" fmla="*/ 62 w 420"/>
                  <a:gd name="T11" fmla="*/ 3 h 1312"/>
                  <a:gd name="T12" fmla="*/ 78 w 420"/>
                  <a:gd name="T13" fmla="*/ 1 h 1312"/>
                  <a:gd name="T14" fmla="*/ 94 w 420"/>
                  <a:gd name="T15" fmla="*/ 0 h 1312"/>
                  <a:gd name="T16" fmla="*/ 110 w 420"/>
                  <a:gd name="T17" fmla="*/ 0 h 1312"/>
                  <a:gd name="T18" fmla="*/ 114 w 420"/>
                  <a:gd name="T19" fmla="*/ 1 h 1312"/>
                  <a:gd name="T20" fmla="*/ 120 w 420"/>
                  <a:gd name="T21" fmla="*/ 5 h 1312"/>
                  <a:gd name="T22" fmla="*/ 128 w 420"/>
                  <a:gd name="T23" fmla="*/ 14 h 1312"/>
                  <a:gd name="T24" fmla="*/ 135 w 420"/>
                  <a:gd name="T25" fmla="*/ 30 h 1312"/>
                  <a:gd name="T26" fmla="*/ 131 w 420"/>
                  <a:gd name="T27" fmla="*/ 51 h 1312"/>
                  <a:gd name="T28" fmla="*/ 118 w 420"/>
                  <a:gd name="T29" fmla="*/ 87 h 1312"/>
                  <a:gd name="T30" fmla="*/ 107 w 420"/>
                  <a:gd name="T31" fmla="*/ 119 h 1312"/>
                  <a:gd name="T32" fmla="*/ 101 w 420"/>
                  <a:gd name="T33" fmla="*/ 134 h 1312"/>
                  <a:gd name="T34" fmla="*/ 102 w 420"/>
                  <a:gd name="T35" fmla="*/ 142 h 1312"/>
                  <a:gd name="T36" fmla="*/ 107 w 420"/>
                  <a:gd name="T37" fmla="*/ 164 h 1312"/>
                  <a:gd name="T38" fmla="*/ 114 w 420"/>
                  <a:gd name="T39" fmla="*/ 198 h 1312"/>
                  <a:gd name="T40" fmla="*/ 125 w 420"/>
                  <a:gd name="T41" fmla="*/ 239 h 1312"/>
                  <a:gd name="T42" fmla="*/ 136 w 420"/>
                  <a:gd name="T43" fmla="*/ 287 h 1312"/>
                  <a:gd name="T44" fmla="*/ 152 w 420"/>
                  <a:gd name="T45" fmla="*/ 337 h 1312"/>
                  <a:gd name="T46" fmla="*/ 168 w 420"/>
                  <a:gd name="T47" fmla="*/ 386 h 1312"/>
                  <a:gd name="T48" fmla="*/ 188 w 420"/>
                  <a:gd name="T49" fmla="*/ 432 h 1312"/>
                  <a:gd name="T50" fmla="*/ 210 w 420"/>
                  <a:gd name="T51" fmla="*/ 478 h 1312"/>
                  <a:gd name="T52" fmla="*/ 235 w 420"/>
                  <a:gd name="T53" fmla="*/ 524 h 1312"/>
                  <a:gd name="T54" fmla="*/ 260 w 420"/>
                  <a:gd name="T55" fmla="*/ 576 h 1312"/>
                  <a:gd name="T56" fmla="*/ 286 w 420"/>
                  <a:gd name="T57" fmla="*/ 631 h 1312"/>
                  <a:gd name="T58" fmla="*/ 312 w 420"/>
                  <a:gd name="T59" fmla="*/ 691 h 1312"/>
                  <a:gd name="T60" fmla="*/ 336 w 420"/>
                  <a:gd name="T61" fmla="*/ 754 h 1312"/>
                  <a:gd name="T62" fmla="*/ 357 w 420"/>
                  <a:gd name="T63" fmla="*/ 823 h 1312"/>
                  <a:gd name="T64" fmla="*/ 373 w 420"/>
                  <a:gd name="T65" fmla="*/ 896 h 1312"/>
                  <a:gd name="T66" fmla="*/ 398 w 420"/>
                  <a:gd name="T67" fmla="*/ 1028 h 1312"/>
                  <a:gd name="T68" fmla="*/ 412 w 420"/>
                  <a:gd name="T69" fmla="*/ 1125 h 1312"/>
                  <a:gd name="T70" fmla="*/ 419 w 420"/>
                  <a:gd name="T71" fmla="*/ 1185 h 1312"/>
                  <a:gd name="T72" fmla="*/ 420 w 420"/>
                  <a:gd name="T73" fmla="*/ 1204 h 1312"/>
                  <a:gd name="T74" fmla="*/ 412 w 420"/>
                  <a:gd name="T75" fmla="*/ 1312 h 1312"/>
                  <a:gd name="T76" fmla="*/ 227 w 420"/>
                  <a:gd name="T77" fmla="*/ 1265 h 1312"/>
                  <a:gd name="T78" fmla="*/ 228 w 420"/>
                  <a:gd name="T79" fmla="*/ 1219 h 1312"/>
                  <a:gd name="T80" fmla="*/ 228 w 420"/>
                  <a:gd name="T81" fmla="*/ 1107 h 1312"/>
                  <a:gd name="T82" fmla="*/ 223 w 420"/>
                  <a:gd name="T83" fmla="*/ 976 h 1312"/>
                  <a:gd name="T84" fmla="*/ 210 w 420"/>
                  <a:gd name="T85" fmla="*/ 870 h 1312"/>
                  <a:gd name="T86" fmla="*/ 202 w 420"/>
                  <a:gd name="T87" fmla="*/ 836 h 1312"/>
                  <a:gd name="T88" fmla="*/ 188 w 420"/>
                  <a:gd name="T89" fmla="*/ 784 h 1312"/>
                  <a:gd name="T90" fmla="*/ 172 w 420"/>
                  <a:gd name="T91" fmla="*/ 720 h 1312"/>
                  <a:gd name="T92" fmla="*/ 152 w 420"/>
                  <a:gd name="T93" fmla="*/ 647 h 1312"/>
                  <a:gd name="T94" fmla="*/ 133 w 420"/>
                  <a:gd name="T95" fmla="*/ 574 h 1312"/>
                  <a:gd name="T96" fmla="*/ 114 w 420"/>
                  <a:gd name="T97" fmla="*/ 505 h 1312"/>
                  <a:gd name="T98" fmla="*/ 96 w 420"/>
                  <a:gd name="T99" fmla="*/ 447 h 1312"/>
                  <a:gd name="T100" fmla="*/ 81 w 420"/>
                  <a:gd name="T101" fmla="*/ 403 h 1312"/>
                  <a:gd name="T102" fmla="*/ 57 w 420"/>
                  <a:gd name="T103" fmla="*/ 310 h 1312"/>
                  <a:gd name="T104" fmla="*/ 49 w 420"/>
                  <a:gd name="T105" fmla="*/ 223 h 1312"/>
                  <a:gd name="T106" fmla="*/ 47 w 420"/>
                  <a:gd name="T107" fmla="*/ 158 h 1312"/>
                  <a:gd name="T108" fmla="*/ 49 w 420"/>
                  <a:gd name="T109" fmla="*/ 134 h 1312"/>
                  <a:gd name="T110" fmla="*/ 2 w 420"/>
                  <a:gd name="T111" fmla="*/ 47 h 1312"/>
                  <a:gd name="T112" fmla="*/ 2 w 420"/>
                  <a:gd name="T113" fmla="*/ 47 h 1312"/>
                  <a:gd name="T114" fmla="*/ 0 w 420"/>
                  <a:gd name="T115" fmla="*/ 42 h 1312"/>
                  <a:gd name="T116" fmla="*/ 2 w 420"/>
                  <a:gd name="T117" fmla="*/ 30 h 1312"/>
                  <a:gd name="T118" fmla="*/ 10 w 420"/>
                  <a:gd name="T119" fmla="*/ 8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latin typeface="+mj-lt"/>
                </a:endParaRPr>
              </a:p>
            </p:txBody>
          </p:sp>
          <p:sp>
            <p:nvSpPr>
              <p:cNvPr id="1415" name="Freeform 567"/>
              <p:cNvSpPr>
                <a:spLocks noChangeAspect="1"/>
              </p:cNvSpPr>
              <p:nvPr/>
            </p:nvSpPr>
            <p:spPr bwMode="auto">
              <a:xfrm flipH="1">
                <a:off x="894" y="1509"/>
                <a:ext cx="61" cy="16"/>
              </a:xfrm>
              <a:custGeom>
                <a:avLst/>
                <a:gdLst>
                  <a:gd name="T0" fmla="*/ 0 w 143"/>
                  <a:gd name="T1" fmla="*/ 25 h 38"/>
                  <a:gd name="T2" fmla="*/ 2 w 143"/>
                  <a:gd name="T3" fmla="*/ 25 h 38"/>
                  <a:gd name="T4" fmla="*/ 4 w 143"/>
                  <a:gd name="T5" fmla="*/ 21 h 38"/>
                  <a:gd name="T6" fmla="*/ 9 w 143"/>
                  <a:gd name="T7" fmla="*/ 18 h 38"/>
                  <a:gd name="T8" fmla="*/ 15 w 143"/>
                  <a:gd name="T9" fmla="*/ 15 h 38"/>
                  <a:gd name="T10" fmla="*/ 23 w 143"/>
                  <a:gd name="T11" fmla="*/ 12 h 38"/>
                  <a:gd name="T12" fmla="*/ 31 w 143"/>
                  <a:gd name="T13" fmla="*/ 9 h 38"/>
                  <a:gd name="T14" fmla="*/ 41 w 143"/>
                  <a:gd name="T15" fmla="*/ 5 h 38"/>
                  <a:gd name="T16" fmla="*/ 50 w 143"/>
                  <a:gd name="T17" fmla="*/ 4 h 38"/>
                  <a:gd name="T18" fmla="*/ 60 w 143"/>
                  <a:gd name="T19" fmla="*/ 4 h 38"/>
                  <a:gd name="T20" fmla="*/ 70 w 143"/>
                  <a:gd name="T21" fmla="*/ 4 h 38"/>
                  <a:gd name="T22" fmla="*/ 78 w 143"/>
                  <a:gd name="T23" fmla="*/ 2 h 38"/>
                  <a:gd name="T24" fmla="*/ 88 w 143"/>
                  <a:gd name="T25" fmla="*/ 2 h 38"/>
                  <a:gd name="T26" fmla="*/ 96 w 143"/>
                  <a:gd name="T27" fmla="*/ 2 h 38"/>
                  <a:gd name="T28" fmla="*/ 104 w 143"/>
                  <a:gd name="T29" fmla="*/ 2 h 38"/>
                  <a:gd name="T30" fmla="*/ 113 w 143"/>
                  <a:gd name="T31" fmla="*/ 2 h 38"/>
                  <a:gd name="T32" fmla="*/ 122 w 143"/>
                  <a:gd name="T33" fmla="*/ 0 h 38"/>
                  <a:gd name="T34" fmla="*/ 134 w 143"/>
                  <a:gd name="T35" fmla="*/ 2 h 38"/>
                  <a:gd name="T36" fmla="*/ 141 w 143"/>
                  <a:gd name="T37" fmla="*/ 5 h 38"/>
                  <a:gd name="T38" fmla="*/ 143 w 143"/>
                  <a:gd name="T39" fmla="*/ 9 h 38"/>
                  <a:gd name="T40" fmla="*/ 143 w 143"/>
                  <a:gd name="T41" fmla="*/ 10 h 38"/>
                  <a:gd name="T42" fmla="*/ 138 w 143"/>
                  <a:gd name="T43" fmla="*/ 15 h 38"/>
                  <a:gd name="T44" fmla="*/ 126 w 143"/>
                  <a:gd name="T45" fmla="*/ 23 h 38"/>
                  <a:gd name="T46" fmla="*/ 113 w 143"/>
                  <a:gd name="T47" fmla="*/ 33 h 38"/>
                  <a:gd name="T48" fmla="*/ 101 w 143"/>
                  <a:gd name="T49" fmla="*/ 38 h 38"/>
                  <a:gd name="T50" fmla="*/ 92 w 143"/>
                  <a:gd name="T51" fmla="*/ 36 h 38"/>
                  <a:gd name="T52" fmla="*/ 80 w 143"/>
                  <a:gd name="T53" fmla="*/ 34 h 38"/>
                  <a:gd name="T54" fmla="*/ 62 w 143"/>
                  <a:gd name="T55" fmla="*/ 33 h 38"/>
                  <a:gd name="T56" fmla="*/ 46 w 143"/>
                  <a:gd name="T57" fmla="*/ 31 h 38"/>
                  <a:gd name="T58" fmla="*/ 28 w 143"/>
                  <a:gd name="T59" fmla="*/ 28 h 38"/>
                  <a:gd name="T60" fmla="*/ 13 w 143"/>
                  <a:gd name="T61" fmla="*/ 26 h 38"/>
                  <a:gd name="T62" fmla="*/ 4 w 143"/>
                  <a:gd name="T63" fmla="*/ 25 h 38"/>
                  <a:gd name="T64" fmla="*/ 0 w 143"/>
                  <a:gd name="T65" fmla="*/ 25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latin typeface="+mj-lt"/>
                </a:endParaRPr>
              </a:p>
            </p:txBody>
          </p:sp>
          <p:sp>
            <p:nvSpPr>
              <p:cNvPr id="1416" name="Freeform 568"/>
              <p:cNvSpPr>
                <a:spLocks noChangeAspect="1"/>
              </p:cNvSpPr>
              <p:nvPr/>
            </p:nvSpPr>
            <p:spPr bwMode="auto">
              <a:xfrm flipH="1">
                <a:off x="875" y="1549"/>
                <a:ext cx="63" cy="17"/>
              </a:xfrm>
              <a:custGeom>
                <a:avLst/>
                <a:gdLst>
                  <a:gd name="T0" fmla="*/ 0 w 147"/>
                  <a:gd name="T1" fmla="*/ 4 h 41"/>
                  <a:gd name="T2" fmla="*/ 0 w 147"/>
                  <a:gd name="T3" fmla="*/ 4 h 41"/>
                  <a:gd name="T4" fmla="*/ 3 w 147"/>
                  <a:gd name="T5" fmla="*/ 4 h 41"/>
                  <a:gd name="T6" fmla="*/ 10 w 147"/>
                  <a:gd name="T7" fmla="*/ 5 h 41"/>
                  <a:gd name="T8" fmla="*/ 21 w 147"/>
                  <a:gd name="T9" fmla="*/ 7 h 41"/>
                  <a:gd name="T10" fmla="*/ 34 w 147"/>
                  <a:gd name="T11" fmla="*/ 7 h 41"/>
                  <a:gd name="T12" fmla="*/ 44 w 147"/>
                  <a:gd name="T13" fmla="*/ 4 h 41"/>
                  <a:gd name="T14" fmla="*/ 55 w 147"/>
                  <a:gd name="T15" fmla="*/ 0 h 41"/>
                  <a:gd name="T16" fmla="*/ 65 w 147"/>
                  <a:gd name="T17" fmla="*/ 0 h 41"/>
                  <a:gd name="T18" fmla="*/ 73 w 147"/>
                  <a:gd name="T19" fmla="*/ 2 h 41"/>
                  <a:gd name="T20" fmla="*/ 84 w 147"/>
                  <a:gd name="T21" fmla="*/ 5 h 41"/>
                  <a:gd name="T22" fmla="*/ 97 w 147"/>
                  <a:gd name="T23" fmla="*/ 9 h 41"/>
                  <a:gd name="T24" fmla="*/ 112 w 147"/>
                  <a:gd name="T25" fmla="*/ 13 h 41"/>
                  <a:gd name="T26" fmla="*/ 125 w 147"/>
                  <a:gd name="T27" fmla="*/ 17 h 41"/>
                  <a:gd name="T28" fmla="*/ 136 w 147"/>
                  <a:gd name="T29" fmla="*/ 20 h 41"/>
                  <a:gd name="T30" fmla="*/ 144 w 147"/>
                  <a:gd name="T31" fmla="*/ 21 h 41"/>
                  <a:gd name="T32" fmla="*/ 147 w 147"/>
                  <a:gd name="T33" fmla="*/ 23 h 41"/>
                  <a:gd name="T34" fmla="*/ 145 w 147"/>
                  <a:gd name="T35" fmla="*/ 23 h 41"/>
                  <a:gd name="T36" fmla="*/ 141 w 147"/>
                  <a:gd name="T37" fmla="*/ 25 h 41"/>
                  <a:gd name="T38" fmla="*/ 134 w 147"/>
                  <a:gd name="T39" fmla="*/ 28 h 41"/>
                  <a:gd name="T40" fmla="*/ 126 w 147"/>
                  <a:gd name="T41" fmla="*/ 31 h 41"/>
                  <a:gd name="T42" fmla="*/ 116 w 147"/>
                  <a:gd name="T43" fmla="*/ 33 h 41"/>
                  <a:gd name="T44" fmla="*/ 108 w 147"/>
                  <a:gd name="T45" fmla="*/ 36 h 41"/>
                  <a:gd name="T46" fmla="*/ 100 w 147"/>
                  <a:gd name="T47" fmla="*/ 38 h 41"/>
                  <a:gd name="T48" fmla="*/ 95 w 147"/>
                  <a:gd name="T49" fmla="*/ 39 h 41"/>
                  <a:gd name="T50" fmla="*/ 79 w 147"/>
                  <a:gd name="T51" fmla="*/ 41 h 41"/>
                  <a:gd name="T52" fmla="*/ 66 w 147"/>
                  <a:gd name="T53" fmla="*/ 39 h 41"/>
                  <a:gd name="T54" fmla="*/ 55 w 147"/>
                  <a:gd name="T55" fmla="*/ 36 h 41"/>
                  <a:gd name="T56" fmla="*/ 52 w 147"/>
                  <a:gd name="T57" fmla="*/ 34 h 41"/>
                  <a:gd name="T58" fmla="*/ 28 w 147"/>
                  <a:gd name="T59" fmla="*/ 36 h 41"/>
                  <a:gd name="T60" fmla="*/ 16 w 147"/>
                  <a:gd name="T61" fmla="*/ 30 h 41"/>
                  <a:gd name="T62" fmla="*/ 15 w 147"/>
                  <a:gd name="T63" fmla="*/ 28 h 41"/>
                  <a:gd name="T64" fmla="*/ 10 w 147"/>
                  <a:gd name="T65" fmla="*/ 21 h 41"/>
                  <a:gd name="T66" fmla="*/ 5 w 147"/>
                  <a:gd name="T67" fmla="*/ 13 h 41"/>
                  <a:gd name="T68" fmla="*/ 0 w 147"/>
                  <a:gd name="T69" fmla="*/ 4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latin typeface="+mj-lt"/>
                </a:endParaRPr>
              </a:p>
            </p:txBody>
          </p:sp>
          <p:sp>
            <p:nvSpPr>
              <p:cNvPr id="1417" name="Freeform 569"/>
              <p:cNvSpPr>
                <a:spLocks noChangeAspect="1"/>
              </p:cNvSpPr>
              <p:nvPr/>
            </p:nvSpPr>
            <p:spPr bwMode="auto">
              <a:xfrm flipH="1">
                <a:off x="800" y="1370"/>
                <a:ext cx="126" cy="60"/>
              </a:xfrm>
              <a:custGeom>
                <a:avLst/>
                <a:gdLst>
                  <a:gd name="T0" fmla="*/ 10 w 292"/>
                  <a:gd name="T1" fmla="*/ 24 h 138"/>
                  <a:gd name="T2" fmla="*/ 39 w 292"/>
                  <a:gd name="T3" fmla="*/ 19 h 138"/>
                  <a:gd name="T4" fmla="*/ 81 w 292"/>
                  <a:gd name="T5" fmla="*/ 9 h 138"/>
                  <a:gd name="T6" fmla="*/ 116 w 292"/>
                  <a:gd name="T7" fmla="*/ 3 h 138"/>
                  <a:gd name="T8" fmla="*/ 133 w 292"/>
                  <a:gd name="T9" fmla="*/ 1 h 138"/>
                  <a:gd name="T10" fmla="*/ 149 w 292"/>
                  <a:gd name="T11" fmla="*/ 0 h 138"/>
                  <a:gd name="T12" fmla="*/ 167 w 292"/>
                  <a:gd name="T13" fmla="*/ 0 h 138"/>
                  <a:gd name="T14" fmla="*/ 184 w 292"/>
                  <a:gd name="T15" fmla="*/ 1 h 138"/>
                  <a:gd name="T16" fmla="*/ 199 w 292"/>
                  <a:gd name="T17" fmla="*/ 6 h 138"/>
                  <a:gd name="T18" fmla="*/ 223 w 292"/>
                  <a:gd name="T19" fmla="*/ 17 h 138"/>
                  <a:gd name="T20" fmla="*/ 255 w 292"/>
                  <a:gd name="T21" fmla="*/ 32 h 138"/>
                  <a:gd name="T22" fmla="*/ 283 w 292"/>
                  <a:gd name="T23" fmla="*/ 48 h 138"/>
                  <a:gd name="T24" fmla="*/ 292 w 292"/>
                  <a:gd name="T25" fmla="*/ 58 h 138"/>
                  <a:gd name="T26" fmla="*/ 288 w 292"/>
                  <a:gd name="T27" fmla="*/ 64 h 138"/>
                  <a:gd name="T28" fmla="*/ 268 w 292"/>
                  <a:gd name="T29" fmla="*/ 63 h 138"/>
                  <a:gd name="T30" fmla="*/ 244 w 292"/>
                  <a:gd name="T31" fmla="*/ 54 h 138"/>
                  <a:gd name="T32" fmla="*/ 217 w 292"/>
                  <a:gd name="T33" fmla="*/ 43 h 138"/>
                  <a:gd name="T34" fmla="*/ 196 w 292"/>
                  <a:gd name="T35" fmla="*/ 35 h 138"/>
                  <a:gd name="T36" fmla="*/ 184 w 292"/>
                  <a:gd name="T37" fmla="*/ 33 h 138"/>
                  <a:gd name="T38" fmla="*/ 168 w 292"/>
                  <a:gd name="T39" fmla="*/ 33 h 138"/>
                  <a:gd name="T40" fmla="*/ 147 w 292"/>
                  <a:gd name="T41" fmla="*/ 33 h 138"/>
                  <a:gd name="T42" fmla="*/ 123 w 292"/>
                  <a:gd name="T43" fmla="*/ 35 h 138"/>
                  <a:gd name="T44" fmla="*/ 91 w 292"/>
                  <a:gd name="T45" fmla="*/ 40 h 138"/>
                  <a:gd name="T46" fmla="*/ 78 w 292"/>
                  <a:gd name="T47" fmla="*/ 42 h 138"/>
                  <a:gd name="T48" fmla="*/ 79 w 292"/>
                  <a:gd name="T49" fmla="*/ 45 h 138"/>
                  <a:gd name="T50" fmla="*/ 91 w 292"/>
                  <a:gd name="T51" fmla="*/ 63 h 138"/>
                  <a:gd name="T52" fmla="*/ 110 w 292"/>
                  <a:gd name="T53" fmla="*/ 72 h 138"/>
                  <a:gd name="T54" fmla="*/ 139 w 292"/>
                  <a:gd name="T55" fmla="*/ 77 h 138"/>
                  <a:gd name="T56" fmla="*/ 178 w 292"/>
                  <a:gd name="T57" fmla="*/ 82 h 138"/>
                  <a:gd name="T58" fmla="*/ 215 w 292"/>
                  <a:gd name="T59" fmla="*/ 88 h 138"/>
                  <a:gd name="T60" fmla="*/ 254 w 292"/>
                  <a:gd name="T61" fmla="*/ 103 h 138"/>
                  <a:gd name="T62" fmla="*/ 241 w 292"/>
                  <a:gd name="T63" fmla="*/ 111 h 138"/>
                  <a:gd name="T64" fmla="*/ 209 w 292"/>
                  <a:gd name="T65" fmla="*/ 127 h 138"/>
                  <a:gd name="T66" fmla="*/ 163 w 292"/>
                  <a:gd name="T67" fmla="*/ 138 h 138"/>
                  <a:gd name="T68" fmla="*/ 110 w 292"/>
                  <a:gd name="T69" fmla="*/ 134 h 138"/>
                  <a:gd name="T70" fmla="*/ 104 w 292"/>
                  <a:gd name="T71" fmla="*/ 125 h 138"/>
                  <a:gd name="T72" fmla="*/ 86 w 292"/>
                  <a:gd name="T73" fmla="*/ 106 h 138"/>
                  <a:gd name="T74" fmla="*/ 66 w 292"/>
                  <a:gd name="T75" fmla="*/ 85 h 138"/>
                  <a:gd name="T76" fmla="*/ 54 w 292"/>
                  <a:gd name="T77" fmla="*/ 74 h 138"/>
                  <a:gd name="T78" fmla="*/ 37 w 292"/>
                  <a:gd name="T79" fmla="*/ 67 h 138"/>
                  <a:gd name="T80" fmla="*/ 16 w 292"/>
                  <a:gd name="T81" fmla="*/ 59 h 138"/>
                  <a:gd name="T82" fmla="*/ 0 w 292"/>
                  <a:gd name="T83" fmla="*/ 46 h 138"/>
                  <a:gd name="T84" fmla="*/ 5 w 292"/>
                  <a:gd name="T85" fmla="*/ 25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latin typeface="+mj-lt"/>
                </a:endParaRPr>
              </a:p>
            </p:txBody>
          </p:sp>
        </p:grpSp>
      </p:grpSp>
      <p:sp>
        <p:nvSpPr>
          <p:cNvPr id="37900" name="Text Box 12"/>
          <p:cNvSpPr txBox="1">
            <a:spLocks noChangeArrowheads="1"/>
          </p:cNvSpPr>
          <p:nvPr/>
        </p:nvSpPr>
        <p:spPr bwMode="auto">
          <a:xfrm>
            <a:off x="1955800" y="1033463"/>
            <a:ext cx="1638300" cy="443198"/>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Sales Order Data</a:t>
            </a:r>
          </a:p>
        </p:txBody>
      </p:sp>
      <p:sp>
        <p:nvSpPr>
          <p:cNvPr id="37938" name="Text Box 50"/>
          <p:cNvSpPr txBox="1">
            <a:spLocks noChangeArrowheads="1"/>
          </p:cNvSpPr>
          <p:nvPr/>
        </p:nvSpPr>
        <p:spPr bwMode="auto">
          <a:xfrm>
            <a:off x="4849813" y="993775"/>
            <a:ext cx="1455737" cy="443198"/>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Purchase</a:t>
            </a:r>
          </a:p>
          <a:p>
            <a:pPr algn="ctr" defTabSz="966788" eaLnBrk="0" hangingPunct="0">
              <a:lnSpc>
                <a:spcPct val="80000"/>
              </a:lnSpc>
              <a:defRPr/>
            </a:pPr>
            <a:r>
              <a:rPr kumimoji="1" lang="en-US" altLang="zh-CN" sz="1800" b="1" dirty="0">
                <a:latin typeface="+mj-lt"/>
                <a:ea typeface="宋体" charset="-122"/>
              </a:rPr>
              <a:t>Order Data</a:t>
            </a:r>
          </a:p>
        </p:txBody>
      </p:sp>
      <p:grpSp>
        <p:nvGrpSpPr>
          <p:cNvPr id="1035" name="Group 932"/>
          <p:cNvGrpSpPr>
            <a:grpSpLocks/>
          </p:cNvGrpSpPr>
          <p:nvPr/>
        </p:nvGrpSpPr>
        <p:grpSpPr bwMode="auto">
          <a:xfrm>
            <a:off x="1893888" y="4827586"/>
            <a:ext cx="1641475" cy="1244599"/>
            <a:chOff x="633" y="2691"/>
            <a:chExt cx="1034" cy="784"/>
          </a:xfrm>
        </p:grpSpPr>
        <p:grpSp>
          <p:nvGrpSpPr>
            <p:cNvPr id="1349" name="Group 926"/>
            <p:cNvGrpSpPr>
              <a:grpSpLocks/>
            </p:cNvGrpSpPr>
            <p:nvPr/>
          </p:nvGrpSpPr>
          <p:grpSpPr bwMode="auto">
            <a:xfrm>
              <a:off x="902" y="2691"/>
              <a:ext cx="498" cy="497"/>
              <a:chOff x="890" y="2689"/>
              <a:chExt cx="498" cy="497"/>
            </a:xfrm>
          </p:grpSpPr>
          <p:grpSp>
            <p:nvGrpSpPr>
              <p:cNvPr id="1351" name="Group 821"/>
              <p:cNvGrpSpPr>
                <a:grpSpLocks/>
              </p:cNvGrpSpPr>
              <p:nvPr/>
            </p:nvGrpSpPr>
            <p:grpSpPr bwMode="auto">
              <a:xfrm rot="-1987300">
                <a:off x="890" y="2689"/>
                <a:ext cx="314" cy="458"/>
                <a:chOff x="4607" y="1007"/>
                <a:chExt cx="576" cy="841"/>
              </a:xfrm>
            </p:grpSpPr>
            <p:sp>
              <p:nvSpPr>
                <p:cNvPr id="1386" name="Rectangle 822"/>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87" name="Line 823"/>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8" name="Line 824"/>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9" name="Line 825"/>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0" name="Line 826"/>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1" name="Line 827"/>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2" name="Line 828"/>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3" name="Line 829"/>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4" name="Line 830"/>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5" name="Line 831"/>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6" name="Line 832"/>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7" name="Line 833"/>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8" name="Line 834"/>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9" name="Line 835"/>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400" name="Line 836"/>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401" name="Line 837"/>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52" name="Group 838"/>
              <p:cNvGrpSpPr>
                <a:grpSpLocks/>
              </p:cNvGrpSpPr>
              <p:nvPr/>
            </p:nvGrpSpPr>
            <p:grpSpPr bwMode="auto">
              <a:xfrm rot="-893871">
                <a:off x="983" y="2709"/>
                <a:ext cx="313" cy="457"/>
                <a:chOff x="4607" y="1007"/>
                <a:chExt cx="576" cy="841"/>
              </a:xfrm>
            </p:grpSpPr>
            <p:sp>
              <p:nvSpPr>
                <p:cNvPr id="1370" name="Rectangle 83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71" name="Line 840"/>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2" name="Line 841"/>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3" name="Line 842"/>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4" name="Line 843"/>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5" name="Line 844"/>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6" name="Line 845"/>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7" name="Line 846"/>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8" name="Line 847"/>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9" name="Line 848"/>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0" name="Line 849"/>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1" name="Line 850"/>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2" name="Line 851"/>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3" name="Line 852"/>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4" name="Line 853"/>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5" name="Line 854"/>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53" name="Group 855"/>
              <p:cNvGrpSpPr>
                <a:grpSpLocks/>
              </p:cNvGrpSpPr>
              <p:nvPr/>
            </p:nvGrpSpPr>
            <p:grpSpPr bwMode="auto">
              <a:xfrm rot="308437">
                <a:off x="1074" y="2728"/>
                <a:ext cx="314" cy="458"/>
                <a:chOff x="4607" y="1007"/>
                <a:chExt cx="576" cy="841"/>
              </a:xfrm>
            </p:grpSpPr>
            <p:sp>
              <p:nvSpPr>
                <p:cNvPr id="1354" name="Rectangle 85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55" name="Line 857"/>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6" name="Line 858"/>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7" name="Line 859"/>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8" name="Line 860"/>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9" name="Line 861"/>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0" name="Line 862"/>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1" name="Line 863"/>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2" name="Line 864"/>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3" name="Line 865"/>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4" name="Line 866"/>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5" name="Line 867"/>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6" name="Line 868"/>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7" name="Line 869"/>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8" name="Line 870"/>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9" name="Line 871"/>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sp>
          <p:nvSpPr>
            <p:cNvPr id="1350" name="Text Box 217"/>
            <p:cNvSpPr txBox="1">
              <a:spLocks noChangeArrowheads="1"/>
            </p:cNvSpPr>
            <p:nvPr/>
          </p:nvSpPr>
          <p:spPr bwMode="auto">
            <a:xfrm>
              <a:off x="633" y="3196"/>
              <a:ext cx="1034" cy="27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pPr>
              <a:r>
                <a:rPr kumimoji="1" lang="en-US" altLang="zh-CN" sz="1800" b="1" dirty="0">
                  <a:latin typeface="+mj-lt"/>
                  <a:ea typeface="宋体" charset="-122"/>
                </a:rPr>
                <a:t>Priced Sales Orders</a:t>
              </a:r>
            </a:p>
          </p:txBody>
        </p:sp>
      </p:grpSp>
      <p:grpSp>
        <p:nvGrpSpPr>
          <p:cNvPr id="1036" name="Group 938"/>
          <p:cNvGrpSpPr>
            <a:grpSpLocks/>
          </p:cNvGrpSpPr>
          <p:nvPr/>
        </p:nvGrpSpPr>
        <p:grpSpPr bwMode="auto">
          <a:xfrm>
            <a:off x="4891088" y="4799011"/>
            <a:ext cx="1912937" cy="1273174"/>
            <a:chOff x="3147" y="3395"/>
            <a:chExt cx="1205" cy="802"/>
          </a:xfrm>
        </p:grpSpPr>
        <p:grpSp>
          <p:nvGrpSpPr>
            <p:cNvPr id="1296" name="Group 924"/>
            <p:cNvGrpSpPr>
              <a:grpSpLocks/>
            </p:cNvGrpSpPr>
            <p:nvPr/>
          </p:nvGrpSpPr>
          <p:grpSpPr bwMode="auto">
            <a:xfrm>
              <a:off x="3328" y="3395"/>
              <a:ext cx="498" cy="497"/>
              <a:chOff x="4040" y="3427"/>
              <a:chExt cx="498" cy="497"/>
            </a:xfrm>
          </p:grpSpPr>
          <p:grpSp>
            <p:nvGrpSpPr>
              <p:cNvPr id="1298" name="Group 873"/>
              <p:cNvGrpSpPr>
                <a:grpSpLocks/>
              </p:cNvGrpSpPr>
              <p:nvPr/>
            </p:nvGrpSpPr>
            <p:grpSpPr bwMode="auto">
              <a:xfrm rot="-1987300">
                <a:off x="4040" y="3427"/>
                <a:ext cx="314" cy="458"/>
                <a:chOff x="4607" y="1007"/>
                <a:chExt cx="576" cy="841"/>
              </a:xfrm>
            </p:grpSpPr>
            <p:sp>
              <p:nvSpPr>
                <p:cNvPr id="1333" name="Rectangle 874"/>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34" name="Line 875"/>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5" name="Line 876"/>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6" name="Line 877"/>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7" name="Line 878"/>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8" name="Line 879"/>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9" name="Line 880"/>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0" name="Line 881"/>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1" name="Line 882"/>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2" name="Line 883"/>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3" name="Line 884"/>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4" name="Line 885"/>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5" name="Line 886"/>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6" name="Line 887"/>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7" name="Line 888"/>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8" name="Line 889"/>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299" name="Group 890"/>
              <p:cNvGrpSpPr>
                <a:grpSpLocks/>
              </p:cNvGrpSpPr>
              <p:nvPr/>
            </p:nvGrpSpPr>
            <p:grpSpPr bwMode="auto">
              <a:xfrm rot="-893871">
                <a:off x="4133" y="3447"/>
                <a:ext cx="313" cy="457"/>
                <a:chOff x="4607" y="1007"/>
                <a:chExt cx="576" cy="841"/>
              </a:xfrm>
            </p:grpSpPr>
            <p:sp>
              <p:nvSpPr>
                <p:cNvPr id="1317" name="Rectangle 891"/>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18" name="Line 892"/>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9" name="Line 893"/>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0" name="Line 894"/>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1" name="Line 895"/>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2" name="Line 896"/>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3" name="Line 897"/>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4" name="Line 898"/>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5" name="Line 899"/>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6" name="Line 900"/>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7" name="Line 901"/>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8" name="Line 902"/>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9" name="Line 903"/>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0" name="Line 904"/>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1" name="Line 905"/>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2" name="Line 906"/>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00" name="Group 907"/>
              <p:cNvGrpSpPr>
                <a:grpSpLocks/>
              </p:cNvGrpSpPr>
              <p:nvPr/>
            </p:nvGrpSpPr>
            <p:grpSpPr bwMode="auto">
              <a:xfrm rot="308437">
                <a:off x="4224" y="3466"/>
                <a:ext cx="314" cy="458"/>
                <a:chOff x="4607" y="1007"/>
                <a:chExt cx="576" cy="841"/>
              </a:xfrm>
            </p:grpSpPr>
            <p:sp>
              <p:nvSpPr>
                <p:cNvPr id="1301" name="Rectangle 908"/>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02" name="Line 909"/>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3" name="Line 910"/>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4" name="Line 911"/>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5" name="Line 912"/>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6" name="Line 913"/>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7" name="Line 914"/>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8" name="Line 915"/>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9" name="Line 916"/>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0" name="Line 917"/>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1" name="Line 918"/>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2" name="Line 919"/>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3" name="Line 920"/>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4" name="Line 921"/>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5" name="Line 922"/>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6" name="Line 923"/>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sp>
          <p:nvSpPr>
            <p:cNvPr id="38110" name="Text Box 222"/>
            <p:cNvSpPr txBox="1">
              <a:spLocks noChangeArrowheads="1"/>
            </p:cNvSpPr>
            <p:nvPr/>
          </p:nvSpPr>
          <p:spPr bwMode="auto">
            <a:xfrm>
              <a:off x="3147" y="3918"/>
              <a:ext cx="1205" cy="27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Priced Purchase Orders</a:t>
              </a:r>
            </a:p>
          </p:txBody>
        </p:sp>
      </p:grpSp>
      <p:grpSp>
        <p:nvGrpSpPr>
          <p:cNvPr id="1037" name="Group 935"/>
          <p:cNvGrpSpPr>
            <a:grpSpLocks/>
          </p:cNvGrpSpPr>
          <p:nvPr/>
        </p:nvGrpSpPr>
        <p:grpSpPr bwMode="auto">
          <a:xfrm>
            <a:off x="3449638" y="3400425"/>
            <a:ext cx="1330325" cy="2535238"/>
            <a:chOff x="2459" y="2586"/>
            <a:chExt cx="838" cy="1597"/>
          </a:xfrm>
        </p:grpSpPr>
        <p:sp>
          <p:nvSpPr>
            <p:cNvPr id="1294" name="AutoShape 4"/>
            <p:cNvSpPr>
              <a:spLocks noChangeArrowheads="1"/>
            </p:cNvSpPr>
            <p:nvPr/>
          </p:nvSpPr>
          <p:spPr bwMode="auto">
            <a:xfrm rot="5400000">
              <a:off x="1834" y="3211"/>
              <a:ext cx="1584" cy="33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295" name="AutoShape 933"/>
            <p:cNvSpPr>
              <a:spLocks noChangeArrowheads="1"/>
            </p:cNvSpPr>
            <p:nvPr/>
          </p:nvSpPr>
          <p:spPr bwMode="auto">
            <a:xfrm rot="5401494" flipV="1">
              <a:off x="2339" y="3224"/>
              <a:ext cx="1584" cy="33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grpSp>
      <p:sp>
        <p:nvSpPr>
          <p:cNvPr id="37891" name="Rectangle 3"/>
          <p:cNvSpPr>
            <a:spLocks noChangeArrowheads="1"/>
          </p:cNvSpPr>
          <p:nvPr/>
        </p:nvSpPr>
        <p:spPr bwMode="auto">
          <a:xfrm>
            <a:off x="2782888" y="2860675"/>
            <a:ext cx="2667000" cy="1352550"/>
          </a:xfrm>
          <a:prstGeom prst="rect">
            <a:avLst/>
          </a:prstGeom>
          <a:solidFill>
            <a:srgbClr val="FEF7C2"/>
          </a:solidFill>
          <a:ln w="12700">
            <a:solidFill>
              <a:schemeClr val="tx1"/>
            </a:solidFill>
            <a:miter lim="800000"/>
            <a:headEnd/>
            <a:tailEnd/>
          </a:ln>
          <a:effectLst>
            <a:outerShdw dist="53882" dir="2700000" algn="ctr" rotWithShape="0">
              <a:srgbClr val="B2B2B2"/>
            </a:outerShdw>
          </a:effectLst>
        </p:spPr>
        <p:txBody>
          <a:bodyPr wrap="none" lIns="96661" tIns="48331" rIns="96661" bIns="48331" anchor="ctr"/>
          <a:lstStyle/>
          <a:p>
            <a:endParaRPr lang="zh-CN" altLang="en-US">
              <a:latin typeface="+mj-lt"/>
              <a:ea typeface="宋体" charset="-122"/>
            </a:endParaRPr>
          </a:p>
        </p:txBody>
      </p:sp>
      <p:sp>
        <p:nvSpPr>
          <p:cNvPr id="1039" name="AutoShape 523"/>
          <p:cNvSpPr>
            <a:spLocks noChangeArrowheads="1"/>
          </p:cNvSpPr>
          <p:nvPr/>
        </p:nvSpPr>
        <p:spPr bwMode="auto">
          <a:xfrm rot="763615" flipH="1">
            <a:off x="4794250" y="2730572"/>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38412" name="Text Box 524"/>
          <p:cNvSpPr txBox="1">
            <a:spLocks noChangeArrowheads="1"/>
          </p:cNvSpPr>
          <p:nvPr/>
        </p:nvSpPr>
        <p:spPr bwMode="auto">
          <a:xfrm>
            <a:off x="6892925" y="2717800"/>
            <a:ext cx="1598613" cy="22159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Pricing Data</a:t>
            </a:r>
          </a:p>
        </p:txBody>
      </p:sp>
      <p:grpSp>
        <p:nvGrpSpPr>
          <p:cNvPr id="1041" name="Group 928"/>
          <p:cNvGrpSpPr>
            <a:grpSpLocks/>
          </p:cNvGrpSpPr>
          <p:nvPr/>
        </p:nvGrpSpPr>
        <p:grpSpPr bwMode="auto">
          <a:xfrm>
            <a:off x="6553200" y="3087688"/>
            <a:ext cx="1949450" cy="1042987"/>
            <a:chOff x="4392" y="2114"/>
            <a:chExt cx="1228" cy="657"/>
          </a:xfrm>
        </p:grpSpPr>
        <p:sp>
          <p:nvSpPr>
            <p:cNvPr id="1144" name="Rectangle 227"/>
            <p:cNvSpPr>
              <a:spLocks noChangeArrowheads="1"/>
            </p:cNvSpPr>
            <p:nvPr/>
          </p:nvSpPr>
          <p:spPr bwMode="auto">
            <a:xfrm>
              <a:off x="4846" y="2443"/>
              <a:ext cx="774" cy="292"/>
            </a:xfrm>
            <a:prstGeom prst="rect">
              <a:avLst/>
            </a:prstGeom>
            <a:noFill/>
            <a:ln w="9525">
              <a:noFill/>
              <a:miter lim="800000"/>
              <a:headEnd/>
              <a:tailEnd/>
            </a:ln>
          </p:spPr>
          <p:txBody>
            <a:bodyPr lIns="0" tIns="0" rIns="0" bIns="0" anchor="ctr" anchorCtr="1">
              <a:spAutoFit/>
            </a:bodyPr>
            <a:lstStyle/>
            <a:p>
              <a:pPr eaLnBrk="0" hangingPunct="0">
                <a:lnSpc>
                  <a:spcPct val="80000"/>
                </a:lnSpc>
              </a:pPr>
              <a:r>
                <a:rPr kumimoji="1" lang="en-US" altLang="zh-CN" sz="1900" b="1" dirty="0">
                  <a:latin typeface="+mj-lt"/>
                  <a:ea typeface="宋体" charset="-122"/>
                </a:rPr>
                <a:t>Sales</a:t>
              </a:r>
              <a:br>
                <a:rPr kumimoji="1" lang="en-US" altLang="zh-CN" sz="1900" b="1" dirty="0">
                  <a:latin typeface="+mj-lt"/>
                  <a:ea typeface="宋体" charset="-122"/>
                </a:rPr>
              </a:br>
              <a:r>
                <a:rPr kumimoji="1" lang="en-US" altLang="zh-CN" sz="1900" b="1" dirty="0">
                  <a:latin typeface="+mj-lt"/>
                  <a:ea typeface="宋体" charset="-122"/>
                </a:rPr>
                <a:t>&amp; Finance</a:t>
              </a:r>
            </a:p>
          </p:txBody>
        </p:sp>
        <p:grpSp>
          <p:nvGrpSpPr>
            <p:cNvPr id="1145" name="Group 671"/>
            <p:cNvGrpSpPr>
              <a:grpSpLocks/>
            </p:cNvGrpSpPr>
            <p:nvPr/>
          </p:nvGrpSpPr>
          <p:grpSpPr bwMode="auto">
            <a:xfrm>
              <a:off x="4392" y="2114"/>
              <a:ext cx="441" cy="657"/>
              <a:chOff x="3272" y="1287"/>
              <a:chExt cx="1509" cy="2247"/>
            </a:xfrm>
          </p:grpSpPr>
          <p:sp>
            <p:nvSpPr>
              <p:cNvPr id="1146" name="Freeform 672"/>
              <p:cNvSpPr>
                <a:spLocks/>
              </p:cNvSpPr>
              <p:nvPr/>
            </p:nvSpPr>
            <p:spPr bwMode="auto">
              <a:xfrm>
                <a:off x="3331" y="2149"/>
                <a:ext cx="1386" cy="1353"/>
              </a:xfrm>
              <a:custGeom>
                <a:avLst/>
                <a:gdLst>
                  <a:gd name="T0" fmla="*/ 608 w 608"/>
                  <a:gd name="T1" fmla="*/ 566 h 594"/>
                  <a:gd name="T2" fmla="*/ 608 w 608"/>
                  <a:gd name="T3" fmla="*/ 0 h 594"/>
                  <a:gd name="T4" fmla="*/ 0 w 608"/>
                  <a:gd name="T5" fmla="*/ 0 h 594"/>
                  <a:gd name="T6" fmla="*/ 0 w 608"/>
                  <a:gd name="T7" fmla="*/ 566 h 594"/>
                  <a:gd name="T8" fmla="*/ 0 w 608"/>
                  <a:gd name="T9" fmla="*/ 566 h 594"/>
                  <a:gd name="T10" fmla="*/ 2 w 608"/>
                  <a:gd name="T11" fmla="*/ 576 h 594"/>
                  <a:gd name="T12" fmla="*/ 4 w 608"/>
                  <a:gd name="T13" fmla="*/ 584 h 594"/>
                  <a:gd name="T14" fmla="*/ 8 w 608"/>
                  <a:gd name="T15" fmla="*/ 590 h 594"/>
                  <a:gd name="T16" fmla="*/ 14 w 608"/>
                  <a:gd name="T17" fmla="*/ 594 h 594"/>
                  <a:gd name="T18" fmla="*/ 14 w 608"/>
                  <a:gd name="T19" fmla="*/ 594 h 594"/>
                  <a:gd name="T20" fmla="*/ 16 w 608"/>
                  <a:gd name="T21" fmla="*/ 594 h 594"/>
                  <a:gd name="T22" fmla="*/ 592 w 608"/>
                  <a:gd name="T23" fmla="*/ 594 h 594"/>
                  <a:gd name="T24" fmla="*/ 592 w 608"/>
                  <a:gd name="T25" fmla="*/ 594 h 594"/>
                  <a:gd name="T26" fmla="*/ 594 w 608"/>
                  <a:gd name="T27" fmla="*/ 594 h 594"/>
                  <a:gd name="T28" fmla="*/ 594 w 608"/>
                  <a:gd name="T29" fmla="*/ 594 h 594"/>
                  <a:gd name="T30" fmla="*/ 602 w 608"/>
                  <a:gd name="T31" fmla="*/ 586 h 594"/>
                  <a:gd name="T32" fmla="*/ 606 w 608"/>
                  <a:gd name="T33" fmla="*/ 576 h 594"/>
                  <a:gd name="T34" fmla="*/ 608 w 608"/>
                  <a:gd name="T35" fmla="*/ 566 h 594"/>
                  <a:gd name="T36" fmla="*/ 608 w 608"/>
                  <a:gd name="T37" fmla="*/ 566 h 5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8"/>
                  <a:gd name="T58" fmla="*/ 0 h 594"/>
                  <a:gd name="T59" fmla="*/ 608 w 608"/>
                  <a:gd name="T60" fmla="*/ 594 h 5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8" h="594">
                    <a:moveTo>
                      <a:pt x="608" y="566"/>
                    </a:moveTo>
                    <a:lnTo>
                      <a:pt x="608" y="0"/>
                    </a:lnTo>
                    <a:lnTo>
                      <a:pt x="0" y="0"/>
                    </a:lnTo>
                    <a:lnTo>
                      <a:pt x="0" y="566"/>
                    </a:lnTo>
                    <a:lnTo>
                      <a:pt x="2" y="576"/>
                    </a:lnTo>
                    <a:lnTo>
                      <a:pt x="4" y="584"/>
                    </a:lnTo>
                    <a:lnTo>
                      <a:pt x="8" y="590"/>
                    </a:lnTo>
                    <a:lnTo>
                      <a:pt x="14" y="594"/>
                    </a:lnTo>
                    <a:lnTo>
                      <a:pt x="16" y="594"/>
                    </a:lnTo>
                    <a:lnTo>
                      <a:pt x="592" y="594"/>
                    </a:lnTo>
                    <a:lnTo>
                      <a:pt x="594" y="594"/>
                    </a:lnTo>
                    <a:lnTo>
                      <a:pt x="602" y="586"/>
                    </a:lnTo>
                    <a:lnTo>
                      <a:pt x="606" y="576"/>
                    </a:lnTo>
                    <a:lnTo>
                      <a:pt x="608" y="566"/>
                    </a:lnTo>
                    <a:close/>
                  </a:path>
                </a:pathLst>
              </a:custGeom>
              <a:solidFill>
                <a:schemeClr val="hlink"/>
              </a:solidFill>
              <a:ln w="9525">
                <a:noFill/>
                <a:round/>
                <a:headEnd/>
                <a:tailEnd/>
              </a:ln>
            </p:spPr>
            <p:txBody>
              <a:bodyPr/>
              <a:lstStyle/>
              <a:p>
                <a:endParaRPr lang="en-US">
                  <a:latin typeface="+mj-lt"/>
                </a:endParaRPr>
              </a:p>
            </p:txBody>
          </p:sp>
          <p:sp>
            <p:nvSpPr>
              <p:cNvPr id="1147" name="Freeform 673"/>
              <p:cNvSpPr>
                <a:spLocks/>
              </p:cNvSpPr>
              <p:nvPr/>
            </p:nvSpPr>
            <p:spPr bwMode="auto">
              <a:xfrm>
                <a:off x="3331" y="1319"/>
                <a:ext cx="1395" cy="625"/>
              </a:xfrm>
              <a:custGeom>
                <a:avLst/>
                <a:gdLst>
                  <a:gd name="T0" fmla="*/ 0 w 612"/>
                  <a:gd name="T1" fmla="*/ 30 h 274"/>
                  <a:gd name="T2" fmla="*/ 0 w 612"/>
                  <a:gd name="T3" fmla="*/ 274 h 274"/>
                  <a:gd name="T4" fmla="*/ 612 w 612"/>
                  <a:gd name="T5" fmla="*/ 274 h 274"/>
                  <a:gd name="T6" fmla="*/ 612 w 612"/>
                  <a:gd name="T7" fmla="*/ 30 h 274"/>
                  <a:gd name="T8" fmla="*/ 612 w 612"/>
                  <a:gd name="T9" fmla="*/ 30 h 274"/>
                  <a:gd name="T10" fmla="*/ 608 w 612"/>
                  <a:gd name="T11" fmla="*/ 20 h 274"/>
                  <a:gd name="T12" fmla="*/ 604 w 612"/>
                  <a:gd name="T13" fmla="*/ 12 h 274"/>
                  <a:gd name="T14" fmla="*/ 600 w 612"/>
                  <a:gd name="T15" fmla="*/ 6 h 274"/>
                  <a:gd name="T16" fmla="*/ 594 w 612"/>
                  <a:gd name="T17" fmla="*/ 2 h 274"/>
                  <a:gd name="T18" fmla="*/ 594 w 612"/>
                  <a:gd name="T19" fmla="*/ 2 h 274"/>
                  <a:gd name="T20" fmla="*/ 592 w 612"/>
                  <a:gd name="T21" fmla="*/ 0 h 274"/>
                  <a:gd name="T22" fmla="*/ 16 w 612"/>
                  <a:gd name="T23" fmla="*/ 0 h 274"/>
                  <a:gd name="T24" fmla="*/ 16 w 612"/>
                  <a:gd name="T25" fmla="*/ 0 h 274"/>
                  <a:gd name="T26" fmla="*/ 14 w 612"/>
                  <a:gd name="T27" fmla="*/ 2 h 274"/>
                  <a:gd name="T28" fmla="*/ 14 w 612"/>
                  <a:gd name="T29" fmla="*/ 2 h 274"/>
                  <a:gd name="T30" fmla="*/ 8 w 612"/>
                  <a:gd name="T31" fmla="*/ 6 h 274"/>
                  <a:gd name="T32" fmla="*/ 6 w 612"/>
                  <a:gd name="T33" fmla="*/ 10 h 274"/>
                  <a:gd name="T34" fmla="*/ 2 w 612"/>
                  <a:gd name="T35" fmla="*/ 20 h 274"/>
                  <a:gd name="T36" fmla="*/ 0 w 612"/>
                  <a:gd name="T37" fmla="*/ 30 h 274"/>
                  <a:gd name="T38" fmla="*/ 0 w 612"/>
                  <a:gd name="T39" fmla="*/ 30 h 2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2"/>
                  <a:gd name="T61" fmla="*/ 0 h 274"/>
                  <a:gd name="T62" fmla="*/ 612 w 612"/>
                  <a:gd name="T63" fmla="*/ 274 h 2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2" h="274">
                    <a:moveTo>
                      <a:pt x="0" y="30"/>
                    </a:moveTo>
                    <a:lnTo>
                      <a:pt x="0" y="274"/>
                    </a:lnTo>
                    <a:lnTo>
                      <a:pt x="612" y="274"/>
                    </a:lnTo>
                    <a:lnTo>
                      <a:pt x="612" y="30"/>
                    </a:lnTo>
                    <a:lnTo>
                      <a:pt x="608" y="20"/>
                    </a:lnTo>
                    <a:lnTo>
                      <a:pt x="604" y="12"/>
                    </a:lnTo>
                    <a:lnTo>
                      <a:pt x="600" y="6"/>
                    </a:lnTo>
                    <a:lnTo>
                      <a:pt x="594" y="2"/>
                    </a:lnTo>
                    <a:lnTo>
                      <a:pt x="592" y="0"/>
                    </a:lnTo>
                    <a:lnTo>
                      <a:pt x="16" y="0"/>
                    </a:lnTo>
                    <a:lnTo>
                      <a:pt x="14" y="2"/>
                    </a:lnTo>
                    <a:lnTo>
                      <a:pt x="8" y="6"/>
                    </a:lnTo>
                    <a:lnTo>
                      <a:pt x="6" y="10"/>
                    </a:lnTo>
                    <a:lnTo>
                      <a:pt x="2" y="20"/>
                    </a:lnTo>
                    <a:lnTo>
                      <a:pt x="0" y="30"/>
                    </a:lnTo>
                    <a:close/>
                  </a:path>
                </a:pathLst>
              </a:custGeom>
              <a:solidFill>
                <a:schemeClr val="hlink"/>
              </a:solidFill>
              <a:ln w="9525">
                <a:noFill/>
                <a:round/>
                <a:headEnd/>
                <a:tailEnd/>
              </a:ln>
            </p:spPr>
            <p:txBody>
              <a:bodyPr/>
              <a:lstStyle/>
              <a:p>
                <a:endParaRPr lang="en-US">
                  <a:latin typeface="+mj-lt"/>
                </a:endParaRPr>
              </a:p>
            </p:txBody>
          </p:sp>
          <p:sp>
            <p:nvSpPr>
              <p:cNvPr id="1148" name="Freeform 674"/>
              <p:cNvSpPr>
                <a:spLocks/>
              </p:cNvSpPr>
              <p:nvPr/>
            </p:nvSpPr>
            <p:spPr bwMode="auto">
              <a:xfrm>
                <a:off x="3304" y="1324"/>
                <a:ext cx="59" cy="629"/>
              </a:xfrm>
              <a:custGeom>
                <a:avLst/>
                <a:gdLst>
                  <a:gd name="T0" fmla="*/ 12 w 26"/>
                  <a:gd name="T1" fmla="*/ 28 h 276"/>
                  <a:gd name="T2" fmla="*/ 12 w 26"/>
                  <a:gd name="T3" fmla="*/ 28 h 276"/>
                  <a:gd name="T4" fmla="*/ 14 w 26"/>
                  <a:gd name="T5" fmla="*/ 18 h 276"/>
                  <a:gd name="T6" fmla="*/ 18 w 26"/>
                  <a:gd name="T7" fmla="*/ 8 h 276"/>
                  <a:gd name="T8" fmla="*/ 20 w 26"/>
                  <a:gd name="T9" fmla="*/ 4 h 276"/>
                  <a:gd name="T10" fmla="*/ 26 w 26"/>
                  <a:gd name="T11" fmla="*/ 0 h 276"/>
                  <a:gd name="T12" fmla="*/ 26 w 26"/>
                  <a:gd name="T13" fmla="*/ 0 h 276"/>
                  <a:gd name="T14" fmla="*/ 16 w 26"/>
                  <a:gd name="T15" fmla="*/ 0 h 276"/>
                  <a:gd name="T16" fmla="*/ 10 w 26"/>
                  <a:gd name="T17" fmla="*/ 4 h 276"/>
                  <a:gd name="T18" fmla="*/ 6 w 26"/>
                  <a:gd name="T19" fmla="*/ 8 h 276"/>
                  <a:gd name="T20" fmla="*/ 2 w 26"/>
                  <a:gd name="T21" fmla="*/ 14 h 276"/>
                  <a:gd name="T22" fmla="*/ 0 w 26"/>
                  <a:gd name="T23" fmla="*/ 22 h 276"/>
                  <a:gd name="T24" fmla="*/ 0 w 26"/>
                  <a:gd name="T25" fmla="*/ 28 h 276"/>
                  <a:gd name="T26" fmla="*/ 0 w 26"/>
                  <a:gd name="T27" fmla="*/ 28 h 276"/>
                  <a:gd name="T28" fmla="*/ 0 w 26"/>
                  <a:gd name="T29" fmla="*/ 276 h 276"/>
                  <a:gd name="T30" fmla="*/ 12 w 26"/>
                  <a:gd name="T31" fmla="*/ 272 h 276"/>
                  <a:gd name="T32" fmla="*/ 12 w 26"/>
                  <a:gd name="T33" fmla="*/ 28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6"/>
                  <a:gd name="T53" fmla="*/ 26 w 26"/>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6">
                    <a:moveTo>
                      <a:pt x="12" y="28"/>
                    </a:moveTo>
                    <a:lnTo>
                      <a:pt x="12" y="28"/>
                    </a:lnTo>
                    <a:lnTo>
                      <a:pt x="14" y="18"/>
                    </a:lnTo>
                    <a:lnTo>
                      <a:pt x="18" y="8"/>
                    </a:lnTo>
                    <a:lnTo>
                      <a:pt x="20" y="4"/>
                    </a:lnTo>
                    <a:lnTo>
                      <a:pt x="26" y="0"/>
                    </a:lnTo>
                    <a:lnTo>
                      <a:pt x="16" y="0"/>
                    </a:lnTo>
                    <a:lnTo>
                      <a:pt x="10" y="4"/>
                    </a:lnTo>
                    <a:lnTo>
                      <a:pt x="6" y="8"/>
                    </a:lnTo>
                    <a:lnTo>
                      <a:pt x="2" y="14"/>
                    </a:lnTo>
                    <a:lnTo>
                      <a:pt x="0" y="22"/>
                    </a:lnTo>
                    <a:lnTo>
                      <a:pt x="0" y="28"/>
                    </a:lnTo>
                    <a:lnTo>
                      <a:pt x="0" y="276"/>
                    </a:lnTo>
                    <a:lnTo>
                      <a:pt x="12" y="272"/>
                    </a:lnTo>
                    <a:lnTo>
                      <a:pt x="12" y="28"/>
                    </a:lnTo>
                    <a:close/>
                  </a:path>
                </a:pathLst>
              </a:custGeom>
              <a:solidFill>
                <a:schemeClr val="tx2"/>
              </a:solidFill>
              <a:ln w="9525">
                <a:noFill/>
                <a:round/>
                <a:headEnd/>
                <a:tailEnd/>
              </a:ln>
            </p:spPr>
            <p:txBody>
              <a:bodyPr/>
              <a:lstStyle/>
              <a:p>
                <a:endParaRPr lang="en-US">
                  <a:latin typeface="+mj-lt"/>
                </a:endParaRPr>
              </a:p>
            </p:txBody>
          </p:sp>
          <p:sp>
            <p:nvSpPr>
              <p:cNvPr id="1149" name="Freeform 675"/>
              <p:cNvSpPr>
                <a:spLocks/>
              </p:cNvSpPr>
              <p:nvPr/>
            </p:nvSpPr>
            <p:spPr bwMode="auto">
              <a:xfrm>
                <a:off x="3304" y="2135"/>
                <a:ext cx="59" cy="1367"/>
              </a:xfrm>
              <a:custGeom>
                <a:avLst/>
                <a:gdLst>
                  <a:gd name="T0" fmla="*/ 12 w 26"/>
                  <a:gd name="T1" fmla="*/ 572 h 600"/>
                  <a:gd name="T2" fmla="*/ 12 w 26"/>
                  <a:gd name="T3" fmla="*/ 6 h 600"/>
                  <a:gd name="T4" fmla="*/ 0 w 26"/>
                  <a:gd name="T5" fmla="*/ 0 h 600"/>
                  <a:gd name="T6" fmla="*/ 0 w 26"/>
                  <a:gd name="T7" fmla="*/ 0 h 600"/>
                  <a:gd name="T8" fmla="*/ 0 w 26"/>
                  <a:gd name="T9" fmla="*/ 572 h 600"/>
                  <a:gd name="T10" fmla="*/ 0 w 26"/>
                  <a:gd name="T11" fmla="*/ 572 h 600"/>
                  <a:gd name="T12" fmla="*/ 0 w 26"/>
                  <a:gd name="T13" fmla="*/ 580 h 600"/>
                  <a:gd name="T14" fmla="*/ 2 w 26"/>
                  <a:gd name="T15" fmla="*/ 586 h 600"/>
                  <a:gd name="T16" fmla="*/ 6 w 26"/>
                  <a:gd name="T17" fmla="*/ 592 h 600"/>
                  <a:gd name="T18" fmla="*/ 10 w 26"/>
                  <a:gd name="T19" fmla="*/ 596 h 600"/>
                  <a:gd name="T20" fmla="*/ 18 w 26"/>
                  <a:gd name="T21" fmla="*/ 600 h 600"/>
                  <a:gd name="T22" fmla="*/ 26 w 26"/>
                  <a:gd name="T23" fmla="*/ 600 h 600"/>
                  <a:gd name="T24" fmla="*/ 26 w 26"/>
                  <a:gd name="T25" fmla="*/ 600 h 600"/>
                  <a:gd name="T26" fmla="*/ 20 w 26"/>
                  <a:gd name="T27" fmla="*/ 596 h 600"/>
                  <a:gd name="T28" fmla="*/ 16 w 26"/>
                  <a:gd name="T29" fmla="*/ 590 h 600"/>
                  <a:gd name="T30" fmla="*/ 14 w 26"/>
                  <a:gd name="T31" fmla="*/ 582 h 600"/>
                  <a:gd name="T32" fmla="*/ 12 w 26"/>
                  <a:gd name="T33" fmla="*/ 572 h 600"/>
                  <a:gd name="T34" fmla="*/ 12 w 26"/>
                  <a:gd name="T35" fmla="*/ 572 h 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600"/>
                  <a:gd name="T56" fmla="*/ 26 w 26"/>
                  <a:gd name="T57" fmla="*/ 600 h 6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600">
                    <a:moveTo>
                      <a:pt x="12" y="572"/>
                    </a:moveTo>
                    <a:lnTo>
                      <a:pt x="12" y="6"/>
                    </a:lnTo>
                    <a:lnTo>
                      <a:pt x="0" y="0"/>
                    </a:lnTo>
                    <a:lnTo>
                      <a:pt x="0" y="572"/>
                    </a:lnTo>
                    <a:lnTo>
                      <a:pt x="0" y="580"/>
                    </a:lnTo>
                    <a:lnTo>
                      <a:pt x="2" y="586"/>
                    </a:lnTo>
                    <a:lnTo>
                      <a:pt x="6" y="592"/>
                    </a:lnTo>
                    <a:lnTo>
                      <a:pt x="10" y="596"/>
                    </a:lnTo>
                    <a:lnTo>
                      <a:pt x="18" y="600"/>
                    </a:lnTo>
                    <a:lnTo>
                      <a:pt x="26" y="600"/>
                    </a:lnTo>
                    <a:lnTo>
                      <a:pt x="20" y="596"/>
                    </a:lnTo>
                    <a:lnTo>
                      <a:pt x="16" y="590"/>
                    </a:lnTo>
                    <a:lnTo>
                      <a:pt x="14" y="582"/>
                    </a:lnTo>
                    <a:lnTo>
                      <a:pt x="12" y="572"/>
                    </a:lnTo>
                    <a:close/>
                  </a:path>
                </a:pathLst>
              </a:custGeom>
              <a:solidFill>
                <a:schemeClr val="tx2"/>
              </a:solidFill>
              <a:ln w="9525">
                <a:noFill/>
                <a:round/>
                <a:headEnd/>
                <a:tailEnd/>
              </a:ln>
            </p:spPr>
            <p:txBody>
              <a:bodyPr/>
              <a:lstStyle/>
              <a:p>
                <a:endParaRPr lang="en-US">
                  <a:latin typeface="+mj-lt"/>
                </a:endParaRPr>
              </a:p>
            </p:txBody>
          </p:sp>
          <p:sp>
            <p:nvSpPr>
              <p:cNvPr id="1150" name="Freeform 676"/>
              <p:cNvSpPr>
                <a:spLocks/>
              </p:cNvSpPr>
              <p:nvPr/>
            </p:nvSpPr>
            <p:spPr bwMode="auto">
              <a:xfrm>
                <a:off x="4685" y="2135"/>
                <a:ext cx="64" cy="1367"/>
              </a:xfrm>
              <a:custGeom>
                <a:avLst/>
                <a:gdLst>
                  <a:gd name="T0" fmla="*/ 14 w 28"/>
                  <a:gd name="T1" fmla="*/ 572 h 600"/>
                  <a:gd name="T2" fmla="*/ 14 w 28"/>
                  <a:gd name="T3" fmla="*/ 572 h 600"/>
                  <a:gd name="T4" fmla="*/ 12 w 28"/>
                  <a:gd name="T5" fmla="*/ 582 h 600"/>
                  <a:gd name="T6" fmla="*/ 8 w 28"/>
                  <a:gd name="T7" fmla="*/ 592 h 600"/>
                  <a:gd name="T8" fmla="*/ 0 w 28"/>
                  <a:gd name="T9" fmla="*/ 600 h 600"/>
                  <a:gd name="T10" fmla="*/ 0 w 28"/>
                  <a:gd name="T11" fmla="*/ 600 h 600"/>
                  <a:gd name="T12" fmla="*/ 10 w 28"/>
                  <a:gd name="T13" fmla="*/ 600 h 600"/>
                  <a:gd name="T14" fmla="*/ 16 w 28"/>
                  <a:gd name="T15" fmla="*/ 596 h 600"/>
                  <a:gd name="T16" fmla="*/ 20 w 28"/>
                  <a:gd name="T17" fmla="*/ 592 h 600"/>
                  <a:gd name="T18" fmla="*/ 24 w 28"/>
                  <a:gd name="T19" fmla="*/ 586 h 600"/>
                  <a:gd name="T20" fmla="*/ 26 w 28"/>
                  <a:gd name="T21" fmla="*/ 578 h 600"/>
                  <a:gd name="T22" fmla="*/ 28 w 28"/>
                  <a:gd name="T23" fmla="*/ 572 h 600"/>
                  <a:gd name="T24" fmla="*/ 28 w 28"/>
                  <a:gd name="T25" fmla="*/ 0 h 600"/>
                  <a:gd name="T26" fmla="*/ 14 w 28"/>
                  <a:gd name="T27" fmla="*/ 6 h 600"/>
                  <a:gd name="T28" fmla="*/ 14 w 28"/>
                  <a:gd name="T29" fmla="*/ 572 h 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600"/>
                  <a:gd name="T47" fmla="*/ 28 w 28"/>
                  <a:gd name="T48" fmla="*/ 600 h 6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600">
                    <a:moveTo>
                      <a:pt x="14" y="572"/>
                    </a:moveTo>
                    <a:lnTo>
                      <a:pt x="14" y="572"/>
                    </a:lnTo>
                    <a:lnTo>
                      <a:pt x="12" y="582"/>
                    </a:lnTo>
                    <a:lnTo>
                      <a:pt x="8" y="592"/>
                    </a:lnTo>
                    <a:lnTo>
                      <a:pt x="0" y="600"/>
                    </a:lnTo>
                    <a:lnTo>
                      <a:pt x="10" y="600"/>
                    </a:lnTo>
                    <a:lnTo>
                      <a:pt x="16" y="596"/>
                    </a:lnTo>
                    <a:lnTo>
                      <a:pt x="20" y="592"/>
                    </a:lnTo>
                    <a:lnTo>
                      <a:pt x="24" y="586"/>
                    </a:lnTo>
                    <a:lnTo>
                      <a:pt x="26" y="578"/>
                    </a:lnTo>
                    <a:lnTo>
                      <a:pt x="28" y="572"/>
                    </a:lnTo>
                    <a:lnTo>
                      <a:pt x="28" y="0"/>
                    </a:lnTo>
                    <a:lnTo>
                      <a:pt x="14" y="6"/>
                    </a:lnTo>
                    <a:lnTo>
                      <a:pt x="14" y="572"/>
                    </a:lnTo>
                    <a:close/>
                  </a:path>
                </a:pathLst>
              </a:custGeom>
              <a:solidFill>
                <a:schemeClr val="tx2"/>
              </a:solidFill>
              <a:ln w="9525">
                <a:noFill/>
                <a:round/>
                <a:headEnd/>
                <a:tailEnd/>
              </a:ln>
            </p:spPr>
            <p:txBody>
              <a:bodyPr/>
              <a:lstStyle/>
              <a:p>
                <a:endParaRPr lang="en-US">
                  <a:latin typeface="+mj-lt"/>
                </a:endParaRPr>
              </a:p>
            </p:txBody>
          </p:sp>
          <p:sp>
            <p:nvSpPr>
              <p:cNvPr id="1151" name="Freeform 677"/>
              <p:cNvSpPr>
                <a:spLocks noEditPoints="1"/>
              </p:cNvSpPr>
              <p:nvPr/>
            </p:nvSpPr>
            <p:spPr bwMode="auto">
              <a:xfrm>
                <a:off x="3272" y="1287"/>
                <a:ext cx="1509" cy="2247"/>
              </a:xfrm>
              <a:custGeom>
                <a:avLst/>
                <a:gdLst>
                  <a:gd name="T0" fmla="*/ 42 w 662"/>
                  <a:gd name="T1" fmla="*/ 0 h 986"/>
                  <a:gd name="T2" fmla="*/ 30 w 662"/>
                  <a:gd name="T3" fmla="*/ 2 h 986"/>
                  <a:gd name="T4" fmla="*/ 14 w 662"/>
                  <a:gd name="T5" fmla="*/ 10 h 986"/>
                  <a:gd name="T6" fmla="*/ 4 w 662"/>
                  <a:gd name="T7" fmla="*/ 24 h 986"/>
                  <a:gd name="T8" fmla="*/ 0 w 662"/>
                  <a:gd name="T9" fmla="*/ 44 h 986"/>
                  <a:gd name="T10" fmla="*/ 0 w 662"/>
                  <a:gd name="T11" fmla="*/ 944 h 986"/>
                  <a:gd name="T12" fmla="*/ 4 w 662"/>
                  <a:gd name="T13" fmla="*/ 966 h 986"/>
                  <a:gd name="T14" fmla="*/ 14 w 662"/>
                  <a:gd name="T15" fmla="*/ 978 h 986"/>
                  <a:gd name="T16" fmla="*/ 30 w 662"/>
                  <a:gd name="T17" fmla="*/ 986 h 986"/>
                  <a:gd name="T18" fmla="*/ 618 w 662"/>
                  <a:gd name="T19" fmla="*/ 986 h 986"/>
                  <a:gd name="T20" fmla="*/ 630 w 662"/>
                  <a:gd name="T21" fmla="*/ 986 h 986"/>
                  <a:gd name="T22" fmla="*/ 646 w 662"/>
                  <a:gd name="T23" fmla="*/ 978 h 986"/>
                  <a:gd name="T24" fmla="*/ 656 w 662"/>
                  <a:gd name="T25" fmla="*/ 964 h 986"/>
                  <a:gd name="T26" fmla="*/ 662 w 662"/>
                  <a:gd name="T27" fmla="*/ 944 h 986"/>
                  <a:gd name="T28" fmla="*/ 662 w 662"/>
                  <a:gd name="T29" fmla="*/ 44 h 986"/>
                  <a:gd name="T30" fmla="*/ 656 w 662"/>
                  <a:gd name="T31" fmla="*/ 22 h 986"/>
                  <a:gd name="T32" fmla="*/ 646 w 662"/>
                  <a:gd name="T33" fmla="*/ 10 h 986"/>
                  <a:gd name="T34" fmla="*/ 630 w 662"/>
                  <a:gd name="T35" fmla="*/ 2 h 986"/>
                  <a:gd name="T36" fmla="*/ 618 w 662"/>
                  <a:gd name="T37" fmla="*/ 0 h 986"/>
                  <a:gd name="T38" fmla="*/ 618 w 662"/>
                  <a:gd name="T39" fmla="*/ 14 h 986"/>
                  <a:gd name="T40" fmla="*/ 624 w 662"/>
                  <a:gd name="T41" fmla="*/ 16 h 986"/>
                  <a:gd name="T42" fmla="*/ 638 w 662"/>
                  <a:gd name="T43" fmla="*/ 22 h 986"/>
                  <a:gd name="T44" fmla="*/ 646 w 662"/>
                  <a:gd name="T45" fmla="*/ 34 h 986"/>
                  <a:gd name="T46" fmla="*/ 648 w 662"/>
                  <a:gd name="T47" fmla="*/ 292 h 986"/>
                  <a:gd name="T48" fmla="*/ 14 w 662"/>
                  <a:gd name="T49" fmla="*/ 292 h 986"/>
                  <a:gd name="T50" fmla="*/ 14 w 662"/>
                  <a:gd name="T51" fmla="*/ 44 h 986"/>
                  <a:gd name="T52" fmla="*/ 18 w 662"/>
                  <a:gd name="T53" fmla="*/ 28 h 986"/>
                  <a:gd name="T54" fmla="*/ 26 w 662"/>
                  <a:gd name="T55" fmla="*/ 20 h 986"/>
                  <a:gd name="T56" fmla="*/ 42 w 662"/>
                  <a:gd name="T57" fmla="*/ 14 h 986"/>
                  <a:gd name="T58" fmla="*/ 14 w 662"/>
                  <a:gd name="T59" fmla="*/ 364 h 986"/>
                  <a:gd name="T60" fmla="*/ 14 w 662"/>
                  <a:gd name="T61" fmla="*/ 300 h 986"/>
                  <a:gd name="T62" fmla="*/ 326 w 662"/>
                  <a:gd name="T63" fmla="*/ 364 h 986"/>
                  <a:gd name="T64" fmla="*/ 334 w 662"/>
                  <a:gd name="T65" fmla="*/ 300 h 986"/>
                  <a:gd name="T66" fmla="*/ 578 w 662"/>
                  <a:gd name="T67" fmla="*/ 364 h 986"/>
                  <a:gd name="T68" fmla="*/ 334 w 662"/>
                  <a:gd name="T69" fmla="*/ 300 h 986"/>
                  <a:gd name="T70" fmla="*/ 648 w 662"/>
                  <a:gd name="T71" fmla="*/ 300 h 986"/>
                  <a:gd name="T72" fmla="*/ 586 w 662"/>
                  <a:gd name="T73" fmla="*/ 364 h 986"/>
                  <a:gd name="T74" fmla="*/ 618 w 662"/>
                  <a:gd name="T75" fmla="*/ 972 h 986"/>
                  <a:gd name="T76" fmla="*/ 42 w 662"/>
                  <a:gd name="T77" fmla="*/ 972 h 986"/>
                  <a:gd name="T78" fmla="*/ 26 w 662"/>
                  <a:gd name="T79" fmla="*/ 968 h 986"/>
                  <a:gd name="T80" fmla="*/ 18 w 662"/>
                  <a:gd name="T81" fmla="*/ 960 h 986"/>
                  <a:gd name="T82" fmla="*/ 14 w 662"/>
                  <a:gd name="T83" fmla="*/ 944 h 986"/>
                  <a:gd name="T84" fmla="*/ 14 w 662"/>
                  <a:gd name="T85" fmla="*/ 372 h 986"/>
                  <a:gd name="T86" fmla="*/ 648 w 662"/>
                  <a:gd name="T87" fmla="*/ 944 h 986"/>
                  <a:gd name="T88" fmla="*/ 646 w 662"/>
                  <a:gd name="T89" fmla="*/ 950 h 986"/>
                  <a:gd name="T90" fmla="*/ 640 w 662"/>
                  <a:gd name="T91" fmla="*/ 964 h 986"/>
                  <a:gd name="T92" fmla="*/ 628 w 662"/>
                  <a:gd name="T93" fmla="*/ 972 h 986"/>
                  <a:gd name="T94" fmla="*/ 618 w 662"/>
                  <a:gd name="T95" fmla="*/ 972 h 98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62"/>
                  <a:gd name="T145" fmla="*/ 0 h 986"/>
                  <a:gd name="T146" fmla="*/ 662 w 662"/>
                  <a:gd name="T147" fmla="*/ 986 h 98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62" h="986">
                    <a:moveTo>
                      <a:pt x="618" y="0"/>
                    </a:moveTo>
                    <a:lnTo>
                      <a:pt x="42" y="0"/>
                    </a:lnTo>
                    <a:lnTo>
                      <a:pt x="30" y="2"/>
                    </a:lnTo>
                    <a:lnTo>
                      <a:pt x="20" y="6"/>
                    </a:lnTo>
                    <a:lnTo>
                      <a:pt x="14" y="10"/>
                    </a:lnTo>
                    <a:lnTo>
                      <a:pt x="8" y="16"/>
                    </a:lnTo>
                    <a:lnTo>
                      <a:pt x="4" y="24"/>
                    </a:lnTo>
                    <a:lnTo>
                      <a:pt x="0" y="32"/>
                    </a:lnTo>
                    <a:lnTo>
                      <a:pt x="0" y="44"/>
                    </a:lnTo>
                    <a:lnTo>
                      <a:pt x="0" y="944"/>
                    </a:lnTo>
                    <a:lnTo>
                      <a:pt x="0" y="956"/>
                    </a:lnTo>
                    <a:lnTo>
                      <a:pt x="4" y="966"/>
                    </a:lnTo>
                    <a:lnTo>
                      <a:pt x="8" y="972"/>
                    </a:lnTo>
                    <a:lnTo>
                      <a:pt x="14" y="978"/>
                    </a:lnTo>
                    <a:lnTo>
                      <a:pt x="22" y="982"/>
                    </a:lnTo>
                    <a:lnTo>
                      <a:pt x="30" y="986"/>
                    </a:lnTo>
                    <a:lnTo>
                      <a:pt x="42" y="986"/>
                    </a:lnTo>
                    <a:lnTo>
                      <a:pt x="618" y="986"/>
                    </a:lnTo>
                    <a:lnTo>
                      <a:pt x="630" y="986"/>
                    </a:lnTo>
                    <a:lnTo>
                      <a:pt x="640" y="982"/>
                    </a:lnTo>
                    <a:lnTo>
                      <a:pt x="646" y="978"/>
                    </a:lnTo>
                    <a:lnTo>
                      <a:pt x="652" y="972"/>
                    </a:lnTo>
                    <a:lnTo>
                      <a:pt x="656" y="964"/>
                    </a:lnTo>
                    <a:lnTo>
                      <a:pt x="660" y="956"/>
                    </a:lnTo>
                    <a:lnTo>
                      <a:pt x="662" y="944"/>
                    </a:lnTo>
                    <a:lnTo>
                      <a:pt x="662" y="44"/>
                    </a:lnTo>
                    <a:lnTo>
                      <a:pt x="660" y="32"/>
                    </a:lnTo>
                    <a:lnTo>
                      <a:pt x="656" y="22"/>
                    </a:lnTo>
                    <a:lnTo>
                      <a:pt x="652" y="16"/>
                    </a:lnTo>
                    <a:lnTo>
                      <a:pt x="646" y="10"/>
                    </a:lnTo>
                    <a:lnTo>
                      <a:pt x="638" y="6"/>
                    </a:lnTo>
                    <a:lnTo>
                      <a:pt x="630" y="2"/>
                    </a:lnTo>
                    <a:lnTo>
                      <a:pt x="618" y="0"/>
                    </a:lnTo>
                    <a:close/>
                    <a:moveTo>
                      <a:pt x="42" y="14"/>
                    </a:moveTo>
                    <a:lnTo>
                      <a:pt x="618" y="14"/>
                    </a:lnTo>
                    <a:lnTo>
                      <a:pt x="624" y="16"/>
                    </a:lnTo>
                    <a:lnTo>
                      <a:pt x="634" y="20"/>
                    </a:lnTo>
                    <a:lnTo>
                      <a:pt x="638" y="22"/>
                    </a:lnTo>
                    <a:lnTo>
                      <a:pt x="642" y="28"/>
                    </a:lnTo>
                    <a:lnTo>
                      <a:pt x="646" y="34"/>
                    </a:lnTo>
                    <a:lnTo>
                      <a:pt x="648" y="44"/>
                    </a:lnTo>
                    <a:lnTo>
                      <a:pt x="648" y="292"/>
                    </a:lnTo>
                    <a:lnTo>
                      <a:pt x="14" y="292"/>
                    </a:lnTo>
                    <a:lnTo>
                      <a:pt x="14" y="44"/>
                    </a:lnTo>
                    <a:lnTo>
                      <a:pt x="14" y="38"/>
                    </a:lnTo>
                    <a:lnTo>
                      <a:pt x="18" y="28"/>
                    </a:lnTo>
                    <a:lnTo>
                      <a:pt x="20" y="24"/>
                    </a:lnTo>
                    <a:lnTo>
                      <a:pt x="26" y="20"/>
                    </a:lnTo>
                    <a:lnTo>
                      <a:pt x="32" y="16"/>
                    </a:lnTo>
                    <a:lnTo>
                      <a:pt x="42" y="14"/>
                    </a:lnTo>
                    <a:close/>
                    <a:moveTo>
                      <a:pt x="14" y="364"/>
                    </a:moveTo>
                    <a:lnTo>
                      <a:pt x="14" y="364"/>
                    </a:lnTo>
                    <a:lnTo>
                      <a:pt x="14" y="300"/>
                    </a:lnTo>
                    <a:lnTo>
                      <a:pt x="326" y="300"/>
                    </a:lnTo>
                    <a:lnTo>
                      <a:pt x="326" y="364"/>
                    </a:lnTo>
                    <a:lnTo>
                      <a:pt x="14" y="364"/>
                    </a:lnTo>
                    <a:close/>
                    <a:moveTo>
                      <a:pt x="334" y="300"/>
                    </a:moveTo>
                    <a:lnTo>
                      <a:pt x="578" y="300"/>
                    </a:lnTo>
                    <a:lnTo>
                      <a:pt x="578" y="364"/>
                    </a:lnTo>
                    <a:lnTo>
                      <a:pt x="334" y="364"/>
                    </a:lnTo>
                    <a:lnTo>
                      <a:pt x="334" y="300"/>
                    </a:lnTo>
                    <a:close/>
                    <a:moveTo>
                      <a:pt x="586" y="300"/>
                    </a:moveTo>
                    <a:lnTo>
                      <a:pt x="648" y="300"/>
                    </a:lnTo>
                    <a:lnTo>
                      <a:pt x="648" y="364"/>
                    </a:lnTo>
                    <a:lnTo>
                      <a:pt x="586" y="364"/>
                    </a:lnTo>
                    <a:lnTo>
                      <a:pt x="586" y="300"/>
                    </a:lnTo>
                    <a:close/>
                    <a:moveTo>
                      <a:pt x="618" y="972"/>
                    </a:moveTo>
                    <a:lnTo>
                      <a:pt x="42" y="972"/>
                    </a:lnTo>
                    <a:lnTo>
                      <a:pt x="36" y="972"/>
                    </a:lnTo>
                    <a:lnTo>
                      <a:pt x="26" y="968"/>
                    </a:lnTo>
                    <a:lnTo>
                      <a:pt x="22" y="966"/>
                    </a:lnTo>
                    <a:lnTo>
                      <a:pt x="18" y="960"/>
                    </a:lnTo>
                    <a:lnTo>
                      <a:pt x="14" y="954"/>
                    </a:lnTo>
                    <a:lnTo>
                      <a:pt x="14" y="944"/>
                    </a:lnTo>
                    <a:lnTo>
                      <a:pt x="14" y="372"/>
                    </a:lnTo>
                    <a:lnTo>
                      <a:pt x="648" y="372"/>
                    </a:lnTo>
                    <a:lnTo>
                      <a:pt x="648" y="944"/>
                    </a:lnTo>
                    <a:lnTo>
                      <a:pt x="646" y="950"/>
                    </a:lnTo>
                    <a:lnTo>
                      <a:pt x="642" y="960"/>
                    </a:lnTo>
                    <a:lnTo>
                      <a:pt x="640" y="964"/>
                    </a:lnTo>
                    <a:lnTo>
                      <a:pt x="634" y="968"/>
                    </a:lnTo>
                    <a:lnTo>
                      <a:pt x="628" y="972"/>
                    </a:lnTo>
                    <a:lnTo>
                      <a:pt x="618" y="972"/>
                    </a:lnTo>
                    <a:close/>
                  </a:path>
                </a:pathLst>
              </a:custGeom>
              <a:solidFill>
                <a:srgbClr val="000000"/>
              </a:solidFill>
              <a:ln w="9525">
                <a:noFill/>
                <a:round/>
                <a:headEnd/>
                <a:tailEnd/>
              </a:ln>
            </p:spPr>
            <p:txBody>
              <a:bodyPr/>
              <a:lstStyle/>
              <a:p>
                <a:endParaRPr lang="en-US">
                  <a:latin typeface="+mj-lt"/>
                </a:endParaRPr>
              </a:p>
            </p:txBody>
          </p:sp>
          <p:sp>
            <p:nvSpPr>
              <p:cNvPr id="1152" name="Freeform 678"/>
              <p:cNvSpPr>
                <a:spLocks/>
              </p:cNvSpPr>
              <p:nvPr/>
            </p:nvSpPr>
            <p:spPr bwMode="auto">
              <a:xfrm>
                <a:off x="3304" y="1319"/>
                <a:ext cx="1445" cy="87"/>
              </a:xfrm>
              <a:custGeom>
                <a:avLst/>
                <a:gdLst>
                  <a:gd name="T0" fmla="*/ 606 w 634"/>
                  <a:gd name="T1" fmla="*/ 2 h 38"/>
                  <a:gd name="T2" fmla="*/ 606 w 634"/>
                  <a:gd name="T3" fmla="*/ 2 h 38"/>
                  <a:gd name="T4" fmla="*/ 604 w 634"/>
                  <a:gd name="T5" fmla="*/ 0 h 38"/>
                  <a:gd name="T6" fmla="*/ 28 w 634"/>
                  <a:gd name="T7" fmla="*/ 0 h 38"/>
                  <a:gd name="T8" fmla="*/ 28 w 634"/>
                  <a:gd name="T9" fmla="*/ 0 h 38"/>
                  <a:gd name="T10" fmla="*/ 26 w 634"/>
                  <a:gd name="T11" fmla="*/ 2 h 38"/>
                  <a:gd name="T12" fmla="*/ 26 w 634"/>
                  <a:gd name="T13" fmla="*/ 2 h 38"/>
                  <a:gd name="T14" fmla="*/ 16 w 634"/>
                  <a:gd name="T15" fmla="*/ 2 h 38"/>
                  <a:gd name="T16" fmla="*/ 10 w 634"/>
                  <a:gd name="T17" fmla="*/ 6 h 38"/>
                  <a:gd name="T18" fmla="*/ 6 w 634"/>
                  <a:gd name="T19" fmla="*/ 10 h 38"/>
                  <a:gd name="T20" fmla="*/ 2 w 634"/>
                  <a:gd name="T21" fmla="*/ 16 h 38"/>
                  <a:gd name="T22" fmla="*/ 0 w 634"/>
                  <a:gd name="T23" fmla="*/ 24 h 38"/>
                  <a:gd name="T24" fmla="*/ 0 w 634"/>
                  <a:gd name="T25" fmla="*/ 30 h 38"/>
                  <a:gd name="T26" fmla="*/ 0 w 634"/>
                  <a:gd name="T27" fmla="*/ 30 h 38"/>
                  <a:gd name="T28" fmla="*/ 0 w 634"/>
                  <a:gd name="T29" fmla="*/ 38 h 38"/>
                  <a:gd name="T30" fmla="*/ 0 w 634"/>
                  <a:gd name="T31" fmla="*/ 38 h 38"/>
                  <a:gd name="T32" fmla="*/ 0 w 634"/>
                  <a:gd name="T33" fmla="*/ 32 h 38"/>
                  <a:gd name="T34" fmla="*/ 2 w 634"/>
                  <a:gd name="T35" fmla="*/ 24 h 38"/>
                  <a:gd name="T36" fmla="*/ 6 w 634"/>
                  <a:gd name="T37" fmla="*/ 18 h 38"/>
                  <a:gd name="T38" fmla="*/ 10 w 634"/>
                  <a:gd name="T39" fmla="*/ 14 h 38"/>
                  <a:gd name="T40" fmla="*/ 16 w 634"/>
                  <a:gd name="T41" fmla="*/ 10 h 38"/>
                  <a:gd name="T42" fmla="*/ 26 w 634"/>
                  <a:gd name="T43" fmla="*/ 10 h 38"/>
                  <a:gd name="T44" fmla="*/ 26 w 634"/>
                  <a:gd name="T45" fmla="*/ 10 h 38"/>
                  <a:gd name="T46" fmla="*/ 28 w 634"/>
                  <a:gd name="T47" fmla="*/ 8 h 38"/>
                  <a:gd name="T48" fmla="*/ 604 w 634"/>
                  <a:gd name="T49" fmla="*/ 8 h 38"/>
                  <a:gd name="T50" fmla="*/ 604 w 634"/>
                  <a:gd name="T51" fmla="*/ 8 h 38"/>
                  <a:gd name="T52" fmla="*/ 606 w 634"/>
                  <a:gd name="T53" fmla="*/ 10 h 38"/>
                  <a:gd name="T54" fmla="*/ 606 w 634"/>
                  <a:gd name="T55" fmla="*/ 10 h 38"/>
                  <a:gd name="T56" fmla="*/ 614 w 634"/>
                  <a:gd name="T57" fmla="*/ 10 h 38"/>
                  <a:gd name="T58" fmla="*/ 622 w 634"/>
                  <a:gd name="T59" fmla="*/ 14 h 38"/>
                  <a:gd name="T60" fmla="*/ 626 w 634"/>
                  <a:gd name="T61" fmla="*/ 18 h 38"/>
                  <a:gd name="T62" fmla="*/ 630 w 634"/>
                  <a:gd name="T63" fmla="*/ 24 h 38"/>
                  <a:gd name="T64" fmla="*/ 632 w 634"/>
                  <a:gd name="T65" fmla="*/ 30 h 38"/>
                  <a:gd name="T66" fmla="*/ 634 w 634"/>
                  <a:gd name="T67" fmla="*/ 38 h 38"/>
                  <a:gd name="T68" fmla="*/ 634 w 634"/>
                  <a:gd name="T69" fmla="*/ 30 h 38"/>
                  <a:gd name="T70" fmla="*/ 634 w 634"/>
                  <a:gd name="T71" fmla="*/ 30 h 38"/>
                  <a:gd name="T72" fmla="*/ 632 w 634"/>
                  <a:gd name="T73" fmla="*/ 22 h 38"/>
                  <a:gd name="T74" fmla="*/ 630 w 634"/>
                  <a:gd name="T75" fmla="*/ 16 h 38"/>
                  <a:gd name="T76" fmla="*/ 626 w 634"/>
                  <a:gd name="T77" fmla="*/ 10 h 38"/>
                  <a:gd name="T78" fmla="*/ 622 w 634"/>
                  <a:gd name="T79" fmla="*/ 6 h 38"/>
                  <a:gd name="T80" fmla="*/ 614 w 634"/>
                  <a:gd name="T81" fmla="*/ 2 h 38"/>
                  <a:gd name="T82" fmla="*/ 606 w 634"/>
                  <a:gd name="T83" fmla="*/ 2 h 38"/>
                  <a:gd name="T84" fmla="*/ 606 w 634"/>
                  <a:gd name="T85" fmla="*/ 2 h 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8"/>
                  <a:gd name="T131" fmla="*/ 634 w 634"/>
                  <a:gd name="T132" fmla="*/ 38 h 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8">
                    <a:moveTo>
                      <a:pt x="606" y="2"/>
                    </a:moveTo>
                    <a:lnTo>
                      <a:pt x="606" y="2"/>
                    </a:lnTo>
                    <a:lnTo>
                      <a:pt x="604" y="0"/>
                    </a:lnTo>
                    <a:lnTo>
                      <a:pt x="28" y="0"/>
                    </a:lnTo>
                    <a:lnTo>
                      <a:pt x="26" y="2"/>
                    </a:lnTo>
                    <a:lnTo>
                      <a:pt x="16" y="2"/>
                    </a:lnTo>
                    <a:lnTo>
                      <a:pt x="10" y="6"/>
                    </a:lnTo>
                    <a:lnTo>
                      <a:pt x="6" y="10"/>
                    </a:lnTo>
                    <a:lnTo>
                      <a:pt x="2" y="16"/>
                    </a:lnTo>
                    <a:lnTo>
                      <a:pt x="0" y="24"/>
                    </a:lnTo>
                    <a:lnTo>
                      <a:pt x="0" y="30"/>
                    </a:lnTo>
                    <a:lnTo>
                      <a:pt x="0" y="38"/>
                    </a:lnTo>
                    <a:lnTo>
                      <a:pt x="0" y="32"/>
                    </a:lnTo>
                    <a:lnTo>
                      <a:pt x="2" y="24"/>
                    </a:lnTo>
                    <a:lnTo>
                      <a:pt x="6" y="18"/>
                    </a:lnTo>
                    <a:lnTo>
                      <a:pt x="10" y="14"/>
                    </a:lnTo>
                    <a:lnTo>
                      <a:pt x="16" y="10"/>
                    </a:lnTo>
                    <a:lnTo>
                      <a:pt x="26" y="10"/>
                    </a:lnTo>
                    <a:lnTo>
                      <a:pt x="28" y="8"/>
                    </a:lnTo>
                    <a:lnTo>
                      <a:pt x="604" y="8"/>
                    </a:lnTo>
                    <a:lnTo>
                      <a:pt x="606" y="10"/>
                    </a:lnTo>
                    <a:lnTo>
                      <a:pt x="614" y="10"/>
                    </a:lnTo>
                    <a:lnTo>
                      <a:pt x="622" y="14"/>
                    </a:lnTo>
                    <a:lnTo>
                      <a:pt x="626" y="18"/>
                    </a:lnTo>
                    <a:lnTo>
                      <a:pt x="630" y="24"/>
                    </a:lnTo>
                    <a:lnTo>
                      <a:pt x="632" y="30"/>
                    </a:lnTo>
                    <a:lnTo>
                      <a:pt x="634" y="38"/>
                    </a:lnTo>
                    <a:lnTo>
                      <a:pt x="634" y="30"/>
                    </a:lnTo>
                    <a:lnTo>
                      <a:pt x="632" y="22"/>
                    </a:lnTo>
                    <a:lnTo>
                      <a:pt x="630" y="16"/>
                    </a:lnTo>
                    <a:lnTo>
                      <a:pt x="626" y="10"/>
                    </a:lnTo>
                    <a:lnTo>
                      <a:pt x="622" y="6"/>
                    </a:lnTo>
                    <a:lnTo>
                      <a:pt x="614" y="2"/>
                    </a:lnTo>
                    <a:lnTo>
                      <a:pt x="606" y="2"/>
                    </a:lnTo>
                    <a:close/>
                  </a:path>
                </a:pathLst>
              </a:custGeom>
              <a:solidFill>
                <a:srgbClr val="5A929F"/>
              </a:solidFill>
              <a:ln w="9525">
                <a:noFill/>
                <a:round/>
                <a:headEnd/>
                <a:tailEnd/>
              </a:ln>
            </p:spPr>
            <p:txBody>
              <a:bodyPr/>
              <a:lstStyle/>
              <a:p>
                <a:endParaRPr lang="en-US">
                  <a:latin typeface="+mj-lt"/>
                </a:endParaRPr>
              </a:p>
            </p:txBody>
          </p:sp>
          <p:sp>
            <p:nvSpPr>
              <p:cNvPr id="1153" name="Freeform 679"/>
              <p:cNvSpPr>
                <a:spLocks/>
              </p:cNvSpPr>
              <p:nvPr/>
            </p:nvSpPr>
            <p:spPr bwMode="auto">
              <a:xfrm>
                <a:off x="3304" y="3420"/>
                <a:ext cx="1445" cy="82"/>
              </a:xfrm>
              <a:custGeom>
                <a:avLst/>
                <a:gdLst>
                  <a:gd name="T0" fmla="*/ 606 w 634"/>
                  <a:gd name="T1" fmla="*/ 36 h 36"/>
                  <a:gd name="T2" fmla="*/ 606 w 634"/>
                  <a:gd name="T3" fmla="*/ 36 h 36"/>
                  <a:gd name="T4" fmla="*/ 604 w 634"/>
                  <a:gd name="T5" fmla="*/ 36 h 36"/>
                  <a:gd name="T6" fmla="*/ 28 w 634"/>
                  <a:gd name="T7" fmla="*/ 36 h 36"/>
                  <a:gd name="T8" fmla="*/ 28 w 634"/>
                  <a:gd name="T9" fmla="*/ 36 h 36"/>
                  <a:gd name="T10" fmla="*/ 26 w 634"/>
                  <a:gd name="T11" fmla="*/ 36 h 36"/>
                  <a:gd name="T12" fmla="*/ 26 w 634"/>
                  <a:gd name="T13" fmla="*/ 36 h 36"/>
                  <a:gd name="T14" fmla="*/ 16 w 634"/>
                  <a:gd name="T15" fmla="*/ 36 h 36"/>
                  <a:gd name="T16" fmla="*/ 10 w 634"/>
                  <a:gd name="T17" fmla="*/ 32 h 36"/>
                  <a:gd name="T18" fmla="*/ 6 w 634"/>
                  <a:gd name="T19" fmla="*/ 28 h 36"/>
                  <a:gd name="T20" fmla="*/ 2 w 634"/>
                  <a:gd name="T21" fmla="*/ 22 h 36"/>
                  <a:gd name="T22" fmla="*/ 0 w 634"/>
                  <a:gd name="T23" fmla="*/ 14 h 36"/>
                  <a:gd name="T24" fmla="*/ 0 w 634"/>
                  <a:gd name="T25" fmla="*/ 8 h 36"/>
                  <a:gd name="T26" fmla="*/ 0 w 634"/>
                  <a:gd name="T27" fmla="*/ 8 h 36"/>
                  <a:gd name="T28" fmla="*/ 0 w 634"/>
                  <a:gd name="T29" fmla="*/ 0 h 36"/>
                  <a:gd name="T30" fmla="*/ 0 w 634"/>
                  <a:gd name="T31" fmla="*/ 0 h 36"/>
                  <a:gd name="T32" fmla="*/ 0 w 634"/>
                  <a:gd name="T33" fmla="*/ 6 h 36"/>
                  <a:gd name="T34" fmla="*/ 2 w 634"/>
                  <a:gd name="T35" fmla="*/ 14 h 36"/>
                  <a:gd name="T36" fmla="*/ 6 w 634"/>
                  <a:gd name="T37" fmla="*/ 20 h 36"/>
                  <a:gd name="T38" fmla="*/ 10 w 634"/>
                  <a:gd name="T39" fmla="*/ 24 h 36"/>
                  <a:gd name="T40" fmla="*/ 16 w 634"/>
                  <a:gd name="T41" fmla="*/ 28 h 36"/>
                  <a:gd name="T42" fmla="*/ 26 w 634"/>
                  <a:gd name="T43" fmla="*/ 28 h 36"/>
                  <a:gd name="T44" fmla="*/ 26 w 634"/>
                  <a:gd name="T45" fmla="*/ 28 h 36"/>
                  <a:gd name="T46" fmla="*/ 28 w 634"/>
                  <a:gd name="T47" fmla="*/ 28 h 36"/>
                  <a:gd name="T48" fmla="*/ 604 w 634"/>
                  <a:gd name="T49" fmla="*/ 28 h 36"/>
                  <a:gd name="T50" fmla="*/ 604 w 634"/>
                  <a:gd name="T51" fmla="*/ 28 h 36"/>
                  <a:gd name="T52" fmla="*/ 606 w 634"/>
                  <a:gd name="T53" fmla="*/ 28 h 36"/>
                  <a:gd name="T54" fmla="*/ 606 w 634"/>
                  <a:gd name="T55" fmla="*/ 28 h 36"/>
                  <a:gd name="T56" fmla="*/ 614 w 634"/>
                  <a:gd name="T57" fmla="*/ 28 h 36"/>
                  <a:gd name="T58" fmla="*/ 622 w 634"/>
                  <a:gd name="T59" fmla="*/ 24 h 36"/>
                  <a:gd name="T60" fmla="*/ 626 w 634"/>
                  <a:gd name="T61" fmla="*/ 20 h 36"/>
                  <a:gd name="T62" fmla="*/ 630 w 634"/>
                  <a:gd name="T63" fmla="*/ 14 h 36"/>
                  <a:gd name="T64" fmla="*/ 632 w 634"/>
                  <a:gd name="T65" fmla="*/ 8 h 36"/>
                  <a:gd name="T66" fmla="*/ 634 w 634"/>
                  <a:gd name="T67" fmla="*/ 0 h 36"/>
                  <a:gd name="T68" fmla="*/ 634 w 634"/>
                  <a:gd name="T69" fmla="*/ 8 h 36"/>
                  <a:gd name="T70" fmla="*/ 634 w 634"/>
                  <a:gd name="T71" fmla="*/ 8 h 36"/>
                  <a:gd name="T72" fmla="*/ 632 w 634"/>
                  <a:gd name="T73" fmla="*/ 16 h 36"/>
                  <a:gd name="T74" fmla="*/ 630 w 634"/>
                  <a:gd name="T75" fmla="*/ 22 h 36"/>
                  <a:gd name="T76" fmla="*/ 626 w 634"/>
                  <a:gd name="T77" fmla="*/ 28 h 36"/>
                  <a:gd name="T78" fmla="*/ 622 w 634"/>
                  <a:gd name="T79" fmla="*/ 32 h 36"/>
                  <a:gd name="T80" fmla="*/ 614 w 634"/>
                  <a:gd name="T81" fmla="*/ 36 h 36"/>
                  <a:gd name="T82" fmla="*/ 606 w 634"/>
                  <a:gd name="T83" fmla="*/ 36 h 36"/>
                  <a:gd name="T84" fmla="*/ 606 w 634"/>
                  <a:gd name="T85" fmla="*/ 36 h 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6"/>
                  <a:gd name="T131" fmla="*/ 634 w 634"/>
                  <a:gd name="T132" fmla="*/ 36 h 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6">
                    <a:moveTo>
                      <a:pt x="606" y="36"/>
                    </a:moveTo>
                    <a:lnTo>
                      <a:pt x="606" y="36"/>
                    </a:lnTo>
                    <a:lnTo>
                      <a:pt x="604" y="36"/>
                    </a:lnTo>
                    <a:lnTo>
                      <a:pt x="28" y="36"/>
                    </a:lnTo>
                    <a:lnTo>
                      <a:pt x="26" y="36"/>
                    </a:lnTo>
                    <a:lnTo>
                      <a:pt x="16" y="36"/>
                    </a:lnTo>
                    <a:lnTo>
                      <a:pt x="10" y="32"/>
                    </a:lnTo>
                    <a:lnTo>
                      <a:pt x="6" y="28"/>
                    </a:lnTo>
                    <a:lnTo>
                      <a:pt x="2" y="22"/>
                    </a:lnTo>
                    <a:lnTo>
                      <a:pt x="0" y="14"/>
                    </a:lnTo>
                    <a:lnTo>
                      <a:pt x="0" y="8"/>
                    </a:lnTo>
                    <a:lnTo>
                      <a:pt x="0" y="0"/>
                    </a:lnTo>
                    <a:lnTo>
                      <a:pt x="0" y="6"/>
                    </a:lnTo>
                    <a:lnTo>
                      <a:pt x="2" y="14"/>
                    </a:lnTo>
                    <a:lnTo>
                      <a:pt x="6" y="20"/>
                    </a:lnTo>
                    <a:lnTo>
                      <a:pt x="10" y="24"/>
                    </a:lnTo>
                    <a:lnTo>
                      <a:pt x="16" y="28"/>
                    </a:lnTo>
                    <a:lnTo>
                      <a:pt x="26" y="28"/>
                    </a:lnTo>
                    <a:lnTo>
                      <a:pt x="28" y="28"/>
                    </a:lnTo>
                    <a:lnTo>
                      <a:pt x="604" y="28"/>
                    </a:lnTo>
                    <a:lnTo>
                      <a:pt x="606" y="28"/>
                    </a:lnTo>
                    <a:lnTo>
                      <a:pt x="614" y="28"/>
                    </a:lnTo>
                    <a:lnTo>
                      <a:pt x="622" y="24"/>
                    </a:lnTo>
                    <a:lnTo>
                      <a:pt x="626" y="20"/>
                    </a:lnTo>
                    <a:lnTo>
                      <a:pt x="630" y="14"/>
                    </a:lnTo>
                    <a:lnTo>
                      <a:pt x="632" y="8"/>
                    </a:lnTo>
                    <a:lnTo>
                      <a:pt x="634" y="0"/>
                    </a:lnTo>
                    <a:lnTo>
                      <a:pt x="634" y="8"/>
                    </a:lnTo>
                    <a:lnTo>
                      <a:pt x="632" y="16"/>
                    </a:lnTo>
                    <a:lnTo>
                      <a:pt x="630" y="22"/>
                    </a:lnTo>
                    <a:lnTo>
                      <a:pt x="626" y="28"/>
                    </a:lnTo>
                    <a:lnTo>
                      <a:pt x="622" y="32"/>
                    </a:lnTo>
                    <a:lnTo>
                      <a:pt x="614" y="36"/>
                    </a:lnTo>
                    <a:lnTo>
                      <a:pt x="606" y="36"/>
                    </a:lnTo>
                    <a:close/>
                  </a:path>
                </a:pathLst>
              </a:custGeom>
              <a:solidFill>
                <a:srgbClr val="5A929F"/>
              </a:solidFill>
              <a:ln w="9525">
                <a:noFill/>
                <a:round/>
                <a:headEnd/>
                <a:tailEnd/>
              </a:ln>
            </p:spPr>
            <p:txBody>
              <a:bodyPr/>
              <a:lstStyle/>
              <a:p>
                <a:endParaRPr lang="en-US">
                  <a:latin typeface="+mj-lt"/>
                </a:endParaRPr>
              </a:p>
            </p:txBody>
          </p:sp>
          <p:grpSp>
            <p:nvGrpSpPr>
              <p:cNvPr id="1154" name="Group 680"/>
              <p:cNvGrpSpPr>
                <a:grpSpLocks/>
              </p:cNvGrpSpPr>
              <p:nvPr/>
            </p:nvGrpSpPr>
            <p:grpSpPr bwMode="auto">
              <a:xfrm>
                <a:off x="3304" y="1944"/>
                <a:ext cx="1445" cy="205"/>
                <a:chOff x="3304" y="1944"/>
                <a:chExt cx="1445" cy="205"/>
              </a:xfrm>
            </p:grpSpPr>
            <p:sp>
              <p:nvSpPr>
                <p:cNvPr id="1286" name="Freeform 681"/>
                <p:cNvSpPr>
                  <a:spLocks/>
                </p:cNvSpPr>
                <p:nvPr/>
              </p:nvSpPr>
              <p:spPr bwMode="auto">
                <a:xfrm>
                  <a:off x="3304" y="1944"/>
                  <a:ext cx="1445" cy="9"/>
                </a:xfrm>
                <a:custGeom>
                  <a:avLst/>
                  <a:gdLst>
                    <a:gd name="T0" fmla="*/ 12 w 634"/>
                    <a:gd name="T1" fmla="*/ 0 h 4"/>
                    <a:gd name="T2" fmla="*/ 0 w 634"/>
                    <a:gd name="T3" fmla="*/ 4 h 4"/>
                    <a:gd name="T4" fmla="*/ 634 w 634"/>
                    <a:gd name="T5" fmla="*/ 4 h 4"/>
                    <a:gd name="T6" fmla="*/ 620 w 634"/>
                    <a:gd name="T7" fmla="*/ 0 h 4"/>
                    <a:gd name="T8" fmla="*/ 12 w 634"/>
                    <a:gd name="T9" fmla="*/ 0 h 4"/>
                    <a:gd name="T10" fmla="*/ 0 60000 65536"/>
                    <a:gd name="T11" fmla="*/ 0 60000 65536"/>
                    <a:gd name="T12" fmla="*/ 0 60000 65536"/>
                    <a:gd name="T13" fmla="*/ 0 60000 65536"/>
                    <a:gd name="T14" fmla="*/ 0 60000 65536"/>
                    <a:gd name="T15" fmla="*/ 0 w 634"/>
                    <a:gd name="T16" fmla="*/ 0 h 4"/>
                    <a:gd name="T17" fmla="*/ 634 w 634"/>
                    <a:gd name="T18" fmla="*/ 4 h 4"/>
                  </a:gdLst>
                  <a:ahLst/>
                  <a:cxnLst>
                    <a:cxn ang="T10">
                      <a:pos x="T0" y="T1"/>
                    </a:cxn>
                    <a:cxn ang="T11">
                      <a:pos x="T2" y="T3"/>
                    </a:cxn>
                    <a:cxn ang="T12">
                      <a:pos x="T4" y="T5"/>
                    </a:cxn>
                    <a:cxn ang="T13">
                      <a:pos x="T6" y="T7"/>
                    </a:cxn>
                    <a:cxn ang="T14">
                      <a:pos x="T8" y="T9"/>
                    </a:cxn>
                  </a:cxnLst>
                  <a:rect l="T15" t="T16" r="T17" b="T18"/>
                  <a:pathLst>
                    <a:path w="634" h="4">
                      <a:moveTo>
                        <a:pt x="12" y="0"/>
                      </a:moveTo>
                      <a:lnTo>
                        <a:pt x="0" y="4"/>
                      </a:lnTo>
                      <a:lnTo>
                        <a:pt x="634" y="4"/>
                      </a:lnTo>
                      <a:lnTo>
                        <a:pt x="620" y="0"/>
                      </a:lnTo>
                      <a:lnTo>
                        <a:pt x="12" y="0"/>
                      </a:lnTo>
                      <a:close/>
                    </a:path>
                  </a:pathLst>
                </a:custGeom>
                <a:solidFill>
                  <a:srgbClr val="538793"/>
                </a:solidFill>
                <a:ln w="9525">
                  <a:noFill/>
                  <a:round/>
                  <a:headEnd/>
                  <a:tailEnd/>
                </a:ln>
              </p:spPr>
              <p:txBody>
                <a:bodyPr/>
                <a:lstStyle/>
                <a:p>
                  <a:endParaRPr lang="en-US">
                    <a:latin typeface="+mj-lt"/>
                  </a:endParaRPr>
                </a:p>
              </p:txBody>
            </p:sp>
            <p:sp>
              <p:nvSpPr>
                <p:cNvPr id="1287" name="Freeform 682"/>
                <p:cNvSpPr>
                  <a:spLocks/>
                </p:cNvSpPr>
                <p:nvPr/>
              </p:nvSpPr>
              <p:spPr bwMode="auto">
                <a:xfrm>
                  <a:off x="3304" y="2135"/>
                  <a:ext cx="1445" cy="14"/>
                </a:xfrm>
                <a:custGeom>
                  <a:avLst/>
                  <a:gdLst>
                    <a:gd name="T0" fmla="*/ 0 w 634"/>
                    <a:gd name="T1" fmla="*/ 0 h 6"/>
                    <a:gd name="T2" fmla="*/ 12 w 634"/>
                    <a:gd name="T3" fmla="*/ 6 h 6"/>
                    <a:gd name="T4" fmla="*/ 620 w 634"/>
                    <a:gd name="T5" fmla="*/ 6 h 6"/>
                    <a:gd name="T6" fmla="*/ 634 w 634"/>
                    <a:gd name="T7" fmla="*/ 0 h 6"/>
                    <a:gd name="T8" fmla="*/ 0 w 634"/>
                    <a:gd name="T9" fmla="*/ 0 h 6"/>
                    <a:gd name="T10" fmla="*/ 0 60000 65536"/>
                    <a:gd name="T11" fmla="*/ 0 60000 65536"/>
                    <a:gd name="T12" fmla="*/ 0 60000 65536"/>
                    <a:gd name="T13" fmla="*/ 0 60000 65536"/>
                    <a:gd name="T14" fmla="*/ 0 60000 65536"/>
                    <a:gd name="T15" fmla="*/ 0 w 634"/>
                    <a:gd name="T16" fmla="*/ 0 h 6"/>
                    <a:gd name="T17" fmla="*/ 634 w 634"/>
                    <a:gd name="T18" fmla="*/ 6 h 6"/>
                  </a:gdLst>
                  <a:ahLst/>
                  <a:cxnLst>
                    <a:cxn ang="T10">
                      <a:pos x="T0" y="T1"/>
                    </a:cxn>
                    <a:cxn ang="T11">
                      <a:pos x="T2" y="T3"/>
                    </a:cxn>
                    <a:cxn ang="T12">
                      <a:pos x="T4" y="T5"/>
                    </a:cxn>
                    <a:cxn ang="T13">
                      <a:pos x="T6" y="T7"/>
                    </a:cxn>
                    <a:cxn ang="T14">
                      <a:pos x="T8" y="T9"/>
                    </a:cxn>
                  </a:cxnLst>
                  <a:rect l="T15" t="T16" r="T17" b="T18"/>
                  <a:pathLst>
                    <a:path w="634" h="6">
                      <a:moveTo>
                        <a:pt x="0" y="0"/>
                      </a:moveTo>
                      <a:lnTo>
                        <a:pt x="12" y="6"/>
                      </a:lnTo>
                      <a:lnTo>
                        <a:pt x="620" y="6"/>
                      </a:lnTo>
                      <a:lnTo>
                        <a:pt x="634" y="0"/>
                      </a:lnTo>
                      <a:lnTo>
                        <a:pt x="0" y="0"/>
                      </a:lnTo>
                      <a:close/>
                    </a:path>
                  </a:pathLst>
                </a:custGeom>
                <a:solidFill>
                  <a:srgbClr val="538793"/>
                </a:solidFill>
                <a:ln w="9525">
                  <a:noFill/>
                  <a:round/>
                  <a:headEnd/>
                  <a:tailEnd/>
                </a:ln>
              </p:spPr>
              <p:txBody>
                <a:bodyPr/>
                <a:lstStyle/>
                <a:p>
                  <a:endParaRPr lang="en-US">
                    <a:latin typeface="+mj-lt"/>
                  </a:endParaRPr>
                </a:p>
              </p:txBody>
            </p:sp>
            <p:sp>
              <p:nvSpPr>
                <p:cNvPr id="1288" name="Freeform 683"/>
                <p:cNvSpPr>
                  <a:spLocks/>
                </p:cNvSpPr>
                <p:nvPr/>
              </p:nvSpPr>
              <p:spPr bwMode="auto">
                <a:xfrm>
                  <a:off x="3304" y="1971"/>
                  <a:ext cx="27" cy="146"/>
                </a:xfrm>
                <a:custGeom>
                  <a:avLst/>
                  <a:gdLst>
                    <a:gd name="T0" fmla="*/ 0 w 12"/>
                    <a:gd name="T1" fmla="*/ 0 h 64"/>
                    <a:gd name="T2" fmla="*/ 0 w 12"/>
                    <a:gd name="T3" fmla="*/ 0 h 64"/>
                    <a:gd name="T4" fmla="*/ 0 w 12"/>
                    <a:gd name="T5" fmla="*/ 64 h 64"/>
                    <a:gd name="T6" fmla="*/ 12 w 12"/>
                    <a:gd name="T7" fmla="*/ 64 h 64"/>
                    <a:gd name="T8" fmla="*/ 12 w 12"/>
                    <a:gd name="T9" fmla="*/ 0 h 64"/>
                    <a:gd name="T10" fmla="*/ 0 w 12"/>
                    <a:gd name="T11" fmla="*/ 0 h 64"/>
                    <a:gd name="T12" fmla="*/ 0 60000 65536"/>
                    <a:gd name="T13" fmla="*/ 0 60000 65536"/>
                    <a:gd name="T14" fmla="*/ 0 60000 65536"/>
                    <a:gd name="T15" fmla="*/ 0 60000 65536"/>
                    <a:gd name="T16" fmla="*/ 0 60000 65536"/>
                    <a:gd name="T17" fmla="*/ 0 60000 65536"/>
                    <a:gd name="T18" fmla="*/ 0 w 12"/>
                    <a:gd name="T19" fmla="*/ 0 h 64"/>
                    <a:gd name="T20" fmla="*/ 12 w 1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 h="64">
                      <a:moveTo>
                        <a:pt x="0" y="0"/>
                      </a:moveTo>
                      <a:lnTo>
                        <a:pt x="0" y="0"/>
                      </a:lnTo>
                      <a:lnTo>
                        <a:pt x="0" y="64"/>
                      </a:lnTo>
                      <a:lnTo>
                        <a:pt x="12" y="64"/>
                      </a:lnTo>
                      <a:lnTo>
                        <a:pt x="12" y="0"/>
                      </a:lnTo>
                      <a:lnTo>
                        <a:pt x="0" y="0"/>
                      </a:lnTo>
                      <a:close/>
                    </a:path>
                  </a:pathLst>
                </a:custGeom>
                <a:solidFill>
                  <a:srgbClr val="32578E"/>
                </a:solidFill>
                <a:ln w="9525">
                  <a:noFill/>
                  <a:round/>
                  <a:headEnd/>
                  <a:tailEnd/>
                </a:ln>
              </p:spPr>
              <p:txBody>
                <a:bodyPr/>
                <a:lstStyle/>
                <a:p>
                  <a:endParaRPr lang="en-US">
                    <a:latin typeface="+mj-lt"/>
                  </a:endParaRPr>
                </a:p>
              </p:txBody>
            </p:sp>
            <p:sp>
              <p:nvSpPr>
                <p:cNvPr id="1289" name="Rectangle 684"/>
                <p:cNvSpPr>
                  <a:spLocks noChangeArrowheads="1"/>
                </p:cNvSpPr>
                <p:nvPr/>
              </p:nvSpPr>
              <p:spPr bwMode="auto">
                <a:xfrm>
                  <a:off x="4717" y="1971"/>
                  <a:ext cx="32" cy="146"/>
                </a:xfrm>
                <a:prstGeom prst="rect">
                  <a:avLst/>
                </a:prstGeom>
                <a:solidFill>
                  <a:srgbClr val="32578E"/>
                </a:solidFill>
                <a:ln w="9525">
                  <a:noFill/>
                  <a:miter lim="800000"/>
                  <a:headEnd/>
                  <a:tailEnd/>
                </a:ln>
              </p:spPr>
              <p:txBody>
                <a:bodyPr/>
                <a:lstStyle/>
                <a:p>
                  <a:endParaRPr lang="zh-CN" altLang="en-US">
                    <a:latin typeface="+mj-lt"/>
                    <a:ea typeface="宋体" charset="-122"/>
                  </a:endParaRPr>
                </a:p>
              </p:txBody>
            </p:sp>
            <p:sp>
              <p:nvSpPr>
                <p:cNvPr id="1290" name="Rectangle 685"/>
                <p:cNvSpPr>
                  <a:spLocks noChangeArrowheads="1"/>
                </p:cNvSpPr>
                <p:nvPr/>
              </p:nvSpPr>
              <p:spPr bwMode="auto">
                <a:xfrm>
                  <a:off x="4607" y="1971"/>
                  <a:ext cx="110" cy="146"/>
                </a:xfrm>
                <a:prstGeom prst="rect">
                  <a:avLst/>
                </a:prstGeom>
                <a:solidFill>
                  <a:schemeClr val="tx2"/>
                </a:solidFill>
                <a:ln w="9525">
                  <a:noFill/>
                  <a:miter lim="800000"/>
                  <a:headEnd/>
                  <a:tailEnd/>
                </a:ln>
              </p:spPr>
              <p:txBody>
                <a:bodyPr/>
                <a:lstStyle/>
                <a:p>
                  <a:endParaRPr lang="zh-CN" altLang="en-US">
                    <a:latin typeface="+mj-lt"/>
                    <a:ea typeface="宋体" charset="-122"/>
                  </a:endParaRPr>
                </a:p>
              </p:txBody>
            </p:sp>
            <p:sp>
              <p:nvSpPr>
                <p:cNvPr id="1291" name="Rectangle 686"/>
                <p:cNvSpPr>
                  <a:spLocks noChangeArrowheads="1"/>
                </p:cNvSpPr>
                <p:nvPr/>
              </p:nvSpPr>
              <p:spPr bwMode="auto">
                <a:xfrm>
                  <a:off x="3331" y="1971"/>
                  <a:ext cx="684" cy="146"/>
                </a:xfrm>
                <a:prstGeom prst="rect">
                  <a:avLst/>
                </a:prstGeom>
                <a:solidFill>
                  <a:schemeClr val="tx2"/>
                </a:solidFill>
                <a:ln w="9525">
                  <a:noFill/>
                  <a:miter lim="800000"/>
                  <a:headEnd/>
                  <a:tailEnd/>
                </a:ln>
              </p:spPr>
              <p:txBody>
                <a:bodyPr/>
                <a:lstStyle/>
                <a:p>
                  <a:endParaRPr lang="zh-CN" altLang="en-US">
                    <a:latin typeface="+mj-lt"/>
                    <a:ea typeface="宋体" charset="-122"/>
                  </a:endParaRPr>
                </a:p>
              </p:txBody>
            </p:sp>
            <p:sp>
              <p:nvSpPr>
                <p:cNvPr id="1292" name="Rectangle 687"/>
                <p:cNvSpPr>
                  <a:spLocks noChangeArrowheads="1"/>
                </p:cNvSpPr>
                <p:nvPr/>
              </p:nvSpPr>
              <p:spPr bwMode="auto">
                <a:xfrm>
                  <a:off x="4033" y="1971"/>
                  <a:ext cx="556" cy="146"/>
                </a:xfrm>
                <a:prstGeom prst="rect">
                  <a:avLst/>
                </a:prstGeom>
                <a:solidFill>
                  <a:srgbClr val="7E0D12"/>
                </a:solidFill>
                <a:ln w="9525">
                  <a:noFill/>
                  <a:miter lim="800000"/>
                  <a:headEnd/>
                  <a:tailEnd/>
                </a:ln>
              </p:spPr>
              <p:txBody>
                <a:bodyPr/>
                <a:lstStyle/>
                <a:p>
                  <a:endParaRPr lang="zh-CN" altLang="en-US">
                    <a:latin typeface="+mj-lt"/>
                    <a:ea typeface="宋体" charset="-122"/>
                  </a:endParaRPr>
                </a:p>
              </p:txBody>
            </p:sp>
            <p:sp>
              <p:nvSpPr>
                <p:cNvPr id="1293" name="Freeform 688"/>
                <p:cNvSpPr>
                  <a:spLocks/>
                </p:cNvSpPr>
                <p:nvPr/>
              </p:nvSpPr>
              <p:spPr bwMode="auto">
                <a:xfrm>
                  <a:off x="4215" y="1989"/>
                  <a:ext cx="356" cy="110"/>
                </a:xfrm>
                <a:custGeom>
                  <a:avLst/>
                  <a:gdLst>
                    <a:gd name="T0" fmla="*/ 156 w 156"/>
                    <a:gd name="T1" fmla="*/ 0 h 48"/>
                    <a:gd name="T2" fmla="*/ 156 w 156"/>
                    <a:gd name="T3" fmla="*/ 0 h 48"/>
                    <a:gd name="T4" fmla="*/ 0 w 156"/>
                    <a:gd name="T5" fmla="*/ 0 h 48"/>
                    <a:gd name="T6" fmla="*/ 0 w 156"/>
                    <a:gd name="T7" fmla="*/ 0 h 48"/>
                    <a:gd name="T8" fmla="*/ 20 w 156"/>
                    <a:gd name="T9" fmla="*/ 22 h 48"/>
                    <a:gd name="T10" fmla="*/ 28 w 156"/>
                    <a:gd name="T11" fmla="*/ 36 h 48"/>
                    <a:gd name="T12" fmla="*/ 34 w 156"/>
                    <a:gd name="T13" fmla="*/ 48 h 48"/>
                    <a:gd name="T14" fmla="*/ 34 w 156"/>
                    <a:gd name="T15" fmla="*/ 48 h 48"/>
                    <a:gd name="T16" fmla="*/ 156 w 156"/>
                    <a:gd name="T17" fmla="*/ 48 h 48"/>
                    <a:gd name="T18" fmla="*/ 156 w 156"/>
                    <a:gd name="T19" fmla="*/ 48 h 48"/>
                    <a:gd name="T20" fmla="*/ 156 w 156"/>
                    <a:gd name="T21" fmla="*/ 0 h 48"/>
                    <a:gd name="T22" fmla="*/ 156 w 156"/>
                    <a:gd name="T23" fmla="*/ 0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48"/>
                    <a:gd name="T38" fmla="*/ 156 w 156"/>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48">
                      <a:moveTo>
                        <a:pt x="156" y="0"/>
                      </a:moveTo>
                      <a:lnTo>
                        <a:pt x="156" y="0"/>
                      </a:lnTo>
                      <a:lnTo>
                        <a:pt x="0" y="0"/>
                      </a:lnTo>
                      <a:lnTo>
                        <a:pt x="20" y="22"/>
                      </a:lnTo>
                      <a:lnTo>
                        <a:pt x="28" y="36"/>
                      </a:lnTo>
                      <a:lnTo>
                        <a:pt x="34" y="48"/>
                      </a:lnTo>
                      <a:lnTo>
                        <a:pt x="156" y="48"/>
                      </a:lnTo>
                      <a:lnTo>
                        <a:pt x="156" y="0"/>
                      </a:lnTo>
                      <a:close/>
                    </a:path>
                  </a:pathLst>
                </a:custGeom>
                <a:solidFill>
                  <a:srgbClr val="942F2C"/>
                </a:solidFill>
                <a:ln w="9525">
                  <a:noFill/>
                  <a:round/>
                  <a:headEnd/>
                  <a:tailEnd/>
                </a:ln>
              </p:spPr>
              <p:txBody>
                <a:bodyPr/>
                <a:lstStyle/>
                <a:p>
                  <a:endParaRPr lang="en-US">
                    <a:latin typeface="+mj-lt"/>
                  </a:endParaRPr>
                </a:p>
              </p:txBody>
            </p:sp>
          </p:grpSp>
          <p:grpSp>
            <p:nvGrpSpPr>
              <p:cNvPr id="1155" name="Group 689"/>
              <p:cNvGrpSpPr>
                <a:grpSpLocks/>
              </p:cNvGrpSpPr>
              <p:nvPr/>
            </p:nvGrpSpPr>
            <p:grpSpPr bwMode="auto">
              <a:xfrm>
                <a:off x="3404" y="1502"/>
                <a:ext cx="1244" cy="341"/>
                <a:chOff x="3404" y="1502"/>
                <a:chExt cx="1244" cy="341"/>
              </a:xfrm>
            </p:grpSpPr>
            <p:sp>
              <p:nvSpPr>
                <p:cNvPr id="1278" name="Freeform 690"/>
                <p:cNvSpPr>
                  <a:spLocks/>
                </p:cNvSpPr>
                <p:nvPr/>
              </p:nvSpPr>
              <p:spPr bwMode="auto">
                <a:xfrm>
                  <a:off x="3404" y="1502"/>
                  <a:ext cx="1222" cy="305"/>
                </a:xfrm>
                <a:custGeom>
                  <a:avLst/>
                  <a:gdLst>
                    <a:gd name="T0" fmla="*/ 536 w 536"/>
                    <a:gd name="T1" fmla="*/ 14 h 134"/>
                    <a:gd name="T2" fmla="*/ 536 w 536"/>
                    <a:gd name="T3" fmla="*/ 14 h 134"/>
                    <a:gd name="T4" fmla="*/ 530 w 536"/>
                    <a:gd name="T5" fmla="*/ 8 h 134"/>
                    <a:gd name="T6" fmla="*/ 522 w 536"/>
                    <a:gd name="T7" fmla="*/ 4 h 134"/>
                    <a:gd name="T8" fmla="*/ 516 w 536"/>
                    <a:gd name="T9" fmla="*/ 2 h 134"/>
                    <a:gd name="T10" fmla="*/ 506 w 536"/>
                    <a:gd name="T11" fmla="*/ 0 h 134"/>
                    <a:gd name="T12" fmla="*/ 38 w 536"/>
                    <a:gd name="T13" fmla="*/ 0 h 134"/>
                    <a:gd name="T14" fmla="*/ 38 w 536"/>
                    <a:gd name="T15" fmla="*/ 0 h 134"/>
                    <a:gd name="T16" fmla="*/ 30 w 536"/>
                    <a:gd name="T17" fmla="*/ 2 h 134"/>
                    <a:gd name="T18" fmla="*/ 22 w 536"/>
                    <a:gd name="T19" fmla="*/ 4 h 134"/>
                    <a:gd name="T20" fmla="*/ 16 w 536"/>
                    <a:gd name="T21" fmla="*/ 8 h 134"/>
                    <a:gd name="T22" fmla="*/ 10 w 536"/>
                    <a:gd name="T23" fmla="*/ 12 h 134"/>
                    <a:gd name="T24" fmla="*/ 6 w 536"/>
                    <a:gd name="T25" fmla="*/ 18 h 134"/>
                    <a:gd name="T26" fmla="*/ 2 w 536"/>
                    <a:gd name="T27" fmla="*/ 24 h 134"/>
                    <a:gd name="T28" fmla="*/ 0 w 536"/>
                    <a:gd name="T29" fmla="*/ 32 h 134"/>
                    <a:gd name="T30" fmla="*/ 0 w 536"/>
                    <a:gd name="T31" fmla="*/ 40 h 134"/>
                    <a:gd name="T32" fmla="*/ 0 w 536"/>
                    <a:gd name="T33" fmla="*/ 112 h 134"/>
                    <a:gd name="T34" fmla="*/ 0 w 536"/>
                    <a:gd name="T35" fmla="*/ 112 h 134"/>
                    <a:gd name="T36" fmla="*/ 0 w 536"/>
                    <a:gd name="T37" fmla="*/ 124 h 134"/>
                    <a:gd name="T38" fmla="*/ 6 w 536"/>
                    <a:gd name="T39" fmla="*/ 134 h 134"/>
                    <a:gd name="T40" fmla="*/ 6 w 536"/>
                    <a:gd name="T41" fmla="*/ 134 h 134"/>
                    <a:gd name="T42" fmla="*/ 536 w 536"/>
                    <a:gd name="T43" fmla="*/ 14 h 1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36"/>
                    <a:gd name="T67" fmla="*/ 0 h 134"/>
                    <a:gd name="T68" fmla="*/ 536 w 536"/>
                    <a:gd name="T69" fmla="*/ 134 h 1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36" h="134">
                      <a:moveTo>
                        <a:pt x="536" y="14"/>
                      </a:moveTo>
                      <a:lnTo>
                        <a:pt x="536" y="14"/>
                      </a:lnTo>
                      <a:lnTo>
                        <a:pt x="530" y="8"/>
                      </a:lnTo>
                      <a:lnTo>
                        <a:pt x="522" y="4"/>
                      </a:lnTo>
                      <a:lnTo>
                        <a:pt x="516" y="2"/>
                      </a:lnTo>
                      <a:lnTo>
                        <a:pt x="506" y="0"/>
                      </a:lnTo>
                      <a:lnTo>
                        <a:pt x="38" y="0"/>
                      </a:lnTo>
                      <a:lnTo>
                        <a:pt x="30" y="2"/>
                      </a:lnTo>
                      <a:lnTo>
                        <a:pt x="22" y="4"/>
                      </a:lnTo>
                      <a:lnTo>
                        <a:pt x="16" y="8"/>
                      </a:lnTo>
                      <a:lnTo>
                        <a:pt x="10" y="12"/>
                      </a:lnTo>
                      <a:lnTo>
                        <a:pt x="6" y="18"/>
                      </a:lnTo>
                      <a:lnTo>
                        <a:pt x="2" y="24"/>
                      </a:lnTo>
                      <a:lnTo>
                        <a:pt x="0" y="32"/>
                      </a:lnTo>
                      <a:lnTo>
                        <a:pt x="0" y="40"/>
                      </a:lnTo>
                      <a:lnTo>
                        <a:pt x="0" y="112"/>
                      </a:lnTo>
                      <a:lnTo>
                        <a:pt x="0" y="124"/>
                      </a:lnTo>
                      <a:lnTo>
                        <a:pt x="6" y="134"/>
                      </a:lnTo>
                      <a:lnTo>
                        <a:pt x="536" y="14"/>
                      </a:lnTo>
                      <a:close/>
                    </a:path>
                  </a:pathLst>
                </a:custGeom>
                <a:solidFill>
                  <a:srgbClr val="95AEB4"/>
                </a:solidFill>
                <a:ln w="9525">
                  <a:noFill/>
                  <a:round/>
                  <a:headEnd/>
                  <a:tailEnd/>
                </a:ln>
              </p:spPr>
              <p:txBody>
                <a:bodyPr/>
                <a:lstStyle/>
                <a:p>
                  <a:endParaRPr lang="en-US">
                    <a:latin typeface="+mj-lt"/>
                  </a:endParaRPr>
                </a:p>
              </p:txBody>
            </p:sp>
            <p:sp>
              <p:nvSpPr>
                <p:cNvPr id="1279" name="Freeform 691"/>
                <p:cNvSpPr>
                  <a:spLocks/>
                </p:cNvSpPr>
                <p:nvPr/>
              </p:nvSpPr>
              <p:spPr bwMode="auto">
                <a:xfrm>
                  <a:off x="3418" y="1533"/>
                  <a:ext cx="1230" cy="310"/>
                </a:xfrm>
                <a:custGeom>
                  <a:avLst/>
                  <a:gdLst>
                    <a:gd name="T0" fmla="*/ 32 w 540"/>
                    <a:gd name="T1" fmla="*/ 136 h 136"/>
                    <a:gd name="T2" fmla="*/ 500 w 540"/>
                    <a:gd name="T3" fmla="*/ 136 h 136"/>
                    <a:gd name="T4" fmla="*/ 500 w 540"/>
                    <a:gd name="T5" fmla="*/ 136 h 136"/>
                    <a:gd name="T6" fmla="*/ 508 w 540"/>
                    <a:gd name="T7" fmla="*/ 136 h 136"/>
                    <a:gd name="T8" fmla="*/ 516 w 540"/>
                    <a:gd name="T9" fmla="*/ 134 h 136"/>
                    <a:gd name="T10" fmla="*/ 522 w 540"/>
                    <a:gd name="T11" fmla="*/ 130 h 136"/>
                    <a:gd name="T12" fmla="*/ 528 w 540"/>
                    <a:gd name="T13" fmla="*/ 126 h 136"/>
                    <a:gd name="T14" fmla="*/ 532 w 540"/>
                    <a:gd name="T15" fmla="*/ 120 h 136"/>
                    <a:gd name="T16" fmla="*/ 536 w 540"/>
                    <a:gd name="T17" fmla="*/ 114 h 136"/>
                    <a:gd name="T18" fmla="*/ 538 w 540"/>
                    <a:gd name="T19" fmla="*/ 106 h 136"/>
                    <a:gd name="T20" fmla="*/ 540 w 540"/>
                    <a:gd name="T21" fmla="*/ 98 h 136"/>
                    <a:gd name="T22" fmla="*/ 540 w 540"/>
                    <a:gd name="T23" fmla="*/ 26 h 136"/>
                    <a:gd name="T24" fmla="*/ 540 w 540"/>
                    <a:gd name="T25" fmla="*/ 26 h 136"/>
                    <a:gd name="T26" fmla="*/ 538 w 540"/>
                    <a:gd name="T27" fmla="*/ 18 h 136"/>
                    <a:gd name="T28" fmla="*/ 536 w 540"/>
                    <a:gd name="T29" fmla="*/ 12 h 136"/>
                    <a:gd name="T30" fmla="*/ 530 w 540"/>
                    <a:gd name="T31" fmla="*/ 0 h 136"/>
                    <a:gd name="T32" fmla="*/ 0 w 540"/>
                    <a:gd name="T33" fmla="*/ 120 h 136"/>
                    <a:gd name="T34" fmla="*/ 0 w 540"/>
                    <a:gd name="T35" fmla="*/ 120 h 136"/>
                    <a:gd name="T36" fmla="*/ 0 w 540"/>
                    <a:gd name="T37" fmla="*/ 120 h 136"/>
                    <a:gd name="T38" fmla="*/ 6 w 540"/>
                    <a:gd name="T39" fmla="*/ 126 h 136"/>
                    <a:gd name="T40" fmla="*/ 12 w 540"/>
                    <a:gd name="T41" fmla="*/ 132 h 136"/>
                    <a:gd name="T42" fmla="*/ 22 w 540"/>
                    <a:gd name="T43" fmla="*/ 136 h 136"/>
                    <a:gd name="T44" fmla="*/ 32 w 540"/>
                    <a:gd name="T45" fmla="*/ 136 h 136"/>
                    <a:gd name="T46" fmla="*/ 32 w 540"/>
                    <a:gd name="T47" fmla="*/ 136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0"/>
                    <a:gd name="T73" fmla="*/ 0 h 136"/>
                    <a:gd name="T74" fmla="*/ 540 w 54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0" h="136">
                      <a:moveTo>
                        <a:pt x="32" y="136"/>
                      </a:moveTo>
                      <a:lnTo>
                        <a:pt x="500" y="136"/>
                      </a:lnTo>
                      <a:lnTo>
                        <a:pt x="508" y="136"/>
                      </a:lnTo>
                      <a:lnTo>
                        <a:pt x="516" y="134"/>
                      </a:lnTo>
                      <a:lnTo>
                        <a:pt x="522" y="130"/>
                      </a:lnTo>
                      <a:lnTo>
                        <a:pt x="528" y="126"/>
                      </a:lnTo>
                      <a:lnTo>
                        <a:pt x="532" y="120"/>
                      </a:lnTo>
                      <a:lnTo>
                        <a:pt x="536" y="114"/>
                      </a:lnTo>
                      <a:lnTo>
                        <a:pt x="538" y="106"/>
                      </a:lnTo>
                      <a:lnTo>
                        <a:pt x="540" y="98"/>
                      </a:lnTo>
                      <a:lnTo>
                        <a:pt x="540" y="26"/>
                      </a:lnTo>
                      <a:lnTo>
                        <a:pt x="538" y="18"/>
                      </a:lnTo>
                      <a:lnTo>
                        <a:pt x="536" y="12"/>
                      </a:lnTo>
                      <a:lnTo>
                        <a:pt x="530" y="0"/>
                      </a:lnTo>
                      <a:lnTo>
                        <a:pt x="0" y="120"/>
                      </a:lnTo>
                      <a:lnTo>
                        <a:pt x="6" y="126"/>
                      </a:lnTo>
                      <a:lnTo>
                        <a:pt x="12" y="132"/>
                      </a:lnTo>
                      <a:lnTo>
                        <a:pt x="22" y="136"/>
                      </a:lnTo>
                      <a:lnTo>
                        <a:pt x="32" y="136"/>
                      </a:lnTo>
                      <a:close/>
                    </a:path>
                  </a:pathLst>
                </a:custGeom>
                <a:solidFill>
                  <a:srgbClr val="33535B"/>
                </a:solidFill>
                <a:ln w="9525">
                  <a:noFill/>
                  <a:round/>
                  <a:headEnd/>
                  <a:tailEnd/>
                </a:ln>
              </p:spPr>
              <p:txBody>
                <a:bodyPr/>
                <a:lstStyle/>
                <a:p>
                  <a:endParaRPr lang="en-US">
                    <a:latin typeface="+mj-lt"/>
                  </a:endParaRPr>
                </a:p>
              </p:txBody>
            </p:sp>
            <p:sp>
              <p:nvSpPr>
                <p:cNvPr id="1280" name="Freeform 692"/>
                <p:cNvSpPr>
                  <a:spLocks/>
                </p:cNvSpPr>
                <p:nvPr/>
              </p:nvSpPr>
              <p:spPr bwMode="auto">
                <a:xfrm>
                  <a:off x="3441" y="1538"/>
                  <a:ext cx="1171" cy="269"/>
                </a:xfrm>
                <a:custGeom>
                  <a:avLst/>
                  <a:gdLst>
                    <a:gd name="T0" fmla="*/ 0 w 514"/>
                    <a:gd name="T1" fmla="*/ 96 h 118"/>
                    <a:gd name="T2" fmla="*/ 0 w 514"/>
                    <a:gd name="T3" fmla="*/ 24 h 118"/>
                    <a:gd name="T4" fmla="*/ 0 w 514"/>
                    <a:gd name="T5" fmla="*/ 24 h 118"/>
                    <a:gd name="T6" fmla="*/ 0 w 514"/>
                    <a:gd name="T7" fmla="*/ 14 h 118"/>
                    <a:gd name="T8" fmla="*/ 6 w 514"/>
                    <a:gd name="T9" fmla="*/ 8 h 118"/>
                    <a:gd name="T10" fmla="*/ 12 w 514"/>
                    <a:gd name="T11" fmla="*/ 2 h 118"/>
                    <a:gd name="T12" fmla="*/ 22 w 514"/>
                    <a:gd name="T13" fmla="*/ 0 h 118"/>
                    <a:gd name="T14" fmla="*/ 490 w 514"/>
                    <a:gd name="T15" fmla="*/ 0 h 118"/>
                    <a:gd name="T16" fmla="*/ 490 w 514"/>
                    <a:gd name="T17" fmla="*/ 0 h 118"/>
                    <a:gd name="T18" fmla="*/ 500 w 514"/>
                    <a:gd name="T19" fmla="*/ 2 h 118"/>
                    <a:gd name="T20" fmla="*/ 506 w 514"/>
                    <a:gd name="T21" fmla="*/ 8 h 118"/>
                    <a:gd name="T22" fmla="*/ 512 w 514"/>
                    <a:gd name="T23" fmla="*/ 14 h 118"/>
                    <a:gd name="T24" fmla="*/ 514 w 514"/>
                    <a:gd name="T25" fmla="*/ 24 h 118"/>
                    <a:gd name="T26" fmla="*/ 514 w 514"/>
                    <a:gd name="T27" fmla="*/ 96 h 118"/>
                    <a:gd name="T28" fmla="*/ 514 w 514"/>
                    <a:gd name="T29" fmla="*/ 96 h 118"/>
                    <a:gd name="T30" fmla="*/ 512 w 514"/>
                    <a:gd name="T31" fmla="*/ 106 h 118"/>
                    <a:gd name="T32" fmla="*/ 506 w 514"/>
                    <a:gd name="T33" fmla="*/ 112 h 118"/>
                    <a:gd name="T34" fmla="*/ 500 w 514"/>
                    <a:gd name="T35" fmla="*/ 118 h 118"/>
                    <a:gd name="T36" fmla="*/ 490 w 514"/>
                    <a:gd name="T37" fmla="*/ 118 h 118"/>
                    <a:gd name="T38" fmla="*/ 22 w 514"/>
                    <a:gd name="T39" fmla="*/ 118 h 118"/>
                    <a:gd name="T40" fmla="*/ 22 w 514"/>
                    <a:gd name="T41" fmla="*/ 118 h 118"/>
                    <a:gd name="T42" fmla="*/ 12 w 514"/>
                    <a:gd name="T43" fmla="*/ 118 h 118"/>
                    <a:gd name="T44" fmla="*/ 6 w 514"/>
                    <a:gd name="T45" fmla="*/ 112 h 118"/>
                    <a:gd name="T46" fmla="*/ 0 w 514"/>
                    <a:gd name="T47" fmla="*/ 106 h 118"/>
                    <a:gd name="T48" fmla="*/ 0 w 514"/>
                    <a:gd name="T49" fmla="*/ 96 h 118"/>
                    <a:gd name="T50" fmla="*/ 0 w 514"/>
                    <a:gd name="T51" fmla="*/ 96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4"/>
                    <a:gd name="T79" fmla="*/ 0 h 118"/>
                    <a:gd name="T80" fmla="*/ 514 w 514"/>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4" h="118">
                      <a:moveTo>
                        <a:pt x="0" y="96"/>
                      </a:moveTo>
                      <a:lnTo>
                        <a:pt x="0" y="24"/>
                      </a:lnTo>
                      <a:lnTo>
                        <a:pt x="0" y="14"/>
                      </a:lnTo>
                      <a:lnTo>
                        <a:pt x="6" y="8"/>
                      </a:lnTo>
                      <a:lnTo>
                        <a:pt x="12" y="2"/>
                      </a:lnTo>
                      <a:lnTo>
                        <a:pt x="22" y="0"/>
                      </a:lnTo>
                      <a:lnTo>
                        <a:pt x="490" y="0"/>
                      </a:lnTo>
                      <a:lnTo>
                        <a:pt x="500" y="2"/>
                      </a:lnTo>
                      <a:lnTo>
                        <a:pt x="506" y="8"/>
                      </a:lnTo>
                      <a:lnTo>
                        <a:pt x="512" y="14"/>
                      </a:lnTo>
                      <a:lnTo>
                        <a:pt x="514" y="24"/>
                      </a:lnTo>
                      <a:lnTo>
                        <a:pt x="514" y="96"/>
                      </a:lnTo>
                      <a:lnTo>
                        <a:pt x="512" y="106"/>
                      </a:lnTo>
                      <a:lnTo>
                        <a:pt x="506" y="112"/>
                      </a:lnTo>
                      <a:lnTo>
                        <a:pt x="500" y="118"/>
                      </a:lnTo>
                      <a:lnTo>
                        <a:pt x="490" y="118"/>
                      </a:lnTo>
                      <a:lnTo>
                        <a:pt x="22" y="118"/>
                      </a:lnTo>
                      <a:lnTo>
                        <a:pt x="12" y="118"/>
                      </a:lnTo>
                      <a:lnTo>
                        <a:pt x="6" y="112"/>
                      </a:lnTo>
                      <a:lnTo>
                        <a:pt x="0" y="106"/>
                      </a:lnTo>
                      <a:lnTo>
                        <a:pt x="0" y="96"/>
                      </a:lnTo>
                      <a:close/>
                    </a:path>
                  </a:pathLst>
                </a:custGeom>
                <a:solidFill>
                  <a:srgbClr val="33535B"/>
                </a:solidFill>
                <a:ln w="9525">
                  <a:noFill/>
                  <a:round/>
                  <a:headEnd/>
                  <a:tailEnd/>
                </a:ln>
              </p:spPr>
              <p:txBody>
                <a:bodyPr/>
                <a:lstStyle/>
                <a:p>
                  <a:endParaRPr lang="en-US">
                    <a:latin typeface="+mj-lt"/>
                  </a:endParaRPr>
                </a:p>
              </p:txBody>
            </p:sp>
            <p:sp>
              <p:nvSpPr>
                <p:cNvPr id="1281" name="Freeform 693"/>
                <p:cNvSpPr>
                  <a:spLocks/>
                </p:cNvSpPr>
                <p:nvPr/>
              </p:nvSpPr>
              <p:spPr bwMode="auto">
                <a:xfrm>
                  <a:off x="3468" y="1565"/>
                  <a:ext cx="1117" cy="215"/>
                </a:xfrm>
                <a:custGeom>
                  <a:avLst/>
                  <a:gdLst>
                    <a:gd name="T0" fmla="*/ 0 w 490"/>
                    <a:gd name="T1" fmla="*/ 84 h 94"/>
                    <a:gd name="T2" fmla="*/ 0 w 490"/>
                    <a:gd name="T3" fmla="*/ 12 h 94"/>
                    <a:gd name="T4" fmla="*/ 0 w 490"/>
                    <a:gd name="T5" fmla="*/ 12 h 94"/>
                    <a:gd name="T6" fmla="*/ 0 w 490"/>
                    <a:gd name="T7" fmla="*/ 8 h 94"/>
                    <a:gd name="T8" fmla="*/ 2 w 490"/>
                    <a:gd name="T9" fmla="*/ 4 h 94"/>
                    <a:gd name="T10" fmla="*/ 6 w 490"/>
                    <a:gd name="T11" fmla="*/ 2 h 94"/>
                    <a:gd name="T12" fmla="*/ 10 w 490"/>
                    <a:gd name="T13" fmla="*/ 0 h 94"/>
                    <a:gd name="T14" fmla="*/ 478 w 490"/>
                    <a:gd name="T15" fmla="*/ 0 h 94"/>
                    <a:gd name="T16" fmla="*/ 478 w 490"/>
                    <a:gd name="T17" fmla="*/ 0 h 94"/>
                    <a:gd name="T18" fmla="*/ 482 w 490"/>
                    <a:gd name="T19" fmla="*/ 2 h 94"/>
                    <a:gd name="T20" fmla="*/ 486 w 490"/>
                    <a:gd name="T21" fmla="*/ 4 h 94"/>
                    <a:gd name="T22" fmla="*/ 488 w 490"/>
                    <a:gd name="T23" fmla="*/ 8 h 94"/>
                    <a:gd name="T24" fmla="*/ 490 w 490"/>
                    <a:gd name="T25" fmla="*/ 12 h 94"/>
                    <a:gd name="T26" fmla="*/ 490 w 490"/>
                    <a:gd name="T27" fmla="*/ 84 h 94"/>
                    <a:gd name="T28" fmla="*/ 490 w 490"/>
                    <a:gd name="T29" fmla="*/ 84 h 94"/>
                    <a:gd name="T30" fmla="*/ 488 w 490"/>
                    <a:gd name="T31" fmla="*/ 88 h 94"/>
                    <a:gd name="T32" fmla="*/ 486 w 490"/>
                    <a:gd name="T33" fmla="*/ 92 h 94"/>
                    <a:gd name="T34" fmla="*/ 482 w 490"/>
                    <a:gd name="T35" fmla="*/ 94 h 94"/>
                    <a:gd name="T36" fmla="*/ 478 w 490"/>
                    <a:gd name="T37" fmla="*/ 94 h 94"/>
                    <a:gd name="T38" fmla="*/ 10 w 490"/>
                    <a:gd name="T39" fmla="*/ 94 h 94"/>
                    <a:gd name="T40" fmla="*/ 10 w 490"/>
                    <a:gd name="T41" fmla="*/ 94 h 94"/>
                    <a:gd name="T42" fmla="*/ 6 w 490"/>
                    <a:gd name="T43" fmla="*/ 94 h 94"/>
                    <a:gd name="T44" fmla="*/ 2 w 490"/>
                    <a:gd name="T45" fmla="*/ 92 h 94"/>
                    <a:gd name="T46" fmla="*/ 0 w 490"/>
                    <a:gd name="T47" fmla="*/ 88 h 94"/>
                    <a:gd name="T48" fmla="*/ 0 w 490"/>
                    <a:gd name="T49" fmla="*/ 84 h 94"/>
                    <a:gd name="T50" fmla="*/ 0 w 490"/>
                    <a:gd name="T51" fmla="*/ 84 h 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90"/>
                    <a:gd name="T79" fmla="*/ 0 h 94"/>
                    <a:gd name="T80" fmla="*/ 490 w 490"/>
                    <a:gd name="T81" fmla="*/ 94 h 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90" h="94">
                      <a:moveTo>
                        <a:pt x="0" y="84"/>
                      </a:moveTo>
                      <a:lnTo>
                        <a:pt x="0" y="12"/>
                      </a:lnTo>
                      <a:lnTo>
                        <a:pt x="0" y="8"/>
                      </a:lnTo>
                      <a:lnTo>
                        <a:pt x="2" y="4"/>
                      </a:lnTo>
                      <a:lnTo>
                        <a:pt x="6" y="2"/>
                      </a:lnTo>
                      <a:lnTo>
                        <a:pt x="10" y="0"/>
                      </a:lnTo>
                      <a:lnTo>
                        <a:pt x="478" y="0"/>
                      </a:lnTo>
                      <a:lnTo>
                        <a:pt x="482" y="2"/>
                      </a:lnTo>
                      <a:lnTo>
                        <a:pt x="486" y="4"/>
                      </a:lnTo>
                      <a:lnTo>
                        <a:pt x="488" y="8"/>
                      </a:lnTo>
                      <a:lnTo>
                        <a:pt x="490" y="12"/>
                      </a:lnTo>
                      <a:lnTo>
                        <a:pt x="490" y="84"/>
                      </a:lnTo>
                      <a:lnTo>
                        <a:pt x="488" y="88"/>
                      </a:lnTo>
                      <a:lnTo>
                        <a:pt x="486" y="92"/>
                      </a:lnTo>
                      <a:lnTo>
                        <a:pt x="482" y="94"/>
                      </a:lnTo>
                      <a:lnTo>
                        <a:pt x="478" y="94"/>
                      </a:lnTo>
                      <a:lnTo>
                        <a:pt x="10" y="94"/>
                      </a:lnTo>
                      <a:lnTo>
                        <a:pt x="6" y="94"/>
                      </a:lnTo>
                      <a:lnTo>
                        <a:pt x="2" y="92"/>
                      </a:lnTo>
                      <a:lnTo>
                        <a:pt x="0" y="88"/>
                      </a:lnTo>
                      <a:lnTo>
                        <a:pt x="0" y="84"/>
                      </a:lnTo>
                      <a:close/>
                    </a:path>
                  </a:pathLst>
                </a:custGeom>
                <a:solidFill>
                  <a:srgbClr val="889285"/>
                </a:solidFill>
                <a:ln w="9525">
                  <a:noFill/>
                  <a:round/>
                  <a:headEnd/>
                  <a:tailEnd/>
                </a:ln>
              </p:spPr>
              <p:txBody>
                <a:bodyPr/>
                <a:lstStyle/>
                <a:p>
                  <a:endParaRPr lang="en-US">
                    <a:latin typeface="+mj-lt"/>
                  </a:endParaRPr>
                </a:p>
              </p:txBody>
            </p:sp>
            <p:sp>
              <p:nvSpPr>
                <p:cNvPr id="1282" name="Freeform 694"/>
                <p:cNvSpPr>
                  <a:spLocks noEditPoints="1"/>
                </p:cNvSpPr>
                <p:nvPr/>
              </p:nvSpPr>
              <p:spPr bwMode="auto">
                <a:xfrm>
                  <a:off x="3436" y="1533"/>
                  <a:ext cx="1181" cy="278"/>
                </a:xfrm>
                <a:custGeom>
                  <a:avLst/>
                  <a:gdLst>
                    <a:gd name="T0" fmla="*/ 24 w 518"/>
                    <a:gd name="T1" fmla="*/ 0 h 122"/>
                    <a:gd name="T2" fmla="*/ 24 w 518"/>
                    <a:gd name="T3" fmla="*/ 0 h 122"/>
                    <a:gd name="T4" fmla="*/ 14 w 518"/>
                    <a:gd name="T5" fmla="*/ 2 h 122"/>
                    <a:gd name="T6" fmla="*/ 6 w 518"/>
                    <a:gd name="T7" fmla="*/ 8 h 122"/>
                    <a:gd name="T8" fmla="*/ 0 w 518"/>
                    <a:gd name="T9" fmla="*/ 16 h 122"/>
                    <a:gd name="T10" fmla="*/ 0 w 518"/>
                    <a:gd name="T11" fmla="*/ 26 h 122"/>
                    <a:gd name="T12" fmla="*/ 0 w 518"/>
                    <a:gd name="T13" fmla="*/ 98 h 122"/>
                    <a:gd name="T14" fmla="*/ 0 w 518"/>
                    <a:gd name="T15" fmla="*/ 98 h 122"/>
                    <a:gd name="T16" fmla="*/ 0 w 518"/>
                    <a:gd name="T17" fmla="*/ 108 h 122"/>
                    <a:gd name="T18" fmla="*/ 6 w 518"/>
                    <a:gd name="T19" fmla="*/ 116 h 122"/>
                    <a:gd name="T20" fmla="*/ 14 w 518"/>
                    <a:gd name="T21" fmla="*/ 122 h 122"/>
                    <a:gd name="T22" fmla="*/ 24 w 518"/>
                    <a:gd name="T23" fmla="*/ 122 h 122"/>
                    <a:gd name="T24" fmla="*/ 492 w 518"/>
                    <a:gd name="T25" fmla="*/ 122 h 122"/>
                    <a:gd name="T26" fmla="*/ 492 w 518"/>
                    <a:gd name="T27" fmla="*/ 122 h 122"/>
                    <a:gd name="T28" fmla="*/ 502 w 518"/>
                    <a:gd name="T29" fmla="*/ 122 h 122"/>
                    <a:gd name="T30" fmla="*/ 510 w 518"/>
                    <a:gd name="T31" fmla="*/ 116 h 122"/>
                    <a:gd name="T32" fmla="*/ 516 w 518"/>
                    <a:gd name="T33" fmla="*/ 108 h 122"/>
                    <a:gd name="T34" fmla="*/ 518 w 518"/>
                    <a:gd name="T35" fmla="*/ 98 h 122"/>
                    <a:gd name="T36" fmla="*/ 518 w 518"/>
                    <a:gd name="T37" fmla="*/ 26 h 122"/>
                    <a:gd name="T38" fmla="*/ 518 w 518"/>
                    <a:gd name="T39" fmla="*/ 26 h 122"/>
                    <a:gd name="T40" fmla="*/ 516 w 518"/>
                    <a:gd name="T41" fmla="*/ 16 h 122"/>
                    <a:gd name="T42" fmla="*/ 510 w 518"/>
                    <a:gd name="T43" fmla="*/ 8 h 122"/>
                    <a:gd name="T44" fmla="*/ 502 w 518"/>
                    <a:gd name="T45" fmla="*/ 2 h 122"/>
                    <a:gd name="T46" fmla="*/ 492 w 518"/>
                    <a:gd name="T47" fmla="*/ 0 h 122"/>
                    <a:gd name="T48" fmla="*/ 24 w 518"/>
                    <a:gd name="T49" fmla="*/ 0 h 122"/>
                    <a:gd name="T50" fmla="*/ 14 w 518"/>
                    <a:gd name="T51" fmla="*/ 98 h 122"/>
                    <a:gd name="T52" fmla="*/ 14 w 518"/>
                    <a:gd name="T53" fmla="*/ 26 h 122"/>
                    <a:gd name="T54" fmla="*/ 14 w 518"/>
                    <a:gd name="T55" fmla="*/ 26 h 122"/>
                    <a:gd name="T56" fmla="*/ 14 w 518"/>
                    <a:gd name="T57" fmla="*/ 22 h 122"/>
                    <a:gd name="T58" fmla="*/ 16 w 518"/>
                    <a:gd name="T59" fmla="*/ 18 h 122"/>
                    <a:gd name="T60" fmla="*/ 20 w 518"/>
                    <a:gd name="T61" fmla="*/ 16 h 122"/>
                    <a:gd name="T62" fmla="*/ 24 w 518"/>
                    <a:gd name="T63" fmla="*/ 14 h 122"/>
                    <a:gd name="T64" fmla="*/ 492 w 518"/>
                    <a:gd name="T65" fmla="*/ 14 h 122"/>
                    <a:gd name="T66" fmla="*/ 492 w 518"/>
                    <a:gd name="T67" fmla="*/ 14 h 122"/>
                    <a:gd name="T68" fmla="*/ 496 w 518"/>
                    <a:gd name="T69" fmla="*/ 16 h 122"/>
                    <a:gd name="T70" fmla="*/ 500 w 518"/>
                    <a:gd name="T71" fmla="*/ 18 h 122"/>
                    <a:gd name="T72" fmla="*/ 502 w 518"/>
                    <a:gd name="T73" fmla="*/ 22 h 122"/>
                    <a:gd name="T74" fmla="*/ 504 w 518"/>
                    <a:gd name="T75" fmla="*/ 26 h 122"/>
                    <a:gd name="T76" fmla="*/ 504 w 518"/>
                    <a:gd name="T77" fmla="*/ 98 h 122"/>
                    <a:gd name="T78" fmla="*/ 504 w 518"/>
                    <a:gd name="T79" fmla="*/ 98 h 122"/>
                    <a:gd name="T80" fmla="*/ 502 w 518"/>
                    <a:gd name="T81" fmla="*/ 102 h 122"/>
                    <a:gd name="T82" fmla="*/ 500 w 518"/>
                    <a:gd name="T83" fmla="*/ 106 h 122"/>
                    <a:gd name="T84" fmla="*/ 496 w 518"/>
                    <a:gd name="T85" fmla="*/ 108 h 122"/>
                    <a:gd name="T86" fmla="*/ 492 w 518"/>
                    <a:gd name="T87" fmla="*/ 108 h 122"/>
                    <a:gd name="T88" fmla="*/ 24 w 518"/>
                    <a:gd name="T89" fmla="*/ 108 h 122"/>
                    <a:gd name="T90" fmla="*/ 24 w 518"/>
                    <a:gd name="T91" fmla="*/ 108 h 122"/>
                    <a:gd name="T92" fmla="*/ 20 w 518"/>
                    <a:gd name="T93" fmla="*/ 108 h 122"/>
                    <a:gd name="T94" fmla="*/ 16 w 518"/>
                    <a:gd name="T95" fmla="*/ 106 h 122"/>
                    <a:gd name="T96" fmla="*/ 14 w 518"/>
                    <a:gd name="T97" fmla="*/ 102 h 122"/>
                    <a:gd name="T98" fmla="*/ 14 w 518"/>
                    <a:gd name="T99" fmla="*/ 98 h 122"/>
                    <a:gd name="T100" fmla="*/ 14 w 518"/>
                    <a:gd name="T101" fmla="*/ 98 h 12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18"/>
                    <a:gd name="T154" fmla="*/ 0 h 122"/>
                    <a:gd name="T155" fmla="*/ 518 w 518"/>
                    <a:gd name="T156" fmla="*/ 122 h 12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18" h="122">
                      <a:moveTo>
                        <a:pt x="24" y="0"/>
                      </a:moveTo>
                      <a:lnTo>
                        <a:pt x="24" y="0"/>
                      </a:lnTo>
                      <a:lnTo>
                        <a:pt x="14" y="2"/>
                      </a:lnTo>
                      <a:lnTo>
                        <a:pt x="6" y="8"/>
                      </a:lnTo>
                      <a:lnTo>
                        <a:pt x="0" y="16"/>
                      </a:lnTo>
                      <a:lnTo>
                        <a:pt x="0" y="26"/>
                      </a:lnTo>
                      <a:lnTo>
                        <a:pt x="0" y="98"/>
                      </a:lnTo>
                      <a:lnTo>
                        <a:pt x="0" y="108"/>
                      </a:lnTo>
                      <a:lnTo>
                        <a:pt x="6" y="116"/>
                      </a:lnTo>
                      <a:lnTo>
                        <a:pt x="14" y="122"/>
                      </a:lnTo>
                      <a:lnTo>
                        <a:pt x="24" y="122"/>
                      </a:lnTo>
                      <a:lnTo>
                        <a:pt x="492" y="122"/>
                      </a:lnTo>
                      <a:lnTo>
                        <a:pt x="502" y="122"/>
                      </a:lnTo>
                      <a:lnTo>
                        <a:pt x="510" y="116"/>
                      </a:lnTo>
                      <a:lnTo>
                        <a:pt x="516" y="108"/>
                      </a:lnTo>
                      <a:lnTo>
                        <a:pt x="518" y="98"/>
                      </a:lnTo>
                      <a:lnTo>
                        <a:pt x="518" y="26"/>
                      </a:lnTo>
                      <a:lnTo>
                        <a:pt x="516" y="16"/>
                      </a:lnTo>
                      <a:lnTo>
                        <a:pt x="510" y="8"/>
                      </a:lnTo>
                      <a:lnTo>
                        <a:pt x="502" y="2"/>
                      </a:lnTo>
                      <a:lnTo>
                        <a:pt x="492" y="0"/>
                      </a:lnTo>
                      <a:lnTo>
                        <a:pt x="24" y="0"/>
                      </a:lnTo>
                      <a:close/>
                      <a:moveTo>
                        <a:pt x="14" y="98"/>
                      </a:moveTo>
                      <a:lnTo>
                        <a:pt x="14" y="26"/>
                      </a:lnTo>
                      <a:lnTo>
                        <a:pt x="14" y="22"/>
                      </a:lnTo>
                      <a:lnTo>
                        <a:pt x="16" y="18"/>
                      </a:lnTo>
                      <a:lnTo>
                        <a:pt x="20" y="16"/>
                      </a:lnTo>
                      <a:lnTo>
                        <a:pt x="24" y="14"/>
                      </a:lnTo>
                      <a:lnTo>
                        <a:pt x="492" y="14"/>
                      </a:lnTo>
                      <a:lnTo>
                        <a:pt x="496" y="16"/>
                      </a:lnTo>
                      <a:lnTo>
                        <a:pt x="500" y="18"/>
                      </a:lnTo>
                      <a:lnTo>
                        <a:pt x="502" y="22"/>
                      </a:lnTo>
                      <a:lnTo>
                        <a:pt x="504" y="26"/>
                      </a:lnTo>
                      <a:lnTo>
                        <a:pt x="504" y="98"/>
                      </a:lnTo>
                      <a:lnTo>
                        <a:pt x="502" y="102"/>
                      </a:lnTo>
                      <a:lnTo>
                        <a:pt x="500" y="106"/>
                      </a:lnTo>
                      <a:lnTo>
                        <a:pt x="496" y="108"/>
                      </a:lnTo>
                      <a:lnTo>
                        <a:pt x="492" y="108"/>
                      </a:lnTo>
                      <a:lnTo>
                        <a:pt x="24" y="108"/>
                      </a:lnTo>
                      <a:lnTo>
                        <a:pt x="20" y="108"/>
                      </a:lnTo>
                      <a:lnTo>
                        <a:pt x="16" y="106"/>
                      </a:lnTo>
                      <a:lnTo>
                        <a:pt x="14" y="102"/>
                      </a:lnTo>
                      <a:lnTo>
                        <a:pt x="14" y="98"/>
                      </a:lnTo>
                      <a:close/>
                    </a:path>
                  </a:pathLst>
                </a:custGeom>
                <a:solidFill>
                  <a:srgbClr val="000000"/>
                </a:solidFill>
                <a:ln w="9525">
                  <a:noFill/>
                  <a:round/>
                  <a:headEnd/>
                  <a:tailEnd/>
                </a:ln>
              </p:spPr>
              <p:txBody>
                <a:bodyPr/>
                <a:lstStyle/>
                <a:p>
                  <a:endParaRPr lang="en-US">
                    <a:latin typeface="+mj-lt"/>
                  </a:endParaRPr>
                </a:p>
              </p:txBody>
            </p:sp>
            <p:sp>
              <p:nvSpPr>
                <p:cNvPr id="1283" name="Freeform 695"/>
                <p:cNvSpPr>
                  <a:spLocks/>
                </p:cNvSpPr>
                <p:nvPr/>
              </p:nvSpPr>
              <p:spPr bwMode="auto">
                <a:xfrm>
                  <a:off x="3810" y="1593"/>
                  <a:ext cx="747" cy="159"/>
                </a:xfrm>
                <a:custGeom>
                  <a:avLst/>
                  <a:gdLst>
                    <a:gd name="T0" fmla="*/ 56 w 328"/>
                    <a:gd name="T1" fmla="*/ 70 h 70"/>
                    <a:gd name="T2" fmla="*/ 56 w 328"/>
                    <a:gd name="T3" fmla="*/ 70 h 70"/>
                    <a:gd name="T4" fmla="*/ 328 w 328"/>
                    <a:gd name="T5" fmla="*/ 70 h 70"/>
                    <a:gd name="T6" fmla="*/ 328 w 328"/>
                    <a:gd name="T7" fmla="*/ 70 h 70"/>
                    <a:gd name="T8" fmla="*/ 328 w 328"/>
                    <a:gd name="T9" fmla="*/ 0 h 70"/>
                    <a:gd name="T10" fmla="*/ 328 w 328"/>
                    <a:gd name="T11" fmla="*/ 0 h 70"/>
                    <a:gd name="T12" fmla="*/ 0 w 328"/>
                    <a:gd name="T13" fmla="*/ 0 h 70"/>
                    <a:gd name="T14" fmla="*/ 0 w 328"/>
                    <a:gd name="T15" fmla="*/ 0 h 70"/>
                    <a:gd name="T16" fmla="*/ 12 w 328"/>
                    <a:gd name="T17" fmla="*/ 20 h 70"/>
                    <a:gd name="T18" fmla="*/ 24 w 328"/>
                    <a:gd name="T19" fmla="*/ 38 h 70"/>
                    <a:gd name="T20" fmla="*/ 40 w 328"/>
                    <a:gd name="T21" fmla="*/ 56 h 70"/>
                    <a:gd name="T22" fmla="*/ 56 w 328"/>
                    <a:gd name="T23" fmla="*/ 70 h 70"/>
                    <a:gd name="T24" fmla="*/ 56 w 328"/>
                    <a:gd name="T25" fmla="*/ 70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8"/>
                    <a:gd name="T40" fmla="*/ 0 h 70"/>
                    <a:gd name="T41" fmla="*/ 328 w 328"/>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8" h="70">
                      <a:moveTo>
                        <a:pt x="56" y="70"/>
                      </a:moveTo>
                      <a:lnTo>
                        <a:pt x="56" y="70"/>
                      </a:lnTo>
                      <a:lnTo>
                        <a:pt x="328" y="70"/>
                      </a:lnTo>
                      <a:lnTo>
                        <a:pt x="328" y="0"/>
                      </a:lnTo>
                      <a:lnTo>
                        <a:pt x="0" y="0"/>
                      </a:lnTo>
                      <a:lnTo>
                        <a:pt x="12" y="20"/>
                      </a:lnTo>
                      <a:lnTo>
                        <a:pt x="24" y="38"/>
                      </a:lnTo>
                      <a:lnTo>
                        <a:pt x="40" y="56"/>
                      </a:lnTo>
                      <a:lnTo>
                        <a:pt x="56" y="70"/>
                      </a:lnTo>
                      <a:close/>
                    </a:path>
                  </a:pathLst>
                </a:custGeom>
                <a:solidFill>
                  <a:srgbClr val="A0AC9E"/>
                </a:solidFill>
                <a:ln w="9525">
                  <a:noFill/>
                  <a:round/>
                  <a:headEnd/>
                  <a:tailEnd/>
                </a:ln>
              </p:spPr>
              <p:txBody>
                <a:bodyPr/>
                <a:lstStyle/>
                <a:p>
                  <a:endParaRPr lang="en-US">
                    <a:latin typeface="+mj-lt"/>
                  </a:endParaRPr>
                </a:p>
              </p:txBody>
            </p:sp>
            <p:sp>
              <p:nvSpPr>
                <p:cNvPr id="1284" name="Freeform 696"/>
                <p:cNvSpPr>
                  <a:spLocks/>
                </p:cNvSpPr>
                <p:nvPr/>
              </p:nvSpPr>
              <p:spPr bwMode="auto">
                <a:xfrm>
                  <a:off x="3518" y="1606"/>
                  <a:ext cx="64" cy="64"/>
                </a:xfrm>
                <a:custGeom>
                  <a:avLst/>
                  <a:gdLst>
                    <a:gd name="T0" fmla="*/ 28 w 28"/>
                    <a:gd name="T1" fmla="*/ 14 h 28"/>
                    <a:gd name="T2" fmla="*/ 28 w 28"/>
                    <a:gd name="T3" fmla="*/ 14 h 28"/>
                    <a:gd name="T4" fmla="*/ 28 w 28"/>
                    <a:gd name="T5" fmla="*/ 20 h 28"/>
                    <a:gd name="T6" fmla="*/ 24 w 28"/>
                    <a:gd name="T7" fmla="*/ 24 h 28"/>
                    <a:gd name="T8" fmla="*/ 20 w 28"/>
                    <a:gd name="T9" fmla="*/ 26 h 28"/>
                    <a:gd name="T10" fmla="*/ 14 w 28"/>
                    <a:gd name="T11" fmla="*/ 28 h 28"/>
                    <a:gd name="T12" fmla="*/ 14 w 28"/>
                    <a:gd name="T13" fmla="*/ 28 h 28"/>
                    <a:gd name="T14" fmla="*/ 8 w 28"/>
                    <a:gd name="T15" fmla="*/ 26 h 28"/>
                    <a:gd name="T16" fmla="*/ 4 w 28"/>
                    <a:gd name="T17" fmla="*/ 24 h 28"/>
                    <a:gd name="T18" fmla="*/ 0 w 28"/>
                    <a:gd name="T19" fmla="*/ 20 h 28"/>
                    <a:gd name="T20" fmla="*/ 0 w 28"/>
                    <a:gd name="T21" fmla="*/ 14 h 28"/>
                    <a:gd name="T22" fmla="*/ 0 w 28"/>
                    <a:gd name="T23" fmla="*/ 14 h 28"/>
                    <a:gd name="T24" fmla="*/ 0 w 28"/>
                    <a:gd name="T25" fmla="*/ 8 h 28"/>
                    <a:gd name="T26" fmla="*/ 4 w 28"/>
                    <a:gd name="T27" fmla="*/ 4 h 28"/>
                    <a:gd name="T28" fmla="*/ 8 w 28"/>
                    <a:gd name="T29" fmla="*/ 2 h 28"/>
                    <a:gd name="T30" fmla="*/ 14 w 28"/>
                    <a:gd name="T31" fmla="*/ 0 h 28"/>
                    <a:gd name="T32" fmla="*/ 14 w 28"/>
                    <a:gd name="T33" fmla="*/ 0 h 28"/>
                    <a:gd name="T34" fmla="*/ 20 w 28"/>
                    <a:gd name="T35" fmla="*/ 2 h 28"/>
                    <a:gd name="T36" fmla="*/ 24 w 28"/>
                    <a:gd name="T37" fmla="*/ 4 h 28"/>
                    <a:gd name="T38" fmla="*/ 28 w 28"/>
                    <a:gd name="T39" fmla="*/ 8 h 28"/>
                    <a:gd name="T40" fmla="*/ 28 w 28"/>
                    <a:gd name="T41" fmla="*/ 14 h 28"/>
                    <a:gd name="T42" fmla="*/ 28 w 28"/>
                    <a:gd name="T43" fmla="*/ 14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28"/>
                    <a:gd name="T68" fmla="*/ 28 w 28"/>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28">
                      <a:moveTo>
                        <a:pt x="28" y="14"/>
                      </a:moveTo>
                      <a:lnTo>
                        <a:pt x="28" y="14"/>
                      </a:lnTo>
                      <a:lnTo>
                        <a:pt x="28" y="20"/>
                      </a:lnTo>
                      <a:lnTo>
                        <a:pt x="24" y="24"/>
                      </a:lnTo>
                      <a:lnTo>
                        <a:pt x="20" y="26"/>
                      </a:lnTo>
                      <a:lnTo>
                        <a:pt x="14" y="28"/>
                      </a:lnTo>
                      <a:lnTo>
                        <a:pt x="8" y="26"/>
                      </a:lnTo>
                      <a:lnTo>
                        <a:pt x="4" y="24"/>
                      </a:lnTo>
                      <a:lnTo>
                        <a:pt x="0" y="20"/>
                      </a:lnTo>
                      <a:lnTo>
                        <a:pt x="0" y="14"/>
                      </a:lnTo>
                      <a:lnTo>
                        <a:pt x="0" y="8"/>
                      </a:lnTo>
                      <a:lnTo>
                        <a:pt x="4" y="4"/>
                      </a:lnTo>
                      <a:lnTo>
                        <a:pt x="8" y="2"/>
                      </a:lnTo>
                      <a:lnTo>
                        <a:pt x="14" y="0"/>
                      </a:lnTo>
                      <a:lnTo>
                        <a:pt x="20" y="2"/>
                      </a:lnTo>
                      <a:lnTo>
                        <a:pt x="24" y="4"/>
                      </a:lnTo>
                      <a:lnTo>
                        <a:pt x="28" y="8"/>
                      </a:lnTo>
                      <a:lnTo>
                        <a:pt x="28" y="14"/>
                      </a:lnTo>
                      <a:close/>
                    </a:path>
                  </a:pathLst>
                </a:custGeom>
                <a:solidFill>
                  <a:srgbClr val="A0AC9E"/>
                </a:solidFill>
                <a:ln w="9525">
                  <a:noFill/>
                  <a:round/>
                  <a:headEnd/>
                  <a:tailEnd/>
                </a:ln>
              </p:spPr>
              <p:txBody>
                <a:bodyPr/>
                <a:lstStyle/>
                <a:p>
                  <a:endParaRPr lang="en-US">
                    <a:latin typeface="+mj-lt"/>
                  </a:endParaRPr>
                </a:p>
              </p:txBody>
            </p:sp>
            <p:sp>
              <p:nvSpPr>
                <p:cNvPr id="1285" name="Freeform 697"/>
                <p:cNvSpPr>
                  <a:spLocks/>
                </p:cNvSpPr>
                <p:nvPr/>
              </p:nvSpPr>
              <p:spPr bwMode="auto">
                <a:xfrm>
                  <a:off x="3591" y="1679"/>
                  <a:ext cx="41" cy="32"/>
                </a:xfrm>
                <a:custGeom>
                  <a:avLst/>
                  <a:gdLst>
                    <a:gd name="T0" fmla="*/ 18 w 18"/>
                    <a:gd name="T1" fmla="*/ 6 h 14"/>
                    <a:gd name="T2" fmla="*/ 18 w 18"/>
                    <a:gd name="T3" fmla="*/ 6 h 14"/>
                    <a:gd name="T4" fmla="*/ 16 w 18"/>
                    <a:gd name="T5" fmla="*/ 10 h 14"/>
                    <a:gd name="T6" fmla="*/ 14 w 18"/>
                    <a:gd name="T7" fmla="*/ 12 h 14"/>
                    <a:gd name="T8" fmla="*/ 12 w 18"/>
                    <a:gd name="T9" fmla="*/ 14 h 14"/>
                    <a:gd name="T10" fmla="*/ 8 w 18"/>
                    <a:gd name="T11" fmla="*/ 14 h 14"/>
                    <a:gd name="T12" fmla="*/ 8 w 18"/>
                    <a:gd name="T13" fmla="*/ 14 h 14"/>
                    <a:gd name="T14" fmla="*/ 6 w 18"/>
                    <a:gd name="T15" fmla="*/ 14 h 14"/>
                    <a:gd name="T16" fmla="*/ 2 w 18"/>
                    <a:gd name="T17" fmla="*/ 12 h 14"/>
                    <a:gd name="T18" fmla="*/ 0 w 18"/>
                    <a:gd name="T19" fmla="*/ 10 h 14"/>
                    <a:gd name="T20" fmla="*/ 0 w 18"/>
                    <a:gd name="T21" fmla="*/ 6 h 14"/>
                    <a:gd name="T22" fmla="*/ 0 w 18"/>
                    <a:gd name="T23" fmla="*/ 6 h 14"/>
                    <a:gd name="T24" fmla="*/ 0 w 18"/>
                    <a:gd name="T25" fmla="*/ 4 h 14"/>
                    <a:gd name="T26" fmla="*/ 2 w 18"/>
                    <a:gd name="T27" fmla="*/ 2 h 14"/>
                    <a:gd name="T28" fmla="*/ 6 w 18"/>
                    <a:gd name="T29" fmla="*/ 0 h 14"/>
                    <a:gd name="T30" fmla="*/ 8 w 18"/>
                    <a:gd name="T31" fmla="*/ 0 h 14"/>
                    <a:gd name="T32" fmla="*/ 8 w 18"/>
                    <a:gd name="T33" fmla="*/ 0 h 14"/>
                    <a:gd name="T34" fmla="*/ 12 w 18"/>
                    <a:gd name="T35" fmla="*/ 0 h 14"/>
                    <a:gd name="T36" fmla="*/ 14 w 18"/>
                    <a:gd name="T37" fmla="*/ 2 h 14"/>
                    <a:gd name="T38" fmla="*/ 16 w 18"/>
                    <a:gd name="T39" fmla="*/ 4 h 14"/>
                    <a:gd name="T40" fmla="*/ 18 w 18"/>
                    <a:gd name="T41" fmla="*/ 6 h 14"/>
                    <a:gd name="T42" fmla="*/ 18 w 18"/>
                    <a:gd name="T43" fmla="*/ 6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4"/>
                    <a:gd name="T68" fmla="*/ 18 w 18"/>
                    <a:gd name="T69" fmla="*/ 14 h 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4">
                      <a:moveTo>
                        <a:pt x="18" y="6"/>
                      </a:moveTo>
                      <a:lnTo>
                        <a:pt x="18" y="6"/>
                      </a:lnTo>
                      <a:lnTo>
                        <a:pt x="16" y="10"/>
                      </a:lnTo>
                      <a:lnTo>
                        <a:pt x="14" y="12"/>
                      </a:lnTo>
                      <a:lnTo>
                        <a:pt x="12" y="14"/>
                      </a:lnTo>
                      <a:lnTo>
                        <a:pt x="8" y="14"/>
                      </a:lnTo>
                      <a:lnTo>
                        <a:pt x="6" y="14"/>
                      </a:lnTo>
                      <a:lnTo>
                        <a:pt x="2" y="12"/>
                      </a:lnTo>
                      <a:lnTo>
                        <a:pt x="0" y="10"/>
                      </a:lnTo>
                      <a:lnTo>
                        <a:pt x="0" y="6"/>
                      </a:lnTo>
                      <a:lnTo>
                        <a:pt x="0" y="4"/>
                      </a:lnTo>
                      <a:lnTo>
                        <a:pt x="2" y="2"/>
                      </a:lnTo>
                      <a:lnTo>
                        <a:pt x="6" y="0"/>
                      </a:lnTo>
                      <a:lnTo>
                        <a:pt x="8" y="0"/>
                      </a:lnTo>
                      <a:lnTo>
                        <a:pt x="12" y="0"/>
                      </a:lnTo>
                      <a:lnTo>
                        <a:pt x="14" y="2"/>
                      </a:lnTo>
                      <a:lnTo>
                        <a:pt x="16" y="4"/>
                      </a:lnTo>
                      <a:lnTo>
                        <a:pt x="18" y="6"/>
                      </a:lnTo>
                      <a:close/>
                    </a:path>
                  </a:pathLst>
                </a:custGeom>
                <a:solidFill>
                  <a:srgbClr val="A0AC9E"/>
                </a:solidFill>
                <a:ln w="9525">
                  <a:noFill/>
                  <a:round/>
                  <a:headEnd/>
                  <a:tailEnd/>
                </a:ln>
              </p:spPr>
              <p:txBody>
                <a:bodyPr/>
                <a:lstStyle/>
                <a:p>
                  <a:endParaRPr lang="en-US">
                    <a:latin typeface="+mj-lt"/>
                  </a:endParaRPr>
                </a:p>
              </p:txBody>
            </p:sp>
          </p:grpSp>
          <p:grpSp>
            <p:nvGrpSpPr>
              <p:cNvPr id="1156" name="Group 698"/>
              <p:cNvGrpSpPr>
                <a:grpSpLocks/>
              </p:cNvGrpSpPr>
              <p:nvPr/>
            </p:nvGrpSpPr>
            <p:grpSpPr bwMode="auto">
              <a:xfrm>
                <a:off x="3431" y="2199"/>
                <a:ext cx="1172" cy="1166"/>
                <a:chOff x="3431" y="2199"/>
                <a:chExt cx="1172" cy="1166"/>
              </a:xfrm>
            </p:grpSpPr>
            <p:sp>
              <p:nvSpPr>
                <p:cNvPr id="1158" name="Freeform 699"/>
                <p:cNvSpPr>
                  <a:spLocks/>
                </p:cNvSpPr>
                <p:nvPr/>
              </p:nvSpPr>
              <p:spPr bwMode="auto">
                <a:xfrm>
                  <a:off x="3441"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59" name="Freeform 700"/>
                <p:cNvSpPr>
                  <a:spLocks/>
                </p:cNvSpPr>
                <p:nvPr/>
              </p:nvSpPr>
              <p:spPr bwMode="auto">
                <a:xfrm>
                  <a:off x="4179" y="2937"/>
                  <a:ext cx="182" cy="428"/>
                </a:xfrm>
                <a:custGeom>
                  <a:avLst/>
                  <a:gdLst>
                    <a:gd name="T0" fmla="*/ 16 w 80"/>
                    <a:gd name="T1" fmla="*/ 0 h 188"/>
                    <a:gd name="T2" fmla="*/ 16 w 80"/>
                    <a:gd name="T3" fmla="*/ 0 h 188"/>
                    <a:gd name="T4" fmla="*/ 10 w 80"/>
                    <a:gd name="T5" fmla="*/ 2 h 188"/>
                    <a:gd name="T6" fmla="*/ 4 w 80"/>
                    <a:gd name="T7" fmla="*/ 4 h 188"/>
                    <a:gd name="T8" fmla="*/ 2 w 80"/>
                    <a:gd name="T9" fmla="*/ 10 h 188"/>
                    <a:gd name="T10" fmla="*/ 0 w 80"/>
                    <a:gd name="T11" fmla="*/ 16 h 188"/>
                    <a:gd name="T12" fmla="*/ 0 w 80"/>
                    <a:gd name="T13" fmla="*/ 172 h 188"/>
                    <a:gd name="T14" fmla="*/ 0 w 80"/>
                    <a:gd name="T15" fmla="*/ 172 h 188"/>
                    <a:gd name="T16" fmla="*/ 2 w 80"/>
                    <a:gd name="T17" fmla="*/ 178 h 188"/>
                    <a:gd name="T18" fmla="*/ 4 w 80"/>
                    <a:gd name="T19" fmla="*/ 184 h 188"/>
                    <a:gd name="T20" fmla="*/ 10 w 80"/>
                    <a:gd name="T21" fmla="*/ 186 h 188"/>
                    <a:gd name="T22" fmla="*/ 16 w 80"/>
                    <a:gd name="T23" fmla="*/ 188 h 188"/>
                    <a:gd name="T24" fmla="*/ 64 w 80"/>
                    <a:gd name="T25" fmla="*/ 188 h 188"/>
                    <a:gd name="T26" fmla="*/ 64 w 80"/>
                    <a:gd name="T27" fmla="*/ 188 h 188"/>
                    <a:gd name="T28" fmla="*/ 70 w 80"/>
                    <a:gd name="T29" fmla="*/ 186 h 188"/>
                    <a:gd name="T30" fmla="*/ 76 w 80"/>
                    <a:gd name="T31" fmla="*/ 184 h 188"/>
                    <a:gd name="T32" fmla="*/ 78 w 80"/>
                    <a:gd name="T33" fmla="*/ 178 h 188"/>
                    <a:gd name="T34" fmla="*/ 80 w 80"/>
                    <a:gd name="T35" fmla="*/ 172 h 188"/>
                    <a:gd name="T36" fmla="*/ 80 w 80"/>
                    <a:gd name="T37" fmla="*/ 16 h 188"/>
                    <a:gd name="T38" fmla="*/ 80 w 80"/>
                    <a:gd name="T39" fmla="*/ 16 h 188"/>
                    <a:gd name="T40" fmla="*/ 78 w 80"/>
                    <a:gd name="T41" fmla="*/ 10 h 188"/>
                    <a:gd name="T42" fmla="*/ 76 w 80"/>
                    <a:gd name="T43" fmla="*/ 4 h 188"/>
                    <a:gd name="T44" fmla="*/ 70 w 80"/>
                    <a:gd name="T45" fmla="*/ 2 h 188"/>
                    <a:gd name="T46" fmla="*/ 64 w 80"/>
                    <a:gd name="T47" fmla="*/ 0 h 188"/>
                    <a:gd name="T48" fmla="*/ 16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60" name="Freeform 701"/>
                <p:cNvSpPr>
                  <a:spLocks/>
                </p:cNvSpPr>
                <p:nvPr/>
              </p:nvSpPr>
              <p:spPr bwMode="auto">
                <a:xfrm>
                  <a:off x="3441"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1" name="Freeform 702"/>
                <p:cNvSpPr>
                  <a:spLocks/>
                </p:cNvSpPr>
                <p:nvPr/>
              </p:nvSpPr>
              <p:spPr bwMode="auto">
                <a:xfrm>
                  <a:off x="4179" y="2937"/>
                  <a:ext cx="182" cy="428"/>
                </a:xfrm>
                <a:custGeom>
                  <a:avLst/>
                  <a:gdLst>
                    <a:gd name="T0" fmla="*/ 16 w 80"/>
                    <a:gd name="T1" fmla="*/ 0 h 188"/>
                    <a:gd name="T2" fmla="*/ 16 w 80"/>
                    <a:gd name="T3" fmla="*/ 0 h 188"/>
                    <a:gd name="T4" fmla="*/ 10 w 80"/>
                    <a:gd name="T5" fmla="*/ 2 h 188"/>
                    <a:gd name="T6" fmla="*/ 4 w 80"/>
                    <a:gd name="T7" fmla="*/ 4 h 188"/>
                    <a:gd name="T8" fmla="*/ 2 w 80"/>
                    <a:gd name="T9" fmla="*/ 10 h 188"/>
                    <a:gd name="T10" fmla="*/ 0 w 80"/>
                    <a:gd name="T11" fmla="*/ 16 h 188"/>
                    <a:gd name="T12" fmla="*/ 0 w 80"/>
                    <a:gd name="T13" fmla="*/ 172 h 188"/>
                    <a:gd name="T14" fmla="*/ 0 w 80"/>
                    <a:gd name="T15" fmla="*/ 172 h 188"/>
                    <a:gd name="T16" fmla="*/ 2 w 80"/>
                    <a:gd name="T17" fmla="*/ 178 h 188"/>
                    <a:gd name="T18" fmla="*/ 4 w 80"/>
                    <a:gd name="T19" fmla="*/ 184 h 188"/>
                    <a:gd name="T20" fmla="*/ 10 w 80"/>
                    <a:gd name="T21" fmla="*/ 186 h 188"/>
                    <a:gd name="T22" fmla="*/ 16 w 80"/>
                    <a:gd name="T23" fmla="*/ 188 h 188"/>
                    <a:gd name="T24" fmla="*/ 64 w 80"/>
                    <a:gd name="T25" fmla="*/ 188 h 188"/>
                    <a:gd name="T26" fmla="*/ 64 w 80"/>
                    <a:gd name="T27" fmla="*/ 188 h 188"/>
                    <a:gd name="T28" fmla="*/ 70 w 80"/>
                    <a:gd name="T29" fmla="*/ 186 h 188"/>
                    <a:gd name="T30" fmla="*/ 76 w 80"/>
                    <a:gd name="T31" fmla="*/ 184 h 188"/>
                    <a:gd name="T32" fmla="*/ 78 w 80"/>
                    <a:gd name="T33" fmla="*/ 178 h 188"/>
                    <a:gd name="T34" fmla="*/ 80 w 80"/>
                    <a:gd name="T35" fmla="*/ 172 h 188"/>
                    <a:gd name="T36" fmla="*/ 80 w 80"/>
                    <a:gd name="T37" fmla="*/ 16 h 188"/>
                    <a:gd name="T38" fmla="*/ 80 w 80"/>
                    <a:gd name="T39" fmla="*/ 16 h 188"/>
                    <a:gd name="T40" fmla="*/ 78 w 80"/>
                    <a:gd name="T41" fmla="*/ 10 h 188"/>
                    <a:gd name="T42" fmla="*/ 76 w 80"/>
                    <a:gd name="T43" fmla="*/ 4 h 188"/>
                    <a:gd name="T44" fmla="*/ 70 w 80"/>
                    <a:gd name="T45" fmla="*/ 2 h 188"/>
                    <a:gd name="T46" fmla="*/ 64 w 80"/>
                    <a:gd name="T47" fmla="*/ 0 h 188"/>
                    <a:gd name="T48" fmla="*/ 16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2" name="Freeform 703"/>
                <p:cNvSpPr>
                  <a:spLocks/>
                </p:cNvSpPr>
                <p:nvPr/>
              </p:nvSpPr>
              <p:spPr bwMode="auto">
                <a:xfrm>
                  <a:off x="3459"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163" name="Freeform 704"/>
                <p:cNvSpPr>
                  <a:spLocks/>
                </p:cNvSpPr>
                <p:nvPr/>
              </p:nvSpPr>
              <p:spPr bwMode="auto">
                <a:xfrm>
                  <a:off x="3459" y="2217"/>
                  <a:ext cx="146" cy="146"/>
                </a:xfrm>
                <a:custGeom>
                  <a:avLst/>
                  <a:gdLst>
                    <a:gd name="T0" fmla="*/ 58 w 64"/>
                    <a:gd name="T1" fmla="*/ 0 h 64"/>
                    <a:gd name="T2" fmla="*/ 58 w 64"/>
                    <a:gd name="T3" fmla="*/ 46 h 64"/>
                    <a:gd name="T4" fmla="*/ 58 w 64"/>
                    <a:gd name="T5" fmla="*/ 46 h 64"/>
                    <a:gd name="T6" fmla="*/ 54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164" name="Freeform 705"/>
                <p:cNvSpPr>
                  <a:spLocks/>
                </p:cNvSpPr>
                <p:nvPr/>
              </p:nvSpPr>
              <p:spPr bwMode="auto">
                <a:xfrm>
                  <a:off x="4197" y="2955"/>
                  <a:ext cx="146" cy="392"/>
                </a:xfrm>
                <a:custGeom>
                  <a:avLst/>
                  <a:gdLst>
                    <a:gd name="T0" fmla="*/ 56 w 64"/>
                    <a:gd name="T1" fmla="*/ 0 h 172"/>
                    <a:gd name="T2" fmla="*/ 8 w 64"/>
                    <a:gd name="T3" fmla="*/ 0 h 172"/>
                    <a:gd name="T4" fmla="*/ 8 w 64"/>
                    <a:gd name="T5" fmla="*/ 0 h 172"/>
                    <a:gd name="T6" fmla="*/ 2 w 64"/>
                    <a:gd name="T7" fmla="*/ 2 h 172"/>
                    <a:gd name="T8" fmla="*/ 0 w 64"/>
                    <a:gd name="T9" fmla="*/ 8 h 172"/>
                    <a:gd name="T10" fmla="*/ 0 w 64"/>
                    <a:gd name="T11" fmla="*/ 164 h 172"/>
                    <a:gd name="T12" fmla="*/ 0 w 64"/>
                    <a:gd name="T13" fmla="*/ 164 h 172"/>
                    <a:gd name="T14" fmla="*/ 2 w 64"/>
                    <a:gd name="T15" fmla="*/ 170 h 172"/>
                    <a:gd name="T16" fmla="*/ 8 w 64"/>
                    <a:gd name="T17" fmla="*/ 172 h 172"/>
                    <a:gd name="T18" fmla="*/ 56 w 64"/>
                    <a:gd name="T19" fmla="*/ 172 h 172"/>
                    <a:gd name="T20" fmla="*/ 56 w 64"/>
                    <a:gd name="T21" fmla="*/ 172 h 172"/>
                    <a:gd name="T22" fmla="*/ 62 w 64"/>
                    <a:gd name="T23" fmla="*/ 170 h 172"/>
                    <a:gd name="T24" fmla="*/ 64 w 64"/>
                    <a:gd name="T25" fmla="*/ 164 h 172"/>
                    <a:gd name="T26" fmla="*/ 64 w 64"/>
                    <a:gd name="T27" fmla="*/ 8 h 172"/>
                    <a:gd name="T28" fmla="*/ 64 w 64"/>
                    <a:gd name="T29" fmla="*/ 8 h 172"/>
                    <a:gd name="T30" fmla="*/ 62 w 64"/>
                    <a:gd name="T31" fmla="*/ 2 h 172"/>
                    <a:gd name="T32" fmla="*/ 56 w 64"/>
                    <a:gd name="T33" fmla="*/ 0 h 172"/>
                    <a:gd name="T34" fmla="*/ 56 w 64"/>
                    <a:gd name="T35" fmla="*/ 0 h 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72"/>
                    <a:gd name="T56" fmla="*/ 64 w 64"/>
                    <a:gd name="T57" fmla="*/ 172 h 1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72">
                      <a:moveTo>
                        <a:pt x="56" y="0"/>
                      </a:moveTo>
                      <a:lnTo>
                        <a:pt x="8" y="0"/>
                      </a:lnTo>
                      <a:lnTo>
                        <a:pt x="2" y="2"/>
                      </a:lnTo>
                      <a:lnTo>
                        <a:pt x="0" y="8"/>
                      </a:lnTo>
                      <a:lnTo>
                        <a:pt x="0" y="164"/>
                      </a:lnTo>
                      <a:lnTo>
                        <a:pt x="2" y="170"/>
                      </a:lnTo>
                      <a:lnTo>
                        <a:pt x="8" y="172"/>
                      </a:lnTo>
                      <a:lnTo>
                        <a:pt x="56" y="172"/>
                      </a:lnTo>
                      <a:lnTo>
                        <a:pt x="62" y="170"/>
                      </a:lnTo>
                      <a:lnTo>
                        <a:pt x="64" y="164"/>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65" name="Freeform 706"/>
                <p:cNvSpPr>
                  <a:spLocks/>
                </p:cNvSpPr>
                <p:nvPr/>
              </p:nvSpPr>
              <p:spPr bwMode="auto">
                <a:xfrm>
                  <a:off x="4197" y="2955"/>
                  <a:ext cx="146" cy="392"/>
                </a:xfrm>
                <a:custGeom>
                  <a:avLst/>
                  <a:gdLst>
                    <a:gd name="T0" fmla="*/ 56 w 64"/>
                    <a:gd name="T1" fmla="*/ 0 h 172"/>
                    <a:gd name="T2" fmla="*/ 56 w 64"/>
                    <a:gd name="T3" fmla="*/ 0 h 172"/>
                    <a:gd name="T4" fmla="*/ 56 w 64"/>
                    <a:gd name="T5" fmla="*/ 154 h 172"/>
                    <a:gd name="T6" fmla="*/ 56 w 64"/>
                    <a:gd name="T7" fmla="*/ 154 h 172"/>
                    <a:gd name="T8" fmla="*/ 54 w 64"/>
                    <a:gd name="T9" fmla="*/ 160 h 172"/>
                    <a:gd name="T10" fmla="*/ 48 w 64"/>
                    <a:gd name="T11" fmla="*/ 162 h 172"/>
                    <a:gd name="T12" fmla="*/ 0 w 64"/>
                    <a:gd name="T13" fmla="*/ 162 h 172"/>
                    <a:gd name="T14" fmla="*/ 0 w 64"/>
                    <a:gd name="T15" fmla="*/ 164 h 172"/>
                    <a:gd name="T16" fmla="*/ 0 w 64"/>
                    <a:gd name="T17" fmla="*/ 164 h 172"/>
                    <a:gd name="T18" fmla="*/ 2 w 64"/>
                    <a:gd name="T19" fmla="*/ 170 h 172"/>
                    <a:gd name="T20" fmla="*/ 8 w 64"/>
                    <a:gd name="T21" fmla="*/ 172 h 172"/>
                    <a:gd name="T22" fmla="*/ 56 w 64"/>
                    <a:gd name="T23" fmla="*/ 172 h 172"/>
                    <a:gd name="T24" fmla="*/ 56 w 64"/>
                    <a:gd name="T25" fmla="*/ 172 h 172"/>
                    <a:gd name="T26" fmla="*/ 62 w 64"/>
                    <a:gd name="T27" fmla="*/ 170 h 172"/>
                    <a:gd name="T28" fmla="*/ 64 w 64"/>
                    <a:gd name="T29" fmla="*/ 164 h 172"/>
                    <a:gd name="T30" fmla="*/ 64 w 64"/>
                    <a:gd name="T31" fmla="*/ 8 h 172"/>
                    <a:gd name="T32" fmla="*/ 64 w 64"/>
                    <a:gd name="T33" fmla="*/ 8 h 172"/>
                    <a:gd name="T34" fmla="*/ 62 w 64"/>
                    <a:gd name="T35" fmla="*/ 2 h 172"/>
                    <a:gd name="T36" fmla="*/ 56 w 64"/>
                    <a:gd name="T37" fmla="*/ 0 h 172"/>
                    <a:gd name="T38" fmla="*/ 56 w 64"/>
                    <a:gd name="T39" fmla="*/ 0 h 1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172"/>
                    <a:gd name="T62" fmla="*/ 64 w 64"/>
                    <a:gd name="T63" fmla="*/ 172 h 1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172">
                      <a:moveTo>
                        <a:pt x="56" y="0"/>
                      </a:moveTo>
                      <a:lnTo>
                        <a:pt x="56" y="0"/>
                      </a:lnTo>
                      <a:lnTo>
                        <a:pt x="56" y="154"/>
                      </a:lnTo>
                      <a:lnTo>
                        <a:pt x="54" y="160"/>
                      </a:lnTo>
                      <a:lnTo>
                        <a:pt x="48" y="162"/>
                      </a:lnTo>
                      <a:lnTo>
                        <a:pt x="0" y="162"/>
                      </a:lnTo>
                      <a:lnTo>
                        <a:pt x="0" y="164"/>
                      </a:lnTo>
                      <a:lnTo>
                        <a:pt x="2" y="170"/>
                      </a:lnTo>
                      <a:lnTo>
                        <a:pt x="8" y="172"/>
                      </a:lnTo>
                      <a:lnTo>
                        <a:pt x="56" y="172"/>
                      </a:lnTo>
                      <a:lnTo>
                        <a:pt x="62" y="170"/>
                      </a:lnTo>
                      <a:lnTo>
                        <a:pt x="64" y="164"/>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66" name="Freeform 707"/>
                <p:cNvSpPr>
                  <a:spLocks/>
                </p:cNvSpPr>
                <p:nvPr/>
              </p:nvSpPr>
              <p:spPr bwMode="auto">
                <a:xfrm>
                  <a:off x="3486" y="2244"/>
                  <a:ext cx="23" cy="55"/>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sp>
              <p:nvSpPr>
                <p:cNvPr id="1167" name="Freeform 708"/>
                <p:cNvSpPr>
                  <a:spLocks/>
                </p:cNvSpPr>
                <p:nvPr/>
              </p:nvSpPr>
              <p:spPr bwMode="auto">
                <a:xfrm>
                  <a:off x="3678"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68" name="Freeform 709"/>
                <p:cNvSpPr>
                  <a:spLocks/>
                </p:cNvSpPr>
                <p:nvPr/>
              </p:nvSpPr>
              <p:spPr bwMode="auto">
                <a:xfrm>
                  <a:off x="3678"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9" name="Freeform 710"/>
                <p:cNvSpPr>
                  <a:spLocks/>
                </p:cNvSpPr>
                <p:nvPr/>
              </p:nvSpPr>
              <p:spPr bwMode="auto">
                <a:xfrm>
                  <a:off x="3696"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170" name="Freeform 711"/>
                <p:cNvSpPr>
                  <a:spLocks/>
                </p:cNvSpPr>
                <p:nvPr/>
              </p:nvSpPr>
              <p:spPr bwMode="auto">
                <a:xfrm>
                  <a:off x="3696" y="2217"/>
                  <a:ext cx="146" cy="146"/>
                </a:xfrm>
                <a:custGeom>
                  <a:avLst/>
                  <a:gdLst>
                    <a:gd name="T0" fmla="*/ 58 w 64"/>
                    <a:gd name="T1" fmla="*/ 0 h 64"/>
                    <a:gd name="T2" fmla="*/ 58 w 64"/>
                    <a:gd name="T3" fmla="*/ 46 h 64"/>
                    <a:gd name="T4" fmla="*/ 58 w 64"/>
                    <a:gd name="T5" fmla="*/ 46 h 64"/>
                    <a:gd name="T6" fmla="*/ 56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171" name="Freeform 712"/>
                <p:cNvSpPr>
                  <a:spLocks/>
                </p:cNvSpPr>
                <p:nvPr/>
              </p:nvSpPr>
              <p:spPr bwMode="auto">
                <a:xfrm>
                  <a:off x="3723" y="2244"/>
                  <a:ext cx="23" cy="55"/>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sp>
              <p:nvSpPr>
                <p:cNvPr id="1172" name="Freeform 713"/>
                <p:cNvSpPr>
                  <a:spLocks/>
                </p:cNvSpPr>
                <p:nvPr/>
              </p:nvSpPr>
              <p:spPr bwMode="auto">
                <a:xfrm>
                  <a:off x="3924" y="2199"/>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73" name="Freeform 714"/>
                <p:cNvSpPr>
                  <a:spLocks/>
                </p:cNvSpPr>
                <p:nvPr/>
              </p:nvSpPr>
              <p:spPr bwMode="auto">
                <a:xfrm>
                  <a:off x="3924" y="2199"/>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74" name="Freeform 715"/>
                <p:cNvSpPr>
                  <a:spLocks/>
                </p:cNvSpPr>
                <p:nvPr/>
              </p:nvSpPr>
              <p:spPr bwMode="auto">
                <a:xfrm>
                  <a:off x="3942" y="2217"/>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75" name="Freeform 716"/>
                <p:cNvSpPr>
                  <a:spLocks/>
                </p:cNvSpPr>
                <p:nvPr/>
              </p:nvSpPr>
              <p:spPr bwMode="auto">
                <a:xfrm>
                  <a:off x="3942" y="2217"/>
                  <a:ext cx="146" cy="146"/>
                </a:xfrm>
                <a:custGeom>
                  <a:avLst/>
                  <a:gdLst>
                    <a:gd name="T0" fmla="*/ 56 w 64"/>
                    <a:gd name="T1" fmla="*/ 0 h 64"/>
                    <a:gd name="T2" fmla="*/ 56 w 64"/>
                    <a:gd name="T3" fmla="*/ 46 h 64"/>
                    <a:gd name="T4" fmla="*/ 56 w 64"/>
                    <a:gd name="T5" fmla="*/ 46 h 64"/>
                    <a:gd name="T6" fmla="*/ 54 w 64"/>
                    <a:gd name="T7" fmla="*/ 50 h 64"/>
                    <a:gd name="T8" fmla="*/ 48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76" name="Freeform 717"/>
                <p:cNvSpPr>
                  <a:spLocks/>
                </p:cNvSpPr>
                <p:nvPr/>
              </p:nvSpPr>
              <p:spPr bwMode="auto">
                <a:xfrm>
                  <a:off x="3965" y="2244"/>
                  <a:ext cx="23" cy="55"/>
                </a:xfrm>
                <a:custGeom>
                  <a:avLst/>
                  <a:gdLst>
                    <a:gd name="T0" fmla="*/ 10 w 10"/>
                    <a:gd name="T1" fmla="*/ 12 h 24"/>
                    <a:gd name="T2" fmla="*/ 10 w 10"/>
                    <a:gd name="T3" fmla="*/ 12 h 24"/>
                    <a:gd name="T4" fmla="*/ 10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77" name="Freeform 718"/>
                <p:cNvSpPr>
                  <a:spLocks/>
                </p:cNvSpPr>
                <p:nvPr/>
              </p:nvSpPr>
              <p:spPr bwMode="auto">
                <a:xfrm>
                  <a:off x="4174" y="2199"/>
                  <a:ext cx="183"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78" name="Freeform 719"/>
                <p:cNvSpPr>
                  <a:spLocks/>
                </p:cNvSpPr>
                <p:nvPr/>
              </p:nvSpPr>
              <p:spPr bwMode="auto">
                <a:xfrm>
                  <a:off x="4174" y="2199"/>
                  <a:ext cx="183"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79" name="Freeform 720"/>
                <p:cNvSpPr>
                  <a:spLocks/>
                </p:cNvSpPr>
                <p:nvPr/>
              </p:nvSpPr>
              <p:spPr bwMode="auto">
                <a:xfrm>
                  <a:off x="4193" y="2217"/>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6 h 64"/>
                    <a:gd name="T26" fmla="*/ 64 w 64"/>
                    <a:gd name="T27" fmla="*/ 8 h 64"/>
                    <a:gd name="T28" fmla="*/ 64 w 64"/>
                    <a:gd name="T29" fmla="*/ 8 h 64"/>
                    <a:gd name="T30" fmla="*/ 60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0" y="62"/>
                      </a:lnTo>
                      <a:lnTo>
                        <a:pt x="64" y="56"/>
                      </a:lnTo>
                      <a:lnTo>
                        <a:pt x="64" y="8"/>
                      </a:lnTo>
                      <a:lnTo>
                        <a:pt x="60" y="2"/>
                      </a:lnTo>
                      <a:lnTo>
                        <a:pt x="56" y="0"/>
                      </a:lnTo>
                      <a:close/>
                    </a:path>
                  </a:pathLst>
                </a:custGeom>
                <a:solidFill>
                  <a:srgbClr val="668187"/>
                </a:solidFill>
                <a:ln w="9525">
                  <a:noFill/>
                  <a:round/>
                  <a:headEnd/>
                  <a:tailEnd/>
                </a:ln>
              </p:spPr>
              <p:txBody>
                <a:bodyPr/>
                <a:lstStyle/>
                <a:p>
                  <a:endParaRPr lang="en-US">
                    <a:latin typeface="+mj-lt"/>
                  </a:endParaRPr>
                </a:p>
              </p:txBody>
            </p:sp>
            <p:sp>
              <p:nvSpPr>
                <p:cNvPr id="1180" name="Freeform 721"/>
                <p:cNvSpPr>
                  <a:spLocks/>
                </p:cNvSpPr>
                <p:nvPr/>
              </p:nvSpPr>
              <p:spPr bwMode="auto">
                <a:xfrm>
                  <a:off x="4193" y="2217"/>
                  <a:ext cx="146" cy="146"/>
                </a:xfrm>
                <a:custGeom>
                  <a:avLst/>
                  <a:gdLst>
                    <a:gd name="T0" fmla="*/ 56 w 64"/>
                    <a:gd name="T1" fmla="*/ 0 h 64"/>
                    <a:gd name="T2" fmla="*/ 56 w 64"/>
                    <a:gd name="T3" fmla="*/ 46 h 64"/>
                    <a:gd name="T4" fmla="*/ 56 w 64"/>
                    <a:gd name="T5" fmla="*/ 46 h 64"/>
                    <a:gd name="T6" fmla="*/ 54 w 64"/>
                    <a:gd name="T7" fmla="*/ 50 h 64"/>
                    <a:gd name="T8" fmla="*/ 48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0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0"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81" name="Freeform 722"/>
                <p:cNvSpPr>
                  <a:spLocks/>
                </p:cNvSpPr>
                <p:nvPr/>
              </p:nvSpPr>
              <p:spPr bwMode="auto">
                <a:xfrm>
                  <a:off x="4215" y="2244"/>
                  <a:ext cx="23" cy="55"/>
                </a:xfrm>
                <a:custGeom>
                  <a:avLst/>
                  <a:gdLst>
                    <a:gd name="T0" fmla="*/ 10 w 10"/>
                    <a:gd name="T1" fmla="*/ 12 h 24"/>
                    <a:gd name="T2" fmla="*/ 10 w 10"/>
                    <a:gd name="T3" fmla="*/ 12 h 24"/>
                    <a:gd name="T4" fmla="*/ 8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2"/>
                      </a:lnTo>
                      <a:lnTo>
                        <a:pt x="6" y="24"/>
                      </a:lnTo>
                      <a:lnTo>
                        <a:pt x="4" y="22"/>
                      </a:lnTo>
                      <a:lnTo>
                        <a:pt x="2" y="20"/>
                      </a:lnTo>
                      <a:lnTo>
                        <a:pt x="0" y="12"/>
                      </a:lnTo>
                      <a:lnTo>
                        <a:pt x="2" y="4"/>
                      </a:lnTo>
                      <a:lnTo>
                        <a:pt x="4" y="0"/>
                      </a:lnTo>
                      <a:lnTo>
                        <a:pt x="6" y="0"/>
                      </a:lnTo>
                      <a:lnTo>
                        <a:pt x="8"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82" name="Freeform 723"/>
                <p:cNvSpPr>
                  <a:spLocks/>
                </p:cNvSpPr>
                <p:nvPr/>
              </p:nvSpPr>
              <p:spPr bwMode="auto">
                <a:xfrm>
                  <a:off x="4421" y="2199"/>
                  <a:ext cx="182" cy="182"/>
                </a:xfrm>
                <a:custGeom>
                  <a:avLst/>
                  <a:gdLst>
                    <a:gd name="T0" fmla="*/ 16 w 80"/>
                    <a:gd name="T1" fmla="*/ 0 h 80"/>
                    <a:gd name="T2" fmla="*/ 16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6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83" name="Freeform 724"/>
                <p:cNvSpPr>
                  <a:spLocks/>
                </p:cNvSpPr>
                <p:nvPr/>
              </p:nvSpPr>
              <p:spPr bwMode="auto">
                <a:xfrm>
                  <a:off x="4421" y="2199"/>
                  <a:ext cx="182" cy="182"/>
                </a:xfrm>
                <a:custGeom>
                  <a:avLst/>
                  <a:gdLst>
                    <a:gd name="T0" fmla="*/ 16 w 80"/>
                    <a:gd name="T1" fmla="*/ 0 h 80"/>
                    <a:gd name="T2" fmla="*/ 16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6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84" name="Freeform 725"/>
                <p:cNvSpPr>
                  <a:spLocks/>
                </p:cNvSpPr>
                <p:nvPr/>
              </p:nvSpPr>
              <p:spPr bwMode="auto">
                <a:xfrm>
                  <a:off x="4439"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85" name="Freeform 726"/>
                <p:cNvSpPr>
                  <a:spLocks/>
                </p:cNvSpPr>
                <p:nvPr/>
              </p:nvSpPr>
              <p:spPr bwMode="auto">
                <a:xfrm>
                  <a:off x="4439" y="2217"/>
                  <a:ext cx="146" cy="146"/>
                </a:xfrm>
                <a:custGeom>
                  <a:avLst/>
                  <a:gdLst>
                    <a:gd name="T0" fmla="*/ 56 w 64"/>
                    <a:gd name="T1" fmla="*/ 0 h 64"/>
                    <a:gd name="T2" fmla="*/ 56 w 64"/>
                    <a:gd name="T3" fmla="*/ 46 h 64"/>
                    <a:gd name="T4" fmla="*/ 56 w 64"/>
                    <a:gd name="T5" fmla="*/ 46 h 64"/>
                    <a:gd name="T6" fmla="*/ 54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86" name="Freeform 727"/>
                <p:cNvSpPr>
                  <a:spLocks/>
                </p:cNvSpPr>
                <p:nvPr/>
              </p:nvSpPr>
              <p:spPr bwMode="auto">
                <a:xfrm>
                  <a:off x="4462" y="2244"/>
                  <a:ext cx="22" cy="55"/>
                </a:xfrm>
                <a:custGeom>
                  <a:avLst/>
                  <a:gdLst>
                    <a:gd name="T0" fmla="*/ 10 w 10"/>
                    <a:gd name="T1" fmla="*/ 12 h 24"/>
                    <a:gd name="T2" fmla="*/ 10 w 10"/>
                    <a:gd name="T3" fmla="*/ 12 h 24"/>
                    <a:gd name="T4" fmla="*/ 10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87" name="Freeform 728"/>
                <p:cNvSpPr>
                  <a:spLocks/>
                </p:cNvSpPr>
                <p:nvPr/>
              </p:nvSpPr>
              <p:spPr bwMode="auto">
                <a:xfrm>
                  <a:off x="3924" y="2673"/>
                  <a:ext cx="182"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88" name="Freeform 729"/>
                <p:cNvSpPr>
                  <a:spLocks/>
                </p:cNvSpPr>
                <p:nvPr/>
              </p:nvSpPr>
              <p:spPr bwMode="auto">
                <a:xfrm>
                  <a:off x="3924" y="2673"/>
                  <a:ext cx="182"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89" name="Freeform 730"/>
                <p:cNvSpPr>
                  <a:spLocks/>
                </p:cNvSpPr>
                <p:nvPr/>
              </p:nvSpPr>
              <p:spPr bwMode="auto">
                <a:xfrm>
                  <a:off x="3942" y="269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90" name="Freeform 731"/>
                <p:cNvSpPr>
                  <a:spLocks/>
                </p:cNvSpPr>
                <p:nvPr/>
              </p:nvSpPr>
              <p:spPr bwMode="auto">
                <a:xfrm>
                  <a:off x="3942" y="269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191" name="Freeform 732"/>
                <p:cNvSpPr>
                  <a:spLocks/>
                </p:cNvSpPr>
                <p:nvPr/>
              </p:nvSpPr>
              <p:spPr bwMode="auto">
                <a:xfrm>
                  <a:off x="3965" y="2718"/>
                  <a:ext cx="23"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92" name="Freeform 733"/>
                <p:cNvSpPr>
                  <a:spLocks/>
                </p:cNvSpPr>
                <p:nvPr/>
              </p:nvSpPr>
              <p:spPr bwMode="auto">
                <a:xfrm>
                  <a:off x="4174" y="2673"/>
                  <a:ext cx="183"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93" name="Freeform 734"/>
                <p:cNvSpPr>
                  <a:spLocks/>
                </p:cNvSpPr>
                <p:nvPr/>
              </p:nvSpPr>
              <p:spPr bwMode="auto">
                <a:xfrm>
                  <a:off x="4174" y="2673"/>
                  <a:ext cx="183"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94" name="Freeform 735"/>
                <p:cNvSpPr>
                  <a:spLocks/>
                </p:cNvSpPr>
                <p:nvPr/>
              </p:nvSpPr>
              <p:spPr bwMode="auto">
                <a:xfrm>
                  <a:off x="4193" y="269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8 h 64"/>
                    <a:gd name="T26" fmla="*/ 64 w 64"/>
                    <a:gd name="T27" fmla="*/ 8 h 64"/>
                    <a:gd name="T28" fmla="*/ 64 w 64"/>
                    <a:gd name="T29" fmla="*/ 8 h 64"/>
                    <a:gd name="T30" fmla="*/ 60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0" y="62"/>
                      </a:lnTo>
                      <a:lnTo>
                        <a:pt x="64" y="58"/>
                      </a:lnTo>
                      <a:lnTo>
                        <a:pt x="64" y="8"/>
                      </a:lnTo>
                      <a:lnTo>
                        <a:pt x="60" y="2"/>
                      </a:lnTo>
                      <a:lnTo>
                        <a:pt x="56" y="0"/>
                      </a:lnTo>
                      <a:close/>
                    </a:path>
                  </a:pathLst>
                </a:custGeom>
                <a:solidFill>
                  <a:srgbClr val="668187"/>
                </a:solidFill>
                <a:ln w="9525">
                  <a:noFill/>
                  <a:round/>
                  <a:headEnd/>
                  <a:tailEnd/>
                </a:ln>
              </p:spPr>
              <p:txBody>
                <a:bodyPr/>
                <a:lstStyle/>
                <a:p>
                  <a:endParaRPr lang="en-US">
                    <a:latin typeface="+mj-lt"/>
                  </a:endParaRPr>
                </a:p>
              </p:txBody>
            </p:sp>
            <p:sp>
              <p:nvSpPr>
                <p:cNvPr id="1195" name="Freeform 736"/>
                <p:cNvSpPr>
                  <a:spLocks/>
                </p:cNvSpPr>
                <p:nvPr/>
              </p:nvSpPr>
              <p:spPr bwMode="auto">
                <a:xfrm>
                  <a:off x="4193" y="269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6 w 64"/>
                    <a:gd name="T23" fmla="*/ 64 h 64"/>
                    <a:gd name="T24" fmla="*/ 56 w 64"/>
                    <a:gd name="T25" fmla="*/ 64 h 64"/>
                    <a:gd name="T26" fmla="*/ 56 w 64"/>
                    <a:gd name="T27" fmla="*/ 64 h 64"/>
                    <a:gd name="T28" fmla="*/ 60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0"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196" name="Freeform 737"/>
                <p:cNvSpPr>
                  <a:spLocks/>
                </p:cNvSpPr>
                <p:nvPr/>
              </p:nvSpPr>
              <p:spPr bwMode="auto">
                <a:xfrm>
                  <a:off x="4215" y="2718"/>
                  <a:ext cx="23" cy="55"/>
                </a:xfrm>
                <a:custGeom>
                  <a:avLst/>
                  <a:gdLst>
                    <a:gd name="T0" fmla="*/ 10 w 10"/>
                    <a:gd name="T1" fmla="*/ 12 h 24"/>
                    <a:gd name="T2" fmla="*/ 10 w 10"/>
                    <a:gd name="T3" fmla="*/ 12 h 24"/>
                    <a:gd name="T4" fmla="*/ 8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4"/>
                      </a:lnTo>
                      <a:lnTo>
                        <a:pt x="6" y="24"/>
                      </a:lnTo>
                      <a:lnTo>
                        <a:pt x="4" y="24"/>
                      </a:lnTo>
                      <a:lnTo>
                        <a:pt x="2" y="20"/>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97" name="Freeform 738"/>
                <p:cNvSpPr>
                  <a:spLocks/>
                </p:cNvSpPr>
                <p:nvPr/>
              </p:nvSpPr>
              <p:spPr bwMode="auto">
                <a:xfrm>
                  <a:off x="3431" y="2673"/>
                  <a:ext cx="183" cy="182"/>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98" name="Freeform 739"/>
                <p:cNvSpPr>
                  <a:spLocks/>
                </p:cNvSpPr>
                <p:nvPr/>
              </p:nvSpPr>
              <p:spPr bwMode="auto">
                <a:xfrm>
                  <a:off x="3431" y="2673"/>
                  <a:ext cx="183" cy="182"/>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99" name="Freeform 740"/>
                <p:cNvSpPr>
                  <a:spLocks/>
                </p:cNvSpPr>
                <p:nvPr/>
              </p:nvSpPr>
              <p:spPr bwMode="auto">
                <a:xfrm>
                  <a:off x="3450"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00" name="Freeform 741"/>
                <p:cNvSpPr>
                  <a:spLocks/>
                </p:cNvSpPr>
                <p:nvPr/>
              </p:nvSpPr>
              <p:spPr bwMode="auto">
                <a:xfrm>
                  <a:off x="3450" y="2691"/>
                  <a:ext cx="146" cy="146"/>
                </a:xfrm>
                <a:custGeom>
                  <a:avLst/>
                  <a:gdLst>
                    <a:gd name="T0" fmla="*/ 58 w 64"/>
                    <a:gd name="T1" fmla="*/ 0 h 64"/>
                    <a:gd name="T2" fmla="*/ 58 w 64"/>
                    <a:gd name="T3" fmla="*/ 46 h 64"/>
                    <a:gd name="T4" fmla="*/ 58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8" y="0"/>
                      </a:lnTo>
                      <a:close/>
                    </a:path>
                  </a:pathLst>
                </a:custGeom>
                <a:solidFill>
                  <a:srgbClr val="4C676E"/>
                </a:solidFill>
                <a:ln w="9525">
                  <a:noFill/>
                  <a:round/>
                  <a:headEnd/>
                  <a:tailEnd/>
                </a:ln>
              </p:spPr>
              <p:txBody>
                <a:bodyPr/>
                <a:lstStyle/>
                <a:p>
                  <a:endParaRPr lang="en-US">
                    <a:latin typeface="+mj-lt"/>
                  </a:endParaRPr>
                </a:p>
              </p:txBody>
            </p:sp>
            <p:sp>
              <p:nvSpPr>
                <p:cNvPr id="1201" name="Freeform 742"/>
                <p:cNvSpPr>
                  <a:spLocks/>
                </p:cNvSpPr>
                <p:nvPr/>
              </p:nvSpPr>
              <p:spPr bwMode="auto">
                <a:xfrm>
                  <a:off x="3477" y="2718"/>
                  <a:ext cx="23" cy="55"/>
                </a:xfrm>
                <a:custGeom>
                  <a:avLst/>
                  <a:gdLst>
                    <a:gd name="T0" fmla="*/ 10 w 10"/>
                    <a:gd name="T1" fmla="*/ 12 h 24"/>
                    <a:gd name="T2" fmla="*/ 10 w 10"/>
                    <a:gd name="T3" fmla="*/ 12 h 24"/>
                    <a:gd name="T4" fmla="*/ 8 w 10"/>
                    <a:gd name="T5" fmla="*/ 20 h 24"/>
                    <a:gd name="T6" fmla="*/ 6 w 10"/>
                    <a:gd name="T7" fmla="*/ 24 h 24"/>
                    <a:gd name="T8" fmla="*/ 4 w 10"/>
                    <a:gd name="T9" fmla="*/ 24 h 24"/>
                    <a:gd name="T10" fmla="*/ 4 w 10"/>
                    <a:gd name="T11" fmla="*/ 24 h 24"/>
                    <a:gd name="T12" fmla="*/ 2 w 10"/>
                    <a:gd name="T13" fmla="*/ 24 h 24"/>
                    <a:gd name="T14" fmla="*/ 0 w 10"/>
                    <a:gd name="T15" fmla="*/ 20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02" name="Freeform 743"/>
                <p:cNvSpPr>
                  <a:spLocks/>
                </p:cNvSpPr>
                <p:nvPr/>
              </p:nvSpPr>
              <p:spPr bwMode="auto">
                <a:xfrm>
                  <a:off x="3682" y="2673"/>
                  <a:ext cx="182" cy="182"/>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03" name="Freeform 744"/>
                <p:cNvSpPr>
                  <a:spLocks/>
                </p:cNvSpPr>
                <p:nvPr/>
              </p:nvSpPr>
              <p:spPr bwMode="auto">
                <a:xfrm>
                  <a:off x="3682" y="2673"/>
                  <a:ext cx="182" cy="182"/>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04" name="Freeform 745"/>
                <p:cNvSpPr>
                  <a:spLocks/>
                </p:cNvSpPr>
                <p:nvPr/>
              </p:nvSpPr>
              <p:spPr bwMode="auto">
                <a:xfrm>
                  <a:off x="3700"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05" name="Freeform 746"/>
                <p:cNvSpPr>
                  <a:spLocks/>
                </p:cNvSpPr>
                <p:nvPr/>
              </p:nvSpPr>
              <p:spPr bwMode="auto">
                <a:xfrm>
                  <a:off x="3700" y="269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206" name="Freeform 747"/>
                <p:cNvSpPr>
                  <a:spLocks/>
                </p:cNvSpPr>
                <p:nvPr/>
              </p:nvSpPr>
              <p:spPr bwMode="auto">
                <a:xfrm>
                  <a:off x="3723" y="2718"/>
                  <a:ext cx="23"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07" name="Freeform 748"/>
                <p:cNvSpPr>
                  <a:spLocks/>
                </p:cNvSpPr>
                <p:nvPr/>
              </p:nvSpPr>
              <p:spPr bwMode="auto">
                <a:xfrm>
                  <a:off x="3924" y="2431"/>
                  <a:ext cx="182"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08" name="Freeform 749"/>
                <p:cNvSpPr>
                  <a:spLocks/>
                </p:cNvSpPr>
                <p:nvPr/>
              </p:nvSpPr>
              <p:spPr bwMode="auto">
                <a:xfrm>
                  <a:off x="3924" y="2431"/>
                  <a:ext cx="182"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09" name="Freeform 750"/>
                <p:cNvSpPr>
                  <a:spLocks/>
                </p:cNvSpPr>
                <p:nvPr/>
              </p:nvSpPr>
              <p:spPr bwMode="auto">
                <a:xfrm>
                  <a:off x="3942" y="2449"/>
                  <a:ext cx="146" cy="146"/>
                </a:xfrm>
                <a:custGeom>
                  <a:avLst/>
                  <a:gdLst>
                    <a:gd name="T0" fmla="*/ 56 w 64"/>
                    <a:gd name="T1" fmla="*/ 0 h 64"/>
                    <a:gd name="T2" fmla="*/ 6 w 64"/>
                    <a:gd name="T3" fmla="*/ 0 h 64"/>
                    <a:gd name="T4" fmla="*/ 6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10" name="Freeform 751"/>
                <p:cNvSpPr>
                  <a:spLocks/>
                </p:cNvSpPr>
                <p:nvPr/>
              </p:nvSpPr>
              <p:spPr bwMode="auto">
                <a:xfrm>
                  <a:off x="3942" y="2454"/>
                  <a:ext cx="146" cy="141"/>
                </a:xfrm>
                <a:custGeom>
                  <a:avLst/>
                  <a:gdLst>
                    <a:gd name="T0" fmla="*/ 56 w 64"/>
                    <a:gd name="T1" fmla="*/ 0 h 62"/>
                    <a:gd name="T2" fmla="*/ 56 w 64"/>
                    <a:gd name="T3" fmla="*/ 44 h 62"/>
                    <a:gd name="T4" fmla="*/ 56 w 64"/>
                    <a:gd name="T5" fmla="*/ 44 h 62"/>
                    <a:gd name="T6" fmla="*/ 54 w 64"/>
                    <a:gd name="T7" fmla="*/ 50 h 62"/>
                    <a:gd name="T8" fmla="*/ 48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6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11" name="Freeform 752"/>
                <p:cNvSpPr>
                  <a:spLocks/>
                </p:cNvSpPr>
                <p:nvPr/>
              </p:nvSpPr>
              <p:spPr bwMode="auto">
                <a:xfrm>
                  <a:off x="3965" y="2477"/>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12" name="Freeform 753"/>
                <p:cNvSpPr>
                  <a:spLocks/>
                </p:cNvSpPr>
                <p:nvPr/>
              </p:nvSpPr>
              <p:spPr bwMode="auto">
                <a:xfrm>
                  <a:off x="4174" y="2431"/>
                  <a:ext cx="183"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13" name="Freeform 754"/>
                <p:cNvSpPr>
                  <a:spLocks/>
                </p:cNvSpPr>
                <p:nvPr/>
              </p:nvSpPr>
              <p:spPr bwMode="auto">
                <a:xfrm>
                  <a:off x="4174" y="2431"/>
                  <a:ext cx="183"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14" name="Freeform 755"/>
                <p:cNvSpPr>
                  <a:spLocks/>
                </p:cNvSpPr>
                <p:nvPr/>
              </p:nvSpPr>
              <p:spPr bwMode="auto">
                <a:xfrm>
                  <a:off x="4193" y="2449"/>
                  <a:ext cx="146" cy="146"/>
                </a:xfrm>
                <a:custGeom>
                  <a:avLst/>
                  <a:gdLst>
                    <a:gd name="T0" fmla="*/ 56 w 64"/>
                    <a:gd name="T1" fmla="*/ 0 h 64"/>
                    <a:gd name="T2" fmla="*/ 6 w 64"/>
                    <a:gd name="T3" fmla="*/ 0 h 64"/>
                    <a:gd name="T4" fmla="*/ 6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8 h 64"/>
                    <a:gd name="T26" fmla="*/ 64 w 64"/>
                    <a:gd name="T27" fmla="*/ 8 h 64"/>
                    <a:gd name="T28" fmla="*/ 64 w 64"/>
                    <a:gd name="T29" fmla="*/ 8 h 64"/>
                    <a:gd name="T30" fmla="*/ 60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0" y="62"/>
                      </a:lnTo>
                      <a:lnTo>
                        <a:pt x="64" y="58"/>
                      </a:lnTo>
                      <a:lnTo>
                        <a:pt x="64" y="8"/>
                      </a:lnTo>
                      <a:lnTo>
                        <a:pt x="60" y="4"/>
                      </a:lnTo>
                      <a:lnTo>
                        <a:pt x="56" y="0"/>
                      </a:lnTo>
                      <a:close/>
                    </a:path>
                  </a:pathLst>
                </a:custGeom>
                <a:solidFill>
                  <a:srgbClr val="668187"/>
                </a:solidFill>
                <a:ln w="9525">
                  <a:noFill/>
                  <a:round/>
                  <a:headEnd/>
                  <a:tailEnd/>
                </a:ln>
              </p:spPr>
              <p:txBody>
                <a:bodyPr/>
                <a:lstStyle/>
                <a:p>
                  <a:endParaRPr lang="en-US">
                    <a:latin typeface="+mj-lt"/>
                  </a:endParaRPr>
                </a:p>
              </p:txBody>
            </p:sp>
            <p:sp>
              <p:nvSpPr>
                <p:cNvPr id="1215" name="Freeform 756"/>
                <p:cNvSpPr>
                  <a:spLocks/>
                </p:cNvSpPr>
                <p:nvPr/>
              </p:nvSpPr>
              <p:spPr bwMode="auto">
                <a:xfrm>
                  <a:off x="4193" y="2454"/>
                  <a:ext cx="146" cy="141"/>
                </a:xfrm>
                <a:custGeom>
                  <a:avLst/>
                  <a:gdLst>
                    <a:gd name="T0" fmla="*/ 56 w 64"/>
                    <a:gd name="T1" fmla="*/ 0 h 62"/>
                    <a:gd name="T2" fmla="*/ 56 w 64"/>
                    <a:gd name="T3" fmla="*/ 44 h 62"/>
                    <a:gd name="T4" fmla="*/ 56 w 64"/>
                    <a:gd name="T5" fmla="*/ 44 h 62"/>
                    <a:gd name="T6" fmla="*/ 54 w 64"/>
                    <a:gd name="T7" fmla="*/ 50 h 62"/>
                    <a:gd name="T8" fmla="*/ 48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6 w 64"/>
                    <a:gd name="T23" fmla="*/ 62 h 62"/>
                    <a:gd name="T24" fmla="*/ 56 w 64"/>
                    <a:gd name="T25" fmla="*/ 62 h 62"/>
                    <a:gd name="T26" fmla="*/ 56 w 64"/>
                    <a:gd name="T27" fmla="*/ 62 h 62"/>
                    <a:gd name="T28" fmla="*/ 60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0"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16" name="Freeform 757"/>
                <p:cNvSpPr>
                  <a:spLocks/>
                </p:cNvSpPr>
                <p:nvPr/>
              </p:nvSpPr>
              <p:spPr bwMode="auto">
                <a:xfrm>
                  <a:off x="4215" y="2477"/>
                  <a:ext cx="23" cy="54"/>
                </a:xfrm>
                <a:custGeom>
                  <a:avLst/>
                  <a:gdLst>
                    <a:gd name="T0" fmla="*/ 10 w 10"/>
                    <a:gd name="T1" fmla="*/ 12 h 24"/>
                    <a:gd name="T2" fmla="*/ 10 w 10"/>
                    <a:gd name="T3" fmla="*/ 12 h 24"/>
                    <a:gd name="T4" fmla="*/ 8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17" name="Freeform 758"/>
                <p:cNvSpPr>
                  <a:spLocks/>
                </p:cNvSpPr>
                <p:nvPr/>
              </p:nvSpPr>
              <p:spPr bwMode="auto">
                <a:xfrm>
                  <a:off x="3431" y="2431"/>
                  <a:ext cx="183" cy="183"/>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18" name="Freeform 759"/>
                <p:cNvSpPr>
                  <a:spLocks/>
                </p:cNvSpPr>
                <p:nvPr/>
              </p:nvSpPr>
              <p:spPr bwMode="auto">
                <a:xfrm>
                  <a:off x="3431" y="2431"/>
                  <a:ext cx="183" cy="183"/>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19" name="Freeform 760"/>
                <p:cNvSpPr>
                  <a:spLocks/>
                </p:cNvSpPr>
                <p:nvPr/>
              </p:nvSpPr>
              <p:spPr bwMode="auto">
                <a:xfrm>
                  <a:off x="3450" y="2449"/>
                  <a:ext cx="146" cy="146"/>
                </a:xfrm>
                <a:custGeom>
                  <a:avLst/>
                  <a:gdLst>
                    <a:gd name="T0" fmla="*/ 56 w 64"/>
                    <a:gd name="T1" fmla="*/ 0 h 64"/>
                    <a:gd name="T2" fmla="*/ 8 w 64"/>
                    <a:gd name="T3" fmla="*/ 0 h 64"/>
                    <a:gd name="T4" fmla="*/ 8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20" name="Freeform 761"/>
                <p:cNvSpPr>
                  <a:spLocks/>
                </p:cNvSpPr>
                <p:nvPr/>
              </p:nvSpPr>
              <p:spPr bwMode="auto">
                <a:xfrm>
                  <a:off x="3450" y="2454"/>
                  <a:ext cx="146" cy="141"/>
                </a:xfrm>
                <a:custGeom>
                  <a:avLst/>
                  <a:gdLst>
                    <a:gd name="T0" fmla="*/ 58 w 64"/>
                    <a:gd name="T1" fmla="*/ 0 h 62"/>
                    <a:gd name="T2" fmla="*/ 58 w 64"/>
                    <a:gd name="T3" fmla="*/ 44 h 62"/>
                    <a:gd name="T4" fmla="*/ 58 w 64"/>
                    <a:gd name="T5" fmla="*/ 44 h 62"/>
                    <a:gd name="T6" fmla="*/ 54 w 64"/>
                    <a:gd name="T7" fmla="*/ 50 h 62"/>
                    <a:gd name="T8" fmla="*/ 50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8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8 w 64"/>
                    <a:gd name="T39" fmla="*/ 0 h 62"/>
                    <a:gd name="T40" fmla="*/ 58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8" y="0"/>
                      </a:moveTo>
                      <a:lnTo>
                        <a:pt x="58"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21" name="Freeform 762"/>
                <p:cNvSpPr>
                  <a:spLocks/>
                </p:cNvSpPr>
                <p:nvPr/>
              </p:nvSpPr>
              <p:spPr bwMode="auto">
                <a:xfrm>
                  <a:off x="3477" y="2477"/>
                  <a:ext cx="23" cy="54"/>
                </a:xfrm>
                <a:custGeom>
                  <a:avLst/>
                  <a:gdLst>
                    <a:gd name="T0" fmla="*/ 10 w 10"/>
                    <a:gd name="T1" fmla="*/ 12 h 24"/>
                    <a:gd name="T2" fmla="*/ 10 w 10"/>
                    <a:gd name="T3" fmla="*/ 12 h 24"/>
                    <a:gd name="T4" fmla="*/ 8 w 10"/>
                    <a:gd name="T5" fmla="*/ 22 h 24"/>
                    <a:gd name="T6" fmla="*/ 6 w 10"/>
                    <a:gd name="T7" fmla="*/ 24 h 24"/>
                    <a:gd name="T8" fmla="*/ 4 w 10"/>
                    <a:gd name="T9" fmla="*/ 24 h 24"/>
                    <a:gd name="T10" fmla="*/ 4 w 10"/>
                    <a:gd name="T11" fmla="*/ 24 h 24"/>
                    <a:gd name="T12" fmla="*/ 2 w 10"/>
                    <a:gd name="T13" fmla="*/ 24 h 24"/>
                    <a:gd name="T14" fmla="*/ 0 w 10"/>
                    <a:gd name="T15" fmla="*/ 22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22" name="Freeform 763"/>
                <p:cNvSpPr>
                  <a:spLocks/>
                </p:cNvSpPr>
                <p:nvPr/>
              </p:nvSpPr>
              <p:spPr bwMode="auto">
                <a:xfrm>
                  <a:off x="3682" y="2431"/>
                  <a:ext cx="182" cy="183"/>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23" name="Freeform 764"/>
                <p:cNvSpPr>
                  <a:spLocks/>
                </p:cNvSpPr>
                <p:nvPr/>
              </p:nvSpPr>
              <p:spPr bwMode="auto">
                <a:xfrm>
                  <a:off x="3682" y="2431"/>
                  <a:ext cx="182" cy="183"/>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24" name="Freeform 765"/>
                <p:cNvSpPr>
                  <a:spLocks/>
                </p:cNvSpPr>
                <p:nvPr/>
              </p:nvSpPr>
              <p:spPr bwMode="auto">
                <a:xfrm>
                  <a:off x="3700" y="2449"/>
                  <a:ext cx="146" cy="146"/>
                </a:xfrm>
                <a:custGeom>
                  <a:avLst/>
                  <a:gdLst>
                    <a:gd name="T0" fmla="*/ 56 w 64"/>
                    <a:gd name="T1" fmla="*/ 0 h 64"/>
                    <a:gd name="T2" fmla="*/ 8 w 64"/>
                    <a:gd name="T3" fmla="*/ 0 h 64"/>
                    <a:gd name="T4" fmla="*/ 8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25" name="Freeform 766"/>
                <p:cNvSpPr>
                  <a:spLocks/>
                </p:cNvSpPr>
                <p:nvPr/>
              </p:nvSpPr>
              <p:spPr bwMode="auto">
                <a:xfrm>
                  <a:off x="3700" y="2454"/>
                  <a:ext cx="146" cy="141"/>
                </a:xfrm>
                <a:custGeom>
                  <a:avLst/>
                  <a:gdLst>
                    <a:gd name="T0" fmla="*/ 56 w 64"/>
                    <a:gd name="T1" fmla="*/ 0 h 62"/>
                    <a:gd name="T2" fmla="*/ 56 w 64"/>
                    <a:gd name="T3" fmla="*/ 44 h 62"/>
                    <a:gd name="T4" fmla="*/ 56 w 64"/>
                    <a:gd name="T5" fmla="*/ 44 h 62"/>
                    <a:gd name="T6" fmla="*/ 54 w 64"/>
                    <a:gd name="T7" fmla="*/ 50 h 62"/>
                    <a:gd name="T8" fmla="*/ 50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8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26" name="Freeform 767"/>
                <p:cNvSpPr>
                  <a:spLocks/>
                </p:cNvSpPr>
                <p:nvPr/>
              </p:nvSpPr>
              <p:spPr bwMode="auto">
                <a:xfrm>
                  <a:off x="3723" y="2477"/>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27" name="Freeform 768"/>
                <p:cNvSpPr>
                  <a:spLocks/>
                </p:cNvSpPr>
                <p:nvPr/>
              </p:nvSpPr>
              <p:spPr bwMode="auto">
                <a:xfrm>
                  <a:off x="3924" y="2933"/>
                  <a:ext cx="182" cy="182"/>
                </a:xfrm>
                <a:custGeom>
                  <a:avLst/>
                  <a:gdLst>
                    <a:gd name="T0" fmla="*/ 14 w 80"/>
                    <a:gd name="T1" fmla="*/ 0 h 80"/>
                    <a:gd name="T2" fmla="*/ 14 w 80"/>
                    <a:gd name="T3" fmla="*/ 0 h 80"/>
                    <a:gd name="T4" fmla="*/ 8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4 w 80"/>
                    <a:gd name="T43" fmla="*/ 4 h 80"/>
                    <a:gd name="T44" fmla="*/ 70 w 80"/>
                    <a:gd name="T45" fmla="*/ 0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28" name="Freeform 769"/>
                <p:cNvSpPr>
                  <a:spLocks/>
                </p:cNvSpPr>
                <p:nvPr/>
              </p:nvSpPr>
              <p:spPr bwMode="auto">
                <a:xfrm>
                  <a:off x="3924" y="2933"/>
                  <a:ext cx="182" cy="182"/>
                </a:xfrm>
                <a:custGeom>
                  <a:avLst/>
                  <a:gdLst>
                    <a:gd name="T0" fmla="*/ 14 w 80"/>
                    <a:gd name="T1" fmla="*/ 0 h 80"/>
                    <a:gd name="T2" fmla="*/ 14 w 80"/>
                    <a:gd name="T3" fmla="*/ 0 h 80"/>
                    <a:gd name="T4" fmla="*/ 8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4 w 80"/>
                    <a:gd name="T43" fmla="*/ 4 h 80"/>
                    <a:gd name="T44" fmla="*/ 70 w 80"/>
                    <a:gd name="T45" fmla="*/ 0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29" name="Freeform 770"/>
                <p:cNvSpPr>
                  <a:spLocks/>
                </p:cNvSpPr>
                <p:nvPr/>
              </p:nvSpPr>
              <p:spPr bwMode="auto">
                <a:xfrm>
                  <a:off x="3942" y="2951"/>
                  <a:ext cx="146" cy="146"/>
                </a:xfrm>
                <a:custGeom>
                  <a:avLst/>
                  <a:gdLst>
                    <a:gd name="T0" fmla="*/ 56 w 64"/>
                    <a:gd name="T1" fmla="*/ 0 h 64"/>
                    <a:gd name="T2" fmla="*/ 6 w 64"/>
                    <a:gd name="T3" fmla="*/ 0 h 64"/>
                    <a:gd name="T4" fmla="*/ 6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6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6"/>
                      </a:lnTo>
                      <a:lnTo>
                        <a:pt x="0" y="56"/>
                      </a:lnTo>
                      <a:lnTo>
                        <a:pt x="2" y="60"/>
                      </a:lnTo>
                      <a:lnTo>
                        <a:pt x="6"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30" name="Freeform 771"/>
                <p:cNvSpPr>
                  <a:spLocks/>
                </p:cNvSpPr>
                <p:nvPr/>
              </p:nvSpPr>
              <p:spPr bwMode="auto">
                <a:xfrm>
                  <a:off x="3942" y="2951"/>
                  <a:ext cx="146" cy="146"/>
                </a:xfrm>
                <a:custGeom>
                  <a:avLst/>
                  <a:gdLst>
                    <a:gd name="T0" fmla="*/ 56 w 64"/>
                    <a:gd name="T1" fmla="*/ 0 h 64"/>
                    <a:gd name="T2" fmla="*/ 56 w 64"/>
                    <a:gd name="T3" fmla="*/ 44 h 64"/>
                    <a:gd name="T4" fmla="*/ 56 w 64"/>
                    <a:gd name="T5" fmla="*/ 44 h 64"/>
                    <a:gd name="T6" fmla="*/ 54 w 64"/>
                    <a:gd name="T7" fmla="*/ 50 h 64"/>
                    <a:gd name="T8" fmla="*/ 48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6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48" y="52"/>
                      </a:lnTo>
                      <a:lnTo>
                        <a:pt x="0" y="52"/>
                      </a:lnTo>
                      <a:lnTo>
                        <a:pt x="0" y="56"/>
                      </a:lnTo>
                      <a:lnTo>
                        <a:pt x="2" y="60"/>
                      </a:lnTo>
                      <a:lnTo>
                        <a:pt x="6"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31" name="Freeform 772"/>
                <p:cNvSpPr>
                  <a:spLocks/>
                </p:cNvSpPr>
                <p:nvPr/>
              </p:nvSpPr>
              <p:spPr bwMode="auto">
                <a:xfrm>
                  <a:off x="3965" y="2974"/>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2" name="Freeform 773"/>
                <p:cNvSpPr>
                  <a:spLocks/>
                </p:cNvSpPr>
                <p:nvPr/>
              </p:nvSpPr>
              <p:spPr bwMode="auto">
                <a:xfrm>
                  <a:off x="4225" y="2974"/>
                  <a:ext cx="22" cy="54"/>
                </a:xfrm>
                <a:custGeom>
                  <a:avLst/>
                  <a:gdLst>
                    <a:gd name="T0" fmla="*/ 10 w 10"/>
                    <a:gd name="T1" fmla="*/ 12 h 24"/>
                    <a:gd name="T2" fmla="*/ 10 w 10"/>
                    <a:gd name="T3" fmla="*/ 12 h 24"/>
                    <a:gd name="T4" fmla="*/ 8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3" name="Freeform 774"/>
                <p:cNvSpPr>
                  <a:spLocks/>
                </p:cNvSpPr>
                <p:nvPr/>
              </p:nvSpPr>
              <p:spPr bwMode="auto">
                <a:xfrm>
                  <a:off x="3431" y="2933"/>
                  <a:ext cx="183" cy="182"/>
                </a:xfrm>
                <a:custGeom>
                  <a:avLst/>
                  <a:gdLst>
                    <a:gd name="T0" fmla="*/ 16 w 80"/>
                    <a:gd name="T1" fmla="*/ 0 h 80"/>
                    <a:gd name="T2" fmla="*/ 16 w 80"/>
                    <a:gd name="T3" fmla="*/ 0 h 80"/>
                    <a:gd name="T4" fmla="*/ 10 w 80"/>
                    <a:gd name="T5" fmla="*/ 0 h 80"/>
                    <a:gd name="T6" fmla="*/ 4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34" name="Freeform 775"/>
                <p:cNvSpPr>
                  <a:spLocks/>
                </p:cNvSpPr>
                <p:nvPr/>
              </p:nvSpPr>
              <p:spPr bwMode="auto">
                <a:xfrm>
                  <a:off x="3431" y="2933"/>
                  <a:ext cx="183" cy="182"/>
                </a:xfrm>
                <a:custGeom>
                  <a:avLst/>
                  <a:gdLst>
                    <a:gd name="T0" fmla="*/ 16 w 80"/>
                    <a:gd name="T1" fmla="*/ 0 h 80"/>
                    <a:gd name="T2" fmla="*/ 16 w 80"/>
                    <a:gd name="T3" fmla="*/ 0 h 80"/>
                    <a:gd name="T4" fmla="*/ 10 w 80"/>
                    <a:gd name="T5" fmla="*/ 0 h 80"/>
                    <a:gd name="T6" fmla="*/ 4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35" name="Freeform 776"/>
                <p:cNvSpPr>
                  <a:spLocks/>
                </p:cNvSpPr>
                <p:nvPr/>
              </p:nvSpPr>
              <p:spPr bwMode="auto">
                <a:xfrm>
                  <a:off x="3450" y="2951"/>
                  <a:ext cx="146" cy="146"/>
                </a:xfrm>
                <a:custGeom>
                  <a:avLst/>
                  <a:gdLst>
                    <a:gd name="T0" fmla="*/ 56 w 64"/>
                    <a:gd name="T1" fmla="*/ 0 h 64"/>
                    <a:gd name="T2" fmla="*/ 8 w 64"/>
                    <a:gd name="T3" fmla="*/ 0 h 64"/>
                    <a:gd name="T4" fmla="*/ 8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8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36" name="Freeform 777"/>
                <p:cNvSpPr>
                  <a:spLocks/>
                </p:cNvSpPr>
                <p:nvPr/>
              </p:nvSpPr>
              <p:spPr bwMode="auto">
                <a:xfrm>
                  <a:off x="3450" y="2951"/>
                  <a:ext cx="146" cy="146"/>
                </a:xfrm>
                <a:custGeom>
                  <a:avLst/>
                  <a:gdLst>
                    <a:gd name="T0" fmla="*/ 58 w 64"/>
                    <a:gd name="T1" fmla="*/ 0 h 64"/>
                    <a:gd name="T2" fmla="*/ 58 w 64"/>
                    <a:gd name="T3" fmla="*/ 44 h 64"/>
                    <a:gd name="T4" fmla="*/ 58 w 64"/>
                    <a:gd name="T5" fmla="*/ 44 h 64"/>
                    <a:gd name="T6" fmla="*/ 54 w 64"/>
                    <a:gd name="T7" fmla="*/ 50 h 64"/>
                    <a:gd name="T8" fmla="*/ 50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8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37" name="Freeform 778"/>
                <p:cNvSpPr>
                  <a:spLocks/>
                </p:cNvSpPr>
                <p:nvPr/>
              </p:nvSpPr>
              <p:spPr bwMode="auto">
                <a:xfrm>
                  <a:off x="3477" y="2974"/>
                  <a:ext cx="23" cy="54"/>
                </a:xfrm>
                <a:custGeom>
                  <a:avLst/>
                  <a:gdLst>
                    <a:gd name="T0" fmla="*/ 10 w 10"/>
                    <a:gd name="T1" fmla="*/ 12 h 24"/>
                    <a:gd name="T2" fmla="*/ 10 w 10"/>
                    <a:gd name="T3" fmla="*/ 12 h 24"/>
                    <a:gd name="T4" fmla="*/ 8 w 10"/>
                    <a:gd name="T5" fmla="*/ 22 h 24"/>
                    <a:gd name="T6" fmla="*/ 6 w 10"/>
                    <a:gd name="T7" fmla="*/ 24 h 24"/>
                    <a:gd name="T8" fmla="*/ 4 w 10"/>
                    <a:gd name="T9" fmla="*/ 24 h 24"/>
                    <a:gd name="T10" fmla="*/ 4 w 10"/>
                    <a:gd name="T11" fmla="*/ 24 h 24"/>
                    <a:gd name="T12" fmla="*/ 2 w 10"/>
                    <a:gd name="T13" fmla="*/ 24 h 24"/>
                    <a:gd name="T14" fmla="*/ 0 w 10"/>
                    <a:gd name="T15" fmla="*/ 22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8" name="Freeform 779"/>
                <p:cNvSpPr>
                  <a:spLocks/>
                </p:cNvSpPr>
                <p:nvPr/>
              </p:nvSpPr>
              <p:spPr bwMode="auto">
                <a:xfrm>
                  <a:off x="3682" y="2933"/>
                  <a:ext cx="182" cy="182"/>
                </a:xfrm>
                <a:custGeom>
                  <a:avLst/>
                  <a:gdLst>
                    <a:gd name="T0" fmla="*/ 16 w 80"/>
                    <a:gd name="T1" fmla="*/ 0 h 80"/>
                    <a:gd name="T2" fmla="*/ 16 w 80"/>
                    <a:gd name="T3" fmla="*/ 0 h 80"/>
                    <a:gd name="T4" fmla="*/ 10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39" name="Freeform 780"/>
                <p:cNvSpPr>
                  <a:spLocks/>
                </p:cNvSpPr>
                <p:nvPr/>
              </p:nvSpPr>
              <p:spPr bwMode="auto">
                <a:xfrm>
                  <a:off x="3682" y="2933"/>
                  <a:ext cx="182" cy="182"/>
                </a:xfrm>
                <a:custGeom>
                  <a:avLst/>
                  <a:gdLst>
                    <a:gd name="T0" fmla="*/ 16 w 80"/>
                    <a:gd name="T1" fmla="*/ 0 h 80"/>
                    <a:gd name="T2" fmla="*/ 16 w 80"/>
                    <a:gd name="T3" fmla="*/ 0 h 80"/>
                    <a:gd name="T4" fmla="*/ 10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40" name="Freeform 781"/>
                <p:cNvSpPr>
                  <a:spLocks/>
                </p:cNvSpPr>
                <p:nvPr/>
              </p:nvSpPr>
              <p:spPr bwMode="auto">
                <a:xfrm>
                  <a:off x="3700" y="2951"/>
                  <a:ext cx="146" cy="146"/>
                </a:xfrm>
                <a:custGeom>
                  <a:avLst/>
                  <a:gdLst>
                    <a:gd name="T0" fmla="*/ 56 w 64"/>
                    <a:gd name="T1" fmla="*/ 0 h 64"/>
                    <a:gd name="T2" fmla="*/ 8 w 64"/>
                    <a:gd name="T3" fmla="*/ 0 h 64"/>
                    <a:gd name="T4" fmla="*/ 8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8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41" name="Freeform 782"/>
                <p:cNvSpPr>
                  <a:spLocks/>
                </p:cNvSpPr>
                <p:nvPr/>
              </p:nvSpPr>
              <p:spPr bwMode="auto">
                <a:xfrm>
                  <a:off x="3700" y="2951"/>
                  <a:ext cx="146" cy="146"/>
                </a:xfrm>
                <a:custGeom>
                  <a:avLst/>
                  <a:gdLst>
                    <a:gd name="T0" fmla="*/ 56 w 64"/>
                    <a:gd name="T1" fmla="*/ 0 h 64"/>
                    <a:gd name="T2" fmla="*/ 56 w 64"/>
                    <a:gd name="T3" fmla="*/ 44 h 64"/>
                    <a:gd name="T4" fmla="*/ 56 w 64"/>
                    <a:gd name="T5" fmla="*/ 44 h 64"/>
                    <a:gd name="T6" fmla="*/ 54 w 64"/>
                    <a:gd name="T7" fmla="*/ 50 h 64"/>
                    <a:gd name="T8" fmla="*/ 50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8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42" name="Freeform 783"/>
                <p:cNvSpPr>
                  <a:spLocks/>
                </p:cNvSpPr>
                <p:nvPr/>
              </p:nvSpPr>
              <p:spPr bwMode="auto">
                <a:xfrm>
                  <a:off x="3723" y="2974"/>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43" name="Freeform 784"/>
                <p:cNvSpPr>
                  <a:spLocks/>
                </p:cNvSpPr>
                <p:nvPr/>
              </p:nvSpPr>
              <p:spPr bwMode="auto">
                <a:xfrm>
                  <a:off x="3924" y="3183"/>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44" name="Freeform 785"/>
                <p:cNvSpPr>
                  <a:spLocks/>
                </p:cNvSpPr>
                <p:nvPr/>
              </p:nvSpPr>
              <p:spPr bwMode="auto">
                <a:xfrm>
                  <a:off x="3924" y="3183"/>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45" name="Freeform 786"/>
                <p:cNvSpPr>
                  <a:spLocks/>
                </p:cNvSpPr>
                <p:nvPr/>
              </p:nvSpPr>
              <p:spPr bwMode="auto">
                <a:xfrm>
                  <a:off x="3942" y="320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46" name="Freeform 787"/>
                <p:cNvSpPr>
                  <a:spLocks/>
                </p:cNvSpPr>
                <p:nvPr/>
              </p:nvSpPr>
              <p:spPr bwMode="auto">
                <a:xfrm>
                  <a:off x="3942" y="320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47" name="Freeform 788"/>
                <p:cNvSpPr>
                  <a:spLocks/>
                </p:cNvSpPr>
                <p:nvPr/>
              </p:nvSpPr>
              <p:spPr bwMode="auto">
                <a:xfrm>
                  <a:off x="3965" y="3229"/>
                  <a:ext cx="23" cy="54"/>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48" name="Freeform 789"/>
                <p:cNvSpPr>
                  <a:spLocks/>
                </p:cNvSpPr>
                <p:nvPr/>
              </p:nvSpPr>
              <p:spPr bwMode="auto">
                <a:xfrm>
                  <a:off x="4421" y="2933"/>
                  <a:ext cx="182" cy="182"/>
                </a:xfrm>
                <a:custGeom>
                  <a:avLst/>
                  <a:gdLst>
                    <a:gd name="T0" fmla="*/ 16 w 80"/>
                    <a:gd name="T1" fmla="*/ 0 h 80"/>
                    <a:gd name="T2" fmla="*/ 16 w 80"/>
                    <a:gd name="T3" fmla="*/ 0 h 80"/>
                    <a:gd name="T4" fmla="*/ 10 w 80"/>
                    <a:gd name="T5" fmla="*/ 0 h 80"/>
                    <a:gd name="T6" fmla="*/ 6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6 w 80"/>
                    <a:gd name="T19" fmla="*/ 74 h 80"/>
                    <a:gd name="T20" fmla="*/ 10 w 80"/>
                    <a:gd name="T21" fmla="*/ 78 h 80"/>
                    <a:gd name="T22" fmla="*/ 16 w 80"/>
                    <a:gd name="T23" fmla="*/ 80 h 80"/>
                    <a:gd name="T24" fmla="*/ 66 w 80"/>
                    <a:gd name="T25" fmla="*/ 80 h 80"/>
                    <a:gd name="T26" fmla="*/ 66 w 80"/>
                    <a:gd name="T27" fmla="*/ 80 h 80"/>
                    <a:gd name="T28" fmla="*/ 72 w 80"/>
                    <a:gd name="T29" fmla="*/ 78 h 80"/>
                    <a:gd name="T30" fmla="*/ 76 w 80"/>
                    <a:gd name="T31" fmla="*/ 74 h 80"/>
                    <a:gd name="T32" fmla="*/ 80 w 80"/>
                    <a:gd name="T33" fmla="*/ 70 h 80"/>
                    <a:gd name="T34" fmla="*/ 80 w 80"/>
                    <a:gd name="T35" fmla="*/ 64 h 80"/>
                    <a:gd name="T36" fmla="*/ 80 w 80"/>
                    <a:gd name="T37" fmla="*/ 14 h 80"/>
                    <a:gd name="T38" fmla="*/ 80 w 80"/>
                    <a:gd name="T39" fmla="*/ 14 h 80"/>
                    <a:gd name="T40" fmla="*/ 80 w 80"/>
                    <a:gd name="T41" fmla="*/ 8 h 80"/>
                    <a:gd name="T42" fmla="*/ 76 w 80"/>
                    <a:gd name="T43" fmla="*/ 4 h 80"/>
                    <a:gd name="T44" fmla="*/ 72 w 80"/>
                    <a:gd name="T45" fmla="*/ 0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49" name="Freeform 790"/>
                <p:cNvSpPr>
                  <a:spLocks/>
                </p:cNvSpPr>
                <p:nvPr/>
              </p:nvSpPr>
              <p:spPr bwMode="auto">
                <a:xfrm>
                  <a:off x="4421" y="2933"/>
                  <a:ext cx="182" cy="182"/>
                </a:xfrm>
                <a:custGeom>
                  <a:avLst/>
                  <a:gdLst>
                    <a:gd name="T0" fmla="*/ 16 w 80"/>
                    <a:gd name="T1" fmla="*/ 0 h 80"/>
                    <a:gd name="T2" fmla="*/ 16 w 80"/>
                    <a:gd name="T3" fmla="*/ 0 h 80"/>
                    <a:gd name="T4" fmla="*/ 10 w 80"/>
                    <a:gd name="T5" fmla="*/ 0 h 80"/>
                    <a:gd name="T6" fmla="*/ 6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6 w 80"/>
                    <a:gd name="T19" fmla="*/ 74 h 80"/>
                    <a:gd name="T20" fmla="*/ 10 w 80"/>
                    <a:gd name="T21" fmla="*/ 78 h 80"/>
                    <a:gd name="T22" fmla="*/ 16 w 80"/>
                    <a:gd name="T23" fmla="*/ 80 h 80"/>
                    <a:gd name="T24" fmla="*/ 66 w 80"/>
                    <a:gd name="T25" fmla="*/ 80 h 80"/>
                    <a:gd name="T26" fmla="*/ 66 w 80"/>
                    <a:gd name="T27" fmla="*/ 80 h 80"/>
                    <a:gd name="T28" fmla="*/ 72 w 80"/>
                    <a:gd name="T29" fmla="*/ 78 h 80"/>
                    <a:gd name="T30" fmla="*/ 76 w 80"/>
                    <a:gd name="T31" fmla="*/ 74 h 80"/>
                    <a:gd name="T32" fmla="*/ 80 w 80"/>
                    <a:gd name="T33" fmla="*/ 70 h 80"/>
                    <a:gd name="T34" fmla="*/ 80 w 80"/>
                    <a:gd name="T35" fmla="*/ 64 h 80"/>
                    <a:gd name="T36" fmla="*/ 80 w 80"/>
                    <a:gd name="T37" fmla="*/ 14 h 80"/>
                    <a:gd name="T38" fmla="*/ 80 w 80"/>
                    <a:gd name="T39" fmla="*/ 14 h 80"/>
                    <a:gd name="T40" fmla="*/ 80 w 80"/>
                    <a:gd name="T41" fmla="*/ 8 h 80"/>
                    <a:gd name="T42" fmla="*/ 76 w 80"/>
                    <a:gd name="T43" fmla="*/ 4 h 80"/>
                    <a:gd name="T44" fmla="*/ 72 w 80"/>
                    <a:gd name="T45" fmla="*/ 0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solidFill>
                  <a:srgbClr val="000000"/>
                </a:solidFill>
                <a:ln w="9525">
                  <a:noFill/>
                  <a:round/>
                  <a:headEnd/>
                  <a:tailEnd/>
                </a:ln>
              </p:spPr>
              <p:txBody>
                <a:bodyPr/>
                <a:lstStyle/>
                <a:p>
                  <a:endParaRPr lang="en-US">
                    <a:latin typeface="+mj-lt"/>
                  </a:endParaRPr>
                </a:p>
              </p:txBody>
            </p:sp>
            <p:sp>
              <p:nvSpPr>
                <p:cNvPr id="1250" name="Freeform 791"/>
                <p:cNvSpPr>
                  <a:spLocks/>
                </p:cNvSpPr>
                <p:nvPr/>
              </p:nvSpPr>
              <p:spPr bwMode="auto">
                <a:xfrm>
                  <a:off x="4439" y="2951"/>
                  <a:ext cx="146" cy="146"/>
                </a:xfrm>
                <a:custGeom>
                  <a:avLst/>
                  <a:gdLst>
                    <a:gd name="T0" fmla="*/ 58 w 64"/>
                    <a:gd name="T1" fmla="*/ 0 h 64"/>
                    <a:gd name="T2" fmla="*/ 8 w 64"/>
                    <a:gd name="T3" fmla="*/ 0 h 64"/>
                    <a:gd name="T4" fmla="*/ 8 w 64"/>
                    <a:gd name="T5" fmla="*/ 0 h 64"/>
                    <a:gd name="T6" fmla="*/ 4 w 64"/>
                    <a:gd name="T7" fmla="*/ 2 h 64"/>
                    <a:gd name="T8" fmla="*/ 0 w 64"/>
                    <a:gd name="T9" fmla="*/ 6 h 64"/>
                    <a:gd name="T10" fmla="*/ 0 w 64"/>
                    <a:gd name="T11" fmla="*/ 56 h 64"/>
                    <a:gd name="T12" fmla="*/ 0 w 64"/>
                    <a:gd name="T13" fmla="*/ 56 h 64"/>
                    <a:gd name="T14" fmla="*/ 4 w 64"/>
                    <a:gd name="T15" fmla="*/ 60 h 64"/>
                    <a:gd name="T16" fmla="*/ 8 w 64"/>
                    <a:gd name="T17" fmla="*/ 64 h 64"/>
                    <a:gd name="T18" fmla="*/ 58 w 64"/>
                    <a:gd name="T19" fmla="*/ 64 h 64"/>
                    <a:gd name="T20" fmla="*/ 58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8 w 64"/>
                    <a:gd name="T33" fmla="*/ 0 h 64"/>
                    <a:gd name="T34" fmla="*/ 58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6"/>
                      </a:lnTo>
                      <a:lnTo>
                        <a:pt x="0" y="56"/>
                      </a:lnTo>
                      <a:lnTo>
                        <a:pt x="4" y="60"/>
                      </a:lnTo>
                      <a:lnTo>
                        <a:pt x="8" y="64"/>
                      </a:lnTo>
                      <a:lnTo>
                        <a:pt x="58" y="64"/>
                      </a:lnTo>
                      <a:lnTo>
                        <a:pt x="62" y="60"/>
                      </a:lnTo>
                      <a:lnTo>
                        <a:pt x="64" y="56"/>
                      </a:lnTo>
                      <a:lnTo>
                        <a:pt x="64" y="6"/>
                      </a:lnTo>
                      <a:lnTo>
                        <a:pt x="62" y="2"/>
                      </a:lnTo>
                      <a:lnTo>
                        <a:pt x="58" y="0"/>
                      </a:lnTo>
                      <a:close/>
                    </a:path>
                  </a:pathLst>
                </a:custGeom>
                <a:solidFill>
                  <a:srgbClr val="668187"/>
                </a:solidFill>
                <a:ln w="9525">
                  <a:noFill/>
                  <a:round/>
                  <a:headEnd/>
                  <a:tailEnd/>
                </a:ln>
              </p:spPr>
              <p:txBody>
                <a:bodyPr/>
                <a:lstStyle/>
                <a:p>
                  <a:endParaRPr lang="en-US">
                    <a:latin typeface="+mj-lt"/>
                  </a:endParaRPr>
                </a:p>
              </p:txBody>
            </p:sp>
            <p:sp>
              <p:nvSpPr>
                <p:cNvPr id="1251" name="Freeform 792"/>
                <p:cNvSpPr>
                  <a:spLocks/>
                </p:cNvSpPr>
                <p:nvPr/>
              </p:nvSpPr>
              <p:spPr bwMode="auto">
                <a:xfrm>
                  <a:off x="4439" y="2951"/>
                  <a:ext cx="146" cy="146"/>
                </a:xfrm>
                <a:custGeom>
                  <a:avLst/>
                  <a:gdLst>
                    <a:gd name="T0" fmla="*/ 58 w 64"/>
                    <a:gd name="T1" fmla="*/ 0 h 64"/>
                    <a:gd name="T2" fmla="*/ 58 w 64"/>
                    <a:gd name="T3" fmla="*/ 44 h 64"/>
                    <a:gd name="T4" fmla="*/ 58 w 64"/>
                    <a:gd name="T5" fmla="*/ 44 h 64"/>
                    <a:gd name="T6" fmla="*/ 56 w 64"/>
                    <a:gd name="T7" fmla="*/ 50 h 64"/>
                    <a:gd name="T8" fmla="*/ 50 w 64"/>
                    <a:gd name="T9" fmla="*/ 52 h 64"/>
                    <a:gd name="T10" fmla="*/ 2 w 64"/>
                    <a:gd name="T11" fmla="*/ 52 h 64"/>
                    <a:gd name="T12" fmla="*/ 2 w 64"/>
                    <a:gd name="T13" fmla="*/ 52 h 64"/>
                    <a:gd name="T14" fmla="*/ 0 w 64"/>
                    <a:gd name="T15" fmla="*/ 52 h 64"/>
                    <a:gd name="T16" fmla="*/ 0 w 64"/>
                    <a:gd name="T17" fmla="*/ 56 h 64"/>
                    <a:gd name="T18" fmla="*/ 0 w 64"/>
                    <a:gd name="T19" fmla="*/ 56 h 64"/>
                    <a:gd name="T20" fmla="*/ 4 w 64"/>
                    <a:gd name="T21" fmla="*/ 60 h 64"/>
                    <a:gd name="T22" fmla="*/ 8 w 64"/>
                    <a:gd name="T23" fmla="*/ 64 h 64"/>
                    <a:gd name="T24" fmla="*/ 58 w 64"/>
                    <a:gd name="T25" fmla="*/ 64 h 64"/>
                    <a:gd name="T26" fmla="*/ 58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6" y="50"/>
                      </a:lnTo>
                      <a:lnTo>
                        <a:pt x="50" y="52"/>
                      </a:lnTo>
                      <a:lnTo>
                        <a:pt x="2" y="52"/>
                      </a:lnTo>
                      <a:lnTo>
                        <a:pt x="0" y="52"/>
                      </a:lnTo>
                      <a:lnTo>
                        <a:pt x="0" y="56"/>
                      </a:lnTo>
                      <a:lnTo>
                        <a:pt x="4" y="60"/>
                      </a:lnTo>
                      <a:lnTo>
                        <a:pt x="8" y="64"/>
                      </a:lnTo>
                      <a:lnTo>
                        <a:pt x="58"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52" name="Freeform 793"/>
                <p:cNvSpPr>
                  <a:spLocks/>
                </p:cNvSpPr>
                <p:nvPr/>
              </p:nvSpPr>
              <p:spPr bwMode="auto">
                <a:xfrm>
                  <a:off x="4466" y="2974"/>
                  <a:ext cx="23" cy="54"/>
                </a:xfrm>
                <a:custGeom>
                  <a:avLst/>
                  <a:gdLst>
                    <a:gd name="T0" fmla="*/ 10 w 10"/>
                    <a:gd name="T1" fmla="*/ 12 h 24"/>
                    <a:gd name="T2" fmla="*/ 10 w 10"/>
                    <a:gd name="T3" fmla="*/ 12 h 24"/>
                    <a:gd name="T4" fmla="*/ 8 w 10"/>
                    <a:gd name="T5" fmla="*/ 22 h 24"/>
                    <a:gd name="T6" fmla="*/ 6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2"/>
                      </a:lnTo>
                      <a:lnTo>
                        <a:pt x="0" y="12"/>
                      </a:lnTo>
                      <a:lnTo>
                        <a:pt x="2" y="4"/>
                      </a:lnTo>
                      <a:lnTo>
                        <a:pt x="4" y="2"/>
                      </a:lnTo>
                      <a:lnTo>
                        <a:pt x="6"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53" name="Freeform 794"/>
                <p:cNvSpPr>
                  <a:spLocks/>
                </p:cNvSpPr>
                <p:nvPr/>
              </p:nvSpPr>
              <p:spPr bwMode="auto">
                <a:xfrm>
                  <a:off x="4421" y="3183"/>
                  <a:ext cx="182" cy="182"/>
                </a:xfrm>
                <a:custGeom>
                  <a:avLst/>
                  <a:gdLst>
                    <a:gd name="T0" fmla="*/ 16 w 80"/>
                    <a:gd name="T1" fmla="*/ 0 h 80"/>
                    <a:gd name="T2" fmla="*/ 16 w 80"/>
                    <a:gd name="T3" fmla="*/ 0 h 80"/>
                    <a:gd name="T4" fmla="*/ 10 w 80"/>
                    <a:gd name="T5" fmla="*/ 2 h 80"/>
                    <a:gd name="T6" fmla="*/ 6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6 w 80"/>
                    <a:gd name="T19" fmla="*/ 76 h 80"/>
                    <a:gd name="T20" fmla="*/ 10 w 80"/>
                    <a:gd name="T21" fmla="*/ 80 h 80"/>
                    <a:gd name="T22" fmla="*/ 16 w 80"/>
                    <a:gd name="T23" fmla="*/ 80 h 80"/>
                    <a:gd name="T24" fmla="*/ 66 w 80"/>
                    <a:gd name="T25" fmla="*/ 80 h 80"/>
                    <a:gd name="T26" fmla="*/ 66 w 80"/>
                    <a:gd name="T27" fmla="*/ 80 h 80"/>
                    <a:gd name="T28" fmla="*/ 72 w 80"/>
                    <a:gd name="T29" fmla="*/ 80 h 80"/>
                    <a:gd name="T30" fmla="*/ 76 w 80"/>
                    <a:gd name="T31" fmla="*/ 76 h 80"/>
                    <a:gd name="T32" fmla="*/ 80 w 80"/>
                    <a:gd name="T33" fmla="*/ 70 h 80"/>
                    <a:gd name="T34" fmla="*/ 80 w 80"/>
                    <a:gd name="T35" fmla="*/ 64 h 80"/>
                    <a:gd name="T36" fmla="*/ 80 w 80"/>
                    <a:gd name="T37" fmla="*/ 16 h 80"/>
                    <a:gd name="T38" fmla="*/ 80 w 80"/>
                    <a:gd name="T39" fmla="*/ 16 h 80"/>
                    <a:gd name="T40" fmla="*/ 80 w 80"/>
                    <a:gd name="T41" fmla="*/ 10 h 80"/>
                    <a:gd name="T42" fmla="*/ 76 w 80"/>
                    <a:gd name="T43" fmla="*/ 4 h 80"/>
                    <a:gd name="T44" fmla="*/ 72 w 80"/>
                    <a:gd name="T45" fmla="*/ 2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54" name="Freeform 795"/>
                <p:cNvSpPr>
                  <a:spLocks/>
                </p:cNvSpPr>
                <p:nvPr/>
              </p:nvSpPr>
              <p:spPr bwMode="auto">
                <a:xfrm>
                  <a:off x="4421" y="3183"/>
                  <a:ext cx="182" cy="182"/>
                </a:xfrm>
                <a:custGeom>
                  <a:avLst/>
                  <a:gdLst>
                    <a:gd name="T0" fmla="*/ 16 w 80"/>
                    <a:gd name="T1" fmla="*/ 0 h 80"/>
                    <a:gd name="T2" fmla="*/ 16 w 80"/>
                    <a:gd name="T3" fmla="*/ 0 h 80"/>
                    <a:gd name="T4" fmla="*/ 10 w 80"/>
                    <a:gd name="T5" fmla="*/ 2 h 80"/>
                    <a:gd name="T6" fmla="*/ 6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6 w 80"/>
                    <a:gd name="T19" fmla="*/ 76 h 80"/>
                    <a:gd name="T20" fmla="*/ 10 w 80"/>
                    <a:gd name="T21" fmla="*/ 80 h 80"/>
                    <a:gd name="T22" fmla="*/ 16 w 80"/>
                    <a:gd name="T23" fmla="*/ 80 h 80"/>
                    <a:gd name="T24" fmla="*/ 66 w 80"/>
                    <a:gd name="T25" fmla="*/ 80 h 80"/>
                    <a:gd name="T26" fmla="*/ 66 w 80"/>
                    <a:gd name="T27" fmla="*/ 80 h 80"/>
                    <a:gd name="T28" fmla="*/ 72 w 80"/>
                    <a:gd name="T29" fmla="*/ 80 h 80"/>
                    <a:gd name="T30" fmla="*/ 76 w 80"/>
                    <a:gd name="T31" fmla="*/ 76 h 80"/>
                    <a:gd name="T32" fmla="*/ 80 w 80"/>
                    <a:gd name="T33" fmla="*/ 70 h 80"/>
                    <a:gd name="T34" fmla="*/ 80 w 80"/>
                    <a:gd name="T35" fmla="*/ 64 h 80"/>
                    <a:gd name="T36" fmla="*/ 80 w 80"/>
                    <a:gd name="T37" fmla="*/ 16 h 80"/>
                    <a:gd name="T38" fmla="*/ 80 w 80"/>
                    <a:gd name="T39" fmla="*/ 16 h 80"/>
                    <a:gd name="T40" fmla="*/ 80 w 80"/>
                    <a:gd name="T41" fmla="*/ 10 h 80"/>
                    <a:gd name="T42" fmla="*/ 76 w 80"/>
                    <a:gd name="T43" fmla="*/ 4 h 80"/>
                    <a:gd name="T44" fmla="*/ 72 w 80"/>
                    <a:gd name="T45" fmla="*/ 2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solidFill>
                  <a:srgbClr val="000000"/>
                </a:solidFill>
                <a:ln w="9525">
                  <a:noFill/>
                  <a:round/>
                  <a:headEnd/>
                  <a:tailEnd/>
                </a:ln>
              </p:spPr>
              <p:txBody>
                <a:bodyPr/>
                <a:lstStyle/>
                <a:p>
                  <a:endParaRPr lang="en-US">
                    <a:latin typeface="+mj-lt"/>
                  </a:endParaRPr>
                </a:p>
              </p:txBody>
            </p:sp>
            <p:sp>
              <p:nvSpPr>
                <p:cNvPr id="1255" name="Freeform 796"/>
                <p:cNvSpPr>
                  <a:spLocks/>
                </p:cNvSpPr>
                <p:nvPr/>
              </p:nvSpPr>
              <p:spPr bwMode="auto">
                <a:xfrm>
                  <a:off x="4439" y="3201"/>
                  <a:ext cx="146" cy="146"/>
                </a:xfrm>
                <a:custGeom>
                  <a:avLst/>
                  <a:gdLst>
                    <a:gd name="T0" fmla="*/ 58 w 64"/>
                    <a:gd name="T1" fmla="*/ 0 h 64"/>
                    <a:gd name="T2" fmla="*/ 8 w 64"/>
                    <a:gd name="T3" fmla="*/ 0 h 64"/>
                    <a:gd name="T4" fmla="*/ 8 w 64"/>
                    <a:gd name="T5" fmla="*/ 0 h 64"/>
                    <a:gd name="T6" fmla="*/ 4 w 64"/>
                    <a:gd name="T7" fmla="*/ 2 h 64"/>
                    <a:gd name="T8" fmla="*/ 0 w 64"/>
                    <a:gd name="T9" fmla="*/ 8 h 64"/>
                    <a:gd name="T10" fmla="*/ 0 w 64"/>
                    <a:gd name="T11" fmla="*/ 56 h 64"/>
                    <a:gd name="T12" fmla="*/ 0 w 64"/>
                    <a:gd name="T13" fmla="*/ 56 h 64"/>
                    <a:gd name="T14" fmla="*/ 4 w 64"/>
                    <a:gd name="T15" fmla="*/ 62 h 64"/>
                    <a:gd name="T16" fmla="*/ 8 w 64"/>
                    <a:gd name="T17" fmla="*/ 64 h 64"/>
                    <a:gd name="T18" fmla="*/ 58 w 64"/>
                    <a:gd name="T19" fmla="*/ 64 h 64"/>
                    <a:gd name="T20" fmla="*/ 58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8 w 64"/>
                    <a:gd name="T33" fmla="*/ 0 h 64"/>
                    <a:gd name="T34" fmla="*/ 58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8"/>
                      </a:lnTo>
                      <a:lnTo>
                        <a:pt x="0" y="56"/>
                      </a:lnTo>
                      <a:lnTo>
                        <a:pt x="4" y="62"/>
                      </a:lnTo>
                      <a:lnTo>
                        <a:pt x="8" y="64"/>
                      </a:lnTo>
                      <a:lnTo>
                        <a:pt x="58" y="64"/>
                      </a:lnTo>
                      <a:lnTo>
                        <a:pt x="62" y="62"/>
                      </a:lnTo>
                      <a:lnTo>
                        <a:pt x="64" y="56"/>
                      </a:lnTo>
                      <a:lnTo>
                        <a:pt x="64" y="8"/>
                      </a:lnTo>
                      <a:lnTo>
                        <a:pt x="62" y="2"/>
                      </a:lnTo>
                      <a:lnTo>
                        <a:pt x="58" y="0"/>
                      </a:lnTo>
                      <a:close/>
                    </a:path>
                  </a:pathLst>
                </a:custGeom>
                <a:solidFill>
                  <a:srgbClr val="668187"/>
                </a:solidFill>
                <a:ln w="9525">
                  <a:noFill/>
                  <a:round/>
                  <a:headEnd/>
                  <a:tailEnd/>
                </a:ln>
              </p:spPr>
              <p:txBody>
                <a:bodyPr/>
                <a:lstStyle/>
                <a:p>
                  <a:endParaRPr lang="en-US">
                    <a:latin typeface="+mj-lt"/>
                  </a:endParaRPr>
                </a:p>
              </p:txBody>
            </p:sp>
            <p:sp>
              <p:nvSpPr>
                <p:cNvPr id="1256" name="Freeform 797"/>
                <p:cNvSpPr>
                  <a:spLocks/>
                </p:cNvSpPr>
                <p:nvPr/>
              </p:nvSpPr>
              <p:spPr bwMode="auto">
                <a:xfrm>
                  <a:off x="4439" y="3201"/>
                  <a:ext cx="146" cy="146"/>
                </a:xfrm>
                <a:custGeom>
                  <a:avLst/>
                  <a:gdLst>
                    <a:gd name="T0" fmla="*/ 58 w 64"/>
                    <a:gd name="T1" fmla="*/ 0 h 64"/>
                    <a:gd name="T2" fmla="*/ 58 w 64"/>
                    <a:gd name="T3" fmla="*/ 46 h 64"/>
                    <a:gd name="T4" fmla="*/ 58 w 64"/>
                    <a:gd name="T5" fmla="*/ 46 h 64"/>
                    <a:gd name="T6" fmla="*/ 56 w 64"/>
                    <a:gd name="T7" fmla="*/ 52 h 64"/>
                    <a:gd name="T8" fmla="*/ 50 w 64"/>
                    <a:gd name="T9" fmla="*/ 54 h 64"/>
                    <a:gd name="T10" fmla="*/ 2 w 64"/>
                    <a:gd name="T11" fmla="*/ 54 h 64"/>
                    <a:gd name="T12" fmla="*/ 2 w 64"/>
                    <a:gd name="T13" fmla="*/ 54 h 64"/>
                    <a:gd name="T14" fmla="*/ 0 w 64"/>
                    <a:gd name="T15" fmla="*/ 54 h 64"/>
                    <a:gd name="T16" fmla="*/ 0 w 64"/>
                    <a:gd name="T17" fmla="*/ 56 h 64"/>
                    <a:gd name="T18" fmla="*/ 0 w 64"/>
                    <a:gd name="T19" fmla="*/ 56 h 64"/>
                    <a:gd name="T20" fmla="*/ 4 w 64"/>
                    <a:gd name="T21" fmla="*/ 62 h 64"/>
                    <a:gd name="T22" fmla="*/ 8 w 64"/>
                    <a:gd name="T23" fmla="*/ 64 h 64"/>
                    <a:gd name="T24" fmla="*/ 58 w 64"/>
                    <a:gd name="T25" fmla="*/ 64 h 64"/>
                    <a:gd name="T26" fmla="*/ 58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2"/>
                      </a:lnTo>
                      <a:lnTo>
                        <a:pt x="50" y="54"/>
                      </a:lnTo>
                      <a:lnTo>
                        <a:pt x="2" y="54"/>
                      </a:lnTo>
                      <a:lnTo>
                        <a:pt x="0" y="54"/>
                      </a:lnTo>
                      <a:lnTo>
                        <a:pt x="0" y="56"/>
                      </a:lnTo>
                      <a:lnTo>
                        <a:pt x="4" y="62"/>
                      </a:lnTo>
                      <a:lnTo>
                        <a:pt x="8" y="64"/>
                      </a:lnTo>
                      <a:lnTo>
                        <a:pt x="58"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57" name="Freeform 798"/>
                <p:cNvSpPr>
                  <a:spLocks/>
                </p:cNvSpPr>
                <p:nvPr/>
              </p:nvSpPr>
              <p:spPr bwMode="auto">
                <a:xfrm>
                  <a:off x="4466" y="3229"/>
                  <a:ext cx="23" cy="54"/>
                </a:xfrm>
                <a:custGeom>
                  <a:avLst/>
                  <a:gdLst>
                    <a:gd name="T0" fmla="*/ 10 w 10"/>
                    <a:gd name="T1" fmla="*/ 12 h 24"/>
                    <a:gd name="T2" fmla="*/ 10 w 10"/>
                    <a:gd name="T3" fmla="*/ 12 h 24"/>
                    <a:gd name="T4" fmla="*/ 8 w 10"/>
                    <a:gd name="T5" fmla="*/ 20 h 24"/>
                    <a:gd name="T6" fmla="*/ 6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0"/>
                      </a:lnTo>
                      <a:lnTo>
                        <a:pt x="0" y="12"/>
                      </a:lnTo>
                      <a:lnTo>
                        <a:pt x="2" y="4"/>
                      </a:lnTo>
                      <a:lnTo>
                        <a:pt x="4" y="0"/>
                      </a:lnTo>
                      <a:lnTo>
                        <a:pt x="6"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58" name="Freeform 799"/>
                <p:cNvSpPr>
                  <a:spLocks/>
                </p:cNvSpPr>
                <p:nvPr/>
              </p:nvSpPr>
              <p:spPr bwMode="auto">
                <a:xfrm>
                  <a:off x="3431" y="3183"/>
                  <a:ext cx="183"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59" name="Freeform 800"/>
                <p:cNvSpPr>
                  <a:spLocks/>
                </p:cNvSpPr>
                <p:nvPr/>
              </p:nvSpPr>
              <p:spPr bwMode="auto">
                <a:xfrm>
                  <a:off x="3431" y="3183"/>
                  <a:ext cx="183"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60" name="Freeform 801"/>
                <p:cNvSpPr>
                  <a:spLocks/>
                </p:cNvSpPr>
                <p:nvPr/>
              </p:nvSpPr>
              <p:spPr bwMode="auto">
                <a:xfrm>
                  <a:off x="3450" y="320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61" name="Freeform 802"/>
                <p:cNvSpPr>
                  <a:spLocks/>
                </p:cNvSpPr>
                <p:nvPr/>
              </p:nvSpPr>
              <p:spPr bwMode="auto">
                <a:xfrm>
                  <a:off x="3450" y="3201"/>
                  <a:ext cx="146" cy="146"/>
                </a:xfrm>
                <a:custGeom>
                  <a:avLst/>
                  <a:gdLst>
                    <a:gd name="T0" fmla="*/ 58 w 64"/>
                    <a:gd name="T1" fmla="*/ 0 h 64"/>
                    <a:gd name="T2" fmla="*/ 58 w 64"/>
                    <a:gd name="T3" fmla="*/ 46 h 64"/>
                    <a:gd name="T4" fmla="*/ 58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62" name="Freeform 803"/>
                <p:cNvSpPr>
                  <a:spLocks/>
                </p:cNvSpPr>
                <p:nvPr/>
              </p:nvSpPr>
              <p:spPr bwMode="auto">
                <a:xfrm>
                  <a:off x="3477" y="3229"/>
                  <a:ext cx="23" cy="54"/>
                </a:xfrm>
                <a:custGeom>
                  <a:avLst/>
                  <a:gdLst>
                    <a:gd name="T0" fmla="*/ 10 w 10"/>
                    <a:gd name="T1" fmla="*/ 12 h 24"/>
                    <a:gd name="T2" fmla="*/ 10 w 10"/>
                    <a:gd name="T3" fmla="*/ 12 h 24"/>
                    <a:gd name="T4" fmla="*/ 8 w 10"/>
                    <a:gd name="T5" fmla="*/ 20 h 24"/>
                    <a:gd name="T6" fmla="*/ 6 w 10"/>
                    <a:gd name="T7" fmla="*/ 24 h 24"/>
                    <a:gd name="T8" fmla="*/ 4 w 10"/>
                    <a:gd name="T9" fmla="*/ 24 h 24"/>
                    <a:gd name="T10" fmla="*/ 4 w 10"/>
                    <a:gd name="T11" fmla="*/ 24 h 24"/>
                    <a:gd name="T12" fmla="*/ 2 w 10"/>
                    <a:gd name="T13" fmla="*/ 24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0"/>
                      </a:lnTo>
                      <a:lnTo>
                        <a:pt x="4" y="0"/>
                      </a:lnTo>
                      <a:lnTo>
                        <a:pt x="6"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63" name="Freeform 804"/>
                <p:cNvSpPr>
                  <a:spLocks/>
                </p:cNvSpPr>
                <p:nvPr/>
              </p:nvSpPr>
              <p:spPr bwMode="auto">
                <a:xfrm>
                  <a:off x="3682" y="3183"/>
                  <a:ext cx="182" cy="182"/>
                </a:xfrm>
                <a:custGeom>
                  <a:avLst/>
                  <a:gdLst>
                    <a:gd name="T0" fmla="*/ 16 w 80"/>
                    <a:gd name="T1" fmla="*/ 0 h 80"/>
                    <a:gd name="T2" fmla="*/ 16 w 80"/>
                    <a:gd name="T3" fmla="*/ 0 h 80"/>
                    <a:gd name="T4" fmla="*/ 10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64" name="Freeform 805"/>
                <p:cNvSpPr>
                  <a:spLocks/>
                </p:cNvSpPr>
                <p:nvPr/>
              </p:nvSpPr>
              <p:spPr bwMode="auto">
                <a:xfrm>
                  <a:off x="3682" y="3183"/>
                  <a:ext cx="182" cy="182"/>
                </a:xfrm>
                <a:custGeom>
                  <a:avLst/>
                  <a:gdLst>
                    <a:gd name="T0" fmla="*/ 16 w 80"/>
                    <a:gd name="T1" fmla="*/ 0 h 80"/>
                    <a:gd name="T2" fmla="*/ 16 w 80"/>
                    <a:gd name="T3" fmla="*/ 0 h 80"/>
                    <a:gd name="T4" fmla="*/ 10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65" name="Freeform 806"/>
                <p:cNvSpPr>
                  <a:spLocks/>
                </p:cNvSpPr>
                <p:nvPr/>
              </p:nvSpPr>
              <p:spPr bwMode="auto">
                <a:xfrm>
                  <a:off x="3700" y="320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66" name="Freeform 807"/>
                <p:cNvSpPr>
                  <a:spLocks/>
                </p:cNvSpPr>
                <p:nvPr/>
              </p:nvSpPr>
              <p:spPr bwMode="auto">
                <a:xfrm>
                  <a:off x="3700" y="320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67" name="Freeform 808"/>
                <p:cNvSpPr>
                  <a:spLocks/>
                </p:cNvSpPr>
                <p:nvPr/>
              </p:nvSpPr>
              <p:spPr bwMode="auto">
                <a:xfrm>
                  <a:off x="3723" y="3229"/>
                  <a:ext cx="23" cy="54"/>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68" name="Freeform 809"/>
                <p:cNvSpPr>
                  <a:spLocks/>
                </p:cNvSpPr>
                <p:nvPr/>
              </p:nvSpPr>
              <p:spPr bwMode="auto">
                <a:xfrm>
                  <a:off x="4421" y="2673"/>
                  <a:ext cx="182" cy="182"/>
                </a:xfrm>
                <a:custGeom>
                  <a:avLst/>
                  <a:gdLst>
                    <a:gd name="T0" fmla="*/ 16 w 80"/>
                    <a:gd name="T1" fmla="*/ 0 h 80"/>
                    <a:gd name="T2" fmla="*/ 16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6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69" name="Freeform 810"/>
                <p:cNvSpPr>
                  <a:spLocks/>
                </p:cNvSpPr>
                <p:nvPr/>
              </p:nvSpPr>
              <p:spPr bwMode="auto">
                <a:xfrm>
                  <a:off x="4421" y="2673"/>
                  <a:ext cx="182" cy="182"/>
                </a:xfrm>
                <a:custGeom>
                  <a:avLst/>
                  <a:gdLst>
                    <a:gd name="T0" fmla="*/ 16 w 80"/>
                    <a:gd name="T1" fmla="*/ 0 h 80"/>
                    <a:gd name="T2" fmla="*/ 16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6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70" name="Freeform 811"/>
                <p:cNvSpPr>
                  <a:spLocks/>
                </p:cNvSpPr>
                <p:nvPr/>
              </p:nvSpPr>
              <p:spPr bwMode="auto">
                <a:xfrm>
                  <a:off x="4439"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71" name="Freeform 812"/>
                <p:cNvSpPr>
                  <a:spLocks/>
                </p:cNvSpPr>
                <p:nvPr/>
              </p:nvSpPr>
              <p:spPr bwMode="auto">
                <a:xfrm>
                  <a:off x="4439" y="269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272" name="Freeform 813"/>
                <p:cNvSpPr>
                  <a:spLocks/>
                </p:cNvSpPr>
                <p:nvPr/>
              </p:nvSpPr>
              <p:spPr bwMode="auto">
                <a:xfrm>
                  <a:off x="4462" y="2718"/>
                  <a:ext cx="22"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73" name="Freeform 814"/>
                <p:cNvSpPr>
                  <a:spLocks/>
                </p:cNvSpPr>
                <p:nvPr/>
              </p:nvSpPr>
              <p:spPr bwMode="auto">
                <a:xfrm>
                  <a:off x="4421" y="2431"/>
                  <a:ext cx="182" cy="183"/>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74" name="Freeform 815"/>
                <p:cNvSpPr>
                  <a:spLocks/>
                </p:cNvSpPr>
                <p:nvPr/>
              </p:nvSpPr>
              <p:spPr bwMode="auto">
                <a:xfrm>
                  <a:off x="4421" y="2431"/>
                  <a:ext cx="182" cy="183"/>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75" name="Freeform 816"/>
                <p:cNvSpPr>
                  <a:spLocks/>
                </p:cNvSpPr>
                <p:nvPr/>
              </p:nvSpPr>
              <p:spPr bwMode="auto">
                <a:xfrm>
                  <a:off x="4439" y="2449"/>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276" name="Freeform 817"/>
                <p:cNvSpPr>
                  <a:spLocks/>
                </p:cNvSpPr>
                <p:nvPr/>
              </p:nvSpPr>
              <p:spPr bwMode="auto">
                <a:xfrm>
                  <a:off x="4439" y="2449"/>
                  <a:ext cx="146" cy="146"/>
                </a:xfrm>
                <a:custGeom>
                  <a:avLst/>
                  <a:gdLst>
                    <a:gd name="T0" fmla="*/ 58 w 64"/>
                    <a:gd name="T1" fmla="*/ 0 h 64"/>
                    <a:gd name="T2" fmla="*/ 58 w 64"/>
                    <a:gd name="T3" fmla="*/ 46 h 64"/>
                    <a:gd name="T4" fmla="*/ 58 w 64"/>
                    <a:gd name="T5" fmla="*/ 46 h 64"/>
                    <a:gd name="T6" fmla="*/ 54 w 64"/>
                    <a:gd name="T7" fmla="*/ 50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277" name="Freeform 818"/>
                <p:cNvSpPr>
                  <a:spLocks/>
                </p:cNvSpPr>
                <p:nvPr/>
              </p:nvSpPr>
              <p:spPr bwMode="auto">
                <a:xfrm>
                  <a:off x="4466" y="2477"/>
                  <a:ext cx="23" cy="54"/>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grpSp>
          <p:sp>
            <p:nvSpPr>
              <p:cNvPr id="1157" name="Freeform 819"/>
              <p:cNvSpPr>
                <a:spLocks/>
              </p:cNvSpPr>
              <p:nvPr/>
            </p:nvSpPr>
            <p:spPr bwMode="auto">
              <a:xfrm>
                <a:off x="4685" y="1324"/>
                <a:ext cx="64" cy="629"/>
              </a:xfrm>
              <a:custGeom>
                <a:avLst/>
                <a:gdLst>
                  <a:gd name="T0" fmla="*/ 0 w 28"/>
                  <a:gd name="T1" fmla="*/ 0 h 276"/>
                  <a:gd name="T2" fmla="*/ 0 w 28"/>
                  <a:gd name="T3" fmla="*/ 0 h 276"/>
                  <a:gd name="T4" fmla="*/ 6 w 28"/>
                  <a:gd name="T5" fmla="*/ 4 h 276"/>
                  <a:gd name="T6" fmla="*/ 10 w 28"/>
                  <a:gd name="T7" fmla="*/ 10 h 276"/>
                  <a:gd name="T8" fmla="*/ 12 w 28"/>
                  <a:gd name="T9" fmla="*/ 18 h 276"/>
                  <a:gd name="T10" fmla="*/ 14 w 28"/>
                  <a:gd name="T11" fmla="*/ 28 h 276"/>
                  <a:gd name="T12" fmla="*/ 14 w 28"/>
                  <a:gd name="T13" fmla="*/ 272 h 276"/>
                  <a:gd name="T14" fmla="*/ 28 w 28"/>
                  <a:gd name="T15" fmla="*/ 276 h 276"/>
                  <a:gd name="T16" fmla="*/ 28 w 28"/>
                  <a:gd name="T17" fmla="*/ 28 h 276"/>
                  <a:gd name="T18" fmla="*/ 28 w 28"/>
                  <a:gd name="T19" fmla="*/ 28 h 276"/>
                  <a:gd name="T20" fmla="*/ 26 w 28"/>
                  <a:gd name="T21" fmla="*/ 20 h 276"/>
                  <a:gd name="T22" fmla="*/ 24 w 28"/>
                  <a:gd name="T23" fmla="*/ 14 h 276"/>
                  <a:gd name="T24" fmla="*/ 20 w 28"/>
                  <a:gd name="T25" fmla="*/ 8 h 276"/>
                  <a:gd name="T26" fmla="*/ 16 w 28"/>
                  <a:gd name="T27" fmla="*/ 4 h 276"/>
                  <a:gd name="T28" fmla="*/ 8 w 28"/>
                  <a:gd name="T29" fmla="*/ 0 h 276"/>
                  <a:gd name="T30" fmla="*/ 0 w 28"/>
                  <a:gd name="T31" fmla="*/ 0 h 276"/>
                  <a:gd name="T32" fmla="*/ 0 w 28"/>
                  <a:gd name="T33" fmla="*/ 0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76"/>
                  <a:gd name="T53" fmla="*/ 28 w 28"/>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76">
                    <a:moveTo>
                      <a:pt x="0" y="0"/>
                    </a:moveTo>
                    <a:lnTo>
                      <a:pt x="0" y="0"/>
                    </a:lnTo>
                    <a:lnTo>
                      <a:pt x="6" y="4"/>
                    </a:lnTo>
                    <a:lnTo>
                      <a:pt x="10" y="10"/>
                    </a:lnTo>
                    <a:lnTo>
                      <a:pt x="12" y="18"/>
                    </a:lnTo>
                    <a:lnTo>
                      <a:pt x="14" y="28"/>
                    </a:lnTo>
                    <a:lnTo>
                      <a:pt x="14" y="272"/>
                    </a:lnTo>
                    <a:lnTo>
                      <a:pt x="28" y="276"/>
                    </a:lnTo>
                    <a:lnTo>
                      <a:pt x="28" y="28"/>
                    </a:lnTo>
                    <a:lnTo>
                      <a:pt x="26" y="20"/>
                    </a:lnTo>
                    <a:lnTo>
                      <a:pt x="24" y="14"/>
                    </a:lnTo>
                    <a:lnTo>
                      <a:pt x="20" y="8"/>
                    </a:lnTo>
                    <a:lnTo>
                      <a:pt x="16" y="4"/>
                    </a:lnTo>
                    <a:lnTo>
                      <a:pt x="8" y="0"/>
                    </a:lnTo>
                    <a:lnTo>
                      <a:pt x="0" y="0"/>
                    </a:lnTo>
                    <a:close/>
                  </a:path>
                </a:pathLst>
              </a:custGeom>
              <a:solidFill>
                <a:schemeClr val="tx2"/>
              </a:solidFill>
              <a:ln w="9525">
                <a:noFill/>
                <a:round/>
                <a:headEnd/>
                <a:tailEnd/>
              </a:ln>
            </p:spPr>
            <p:txBody>
              <a:bodyPr/>
              <a:lstStyle/>
              <a:p>
                <a:endParaRPr lang="en-US">
                  <a:latin typeface="+mj-lt"/>
                </a:endParaRPr>
              </a:p>
            </p:txBody>
          </p:sp>
        </p:grpSp>
      </p:grpSp>
      <p:grpSp>
        <p:nvGrpSpPr>
          <p:cNvPr id="1042" name="Group 570"/>
          <p:cNvGrpSpPr>
            <a:grpSpLocks/>
          </p:cNvGrpSpPr>
          <p:nvPr/>
        </p:nvGrpSpPr>
        <p:grpSpPr bwMode="auto">
          <a:xfrm>
            <a:off x="3265488" y="2554288"/>
            <a:ext cx="1781175" cy="1627187"/>
            <a:chOff x="3153" y="2692"/>
            <a:chExt cx="1038" cy="948"/>
          </a:xfrm>
        </p:grpSpPr>
        <p:sp>
          <p:nvSpPr>
            <p:cNvPr id="1044" name="Freeform 571"/>
            <p:cNvSpPr>
              <a:spLocks/>
            </p:cNvSpPr>
            <p:nvPr/>
          </p:nvSpPr>
          <p:spPr bwMode="auto">
            <a:xfrm>
              <a:off x="3891" y="2876"/>
              <a:ext cx="118" cy="66"/>
            </a:xfrm>
            <a:custGeom>
              <a:avLst/>
              <a:gdLst>
                <a:gd name="T0" fmla="*/ 112 w 118"/>
                <a:gd name="T1" fmla="*/ 6 h 66"/>
                <a:gd name="T2" fmla="*/ 112 w 118"/>
                <a:gd name="T3" fmla="*/ 6 h 66"/>
                <a:gd name="T4" fmla="*/ 104 w 118"/>
                <a:gd name="T5" fmla="*/ 12 h 66"/>
                <a:gd name="T6" fmla="*/ 94 w 118"/>
                <a:gd name="T7" fmla="*/ 18 h 66"/>
                <a:gd name="T8" fmla="*/ 68 w 118"/>
                <a:gd name="T9" fmla="*/ 28 h 66"/>
                <a:gd name="T10" fmla="*/ 38 w 118"/>
                <a:gd name="T11" fmla="*/ 36 h 66"/>
                <a:gd name="T12" fmla="*/ 2 w 118"/>
                <a:gd name="T13" fmla="*/ 40 h 66"/>
                <a:gd name="T14" fmla="*/ 0 w 118"/>
                <a:gd name="T15" fmla="*/ 46 h 66"/>
                <a:gd name="T16" fmla="*/ 58 w 118"/>
                <a:gd name="T17" fmla="*/ 66 h 66"/>
                <a:gd name="T18" fmla="*/ 60 w 118"/>
                <a:gd name="T19" fmla="*/ 66 h 66"/>
                <a:gd name="T20" fmla="*/ 60 w 118"/>
                <a:gd name="T21" fmla="*/ 66 h 66"/>
                <a:gd name="T22" fmla="*/ 80 w 118"/>
                <a:gd name="T23" fmla="*/ 60 h 66"/>
                <a:gd name="T24" fmla="*/ 96 w 118"/>
                <a:gd name="T25" fmla="*/ 52 h 66"/>
                <a:gd name="T26" fmla="*/ 108 w 118"/>
                <a:gd name="T27" fmla="*/ 44 h 66"/>
                <a:gd name="T28" fmla="*/ 118 w 118"/>
                <a:gd name="T29" fmla="*/ 36 h 66"/>
                <a:gd name="T30" fmla="*/ 118 w 118"/>
                <a:gd name="T31" fmla="*/ 34 h 66"/>
                <a:gd name="T32" fmla="*/ 118 w 118"/>
                <a:gd name="T33" fmla="*/ 0 h 66"/>
                <a:gd name="T34" fmla="*/ 112 w 118"/>
                <a:gd name="T35" fmla="*/ 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8"/>
                <a:gd name="T55" fmla="*/ 0 h 66"/>
                <a:gd name="T56" fmla="*/ 118 w 11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8" h="66">
                  <a:moveTo>
                    <a:pt x="112" y="6"/>
                  </a:moveTo>
                  <a:lnTo>
                    <a:pt x="112" y="6"/>
                  </a:lnTo>
                  <a:lnTo>
                    <a:pt x="104" y="12"/>
                  </a:lnTo>
                  <a:lnTo>
                    <a:pt x="94" y="18"/>
                  </a:lnTo>
                  <a:lnTo>
                    <a:pt x="68" y="28"/>
                  </a:lnTo>
                  <a:lnTo>
                    <a:pt x="38" y="36"/>
                  </a:lnTo>
                  <a:lnTo>
                    <a:pt x="2" y="40"/>
                  </a:lnTo>
                  <a:lnTo>
                    <a:pt x="0" y="46"/>
                  </a:lnTo>
                  <a:lnTo>
                    <a:pt x="58" y="66"/>
                  </a:lnTo>
                  <a:lnTo>
                    <a:pt x="60" y="66"/>
                  </a:lnTo>
                  <a:lnTo>
                    <a:pt x="80" y="60"/>
                  </a:lnTo>
                  <a:lnTo>
                    <a:pt x="96" y="52"/>
                  </a:lnTo>
                  <a:lnTo>
                    <a:pt x="108" y="44"/>
                  </a:lnTo>
                  <a:lnTo>
                    <a:pt x="118" y="36"/>
                  </a:lnTo>
                  <a:lnTo>
                    <a:pt x="118" y="34"/>
                  </a:lnTo>
                  <a:lnTo>
                    <a:pt x="118" y="0"/>
                  </a:lnTo>
                  <a:lnTo>
                    <a:pt x="112" y="6"/>
                  </a:lnTo>
                  <a:close/>
                </a:path>
              </a:pathLst>
            </a:custGeom>
            <a:solidFill>
              <a:srgbClr val="B3B3B3"/>
            </a:solidFill>
            <a:ln w="9525">
              <a:noFill/>
              <a:round/>
              <a:headEnd/>
              <a:tailEnd/>
            </a:ln>
          </p:spPr>
          <p:txBody>
            <a:bodyPr/>
            <a:lstStyle/>
            <a:p>
              <a:endParaRPr lang="en-US">
                <a:latin typeface="+mj-lt"/>
              </a:endParaRPr>
            </a:p>
          </p:txBody>
        </p:sp>
        <p:sp>
          <p:nvSpPr>
            <p:cNvPr id="1045" name="Freeform 572"/>
            <p:cNvSpPr>
              <a:spLocks/>
            </p:cNvSpPr>
            <p:nvPr/>
          </p:nvSpPr>
          <p:spPr bwMode="auto">
            <a:xfrm>
              <a:off x="3951" y="2912"/>
              <a:ext cx="58" cy="46"/>
            </a:xfrm>
            <a:custGeom>
              <a:avLst/>
              <a:gdLst>
                <a:gd name="T0" fmla="*/ 52 w 58"/>
                <a:gd name="T1" fmla="*/ 6 h 46"/>
                <a:gd name="T2" fmla="*/ 52 w 58"/>
                <a:gd name="T3" fmla="*/ 6 h 46"/>
                <a:gd name="T4" fmla="*/ 44 w 58"/>
                <a:gd name="T5" fmla="*/ 12 h 46"/>
                <a:gd name="T6" fmla="*/ 34 w 58"/>
                <a:gd name="T7" fmla="*/ 18 h 46"/>
                <a:gd name="T8" fmla="*/ 10 w 58"/>
                <a:gd name="T9" fmla="*/ 28 h 46"/>
                <a:gd name="T10" fmla="*/ 0 w 58"/>
                <a:gd name="T11" fmla="*/ 30 h 46"/>
                <a:gd name="T12" fmla="*/ 46 w 58"/>
                <a:gd name="T13" fmla="*/ 46 h 46"/>
                <a:gd name="T14" fmla="*/ 48 w 58"/>
                <a:gd name="T15" fmla="*/ 46 h 46"/>
                <a:gd name="T16" fmla="*/ 48 w 58"/>
                <a:gd name="T17" fmla="*/ 46 h 46"/>
                <a:gd name="T18" fmla="*/ 58 w 58"/>
                <a:gd name="T19" fmla="*/ 36 h 46"/>
                <a:gd name="T20" fmla="*/ 58 w 58"/>
                <a:gd name="T21" fmla="*/ 34 h 46"/>
                <a:gd name="T22" fmla="*/ 58 w 58"/>
                <a:gd name="T23" fmla="*/ 0 h 46"/>
                <a:gd name="T24" fmla="*/ 52 w 58"/>
                <a:gd name="T25" fmla="*/ 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46"/>
                <a:gd name="T41" fmla="*/ 58 w 58"/>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46">
                  <a:moveTo>
                    <a:pt x="52" y="6"/>
                  </a:moveTo>
                  <a:lnTo>
                    <a:pt x="52" y="6"/>
                  </a:lnTo>
                  <a:lnTo>
                    <a:pt x="44" y="12"/>
                  </a:lnTo>
                  <a:lnTo>
                    <a:pt x="34" y="18"/>
                  </a:lnTo>
                  <a:lnTo>
                    <a:pt x="10" y="28"/>
                  </a:lnTo>
                  <a:lnTo>
                    <a:pt x="0" y="30"/>
                  </a:lnTo>
                  <a:lnTo>
                    <a:pt x="46" y="46"/>
                  </a:lnTo>
                  <a:lnTo>
                    <a:pt x="48" y="46"/>
                  </a:lnTo>
                  <a:lnTo>
                    <a:pt x="58" y="36"/>
                  </a:lnTo>
                  <a:lnTo>
                    <a:pt x="58" y="34"/>
                  </a:lnTo>
                  <a:lnTo>
                    <a:pt x="58" y="0"/>
                  </a:lnTo>
                  <a:lnTo>
                    <a:pt x="52" y="6"/>
                  </a:lnTo>
                  <a:close/>
                </a:path>
              </a:pathLst>
            </a:custGeom>
            <a:solidFill>
              <a:srgbClr val="B3B3B3"/>
            </a:solidFill>
            <a:ln w="9525">
              <a:noFill/>
              <a:round/>
              <a:headEnd/>
              <a:tailEnd/>
            </a:ln>
          </p:spPr>
          <p:txBody>
            <a:bodyPr/>
            <a:lstStyle/>
            <a:p>
              <a:endParaRPr lang="en-US">
                <a:latin typeface="+mj-lt"/>
              </a:endParaRPr>
            </a:p>
          </p:txBody>
        </p:sp>
        <p:sp>
          <p:nvSpPr>
            <p:cNvPr id="1046" name="Freeform 573"/>
            <p:cNvSpPr>
              <a:spLocks/>
            </p:cNvSpPr>
            <p:nvPr/>
          </p:nvSpPr>
          <p:spPr bwMode="auto">
            <a:xfrm>
              <a:off x="3729" y="2704"/>
              <a:ext cx="280" cy="100"/>
            </a:xfrm>
            <a:custGeom>
              <a:avLst/>
              <a:gdLst>
                <a:gd name="T0" fmla="*/ 0 w 280"/>
                <a:gd name="T1" fmla="*/ 50 h 100"/>
                <a:gd name="T2" fmla="*/ 0 w 280"/>
                <a:gd name="T3" fmla="*/ 50 h 100"/>
                <a:gd name="T4" fmla="*/ 0 w 280"/>
                <a:gd name="T5" fmla="*/ 56 h 100"/>
                <a:gd name="T6" fmla="*/ 2 w 280"/>
                <a:gd name="T7" fmla="*/ 60 h 100"/>
                <a:gd name="T8" fmla="*/ 12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98 h 100"/>
                <a:gd name="T20" fmla="*/ 140 w 280"/>
                <a:gd name="T21" fmla="*/ 100 h 100"/>
                <a:gd name="T22" fmla="*/ 140 w 280"/>
                <a:gd name="T23" fmla="*/ 100 h 100"/>
                <a:gd name="T24" fmla="*/ 168 w 280"/>
                <a:gd name="T25" fmla="*/ 98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8 w 280"/>
                <a:gd name="T37" fmla="*/ 60 h 100"/>
                <a:gd name="T38" fmla="*/ 280 w 280"/>
                <a:gd name="T39" fmla="*/ 56 h 100"/>
                <a:gd name="T40" fmla="*/ 280 w 280"/>
                <a:gd name="T41" fmla="*/ 50 h 100"/>
                <a:gd name="T42" fmla="*/ 280 w 280"/>
                <a:gd name="T43" fmla="*/ 50 h 100"/>
                <a:gd name="T44" fmla="*/ 280 w 280"/>
                <a:gd name="T45" fmla="*/ 44 h 100"/>
                <a:gd name="T46" fmla="*/ 278 w 280"/>
                <a:gd name="T47" fmla="*/ 40 h 100"/>
                <a:gd name="T48" fmla="*/ 268 w 280"/>
                <a:gd name="T49" fmla="*/ 30 h 100"/>
                <a:gd name="T50" fmla="*/ 256 w 280"/>
                <a:gd name="T51" fmla="*/ 22 h 100"/>
                <a:gd name="T52" fmla="*/ 238 w 280"/>
                <a:gd name="T53" fmla="*/ 14 h 100"/>
                <a:gd name="T54" fmla="*/ 218 w 280"/>
                <a:gd name="T55" fmla="*/ 8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8 h 100"/>
                <a:gd name="T70" fmla="*/ 42 w 280"/>
                <a:gd name="T71" fmla="*/ 14 h 100"/>
                <a:gd name="T72" fmla="*/ 24 w 280"/>
                <a:gd name="T73" fmla="*/ 22 h 100"/>
                <a:gd name="T74" fmla="*/ 12 w 280"/>
                <a:gd name="T75" fmla="*/ 30 h 100"/>
                <a:gd name="T76" fmla="*/ 2 w 280"/>
                <a:gd name="T77" fmla="*/ 40 h 100"/>
                <a:gd name="T78" fmla="*/ 0 w 280"/>
                <a:gd name="T79" fmla="*/ 44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2" y="70"/>
                  </a:lnTo>
                  <a:lnTo>
                    <a:pt x="24" y="78"/>
                  </a:lnTo>
                  <a:lnTo>
                    <a:pt x="42" y="86"/>
                  </a:lnTo>
                  <a:lnTo>
                    <a:pt x="62" y="92"/>
                  </a:lnTo>
                  <a:lnTo>
                    <a:pt x="86" y="96"/>
                  </a:lnTo>
                  <a:lnTo>
                    <a:pt x="112" y="98"/>
                  </a:lnTo>
                  <a:lnTo>
                    <a:pt x="140" y="100"/>
                  </a:lnTo>
                  <a:lnTo>
                    <a:pt x="168" y="98"/>
                  </a:lnTo>
                  <a:lnTo>
                    <a:pt x="194" y="96"/>
                  </a:lnTo>
                  <a:lnTo>
                    <a:pt x="218" y="92"/>
                  </a:lnTo>
                  <a:lnTo>
                    <a:pt x="238" y="86"/>
                  </a:lnTo>
                  <a:lnTo>
                    <a:pt x="256" y="78"/>
                  </a:lnTo>
                  <a:lnTo>
                    <a:pt x="268" y="70"/>
                  </a:lnTo>
                  <a:lnTo>
                    <a:pt x="278" y="60"/>
                  </a:lnTo>
                  <a:lnTo>
                    <a:pt x="280" y="56"/>
                  </a:lnTo>
                  <a:lnTo>
                    <a:pt x="280" y="50"/>
                  </a:lnTo>
                  <a:lnTo>
                    <a:pt x="280" y="44"/>
                  </a:lnTo>
                  <a:lnTo>
                    <a:pt x="278" y="40"/>
                  </a:lnTo>
                  <a:lnTo>
                    <a:pt x="268" y="30"/>
                  </a:lnTo>
                  <a:lnTo>
                    <a:pt x="256" y="22"/>
                  </a:lnTo>
                  <a:lnTo>
                    <a:pt x="238" y="14"/>
                  </a:lnTo>
                  <a:lnTo>
                    <a:pt x="218" y="8"/>
                  </a:lnTo>
                  <a:lnTo>
                    <a:pt x="194" y="4"/>
                  </a:lnTo>
                  <a:lnTo>
                    <a:pt x="168" y="2"/>
                  </a:lnTo>
                  <a:lnTo>
                    <a:pt x="140" y="0"/>
                  </a:lnTo>
                  <a:lnTo>
                    <a:pt x="112" y="2"/>
                  </a:lnTo>
                  <a:lnTo>
                    <a:pt x="86" y="4"/>
                  </a:lnTo>
                  <a:lnTo>
                    <a:pt x="62" y="8"/>
                  </a:lnTo>
                  <a:lnTo>
                    <a:pt x="42" y="14"/>
                  </a:lnTo>
                  <a:lnTo>
                    <a:pt x="24" y="22"/>
                  </a:lnTo>
                  <a:lnTo>
                    <a:pt x="12" y="30"/>
                  </a:lnTo>
                  <a:lnTo>
                    <a:pt x="2" y="40"/>
                  </a:lnTo>
                  <a:lnTo>
                    <a:pt x="0" y="44"/>
                  </a:lnTo>
                  <a:lnTo>
                    <a:pt x="0" y="50"/>
                  </a:lnTo>
                  <a:close/>
                </a:path>
              </a:pathLst>
            </a:custGeom>
            <a:solidFill>
              <a:srgbClr val="B3B3B3"/>
            </a:solidFill>
            <a:ln w="9525">
              <a:noFill/>
              <a:round/>
              <a:headEnd/>
              <a:tailEnd/>
            </a:ln>
          </p:spPr>
          <p:txBody>
            <a:bodyPr/>
            <a:lstStyle/>
            <a:p>
              <a:endParaRPr lang="en-US">
                <a:latin typeface="+mj-lt"/>
              </a:endParaRPr>
            </a:p>
          </p:txBody>
        </p:sp>
        <p:sp>
          <p:nvSpPr>
            <p:cNvPr id="1047" name="Freeform 574"/>
            <p:cNvSpPr>
              <a:spLocks/>
            </p:cNvSpPr>
            <p:nvPr/>
          </p:nvSpPr>
          <p:spPr bwMode="auto">
            <a:xfrm>
              <a:off x="3565" y="3526"/>
              <a:ext cx="280" cy="68"/>
            </a:xfrm>
            <a:custGeom>
              <a:avLst/>
              <a:gdLst>
                <a:gd name="T0" fmla="*/ 274 w 280"/>
                <a:gd name="T1" fmla="*/ 4 h 68"/>
                <a:gd name="T2" fmla="*/ 274 w 280"/>
                <a:gd name="T3" fmla="*/ 4 h 68"/>
                <a:gd name="T4" fmla="*/ 262 w 280"/>
                <a:gd name="T5" fmla="*/ 12 h 68"/>
                <a:gd name="T6" fmla="*/ 250 w 280"/>
                <a:gd name="T7" fmla="*/ 18 h 68"/>
                <a:gd name="T8" fmla="*/ 236 w 280"/>
                <a:gd name="T9" fmla="*/ 24 h 68"/>
                <a:gd name="T10" fmla="*/ 218 w 280"/>
                <a:gd name="T11" fmla="*/ 28 h 68"/>
                <a:gd name="T12" fmla="*/ 182 w 280"/>
                <a:gd name="T13" fmla="*/ 34 h 68"/>
                <a:gd name="T14" fmla="*/ 140 w 280"/>
                <a:gd name="T15" fmla="*/ 36 h 68"/>
                <a:gd name="T16" fmla="*/ 140 w 280"/>
                <a:gd name="T17" fmla="*/ 36 h 68"/>
                <a:gd name="T18" fmla="*/ 98 w 280"/>
                <a:gd name="T19" fmla="*/ 34 h 68"/>
                <a:gd name="T20" fmla="*/ 60 w 280"/>
                <a:gd name="T21" fmla="*/ 28 h 68"/>
                <a:gd name="T22" fmla="*/ 44 w 280"/>
                <a:gd name="T23" fmla="*/ 24 h 68"/>
                <a:gd name="T24" fmla="*/ 30 w 280"/>
                <a:gd name="T25" fmla="*/ 18 h 68"/>
                <a:gd name="T26" fmla="*/ 16 w 280"/>
                <a:gd name="T27" fmla="*/ 12 h 68"/>
                <a:gd name="T28" fmla="*/ 6 w 280"/>
                <a:gd name="T29" fmla="*/ 4 h 68"/>
                <a:gd name="T30" fmla="*/ 0 w 280"/>
                <a:gd name="T31" fmla="*/ 0 h 68"/>
                <a:gd name="T32" fmla="*/ 0 w 280"/>
                <a:gd name="T33" fmla="*/ 28 h 68"/>
                <a:gd name="T34" fmla="*/ 0 w 280"/>
                <a:gd name="T35" fmla="*/ 28 h 68"/>
                <a:gd name="T36" fmla="*/ 0 w 280"/>
                <a:gd name="T37" fmla="*/ 28 h 68"/>
                <a:gd name="T38" fmla="*/ 8 w 280"/>
                <a:gd name="T39" fmla="*/ 36 h 68"/>
                <a:gd name="T40" fmla="*/ 20 w 280"/>
                <a:gd name="T41" fmla="*/ 44 h 68"/>
                <a:gd name="T42" fmla="*/ 34 w 280"/>
                <a:gd name="T43" fmla="*/ 52 h 68"/>
                <a:gd name="T44" fmla="*/ 52 w 280"/>
                <a:gd name="T45" fmla="*/ 58 h 68"/>
                <a:gd name="T46" fmla="*/ 72 w 280"/>
                <a:gd name="T47" fmla="*/ 62 h 68"/>
                <a:gd name="T48" fmla="*/ 92 w 280"/>
                <a:gd name="T49" fmla="*/ 66 h 68"/>
                <a:gd name="T50" fmla="*/ 116 w 280"/>
                <a:gd name="T51" fmla="*/ 68 h 68"/>
                <a:gd name="T52" fmla="*/ 140 w 280"/>
                <a:gd name="T53" fmla="*/ 68 h 68"/>
                <a:gd name="T54" fmla="*/ 140 w 280"/>
                <a:gd name="T55" fmla="*/ 68 h 68"/>
                <a:gd name="T56" fmla="*/ 164 w 280"/>
                <a:gd name="T57" fmla="*/ 68 h 68"/>
                <a:gd name="T58" fmla="*/ 186 w 280"/>
                <a:gd name="T59" fmla="*/ 66 h 68"/>
                <a:gd name="T60" fmla="*/ 208 w 280"/>
                <a:gd name="T61" fmla="*/ 62 h 68"/>
                <a:gd name="T62" fmla="*/ 228 w 280"/>
                <a:gd name="T63" fmla="*/ 58 h 68"/>
                <a:gd name="T64" fmla="*/ 244 w 280"/>
                <a:gd name="T65" fmla="*/ 52 h 68"/>
                <a:gd name="T66" fmla="*/ 260 w 280"/>
                <a:gd name="T67" fmla="*/ 44 h 68"/>
                <a:gd name="T68" fmla="*/ 272 w 280"/>
                <a:gd name="T69" fmla="*/ 36 h 68"/>
                <a:gd name="T70" fmla="*/ 278 w 280"/>
                <a:gd name="T71" fmla="*/ 28 h 68"/>
                <a:gd name="T72" fmla="*/ 280 w 280"/>
                <a:gd name="T73" fmla="*/ 28 h 68"/>
                <a:gd name="T74" fmla="*/ 280 w 280"/>
                <a:gd name="T75" fmla="*/ 0 h 68"/>
                <a:gd name="T76" fmla="*/ 274 w 280"/>
                <a:gd name="T77" fmla="*/ 4 h 6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68"/>
                <a:gd name="T119" fmla="*/ 280 w 280"/>
                <a:gd name="T120" fmla="*/ 68 h 6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68">
                  <a:moveTo>
                    <a:pt x="274" y="4"/>
                  </a:moveTo>
                  <a:lnTo>
                    <a:pt x="274" y="4"/>
                  </a:lnTo>
                  <a:lnTo>
                    <a:pt x="262" y="12"/>
                  </a:lnTo>
                  <a:lnTo>
                    <a:pt x="250" y="18"/>
                  </a:lnTo>
                  <a:lnTo>
                    <a:pt x="236" y="24"/>
                  </a:lnTo>
                  <a:lnTo>
                    <a:pt x="218" y="28"/>
                  </a:lnTo>
                  <a:lnTo>
                    <a:pt x="182" y="34"/>
                  </a:lnTo>
                  <a:lnTo>
                    <a:pt x="140" y="36"/>
                  </a:lnTo>
                  <a:lnTo>
                    <a:pt x="98" y="34"/>
                  </a:lnTo>
                  <a:lnTo>
                    <a:pt x="60" y="28"/>
                  </a:lnTo>
                  <a:lnTo>
                    <a:pt x="44" y="24"/>
                  </a:lnTo>
                  <a:lnTo>
                    <a:pt x="30" y="18"/>
                  </a:lnTo>
                  <a:lnTo>
                    <a:pt x="16" y="12"/>
                  </a:lnTo>
                  <a:lnTo>
                    <a:pt x="6" y="4"/>
                  </a:lnTo>
                  <a:lnTo>
                    <a:pt x="0" y="0"/>
                  </a:lnTo>
                  <a:lnTo>
                    <a:pt x="0" y="28"/>
                  </a:lnTo>
                  <a:lnTo>
                    <a:pt x="8" y="36"/>
                  </a:lnTo>
                  <a:lnTo>
                    <a:pt x="20" y="44"/>
                  </a:lnTo>
                  <a:lnTo>
                    <a:pt x="34" y="52"/>
                  </a:lnTo>
                  <a:lnTo>
                    <a:pt x="52" y="58"/>
                  </a:lnTo>
                  <a:lnTo>
                    <a:pt x="72" y="62"/>
                  </a:lnTo>
                  <a:lnTo>
                    <a:pt x="92" y="66"/>
                  </a:lnTo>
                  <a:lnTo>
                    <a:pt x="116" y="68"/>
                  </a:lnTo>
                  <a:lnTo>
                    <a:pt x="140" y="68"/>
                  </a:lnTo>
                  <a:lnTo>
                    <a:pt x="164" y="68"/>
                  </a:lnTo>
                  <a:lnTo>
                    <a:pt x="186" y="66"/>
                  </a:lnTo>
                  <a:lnTo>
                    <a:pt x="208" y="62"/>
                  </a:lnTo>
                  <a:lnTo>
                    <a:pt x="228" y="58"/>
                  </a:lnTo>
                  <a:lnTo>
                    <a:pt x="244" y="52"/>
                  </a:lnTo>
                  <a:lnTo>
                    <a:pt x="260" y="44"/>
                  </a:lnTo>
                  <a:lnTo>
                    <a:pt x="272" y="36"/>
                  </a:lnTo>
                  <a:lnTo>
                    <a:pt x="278" y="28"/>
                  </a:lnTo>
                  <a:lnTo>
                    <a:pt x="280" y="28"/>
                  </a:lnTo>
                  <a:lnTo>
                    <a:pt x="280" y="0"/>
                  </a:lnTo>
                  <a:lnTo>
                    <a:pt x="274" y="4"/>
                  </a:lnTo>
                  <a:close/>
                </a:path>
              </a:pathLst>
            </a:custGeom>
            <a:solidFill>
              <a:srgbClr val="993300"/>
            </a:solidFill>
            <a:ln w="9525">
              <a:noFill/>
              <a:round/>
              <a:headEnd/>
              <a:tailEnd/>
            </a:ln>
          </p:spPr>
          <p:txBody>
            <a:bodyPr/>
            <a:lstStyle/>
            <a:p>
              <a:endParaRPr lang="en-US">
                <a:latin typeface="+mj-lt"/>
              </a:endParaRPr>
            </a:p>
          </p:txBody>
        </p:sp>
        <p:sp>
          <p:nvSpPr>
            <p:cNvPr id="1048" name="Freeform 575"/>
            <p:cNvSpPr>
              <a:spLocks/>
            </p:cNvSpPr>
            <p:nvPr/>
          </p:nvSpPr>
          <p:spPr bwMode="auto">
            <a:xfrm>
              <a:off x="3565" y="3554"/>
              <a:ext cx="280" cy="74"/>
            </a:xfrm>
            <a:custGeom>
              <a:avLst/>
              <a:gdLst>
                <a:gd name="T0" fmla="*/ 272 w 280"/>
                <a:gd name="T1" fmla="*/ 6 h 74"/>
                <a:gd name="T2" fmla="*/ 272 w 280"/>
                <a:gd name="T3" fmla="*/ 6 h 74"/>
                <a:gd name="T4" fmla="*/ 264 w 280"/>
                <a:gd name="T5" fmla="*/ 14 h 74"/>
                <a:gd name="T6" fmla="*/ 252 w 280"/>
                <a:gd name="T7" fmla="*/ 20 h 74"/>
                <a:gd name="T8" fmla="*/ 236 w 280"/>
                <a:gd name="T9" fmla="*/ 26 h 74"/>
                <a:gd name="T10" fmla="*/ 220 w 280"/>
                <a:gd name="T11" fmla="*/ 32 h 74"/>
                <a:gd name="T12" fmla="*/ 202 w 280"/>
                <a:gd name="T13" fmla="*/ 36 h 74"/>
                <a:gd name="T14" fmla="*/ 182 w 280"/>
                <a:gd name="T15" fmla="*/ 38 h 74"/>
                <a:gd name="T16" fmla="*/ 162 w 280"/>
                <a:gd name="T17" fmla="*/ 40 h 74"/>
                <a:gd name="T18" fmla="*/ 140 w 280"/>
                <a:gd name="T19" fmla="*/ 40 h 74"/>
                <a:gd name="T20" fmla="*/ 140 w 280"/>
                <a:gd name="T21" fmla="*/ 40 h 74"/>
                <a:gd name="T22" fmla="*/ 118 w 280"/>
                <a:gd name="T23" fmla="*/ 40 h 74"/>
                <a:gd name="T24" fmla="*/ 98 w 280"/>
                <a:gd name="T25" fmla="*/ 38 h 74"/>
                <a:gd name="T26" fmla="*/ 78 w 280"/>
                <a:gd name="T27" fmla="*/ 36 h 74"/>
                <a:gd name="T28" fmla="*/ 60 w 280"/>
                <a:gd name="T29" fmla="*/ 32 h 74"/>
                <a:gd name="T30" fmla="*/ 42 w 280"/>
                <a:gd name="T31" fmla="*/ 26 h 74"/>
                <a:gd name="T32" fmla="*/ 28 w 280"/>
                <a:gd name="T33" fmla="*/ 20 h 74"/>
                <a:gd name="T34" fmla="*/ 16 w 280"/>
                <a:gd name="T35" fmla="*/ 14 h 74"/>
                <a:gd name="T36" fmla="*/ 6 w 280"/>
                <a:gd name="T37" fmla="*/ 6 h 74"/>
                <a:gd name="T38" fmla="*/ 0 w 280"/>
                <a:gd name="T39" fmla="*/ 0 h 74"/>
                <a:gd name="T40" fmla="*/ 0 w 280"/>
                <a:gd name="T41" fmla="*/ 24 h 74"/>
                <a:gd name="T42" fmla="*/ 0 w 280"/>
                <a:gd name="T43" fmla="*/ 24 h 74"/>
                <a:gd name="T44" fmla="*/ 0 w 280"/>
                <a:gd name="T45" fmla="*/ 28 h 74"/>
                <a:gd name="T46" fmla="*/ 2 w 280"/>
                <a:gd name="T47" fmla="*/ 34 h 74"/>
                <a:gd name="T48" fmla="*/ 10 w 280"/>
                <a:gd name="T49" fmla="*/ 44 h 74"/>
                <a:gd name="T50" fmla="*/ 24 w 280"/>
                <a:gd name="T51" fmla="*/ 52 h 74"/>
                <a:gd name="T52" fmla="*/ 42 w 280"/>
                <a:gd name="T53" fmla="*/ 58 h 74"/>
                <a:gd name="T54" fmla="*/ 62 w 280"/>
                <a:gd name="T55" fmla="*/ 66 h 74"/>
                <a:gd name="T56" fmla="*/ 86 w 280"/>
                <a:gd name="T57" fmla="*/ 70 h 74"/>
                <a:gd name="T58" fmla="*/ 112 w 280"/>
                <a:gd name="T59" fmla="*/ 72 h 74"/>
                <a:gd name="T60" fmla="*/ 140 w 280"/>
                <a:gd name="T61" fmla="*/ 74 h 74"/>
                <a:gd name="T62" fmla="*/ 140 w 280"/>
                <a:gd name="T63" fmla="*/ 74 h 74"/>
                <a:gd name="T64" fmla="*/ 168 w 280"/>
                <a:gd name="T65" fmla="*/ 72 h 74"/>
                <a:gd name="T66" fmla="*/ 194 w 280"/>
                <a:gd name="T67" fmla="*/ 70 h 74"/>
                <a:gd name="T68" fmla="*/ 218 w 280"/>
                <a:gd name="T69" fmla="*/ 66 h 74"/>
                <a:gd name="T70" fmla="*/ 238 w 280"/>
                <a:gd name="T71" fmla="*/ 58 h 74"/>
                <a:gd name="T72" fmla="*/ 256 w 280"/>
                <a:gd name="T73" fmla="*/ 52 h 74"/>
                <a:gd name="T74" fmla="*/ 268 w 280"/>
                <a:gd name="T75" fmla="*/ 44 h 74"/>
                <a:gd name="T76" fmla="*/ 276 w 280"/>
                <a:gd name="T77" fmla="*/ 34 h 74"/>
                <a:gd name="T78" fmla="*/ 278 w 280"/>
                <a:gd name="T79" fmla="*/ 28 h 74"/>
                <a:gd name="T80" fmla="*/ 280 w 280"/>
                <a:gd name="T81" fmla="*/ 24 h 74"/>
                <a:gd name="T82" fmla="*/ 280 w 280"/>
                <a:gd name="T83" fmla="*/ 0 h 74"/>
                <a:gd name="T84" fmla="*/ 272 w 280"/>
                <a:gd name="T85" fmla="*/ 6 h 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4"/>
                <a:gd name="T131" fmla="*/ 280 w 280"/>
                <a:gd name="T132" fmla="*/ 74 h 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4">
                  <a:moveTo>
                    <a:pt x="272" y="6"/>
                  </a:moveTo>
                  <a:lnTo>
                    <a:pt x="272" y="6"/>
                  </a:lnTo>
                  <a:lnTo>
                    <a:pt x="264" y="14"/>
                  </a:lnTo>
                  <a:lnTo>
                    <a:pt x="252" y="20"/>
                  </a:lnTo>
                  <a:lnTo>
                    <a:pt x="236" y="26"/>
                  </a:lnTo>
                  <a:lnTo>
                    <a:pt x="220" y="32"/>
                  </a:lnTo>
                  <a:lnTo>
                    <a:pt x="202" y="36"/>
                  </a:lnTo>
                  <a:lnTo>
                    <a:pt x="182" y="38"/>
                  </a:lnTo>
                  <a:lnTo>
                    <a:pt x="162" y="40"/>
                  </a:lnTo>
                  <a:lnTo>
                    <a:pt x="140" y="40"/>
                  </a:lnTo>
                  <a:lnTo>
                    <a:pt x="118" y="40"/>
                  </a:lnTo>
                  <a:lnTo>
                    <a:pt x="98" y="38"/>
                  </a:lnTo>
                  <a:lnTo>
                    <a:pt x="78" y="36"/>
                  </a:lnTo>
                  <a:lnTo>
                    <a:pt x="60" y="32"/>
                  </a:lnTo>
                  <a:lnTo>
                    <a:pt x="42" y="26"/>
                  </a:lnTo>
                  <a:lnTo>
                    <a:pt x="28" y="20"/>
                  </a:lnTo>
                  <a:lnTo>
                    <a:pt x="16" y="14"/>
                  </a:lnTo>
                  <a:lnTo>
                    <a:pt x="6" y="6"/>
                  </a:lnTo>
                  <a:lnTo>
                    <a:pt x="0" y="0"/>
                  </a:lnTo>
                  <a:lnTo>
                    <a:pt x="0" y="24"/>
                  </a:lnTo>
                  <a:lnTo>
                    <a:pt x="0" y="28"/>
                  </a:lnTo>
                  <a:lnTo>
                    <a:pt x="2" y="34"/>
                  </a:lnTo>
                  <a:lnTo>
                    <a:pt x="10" y="44"/>
                  </a:lnTo>
                  <a:lnTo>
                    <a:pt x="24" y="52"/>
                  </a:lnTo>
                  <a:lnTo>
                    <a:pt x="42" y="58"/>
                  </a:lnTo>
                  <a:lnTo>
                    <a:pt x="62" y="66"/>
                  </a:lnTo>
                  <a:lnTo>
                    <a:pt x="86" y="70"/>
                  </a:lnTo>
                  <a:lnTo>
                    <a:pt x="112" y="72"/>
                  </a:lnTo>
                  <a:lnTo>
                    <a:pt x="140" y="74"/>
                  </a:lnTo>
                  <a:lnTo>
                    <a:pt x="168" y="72"/>
                  </a:lnTo>
                  <a:lnTo>
                    <a:pt x="194" y="70"/>
                  </a:lnTo>
                  <a:lnTo>
                    <a:pt x="218" y="66"/>
                  </a:lnTo>
                  <a:lnTo>
                    <a:pt x="238" y="58"/>
                  </a:lnTo>
                  <a:lnTo>
                    <a:pt x="256" y="52"/>
                  </a:lnTo>
                  <a:lnTo>
                    <a:pt x="268" y="44"/>
                  </a:lnTo>
                  <a:lnTo>
                    <a:pt x="276" y="34"/>
                  </a:lnTo>
                  <a:lnTo>
                    <a:pt x="278" y="28"/>
                  </a:lnTo>
                  <a:lnTo>
                    <a:pt x="280" y="24"/>
                  </a:lnTo>
                  <a:lnTo>
                    <a:pt x="280" y="0"/>
                  </a:lnTo>
                  <a:lnTo>
                    <a:pt x="272" y="6"/>
                  </a:lnTo>
                  <a:close/>
                </a:path>
              </a:pathLst>
            </a:custGeom>
            <a:solidFill>
              <a:srgbClr val="993300"/>
            </a:solidFill>
            <a:ln w="9525">
              <a:noFill/>
              <a:round/>
              <a:headEnd/>
              <a:tailEnd/>
            </a:ln>
          </p:spPr>
          <p:txBody>
            <a:bodyPr/>
            <a:lstStyle/>
            <a:p>
              <a:endParaRPr lang="en-US">
                <a:latin typeface="+mj-lt"/>
              </a:endParaRPr>
            </a:p>
          </p:txBody>
        </p:sp>
        <p:sp>
          <p:nvSpPr>
            <p:cNvPr id="1049" name="Freeform 576"/>
            <p:cNvSpPr>
              <a:spLocks/>
            </p:cNvSpPr>
            <p:nvPr/>
          </p:nvSpPr>
          <p:spPr bwMode="auto">
            <a:xfrm>
              <a:off x="3177" y="3260"/>
              <a:ext cx="280" cy="100"/>
            </a:xfrm>
            <a:custGeom>
              <a:avLst/>
              <a:gdLst>
                <a:gd name="T0" fmla="*/ 0 w 280"/>
                <a:gd name="T1" fmla="*/ 50 h 100"/>
                <a:gd name="T2" fmla="*/ 0 w 280"/>
                <a:gd name="T3" fmla="*/ 50 h 100"/>
                <a:gd name="T4" fmla="*/ 0 w 280"/>
                <a:gd name="T5" fmla="*/ 56 h 100"/>
                <a:gd name="T6" fmla="*/ 2 w 280"/>
                <a:gd name="T7" fmla="*/ 60 h 100"/>
                <a:gd name="T8" fmla="*/ 12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98 h 100"/>
                <a:gd name="T20" fmla="*/ 140 w 280"/>
                <a:gd name="T21" fmla="*/ 100 h 100"/>
                <a:gd name="T22" fmla="*/ 140 w 280"/>
                <a:gd name="T23" fmla="*/ 100 h 100"/>
                <a:gd name="T24" fmla="*/ 168 w 280"/>
                <a:gd name="T25" fmla="*/ 98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8 w 280"/>
                <a:gd name="T37" fmla="*/ 60 h 100"/>
                <a:gd name="T38" fmla="*/ 280 w 280"/>
                <a:gd name="T39" fmla="*/ 56 h 100"/>
                <a:gd name="T40" fmla="*/ 280 w 280"/>
                <a:gd name="T41" fmla="*/ 50 h 100"/>
                <a:gd name="T42" fmla="*/ 280 w 280"/>
                <a:gd name="T43" fmla="*/ 50 h 100"/>
                <a:gd name="T44" fmla="*/ 280 w 280"/>
                <a:gd name="T45" fmla="*/ 44 h 100"/>
                <a:gd name="T46" fmla="*/ 278 w 280"/>
                <a:gd name="T47" fmla="*/ 40 h 100"/>
                <a:gd name="T48" fmla="*/ 268 w 280"/>
                <a:gd name="T49" fmla="*/ 30 h 100"/>
                <a:gd name="T50" fmla="*/ 256 w 280"/>
                <a:gd name="T51" fmla="*/ 22 h 100"/>
                <a:gd name="T52" fmla="*/ 238 w 280"/>
                <a:gd name="T53" fmla="*/ 14 h 100"/>
                <a:gd name="T54" fmla="*/ 218 w 280"/>
                <a:gd name="T55" fmla="*/ 8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8 h 100"/>
                <a:gd name="T70" fmla="*/ 42 w 280"/>
                <a:gd name="T71" fmla="*/ 14 h 100"/>
                <a:gd name="T72" fmla="*/ 24 w 280"/>
                <a:gd name="T73" fmla="*/ 22 h 100"/>
                <a:gd name="T74" fmla="*/ 12 w 280"/>
                <a:gd name="T75" fmla="*/ 30 h 100"/>
                <a:gd name="T76" fmla="*/ 2 w 280"/>
                <a:gd name="T77" fmla="*/ 40 h 100"/>
                <a:gd name="T78" fmla="*/ 0 w 280"/>
                <a:gd name="T79" fmla="*/ 44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2" y="70"/>
                  </a:lnTo>
                  <a:lnTo>
                    <a:pt x="24" y="78"/>
                  </a:lnTo>
                  <a:lnTo>
                    <a:pt x="42" y="86"/>
                  </a:lnTo>
                  <a:lnTo>
                    <a:pt x="62" y="92"/>
                  </a:lnTo>
                  <a:lnTo>
                    <a:pt x="86" y="96"/>
                  </a:lnTo>
                  <a:lnTo>
                    <a:pt x="112" y="98"/>
                  </a:lnTo>
                  <a:lnTo>
                    <a:pt x="140" y="100"/>
                  </a:lnTo>
                  <a:lnTo>
                    <a:pt x="168" y="98"/>
                  </a:lnTo>
                  <a:lnTo>
                    <a:pt x="194" y="96"/>
                  </a:lnTo>
                  <a:lnTo>
                    <a:pt x="218" y="92"/>
                  </a:lnTo>
                  <a:lnTo>
                    <a:pt x="238" y="86"/>
                  </a:lnTo>
                  <a:lnTo>
                    <a:pt x="256" y="78"/>
                  </a:lnTo>
                  <a:lnTo>
                    <a:pt x="268" y="70"/>
                  </a:lnTo>
                  <a:lnTo>
                    <a:pt x="278" y="60"/>
                  </a:lnTo>
                  <a:lnTo>
                    <a:pt x="280" y="56"/>
                  </a:lnTo>
                  <a:lnTo>
                    <a:pt x="280" y="50"/>
                  </a:lnTo>
                  <a:lnTo>
                    <a:pt x="280" y="44"/>
                  </a:lnTo>
                  <a:lnTo>
                    <a:pt x="278" y="40"/>
                  </a:lnTo>
                  <a:lnTo>
                    <a:pt x="268" y="30"/>
                  </a:lnTo>
                  <a:lnTo>
                    <a:pt x="256" y="22"/>
                  </a:lnTo>
                  <a:lnTo>
                    <a:pt x="238" y="14"/>
                  </a:lnTo>
                  <a:lnTo>
                    <a:pt x="218" y="8"/>
                  </a:lnTo>
                  <a:lnTo>
                    <a:pt x="194" y="4"/>
                  </a:lnTo>
                  <a:lnTo>
                    <a:pt x="168" y="2"/>
                  </a:lnTo>
                  <a:lnTo>
                    <a:pt x="140" y="0"/>
                  </a:lnTo>
                  <a:lnTo>
                    <a:pt x="112" y="2"/>
                  </a:lnTo>
                  <a:lnTo>
                    <a:pt x="86" y="4"/>
                  </a:lnTo>
                  <a:lnTo>
                    <a:pt x="62" y="8"/>
                  </a:lnTo>
                  <a:lnTo>
                    <a:pt x="42" y="14"/>
                  </a:lnTo>
                  <a:lnTo>
                    <a:pt x="24" y="22"/>
                  </a:lnTo>
                  <a:lnTo>
                    <a:pt x="12" y="30"/>
                  </a:lnTo>
                  <a:lnTo>
                    <a:pt x="2" y="40"/>
                  </a:lnTo>
                  <a:lnTo>
                    <a:pt x="0" y="44"/>
                  </a:lnTo>
                  <a:lnTo>
                    <a:pt x="0" y="50"/>
                  </a:lnTo>
                  <a:close/>
                </a:path>
              </a:pathLst>
            </a:custGeom>
            <a:solidFill>
              <a:srgbClr val="FAD74D"/>
            </a:solidFill>
            <a:ln w="9525">
              <a:noFill/>
              <a:round/>
              <a:headEnd/>
              <a:tailEnd/>
            </a:ln>
          </p:spPr>
          <p:txBody>
            <a:bodyPr/>
            <a:lstStyle/>
            <a:p>
              <a:endParaRPr lang="en-US">
                <a:latin typeface="+mj-lt"/>
              </a:endParaRPr>
            </a:p>
          </p:txBody>
        </p:sp>
        <p:sp>
          <p:nvSpPr>
            <p:cNvPr id="1050" name="Freeform 577"/>
            <p:cNvSpPr>
              <a:spLocks/>
            </p:cNvSpPr>
            <p:nvPr/>
          </p:nvSpPr>
          <p:spPr bwMode="auto">
            <a:xfrm>
              <a:off x="3565" y="3454"/>
              <a:ext cx="280" cy="100"/>
            </a:xfrm>
            <a:custGeom>
              <a:avLst/>
              <a:gdLst>
                <a:gd name="T0" fmla="*/ 0 w 280"/>
                <a:gd name="T1" fmla="*/ 50 h 100"/>
                <a:gd name="T2" fmla="*/ 0 w 280"/>
                <a:gd name="T3" fmla="*/ 50 h 100"/>
                <a:gd name="T4" fmla="*/ 0 w 280"/>
                <a:gd name="T5" fmla="*/ 56 h 100"/>
                <a:gd name="T6" fmla="*/ 2 w 280"/>
                <a:gd name="T7" fmla="*/ 60 h 100"/>
                <a:gd name="T8" fmla="*/ 10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100 h 100"/>
                <a:gd name="T20" fmla="*/ 140 w 280"/>
                <a:gd name="T21" fmla="*/ 100 h 100"/>
                <a:gd name="T22" fmla="*/ 140 w 280"/>
                <a:gd name="T23" fmla="*/ 100 h 100"/>
                <a:gd name="T24" fmla="*/ 168 w 280"/>
                <a:gd name="T25" fmla="*/ 100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6 w 280"/>
                <a:gd name="T37" fmla="*/ 60 h 100"/>
                <a:gd name="T38" fmla="*/ 278 w 280"/>
                <a:gd name="T39" fmla="*/ 56 h 100"/>
                <a:gd name="T40" fmla="*/ 280 w 280"/>
                <a:gd name="T41" fmla="*/ 50 h 100"/>
                <a:gd name="T42" fmla="*/ 280 w 280"/>
                <a:gd name="T43" fmla="*/ 50 h 100"/>
                <a:gd name="T44" fmla="*/ 278 w 280"/>
                <a:gd name="T45" fmla="*/ 46 h 100"/>
                <a:gd name="T46" fmla="*/ 276 w 280"/>
                <a:gd name="T47" fmla="*/ 40 h 100"/>
                <a:gd name="T48" fmla="*/ 268 w 280"/>
                <a:gd name="T49" fmla="*/ 32 h 100"/>
                <a:gd name="T50" fmla="*/ 256 w 280"/>
                <a:gd name="T51" fmla="*/ 22 h 100"/>
                <a:gd name="T52" fmla="*/ 238 w 280"/>
                <a:gd name="T53" fmla="*/ 16 h 100"/>
                <a:gd name="T54" fmla="*/ 218 w 280"/>
                <a:gd name="T55" fmla="*/ 10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10 h 100"/>
                <a:gd name="T70" fmla="*/ 42 w 280"/>
                <a:gd name="T71" fmla="*/ 16 h 100"/>
                <a:gd name="T72" fmla="*/ 24 w 280"/>
                <a:gd name="T73" fmla="*/ 22 h 100"/>
                <a:gd name="T74" fmla="*/ 10 w 280"/>
                <a:gd name="T75" fmla="*/ 32 h 100"/>
                <a:gd name="T76" fmla="*/ 2 w 280"/>
                <a:gd name="T77" fmla="*/ 40 h 100"/>
                <a:gd name="T78" fmla="*/ 0 w 280"/>
                <a:gd name="T79" fmla="*/ 46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0" y="70"/>
                  </a:lnTo>
                  <a:lnTo>
                    <a:pt x="24" y="78"/>
                  </a:lnTo>
                  <a:lnTo>
                    <a:pt x="42" y="86"/>
                  </a:lnTo>
                  <a:lnTo>
                    <a:pt x="62" y="92"/>
                  </a:lnTo>
                  <a:lnTo>
                    <a:pt x="86" y="96"/>
                  </a:lnTo>
                  <a:lnTo>
                    <a:pt x="112" y="100"/>
                  </a:lnTo>
                  <a:lnTo>
                    <a:pt x="140" y="100"/>
                  </a:lnTo>
                  <a:lnTo>
                    <a:pt x="168" y="100"/>
                  </a:lnTo>
                  <a:lnTo>
                    <a:pt x="194" y="96"/>
                  </a:lnTo>
                  <a:lnTo>
                    <a:pt x="218" y="92"/>
                  </a:lnTo>
                  <a:lnTo>
                    <a:pt x="238" y="86"/>
                  </a:lnTo>
                  <a:lnTo>
                    <a:pt x="256" y="78"/>
                  </a:lnTo>
                  <a:lnTo>
                    <a:pt x="268" y="70"/>
                  </a:lnTo>
                  <a:lnTo>
                    <a:pt x="276" y="60"/>
                  </a:lnTo>
                  <a:lnTo>
                    <a:pt x="278" y="56"/>
                  </a:lnTo>
                  <a:lnTo>
                    <a:pt x="280" y="50"/>
                  </a:lnTo>
                  <a:lnTo>
                    <a:pt x="278" y="46"/>
                  </a:lnTo>
                  <a:lnTo>
                    <a:pt x="276" y="40"/>
                  </a:lnTo>
                  <a:lnTo>
                    <a:pt x="268" y="32"/>
                  </a:lnTo>
                  <a:lnTo>
                    <a:pt x="256" y="22"/>
                  </a:lnTo>
                  <a:lnTo>
                    <a:pt x="238" y="16"/>
                  </a:lnTo>
                  <a:lnTo>
                    <a:pt x="218" y="10"/>
                  </a:lnTo>
                  <a:lnTo>
                    <a:pt x="194" y="4"/>
                  </a:lnTo>
                  <a:lnTo>
                    <a:pt x="168" y="2"/>
                  </a:lnTo>
                  <a:lnTo>
                    <a:pt x="140" y="0"/>
                  </a:lnTo>
                  <a:lnTo>
                    <a:pt x="112" y="2"/>
                  </a:lnTo>
                  <a:lnTo>
                    <a:pt x="86" y="4"/>
                  </a:lnTo>
                  <a:lnTo>
                    <a:pt x="62" y="10"/>
                  </a:lnTo>
                  <a:lnTo>
                    <a:pt x="42" y="16"/>
                  </a:lnTo>
                  <a:lnTo>
                    <a:pt x="24" y="22"/>
                  </a:lnTo>
                  <a:lnTo>
                    <a:pt x="10" y="32"/>
                  </a:lnTo>
                  <a:lnTo>
                    <a:pt x="2" y="40"/>
                  </a:lnTo>
                  <a:lnTo>
                    <a:pt x="0" y="46"/>
                  </a:lnTo>
                  <a:lnTo>
                    <a:pt x="0" y="50"/>
                  </a:lnTo>
                  <a:close/>
                </a:path>
              </a:pathLst>
            </a:custGeom>
            <a:solidFill>
              <a:srgbClr val="993300"/>
            </a:solidFill>
            <a:ln w="9525">
              <a:noFill/>
              <a:round/>
              <a:headEnd/>
              <a:tailEnd/>
            </a:ln>
          </p:spPr>
          <p:txBody>
            <a:bodyPr/>
            <a:lstStyle/>
            <a:p>
              <a:endParaRPr lang="en-US">
                <a:latin typeface="+mj-lt"/>
              </a:endParaRPr>
            </a:p>
          </p:txBody>
        </p:sp>
        <p:sp>
          <p:nvSpPr>
            <p:cNvPr id="1051" name="Freeform 578"/>
            <p:cNvSpPr>
              <a:spLocks/>
            </p:cNvSpPr>
            <p:nvPr/>
          </p:nvSpPr>
          <p:spPr bwMode="auto">
            <a:xfrm>
              <a:off x="3729" y="2774"/>
              <a:ext cx="280" cy="70"/>
            </a:xfrm>
            <a:custGeom>
              <a:avLst/>
              <a:gdLst>
                <a:gd name="T0" fmla="*/ 274 w 280"/>
                <a:gd name="T1" fmla="*/ 6 h 70"/>
                <a:gd name="T2" fmla="*/ 274 w 280"/>
                <a:gd name="T3" fmla="*/ 6 h 70"/>
                <a:gd name="T4" fmla="*/ 264 w 280"/>
                <a:gd name="T5" fmla="*/ 12 h 70"/>
                <a:gd name="T6" fmla="*/ 250 w 280"/>
                <a:gd name="T7" fmla="*/ 20 h 70"/>
                <a:gd name="T8" fmla="*/ 236 w 280"/>
                <a:gd name="T9" fmla="*/ 24 h 70"/>
                <a:gd name="T10" fmla="*/ 220 w 280"/>
                <a:gd name="T11" fmla="*/ 30 h 70"/>
                <a:gd name="T12" fmla="*/ 182 w 280"/>
                <a:gd name="T13" fmla="*/ 36 h 70"/>
                <a:gd name="T14" fmla="*/ 140 w 280"/>
                <a:gd name="T15" fmla="*/ 38 h 70"/>
                <a:gd name="T16" fmla="*/ 140 w 280"/>
                <a:gd name="T17" fmla="*/ 38 h 70"/>
                <a:gd name="T18" fmla="*/ 98 w 280"/>
                <a:gd name="T19" fmla="*/ 36 h 70"/>
                <a:gd name="T20" fmla="*/ 60 w 280"/>
                <a:gd name="T21" fmla="*/ 30 h 70"/>
                <a:gd name="T22" fmla="*/ 44 w 280"/>
                <a:gd name="T23" fmla="*/ 24 h 70"/>
                <a:gd name="T24" fmla="*/ 30 w 280"/>
                <a:gd name="T25" fmla="*/ 20 h 70"/>
                <a:gd name="T26" fmla="*/ 16 w 280"/>
                <a:gd name="T27" fmla="*/ 12 h 70"/>
                <a:gd name="T28" fmla="*/ 6 w 280"/>
                <a:gd name="T29" fmla="*/ 6 h 70"/>
                <a:gd name="T30" fmla="*/ 0 w 280"/>
                <a:gd name="T31" fmla="*/ 0 h 70"/>
                <a:gd name="T32" fmla="*/ 0 w 280"/>
                <a:gd name="T33" fmla="*/ 28 h 70"/>
                <a:gd name="T34" fmla="*/ 0 w 280"/>
                <a:gd name="T35" fmla="*/ 30 h 70"/>
                <a:gd name="T36" fmla="*/ 0 w 280"/>
                <a:gd name="T37" fmla="*/ 30 h 70"/>
                <a:gd name="T38" fmla="*/ 8 w 280"/>
                <a:gd name="T39" fmla="*/ 38 h 70"/>
                <a:gd name="T40" fmla="*/ 20 w 280"/>
                <a:gd name="T41" fmla="*/ 46 h 70"/>
                <a:gd name="T42" fmla="*/ 34 w 280"/>
                <a:gd name="T43" fmla="*/ 52 h 70"/>
                <a:gd name="T44" fmla="*/ 52 w 280"/>
                <a:gd name="T45" fmla="*/ 58 h 70"/>
                <a:gd name="T46" fmla="*/ 72 w 280"/>
                <a:gd name="T47" fmla="*/ 64 h 70"/>
                <a:gd name="T48" fmla="*/ 94 w 280"/>
                <a:gd name="T49" fmla="*/ 66 h 70"/>
                <a:gd name="T50" fmla="*/ 116 w 280"/>
                <a:gd name="T51" fmla="*/ 70 h 70"/>
                <a:gd name="T52" fmla="*/ 140 w 280"/>
                <a:gd name="T53" fmla="*/ 70 h 70"/>
                <a:gd name="T54" fmla="*/ 140 w 280"/>
                <a:gd name="T55" fmla="*/ 70 h 70"/>
                <a:gd name="T56" fmla="*/ 164 w 280"/>
                <a:gd name="T57" fmla="*/ 70 h 70"/>
                <a:gd name="T58" fmla="*/ 186 w 280"/>
                <a:gd name="T59" fmla="*/ 66 h 70"/>
                <a:gd name="T60" fmla="*/ 208 w 280"/>
                <a:gd name="T61" fmla="*/ 64 h 70"/>
                <a:gd name="T62" fmla="*/ 228 w 280"/>
                <a:gd name="T63" fmla="*/ 58 h 70"/>
                <a:gd name="T64" fmla="*/ 246 w 280"/>
                <a:gd name="T65" fmla="*/ 52 h 70"/>
                <a:gd name="T66" fmla="*/ 260 w 280"/>
                <a:gd name="T67" fmla="*/ 46 h 70"/>
                <a:gd name="T68" fmla="*/ 272 w 280"/>
                <a:gd name="T69" fmla="*/ 38 h 70"/>
                <a:gd name="T70" fmla="*/ 280 w 280"/>
                <a:gd name="T71" fmla="*/ 30 h 70"/>
                <a:gd name="T72" fmla="*/ 280 w 280"/>
                <a:gd name="T73" fmla="*/ 28 h 70"/>
                <a:gd name="T74" fmla="*/ 280 w 280"/>
                <a:gd name="T75" fmla="*/ 0 h 70"/>
                <a:gd name="T76" fmla="*/ 274 w 280"/>
                <a:gd name="T77" fmla="*/ 6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70"/>
                <a:gd name="T119" fmla="*/ 280 w 28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70">
                  <a:moveTo>
                    <a:pt x="274" y="6"/>
                  </a:moveTo>
                  <a:lnTo>
                    <a:pt x="274" y="6"/>
                  </a:lnTo>
                  <a:lnTo>
                    <a:pt x="264" y="12"/>
                  </a:lnTo>
                  <a:lnTo>
                    <a:pt x="250" y="20"/>
                  </a:lnTo>
                  <a:lnTo>
                    <a:pt x="236" y="24"/>
                  </a:lnTo>
                  <a:lnTo>
                    <a:pt x="220" y="30"/>
                  </a:lnTo>
                  <a:lnTo>
                    <a:pt x="182" y="36"/>
                  </a:lnTo>
                  <a:lnTo>
                    <a:pt x="140" y="38"/>
                  </a:lnTo>
                  <a:lnTo>
                    <a:pt x="98" y="36"/>
                  </a:lnTo>
                  <a:lnTo>
                    <a:pt x="60" y="30"/>
                  </a:lnTo>
                  <a:lnTo>
                    <a:pt x="44" y="24"/>
                  </a:lnTo>
                  <a:lnTo>
                    <a:pt x="30" y="20"/>
                  </a:lnTo>
                  <a:lnTo>
                    <a:pt x="16" y="12"/>
                  </a:lnTo>
                  <a:lnTo>
                    <a:pt x="6" y="6"/>
                  </a:lnTo>
                  <a:lnTo>
                    <a:pt x="0" y="0"/>
                  </a:lnTo>
                  <a:lnTo>
                    <a:pt x="0" y="28"/>
                  </a:lnTo>
                  <a:lnTo>
                    <a:pt x="0" y="30"/>
                  </a:lnTo>
                  <a:lnTo>
                    <a:pt x="8" y="38"/>
                  </a:lnTo>
                  <a:lnTo>
                    <a:pt x="20" y="46"/>
                  </a:lnTo>
                  <a:lnTo>
                    <a:pt x="34" y="52"/>
                  </a:lnTo>
                  <a:lnTo>
                    <a:pt x="52" y="58"/>
                  </a:lnTo>
                  <a:lnTo>
                    <a:pt x="72" y="64"/>
                  </a:lnTo>
                  <a:lnTo>
                    <a:pt x="94" y="66"/>
                  </a:lnTo>
                  <a:lnTo>
                    <a:pt x="116" y="70"/>
                  </a:lnTo>
                  <a:lnTo>
                    <a:pt x="140" y="70"/>
                  </a:lnTo>
                  <a:lnTo>
                    <a:pt x="164" y="70"/>
                  </a:lnTo>
                  <a:lnTo>
                    <a:pt x="186" y="66"/>
                  </a:lnTo>
                  <a:lnTo>
                    <a:pt x="208" y="64"/>
                  </a:lnTo>
                  <a:lnTo>
                    <a:pt x="228" y="58"/>
                  </a:lnTo>
                  <a:lnTo>
                    <a:pt x="246" y="52"/>
                  </a:lnTo>
                  <a:lnTo>
                    <a:pt x="260" y="46"/>
                  </a:lnTo>
                  <a:lnTo>
                    <a:pt x="272" y="38"/>
                  </a:lnTo>
                  <a:lnTo>
                    <a:pt x="280" y="30"/>
                  </a:lnTo>
                  <a:lnTo>
                    <a:pt x="280" y="28"/>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2" name="Freeform 579"/>
            <p:cNvSpPr>
              <a:spLocks/>
            </p:cNvSpPr>
            <p:nvPr/>
          </p:nvSpPr>
          <p:spPr bwMode="auto">
            <a:xfrm>
              <a:off x="3177" y="3330"/>
              <a:ext cx="280" cy="70"/>
            </a:xfrm>
            <a:custGeom>
              <a:avLst/>
              <a:gdLst>
                <a:gd name="T0" fmla="*/ 274 w 280"/>
                <a:gd name="T1" fmla="*/ 6 h 70"/>
                <a:gd name="T2" fmla="*/ 274 w 280"/>
                <a:gd name="T3" fmla="*/ 6 h 70"/>
                <a:gd name="T4" fmla="*/ 264 w 280"/>
                <a:gd name="T5" fmla="*/ 12 h 70"/>
                <a:gd name="T6" fmla="*/ 250 w 280"/>
                <a:gd name="T7" fmla="*/ 20 h 70"/>
                <a:gd name="T8" fmla="*/ 236 w 280"/>
                <a:gd name="T9" fmla="*/ 24 h 70"/>
                <a:gd name="T10" fmla="*/ 220 w 280"/>
                <a:gd name="T11" fmla="*/ 30 h 70"/>
                <a:gd name="T12" fmla="*/ 182 w 280"/>
                <a:gd name="T13" fmla="*/ 36 h 70"/>
                <a:gd name="T14" fmla="*/ 140 w 280"/>
                <a:gd name="T15" fmla="*/ 38 h 70"/>
                <a:gd name="T16" fmla="*/ 140 w 280"/>
                <a:gd name="T17" fmla="*/ 38 h 70"/>
                <a:gd name="T18" fmla="*/ 98 w 280"/>
                <a:gd name="T19" fmla="*/ 36 h 70"/>
                <a:gd name="T20" fmla="*/ 60 w 280"/>
                <a:gd name="T21" fmla="*/ 30 h 70"/>
                <a:gd name="T22" fmla="*/ 44 w 280"/>
                <a:gd name="T23" fmla="*/ 24 h 70"/>
                <a:gd name="T24" fmla="*/ 30 w 280"/>
                <a:gd name="T25" fmla="*/ 20 h 70"/>
                <a:gd name="T26" fmla="*/ 16 w 280"/>
                <a:gd name="T27" fmla="*/ 12 h 70"/>
                <a:gd name="T28" fmla="*/ 6 w 280"/>
                <a:gd name="T29" fmla="*/ 6 h 70"/>
                <a:gd name="T30" fmla="*/ 0 w 280"/>
                <a:gd name="T31" fmla="*/ 0 h 70"/>
                <a:gd name="T32" fmla="*/ 0 w 280"/>
                <a:gd name="T33" fmla="*/ 28 h 70"/>
                <a:gd name="T34" fmla="*/ 0 w 280"/>
                <a:gd name="T35" fmla="*/ 30 h 70"/>
                <a:gd name="T36" fmla="*/ 0 w 280"/>
                <a:gd name="T37" fmla="*/ 30 h 70"/>
                <a:gd name="T38" fmla="*/ 8 w 280"/>
                <a:gd name="T39" fmla="*/ 38 h 70"/>
                <a:gd name="T40" fmla="*/ 20 w 280"/>
                <a:gd name="T41" fmla="*/ 46 h 70"/>
                <a:gd name="T42" fmla="*/ 34 w 280"/>
                <a:gd name="T43" fmla="*/ 52 h 70"/>
                <a:gd name="T44" fmla="*/ 52 w 280"/>
                <a:gd name="T45" fmla="*/ 58 h 70"/>
                <a:gd name="T46" fmla="*/ 72 w 280"/>
                <a:gd name="T47" fmla="*/ 64 h 70"/>
                <a:gd name="T48" fmla="*/ 94 w 280"/>
                <a:gd name="T49" fmla="*/ 66 h 70"/>
                <a:gd name="T50" fmla="*/ 116 w 280"/>
                <a:gd name="T51" fmla="*/ 70 h 70"/>
                <a:gd name="T52" fmla="*/ 140 w 280"/>
                <a:gd name="T53" fmla="*/ 70 h 70"/>
                <a:gd name="T54" fmla="*/ 140 w 280"/>
                <a:gd name="T55" fmla="*/ 70 h 70"/>
                <a:gd name="T56" fmla="*/ 164 w 280"/>
                <a:gd name="T57" fmla="*/ 70 h 70"/>
                <a:gd name="T58" fmla="*/ 186 w 280"/>
                <a:gd name="T59" fmla="*/ 66 h 70"/>
                <a:gd name="T60" fmla="*/ 208 w 280"/>
                <a:gd name="T61" fmla="*/ 64 h 70"/>
                <a:gd name="T62" fmla="*/ 228 w 280"/>
                <a:gd name="T63" fmla="*/ 58 h 70"/>
                <a:gd name="T64" fmla="*/ 246 w 280"/>
                <a:gd name="T65" fmla="*/ 52 h 70"/>
                <a:gd name="T66" fmla="*/ 260 w 280"/>
                <a:gd name="T67" fmla="*/ 46 h 70"/>
                <a:gd name="T68" fmla="*/ 272 w 280"/>
                <a:gd name="T69" fmla="*/ 38 h 70"/>
                <a:gd name="T70" fmla="*/ 280 w 280"/>
                <a:gd name="T71" fmla="*/ 30 h 70"/>
                <a:gd name="T72" fmla="*/ 280 w 280"/>
                <a:gd name="T73" fmla="*/ 28 h 70"/>
                <a:gd name="T74" fmla="*/ 280 w 280"/>
                <a:gd name="T75" fmla="*/ 0 h 70"/>
                <a:gd name="T76" fmla="*/ 274 w 280"/>
                <a:gd name="T77" fmla="*/ 6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70"/>
                <a:gd name="T119" fmla="*/ 280 w 28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70">
                  <a:moveTo>
                    <a:pt x="274" y="6"/>
                  </a:moveTo>
                  <a:lnTo>
                    <a:pt x="274" y="6"/>
                  </a:lnTo>
                  <a:lnTo>
                    <a:pt x="264" y="12"/>
                  </a:lnTo>
                  <a:lnTo>
                    <a:pt x="250" y="20"/>
                  </a:lnTo>
                  <a:lnTo>
                    <a:pt x="236" y="24"/>
                  </a:lnTo>
                  <a:lnTo>
                    <a:pt x="220" y="30"/>
                  </a:lnTo>
                  <a:lnTo>
                    <a:pt x="182" y="36"/>
                  </a:lnTo>
                  <a:lnTo>
                    <a:pt x="140" y="38"/>
                  </a:lnTo>
                  <a:lnTo>
                    <a:pt x="98" y="36"/>
                  </a:lnTo>
                  <a:lnTo>
                    <a:pt x="60" y="30"/>
                  </a:lnTo>
                  <a:lnTo>
                    <a:pt x="44" y="24"/>
                  </a:lnTo>
                  <a:lnTo>
                    <a:pt x="30" y="20"/>
                  </a:lnTo>
                  <a:lnTo>
                    <a:pt x="16" y="12"/>
                  </a:lnTo>
                  <a:lnTo>
                    <a:pt x="6" y="6"/>
                  </a:lnTo>
                  <a:lnTo>
                    <a:pt x="0" y="0"/>
                  </a:lnTo>
                  <a:lnTo>
                    <a:pt x="0" y="28"/>
                  </a:lnTo>
                  <a:lnTo>
                    <a:pt x="0" y="30"/>
                  </a:lnTo>
                  <a:lnTo>
                    <a:pt x="8" y="38"/>
                  </a:lnTo>
                  <a:lnTo>
                    <a:pt x="20" y="46"/>
                  </a:lnTo>
                  <a:lnTo>
                    <a:pt x="34" y="52"/>
                  </a:lnTo>
                  <a:lnTo>
                    <a:pt x="52" y="58"/>
                  </a:lnTo>
                  <a:lnTo>
                    <a:pt x="72" y="64"/>
                  </a:lnTo>
                  <a:lnTo>
                    <a:pt x="94" y="66"/>
                  </a:lnTo>
                  <a:lnTo>
                    <a:pt x="116" y="70"/>
                  </a:lnTo>
                  <a:lnTo>
                    <a:pt x="140" y="70"/>
                  </a:lnTo>
                  <a:lnTo>
                    <a:pt x="164" y="70"/>
                  </a:lnTo>
                  <a:lnTo>
                    <a:pt x="186" y="66"/>
                  </a:lnTo>
                  <a:lnTo>
                    <a:pt x="208" y="64"/>
                  </a:lnTo>
                  <a:lnTo>
                    <a:pt x="228" y="58"/>
                  </a:lnTo>
                  <a:lnTo>
                    <a:pt x="246" y="52"/>
                  </a:lnTo>
                  <a:lnTo>
                    <a:pt x="260" y="46"/>
                  </a:lnTo>
                  <a:lnTo>
                    <a:pt x="272" y="38"/>
                  </a:lnTo>
                  <a:lnTo>
                    <a:pt x="280" y="30"/>
                  </a:lnTo>
                  <a:lnTo>
                    <a:pt x="280" y="28"/>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3" name="Freeform 580"/>
            <p:cNvSpPr>
              <a:spLocks noEditPoints="1"/>
            </p:cNvSpPr>
            <p:nvPr/>
          </p:nvSpPr>
          <p:spPr bwMode="auto">
            <a:xfrm>
              <a:off x="3729" y="2840"/>
              <a:ext cx="280" cy="76"/>
            </a:xfrm>
            <a:custGeom>
              <a:avLst/>
              <a:gdLst>
                <a:gd name="T0" fmla="*/ 8 w 280"/>
                <a:gd name="T1" fmla="*/ 18 h 76"/>
                <a:gd name="T2" fmla="*/ 8 w 280"/>
                <a:gd name="T3" fmla="*/ 18 h 76"/>
                <a:gd name="T4" fmla="*/ 18 w 280"/>
                <a:gd name="T5" fmla="*/ 24 h 76"/>
                <a:gd name="T6" fmla="*/ 28 w 280"/>
                <a:gd name="T7" fmla="*/ 28 h 76"/>
                <a:gd name="T8" fmla="*/ 28 w 280"/>
                <a:gd name="T9" fmla="*/ 28 h 76"/>
                <a:gd name="T10" fmla="*/ 8 w 280"/>
                <a:gd name="T11" fmla="*/ 22 h 76"/>
                <a:gd name="T12" fmla="*/ 8 w 280"/>
                <a:gd name="T13" fmla="*/ 22 h 76"/>
                <a:gd name="T14" fmla="*/ 8 w 280"/>
                <a:gd name="T15" fmla="*/ 18 h 76"/>
                <a:gd name="T16" fmla="*/ 8 w 280"/>
                <a:gd name="T17" fmla="*/ 18 h 76"/>
                <a:gd name="T18" fmla="*/ 274 w 280"/>
                <a:gd name="T19" fmla="*/ 6 h 76"/>
                <a:gd name="T20" fmla="*/ 274 w 280"/>
                <a:gd name="T21" fmla="*/ 6 h 76"/>
                <a:gd name="T22" fmla="*/ 264 w 280"/>
                <a:gd name="T23" fmla="*/ 14 h 76"/>
                <a:gd name="T24" fmla="*/ 252 w 280"/>
                <a:gd name="T25" fmla="*/ 20 h 76"/>
                <a:gd name="T26" fmla="*/ 236 w 280"/>
                <a:gd name="T27" fmla="*/ 26 h 76"/>
                <a:gd name="T28" fmla="*/ 220 w 280"/>
                <a:gd name="T29" fmla="*/ 30 h 76"/>
                <a:gd name="T30" fmla="*/ 202 w 280"/>
                <a:gd name="T31" fmla="*/ 34 h 76"/>
                <a:gd name="T32" fmla="*/ 182 w 280"/>
                <a:gd name="T33" fmla="*/ 38 h 76"/>
                <a:gd name="T34" fmla="*/ 162 w 280"/>
                <a:gd name="T35" fmla="*/ 40 h 76"/>
                <a:gd name="T36" fmla="*/ 140 w 280"/>
                <a:gd name="T37" fmla="*/ 40 h 76"/>
                <a:gd name="T38" fmla="*/ 140 w 280"/>
                <a:gd name="T39" fmla="*/ 40 h 76"/>
                <a:gd name="T40" fmla="*/ 118 w 280"/>
                <a:gd name="T41" fmla="*/ 40 h 76"/>
                <a:gd name="T42" fmla="*/ 98 w 280"/>
                <a:gd name="T43" fmla="*/ 38 h 76"/>
                <a:gd name="T44" fmla="*/ 78 w 280"/>
                <a:gd name="T45" fmla="*/ 34 h 76"/>
                <a:gd name="T46" fmla="*/ 60 w 280"/>
                <a:gd name="T47" fmla="*/ 30 h 76"/>
                <a:gd name="T48" fmla="*/ 44 w 280"/>
                <a:gd name="T49" fmla="*/ 26 h 76"/>
                <a:gd name="T50" fmla="*/ 28 w 280"/>
                <a:gd name="T51" fmla="*/ 20 h 76"/>
                <a:gd name="T52" fmla="*/ 16 w 280"/>
                <a:gd name="T53" fmla="*/ 14 h 76"/>
                <a:gd name="T54" fmla="*/ 6 w 280"/>
                <a:gd name="T55" fmla="*/ 6 h 76"/>
                <a:gd name="T56" fmla="*/ 0 w 280"/>
                <a:gd name="T57" fmla="*/ 0 h 76"/>
                <a:gd name="T58" fmla="*/ 0 w 280"/>
                <a:gd name="T59" fmla="*/ 28 h 76"/>
                <a:gd name="T60" fmla="*/ 142 w 280"/>
                <a:gd name="T61" fmla="*/ 76 h 76"/>
                <a:gd name="T62" fmla="*/ 142 w 280"/>
                <a:gd name="T63" fmla="*/ 76 h 76"/>
                <a:gd name="T64" fmla="*/ 142 w 280"/>
                <a:gd name="T65" fmla="*/ 76 h 76"/>
                <a:gd name="T66" fmla="*/ 166 w 280"/>
                <a:gd name="T67" fmla="*/ 76 h 76"/>
                <a:gd name="T68" fmla="*/ 190 w 280"/>
                <a:gd name="T69" fmla="*/ 72 h 76"/>
                <a:gd name="T70" fmla="*/ 210 w 280"/>
                <a:gd name="T71" fmla="*/ 70 h 76"/>
                <a:gd name="T72" fmla="*/ 230 w 280"/>
                <a:gd name="T73" fmla="*/ 64 h 76"/>
                <a:gd name="T74" fmla="*/ 246 w 280"/>
                <a:gd name="T75" fmla="*/ 58 h 76"/>
                <a:gd name="T76" fmla="*/ 260 w 280"/>
                <a:gd name="T77" fmla="*/ 52 h 76"/>
                <a:gd name="T78" fmla="*/ 272 w 280"/>
                <a:gd name="T79" fmla="*/ 44 h 76"/>
                <a:gd name="T80" fmla="*/ 280 w 280"/>
                <a:gd name="T81" fmla="*/ 36 h 76"/>
                <a:gd name="T82" fmla="*/ 280 w 280"/>
                <a:gd name="T83" fmla="*/ 34 h 76"/>
                <a:gd name="T84" fmla="*/ 280 w 280"/>
                <a:gd name="T85" fmla="*/ 0 h 76"/>
                <a:gd name="T86" fmla="*/ 274 w 280"/>
                <a:gd name="T87" fmla="*/ 6 h 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0"/>
                <a:gd name="T133" fmla="*/ 0 h 76"/>
                <a:gd name="T134" fmla="*/ 280 w 280"/>
                <a:gd name="T135" fmla="*/ 76 h 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0" h="76">
                  <a:moveTo>
                    <a:pt x="8" y="18"/>
                  </a:moveTo>
                  <a:lnTo>
                    <a:pt x="8" y="18"/>
                  </a:lnTo>
                  <a:lnTo>
                    <a:pt x="18" y="24"/>
                  </a:lnTo>
                  <a:lnTo>
                    <a:pt x="28" y="28"/>
                  </a:lnTo>
                  <a:lnTo>
                    <a:pt x="8" y="22"/>
                  </a:lnTo>
                  <a:lnTo>
                    <a:pt x="8" y="18"/>
                  </a:lnTo>
                  <a:close/>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28"/>
                  </a:lnTo>
                  <a:lnTo>
                    <a:pt x="142" y="76"/>
                  </a:lnTo>
                  <a:lnTo>
                    <a:pt x="166" y="76"/>
                  </a:lnTo>
                  <a:lnTo>
                    <a:pt x="190" y="72"/>
                  </a:lnTo>
                  <a:lnTo>
                    <a:pt x="210" y="70"/>
                  </a:lnTo>
                  <a:lnTo>
                    <a:pt x="230" y="64"/>
                  </a:lnTo>
                  <a:lnTo>
                    <a:pt x="246" y="58"/>
                  </a:lnTo>
                  <a:lnTo>
                    <a:pt x="260" y="52"/>
                  </a:lnTo>
                  <a:lnTo>
                    <a:pt x="272" y="44"/>
                  </a:lnTo>
                  <a:lnTo>
                    <a:pt x="280" y="36"/>
                  </a:lnTo>
                  <a:lnTo>
                    <a:pt x="280" y="34"/>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4" name="Freeform 581"/>
            <p:cNvSpPr>
              <a:spLocks/>
            </p:cNvSpPr>
            <p:nvPr/>
          </p:nvSpPr>
          <p:spPr bwMode="auto">
            <a:xfrm>
              <a:off x="3729" y="2804"/>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5" name="Freeform 582"/>
            <p:cNvSpPr>
              <a:spLocks/>
            </p:cNvSpPr>
            <p:nvPr/>
          </p:nvSpPr>
          <p:spPr bwMode="auto">
            <a:xfrm>
              <a:off x="3177" y="3360"/>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6" name="Freeform 583"/>
            <p:cNvSpPr>
              <a:spLocks/>
            </p:cNvSpPr>
            <p:nvPr/>
          </p:nvSpPr>
          <p:spPr bwMode="auto">
            <a:xfrm>
              <a:off x="3177" y="3396"/>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7" name="Freeform 584"/>
            <p:cNvSpPr>
              <a:spLocks/>
            </p:cNvSpPr>
            <p:nvPr/>
          </p:nvSpPr>
          <p:spPr bwMode="auto">
            <a:xfrm>
              <a:off x="3177" y="3432"/>
              <a:ext cx="280" cy="72"/>
            </a:xfrm>
            <a:custGeom>
              <a:avLst/>
              <a:gdLst>
                <a:gd name="T0" fmla="*/ 274 w 280"/>
                <a:gd name="T1" fmla="*/ 6 h 72"/>
                <a:gd name="T2" fmla="*/ 274 w 280"/>
                <a:gd name="T3" fmla="*/ 6 h 72"/>
                <a:gd name="T4" fmla="*/ 264 w 280"/>
                <a:gd name="T5" fmla="*/ 14 h 72"/>
                <a:gd name="T6" fmla="*/ 252 w 280"/>
                <a:gd name="T7" fmla="*/ 20 h 72"/>
                <a:gd name="T8" fmla="*/ 236 w 280"/>
                <a:gd name="T9" fmla="*/ 26 h 72"/>
                <a:gd name="T10" fmla="*/ 220 w 280"/>
                <a:gd name="T11" fmla="*/ 30 h 72"/>
                <a:gd name="T12" fmla="*/ 202 w 280"/>
                <a:gd name="T13" fmla="*/ 34 h 72"/>
                <a:gd name="T14" fmla="*/ 182 w 280"/>
                <a:gd name="T15" fmla="*/ 38 h 72"/>
                <a:gd name="T16" fmla="*/ 162 w 280"/>
                <a:gd name="T17" fmla="*/ 40 h 72"/>
                <a:gd name="T18" fmla="*/ 140 w 280"/>
                <a:gd name="T19" fmla="*/ 40 h 72"/>
                <a:gd name="T20" fmla="*/ 140 w 280"/>
                <a:gd name="T21" fmla="*/ 40 h 72"/>
                <a:gd name="T22" fmla="*/ 118 w 280"/>
                <a:gd name="T23" fmla="*/ 40 h 72"/>
                <a:gd name="T24" fmla="*/ 98 w 280"/>
                <a:gd name="T25" fmla="*/ 38 h 72"/>
                <a:gd name="T26" fmla="*/ 78 w 280"/>
                <a:gd name="T27" fmla="*/ 34 h 72"/>
                <a:gd name="T28" fmla="*/ 60 w 280"/>
                <a:gd name="T29" fmla="*/ 30 h 72"/>
                <a:gd name="T30" fmla="*/ 44 w 280"/>
                <a:gd name="T31" fmla="*/ 26 h 72"/>
                <a:gd name="T32" fmla="*/ 28 w 280"/>
                <a:gd name="T33" fmla="*/ 20 h 72"/>
                <a:gd name="T34" fmla="*/ 16 w 280"/>
                <a:gd name="T35" fmla="*/ 14 h 72"/>
                <a:gd name="T36" fmla="*/ 6 w 280"/>
                <a:gd name="T37" fmla="*/ 6 h 72"/>
                <a:gd name="T38" fmla="*/ 0 w 280"/>
                <a:gd name="T39" fmla="*/ 0 h 72"/>
                <a:gd name="T40" fmla="*/ 0 w 280"/>
                <a:gd name="T41" fmla="*/ 22 h 72"/>
                <a:gd name="T42" fmla="*/ 0 w 280"/>
                <a:gd name="T43" fmla="*/ 22 h 72"/>
                <a:gd name="T44" fmla="*/ 0 w 280"/>
                <a:gd name="T45" fmla="*/ 28 h 72"/>
                <a:gd name="T46" fmla="*/ 2 w 280"/>
                <a:gd name="T47" fmla="*/ 32 h 72"/>
                <a:gd name="T48" fmla="*/ 12 w 280"/>
                <a:gd name="T49" fmla="*/ 42 h 72"/>
                <a:gd name="T50" fmla="*/ 24 w 280"/>
                <a:gd name="T51" fmla="*/ 50 h 72"/>
                <a:gd name="T52" fmla="*/ 42 w 280"/>
                <a:gd name="T53" fmla="*/ 58 h 72"/>
                <a:gd name="T54" fmla="*/ 62 w 280"/>
                <a:gd name="T55" fmla="*/ 64 h 72"/>
                <a:gd name="T56" fmla="*/ 86 w 280"/>
                <a:gd name="T57" fmla="*/ 68 h 72"/>
                <a:gd name="T58" fmla="*/ 112 w 280"/>
                <a:gd name="T59" fmla="*/ 70 h 72"/>
                <a:gd name="T60" fmla="*/ 140 w 280"/>
                <a:gd name="T61" fmla="*/ 72 h 72"/>
                <a:gd name="T62" fmla="*/ 140 w 280"/>
                <a:gd name="T63" fmla="*/ 72 h 72"/>
                <a:gd name="T64" fmla="*/ 168 w 280"/>
                <a:gd name="T65" fmla="*/ 70 h 72"/>
                <a:gd name="T66" fmla="*/ 194 w 280"/>
                <a:gd name="T67" fmla="*/ 68 h 72"/>
                <a:gd name="T68" fmla="*/ 218 w 280"/>
                <a:gd name="T69" fmla="*/ 64 h 72"/>
                <a:gd name="T70" fmla="*/ 238 w 280"/>
                <a:gd name="T71" fmla="*/ 58 h 72"/>
                <a:gd name="T72" fmla="*/ 256 w 280"/>
                <a:gd name="T73" fmla="*/ 50 h 72"/>
                <a:gd name="T74" fmla="*/ 268 w 280"/>
                <a:gd name="T75" fmla="*/ 42 h 72"/>
                <a:gd name="T76" fmla="*/ 278 w 280"/>
                <a:gd name="T77" fmla="*/ 32 h 72"/>
                <a:gd name="T78" fmla="*/ 280 w 280"/>
                <a:gd name="T79" fmla="*/ 28 h 72"/>
                <a:gd name="T80" fmla="*/ 280 w 280"/>
                <a:gd name="T81" fmla="*/ 22 h 72"/>
                <a:gd name="T82" fmla="*/ 280 w 280"/>
                <a:gd name="T83" fmla="*/ 0 h 72"/>
                <a:gd name="T84" fmla="*/ 274 w 280"/>
                <a:gd name="T85" fmla="*/ 6 h 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2"/>
                <a:gd name="T131" fmla="*/ 280 w 280"/>
                <a:gd name="T132" fmla="*/ 72 h 7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2">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22"/>
                  </a:lnTo>
                  <a:lnTo>
                    <a:pt x="0" y="28"/>
                  </a:lnTo>
                  <a:lnTo>
                    <a:pt x="2" y="32"/>
                  </a:lnTo>
                  <a:lnTo>
                    <a:pt x="12" y="42"/>
                  </a:lnTo>
                  <a:lnTo>
                    <a:pt x="24" y="50"/>
                  </a:lnTo>
                  <a:lnTo>
                    <a:pt x="42" y="58"/>
                  </a:lnTo>
                  <a:lnTo>
                    <a:pt x="62" y="64"/>
                  </a:lnTo>
                  <a:lnTo>
                    <a:pt x="86" y="68"/>
                  </a:lnTo>
                  <a:lnTo>
                    <a:pt x="112" y="70"/>
                  </a:lnTo>
                  <a:lnTo>
                    <a:pt x="140" y="72"/>
                  </a:lnTo>
                  <a:lnTo>
                    <a:pt x="168" y="70"/>
                  </a:lnTo>
                  <a:lnTo>
                    <a:pt x="194" y="68"/>
                  </a:lnTo>
                  <a:lnTo>
                    <a:pt x="218" y="64"/>
                  </a:lnTo>
                  <a:lnTo>
                    <a:pt x="238" y="58"/>
                  </a:lnTo>
                  <a:lnTo>
                    <a:pt x="256" y="50"/>
                  </a:lnTo>
                  <a:lnTo>
                    <a:pt x="268" y="42"/>
                  </a:lnTo>
                  <a:lnTo>
                    <a:pt x="278" y="32"/>
                  </a:lnTo>
                  <a:lnTo>
                    <a:pt x="280" y="28"/>
                  </a:lnTo>
                  <a:lnTo>
                    <a:pt x="280" y="22"/>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8" name="Freeform 585"/>
            <p:cNvSpPr>
              <a:spLocks/>
            </p:cNvSpPr>
            <p:nvPr/>
          </p:nvSpPr>
          <p:spPr bwMode="auto">
            <a:xfrm>
              <a:off x="3501" y="2992"/>
              <a:ext cx="246" cy="240"/>
            </a:xfrm>
            <a:custGeom>
              <a:avLst/>
              <a:gdLst>
                <a:gd name="T0" fmla="*/ 0 w 246"/>
                <a:gd name="T1" fmla="*/ 6 h 240"/>
                <a:gd name="T2" fmla="*/ 0 w 246"/>
                <a:gd name="T3" fmla="*/ 126 h 240"/>
                <a:gd name="T4" fmla="*/ 246 w 246"/>
                <a:gd name="T5" fmla="*/ 240 h 240"/>
                <a:gd name="T6" fmla="*/ 246 w 246"/>
                <a:gd name="T7" fmla="*/ 108 h 240"/>
                <a:gd name="T8" fmla="*/ 0 w 246"/>
                <a:gd name="T9" fmla="*/ 0 h 240"/>
                <a:gd name="T10" fmla="*/ 0 w 246"/>
                <a:gd name="T11" fmla="*/ 6 h 240"/>
                <a:gd name="T12" fmla="*/ 0 60000 65536"/>
                <a:gd name="T13" fmla="*/ 0 60000 65536"/>
                <a:gd name="T14" fmla="*/ 0 60000 65536"/>
                <a:gd name="T15" fmla="*/ 0 60000 65536"/>
                <a:gd name="T16" fmla="*/ 0 60000 65536"/>
                <a:gd name="T17" fmla="*/ 0 60000 65536"/>
                <a:gd name="T18" fmla="*/ 0 w 246"/>
                <a:gd name="T19" fmla="*/ 0 h 240"/>
                <a:gd name="T20" fmla="*/ 246 w 246"/>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46" h="240">
                  <a:moveTo>
                    <a:pt x="0" y="6"/>
                  </a:moveTo>
                  <a:lnTo>
                    <a:pt x="0" y="126"/>
                  </a:lnTo>
                  <a:lnTo>
                    <a:pt x="246" y="240"/>
                  </a:lnTo>
                  <a:lnTo>
                    <a:pt x="246" y="108"/>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59" name="Freeform 586"/>
            <p:cNvSpPr>
              <a:spLocks/>
            </p:cNvSpPr>
            <p:nvPr/>
          </p:nvSpPr>
          <p:spPr bwMode="auto">
            <a:xfrm>
              <a:off x="3549" y="3148"/>
              <a:ext cx="248" cy="234"/>
            </a:xfrm>
            <a:custGeom>
              <a:avLst/>
              <a:gdLst>
                <a:gd name="T0" fmla="*/ 0 w 248"/>
                <a:gd name="T1" fmla="*/ 6 h 234"/>
                <a:gd name="T2" fmla="*/ 0 w 248"/>
                <a:gd name="T3" fmla="*/ 120 h 234"/>
                <a:gd name="T4" fmla="*/ 248 w 248"/>
                <a:gd name="T5" fmla="*/ 234 h 234"/>
                <a:gd name="T6" fmla="*/ 248 w 248"/>
                <a:gd name="T7" fmla="*/ 102 h 234"/>
                <a:gd name="T8" fmla="*/ 214 w 248"/>
                <a:gd name="T9" fmla="*/ 88 h 234"/>
                <a:gd name="T10" fmla="*/ 200 w 248"/>
                <a:gd name="T11" fmla="*/ 92 h 234"/>
                <a:gd name="T12" fmla="*/ 200 w 248"/>
                <a:gd name="T13" fmla="*/ 92 h 234"/>
                <a:gd name="T14" fmla="*/ 198 w 248"/>
                <a:gd name="T15" fmla="*/ 92 h 234"/>
                <a:gd name="T16" fmla="*/ 0 w 248"/>
                <a:gd name="T17" fmla="*/ 0 h 234"/>
                <a:gd name="T18" fmla="*/ 0 w 248"/>
                <a:gd name="T19" fmla="*/ 6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8"/>
                <a:gd name="T31" fmla="*/ 0 h 234"/>
                <a:gd name="T32" fmla="*/ 248 w 248"/>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8" h="234">
                  <a:moveTo>
                    <a:pt x="0" y="6"/>
                  </a:moveTo>
                  <a:lnTo>
                    <a:pt x="0" y="120"/>
                  </a:lnTo>
                  <a:lnTo>
                    <a:pt x="248" y="234"/>
                  </a:lnTo>
                  <a:lnTo>
                    <a:pt x="248" y="102"/>
                  </a:lnTo>
                  <a:lnTo>
                    <a:pt x="214" y="88"/>
                  </a:lnTo>
                  <a:lnTo>
                    <a:pt x="200" y="92"/>
                  </a:lnTo>
                  <a:lnTo>
                    <a:pt x="198" y="92"/>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0" name="Freeform 587"/>
            <p:cNvSpPr>
              <a:spLocks/>
            </p:cNvSpPr>
            <p:nvPr/>
          </p:nvSpPr>
          <p:spPr bwMode="auto">
            <a:xfrm>
              <a:off x="3221" y="2996"/>
              <a:ext cx="214" cy="218"/>
            </a:xfrm>
            <a:custGeom>
              <a:avLst/>
              <a:gdLst>
                <a:gd name="T0" fmla="*/ 0 w 214"/>
                <a:gd name="T1" fmla="*/ 8 h 218"/>
                <a:gd name="T2" fmla="*/ 0 w 214"/>
                <a:gd name="T3" fmla="*/ 120 h 218"/>
                <a:gd name="T4" fmla="*/ 214 w 214"/>
                <a:gd name="T5" fmla="*/ 218 h 218"/>
                <a:gd name="T6" fmla="*/ 214 w 214"/>
                <a:gd name="T7" fmla="*/ 100 h 218"/>
                <a:gd name="T8" fmla="*/ 0 w 214"/>
                <a:gd name="T9" fmla="*/ 0 h 218"/>
                <a:gd name="T10" fmla="*/ 0 w 214"/>
                <a:gd name="T11" fmla="*/ 8 h 218"/>
                <a:gd name="T12" fmla="*/ 0 60000 65536"/>
                <a:gd name="T13" fmla="*/ 0 60000 65536"/>
                <a:gd name="T14" fmla="*/ 0 60000 65536"/>
                <a:gd name="T15" fmla="*/ 0 60000 65536"/>
                <a:gd name="T16" fmla="*/ 0 60000 65536"/>
                <a:gd name="T17" fmla="*/ 0 60000 65536"/>
                <a:gd name="T18" fmla="*/ 0 w 214"/>
                <a:gd name="T19" fmla="*/ 0 h 218"/>
                <a:gd name="T20" fmla="*/ 214 w 214"/>
                <a:gd name="T21" fmla="*/ 218 h 218"/>
              </a:gdLst>
              <a:ahLst/>
              <a:cxnLst>
                <a:cxn ang="T12">
                  <a:pos x="T0" y="T1"/>
                </a:cxn>
                <a:cxn ang="T13">
                  <a:pos x="T2" y="T3"/>
                </a:cxn>
                <a:cxn ang="T14">
                  <a:pos x="T4" y="T5"/>
                </a:cxn>
                <a:cxn ang="T15">
                  <a:pos x="T6" y="T7"/>
                </a:cxn>
                <a:cxn ang="T16">
                  <a:pos x="T8" y="T9"/>
                </a:cxn>
                <a:cxn ang="T17">
                  <a:pos x="T10" y="T11"/>
                </a:cxn>
              </a:cxnLst>
              <a:rect l="T18" t="T19" r="T20" b="T21"/>
              <a:pathLst>
                <a:path w="214" h="218">
                  <a:moveTo>
                    <a:pt x="0" y="8"/>
                  </a:moveTo>
                  <a:lnTo>
                    <a:pt x="0" y="120"/>
                  </a:lnTo>
                  <a:lnTo>
                    <a:pt x="214" y="218"/>
                  </a:lnTo>
                  <a:lnTo>
                    <a:pt x="214" y="100"/>
                  </a:lnTo>
                  <a:lnTo>
                    <a:pt x="0" y="0"/>
                  </a:lnTo>
                  <a:lnTo>
                    <a:pt x="0" y="8"/>
                  </a:lnTo>
                  <a:close/>
                </a:path>
              </a:pathLst>
            </a:custGeom>
            <a:solidFill>
              <a:srgbClr val="5B9216"/>
            </a:solidFill>
            <a:ln w="9525">
              <a:noFill/>
              <a:round/>
              <a:headEnd/>
              <a:tailEnd/>
            </a:ln>
          </p:spPr>
          <p:txBody>
            <a:bodyPr/>
            <a:lstStyle/>
            <a:p>
              <a:endParaRPr lang="en-US">
                <a:latin typeface="+mj-lt"/>
              </a:endParaRPr>
            </a:p>
          </p:txBody>
        </p:sp>
        <p:sp>
          <p:nvSpPr>
            <p:cNvPr id="1061" name="Freeform 588"/>
            <p:cNvSpPr>
              <a:spLocks/>
            </p:cNvSpPr>
            <p:nvPr/>
          </p:nvSpPr>
          <p:spPr bwMode="auto">
            <a:xfrm>
              <a:off x="3545" y="2928"/>
              <a:ext cx="504" cy="144"/>
            </a:xfrm>
            <a:custGeom>
              <a:avLst/>
              <a:gdLst>
                <a:gd name="T0" fmla="*/ 280 w 504"/>
                <a:gd name="T1" fmla="*/ 0 h 144"/>
                <a:gd name="T2" fmla="*/ 224 w 504"/>
                <a:gd name="T3" fmla="*/ 10 h 144"/>
                <a:gd name="T4" fmla="*/ 224 w 504"/>
                <a:gd name="T5" fmla="*/ 16 h 144"/>
                <a:gd name="T6" fmla="*/ 224 w 504"/>
                <a:gd name="T7" fmla="*/ 16 h 144"/>
                <a:gd name="T8" fmla="*/ 222 w 504"/>
                <a:gd name="T9" fmla="*/ 26 h 144"/>
                <a:gd name="T10" fmla="*/ 214 w 504"/>
                <a:gd name="T11" fmla="*/ 34 h 144"/>
                <a:gd name="T12" fmla="*/ 214 w 504"/>
                <a:gd name="T13" fmla="*/ 34 h 144"/>
                <a:gd name="T14" fmla="*/ 206 w 504"/>
                <a:gd name="T15" fmla="*/ 40 h 144"/>
                <a:gd name="T16" fmla="*/ 192 w 504"/>
                <a:gd name="T17" fmla="*/ 46 h 144"/>
                <a:gd name="T18" fmla="*/ 178 w 504"/>
                <a:gd name="T19" fmla="*/ 52 h 144"/>
                <a:gd name="T20" fmla="*/ 162 w 504"/>
                <a:gd name="T21" fmla="*/ 56 h 144"/>
                <a:gd name="T22" fmla="*/ 144 w 504"/>
                <a:gd name="T23" fmla="*/ 58 h 144"/>
                <a:gd name="T24" fmla="*/ 124 w 504"/>
                <a:gd name="T25" fmla="*/ 60 h 144"/>
                <a:gd name="T26" fmla="*/ 102 w 504"/>
                <a:gd name="T27" fmla="*/ 60 h 144"/>
                <a:gd name="T28" fmla="*/ 80 w 504"/>
                <a:gd name="T29" fmla="*/ 60 h 144"/>
                <a:gd name="T30" fmla="*/ 80 w 504"/>
                <a:gd name="T31" fmla="*/ 60 h 144"/>
                <a:gd name="T32" fmla="*/ 50 w 504"/>
                <a:gd name="T33" fmla="*/ 56 h 144"/>
                <a:gd name="T34" fmla="*/ 22 w 504"/>
                <a:gd name="T35" fmla="*/ 52 h 144"/>
                <a:gd name="T36" fmla="*/ 22 w 504"/>
                <a:gd name="T37" fmla="*/ 52 h 144"/>
                <a:gd name="T38" fmla="*/ 0 w 504"/>
                <a:gd name="T39" fmla="*/ 56 h 144"/>
                <a:gd name="T40" fmla="*/ 204 w 504"/>
                <a:gd name="T41" fmla="*/ 144 h 144"/>
                <a:gd name="T42" fmla="*/ 238 w 504"/>
                <a:gd name="T43" fmla="*/ 136 h 144"/>
                <a:gd name="T44" fmla="*/ 504 w 504"/>
                <a:gd name="T45" fmla="*/ 76 h 144"/>
                <a:gd name="T46" fmla="*/ 280 w 504"/>
                <a:gd name="T47" fmla="*/ 0 h 144"/>
                <a:gd name="T48" fmla="*/ 280 w 504"/>
                <a:gd name="T49" fmla="*/ 0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4"/>
                <a:gd name="T76" fmla="*/ 0 h 144"/>
                <a:gd name="T77" fmla="*/ 504 w 504"/>
                <a:gd name="T78" fmla="*/ 144 h 1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4" h="144">
                  <a:moveTo>
                    <a:pt x="280" y="0"/>
                  </a:moveTo>
                  <a:lnTo>
                    <a:pt x="224" y="10"/>
                  </a:lnTo>
                  <a:lnTo>
                    <a:pt x="224" y="16"/>
                  </a:lnTo>
                  <a:lnTo>
                    <a:pt x="222" y="26"/>
                  </a:lnTo>
                  <a:lnTo>
                    <a:pt x="214" y="34"/>
                  </a:lnTo>
                  <a:lnTo>
                    <a:pt x="206" y="40"/>
                  </a:lnTo>
                  <a:lnTo>
                    <a:pt x="192" y="46"/>
                  </a:lnTo>
                  <a:lnTo>
                    <a:pt x="178" y="52"/>
                  </a:lnTo>
                  <a:lnTo>
                    <a:pt x="162" y="56"/>
                  </a:lnTo>
                  <a:lnTo>
                    <a:pt x="144" y="58"/>
                  </a:lnTo>
                  <a:lnTo>
                    <a:pt x="124" y="60"/>
                  </a:lnTo>
                  <a:lnTo>
                    <a:pt x="102" y="60"/>
                  </a:lnTo>
                  <a:lnTo>
                    <a:pt x="80" y="60"/>
                  </a:lnTo>
                  <a:lnTo>
                    <a:pt x="50" y="56"/>
                  </a:lnTo>
                  <a:lnTo>
                    <a:pt x="22" y="52"/>
                  </a:lnTo>
                  <a:lnTo>
                    <a:pt x="0" y="56"/>
                  </a:lnTo>
                  <a:lnTo>
                    <a:pt x="204" y="144"/>
                  </a:lnTo>
                  <a:lnTo>
                    <a:pt x="238" y="136"/>
                  </a:lnTo>
                  <a:lnTo>
                    <a:pt x="504" y="76"/>
                  </a:lnTo>
                  <a:lnTo>
                    <a:pt x="280" y="0"/>
                  </a:lnTo>
                  <a:close/>
                </a:path>
              </a:pathLst>
            </a:custGeom>
            <a:solidFill>
              <a:srgbClr val="5B9216"/>
            </a:solidFill>
            <a:ln w="9525">
              <a:noFill/>
              <a:round/>
              <a:headEnd/>
              <a:tailEnd/>
            </a:ln>
          </p:spPr>
          <p:txBody>
            <a:bodyPr/>
            <a:lstStyle/>
            <a:p>
              <a:endParaRPr lang="en-US">
                <a:latin typeface="+mj-lt"/>
              </a:endParaRPr>
            </a:p>
          </p:txBody>
        </p:sp>
        <p:sp>
          <p:nvSpPr>
            <p:cNvPr id="1062" name="Freeform 589"/>
            <p:cNvSpPr>
              <a:spLocks/>
            </p:cNvSpPr>
            <p:nvPr/>
          </p:nvSpPr>
          <p:spPr bwMode="auto">
            <a:xfrm>
              <a:off x="3261" y="2826"/>
              <a:ext cx="440" cy="108"/>
            </a:xfrm>
            <a:custGeom>
              <a:avLst/>
              <a:gdLst>
                <a:gd name="T0" fmla="*/ 266 w 440"/>
                <a:gd name="T1" fmla="*/ 0 h 108"/>
                <a:gd name="T2" fmla="*/ 0 w 440"/>
                <a:gd name="T3" fmla="*/ 34 h 108"/>
                <a:gd name="T4" fmla="*/ 172 w 440"/>
                <a:gd name="T5" fmla="*/ 108 h 108"/>
                <a:gd name="T6" fmla="*/ 226 w 440"/>
                <a:gd name="T7" fmla="*/ 100 h 108"/>
                <a:gd name="T8" fmla="*/ 226 w 440"/>
                <a:gd name="T9" fmla="*/ 96 h 108"/>
                <a:gd name="T10" fmla="*/ 226 w 440"/>
                <a:gd name="T11" fmla="*/ 96 h 108"/>
                <a:gd name="T12" fmla="*/ 232 w 440"/>
                <a:gd name="T13" fmla="*/ 88 h 108"/>
                <a:gd name="T14" fmla="*/ 242 w 440"/>
                <a:gd name="T15" fmla="*/ 78 h 108"/>
                <a:gd name="T16" fmla="*/ 256 w 440"/>
                <a:gd name="T17" fmla="*/ 72 h 108"/>
                <a:gd name="T18" fmla="*/ 274 w 440"/>
                <a:gd name="T19" fmla="*/ 66 h 108"/>
                <a:gd name="T20" fmla="*/ 294 w 440"/>
                <a:gd name="T21" fmla="*/ 62 h 108"/>
                <a:gd name="T22" fmla="*/ 318 w 440"/>
                <a:gd name="T23" fmla="*/ 58 h 108"/>
                <a:gd name="T24" fmla="*/ 342 w 440"/>
                <a:gd name="T25" fmla="*/ 58 h 108"/>
                <a:gd name="T26" fmla="*/ 370 w 440"/>
                <a:gd name="T27" fmla="*/ 58 h 108"/>
                <a:gd name="T28" fmla="*/ 370 w 440"/>
                <a:gd name="T29" fmla="*/ 58 h 108"/>
                <a:gd name="T30" fmla="*/ 392 w 440"/>
                <a:gd name="T31" fmla="*/ 60 h 108"/>
                <a:gd name="T32" fmla="*/ 414 w 440"/>
                <a:gd name="T33" fmla="*/ 64 h 108"/>
                <a:gd name="T34" fmla="*/ 416 w 440"/>
                <a:gd name="T35" fmla="*/ 64 h 108"/>
                <a:gd name="T36" fmla="*/ 416 w 440"/>
                <a:gd name="T37" fmla="*/ 64 h 108"/>
                <a:gd name="T38" fmla="*/ 440 w 440"/>
                <a:gd name="T39" fmla="*/ 60 h 108"/>
                <a:gd name="T40" fmla="*/ 274 w 440"/>
                <a:gd name="T41" fmla="*/ 2 h 108"/>
                <a:gd name="T42" fmla="*/ 266 w 440"/>
                <a:gd name="T43" fmla="*/ 0 h 108"/>
                <a:gd name="T44" fmla="*/ 266 w 440"/>
                <a:gd name="T45" fmla="*/ 0 h 1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0"/>
                <a:gd name="T70" fmla="*/ 0 h 108"/>
                <a:gd name="T71" fmla="*/ 440 w 440"/>
                <a:gd name="T72" fmla="*/ 108 h 1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0" h="108">
                  <a:moveTo>
                    <a:pt x="266" y="0"/>
                  </a:moveTo>
                  <a:lnTo>
                    <a:pt x="0" y="34"/>
                  </a:lnTo>
                  <a:lnTo>
                    <a:pt x="172" y="108"/>
                  </a:lnTo>
                  <a:lnTo>
                    <a:pt x="226" y="100"/>
                  </a:lnTo>
                  <a:lnTo>
                    <a:pt x="226" y="96"/>
                  </a:lnTo>
                  <a:lnTo>
                    <a:pt x="232" y="88"/>
                  </a:lnTo>
                  <a:lnTo>
                    <a:pt x="242" y="78"/>
                  </a:lnTo>
                  <a:lnTo>
                    <a:pt x="256" y="72"/>
                  </a:lnTo>
                  <a:lnTo>
                    <a:pt x="274" y="66"/>
                  </a:lnTo>
                  <a:lnTo>
                    <a:pt x="294" y="62"/>
                  </a:lnTo>
                  <a:lnTo>
                    <a:pt x="318" y="58"/>
                  </a:lnTo>
                  <a:lnTo>
                    <a:pt x="342" y="58"/>
                  </a:lnTo>
                  <a:lnTo>
                    <a:pt x="370" y="58"/>
                  </a:lnTo>
                  <a:lnTo>
                    <a:pt x="392" y="60"/>
                  </a:lnTo>
                  <a:lnTo>
                    <a:pt x="414" y="64"/>
                  </a:lnTo>
                  <a:lnTo>
                    <a:pt x="416" y="64"/>
                  </a:lnTo>
                  <a:lnTo>
                    <a:pt x="440" y="60"/>
                  </a:lnTo>
                  <a:lnTo>
                    <a:pt x="274" y="2"/>
                  </a:lnTo>
                  <a:lnTo>
                    <a:pt x="266" y="0"/>
                  </a:lnTo>
                  <a:close/>
                </a:path>
              </a:pathLst>
            </a:custGeom>
            <a:solidFill>
              <a:srgbClr val="5B9216"/>
            </a:solidFill>
            <a:ln w="9525">
              <a:noFill/>
              <a:round/>
              <a:headEnd/>
              <a:tailEnd/>
            </a:ln>
          </p:spPr>
          <p:txBody>
            <a:bodyPr/>
            <a:lstStyle/>
            <a:p>
              <a:endParaRPr lang="en-US">
                <a:latin typeface="+mj-lt"/>
              </a:endParaRPr>
            </a:p>
          </p:txBody>
        </p:sp>
        <p:sp>
          <p:nvSpPr>
            <p:cNvPr id="1063" name="Freeform 590"/>
            <p:cNvSpPr>
              <a:spLocks/>
            </p:cNvSpPr>
            <p:nvPr/>
          </p:nvSpPr>
          <p:spPr bwMode="auto">
            <a:xfrm>
              <a:off x="3493" y="3278"/>
              <a:ext cx="248" cy="180"/>
            </a:xfrm>
            <a:custGeom>
              <a:avLst/>
              <a:gdLst>
                <a:gd name="T0" fmla="*/ 0 w 248"/>
                <a:gd name="T1" fmla="*/ 6 h 180"/>
                <a:gd name="T2" fmla="*/ 0 w 248"/>
                <a:gd name="T3" fmla="*/ 124 h 180"/>
                <a:gd name="T4" fmla="*/ 124 w 248"/>
                <a:gd name="T5" fmla="*/ 180 h 180"/>
                <a:gd name="T6" fmla="*/ 124 w 248"/>
                <a:gd name="T7" fmla="*/ 180 h 180"/>
                <a:gd name="T8" fmla="*/ 124 w 248"/>
                <a:gd name="T9" fmla="*/ 180 h 180"/>
                <a:gd name="T10" fmla="*/ 144 w 248"/>
                <a:gd name="T11" fmla="*/ 174 h 180"/>
                <a:gd name="T12" fmla="*/ 166 w 248"/>
                <a:gd name="T13" fmla="*/ 172 h 180"/>
                <a:gd name="T14" fmla="*/ 188 w 248"/>
                <a:gd name="T15" fmla="*/ 170 h 180"/>
                <a:gd name="T16" fmla="*/ 212 w 248"/>
                <a:gd name="T17" fmla="*/ 168 h 180"/>
                <a:gd name="T18" fmla="*/ 246 w 248"/>
                <a:gd name="T19" fmla="*/ 170 h 180"/>
                <a:gd name="T20" fmla="*/ 248 w 248"/>
                <a:gd name="T21" fmla="*/ 166 h 180"/>
                <a:gd name="T22" fmla="*/ 248 w 248"/>
                <a:gd name="T23" fmla="*/ 106 h 180"/>
                <a:gd name="T24" fmla="*/ 0 w 248"/>
                <a:gd name="T25" fmla="*/ 0 h 180"/>
                <a:gd name="T26" fmla="*/ 0 w 248"/>
                <a:gd name="T27" fmla="*/ 6 h 1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8"/>
                <a:gd name="T43" fmla="*/ 0 h 180"/>
                <a:gd name="T44" fmla="*/ 248 w 248"/>
                <a:gd name="T45" fmla="*/ 180 h 1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8" h="180">
                  <a:moveTo>
                    <a:pt x="0" y="6"/>
                  </a:moveTo>
                  <a:lnTo>
                    <a:pt x="0" y="124"/>
                  </a:lnTo>
                  <a:lnTo>
                    <a:pt x="124" y="180"/>
                  </a:lnTo>
                  <a:lnTo>
                    <a:pt x="144" y="174"/>
                  </a:lnTo>
                  <a:lnTo>
                    <a:pt x="166" y="172"/>
                  </a:lnTo>
                  <a:lnTo>
                    <a:pt x="188" y="170"/>
                  </a:lnTo>
                  <a:lnTo>
                    <a:pt x="212" y="168"/>
                  </a:lnTo>
                  <a:lnTo>
                    <a:pt x="246" y="170"/>
                  </a:lnTo>
                  <a:lnTo>
                    <a:pt x="248" y="166"/>
                  </a:lnTo>
                  <a:lnTo>
                    <a:pt x="248" y="106"/>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4" name="Freeform 591"/>
            <p:cNvSpPr>
              <a:spLocks/>
            </p:cNvSpPr>
            <p:nvPr/>
          </p:nvSpPr>
          <p:spPr bwMode="auto">
            <a:xfrm>
              <a:off x="3173" y="2850"/>
              <a:ext cx="214" cy="214"/>
            </a:xfrm>
            <a:custGeom>
              <a:avLst/>
              <a:gdLst>
                <a:gd name="T0" fmla="*/ 0 w 214"/>
                <a:gd name="T1" fmla="*/ 6 h 214"/>
                <a:gd name="T2" fmla="*/ 0 w 214"/>
                <a:gd name="T3" fmla="*/ 116 h 214"/>
                <a:gd name="T4" fmla="*/ 214 w 214"/>
                <a:gd name="T5" fmla="*/ 214 h 214"/>
                <a:gd name="T6" fmla="*/ 214 w 214"/>
                <a:gd name="T7" fmla="*/ 94 h 214"/>
                <a:gd name="T8" fmla="*/ 0 w 214"/>
                <a:gd name="T9" fmla="*/ 0 h 214"/>
                <a:gd name="T10" fmla="*/ 0 w 214"/>
                <a:gd name="T11" fmla="*/ 6 h 214"/>
                <a:gd name="T12" fmla="*/ 0 60000 65536"/>
                <a:gd name="T13" fmla="*/ 0 60000 65536"/>
                <a:gd name="T14" fmla="*/ 0 60000 65536"/>
                <a:gd name="T15" fmla="*/ 0 60000 65536"/>
                <a:gd name="T16" fmla="*/ 0 60000 65536"/>
                <a:gd name="T17" fmla="*/ 0 60000 65536"/>
                <a:gd name="T18" fmla="*/ 0 w 214"/>
                <a:gd name="T19" fmla="*/ 0 h 214"/>
                <a:gd name="T20" fmla="*/ 214 w 214"/>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214" h="214">
                  <a:moveTo>
                    <a:pt x="0" y="6"/>
                  </a:moveTo>
                  <a:lnTo>
                    <a:pt x="0" y="116"/>
                  </a:lnTo>
                  <a:lnTo>
                    <a:pt x="214" y="214"/>
                  </a:lnTo>
                  <a:lnTo>
                    <a:pt x="214" y="94"/>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5" name="Freeform 592"/>
            <p:cNvSpPr>
              <a:spLocks/>
            </p:cNvSpPr>
            <p:nvPr/>
          </p:nvSpPr>
          <p:spPr bwMode="auto">
            <a:xfrm>
              <a:off x="3165" y="3134"/>
              <a:ext cx="214" cy="136"/>
            </a:xfrm>
            <a:custGeom>
              <a:avLst/>
              <a:gdLst>
                <a:gd name="T0" fmla="*/ 0 w 214"/>
                <a:gd name="T1" fmla="*/ 8 h 136"/>
                <a:gd name="T2" fmla="*/ 0 w 214"/>
                <a:gd name="T3" fmla="*/ 116 h 136"/>
                <a:gd name="T4" fmla="*/ 42 w 214"/>
                <a:gd name="T5" fmla="*/ 136 h 136"/>
                <a:gd name="T6" fmla="*/ 44 w 214"/>
                <a:gd name="T7" fmla="*/ 136 h 136"/>
                <a:gd name="T8" fmla="*/ 44 w 214"/>
                <a:gd name="T9" fmla="*/ 136 h 136"/>
                <a:gd name="T10" fmla="*/ 68 w 214"/>
                <a:gd name="T11" fmla="*/ 128 h 136"/>
                <a:gd name="T12" fmla="*/ 94 w 214"/>
                <a:gd name="T13" fmla="*/ 122 h 136"/>
                <a:gd name="T14" fmla="*/ 122 w 214"/>
                <a:gd name="T15" fmla="*/ 120 h 136"/>
                <a:gd name="T16" fmla="*/ 152 w 214"/>
                <a:gd name="T17" fmla="*/ 118 h 136"/>
                <a:gd name="T18" fmla="*/ 152 w 214"/>
                <a:gd name="T19" fmla="*/ 118 h 136"/>
                <a:gd name="T20" fmla="*/ 182 w 214"/>
                <a:gd name="T21" fmla="*/ 120 h 136"/>
                <a:gd name="T22" fmla="*/ 210 w 214"/>
                <a:gd name="T23" fmla="*/ 122 h 136"/>
                <a:gd name="T24" fmla="*/ 214 w 214"/>
                <a:gd name="T25" fmla="*/ 124 h 136"/>
                <a:gd name="T26" fmla="*/ 214 w 214"/>
                <a:gd name="T27" fmla="*/ 94 h 136"/>
                <a:gd name="T28" fmla="*/ 0 w 214"/>
                <a:gd name="T29" fmla="*/ 0 h 136"/>
                <a:gd name="T30" fmla="*/ 0 w 214"/>
                <a:gd name="T31" fmla="*/ 8 h 1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4"/>
                <a:gd name="T49" fmla="*/ 0 h 136"/>
                <a:gd name="T50" fmla="*/ 214 w 214"/>
                <a:gd name="T51" fmla="*/ 136 h 1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4" h="136">
                  <a:moveTo>
                    <a:pt x="0" y="8"/>
                  </a:moveTo>
                  <a:lnTo>
                    <a:pt x="0" y="116"/>
                  </a:lnTo>
                  <a:lnTo>
                    <a:pt x="42" y="136"/>
                  </a:lnTo>
                  <a:lnTo>
                    <a:pt x="44" y="136"/>
                  </a:lnTo>
                  <a:lnTo>
                    <a:pt x="68" y="128"/>
                  </a:lnTo>
                  <a:lnTo>
                    <a:pt x="94" y="122"/>
                  </a:lnTo>
                  <a:lnTo>
                    <a:pt x="122" y="120"/>
                  </a:lnTo>
                  <a:lnTo>
                    <a:pt x="152" y="118"/>
                  </a:lnTo>
                  <a:lnTo>
                    <a:pt x="182" y="120"/>
                  </a:lnTo>
                  <a:lnTo>
                    <a:pt x="210" y="122"/>
                  </a:lnTo>
                  <a:lnTo>
                    <a:pt x="214" y="124"/>
                  </a:lnTo>
                  <a:lnTo>
                    <a:pt x="214" y="94"/>
                  </a:lnTo>
                  <a:lnTo>
                    <a:pt x="0" y="0"/>
                  </a:lnTo>
                  <a:lnTo>
                    <a:pt x="0" y="8"/>
                  </a:lnTo>
                  <a:close/>
                </a:path>
              </a:pathLst>
            </a:custGeom>
            <a:solidFill>
              <a:srgbClr val="5B9216"/>
            </a:solidFill>
            <a:ln w="9525">
              <a:noFill/>
              <a:round/>
              <a:headEnd/>
              <a:tailEnd/>
            </a:ln>
          </p:spPr>
          <p:txBody>
            <a:bodyPr/>
            <a:lstStyle/>
            <a:p>
              <a:endParaRPr lang="en-US">
                <a:latin typeface="+mj-lt"/>
              </a:endParaRPr>
            </a:p>
          </p:txBody>
        </p:sp>
        <p:sp>
          <p:nvSpPr>
            <p:cNvPr id="1066" name="Freeform 593"/>
            <p:cNvSpPr>
              <a:spLocks/>
            </p:cNvSpPr>
            <p:nvPr/>
          </p:nvSpPr>
          <p:spPr bwMode="auto">
            <a:xfrm>
              <a:off x="3499" y="3272"/>
              <a:ext cx="264" cy="110"/>
            </a:xfrm>
            <a:custGeom>
              <a:avLst/>
              <a:gdLst>
                <a:gd name="T0" fmla="*/ 34 w 264"/>
                <a:gd name="T1" fmla="*/ 0 h 110"/>
                <a:gd name="T2" fmla="*/ 0 w 264"/>
                <a:gd name="T3" fmla="*/ 6 h 110"/>
                <a:gd name="T4" fmla="*/ 240 w 264"/>
                <a:gd name="T5" fmla="*/ 110 h 110"/>
                <a:gd name="T6" fmla="*/ 264 w 264"/>
                <a:gd name="T7" fmla="*/ 104 h 110"/>
                <a:gd name="T8" fmla="*/ 34 w 264"/>
                <a:gd name="T9" fmla="*/ 0 h 110"/>
                <a:gd name="T10" fmla="*/ 34 w 264"/>
                <a:gd name="T11" fmla="*/ 0 h 110"/>
                <a:gd name="T12" fmla="*/ 0 60000 65536"/>
                <a:gd name="T13" fmla="*/ 0 60000 65536"/>
                <a:gd name="T14" fmla="*/ 0 60000 65536"/>
                <a:gd name="T15" fmla="*/ 0 60000 65536"/>
                <a:gd name="T16" fmla="*/ 0 60000 65536"/>
                <a:gd name="T17" fmla="*/ 0 60000 65536"/>
                <a:gd name="T18" fmla="*/ 0 w 264"/>
                <a:gd name="T19" fmla="*/ 0 h 110"/>
                <a:gd name="T20" fmla="*/ 264 w 264"/>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264" h="110">
                  <a:moveTo>
                    <a:pt x="34" y="0"/>
                  </a:moveTo>
                  <a:lnTo>
                    <a:pt x="0" y="6"/>
                  </a:lnTo>
                  <a:lnTo>
                    <a:pt x="240" y="110"/>
                  </a:lnTo>
                  <a:lnTo>
                    <a:pt x="264" y="104"/>
                  </a:lnTo>
                  <a:lnTo>
                    <a:pt x="34" y="0"/>
                  </a:lnTo>
                  <a:close/>
                </a:path>
              </a:pathLst>
            </a:custGeom>
            <a:solidFill>
              <a:srgbClr val="7FC31C"/>
            </a:solidFill>
            <a:ln w="9525">
              <a:noFill/>
              <a:round/>
              <a:headEnd/>
              <a:tailEnd/>
            </a:ln>
          </p:spPr>
          <p:txBody>
            <a:bodyPr/>
            <a:lstStyle/>
            <a:p>
              <a:endParaRPr lang="en-US">
                <a:latin typeface="+mj-lt"/>
              </a:endParaRPr>
            </a:p>
          </p:txBody>
        </p:sp>
        <p:sp>
          <p:nvSpPr>
            <p:cNvPr id="1067" name="Freeform 594"/>
            <p:cNvSpPr>
              <a:spLocks/>
            </p:cNvSpPr>
            <p:nvPr/>
          </p:nvSpPr>
          <p:spPr bwMode="auto">
            <a:xfrm>
              <a:off x="3587" y="2942"/>
              <a:ext cx="180" cy="44"/>
            </a:xfrm>
            <a:custGeom>
              <a:avLst/>
              <a:gdLst>
                <a:gd name="T0" fmla="*/ 178 w 180"/>
                <a:gd name="T1" fmla="*/ 0 h 44"/>
                <a:gd name="T2" fmla="*/ 0 w 180"/>
                <a:gd name="T3" fmla="*/ 36 h 44"/>
                <a:gd name="T4" fmla="*/ 0 w 180"/>
                <a:gd name="T5" fmla="*/ 40 h 44"/>
                <a:gd name="T6" fmla="*/ 0 w 180"/>
                <a:gd name="T7" fmla="*/ 40 h 44"/>
                <a:gd name="T8" fmla="*/ 38 w 180"/>
                <a:gd name="T9" fmla="*/ 44 h 44"/>
                <a:gd name="T10" fmla="*/ 38 w 180"/>
                <a:gd name="T11" fmla="*/ 44 h 44"/>
                <a:gd name="T12" fmla="*/ 60 w 180"/>
                <a:gd name="T13" fmla="*/ 44 h 44"/>
                <a:gd name="T14" fmla="*/ 80 w 180"/>
                <a:gd name="T15" fmla="*/ 44 h 44"/>
                <a:gd name="T16" fmla="*/ 100 w 180"/>
                <a:gd name="T17" fmla="*/ 42 h 44"/>
                <a:gd name="T18" fmla="*/ 118 w 180"/>
                <a:gd name="T19" fmla="*/ 40 h 44"/>
                <a:gd name="T20" fmla="*/ 136 w 180"/>
                <a:gd name="T21" fmla="*/ 36 h 44"/>
                <a:gd name="T22" fmla="*/ 150 w 180"/>
                <a:gd name="T23" fmla="*/ 30 h 44"/>
                <a:gd name="T24" fmla="*/ 162 w 180"/>
                <a:gd name="T25" fmla="*/ 24 h 44"/>
                <a:gd name="T26" fmla="*/ 172 w 180"/>
                <a:gd name="T27" fmla="*/ 18 h 44"/>
                <a:gd name="T28" fmla="*/ 172 w 180"/>
                <a:gd name="T29" fmla="*/ 18 h 44"/>
                <a:gd name="T30" fmla="*/ 172 w 180"/>
                <a:gd name="T31" fmla="*/ 18 h 44"/>
                <a:gd name="T32" fmla="*/ 178 w 180"/>
                <a:gd name="T33" fmla="*/ 10 h 44"/>
                <a:gd name="T34" fmla="*/ 180 w 180"/>
                <a:gd name="T35" fmla="*/ 2 h 44"/>
                <a:gd name="T36" fmla="*/ 180 w 180"/>
                <a:gd name="T37" fmla="*/ 0 h 44"/>
                <a:gd name="T38" fmla="*/ 178 w 180"/>
                <a:gd name="T39" fmla="*/ 0 h 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44"/>
                <a:gd name="T62" fmla="*/ 180 w 180"/>
                <a:gd name="T63" fmla="*/ 44 h 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44">
                  <a:moveTo>
                    <a:pt x="178" y="0"/>
                  </a:moveTo>
                  <a:lnTo>
                    <a:pt x="0" y="36"/>
                  </a:lnTo>
                  <a:lnTo>
                    <a:pt x="0" y="40"/>
                  </a:lnTo>
                  <a:lnTo>
                    <a:pt x="38" y="44"/>
                  </a:lnTo>
                  <a:lnTo>
                    <a:pt x="60" y="44"/>
                  </a:lnTo>
                  <a:lnTo>
                    <a:pt x="80" y="44"/>
                  </a:lnTo>
                  <a:lnTo>
                    <a:pt x="100" y="42"/>
                  </a:lnTo>
                  <a:lnTo>
                    <a:pt x="118" y="40"/>
                  </a:lnTo>
                  <a:lnTo>
                    <a:pt x="136" y="36"/>
                  </a:lnTo>
                  <a:lnTo>
                    <a:pt x="150" y="30"/>
                  </a:lnTo>
                  <a:lnTo>
                    <a:pt x="162" y="24"/>
                  </a:lnTo>
                  <a:lnTo>
                    <a:pt x="172" y="18"/>
                  </a:lnTo>
                  <a:lnTo>
                    <a:pt x="178" y="10"/>
                  </a:lnTo>
                  <a:lnTo>
                    <a:pt x="180" y="2"/>
                  </a:lnTo>
                  <a:lnTo>
                    <a:pt x="180" y="0"/>
                  </a:lnTo>
                  <a:lnTo>
                    <a:pt x="178" y="0"/>
                  </a:lnTo>
                  <a:close/>
                </a:path>
              </a:pathLst>
            </a:custGeom>
            <a:solidFill>
              <a:srgbClr val="7FC31C"/>
            </a:solidFill>
            <a:ln w="9525">
              <a:noFill/>
              <a:round/>
              <a:headEnd/>
              <a:tailEnd/>
            </a:ln>
          </p:spPr>
          <p:txBody>
            <a:bodyPr/>
            <a:lstStyle/>
            <a:p>
              <a:endParaRPr lang="en-US">
                <a:latin typeface="+mj-lt"/>
              </a:endParaRPr>
            </a:p>
          </p:txBody>
        </p:sp>
        <p:sp>
          <p:nvSpPr>
            <p:cNvPr id="1068" name="Freeform 595"/>
            <p:cNvSpPr>
              <a:spLocks/>
            </p:cNvSpPr>
            <p:nvPr/>
          </p:nvSpPr>
          <p:spPr bwMode="auto">
            <a:xfrm>
              <a:off x="3749" y="3014"/>
              <a:ext cx="380" cy="214"/>
            </a:xfrm>
            <a:custGeom>
              <a:avLst/>
              <a:gdLst>
                <a:gd name="T0" fmla="*/ 376 w 380"/>
                <a:gd name="T1" fmla="*/ 2 h 214"/>
                <a:gd name="T2" fmla="*/ 0 w 380"/>
                <a:gd name="T3" fmla="*/ 88 h 214"/>
                <a:gd name="T4" fmla="*/ 0 w 380"/>
                <a:gd name="T5" fmla="*/ 214 h 214"/>
                <a:gd name="T6" fmla="*/ 380 w 380"/>
                <a:gd name="T7" fmla="*/ 126 h 214"/>
                <a:gd name="T8" fmla="*/ 380 w 380"/>
                <a:gd name="T9" fmla="*/ 0 h 214"/>
                <a:gd name="T10" fmla="*/ 376 w 380"/>
                <a:gd name="T11" fmla="*/ 2 h 214"/>
                <a:gd name="T12" fmla="*/ 0 60000 65536"/>
                <a:gd name="T13" fmla="*/ 0 60000 65536"/>
                <a:gd name="T14" fmla="*/ 0 60000 65536"/>
                <a:gd name="T15" fmla="*/ 0 60000 65536"/>
                <a:gd name="T16" fmla="*/ 0 60000 65536"/>
                <a:gd name="T17" fmla="*/ 0 60000 65536"/>
                <a:gd name="T18" fmla="*/ 0 w 380"/>
                <a:gd name="T19" fmla="*/ 0 h 214"/>
                <a:gd name="T20" fmla="*/ 380 w 380"/>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380" h="214">
                  <a:moveTo>
                    <a:pt x="376" y="2"/>
                  </a:moveTo>
                  <a:lnTo>
                    <a:pt x="0" y="88"/>
                  </a:lnTo>
                  <a:lnTo>
                    <a:pt x="0" y="214"/>
                  </a:lnTo>
                  <a:lnTo>
                    <a:pt x="380" y="126"/>
                  </a:lnTo>
                  <a:lnTo>
                    <a:pt x="380" y="0"/>
                  </a:lnTo>
                  <a:lnTo>
                    <a:pt x="376" y="2"/>
                  </a:lnTo>
                  <a:close/>
                </a:path>
              </a:pathLst>
            </a:custGeom>
            <a:solidFill>
              <a:srgbClr val="7FC31C"/>
            </a:solidFill>
            <a:ln w="9525">
              <a:noFill/>
              <a:round/>
              <a:headEnd/>
              <a:tailEnd/>
            </a:ln>
          </p:spPr>
          <p:txBody>
            <a:bodyPr/>
            <a:lstStyle/>
            <a:p>
              <a:endParaRPr lang="en-US">
                <a:latin typeface="+mj-lt"/>
              </a:endParaRPr>
            </a:p>
          </p:txBody>
        </p:sp>
        <p:sp>
          <p:nvSpPr>
            <p:cNvPr id="1069" name="Freeform 596"/>
            <p:cNvSpPr>
              <a:spLocks/>
            </p:cNvSpPr>
            <p:nvPr/>
          </p:nvSpPr>
          <p:spPr bwMode="auto">
            <a:xfrm>
              <a:off x="3507" y="2922"/>
              <a:ext cx="614" cy="176"/>
            </a:xfrm>
            <a:custGeom>
              <a:avLst/>
              <a:gdLst>
                <a:gd name="T0" fmla="*/ 352 w 614"/>
                <a:gd name="T1" fmla="*/ 0 h 176"/>
                <a:gd name="T2" fmla="*/ 326 w 614"/>
                <a:gd name="T3" fmla="*/ 6 h 176"/>
                <a:gd name="T4" fmla="*/ 542 w 614"/>
                <a:gd name="T5" fmla="*/ 80 h 176"/>
                <a:gd name="T6" fmla="*/ 542 w 614"/>
                <a:gd name="T7" fmla="*/ 80 h 176"/>
                <a:gd name="T8" fmla="*/ 544 w 614"/>
                <a:gd name="T9" fmla="*/ 82 h 176"/>
                <a:gd name="T10" fmla="*/ 544 w 614"/>
                <a:gd name="T11" fmla="*/ 82 h 176"/>
                <a:gd name="T12" fmla="*/ 542 w 614"/>
                <a:gd name="T13" fmla="*/ 84 h 176"/>
                <a:gd name="T14" fmla="*/ 276 w 614"/>
                <a:gd name="T15" fmla="*/ 144 h 176"/>
                <a:gd name="T16" fmla="*/ 244 w 614"/>
                <a:gd name="T17" fmla="*/ 152 h 176"/>
                <a:gd name="T18" fmla="*/ 244 w 614"/>
                <a:gd name="T19" fmla="*/ 152 h 176"/>
                <a:gd name="T20" fmla="*/ 242 w 614"/>
                <a:gd name="T21" fmla="*/ 152 h 176"/>
                <a:gd name="T22" fmla="*/ 242 w 614"/>
                <a:gd name="T23" fmla="*/ 152 h 176"/>
                <a:gd name="T24" fmla="*/ 38 w 614"/>
                <a:gd name="T25" fmla="*/ 64 h 176"/>
                <a:gd name="T26" fmla="*/ 0 w 614"/>
                <a:gd name="T27" fmla="*/ 72 h 176"/>
                <a:gd name="T28" fmla="*/ 240 w 614"/>
                <a:gd name="T29" fmla="*/ 176 h 176"/>
                <a:gd name="T30" fmla="*/ 614 w 614"/>
                <a:gd name="T31" fmla="*/ 90 h 176"/>
                <a:gd name="T32" fmla="*/ 352 w 614"/>
                <a:gd name="T33" fmla="*/ 0 h 176"/>
                <a:gd name="T34" fmla="*/ 352 w 614"/>
                <a:gd name="T35" fmla="*/ 0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4"/>
                <a:gd name="T55" fmla="*/ 0 h 176"/>
                <a:gd name="T56" fmla="*/ 614 w 614"/>
                <a:gd name="T57" fmla="*/ 176 h 1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4" h="176">
                  <a:moveTo>
                    <a:pt x="352" y="0"/>
                  </a:moveTo>
                  <a:lnTo>
                    <a:pt x="326" y="6"/>
                  </a:lnTo>
                  <a:lnTo>
                    <a:pt x="542" y="80"/>
                  </a:lnTo>
                  <a:lnTo>
                    <a:pt x="544" y="82"/>
                  </a:lnTo>
                  <a:lnTo>
                    <a:pt x="542" y="84"/>
                  </a:lnTo>
                  <a:lnTo>
                    <a:pt x="276" y="144"/>
                  </a:lnTo>
                  <a:lnTo>
                    <a:pt x="244" y="152"/>
                  </a:lnTo>
                  <a:lnTo>
                    <a:pt x="242" y="152"/>
                  </a:lnTo>
                  <a:lnTo>
                    <a:pt x="38" y="64"/>
                  </a:lnTo>
                  <a:lnTo>
                    <a:pt x="0" y="72"/>
                  </a:lnTo>
                  <a:lnTo>
                    <a:pt x="240" y="176"/>
                  </a:lnTo>
                  <a:lnTo>
                    <a:pt x="614" y="90"/>
                  </a:lnTo>
                  <a:lnTo>
                    <a:pt x="352" y="0"/>
                  </a:lnTo>
                  <a:close/>
                </a:path>
              </a:pathLst>
            </a:custGeom>
            <a:solidFill>
              <a:srgbClr val="7FC31C"/>
            </a:solidFill>
            <a:ln w="9525">
              <a:noFill/>
              <a:round/>
              <a:headEnd/>
              <a:tailEnd/>
            </a:ln>
          </p:spPr>
          <p:txBody>
            <a:bodyPr/>
            <a:lstStyle/>
            <a:p>
              <a:endParaRPr lang="en-US">
                <a:latin typeface="+mj-lt"/>
              </a:endParaRPr>
            </a:p>
          </p:txBody>
        </p:sp>
        <p:sp>
          <p:nvSpPr>
            <p:cNvPr id="1070" name="Freeform 597"/>
            <p:cNvSpPr>
              <a:spLocks/>
            </p:cNvSpPr>
            <p:nvPr/>
          </p:nvSpPr>
          <p:spPr bwMode="auto">
            <a:xfrm>
              <a:off x="3173" y="3130"/>
              <a:ext cx="246" cy="96"/>
            </a:xfrm>
            <a:custGeom>
              <a:avLst/>
              <a:gdLst>
                <a:gd name="T0" fmla="*/ 54 w 246"/>
                <a:gd name="T1" fmla="*/ 0 h 96"/>
                <a:gd name="T2" fmla="*/ 0 w 246"/>
                <a:gd name="T3" fmla="*/ 6 h 96"/>
                <a:gd name="T4" fmla="*/ 206 w 246"/>
                <a:gd name="T5" fmla="*/ 96 h 96"/>
                <a:gd name="T6" fmla="*/ 246 w 246"/>
                <a:gd name="T7" fmla="*/ 88 h 96"/>
                <a:gd name="T8" fmla="*/ 54 w 246"/>
                <a:gd name="T9" fmla="*/ 0 h 96"/>
                <a:gd name="T10" fmla="*/ 54 w 246"/>
                <a:gd name="T11" fmla="*/ 0 h 96"/>
                <a:gd name="T12" fmla="*/ 0 60000 65536"/>
                <a:gd name="T13" fmla="*/ 0 60000 65536"/>
                <a:gd name="T14" fmla="*/ 0 60000 65536"/>
                <a:gd name="T15" fmla="*/ 0 60000 65536"/>
                <a:gd name="T16" fmla="*/ 0 60000 65536"/>
                <a:gd name="T17" fmla="*/ 0 60000 65536"/>
                <a:gd name="T18" fmla="*/ 0 w 246"/>
                <a:gd name="T19" fmla="*/ 0 h 96"/>
                <a:gd name="T20" fmla="*/ 246 w 246"/>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246" h="96">
                  <a:moveTo>
                    <a:pt x="54" y="0"/>
                  </a:moveTo>
                  <a:lnTo>
                    <a:pt x="0" y="6"/>
                  </a:lnTo>
                  <a:lnTo>
                    <a:pt x="206" y="96"/>
                  </a:lnTo>
                  <a:lnTo>
                    <a:pt x="246" y="88"/>
                  </a:lnTo>
                  <a:lnTo>
                    <a:pt x="54" y="0"/>
                  </a:lnTo>
                  <a:close/>
                </a:path>
              </a:pathLst>
            </a:custGeom>
            <a:solidFill>
              <a:srgbClr val="7FC31C"/>
            </a:solidFill>
            <a:ln w="9525">
              <a:noFill/>
              <a:round/>
              <a:headEnd/>
              <a:tailEnd/>
            </a:ln>
          </p:spPr>
          <p:txBody>
            <a:bodyPr/>
            <a:lstStyle/>
            <a:p>
              <a:endParaRPr lang="en-US">
                <a:latin typeface="+mj-lt"/>
              </a:endParaRPr>
            </a:p>
          </p:txBody>
        </p:sp>
        <p:sp>
          <p:nvSpPr>
            <p:cNvPr id="1071" name="Freeform 598"/>
            <p:cNvSpPr>
              <a:spLocks/>
            </p:cNvSpPr>
            <p:nvPr/>
          </p:nvSpPr>
          <p:spPr bwMode="auto">
            <a:xfrm>
              <a:off x="3771" y="3150"/>
              <a:ext cx="400" cy="98"/>
            </a:xfrm>
            <a:custGeom>
              <a:avLst/>
              <a:gdLst>
                <a:gd name="T0" fmla="*/ 364 w 400"/>
                <a:gd name="T1" fmla="*/ 2 h 98"/>
                <a:gd name="T2" fmla="*/ 0 w 400"/>
                <a:gd name="T3" fmla="*/ 86 h 98"/>
                <a:gd name="T4" fmla="*/ 26 w 400"/>
                <a:gd name="T5" fmla="*/ 98 h 98"/>
                <a:gd name="T6" fmla="*/ 400 w 400"/>
                <a:gd name="T7" fmla="*/ 12 h 98"/>
                <a:gd name="T8" fmla="*/ 366 w 400"/>
                <a:gd name="T9" fmla="*/ 0 h 98"/>
                <a:gd name="T10" fmla="*/ 364 w 400"/>
                <a:gd name="T11" fmla="*/ 2 h 98"/>
                <a:gd name="T12" fmla="*/ 0 60000 65536"/>
                <a:gd name="T13" fmla="*/ 0 60000 65536"/>
                <a:gd name="T14" fmla="*/ 0 60000 65536"/>
                <a:gd name="T15" fmla="*/ 0 60000 65536"/>
                <a:gd name="T16" fmla="*/ 0 60000 65536"/>
                <a:gd name="T17" fmla="*/ 0 60000 65536"/>
                <a:gd name="T18" fmla="*/ 0 w 400"/>
                <a:gd name="T19" fmla="*/ 0 h 98"/>
                <a:gd name="T20" fmla="*/ 400 w 400"/>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400" h="98">
                  <a:moveTo>
                    <a:pt x="364" y="2"/>
                  </a:moveTo>
                  <a:lnTo>
                    <a:pt x="0" y="86"/>
                  </a:lnTo>
                  <a:lnTo>
                    <a:pt x="26" y="98"/>
                  </a:lnTo>
                  <a:lnTo>
                    <a:pt x="400" y="12"/>
                  </a:lnTo>
                  <a:lnTo>
                    <a:pt x="366" y="0"/>
                  </a:lnTo>
                  <a:lnTo>
                    <a:pt x="364" y="2"/>
                  </a:lnTo>
                  <a:close/>
                </a:path>
              </a:pathLst>
            </a:custGeom>
            <a:solidFill>
              <a:srgbClr val="7FC31C"/>
            </a:solidFill>
            <a:ln w="9525">
              <a:noFill/>
              <a:round/>
              <a:headEnd/>
              <a:tailEnd/>
            </a:ln>
          </p:spPr>
          <p:txBody>
            <a:bodyPr/>
            <a:lstStyle/>
            <a:p>
              <a:endParaRPr lang="en-US">
                <a:latin typeface="+mj-lt"/>
              </a:endParaRPr>
            </a:p>
          </p:txBody>
        </p:sp>
        <p:sp>
          <p:nvSpPr>
            <p:cNvPr id="1072" name="Freeform 599"/>
            <p:cNvSpPr>
              <a:spLocks/>
            </p:cNvSpPr>
            <p:nvPr/>
          </p:nvSpPr>
          <p:spPr bwMode="auto">
            <a:xfrm>
              <a:off x="3489" y="2886"/>
              <a:ext cx="166" cy="36"/>
            </a:xfrm>
            <a:custGeom>
              <a:avLst/>
              <a:gdLst>
                <a:gd name="T0" fmla="*/ 2 w 166"/>
                <a:gd name="T1" fmla="*/ 32 h 36"/>
                <a:gd name="T2" fmla="*/ 0 w 166"/>
                <a:gd name="T3" fmla="*/ 36 h 36"/>
                <a:gd name="T4" fmla="*/ 166 w 166"/>
                <a:gd name="T5" fmla="*/ 6 h 36"/>
                <a:gd name="T6" fmla="*/ 166 w 166"/>
                <a:gd name="T7" fmla="*/ 2 h 36"/>
                <a:gd name="T8" fmla="*/ 142 w 166"/>
                <a:gd name="T9" fmla="*/ 0 h 36"/>
                <a:gd name="T10" fmla="*/ 142 w 166"/>
                <a:gd name="T11" fmla="*/ 0 h 36"/>
                <a:gd name="T12" fmla="*/ 118 w 166"/>
                <a:gd name="T13" fmla="*/ 0 h 36"/>
                <a:gd name="T14" fmla="*/ 94 w 166"/>
                <a:gd name="T15" fmla="*/ 0 h 36"/>
                <a:gd name="T16" fmla="*/ 72 w 166"/>
                <a:gd name="T17" fmla="*/ 2 h 36"/>
                <a:gd name="T18" fmla="*/ 52 w 166"/>
                <a:gd name="T19" fmla="*/ 6 h 36"/>
                <a:gd name="T20" fmla="*/ 34 w 166"/>
                <a:gd name="T21" fmla="*/ 12 h 36"/>
                <a:gd name="T22" fmla="*/ 20 w 166"/>
                <a:gd name="T23" fmla="*/ 18 h 36"/>
                <a:gd name="T24" fmla="*/ 10 w 166"/>
                <a:gd name="T25" fmla="*/ 24 h 36"/>
                <a:gd name="T26" fmla="*/ 2 w 166"/>
                <a:gd name="T27" fmla="*/ 32 h 36"/>
                <a:gd name="T28" fmla="*/ 2 w 166"/>
                <a:gd name="T29" fmla="*/ 32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6"/>
                <a:gd name="T46" fmla="*/ 0 h 36"/>
                <a:gd name="T47" fmla="*/ 166 w 166"/>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6" h="36">
                  <a:moveTo>
                    <a:pt x="2" y="32"/>
                  </a:moveTo>
                  <a:lnTo>
                    <a:pt x="0" y="36"/>
                  </a:lnTo>
                  <a:lnTo>
                    <a:pt x="166" y="6"/>
                  </a:lnTo>
                  <a:lnTo>
                    <a:pt x="166" y="2"/>
                  </a:lnTo>
                  <a:lnTo>
                    <a:pt x="142" y="0"/>
                  </a:lnTo>
                  <a:lnTo>
                    <a:pt x="118" y="0"/>
                  </a:lnTo>
                  <a:lnTo>
                    <a:pt x="94" y="0"/>
                  </a:lnTo>
                  <a:lnTo>
                    <a:pt x="72" y="2"/>
                  </a:lnTo>
                  <a:lnTo>
                    <a:pt x="52" y="6"/>
                  </a:lnTo>
                  <a:lnTo>
                    <a:pt x="34" y="12"/>
                  </a:lnTo>
                  <a:lnTo>
                    <a:pt x="20" y="18"/>
                  </a:lnTo>
                  <a:lnTo>
                    <a:pt x="10" y="24"/>
                  </a:lnTo>
                  <a:lnTo>
                    <a:pt x="2" y="32"/>
                  </a:lnTo>
                  <a:close/>
                </a:path>
              </a:pathLst>
            </a:custGeom>
            <a:solidFill>
              <a:srgbClr val="7FC31C"/>
            </a:solidFill>
            <a:ln w="9525">
              <a:noFill/>
              <a:round/>
              <a:headEnd/>
              <a:tailEnd/>
            </a:ln>
          </p:spPr>
          <p:txBody>
            <a:bodyPr/>
            <a:lstStyle/>
            <a:p>
              <a:endParaRPr lang="en-US">
                <a:latin typeface="+mj-lt"/>
              </a:endParaRPr>
            </a:p>
          </p:txBody>
        </p:sp>
        <p:sp>
          <p:nvSpPr>
            <p:cNvPr id="1073" name="Freeform 600"/>
            <p:cNvSpPr>
              <a:spLocks/>
            </p:cNvSpPr>
            <p:nvPr/>
          </p:nvSpPr>
          <p:spPr bwMode="auto">
            <a:xfrm>
              <a:off x="3799" y="3164"/>
              <a:ext cx="378" cy="216"/>
            </a:xfrm>
            <a:custGeom>
              <a:avLst/>
              <a:gdLst>
                <a:gd name="T0" fmla="*/ 376 w 378"/>
                <a:gd name="T1" fmla="*/ 2 h 216"/>
                <a:gd name="T2" fmla="*/ 0 w 378"/>
                <a:gd name="T3" fmla="*/ 88 h 216"/>
                <a:gd name="T4" fmla="*/ 0 w 378"/>
                <a:gd name="T5" fmla="*/ 216 h 216"/>
                <a:gd name="T6" fmla="*/ 378 w 378"/>
                <a:gd name="T7" fmla="*/ 126 h 216"/>
                <a:gd name="T8" fmla="*/ 378 w 378"/>
                <a:gd name="T9" fmla="*/ 0 h 216"/>
                <a:gd name="T10" fmla="*/ 376 w 378"/>
                <a:gd name="T11" fmla="*/ 2 h 216"/>
                <a:gd name="T12" fmla="*/ 0 60000 65536"/>
                <a:gd name="T13" fmla="*/ 0 60000 65536"/>
                <a:gd name="T14" fmla="*/ 0 60000 65536"/>
                <a:gd name="T15" fmla="*/ 0 60000 65536"/>
                <a:gd name="T16" fmla="*/ 0 60000 65536"/>
                <a:gd name="T17" fmla="*/ 0 60000 65536"/>
                <a:gd name="T18" fmla="*/ 0 w 378"/>
                <a:gd name="T19" fmla="*/ 0 h 216"/>
                <a:gd name="T20" fmla="*/ 378 w 378"/>
                <a:gd name="T21" fmla="*/ 216 h 216"/>
              </a:gdLst>
              <a:ahLst/>
              <a:cxnLst>
                <a:cxn ang="T12">
                  <a:pos x="T0" y="T1"/>
                </a:cxn>
                <a:cxn ang="T13">
                  <a:pos x="T2" y="T3"/>
                </a:cxn>
                <a:cxn ang="T14">
                  <a:pos x="T4" y="T5"/>
                </a:cxn>
                <a:cxn ang="T15">
                  <a:pos x="T6" y="T7"/>
                </a:cxn>
                <a:cxn ang="T16">
                  <a:pos x="T8" y="T9"/>
                </a:cxn>
                <a:cxn ang="T17">
                  <a:pos x="T10" y="T11"/>
                </a:cxn>
              </a:cxnLst>
              <a:rect l="T18" t="T19" r="T20" b="T21"/>
              <a:pathLst>
                <a:path w="378" h="216">
                  <a:moveTo>
                    <a:pt x="376" y="2"/>
                  </a:moveTo>
                  <a:lnTo>
                    <a:pt x="0" y="88"/>
                  </a:lnTo>
                  <a:lnTo>
                    <a:pt x="0" y="216"/>
                  </a:lnTo>
                  <a:lnTo>
                    <a:pt x="378" y="126"/>
                  </a:lnTo>
                  <a:lnTo>
                    <a:pt x="378" y="0"/>
                  </a:lnTo>
                  <a:lnTo>
                    <a:pt x="376" y="2"/>
                  </a:lnTo>
                  <a:close/>
                </a:path>
              </a:pathLst>
            </a:custGeom>
            <a:solidFill>
              <a:srgbClr val="7FC31C"/>
            </a:solidFill>
            <a:ln w="9525">
              <a:noFill/>
              <a:round/>
              <a:headEnd/>
              <a:tailEnd/>
            </a:ln>
          </p:spPr>
          <p:txBody>
            <a:bodyPr/>
            <a:lstStyle/>
            <a:p>
              <a:endParaRPr lang="en-US">
                <a:latin typeface="+mj-lt"/>
              </a:endParaRPr>
            </a:p>
          </p:txBody>
        </p:sp>
        <p:sp>
          <p:nvSpPr>
            <p:cNvPr id="1074" name="Freeform 601"/>
            <p:cNvSpPr>
              <a:spLocks/>
            </p:cNvSpPr>
            <p:nvPr/>
          </p:nvSpPr>
          <p:spPr bwMode="auto">
            <a:xfrm>
              <a:off x="3743" y="3316"/>
              <a:ext cx="378" cy="172"/>
            </a:xfrm>
            <a:custGeom>
              <a:avLst/>
              <a:gdLst>
                <a:gd name="T0" fmla="*/ 376 w 378"/>
                <a:gd name="T1" fmla="*/ 0 h 172"/>
                <a:gd name="T2" fmla="*/ 54 w 378"/>
                <a:gd name="T3" fmla="*/ 76 h 172"/>
                <a:gd name="T4" fmla="*/ 54 w 378"/>
                <a:gd name="T5" fmla="*/ 76 h 172"/>
                <a:gd name="T6" fmla="*/ 50 w 378"/>
                <a:gd name="T7" fmla="*/ 76 h 172"/>
                <a:gd name="T8" fmla="*/ 50 w 378"/>
                <a:gd name="T9" fmla="*/ 76 h 172"/>
                <a:gd name="T10" fmla="*/ 26 w 378"/>
                <a:gd name="T11" fmla="*/ 64 h 172"/>
                <a:gd name="T12" fmla="*/ 0 w 378"/>
                <a:gd name="T13" fmla="*/ 70 h 172"/>
                <a:gd name="T14" fmla="*/ 0 w 378"/>
                <a:gd name="T15" fmla="*/ 130 h 172"/>
                <a:gd name="T16" fmla="*/ 0 w 378"/>
                <a:gd name="T17" fmla="*/ 130 h 172"/>
                <a:gd name="T18" fmla="*/ 0 w 378"/>
                <a:gd name="T19" fmla="*/ 130 h 172"/>
                <a:gd name="T20" fmla="*/ 38 w 378"/>
                <a:gd name="T21" fmla="*/ 136 h 172"/>
                <a:gd name="T22" fmla="*/ 68 w 378"/>
                <a:gd name="T23" fmla="*/ 146 h 172"/>
                <a:gd name="T24" fmla="*/ 80 w 378"/>
                <a:gd name="T25" fmla="*/ 152 h 172"/>
                <a:gd name="T26" fmla="*/ 92 w 378"/>
                <a:gd name="T27" fmla="*/ 158 h 172"/>
                <a:gd name="T28" fmla="*/ 100 w 378"/>
                <a:gd name="T29" fmla="*/ 164 h 172"/>
                <a:gd name="T30" fmla="*/ 106 w 378"/>
                <a:gd name="T31" fmla="*/ 172 h 172"/>
                <a:gd name="T32" fmla="*/ 106 w 378"/>
                <a:gd name="T33" fmla="*/ 172 h 172"/>
                <a:gd name="T34" fmla="*/ 378 w 378"/>
                <a:gd name="T35" fmla="*/ 110 h 172"/>
                <a:gd name="T36" fmla="*/ 378 w 378"/>
                <a:gd name="T37" fmla="*/ 0 h 172"/>
                <a:gd name="T38" fmla="*/ 376 w 378"/>
                <a:gd name="T39" fmla="*/ 0 h 1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78"/>
                <a:gd name="T61" fmla="*/ 0 h 172"/>
                <a:gd name="T62" fmla="*/ 378 w 378"/>
                <a:gd name="T63" fmla="*/ 172 h 1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78" h="172">
                  <a:moveTo>
                    <a:pt x="376" y="0"/>
                  </a:moveTo>
                  <a:lnTo>
                    <a:pt x="54" y="76"/>
                  </a:lnTo>
                  <a:lnTo>
                    <a:pt x="50" y="76"/>
                  </a:lnTo>
                  <a:lnTo>
                    <a:pt x="26" y="64"/>
                  </a:lnTo>
                  <a:lnTo>
                    <a:pt x="0" y="70"/>
                  </a:lnTo>
                  <a:lnTo>
                    <a:pt x="0" y="130"/>
                  </a:lnTo>
                  <a:lnTo>
                    <a:pt x="38" y="136"/>
                  </a:lnTo>
                  <a:lnTo>
                    <a:pt x="68" y="146"/>
                  </a:lnTo>
                  <a:lnTo>
                    <a:pt x="80" y="152"/>
                  </a:lnTo>
                  <a:lnTo>
                    <a:pt x="92" y="158"/>
                  </a:lnTo>
                  <a:lnTo>
                    <a:pt x="100" y="164"/>
                  </a:lnTo>
                  <a:lnTo>
                    <a:pt x="106" y="172"/>
                  </a:lnTo>
                  <a:lnTo>
                    <a:pt x="378" y="110"/>
                  </a:lnTo>
                  <a:lnTo>
                    <a:pt x="378" y="0"/>
                  </a:lnTo>
                  <a:lnTo>
                    <a:pt x="376" y="0"/>
                  </a:lnTo>
                  <a:close/>
                </a:path>
              </a:pathLst>
            </a:custGeom>
            <a:solidFill>
              <a:srgbClr val="7FC31C"/>
            </a:solidFill>
            <a:ln w="9525">
              <a:noFill/>
              <a:round/>
              <a:headEnd/>
              <a:tailEnd/>
            </a:ln>
          </p:spPr>
          <p:txBody>
            <a:bodyPr/>
            <a:lstStyle/>
            <a:p>
              <a:endParaRPr lang="en-US">
                <a:latin typeface="+mj-lt"/>
              </a:endParaRPr>
            </a:p>
          </p:txBody>
        </p:sp>
        <p:sp>
          <p:nvSpPr>
            <p:cNvPr id="1075" name="Freeform 602"/>
            <p:cNvSpPr>
              <a:spLocks/>
            </p:cNvSpPr>
            <p:nvPr/>
          </p:nvSpPr>
          <p:spPr bwMode="auto">
            <a:xfrm>
              <a:off x="3181" y="2808"/>
              <a:ext cx="550" cy="134"/>
            </a:xfrm>
            <a:custGeom>
              <a:avLst/>
              <a:gdLst>
                <a:gd name="T0" fmla="*/ 148 w 550"/>
                <a:gd name="T1" fmla="*/ 26 h 134"/>
                <a:gd name="T2" fmla="*/ 0 w 550"/>
                <a:gd name="T3" fmla="*/ 44 h 134"/>
                <a:gd name="T4" fmla="*/ 206 w 550"/>
                <a:gd name="T5" fmla="*/ 134 h 134"/>
                <a:gd name="T6" fmla="*/ 246 w 550"/>
                <a:gd name="T7" fmla="*/ 126 h 134"/>
                <a:gd name="T8" fmla="*/ 78 w 550"/>
                <a:gd name="T9" fmla="*/ 54 h 134"/>
                <a:gd name="T10" fmla="*/ 78 w 550"/>
                <a:gd name="T11" fmla="*/ 54 h 134"/>
                <a:gd name="T12" fmla="*/ 78 w 550"/>
                <a:gd name="T13" fmla="*/ 52 h 134"/>
                <a:gd name="T14" fmla="*/ 78 w 550"/>
                <a:gd name="T15" fmla="*/ 52 h 134"/>
                <a:gd name="T16" fmla="*/ 80 w 550"/>
                <a:gd name="T17" fmla="*/ 50 h 134"/>
                <a:gd name="T18" fmla="*/ 346 w 550"/>
                <a:gd name="T19" fmla="*/ 16 h 134"/>
                <a:gd name="T20" fmla="*/ 346 w 550"/>
                <a:gd name="T21" fmla="*/ 16 h 134"/>
                <a:gd name="T22" fmla="*/ 354 w 550"/>
                <a:gd name="T23" fmla="*/ 18 h 134"/>
                <a:gd name="T24" fmla="*/ 354 w 550"/>
                <a:gd name="T25" fmla="*/ 18 h 134"/>
                <a:gd name="T26" fmla="*/ 520 w 550"/>
                <a:gd name="T27" fmla="*/ 76 h 134"/>
                <a:gd name="T28" fmla="*/ 550 w 550"/>
                <a:gd name="T29" fmla="*/ 70 h 134"/>
                <a:gd name="T30" fmla="*/ 344 w 550"/>
                <a:gd name="T31" fmla="*/ 0 h 134"/>
                <a:gd name="T32" fmla="*/ 344 w 550"/>
                <a:gd name="T33" fmla="*/ 0 h 134"/>
                <a:gd name="T34" fmla="*/ 148 w 550"/>
                <a:gd name="T35" fmla="*/ 26 h 134"/>
                <a:gd name="T36" fmla="*/ 148 w 550"/>
                <a:gd name="T37" fmla="*/ 26 h 1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0"/>
                <a:gd name="T58" fmla="*/ 0 h 134"/>
                <a:gd name="T59" fmla="*/ 550 w 550"/>
                <a:gd name="T60" fmla="*/ 134 h 1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0" h="134">
                  <a:moveTo>
                    <a:pt x="148" y="26"/>
                  </a:moveTo>
                  <a:lnTo>
                    <a:pt x="0" y="44"/>
                  </a:lnTo>
                  <a:lnTo>
                    <a:pt x="206" y="134"/>
                  </a:lnTo>
                  <a:lnTo>
                    <a:pt x="246" y="126"/>
                  </a:lnTo>
                  <a:lnTo>
                    <a:pt x="78" y="54"/>
                  </a:lnTo>
                  <a:lnTo>
                    <a:pt x="78" y="52"/>
                  </a:lnTo>
                  <a:lnTo>
                    <a:pt x="80" y="50"/>
                  </a:lnTo>
                  <a:lnTo>
                    <a:pt x="346" y="16"/>
                  </a:lnTo>
                  <a:lnTo>
                    <a:pt x="354" y="18"/>
                  </a:lnTo>
                  <a:lnTo>
                    <a:pt x="520" y="76"/>
                  </a:lnTo>
                  <a:lnTo>
                    <a:pt x="550" y="70"/>
                  </a:lnTo>
                  <a:lnTo>
                    <a:pt x="344" y="0"/>
                  </a:lnTo>
                  <a:lnTo>
                    <a:pt x="148" y="26"/>
                  </a:lnTo>
                  <a:close/>
                </a:path>
              </a:pathLst>
            </a:custGeom>
            <a:solidFill>
              <a:srgbClr val="7FC31C"/>
            </a:solidFill>
            <a:ln w="9525">
              <a:noFill/>
              <a:round/>
              <a:headEnd/>
              <a:tailEnd/>
            </a:ln>
          </p:spPr>
          <p:txBody>
            <a:bodyPr/>
            <a:lstStyle/>
            <a:p>
              <a:endParaRPr lang="en-US">
                <a:latin typeface="+mj-lt"/>
              </a:endParaRPr>
            </a:p>
          </p:txBody>
        </p:sp>
        <p:sp>
          <p:nvSpPr>
            <p:cNvPr id="1076" name="Freeform 603"/>
            <p:cNvSpPr>
              <a:spLocks/>
            </p:cNvSpPr>
            <p:nvPr/>
          </p:nvSpPr>
          <p:spPr bwMode="auto">
            <a:xfrm>
              <a:off x="3437" y="3102"/>
              <a:ext cx="110" cy="160"/>
            </a:xfrm>
            <a:custGeom>
              <a:avLst/>
              <a:gdLst>
                <a:gd name="T0" fmla="*/ 110 w 110"/>
                <a:gd name="T1" fmla="*/ 48 h 160"/>
                <a:gd name="T2" fmla="*/ 0 w 110"/>
                <a:gd name="T3" fmla="*/ 0 h 160"/>
                <a:gd name="T4" fmla="*/ 0 w 110"/>
                <a:gd name="T5" fmla="*/ 112 h 160"/>
                <a:gd name="T6" fmla="*/ 0 w 110"/>
                <a:gd name="T7" fmla="*/ 112 h 160"/>
                <a:gd name="T8" fmla="*/ 110 w 110"/>
                <a:gd name="T9" fmla="*/ 160 h 160"/>
                <a:gd name="T10" fmla="*/ 110 w 110"/>
                <a:gd name="T11" fmla="*/ 48 h 160"/>
                <a:gd name="T12" fmla="*/ 0 60000 65536"/>
                <a:gd name="T13" fmla="*/ 0 60000 65536"/>
                <a:gd name="T14" fmla="*/ 0 60000 65536"/>
                <a:gd name="T15" fmla="*/ 0 60000 65536"/>
                <a:gd name="T16" fmla="*/ 0 60000 65536"/>
                <a:gd name="T17" fmla="*/ 0 60000 65536"/>
                <a:gd name="T18" fmla="*/ 0 w 110"/>
                <a:gd name="T19" fmla="*/ 0 h 160"/>
                <a:gd name="T20" fmla="*/ 110 w 110"/>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10" h="160">
                  <a:moveTo>
                    <a:pt x="110" y="48"/>
                  </a:moveTo>
                  <a:lnTo>
                    <a:pt x="0" y="0"/>
                  </a:lnTo>
                  <a:lnTo>
                    <a:pt x="0" y="112"/>
                  </a:lnTo>
                  <a:lnTo>
                    <a:pt x="110" y="160"/>
                  </a:lnTo>
                  <a:lnTo>
                    <a:pt x="110" y="48"/>
                  </a:lnTo>
                  <a:close/>
                </a:path>
              </a:pathLst>
            </a:custGeom>
            <a:solidFill>
              <a:srgbClr val="FFFFFF"/>
            </a:solidFill>
            <a:ln w="9525">
              <a:noFill/>
              <a:round/>
              <a:headEnd/>
              <a:tailEnd/>
            </a:ln>
          </p:spPr>
          <p:txBody>
            <a:bodyPr/>
            <a:lstStyle/>
            <a:p>
              <a:endParaRPr lang="en-US">
                <a:latin typeface="+mj-lt"/>
              </a:endParaRPr>
            </a:p>
          </p:txBody>
        </p:sp>
        <p:sp>
          <p:nvSpPr>
            <p:cNvPr id="1077" name="Freeform 604"/>
            <p:cNvSpPr>
              <a:spLocks/>
            </p:cNvSpPr>
            <p:nvPr/>
          </p:nvSpPr>
          <p:spPr bwMode="auto">
            <a:xfrm>
              <a:off x="3547" y="3150"/>
              <a:ext cx="230" cy="104"/>
            </a:xfrm>
            <a:custGeom>
              <a:avLst/>
              <a:gdLst>
                <a:gd name="T0" fmla="*/ 194 w 230"/>
                <a:gd name="T1" fmla="*/ 104 h 104"/>
                <a:gd name="T2" fmla="*/ 230 w 230"/>
                <a:gd name="T3" fmla="*/ 94 h 104"/>
                <a:gd name="T4" fmla="*/ 208 w 230"/>
                <a:gd name="T5" fmla="*/ 84 h 104"/>
                <a:gd name="T6" fmla="*/ 194 w 230"/>
                <a:gd name="T7" fmla="*/ 88 h 104"/>
                <a:gd name="T8" fmla="*/ 194 w 230"/>
                <a:gd name="T9" fmla="*/ 88 h 104"/>
                <a:gd name="T10" fmla="*/ 188 w 230"/>
                <a:gd name="T11" fmla="*/ 86 h 104"/>
                <a:gd name="T12" fmla="*/ 0 w 230"/>
                <a:gd name="T13" fmla="*/ 0 h 104"/>
                <a:gd name="T14" fmla="*/ 0 w 230"/>
                <a:gd name="T15" fmla="*/ 16 h 104"/>
                <a:gd name="T16" fmla="*/ 188 w 230"/>
                <a:gd name="T17" fmla="*/ 102 h 104"/>
                <a:gd name="T18" fmla="*/ 188 w 230"/>
                <a:gd name="T19" fmla="*/ 102 h 104"/>
                <a:gd name="T20" fmla="*/ 194 w 230"/>
                <a:gd name="T21" fmla="*/ 104 h 104"/>
                <a:gd name="T22" fmla="*/ 194 w 230"/>
                <a:gd name="T23" fmla="*/ 104 h 1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0"/>
                <a:gd name="T37" fmla="*/ 0 h 104"/>
                <a:gd name="T38" fmla="*/ 230 w 230"/>
                <a:gd name="T39" fmla="*/ 104 h 1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0" h="104">
                  <a:moveTo>
                    <a:pt x="194" y="104"/>
                  </a:moveTo>
                  <a:lnTo>
                    <a:pt x="230" y="94"/>
                  </a:lnTo>
                  <a:lnTo>
                    <a:pt x="208" y="84"/>
                  </a:lnTo>
                  <a:lnTo>
                    <a:pt x="194" y="88"/>
                  </a:lnTo>
                  <a:lnTo>
                    <a:pt x="188" y="86"/>
                  </a:lnTo>
                  <a:lnTo>
                    <a:pt x="0" y="0"/>
                  </a:lnTo>
                  <a:lnTo>
                    <a:pt x="0" y="16"/>
                  </a:lnTo>
                  <a:lnTo>
                    <a:pt x="188" y="102"/>
                  </a:lnTo>
                  <a:lnTo>
                    <a:pt x="194" y="104"/>
                  </a:lnTo>
                  <a:close/>
                </a:path>
              </a:pathLst>
            </a:custGeom>
            <a:solidFill>
              <a:srgbClr val="5B8310"/>
            </a:solidFill>
            <a:ln w="9525">
              <a:noFill/>
              <a:round/>
              <a:headEnd/>
              <a:tailEnd/>
            </a:ln>
          </p:spPr>
          <p:txBody>
            <a:bodyPr/>
            <a:lstStyle/>
            <a:p>
              <a:endParaRPr lang="en-US">
                <a:latin typeface="+mj-lt"/>
              </a:endParaRPr>
            </a:p>
          </p:txBody>
        </p:sp>
        <p:sp>
          <p:nvSpPr>
            <p:cNvPr id="1078" name="Freeform 605"/>
            <p:cNvSpPr>
              <a:spLocks/>
            </p:cNvSpPr>
            <p:nvPr/>
          </p:nvSpPr>
          <p:spPr bwMode="auto">
            <a:xfrm>
              <a:off x="3177" y="2856"/>
              <a:ext cx="10" cy="112"/>
            </a:xfrm>
            <a:custGeom>
              <a:avLst/>
              <a:gdLst>
                <a:gd name="T0" fmla="*/ 0 w 10"/>
                <a:gd name="T1" fmla="*/ 0 h 112"/>
                <a:gd name="T2" fmla="*/ 0 w 10"/>
                <a:gd name="T3" fmla="*/ 0 h 112"/>
                <a:gd name="T4" fmla="*/ 0 w 10"/>
                <a:gd name="T5" fmla="*/ 108 h 112"/>
                <a:gd name="T6" fmla="*/ 0 w 10"/>
                <a:gd name="T7" fmla="*/ 108 h 112"/>
                <a:gd name="T8" fmla="*/ 10 w 10"/>
                <a:gd name="T9" fmla="*/ 112 h 112"/>
                <a:gd name="T10" fmla="*/ 10 w 10"/>
                <a:gd name="T11" fmla="*/ 112 h 112"/>
                <a:gd name="T12" fmla="*/ 10 w 10"/>
                <a:gd name="T13" fmla="*/ 4 h 112"/>
                <a:gd name="T14" fmla="*/ 0 w 10"/>
                <a:gd name="T15" fmla="*/ 0 h 1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12"/>
                <a:gd name="T26" fmla="*/ 10 w 1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12">
                  <a:moveTo>
                    <a:pt x="0" y="0"/>
                  </a:moveTo>
                  <a:lnTo>
                    <a:pt x="0" y="0"/>
                  </a:lnTo>
                  <a:lnTo>
                    <a:pt x="0" y="108"/>
                  </a:lnTo>
                  <a:lnTo>
                    <a:pt x="10" y="112"/>
                  </a:lnTo>
                  <a:lnTo>
                    <a:pt x="10" y="4"/>
                  </a:lnTo>
                  <a:lnTo>
                    <a:pt x="0" y="0"/>
                  </a:lnTo>
                  <a:close/>
                </a:path>
              </a:pathLst>
            </a:custGeom>
            <a:solidFill>
              <a:srgbClr val="5B8310"/>
            </a:solidFill>
            <a:ln w="9525">
              <a:noFill/>
              <a:round/>
              <a:headEnd/>
              <a:tailEnd/>
            </a:ln>
          </p:spPr>
          <p:txBody>
            <a:bodyPr/>
            <a:lstStyle/>
            <a:p>
              <a:endParaRPr lang="en-US">
                <a:latin typeface="+mj-lt"/>
              </a:endParaRPr>
            </a:p>
          </p:txBody>
        </p:sp>
        <p:sp>
          <p:nvSpPr>
            <p:cNvPr id="1079" name="Freeform 606"/>
            <p:cNvSpPr>
              <a:spLocks/>
            </p:cNvSpPr>
            <p:nvPr/>
          </p:nvSpPr>
          <p:spPr bwMode="auto">
            <a:xfrm>
              <a:off x="3169" y="3142"/>
              <a:ext cx="12" cy="112"/>
            </a:xfrm>
            <a:custGeom>
              <a:avLst/>
              <a:gdLst>
                <a:gd name="T0" fmla="*/ 0 w 12"/>
                <a:gd name="T1" fmla="*/ 0 h 112"/>
                <a:gd name="T2" fmla="*/ 0 w 12"/>
                <a:gd name="T3" fmla="*/ 0 h 112"/>
                <a:gd name="T4" fmla="*/ 0 w 12"/>
                <a:gd name="T5" fmla="*/ 106 h 112"/>
                <a:gd name="T6" fmla="*/ 0 w 12"/>
                <a:gd name="T7" fmla="*/ 106 h 112"/>
                <a:gd name="T8" fmla="*/ 12 w 12"/>
                <a:gd name="T9" fmla="*/ 112 h 112"/>
                <a:gd name="T10" fmla="*/ 12 w 12"/>
                <a:gd name="T11" fmla="*/ 112 h 112"/>
                <a:gd name="T12" fmla="*/ 12 w 12"/>
                <a:gd name="T13" fmla="*/ 4 h 112"/>
                <a:gd name="T14" fmla="*/ 0 w 12"/>
                <a:gd name="T15" fmla="*/ 0 h 1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12"/>
                <a:gd name="T26" fmla="*/ 12 w 12"/>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12">
                  <a:moveTo>
                    <a:pt x="0" y="0"/>
                  </a:moveTo>
                  <a:lnTo>
                    <a:pt x="0" y="0"/>
                  </a:lnTo>
                  <a:lnTo>
                    <a:pt x="0" y="106"/>
                  </a:lnTo>
                  <a:lnTo>
                    <a:pt x="12" y="112"/>
                  </a:lnTo>
                  <a:lnTo>
                    <a:pt x="12" y="4"/>
                  </a:lnTo>
                  <a:lnTo>
                    <a:pt x="0" y="0"/>
                  </a:lnTo>
                  <a:close/>
                </a:path>
              </a:pathLst>
            </a:custGeom>
            <a:solidFill>
              <a:srgbClr val="5B8310"/>
            </a:solidFill>
            <a:ln w="9525">
              <a:noFill/>
              <a:round/>
              <a:headEnd/>
              <a:tailEnd/>
            </a:ln>
          </p:spPr>
          <p:txBody>
            <a:bodyPr/>
            <a:lstStyle/>
            <a:p>
              <a:endParaRPr lang="en-US">
                <a:latin typeface="+mj-lt"/>
              </a:endParaRPr>
            </a:p>
          </p:txBody>
        </p:sp>
        <p:sp>
          <p:nvSpPr>
            <p:cNvPr id="1080" name="Freeform 607"/>
            <p:cNvSpPr>
              <a:spLocks/>
            </p:cNvSpPr>
            <p:nvPr/>
          </p:nvSpPr>
          <p:spPr bwMode="auto">
            <a:xfrm>
              <a:off x="3751" y="3026"/>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1" name="Freeform 608"/>
            <p:cNvSpPr>
              <a:spLocks/>
            </p:cNvSpPr>
            <p:nvPr/>
          </p:nvSpPr>
          <p:spPr bwMode="auto">
            <a:xfrm>
              <a:off x="3751" y="3042"/>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2" name="Freeform 609"/>
            <p:cNvSpPr>
              <a:spLocks/>
            </p:cNvSpPr>
            <p:nvPr/>
          </p:nvSpPr>
          <p:spPr bwMode="auto">
            <a:xfrm>
              <a:off x="3751" y="3058"/>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3" name="Freeform 610"/>
            <p:cNvSpPr>
              <a:spLocks/>
            </p:cNvSpPr>
            <p:nvPr/>
          </p:nvSpPr>
          <p:spPr bwMode="auto">
            <a:xfrm>
              <a:off x="3751" y="3074"/>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4" name="Freeform 611"/>
            <p:cNvSpPr>
              <a:spLocks/>
            </p:cNvSpPr>
            <p:nvPr/>
          </p:nvSpPr>
          <p:spPr bwMode="auto">
            <a:xfrm>
              <a:off x="3751" y="3090"/>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5" name="Freeform 612"/>
            <p:cNvSpPr>
              <a:spLocks/>
            </p:cNvSpPr>
            <p:nvPr/>
          </p:nvSpPr>
          <p:spPr bwMode="auto">
            <a:xfrm>
              <a:off x="3751" y="3106"/>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6" name="Freeform 613"/>
            <p:cNvSpPr>
              <a:spLocks/>
            </p:cNvSpPr>
            <p:nvPr/>
          </p:nvSpPr>
          <p:spPr bwMode="auto">
            <a:xfrm>
              <a:off x="3751" y="3122"/>
              <a:ext cx="376" cy="94"/>
            </a:xfrm>
            <a:custGeom>
              <a:avLst/>
              <a:gdLst>
                <a:gd name="T0" fmla="*/ 0 w 376"/>
                <a:gd name="T1" fmla="*/ 94 h 94"/>
                <a:gd name="T2" fmla="*/ 376 w 376"/>
                <a:gd name="T3" fmla="*/ 8 h 94"/>
                <a:gd name="T4" fmla="*/ 376 w 376"/>
                <a:gd name="T5" fmla="*/ 8 h 94"/>
                <a:gd name="T6" fmla="*/ 376 w 376"/>
                <a:gd name="T7" fmla="*/ 0 h 94"/>
                <a:gd name="T8" fmla="*/ 376 w 376"/>
                <a:gd name="T9" fmla="*/ 0 h 94"/>
                <a:gd name="T10" fmla="*/ 0 w 376"/>
                <a:gd name="T11" fmla="*/ 86 h 94"/>
                <a:gd name="T12" fmla="*/ 0 w 376"/>
                <a:gd name="T13" fmla="*/ 94 h 94"/>
                <a:gd name="T14" fmla="*/ 0 60000 65536"/>
                <a:gd name="T15" fmla="*/ 0 60000 65536"/>
                <a:gd name="T16" fmla="*/ 0 60000 65536"/>
                <a:gd name="T17" fmla="*/ 0 60000 65536"/>
                <a:gd name="T18" fmla="*/ 0 60000 65536"/>
                <a:gd name="T19" fmla="*/ 0 60000 65536"/>
                <a:gd name="T20" fmla="*/ 0 60000 65536"/>
                <a:gd name="T21" fmla="*/ 0 w 376"/>
                <a:gd name="T22" fmla="*/ 0 h 94"/>
                <a:gd name="T23" fmla="*/ 376 w 376"/>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6" h="94">
                  <a:moveTo>
                    <a:pt x="0" y="94"/>
                  </a:moveTo>
                  <a:lnTo>
                    <a:pt x="376" y="8"/>
                  </a:lnTo>
                  <a:lnTo>
                    <a:pt x="376"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87" name="Freeform 614"/>
            <p:cNvSpPr>
              <a:spLocks/>
            </p:cNvSpPr>
            <p:nvPr/>
          </p:nvSpPr>
          <p:spPr bwMode="auto">
            <a:xfrm>
              <a:off x="3801" y="3176"/>
              <a:ext cx="374" cy="94"/>
            </a:xfrm>
            <a:custGeom>
              <a:avLst/>
              <a:gdLst>
                <a:gd name="T0" fmla="*/ 374 w 374"/>
                <a:gd name="T1" fmla="*/ 0 h 94"/>
                <a:gd name="T2" fmla="*/ 374 w 374"/>
                <a:gd name="T3" fmla="*/ 0 h 94"/>
                <a:gd name="T4" fmla="*/ 0 w 374"/>
                <a:gd name="T5" fmla="*/ 86 h 94"/>
                <a:gd name="T6" fmla="*/ 0 w 374"/>
                <a:gd name="T7" fmla="*/ 94 h 94"/>
                <a:gd name="T8" fmla="*/ 374 w 374"/>
                <a:gd name="T9" fmla="*/ 8 h 94"/>
                <a:gd name="T10" fmla="*/ 374 w 374"/>
                <a:gd name="T11" fmla="*/ 8 h 94"/>
                <a:gd name="T12" fmla="*/ 374 w 374"/>
                <a:gd name="T13" fmla="*/ 0 h 94"/>
                <a:gd name="T14" fmla="*/ 374 w 37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94"/>
                <a:gd name="T26" fmla="*/ 374 w 37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94">
                  <a:moveTo>
                    <a:pt x="374" y="0"/>
                  </a:moveTo>
                  <a:lnTo>
                    <a:pt x="374" y="0"/>
                  </a:lnTo>
                  <a:lnTo>
                    <a:pt x="0" y="86"/>
                  </a:lnTo>
                  <a:lnTo>
                    <a:pt x="0" y="94"/>
                  </a:lnTo>
                  <a:lnTo>
                    <a:pt x="374" y="8"/>
                  </a:lnTo>
                  <a:lnTo>
                    <a:pt x="374" y="0"/>
                  </a:lnTo>
                  <a:close/>
                </a:path>
              </a:pathLst>
            </a:custGeom>
            <a:solidFill>
              <a:srgbClr val="5B9216"/>
            </a:solidFill>
            <a:ln w="9525">
              <a:noFill/>
              <a:round/>
              <a:headEnd/>
              <a:tailEnd/>
            </a:ln>
          </p:spPr>
          <p:txBody>
            <a:bodyPr/>
            <a:lstStyle/>
            <a:p>
              <a:endParaRPr lang="en-US">
                <a:latin typeface="+mj-lt"/>
              </a:endParaRPr>
            </a:p>
          </p:txBody>
        </p:sp>
        <p:sp>
          <p:nvSpPr>
            <p:cNvPr id="1088" name="Freeform 615"/>
            <p:cNvSpPr>
              <a:spLocks/>
            </p:cNvSpPr>
            <p:nvPr/>
          </p:nvSpPr>
          <p:spPr bwMode="auto">
            <a:xfrm>
              <a:off x="3801" y="3192"/>
              <a:ext cx="374" cy="94"/>
            </a:xfrm>
            <a:custGeom>
              <a:avLst/>
              <a:gdLst>
                <a:gd name="T0" fmla="*/ 374 w 374"/>
                <a:gd name="T1" fmla="*/ 0 h 94"/>
                <a:gd name="T2" fmla="*/ 374 w 374"/>
                <a:gd name="T3" fmla="*/ 0 h 94"/>
                <a:gd name="T4" fmla="*/ 0 w 374"/>
                <a:gd name="T5" fmla="*/ 86 h 94"/>
                <a:gd name="T6" fmla="*/ 0 w 374"/>
                <a:gd name="T7" fmla="*/ 94 h 94"/>
                <a:gd name="T8" fmla="*/ 374 w 374"/>
                <a:gd name="T9" fmla="*/ 8 h 94"/>
                <a:gd name="T10" fmla="*/ 374 w 374"/>
                <a:gd name="T11" fmla="*/ 8 h 94"/>
                <a:gd name="T12" fmla="*/ 374 w 374"/>
                <a:gd name="T13" fmla="*/ 0 h 94"/>
                <a:gd name="T14" fmla="*/ 374 w 37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94"/>
                <a:gd name="T26" fmla="*/ 374 w 37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94">
                  <a:moveTo>
                    <a:pt x="374" y="0"/>
                  </a:moveTo>
                  <a:lnTo>
                    <a:pt x="374" y="0"/>
                  </a:lnTo>
                  <a:lnTo>
                    <a:pt x="0" y="86"/>
                  </a:lnTo>
                  <a:lnTo>
                    <a:pt x="0" y="94"/>
                  </a:lnTo>
                  <a:lnTo>
                    <a:pt x="374" y="8"/>
                  </a:lnTo>
                  <a:lnTo>
                    <a:pt x="374" y="0"/>
                  </a:lnTo>
                  <a:close/>
                </a:path>
              </a:pathLst>
            </a:custGeom>
            <a:solidFill>
              <a:srgbClr val="5B9216"/>
            </a:solidFill>
            <a:ln w="9525">
              <a:noFill/>
              <a:round/>
              <a:headEnd/>
              <a:tailEnd/>
            </a:ln>
          </p:spPr>
          <p:txBody>
            <a:bodyPr/>
            <a:lstStyle/>
            <a:p>
              <a:endParaRPr lang="en-US">
                <a:latin typeface="+mj-lt"/>
              </a:endParaRPr>
            </a:p>
          </p:txBody>
        </p:sp>
        <p:sp>
          <p:nvSpPr>
            <p:cNvPr id="1089" name="Freeform 616"/>
            <p:cNvSpPr>
              <a:spLocks/>
            </p:cNvSpPr>
            <p:nvPr/>
          </p:nvSpPr>
          <p:spPr bwMode="auto">
            <a:xfrm>
              <a:off x="3801" y="3208"/>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0" name="Freeform 617"/>
            <p:cNvSpPr>
              <a:spLocks/>
            </p:cNvSpPr>
            <p:nvPr/>
          </p:nvSpPr>
          <p:spPr bwMode="auto">
            <a:xfrm>
              <a:off x="3801" y="3224"/>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1" name="Freeform 618"/>
            <p:cNvSpPr>
              <a:spLocks/>
            </p:cNvSpPr>
            <p:nvPr/>
          </p:nvSpPr>
          <p:spPr bwMode="auto">
            <a:xfrm>
              <a:off x="3801" y="3240"/>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2" name="Freeform 619"/>
            <p:cNvSpPr>
              <a:spLocks/>
            </p:cNvSpPr>
            <p:nvPr/>
          </p:nvSpPr>
          <p:spPr bwMode="auto">
            <a:xfrm>
              <a:off x="3801" y="3256"/>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3" name="Freeform 620"/>
            <p:cNvSpPr>
              <a:spLocks/>
            </p:cNvSpPr>
            <p:nvPr/>
          </p:nvSpPr>
          <p:spPr bwMode="auto">
            <a:xfrm>
              <a:off x="3801" y="3272"/>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4" name="Freeform 621"/>
            <p:cNvSpPr>
              <a:spLocks/>
            </p:cNvSpPr>
            <p:nvPr/>
          </p:nvSpPr>
          <p:spPr bwMode="auto">
            <a:xfrm>
              <a:off x="3745" y="3388"/>
              <a:ext cx="48" cy="16"/>
            </a:xfrm>
            <a:custGeom>
              <a:avLst/>
              <a:gdLst>
                <a:gd name="T0" fmla="*/ 0 w 48"/>
                <a:gd name="T1" fmla="*/ 8 h 16"/>
                <a:gd name="T2" fmla="*/ 0 w 48"/>
                <a:gd name="T3" fmla="*/ 16 h 16"/>
                <a:gd name="T4" fmla="*/ 48 w 48"/>
                <a:gd name="T5" fmla="*/ 6 h 16"/>
                <a:gd name="T6" fmla="*/ 36 w 48"/>
                <a:gd name="T7" fmla="*/ 0 h 16"/>
                <a:gd name="T8" fmla="*/ 36 w 48"/>
                <a:gd name="T9" fmla="*/ 0 h 16"/>
                <a:gd name="T10" fmla="*/ 0 w 48"/>
                <a:gd name="T11" fmla="*/ 8 h 16"/>
                <a:gd name="T12" fmla="*/ 0 w 48"/>
                <a:gd name="T13" fmla="*/ 8 h 16"/>
                <a:gd name="T14" fmla="*/ 0 60000 65536"/>
                <a:gd name="T15" fmla="*/ 0 60000 65536"/>
                <a:gd name="T16" fmla="*/ 0 60000 65536"/>
                <a:gd name="T17" fmla="*/ 0 60000 65536"/>
                <a:gd name="T18" fmla="*/ 0 60000 65536"/>
                <a:gd name="T19" fmla="*/ 0 60000 65536"/>
                <a:gd name="T20" fmla="*/ 0 60000 65536"/>
                <a:gd name="T21" fmla="*/ 0 w 48"/>
                <a:gd name="T22" fmla="*/ 0 h 16"/>
                <a:gd name="T23" fmla="*/ 48 w 4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6">
                  <a:moveTo>
                    <a:pt x="0" y="8"/>
                  </a:moveTo>
                  <a:lnTo>
                    <a:pt x="0" y="16"/>
                  </a:lnTo>
                  <a:lnTo>
                    <a:pt x="48" y="6"/>
                  </a:lnTo>
                  <a:lnTo>
                    <a:pt x="36" y="0"/>
                  </a:lnTo>
                  <a:lnTo>
                    <a:pt x="0" y="8"/>
                  </a:lnTo>
                  <a:close/>
                </a:path>
              </a:pathLst>
            </a:custGeom>
            <a:solidFill>
              <a:srgbClr val="5B9216"/>
            </a:solidFill>
            <a:ln w="9525">
              <a:noFill/>
              <a:round/>
              <a:headEnd/>
              <a:tailEnd/>
            </a:ln>
          </p:spPr>
          <p:txBody>
            <a:bodyPr/>
            <a:lstStyle/>
            <a:p>
              <a:endParaRPr lang="en-US">
                <a:latin typeface="+mj-lt"/>
              </a:endParaRPr>
            </a:p>
          </p:txBody>
        </p:sp>
        <p:sp>
          <p:nvSpPr>
            <p:cNvPr id="1095" name="Freeform 622"/>
            <p:cNvSpPr>
              <a:spLocks/>
            </p:cNvSpPr>
            <p:nvPr/>
          </p:nvSpPr>
          <p:spPr bwMode="auto">
            <a:xfrm>
              <a:off x="3745" y="3326"/>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6" name="Freeform 623"/>
            <p:cNvSpPr>
              <a:spLocks/>
            </p:cNvSpPr>
            <p:nvPr/>
          </p:nvSpPr>
          <p:spPr bwMode="auto">
            <a:xfrm>
              <a:off x="3745" y="3342"/>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7" name="Freeform 624"/>
            <p:cNvSpPr>
              <a:spLocks/>
            </p:cNvSpPr>
            <p:nvPr/>
          </p:nvSpPr>
          <p:spPr bwMode="auto">
            <a:xfrm>
              <a:off x="3745" y="3358"/>
              <a:ext cx="374" cy="90"/>
            </a:xfrm>
            <a:custGeom>
              <a:avLst/>
              <a:gdLst>
                <a:gd name="T0" fmla="*/ 0 w 374"/>
                <a:gd name="T1" fmla="*/ 86 h 90"/>
                <a:gd name="T2" fmla="*/ 0 w 374"/>
                <a:gd name="T3" fmla="*/ 86 h 90"/>
                <a:gd name="T4" fmla="*/ 20 w 374"/>
                <a:gd name="T5" fmla="*/ 90 h 90"/>
                <a:gd name="T6" fmla="*/ 374 w 374"/>
                <a:gd name="T7" fmla="*/ 8 h 90"/>
                <a:gd name="T8" fmla="*/ 374 w 374"/>
                <a:gd name="T9" fmla="*/ 8 h 90"/>
                <a:gd name="T10" fmla="*/ 374 w 374"/>
                <a:gd name="T11" fmla="*/ 0 h 90"/>
                <a:gd name="T12" fmla="*/ 374 w 374"/>
                <a:gd name="T13" fmla="*/ 0 h 90"/>
                <a:gd name="T14" fmla="*/ 0 w 374"/>
                <a:gd name="T15" fmla="*/ 86 h 90"/>
                <a:gd name="T16" fmla="*/ 0 w 374"/>
                <a:gd name="T17" fmla="*/ 86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4"/>
                <a:gd name="T28" fmla="*/ 0 h 90"/>
                <a:gd name="T29" fmla="*/ 374 w 374"/>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4" h="90">
                  <a:moveTo>
                    <a:pt x="0" y="86"/>
                  </a:moveTo>
                  <a:lnTo>
                    <a:pt x="0" y="86"/>
                  </a:lnTo>
                  <a:lnTo>
                    <a:pt x="20" y="90"/>
                  </a:lnTo>
                  <a:lnTo>
                    <a:pt x="374" y="8"/>
                  </a:lnTo>
                  <a:lnTo>
                    <a:pt x="374" y="0"/>
                  </a:lnTo>
                  <a:lnTo>
                    <a:pt x="0" y="86"/>
                  </a:lnTo>
                  <a:close/>
                </a:path>
              </a:pathLst>
            </a:custGeom>
            <a:solidFill>
              <a:srgbClr val="5B9216"/>
            </a:solidFill>
            <a:ln w="9525">
              <a:noFill/>
              <a:round/>
              <a:headEnd/>
              <a:tailEnd/>
            </a:ln>
          </p:spPr>
          <p:txBody>
            <a:bodyPr/>
            <a:lstStyle/>
            <a:p>
              <a:endParaRPr lang="en-US">
                <a:latin typeface="+mj-lt"/>
              </a:endParaRPr>
            </a:p>
          </p:txBody>
        </p:sp>
        <p:sp>
          <p:nvSpPr>
            <p:cNvPr id="1098" name="Freeform 625"/>
            <p:cNvSpPr>
              <a:spLocks/>
            </p:cNvSpPr>
            <p:nvPr/>
          </p:nvSpPr>
          <p:spPr bwMode="auto">
            <a:xfrm>
              <a:off x="3783" y="3374"/>
              <a:ext cx="336" cy="82"/>
            </a:xfrm>
            <a:custGeom>
              <a:avLst/>
              <a:gdLst>
                <a:gd name="T0" fmla="*/ 16 w 336"/>
                <a:gd name="T1" fmla="*/ 82 h 82"/>
                <a:gd name="T2" fmla="*/ 336 w 336"/>
                <a:gd name="T3" fmla="*/ 8 h 82"/>
                <a:gd name="T4" fmla="*/ 336 w 336"/>
                <a:gd name="T5" fmla="*/ 8 h 82"/>
                <a:gd name="T6" fmla="*/ 336 w 336"/>
                <a:gd name="T7" fmla="*/ 0 h 82"/>
                <a:gd name="T8" fmla="*/ 336 w 336"/>
                <a:gd name="T9" fmla="*/ 0 h 82"/>
                <a:gd name="T10" fmla="*/ 0 w 336"/>
                <a:gd name="T11" fmla="*/ 78 h 82"/>
                <a:gd name="T12" fmla="*/ 0 w 336"/>
                <a:gd name="T13" fmla="*/ 78 h 82"/>
                <a:gd name="T14" fmla="*/ 16 w 336"/>
                <a:gd name="T15" fmla="*/ 82 h 82"/>
                <a:gd name="T16" fmla="*/ 16 w 336"/>
                <a:gd name="T17" fmla="*/ 82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6"/>
                <a:gd name="T28" fmla="*/ 0 h 82"/>
                <a:gd name="T29" fmla="*/ 336 w 336"/>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6" h="82">
                  <a:moveTo>
                    <a:pt x="16" y="82"/>
                  </a:moveTo>
                  <a:lnTo>
                    <a:pt x="336" y="8"/>
                  </a:lnTo>
                  <a:lnTo>
                    <a:pt x="336" y="0"/>
                  </a:lnTo>
                  <a:lnTo>
                    <a:pt x="0" y="78"/>
                  </a:lnTo>
                  <a:lnTo>
                    <a:pt x="16" y="82"/>
                  </a:lnTo>
                  <a:close/>
                </a:path>
              </a:pathLst>
            </a:custGeom>
            <a:solidFill>
              <a:srgbClr val="5B9216"/>
            </a:solidFill>
            <a:ln w="9525">
              <a:noFill/>
              <a:round/>
              <a:headEnd/>
              <a:tailEnd/>
            </a:ln>
          </p:spPr>
          <p:txBody>
            <a:bodyPr/>
            <a:lstStyle/>
            <a:p>
              <a:endParaRPr lang="en-US">
                <a:latin typeface="+mj-lt"/>
              </a:endParaRPr>
            </a:p>
          </p:txBody>
        </p:sp>
        <p:sp>
          <p:nvSpPr>
            <p:cNvPr id="1099" name="Freeform 626"/>
            <p:cNvSpPr>
              <a:spLocks/>
            </p:cNvSpPr>
            <p:nvPr/>
          </p:nvSpPr>
          <p:spPr bwMode="auto">
            <a:xfrm>
              <a:off x="3813" y="3390"/>
              <a:ext cx="306" cy="76"/>
            </a:xfrm>
            <a:custGeom>
              <a:avLst/>
              <a:gdLst>
                <a:gd name="T0" fmla="*/ 12 w 306"/>
                <a:gd name="T1" fmla="*/ 76 h 76"/>
                <a:gd name="T2" fmla="*/ 306 w 306"/>
                <a:gd name="T3" fmla="*/ 8 h 76"/>
                <a:gd name="T4" fmla="*/ 306 w 306"/>
                <a:gd name="T5" fmla="*/ 8 h 76"/>
                <a:gd name="T6" fmla="*/ 306 w 306"/>
                <a:gd name="T7" fmla="*/ 0 h 76"/>
                <a:gd name="T8" fmla="*/ 306 w 306"/>
                <a:gd name="T9" fmla="*/ 0 h 76"/>
                <a:gd name="T10" fmla="*/ 0 w 306"/>
                <a:gd name="T11" fmla="*/ 70 h 76"/>
                <a:gd name="T12" fmla="*/ 0 w 306"/>
                <a:gd name="T13" fmla="*/ 70 h 76"/>
                <a:gd name="T14" fmla="*/ 12 w 306"/>
                <a:gd name="T15" fmla="*/ 76 h 76"/>
                <a:gd name="T16" fmla="*/ 12 w 306"/>
                <a:gd name="T17" fmla="*/ 76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6"/>
                <a:gd name="T28" fmla="*/ 0 h 76"/>
                <a:gd name="T29" fmla="*/ 306 w 306"/>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6" h="76">
                  <a:moveTo>
                    <a:pt x="12" y="76"/>
                  </a:moveTo>
                  <a:lnTo>
                    <a:pt x="306" y="8"/>
                  </a:lnTo>
                  <a:lnTo>
                    <a:pt x="306" y="0"/>
                  </a:lnTo>
                  <a:lnTo>
                    <a:pt x="0" y="70"/>
                  </a:lnTo>
                  <a:lnTo>
                    <a:pt x="12" y="76"/>
                  </a:lnTo>
                  <a:close/>
                </a:path>
              </a:pathLst>
            </a:custGeom>
            <a:solidFill>
              <a:srgbClr val="5B9216"/>
            </a:solidFill>
            <a:ln w="9525">
              <a:noFill/>
              <a:round/>
              <a:headEnd/>
              <a:tailEnd/>
            </a:ln>
          </p:spPr>
          <p:txBody>
            <a:bodyPr/>
            <a:lstStyle/>
            <a:p>
              <a:endParaRPr lang="en-US">
                <a:latin typeface="+mj-lt"/>
              </a:endParaRPr>
            </a:p>
          </p:txBody>
        </p:sp>
        <p:sp>
          <p:nvSpPr>
            <p:cNvPr id="1100" name="Freeform 627"/>
            <p:cNvSpPr>
              <a:spLocks/>
            </p:cNvSpPr>
            <p:nvPr/>
          </p:nvSpPr>
          <p:spPr bwMode="auto">
            <a:xfrm>
              <a:off x="3835" y="3406"/>
              <a:ext cx="284" cy="72"/>
            </a:xfrm>
            <a:custGeom>
              <a:avLst/>
              <a:gdLst>
                <a:gd name="T0" fmla="*/ 8 w 284"/>
                <a:gd name="T1" fmla="*/ 72 h 72"/>
                <a:gd name="T2" fmla="*/ 284 w 284"/>
                <a:gd name="T3" fmla="*/ 8 h 72"/>
                <a:gd name="T4" fmla="*/ 284 w 284"/>
                <a:gd name="T5" fmla="*/ 8 h 72"/>
                <a:gd name="T6" fmla="*/ 284 w 284"/>
                <a:gd name="T7" fmla="*/ 0 h 72"/>
                <a:gd name="T8" fmla="*/ 284 w 284"/>
                <a:gd name="T9" fmla="*/ 0 h 72"/>
                <a:gd name="T10" fmla="*/ 0 w 284"/>
                <a:gd name="T11" fmla="*/ 66 h 72"/>
                <a:gd name="T12" fmla="*/ 0 w 284"/>
                <a:gd name="T13" fmla="*/ 66 h 72"/>
                <a:gd name="T14" fmla="*/ 8 w 284"/>
                <a:gd name="T15" fmla="*/ 72 h 72"/>
                <a:gd name="T16" fmla="*/ 8 w 284"/>
                <a:gd name="T17" fmla="*/ 72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4"/>
                <a:gd name="T28" fmla="*/ 0 h 72"/>
                <a:gd name="T29" fmla="*/ 284 w 284"/>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4" h="72">
                  <a:moveTo>
                    <a:pt x="8" y="72"/>
                  </a:moveTo>
                  <a:lnTo>
                    <a:pt x="284" y="8"/>
                  </a:lnTo>
                  <a:lnTo>
                    <a:pt x="284" y="0"/>
                  </a:lnTo>
                  <a:lnTo>
                    <a:pt x="0" y="66"/>
                  </a:lnTo>
                  <a:lnTo>
                    <a:pt x="8" y="72"/>
                  </a:lnTo>
                  <a:close/>
                </a:path>
              </a:pathLst>
            </a:custGeom>
            <a:solidFill>
              <a:srgbClr val="5B9216"/>
            </a:solidFill>
            <a:ln w="9525">
              <a:noFill/>
              <a:round/>
              <a:headEnd/>
              <a:tailEnd/>
            </a:ln>
          </p:spPr>
          <p:txBody>
            <a:bodyPr/>
            <a:lstStyle/>
            <a:p>
              <a:endParaRPr lang="en-US">
                <a:latin typeface="+mj-lt"/>
              </a:endParaRPr>
            </a:p>
          </p:txBody>
        </p:sp>
        <p:sp>
          <p:nvSpPr>
            <p:cNvPr id="1101" name="Freeform 628"/>
            <p:cNvSpPr>
              <a:spLocks/>
            </p:cNvSpPr>
            <p:nvPr/>
          </p:nvSpPr>
          <p:spPr bwMode="auto">
            <a:xfrm>
              <a:off x="3437" y="3100"/>
              <a:ext cx="102" cy="160"/>
            </a:xfrm>
            <a:custGeom>
              <a:avLst/>
              <a:gdLst>
                <a:gd name="T0" fmla="*/ 0 w 102"/>
                <a:gd name="T1" fmla="*/ 0 h 160"/>
                <a:gd name="T2" fmla="*/ 0 w 102"/>
                <a:gd name="T3" fmla="*/ 114 h 160"/>
                <a:gd name="T4" fmla="*/ 0 w 102"/>
                <a:gd name="T5" fmla="*/ 114 h 160"/>
                <a:gd name="T6" fmla="*/ 102 w 102"/>
                <a:gd name="T7" fmla="*/ 160 h 160"/>
                <a:gd name="T8" fmla="*/ 102 w 102"/>
                <a:gd name="T9" fmla="*/ 46 h 160"/>
                <a:gd name="T10" fmla="*/ 0 w 102"/>
                <a:gd name="T11" fmla="*/ 0 h 160"/>
                <a:gd name="T12" fmla="*/ 0 60000 65536"/>
                <a:gd name="T13" fmla="*/ 0 60000 65536"/>
                <a:gd name="T14" fmla="*/ 0 60000 65536"/>
                <a:gd name="T15" fmla="*/ 0 60000 65536"/>
                <a:gd name="T16" fmla="*/ 0 60000 65536"/>
                <a:gd name="T17" fmla="*/ 0 60000 65536"/>
                <a:gd name="T18" fmla="*/ 0 w 102"/>
                <a:gd name="T19" fmla="*/ 0 h 160"/>
                <a:gd name="T20" fmla="*/ 102 w 10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02" h="160">
                  <a:moveTo>
                    <a:pt x="0" y="0"/>
                  </a:moveTo>
                  <a:lnTo>
                    <a:pt x="0" y="114"/>
                  </a:lnTo>
                  <a:lnTo>
                    <a:pt x="102" y="160"/>
                  </a:lnTo>
                  <a:lnTo>
                    <a:pt x="102" y="46"/>
                  </a:lnTo>
                  <a:lnTo>
                    <a:pt x="0" y="0"/>
                  </a:lnTo>
                  <a:close/>
                </a:path>
              </a:pathLst>
            </a:custGeom>
            <a:solidFill>
              <a:srgbClr val="C4C4C4"/>
            </a:solidFill>
            <a:ln w="9525">
              <a:noFill/>
              <a:round/>
              <a:headEnd/>
              <a:tailEnd/>
            </a:ln>
          </p:spPr>
          <p:txBody>
            <a:bodyPr/>
            <a:lstStyle/>
            <a:p>
              <a:endParaRPr lang="en-US">
                <a:latin typeface="+mj-lt"/>
              </a:endParaRPr>
            </a:p>
          </p:txBody>
        </p:sp>
        <p:sp>
          <p:nvSpPr>
            <p:cNvPr id="1102" name="Freeform 629"/>
            <p:cNvSpPr>
              <a:spLocks/>
            </p:cNvSpPr>
            <p:nvPr/>
          </p:nvSpPr>
          <p:spPr bwMode="auto">
            <a:xfrm>
              <a:off x="3225" y="3004"/>
              <a:ext cx="206" cy="116"/>
            </a:xfrm>
            <a:custGeom>
              <a:avLst/>
              <a:gdLst>
                <a:gd name="T0" fmla="*/ 12 w 206"/>
                <a:gd name="T1" fmla="*/ 6 h 116"/>
                <a:gd name="T2" fmla="*/ 12 w 206"/>
                <a:gd name="T3" fmla="*/ 6 h 116"/>
                <a:gd name="T4" fmla="*/ 0 w 206"/>
                <a:gd name="T5" fmla="*/ 0 h 116"/>
                <a:gd name="T6" fmla="*/ 0 w 206"/>
                <a:gd name="T7" fmla="*/ 0 h 116"/>
                <a:gd name="T8" fmla="*/ 0 w 206"/>
                <a:gd name="T9" fmla="*/ 16 h 116"/>
                <a:gd name="T10" fmla="*/ 0 w 206"/>
                <a:gd name="T11" fmla="*/ 16 h 116"/>
                <a:gd name="T12" fmla="*/ 0 w 206"/>
                <a:gd name="T13" fmla="*/ 110 h 116"/>
                <a:gd name="T14" fmla="*/ 0 w 206"/>
                <a:gd name="T15" fmla="*/ 110 h 116"/>
                <a:gd name="T16" fmla="*/ 12 w 206"/>
                <a:gd name="T17" fmla="*/ 116 h 116"/>
                <a:gd name="T18" fmla="*/ 12 w 206"/>
                <a:gd name="T19" fmla="*/ 116 h 116"/>
                <a:gd name="T20" fmla="*/ 12 w 206"/>
                <a:gd name="T21" fmla="*/ 22 h 116"/>
                <a:gd name="T22" fmla="*/ 206 w 206"/>
                <a:gd name="T23" fmla="*/ 110 h 116"/>
                <a:gd name="T24" fmla="*/ 206 w 206"/>
                <a:gd name="T25" fmla="*/ 96 h 116"/>
                <a:gd name="T26" fmla="*/ 206 w 206"/>
                <a:gd name="T27" fmla="*/ 94 h 116"/>
                <a:gd name="T28" fmla="*/ 12 w 206"/>
                <a:gd name="T29" fmla="*/ 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6"/>
                <a:gd name="T46" fmla="*/ 0 h 116"/>
                <a:gd name="T47" fmla="*/ 206 w 206"/>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6" h="116">
                  <a:moveTo>
                    <a:pt x="12" y="6"/>
                  </a:moveTo>
                  <a:lnTo>
                    <a:pt x="12" y="6"/>
                  </a:lnTo>
                  <a:lnTo>
                    <a:pt x="0" y="0"/>
                  </a:lnTo>
                  <a:lnTo>
                    <a:pt x="0" y="16"/>
                  </a:lnTo>
                  <a:lnTo>
                    <a:pt x="0" y="110"/>
                  </a:lnTo>
                  <a:lnTo>
                    <a:pt x="12" y="116"/>
                  </a:lnTo>
                  <a:lnTo>
                    <a:pt x="12" y="22"/>
                  </a:lnTo>
                  <a:lnTo>
                    <a:pt x="206" y="110"/>
                  </a:lnTo>
                  <a:lnTo>
                    <a:pt x="206" y="96"/>
                  </a:lnTo>
                  <a:lnTo>
                    <a:pt x="206" y="94"/>
                  </a:lnTo>
                  <a:lnTo>
                    <a:pt x="12" y="6"/>
                  </a:lnTo>
                  <a:close/>
                </a:path>
              </a:pathLst>
            </a:custGeom>
            <a:solidFill>
              <a:srgbClr val="5B8310"/>
            </a:solidFill>
            <a:ln w="9525">
              <a:noFill/>
              <a:round/>
              <a:headEnd/>
              <a:tailEnd/>
            </a:ln>
          </p:spPr>
          <p:txBody>
            <a:bodyPr/>
            <a:lstStyle/>
            <a:p>
              <a:endParaRPr lang="en-US">
                <a:latin typeface="+mj-lt"/>
              </a:endParaRPr>
            </a:p>
          </p:txBody>
        </p:sp>
        <p:sp>
          <p:nvSpPr>
            <p:cNvPr id="1103" name="Rectangle 630"/>
            <p:cNvSpPr>
              <a:spLocks noChangeArrowheads="1"/>
            </p:cNvSpPr>
            <p:nvPr/>
          </p:nvSpPr>
          <p:spPr bwMode="auto">
            <a:xfrm>
              <a:off x="3177" y="3336"/>
              <a:ext cx="20" cy="142"/>
            </a:xfrm>
            <a:prstGeom prst="rect">
              <a:avLst/>
            </a:prstGeom>
            <a:solidFill>
              <a:srgbClr val="B9730C"/>
            </a:solidFill>
            <a:ln w="9525">
              <a:noFill/>
              <a:miter lim="800000"/>
              <a:headEnd/>
              <a:tailEnd/>
            </a:ln>
          </p:spPr>
          <p:txBody>
            <a:bodyPr/>
            <a:lstStyle/>
            <a:p>
              <a:endParaRPr lang="zh-CN" altLang="en-US">
                <a:latin typeface="+mj-lt"/>
                <a:ea typeface="宋体" charset="-122"/>
              </a:endParaRPr>
            </a:p>
          </p:txBody>
        </p:sp>
        <p:sp>
          <p:nvSpPr>
            <p:cNvPr id="1104" name="Rectangle 631"/>
            <p:cNvSpPr>
              <a:spLocks noChangeArrowheads="1"/>
            </p:cNvSpPr>
            <p:nvPr/>
          </p:nvSpPr>
          <p:spPr bwMode="auto">
            <a:xfrm>
              <a:off x="3207" y="3350"/>
              <a:ext cx="12"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05" name="Rectangle 632"/>
            <p:cNvSpPr>
              <a:spLocks noChangeArrowheads="1"/>
            </p:cNvSpPr>
            <p:nvPr/>
          </p:nvSpPr>
          <p:spPr bwMode="auto">
            <a:xfrm>
              <a:off x="3341" y="3364"/>
              <a:ext cx="26"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06" name="Rectangle 633"/>
            <p:cNvSpPr>
              <a:spLocks noChangeArrowheads="1"/>
            </p:cNvSpPr>
            <p:nvPr/>
          </p:nvSpPr>
          <p:spPr bwMode="auto">
            <a:xfrm>
              <a:off x="3439" y="3338"/>
              <a:ext cx="16" cy="142"/>
            </a:xfrm>
            <a:prstGeom prst="rect">
              <a:avLst/>
            </a:prstGeom>
            <a:solidFill>
              <a:srgbClr val="B9730C"/>
            </a:solidFill>
            <a:ln w="9525">
              <a:noFill/>
              <a:miter lim="800000"/>
              <a:headEnd/>
              <a:tailEnd/>
            </a:ln>
          </p:spPr>
          <p:txBody>
            <a:bodyPr/>
            <a:lstStyle/>
            <a:p>
              <a:endParaRPr lang="zh-CN" altLang="en-US">
                <a:latin typeface="+mj-lt"/>
                <a:ea typeface="宋体" charset="-122"/>
              </a:endParaRPr>
            </a:p>
          </p:txBody>
        </p:sp>
        <p:sp>
          <p:nvSpPr>
            <p:cNvPr id="1107" name="Rectangle 634"/>
            <p:cNvSpPr>
              <a:spLocks noChangeArrowheads="1"/>
            </p:cNvSpPr>
            <p:nvPr/>
          </p:nvSpPr>
          <p:spPr bwMode="auto">
            <a:xfrm>
              <a:off x="3423" y="3344"/>
              <a:ext cx="8"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08" name="Rectangle 635"/>
            <p:cNvSpPr>
              <a:spLocks noChangeArrowheads="1"/>
            </p:cNvSpPr>
            <p:nvPr/>
          </p:nvSpPr>
          <p:spPr bwMode="auto">
            <a:xfrm>
              <a:off x="3403" y="3354"/>
              <a:ext cx="10" cy="142"/>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09" name="Rectangle 636"/>
            <p:cNvSpPr>
              <a:spLocks noChangeArrowheads="1"/>
            </p:cNvSpPr>
            <p:nvPr/>
          </p:nvSpPr>
          <p:spPr bwMode="auto">
            <a:xfrm>
              <a:off x="3325" y="3364"/>
              <a:ext cx="8"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10" name="Rectangle 637"/>
            <p:cNvSpPr>
              <a:spLocks noChangeArrowheads="1"/>
            </p:cNvSpPr>
            <p:nvPr/>
          </p:nvSpPr>
          <p:spPr bwMode="auto">
            <a:xfrm>
              <a:off x="3381" y="3364"/>
              <a:ext cx="6"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11" name="Rectangle 638"/>
            <p:cNvSpPr>
              <a:spLocks noChangeArrowheads="1"/>
            </p:cNvSpPr>
            <p:nvPr/>
          </p:nvSpPr>
          <p:spPr bwMode="auto">
            <a:xfrm>
              <a:off x="3225" y="3356"/>
              <a:ext cx="8"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12" name="Rectangle 639"/>
            <p:cNvSpPr>
              <a:spLocks noChangeArrowheads="1"/>
            </p:cNvSpPr>
            <p:nvPr/>
          </p:nvSpPr>
          <p:spPr bwMode="auto">
            <a:xfrm>
              <a:off x="3251" y="3362"/>
              <a:ext cx="18" cy="140"/>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13" name="Rectangle 640"/>
            <p:cNvSpPr>
              <a:spLocks noChangeArrowheads="1"/>
            </p:cNvSpPr>
            <p:nvPr/>
          </p:nvSpPr>
          <p:spPr bwMode="auto">
            <a:xfrm>
              <a:off x="3279" y="3364"/>
              <a:ext cx="8" cy="142"/>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14" name="Rectangle 641"/>
            <p:cNvSpPr>
              <a:spLocks noChangeArrowheads="1"/>
            </p:cNvSpPr>
            <p:nvPr/>
          </p:nvSpPr>
          <p:spPr bwMode="auto">
            <a:xfrm>
              <a:off x="3731" y="2780"/>
              <a:ext cx="20"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5" name="Rectangle 642"/>
            <p:cNvSpPr>
              <a:spLocks noChangeArrowheads="1"/>
            </p:cNvSpPr>
            <p:nvPr/>
          </p:nvSpPr>
          <p:spPr bwMode="auto">
            <a:xfrm>
              <a:off x="3761" y="2790"/>
              <a:ext cx="12"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6" name="Rectangle 643"/>
            <p:cNvSpPr>
              <a:spLocks noChangeArrowheads="1"/>
            </p:cNvSpPr>
            <p:nvPr/>
          </p:nvSpPr>
          <p:spPr bwMode="auto">
            <a:xfrm>
              <a:off x="3895" y="2806"/>
              <a:ext cx="26" cy="124"/>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17" name="Rectangle 644"/>
            <p:cNvSpPr>
              <a:spLocks noChangeArrowheads="1"/>
            </p:cNvSpPr>
            <p:nvPr/>
          </p:nvSpPr>
          <p:spPr bwMode="auto">
            <a:xfrm>
              <a:off x="3991" y="2782"/>
              <a:ext cx="18" cy="17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8" name="Rectangle 645"/>
            <p:cNvSpPr>
              <a:spLocks noChangeArrowheads="1"/>
            </p:cNvSpPr>
            <p:nvPr/>
          </p:nvSpPr>
          <p:spPr bwMode="auto">
            <a:xfrm>
              <a:off x="3977" y="2790"/>
              <a:ext cx="8" cy="172"/>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9" name="Rectangle 646"/>
            <p:cNvSpPr>
              <a:spLocks noChangeArrowheads="1"/>
            </p:cNvSpPr>
            <p:nvPr/>
          </p:nvSpPr>
          <p:spPr bwMode="auto">
            <a:xfrm>
              <a:off x="3957" y="2802"/>
              <a:ext cx="10" cy="15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0" name="Rectangle 647"/>
            <p:cNvSpPr>
              <a:spLocks noChangeArrowheads="1"/>
            </p:cNvSpPr>
            <p:nvPr/>
          </p:nvSpPr>
          <p:spPr bwMode="auto">
            <a:xfrm>
              <a:off x="3877" y="2806"/>
              <a:ext cx="10" cy="124"/>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21" name="Rectangle 648"/>
            <p:cNvSpPr>
              <a:spLocks noChangeArrowheads="1"/>
            </p:cNvSpPr>
            <p:nvPr/>
          </p:nvSpPr>
          <p:spPr bwMode="auto">
            <a:xfrm>
              <a:off x="3935" y="2806"/>
              <a:ext cx="6" cy="136"/>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22" name="Rectangle 649"/>
            <p:cNvSpPr>
              <a:spLocks noChangeArrowheads="1"/>
            </p:cNvSpPr>
            <p:nvPr/>
          </p:nvSpPr>
          <p:spPr bwMode="auto">
            <a:xfrm>
              <a:off x="3779" y="2794"/>
              <a:ext cx="8"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23" name="Rectangle 650"/>
            <p:cNvSpPr>
              <a:spLocks noChangeArrowheads="1"/>
            </p:cNvSpPr>
            <p:nvPr/>
          </p:nvSpPr>
          <p:spPr bwMode="auto">
            <a:xfrm>
              <a:off x="3803" y="2812"/>
              <a:ext cx="20" cy="9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4" name="Rectangle 651"/>
            <p:cNvSpPr>
              <a:spLocks noChangeArrowheads="1"/>
            </p:cNvSpPr>
            <p:nvPr/>
          </p:nvSpPr>
          <p:spPr bwMode="auto">
            <a:xfrm>
              <a:off x="3833" y="2814"/>
              <a:ext cx="6" cy="9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5" name="Rectangle 652"/>
            <p:cNvSpPr>
              <a:spLocks noChangeArrowheads="1"/>
            </p:cNvSpPr>
            <p:nvPr/>
          </p:nvSpPr>
          <p:spPr bwMode="auto">
            <a:xfrm>
              <a:off x="3565" y="3534"/>
              <a:ext cx="22" cy="6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6" name="Rectangle 653"/>
            <p:cNvSpPr>
              <a:spLocks noChangeArrowheads="1"/>
            </p:cNvSpPr>
            <p:nvPr/>
          </p:nvSpPr>
          <p:spPr bwMode="auto">
            <a:xfrm>
              <a:off x="3595" y="3542"/>
              <a:ext cx="12" cy="7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7" name="Rectangle 654"/>
            <p:cNvSpPr>
              <a:spLocks noChangeArrowheads="1"/>
            </p:cNvSpPr>
            <p:nvPr/>
          </p:nvSpPr>
          <p:spPr bwMode="auto">
            <a:xfrm>
              <a:off x="3731" y="3554"/>
              <a:ext cx="26"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8" name="Rectangle 655"/>
            <p:cNvSpPr>
              <a:spLocks noChangeArrowheads="1"/>
            </p:cNvSpPr>
            <p:nvPr/>
          </p:nvSpPr>
          <p:spPr bwMode="auto">
            <a:xfrm>
              <a:off x="3827" y="3534"/>
              <a:ext cx="16" cy="6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9" name="Rectangle 656"/>
            <p:cNvSpPr>
              <a:spLocks noChangeArrowheads="1"/>
            </p:cNvSpPr>
            <p:nvPr/>
          </p:nvSpPr>
          <p:spPr bwMode="auto">
            <a:xfrm>
              <a:off x="3813" y="3538"/>
              <a:ext cx="6" cy="7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0" name="Rectangle 657"/>
            <p:cNvSpPr>
              <a:spLocks noChangeArrowheads="1"/>
            </p:cNvSpPr>
            <p:nvPr/>
          </p:nvSpPr>
          <p:spPr bwMode="auto">
            <a:xfrm>
              <a:off x="3793" y="3548"/>
              <a:ext cx="10"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1" name="Rectangle 658"/>
            <p:cNvSpPr>
              <a:spLocks noChangeArrowheads="1"/>
            </p:cNvSpPr>
            <p:nvPr/>
          </p:nvSpPr>
          <p:spPr bwMode="auto">
            <a:xfrm>
              <a:off x="3713" y="3554"/>
              <a:ext cx="10"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2" name="Rectangle 659"/>
            <p:cNvSpPr>
              <a:spLocks noChangeArrowheads="1"/>
            </p:cNvSpPr>
            <p:nvPr/>
          </p:nvSpPr>
          <p:spPr bwMode="auto">
            <a:xfrm>
              <a:off x="3769" y="3554"/>
              <a:ext cx="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3" name="Rectangle 660"/>
            <p:cNvSpPr>
              <a:spLocks noChangeArrowheads="1"/>
            </p:cNvSpPr>
            <p:nvPr/>
          </p:nvSpPr>
          <p:spPr bwMode="auto">
            <a:xfrm>
              <a:off x="3615" y="3550"/>
              <a:ext cx="6"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4" name="Rectangle 661"/>
            <p:cNvSpPr>
              <a:spLocks noChangeArrowheads="1"/>
            </p:cNvSpPr>
            <p:nvPr/>
          </p:nvSpPr>
          <p:spPr bwMode="auto">
            <a:xfrm>
              <a:off x="3639" y="3552"/>
              <a:ext cx="1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5" name="Rectangle 662"/>
            <p:cNvSpPr>
              <a:spLocks noChangeArrowheads="1"/>
            </p:cNvSpPr>
            <p:nvPr/>
          </p:nvSpPr>
          <p:spPr bwMode="auto">
            <a:xfrm>
              <a:off x="3667" y="3554"/>
              <a:ext cx="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6" name="Freeform 663"/>
            <p:cNvSpPr>
              <a:spLocks/>
            </p:cNvSpPr>
            <p:nvPr/>
          </p:nvSpPr>
          <p:spPr bwMode="auto">
            <a:xfrm>
              <a:off x="3189" y="3272"/>
              <a:ext cx="256" cy="78"/>
            </a:xfrm>
            <a:custGeom>
              <a:avLst/>
              <a:gdLst>
                <a:gd name="T0" fmla="*/ 214 w 256"/>
                <a:gd name="T1" fmla="*/ 18 h 78"/>
                <a:gd name="T2" fmla="*/ 240 w 256"/>
                <a:gd name="T3" fmla="*/ 30 h 78"/>
                <a:gd name="T4" fmla="*/ 246 w 256"/>
                <a:gd name="T5" fmla="*/ 44 h 78"/>
                <a:gd name="T6" fmla="*/ 244 w 256"/>
                <a:gd name="T7" fmla="*/ 48 h 78"/>
                <a:gd name="T8" fmla="*/ 238 w 256"/>
                <a:gd name="T9" fmla="*/ 56 h 78"/>
                <a:gd name="T10" fmla="*/ 254 w 256"/>
                <a:gd name="T11" fmla="*/ 42 h 78"/>
                <a:gd name="T12" fmla="*/ 256 w 256"/>
                <a:gd name="T13" fmla="*/ 38 h 78"/>
                <a:gd name="T14" fmla="*/ 254 w 256"/>
                <a:gd name="T15" fmla="*/ 32 h 78"/>
                <a:gd name="T16" fmla="*/ 244 w 256"/>
                <a:gd name="T17" fmla="*/ 24 h 78"/>
                <a:gd name="T18" fmla="*/ 244 w 256"/>
                <a:gd name="T19" fmla="*/ 24 h 78"/>
                <a:gd name="T20" fmla="*/ 244 w 256"/>
                <a:gd name="T21" fmla="*/ 24 h 78"/>
                <a:gd name="T22" fmla="*/ 242 w 256"/>
                <a:gd name="T23" fmla="*/ 22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2 w 256"/>
                <a:gd name="T35" fmla="*/ 14 h 78"/>
                <a:gd name="T36" fmla="*/ 214 w 256"/>
                <a:gd name="T37" fmla="*/ 12 h 78"/>
                <a:gd name="T38" fmla="*/ 212 w 256"/>
                <a:gd name="T39" fmla="*/ 10 h 78"/>
                <a:gd name="T40" fmla="*/ 204 w 256"/>
                <a:gd name="T41" fmla="*/ 8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2 w 256"/>
                <a:gd name="T53" fmla="*/ 2 h 78"/>
                <a:gd name="T54" fmla="*/ 168 w 256"/>
                <a:gd name="T55" fmla="*/ 2 h 78"/>
                <a:gd name="T56" fmla="*/ 158 w 256"/>
                <a:gd name="T57" fmla="*/ 2 h 78"/>
                <a:gd name="T58" fmla="*/ 154 w 256"/>
                <a:gd name="T59" fmla="*/ 0 h 78"/>
                <a:gd name="T60" fmla="*/ 144 w 256"/>
                <a:gd name="T61" fmla="*/ 0 h 78"/>
                <a:gd name="T62" fmla="*/ 142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20 w 256"/>
                <a:gd name="T81" fmla="*/ 58 h 78"/>
                <a:gd name="T82" fmla="*/ 52 w 256"/>
                <a:gd name="T83" fmla="*/ 70 h 78"/>
                <a:gd name="T84" fmla="*/ 100 w 256"/>
                <a:gd name="T85" fmla="*/ 76 h 78"/>
                <a:gd name="T86" fmla="*/ 128 w 256"/>
                <a:gd name="T87" fmla="*/ 78 h 78"/>
                <a:gd name="T88" fmla="*/ 162 w 256"/>
                <a:gd name="T89" fmla="*/ 76 h 78"/>
                <a:gd name="T90" fmla="*/ 88 w 256"/>
                <a:gd name="T91" fmla="*/ 70 h 78"/>
                <a:gd name="T92" fmla="*/ 42 w 256"/>
                <a:gd name="T93" fmla="*/ 58 h 78"/>
                <a:gd name="T94" fmla="*/ 38 w 256"/>
                <a:gd name="T95" fmla="*/ 56 h 78"/>
                <a:gd name="T96" fmla="*/ 38 w 256"/>
                <a:gd name="T97" fmla="*/ 50 h 78"/>
                <a:gd name="T98" fmla="*/ 40 w 256"/>
                <a:gd name="T99" fmla="*/ 48 h 78"/>
                <a:gd name="T100" fmla="*/ 56 w 256"/>
                <a:gd name="T101" fmla="*/ 42 h 78"/>
                <a:gd name="T102" fmla="*/ 100 w 256"/>
                <a:gd name="T103" fmla="*/ 44 h 78"/>
                <a:gd name="T104" fmla="*/ 124 w 256"/>
                <a:gd name="T105" fmla="*/ 42 h 78"/>
                <a:gd name="T106" fmla="*/ 134 w 256"/>
                <a:gd name="T107" fmla="*/ 38 h 78"/>
                <a:gd name="T108" fmla="*/ 160 w 256"/>
                <a:gd name="T109" fmla="*/ 22 h 78"/>
                <a:gd name="T110" fmla="*/ 184 w 256"/>
                <a:gd name="T111" fmla="*/ 16 h 78"/>
                <a:gd name="T112" fmla="*/ 214 w 256"/>
                <a:gd name="T113" fmla="*/ 18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18"/>
                  </a:moveTo>
                  <a:lnTo>
                    <a:pt x="214" y="18"/>
                  </a:lnTo>
                  <a:lnTo>
                    <a:pt x="228" y="24"/>
                  </a:lnTo>
                  <a:lnTo>
                    <a:pt x="240" y="30"/>
                  </a:lnTo>
                  <a:lnTo>
                    <a:pt x="246" y="38"/>
                  </a:lnTo>
                  <a:lnTo>
                    <a:pt x="246" y="44"/>
                  </a:lnTo>
                  <a:lnTo>
                    <a:pt x="244" y="48"/>
                  </a:lnTo>
                  <a:lnTo>
                    <a:pt x="238" y="56"/>
                  </a:lnTo>
                  <a:lnTo>
                    <a:pt x="252" y="46"/>
                  </a:lnTo>
                  <a:lnTo>
                    <a:pt x="254" y="42"/>
                  </a:lnTo>
                  <a:lnTo>
                    <a:pt x="256" y="38"/>
                  </a:lnTo>
                  <a:lnTo>
                    <a:pt x="256" y="34"/>
                  </a:lnTo>
                  <a:lnTo>
                    <a:pt x="254" y="32"/>
                  </a:lnTo>
                  <a:lnTo>
                    <a:pt x="244" y="24"/>
                  </a:lnTo>
                  <a:lnTo>
                    <a:pt x="242" y="22"/>
                  </a:lnTo>
                  <a:lnTo>
                    <a:pt x="236" y="20"/>
                  </a:lnTo>
                  <a:lnTo>
                    <a:pt x="230" y="18"/>
                  </a:lnTo>
                  <a:lnTo>
                    <a:pt x="228" y="16"/>
                  </a:lnTo>
                  <a:lnTo>
                    <a:pt x="222" y="14"/>
                  </a:lnTo>
                  <a:lnTo>
                    <a:pt x="214" y="12"/>
                  </a:lnTo>
                  <a:lnTo>
                    <a:pt x="212" y="10"/>
                  </a:lnTo>
                  <a:lnTo>
                    <a:pt x="204" y="8"/>
                  </a:lnTo>
                  <a:lnTo>
                    <a:pt x="202" y="8"/>
                  </a:lnTo>
                  <a:lnTo>
                    <a:pt x="192" y="6"/>
                  </a:lnTo>
                  <a:lnTo>
                    <a:pt x="182" y="4"/>
                  </a:lnTo>
                  <a:lnTo>
                    <a:pt x="180" y="4"/>
                  </a:lnTo>
                  <a:lnTo>
                    <a:pt x="172" y="2"/>
                  </a:lnTo>
                  <a:lnTo>
                    <a:pt x="168" y="2"/>
                  </a:lnTo>
                  <a:lnTo>
                    <a:pt x="158" y="2"/>
                  </a:lnTo>
                  <a:lnTo>
                    <a:pt x="154" y="0"/>
                  </a:lnTo>
                  <a:lnTo>
                    <a:pt x="144" y="0"/>
                  </a:lnTo>
                  <a:lnTo>
                    <a:pt x="142" y="0"/>
                  </a:lnTo>
                  <a:lnTo>
                    <a:pt x="128" y="0"/>
                  </a:lnTo>
                  <a:lnTo>
                    <a:pt x="100" y="2"/>
                  </a:lnTo>
                  <a:lnTo>
                    <a:pt x="74" y="4"/>
                  </a:lnTo>
                  <a:lnTo>
                    <a:pt x="52" y="8"/>
                  </a:lnTo>
                  <a:lnTo>
                    <a:pt x="34" y="14"/>
                  </a:lnTo>
                  <a:lnTo>
                    <a:pt x="20" y="20"/>
                  </a:lnTo>
                  <a:lnTo>
                    <a:pt x="8" y="26"/>
                  </a:lnTo>
                  <a:lnTo>
                    <a:pt x="2" y="32"/>
                  </a:lnTo>
                  <a:lnTo>
                    <a:pt x="0" y="38"/>
                  </a:lnTo>
                  <a:lnTo>
                    <a:pt x="0" y="40"/>
                  </a:lnTo>
                  <a:lnTo>
                    <a:pt x="2" y="46"/>
                  </a:lnTo>
                  <a:lnTo>
                    <a:pt x="8" y="52"/>
                  </a:lnTo>
                  <a:lnTo>
                    <a:pt x="20" y="58"/>
                  </a:lnTo>
                  <a:lnTo>
                    <a:pt x="34" y="64"/>
                  </a:lnTo>
                  <a:lnTo>
                    <a:pt x="52" y="70"/>
                  </a:lnTo>
                  <a:lnTo>
                    <a:pt x="74" y="74"/>
                  </a:lnTo>
                  <a:lnTo>
                    <a:pt x="100" y="76"/>
                  </a:lnTo>
                  <a:lnTo>
                    <a:pt x="128" y="78"/>
                  </a:lnTo>
                  <a:lnTo>
                    <a:pt x="162" y="76"/>
                  </a:lnTo>
                  <a:lnTo>
                    <a:pt x="122" y="76"/>
                  </a:lnTo>
                  <a:lnTo>
                    <a:pt x="88" y="70"/>
                  </a:lnTo>
                  <a:lnTo>
                    <a:pt x="62" y="64"/>
                  </a:lnTo>
                  <a:lnTo>
                    <a:pt x="42" y="58"/>
                  </a:lnTo>
                  <a:lnTo>
                    <a:pt x="38" y="56"/>
                  </a:lnTo>
                  <a:lnTo>
                    <a:pt x="36" y="52"/>
                  </a:lnTo>
                  <a:lnTo>
                    <a:pt x="38" y="50"/>
                  </a:lnTo>
                  <a:lnTo>
                    <a:pt x="40" y="48"/>
                  </a:lnTo>
                  <a:lnTo>
                    <a:pt x="46" y="44"/>
                  </a:lnTo>
                  <a:lnTo>
                    <a:pt x="56" y="42"/>
                  </a:lnTo>
                  <a:lnTo>
                    <a:pt x="76" y="44"/>
                  </a:lnTo>
                  <a:lnTo>
                    <a:pt x="100" y="44"/>
                  </a:lnTo>
                  <a:lnTo>
                    <a:pt x="114" y="44"/>
                  </a:lnTo>
                  <a:lnTo>
                    <a:pt x="124" y="42"/>
                  </a:lnTo>
                  <a:lnTo>
                    <a:pt x="134" y="38"/>
                  </a:lnTo>
                  <a:lnTo>
                    <a:pt x="142" y="34"/>
                  </a:lnTo>
                  <a:lnTo>
                    <a:pt x="160" y="22"/>
                  </a:lnTo>
                  <a:lnTo>
                    <a:pt x="172" y="18"/>
                  </a:lnTo>
                  <a:lnTo>
                    <a:pt x="184" y="16"/>
                  </a:lnTo>
                  <a:lnTo>
                    <a:pt x="198" y="16"/>
                  </a:lnTo>
                  <a:lnTo>
                    <a:pt x="214" y="18"/>
                  </a:lnTo>
                  <a:close/>
                </a:path>
              </a:pathLst>
            </a:custGeom>
            <a:solidFill>
              <a:srgbClr val="F9BC22"/>
            </a:solidFill>
            <a:ln w="9525">
              <a:noFill/>
              <a:round/>
              <a:headEnd/>
              <a:tailEnd/>
            </a:ln>
          </p:spPr>
          <p:txBody>
            <a:bodyPr/>
            <a:lstStyle/>
            <a:p>
              <a:endParaRPr lang="en-US">
                <a:latin typeface="+mj-lt"/>
              </a:endParaRPr>
            </a:p>
          </p:txBody>
        </p:sp>
        <p:sp>
          <p:nvSpPr>
            <p:cNvPr id="1137" name="Freeform 664"/>
            <p:cNvSpPr>
              <a:spLocks/>
            </p:cNvSpPr>
            <p:nvPr/>
          </p:nvSpPr>
          <p:spPr bwMode="auto">
            <a:xfrm>
              <a:off x="3577" y="3466"/>
              <a:ext cx="256" cy="78"/>
            </a:xfrm>
            <a:custGeom>
              <a:avLst/>
              <a:gdLst>
                <a:gd name="T0" fmla="*/ 214 w 256"/>
                <a:gd name="T1" fmla="*/ 20 h 78"/>
                <a:gd name="T2" fmla="*/ 238 w 256"/>
                <a:gd name="T3" fmla="*/ 32 h 78"/>
                <a:gd name="T4" fmla="*/ 246 w 256"/>
                <a:gd name="T5" fmla="*/ 44 h 78"/>
                <a:gd name="T6" fmla="*/ 244 w 256"/>
                <a:gd name="T7" fmla="*/ 50 h 78"/>
                <a:gd name="T8" fmla="*/ 236 w 256"/>
                <a:gd name="T9" fmla="*/ 56 h 78"/>
                <a:gd name="T10" fmla="*/ 254 w 256"/>
                <a:gd name="T11" fmla="*/ 42 h 78"/>
                <a:gd name="T12" fmla="*/ 256 w 256"/>
                <a:gd name="T13" fmla="*/ 38 h 78"/>
                <a:gd name="T14" fmla="*/ 252 w 256"/>
                <a:gd name="T15" fmla="*/ 32 h 78"/>
                <a:gd name="T16" fmla="*/ 244 w 256"/>
                <a:gd name="T17" fmla="*/ 24 h 78"/>
                <a:gd name="T18" fmla="*/ 244 w 256"/>
                <a:gd name="T19" fmla="*/ 24 h 78"/>
                <a:gd name="T20" fmla="*/ 242 w 256"/>
                <a:gd name="T21" fmla="*/ 24 h 78"/>
                <a:gd name="T22" fmla="*/ 240 w 256"/>
                <a:gd name="T23" fmla="*/ 24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0 w 256"/>
                <a:gd name="T35" fmla="*/ 14 h 78"/>
                <a:gd name="T36" fmla="*/ 212 w 256"/>
                <a:gd name="T37" fmla="*/ 12 h 78"/>
                <a:gd name="T38" fmla="*/ 210 w 256"/>
                <a:gd name="T39" fmla="*/ 12 h 78"/>
                <a:gd name="T40" fmla="*/ 204 w 256"/>
                <a:gd name="T41" fmla="*/ 10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0 w 256"/>
                <a:gd name="T53" fmla="*/ 2 h 78"/>
                <a:gd name="T54" fmla="*/ 168 w 256"/>
                <a:gd name="T55" fmla="*/ 2 h 78"/>
                <a:gd name="T56" fmla="*/ 156 w 256"/>
                <a:gd name="T57" fmla="*/ 2 h 78"/>
                <a:gd name="T58" fmla="*/ 154 w 256"/>
                <a:gd name="T59" fmla="*/ 2 h 78"/>
                <a:gd name="T60" fmla="*/ 144 w 256"/>
                <a:gd name="T61" fmla="*/ 0 h 78"/>
                <a:gd name="T62" fmla="*/ 140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18 w 256"/>
                <a:gd name="T81" fmla="*/ 58 h 78"/>
                <a:gd name="T82" fmla="*/ 52 w 256"/>
                <a:gd name="T83" fmla="*/ 70 h 78"/>
                <a:gd name="T84" fmla="*/ 98 w 256"/>
                <a:gd name="T85" fmla="*/ 78 h 78"/>
                <a:gd name="T86" fmla="*/ 128 w 256"/>
                <a:gd name="T87" fmla="*/ 78 h 78"/>
                <a:gd name="T88" fmla="*/ 162 w 256"/>
                <a:gd name="T89" fmla="*/ 76 h 78"/>
                <a:gd name="T90" fmla="*/ 88 w 256"/>
                <a:gd name="T91" fmla="*/ 72 h 78"/>
                <a:gd name="T92" fmla="*/ 40 w 256"/>
                <a:gd name="T93" fmla="*/ 58 h 78"/>
                <a:gd name="T94" fmla="*/ 38 w 256"/>
                <a:gd name="T95" fmla="*/ 56 h 78"/>
                <a:gd name="T96" fmla="*/ 36 w 256"/>
                <a:gd name="T97" fmla="*/ 50 h 78"/>
                <a:gd name="T98" fmla="*/ 40 w 256"/>
                <a:gd name="T99" fmla="*/ 48 h 78"/>
                <a:gd name="T100" fmla="*/ 54 w 256"/>
                <a:gd name="T101" fmla="*/ 44 h 78"/>
                <a:gd name="T102" fmla="*/ 100 w 256"/>
                <a:gd name="T103" fmla="*/ 46 h 78"/>
                <a:gd name="T104" fmla="*/ 124 w 256"/>
                <a:gd name="T105" fmla="*/ 42 h 78"/>
                <a:gd name="T106" fmla="*/ 134 w 256"/>
                <a:gd name="T107" fmla="*/ 38 h 78"/>
                <a:gd name="T108" fmla="*/ 160 w 256"/>
                <a:gd name="T109" fmla="*/ 22 h 78"/>
                <a:gd name="T110" fmla="*/ 182 w 256"/>
                <a:gd name="T111" fmla="*/ 16 h 78"/>
                <a:gd name="T112" fmla="*/ 214 w 256"/>
                <a:gd name="T113" fmla="*/ 20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20"/>
                  </a:moveTo>
                  <a:lnTo>
                    <a:pt x="214" y="20"/>
                  </a:lnTo>
                  <a:lnTo>
                    <a:pt x="228" y="26"/>
                  </a:lnTo>
                  <a:lnTo>
                    <a:pt x="238" y="32"/>
                  </a:lnTo>
                  <a:lnTo>
                    <a:pt x="244" y="38"/>
                  </a:lnTo>
                  <a:lnTo>
                    <a:pt x="246" y="44"/>
                  </a:lnTo>
                  <a:lnTo>
                    <a:pt x="244" y="50"/>
                  </a:lnTo>
                  <a:lnTo>
                    <a:pt x="236" y="56"/>
                  </a:lnTo>
                  <a:lnTo>
                    <a:pt x="250" y="46"/>
                  </a:lnTo>
                  <a:lnTo>
                    <a:pt x="254" y="42"/>
                  </a:lnTo>
                  <a:lnTo>
                    <a:pt x="256" y="38"/>
                  </a:lnTo>
                  <a:lnTo>
                    <a:pt x="254" y="36"/>
                  </a:lnTo>
                  <a:lnTo>
                    <a:pt x="252" y="32"/>
                  </a:lnTo>
                  <a:lnTo>
                    <a:pt x="244" y="24"/>
                  </a:lnTo>
                  <a:lnTo>
                    <a:pt x="242" y="24"/>
                  </a:lnTo>
                  <a:lnTo>
                    <a:pt x="240" y="24"/>
                  </a:lnTo>
                  <a:lnTo>
                    <a:pt x="236" y="20"/>
                  </a:lnTo>
                  <a:lnTo>
                    <a:pt x="230" y="18"/>
                  </a:lnTo>
                  <a:lnTo>
                    <a:pt x="228" y="16"/>
                  </a:lnTo>
                  <a:lnTo>
                    <a:pt x="222" y="14"/>
                  </a:lnTo>
                  <a:lnTo>
                    <a:pt x="220" y="14"/>
                  </a:lnTo>
                  <a:lnTo>
                    <a:pt x="212" y="12"/>
                  </a:lnTo>
                  <a:lnTo>
                    <a:pt x="210" y="12"/>
                  </a:lnTo>
                  <a:lnTo>
                    <a:pt x="204" y="10"/>
                  </a:lnTo>
                  <a:lnTo>
                    <a:pt x="202" y="8"/>
                  </a:lnTo>
                  <a:lnTo>
                    <a:pt x="192" y="6"/>
                  </a:lnTo>
                  <a:lnTo>
                    <a:pt x="182" y="4"/>
                  </a:lnTo>
                  <a:lnTo>
                    <a:pt x="180" y="4"/>
                  </a:lnTo>
                  <a:lnTo>
                    <a:pt x="170" y="2"/>
                  </a:lnTo>
                  <a:lnTo>
                    <a:pt x="168" y="2"/>
                  </a:lnTo>
                  <a:lnTo>
                    <a:pt x="156" y="2"/>
                  </a:lnTo>
                  <a:lnTo>
                    <a:pt x="154" y="2"/>
                  </a:lnTo>
                  <a:lnTo>
                    <a:pt x="144" y="0"/>
                  </a:lnTo>
                  <a:lnTo>
                    <a:pt x="140" y="0"/>
                  </a:lnTo>
                  <a:lnTo>
                    <a:pt x="128" y="0"/>
                  </a:lnTo>
                  <a:lnTo>
                    <a:pt x="98" y="2"/>
                  </a:lnTo>
                  <a:lnTo>
                    <a:pt x="74" y="4"/>
                  </a:lnTo>
                  <a:lnTo>
                    <a:pt x="52" y="8"/>
                  </a:lnTo>
                  <a:lnTo>
                    <a:pt x="34" y="14"/>
                  </a:lnTo>
                  <a:lnTo>
                    <a:pt x="18" y="20"/>
                  </a:lnTo>
                  <a:lnTo>
                    <a:pt x="8" y="26"/>
                  </a:lnTo>
                  <a:lnTo>
                    <a:pt x="2" y="32"/>
                  </a:lnTo>
                  <a:lnTo>
                    <a:pt x="0" y="38"/>
                  </a:lnTo>
                  <a:lnTo>
                    <a:pt x="0" y="40"/>
                  </a:lnTo>
                  <a:lnTo>
                    <a:pt x="2" y="46"/>
                  </a:lnTo>
                  <a:lnTo>
                    <a:pt x="8" y="52"/>
                  </a:lnTo>
                  <a:lnTo>
                    <a:pt x="18" y="58"/>
                  </a:lnTo>
                  <a:lnTo>
                    <a:pt x="34" y="64"/>
                  </a:lnTo>
                  <a:lnTo>
                    <a:pt x="52" y="70"/>
                  </a:lnTo>
                  <a:lnTo>
                    <a:pt x="74" y="74"/>
                  </a:lnTo>
                  <a:lnTo>
                    <a:pt x="98" y="78"/>
                  </a:lnTo>
                  <a:lnTo>
                    <a:pt x="128" y="78"/>
                  </a:lnTo>
                  <a:lnTo>
                    <a:pt x="162" y="76"/>
                  </a:lnTo>
                  <a:lnTo>
                    <a:pt x="120" y="76"/>
                  </a:lnTo>
                  <a:lnTo>
                    <a:pt x="88" y="72"/>
                  </a:lnTo>
                  <a:lnTo>
                    <a:pt x="60" y="66"/>
                  </a:lnTo>
                  <a:lnTo>
                    <a:pt x="40" y="58"/>
                  </a:lnTo>
                  <a:lnTo>
                    <a:pt x="38" y="56"/>
                  </a:lnTo>
                  <a:lnTo>
                    <a:pt x="36" y="54"/>
                  </a:lnTo>
                  <a:lnTo>
                    <a:pt x="36" y="50"/>
                  </a:lnTo>
                  <a:lnTo>
                    <a:pt x="40" y="48"/>
                  </a:lnTo>
                  <a:lnTo>
                    <a:pt x="46" y="44"/>
                  </a:lnTo>
                  <a:lnTo>
                    <a:pt x="54" y="44"/>
                  </a:lnTo>
                  <a:lnTo>
                    <a:pt x="76" y="44"/>
                  </a:lnTo>
                  <a:lnTo>
                    <a:pt x="100" y="46"/>
                  </a:lnTo>
                  <a:lnTo>
                    <a:pt x="112" y="44"/>
                  </a:lnTo>
                  <a:lnTo>
                    <a:pt x="124" y="42"/>
                  </a:lnTo>
                  <a:lnTo>
                    <a:pt x="134" y="38"/>
                  </a:lnTo>
                  <a:lnTo>
                    <a:pt x="142" y="34"/>
                  </a:lnTo>
                  <a:lnTo>
                    <a:pt x="160" y="22"/>
                  </a:lnTo>
                  <a:lnTo>
                    <a:pt x="170" y="18"/>
                  </a:lnTo>
                  <a:lnTo>
                    <a:pt x="182" y="16"/>
                  </a:lnTo>
                  <a:lnTo>
                    <a:pt x="196" y="16"/>
                  </a:lnTo>
                  <a:lnTo>
                    <a:pt x="214" y="20"/>
                  </a:lnTo>
                  <a:close/>
                </a:path>
              </a:pathLst>
            </a:custGeom>
            <a:solidFill>
              <a:srgbClr val="990000"/>
            </a:solidFill>
            <a:ln w="9525">
              <a:noFill/>
              <a:round/>
              <a:headEnd/>
              <a:tailEnd/>
            </a:ln>
          </p:spPr>
          <p:txBody>
            <a:bodyPr/>
            <a:lstStyle/>
            <a:p>
              <a:endParaRPr lang="en-US">
                <a:latin typeface="+mj-lt"/>
              </a:endParaRPr>
            </a:p>
          </p:txBody>
        </p:sp>
        <p:sp>
          <p:nvSpPr>
            <p:cNvPr id="1138" name="Freeform 665"/>
            <p:cNvSpPr>
              <a:spLocks/>
            </p:cNvSpPr>
            <p:nvPr/>
          </p:nvSpPr>
          <p:spPr bwMode="auto">
            <a:xfrm>
              <a:off x="3743" y="2716"/>
              <a:ext cx="256" cy="78"/>
            </a:xfrm>
            <a:custGeom>
              <a:avLst/>
              <a:gdLst>
                <a:gd name="T0" fmla="*/ 214 w 256"/>
                <a:gd name="T1" fmla="*/ 18 h 78"/>
                <a:gd name="T2" fmla="*/ 238 w 256"/>
                <a:gd name="T3" fmla="*/ 30 h 78"/>
                <a:gd name="T4" fmla="*/ 246 w 256"/>
                <a:gd name="T5" fmla="*/ 44 h 78"/>
                <a:gd name="T6" fmla="*/ 244 w 256"/>
                <a:gd name="T7" fmla="*/ 48 h 78"/>
                <a:gd name="T8" fmla="*/ 238 w 256"/>
                <a:gd name="T9" fmla="*/ 56 h 78"/>
                <a:gd name="T10" fmla="*/ 254 w 256"/>
                <a:gd name="T11" fmla="*/ 42 h 78"/>
                <a:gd name="T12" fmla="*/ 256 w 256"/>
                <a:gd name="T13" fmla="*/ 38 h 78"/>
                <a:gd name="T14" fmla="*/ 252 w 256"/>
                <a:gd name="T15" fmla="*/ 32 h 78"/>
                <a:gd name="T16" fmla="*/ 244 w 256"/>
                <a:gd name="T17" fmla="*/ 24 h 78"/>
                <a:gd name="T18" fmla="*/ 244 w 256"/>
                <a:gd name="T19" fmla="*/ 24 h 78"/>
                <a:gd name="T20" fmla="*/ 242 w 256"/>
                <a:gd name="T21" fmla="*/ 24 h 78"/>
                <a:gd name="T22" fmla="*/ 242 w 256"/>
                <a:gd name="T23" fmla="*/ 22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0 w 256"/>
                <a:gd name="T35" fmla="*/ 14 h 78"/>
                <a:gd name="T36" fmla="*/ 212 w 256"/>
                <a:gd name="T37" fmla="*/ 12 h 78"/>
                <a:gd name="T38" fmla="*/ 212 w 256"/>
                <a:gd name="T39" fmla="*/ 10 h 78"/>
                <a:gd name="T40" fmla="*/ 204 w 256"/>
                <a:gd name="T41" fmla="*/ 8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0 w 256"/>
                <a:gd name="T53" fmla="*/ 2 h 78"/>
                <a:gd name="T54" fmla="*/ 168 w 256"/>
                <a:gd name="T55" fmla="*/ 2 h 78"/>
                <a:gd name="T56" fmla="*/ 156 w 256"/>
                <a:gd name="T57" fmla="*/ 2 h 78"/>
                <a:gd name="T58" fmla="*/ 154 w 256"/>
                <a:gd name="T59" fmla="*/ 0 h 78"/>
                <a:gd name="T60" fmla="*/ 144 w 256"/>
                <a:gd name="T61" fmla="*/ 0 h 78"/>
                <a:gd name="T62" fmla="*/ 140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18 w 256"/>
                <a:gd name="T81" fmla="*/ 58 h 78"/>
                <a:gd name="T82" fmla="*/ 52 w 256"/>
                <a:gd name="T83" fmla="*/ 70 h 78"/>
                <a:gd name="T84" fmla="*/ 100 w 256"/>
                <a:gd name="T85" fmla="*/ 76 h 78"/>
                <a:gd name="T86" fmla="*/ 128 w 256"/>
                <a:gd name="T87" fmla="*/ 78 h 78"/>
                <a:gd name="T88" fmla="*/ 162 w 256"/>
                <a:gd name="T89" fmla="*/ 76 h 78"/>
                <a:gd name="T90" fmla="*/ 88 w 256"/>
                <a:gd name="T91" fmla="*/ 70 h 78"/>
                <a:gd name="T92" fmla="*/ 40 w 256"/>
                <a:gd name="T93" fmla="*/ 58 h 78"/>
                <a:gd name="T94" fmla="*/ 38 w 256"/>
                <a:gd name="T95" fmla="*/ 56 h 78"/>
                <a:gd name="T96" fmla="*/ 36 w 256"/>
                <a:gd name="T97" fmla="*/ 50 h 78"/>
                <a:gd name="T98" fmla="*/ 40 w 256"/>
                <a:gd name="T99" fmla="*/ 48 h 78"/>
                <a:gd name="T100" fmla="*/ 56 w 256"/>
                <a:gd name="T101" fmla="*/ 42 h 78"/>
                <a:gd name="T102" fmla="*/ 100 w 256"/>
                <a:gd name="T103" fmla="*/ 44 h 78"/>
                <a:gd name="T104" fmla="*/ 124 w 256"/>
                <a:gd name="T105" fmla="*/ 42 h 78"/>
                <a:gd name="T106" fmla="*/ 134 w 256"/>
                <a:gd name="T107" fmla="*/ 38 h 78"/>
                <a:gd name="T108" fmla="*/ 160 w 256"/>
                <a:gd name="T109" fmla="*/ 22 h 78"/>
                <a:gd name="T110" fmla="*/ 182 w 256"/>
                <a:gd name="T111" fmla="*/ 16 h 78"/>
                <a:gd name="T112" fmla="*/ 214 w 256"/>
                <a:gd name="T113" fmla="*/ 18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18"/>
                  </a:moveTo>
                  <a:lnTo>
                    <a:pt x="214" y="18"/>
                  </a:lnTo>
                  <a:lnTo>
                    <a:pt x="228" y="24"/>
                  </a:lnTo>
                  <a:lnTo>
                    <a:pt x="238" y="30"/>
                  </a:lnTo>
                  <a:lnTo>
                    <a:pt x="244" y="38"/>
                  </a:lnTo>
                  <a:lnTo>
                    <a:pt x="246" y="44"/>
                  </a:lnTo>
                  <a:lnTo>
                    <a:pt x="244" y="48"/>
                  </a:lnTo>
                  <a:lnTo>
                    <a:pt x="238" y="56"/>
                  </a:lnTo>
                  <a:lnTo>
                    <a:pt x="250" y="46"/>
                  </a:lnTo>
                  <a:lnTo>
                    <a:pt x="254" y="42"/>
                  </a:lnTo>
                  <a:lnTo>
                    <a:pt x="256" y="38"/>
                  </a:lnTo>
                  <a:lnTo>
                    <a:pt x="254" y="34"/>
                  </a:lnTo>
                  <a:lnTo>
                    <a:pt x="252" y="32"/>
                  </a:lnTo>
                  <a:lnTo>
                    <a:pt x="244" y="24"/>
                  </a:lnTo>
                  <a:lnTo>
                    <a:pt x="242" y="24"/>
                  </a:lnTo>
                  <a:lnTo>
                    <a:pt x="242" y="22"/>
                  </a:lnTo>
                  <a:lnTo>
                    <a:pt x="236" y="20"/>
                  </a:lnTo>
                  <a:lnTo>
                    <a:pt x="230" y="18"/>
                  </a:lnTo>
                  <a:lnTo>
                    <a:pt x="228" y="16"/>
                  </a:lnTo>
                  <a:lnTo>
                    <a:pt x="222" y="14"/>
                  </a:lnTo>
                  <a:lnTo>
                    <a:pt x="220" y="14"/>
                  </a:lnTo>
                  <a:lnTo>
                    <a:pt x="212" y="12"/>
                  </a:lnTo>
                  <a:lnTo>
                    <a:pt x="212" y="10"/>
                  </a:lnTo>
                  <a:lnTo>
                    <a:pt x="204" y="8"/>
                  </a:lnTo>
                  <a:lnTo>
                    <a:pt x="202" y="8"/>
                  </a:lnTo>
                  <a:lnTo>
                    <a:pt x="192" y="6"/>
                  </a:lnTo>
                  <a:lnTo>
                    <a:pt x="182" y="4"/>
                  </a:lnTo>
                  <a:lnTo>
                    <a:pt x="180" y="4"/>
                  </a:lnTo>
                  <a:lnTo>
                    <a:pt x="170" y="2"/>
                  </a:lnTo>
                  <a:lnTo>
                    <a:pt x="168" y="2"/>
                  </a:lnTo>
                  <a:lnTo>
                    <a:pt x="156" y="2"/>
                  </a:lnTo>
                  <a:lnTo>
                    <a:pt x="154" y="0"/>
                  </a:lnTo>
                  <a:lnTo>
                    <a:pt x="144" y="0"/>
                  </a:lnTo>
                  <a:lnTo>
                    <a:pt x="140" y="0"/>
                  </a:lnTo>
                  <a:lnTo>
                    <a:pt x="128" y="0"/>
                  </a:lnTo>
                  <a:lnTo>
                    <a:pt x="100" y="0"/>
                  </a:lnTo>
                  <a:lnTo>
                    <a:pt x="74" y="4"/>
                  </a:lnTo>
                  <a:lnTo>
                    <a:pt x="52" y="8"/>
                  </a:lnTo>
                  <a:lnTo>
                    <a:pt x="34" y="14"/>
                  </a:lnTo>
                  <a:lnTo>
                    <a:pt x="18" y="20"/>
                  </a:lnTo>
                  <a:lnTo>
                    <a:pt x="8" y="26"/>
                  </a:lnTo>
                  <a:lnTo>
                    <a:pt x="2" y="32"/>
                  </a:lnTo>
                  <a:lnTo>
                    <a:pt x="0" y="38"/>
                  </a:lnTo>
                  <a:lnTo>
                    <a:pt x="0" y="40"/>
                  </a:lnTo>
                  <a:lnTo>
                    <a:pt x="2" y="46"/>
                  </a:lnTo>
                  <a:lnTo>
                    <a:pt x="8" y="52"/>
                  </a:lnTo>
                  <a:lnTo>
                    <a:pt x="18" y="58"/>
                  </a:lnTo>
                  <a:lnTo>
                    <a:pt x="34" y="64"/>
                  </a:lnTo>
                  <a:lnTo>
                    <a:pt x="52" y="70"/>
                  </a:lnTo>
                  <a:lnTo>
                    <a:pt x="74" y="74"/>
                  </a:lnTo>
                  <a:lnTo>
                    <a:pt x="100" y="76"/>
                  </a:lnTo>
                  <a:lnTo>
                    <a:pt x="128" y="78"/>
                  </a:lnTo>
                  <a:lnTo>
                    <a:pt x="162" y="76"/>
                  </a:lnTo>
                  <a:lnTo>
                    <a:pt x="122" y="74"/>
                  </a:lnTo>
                  <a:lnTo>
                    <a:pt x="88" y="70"/>
                  </a:lnTo>
                  <a:lnTo>
                    <a:pt x="62" y="64"/>
                  </a:lnTo>
                  <a:lnTo>
                    <a:pt x="40" y="58"/>
                  </a:lnTo>
                  <a:lnTo>
                    <a:pt x="38" y="56"/>
                  </a:lnTo>
                  <a:lnTo>
                    <a:pt x="36" y="52"/>
                  </a:lnTo>
                  <a:lnTo>
                    <a:pt x="36" y="50"/>
                  </a:lnTo>
                  <a:lnTo>
                    <a:pt x="40" y="48"/>
                  </a:lnTo>
                  <a:lnTo>
                    <a:pt x="46" y="44"/>
                  </a:lnTo>
                  <a:lnTo>
                    <a:pt x="56" y="42"/>
                  </a:lnTo>
                  <a:lnTo>
                    <a:pt x="76" y="44"/>
                  </a:lnTo>
                  <a:lnTo>
                    <a:pt x="100" y="44"/>
                  </a:lnTo>
                  <a:lnTo>
                    <a:pt x="112" y="44"/>
                  </a:lnTo>
                  <a:lnTo>
                    <a:pt x="124" y="42"/>
                  </a:lnTo>
                  <a:lnTo>
                    <a:pt x="134" y="38"/>
                  </a:lnTo>
                  <a:lnTo>
                    <a:pt x="142" y="32"/>
                  </a:lnTo>
                  <a:lnTo>
                    <a:pt x="160" y="22"/>
                  </a:lnTo>
                  <a:lnTo>
                    <a:pt x="170" y="18"/>
                  </a:lnTo>
                  <a:lnTo>
                    <a:pt x="182" y="16"/>
                  </a:lnTo>
                  <a:lnTo>
                    <a:pt x="196" y="16"/>
                  </a:lnTo>
                  <a:lnTo>
                    <a:pt x="214" y="18"/>
                  </a:lnTo>
                  <a:close/>
                </a:path>
              </a:pathLst>
            </a:custGeom>
            <a:solidFill>
              <a:srgbClr val="999999"/>
            </a:solidFill>
            <a:ln w="9525">
              <a:noFill/>
              <a:round/>
              <a:headEnd/>
              <a:tailEnd/>
            </a:ln>
          </p:spPr>
          <p:txBody>
            <a:bodyPr/>
            <a:lstStyle/>
            <a:p>
              <a:endParaRPr lang="en-US">
                <a:latin typeface="+mj-lt"/>
              </a:endParaRPr>
            </a:p>
          </p:txBody>
        </p:sp>
        <p:sp>
          <p:nvSpPr>
            <p:cNvPr id="1139" name="Freeform 666"/>
            <p:cNvSpPr>
              <a:spLocks/>
            </p:cNvSpPr>
            <p:nvPr/>
          </p:nvSpPr>
          <p:spPr bwMode="auto">
            <a:xfrm>
              <a:off x="3387" y="2880"/>
              <a:ext cx="474" cy="238"/>
            </a:xfrm>
            <a:custGeom>
              <a:avLst/>
              <a:gdLst>
                <a:gd name="T0" fmla="*/ 350 w 474"/>
                <a:gd name="T1" fmla="*/ 0 h 238"/>
                <a:gd name="T2" fmla="*/ 312 w 474"/>
                <a:gd name="T3" fmla="*/ 6 h 238"/>
                <a:gd name="T4" fmla="*/ 312 w 474"/>
                <a:gd name="T5" fmla="*/ 6 h 238"/>
                <a:gd name="T6" fmla="*/ 228 w 474"/>
                <a:gd name="T7" fmla="*/ 22 h 238"/>
                <a:gd name="T8" fmla="*/ 228 w 474"/>
                <a:gd name="T9" fmla="*/ 22 h 238"/>
                <a:gd name="T10" fmla="*/ 0 w 474"/>
                <a:gd name="T11" fmla="*/ 64 h 238"/>
                <a:gd name="T12" fmla="*/ 0 w 474"/>
                <a:gd name="T13" fmla="*/ 184 h 238"/>
                <a:gd name="T14" fmla="*/ 114 w 474"/>
                <a:gd name="T15" fmla="*/ 238 h 238"/>
                <a:gd name="T16" fmla="*/ 114 w 474"/>
                <a:gd name="T17" fmla="*/ 238 h 238"/>
                <a:gd name="T18" fmla="*/ 114 w 474"/>
                <a:gd name="T19" fmla="*/ 112 h 238"/>
                <a:gd name="T20" fmla="*/ 114 w 474"/>
                <a:gd name="T21" fmla="*/ 112 h 238"/>
                <a:gd name="T22" fmla="*/ 474 w 474"/>
                <a:gd name="T23" fmla="*/ 40 h 238"/>
                <a:gd name="T24" fmla="*/ 352 w 474"/>
                <a:gd name="T25" fmla="*/ 0 h 238"/>
                <a:gd name="T26" fmla="*/ 350 w 474"/>
                <a:gd name="T27" fmla="*/ 0 h 2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4"/>
                <a:gd name="T43" fmla="*/ 0 h 238"/>
                <a:gd name="T44" fmla="*/ 474 w 474"/>
                <a:gd name="T45" fmla="*/ 238 h 2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4" h="238">
                  <a:moveTo>
                    <a:pt x="350" y="0"/>
                  </a:moveTo>
                  <a:lnTo>
                    <a:pt x="312" y="6"/>
                  </a:lnTo>
                  <a:lnTo>
                    <a:pt x="228" y="22"/>
                  </a:lnTo>
                  <a:lnTo>
                    <a:pt x="0" y="64"/>
                  </a:lnTo>
                  <a:lnTo>
                    <a:pt x="0" y="184"/>
                  </a:lnTo>
                  <a:lnTo>
                    <a:pt x="114" y="238"/>
                  </a:lnTo>
                  <a:lnTo>
                    <a:pt x="114" y="112"/>
                  </a:lnTo>
                  <a:lnTo>
                    <a:pt x="474" y="40"/>
                  </a:lnTo>
                  <a:lnTo>
                    <a:pt x="352" y="0"/>
                  </a:lnTo>
                  <a:lnTo>
                    <a:pt x="350" y="0"/>
                  </a:lnTo>
                  <a:close/>
                </a:path>
              </a:pathLst>
            </a:custGeom>
            <a:solidFill>
              <a:srgbClr val="FFFFFF"/>
            </a:solidFill>
            <a:ln w="9525">
              <a:noFill/>
              <a:round/>
              <a:headEnd/>
              <a:tailEnd/>
            </a:ln>
          </p:spPr>
          <p:txBody>
            <a:bodyPr/>
            <a:lstStyle/>
            <a:p>
              <a:endParaRPr lang="en-US">
                <a:latin typeface="+mj-lt"/>
              </a:endParaRPr>
            </a:p>
          </p:txBody>
        </p:sp>
        <p:sp>
          <p:nvSpPr>
            <p:cNvPr id="1140" name="Freeform 667"/>
            <p:cNvSpPr>
              <a:spLocks/>
            </p:cNvSpPr>
            <p:nvPr/>
          </p:nvSpPr>
          <p:spPr bwMode="auto">
            <a:xfrm>
              <a:off x="3379" y="3220"/>
              <a:ext cx="154" cy="182"/>
            </a:xfrm>
            <a:custGeom>
              <a:avLst/>
              <a:gdLst>
                <a:gd name="T0" fmla="*/ 46 w 154"/>
                <a:gd name="T1" fmla="*/ 0 h 182"/>
                <a:gd name="T2" fmla="*/ 0 w 154"/>
                <a:gd name="T3" fmla="*/ 8 h 182"/>
                <a:gd name="T4" fmla="*/ 0 w 154"/>
                <a:gd name="T5" fmla="*/ 38 h 182"/>
                <a:gd name="T6" fmla="*/ 4 w 154"/>
                <a:gd name="T7" fmla="*/ 38 h 182"/>
                <a:gd name="T8" fmla="*/ 4 w 154"/>
                <a:gd name="T9" fmla="*/ 38 h 182"/>
                <a:gd name="T10" fmla="*/ 22 w 154"/>
                <a:gd name="T11" fmla="*/ 42 h 182"/>
                <a:gd name="T12" fmla="*/ 38 w 154"/>
                <a:gd name="T13" fmla="*/ 46 h 182"/>
                <a:gd name="T14" fmla="*/ 52 w 154"/>
                <a:gd name="T15" fmla="*/ 52 h 182"/>
                <a:gd name="T16" fmla="*/ 64 w 154"/>
                <a:gd name="T17" fmla="*/ 58 h 182"/>
                <a:gd name="T18" fmla="*/ 74 w 154"/>
                <a:gd name="T19" fmla="*/ 66 h 182"/>
                <a:gd name="T20" fmla="*/ 80 w 154"/>
                <a:gd name="T21" fmla="*/ 74 h 182"/>
                <a:gd name="T22" fmla="*/ 84 w 154"/>
                <a:gd name="T23" fmla="*/ 82 h 182"/>
                <a:gd name="T24" fmla="*/ 86 w 154"/>
                <a:gd name="T25" fmla="*/ 90 h 182"/>
                <a:gd name="T26" fmla="*/ 86 w 154"/>
                <a:gd name="T27" fmla="*/ 92 h 182"/>
                <a:gd name="T28" fmla="*/ 86 w 154"/>
                <a:gd name="T29" fmla="*/ 92 h 182"/>
                <a:gd name="T30" fmla="*/ 86 w 154"/>
                <a:gd name="T31" fmla="*/ 170 h 182"/>
                <a:gd name="T32" fmla="*/ 114 w 154"/>
                <a:gd name="T33" fmla="*/ 182 h 182"/>
                <a:gd name="T34" fmla="*/ 114 w 154"/>
                <a:gd name="T35" fmla="*/ 58 h 182"/>
                <a:gd name="T36" fmla="*/ 154 w 154"/>
                <a:gd name="T37" fmla="*/ 50 h 182"/>
                <a:gd name="T38" fmla="*/ 48 w 154"/>
                <a:gd name="T39" fmla="*/ 0 h 182"/>
                <a:gd name="T40" fmla="*/ 46 w 154"/>
                <a:gd name="T41" fmla="*/ 0 h 1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4"/>
                <a:gd name="T64" fmla="*/ 0 h 182"/>
                <a:gd name="T65" fmla="*/ 154 w 154"/>
                <a:gd name="T66" fmla="*/ 182 h 1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4" h="182">
                  <a:moveTo>
                    <a:pt x="46" y="0"/>
                  </a:moveTo>
                  <a:lnTo>
                    <a:pt x="0" y="8"/>
                  </a:lnTo>
                  <a:lnTo>
                    <a:pt x="0" y="38"/>
                  </a:lnTo>
                  <a:lnTo>
                    <a:pt x="4" y="38"/>
                  </a:lnTo>
                  <a:lnTo>
                    <a:pt x="22" y="42"/>
                  </a:lnTo>
                  <a:lnTo>
                    <a:pt x="38" y="46"/>
                  </a:lnTo>
                  <a:lnTo>
                    <a:pt x="52" y="52"/>
                  </a:lnTo>
                  <a:lnTo>
                    <a:pt x="64" y="58"/>
                  </a:lnTo>
                  <a:lnTo>
                    <a:pt x="74" y="66"/>
                  </a:lnTo>
                  <a:lnTo>
                    <a:pt x="80" y="74"/>
                  </a:lnTo>
                  <a:lnTo>
                    <a:pt x="84" y="82"/>
                  </a:lnTo>
                  <a:lnTo>
                    <a:pt x="86" y="90"/>
                  </a:lnTo>
                  <a:lnTo>
                    <a:pt x="86" y="92"/>
                  </a:lnTo>
                  <a:lnTo>
                    <a:pt x="86" y="170"/>
                  </a:lnTo>
                  <a:lnTo>
                    <a:pt x="114" y="182"/>
                  </a:lnTo>
                  <a:lnTo>
                    <a:pt x="114" y="58"/>
                  </a:lnTo>
                  <a:lnTo>
                    <a:pt x="154" y="50"/>
                  </a:lnTo>
                  <a:lnTo>
                    <a:pt x="48" y="0"/>
                  </a:lnTo>
                  <a:lnTo>
                    <a:pt x="46" y="0"/>
                  </a:lnTo>
                  <a:close/>
                </a:path>
              </a:pathLst>
            </a:custGeom>
            <a:solidFill>
              <a:srgbClr val="FFFFFF"/>
            </a:solidFill>
            <a:ln w="9525">
              <a:noFill/>
              <a:round/>
              <a:headEnd/>
              <a:tailEnd/>
            </a:ln>
          </p:spPr>
          <p:txBody>
            <a:bodyPr/>
            <a:lstStyle/>
            <a:p>
              <a:endParaRPr lang="en-US">
                <a:latin typeface="+mj-lt"/>
              </a:endParaRPr>
            </a:p>
          </p:txBody>
        </p:sp>
        <p:sp>
          <p:nvSpPr>
            <p:cNvPr id="1141" name="Freeform 668"/>
            <p:cNvSpPr>
              <a:spLocks/>
            </p:cNvSpPr>
            <p:nvPr/>
          </p:nvSpPr>
          <p:spPr bwMode="auto">
            <a:xfrm>
              <a:off x="3381" y="3232"/>
              <a:ext cx="104" cy="162"/>
            </a:xfrm>
            <a:custGeom>
              <a:avLst/>
              <a:gdLst>
                <a:gd name="T0" fmla="*/ 104 w 104"/>
                <a:gd name="T1" fmla="*/ 40 h 162"/>
                <a:gd name="T2" fmla="*/ 104 w 104"/>
                <a:gd name="T3" fmla="*/ 40 h 162"/>
                <a:gd name="T4" fmla="*/ 62 w 104"/>
                <a:gd name="T5" fmla="*/ 24 h 162"/>
                <a:gd name="T6" fmla="*/ 0 w 104"/>
                <a:gd name="T7" fmla="*/ 0 h 162"/>
                <a:gd name="T8" fmla="*/ 0 w 104"/>
                <a:gd name="T9" fmla="*/ 0 h 162"/>
                <a:gd name="T10" fmla="*/ 0 w 104"/>
                <a:gd name="T11" fmla="*/ 22 h 162"/>
                <a:gd name="T12" fmla="*/ 0 w 104"/>
                <a:gd name="T13" fmla="*/ 22 h 162"/>
                <a:gd name="T14" fmla="*/ 18 w 104"/>
                <a:gd name="T15" fmla="*/ 26 h 162"/>
                <a:gd name="T16" fmla="*/ 34 w 104"/>
                <a:gd name="T17" fmla="*/ 30 h 162"/>
                <a:gd name="T18" fmla="*/ 48 w 104"/>
                <a:gd name="T19" fmla="*/ 36 h 162"/>
                <a:gd name="T20" fmla="*/ 62 w 104"/>
                <a:gd name="T21" fmla="*/ 44 h 162"/>
                <a:gd name="T22" fmla="*/ 72 w 104"/>
                <a:gd name="T23" fmla="*/ 50 h 162"/>
                <a:gd name="T24" fmla="*/ 80 w 104"/>
                <a:gd name="T25" fmla="*/ 60 h 162"/>
                <a:gd name="T26" fmla="*/ 86 w 104"/>
                <a:gd name="T27" fmla="*/ 68 h 162"/>
                <a:gd name="T28" fmla="*/ 88 w 104"/>
                <a:gd name="T29" fmla="*/ 78 h 162"/>
                <a:gd name="T30" fmla="*/ 88 w 104"/>
                <a:gd name="T31" fmla="*/ 78 h 162"/>
                <a:gd name="T32" fmla="*/ 88 w 104"/>
                <a:gd name="T33" fmla="*/ 80 h 162"/>
                <a:gd name="T34" fmla="*/ 88 w 104"/>
                <a:gd name="T35" fmla="*/ 80 h 162"/>
                <a:gd name="T36" fmla="*/ 88 w 104"/>
                <a:gd name="T37" fmla="*/ 156 h 162"/>
                <a:gd name="T38" fmla="*/ 100 w 104"/>
                <a:gd name="T39" fmla="*/ 162 h 162"/>
                <a:gd name="T40" fmla="*/ 100 w 104"/>
                <a:gd name="T41" fmla="*/ 44 h 162"/>
                <a:gd name="T42" fmla="*/ 100 w 104"/>
                <a:gd name="T43" fmla="*/ 44 h 162"/>
                <a:gd name="T44" fmla="*/ 102 w 104"/>
                <a:gd name="T45" fmla="*/ 42 h 162"/>
                <a:gd name="T46" fmla="*/ 104 w 104"/>
                <a:gd name="T47" fmla="*/ 40 h 162"/>
                <a:gd name="T48" fmla="*/ 104 w 104"/>
                <a:gd name="T49" fmla="*/ 40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162"/>
                <a:gd name="T77" fmla="*/ 104 w 104"/>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162">
                  <a:moveTo>
                    <a:pt x="104" y="40"/>
                  </a:moveTo>
                  <a:lnTo>
                    <a:pt x="104" y="40"/>
                  </a:lnTo>
                  <a:lnTo>
                    <a:pt x="62" y="24"/>
                  </a:lnTo>
                  <a:lnTo>
                    <a:pt x="0" y="0"/>
                  </a:lnTo>
                  <a:lnTo>
                    <a:pt x="0" y="22"/>
                  </a:lnTo>
                  <a:lnTo>
                    <a:pt x="18" y="26"/>
                  </a:lnTo>
                  <a:lnTo>
                    <a:pt x="34" y="30"/>
                  </a:lnTo>
                  <a:lnTo>
                    <a:pt x="48" y="36"/>
                  </a:lnTo>
                  <a:lnTo>
                    <a:pt x="62" y="44"/>
                  </a:lnTo>
                  <a:lnTo>
                    <a:pt x="72" y="50"/>
                  </a:lnTo>
                  <a:lnTo>
                    <a:pt x="80" y="60"/>
                  </a:lnTo>
                  <a:lnTo>
                    <a:pt x="86" y="68"/>
                  </a:lnTo>
                  <a:lnTo>
                    <a:pt x="88" y="78"/>
                  </a:lnTo>
                  <a:lnTo>
                    <a:pt x="88" y="80"/>
                  </a:lnTo>
                  <a:lnTo>
                    <a:pt x="88" y="156"/>
                  </a:lnTo>
                  <a:lnTo>
                    <a:pt x="100" y="162"/>
                  </a:lnTo>
                  <a:lnTo>
                    <a:pt x="100" y="44"/>
                  </a:lnTo>
                  <a:lnTo>
                    <a:pt x="102" y="42"/>
                  </a:lnTo>
                  <a:lnTo>
                    <a:pt x="104" y="40"/>
                  </a:lnTo>
                  <a:close/>
                </a:path>
              </a:pathLst>
            </a:custGeom>
            <a:solidFill>
              <a:srgbClr val="C4C4C4"/>
            </a:solidFill>
            <a:ln w="9525">
              <a:noFill/>
              <a:round/>
              <a:headEnd/>
              <a:tailEnd/>
            </a:ln>
          </p:spPr>
          <p:txBody>
            <a:bodyPr/>
            <a:lstStyle/>
            <a:p>
              <a:endParaRPr lang="en-US">
                <a:latin typeface="+mj-lt"/>
              </a:endParaRPr>
            </a:p>
          </p:txBody>
        </p:sp>
        <p:sp>
          <p:nvSpPr>
            <p:cNvPr id="1142" name="Freeform 669"/>
            <p:cNvSpPr>
              <a:spLocks/>
            </p:cNvSpPr>
            <p:nvPr/>
          </p:nvSpPr>
          <p:spPr bwMode="auto">
            <a:xfrm>
              <a:off x="3389" y="2948"/>
              <a:ext cx="104" cy="160"/>
            </a:xfrm>
            <a:custGeom>
              <a:avLst/>
              <a:gdLst>
                <a:gd name="T0" fmla="*/ 104 w 104"/>
                <a:gd name="T1" fmla="*/ 40 h 160"/>
                <a:gd name="T2" fmla="*/ 104 w 104"/>
                <a:gd name="T3" fmla="*/ 40 h 160"/>
                <a:gd name="T4" fmla="*/ 62 w 104"/>
                <a:gd name="T5" fmla="*/ 22 h 160"/>
                <a:gd name="T6" fmla="*/ 0 w 104"/>
                <a:gd name="T7" fmla="*/ 0 h 160"/>
                <a:gd name="T8" fmla="*/ 0 w 104"/>
                <a:gd name="T9" fmla="*/ 0 h 160"/>
                <a:gd name="T10" fmla="*/ 0 w 104"/>
                <a:gd name="T11" fmla="*/ 114 h 160"/>
                <a:gd name="T12" fmla="*/ 0 w 104"/>
                <a:gd name="T13" fmla="*/ 114 h 160"/>
                <a:gd name="T14" fmla="*/ 100 w 104"/>
                <a:gd name="T15" fmla="*/ 160 h 160"/>
                <a:gd name="T16" fmla="*/ 100 w 104"/>
                <a:gd name="T17" fmla="*/ 44 h 160"/>
                <a:gd name="T18" fmla="*/ 100 w 104"/>
                <a:gd name="T19" fmla="*/ 44 h 160"/>
                <a:gd name="T20" fmla="*/ 102 w 104"/>
                <a:gd name="T21" fmla="*/ 40 h 160"/>
                <a:gd name="T22" fmla="*/ 104 w 104"/>
                <a:gd name="T23" fmla="*/ 40 h 160"/>
                <a:gd name="T24" fmla="*/ 104 w 104"/>
                <a:gd name="T25" fmla="*/ 40 h 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0"/>
                <a:gd name="T41" fmla="*/ 104 w 104"/>
                <a:gd name="T42" fmla="*/ 160 h 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0">
                  <a:moveTo>
                    <a:pt x="104" y="40"/>
                  </a:moveTo>
                  <a:lnTo>
                    <a:pt x="104" y="40"/>
                  </a:lnTo>
                  <a:lnTo>
                    <a:pt x="62" y="22"/>
                  </a:lnTo>
                  <a:lnTo>
                    <a:pt x="0" y="0"/>
                  </a:lnTo>
                  <a:lnTo>
                    <a:pt x="0" y="114"/>
                  </a:lnTo>
                  <a:lnTo>
                    <a:pt x="100" y="160"/>
                  </a:lnTo>
                  <a:lnTo>
                    <a:pt x="100" y="44"/>
                  </a:lnTo>
                  <a:lnTo>
                    <a:pt x="102" y="40"/>
                  </a:lnTo>
                  <a:lnTo>
                    <a:pt x="104" y="40"/>
                  </a:lnTo>
                  <a:close/>
                </a:path>
              </a:pathLst>
            </a:custGeom>
            <a:solidFill>
              <a:srgbClr val="C4C4C4"/>
            </a:solidFill>
            <a:ln w="9525">
              <a:noFill/>
              <a:round/>
              <a:headEnd/>
              <a:tailEnd/>
            </a:ln>
          </p:spPr>
          <p:txBody>
            <a:bodyPr/>
            <a:lstStyle/>
            <a:p>
              <a:endParaRPr lang="en-US">
                <a:latin typeface="+mj-lt"/>
              </a:endParaRPr>
            </a:p>
          </p:txBody>
        </p:sp>
        <p:sp>
          <p:nvSpPr>
            <p:cNvPr id="1143" name="Freeform 670"/>
            <p:cNvSpPr>
              <a:spLocks noEditPoints="1"/>
            </p:cNvSpPr>
            <p:nvPr/>
          </p:nvSpPr>
          <p:spPr bwMode="auto">
            <a:xfrm>
              <a:off x="3153" y="2692"/>
              <a:ext cx="1038" cy="948"/>
            </a:xfrm>
            <a:custGeom>
              <a:avLst/>
              <a:gdLst>
                <a:gd name="T0" fmla="*/ 670 w 1038"/>
                <a:gd name="T1" fmla="*/ 772 h 948"/>
                <a:gd name="T2" fmla="*/ 522 w 1038"/>
                <a:gd name="T3" fmla="*/ 930 h 948"/>
                <a:gd name="T4" fmla="*/ 488 w 1038"/>
                <a:gd name="T5" fmla="*/ 902 h 948"/>
                <a:gd name="T6" fmla="*/ 688 w 1038"/>
                <a:gd name="T7" fmla="*/ 890 h 948"/>
                <a:gd name="T8" fmla="*/ 662 w 1038"/>
                <a:gd name="T9" fmla="*/ 856 h 948"/>
                <a:gd name="T10" fmla="*/ 506 w 1038"/>
                <a:gd name="T11" fmla="*/ 896 h 948"/>
                <a:gd name="T12" fmla="*/ 552 w 1038"/>
                <a:gd name="T13" fmla="*/ 874 h 948"/>
                <a:gd name="T14" fmla="*/ 678 w 1038"/>
                <a:gd name="T15" fmla="*/ 828 h 948"/>
                <a:gd name="T16" fmla="*/ 416 w 1038"/>
                <a:gd name="T17" fmla="*/ 816 h 948"/>
                <a:gd name="T18" fmla="*/ 344 w 1038"/>
                <a:gd name="T19" fmla="*/ 592 h 948"/>
                <a:gd name="T20" fmla="*/ 314 w 1038"/>
                <a:gd name="T21" fmla="*/ 608 h 948"/>
                <a:gd name="T22" fmla="*/ 336 w 1038"/>
                <a:gd name="T23" fmla="*/ 582 h 948"/>
                <a:gd name="T24" fmla="*/ 28 w 1038"/>
                <a:gd name="T25" fmla="*/ 766 h 948"/>
                <a:gd name="T26" fmla="*/ 228 w 1038"/>
                <a:gd name="T27" fmla="*/ 778 h 948"/>
                <a:gd name="T28" fmla="*/ 192 w 1038"/>
                <a:gd name="T29" fmla="*/ 806 h 948"/>
                <a:gd name="T30" fmla="*/ 268 w 1038"/>
                <a:gd name="T31" fmla="*/ 688 h 948"/>
                <a:gd name="T32" fmla="*/ 28 w 1038"/>
                <a:gd name="T33" fmla="*/ 646 h 948"/>
                <a:gd name="T34" fmla="*/ 100 w 1038"/>
                <a:gd name="T35" fmla="*/ 742 h 948"/>
                <a:gd name="T36" fmla="*/ 292 w 1038"/>
                <a:gd name="T37" fmla="*/ 746 h 948"/>
                <a:gd name="T38" fmla="*/ 36 w 1038"/>
                <a:gd name="T39" fmla="*/ 746 h 948"/>
                <a:gd name="T40" fmla="*/ 208 w 1038"/>
                <a:gd name="T41" fmla="*/ 710 h 948"/>
                <a:gd name="T42" fmla="*/ 188 w 1038"/>
                <a:gd name="T43" fmla="*/ 740 h 948"/>
                <a:gd name="T44" fmla="*/ 220 w 1038"/>
                <a:gd name="T45" fmla="*/ 576 h 948"/>
                <a:gd name="T46" fmla="*/ 220 w 1038"/>
                <a:gd name="T47" fmla="*/ 660 h 948"/>
                <a:gd name="T48" fmla="*/ 30 w 1038"/>
                <a:gd name="T49" fmla="*/ 610 h 948"/>
                <a:gd name="T50" fmla="*/ 194 w 1038"/>
                <a:gd name="T51" fmla="*/ 558 h 948"/>
                <a:gd name="T52" fmla="*/ 28 w 1038"/>
                <a:gd name="T53" fmla="*/ 446 h 948"/>
                <a:gd name="T54" fmla="*/ 384 w 1038"/>
                <a:gd name="T55" fmla="*/ 132 h 948"/>
                <a:gd name="T56" fmla="*/ 372 w 1038"/>
                <a:gd name="T57" fmla="*/ 118 h 948"/>
                <a:gd name="T58" fmla="*/ 802 w 1038"/>
                <a:gd name="T59" fmla="*/ 136 h 948"/>
                <a:gd name="T60" fmla="*/ 580 w 1038"/>
                <a:gd name="T61" fmla="*/ 90 h 948"/>
                <a:gd name="T62" fmla="*/ 842 w 1038"/>
                <a:gd name="T63" fmla="*/ 46 h 948"/>
                <a:gd name="T64" fmla="*/ 688 w 1038"/>
                <a:gd name="T65" fmla="*/ 106 h 948"/>
                <a:gd name="T66" fmla="*/ 638 w 1038"/>
                <a:gd name="T67" fmla="*/ 24 h 948"/>
                <a:gd name="T68" fmla="*/ 632 w 1038"/>
                <a:gd name="T69" fmla="*/ 376 h 948"/>
                <a:gd name="T70" fmla="*/ 400 w 1038"/>
                <a:gd name="T71" fmla="*/ 462 h 948"/>
                <a:gd name="T72" fmla="*/ 286 w 1038"/>
                <a:gd name="T73" fmla="*/ 410 h 948"/>
                <a:gd name="T74" fmla="*/ 598 w 1038"/>
                <a:gd name="T75" fmla="*/ 534 h 948"/>
                <a:gd name="T76" fmla="*/ 536 w 1038"/>
                <a:gd name="T77" fmla="*/ 298 h 948"/>
                <a:gd name="T78" fmla="*/ 880 w 1038"/>
                <a:gd name="T79" fmla="*/ 310 h 948"/>
                <a:gd name="T80" fmla="*/ 594 w 1038"/>
                <a:gd name="T81" fmla="*/ 274 h 948"/>
                <a:gd name="T82" fmla="*/ 844 w 1038"/>
                <a:gd name="T83" fmla="*/ 154 h 948"/>
                <a:gd name="T84" fmla="*/ 588 w 1038"/>
                <a:gd name="T85" fmla="*/ 154 h 948"/>
                <a:gd name="T86" fmla="*/ 780 w 1038"/>
                <a:gd name="T87" fmla="*/ 150 h 948"/>
                <a:gd name="T88" fmla="*/ 852 w 1038"/>
                <a:gd name="T89" fmla="*/ 230 h 948"/>
                <a:gd name="T90" fmla="*/ 852 w 1038"/>
                <a:gd name="T91" fmla="*/ 194 h 948"/>
                <a:gd name="T92" fmla="*/ 780 w 1038"/>
                <a:gd name="T93" fmla="*/ 186 h 948"/>
                <a:gd name="T94" fmla="*/ 718 w 1038"/>
                <a:gd name="T95" fmla="*/ 220 h 948"/>
                <a:gd name="T96" fmla="*/ 414 w 1038"/>
                <a:gd name="T97" fmla="*/ 284 h 948"/>
                <a:gd name="T98" fmla="*/ 462 w 1038"/>
                <a:gd name="T99" fmla="*/ 214 h 948"/>
                <a:gd name="T100" fmla="*/ 282 w 1038"/>
                <a:gd name="T101" fmla="*/ 238 h 948"/>
                <a:gd name="T102" fmla="*/ 388 w 1038"/>
                <a:gd name="T103" fmla="*/ 202 h 948"/>
                <a:gd name="T104" fmla="*/ 586 w 1038"/>
                <a:gd name="T105" fmla="*/ 688 h 948"/>
                <a:gd name="T106" fmla="*/ 990 w 1038"/>
                <a:gd name="T107" fmla="*/ 318 h 948"/>
                <a:gd name="T108" fmla="*/ 820 w 1038"/>
                <a:gd name="T109" fmla="*/ 16 h 948"/>
                <a:gd name="T110" fmla="*/ 564 w 1038"/>
                <a:gd name="T111" fmla="*/ 62 h 948"/>
                <a:gd name="T112" fmla="*/ 12 w 1038"/>
                <a:gd name="T113" fmla="*/ 284 h 948"/>
                <a:gd name="T114" fmla="*/ 14 w 1038"/>
                <a:gd name="T115" fmla="*/ 608 h 948"/>
                <a:gd name="T116" fmla="*/ 136 w 1038"/>
                <a:gd name="T117" fmla="*/ 822 h 948"/>
                <a:gd name="T118" fmla="*/ 442 w 1038"/>
                <a:gd name="T119" fmla="*/ 770 h 948"/>
                <a:gd name="T120" fmla="*/ 414 w 1038"/>
                <a:gd name="T121" fmla="*/ 912 h 948"/>
                <a:gd name="T122" fmla="*/ 700 w 1038"/>
                <a:gd name="T123" fmla="*/ 900 h 948"/>
                <a:gd name="T124" fmla="*/ 1036 w 1038"/>
                <a:gd name="T125" fmla="*/ 464 h 9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48"/>
                <a:gd name="T191" fmla="*/ 1038 w 1038"/>
                <a:gd name="T192" fmla="*/ 948 h 9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48">
                  <a:moveTo>
                    <a:pt x="648" y="684"/>
                  </a:moveTo>
                  <a:lnTo>
                    <a:pt x="648" y="560"/>
                  </a:lnTo>
                  <a:lnTo>
                    <a:pt x="1022" y="476"/>
                  </a:lnTo>
                  <a:lnTo>
                    <a:pt x="1022" y="598"/>
                  </a:lnTo>
                  <a:lnTo>
                    <a:pt x="648" y="684"/>
                  </a:lnTo>
                  <a:close/>
                  <a:moveTo>
                    <a:pt x="966" y="732"/>
                  </a:moveTo>
                  <a:lnTo>
                    <a:pt x="966" y="732"/>
                  </a:lnTo>
                  <a:lnTo>
                    <a:pt x="698" y="794"/>
                  </a:lnTo>
                  <a:lnTo>
                    <a:pt x="690" y="786"/>
                  </a:lnTo>
                  <a:lnTo>
                    <a:pt x="682" y="780"/>
                  </a:lnTo>
                  <a:lnTo>
                    <a:pt x="670" y="772"/>
                  </a:lnTo>
                  <a:lnTo>
                    <a:pt x="656" y="766"/>
                  </a:lnTo>
                  <a:lnTo>
                    <a:pt x="626" y="758"/>
                  </a:lnTo>
                  <a:lnTo>
                    <a:pt x="592" y="752"/>
                  </a:lnTo>
                  <a:lnTo>
                    <a:pt x="592" y="696"/>
                  </a:lnTo>
                  <a:lnTo>
                    <a:pt x="616" y="690"/>
                  </a:lnTo>
                  <a:lnTo>
                    <a:pt x="640" y="702"/>
                  </a:lnTo>
                  <a:lnTo>
                    <a:pt x="646" y="702"/>
                  </a:lnTo>
                  <a:lnTo>
                    <a:pt x="966" y="626"/>
                  </a:lnTo>
                  <a:lnTo>
                    <a:pt x="966" y="732"/>
                  </a:lnTo>
                  <a:close/>
                  <a:moveTo>
                    <a:pt x="552" y="932"/>
                  </a:moveTo>
                  <a:lnTo>
                    <a:pt x="552" y="932"/>
                  </a:lnTo>
                  <a:lnTo>
                    <a:pt x="522" y="930"/>
                  </a:lnTo>
                  <a:lnTo>
                    <a:pt x="496" y="928"/>
                  </a:lnTo>
                  <a:lnTo>
                    <a:pt x="474" y="922"/>
                  </a:lnTo>
                  <a:lnTo>
                    <a:pt x="454" y="916"/>
                  </a:lnTo>
                  <a:lnTo>
                    <a:pt x="438" y="910"/>
                  </a:lnTo>
                  <a:lnTo>
                    <a:pt x="426" y="902"/>
                  </a:lnTo>
                  <a:lnTo>
                    <a:pt x="418" y="894"/>
                  </a:lnTo>
                  <a:lnTo>
                    <a:pt x="416" y="890"/>
                  </a:lnTo>
                  <a:lnTo>
                    <a:pt x="416" y="886"/>
                  </a:lnTo>
                  <a:lnTo>
                    <a:pt x="416" y="872"/>
                  </a:lnTo>
                  <a:lnTo>
                    <a:pt x="426" y="880"/>
                  </a:lnTo>
                  <a:lnTo>
                    <a:pt x="438" y="886"/>
                  </a:lnTo>
                  <a:lnTo>
                    <a:pt x="452" y="892"/>
                  </a:lnTo>
                  <a:lnTo>
                    <a:pt x="468" y="896"/>
                  </a:lnTo>
                  <a:lnTo>
                    <a:pt x="488" y="902"/>
                  </a:lnTo>
                  <a:lnTo>
                    <a:pt x="508" y="904"/>
                  </a:lnTo>
                  <a:lnTo>
                    <a:pt x="530" y="906"/>
                  </a:lnTo>
                  <a:lnTo>
                    <a:pt x="552" y="906"/>
                  </a:lnTo>
                  <a:lnTo>
                    <a:pt x="574" y="906"/>
                  </a:lnTo>
                  <a:lnTo>
                    <a:pt x="596" y="904"/>
                  </a:lnTo>
                  <a:lnTo>
                    <a:pt x="616" y="902"/>
                  </a:lnTo>
                  <a:lnTo>
                    <a:pt x="634" y="896"/>
                  </a:lnTo>
                  <a:lnTo>
                    <a:pt x="652" y="892"/>
                  </a:lnTo>
                  <a:lnTo>
                    <a:pt x="666" y="886"/>
                  </a:lnTo>
                  <a:lnTo>
                    <a:pt x="678" y="880"/>
                  </a:lnTo>
                  <a:lnTo>
                    <a:pt x="688" y="872"/>
                  </a:lnTo>
                  <a:lnTo>
                    <a:pt x="688" y="886"/>
                  </a:lnTo>
                  <a:lnTo>
                    <a:pt x="688" y="890"/>
                  </a:lnTo>
                  <a:lnTo>
                    <a:pt x="686" y="894"/>
                  </a:lnTo>
                  <a:lnTo>
                    <a:pt x="678" y="902"/>
                  </a:lnTo>
                  <a:lnTo>
                    <a:pt x="666" y="910"/>
                  </a:lnTo>
                  <a:lnTo>
                    <a:pt x="650" y="916"/>
                  </a:lnTo>
                  <a:lnTo>
                    <a:pt x="630" y="922"/>
                  </a:lnTo>
                  <a:lnTo>
                    <a:pt x="606" y="928"/>
                  </a:lnTo>
                  <a:lnTo>
                    <a:pt x="580" y="930"/>
                  </a:lnTo>
                  <a:lnTo>
                    <a:pt x="552" y="932"/>
                  </a:lnTo>
                  <a:close/>
                  <a:moveTo>
                    <a:pt x="552" y="874"/>
                  </a:moveTo>
                  <a:lnTo>
                    <a:pt x="552" y="874"/>
                  </a:lnTo>
                  <a:lnTo>
                    <a:pt x="592" y="872"/>
                  </a:lnTo>
                  <a:lnTo>
                    <a:pt x="630" y="866"/>
                  </a:lnTo>
                  <a:lnTo>
                    <a:pt x="648" y="862"/>
                  </a:lnTo>
                  <a:lnTo>
                    <a:pt x="662" y="856"/>
                  </a:lnTo>
                  <a:lnTo>
                    <a:pt x="676" y="850"/>
                  </a:lnTo>
                  <a:lnTo>
                    <a:pt x="688" y="842"/>
                  </a:lnTo>
                  <a:lnTo>
                    <a:pt x="688" y="860"/>
                  </a:lnTo>
                  <a:lnTo>
                    <a:pt x="680" y="868"/>
                  </a:lnTo>
                  <a:lnTo>
                    <a:pt x="670" y="876"/>
                  </a:lnTo>
                  <a:lnTo>
                    <a:pt x="656" y="882"/>
                  </a:lnTo>
                  <a:lnTo>
                    <a:pt x="638" y="888"/>
                  </a:lnTo>
                  <a:lnTo>
                    <a:pt x="620" y="892"/>
                  </a:lnTo>
                  <a:lnTo>
                    <a:pt x="598" y="896"/>
                  </a:lnTo>
                  <a:lnTo>
                    <a:pt x="576" y="898"/>
                  </a:lnTo>
                  <a:lnTo>
                    <a:pt x="552" y="898"/>
                  </a:lnTo>
                  <a:lnTo>
                    <a:pt x="528" y="898"/>
                  </a:lnTo>
                  <a:lnTo>
                    <a:pt x="506" y="896"/>
                  </a:lnTo>
                  <a:lnTo>
                    <a:pt x="484" y="892"/>
                  </a:lnTo>
                  <a:lnTo>
                    <a:pt x="464" y="888"/>
                  </a:lnTo>
                  <a:lnTo>
                    <a:pt x="448" y="882"/>
                  </a:lnTo>
                  <a:lnTo>
                    <a:pt x="434" y="876"/>
                  </a:lnTo>
                  <a:lnTo>
                    <a:pt x="424" y="868"/>
                  </a:lnTo>
                  <a:lnTo>
                    <a:pt x="416" y="860"/>
                  </a:lnTo>
                  <a:lnTo>
                    <a:pt x="416" y="842"/>
                  </a:lnTo>
                  <a:lnTo>
                    <a:pt x="426" y="850"/>
                  </a:lnTo>
                  <a:lnTo>
                    <a:pt x="440" y="856"/>
                  </a:lnTo>
                  <a:lnTo>
                    <a:pt x="456" y="862"/>
                  </a:lnTo>
                  <a:lnTo>
                    <a:pt x="474" y="866"/>
                  </a:lnTo>
                  <a:lnTo>
                    <a:pt x="512" y="872"/>
                  </a:lnTo>
                  <a:lnTo>
                    <a:pt x="552" y="874"/>
                  </a:lnTo>
                  <a:close/>
                  <a:moveTo>
                    <a:pt x="552" y="766"/>
                  </a:moveTo>
                  <a:lnTo>
                    <a:pt x="552" y="766"/>
                  </a:lnTo>
                  <a:lnTo>
                    <a:pt x="580" y="768"/>
                  </a:lnTo>
                  <a:lnTo>
                    <a:pt x="606" y="770"/>
                  </a:lnTo>
                  <a:lnTo>
                    <a:pt x="630" y="776"/>
                  </a:lnTo>
                  <a:lnTo>
                    <a:pt x="650" y="782"/>
                  </a:lnTo>
                  <a:lnTo>
                    <a:pt x="666" y="788"/>
                  </a:lnTo>
                  <a:lnTo>
                    <a:pt x="678" y="796"/>
                  </a:lnTo>
                  <a:lnTo>
                    <a:pt x="686" y="804"/>
                  </a:lnTo>
                  <a:lnTo>
                    <a:pt x="688" y="808"/>
                  </a:lnTo>
                  <a:lnTo>
                    <a:pt x="688" y="812"/>
                  </a:lnTo>
                  <a:lnTo>
                    <a:pt x="688" y="816"/>
                  </a:lnTo>
                  <a:lnTo>
                    <a:pt x="686" y="820"/>
                  </a:lnTo>
                  <a:lnTo>
                    <a:pt x="678" y="828"/>
                  </a:lnTo>
                  <a:lnTo>
                    <a:pt x="666" y="836"/>
                  </a:lnTo>
                  <a:lnTo>
                    <a:pt x="650" y="844"/>
                  </a:lnTo>
                  <a:lnTo>
                    <a:pt x="630" y="850"/>
                  </a:lnTo>
                  <a:lnTo>
                    <a:pt x="606" y="854"/>
                  </a:lnTo>
                  <a:lnTo>
                    <a:pt x="580" y="858"/>
                  </a:lnTo>
                  <a:lnTo>
                    <a:pt x="552" y="858"/>
                  </a:lnTo>
                  <a:lnTo>
                    <a:pt x="522" y="858"/>
                  </a:lnTo>
                  <a:lnTo>
                    <a:pt x="496" y="854"/>
                  </a:lnTo>
                  <a:lnTo>
                    <a:pt x="474" y="850"/>
                  </a:lnTo>
                  <a:lnTo>
                    <a:pt x="454" y="844"/>
                  </a:lnTo>
                  <a:lnTo>
                    <a:pt x="438" y="836"/>
                  </a:lnTo>
                  <a:lnTo>
                    <a:pt x="426" y="828"/>
                  </a:lnTo>
                  <a:lnTo>
                    <a:pt x="418" y="820"/>
                  </a:lnTo>
                  <a:lnTo>
                    <a:pt x="416" y="816"/>
                  </a:lnTo>
                  <a:lnTo>
                    <a:pt x="416" y="812"/>
                  </a:lnTo>
                  <a:lnTo>
                    <a:pt x="416" y="808"/>
                  </a:lnTo>
                  <a:lnTo>
                    <a:pt x="418" y="804"/>
                  </a:lnTo>
                  <a:lnTo>
                    <a:pt x="426" y="796"/>
                  </a:lnTo>
                  <a:lnTo>
                    <a:pt x="438" y="788"/>
                  </a:lnTo>
                  <a:lnTo>
                    <a:pt x="454" y="782"/>
                  </a:lnTo>
                  <a:lnTo>
                    <a:pt x="474" y="776"/>
                  </a:lnTo>
                  <a:lnTo>
                    <a:pt x="496" y="770"/>
                  </a:lnTo>
                  <a:lnTo>
                    <a:pt x="522" y="768"/>
                  </a:lnTo>
                  <a:lnTo>
                    <a:pt x="552" y="766"/>
                  </a:lnTo>
                  <a:close/>
                  <a:moveTo>
                    <a:pt x="344" y="708"/>
                  </a:moveTo>
                  <a:lnTo>
                    <a:pt x="344" y="708"/>
                  </a:lnTo>
                  <a:lnTo>
                    <a:pt x="344" y="592"/>
                  </a:lnTo>
                  <a:lnTo>
                    <a:pt x="584" y="696"/>
                  </a:lnTo>
                  <a:lnTo>
                    <a:pt x="584" y="752"/>
                  </a:lnTo>
                  <a:lnTo>
                    <a:pt x="552" y="750"/>
                  </a:lnTo>
                  <a:lnTo>
                    <a:pt x="528" y="752"/>
                  </a:lnTo>
                  <a:lnTo>
                    <a:pt x="506" y="754"/>
                  </a:lnTo>
                  <a:lnTo>
                    <a:pt x="484" y="756"/>
                  </a:lnTo>
                  <a:lnTo>
                    <a:pt x="464" y="762"/>
                  </a:lnTo>
                  <a:lnTo>
                    <a:pt x="344" y="708"/>
                  </a:lnTo>
                  <a:close/>
                  <a:moveTo>
                    <a:pt x="316" y="620"/>
                  </a:moveTo>
                  <a:lnTo>
                    <a:pt x="316" y="620"/>
                  </a:lnTo>
                  <a:lnTo>
                    <a:pt x="316" y="618"/>
                  </a:lnTo>
                  <a:lnTo>
                    <a:pt x="314" y="608"/>
                  </a:lnTo>
                  <a:lnTo>
                    <a:pt x="310" y="598"/>
                  </a:lnTo>
                  <a:lnTo>
                    <a:pt x="302" y="590"/>
                  </a:lnTo>
                  <a:lnTo>
                    <a:pt x="290" y="582"/>
                  </a:lnTo>
                  <a:lnTo>
                    <a:pt x="278" y="576"/>
                  </a:lnTo>
                  <a:lnTo>
                    <a:pt x="264" y="570"/>
                  </a:lnTo>
                  <a:lnTo>
                    <a:pt x="248" y="566"/>
                  </a:lnTo>
                  <a:lnTo>
                    <a:pt x="230" y="562"/>
                  </a:lnTo>
                  <a:lnTo>
                    <a:pt x="230" y="540"/>
                  </a:lnTo>
                  <a:lnTo>
                    <a:pt x="272" y="532"/>
                  </a:lnTo>
                  <a:lnTo>
                    <a:pt x="368" y="576"/>
                  </a:lnTo>
                  <a:lnTo>
                    <a:pt x="340" y="582"/>
                  </a:lnTo>
                  <a:lnTo>
                    <a:pt x="336" y="582"/>
                  </a:lnTo>
                  <a:lnTo>
                    <a:pt x="336" y="586"/>
                  </a:lnTo>
                  <a:lnTo>
                    <a:pt x="336" y="704"/>
                  </a:lnTo>
                  <a:lnTo>
                    <a:pt x="316" y="694"/>
                  </a:lnTo>
                  <a:lnTo>
                    <a:pt x="316" y="620"/>
                  </a:lnTo>
                  <a:close/>
                  <a:moveTo>
                    <a:pt x="164" y="808"/>
                  </a:moveTo>
                  <a:lnTo>
                    <a:pt x="164" y="808"/>
                  </a:lnTo>
                  <a:lnTo>
                    <a:pt x="136" y="806"/>
                  </a:lnTo>
                  <a:lnTo>
                    <a:pt x="108" y="804"/>
                  </a:lnTo>
                  <a:lnTo>
                    <a:pt x="86" y="800"/>
                  </a:lnTo>
                  <a:lnTo>
                    <a:pt x="66" y="794"/>
                  </a:lnTo>
                  <a:lnTo>
                    <a:pt x="50" y="786"/>
                  </a:lnTo>
                  <a:lnTo>
                    <a:pt x="38" y="778"/>
                  </a:lnTo>
                  <a:lnTo>
                    <a:pt x="30" y="770"/>
                  </a:lnTo>
                  <a:lnTo>
                    <a:pt x="28" y="766"/>
                  </a:lnTo>
                  <a:lnTo>
                    <a:pt x="28" y="762"/>
                  </a:lnTo>
                  <a:lnTo>
                    <a:pt x="28" y="750"/>
                  </a:lnTo>
                  <a:lnTo>
                    <a:pt x="38" y="756"/>
                  </a:lnTo>
                  <a:lnTo>
                    <a:pt x="50" y="764"/>
                  </a:lnTo>
                  <a:lnTo>
                    <a:pt x="64" y="770"/>
                  </a:lnTo>
                  <a:lnTo>
                    <a:pt x="82" y="774"/>
                  </a:lnTo>
                  <a:lnTo>
                    <a:pt x="100" y="778"/>
                  </a:lnTo>
                  <a:lnTo>
                    <a:pt x="120" y="782"/>
                  </a:lnTo>
                  <a:lnTo>
                    <a:pt x="142" y="784"/>
                  </a:lnTo>
                  <a:lnTo>
                    <a:pt x="164" y="784"/>
                  </a:lnTo>
                  <a:lnTo>
                    <a:pt x="186" y="784"/>
                  </a:lnTo>
                  <a:lnTo>
                    <a:pt x="208" y="782"/>
                  </a:lnTo>
                  <a:lnTo>
                    <a:pt x="228" y="778"/>
                  </a:lnTo>
                  <a:lnTo>
                    <a:pt x="246" y="774"/>
                  </a:lnTo>
                  <a:lnTo>
                    <a:pt x="264" y="770"/>
                  </a:lnTo>
                  <a:lnTo>
                    <a:pt x="278" y="764"/>
                  </a:lnTo>
                  <a:lnTo>
                    <a:pt x="290" y="756"/>
                  </a:lnTo>
                  <a:lnTo>
                    <a:pt x="300" y="750"/>
                  </a:lnTo>
                  <a:lnTo>
                    <a:pt x="300" y="762"/>
                  </a:lnTo>
                  <a:lnTo>
                    <a:pt x="300" y="766"/>
                  </a:lnTo>
                  <a:lnTo>
                    <a:pt x="298" y="770"/>
                  </a:lnTo>
                  <a:lnTo>
                    <a:pt x="290" y="778"/>
                  </a:lnTo>
                  <a:lnTo>
                    <a:pt x="278" y="786"/>
                  </a:lnTo>
                  <a:lnTo>
                    <a:pt x="262" y="794"/>
                  </a:lnTo>
                  <a:lnTo>
                    <a:pt x="242" y="800"/>
                  </a:lnTo>
                  <a:lnTo>
                    <a:pt x="220" y="804"/>
                  </a:lnTo>
                  <a:lnTo>
                    <a:pt x="192" y="806"/>
                  </a:lnTo>
                  <a:lnTo>
                    <a:pt x="164" y="808"/>
                  </a:lnTo>
                  <a:close/>
                  <a:moveTo>
                    <a:pt x="164" y="680"/>
                  </a:moveTo>
                  <a:lnTo>
                    <a:pt x="164" y="680"/>
                  </a:lnTo>
                  <a:lnTo>
                    <a:pt x="204" y="678"/>
                  </a:lnTo>
                  <a:lnTo>
                    <a:pt x="242" y="672"/>
                  </a:lnTo>
                  <a:lnTo>
                    <a:pt x="260" y="666"/>
                  </a:lnTo>
                  <a:lnTo>
                    <a:pt x="276" y="662"/>
                  </a:lnTo>
                  <a:lnTo>
                    <a:pt x="288" y="654"/>
                  </a:lnTo>
                  <a:lnTo>
                    <a:pt x="300" y="646"/>
                  </a:lnTo>
                  <a:lnTo>
                    <a:pt x="300" y="666"/>
                  </a:lnTo>
                  <a:lnTo>
                    <a:pt x="292" y="674"/>
                  </a:lnTo>
                  <a:lnTo>
                    <a:pt x="282" y="680"/>
                  </a:lnTo>
                  <a:lnTo>
                    <a:pt x="268" y="688"/>
                  </a:lnTo>
                  <a:lnTo>
                    <a:pt x="250" y="692"/>
                  </a:lnTo>
                  <a:lnTo>
                    <a:pt x="232" y="698"/>
                  </a:lnTo>
                  <a:lnTo>
                    <a:pt x="210" y="702"/>
                  </a:lnTo>
                  <a:lnTo>
                    <a:pt x="188" y="704"/>
                  </a:lnTo>
                  <a:lnTo>
                    <a:pt x="164" y="704"/>
                  </a:lnTo>
                  <a:lnTo>
                    <a:pt x="140" y="704"/>
                  </a:lnTo>
                  <a:lnTo>
                    <a:pt x="118" y="702"/>
                  </a:lnTo>
                  <a:lnTo>
                    <a:pt x="96" y="698"/>
                  </a:lnTo>
                  <a:lnTo>
                    <a:pt x="78" y="692"/>
                  </a:lnTo>
                  <a:lnTo>
                    <a:pt x="60" y="688"/>
                  </a:lnTo>
                  <a:lnTo>
                    <a:pt x="46" y="680"/>
                  </a:lnTo>
                  <a:lnTo>
                    <a:pt x="36" y="674"/>
                  </a:lnTo>
                  <a:lnTo>
                    <a:pt x="28" y="666"/>
                  </a:lnTo>
                  <a:lnTo>
                    <a:pt x="28" y="646"/>
                  </a:lnTo>
                  <a:lnTo>
                    <a:pt x="40" y="654"/>
                  </a:lnTo>
                  <a:lnTo>
                    <a:pt x="52" y="662"/>
                  </a:lnTo>
                  <a:lnTo>
                    <a:pt x="68" y="666"/>
                  </a:lnTo>
                  <a:lnTo>
                    <a:pt x="86" y="672"/>
                  </a:lnTo>
                  <a:lnTo>
                    <a:pt x="124" y="678"/>
                  </a:lnTo>
                  <a:lnTo>
                    <a:pt x="164" y="680"/>
                  </a:lnTo>
                  <a:close/>
                  <a:moveTo>
                    <a:pt x="28" y="714"/>
                  </a:moveTo>
                  <a:lnTo>
                    <a:pt x="28" y="714"/>
                  </a:lnTo>
                  <a:lnTo>
                    <a:pt x="38" y="720"/>
                  </a:lnTo>
                  <a:lnTo>
                    <a:pt x="50" y="728"/>
                  </a:lnTo>
                  <a:lnTo>
                    <a:pt x="64" y="734"/>
                  </a:lnTo>
                  <a:lnTo>
                    <a:pt x="82" y="738"/>
                  </a:lnTo>
                  <a:lnTo>
                    <a:pt x="100" y="742"/>
                  </a:lnTo>
                  <a:lnTo>
                    <a:pt x="120" y="746"/>
                  </a:lnTo>
                  <a:lnTo>
                    <a:pt x="142" y="748"/>
                  </a:lnTo>
                  <a:lnTo>
                    <a:pt x="164" y="748"/>
                  </a:lnTo>
                  <a:lnTo>
                    <a:pt x="186" y="748"/>
                  </a:lnTo>
                  <a:lnTo>
                    <a:pt x="208" y="746"/>
                  </a:lnTo>
                  <a:lnTo>
                    <a:pt x="228" y="742"/>
                  </a:lnTo>
                  <a:lnTo>
                    <a:pt x="246" y="738"/>
                  </a:lnTo>
                  <a:lnTo>
                    <a:pt x="264" y="734"/>
                  </a:lnTo>
                  <a:lnTo>
                    <a:pt x="278" y="728"/>
                  </a:lnTo>
                  <a:lnTo>
                    <a:pt x="290" y="720"/>
                  </a:lnTo>
                  <a:lnTo>
                    <a:pt x="300" y="714"/>
                  </a:lnTo>
                  <a:lnTo>
                    <a:pt x="300" y="738"/>
                  </a:lnTo>
                  <a:lnTo>
                    <a:pt x="292" y="746"/>
                  </a:lnTo>
                  <a:lnTo>
                    <a:pt x="282" y="752"/>
                  </a:lnTo>
                  <a:lnTo>
                    <a:pt x="268" y="760"/>
                  </a:lnTo>
                  <a:lnTo>
                    <a:pt x="250" y="764"/>
                  </a:lnTo>
                  <a:lnTo>
                    <a:pt x="232" y="770"/>
                  </a:lnTo>
                  <a:lnTo>
                    <a:pt x="210" y="774"/>
                  </a:lnTo>
                  <a:lnTo>
                    <a:pt x="188" y="776"/>
                  </a:lnTo>
                  <a:lnTo>
                    <a:pt x="164" y="776"/>
                  </a:lnTo>
                  <a:lnTo>
                    <a:pt x="140" y="776"/>
                  </a:lnTo>
                  <a:lnTo>
                    <a:pt x="118" y="774"/>
                  </a:lnTo>
                  <a:lnTo>
                    <a:pt x="96" y="770"/>
                  </a:lnTo>
                  <a:lnTo>
                    <a:pt x="78" y="764"/>
                  </a:lnTo>
                  <a:lnTo>
                    <a:pt x="60" y="760"/>
                  </a:lnTo>
                  <a:lnTo>
                    <a:pt x="46" y="752"/>
                  </a:lnTo>
                  <a:lnTo>
                    <a:pt x="36" y="746"/>
                  </a:lnTo>
                  <a:lnTo>
                    <a:pt x="28" y="738"/>
                  </a:lnTo>
                  <a:lnTo>
                    <a:pt x="28" y="714"/>
                  </a:lnTo>
                  <a:close/>
                  <a:moveTo>
                    <a:pt x="28" y="678"/>
                  </a:moveTo>
                  <a:lnTo>
                    <a:pt x="28" y="678"/>
                  </a:lnTo>
                  <a:lnTo>
                    <a:pt x="38" y="684"/>
                  </a:lnTo>
                  <a:lnTo>
                    <a:pt x="50" y="692"/>
                  </a:lnTo>
                  <a:lnTo>
                    <a:pt x="64" y="698"/>
                  </a:lnTo>
                  <a:lnTo>
                    <a:pt x="82" y="702"/>
                  </a:lnTo>
                  <a:lnTo>
                    <a:pt x="100" y="706"/>
                  </a:lnTo>
                  <a:lnTo>
                    <a:pt x="120" y="710"/>
                  </a:lnTo>
                  <a:lnTo>
                    <a:pt x="142" y="712"/>
                  </a:lnTo>
                  <a:lnTo>
                    <a:pt x="164" y="712"/>
                  </a:lnTo>
                  <a:lnTo>
                    <a:pt x="186" y="712"/>
                  </a:lnTo>
                  <a:lnTo>
                    <a:pt x="208" y="710"/>
                  </a:lnTo>
                  <a:lnTo>
                    <a:pt x="228" y="706"/>
                  </a:lnTo>
                  <a:lnTo>
                    <a:pt x="246" y="702"/>
                  </a:lnTo>
                  <a:lnTo>
                    <a:pt x="264" y="698"/>
                  </a:lnTo>
                  <a:lnTo>
                    <a:pt x="278" y="692"/>
                  </a:lnTo>
                  <a:lnTo>
                    <a:pt x="290" y="684"/>
                  </a:lnTo>
                  <a:lnTo>
                    <a:pt x="300" y="678"/>
                  </a:lnTo>
                  <a:lnTo>
                    <a:pt x="300" y="702"/>
                  </a:lnTo>
                  <a:lnTo>
                    <a:pt x="292" y="710"/>
                  </a:lnTo>
                  <a:lnTo>
                    <a:pt x="282" y="716"/>
                  </a:lnTo>
                  <a:lnTo>
                    <a:pt x="268" y="724"/>
                  </a:lnTo>
                  <a:lnTo>
                    <a:pt x="250" y="728"/>
                  </a:lnTo>
                  <a:lnTo>
                    <a:pt x="232" y="734"/>
                  </a:lnTo>
                  <a:lnTo>
                    <a:pt x="210" y="738"/>
                  </a:lnTo>
                  <a:lnTo>
                    <a:pt x="188" y="740"/>
                  </a:lnTo>
                  <a:lnTo>
                    <a:pt x="164" y="740"/>
                  </a:lnTo>
                  <a:lnTo>
                    <a:pt x="140" y="740"/>
                  </a:lnTo>
                  <a:lnTo>
                    <a:pt x="118" y="738"/>
                  </a:lnTo>
                  <a:lnTo>
                    <a:pt x="96" y="734"/>
                  </a:lnTo>
                  <a:lnTo>
                    <a:pt x="78" y="728"/>
                  </a:lnTo>
                  <a:lnTo>
                    <a:pt x="60" y="724"/>
                  </a:lnTo>
                  <a:lnTo>
                    <a:pt x="46" y="716"/>
                  </a:lnTo>
                  <a:lnTo>
                    <a:pt x="36" y="710"/>
                  </a:lnTo>
                  <a:lnTo>
                    <a:pt x="28" y="702"/>
                  </a:lnTo>
                  <a:lnTo>
                    <a:pt x="28" y="678"/>
                  </a:lnTo>
                  <a:close/>
                  <a:moveTo>
                    <a:pt x="164" y="572"/>
                  </a:moveTo>
                  <a:lnTo>
                    <a:pt x="164" y="572"/>
                  </a:lnTo>
                  <a:lnTo>
                    <a:pt x="192" y="574"/>
                  </a:lnTo>
                  <a:lnTo>
                    <a:pt x="220" y="576"/>
                  </a:lnTo>
                  <a:lnTo>
                    <a:pt x="242" y="580"/>
                  </a:lnTo>
                  <a:lnTo>
                    <a:pt x="262" y="586"/>
                  </a:lnTo>
                  <a:lnTo>
                    <a:pt x="278" y="594"/>
                  </a:lnTo>
                  <a:lnTo>
                    <a:pt x="290" y="602"/>
                  </a:lnTo>
                  <a:lnTo>
                    <a:pt x="298" y="610"/>
                  </a:lnTo>
                  <a:lnTo>
                    <a:pt x="300" y="614"/>
                  </a:lnTo>
                  <a:lnTo>
                    <a:pt x="300" y="618"/>
                  </a:lnTo>
                  <a:lnTo>
                    <a:pt x="300" y="622"/>
                  </a:lnTo>
                  <a:lnTo>
                    <a:pt x="298" y="626"/>
                  </a:lnTo>
                  <a:lnTo>
                    <a:pt x="290" y="634"/>
                  </a:lnTo>
                  <a:lnTo>
                    <a:pt x="278" y="642"/>
                  </a:lnTo>
                  <a:lnTo>
                    <a:pt x="262" y="650"/>
                  </a:lnTo>
                  <a:lnTo>
                    <a:pt x="242" y="656"/>
                  </a:lnTo>
                  <a:lnTo>
                    <a:pt x="220" y="660"/>
                  </a:lnTo>
                  <a:lnTo>
                    <a:pt x="192" y="662"/>
                  </a:lnTo>
                  <a:lnTo>
                    <a:pt x="164" y="664"/>
                  </a:lnTo>
                  <a:lnTo>
                    <a:pt x="136" y="662"/>
                  </a:lnTo>
                  <a:lnTo>
                    <a:pt x="108" y="660"/>
                  </a:lnTo>
                  <a:lnTo>
                    <a:pt x="86" y="656"/>
                  </a:lnTo>
                  <a:lnTo>
                    <a:pt x="66" y="650"/>
                  </a:lnTo>
                  <a:lnTo>
                    <a:pt x="50" y="642"/>
                  </a:lnTo>
                  <a:lnTo>
                    <a:pt x="38" y="634"/>
                  </a:lnTo>
                  <a:lnTo>
                    <a:pt x="30" y="626"/>
                  </a:lnTo>
                  <a:lnTo>
                    <a:pt x="28" y="622"/>
                  </a:lnTo>
                  <a:lnTo>
                    <a:pt x="28" y="618"/>
                  </a:lnTo>
                  <a:lnTo>
                    <a:pt x="28" y="614"/>
                  </a:lnTo>
                  <a:lnTo>
                    <a:pt x="30" y="610"/>
                  </a:lnTo>
                  <a:lnTo>
                    <a:pt x="38" y="602"/>
                  </a:lnTo>
                  <a:lnTo>
                    <a:pt x="50" y="594"/>
                  </a:lnTo>
                  <a:lnTo>
                    <a:pt x="66" y="586"/>
                  </a:lnTo>
                  <a:lnTo>
                    <a:pt x="86" y="580"/>
                  </a:lnTo>
                  <a:lnTo>
                    <a:pt x="108" y="576"/>
                  </a:lnTo>
                  <a:lnTo>
                    <a:pt x="136" y="574"/>
                  </a:lnTo>
                  <a:lnTo>
                    <a:pt x="164" y="572"/>
                  </a:lnTo>
                  <a:close/>
                  <a:moveTo>
                    <a:pt x="16" y="556"/>
                  </a:moveTo>
                  <a:lnTo>
                    <a:pt x="16" y="556"/>
                  </a:lnTo>
                  <a:lnTo>
                    <a:pt x="16" y="450"/>
                  </a:lnTo>
                  <a:lnTo>
                    <a:pt x="222" y="538"/>
                  </a:lnTo>
                  <a:lnTo>
                    <a:pt x="222" y="560"/>
                  </a:lnTo>
                  <a:lnTo>
                    <a:pt x="194" y="558"/>
                  </a:lnTo>
                  <a:lnTo>
                    <a:pt x="164" y="556"/>
                  </a:lnTo>
                  <a:lnTo>
                    <a:pt x="134" y="558"/>
                  </a:lnTo>
                  <a:lnTo>
                    <a:pt x="106" y="560"/>
                  </a:lnTo>
                  <a:lnTo>
                    <a:pt x="78" y="566"/>
                  </a:lnTo>
                  <a:lnTo>
                    <a:pt x="54" y="574"/>
                  </a:lnTo>
                  <a:lnTo>
                    <a:pt x="16" y="556"/>
                  </a:lnTo>
                  <a:close/>
                  <a:moveTo>
                    <a:pt x="74" y="440"/>
                  </a:moveTo>
                  <a:lnTo>
                    <a:pt x="260" y="526"/>
                  </a:lnTo>
                  <a:lnTo>
                    <a:pt x="226" y="532"/>
                  </a:lnTo>
                  <a:lnTo>
                    <a:pt x="28" y="446"/>
                  </a:lnTo>
                  <a:lnTo>
                    <a:pt x="74" y="440"/>
                  </a:lnTo>
                  <a:close/>
                  <a:moveTo>
                    <a:pt x="24" y="272"/>
                  </a:moveTo>
                  <a:lnTo>
                    <a:pt x="24" y="272"/>
                  </a:lnTo>
                  <a:lnTo>
                    <a:pt x="24" y="164"/>
                  </a:lnTo>
                  <a:lnTo>
                    <a:pt x="230" y="254"/>
                  </a:lnTo>
                  <a:lnTo>
                    <a:pt x="230" y="366"/>
                  </a:lnTo>
                  <a:lnTo>
                    <a:pt x="24" y="272"/>
                  </a:lnTo>
                  <a:close/>
                  <a:moveTo>
                    <a:pt x="372" y="118"/>
                  </a:moveTo>
                  <a:lnTo>
                    <a:pt x="372" y="118"/>
                  </a:lnTo>
                  <a:lnTo>
                    <a:pt x="570" y="186"/>
                  </a:lnTo>
                  <a:lnTo>
                    <a:pt x="548" y="190"/>
                  </a:lnTo>
                  <a:lnTo>
                    <a:pt x="384" y="132"/>
                  </a:lnTo>
                  <a:lnTo>
                    <a:pt x="376" y="130"/>
                  </a:lnTo>
                  <a:lnTo>
                    <a:pt x="374" y="130"/>
                  </a:lnTo>
                  <a:lnTo>
                    <a:pt x="106" y="164"/>
                  </a:lnTo>
                  <a:lnTo>
                    <a:pt x="104" y="164"/>
                  </a:lnTo>
                  <a:lnTo>
                    <a:pt x="104" y="166"/>
                  </a:lnTo>
                  <a:lnTo>
                    <a:pt x="104" y="170"/>
                  </a:lnTo>
                  <a:lnTo>
                    <a:pt x="106" y="172"/>
                  </a:lnTo>
                  <a:lnTo>
                    <a:pt x="268" y="242"/>
                  </a:lnTo>
                  <a:lnTo>
                    <a:pt x="234" y="248"/>
                  </a:lnTo>
                  <a:lnTo>
                    <a:pt x="36" y="162"/>
                  </a:lnTo>
                  <a:lnTo>
                    <a:pt x="372" y="118"/>
                  </a:lnTo>
                  <a:close/>
                  <a:moveTo>
                    <a:pt x="716" y="124"/>
                  </a:moveTo>
                  <a:lnTo>
                    <a:pt x="716" y="124"/>
                  </a:lnTo>
                  <a:lnTo>
                    <a:pt x="756" y="122"/>
                  </a:lnTo>
                  <a:lnTo>
                    <a:pt x="794" y="116"/>
                  </a:lnTo>
                  <a:lnTo>
                    <a:pt x="812" y="110"/>
                  </a:lnTo>
                  <a:lnTo>
                    <a:pt x="828" y="106"/>
                  </a:lnTo>
                  <a:lnTo>
                    <a:pt x="840" y="98"/>
                  </a:lnTo>
                  <a:lnTo>
                    <a:pt x="852" y="90"/>
                  </a:lnTo>
                  <a:lnTo>
                    <a:pt x="852" y="110"/>
                  </a:lnTo>
                  <a:lnTo>
                    <a:pt x="844" y="118"/>
                  </a:lnTo>
                  <a:lnTo>
                    <a:pt x="834" y="124"/>
                  </a:lnTo>
                  <a:lnTo>
                    <a:pt x="820" y="132"/>
                  </a:lnTo>
                  <a:lnTo>
                    <a:pt x="802" y="136"/>
                  </a:lnTo>
                  <a:lnTo>
                    <a:pt x="784" y="142"/>
                  </a:lnTo>
                  <a:lnTo>
                    <a:pt x="762" y="146"/>
                  </a:lnTo>
                  <a:lnTo>
                    <a:pt x="740" y="148"/>
                  </a:lnTo>
                  <a:lnTo>
                    <a:pt x="716" y="148"/>
                  </a:lnTo>
                  <a:lnTo>
                    <a:pt x="692" y="148"/>
                  </a:lnTo>
                  <a:lnTo>
                    <a:pt x="670" y="146"/>
                  </a:lnTo>
                  <a:lnTo>
                    <a:pt x="648" y="142"/>
                  </a:lnTo>
                  <a:lnTo>
                    <a:pt x="630" y="136"/>
                  </a:lnTo>
                  <a:lnTo>
                    <a:pt x="612" y="132"/>
                  </a:lnTo>
                  <a:lnTo>
                    <a:pt x="598" y="124"/>
                  </a:lnTo>
                  <a:lnTo>
                    <a:pt x="588" y="118"/>
                  </a:lnTo>
                  <a:lnTo>
                    <a:pt x="580" y="110"/>
                  </a:lnTo>
                  <a:lnTo>
                    <a:pt x="580" y="90"/>
                  </a:lnTo>
                  <a:lnTo>
                    <a:pt x="592" y="98"/>
                  </a:lnTo>
                  <a:lnTo>
                    <a:pt x="604" y="106"/>
                  </a:lnTo>
                  <a:lnTo>
                    <a:pt x="620" y="110"/>
                  </a:lnTo>
                  <a:lnTo>
                    <a:pt x="638" y="116"/>
                  </a:lnTo>
                  <a:lnTo>
                    <a:pt x="676" y="122"/>
                  </a:lnTo>
                  <a:lnTo>
                    <a:pt x="716" y="124"/>
                  </a:lnTo>
                  <a:close/>
                  <a:moveTo>
                    <a:pt x="716" y="16"/>
                  </a:moveTo>
                  <a:lnTo>
                    <a:pt x="716" y="16"/>
                  </a:lnTo>
                  <a:lnTo>
                    <a:pt x="744" y="18"/>
                  </a:lnTo>
                  <a:lnTo>
                    <a:pt x="772" y="20"/>
                  </a:lnTo>
                  <a:lnTo>
                    <a:pt x="794" y="24"/>
                  </a:lnTo>
                  <a:lnTo>
                    <a:pt x="814" y="30"/>
                  </a:lnTo>
                  <a:lnTo>
                    <a:pt x="830" y="38"/>
                  </a:lnTo>
                  <a:lnTo>
                    <a:pt x="842" y="46"/>
                  </a:lnTo>
                  <a:lnTo>
                    <a:pt x="850" y="54"/>
                  </a:lnTo>
                  <a:lnTo>
                    <a:pt x="852" y="58"/>
                  </a:lnTo>
                  <a:lnTo>
                    <a:pt x="852" y="62"/>
                  </a:lnTo>
                  <a:lnTo>
                    <a:pt x="852" y="66"/>
                  </a:lnTo>
                  <a:lnTo>
                    <a:pt x="850" y="70"/>
                  </a:lnTo>
                  <a:lnTo>
                    <a:pt x="842" y="78"/>
                  </a:lnTo>
                  <a:lnTo>
                    <a:pt x="830" y="86"/>
                  </a:lnTo>
                  <a:lnTo>
                    <a:pt x="814" y="94"/>
                  </a:lnTo>
                  <a:lnTo>
                    <a:pt x="794" y="100"/>
                  </a:lnTo>
                  <a:lnTo>
                    <a:pt x="772" y="104"/>
                  </a:lnTo>
                  <a:lnTo>
                    <a:pt x="744" y="106"/>
                  </a:lnTo>
                  <a:lnTo>
                    <a:pt x="716" y="108"/>
                  </a:lnTo>
                  <a:lnTo>
                    <a:pt x="688" y="106"/>
                  </a:lnTo>
                  <a:lnTo>
                    <a:pt x="660" y="104"/>
                  </a:lnTo>
                  <a:lnTo>
                    <a:pt x="638" y="100"/>
                  </a:lnTo>
                  <a:lnTo>
                    <a:pt x="618" y="94"/>
                  </a:lnTo>
                  <a:lnTo>
                    <a:pt x="602" y="86"/>
                  </a:lnTo>
                  <a:lnTo>
                    <a:pt x="590" y="78"/>
                  </a:lnTo>
                  <a:lnTo>
                    <a:pt x="582" y="70"/>
                  </a:lnTo>
                  <a:lnTo>
                    <a:pt x="580" y="66"/>
                  </a:lnTo>
                  <a:lnTo>
                    <a:pt x="580" y="62"/>
                  </a:lnTo>
                  <a:lnTo>
                    <a:pt x="580" y="58"/>
                  </a:lnTo>
                  <a:lnTo>
                    <a:pt x="582" y="54"/>
                  </a:lnTo>
                  <a:lnTo>
                    <a:pt x="590" y="46"/>
                  </a:lnTo>
                  <a:lnTo>
                    <a:pt x="602" y="38"/>
                  </a:lnTo>
                  <a:lnTo>
                    <a:pt x="618" y="30"/>
                  </a:lnTo>
                  <a:lnTo>
                    <a:pt x="638" y="24"/>
                  </a:lnTo>
                  <a:lnTo>
                    <a:pt x="660" y="20"/>
                  </a:lnTo>
                  <a:lnTo>
                    <a:pt x="688" y="18"/>
                  </a:lnTo>
                  <a:lnTo>
                    <a:pt x="716" y="16"/>
                  </a:lnTo>
                  <a:close/>
                  <a:moveTo>
                    <a:pt x="962" y="320"/>
                  </a:moveTo>
                  <a:lnTo>
                    <a:pt x="962" y="320"/>
                  </a:lnTo>
                  <a:lnTo>
                    <a:pt x="594" y="404"/>
                  </a:lnTo>
                  <a:lnTo>
                    <a:pt x="360" y="302"/>
                  </a:lnTo>
                  <a:lnTo>
                    <a:pt x="392" y="296"/>
                  </a:lnTo>
                  <a:lnTo>
                    <a:pt x="594" y="384"/>
                  </a:lnTo>
                  <a:lnTo>
                    <a:pt x="598" y="384"/>
                  </a:lnTo>
                  <a:lnTo>
                    <a:pt x="632" y="376"/>
                  </a:lnTo>
                  <a:lnTo>
                    <a:pt x="896" y="316"/>
                  </a:lnTo>
                  <a:lnTo>
                    <a:pt x="898" y="314"/>
                  </a:lnTo>
                  <a:lnTo>
                    <a:pt x="900" y="312"/>
                  </a:lnTo>
                  <a:lnTo>
                    <a:pt x="898" y="310"/>
                  </a:lnTo>
                  <a:lnTo>
                    <a:pt x="896" y="308"/>
                  </a:lnTo>
                  <a:lnTo>
                    <a:pt x="688" y="236"/>
                  </a:lnTo>
                  <a:lnTo>
                    <a:pt x="706" y="232"/>
                  </a:lnTo>
                  <a:lnTo>
                    <a:pt x="962" y="320"/>
                  </a:lnTo>
                  <a:close/>
                  <a:moveTo>
                    <a:pt x="400" y="572"/>
                  </a:moveTo>
                  <a:lnTo>
                    <a:pt x="400" y="462"/>
                  </a:lnTo>
                  <a:lnTo>
                    <a:pt x="592" y="550"/>
                  </a:lnTo>
                  <a:lnTo>
                    <a:pt x="596" y="552"/>
                  </a:lnTo>
                  <a:lnTo>
                    <a:pt x="610" y="548"/>
                  </a:lnTo>
                  <a:lnTo>
                    <a:pt x="640" y="560"/>
                  </a:lnTo>
                  <a:lnTo>
                    <a:pt x="640" y="684"/>
                  </a:lnTo>
                  <a:lnTo>
                    <a:pt x="400" y="572"/>
                  </a:lnTo>
                  <a:close/>
                  <a:moveTo>
                    <a:pt x="286" y="410"/>
                  </a:moveTo>
                  <a:lnTo>
                    <a:pt x="392" y="458"/>
                  </a:lnTo>
                  <a:lnTo>
                    <a:pt x="392" y="570"/>
                  </a:lnTo>
                  <a:lnTo>
                    <a:pt x="286" y="520"/>
                  </a:lnTo>
                  <a:lnTo>
                    <a:pt x="286" y="410"/>
                  </a:lnTo>
                  <a:close/>
                  <a:moveTo>
                    <a:pt x="278" y="406"/>
                  </a:moveTo>
                  <a:lnTo>
                    <a:pt x="278" y="516"/>
                  </a:lnTo>
                  <a:lnTo>
                    <a:pt x="72" y="422"/>
                  </a:lnTo>
                  <a:lnTo>
                    <a:pt x="72" y="312"/>
                  </a:lnTo>
                  <a:lnTo>
                    <a:pt x="278" y="406"/>
                  </a:lnTo>
                  <a:close/>
                  <a:moveTo>
                    <a:pt x="590" y="532"/>
                  </a:moveTo>
                  <a:lnTo>
                    <a:pt x="590" y="532"/>
                  </a:lnTo>
                  <a:lnTo>
                    <a:pt x="352" y="422"/>
                  </a:lnTo>
                  <a:lnTo>
                    <a:pt x="352" y="306"/>
                  </a:lnTo>
                  <a:lnTo>
                    <a:pt x="590" y="410"/>
                  </a:lnTo>
                  <a:lnTo>
                    <a:pt x="590" y="532"/>
                  </a:lnTo>
                  <a:close/>
                  <a:moveTo>
                    <a:pt x="598" y="534"/>
                  </a:moveTo>
                  <a:lnTo>
                    <a:pt x="598" y="410"/>
                  </a:lnTo>
                  <a:lnTo>
                    <a:pt x="974" y="324"/>
                  </a:lnTo>
                  <a:lnTo>
                    <a:pt x="974" y="446"/>
                  </a:lnTo>
                  <a:lnTo>
                    <a:pt x="598" y="534"/>
                  </a:lnTo>
                  <a:close/>
                  <a:moveTo>
                    <a:pt x="414" y="292"/>
                  </a:moveTo>
                  <a:lnTo>
                    <a:pt x="414" y="292"/>
                  </a:lnTo>
                  <a:lnTo>
                    <a:pt x="442" y="296"/>
                  </a:lnTo>
                  <a:lnTo>
                    <a:pt x="472" y="300"/>
                  </a:lnTo>
                  <a:lnTo>
                    <a:pt x="494" y="300"/>
                  </a:lnTo>
                  <a:lnTo>
                    <a:pt x="516" y="300"/>
                  </a:lnTo>
                  <a:lnTo>
                    <a:pt x="536" y="298"/>
                  </a:lnTo>
                  <a:lnTo>
                    <a:pt x="556" y="294"/>
                  </a:lnTo>
                  <a:lnTo>
                    <a:pt x="572" y="290"/>
                  </a:lnTo>
                  <a:lnTo>
                    <a:pt x="586" y="286"/>
                  </a:lnTo>
                  <a:lnTo>
                    <a:pt x="600" y="280"/>
                  </a:lnTo>
                  <a:lnTo>
                    <a:pt x="610" y="272"/>
                  </a:lnTo>
                  <a:lnTo>
                    <a:pt x="618" y="262"/>
                  </a:lnTo>
                  <a:lnTo>
                    <a:pt x="620" y="258"/>
                  </a:lnTo>
                  <a:lnTo>
                    <a:pt x="620" y="252"/>
                  </a:lnTo>
                  <a:lnTo>
                    <a:pt x="620" y="250"/>
                  </a:lnTo>
                  <a:lnTo>
                    <a:pt x="672" y="240"/>
                  </a:lnTo>
                  <a:lnTo>
                    <a:pt x="880" y="310"/>
                  </a:lnTo>
                  <a:lnTo>
                    <a:pt x="630" y="368"/>
                  </a:lnTo>
                  <a:lnTo>
                    <a:pt x="596" y="376"/>
                  </a:lnTo>
                  <a:lnTo>
                    <a:pt x="406" y="292"/>
                  </a:lnTo>
                  <a:lnTo>
                    <a:pt x="414" y="292"/>
                  </a:lnTo>
                  <a:close/>
                  <a:moveTo>
                    <a:pt x="612" y="252"/>
                  </a:moveTo>
                  <a:lnTo>
                    <a:pt x="612" y="252"/>
                  </a:lnTo>
                  <a:lnTo>
                    <a:pt x="610" y="260"/>
                  </a:lnTo>
                  <a:lnTo>
                    <a:pt x="604" y="266"/>
                  </a:lnTo>
                  <a:lnTo>
                    <a:pt x="594" y="274"/>
                  </a:lnTo>
                  <a:lnTo>
                    <a:pt x="582" y="278"/>
                  </a:lnTo>
                  <a:lnTo>
                    <a:pt x="568" y="284"/>
                  </a:lnTo>
                  <a:lnTo>
                    <a:pt x="552" y="288"/>
                  </a:lnTo>
                  <a:lnTo>
                    <a:pt x="534" y="290"/>
                  </a:lnTo>
                  <a:lnTo>
                    <a:pt x="514" y="292"/>
                  </a:lnTo>
                  <a:lnTo>
                    <a:pt x="494" y="292"/>
                  </a:lnTo>
                  <a:lnTo>
                    <a:pt x="472" y="292"/>
                  </a:lnTo>
                  <a:lnTo>
                    <a:pt x="434" y="288"/>
                  </a:lnTo>
                  <a:lnTo>
                    <a:pt x="612" y="252"/>
                  </a:lnTo>
                  <a:close/>
                  <a:moveTo>
                    <a:pt x="852" y="146"/>
                  </a:moveTo>
                  <a:lnTo>
                    <a:pt x="852" y="146"/>
                  </a:lnTo>
                  <a:lnTo>
                    <a:pt x="844" y="154"/>
                  </a:lnTo>
                  <a:lnTo>
                    <a:pt x="834" y="160"/>
                  </a:lnTo>
                  <a:lnTo>
                    <a:pt x="820" y="168"/>
                  </a:lnTo>
                  <a:lnTo>
                    <a:pt x="802" y="172"/>
                  </a:lnTo>
                  <a:lnTo>
                    <a:pt x="784" y="178"/>
                  </a:lnTo>
                  <a:lnTo>
                    <a:pt x="762" y="182"/>
                  </a:lnTo>
                  <a:lnTo>
                    <a:pt x="740" y="184"/>
                  </a:lnTo>
                  <a:lnTo>
                    <a:pt x="716" y="184"/>
                  </a:lnTo>
                  <a:lnTo>
                    <a:pt x="692" y="184"/>
                  </a:lnTo>
                  <a:lnTo>
                    <a:pt x="670" y="182"/>
                  </a:lnTo>
                  <a:lnTo>
                    <a:pt x="648" y="178"/>
                  </a:lnTo>
                  <a:lnTo>
                    <a:pt x="630" y="172"/>
                  </a:lnTo>
                  <a:lnTo>
                    <a:pt x="612" y="168"/>
                  </a:lnTo>
                  <a:lnTo>
                    <a:pt x="598" y="160"/>
                  </a:lnTo>
                  <a:lnTo>
                    <a:pt x="588" y="154"/>
                  </a:lnTo>
                  <a:lnTo>
                    <a:pt x="580" y="146"/>
                  </a:lnTo>
                  <a:lnTo>
                    <a:pt x="580" y="122"/>
                  </a:lnTo>
                  <a:lnTo>
                    <a:pt x="590" y="128"/>
                  </a:lnTo>
                  <a:lnTo>
                    <a:pt x="602" y="136"/>
                  </a:lnTo>
                  <a:lnTo>
                    <a:pt x="616" y="142"/>
                  </a:lnTo>
                  <a:lnTo>
                    <a:pt x="634" y="146"/>
                  </a:lnTo>
                  <a:lnTo>
                    <a:pt x="652" y="150"/>
                  </a:lnTo>
                  <a:lnTo>
                    <a:pt x="672" y="154"/>
                  </a:lnTo>
                  <a:lnTo>
                    <a:pt x="694" y="156"/>
                  </a:lnTo>
                  <a:lnTo>
                    <a:pt x="716" y="156"/>
                  </a:lnTo>
                  <a:lnTo>
                    <a:pt x="738" y="156"/>
                  </a:lnTo>
                  <a:lnTo>
                    <a:pt x="760" y="154"/>
                  </a:lnTo>
                  <a:lnTo>
                    <a:pt x="780" y="150"/>
                  </a:lnTo>
                  <a:lnTo>
                    <a:pt x="798" y="146"/>
                  </a:lnTo>
                  <a:lnTo>
                    <a:pt x="816" y="142"/>
                  </a:lnTo>
                  <a:lnTo>
                    <a:pt x="830" y="136"/>
                  </a:lnTo>
                  <a:lnTo>
                    <a:pt x="842" y="128"/>
                  </a:lnTo>
                  <a:lnTo>
                    <a:pt x="852" y="122"/>
                  </a:lnTo>
                  <a:lnTo>
                    <a:pt x="852" y="146"/>
                  </a:lnTo>
                  <a:close/>
                  <a:moveTo>
                    <a:pt x="852" y="230"/>
                  </a:moveTo>
                  <a:lnTo>
                    <a:pt x="852" y="254"/>
                  </a:lnTo>
                  <a:lnTo>
                    <a:pt x="844" y="262"/>
                  </a:lnTo>
                  <a:lnTo>
                    <a:pt x="810" y="252"/>
                  </a:lnTo>
                  <a:lnTo>
                    <a:pt x="834" y="242"/>
                  </a:lnTo>
                  <a:lnTo>
                    <a:pt x="844" y="236"/>
                  </a:lnTo>
                  <a:lnTo>
                    <a:pt x="852" y="230"/>
                  </a:lnTo>
                  <a:close/>
                  <a:moveTo>
                    <a:pt x="852" y="194"/>
                  </a:moveTo>
                  <a:lnTo>
                    <a:pt x="852" y="218"/>
                  </a:lnTo>
                  <a:lnTo>
                    <a:pt x="844" y="226"/>
                  </a:lnTo>
                  <a:lnTo>
                    <a:pt x="832" y="234"/>
                  </a:lnTo>
                  <a:lnTo>
                    <a:pt x="816" y="240"/>
                  </a:lnTo>
                  <a:lnTo>
                    <a:pt x="796" y="246"/>
                  </a:lnTo>
                  <a:lnTo>
                    <a:pt x="740" y="228"/>
                  </a:lnTo>
                  <a:lnTo>
                    <a:pt x="776" y="224"/>
                  </a:lnTo>
                  <a:lnTo>
                    <a:pt x="808" y="216"/>
                  </a:lnTo>
                  <a:lnTo>
                    <a:pt x="834" y="206"/>
                  </a:lnTo>
                  <a:lnTo>
                    <a:pt x="844" y="200"/>
                  </a:lnTo>
                  <a:lnTo>
                    <a:pt x="852" y="194"/>
                  </a:lnTo>
                  <a:close/>
                  <a:moveTo>
                    <a:pt x="580" y="158"/>
                  </a:moveTo>
                  <a:lnTo>
                    <a:pt x="580" y="158"/>
                  </a:lnTo>
                  <a:lnTo>
                    <a:pt x="590" y="164"/>
                  </a:lnTo>
                  <a:lnTo>
                    <a:pt x="602" y="172"/>
                  </a:lnTo>
                  <a:lnTo>
                    <a:pt x="616" y="178"/>
                  </a:lnTo>
                  <a:lnTo>
                    <a:pt x="634" y="182"/>
                  </a:lnTo>
                  <a:lnTo>
                    <a:pt x="652" y="186"/>
                  </a:lnTo>
                  <a:lnTo>
                    <a:pt x="672" y="190"/>
                  </a:lnTo>
                  <a:lnTo>
                    <a:pt x="694" y="192"/>
                  </a:lnTo>
                  <a:lnTo>
                    <a:pt x="716" y="192"/>
                  </a:lnTo>
                  <a:lnTo>
                    <a:pt x="738" y="192"/>
                  </a:lnTo>
                  <a:lnTo>
                    <a:pt x="760" y="190"/>
                  </a:lnTo>
                  <a:lnTo>
                    <a:pt x="780" y="186"/>
                  </a:lnTo>
                  <a:lnTo>
                    <a:pt x="798" y="182"/>
                  </a:lnTo>
                  <a:lnTo>
                    <a:pt x="816" y="178"/>
                  </a:lnTo>
                  <a:lnTo>
                    <a:pt x="830" y="172"/>
                  </a:lnTo>
                  <a:lnTo>
                    <a:pt x="842" y="164"/>
                  </a:lnTo>
                  <a:lnTo>
                    <a:pt x="852" y="158"/>
                  </a:lnTo>
                  <a:lnTo>
                    <a:pt x="852" y="182"/>
                  </a:lnTo>
                  <a:lnTo>
                    <a:pt x="844" y="190"/>
                  </a:lnTo>
                  <a:lnTo>
                    <a:pt x="834" y="196"/>
                  </a:lnTo>
                  <a:lnTo>
                    <a:pt x="820" y="202"/>
                  </a:lnTo>
                  <a:lnTo>
                    <a:pt x="804" y="208"/>
                  </a:lnTo>
                  <a:lnTo>
                    <a:pt x="786" y="214"/>
                  </a:lnTo>
                  <a:lnTo>
                    <a:pt x="764" y="216"/>
                  </a:lnTo>
                  <a:lnTo>
                    <a:pt x="742" y="220"/>
                  </a:lnTo>
                  <a:lnTo>
                    <a:pt x="718" y="220"/>
                  </a:lnTo>
                  <a:lnTo>
                    <a:pt x="580" y="172"/>
                  </a:lnTo>
                  <a:lnTo>
                    <a:pt x="580" y="158"/>
                  </a:lnTo>
                  <a:close/>
                  <a:moveTo>
                    <a:pt x="462" y="214"/>
                  </a:moveTo>
                  <a:lnTo>
                    <a:pt x="462" y="214"/>
                  </a:lnTo>
                  <a:lnTo>
                    <a:pt x="548" y="198"/>
                  </a:lnTo>
                  <a:lnTo>
                    <a:pt x="584" y="192"/>
                  </a:lnTo>
                  <a:lnTo>
                    <a:pt x="692" y="228"/>
                  </a:lnTo>
                  <a:lnTo>
                    <a:pt x="656" y="234"/>
                  </a:lnTo>
                  <a:lnTo>
                    <a:pt x="586" y="248"/>
                  </a:lnTo>
                  <a:lnTo>
                    <a:pt x="414" y="284"/>
                  </a:lnTo>
                  <a:lnTo>
                    <a:pt x="346" y="296"/>
                  </a:lnTo>
                  <a:lnTo>
                    <a:pt x="344" y="298"/>
                  </a:lnTo>
                  <a:lnTo>
                    <a:pt x="344" y="300"/>
                  </a:lnTo>
                  <a:lnTo>
                    <a:pt x="344" y="418"/>
                  </a:lnTo>
                  <a:lnTo>
                    <a:pt x="238" y="370"/>
                  </a:lnTo>
                  <a:lnTo>
                    <a:pt x="238" y="254"/>
                  </a:lnTo>
                  <a:lnTo>
                    <a:pt x="462" y="214"/>
                  </a:lnTo>
                  <a:close/>
                  <a:moveTo>
                    <a:pt x="524" y="194"/>
                  </a:moveTo>
                  <a:lnTo>
                    <a:pt x="524" y="194"/>
                  </a:lnTo>
                  <a:lnTo>
                    <a:pt x="502" y="190"/>
                  </a:lnTo>
                  <a:lnTo>
                    <a:pt x="478" y="188"/>
                  </a:lnTo>
                  <a:lnTo>
                    <a:pt x="450" y="188"/>
                  </a:lnTo>
                  <a:lnTo>
                    <a:pt x="424" y="188"/>
                  </a:lnTo>
                  <a:lnTo>
                    <a:pt x="400" y="192"/>
                  </a:lnTo>
                  <a:lnTo>
                    <a:pt x="380" y="196"/>
                  </a:lnTo>
                  <a:lnTo>
                    <a:pt x="362" y="202"/>
                  </a:lnTo>
                  <a:lnTo>
                    <a:pt x="346" y="210"/>
                  </a:lnTo>
                  <a:lnTo>
                    <a:pt x="336" y="220"/>
                  </a:lnTo>
                  <a:lnTo>
                    <a:pt x="332" y="230"/>
                  </a:lnTo>
                  <a:lnTo>
                    <a:pt x="282" y="238"/>
                  </a:lnTo>
                  <a:lnTo>
                    <a:pt x="122" y="170"/>
                  </a:lnTo>
                  <a:lnTo>
                    <a:pt x="374" y="138"/>
                  </a:lnTo>
                  <a:lnTo>
                    <a:pt x="380" y="140"/>
                  </a:lnTo>
                  <a:lnTo>
                    <a:pt x="532" y="192"/>
                  </a:lnTo>
                  <a:lnTo>
                    <a:pt x="524" y="194"/>
                  </a:lnTo>
                  <a:close/>
                  <a:moveTo>
                    <a:pt x="340" y="228"/>
                  </a:moveTo>
                  <a:lnTo>
                    <a:pt x="340" y="228"/>
                  </a:lnTo>
                  <a:lnTo>
                    <a:pt x="348" y="220"/>
                  </a:lnTo>
                  <a:lnTo>
                    <a:pt x="358" y="214"/>
                  </a:lnTo>
                  <a:lnTo>
                    <a:pt x="372" y="208"/>
                  </a:lnTo>
                  <a:lnTo>
                    <a:pt x="388" y="202"/>
                  </a:lnTo>
                  <a:lnTo>
                    <a:pt x="408" y="198"/>
                  </a:lnTo>
                  <a:lnTo>
                    <a:pt x="430" y="196"/>
                  </a:lnTo>
                  <a:lnTo>
                    <a:pt x="454" y="196"/>
                  </a:lnTo>
                  <a:lnTo>
                    <a:pt x="478" y="196"/>
                  </a:lnTo>
                  <a:lnTo>
                    <a:pt x="502" y="198"/>
                  </a:lnTo>
                  <a:lnTo>
                    <a:pt x="340" y="228"/>
                  </a:lnTo>
                  <a:close/>
                  <a:moveTo>
                    <a:pt x="586" y="688"/>
                  </a:moveTo>
                  <a:lnTo>
                    <a:pt x="586" y="688"/>
                  </a:lnTo>
                  <a:lnTo>
                    <a:pt x="354" y="586"/>
                  </a:lnTo>
                  <a:lnTo>
                    <a:pt x="380" y="582"/>
                  </a:lnTo>
                  <a:lnTo>
                    <a:pt x="604" y="684"/>
                  </a:lnTo>
                  <a:lnTo>
                    <a:pt x="586" y="688"/>
                  </a:lnTo>
                  <a:close/>
                  <a:moveTo>
                    <a:pt x="984" y="460"/>
                  </a:moveTo>
                  <a:lnTo>
                    <a:pt x="984" y="460"/>
                  </a:lnTo>
                  <a:lnTo>
                    <a:pt x="1010" y="470"/>
                  </a:lnTo>
                  <a:lnTo>
                    <a:pt x="644" y="554"/>
                  </a:lnTo>
                  <a:lnTo>
                    <a:pt x="624" y="546"/>
                  </a:lnTo>
                  <a:lnTo>
                    <a:pt x="984" y="462"/>
                  </a:lnTo>
                  <a:lnTo>
                    <a:pt x="984" y="460"/>
                  </a:lnTo>
                  <a:close/>
                  <a:moveTo>
                    <a:pt x="1032" y="460"/>
                  </a:moveTo>
                  <a:lnTo>
                    <a:pt x="990" y="446"/>
                  </a:lnTo>
                  <a:lnTo>
                    <a:pt x="990" y="318"/>
                  </a:lnTo>
                  <a:lnTo>
                    <a:pt x="988" y="314"/>
                  </a:lnTo>
                  <a:lnTo>
                    <a:pt x="984" y="310"/>
                  </a:lnTo>
                  <a:lnTo>
                    <a:pt x="868" y="270"/>
                  </a:lnTo>
                  <a:lnTo>
                    <a:pt x="868" y="64"/>
                  </a:lnTo>
                  <a:lnTo>
                    <a:pt x="868" y="62"/>
                  </a:lnTo>
                  <a:lnTo>
                    <a:pt x="868" y="54"/>
                  </a:lnTo>
                  <a:lnTo>
                    <a:pt x="864" y="48"/>
                  </a:lnTo>
                  <a:lnTo>
                    <a:pt x="860" y="42"/>
                  </a:lnTo>
                  <a:lnTo>
                    <a:pt x="854" y="36"/>
                  </a:lnTo>
                  <a:lnTo>
                    <a:pt x="840" y="24"/>
                  </a:lnTo>
                  <a:lnTo>
                    <a:pt x="820" y="16"/>
                  </a:lnTo>
                  <a:lnTo>
                    <a:pt x="796" y="8"/>
                  </a:lnTo>
                  <a:lnTo>
                    <a:pt x="770" y="4"/>
                  </a:lnTo>
                  <a:lnTo>
                    <a:pt x="744" y="2"/>
                  </a:lnTo>
                  <a:lnTo>
                    <a:pt x="716" y="0"/>
                  </a:lnTo>
                  <a:lnTo>
                    <a:pt x="688" y="2"/>
                  </a:lnTo>
                  <a:lnTo>
                    <a:pt x="662" y="4"/>
                  </a:lnTo>
                  <a:lnTo>
                    <a:pt x="636" y="8"/>
                  </a:lnTo>
                  <a:lnTo>
                    <a:pt x="612" y="16"/>
                  </a:lnTo>
                  <a:lnTo>
                    <a:pt x="592" y="24"/>
                  </a:lnTo>
                  <a:lnTo>
                    <a:pt x="578" y="36"/>
                  </a:lnTo>
                  <a:lnTo>
                    <a:pt x="572" y="42"/>
                  </a:lnTo>
                  <a:lnTo>
                    <a:pt x="568" y="48"/>
                  </a:lnTo>
                  <a:lnTo>
                    <a:pt x="564" y="54"/>
                  </a:lnTo>
                  <a:lnTo>
                    <a:pt x="564" y="62"/>
                  </a:lnTo>
                  <a:lnTo>
                    <a:pt x="564" y="64"/>
                  </a:lnTo>
                  <a:lnTo>
                    <a:pt x="564" y="168"/>
                  </a:lnTo>
                  <a:lnTo>
                    <a:pt x="376" y="104"/>
                  </a:lnTo>
                  <a:lnTo>
                    <a:pt x="372" y="102"/>
                  </a:lnTo>
                  <a:lnTo>
                    <a:pt x="14" y="148"/>
                  </a:lnTo>
                  <a:lnTo>
                    <a:pt x="10" y="150"/>
                  </a:lnTo>
                  <a:lnTo>
                    <a:pt x="8" y="156"/>
                  </a:lnTo>
                  <a:lnTo>
                    <a:pt x="8" y="276"/>
                  </a:lnTo>
                  <a:lnTo>
                    <a:pt x="8" y="280"/>
                  </a:lnTo>
                  <a:lnTo>
                    <a:pt x="12" y="284"/>
                  </a:lnTo>
                  <a:lnTo>
                    <a:pt x="56" y="304"/>
                  </a:lnTo>
                  <a:lnTo>
                    <a:pt x="56" y="426"/>
                  </a:lnTo>
                  <a:lnTo>
                    <a:pt x="6" y="432"/>
                  </a:lnTo>
                  <a:lnTo>
                    <a:pt x="2" y="436"/>
                  </a:lnTo>
                  <a:lnTo>
                    <a:pt x="0" y="440"/>
                  </a:lnTo>
                  <a:lnTo>
                    <a:pt x="0" y="562"/>
                  </a:lnTo>
                  <a:lnTo>
                    <a:pt x="0" y="566"/>
                  </a:lnTo>
                  <a:lnTo>
                    <a:pt x="4" y="568"/>
                  </a:lnTo>
                  <a:lnTo>
                    <a:pt x="36" y="584"/>
                  </a:lnTo>
                  <a:lnTo>
                    <a:pt x="26" y="590"/>
                  </a:lnTo>
                  <a:lnTo>
                    <a:pt x="18" y="598"/>
                  </a:lnTo>
                  <a:lnTo>
                    <a:pt x="14" y="608"/>
                  </a:lnTo>
                  <a:lnTo>
                    <a:pt x="12" y="618"/>
                  </a:lnTo>
                  <a:lnTo>
                    <a:pt x="12" y="620"/>
                  </a:lnTo>
                  <a:lnTo>
                    <a:pt x="12" y="762"/>
                  </a:lnTo>
                  <a:lnTo>
                    <a:pt x="12" y="770"/>
                  </a:lnTo>
                  <a:lnTo>
                    <a:pt x="16" y="776"/>
                  </a:lnTo>
                  <a:lnTo>
                    <a:pt x="20" y="782"/>
                  </a:lnTo>
                  <a:lnTo>
                    <a:pt x="26" y="788"/>
                  </a:lnTo>
                  <a:lnTo>
                    <a:pt x="40" y="800"/>
                  </a:lnTo>
                  <a:lnTo>
                    <a:pt x="60" y="808"/>
                  </a:lnTo>
                  <a:lnTo>
                    <a:pt x="84" y="816"/>
                  </a:lnTo>
                  <a:lnTo>
                    <a:pt x="110" y="820"/>
                  </a:lnTo>
                  <a:lnTo>
                    <a:pt x="136" y="822"/>
                  </a:lnTo>
                  <a:lnTo>
                    <a:pt x="164" y="824"/>
                  </a:lnTo>
                  <a:lnTo>
                    <a:pt x="192" y="822"/>
                  </a:lnTo>
                  <a:lnTo>
                    <a:pt x="218" y="820"/>
                  </a:lnTo>
                  <a:lnTo>
                    <a:pt x="244" y="816"/>
                  </a:lnTo>
                  <a:lnTo>
                    <a:pt x="268" y="808"/>
                  </a:lnTo>
                  <a:lnTo>
                    <a:pt x="288" y="800"/>
                  </a:lnTo>
                  <a:lnTo>
                    <a:pt x="302" y="788"/>
                  </a:lnTo>
                  <a:lnTo>
                    <a:pt x="308" y="782"/>
                  </a:lnTo>
                  <a:lnTo>
                    <a:pt x="312" y="776"/>
                  </a:lnTo>
                  <a:lnTo>
                    <a:pt x="316" y="770"/>
                  </a:lnTo>
                  <a:lnTo>
                    <a:pt x="316" y="762"/>
                  </a:lnTo>
                  <a:lnTo>
                    <a:pt x="316" y="712"/>
                  </a:lnTo>
                  <a:lnTo>
                    <a:pt x="442" y="770"/>
                  </a:lnTo>
                  <a:lnTo>
                    <a:pt x="424" y="778"/>
                  </a:lnTo>
                  <a:lnTo>
                    <a:pt x="412" y="788"/>
                  </a:lnTo>
                  <a:lnTo>
                    <a:pt x="406" y="794"/>
                  </a:lnTo>
                  <a:lnTo>
                    <a:pt x="402" y="800"/>
                  </a:lnTo>
                  <a:lnTo>
                    <a:pt x="400" y="806"/>
                  </a:lnTo>
                  <a:lnTo>
                    <a:pt x="400" y="812"/>
                  </a:lnTo>
                  <a:lnTo>
                    <a:pt x="400" y="816"/>
                  </a:lnTo>
                  <a:lnTo>
                    <a:pt x="400" y="886"/>
                  </a:lnTo>
                  <a:lnTo>
                    <a:pt x="400" y="894"/>
                  </a:lnTo>
                  <a:lnTo>
                    <a:pt x="404" y="900"/>
                  </a:lnTo>
                  <a:lnTo>
                    <a:pt x="408" y="906"/>
                  </a:lnTo>
                  <a:lnTo>
                    <a:pt x="414" y="912"/>
                  </a:lnTo>
                  <a:lnTo>
                    <a:pt x="428" y="924"/>
                  </a:lnTo>
                  <a:lnTo>
                    <a:pt x="448" y="932"/>
                  </a:lnTo>
                  <a:lnTo>
                    <a:pt x="472" y="938"/>
                  </a:lnTo>
                  <a:lnTo>
                    <a:pt x="496" y="944"/>
                  </a:lnTo>
                  <a:lnTo>
                    <a:pt x="524" y="946"/>
                  </a:lnTo>
                  <a:lnTo>
                    <a:pt x="552" y="948"/>
                  </a:lnTo>
                  <a:lnTo>
                    <a:pt x="580" y="946"/>
                  </a:lnTo>
                  <a:lnTo>
                    <a:pt x="606" y="944"/>
                  </a:lnTo>
                  <a:lnTo>
                    <a:pt x="632" y="938"/>
                  </a:lnTo>
                  <a:lnTo>
                    <a:pt x="656" y="932"/>
                  </a:lnTo>
                  <a:lnTo>
                    <a:pt x="676" y="924"/>
                  </a:lnTo>
                  <a:lnTo>
                    <a:pt x="690" y="912"/>
                  </a:lnTo>
                  <a:lnTo>
                    <a:pt x="696" y="906"/>
                  </a:lnTo>
                  <a:lnTo>
                    <a:pt x="700" y="900"/>
                  </a:lnTo>
                  <a:lnTo>
                    <a:pt x="702" y="894"/>
                  </a:lnTo>
                  <a:lnTo>
                    <a:pt x="704" y="886"/>
                  </a:lnTo>
                  <a:lnTo>
                    <a:pt x="704" y="810"/>
                  </a:lnTo>
                  <a:lnTo>
                    <a:pt x="976" y="746"/>
                  </a:lnTo>
                  <a:lnTo>
                    <a:pt x="980" y="742"/>
                  </a:lnTo>
                  <a:lnTo>
                    <a:pt x="982" y="738"/>
                  </a:lnTo>
                  <a:lnTo>
                    <a:pt x="982" y="624"/>
                  </a:lnTo>
                  <a:lnTo>
                    <a:pt x="1032" y="612"/>
                  </a:lnTo>
                  <a:lnTo>
                    <a:pt x="1036" y="608"/>
                  </a:lnTo>
                  <a:lnTo>
                    <a:pt x="1038" y="604"/>
                  </a:lnTo>
                  <a:lnTo>
                    <a:pt x="1038" y="468"/>
                  </a:lnTo>
                  <a:lnTo>
                    <a:pt x="1036" y="464"/>
                  </a:lnTo>
                  <a:lnTo>
                    <a:pt x="1032" y="460"/>
                  </a:lnTo>
                  <a:close/>
                </a:path>
              </a:pathLst>
            </a:custGeom>
            <a:solidFill>
              <a:srgbClr val="000000"/>
            </a:solidFill>
            <a:ln w="9525">
              <a:noFill/>
              <a:round/>
              <a:headEnd/>
              <a:tailEnd/>
            </a:ln>
          </p:spPr>
          <p:txBody>
            <a:bodyP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Rectangle 32"/>
          <p:cNvSpPr>
            <a:spLocks noGrp="1" noChangeArrowheads="1"/>
          </p:cNvSpPr>
          <p:nvPr>
            <p:ph type="title"/>
          </p:nvPr>
        </p:nvSpPr>
        <p:spPr/>
        <p:txBody>
          <a:bodyPr/>
          <a:lstStyle/>
          <a:p>
            <a:pPr eaLnBrk="1" hangingPunct="1"/>
            <a:r>
              <a:rPr lang="en-US" altLang="zh-CN" dirty="0" smtClean="0">
                <a:ea typeface="宋体" charset="-122"/>
              </a:rPr>
              <a:t>Best Pricing Model</a:t>
            </a:r>
          </a:p>
        </p:txBody>
      </p:sp>
      <p:sp>
        <p:nvSpPr>
          <p:cNvPr id="9218" name="Footer Placeholder 2"/>
          <p:cNvSpPr>
            <a:spLocks noGrp="1"/>
          </p:cNvSpPr>
          <p:nvPr>
            <p:ph type="ftr" sz="quarter" idx="10"/>
          </p:nvPr>
        </p:nvSpPr>
        <p:spPr>
          <a:noFill/>
        </p:spPr>
        <p:txBody>
          <a:bodyPr/>
          <a:lstStyle/>
          <a:p>
            <a:pPr defTabSz="865188"/>
            <a:r>
              <a:rPr lang="en-US" altLang="zh-CN"/>
              <a:t>BP-IN-060</a:t>
            </a:r>
          </a:p>
        </p:txBody>
      </p:sp>
      <p:grpSp>
        <p:nvGrpSpPr>
          <p:cNvPr id="22" name="Group 21"/>
          <p:cNvGrpSpPr/>
          <p:nvPr/>
        </p:nvGrpSpPr>
        <p:grpSpPr>
          <a:xfrm>
            <a:off x="1820863" y="1319213"/>
            <a:ext cx="5502275" cy="4213225"/>
            <a:chOff x="1801813" y="1957388"/>
            <a:chExt cx="5502275" cy="4213225"/>
          </a:xfrm>
        </p:grpSpPr>
        <p:sp>
          <p:nvSpPr>
            <p:cNvPr id="9219" name="AutoShape 34"/>
            <p:cNvSpPr>
              <a:spLocks noChangeArrowheads="1"/>
            </p:cNvSpPr>
            <p:nvPr/>
          </p:nvSpPr>
          <p:spPr bwMode="auto">
            <a:xfrm>
              <a:off x="3109913" y="5129213"/>
              <a:ext cx="3195637" cy="576262"/>
            </a:xfrm>
            <a:prstGeom prst="roundRect">
              <a:avLst>
                <a:gd name="adj" fmla="val 16667"/>
              </a:avLst>
            </a:prstGeom>
            <a:pattFill prst="pct50">
              <a:fgClr>
                <a:srgbClr val="FFFF00"/>
              </a:fgClr>
              <a:bgClr>
                <a:schemeClr val="bg1"/>
              </a:bgClr>
            </a:pattFill>
            <a:ln w="31750" algn="ctr">
              <a:solidFill>
                <a:srgbClr val="FFCC00"/>
              </a:solidFill>
              <a:round/>
              <a:headEnd/>
              <a:tailEnd/>
            </a:ln>
          </p:spPr>
          <p:txBody>
            <a:bodyPr wrap="none" tIns="91440" bIns="91440" anchor="ctr"/>
            <a:lstStyle/>
            <a:p>
              <a:endParaRPr lang="zh-CN" altLang="en-US">
                <a:latin typeface="+mj-lt"/>
                <a:ea typeface="宋体" charset="-122"/>
              </a:endParaRPr>
            </a:p>
          </p:txBody>
        </p:sp>
        <p:sp>
          <p:nvSpPr>
            <p:cNvPr id="9220" name="Rectangle 4"/>
            <p:cNvSpPr>
              <a:spLocks noChangeArrowheads="1"/>
            </p:cNvSpPr>
            <p:nvPr/>
          </p:nvSpPr>
          <p:spPr bwMode="auto">
            <a:xfrm>
              <a:off x="3243263" y="5849938"/>
              <a:ext cx="411162" cy="320675"/>
            </a:xfrm>
            <a:prstGeom prst="rect">
              <a:avLst/>
            </a:prstGeom>
            <a:solidFill>
              <a:schemeClr val="bg1"/>
            </a:solidFill>
            <a:ln w="31750">
              <a:solidFill>
                <a:srgbClr val="BCCEE8"/>
              </a:solidFill>
              <a:miter lim="800000"/>
              <a:headEnd/>
              <a:tailEnd/>
            </a:ln>
          </p:spPr>
          <p:txBody>
            <a:bodyPr wrap="none" anchor="ctr"/>
            <a:lstStyle/>
            <a:p>
              <a:pPr algn="ctr" eaLnBrk="0" hangingPunct="0"/>
              <a:endParaRPr kumimoji="1" lang="zh-CN" altLang="zh-CN" sz="1800" b="1">
                <a:latin typeface="+mj-lt"/>
                <a:ea typeface="宋体" charset="-122"/>
              </a:endParaRPr>
            </a:p>
          </p:txBody>
        </p:sp>
        <p:sp>
          <p:nvSpPr>
            <p:cNvPr id="9221" name="Text Box 5"/>
            <p:cNvSpPr txBox="1">
              <a:spLocks noChangeArrowheads="1"/>
            </p:cNvSpPr>
            <p:nvPr/>
          </p:nvSpPr>
          <p:spPr bwMode="auto">
            <a:xfrm>
              <a:off x="3648075" y="5848350"/>
              <a:ext cx="3136900" cy="320675"/>
            </a:xfrm>
            <a:prstGeom prst="rect">
              <a:avLst/>
            </a:prstGeom>
            <a:noFill/>
            <a:ln w="12700">
              <a:noFill/>
              <a:miter lim="800000"/>
              <a:headEnd/>
              <a:tailEnd/>
            </a:ln>
          </p:spPr>
          <p:txBody>
            <a:bodyPr wrap="none"/>
            <a:lstStyle/>
            <a:p>
              <a:pPr algn="ctr" eaLnBrk="0" hangingPunct="0"/>
              <a:r>
                <a:rPr kumimoji="1" lang="en-US" altLang="zh-CN" sz="1800">
                  <a:solidFill>
                    <a:srgbClr val="B2B2B2"/>
                  </a:solidFill>
                  <a:latin typeface="+mj-lt"/>
                  <a:ea typeface="宋体" charset="-122"/>
                </a:rPr>
                <a:t>= List/Discount Pricing Model</a:t>
              </a:r>
            </a:p>
          </p:txBody>
        </p:sp>
        <p:sp>
          <p:nvSpPr>
            <p:cNvPr id="9222" name="Text Box 8"/>
            <p:cNvSpPr txBox="1">
              <a:spLocks noChangeArrowheads="1"/>
            </p:cNvSpPr>
            <p:nvPr/>
          </p:nvSpPr>
          <p:spPr bwMode="auto">
            <a:xfrm>
              <a:off x="3646488" y="5256213"/>
              <a:ext cx="2270125" cy="320675"/>
            </a:xfrm>
            <a:prstGeom prst="rect">
              <a:avLst/>
            </a:prstGeom>
            <a:noFill/>
            <a:ln w="12700">
              <a:noFill/>
              <a:miter lim="800000"/>
              <a:headEnd/>
              <a:tailEnd/>
            </a:ln>
          </p:spPr>
          <p:txBody>
            <a:bodyPr wrap="none"/>
            <a:lstStyle/>
            <a:p>
              <a:pPr algn="ctr" eaLnBrk="0" hangingPunct="0"/>
              <a:r>
                <a:rPr kumimoji="1" lang="en-US" altLang="zh-CN" sz="1800">
                  <a:latin typeface="+mj-lt"/>
                  <a:ea typeface="宋体" charset="-122"/>
                </a:rPr>
                <a:t>= Best Pricing Model</a:t>
              </a:r>
            </a:p>
          </p:txBody>
        </p:sp>
        <p:grpSp>
          <p:nvGrpSpPr>
            <p:cNvPr id="2" name="Group 51"/>
            <p:cNvGrpSpPr>
              <a:grpSpLocks/>
            </p:cNvGrpSpPr>
            <p:nvPr/>
          </p:nvGrpSpPr>
          <p:grpSpPr bwMode="auto">
            <a:xfrm>
              <a:off x="1801813" y="1957388"/>
              <a:ext cx="5502275" cy="2698750"/>
              <a:chOff x="1135" y="1233"/>
              <a:chExt cx="3466" cy="1700"/>
            </a:xfrm>
          </p:grpSpPr>
          <p:sp>
            <p:nvSpPr>
              <p:cNvPr id="9226" name="Freeform 37"/>
              <p:cNvSpPr>
                <a:spLocks/>
              </p:cNvSpPr>
              <p:nvPr/>
            </p:nvSpPr>
            <p:spPr bwMode="auto">
              <a:xfrm>
                <a:off x="1728" y="2148"/>
                <a:ext cx="824" cy="203"/>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39974" name="AutoShape 38"/>
              <p:cNvSpPr>
                <a:spLocks noChangeArrowheads="1"/>
              </p:cNvSpPr>
              <p:nvPr/>
            </p:nvSpPr>
            <p:spPr bwMode="auto">
              <a:xfrm>
                <a:off x="1148" y="2213"/>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Quotes</a:t>
                </a:r>
              </a:p>
            </p:txBody>
          </p:sp>
          <p:sp>
            <p:nvSpPr>
              <p:cNvPr id="9228" name="Freeform 39"/>
              <p:cNvSpPr>
                <a:spLocks/>
              </p:cNvSpPr>
              <p:nvPr/>
            </p:nvSpPr>
            <p:spPr bwMode="auto">
              <a:xfrm flipV="1">
                <a:off x="1728" y="1964"/>
                <a:ext cx="776"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39976" name="Rectangle 40"/>
              <p:cNvSpPr>
                <a:spLocks noChangeArrowheads="1"/>
              </p:cNvSpPr>
              <p:nvPr/>
            </p:nvSpPr>
            <p:spPr bwMode="auto">
              <a:xfrm>
                <a:off x="2446" y="1233"/>
                <a:ext cx="864" cy="432"/>
              </a:xfrm>
              <a:prstGeom prst="rect">
                <a:avLst/>
              </a:prstGeom>
              <a:solidFill>
                <a:schemeClr val="bg1"/>
              </a:solidFill>
              <a:ln w="31750" algn="ctr">
                <a:solidFill>
                  <a:srgbClr val="BCCEE8"/>
                </a:solidFill>
                <a:miter lim="800000"/>
                <a:headEnd/>
                <a:tailEnd/>
              </a:ln>
              <a:effectLst>
                <a:outerShdw dist="71842" dir="2700000" algn="ctr" rotWithShape="0">
                  <a:srgbClr val="B2B2B2"/>
                </a:outerShdw>
              </a:effectLst>
            </p:spPr>
            <p:txBody>
              <a:bodyPr lIns="0" tIns="0" rIns="0" bIns="0" anchor="ctr"/>
              <a:lstStyle/>
              <a:p>
                <a:pPr algn="ctr" defTabSz="739775" eaLnBrk="0" hangingPunct="0">
                  <a:defRPr/>
                </a:pPr>
                <a:r>
                  <a:rPr kumimoji="1" lang="en-US" altLang="zh-CN" sz="1800" b="1">
                    <a:solidFill>
                      <a:srgbClr val="DDDDDD"/>
                    </a:solidFill>
                    <a:latin typeface="+mj-lt"/>
                    <a:ea typeface="宋体" charset="-122"/>
                  </a:rPr>
                  <a:t>Customer Schedules</a:t>
                </a:r>
              </a:p>
            </p:txBody>
          </p:sp>
          <p:sp>
            <p:nvSpPr>
              <p:cNvPr id="9230" name="Freeform 41"/>
              <p:cNvSpPr>
                <a:spLocks/>
              </p:cNvSpPr>
              <p:nvPr/>
            </p:nvSpPr>
            <p:spPr bwMode="auto">
              <a:xfrm flipH="1" flipV="1">
                <a:off x="3236" y="1964"/>
                <a:ext cx="792"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bg2"/>
                </a:solidFill>
                <a:prstDash val="solid"/>
                <a:round/>
                <a:headEnd type="none" w="med" len="med"/>
                <a:tailEnd type="triangle" w="med" len="med"/>
              </a:ln>
            </p:spPr>
            <p:txBody>
              <a:bodyPr wrap="none" anchor="ctr"/>
              <a:lstStyle/>
              <a:p>
                <a:endParaRPr lang="en-US">
                  <a:latin typeface="+mj-lt"/>
                </a:endParaRPr>
              </a:p>
            </p:txBody>
          </p:sp>
          <p:sp>
            <p:nvSpPr>
              <p:cNvPr id="39978" name="Rectangle 42"/>
              <p:cNvSpPr>
                <a:spLocks noChangeArrowheads="1"/>
              </p:cNvSpPr>
              <p:nvPr/>
            </p:nvSpPr>
            <p:spPr bwMode="auto">
              <a:xfrm>
                <a:off x="3546" y="1497"/>
                <a:ext cx="864" cy="432"/>
              </a:xfrm>
              <a:prstGeom prst="rect">
                <a:avLst/>
              </a:prstGeom>
              <a:solidFill>
                <a:schemeClr val="bg1"/>
              </a:solidFill>
              <a:ln w="31750" algn="ctr">
                <a:solidFill>
                  <a:srgbClr val="BCCEE8"/>
                </a:solidFill>
                <a:miter lim="800000"/>
                <a:headEnd/>
                <a:tailEnd/>
              </a:ln>
              <a:effectLst>
                <a:outerShdw dist="71842" dir="2700000" algn="ctr" rotWithShape="0">
                  <a:srgbClr val="B2B2B2"/>
                </a:outerShdw>
              </a:effectLst>
            </p:spPr>
            <p:txBody>
              <a:bodyPr lIns="0" tIns="0" rIns="0" bIns="0" anchor="ctr"/>
              <a:lstStyle/>
              <a:p>
                <a:pPr algn="ctr" defTabSz="739775" eaLnBrk="0" hangingPunct="0">
                  <a:defRPr/>
                </a:pPr>
                <a:r>
                  <a:rPr kumimoji="1" lang="en-US" altLang="zh-CN" sz="1800" b="1">
                    <a:solidFill>
                      <a:srgbClr val="DDDDDD"/>
                    </a:solidFill>
                    <a:latin typeface="+mj-lt"/>
                    <a:ea typeface="宋体" charset="-122"/>
                  </a:rPr>
                  <a:t>RMA Receipts</a:t>
                </a:r>
              </a:p>
            </p:txBody>
          </p:sp>
          <p:cxnSp>
            <p:nvCxnSpPr>
              <p:cNvPr id="9232" name="AutoShape 43"/>
              <p:cNvCxnSpPr>
                <a:cxnSpLocks noChangeShapeType="1"/>
                <a:stCxn id="39981" idx="0"/>
                <a:endCxn id="39976" idx="2"/>
              </p:cNvCxnSpPr>
              <p:nvPr/>
            </p:nvCxnSpPr>
            <p:spPr bwMode="auto">
              <a:xfrm rot="16200000" flipV="1">
                <a:off x="2776" y="1767"/>
                <a:ext cx="206" cy="2"/>
              </a:xfrm>
              <a:prstGeom prst="straightConnector1">
                <a:avLst/>
              </a:prstGeom>
              <a:noFill/>
              <a:ln w="38100">
                <a:solidFill>
                  <a:schemeClr val="bg2"/>
                </a:solidFill>
                <a:round/>
                <a:headEnd/>
                <a:tailEnd type="triangle" w="med" len="med"/>
              </a:ln>
            </p:spPr>
          </p:cxnSp>
          <p:cxnSp>
            <p:nvCxnSpPr>
              <p:cNvPr id="9233" name="AutoShape 44"/>
              <p:cNvCxnSpPr>
                <a:cxnSpLocks noChangeShapeType="1"/>
                <a:stCxn id="39974" idx="2"/>
                <a:endCxn id="39983" idx="2"/>
              </p:cNvCxnSpPr>
              <p:nvPr/>
            </p:nvCxnSpPr>
            <p:spPr bwMode="auto">
              <a:xfrm rot="10800000">
                <a:off x="1135" y="1594"/>
                <a:ext cx="3" cy="979"/>
              </a:xfrm>
              <a:prstGeom prst="bentConnector3">
                <a:avLst>
                  <a:gd name="adj1" fmla="val 4566667"/>
                </a:avLst>
              </a:prstGeom>
              <a:noFill/>
              <a:ln w="38100">
                <a:solidFill>
                  <a:schemeClr val="tx1"/>
                </a:solidFill>
                <a:miter lim="800000"/>
                <a:headEnd/>
                <a:tailEnd type="triangle" w="med" len="med"/>
              </a:ln>
            </p:spPr>
          </p:cxnSp>
          <p:sp>
            <p:nvSpPr>
              <p:cNvPr id="39981" name="Rectangle 45"/>
              <p:cNvSpPr>
                <a:spLocks noChangeArrowheads="1"/>
              </p:cNvSpPr>
              <p:nvPr/>
            </p:nvSpPr>
            <p:spPr bwMode="auto">
              <a:xfrm>
                <a:off x="2382" y="1871"/>
                <a:ext cx="996" cy="576"/>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lIns="0" tIns="0" rIns="0" bIns="0" anchor="ctr"/>
              <a:lstStyle/>
              <a:p>
                <a:pPr algn="ctr">
                  <a:defRPr/>
                </a:pPr>
                <a:r>
                  <a:rPr lang="en-US" altLang="zh-CN" sz="2000" b="1">
                    <a:latin typeface="+mj-lt"/>
                    <a:ea typeface="宋体" charset="-122"/>
                  </a:rPr>
                  <a:t>Customer</a:t>
                </a:r>
              </a:p>
            </p:txBody>
          </p:sp>
          <p:sp>
            <p:nvSpPr>
              <p:cNvPr id="9235" name="Freeform 46"/>
              <p:cNvSpPr>
                <a:spLocks/>
              </p:cNvSpPr>
              <p:nvPr/>
            </p:nvSpPr>
            <p:spPr bwMode="auto">
              <a:xfrm flipH="1">
                <a:off x="3414" y="2148"/>
                <a:ext cx="756" cy="240"/>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p:spPr>
            <p:txBody>
              <a:bodyPr wrap="none" anchor="ctr"/>
              <a:lstStyle/>
              <a:p>
                <a:endParaRPr lang="en-US">
                  <a:latin typeface="+mj-lt"/>
                </a:endParaRPr>
              </a:p>
            </p:txBody>
          </p:sp>
          <p:sp>
            <p:nvSpPr>
              <p:cNvPr id="39983" name="AutoShape 47"/>
              <p:cNvSpPr>
                <a:spLocks noChangeArrowheads="1"/>
              </p:cNvSpPr>
              <p:nvPr/>
            </p:nvSpPr>
            <p:spPr bwMode="auto">
              <a:xfrm>
                <a:off x="1145" y="1234"/>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Orders</a:t>
                </a:r>
              </a:p>
            </p:txBody>
          </p:sp>
          <p:sp>
            <p:nvSpPr>
              <p:cNvPr id="39984" name="AutoShape 48"/>
              <p:cNvSpPr>
                <a:spLocks noChangeArrowheads="1"/>
              </p:cNvSpPr>
              <p:nvPr/>
            </p:nvSpPr>
            <p:spPr bwMode="auto">
              <a:xfrm>
                <a:off x="3737" y="2212"/>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RMA Issues</a:t>
                </a:r>
              </a:p>
            </p:txBody>
          </p:sp>
        </p:grpSp>
        <p:sp>
          <p:nvSpPr>
            <p:cNvPr id="9225" name="AutoShape 49"/>
            <p:cNvSpPr>
              <a:spLocks noChangeArrowheads="1"/>
            </p:cNvSpPr>
            <p:nvPr/>
          </p:nvSpPr>
          <p:spPr bwMode="auto">
            <a:xfrm>
              <a:off x="3244850" y="5254625"/>
              <a:ext cx="407988" cy="320675"/>
            </a:xfrm>
            <a:prstGeom prst="hexagon">
              <a:avLst>
                <a:gd name="adj" fmla="val 28273"/>
                <a:gd name="vf" fmla="val 115470"/>
              </a:avLst>
            </a:prstGeom>
            <a:solidFill>
              <a:schemeClr val="bg1"/>
            </a:solidFill>
            <a:ln w="31750" algn="ctr">
              <a:solidFill>
                <a:srgbClr val="FF9900"/>
              </a:solidFill>
              <a:miter lim="800000"/>
              <a:headEnd/>
              <a:tailEnd/>
            </a:ln>
          </p:spPr>
          <p:txBody>
            <a:bodyPr wrap="none" anchor="ctr"/>
            <a:lstStyle/>
            <a:p>
              <a:pPr algn="ctr" eaLnBrk="0" hangingPunct="0"/>
              <a:endParaRPr kumimoji="1" lang="zh-CN" altLang="zh-CN" sz="1800" b="1">
                <a:latin typeface="+mj-lt"/>
                <a:ea typeface="宋体" charset="-122"/>
              </a:endParaRP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 name="Rectangle 36"/>
          <p:cNvSpPr>
            <a:spLocks noGrp="1" noChangeArrowheads="1"/>
          </p:cNvSpPr>
          <p:nvPr>
            <p:ph type="title"/>
          </p:nvPr>
        </p:nvSpPr>
        <p:spPr/>
        <p:txBody>
          <a:bodyPr/>
          <a:lstStyle/>
          <a:p>
            <a:pPr eaLnBrk="1" hangingPunct="1"/>
            <a:r>
              <a:rPr lang="en-US" altLang="zh-CN" smtClean="0">
                <a:ea typeface="宋体" charset="-122"/>
              </a:rPr>
              <a:t>List/Discount &amp; Best Pricing Modules</a:t>
            </a:r>
          </a:p>
        </p:txBody>
      </p:sp>
      <p:sp>
        <p:nvSpPr>
          <p:cNvPr id="10242" name="Footer Placeholder 2"/>
          <p:cNvSpPr>
            <a:spLocks noGrp="1"/>
          </p:cNvSpPr>
          <p:nvPr>
            <p:ph type="ftr" sz="quarter" idx="10"/>
          </p:nvPr>
        </p:nvSpPr>
        <p:spPr>
          <a:noFill/>
        </p:spPr>
        <p:txBody>
          <a:bodyPr/>
          <a:lstStyle/>
          <a:p>
            <a:pPr defTabSz="865188"/>
            <a:r>
              <a:rPr lang="en-US" altLang="zh-CN"/>
              <a:t>BP-IN-070</a:t>
            </a:r>
          </a:p>
        </p:txBody>
      </p:sp>
      <p:grpSp>
        <p:nvGrpSpPr>
          <p:cNvPr id="28" name="Group 27"/>
          <p:cNvGrpSpPr/>
          <p:nvPr/>
        </p:nvGrpSpPr>
        <p:grpSpPr>
          <a:xfrm>
            <a:off x="1019175" y="949325"/>
            <a:ext cx="7089775" cy="5032375"/>
            <a:chOff x="1066800" y="1597025"/>
            <a:chExt cx="7089775" cy="5032375"/>
          </a:xfrm>
        </p:grpSpPr>
        <p:sp>
          <p:nvSpPr>
            <p:cNvPr id="40973" name="Rectangle 13"/>
            <p:cNvSpPr>
              <a:spLocks noChangeArrowheads="1"/>
            </p:cNvSpPr>
            <p:nvPr/>
          </p:nvSpPr>
          <p:spPr bwMode="auto">
            <a:xfrm>
              <a:off x="6477000" y="250507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Return to</a:t>
              </a:r>
            </a:p>
            <a:p>
              <a:pPr algn="ctr" defTabSz="739775" eaLnBrk="0" hangingPunct="0">
                <a:defRPr/>
              </a:pPr>
              <a:r>
                <a:rPr kumimoji="1" lang="en-US" altLang="zh-CN" sz="1800" b="1">
                  <a:latin typeface="+mj-lt"/>
                  <a:ea typeface="宋体" charset="-122"/>
                </a:rPr>
                <a:t>Supplier</a:t>
              </a:r>
            </a:p>
          </p:txBody>
        </p:sp>
        <p:sp>
          <p:nvSpPr>
            <p:cNvPr id="40974" name="Rectangle 14"/>
            <p:cNvSpPr>
              <a:spLocks noChangeArrowheads="1"/>
            </p:cNvSpPr>
            <p:nvPr/>
          </p:nvSpPr>
          <p:spPr bwMode="auto">
            <a:xfrm>
              <a:off x="3730625" y="251142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Supplier</a:t>
              </a:r>
            </a:p>
            <a:p>
              <a:pPr algn="ctr" defTabSz="739775" eaLnBrk="0" hangingPunct="0">
                <a:defRPr/>
              </a:pPr>
              <a:r>
                <a:rPr kumimoji="1" lang="en-US" altLang="zh-CN" sz="1800" b="1">
                  <a:latin typeface="+mj-lt"/>
                  <a:ea typeface="宋体" charset="-122"/>
                </a:rPr>
                <a:t>Schedules</a:t>
              </a:r>
            </a:p>
          </p:txBody>
        </p:sp>
        <p:sp>
          <p:nvSpPr>
            <p:cNvPr id="40975" name="Rectangle 15"/>
            <p:cNvSpPr>
              <a:spLocks noChangeArrowheads="1"/>
            </p:cNvSpPr>
            <p:nvPr/>
          </p:nvSpPr>
          <p:spPr bwMode="auto">
            <a:xfrm>
              <a:off x="1066800" y="250507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dirty="0">
                  <a:latin typeface="+mj-lt"/>
                  <a:ea typeface="宋体" charset="-122"/>
                </a:rPr>
                <a:t>Purchase</a:t>
              </a:r>
            </a:p>
            <a:p>
              <a:pPr algn="ctr" defTabSz="739775" eaLnBrk="0" hangingPunct="0">
                <a:defRPr/>
              </a:pPr>
              <a:r>
                <a:rPr kumimoji="1" lang="en-US" altLang="zh-CN" sz="1800" b="1" dirty="0">
                  <a:latin typeface="+mj-lt"/>
                  <a:ea typeface="宋体" charset="-122"/>
                </a:rPr>
                <a:t>Orders</a:t>
              </a:r>
            </a:p>
          </p:txBody>
        </p:sp>
        <p:sp>
          <p:nvSpPr>
            <p:cNvPr id="40987" name="AutoShape 27"/>
            <p:cNvSpPr>
              <a:spLocks noChangeArrowheads="1"/>
            </p:cNvSpPr>
            <p:nvPr/>
          </p:nvSpPr>
          <p:spPr bwMode="auto">
            <a:xfrm>
              <a:off x="1219200" y="6248400"/>
              <a:ext cx="457200" cy="381000"/>
            </a:xfrm>
            <a:prstGeom prst="hexagon">
              <a:avLst>
                <a:gd name="adj" fmla="val 26667"/>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wrap="none" anchor="ctr"/>
            <a:lstStyle/>
            <a:p>
              <a:pPr algn="ctr" eaLnBrk="0" hangingPunct="0"/>
              <a:endParaRPr kumimoji="1" lang="zh-CN" altLang="zh-CN" sz="1800" b="1">
                <a:latin typeface="+mj-lt"/>
                <a:ea typeface="宋体" charset="-122"/>
              </a:endParaRPr>
            </a:p>
          </p:txBody>
        </p:sp>
        <p:sp>
          <p:nvSpPr>
            <p:cNvPr id="10247" name="Text Box 28"/>
            <p:cNvSpPr txBox="1">
              <a:spLocks noChangeArrowheads="1"/>
            </p:cNvSpPr>
            <p:nvPr/>
          </p:nvSpPr>
          <p:spPr bwMode="auto">
            <a:xfrm>
              <a:off x="1604164" y="6242050"/>
              <a:ext cx="2430474" cy="369332"/>
            </a:xfrm>
            <a:prstGeom prst="rect">
              <a:avLst/>
            </a:prstGeom>
            <a:noFill/>
            <a:ln w="12700">
              <a:noFill/>
              <a:miter lim="800000"/>
              <a:headEnd/>
              <a:tailEnd/>
            </a:ln>
          </p:spPr>
          <p:txBody>
            <a:bodyPr wrap="none">
              <a:spAutoFit/>
            </a:bodyPr>
            <a:lstStyle/>
            <a:p>
              <a:pPr algn="ctr" eaLnBrk="0" hangingPunct="0"/>
              <a:r>
                <a:rPr kumimoji="1" lang="en-US" altLang="zh-CN" sz="1800">
                  <a:latin typeface="+mj-lt"/>
                  <a:ea typeface="宋体" charset="-122"/>
                </a:rPr>
                <a:t>= Best Pricing Model</a:t>
              </a:r>
            </a:p>
          </p:txBody>
        </p:sp>
        <p:sp>
          <p:nvSpPr>
            <p:cNvPr id="40990" name="Rectangle 30"/>
            <p:cNvSpPr>
              <a:spLocks noChangeArrowheads="1"/>
            </p:cNvSpPr>
            <p:nvPr/>
          </p:nvSpPr>
          <p:spPr bwMode="auto">
            <a:xfrm>
              <a:off x="4267200" y="6288088"/>
              <a:ext cx="381000" cy="304800"/>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wrap="none" lIns="82550" tIns="41275" rIns="82550" bIns="41275" anchor="ctr"/>
            <a:lstStyle/>
            <a:p>
              <a:pPr algn="ctr" defTabSz="739775" eaLnBrk="0" hangingPunct="0"/>
              <a:endParaRPr kumimoji="1" lang="zh-CN" altLang="zh-CN" sz="1800" b="1">
                <a:solidFill>
                  <a:srgbClr val="B2B2B2"/>
                </a:solidFill>
                <a:latin typeface="+mj-lt"/>
                <a:ea typeface="宋体" charset="-122"/>
              </a:endParaRPr>
            </a:p>
          </p:txBody>
        </p:sp>
        <p:sp>
          <p:nvSpPr>
            <p:cNvPr id="10249" name="Text Box 31"/>
            <p:cNvSpPr txBox="1">
              <a:spLocks noChangeArrowheads="1"/>
            </p:cNvSpPr>
            <p:nvPr/>
          </p:nvSpPr>
          <p:spPr bwMode="auto">
            <a:xfrm>
              <a:off x="4569834" y="6243638"/>
              <a:ext cx="3369833" cy="369332"/>
            </a:xfrm>
            <a:prstGeom prst="rect">
              <a:avLst/>
            </a:prstGeom>
            <a:noFill/>
            <a:ln w="12700">
              <a:noFill/>
              <a:miter lim="800000"/>
              <a:headEnd/>
              <a:tailEnd/>
            </a:ln>
          </p:spPr>
          <p:txBody>
            <a:bodyPr wrap="none">
              <a:spAutoFit/>
            </a:bodyPr>
            <a:lstStyle/>
            <a:p>
              <a:pPr algn="ctr" eaLnBrk="0" hangingPunct="0"/>
              <a:r>
                <a:rPr kumimoji="1" lang="en-US" altLang="zh-CN" sz="1800">
                  <a:latin typeface="+mj-lt"/>
                  <a:ea typeface="宋体" charset="-122"/>
                </a:rPr>
                <a:t>= List/Discount Pricing Model</a:t>
              </a:r>
            </a:p>
          </p:txBody>
        </p:sp>
        <p:cxnSp>
          <p:nvCxnSpPr>
            <p:cNvPr id="10251" name="AutoShape 38"/>
            <p:cNvCxnSpPr>
              <a:cxnSpLocks noChangeShapeType="1"/>
              <a:stCxn id="41026" idx="1"/>
              <a:endCxn id="40975" idx="0"/>
            </p:cNvCxnSpPr>
            <p:nvPr/>
          </p:nvCxnSpPr>
          <p:spPr bwMode="auto">
            <a:xfrm rot="10800000" flipV="1">
              <a:off x="1906588" y="1939925"/>
              <a:ext cx="1976437" cy="549275"/>
            </a:xfrm>
            <a:prstGeom prst="bentConnector2">
              <a:avLst/>
            </a:prstGeom>
            <a:noFill/>
            <a:ln w="38100">
              <a:solidFill>
                <a:srgbClr val="000000"/>
              </a:solidFill>
              <a:miter lim="800000"/>
              <a:headEnd/>
              <a:tailEnd/>
            </a:ln>
          </p:spPr>
        </p:cxnSp>
        <p:sp>
          <p:nvSpPr>
            <p:cNvPr id="41026" name="Rectangle 66"/>
            <p:cNvSpPr>
              <a:spLocks noChangeArrowheads="1"/>
            </p:cNvSpPr>
            <p:nvPr/>
          </p:nvSpPr>
          <p:spPr bwMode="auto">
            <a:xfrm>
              <a:off x="3883025" y="1597025"/>
              <a:ext cx="1371600" cy="685800"/>
            </a:xfrm>
            <a:prstGeom prst="rect">
              <a:avLst/>
            </a:prstGeom>
            <a:solidFill>
              <a:schemeClr val="bg1"/>
            </a:solidFill>
            <a:ln w="12700" algn="ctr">
              <a:solidFill>
                <a:schemeClr val="tx1"/>
              </a:solidFill>
              <a:miter lim="800000"/>
              <a:headEnd/>
              <a:tailEnd/>
            </a:ln>
            <a:effectLst>
              <a:outerShdw dist="53882" dir="2700000" algn="ctr" rotWithShape="0">
                <a:srgbClr val="B2B2B2"/>
              </a:outerShdw>
            </a:effectLst>
          </p:spPr>
          <p:txBody>
            <a:bodyPr tIns="91440" bIns="91440" anchor="ctr"/>
            <a:lstStyle/>
            <a:p>
              <a:pPr algn="ctr">
                <a:defRPr/>
              </a:pPr>
              <a:r>
                <a:rPr lang="en-US" altLang="zh-CN" sz="2000" b="1">
                  <a:latin typeface="+mj-lt"/>
                  <a:ea typeface="宋体" charset="-122"/>
                </a:rPr>
                <a:t>Supplier</a:t>
              </a:r>
            </a:p>
          </p:txBody>
        </p:sp>
        <p:cxnSp>
          <p:nvCxnSpPr>
            <p:cNvPr id="10253" name="AutoShape 22"/>
            <p:cNvCxnSpPr>
              <a:cxnSpLocks noChangeShapeType="1"/>
              <a:stCxn id="41026" idx="2"/>
              <a:endCxn id="40974" idx="0"/>
            </p:cNvCxnSpPr>
            <p:nvPr/>
          </p:nvCxnSpPr>
          <p:spPr bwMode="auto">
            <a:xfrm>
              <a:off x="4568825" y="2282825"/>
              <a:ext cx="1588" cy="212725"/>
            </a:xfrm>
            <a:prstGeom prst="straightConnector1">
              <a:avLst/>
            </a:prstGeom>
            <a:noFill/>
            <a:ln w="38100">
              <a:solidFill>
                <a:srgbClr val="000000"/>
              </a:solidFill>
              <a:round/>
              <a:headEnd/>
              <a:tailEnd type="triangle" w="med" len="med"/>
            </a:ln>
          </p:spPr>
        </p:cxnSp>
        <p:cxnSp>
          <p:nvCxnSpPr>
            <p:cNvPr id="10254" name="AutoShape 39"/>
            <p:cNvCxnSpPr>
              <a:cxnSpLocks noChangeShapeType="1"/>
              <a:stCxn id="40973" idx="0"/>
              <a:endCxn id="41026" idx="3"/>
            </p:cNvCxnSpPr>
            <p:nvPr/>
          </p:nvCxnSpPr>
          <p:spPr bwMode="auto">
            <a:xfrm rot="5400000" flipH="1">
              <a:off x="6011069" y="1183481"/>
              <a:ext cx="549275" cy="2062163"/>
            </a:xfrm>
            <a:prstGeom prst="bentConnector2">
              <a:avLst/>
            </a:prstGeom>
            <a:noFill/>
            <a:ln w="38100">
              <a:solidFill>
                <a:srgbClr val="000000"/>
              </a:solidFill>
              <a:miter lim="800000"/>
              <a:headEnd/>
              <a:tailEnd type="triangle" w="med" len="med"/>
            </a:ln>
          </p:spPr>
        </p:cxnSp>
        <p:grpSp>
          <p:nvGrpSpPr>
            <p:cNvPr id="2" name="Group 70"/>
            <p:cNvGrpSpPr>
              <a:grpSpLocks/>
            </p:cNvGrpSpPr>
            <p:nvPr/>
          </p:nvGrpSpPr>
          <p:grpSpPr bwMode="auto">
            <a:xfrm>
              <a:off x="1801813" y="3435350"/>
              <a:ext cx="5502275" cy="2698750"/>
              <a:chOff x="1135" y="2164"/>
              <a:chExt cx="3466" cy="1700"/>
            </a:xfrm>
          </p:grpSpPr>
          <p:sp>
            <p:nvSpPr>
              <p:cNvPr id="10256" name="Freeform 54"/>
              <p:cNvSpPr>
                <a:spLocks/>
              </p:cNvSpPr>
              <p:nvPr/>
            </p:nvSpPr>
            <p:spPr bwMode="auto">
              <a:xfrm>
                <a:off x="1728" y="3079"/>
                <a:ext cx="824" cy="203"/>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41015" name="AutoShape 55"/>
              <p:cNvSpPr>
                <a:spLocks noChangeArrowheads="1"/>
              </p:cNvSpPr>
              <p:nvPr/>
            </p:nvSpPr>
            <p:spPr bwMode="auto">
              <a:xfrm>
                <a:off x="1148" y="3144"/>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Quotes</a:t>
                </a:r>
              </a:p>
            </p:txBody>
          </p:sp>
          <p:sp>
            <p:nvSpPr>
              <p:cNvPr id="10258" name="Freeform 56"/>
              <p:cNvSpPr>
                <a:spLocks/>
              </p:cNvSpPr>
              <p:nvPr/>
            </p:nvSpPr>
            <p:spPr bwMode="auto">
              <a:xfrm flipV="1">
                <a:off x="1728" y="2895"/>
                <a:ext cx="776"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41018" name="Rectangle 58"/>
              <p:cNvSpPr>
                <a:spLocks noChangeArrowheads="1"/>
              </p:cNvSpPr>
              <p:nvPr/>
            </p:nvSpPr>
            <p:spPr bwMode="auto">
              <a:xfrm>
                <a:off x="2370" y="2164"/>
                <a:ext cx="1014" cy="432"/>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Customer Schedules</a:t>
                </a:r>
              </a:p>
            </p:txBody>
          </p:sp>
          <p:sp>
            <p:nvSpPr>
              <p:cNvPr id="10260" name="Freeform 59"/>
              <p:cNvSpPr>
                <a:spLocks/>
              </p:cNvSpPr>
              <p:nvPr/>
            </p:nvSpPr>
            <p:spPr bwMode="auto">
              <a:xfrm flipH="1" flipV="1">
                <a:off x="3236" y="2895"/>
                <a:ext cx="792"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bg2"/>
                </a:solidFill>
                <a:prstDash val="solid"/>
                <a:round/>
                <a:headEnd type="none" w="med" len="med"/>
                <a:tailEnd type="triangle" w="med" len="med"/>
              </a:ln>
            </p:spPr>
            <p:txBody>
              <a:bodyPr wrap="none" anchor="ctr"/>
              <a:lstStyle/>
              <a:p>
                <a:endParaRPr lang="en-US">
                  <a:latin typeface="+mj-lt"/>
                </a:endParaRPr>
              </a:p>
            </p:txBody>
          </p:sp>
          <p:sp>
            <p:nvSpPr>
              <p:cNvPr id="41020" name="Rectangle 60"/>
              <p:cNvSpPr>
                <a:spLocks noChangeArrowheads="1"/>
              </p:cNvSpPr>
              <p:nvPr/>
            </p:nvSpPr>
            <p:spPr bwMode="auto">
              <a:xfrm>
                <a:off x="3546" y="2428"/>
                <a:ext cx="864" cy="432"/>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RMA Receipts</a:t>
                </a:r>
              </a:p>
            </p:txBody>
          </p:sp>
          <p:cxnSp>
            <p:nvCxnSpPr>
              <p:cNvPr id="10262" name="AutoShape 61"/>
              <p:cNvCxnSpPr>
                <a:cxnSpLocks noChangeShapeType="1"/>
                <a:stCxn id="41023" idx="0"/>
                <a:endCxn id="41018" idx="2"/>
              </p:cNvCxnSpPr>
              <p:nvPr/>
            </p:nvCxnSpPr>
            <p:spPr bwMode="auto">
              <a:xfrm rot="5400000" flipH="1" flipV="1">
                <a:off x="2774" y="2699"/>
                <a:ext cx="206" cy="1"/>
              </a:xfrm>
              <a:prstGeom prst="straightConnector1">
                <a:avLst/>
              </a:prstGeom>
              <a:noFill/>
              <a:ln w="38100">
                <a:solidFill>
                  <a:schemeClr val="tx1"/>
                </a:solidFill>
                <a:round/>
                <a:headEnd/>
                <a:tailEnd type="triangle" w="med" len="med"/>
              </a:ln>
            </p:spPr>
          </p:cxnSp>
          <p:cxnSp>
            <p:nvCxnSpPr>
              <p:cNvPr id="10263" name="AutoShape 62"/>
              <p:cNvCxnSpPr>
                <a:cxnSpLocks noChangeShapeType="1"/>
                <a:stCxn id="41015" idx="2"/>
                <a:endCxn id="41027" idx="2"/>
              </p:cNvCxnSpPr>
              <p:nvPr/>
            </p:nvCxnSpPr>
            <p:spPr bwMode="auto">
              <a:xfrm rot="10800000">
                <a:off x="1135" y="2525"/>
                <a:ext cx="3" cy="979"/>
              </a:xfrm>
              <a:prstGeom prst="bentConnector3">
                <a:avLst>
                  <a:gd name="adj1" fmla="val 4566667"/>
                </a:avLst>
              </a:prstGeom>
              <a:noFill/>
              <a:ln w="38100">
                <a:solidFill>
                  <a:schemeClr val="tx1"/>
                </a:solidFill>
                <a:miter lim="800000"/>
                <a:headEnd/>
                <a:tailEnd type="triangle" w="med" len="med"/>
              </a:ln>
            </p:spPr>
          </p:cxnSp>
          <p:sp>
            <p:nvSpPr>
              <p:cNvPr id="41023" name="Rectangle 63"/>
              <p:cNvSpPr>
                <a:spLocks noChangeArrowheads="1"/>
              </p:cNvSpPr>
              <p:nvPr/>
            </p:nvSpPr>
            <p:spPr bwMode="auto">
              <a:xfrm>
                <a:off x="2358" y="2802"/>
                <a:ext cx="1037" cy="576"/>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lIns="0" tIns="0" rIns="0" bIns="0" anchor="ctr"/>
              <a:lstStyle/>
              <a:p>
                <a:pPr algn="ctr">
                  <a:defRPr/>
                </a:pPr>
                <a:r>
                  <a:rPr lang="en-US" altLang="zh-CN" sz="2000" b="1">
                    <a:latin typeface="+mj-lt"/>
                    <a:ea typeface="宋体" charset="-122"/>
                  </a:rPr>
                  <a:t>Customer</a:t>
                </a:r>
              </a:p>
            </p:txBody>
          </p:sp>
          <p:sp>
            <p:nvSpPr>
              <p:cNvPr id="10265" name="Freeform 64"/>
              <p:cNvSpPr>
                <a:spLocks/>
              </p:cNvSpPr>
              <p:nvPr/>
            </p:nvSpPr>
            <p:spPr bwMode="auto">
              <a:xfrm flipH="1">
                <a:off x="3444" y="3079"/>
                <a:ext cx="768" cy="240"/>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p:spPr>
            <p:txBody>
              <a:bodyPr wrap="none" anchor="ctr"/>
              <a:lstStyle/>
              <a:p>
                <a:endParaRPr lang="en-US">
                  <a:latin typeface="+mj-lt"/>
                </a:endParaRPr>
              </a:p>
            </p:txBody>
          </p:sp>
          <p:sp>
            <p:nvSpPr>
              <p:cNvPr id="41027" name="AutoShape 67"/>
              <p:cNvSpPr>
                <a:spLocks noChangeArrowheads="1"/>
              </p:cNvSpPr>
              <p:nvPr/>
            </p:nvSpPr>
            <p:spPr bwMode="auto">
              <a:xfrm>
                <a:off x="1145" y="2165"/>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Orders</a:t>
                </a:r>
              </a:p>
            </p:txBody>
          </p:sp>
          <p:sp>
            <p:nvSpPr>
              <p:cNvPr id="41028" name="AutoShape 68"/>
              <p:cNvSpPr>
                <a:spLocks noChangeArrowheads="1"/>
              </p:cNvSpPr>
              <p:nvPr/>
            </p:nvSpPr>
            <p:spPr bwMode="auto">
              <a:xfrm>
                <a:off x="3737" y="3143"/>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RMA Issues</a:t>
                </a:r>
              </a:p>
            </p:txBody>
          </p:sp>
        </p:gr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Rectangle 21"/>
          <p:cNvSpPr>
            <a:spLocks noGrp="1" noChangeArrowheads="1"/>
          </p:cNvSpPr>
          <p:nvPr>
            <p:ph type="title"/>
          </p:nvPr>
        </p:nvSpPr>
        <p:spPr/>
        <p:txBody>
          <a:bodyPr/>
          <a:lstStyle/>
          <a:p>
            <a:pPr eaLnBrk="1" hangingPunct="1"/>
            <a:r>
              <a:rPr lang="en-US" altLang="zh-CN" smtClean="0">
                <a:ea typeface="宋体" charset="-122"/>
              </a:rPr>
              <a:t>Best Pricing Determination Situations</a:t>
            </a:r>
          </a:p>
        </p:txBody>
      </p:sp>
      <p:sp>
        <p:nvSpPr>
          <p:cNvPr id="11266" name="Footer Placeholder 2"/>
          <p:cNvSpPr>
            <a:spLocks noGrp="1"/>
          </p:cNvSpPr>
          <p:nvPr>
            <p:ph type="ftr" sz="quarter" idx="10"/>
          </p:nvPr>
        </p:nvSpPr>
        <p:spPr>
          <a:noFill/>
        </p:spPr>
        <p:txBody>
          <a:bodyPr/>
          <a:lstStyle/>
          <a:p>
            <a:pPr defTabSz="865188"/>
            <a:r>
              <a:rPr lang="en-US" altLang="zh-CN"/>
              <a:t>BP-IN-080</a:t>
            </a:r>
          </a:p>
        </p:txBody>
      </p:sp>
      <p:grpSp>
        <p:nvGrpSpPr>
          <p:cNvPr id="24" name="Group 23"/>
          <p:cNvGrpSpPr/>
          <p:nvPr/>
        </p:nvGrpSpPr>
        <p:grpSpPr>
          <a:xfrm>
            <a:off x="381000" y="1095375"/>
            <a:ext cx="8382000" cy="4800600"/>
            <a:chOff x="381000" y="1590675"/>
            <a:chExt cx="8382000" cy="4800600"/>
          </a:xfrm>
        </p:grpSpPr>
        <p:sp>
          <p:nvSpPr>
            <p:cNvPr id="11267" name="Line 266"/>
            <p:cNvSpPr>
              <a:spLocks noChangeShapeType="1"/>
            </p:cNvSpPr>
            <p:nvPr/>
          </p:nvSpPr>
          <p:spPr bwMode="auto">
            <a:xfrm>
              <a:off x="2597150" y="5133975"/>
              <a:ext cx="4035425" cy="0"/>
            </a:xfrm>
            <a:prstGeom prst="line">
              <a:avLst/>
            </a:prstGeom>
            <a:noFill/>
            <a:ln w="127000" cmpd="tri">
              <a:solidFill>
                <a:srgbClr val="C0C0C0"/>
              </a:solidFill>
              <a:round/>
              <a:headEnd/>
              <a:tailEnd/>
            </a:ln>
          </p:spPr>
          <p:txBody>
            <a:bodyPr wrap="none" tIns="91440" bIns="91440" anchor="ctr"/>
            <a:lstStyle/>
            <a:p>
              <a:endParaRPr lang="en-US">
                <a:latin typeface="+mj-lt"/>
              </a:endParaRPr>
            </a:p>
          </p:txBody>
        </p:sp>
        <p:sp>
          <p:nvSpPr>
            <p:cNvPr id="11268" name="Rectangle 265"/>
            <p:cNvSpPr>
              <a:spLocks noChangeArrowheads="1"/>
            </p:cNvSpPr>
            <p:nvPr/>
          </p:nvSpPr>
          <p:spPr bwMode="auto">
            <a:xfrm>
              <a:off x="2601913" y="2976563"/>
              <a:ext cx="4037012" cy="2103437"/>
            </a:xfrm>
            <a:prstGeom prst="rect">
              <a:avLst/>
            </a:prstGeom>
            <a:solidFill>
              <a:srgbClr val="EAEAEA"/>
            </a:solidFill>
            <a:ln w="6350">
              <a:solidFill>
                <a:srgbClr val="808080"/>
              </a:solidFill>
              <a:miter lim="800000"/>
              <a:headEnd/>
              <a:tailEnd/>
            </a:ln>
          </p:spPr>
          <p:txBody>
            <a:bodyPr/>
            <a:lstStyle/>
            <a:p>
              <a:endParaRPr lang="zh-CN" altLang="en-US">
                <a:latin typeface="+mj-lt"/>
                <a:ea typeface="宋体" charset="-122"/>
              </a:endParaRPr>
            </a:p>
          </p:txBody>
        </p:sp>
        <p:sp>
          <p:nvSpPr>
            <p:cNvPr id="11269" name="Rectangle 184"/>
            <p:cNvSpPr>
              <a:spLocks noChangeArrowheads="1"/>
            </p:cNvSpPr>
            <p:nvPr/>
          </p:nvSpPr>
          <p:spPr bwMode="auto">
            <a:xfrm>
              <a:off x="2682875" y="3048000"/>
              <a:ext cx="3879850" cy="1955800"/>
            </a:xfrm>
            <a:prstGeom prst="rect">
              <a:avLst/>
            </a:prstGeom>
            <a:solidFill>
              <a:schemeClr val="bg1"/>
            </a:solidFill>
            <a:ln w="57150" cmpd="thinThick">
              <a:solidFill>
                <a:srgbClr val="C0C0C0"/>
              </a:solidFill>
              <a:miter lim="800000"/>
              <a:headEnd/>
              <a:tailEnd/>
            </a:ln>
          </p:spPr>
          <p:txBody>
            <a:bodyPr/>
            <a:lstStyle/>
            <a:p>
              <a:pPr defTabSz="1089025"/>
              <a:r>
                <a:rPr kumimoji="1" lang="en-US" altLang="zh-CN" sz="1400" b="1" dirty="0">
                  <a:solidFill>
                    <a:srgbClr val="FF0000"/>
                  </a:solidFill>
                  <a:latin typeface="+mj-lt"/>
                  <a:ea typeface="宋体" charset="-122"/>
                </a:rPr>
                <a:t>Minimum Price	Best Price</a:t>
              </a:r>
            </a:p>
            <a:p>
              <a:pPr defTabSz="1089025"/>
              <a:r>
                <a:rPr kumimoji="1" lang="en-US" altLang="zh-CN" sz="1400" b="1" dirty="0">
                  <a:solidFill>
                    <a:srgbClr val="FF0000"/>
                  </a:solidFill>
                  <a:latin typeface="+mj-lt"/>
                  <a:ea typeface="宋体" charset="-122"/>
                </a:rPr>
                <a:t>Additional Discount	Freight Terms </a:t>
              </a:r>
            </a:p>
            <a:p>
              <a:pPr defTabSz="1089025"/>
              <a:r>
                <a:rPr kumimoji="1" lang="en-US" altLang="zh-CN" sz="1400" b="1" dirty="0">
                  <a:solidFill>
                    <a:srgbClr val="FF0000"/>
                  </a:solidFill>
                  <a:latin typeface="+mj-lt"/>
                  <a:ea typeface="宋体" charset="-122"/>
                </a:rPr>
                <a:t>Credit Terms	Price Breaks</a:t>
              </a:r>
            </a:p>
            <a:p>
              <a:pPr defTabSz="1089025"/>
              <a:r>
                <a:rPr kumimoji="1" lang="en-US" altLang="zh-CN" sz="1400" b="1" dirty="0">
                  <a:solidFill>
                    <a:srgbClr val="FF0000"/>
                  </a:solidFill>
                  <a:latin typeface="+mj-lt"/>
                  <a:ea typeface="宋体" charset="-122"/>
                </a:rPr>
                <a:t>Discount Coupon</a:t>
              </a:r>
            </a:p>
            <a:p>
              <a:pPr defTabSz="1089025"/>
              <a:r>
                <a:rPr kumimoji="1" lang="en-US" altLang="zh-CN" sz="1400" b="1" dirty="0">
                  <a:solidFill>
                    <a:srgbClr val="FF0000"/>
                  </a:solidFill>
                  <a:latin typeface="+mj-lt"/>
                  <a:ea typeface="宋体" charset="-122"/>
                </a:rPr>
                <a:t>Discount from a Supplier</a:t>
              </a:r>
              <a:endParaRPr lang="en-US" altLang="zh-CN" sz="1400" b="1" dirty="0">
                <a:solidFill>
                  <a:srgbClr val="FF0000"/>
                </a:solidFill>
                <a:latin typeface="+mj-lt"/>
                <a:ea typeface="宋体" charset="-122"/>
              </a:endParaRPr>
            </a:p>
          </p:txBody>
        </p:sp>
        <p:sp>
          <p:nvSpPr>
            <p:cNvPr id="41988" name="Rectangle 4"/>
            <p:cNvSpPr>
              <a:spLocks noChangeArrowheads="1"/>
            </p:cNvSpPr>
            <p:nvPr/>
          </p:nvSpPr>
          <p:spPr bwMode="auto">
            <a:xfrm>
              <a:off x="381000" y="4068763"/>
              <a:ext cx="1922463"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Credit and</a:t>
              </a:r>
            </a:p>
            <a:p>
              <a:pPr algn="ctr" eaLnBrk="0" hangingPunct="0">
                <a:defRPr/>
              </a:pPr>
              <a:r>
                <a:rPr kumimoji="1" lang="en-US" altLang="zh-CN" sz="1800" b="1">
                  <a:latin typeface="+mj-lt"/>
                  <a:ea typeface="宋体" charset="-122"/>
                </a:rPr>
                <a:t>Freight Terms</a:t>
              </a:r>
            </a:p>
          </p:txBody>
        </p:sp>
        <p:sp>
          <p:nvSpPr>
            <p:cNvPr id="41989" name="Rectangle 5"/>
            <p:cNvSpPr>
              <a:spLocks noChangeArrowheads="1"/>
            </p:cNvSpPr>
            <p:nvPr/>
          </p:nvSpPr>
          <p:spPr bwMode="auto">
            <a:xfrm>
              <a:off x="381000" y="5384800"/>
              <a:ext cx="1922463" cy="1006475"/>
            </a:xfrm>
            <a:prstGeom prst="rect">
              <a:avLst/>
            </a:prstGeom>
            <a:solidFill>
              <a:srgbClr val="FFEFEF"/>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Best</a:t>
              </a:r>
            </a:p>
            <a:p>
              <a:pPr algn="ctr" eaLnBrk="0" hangingPunct="0">
                <a:defRPr/>
              </a:pPr>
              <a:r>
                <a:rPr kumimoji="1" lang="en-US" altLang="zh-CN" sz="1800" b="1">
                  <a:latin typeface="+mj-lt"/>
                  <a:ea typeface="宋体" charset="-122"/>
                </a:rPr>
                <a:t>Pricing</a:t>
              </a:r>
            </a:p>
          </p:txBody>
        </p:sp>
        <p:sp>
          <p:nvSpPr>
            <p:cNvPr id="41990" name="Rectangle 6"/>
            <p:cNvSpPr>
              <a:spLocks noChangeArrowheads="1"/>
            </p:cNvSpPr>
            <p:nvPr/>
          </p:nvSpPr>
          <p:spPr bwMode="auto">
            <a:xfrm>
              <a:off x="381000" y="2828925"/>
              <a:ext cx="1922463" cy="1006475"/>
            </a:xfrm>
            <a:prstGeom prst="rect">
              <a:avLst/>
            </a:prstGeom>
            <a:solidFill>
              <a:srgbClr val="EEFFBD"/>
            </a:solidFill>
            <a:ln w="31750">
              <a:solidFill>
                <a:srgbClr val="99CC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Exclusive or</a:t>
              </a:r>
            </a:p>
            <a:p>
              <a:pPr algn="ctr" eaLnBrk="0" hangingPunct="0">
                <a:defRPr/>
              </a:pPr>
              <a:r>
                <a:rPr kumimoji="1" lang="en-US" altLang="zh-CN" sz="1800" b="1">
                  <a:latin typeface="+mj-lt"/>
                  <a:ea typeface="宋体" charset="-122"/>
                </a:rPr>
                <a:t>Combined</a:t>
              </a:r>
            </a:p>
            <a:p>
              <a:pPr algn="ctr" eaLnBrk="0" hangingPunct="0">
                <a:defRPr/>
              </a:pPr>
              <a:r>
                <a:rPr kumimoji="1" lang="en-US" altLang="zh-CN" sz="1800" b="1">
                  <a:latin typeface="+mj-lt"/>
                  <a:ea typeface="宋体" charset="-122"/>
                </a:rPr>
                <a:t>Discounts</a:t>
              </a:r>
            </a:p>
          </p:txBody>
        </p:sp>
        <p:sp>
          <p:nvSpPr>
            <p:cNvPr id="41991" name="Rectangle 7"/>
            <p:cNvSpPr>
              <a:spLocks noChangeArrowheads="1"/>
            </p:cNvSpPr>
            <p:nvPr/>
          </p:nvSpPr>
          <p:spPr bwMode="auto">
            <a:xfrm>
              <a:off x="381000" y="1590675"/>
              <a:ext cx="1922463" cy="1006475"/>
            </a:xfrm>
            <a:prstGeom prst="rect">
              <a:avLst/>
            </a:prstGeom>
            <a:solidFill>
              <a:schemeClr val="accent6">
                <a:lumMod val="20000"/>
                <a:lumOff val="80000"/>
              </a:schemeClr>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Promotional</a:t>
              </a:r>
            </a:p>
            <a:p>
              <a:pPr algn="ctr" eaLnBrk="0" hangingPunct="0">
                <a:defRPr/>
              </a:pPr>
              <a:r>
                <a:rPr kumimoji="1" lang="en-US" altLang="zh-CN" sz="1800" b="1">
                  <a:latin typeface="+mj-lt"/>
                  <a:ea typeface="宋体" charset="-122"/>
                </a:rPr>
                <a:t>Discounts</a:t>
              </a:r>
            </a:p>
          </p:txBody>
        </p:sp>
        <p:sp>
          <p:nvSpPr>
            <p:cNvPr id="41992" name="Rectangle 8"/>
            <p:cNvSpPr>
              <a:spLocks noChangeArrowheads="1"/>
            </p:cNvSpPr>
            <p:nvPr/>
          </p:nvSpPr>
          <p:spPr bwMode="auto">
            <a:xfrm>
              <a:off x="2533650" y="1590675"/>
              <a:ext cx="4076700"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Special Discounts</a:t>
              </a:r>
            </a:p>
          </p:txBody>
        </p:sp>
        <p:sp>
          <p:nvSpPr>
            <p:cNvPr id="41993" name="Rectangle 9"/>
            <p:cNvSpPr>
              <a:spLocks noChangeArrowheads="1"/>
            </p:cNvSpPr>
            <p:nvPr/>
          </p:nvSpPr>
          <p:spPr bwMode="auto">
            <a:xfrm>
              <a:off x="6840538" y="4068763"/>
              <a:ext cx="1922462"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Minimum</a:t>
              </a:r>
            </a:p>
            <a:p>
              <a:pPr algn="ctr" eaLnBrk="0" hangingPunct="0">
                <a:defRPr/>
              </a:pPr>
              <a:r>
                <a:rPr kumimoji="1" lang="en-US" altLang="zh-CN" sz="1800" b="1">
                  <a:latin typeface="+mj-lt"/>
                  <a:ea typeface="宋体" charset="-122"/>
                </a:rPr>
                <a:t>Price</a:t>
              </a:r>
            </a:p>
          </p:txBody>
        </p:sp>
        <p:sp>
          <p:nvSpPr>
            <p:cNvPr id="41994" name="Rectangle 10"/>
            <p:cNvSpPr>
              <a:spLocks noChangeArrowheads="1"/>
            </p:cNvSpPr>
            <p:nvPr/>
          </p:nvSpPr>
          <p:spPr bwMode="auto">
            <a:xfrm>
              <a:off x="6840538" y="5384800"/>
              <a:ext cx="1922462" cy="1006475"/>
            </a:xfrm>
            <a:prstGeom prst="rect">
              <a:avLst/>
            </a:prstGeom>
            <a:solidFill>
              <a:srgbClr val="EEFFBD"/>
            </a:solidFill>
            <a:ln w="31750">
              <a:solidFill>
                <a:srgbClr val="99CC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Cooperative</a:t>
              </a:r>
            </a:p>
            <a:p>
              <a:pPr algn="ctr" eaLnBrk="0" hangingPunct="0">
                <a:defRPr/>
              </a:pPr>
              <a:r>
                <a:rPr kumimoji="1" lang="en-US" altLang="zh-CN" sz="1800" b="1">
                  <a:latin typeface="+mj-lt"/>
                  <a:ea typeface="宋体" charset="-122"/>
                </a:rPr>
                <a:t>Marketing</a:t>
              </a:r>
            </a:p>
          </p:txBody>
        </p:sp>
        <p:sp>
          <p:nvSpPr>
            <p:cNvPr id="41995" name="Rectangle 11"/>
            <p:cNvSpPr>
              <a:spLocks noChangeArrowheads="1"/>
            </p:cNvSpPr>
            <p:nvPr/>
          </p:nvSpPr>
          <p:spPr bwMode="auto">
            <a:xfrm>
              <a:off x="6840538" y="2828925"/>
              <a:ext cx="1922462" cy="1006475"/>
            </a:xfrm>
            <a:prstGeom prst="rect">
              <a:avLst/>
            </a:prstGeom>
            <a:solidFill>
              <a:srgbClr val="FFEFEF"/>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Price</a:t>
              </a:r>
            </a:p>
            <a:p>
              <a:pPr algn="ctr" eaLnBrk="0" hangingPunct="0">
                <a:defRPr/>
              </a:pPr>
              <a:r>
                <a:rPr kumimoji="1" lang="en-US" altLang="zh-CN" sz="1800" b="1">
                  <a:latin typeface="+mj-lt"/>
                  <a:ea typeface="宋体" charset="-122"/>
                </a:rPr>
                <a:t>Breaks</a:t>
              </a:r>
            </a:p>
          </p:txBody>
        </p:sp>
        <p:sp>
          <p:nvSpPr>
            <p:cNvPr id="41996" name="Rectangle 12"/>
            <p:cNvSpPr>
              <a:spLocks noChangeArrowheads="1"/>
            </p:cNvSpPr>
            <p:nvPr/>
          </p:nvSpPr>
          <p:spPr bwMode="auto">
            <a:xfrm>
              <a:off x="6840538" y="1590675"/>
              <a:ext cx="1922462" cy="1006475"/>
            </a:xfrm>
            <a:prstGeom prst="rect">
              <a:avLst/>
            </a:prstGeom>
            <a:solidFill>
              <a:srgbClr val="FFF0AF"/>
            </a:solidFill>
            <a:ln w="31750">
              <a:solidFill>
                <a:srgbClr val="FF99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Geographic</a:t>
              </a:r>
            </a:p>
            <a:p>
              <a:pPr algn="ctr" eaLnBrk="0" hangingPunct="0">
                <a:defRPr/>
              </a:pPr>
              <a:r>
                <a:rPr kumimoji="1" lang="en-US" altLang="zh-CN" sz="1800" b="1">
                  <a:latin typeface="+mj-lt"/>
                  <a:ea typeface="宋体" charset="-122"/>
                </a:rPr>
                <a:t>Area</a:t>
              </a:r>
            </a:p>
            <a:p>
              <a:pPr algn="ctr" eaLnBrk="0" hangingPunct="0">
                <a:defRPr/>
              </a:pPr>
              <a:r>
                <a:rPr kumimoji="1" lang="en-US" altLang="zh-CN" sz="1800" b="1">
                  <a:latin typeface="+mj-lt"/>
                  <a:ea typeface="宋体" charset="-122"/>
                </a:rPr>
                <a:t>Discounts</a:t>
              </a:r>
            </a:p>
          </p:txBody>
        </p:sp>
        <p:sp>
          <p:nvSpPr>
            <p:cNvPr id="41997" name="Rectangle 13"/>
            <p:cNvSpPr>
              <a:spLocks noChangeArrowheads="1"/>
            </p:cNvSpPr>
            <p:nvPr/>
          </p:nvSpPr>
          <p:spPr bwMode="auto">
            <a:xfrm>
              <a:off x="2533650" y="5384800"/>
              <a:ext cx="4076700" cy="1006475"/>
            </a:xfrm>
            <a:prstGeom prst="rect">
              <a:avLst/>
            </a:prstGeom>
            <a:solidFill>
              <a:srgbClr val="FFF0AF"/>
            </a:solidFill>
            <a:ln w="31750">
              <a:solidFill>
                <a:srgbClr val="FF99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Discounts from Suppliers </a:t>
              </a:r>
            </a:p>
          </p:txBody>
        </p:sp>
        <p:grpSp>
          <p:nvGrpSpPr>
            <p:cNvPr id="11281" name="Group 270"/>
            <p:cNvGrpSpPr>
              <a:grpSpLocks/>
            </p:cNvGrpSpPr>
            <p:nvPr/>
          </p:nvGrpSpPr>
          <p:grpSpPr bwMode="auto">
            <a:xfrm>
              <a:off x="5978525" y="4932363"/>
              <a:ext cx="555625" cy="182562"/>
              <a:chOff x="3505" y="151"/>
              <a:chExt cx="350" cy="115"/>
            </a:xfrm>
          </p:grpSpPr>
          <p:sp>
            <p:nvSpPr>
              <p:cNvPr id="11286" name="AutoShape 268"/>
              <p:cNvSpPr>
                <a:spLocks noChangeArrowheads="1"/>
              </p:cNvSpPr>
              <p:nvPr/>
            </p:nvSpPr>
            <p:spPr bwMode="auto">
              <a:xfrm>
                <a:off x="3513" y="151"/>
                <a:ext cx="333" cy="105"/>
              </a:xfrm>
              <a:prstGeom prst="roundRect">
                <a:avLst>
                  <a:gd name="adj" fmla="val 16667"/>
                </a:avLst>
              </a:prstGeom>
              <a:solidFill>
                <a:srgbClr val="969696"/>
              </a:solidFill>
              <a:ln w="3175" algn="ctr">
                <a:solidFill>
                  <a:schemeClr val="tx1"/>
                </a:solidFill>
                <a:round/>
                <a:headEnd/>
                <a:tailEnd/>
              </a:ln>
            </p:spPr>
            <p:txBody>
              <a:bodyPr wrap="none" tIns="91440" bIns="91440" anchor="ctr"/>
              <a:lstStyle/>
              <a:p>
                <a:endParaRPr lang="zh-CN" altLang="en-US">
                  <a:latin typeface="+mj-lt"/>
                  <a:ea typeface="宋体" charset="-122"/>
                </a:endParaRPr>
              </a:p>
            </p:txBody>
          </p:sp>
          <p:sp>
            <p:nvSpPr>
              <p:cNvPr id="11287" name="AutoShape 269"/>
              <p:cNvSpPr>
                <a:spLocks noChangeArrowheads="1"/>
              </p:cNvSpPr>
              <p:nvPr/>
            </p:nvSpPr>
            <p:spPr bwMode="auto">
              <a:xfrm>
                <a:off x="3505" y="231"/>
                <a:ext cx="350" cy="35"/>
              </a:xfrm>
              <a:prstGeom prst="roundRect">
                <a:avLst>
                  <a:gd name="adj" fmla="val 16667"/>
                </a:avLst>
              </a:prstGeom>
              <a:solidFill>
                <a:srgbClr val="333333"/>
              </a:solidFill>
              <a:ln w="3175" algn="ctr">
                <a:solidFill>
                  <a:schemeClr val="tx1"/>
                </a:solidFill>
                <a:round/>
                <a:headEnd/>
                <a:tailEnd/>
              </a:ln>
            </p:spPr>
            <p:txBody>
              <a:bodyPr wrap="none" tIns="91440" bIns="91440" anchor="ctr"/>
              <a:lstStyle/>
              <a:p>
                <a:endParaRPr lang="zh-CN" altLang="en-US">
                  <a:latin typeface="+mj-lt"/>
                  <a:ea typeface="宋体" charset="-122"/>
                </a:endParaRPr>
              </a:p>
            </p:txBody>
          </p:sp>
        </p:grpSp>
        <p:grpSp>
          <p:nvGrpSpPr>
            <p:cNvPr id="11282" name="Group 274"/>
            <p:cNvGrpSpPr>
              <a:grpSpLocks/>
            </p:cNvGrpSpPr>
            <p:nvPr/>
          </p:nvGrpSpPr>
          <p:grpSpPr bwMode="auto">
            <a:xfrm rot="5400000">
              <a:off x="5533232" y="4817269"/>
              <a:ext cx="107950" cy="515937"/>
              <a:chOff x="2844" y="39"/>
              <a:chExt cx="68" cy="325"/>
            </a:xfrm>
          </p:grpSpPr>
          <p:sp>
            <p:nvSpPr>
              <p:cNvPr id="11283" name="AutoShape 271"/>
              <p:cNvSpPr>
                <a:spLocks noChangeArrowheads="1"/>
              </p:cNvSpPr>
              <p:nvPr/>
            </p:nvSpPr>
            <p:spPr bwMode="auto">
              <a:xfrm>
                <a:off x="2846" y="39"/>
                <a:ext cx="63" cy="251"/>
              </a:xfrm>
              <a:prstGeom prst="can">
                <a:avLst>
                  <a:gd name="adj" fmla="val 36927"/>
                </a:avLst>
              </a:prstGeom>
              <a:solidFill>
                <a:schemeClr val="bg1"/>
              </a:solidFill>
              <a:ln w="3175">
                <a:solidFill>
                  <a:schemeClr val="tx1"/>
                </a:solidFill>
                <a:round/>
                <a:headEnd/>
                <a:tailEnd/>
              </a:ln>
            </p:spPr>
            <p:txBody>
              <a:bodyPr wrap="none" tIns="91440" bIns="91440" anchor="ctr"/>
              <a:lstStyle/>
              <a:p>
                <a:endParaRPr lang="zh-CN" altLang="en-US">
                  <a:latin typeface="+mj-lt"/>
                  <a:ea typeface="宋体" charset="-122"/>
                </a:endParaRPr>
              </a:p>
            </p:txBody>
          </p:sp>
          <p:sp>
            <p:nvSpPr>
              <p:cNvPr id="11284" name="AutoShape 272"/>
              <p:cNvSpPr>
                <a:spLocks noChangeArrowheads="1"/>
              </p:cNvSpPr>
              <p:nvPr/>
            </p:nvSpPr>
            <p:spPr bwMode="auto">
              <a:xfrm rot="10800000">
                <a:off x="2844" y="282"/>
                <a:ext cx="68" cy="68"/>
              </a:xfrm>
              <a:prstGeom prst="can">
                <a:avLst>
                  <a:gd name="adj" fmla="val 23403"/>
                </a:avLst>
              </a:prstGeom>
              <a:solidFill>
                <a:srgbClr val="FF0000"/>
              </a:solidFill>
              <a:ln w="3175">
                <a:solidFill>
                  <a:schemeClr val="tx1"/>
                </a:solidFill>
                <a:round/>
                <a:headEnd/>
                <a:tailEnd/>
              </a:ln>
            </p:spPr>
            <p:txBody>
              <a:bodyPr wrap="none" tIns="91440" bIns="91440" anchor="ctr"/>
              <a:lstStyle/>
              <a:p>
                <a:endParaRPr lang="zh-CN" altLang="en-US">
                  <a:latin typeface="+mj-lt"/>
                  <a:ea typeface="宋体" charset="-122"/>
                </a:endParaRPr>
              </a:p>
            </p:txBody>
          </p:sp>
          <p:sp>
            <p:nvSpPr>
              <p:cNvPr id="11285" name="AutoShape 273"/>
              <p:cNvSpPr>
                <a:spLocks noChangeArrowheads="1"/>
              </p:cNvSpPr>
              <p:nvPr/>
            </p:nvSpPr>
            <p:spPr bwMode="auto">
              <a:xfrm rot="10800000">
                <a:off x="2862" y="337"/>
                <a:ext cx="33" cy="27"/>
              </a:xfrm>
              <a:prstGeom prst="can">
                <a:avLst>
                  <a:gd name="adj" fmla="val 23403"/>
                </a:avLst>
              </a:prstGeom>
              <a:solidFill>
                <a:srgbClr val="FF0000"/>
              </a:solidFill>
              <a:ln w="3175">
                <a:solidFill>
                  <a:schemeClr val="tx1"/>
                </a:solidFill>
                <a:round/>
                <a:headEnd/>
                <a:tailEnd/>
              </a:ln>
            </p:spPr>
            <p:txBody>
              <a:bodyPr wrap="none" tIns="91440" bIns="91440" anchor="ctr"/>
              <a:lstStyle/>
              <a:p>
                <a:endParaRPr lang="zh-CN" altLang="en-US">
                  <a:latin typeface="+mj-lt"/>
                  <a:ea typeface="宋体" charset="-122"/>
                </a:endParaRPr>
              </a:p>
            </p:txBody>
          </p:sp>
        </p:gr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72"/>
          <p:cNvSpPr>
            <a:spLocks noGrp="1" noChangeArrowheads="1"/>
          </p:cNvSpPr>
          <p:nvPr>
            <p:ph type="title"/>
          </p:nvPr>
        </p:nvSpPr>
        <p:spPr/>
        <p:txBody>
          <a:bodyPr/>
          <a:lstStyle/>
          <a:p>
            <a:pPr eaLnBrk="1" hangingPunct="1"/>
            <a:r>
              <a:rPr lang="en-US" altLang="zh-CN" smtClean="0">
                <a:ea typeface="宋体" charset="-122"/>
              </a:rPr>
              <a:t>Best Pricing Users</a:t>
            </a:r>
          </a:p>
        </p:txBody>
      </p:sp>
      <p:sp>
        <p:nvSpPr>
          <p:cNvPr id="13314" name="Footer Placeholder 2"/>
          <p:cNvSpPr>
            <a:spLocks noGrp="1"/>
          </p:cNvSpPr>
          <p:nvPr>
            <p:ph type="ftr" sz="quarter" idx="10"/>
          </p:nvPr>
        </p:nvSpPr>
        <p:spPr>
          <a:noFill/>
        </p:spPr>
        <p:txBody>
          <a:bodyPr/>
          <a:lstStyle/>
          <a:p>
            <a:pPr defTabSz="865188"/>
            <a:r>
              <a:rPr lang="en-US" altLang="zh-CN"/>
              <a:t>BP-IN-100</a:t>
            </a:r>
          </a:p>
        </p:txBody>
      </p:sp>
      <p:grpSp>
        <p:nvGrpSpPr>
          <p:cNvPr id="29" name="Group 28"/>
          <p:cNvGrpSpPr/>
          <p:nvPr/>
        </p:nvGrpSpPr>
        <p:grpSpPr>
          <a:xfrm>
            <a:off x="442913" y="150813"/>
            <a:ext cx="8253412" cy="6081712"/>
            <a:chOff x="738188" y="674688"/>
            <a:chExt cx="8253412" cy="6081712"/>
          </a:xfrm>
        </p:grpSpPr>
        <p:sp>
          <p:nvSpPr>
            <p:cNvPr id="43081" name="AutoShape 73"/>
            <p:cNvSpPr>
              <a:spLocks noChangeArrowheads="1"/>
            </p:cNvSpPr>
            <p:nvPr/>
          </p:nvSpPr>
          <p:spPr bwMode="auto">
            <a:xfrm>
              <a:off x="4276725" y="674688"/>
              <a:ext cx="3789363" cy="6081712"/>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algn="ctr" eaLnBrk="0" hangingPunct="0">
                <a:lnSpc>
                  <a:spcPct val="90000"/>
                </a:lnSpc>
                <a:defRPr/>
              </a:pPr>
              <a:r>
                <a:rPr lang="en-US" altLang="zh-CN" sz="2000" b="1">
                  <a:latin typeface="+mj-lt"/>
                  <a:ea typeface="宋体" charset="-122"/>
                </a:rPr>
                <a:t>QAD Enterprise Applications</a:t>
              </a:r>
            </a:p>
          </p:txBody>
        </p:sp>
        <p:sp>
          <p:nvSpPr>
            <p:cNvPr id="43082" name="AutoShape 74"/>
            <p:cNvSpPr>
              <a:spLocks noChangeArrowheads="1"/>
            </p:cNvSpPr>
            <p:nvPr/>
          </p:nvSpPr>
          <p:spPr bwMode="auto">
            <a:xfrm>
              <a:off x="4518025" y="111601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Plan/Set Up Analysis Codes</a:t>
              </a:r>
            </a:p>
          </p:txBody>
        </p:sp>
        <p:sp>
          <p:nvSpPr>
            <p:cNvPr id="43083" name="AutoShape 75"/>
            <p:cNvSpPr>
              <a:spLocks noChangeArrowheads="1"/>
            </p:cNvSpPr>
            <p:nvPr/>
          </p:nvSpPr>
          <p:spPr bwMode="auto">
            <a:xfrm>
              <a:off x="4518025" y="17414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Set Up Price Lists</a:t>
              </a:r>
            </a:p>
          </p:txBody>
        </p:sp>
        <p:sp>
          <p:nvSpPr>
            <p:cNvPr id="43084" name="AutoShape 76"/>
            <p:cNvSpPr>
              <a:spLocks noChangeArrowheads="1"/>
            </p:cNvSpPr>
            <p:nvPr/>
          </p:nvSpPr>
          <p:spPr bwMode="auto">
            <a:xfrm>
              <a:off x="4518025" y="236696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Set Up</a:t>
              </a:r>
              <a:br>
                <a:rPr kumimoji="1" lang="en-US" altLang="zh-CN" sz="1800">
                  <a:latin typeface="+mj-lt"/>
                  <a:ea typeface="宋体" charset="-122"/>
                </a:rPr>
              </a:br>
              <a:r>
                <a:rPr kumimoji="1" lang="en-US" altLang="zh-CN" sz="1800">
                  <a:latin typeface="+mj-lt"/>
                  <a:ea typeface="宋体" charset="-122"/>
                </a:rPr>
                <a:t>Item Price Break Categories</a:t>
              </a:r>
            </a:p>
          </p:txBody>
        </p:sp>
        <p:sp>
          <p:nvSpPr>
            <p:cNvPr id="43085" name="AutoShape 77"/>
            <p:cNvSpPr>
              <a:spLocks noChangeArrowheads="1"/>
            </p:cNvSpPr>
            <p:nvPr/>
          </p:nvSpPr>
          <p:spPr bwMode="auto">
            <a:xfrm>
              <a:off x="4518025" y="299243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Release Quote</a:t>
              </a:r>
              <a:br>
                <a:rPr kumimoji="1" lang="en-US" altLang="zh-CN" sz="1800">
                  <a:latin typeface="+mj-lt"/>
                  <a:ea typeface="宋体" charset="-122"/>
                </a:rPr>
              </a:br>
              <a:r>
                <a:rPr kumimoji="1" lang="en-US" altLang="zh-CN" sz="1800">
                  <a:solidFill>
                    <a:srgbClr val="FF0000"/>
                  </a:solidFill>
                  <a:latin typeface="+mj-lt"/>
                  <a:ea typeface="宋体" charset="-122"/>
                </a:rPr>
                <a:t>or</a:t>
              </a:r>
              <a:r>
                <a:rPr kumimoji="1" lang="en-US" altLang="zh-CN" sz="1800">
                  <a:latin typeface="+mj-lt"/>
                  <a:ea typeface="宋体" charset="-122"/>
                </a:rPr>
                <a:t> Enter Sales Order</a:t>
              </a:r>
            </a:p>
          </p:txBody>
        </p:sp>
        <p:sp>
          <p:nvSpPr>
            <p:cNvPr id="43086" name="AutoShape 78"/>
            <p:cNvSpPr>
              <a:spLocks noChangeArrowheads="1"/>
            </p:cNvSpPr>
            <p:nvPr/>
          </p:nvSpPr>
          <p:spPr bwMode="auto">
            <a:xfrm>
              <a:off x="4518025" y="36163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Price/Reprice Orders</a:t>
              </a:r>
            </a:p>
          </p:txBody>
        </p:sp>
        <p:sp>
          <p:nvSpPr>
            <p:cNvPr id="43087" name="AutoShape 79"/>
            <p:cNvSpPr>
              <a:spLocks noChangeArrowheads="1"/>
            </p:cNvSpPr>
            <p:nvPr/>
          </p:nvSpPr>
          <p:spPr bwMode="auto">
            <a:xfrm>
              <a:off x="4518025" y="42433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Print Sales Order</a:t>
              </a:r>
            </a:p>
          </p:txBody>
        </p:sp>
        <p:sp>
          <p:nvSpPr>
            <p:cNvPr id="43088" name="AutoShape 80"/>
            <p:cNvSpPr>
              <a:spLocks noChangeArrowheads="1"/>
            </p:cNvSpPr>
            <p:nvPr/>
          </p:nvSpPr>
          <p:spPr bwMode="auto">
            <a:xfrm>
              <a:off x="4518025" y="486727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smtClean="0">
                  <a:latin typeface="+mj-lt"/>
                  <a:ea typeface="宋体" charset="-122"/>
                </a:rPr>
                <a:t>Post/Print Invoices</a:t>
              </a:r>
              <a:endParaRPr kumimoji="1" lang="en-US" altLang="zh-CN" sz="1800" dirty="0">
                <a:latin typeface="+mj-lt"/>
                <a:ea typeface="宋体" charset="-122"/>
              </a:endParaRPr>
            </a:p>
          </p:txBody>
        </p:sp>
        <p:sp>
          <p:nvSpPr>
            <p:cNvPr id="43089" name="AutoShape 81"/>
            <p:cNvSpPr>
              <a:spLocks noChangeArrowheads="1"/>
            </p:cNvSpPr>
            <p:nvPr/>
          </p:nvSpPr>
          <p:spPr bwMode="auto">
            <a:xfrm>
              <a:off x="4518025" y="5492750"/>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Process  Payment</a:t>
              </a:r>
            </a:p>
          </p:txBody>
        </p:sp>
        <p:sp>
          <p:nvSpPr>
            <p:cNvPr id="43090" name="AutoShape 82"/>
            <p:cNvSpPr>
              <a:spLocks noChangeArrowheads="1"/>
            </p:cNvSpPr>
            <p:nvPr/>
          </p:nvSpPr>
          <p:spPr bwMode="auto">
            <a:xfrm>
              <a:off x="4518025" y="61182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Collections</a:t>
              </a:r>
            </a:p>
          </p:txBody>
        </p:sp>
        <p:cxnSp>
          <p:nvCxnSpPr>
            <p:cNvPr id="13326" name="AutoShape 83"/>
            <p:cNvCxnSpPr>
              <a:cxnSpLocks noChangeShapeType="1"/>
              <a:stCxn id="43098" idx="3"/>
              <a:endCxn id="43085" idx="1"/>
            </p:cNvCxnSpPr>
            <p:nvPr/>
          </p:nvCxnSpPr>
          <p:spPr bwMode="auto">
            <a:xfrm flipV="1">
              <a:off x="2566988" y="3244850"/>
              <a:ext cx="1951037" cy="625475"/>
            </a:xfrm>
            <a:prstGeom prst="bentConnector3">
              <a:avLst>
                <a:gd name="adj1" fmla="val 49958"/>
              </a:avLst>
            </a:prstGeom>
            <a:noFill/>
            <a:ln w="31750">
              <a:solidFill>
                <a:schemeClr val="tx1"/>
              </a:solidFill>
              <a:miter lim="800000"/>
              <a:headEnd/>
              <a:tailEnd type="triangle" w="med" len="med"/>
            </a:ln>
          </p:spPr>
        </p:cxnSp>
        <p:cxnSp>
          <p:nvCxnSpPr>
            <p:cNvPr id="13327" name="AutoShape 84"/>
            <p:cNvCxnSpPr>
              <a:cxnSpLocks noChangeShapeType="1"/>
              <a:stCxn id="43099" idx="3"/>
              <a:endCxn id="43090" idx="1"/>
            </p:cNvCxnSpPr>
            <p:nvPr/>
          </p:nvCxnSpPr>
          <p:spPr bwMode="auto">
            <a:xfrm>
              <a:off x="2566988" y="5446713"/>
              <a:ext cx="1951037" cy="923925"/>
            </a:xfrm>
            <a:prstGeom prst="bentConnector3">
              <a:avLst>
                <a:gd name="adj1" fmla="val 49958"/>
              </a:avLst>
            </a:prstGeom>
            <a:noFill/>
            <a:ln w="31750">
              <a:solidFill>
                <a:schemeClr val="tx1"/>
              </a:solidFill>
              <a:miter lim="800000"/>
              <a:headEnd/>
              <a:tailEnd type="triangle" w="med" len="med"/>
            </a:ln>
          </p:spPr>
        </p:cxnSp>
        <p:cxnSp>
          <p:nvCxnSpPr>
            <p:cNvPr id="13328" name="AutoShape 85"/>
            <p:cNvCxnSpPr>
              <a:cxnSpLocks noChangeShapeType="1"/>
              <a:stCxn id="43098" idx="3"/>
              <a:endCxn id="43087" idx="1"/>
            </p:cNvCxnSpPr>
            <p:nvPr/>
          </p:nvCxnSpPr>
          <p:spPr bwMode="auto">
            <a:xfrm>
              <a:off x="2566988" y="3870325"/>
              <a:ext cx="1951037" cy="625475"/>
            </a:xfrm>
            <a:prstGeom prst="bentConnector3">
              <a:avLst>
                <a:gd name="adj1" fmla="val 49958"/>
              </a:avLst>
            </a:prstGeom>
            <a:noFill/>
            <a:ln w="31750">
              <a:solidFill>
                <a:schemeClr val="tx1"/>
              </a:solidFill>
              <a:miter lim="800000"/>
              <a:headEnd/>
              <a:tailEnd type="triangle" w="med" len="med"/>
            </a:ln>
          </p:spPr>
        </p:cxnSp>
        <p:cxnSp>
          <p:nvCxnSpPr>
            <p:cNvPr id="13329" name="AutoShape 86"/>
            <p:cNvCxnSpPr>
              <a:cxnSpLocks noChangeShapeType="1"/>
              <a:stCxn id="43099" idx="3"/>
              <a:endCxn id="43088" idx="1"/>
            </p:cNvCxnSpPr>
            <p:nvPr/>
          </p:nvCxnSpPr>
          <p:spPr bwMode="auto">
            <a:xfrm flipV="1">
              <a:off x="2566988" y="5119688"/>
              <a:ext cx="1951037" cy="327025"/>
            </a:xfrm>
            <a:prstGeom prst="bentConnector3">
              <a:avLst>
                <a:gd name="adj1" fmla="val 49958"/>
              </a:avLst>
            </a:prstGeom>
            <a:noFill/>
            <a:ln w="31750">
              <a:solidFill>
                <a:schemeClr val="tx1"/>
              </a:solidFill>
              <a:miter lim="800000"/>
              <a:headEnd/>
              <a:tailEnd type="triangle" w="med" len="med"/>
            </a:ln>
          </p:spPr>
        </p:cxnSp>
        <p:cxnSp>
          <p:nvCxnSpPr>
            <p:cNvPr id="13330" name="AutoShape 87"/>
            <p:cNvCxnSpPr>
              <a:cxnSpLocks noChangeShapeType="1"/>
              <a:stCxn id="43099" idx="3"/>
              <a:endCxn id="43089" idx="1"/>
            </p:cNvCxnSpPr>
            <p:nvPr/>
          </p:nvCxnSpPr>
          <p:spPr bwMode="auto">
            <a:xfrm>
              <a:off x="2566988" y="5446713"/>
              <a:ext cx="1951037" cy="298450"/>
            </a:xfrm>
            <a:prstGeom prst="bentConnector3">
              <a:avLst>
                <a:gd name="adj1" fmla="val 49958"/>
              </a:avLst>
            </a:prstGeom>
            <a:noFill/>
            <a:ln w="31750">
              <a:solidFill>
                <a:schemeClr val="tx1"/>
              </a:solidFill>
              <a:miter lim="800000"/>
              <a:headEnd/>
              <a:tailEnd type="triangle" w="med" len="med"/>
            </a:ln>
          </p:spPr>
        </p:cxnSp>
        <p:cxnSp>
          <p:nvCxnSpPr>
            <p:cNvPr id="13331" name="AutoShape 88"/>
            <p:cNvCxnSpPr>
              <a:cxnSpLocks noChangeShapeType="1"/>
              <a:stCxn id="43098" idx="3"/>
              <a:endCxn id="43086" idx="1"/>
            </p:cNvCxnSpPr>
            <p:nvPr/>
          </p:nvCxnSpPr>
          <p:spPr bwMode="auto">
            <a:xfrm flipV="1">
              <a:off x="2566988" y="3868738"/>
              <a:ext cx="1951037" cy="1587"/>
            </a:xfrm>
            <a:prstGeom prst="bentConnector3">
              <a:avLst>
                <a:gd name="adj1" fmla="val 49958"/>
              </a:avLst>
            </a:prstGeom>
            <a:noFill/>
            <a:ln w="31750">
              <a:solidFill>
                <a:schemeClr val="tx1"/>
              </a:solidFill>
              <a:miter lim="800000"/>
              <a:headEnd/>
              <a:tailEnd type="triangle" w="med" len="med"/>
            </a:ln>
          </p:spPr>
        </p:cxnSp>
        <p:sp>
          <p:nvSpPr>
            <p:cNvPr id="43097" name="Text Box 89"/>
            <p:cNvSpPr txBox="1">
              <a:spLocks noChangeArrowheads="1"/>
            </p:cNvSpPr>
            <p:nvPr/>
          </p:nvSpPr>
          <p:spPr bwMode="auto">
            <a:xfrm>
              <a:off x="738188" y="1957388"/>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dirty="0">
                  <a:latin typeface="+mj-lt"/>
                  <a:ea typeface="宋体" charset="-122"/>
                </a:rPr>
                <a:t>Sales</a:t>
              </a:r>
              <a:br>
                <a:rPr kumimoji="1" lang="en-US" altLang="zh-CN" sz="1800" b="1" dirty="0">
                  <a:latin typeface="+mj-lt"/>
                  <a:ea typeface="宋体" charset="-122"/>
                </a:rPr>
              </a:br>
              <a:r>
                <a:rPr kumimoji="1" lang="en-US" altLang="zh-CN" sz="1800" b="1" dirty="0" smtClean="0">
                  <a:latin typeface="+mj-lt"/>
                  <a:ea typeface="宋体" charset="-122"/>
                </a:rPr>
                <a:t>and </a:t>
              </a:r>
              <a:r>
                <a:rPr kumimoji="1" lang="en-US" altLang="zh-CN" sz="1800" b="1" dirty="0">
                  <a:latin typeface="+mj-lt"/>
                  <a:ea typeface="宋体" charset="-122"/>
                </a:rPr>
                <a:t>Finance</a:t>
              </a:r>
            </a:p>
          </p:txBody>
        </p:sp>
        <p:sp>
          <p:nvSpPr>
            <p:cNvPr id="43098" name="Text Box 90"/>
            <p:cNvSpPr txBox="1">
              <a:spLocks noChangeArrowheads="1"/>
            </p:cNvSpPr>
            <p:nvPr/>
          </p:nvSpPr>
          <p:spPr bwMode="auto">
            <a:xfrm>
              <a:off x="738188" y="3527425"/>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Customer Service</a:t>
              </a:r>
            </a:p>
          </p:txBody>
        </p:sp>
        <p:sp>
          <p:nvSpPr>
            <p:cNvPr id="43099" name="Text Box 91"/>
            <p:cNvSpPr txBox="1">
              <a:spLocks noChangeArrowheads="1"/>
            </p:cNvSpPr>
            <p:nvPr/>
          </p:nvSpPr>
          <p:spPr bwMode="auto">
            <a:xfrm>
              <a:off x="738188" y="5103813"/>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Credit/Finance</a:t>
              </a:r>
            </a:p>
            <a:p>
              <a:pPr algn="ctr" eaLnBrk="0" hangingPunct="0">
                <a:lnSpc>
                  <a:spcPct val="90000"/>
                </a:lnSpc>
                <a:defRPr/>
              </a:pPr>
              <a:r>
                <a:rPr kumimoji="1" lang="en-US" altLang="zh-CN" sz="1800" b="1">
                  <a:latin typeface="+mj-lt"/>
                  <a:ea typeface="宋体" charset="-122"/>
                </a:rPr>
                <a:t>Clerk</a:t>
              </a:r>
            </a:p>
          </p:txBody>
        </p:sp>
        <p:grpSp>
          <p:nvGrpSpPr>
            <p:cNvPr id="13335" name="Group 92"/>
            <p:cNvGrpSpPr>
              <a:grpSpLocks/>
            </p:cNvGrpSpPr>
            <p:nvPr/>
          </p:nvGrpSpPr>
          <p:grpSpPr bwMode="auto">
            <a:xfrm>
              <a:off x="8231188" y="739775"/>
              <a:ext cx="760412" cy="5924550"/>
              <a:chOff x="5255" y="717"/>
              <a:chExt cx="479" cy="3481"/>
            </a:xfrm>
          </p:grpSpPr>
          <p:sp>
            <p:nvSpPr>
              <p:cNvPr id="13339" name="Line 93"/>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3340" name="Rectangle 94"/>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algn="ctr" defTabSz="966788" eaLnBrk="0" hangingPunct="0"/>
                <a:r>
                  <a:rPr kumimoji="1" lang="en-US" altLang="zh-CN" sz="1900" b="1">
                    <a:latin typeface="+mj-lt"/>
                    <a:ea typeface="宋体" charset="-122"/>
                  </a:rPr>
                  <a:t>Credit / Finance</a:t>
                </a:r>
              </a:p>
              <a:p>
                <a:pPr algn="ctr" defTabSz="966788" eaLnBrk="0" hangingPunct="0"/>
                <a:r>
                  <a:rPr kumimoji="1" lang="en-US" altLang="zh-CN" sz="1900" b="1">
                    <a:latin typeface="+mj-lt"/>
                    <a:ea typeface="宋体" charset="-122"/>
                  </a:rPr>
                  <a:t>is working  throughout </a:t>
                </a:r>
              </a:p>
            </p:txBody>
          </p:sp>
        </p:grpSp>
        <p:cxnSp>
          <p:nvCxnSpPr>
            <p:cNvPr id="13336" name="AutoShape 95"/>
            <p:cNvCxnSpPr>
              <a:cxnSpLocks noChangeShapeType="1"/>
              <a:stCxn id="43097" idx="3"/>
              <a:endCxn id="43082" idx="1"/>
            </p:cNvCxnSpPr>
            <p:nvPr/>
          </p:nvCxnSpPr>
          <p:spPr bwMode="auto">
            <a:xfrm flipV="1">
              <a:off x="2566988" y="1368425"/>
              <a:ext cx="1951037" cy="931863"/>
            </a:xfrm>
            <a:prstGeom prst="bentConnector3">
              <a:avLst>
                <a:gd name="adj1" fmla="val 49958"/>
              </a:avLst>
            </a:prstGeom>
            <a:noFill/>
            <a:ln w="31750">
              <a:solidFill>
                <a:schemeClr val="tx1"/>
              </a:solidFill>
              <a:miter lim="800000"/>
              <a:headEnd/>
              <a:tailEnd type="triangle" w="med" len="med"/>
            </a:ln>
          </p:spPr>
        </p:cxnSp>
        <p:cxnSp>
          <p:nvCxnSpPr>
            <p:cNvPr id="13337" name="AutoShape 96"/>
            <p:cNvCxnSpPr>
              <a:cxnSpLocks noChangeShapeType="1"/>
              <a:stCxn id="43097" idx="3"/>
              <a:endCxn id="43083" idx="1"/>
            </p:cNvCxnSpPr>
            <p:nvPr/>
          </p:nvCxnSpPr>
          <p:spPr bwMode="auto">
            <a:xfrm flipV="1">
              <a:off x="2566988" y="1993900"/>
              <a:ext cx="1951037" cy="306388"/>
            </a:xfrm>
            <a:prstGeom prst="bentConnector3">
              <a:avLst>
                <a:gd name="adj1" fmla="val 49958"/>
              </a:avLst>
            </a:prstGeom>
            <a:noFill/>
            <a:ln w="31750">
              <a:solidFill>
                <a:schemeClr val="tx1"/>
              </a:solidFill>
              <a:miter lim="800000"/>
              <a:headEnd/>
              <a:tailEnd type="triangle" w="med" len="med"/>
            </a:ln>
          </p:spPr>
        </p:cxnSp>
        <p:cxnSp>
          <p:nvCxnSpPr>
            <p:cNvPr id="13338" name="AutoShape 97"/>
            <p:cNvCxnSpPr>
              <a:cxnSpLocks noChangeShapeType="1"/>
              <a:stCxn id="43097" idx="3"/>
              <a:endCxn id="43084" idx="1"/>
            </p:cNvCxnSpPr>
            <p:nvPr/>
          </p:nvCxnSpPr>
          <p:spPr bwMode="auto">
            <a:xfrm>
              <a:off x="2566988" y="2300288"/>
              <a:ext cx="1951037" cy="319087"/>
            </a:xfrm>
            <a:prstGeom prst="bentConnector3">
              <a:avLst>
                <a:gd name="adj1" fmla="val 49958"/>
              </a:avLst>
            </a:prstGeom>
            <a:noFill/>
            <a:ln w="317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TotalTime>
  <Words>523</Words>
  <Application>Microsoft Office PowerPoint</Application>
  <PresentationFormat>On-screen Show (4:3)</PresentationFormat>
  <Paragraphs>169</Paragraphs>
  <Slides>14</Slides>
  <Notes>3</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14</vt:i4>
      </vt:variant>
    </vt:vector>
  </HeadingPairs>
  <TitlesOfParts>
    <vt:vector size="18" baseType="lpstr">
      <vt:lpstr>1_EX06PP_template</vt:lpstr>
      <vt:lpstr>QAD 2010 Template</vt:lpstr>
      <vt:lpstr>Clip</vt:lpstr>
      <vt:lpstr>Microsoft ClipArt Gallery</vt:lpstr>
      <vt:lpstr>Best Pricing</vt:lpstr>
      <vt:lpstr>Slide 2</vt:lpstr>
      <vt:lpstr>Facilities</vt:lpstr>
      <vt:lpstr>Course Overview</vt:lpstr>
      <vt:lpstr>Pricing</vt:lpstr>
      <vt:lpstr>Best Pricing Model</vt:lpstr>
      <vt:lpstr>List/Discount &amp; Best Pricing Modules</vt:lpstr>
      <vt:lpstr>Best Pricing Determination Situations</vt:lpstr>
      <vt:lpstr>Best Pricing Users</vt:lpstr>
      <vt:lpstr>Best Pricing Terminology</vt:lpstr>
      <vt:lpstr>Sales Orders / Purchase Orders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58</cp:revision>
  <cp:lastPrinted>2001-03-28T18:57:40Z</cp:lastPrinted>
  <dcterms:created xsi:type="dcterms:W3CDTF">2000-12-07T01:08:11Z</dcterms:created>
  <dcterms:modified xsi:type="dcterms:W3CDTF">2012-08-17T23:28:20Z</dcterms:modified>
</cp:coreProperties>
</file>