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0" r:id="rId4"/>
    <p:sldId id="27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71" r:id="rId14"/>
    <p:sldId id="272" r:id="rId15"/>
    <p:sldId id="273" r:id="rId1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37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F68C2-7FEB-450B-A52E-1C3C19BA6AB2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6A2DDED-DAED-44F1-9D1D-4CBEA90E1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9833FB-171B-460A-AC09-EA9AFFCB8C0C}" type="datetimeFigureOut">
              <a:rPr lang="en-US"/>
              <a:pPr>
                <a:defRPr/>
              </a:pPr>
              <a:t>4/15/2013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BB2143-C8F6-4ADA-AD1E-6C62628EF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7F7A143-6964-4CA0-A91F-5F2C444FEF7D}" type="slidenum">
              <a:rPr lang="en-US" sz="1200"/>
              <a:pPr algn="r" defTabSz="914400"/>
              <a:t>3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F28C23B-A518-4A6D-9528-9C7AB8760848}" type="slidenum">
              <a:rPr lang="en-US" sz="1200"/>
              <a:pPr algn="r" defTabSz="914400"/>
              <a:t>14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04529EA-CD32-4F5F-86D2-860439127D1B}" type="slidenum">
              <a:rPr lang="en-US" sz="1200"/>
              <a:pPr algn="r" defTabSz="914400"/>
              <a:t>15</a:t>
            </a:fld>
            <a:endParaRPr lang="en-US" sz="120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B9E07BA-A97B-4E4A-843B-EBAEA0F3FCAC}" type="slidenum">
              <a:rPr lang="en-US" sz="1200"/>
              <a:pPr algn="r" defTabSz="914400"/>
              <a:t>4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B0288655-6EB7-4160-9DF4-C90EFDACBA88}" type="slidenum">
              <a:rPr lang="en-US" sz="1200"/>
              <a:pPr algn="r" defTabSz="914400"/>
              <a:t>5</a:t>
            </a:fld>
            <a:endParaRPr 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2CFE593-264A-4249-8F9E-3E566D08FB6B}" type="slidenum">
              <a:rPr lang="en-US" sz="1200"/>
              <a:pPr algn="r" defTabSz="914400"/>
              <a:t>8</a:t>
            </a:fld>
            <a:endParaRPr lang="en-US" sz="120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D105F65-A981-4CB4-AB23-4071BE5F0F62}" type="slidenum">
              <a:rPr lang="en-US" sz="1200"/>
              <a:pPr algn="r" defTabSz="914400"/>
              <a:t>9</a:t>
            </a:fld>
            <a:endParaRPr lang="en-US" sz="120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F93C6AB-6808-4FD1-BFEA-F7603E76FBC5}" type="slidenum">
              <a:rPr lang="en-US" sz="1200"/>
              <a:pPr algn="r" defTabSz="914400"/>
              <a:t>10</a:t>
            </a:fld>
            <a:endParaRPr lang="en-US" sz="120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6CE3999-397E-446E-A81A-0408589F215B}" type="slidenum">
              <a:rPr lang="en-US" sz="1200"/>
              <a:pPr algn="r" defTabSz="914400"/>
              <a:t>11</a:t>
            </a:fld>
            <a:endParaRPr lang="en-US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9C10F8CE-71D0-4957-ADCB-CEE3EDD4BC52}" type="slidenum">
              <a:rPr lang="en-US" sz="1200"/>
              <a:pPr algn="r" defTabSz="914400"/>
              <a:t>12</a:t>
            </a:fld>
            <a:endParaRPr 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6F27D753-AF1E-4D2F-B9DD-3D4EE0C834A9}" type="slidenum">
              <a:rPr lang="en-US" sz="1200"/>
              <a:pPr algn="r" defTabSz="914400"/>
              <a:t>13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6B4F-429A-47D7-AF82-1D1C388E7B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0232-B6AB-4D95-8D47-2D03F9009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C8821-A609-462D-B622-CFE17C057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AEDE8-D898-4D8F-95C8-ADBB818FB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5418C-F953-4A13-B72E-A384DDF4E0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A1F3-014F-4694-A8BC-7F2D178DE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7475-1765-46A7-85A4-149F312F76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versions@qad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1 – Conversion Overview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April 2013</a:t>
            </a: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QAD 2013 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8229600" cy="5081587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Original DB size was approximately 30 GB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Reduced to approximately 20 GB after Archive/Delete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Approximately 22 hours (see below)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After conversion, the DB size was 30 GB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69875" y="333375"/>
            <a:ext cx="8229600" cy="952500"/>
          </a:xfrm>
        </p:spPr>
        <p:txBody>
          <a:bodyPr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latin typeface="Century Gothic" pitchFamily="34" charset="0"/>
                <a:ea typeface="+mj-ea"/>
                <a:cs typeface="Century Gothic" pitchFamily="34" charset="0"/>
              </a:rPr>
              <a:t>Customer Conversion Execution Benchmark Performance (from eB2) 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35845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pic>
        <p:nvPicPr>
          <p:cNvPr id="35846" name="Picture 259" descr="PerformanceMetr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63913"/>
            <a:ext cx="6162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Dell </a:t>
            </a:r>
            <a:r>
              <a:rPr lang="en-US" sz="2400" dirty="0" err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PowerEdge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2950 </a:t>
            </a:r>
          </a:p>
          <a:p>
            <a:pPr marL="461963" lvl="1" indent="-4763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 x </a:t>
            </a: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Intel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® Xeon® CPU E5440 2.83 GHz Front Size Bus 1333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Memory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16 GB DDR2 667 MHz RAM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Network adapter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Gigabit Ethernet NIC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Hard drive</a:t>
            </a: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8 x 73 GB SAS 15K disks</a:t>
            </a:r>
          </a:p>
          <a:p>
            <a:pPr lvl="1" eaLnBrk="1" hangingPunct="1"/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RAID 0 (striped)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Hardware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 Hat Linux Enterprise Server release 5.1 (</a:t>
            </a:r>
            <a:r>
              <a:rPr lang="en-US" sz="2400" dirty="0" err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Tikanga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)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Kernel 2.6.18-8.e15 (64-bit)</a:t>
            </a:r>
          </a:p>
          <a:p>
            <a:pPr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OE10.2B (32-bit)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Software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software is not automatically shipped with the standard QDT release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code is shipped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must first complete a Conversion Assessment form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number of questions regarding the client’s implementation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Send to </a:t>
            </a: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  <a:hlinkClick r:id="rId3"/>
              </a:rPr>
              <a:t>conversions@qad.com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Assessment is made and then authorization given to download conversion-enabled QDT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 Objectives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help the conversion team understand the customer’s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Help identify any conversion-related risk areas 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6A9913"/>
                </a:solidFill>
                <a:latin typeface="Century Gothic" pitchFamily="34" charset="0"/>
                <a:cs typeface="Century Gothic" pitchFamily="34" charset="0"/>
              </a:rPr>
              <a:t>(Green)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8500"/>
                </a:solidFill>
                <a:latin typeface="Century Gothic" pitchFamily="34" charset="0"/>
                <a:cs typeface="Century Gothic" pitchFamily="34" charset="0"/>
              </a:rPr>
              <a:t>(Amber)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converted, but certain modules have not been tested before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smtClean="0">
                <a:solidFill>
                  <a:srgbClr val="FF0000"/>
                </a:solidFill>
                <a:latin typeface="Century Gothic" pitchFamily="34" charset="0"/>
                <a:cs typeface="Century Gothic" pitchFamily="34" charset="0"/>
              </a:rPr>
              <a:t>(Red)</a:t>
            </a:r>
            <a:r>
              <a:rPr lang="en-IE" sz="16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have not been tested before and the database should be converted in-house first for any potential issues</a:t>
            </a:r>
            <a:endParaRPr lang="en-IE" sz="18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sz="20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Assessments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  <p:sp>
        <p:nvSpPr>
          <p:cNvPr id="41988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reports and data changes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process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validation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Mandatory set up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Non-mandatory set up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Summary of Conversion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Involve upgrading an existing QAD EE system to a later QAD EE system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QAD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2012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 to QAD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2013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a new QDT 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Via the standard approval process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 pre-conversion work is necessary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Far simpler process and less intrusive than pre-EE conversions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and overview of the conversion process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Agenda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maintenance (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adding menu items and custom programs)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How to start/stop AdminServer, AppServers, and NameServers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DBA skills (probkup, prorest, dump and load)</a:t>
            </a:r>
            <a:r>
              <a:rPr lang="en-US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Linux/HP-UX and command line navigation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Essential Skills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Progress database administration – DB tuning parameters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coding skills for debugging - simple Progress queries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Tomcat administration skills (start, stop, install, and change ports/permissions)</a:t>
            </a:r>
          </a:p>
          <a:p>
            <a:pPr marL="533400" indent="-533400" defTabSz="914400" eaLnBrk="1" hangingPunct="1"/>
            <a:r>
              <a:rPr lang="en-IE" sz="24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X-windows/VNC server</a:t>
            </a: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IE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z="240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Recommended Skills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and Administration</a:t>
            </a:r>
          </a:p>
          <a:p>
            <a:pPr marL="914400" lvl="1" indent="-457200" defTabSz="914400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Prerequisite Training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z="28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Path to QAD Enterprise Edition</a:t>
            </a:r>
          </a:p>
        </p:txBody>
      </p:sp>
      <p:grpSp>
        <p:nvGrpSpPr>
          <p:cNvPr id="27650" name="Group 25"/>
          <p:cNvGrpSpPr>
            <a:grpSpLocks/>
          </p:cNvGrpSpPr>
          <p:nvPr/>
        </p:nvGrpSpPr>
        <p:grpSpPr bwMode="auto">
          <a:xfrm>
            <a:off x="1089025" y="1222375"/>
            <a:ext cx="6894513" cy="4572000"/>
            <a:chOff x="938442" y="1714500"/>
            <a:chExt cx="6894283" cy="4572000"/>
          </a:xfrm>
        </p:grpSpPr>
        <p:sp>
          <p:nvSpPr>
            <p:cNvPr id="21507" name="Rectangle 4"/>
            <p:cNvSpPr>
              <a:spLocks noChangeArrowheads="1"/>
            </p:cNvSpPr>
            <p:nvPr/>
          </p:nvSpPr>
          <p:spPr bwMode="auto">
            <a:xfrm>
              <a:off x="990828" y="2097088"/>
              <a:ext cx="457185" cy="4113212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2540177" y="2095500"/>
              <a:ext cx="1096925" cy="4113213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>
                <a:latin typeface="+mj-lt"/>
              </a:endParaRPr>
            </a:p>
          </p:txBody>
        </p:sp>
        <p:sp>
          <p:nvSpPr>
            <p:cNvPr id="21509" name="Text Box 8"/>
            <p:cNvSpPr txBox="1">
              <a:spLocks noChangeArrowheads="1"/>
            </p:cNvSpPr>
            <p:nvPr/>
          </p:nvSpPr>
          <p:spPr bwMode="auto">
            <a:xfrm rot="16200000">
              <a:off x="625696" y="4102109"/>
              <a:ext cx="1143000" cy="5175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Releases</a:t>
              </a:r>
            </a:p>
          </p:txBody>
        </p:sp>
        <p:grpSp>
          <p:nvGrpSpPr>
            <p:cNvPr id="27654" name="Group 24"/>
            <p:cNvGrpSpPr>
              <a:grpSpLocks/>
            </p:cNvGrpSpPr>
            <p:nvPr/>
          </p:nvGrpSpPr>
          <p:grpSpPr bwMode="auto">
            <a:xfrm>
              <a:off x="2622550" y="2386013"/>
              <a:ext cx="923925" cy="3538537"/>
              <a:chOff x="1652" y="1623"/>
              <a:chExt cx="582" cy="2229"/>
            </a:xfrm>
          </p:grpSpPr>
          <p:sp>
            <p:nvSpPr>
              <p:cNvPr id="21525" name="Text Box 10"/>
              <p:cNvSpPr txBox="1">
                <a:spLocks noChangeArrowheads="1"/>
              </p:cNvSpPr>
              <p:nvPr/>
            </p:nvSpPr>
            <p:spPr bwMode="auto">
              <a:xfrm>
                <a:off x="1652" y="1623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7.3</a:t>
                </a:r>
              </a:p>
            </p:txBody>
          </p:sp>
          <p:sp>
            <p:nvSpPr>
              <p:cNvPr id="21526" name="Text Box 11"/>
              <p:cNvSpPr txBox="1">
                <a:spLocks noChangeArrowheads="1"/>
              </p:cNvSpPr>
              <p:nvPr/>
            </p:nvSpPr>
            <p:spPr bwMode="auto">
              <a:xfrm>
                <a:off x="1652" y="223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7.4</a:t>
                </a:r>
              </a:p>
            </p:txBody>
          </p:sp>
          <p:sp>
            <p:nvSpPr>
              <p:cNvPr id="21527" name="Text Box 12"/>
              <p:cNvSpPr txBox="1">
                <a:spLocks noChangeArrowheads="1"/>
              </p:cNvSpPr>
              <p:nvPr/>
            </p:nvSpPr>
            <p:spPr bwMode="auto">
              <a:xfrm>
                <a:off x="1652" y="2832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8.5</a:t>
                </a:r>
              </a:p>
            </p:txBody>
          </p:sp>
          <p:sp>
            <p:nvSpPr>
              <p:cNvPr id="21528" name="Text Box 13"/>
              <p:cNvSpPr txBox="1">
                <a:spLocks noChangeArrowheads="1"/>
              </p:cNvSpPr>
              <p:nvPr/>
            </p:nvSpPr>
            <p:spPr bwMode="auto">
              <a:xfrm>
                <a:off x="1658" y="3420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</a:t>
                </a:r>
              </a:p>
            </p:txBody>
          </p:sp>
        </p:grpSp>
        <p:sp>
          <p:nvSpPr>
            <p:cNvPr id="21511" name="Text Box 14"/>
            <p:cNvSpPr txBox="1">
              <a:spLocks noChangeArrowheads="1"/>
            </p:cNvSpPr>
            <p:nvPr/>
          </p:nvSpPr>
          <p:spPr bwMode="auto">
            <a:xfrm>
              <a:off x="2209988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Field Support</a:t>
              </a:r>
            </a:p>
          </p:txBody>
        </p:sp>
        <p:sp>
          <p:nvSpPr>
            <p:cNvPr id="21512" name="Text Box 19"/>
            <p:cNvSpPr txBox="1">
              <a:spLocks noChangeArrowheads="1"/>
            </p:cNvSpPr>
            <p:nvPr/>
          </p:nvSpPr>
          <p:spPr bwMode="auto">
            <a:xfrm>
              <a:off x="6918356" y="3800475"/>
              <a:ext cx="914369" cy="731838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274320" bIns="91440"/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>
                  <a:latin typeface="+mj-lt"/>
                </a:rPr>
                <a:t>QAD EE</a:t>
              </a:r>
            </a:p>
          </p:txBody>
        </p:sp>
        <p:sp>
          <p:nvSpPr>
            <p:cNvPr id="21513" name="Text Box 25"/>
            <p:cNvSpPr txBox="1">
              <a:spLocks noChangeArrowheads="1"/>
            </p:cNvSpPr>
            <p:nvPr/>
          </p:nvSpPr>
          <p:spPr bwMode="auto">
            <a:xfrm>
              <a:off x="5562676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>
                  <a:latin typeface="+mj-lt"/>
                </a:rPr>
                <a:t>QAD Full Support</a:t>
              </a:r>
            </a:p>
          </p:txBody>
        </p:sp>
        <p:sp>
          <p:nvSpPr>
            <p:cNvPr id="21514" name="Line 26"/>
            <p:cNvSpPr>
              <a:spLocks noChangeShapeType="1"/>
            </p:cNvSpPr>
            <p:nvPr/>
          </p:nvSpPr>
          <p:spPr bwMode="auto">
            <a:xfrm>
              <a:off x="1448013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5" name="Line 27"/>
            <p:cNvSpPr>
              <a:spLocks noChangeShapeType="1"/>
            </p:cNvSpPr>
            <p:nvPr/>
          </p:nvSpPr>
          <p:spPr bwMode="auto">
            <a:xfrm>
              <a:off x="3629165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1516" name="Line 28"/>
            <p:cNvSpPr>
              <a:spLocks noChangeShapeType="1"/>
            </p:cNvSpPr>
            <p:nvPr/>
          </p:nvSpPr>
          <p:spPr bwMode="auto">
            <a:xfrm>
              <a:off x="5821429" y="4152900"/>
              <a:ext cx="10969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27661" name="Group 25"/>
            <p:cNvGrpSpPr>
              <a:grpSpLocks/>
            </p:cNvGrpSpPr>
            <p:nvPr/>
          </p:nvGrpSpPr>
          <p:grpSpPr bwMode="auto">
            <a:xfrm>
              <a:off x="4724400" y="2095500"/>
              <a:ext cx="1096963" cy="4113213"/>
              <a:chOff x="2976" y="1440"/>
              <a:chExt cx="691" cy="2591"/>
            </a:xfrm>
          </p:grpSpPr>
          <p:sp>
            <p:nvSpPr>
              <p:cNvPr id="21519" name="Rectangle 16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691" cy="2591"/>
              </a:xfrm>
              <a:prstGeom prst="rect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defTabSz="914400">
                  <a:lnSpc>
                    <a:spcPct val="90000"/>
                  </a:lnSpc>
                  <a:buClr>
                    <a:schemeClr val="bg1"/>
                  </a:buClr>
                  <a:buFont typeface="Times New Roman" pitchFamily="18" charset="0"/>
                  <a:buChar char="•"/>
                  <a:defRPr/>
                </a:pPr>
                <a:endParaRPr lang="en-US" sz="2800">
                  <a:latin typeface="+mj-lt"/>
                </a:endParaRPr>
              </a:p>
            </p:txBody>
          </p:sp>
          <p:sp>
            <p:nvSpPr>
              <p:cNvPr id="21520" name="Text Box 21"/>
              <p:cNvSpPr txBox="1">
                <a:spLocks noChangeArrowheads="1"/>
              </p:cNvSpPr>
              <p:nvPr/>
            </p:nvSpPr>
            <p:spPr bwMode="auto">
              <a:xfrm>
                <a:off x="3034" y="202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3034" y="252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eB2</a:t>
                </a:r>
              </a:p>
            </p:txBody>
          </p:sp>
          <p:sp>
            <p:nvSpPr>
              <p:cNvPr id="21522" name="Text Box 23"/>
              <p:cNvSpPr txBox="1">
                <a:spLocks noChangeArrowheads="1"/>
              </p:cNvSpPr>
              <p:nvPr/>
            </p:nvSpPr>
            <p:spPr bwMode="auto">
              <a:xfrm>
                <a:off x="3034" y="301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13716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2007</a:t>
                </a:r>
              </a:p>
              <a:p>
                <a:pPr algn="ctr" defTabSz="914400">
                  <a:spcBef>
                    <a:spcPts val="4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(eB2.1)</a:t>
                </a:r>
              </a:p>
            </p:txBody>
          </p:sp>
          <p:sp>
            <p:nvSpPr>
              <p:cNvPr id="21523" name="Text Box 24"/>
              <p:cNvSpPr txBox="1">
                <a:spLocks noChangeArrowheads="1"/>
              </p:cNvSpPr>
              <p:nvPr/>
            </p:nvSpPr>
            <p:spPr bwMode="auto">
              <a:xfrm>
                <a:off x="3034" y="350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QAD SE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034" y="153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>
                    <a:latin typeface="+mj-lt"/>
                  </a:rPr>
                  <a:t>8.6E</a:t>
                </a:r>
              </a:p>
            </p:txBody>
          </p:sp>
        </p:grpSp>
        <p:sp>
          <p:nvSpPr>
            <p:cNvPr id="21518" name="Line 31"/>
            <p:cNvSpPr>
              <a:spLocks noChangeShapeType="1"/>
            </p:cNvSpPr>
            <p:nvPr/>
          </p:nvSpPr>
          <p:spPr bwMode="auto">
            <a:xfrm>
              <a:off x="4191121" y="1866900"/>
              <a:ext cx="0" cy="441960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lgDash"/>
              <a:round/>
              <a:headEnd/>
              <a:tailEnd/>
            </a:ln>
          </p:spPr>
          <p:txBody>
            <a:bodyPr tIns="91440" bIns="91440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More complex than previous conversions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Due to new QAD EE Financials 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Services engagement</a:t>
            </a:r>
          </a:p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input from the following areas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Non-technical business analysts / finance managers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Engineers</a:t>
            </a:r>
          </a:p>
          <a:p>
            <a:pPr lvl="1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Project managers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Note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33600" y="152400"/>
            <a:ext cx="647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Tahoma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>
            <p:ph idx="1"/>
          </p:nvPr>
        </p:nvGraphicFramePr>
        <p:xfrm>
          <a:off x="2184400" y="892175"/>
          <a:ext cx="4775200" cy="5422900"/>
        </p:xfrm>
        <a:graphic>
          <a:graphicData uri="http://schemas.openxmlformats.org/presentationml/2006/ole">
            <p:oleObj spid="_x0000_s31747" name="Visio" r:id="rId4" imgW="7933334" imgH="9009278" progId="">
              <p:embed/>
            </p:oleObj>
          </a:graphicData>
        </a:graphic>
      </p:graphicFrame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477000" cy="381000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smtClean="0">
                <a:solidFill>
                  <a:schemeClr val="tx1"/>
                </a:solidFill>
                <a:latin typeface="Century Gothic" pitchFamily="34" charset="0"/>
                <a:ea typeface="+mj-ea"/>
                <a:cs typeface="Century Gothic" pitchFamily="34" charset="0"/>
              </a:rPr>
              <a:t>Typical Implementation Process</a:t>
            </a:r>
          </a:p>
        </p:txBody>
      </p:sp>
      <p:grpSp>
        <p:nvGrpSpPr>
          <p:cNvPr id="33798" name="Group 3"/>
          <p:cNvGrpSpPr>
            <a:grpSpLocks/>
          </p:cNvGrpSpPr>
          <p:nvPr/>
        </p:nvGrpSpPr>
        <p:grpSpPr bwMode="auto">
          <a:xfrm>
            <a:off x="1736725" y="552450"/>
            <a:ext cx="5645150" cy="5813425"/>
            <a:chOff x="1100" y="384"/>
            <a:chExt cx="3556" cy="3936"/>
          </a:xfrm>
        </p:grpSpPr>
        <p:graphicFrame>
          <p:nvGraphicFramePr>
            <p:cNvPr id="33796" name="Object 4"/>
            <p:cNvGraphicFramePr>
              <a:graphicFrameLocks noChangeAspect="1"/>
            </p:cNvGraphicFramePr>
            <p:nvPr/>
          </p:nvGraphicFramePr>
          <p:xfrm>
            <a:off x="1100" y="384"/>
            <a:ext cx="3349" cy="3936"/>
          </p:xfrm>
          <a:graphic>
            <a:graphicData uri="http://schemas.openxmlformats.org/presentationml/2006/ole">
              <p:oleObj spid="_x0000_s33796" name="Visio" r:id="rId4" imgW="7585558" imgH="8913266" progId="">
                <p:embed/>
              </p:oleObj>
            </a:graphicData>
          </a:graphic>
        </p:graphicFrame>
        <p:sp>
          <p:nvSpPr>
            <p:cNvPr id="33799" name="Line 5"/>
            <p:cNvSpPr>
              <a:spLocks noChangeShapeType="1"/>
            </p:cNvSpPr>
            <p:nvPr/>
          </p:nvSpPr>
          <p:spPr bwMode="auto">
            <a:xfrm>
              <a:off x="1248" y="3246"/>
              <a:ext cx="340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tIns="91440" bIns="91440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779</TotalTime>
  <Words>511</Words>
  <Application>Microsoft Office PowerPoint</Application>
  <PresentationFormat>On-screen Show (4:3)</PresentationFormat>
  <Paragraphs>110</Paragraphs>
  <Slides>15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QAD 2010 Template</vt:lpstr>
      <vt:lpstr>Visio</vt:lpstr>
      <vt:lpstr>Part 1 – Conversion Overview</vt:lpstr>
      <vt:lpstr>Agenda</vt:lpstr>
      <vt:lpstr>Essential Skills</vt:lpstr>
      <vt:lpstr>Recommended Skills</vt:lpstr>
      <vt:lpstr>Prerequisite Training</vt:lpstr>
      <vt:lpstr>Upgrade Path to QAD Enterprise Edition</vt:lpstr>
      <vt:lpstr>Note</vt:lpstr>
      <vt:lpstr>Typical Implementation Process</vt:lpstr>
      <vt:lpstr>Typical Implementation Process</vt:lpstr>
      <vt:lpstr>Customer Conversion Execution Benchmark Performance (from eB2) </vt:lpstr>
      <vt:lpstr>Benchmark Hardware</vt:lpstr>
      <vt:lpstr>Benchmark Software</vt:lpstr>
      <vt:lpstr>Conversion Assessments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72</cp:revision>
  <dcterms:created xsi:type="dcterms:W3CDTF">2010-10-05T00:44:07Z</dcterms:created>
  <dcterms:modified xsi:type="dcterms:W3CDTF">2013-04-15T16:39:57Z</dcterms:modified>
</cp:coreProperties>
</file>