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256" r:id="rId2"/>
    <p:sldId id="259" r:id="rId3"/>
    <p:sldId id="260" r:id="rId4"/>
    <p:sldId id="261" r:id="rId5"/>
    <p:sldId id="262" r:id="rId6"/>
    <p:sldId id="263" r:id="rId7"/>
    <p:sldId id="264" r:id="rId8"/>
    <p:sldId id="265" r:id="rId9"/>
    <p:sldId id="266" r:id="rId10"/>
    <p:sldId id="267" r:id="rId11"/>
    <p:sldId id="293" r:id="rId12"/>
    <p:sldId id="292"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snapToGrid="0" snapToObjects="1">
      <p:cViewPr varScale="1">
        <p:scale>
          <a:sx n="95" d="100"/>
          <a:sy n="95" d="100"/>
        </p:scale>
        <p:origin x="-372"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4/16/2013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4/16/2013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11</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12</a:t>
            </a:fld>
            <a:endParaRPr lang="en-US" sz="120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13</a:t>
            </a:fld>
            <a:endParaRPr lang="en-US" sz="120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14</a:t>
            </a:fld>
            <a:endParaRPr lang="en-US" sz="120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15</a:t>
            </a:fld>
            <a:endParaRPr lang="en-US" sz="120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16</a:t>
            </a:fld>
            <a:endParaRPr lang="en-US" sz="120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17</a:t>
            </a:fld>
            <a:endParaRPr lang="en-US" sz="120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36</a:t>
            </a:fld>
            <a:endParaRPr lang="en-US" sz="120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608013"/>
            <a:ext cx="8229600" cy="704850"/>
          </a:xfrm>
        </p:spPr>
        <p:txBody>
          <a:bodyPr/>
          <a:lstStyle/>
          <a:p>
            <a:pPr eaLnBrk="1" hangingPunct="1"/>
            <a:r>
              <a:rPr lang="en-US"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p:txBody>
          <a:bodyPr/>
          <a:lstStyle/>
          <a:p>
            <a:pPr eaLnBrk="1" hangingPunct="1"/>
            <a:r>
              <a:rPr lang="en-US" dirty="0" smtClean="0">
                <a:solidFill>
                  <a:srgbClr val="4F4F4F"/>
                </a:solidFill>
                <a:latin typeface="Century Gothic" pitchFamily="34" charset="0"/>
                <a:cs typeface="Century Gothic" pitchFamily="34" charset="0"/>
              </a:rPr>
              <a:t>Updated April 2013</a:t>
            </a:r>
          </a:p>
        </p:txBody>
      </p:sp>
      <p:sp>
        <p:nvSpPr>
          <p:cNvPr id="20483"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 Enterprise Edition Database Conversion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a:t>
            </a:r>
            <a:r>
              <a:rPr lang="en-US" sz="2000" dirty="0" err="1" smtClean="0">
                <a:solidFill>
                  <a:srgbClr val="4F4F4F"/>
                </a:solidFill>
                <a:latin typeface="Century Gothic" pitchFamily="34" charset="0"/>
                <a:cs typeface="Century Gothic" pitchFamily="34" charset="0"/>
              </a:rPr>
              <a:t>parms</a:t>
            </a:r>
            <a:r>
              <a:rPr lang="en-US" sz="2000" dirty="0" smtClean="0">
                <a:solidFill>
                  <a:srgbClr val="4F4F4F"/>
                </a:solidFill>
                <a:latin typeface="Century Gothic" pitchFamily="34" charset="0"/>
                <a:cs typeface="Century Gothic" pitchFamily="34" charset="0"/>
              </a:rPr>
              <a:t>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a:t>
            </a:r>
            <a:r>
              <a:rPr lang="en-US" sz="1800" u="sng" dirty="0" err="1" smtClean="0">
                <a:solidFill>
                  <a:srgbClr val="FF0000"/>
                </a:solidFill>
                <a:latin typeface="Century Gothic" pitchFamily="34" charset="0"/>
                <a:cs typeface="Century Gothic" pitchFamily="34" charset="0"/>
              </a:rPr>
              <a:t>i</a:t>
            </a:r>
            <a:endParaRPr lang="en-US" sz="1800" u="sng" dirty="0" smtClean="0">
              <a:solidFill>
                <a:srgbClr val="FF0000"/>
              </a:solidFill>
              <a:latin typeface="Century Gothic" pitchFamily="34" charset="0"/>
              <a:cs typeface="Century Gothic" pitchFamily="34" charset="0"/>
            </a:endParaRP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7892" name="Picture 7" descr="slide10_1"/>
          <p:cNvPicPr>
            <a:picLocks noChangeAspect="1" noChangeArrowheads="1"/>
          </p:cNvPicPr>
          <p:nvPr/>
        </p:nvPicPr>
        <p:blipFill>
          <a:blip r:embed="rId3"/>
          <a:srcRect/>
          <a:stretch>
            <a:fillRect/>
          </a:stretch>
        </p:blipFill>
        <p:spPr bwMode="auto">
          <a:xfrm>
            <a:off x="939400" y="1313050"/>
            <a:ext cx="4467225" cy="1762125"/>
          </a:xfrm>
          <a:prstGeom prst="rect">
            <a:avLst/>
          </a:prstGeom>
          <a:noFill/>
          <a:ln w="9525">
            <a:noFill/>
            <a:miter lim="800000"/>
            <a:headEnd/>
            <a:tailEnd/>
          </a:ln>
        </p:spPr>
      </p:pic>
      <p:pic>
        <p:nvPicPr>
          <p:cNvPr id="8" name="Picture 11" descr="server_params"/>
          <p:cNvPicPr>
            <a:picLocks noChangeAspect="1" noChangeArrowheads="1"/>
          </p:cNvPicPr>
          <p:nvPr/>
        </p:nvPicPr>
        <p:blipFill>
          <a:blip r:embed="rId4"/>
          <a:srcRect/>
          <a:stretch>
            <a:fillRect/>
          </a:stretch>
        </p:blipFill>
        <p:spPr bwMode="auto">
          <a:xfrm>
            <a:off x="957325" y="4532500"/>
            <a:ext cx="4343400"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sp>
        <p:nvSpPr>
          <p:cNvPr id="13" name="Rectangle 12"/>
          <p:cNvSpPr/>
          <p:nvPr/>
        </p:nvSpPr>
        <p:spPr>
          <a:xfrm>
            <a:off x="123825" y="1381125"/>
            <a:ext cx="7353300" cy="323165"/>
          </a:xfrm>
          <a:prstGeom prst="rect">
            <a:avLst/>
          </a:prstGeom>
        </p:spPr>
        <p:txBody>
          <a:bodyPr wrap="square">
            <a:spAutoFit/>
          </a:bodyPr>
          <a:lstStyle/>
          <a:p>
            <a:pPr marL="347472" eaLnBrk="1" hangingPunct="1">
              <a:lnSpc>
                <a:spcPct val="75000"/>
              </a:lnSpc>
              <a:buClr>
                <a:srgbClr val="F79646"/>
              </a:buClr>
            </a:pPr>
            <a:r>
              <a:rPr lang="en-US" sz="2000" smtClean="0">
                <a:solidFill>
                  <a:srgbClr val="4F4F4F"/>
                </a:solidFill>
                <a:latin typeface="Century Gothic" pitchFamily="34" charset="0"/>
                <a:cs typeface="Century Gothic" pitchFamily="34" charset="0"/>
              </a:rPr>
              <a:t>Edit the Live Main Database Option 3 screen:</a:t>
            </a:r>
            <a:endParaRPr lang="en-US" sz="2000" dirty="0" smtClean="0">
              <a:solidFill>
                <a:srgbClr val="4F4F4F"/>
              </a:solidFill>
              <a:latin typeface="Century Gothic" pitchFamily="34" charset="0"/>
              <a:cs typeface="Century Gothic" pitchFamily="34" charset="0"/>
            </a:endParaRPr>
          </a:p>
        </p:txBody>
      </p:sp>
      <p:pic>
        <p:nvPicPr>
          <p:cNvPr id="2055" name="Picture 7" descr="K:\dev\TrainingGuides\Conversion_TG\Conversion_TG_v20111EE_WIP\conv_exec11-2-cropped.png"/>
          <p:cNvPicPr>
            <a:picLocks noChangeAspect="1" noChangeArrowheads="1"/>
          </p:cNvPicPr>
          <p:nvPr/>
        </p:nvPicPr>
        <p:blipFill>
          <a:blip r:embed="rId3"/>
          <a:srcRect/>
          <a:stretch>
            <a:fillRect/>
          </a:stretch>
        </p:blipFill>
        <p:spPr bwMode="auto">
          <a:xfrm>
            <a:off x="923925" y="2200275"/>
            <a:ext cx="4629150" cy="2457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smtClean="0">
                <a:solidFill>
                  <a:srgbClr val="4F4F4F"/>
                </a:solidFill>
                <a:latin typeface="Century Gothic" pitchFamily="34" charset="0"/>
                <a:cs typeface="Century Gothic" pitchFamily="34" charset="0"/>
              </a:rPr>
              <a:t>Select Next until the following screen </a:t>
            </a:r>
          </a:p>
          <a:p>
            <a:pPr eaLnBrk="1" hangingPunct="1">
              <a:lnSpc>
                <a:spcPct val="85000"/>
              </a:lnSpc>
            </a:pPr>
            <a:r>
              <a:rPr lang="en-US" sz="230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smtClean="0">
                <a:solidFill>
                  <a:srgbClr val="4F4F4F"/>
                </a:solidFill>
                <a:latin typeface="Century Gothic" pitchFamily="34" charset="0"/>
                <a:cs typeface="Century Gothic" pitchFamily="34" charset="0"/>
              </a:rPr>
              <a:t>Enable the Options checkbox and modify the following values:</a:t>
            </a:r>
          </a:p>
          <a:p>
            <a:pPr lvl="1" eaLnBrk="1" hangingPunct="1">
              <a:lnSpc>
                <a:spcPct val="85000"/>
              </a:lnSpc>
            </a:pPr>
            <a:r>
              <a:rPr lang="en-US" sz="1900" smtClean="0">
                <a:solidFill>
                  <a:srgbClr val="4F4F4F"/>
                </a:solidFill>
                <a:latin typeface="Century Gothic" pitchFamily="34" charset="0"/>
                <a:cs typeface="Century Gothic" pitchFamily="34" charset="0"/>
              </a:rPr>
              <a:t>Set BI Cluster (KB): 32768</a:t>
            </a:r>
          </a:p>
          <a:p>
            <a:pPr lvl="1" eaLnBrk="1" hangingPunct="1">
              <a:lnSpc>
                <a:spcPct val="85000"/>
              </a:lnSpc>
            </a:pPr>
            <a:r>
              <a:rPr lang="en-US" sz="190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smtClean="0">
                <a:solidFill>
                  <a:srgbClr val="4F4F4F"/>
                </a:solidFill>
                <a:latin typeface="Century Gothic" pitchFamily="34" charset="0"/>
                <a:cs typeface="Century Gothic" pitchFamily="34" charset="0"/>
              </a:rPr>
              <a:t>Number of BI Clusters: 6</a:t>
            </a:r>
          </a:p>
          <a:p>
            <a:pPr eaLnBrk="1" hangingPunct="1"/>
            <a:endParaRPr lang="en-US" sz="190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smtClean="0">
                <a:solidFill>
                  <a:srgbClr val="4F4F4F"/>
                </a:solidFill>
                <a:latin typeface="Century Gothic" pitchFamily="34" charset="0"/>
                <a:cs typeface="Century Gothic" pitchFamily="34" charset="0"/>
              </a:rPr>
              <a:t>Live Main Database: Create Live Main Database</a:t>
            </a:r>
            <a:endParaRPr lang="en-US" sz="240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smtClean="0">
                <a:solidFill>
                  <a:srgbClr val="4F4F4F"/>
                </a:solidFill>
                <a:latin typeface="Century Gothic" pitchFamily="34" charset="0"/>
                <a:cs typeface="Century Gothic" pitchFamily="34" charset="0"/>
              </a:rPr>
              <a:t>Character Client Code: Generate R-code</a:t>
            </a:r>
            <a:endParaRPr lang="en-US" sz="280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smtClean="0">
                <a:solidFill>
                  <a:schemeClr val="tx1"/>
                </a:solidFill>
                <a:latin typeface="Century Gothic" pitchFamily="34" charset="0"/>
                <a:cs typeface="Century Gothic" pitchFamily="34" charset="0"/>
              </a:rPr>
              <a:t>Check Ignore Compile Errors</a:t>
            </a:r>
            <a:endParaRPr lang="en-US" sz="120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a:latin typeface="Century Gothic" pitchFamily="34" charset="0"/>
              </a:rPr>
              <a:t>Select Character Client Code: Generate R-Code</a:t>
            </a:r>
            <a:endParaRPr lang="en-US" sz="200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smtClean="0">
                <a:solidFill>
                  <a:srgbClr val="4F4F4F"/>
                </a:solidFill>
                <a:latin typeface="Century Gothic" pitchFamily="34" charset="0"/>
                <a:cs typeface="Century Gothic" pitchFamily="34" charset="0"/>
              </a:rPr>
              <a:t>UI Configuration: Update UI Configuration</a:t>
            </a:r>
            <a:endParaRPr lang="en-US" sz="240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2984519"/>
            <a:ext cx="7102475" cy="1104900"/>
          </a:xfrm>
        </p:spPr>
        <p:txBody>
          <a:bodyPr tIns="91440" bIns="91440" rtlCol="0">
            <a:normAutofit fontScale="92500" lnSpcReduction="10000"/>
          </a:bodyPr>
          <a:lstStyle/>
          <a:p>
            <a:pPr eaLnBrk="1" fontAlgn="auto" hangingPunct="1">
              <a:lnSpc>
                <a:spcPct val="70000"/>
              </a:lnSpc>
              <a:spcAft>
                <a:spcPts val="600"/>
              </a:spcAft>
              <a:buClr>
                <a:schemeClr val="accent6"/>
              </a:buClr>
              <a:buNone/>
              <a:defRPr/>
            </a:pPr>
            <a:r>
              <a:rPr lang="en-IE" sz="1600" dirty="0" smtClean="0">
                <a:solidFill>
                  <a:schemeClr val="tx1"/>
                </a:solidFill>
                <a:latin typeface="Century Gothic" pitchFamily="34" charset="0"/>
                <a:ea typeface="+mn-ea"/>
                <a:cs typeface="Century Gothic" pitchFamily="34" charset="0"/>
              </a:rPr>
              <a:t>Update the following:</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Working Directory</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Login</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Password and Confirm Password</a:t>
            </a:r>
            <a:endParaRPr lang="en-US" sz="16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208162"/>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buNone/>
            </a:pPr>
            <a:r>
              <a:rPr lang="en-IE" sz="2400" dirty="0" smtClean="0">
                <a:latin typeface="Century Gothic" pitchFamily="34" charset="0"/>
                <a:cs typeface="Century Gothic" pitchFamily="34" charset="0"/>
              </a:rPr>
              <a:t>Update the following:</a:t>
            </a:r>
          </a:p>
          <a:p>
            <a:pPr marL="461963" indent="-230188" eaLnBrk="1" hangingPunct="1"/>
            <a:r>
              <a:rPr lang="en-IE" sz="2000" dirty="0" smtClean="0">
                <a:latin typeface="Century Gothic" pitchFamily="34" charset="0"/>
                <a:cs typeface="Century Gothic" pitchFamily="34" charset="0"/>
              </a:rPr>
              <a:t>Select Yes to all create prompts</a:t>
            </a:r>
          </a:p>
          <a:p>
            <a:pPr marL="461963" indent="-230188" eaLnBrk="1" hangingPunct="1"/>
            <a:r>
              <a:rPr lang="en-US" sz="2000" dirty="0" smtClean="0">
                <a:latin typeface="Century Gothic" pitchFamily="34" charset="0"/>
                <a:cs typeface="Century Gothic" pitchFamily="34" charset="0"/>
              </a:rPr>
              <a:t>Source </a:t>
            </a:r>
            <a:r>
              <a:rPr lang="en-US" sz="2000" dirty="0" err="1" smtClean="0">
                <a:latin typeface="Century Gothic" pitchFamily="34" charset="0"/>
                <a:cs typeface="Century Gothic" pitchFamily="34" charset="0"/>
              </a:rPr>
              <a:t>qaddb</a:t>
            </a:r>
            <a:r>
              <a:rPr lang="en-US" sz="2000" dirty="0" smtClean="0">
                <a:latin typeface="Century Gothic" pitchFamily="34" charset="0"/>
                <a:cs typeface="Century Gothic" pitchFamily="34" charset="0"/>
              </a:rPr>
              <a:t> database name is the full path of the source production database</a:t>
            </a:r>
          </a:p>
          <a:p>
            <a:pPr marL="461963" indent="-230188" eaLnBrk="1" hangingPunct="1"/>
            <a:r>
              <a:rPr lang="en-US" sz="2000" dirty="0" smtClean="0">
                <a:latin typeface="Century Gothic" pitchFamily="34" charset="0"/>
                <a:cs typeface="Century Gothic" pitchFamily="34" charset="0"/>
              </a:rPr>
              <a:t>Source </a:t>
            </a:r>
            <a:r>
              <a:rPr lang="en-US" sz="2000" dirty="0" err="1" smtClean="0">
                <a:latin typeface="Century Gothic" pitchFamily="34" charset="0"/>
                <a:cs typeface="Century Gothic" pitchFamily="34" charset="0"/>
              </a:rPr>
              <a:t>adm</a:t>
            </a:r>
            <a:r>
              <a:rPr lang="en-US" sz="2000" dirty="0" smtClean="0">
                <a:latin typeface="Century Gothic" pitchFamily="34" charset="0"/>
                <a:cs typeface="Century Gothic" pitchFamily="34" charset="0"/>
              </a:rPr>
              <a:t> database name is the full path of the source admin database</a:t>
            </a:r>
          </a:p>
        </p:txBody>
      </p:sp>
      <p:pic>
        <p:nvPicPr>
          <p:cNvPr id="46083" name="Picture 5" descr="slide13"/>
          <p:cNvPicPr>
            <a:picLocks noChangeAspect="1" noChangeArrowheads="1"/>
          </p:cNvPicPr>
          <p:nvPr/>
        </p:nvPicPr>
        <p:blipFill>
          <a:blip r:embed="rId3"/>
          <a:srcRect/>
          <a:stretch>
            <a:fillRect/>
          </a:stretch>
        </p:blipFill>
        <p:spPr bwMode="auto">
          <a:xfrm>
            <a:off x="871538" y="1160444"/>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If the database being converted is before eB 2.1, you must specify the following information:</a:t>
            </a:r>
          </a:p>
          <a:p>
            <a:pPr eaLnBrk="1" hangingPunct="1"/>
            <a:r>
              <a:rPr lang="en-IE" smtClean="0">
                <a:solidFill>
                  <a:srgbClr val="4F4F4F"/>
                </a:solidFill>
                <a:latin typeface="Century Gothic" pitchFamily="34" charset="0"/>
                <a:cs typeface="Century Gothic" pitchFamily="34" charset="0"/>
              </a:rPr>
              <a:t>Domain information. Tab to Next and press Enter to provide the domain code, domain name, and</a:t>
            </a:r>
            <a:r>
              <a:rPr lang="en-US" smtClean="0">
                <a:solidFill>
                  <a:srgbClr val="4F4F4F"/>
                </a:solidFill>
                <a:latin typeface="Century Gothic" pitchFamily="34" charset="0"/>
                <a:cs typeface="Century Gothic" pitchFamily="34" charset="0"/>
              </a:rPr>
              <a:t> domain description for the predetermined domains</a:t>
            </a:r>
          </a:p>
          <a:p>
            <a:pPr eaLnBrk="1" hangingPunct="1"/>
            <a:r>
              <a:rPr lang="en-US" smtClean="0">
                <a:solidFill>
                  <a:srgbClr val="4F4F4F"/>
                </a:solidFill>
                <a:latin typeface="Century Gothic" pitchFamily="34" charset="0"/>
                <a:cs typeface="Century Gothic" pitchFamily="34" charset="0"/>
              </a:rPr>
              <a:t>OID seed value</a:t>
            </a:r>
            <a:endParaRPr lang="en-US" sz="360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smtClean="0">
                <a:latin typeface="Century Gothic" pitchFamily="34" charset="0"/>
                <a:ea typeface="+mj-ea"/>
                <a:cs typeface="Century Gothic" pitchFamily="34" charset="0"/>
              </a:rPr>
              <a:t>QAD EE Database Set: Convert QAD EE Database from Previous version</a:t>
            </a:r>
            <a:endParaRPr lang="en-US" sz="240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a:t>
            </a:r>
            <a:endParaRPr lang="en-US"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dirty="0" smtClean="0">
                <a:solidFill>
                  <a:srgbClr val="4F4F4F"/>
                </a:solidFill>
                <a:latin typeface="Century Gothic" pitchFamily="34" charset="0"/>
                <a:cs typeface="Century Gothic" pitchFamily="34" charset="0"/>
              </a:rPr>
              <a:t>The conversion proceeds until finished or an error occurs </a:t>
            </a:r>
          </a:p>
          <a:p>
            <a:pPr marL="341313" lvl="1" indent="0" eaLnBrk="1" hangingPunct="1">
              <a:buNone/>
            </a:pPr>
            <a:r>
              <a:rPr lang="en-IE" dirty="0" smtClean="0">
                <a:solidFill>
                  <a:srgbClr val="4F4F4F"/>
                </a:solidFill>
                <a:latin typeface="Century Gothic" pitchFamily="34" charset="0"/>
                <a:cs typeface="Century Gothic" pitchFamily="34" charset="0"/>
              </a:rPr>
              <a:t>The Pause Before Executing Each Action checkbox can be used to prompt the user before continuing to execute each step</a:t>
            </a:r>
          </a:p>
          <a:p>
            <a:pPr lvl="1" eaLnBrk="1" hangingPunct="1"/>
            <a:r>
              <a:rPr lang="en-IE" sz="2200" dirty="0" smtClean="0">
                <a:solidFill>
                  <a:srgbClr val="4F4F4F"/>
                </a:solidFill>
                <a:latin typeface="Century Gothic" pitchFamily="34" charset="0"/>
                <a:cs typeface="Century Gothic" pitchFamily="34" charset="0"/>
              </a:rPr>
              <a:t>This should only be used for testing or debugging purposes</a:t>
            </a:r>
          </a:p>
          <a:p>
            <a:pPr lvl="1" eaLnBrk="1" hangingPunct="1"/>
            <a:r>
              <a:rPr lang="en-IE" sz="2200" dirty="0" smtClean="0">
                <a:solidFill>
                  <a:srgbClr val="4F4F4F"/>
                </a:solidFill>
                <a:latin typeface="Century Gothic" pitchFamily="34" charset="0"/>
                <a:cs typeface="Century Gothic" pitchFamily="34" charset="0"/>
              </a:rPr>
              <a:t>QAD does not recommend using this option for a live production conversion</a:t>
            </a:r>
            <a:endParaRPr lang="en-US" sz="2200" dirty="0" smtClean="0">
              <a:solidFill>
                <a:srgbClr val="4F4F4F"/>
              </a:solidFill>
              <a:latin typeface="Century Gothic" pitchFamily="34" charset="0"/>
              <a:cs typeface="Century Gothic" pitchFamily="34" charset="0"/>
            </a:endParaRPr>
          </a:p>
          <a:p>
            <a:pPr eaLnBrk="1" hangingPunct="1"/>
            <a:r>
              <a:rPr lang="en-US" sz="2400" dirty="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dirty="0" smtClean="0">
                <a:solidFill>
                  <a:srgbClr val="4F4F4F"/>
                </a:solidFill>
                <a:latin typeface="Century Gothic" pitchFamily="34" charset="0"/>
                <a:cs typeface="Century Gothic" pitchFamily="34" charset="0"/>
              </a:rPr>
              <a:t>Once the conversion finishes, quit QDT and e</a:t>
            </a:r>
            <a:r>
              <a:rPr lang="en-IE" sz="2400" dirty="0" err="1" smtClean="0">
                <a:solidFill>
                  <a:srgbClr val="4F4F4F"/>
                </a:solidFill>
                <a:latin typeface="Century Gothic" pitchFamily="34" charset="0"/>
                <a:cs typeface="Century Gothic" pitchFamily="34" charset="0"/>
              </a:rPr>
              <a:t>nter</a:t>
            </a:r>
            <a:r>
              <a:rPr lang="en-IE" sz="2400" dirty="0" smtClean="0">
                <a:solidFill>
                  <a:srgbClr val="4F4F4F"/>
                </a:solidFill>
                <a:latin typeface="Century Gothic" pitchFamily="34" charset="0"/>
                <a:cs typeface="Century Gothic" pitchFamily="34" charset="0"/>
              </a:rPr>
              <a:t>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Execute Conversion </a:t>
            </a:r>
            <a:endParaRPr lang="en-US" smtClean="0">
              <a:solidFill>
                <a:srgbClr val="4F4F4F"/>
              </a:solidFill>
              <a:latin typeface="Century Gothic" pitchFamily="34" charset="0"/>
              <a:cs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marL="0" indent="0" eaLnBrk="1" hangingPunct="1">
              <a:lnSpc>
                <a:spcPct val="80000"/>
              </a:lnSpc>
              <a:buNone/>
            </a:pPr>
            <a:r>
              <a:rPr lang="en-US"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eaLnBrk="1" hangingPunct="1">
              <a:lnSpc>
                <a:spcPct val="80000"/>
              </a:lnSpc>
            </a:pPr>
            <a:r>
              <a:rPr lang="en-US" sz="2400" smtClean="0">
                <a:solidFill>
                  <a:srgbClr val="4F4F4F"/>
                </a:solidFill>
                <a:latin typeface="Century Gothic" pitchFamily="34" charset="0"/>
                <a:cs typeface="Century Gothic" pitchFamily="34" charset="0"/>
              </a:rPr>
              <a:t>Snapshots allow you to restore and restart the conversion at the point where the snapshot was made</a:t>
            </a:r>
          </a:p>
          <a:p>
            <a:pPr eaLnBrk="1" hangingPunct="1">
              <a:lnSpc>
                <a:spcPct val="80000"/>
              </a:lnSpc>
            </a:pPr>
            <a:r>
              <a:rPr lang="en-US" sz="2400" smtClean="0">
                <a:solidFill>
                  <a:srgbClr val="4F4F4F"/>
                </a:solidFill>
                <a:latin typeface="Century Gothic" pitchFamily="34" charset="0"/>
                <a:cs typeface="Century Gothic" pitchFamily="34" charset="0"/>
              </a:rPr>
              <a:t>The snapshot feature is only available for conversions (not upgrades)</a:t>
            </a:r>
          </a:p>
          <a:p>
            <a:pPr eaLnBrk="1" hangingPunct="1">
              <a:lnSpc>
                <a:spcPct val="80000"/>
              </a:lnSpc>
            </a:pPr>
            <a:r>
              <a:rPr lang="en-US" sz="2400" smtClean="0">
                <a:solidFill>
                  <a:srgbClr val="4F4F4F"/>
                </a:solidFill>
                <a:latin typeface="Century Gothic" pitchFamily="34" charset="0"/>
                <a:cs typeface="Century Gothic" pitchFamily="34" charset="0"/>
              </a:rPr>
              <a:t>Pause points are defined in the convprogpauselist.ini configuration file</a:t>
            </a:r>
          </a:p>
          <a:p>
            <a:pPr eaLnBrk="1" hangingPunct="1">
              <a:lnSpc>
                <a:spcPct val="80000"/>
              </a:lnSpc>
            </a:pPr>
            <a:r>
              <a:rPr lang="en-US" sz="2400" smtClean="0">
                <a:solidFill>
                  <a:srgbClr val="4F4F4F"/>
                </a:solidFill>
                <a:latin typeface="Century Gothic" pitchFamily="34" charset="0"/>
                <a:cs typeface="Century Gothic" pitchFamily="34" charset="0"/>
              </a:rPr>
              <a:t>Snapshots are typically used during initial conversion testing</a:t>
            </a:r>
          </a:p>
          <a:p>
            <a:pPr eaLnBrk="1" hangingPunct="1">
              <a:lnSpc>
                <a:spcPct val="80000"/>
              </a:lnSpc>
            </a:pPr>
            <a:r>
              <a:rPr lang="en-US" sz="2400"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Snapshots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pic>
        <p:nvPicPr>
          <p:cNvPr id="21506" name="Picture 8" descr="conversion_execution"/>
          <p:cNvPicPr>
            <a:picLocks noChangeAspect="1" noChangeArrowheads="1"/>
          </p:cNvPicPr>
          <p:nvPr/>
        </p:nvPicPr>
        <p:blipFill>
          <a:blip r:embed="rId3"/>
          <a:srcRect/>
          <a:stretch>
            <a:fillRect/>
          </a:stretch>
        </p:blipFill>
        <p:spPr bwMode="auto">
          <a:xfrm>
            <a:off x="1152525" y="2151063"/>
            <a:ext cx="682942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Exit QDT.</a:t>
            </a:r>
          </a:p>
          <a:p>
            <a:pPr eaLnBrk="1" hangingPunct="1"/>
            <a:r>
              <a:rPr lang="en-US" smtClean="0">
                <a:solidFill>
                  <a:srgbClr val="4F4F4F"/>
                </a:solidFill>
                <a:latin typeface="Century Gothic" pitchFamily="34" charset="0"/>
                <a:cs typeface="Century Gothic" pitchFamily="34" charset="0"/>
              </a:rPr>
              <a:t>Stop the environment.</a:t>
            </a:r>
          </a:p>
          <a:p>
            <a:pPr eaLnBrk="1" hangingPunct="1"/>
            <a:r>
              <a:rPr lang="en-US" smtClean="0">
                <a:solidFill>
                  <a:srgbClr val="4F4F4F"/>
                </a:solidFill>
                <a:latin typeface="Century Gothic" pitchFamily="34" charset="0"/>
                <a:cs typeface="Century Gothic" pitchFamily="34" charset="0"/>
              </a:rPr>
              <a:t>Backup the required files and databases.</a:t>
            </a:r>
          </a:p>
          <a:p>
            <a:pPr eaLnBrk="1" hangingPunct="1"/>
            <a:r>
              <a:rPr lang="en-US" smtClean="0">
                <a:solidFill>
                  <a:srgbClr val="4F4F4F"/>
                </a:solidFill>
                <a:latin typeface="Century Gothic" pitchFamily="34" charset="0"/>
                <a:cs typeface="Century Gothic" pitchFamily="34" charset="0"/>
              </a:rPr>
              <a:t>Restart the environment.</a:t>
            </a:r>
          </a:p>
          <a:p>
            <a:pPr eaLnBrk="1" hangingPunct="1"/>
            <a:r>
              <a:rPr lang="en-US"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smtClean="0">
                <a:solidFill>
                  <a:srgbClr val="4F4F4F"/>
                </a:solidFill>
                <a:latin typeface="Century Gothic" pitchFamily="34" charset="0"/>
                <a:cs typeface="Century Gothic" pitchFamily="34" charset="0"/>
              </a:rPr>
              <a:t>Check the log files for errors:</a:t>
            </a:r>
          </a:p>
          <a:p>
            <a:pPr lvl="1" eaLnBrk="1" hangingPunct="1"/>
            <a:r>
              <a:rPr lang="en-US" smtClean="0">
                <a:solidFill>
                  <a:srgbClr val="4F4F4F"/>
                </a:solidFill>
                <a:latin typeface="Century Gothic" pitchFamily="34" charset="0"/>
                <a:cs typeface="Century Gothic" pitchFamily="34" charset="0"/>
              </a:rPr>
              <a:t>&lt;QDT install dir&gt;/logs/qdtadmin.log</a:t>
            </a:r>
          </a:p>
          <a:p>
            <a:pPr lvl="1" eaLnBrk="1" hangingPunct="1"/>
            <a:r>
              <a:rPr lang="en-US" smtClean="0">
                <a:solidFill>
                  <a:srgbClr val="4F4F4F"/>
                </a:solidFill>
                <a:latin typeface="Century Gothic" pitchFamily="34" charset="0"/>
                <a:cs typeface="Century Gothic" pitchFamily="34" charset="0"/>
              </a:rPr>
              <a:t>&lt;QDT install dir&gt;/logs/qdtadmin001.log</a:t>
            </a:r>
          </a:p>
          <a:p>
            <a:pPr lvl="1" eaLnBrk="1" hangingPunct="1"/>
            <a:r>
              <a:rPr lang="en-US" smtClean="0">
                <a:solidFill>
                  <a:srgbClr val="4F4F4F"/>
                </a:solidFill>
                <a:latin typeface="Century Gothic" pitchFamily="34" charset="0"/>
                <a:cs typeface="Century Gothic" pitchFamily="34" charset="0"/>
              </a:rPr>
              <a:t>...</a:t>
            </a:r>
          </a:p>
          <a:p>
            <a:pPr lvl="1" eaLnBrk="1" hangingPunct="1"/>
            <a:r>
              <a:rPr lang="en-US" smtClean="0">
                <a:solidFill>
                  <a:srgbClr val="4F4F4F"/>
                </a:solidFill>
                <a:latin typeface="Century Gothic" pitchFamily="34" charset="0"/>
                <a:cs typeface="Century Gothic" pitchFamily="34" charset="0"/>
              </a:rPr>
              <a:t>&lt;QDT install dir&gt;/logs/qdtadminxxx.log</a:t>
            </a:r>
          </a:p>
          <a:p>
            <a:pPr eaLnBrk="1" hangingPunct="1"/>
            <a:r>
              <a:rPr lang="en-US"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The following are some issues which may prevent successful conversion execution:</a:t>
            </a:r>
          </a:p>
          <a:p>
            <a:pPr eaLnBrk="1" hangingPunct="1"/>
            <a:r>
              <a:rPr lang="en-IE" smtClean="0">
                <a:solidFill>
                  <a:srgbClr val="4F4F4F"/>
                </a:solidFill>
                <a:latin typeface="Century Gothic" pitchFamily="34" charset="0"/>
                <a:cs typeface="Century Gothic" pitchFamily="34" charset="0"/>
              </a:rPr>
              <a:t>Conversions are not enabled in QDT</a:t>
            </a:r>
          </a:p>
          <a:p>
            <a:pPr eaLnBrk="1" hangingPunct="1"/>
            <a:r>
              <a:rPr lang="en-IE" smtClean="0">
                <a:solidFill>
                  <a:srgbClr val="4F4F4F"/>
                </a:solidFill>
                <a:latin typeface="Century Gothic" pitchFamily="34" charset="0"/>
                <a:cs typeface="Century Gothic" pitchFamily="34" charset="0"/>
              </a:rPr>
              <a:t>Errors exist in the Data Preparation Report</a:t>
            </a:r>
          </a:p>
          <a:p>
            <a:pPr eaLnBrk="1" hangingPunct="1"/>
            <a:r>
              <a:rPr lang="en-IE" smtClean="0">
                <a:solidFill>
                  <a:srgbClr val="4F4F4F"/>
                </a:solidFill>
                <a:latin typeface="Century Gothic" pitchFamily="34" charset="0"/>
                <a:cs typeface="Century Gothic" pitchFamily="34" charset="0"/>
              </a:rPr>
              <a:t>Invalid characters exist in a database field</a:t>
            </a:r>
          </a:p>
          <a:p>
            <a:pPr eaLnBrk="1" hangingPunct="1"/>
            <a:r>
              <a:rPr lang="en-IE"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smtClean="0">
              <a:solidFill>
                <a:srgbClr val="4F4F4F"/>
              </a:solidFill>
              <a:latin typeface="Century Gothic" pitchFamily="34" charset="0"/>
              <a:cs typeface="Century Gothic" pitchFamily="34" charset="0"/>
            </a:endParaRPr>
          </a:p>
          <a:p>
            <a:pPr eaLnBrk="1" hangingPunct="1"/>
            <a:endParaRPr lang="en-IE"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QDT menu options do not contain Convert QAD EE from Previous Release</a:t>
            </a:r>
          </a:p>
          <a:p>
            <a:pPr marL="514350" indent="-457200" defTabSz="914400" eaLnBrk="1" hangingPunct="1"/>
            <a:r>
              <a:rPr lang="en-IE" sz="2400" smtClean="0">
                <a:solidFill>
                  <a:srgbClr val="4F4F4F"/>
                </a:solidFill>
                <a:latin typeface="Century Gothic" pitchFamily="34" charset="0"/>
                <a:cs typeface="Century Gothic" pitchFamily="34" charset="0"/>
              </a:rPr>
              <a:t>Conversion routines are disabled and password protected by default. Therefore, this option must be enabled beforehand</a:t>
            </a:r>
          </a:p>
          <a:p>
            <a:pPr marL="514350" indent="-457200" defTabSz="914400" eaLnBrk="1" hangingPunct="1"/>
            <a:r>
              <a:rPr lang="en-IE" sz="2400"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smtClean="0">
              <a:solidFill>
                <a:srgbClr val="4F4F4F"/>
              </a:solidFill>
              <a:latin typeface="Century Gothic" pitchFamily="34" charset="0"/>
              <a:cs typeface="Century Gothic" pitchFamily="34" charset="0"/>
            </a:endParaRPr>
          </a:p>
          <a:p>
            <a:pPr marL="533400" indent="-533400" defTabSz="914400" eaLnBrk="1" hangingPunct="1"/>
            <a:endParaRPr lang="en-IE"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eaLnBrk="1" hangingPunct="1"/>
            <a:r>
              <a:rPr lang="en-IE" sz="2400" smtClean="0">
                <a:solidFill>
                  <a:srgbClr val="4F4F4F"/>
                </a:solidFill>
                <a:latin typeface="Century Gothic" pitchFamily="34" charset="0"/>
                <a:cs typeface="Century Gothic" pitchFamily="34" charset="0"/>
              </a:rPr>
              <a:t>Before the conversion execution stage can be run, the Data Preparation Report must be run on source database and report zero errors</a:t>
            </a:r>
          </a:p>
          <a:p>
            <a:pPr eaLnBrk="1" hangingPunct="1"/>
            <a:r>
              <a:rPr lang="en-IE" sz="2400" smtClean="0">
                <a:solidFill>
                  <a:srgbClr val="4F4F4F"/>
                </a:solidFill>
                <a:latin typeface="Century Gothic" pitchFamily="34" charset="0"/>
                <a:cs typeface="Century Gothic" pitchFamily="34" charset="0"/>
              </a:rPr>
              <a:t>To fix the problem, run the Data Preparation Report against the source database and fix any reported errors</a:t>
            </a:r>
          </a:p>
          <a:p>
            <a:pPr eaLnBrk="1" hangingPunct="1"/>
            <a:endParaRPr lang="en-IE" sz="240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buNone/>
            </a:pPr>
            <a:r>
              <a:rPr lang="en-IE" sz="2400" smtClean="0">
                <a:solidFill>
                  <a:srgbClr val="4F4F4F"/>
                </a:solidFill>
                <a:latin typeface="Century Gothic" pitchFamily="34" charset="0"/>
                <a:cs typeface="Century Gothic" pitchFamily="34" charset="0"/>
              </a:rPr>
              <a:t>Errors in reindex.log</a:t>
            </a:r>
          </a:p>
          <a:p>
            <a:pPr eaLnBrk="1" hangingPunct="1">
              <a:lnSpc>
                <a:spcPct val="80000"/>
              </a:lnSpc>
            </a:pPr>
            <a:r>
              <a:rPr lang="en-IE" sz="2000" smtClean="0">
                <a:solidFill>
                  <a:srgbClr val="4F4F4F"/>
                </a:solidFill>
                <a:latin typeface="Century Gothic" pitchFamily="34" charset="0"/>
                <a:cs typeface="Century Gothic" pitchFamily="34" charset="0"/>
              </a:rPr>
              <a:t>reindex.log contains the output from rebuilding the indexes in the QAD EE database during conversion execution</a:t>
            </a:r>
          </a:p>
          <a:p>
            <a:pPr eaLnBrk="1" hangingPunct="1">
              <a:lnSpc>
                <a:spcPct val="80000"/>
              </a:lnSpc>
            </a:pPr>
            <a:r>
              <a:rPr lang="en-IE" sz="2000" smtClean="0">
                <a:solidFill>
                  <a:srgbClr val="4F4F4F"/>
                </a:solidFill>
                <a:latin typeface="Century Gothic" pitchFamily="34" charset="0"/>
                <a:cs typeface="Century Gothic" pitchFamily="34" charset="0"/>
              </a:rPr>
              <a:t>The new unique index oid_&lt;table name&gt; can cause these errors</a:t>
            </a:r>
          </a:p>
          <a:p>
            <a:pPr lvl="1" eaLnBrk="1" hangingPunct="1">
              <a:lnSpc>
                <a:spcPct val="80000"/>
              </a:lnSpc>
            </a:pPr>
            <a:r>
              <a:rPr lang="en-IE" sz="1800" smtClean="0">
                <a:solidFill>
                  <a:srgbClr val="4F4F4F"/>
                </a:solidFill>
                <a:latin typeface="Century Gothic" pitchFamily="34" charset="0"/>
                <a:cs typeface="Century Gothic" pitchFamily="34" charset="0"/>
              </a:rPr>
              <a:t>This new index is used to enforce uniqueness on the OID fields</a:t>
            </a:r>
          </a:p>
          <a:p>
            <a:pPr lvl="1" eaLnBrk="1" hangingPunct="1">
              <a:lnSpc>
                <a:spcPct val="80000"/>
              </a:lnSpc>
            </a:pPr>
            <a:r>
              <a:rPr lang="en-IE" sz="1800" smtClean="0">
                <a:solidFill>
                  <a:srgbClr val="4F4F4F"/>
                </a:solidFill>
                <a:latin typeface="Century Gothic" pitchFamily="34" charset="0"/>
                <a:cs typeface="Century Gothic" pitchFamily="34" charset="0"/>
              </a:rPr>
              <a:t>OID fields were available in some pre-QAD EE versions, but uniqueness was not enforced</a:t>
            </a:r>
          </a:p>
          <a:p>
            <a:pPr eaLnBrk="1" hangingPunct="1">
              <a:lnSpc>
                <a:spcPct val="80000"/>
              </a:lnSpc>
            </a:pPr>
            <a:r>
              <a:rPr lang="en-IE" sz="2000" smtClean="0">
                <a:solidFill>
                  <a:srgbClr val="4F4F4F"/>
                </a:solidFill>
                <a:latin typeface="Century Gothic" pitchFamily="34" charset="0"/>
                <a:cs typeface="Century Gothic" pitchFamily="34" charset="0"/>
              </a:rPr>
              <a:t>Analyze and correct these errors before proceeding with the conversion</a:t>
            </a:r>
          </a:p>
          <a:p>
            <a:pPr lvl="1" eaLnBrk="1" hangingPunct="1">
              <a:lnSpc>
                <a:spcPct val="80000"/>
              </a:lnSpc>
            </a:pPr>
            <a:r>
              <a:rPr lang="en-IE" sz="1800" smtClean="0">
                <a:solidFill>
                  <a:srgbClr val="4F4F4F"/>
                </a:solidFill>
                <a:latin typeface="Century Gothic" pitchFamily="34" charset="0"/>
                <a:cs typeface="Century Gothic" pitchFamily="34" charset="0"/>
              </a:rPr>
              <a:t>For OID fields, these can be reset to zero and the conversion will regenerate them</a:t>
            </a:r>
          </a:p>
          <a:p>
            <a:pPr lvl="1" eaLnBrk="1" hangingPunct="1">
              <a:lnSpc>
                <a:spcPct val="80000"/>
              </a:lnSpc>
            </a:pPr>
            <a:r>
              <a:rPr lang="en-IE" sz="1800" smtClean="0">
                <a:solidFill>
                  <a:srgbClr val="4F4F4F"/>
                </a:solidFill>
                <a:latin typeface="Century Gothic" pitchFamily="34" charset="0"/>
                <a:cs typeface="Century Gothic" pitchFamily="34" charset="0"/>
              </a:rPr>
              <a:t>Note: Some OID fields are used as foreign fields and these should be manually corrected</a:t>
            </a:r>
          </a:p>
          <a:p>
            <a:pPr eaLnBrk="1" hangingPunct="1">
              <a:lnSpc>
                <a:spcPct val="80000"/>
              </a:lnSpc>
            </a:pPr>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"field cannot contain a comma, a pipe or any unprintable character"</a:t>
            </a:r>
          </a:p>
          <a:p>
            <a:pPr eaLnBrk="1" hangingPunct="1"/>
            <a:r>
              <a:rPr lang="en-IE" sz="2200" smtClean="0">
                <a:solidFill>
                  <a:srgbClr val="4F4F4F"/>
                </a:solidFill>
                <a:latin typeface="Century Gothic" pitchFamily="34" charset="0"/>
                <a:cs typeface="Century Gothic" pitchFamily="34" charset="0"/>
              </a:rPr>
              <a:t>QAD EE does not support commas, pipes, or unprintable characters in some fields</a:t>
            </a:r>
          </a:p>
          <a:p>
            <a:pPr eaLnBrk="1" hangingPunct="1"/>
            <a:r>
              <a:rPr lang="en-IE" sz="2200" smtClean="0">
                <a:solidFill>
                  <a:srgbClr val="4F4F4F"/>
                </a:solidFill>
                <a:latin typeface="Century Gothic" pitchFamily="34" charset="0"/>
                <a:cs typeface="Century Gothic" pitchFamily="34" charset="0"/>
              </a:rPr>
              <a:t>You must remove these characters from the source database or replacethem with supported characters (such as semicolons)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environment</a:t>
            </a:r>
          </a:p>
          <a:p>
            <a:pPr marL="365760" lvl="1" indent="0" eaLnBrk="1" hangingPunct="1">
              <a:buNone/>
            </a:pPr>
            <a:r>
              <a:rPr lang="en-IE" smtClean="0">
                <a:solidFill>
                  <a:srgbClr val="4F4F4F"/>
                </a:solidFill>
                <a:latin typeface="Century Gothic" pitchFamily="34" charset="0"/>
                <a:cs typeface="Century Gothic" pitchFamily="34" charset="0"/>
              </a:rPr>
              <a:t>Define values for the following environment variables:</a:t>
            </a:r>
          </a:p>
          <a:p>
            <a:pPr lvl="1" eaLnBrk="1" hangingPunct="1"/>
            <a:r>
              <a:rPr lang="en-IE" smtClean="0">
                <a:solidFill>
                  <a:srgbClr val="4F4F4F"/>
                </a:solidFill>
                <a:latin typeface="Century Gothic" pitchFamily="34" charset="0"/>
                <a:cs typeface="Century Gothic" pitchFamily="34" charset="0"/>
              </a:rPr>
              <a:t>DLC: Progress install directory</a:t>
            </a:r>
          </a:p>
          <a:p>
            <a:pPr lvl="1" eaLnBrk="1" hangingPunct="1"/>
            <a:r>
              <a:rPr lang="en-IE" smtClean="0">
                <a:solidFill>
                  <a:srgbClr val="4F4F4F"/>
                </a:solidFill>
                <a:latin typeface="Century Gothic" pitchFamily="34" charset="0"/>
                <a:cs typeface="Century Gothic" pitchFamily="34" charset="0"/>
              </a:rPr>
              <a:t>CATALINA_HOME: Tomcat install directory</a:t>
            </a:r>
          </a:p>
          <a:p>
            <a:pPr lvl="1" eaLnBrk="1" hangingPunct="1"/>
            <a:r>
              <a:rPr lang="en-IE" smtClean="0">
                <a:solidFill>
                  <a:srgbClr val="4F4F4F"/>
                </a:solidFill>
                <a:latin typeface="Century Gothic" pitchFamily="34" charset="0"/>
                <a:cs typeface="Century Gothic" pitchFamily="34" charset="0"/>
              </a:rPr>
              <a:t>JAVA_HOME: Java install directory</a:t>
            </a:r>
          </a:p>
          <a:p>
            <a:pPr eaLnBrk="1" hangingPunct="1"/>
            <a:r>
              <a:rPr lang="en-IE" smtClean="0">
                <a:solidFill>
                  <a:srgbClr val="4F4F4F"/>
                </a:solidFill>
                <a:latin typeface="Century Gothic" pitchFamily="34" charset="0"/>
                <a:cs typeface="Century Gothic" pitchFamily="34" charset="0"/>
              </a:rPr>
              <a:t>Note: QAD recommends placing these settings in a shell script to avoid having to set them each time</a:t>
            </a:r>
          </a:p>
          <a:p>
            <a:pPr lvl="1" eaLnBrk="1" hangingPunct="1"/>
            <a:endParaRPr lang="en-US"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buNone/>
            </a:pPr>
            <a:r>
              <a:rPr lang="en-IE" sz="2400" smtClean="0">
                <a:solidFill>
                  <a:srgbClr val="4F4F4F"/>
                </a:solidFill>
                <a:latin typeface="Century Gothic" pitchFamily="34" charset="0"/>
                <a:cs typeface="Century Gothic" pitchFamily="34" charset="0"/>
              </a:rPr>
              <a:t>Errors in qdtadmin.log: "value is too long“</a:t>
            </a:r>
          </a:p>
          <a:p>
            <a:pPr eaLnBrk="1" hangingPunct="1"/>
            <a:r>
              <a:rPr lang="en-IE" sz="2000" smtClean="0">
                <a:solidFill>
                  <a:srgbClr val="4F4F4F"/>
                </a:solidFill>
                <a:latin typeface="Century Gothic" pitchFamily="34" charset="0"/>
                <a:cs typeface="Century Gothic" pitchFamily="34" charset="0"/>
              </a:rPr>
              <a:t>QAD EE validates field length based on data definitions. If the value being entered in the field exceeds the length defined in the database, QAD EE raises an error during conversion</a:t>
            </a:r>
          </a:p>
          <a:p>
            <a:pPr eaLnBrk="1" hangingPunct="1"/>
            <a:r>
              <a:rPr lang="en-IE" sz="2000" smtClean="0">
                <a:solidFill>
                  <a:srgbClr val="4F4F4F"/>
                </a:solidFill>
                <a:latin typeface="Century Gothic" pitchFamily="34" charset="0"/>
                <a:cs typeface="Century Gothic" pitchFamily="34" charset="0"/>
              </a:rPr>
              <a:t>You can correct these errors by shortening or truncating some characters from the original value to make the length less than, or equal to, the length defined in database</a:t>
            </a: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smtClean="0">
                <a:solidFill>
                  <a:srgbClr val="4F4F4F"/>
                </a:solidFill>
                <a:latin typeface="Century Gothic" pitchFamily="34" charset="0"/>
                <a:cs typeface="Century Gothic" pitchFamily="34" charset="0"/>
              </a:rPr>
              <a:t>Errors in qdtadmin.log: "The role name may not contain the following characters: '*', ',' or '!'"</a:t>
            </a:r>
          </a:p>
          <a:p>
            <a:pPr eaLnBrk="1" hangingPunct="1"/>
            <a:r>
              <a:rPr lang="en-IE" sz="2200" smtClean="0">
                <a:solidFill>
                  <a:srgbClr val="4F4F4F"/>
                </a:solidFill>
                <a:latin typeface="Century Gothic" pitchFamily="34" charset="0"/>
                <a:cs typeface="Century Gothic" pitchFamily="34" charset="0"/>
              </a:rPr>
              <a:t>QAD EE 's role name does not support the above characters</a:t>
            </a:r>
          </a:p>
          <a:p>
            <a:pPr eaLnBrk="1" hangingPunct="1"/>
            <a:r>
              <a:rPr lang="en-IE" sz="2200" smtClean="0">
                <a:solidFill>
                  <a:srgbClr val="4F4F4F"/>
                </a:solidFill>
                <a:latin typeface="Century Gothic" pitchFamily="34" charset="0"/>
                <a:cs typeface="Century Gothic" pitchFamily="34" charset="0"/>
              </a:rPr>
              <a:t>These characters must be replaced in usrg_group_name of the source database with supported characters</a:t>
            </a:r>
          </a:p>
          <a:p>
            <a:pPr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600" smtClean="0">
                <a:solidFill>
                  <a:srgbClr val="4F4F4F"/>
                </a:solidFill>
                <a:latin typeface="Century Gothic" pitchFamily="34" charset="0"/>
                <a:cs typeface="Century Gothic" pitchFamily="34" charset="0"/>
              </a:rPr>
              <a:t>Errors in qdtdmin.log: “***** </a:t>
            </a:r>
            <a:r>
              <a:rPr lang="en-US" altLang="zh-CN" sz="2600" smtClean="0">
                <a:solidFill>
                  <a:srgbClr val="4F4F4F"/>
                </a:solidFill>
                <a:latin typeface="Century Gothic" pitchFamily="34" charset="0"/>
                <a:ea typeface="SimSun" pitchFamily="2" charset="-122"/>
              </a:rPr>
              <a:t>Error: Cannot find Pay Format Directory “</a:t>
            </a:r>
          </a:p>
          <a:p>
            <a:pPr marL="514350" indent="-457200" defTabSz="914400" eaLnBrk="1" hangingPunct="1"/>
            <a:r>
              <a:rPr lang="en-US" altLang="zh-CN" sz="2200"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a:t>
            </a:r>
            <a:endParaRPr lang="en-US" altLang="zh-CN" sz="2200" b="1" smtClean="0">
              <a:solidFill>
                <a:srgbClr val="4F4F4F"/>
              </a:solidFill>
              <a:latin typeface="Century Gothic" pitchFamily="34" charset="0"/>
              <a:ea typeface="SimSun" pitchFamily="2" charset="-122"/>
            </a:endParaRPr>
          </a:p>
          <a:p>
            <a:pPr marL="514350" indent="-457200" defTabSz="914400" eaLnBrk="1" hangingPunct="1"/>
            <a:r>
              <a:rPr lang="en-US" altLang="zh-CN" sz="2200" smtClean="0">
                <a:solidFill>
                  <a:srgbClr val="4F4F4F"/>
                </a:solidFill>
                <a:latin typeface="Century Gothic" pitchFamily="34" charset="0"/>
                <a:ea typeface="SimSun" pitchFamily="2" charset="-122"/>
              </a:rPr>
              <a:t>Fix: Confirm that the directory entered is valid and contains the correct xml files</a:t>
            </a:r>
            <a:endParaRPr lang="en-US" sz="2200" smtClean="0">
              <a:solidFill>
                <a:srgbClr val="4F4F4F"/>
              </a:solidFill>
              <a:latin typeface="Century Gothic" pitchFamily="34" charset="0"/>
              <a:cs typeface="Century Gothic" pitchFamily="34" charset="0"/>
            </a:endParaRPr>
          </a:p>
          <a:p>
            <a:pPr marL="514350" indent="-457200" defTabSz="914400" eaLnBrk="1" hangingPunct="1"/>
            <a:r>
              <a:rPr lang="en-US" sz="22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marL="514350" indent="-457200" defTabSz="914400" eaLnBrk="1" hangingPunct="1"/>
            <a:endParaRPr lang="en-US"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smtClean="0">
                <a:solidFill>
                  <a:srgbClr val="4F4F4F"/>
                </a:solidFill>
                <a:latin typeface="Century Gothic" pitchFamily="34" charset="0"/>
                <a:cs typeface="Century Gothic" pitchFamily="34" charset="0"/>
              </a:rPr>
              <a:t>Progress errors during conversion execution such as </a:t>
            </a:r>
            <a:r>
              <a:rPr lang="en-US" altLang="zh-CN" sz="2400" smtClean="0">
                <a:solidFill>
                  <a:srgbClr val="4F4F4F"/>
                </a:solidFill>
                <a:latin typeface="Century Gothic" pitchFamily="34" charset="0"/>
                <a:ea typeface="SimSun" pitchFamily="2" charset="-122"/>
              </a:rPr>
              <a:t>“Record Already exists with Daybook Code = 0.”</a:t>
            </a:r>
            <a:r>
              <a:rPr lang="en-US" altLang="zh-CN" sz="3600" smtClean="0">
                <a:solidFill>
                  <a:srgbClr val="4F4F4F"/>
                </a:solidFill>
                <a:latin typeface="Century Gothic" pitchFamily="34" charset="0"/>
                <a:ea typeface="SimSun" pitchFamily="2" charset="-122"/>
              </a:rPr>
              <a:t> </a:t>
            </a:r>
            <a:endParaRPr lang="en-IE" sz="3200" smtClean="0">
              <a:solidFill>
                <a:srgbClr val="4F4F4F"/>
              </a:solidFill>
              <a:latin typeface="Century Gothic" pitchFamily="34" charset="0"/>
              <a:cs typeface="Century Gothic" pitchFamily="34" charset="0"/>
            </a:endParaRPr>
          </a:p>
          <a:p>
            <a:pPr eaLnBrk="1" hangingPunct="1"/>
            <a:r>
              <a:rPr lang="en-US" altLang="zh-CN" sz="2000" smtClean="0">
                <a:solidFill>
                  <a:srgbClr val="4F4F4F"/>
                </a:solidFill>
                <a:latin typeface="Century Gothic" pitchFamily="34" charset="0"/>
                <a:ea typeface="SimSun" pitchFamily="2" charset="-122"/>
              </a:rPr>
              <a:t>The conversion could not find the default daybook codes because they were not entered or there was an earlier error that caused the conversion to not write these values to the xml file</a:t>
            </a:r>
          </a:p>
          <a:p>
            <a:pPr eaLnBrk="1" hangingPunct="1"/>
            <a:r>
              <a:rPr lang="en-US" altLang="zh-CN" sz="2000" smtClean="0">
                <a:solidFill>
                  <a:srgbClr val="4F4F4F"/>
                </a:solidFill>
                <a:latin typeface="Century Gothic" pitchFamily="34" charset="0"/>
                <a:ea typeface="SimSun" pitchFamily="2" charset="-122"/>
              </a:rPr>
              <a:t>Update the values using the Conversion Parameters Utility</a:t>
            </a:r>
            <a:endParaRPr lang="en-US" sz="2000" smtClean="0">
              <a:solidFill>
                <a:srgbClr val="4F4F4F"/>
              </a:solidFill>
              <a:latin typeface="Century Gothic" pitchFamily="34" charset="0"/>
              <a:cs typeface="Century Gothic" pitchFamily="34" charset="0"/>
            </a:endParaRPr>
          </a:p>
          <a:p>
            <a:pPr eaLnBrk="1" hangingPunct="1"/>
            <a:r>
              <a:rPr lang="en-US" sz="200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a:t>
            </a:r>
          </a:p>
          <a:p>
            <a:pPr eaLnBrk="1" hangingPunct="1"/>
            <a:endParaRPr lang="en-US"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mtClean="0">
                <a:solidFill>
                  <a:srgbClr val="4F4F4F"/>
                </a:solidFill>
                <a:latin typeface="Century Gothic" pitchFamily="34" charset="0"/>
                <a:cs typeface="Century Gothic" pitchFamily="34" charset="0"/>
              </a:rPr>
              <a:t>Progress errors during conversion execution such as </a:t>
            </a:r>
            <a:r>
              <a:rPr lang="en-US" altLang="zh-CN" smtClean="0">
                <a:solidFill>
                  <a:srgbClr val="4F4F4F"/>
                </a:solidFill>
                <a:latin typeface="Century Gothic" pitchFamily="34" charset="0"/>
                <a:ea typeface="SimSun" pitchFamily="2" charset="-122"/>
              </a:rPr>
              <a:t>“Could not start financial session. -5”</a:t>
            </a:r>
            <a:endParaRPr lang="en-IE" altLang="zh-CN" smtClean="0">
              <a:solidFill>
                <a:srgbClr val="4F4F4F"/>
              </a:solidFill>
              <a:latin typeface="Century Gothic" pitchFamily="34" charset="0"/>
              <a:ea typeface="SimSun" pitchFamily="2" charset="-122"/>
            </a:endParaRPr>
          </a:p>
          <a:p>
            <a:pPr marL="457200" indent="-457200" defTabSz="914400" eaLnBrk="1" hangingPunct="1"/>
            <a:r>
              <a:rPr lang="en-IE" sz="2400" smtClean="0">
                <a:solidFill>
                  <a:srgbClr val="4F4F4F"/>
                </a:solidFill>
                <a:latin typeface="Century Gothic" pitchFamily="34" charset="0"/>
                <a:cs typeface="Century Gothic" pitchFamily="34" charset="0"/>
              </a:rPr>
              <a:t>Potential causes:</a:t>
            </a:r>
          </a:p>
          <a:p>
            <a:pPr marL="1092200" lvl="1" indent="-533400" defTabSz="914400" eaLnBrk="1" hangingPunct="1"/>
            <a:r>
              <a:rPr lang="en-US" sz="2000" smtClean="0">
                <a:solidFill>
                  <a:srgbClr val="4F4F4F"/>
                </a:solidFill>
                <a:latin typeface="Century Gothic" pitchFamily="34" charset="0"/>
                <a:cs typeface="Century Gothic" pitchFamily="34" charset="0"/>
              </a:rPr>
              <a:t>The financial application server is not running</a:t>
            </a:r>
          </a:p>
          <a:p>
            <a:pPr marL="1092200" lvl="1" indent="-533400" defTabSz="914400" eaLnBrk="1" hangingPunct="1"/>
            <a:r>
              <a:rPr lang="en-US" sz="2000" smtClean="0">
                <a:solidFill>
                  <a:srgbClr val="4F4F4F"/>
                </a:solidFill>
                <a:latin typeface="Century Gothic" pitchFamily="34" charset="0"/>
                <a:cs typeface="Century Gothic" pitchFamily="34" charset="0"/>
              </a:rPr>
              <a:t>The license keys are out of date</a:t>
            </a:r>
            <a:endParaRPr lang="en-IE" sz="2000" smtClean="0">
              <a:solidFill>
                <a:srgbClr val="4F4F4F"/>
              </a:solidFill>
              <a:latin typeface="Century Gothic" pitchFamily="34" charset="0"/>
              <a:cs typeface="Century Gothic" pitchFamily="34" charset="0"/>
            </a:endParaRPr>
          </a:p>
          <a:p>
            <a:pPr marL="512064" indent="-533400" defTabSz="914400" eaLnBrk="1" hangingPunct="1"/>
            <a:r>
              <a:rPr lang="en-IE" sz="2400" smtClean="0">
                <a:solidFill>
                  <a:srgbClr val="4F4F4F"/>
                </a:solidFill>
                <a:latin typeface="Century Gothic" pitchFamily="34" charset="0"/>
                <a:cs typeface="Century Gothic" pitchFamily="34" charset="0"/>
              </a:rPr>
              <a:t>Fix: Start the financial application server</a:t>
            </a:r>
            <a:endParaRPr lang="en-US" sz="2400" smtClean="0">
              <a:solidFill>
                <a:srgbClr val="4F4F4F"/>
              </a:solidFill>
              <a:latin typeface="Century Gothic" pitchFamily="34" charset="0"/>
              <a:cs typeface="Century Gothic" pitchFamily="34" charset="0"/>
            </a:endParaRPr>
          </a:p>
          <a:p>
            <a:pPr marL="512064" indent="-533400" defTabSz="914400" eaLnBrk="1" hangingPunct="1"/>
            <a:r>
              <a:rPr lang="en-US" sz="2400" smtClean="0"/>
              <a:t>If the conversion or upgrade execution did not complete successfully and terminated prematurely, you need to determine the root cause of the problem and correct it in the source environment. You will need to restart the converison from the beginning by doing a reinstallation of QDT and QAD Enterprise Edition </a:t>
            </a:r>
            <a:endParaRPr lang="en-US" sz="2400"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Troubleshooting</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Prepare the source databases</a:t>
            </a:r>
          </a:p>
          <a:p>
            <a:pPr marL="365760" lvl="1" indent="0" eaLnBrk="1" hangingPunct="1">
              <a:buNone/>
            </a:pPr>
            <a:r>
              <a:rPr lang="en-US" smtClean="0">
                <a:solidFill>
                  <a:srgbClr val="4F4F4F"/>
                </a:solidFill>
                <a:latin typeface="Century Gothic" pitchFamily="34" charset="0"/>
                <a:cs typeface="Century Gothic" pitchFamily="34" charset="0"/>
              </a:rPr>
              <a:t>Migrate database to latest Progress version</a:t>
            </a:r>
          </a:p>
          <a:p>
            <a:pPr marL="365760" lvl="1" indent="0" eaLnBrk="1" hangingPunct="1">
              <a:buNone/>
            </a:pPr>
            <a:endParaRPr lang="en-IE" smtClean="0">
              <a:solidFill>
                <a:srgbClr val="4F4F4F"/>
              </a:solidFill>
              <a:latin typeface="Century Gothic" pitchFamily="34" charset="0"/>
              <a:cs typeface="Century Gothic" pitchFamily="34" charset="0"/>
            </a:endParaRPr>
          </a:p>
          <a:p>
            <a:pPr eaLnBrk="1" hangingPunct="1"/>
            <a:r>
              <a:rPr lang="en-IE" smtClean="0">
                <a:solidFill>
                  <a:srgbClr val="4F4F4F"/>
                </a:solidFill>
                <a:latin typeface="Century Gothic" pitchFamily="34" charset="0"/>
                <a:cs typeface="Century Gothic" pitchFamily="34" charset="0"/>
              </a:rPr>
              <a:t>Note: Conversion execution will not start if there are errors in the Data Preparation Report</a:t>
            </a:r>
          </a:p>
          <a:p>
            <a:pPr marL="365760" lvl="1" indent="0" eaLnBrk="1" hangingPunct="1">
              <a:buNone/>
            </a:pPr>
            <a:r>
              <a:rPr lang="en-IE" smtClean="0">
                <a:solidFill>
                  <a:srgbClr val="4F4F4F"/>
                </a:solidFill>
                <a:latin typeface="Century Gothic" pitchFamily="34" charset="0"/>
                <a:cs typeface="Century Gothic" pitchFamily="34" charset="0"/>
              </a:rPr>
              <a:t>Therefore, it is mandatory to resolve all pre-conversion errors before beginning this stage</a:t>
            </a:r>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smtClean="0">
                <a:solidFill>
                  <a:srgbClr val="4F4F4F"/>
                </a:solidFill>
                <a:latin typeface="Century Gothic" pitchFamily="34" charset="0"/>
                <a:cs typeface="Century Gothic" pitchFamily="34" charset="0"/>
              </a:rPr>
              <a:t>Install and configure software</a:t>
            </a:r>
          </a:p>
          <a:p>
            <a:pPr lvl="1" eaLnBrk="1" hangingPunct="1"/>
            <a:r>
              <a:rPr lang="en-IE" smtClean="0">
                <a:solidFill>
                  <a:srgbClr val="4F4F4F"/>
                </a:solidFill>
                <a:latin typeface="Century Gothic" pitchFamily="34" charset="0"/>
                <a:cs typeface="Century Gothic" pitchFamily="34" charset="0"/>
              </a:rPr>
              <a:t>Install the latest version of QDT that includes conversions</a:t>
            </a:r>
          </a:p>
          <a:p>
            <a:pPr marL="731520" lvl="2" indent="0" eaLnBrk="1" hangingPunct="1">
              <a:buNone/>
            </a:pPr>
            <a:r>
              <a:rPr lang="en-IE"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smtClean="0">
                <a:solidFill>
                  <a:srgbClr val="4F4F4F"/>
                </a:solidFill>
                <a:latin typeface="Century Gothic" pitchFamily="34" charset="0"/>
                <a:cs typeface="Century Gothic" pitchFamily="34" charset="0"/>
              </a:rPr>
              <a:t>Use latest version of QDT </a:t>
            </a:r>
          </a:p>
          <a:p>
            <a:pPr marL="731520" lvl="2" indent="0" eaLnBrk="1" hangingPunct="1">
              <a:buNone/>
            </a:pPr>
            <a:r>
              <a:rPr lang="en-IE" smtClean="0">
                <a:solidFill>
                  <a:srgbClr val="4F4F4F"/>
                </a:solidFill>
                <a:latin typeface="Century Gothic" pitchFamily="34" charset="0"/>
                <a:cs typeface="Century Gothic" pitchFamily="34" charset="0"/>
              </a:rPr>
              <a:t>Install QAD Enterprise Edition</a:t>
            </a:r>
          </a:p>
          <a:p>
            <a:pPr eaLnBrk="1" hangingPunct="1"/>
            <a:r>
              <a:rPr lang="en-IE" smtClean="0">
                <a:solidFill>
                  <a:srgbClr val="4F4F4F"/>
                </a:solidFill>
                <a:latin typeface="Century Gothic" pitchFamily="34" charset="0"/>
                <a:cs typeface="Century Gothic" pitchFamily="34" charset="0"/>
              </a:rPr>
              <a:t>Note: You may need to update the QAD EE patch level</a:t>
            </a:r>
          </a:p>
          <a:p>
            <a:pPr lvl="1" eaLnBrk="1" hangingPunct="1"/>
            <a:endParaRPr lang="en-US"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marL="0" indent="0" eaLnBrk="1" hangingPunct="1">
              <a:lnSpc>
                <a:spcPct val="90000"/>
              </a:lnSpc>
              <a:buNone/>
            </a:pPr>
            <a:r>
              <a:rPr lang="en-US" sz="1800" dirty="0" smtClean="0">
                <a:solidFill>
                  <a:srgbClr val="4F4F4F"/>
                </a:solidFill>
                <a:latin typeface="Century Gothic" pitchFamily="34" charset="0"/>
                <a:cs typeface="Century Gothic" pitchFamily="34" charset="0"/>
              </a:rPr>
              <a:t>You should not run the Configure </a:t>
            </a:r>
            <a:r>
              <a:rPr lang="en-US" sz="1800" dirty="0" smtClean="0">
                <a:solidFill>
                  <a:srgbClr val="4F4F4F"/>
                </a:solidFill>
                <a:latin typeface="Century Gothic" pitchFamily="34" charset="0"/>
                <a:cs typeface="Century Gothic" pitchFamily="34" charset="0"/>
              </a:rPr>
              <a:t>QAD EE </a:t>
            </a:r>
            <a:r>
              <a:rPr lang="en-US" sz="1800" dirty="0" smtClean="0">
                <a:solidFill>
                  <a:srgbClr val="4F4F4F"/>
                </a:solidFill>
                <a:latin typeface="Century Gothic" pitchFamily="34" charset="0"/>
                <a:cs typeface="Century Gothic" pitchFamily="34" charset="0"/>
              </a:rPr>
              <a:t>option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buNone/>
            </a:pPr>
            <a:r>
              <a:rPr lang="en-US" smtClean="0">
                <a:solidFill>
                  <a:srgbClr val="4F4F4F"/>
                </a:solidFill>
                <a:latin typeface="Century Gothic" pitchFamily="34" charset="0"/>
                <a:cs typeface="Century Gothic" pitchFamily="34" charset="0"/>
              </a:rPr>
              <a:t>Conversion Set Up</a:t>
            </a:r>
          </a:p>
          <a:p>
            <a:pPr eaLnBrk="1" hangingPunct="1"/>
            <a:r>
              <a:rPr lang="en-IE" smtClean="0">
                <a:solidFill>
                  <a:srgbClr val="4F4F4F"/>
                </a:solidFill>
                <a:latin typeface="Century Gothic" pitchFamily="34" charset="0"/>
                <a:cs typeface="Century Gothic" pitchFamily="34" charset="0"/>
              </a:rPr>
              <a:t>Enable large files for the target production database (if required)</a:t>
            </a:r>
          </a:p>
          <a:p>
            <a:pPr eaLnBrk="1" hangingPunct="1"/>
            <a:r>
              <a:rPr lang="en-IE" smtClean="0">
                <a:solidFill>
                  <a:srgbClr val="4F4F4F"/>
                </a:solidFill>
                <a:latin typeface="Century Gothic" pitchFamily="34" charset="0"/>
                <a:cs typeface="Century Gothic" pitchFamily="34" charset="0"/>
              </a:rPr>
              <a:t>Enable conversions</a:t>
            </a:r>
          </a:p>
          <a:p>
            <a:pPr lvl="1" eaLnBrk="1" hangingPunct="1"/>
            <a:endParaRPr lang="en-US" smtClean="0">
              <a:solidFill>
                <a:srgbClr val="4F4F4F"/>
              </a:solidFill>
              <a:latin typeface="Century Gothic" pitchFamily="34" charset="0"/>
              <a:cs typeface="Century Gothic" pitchFamily="34" charset="0"/>
            </a:endParaRPr>
          </a:p>
          <a:p>
            <a:pPr lvl="1" eaLnBrk="1" hangingPunct="1"/>
            <a:endParaRPr lang="en-US"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Conversion Execution Process</a:t>
            </a:r>
            <a:endParaRPr lang="en-US"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lnSpc>
                <a:spcPct val="70000"/>
              </a:lnSpc>
              <a:buFont typeface="Arial" charset="0"/>
              <a:buNone/>
            </a:pPr>
            <a:endParaRPr lang="en-IE" sz="2000" smtClean="0">
              <a:solidFill>
                <a:srgbClr val="4F4F4F"/>
              </a:solidFill>
              <a:latin typeface="Century Gothic" pitchFamily="34" charset="0"/>
              <a:cs typeface="Century Gothic" pitchFamily="34" charset="0"/>
            </a:endParaRPr>
          </a:p>
          <a:p>
            <a:pPr eaLnBrk="1" hangingPunct="1">
              <a:lnSpc>
                <a:spcPct val="70000"/>
              </a:lnSpc>
              <a:spcBef>
                <a:spcPts val="0"/>
              </a:spcBef>
              <a:buNone/>
            </a:pPr>
            <a:r>
              <a:rPr lang="en-IE" sz="2600" smtClean="0">
                <a:solidFill>
                  <a:srgbClr val="4F4F4F"/>
                </a:solidFill>
                <a:latin typeface="Century Gothic" pitchFamily="34" charset="0"/>
                <a:cs typeface="Century Gothic" pitchFamily="34" charset="0"/>
              </a:rPr>
              <a:t>Enable Conversions</a:t>
            </a:r>
          </a:p>
          <a:p>
            <a:pPr eaLnBrk="1" hangingPunct="1">
              <a:lnSpc>
                <a:spcPct val="70000"/>
              </a:lnSpc>
            </a:pPr>
            <a:r>
              <a:rPr lang="en-IE" sz="2000" smtClean="0">
                <a:solidFill>
                  <a:srgbClr val="4F4F4F"/>
                </a:solidFill>
                <a:latin typeface="Century Gothic" pitchFamily="34" charset="0"/>
                <a:cs typeface="Century Gothic" pitchFamily="34" charset="0"/>
              </a:rPr>
              <a:t>Conversion menus are password protected and must be enabled before conversion execution</a:t>
            </a:r>
          </a:p>
          <a:p>
            <a:pPr eaLnBrk="1" hangingPunct="1">
              <a:lnSpc>
                <a:spcPct val="70000"/>
              </a:lnSpc>
            </a:pPr>
            <a:r>
              <a:rPr lang="en-IE" sz="2000" smtClean="0">
                <a:solidFill>
                  <a:srgbClr val="4F4F4F"/>
                </a:solidFill>
                <a:latin typeface="Century Gothic" pitchFamily="34" charset="0"/>
                <a:cs typeface="Century Gothic" pitchFamily="34" charset="0"/>
              </a:rPr>
              <a:t>The password to enable the conversions is provided as part of the  QAD Services engagement</a:t>
            </a:r>
          </a:p>
          <a:p>
            <a:pPr lvl="1" eaLnBrk="1" hangingPunct="1">
              <a:lnSpc>
                <a:spcPct val="70000"/>
              </a:lnSpc>
            </a:pPr>
            <a:endParaRPr lang="en-IE"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a:p>
            <a:pPr lvl="1" eaLnBrk="1" hangingPunct="1">
              <a:lnSpc>
                <a:spcPct val="70000"/>
              </a:lnSpc>
            </a:pPr>
            <a:endParaRPr lang="en-US" sz="180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Enable/Disable Conversions</a:t>
            </a:r>
            <a:endParaRPr lang="en-US"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marL="0" indent="0" eaLnBrk="1" hangingPunct="1">
              <a:lnSpc>
                <a:spcPct val="70000"/>
              </a:lnSpc>
              <a:buNone/>
            </a:pPr>
            <a:r>
              <a:rPr lang="en-US"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smtClean="0">
              <a:solidFill>
                <a:srgbClr val="4F4F4F"/>
              </a:solidFill>
              <a:latin typeface="Century Gothic" pitchFamily="34" charset="0"/>
              <a:cs typeface="Century Gothic" pitchFamily="34" charset="0"/>
            </a:endParaRPr>
          </a:p>
          <a:p>
            <a:pPr eaLnBrk="1" hangingPunct="1">
              <a:lnSpc>
                <a:spcPct val="70000"/>
              </a:lnSpc>
            </a:pPr>
            <a:endParaRPr lang="en-US" sz="200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smtClean="0">
                <a:solidFill>
                  <a:srgbClr val="4F4F4F"/>
                </a:solidFill>
                <a:latin typeface="Century Gothic" pitchFamily="34" charset="0"/>
                <a:cs typeface="Century Gothic" pitchFamily="34" charset="0"/>
              </a:rPr>
              <a:t>Convert QAD EE From Previous Release</a:t>
            </a:r>
            <a:endParaRPr lang="en-US"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1471</TotalTime>
  <Words>1802</Words>
  <Application>Microsoft Office PowerPoint</Application>
  <PresentationFormat>On-screen Show (4:3)</PresentationFormat>
  <Paragraphs>194</Paragraphs>
  <Slides>36</Slides>
  <Notes>17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QAD EE From Previous Release</vt:lpstr>
      <vt:lpstr>Live Main Database: Create Live Main Database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version</vt:lpstr>
      <vt:lpstr>QAD EE Database Set: Convert QAD EE Database from Previous version</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174</cp:revision>
  <dcterms:created xsi:type="dcterms:W3CDTF">2010-10-05T00:44:07Z</dcterms:created>
  <dcterms:modified xsi:type="dcterms:W3CDTF">2013-04-16T20:56:09Z</dcterms:modified>
</cp:coreProperties>
</file>