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Layouts/slideLayout6.xml" ContentType="application/vnd.openxmlformats-officedocument.presentationml.slideLayout+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slides/slide70.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9.xml" ContentType="application/vnd.openxmlformats-officedocument.presentationml.notesSlide+xml"/>
  <Override PartName="/ppt/notesSlides/notesSlide7.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slides/slide68.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s/slide66.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slides/slide64.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Layouts/slideLayout15.xml" ContentType="application/vnd.openxmlformats-officedocument.presentationml.slideLayout+xml"/>
  <Default Extension="rels" ContentType="application/vnd.openxmlformats-package.relationship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9" r:id="rId1"/>
  </p:sldMasterIdLst>
  <p:notesMasterIdLst>
    <p:notesMasterId r:id="rId72"/>
  </p:notesMasterIdLst>
  <p:handoutMasterIdLst>
    <p:handoutMasterId r:id="rId73"/>
  </p:handoutMasterIdLst>
  <p:sldIdLst>
    <p:sldId id="256" r:id="rId2"/>
    <p:sldId id="259" r:id="rId3"/>
    <p:sldId id="260" r:id="rId4"/>
    <p:sldId id="261" r:id="rId5"/>
    <p:sldId id="262" r:id="rId6"/>
    <p:sldId id="263" r:id="rId7"/>
    <p:sldId id="264" r:id="rId8"/>
    <p:sldId id="265" r:id="rId9"/>
    <p:sldId id="266" r:id="rId10"/>
    <p:sldId id="267" r:id="rId11"/>
    <p:sldId id="268" r:id="rId12"/>
    <p:sldId id="269" r:id="rId13"/>
    <p:sldId id="270" r:id="rId14"/>
    <p:sldId id="271" r:id="rId15"/>
    <p:sldId id="272" r:id="rId16"/>
    <p:sldId id="273" r:id="rId17"/>
    <p:sldId id="274" r:id="rId18"/>
    <p:sldId id="275" r:id="rId19"/>
    <p:sldId id="276" r:id="rId20"/>
    <p:sldId id="277" r:id="rId21"/>
    <p:sldId id="278" r:id="rId22"/>
    <p:sldId id="279" r:id="rId23"/>
    <p:sldId id="280" r:id="rId24"/>
    <p:sldId id="281" r:id="rId25"/>
    <p:sldId id="282" r:id="rId26"/>
    <p:sldId id="283" r:id="rId27"/>
    <p:sldId id="284" r:id="rId28"/>
    <p:sldId id="285" r:id="rId29"/>
    <p:sldId id="286" r:id="rId30"/>
    <p:sldId id="287" r:id="rId31"/>
    <p:sldId id="288" r:id="rId32"/>
    <p:sldId id="289" r:id="rId33"/>
    <p:sldId id="290" r:id="rId34"/>
    <p:sldId id="291" r:id="rId35"/>
    <p:sldId id="292" r:id="rId36"/>
    <p:sldId id="293" r:id="rId37"/>
    <p:sldId id="294" r:id="rId38"/>
    <p:sldId id="295" r:id="rId39"/>
    <p:sldId id="296" r:id="rId40"/>
    <p:sldId id="297" r:id="rId41"/>
    <p:sldId id="298" r:id="rId42"/>
    <p:sldId id="299" r:id="rId43"/>
    <p:sldId id="300" r:id="rId44"/>
    <p:sldId id="301" r:id="rId45"/>
    <p:sldId id="302" r:id="rId46"/>
    <p:sldId id="303" r:id="rId47"/>
    <p:sldId id="304" r:id="rId48"/>
    <p:sldId id="305" r:id="rId49"/>
    <p:sldId id="306" r:id="rId50"/>
    <p:sldId id="307" r:id="rId51"/>
    <p:sldId id="308" r:id="rId52"/>
    <p:sldId id="309" r:id="rId53"/>
    <p:sldId id="310" r:id="rId54"/>
    <p:sldId id="311" r:id="rId55"/>
    <p:sldId id="312" r:id="rId56"/>
    <p:sldId id="313" r:id="rId57"/>
    <p:sldId id="314" r:id="rId58"/>
    <p:sldId id="315" r:id="rId59"/>
    <p:sldId id="316" r:id="rId60"/>
    <p:sldId id="317" r:id="rId61"/>
    <p:sldId id="318" r:id="rId62"/>
    <p:sldId id="319" r:id="rId63"/>
    <p:sldId id="320" r:id="rId64"/>
    <p:sldId id="321" r:id="rId65"/>
    <p:sldId id="322" r:id="rId66"/>
    <p:sldId id="323" r:id="rId67"/>
    <p:sldId id="324" r:id="rId68"/>
    <p:sldId id="325" r:id="rId69"/>
    <p:sldId id="326" r:id="rId70"/>
    <p:sldId id="327" r:id="rId71"/>
  </p:sldIdLst>
  <p:sldSz cx="9144000" cy="6858000" type="screen4x3"/>
  <p:notesSz cx="7010400" cy="9296400"/>
  <p:defaultTextStyle>
    <a:defPPr>
      <a:defRPr lang="en-US"/>
    </a:defPPr>
    <a:lvl1pPr algn="l" defTabSz="457200" rtl="0" fontAlgn="base">
      <a:spcBef>
        <a:spcPct val="0"/>
      </a:spcBef>
      <a:spcAft>
        <a:spcPct val="0"/>
      </a:spcAft>
      <a:defRPr kern="1200">
        <a:solidFill>
          <a:schemeClr val="tx1"/>
        </a:solidFill>
        <a:latin typeface="Arial" charset="0"/>
        <a:ea typeface="+mn-ea"/>
        <a:cs typeface="+mn-cs"/>
      </a:defRPr>
    </a:lvl1pPr>
    <a:lvl2pPr marL="457200" algn="l" defTabSz="457200" rtl="0" fontAlgn="base">
      <a:spcBef>
        <a:spcPct val="0"/>
      </a:spcBef>
      <a:spcAft>
        <a:spcPct val="0"/>
      </a:spcAft>
      <a:defRPr kern="1200">
        <a:solidFill>
          <a:schemeClr val="tx1"/>
        </a:solidFill>
        <a:latin typeface="Arial" charset="0"/>
        <a:ea typeface="+mn-ea"/>
        <a:cs typeface="+mn-cs"/>
      </a:defRPr>
    </a:lvl2pPr>
    <a:lvl3pPr marL="914400" algn="l" defTabSz="457200" rtl="0" fontAlgn="base">
      <a:spcBef>
        <a:spcPct val="0"/>
      </a:spcBef>
      <a:spcAft>
        <a:spcPct val="0"/>
      </a:spcAft>
      <a:defRPr kern="1200">
        <a:solidFill>
          <a:schemeClr val="tx1"/>
        </a:solidFill>
        <a:latin typeface="Arial" charset="0"/>
        <a:ea typeface="+mn-ea"/>
        <a:cs typeface="+mn-cs"/>
      </a:defRPr>
    </a:lvl3pPr>
    <a:lvl4pPr marL="1371600" algn="l" defTabSz="457200" rtl="0" fontAlgn="base">
      <a:spcBef>
        <a:spcPct val="0"/>
      </a:spcBef>
      <a:spcAft>
        <a:spcPct val="0"/>
      </a:spcAft>
      <a:defRPr kern="1200">
        <a:solidFill>
          <a:schemeClr val="tx1"/>
        </a:solidFill>
        <a:latin typeface="Arial" charset="0"/>
        <a:ea typeface="+mn-ea"/>
        <a:cs typeface="+mn-cs"/>
      </a:defRPr>
    </a:lvl4pPr>
    <a:lvl5pPr marL="1828800" algn="l" defTabSz="457200"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F4F4F"/>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2710" autoAdjust="0"/>
    <p:restoredTop sz="94660"/>
  </p:normalViewPr>
  <p:slideViewPr>
    <p:cSldViewPr snapToGrid="0" snapToObjects="1">
      <p:cViewPr varScale="1">
        <p:scale>
          <a:sx n="95" d="100"/>
          <a:sy n="95" d="100"/>
        </p:scale>
        <p:origin x="-366" y="-90"/>
      </p:cViewPr>
      <p:guideLst>
        <p:guide orient="horz" pos="827"/>
        <p:guide pos="361"/>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theme" Target="theme/theme1.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notesMaster" Target="notesMasters/notesMaster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bwMode="auto">
          <a:xfrm>
            <a:off x="0" y="0"/>
            <a:ext cx="3038475" cy="465138"/>
          </a:xfrm>
          <a:prstGeom prst="rect">
            <a:avLst/>
          </a:prstGeom>
          <a:noFill/>
          <a:ln w="9525">
            <a:noFill/>
            <a:miter lim="800000"/>
            <a:headEnd/>
            <a:tailEnd/>
          </a:ln>
        </p:spPr>
        <p:txBody>
          <a:bodyPr vert="horz" wrap="square" lIns="93177" tIns="46589" rIns="93177" bIns="46589" numCol="1" anchor="t" anchorCtr="0" compatLnSpc="1">
            <a:prstTxWarp prst="textNoShape">
              <a:avLst/>
            </a:prstTxWarp>
          </a:bodyPr>
          <a:lstStyle>
            <a:lvl1pPr defTabSz="465138">
              <a:defRPr sz="1200">
                <a:latin typeface="Calibri" pitchFamily="34" charset="0"/>
              </a:defRPr>
            </a:lvl1pPr>
          </a:lstStyle>
          <a:p>
            <a:endParaRPr lang="en-US"/>
          </a:p>
        </p:txBody>
      </p:sp>
      <p:sp>
        <p:nvSpPr>
          <p:cNvPr id="3" name="Date Placeholder 2"/>
          <p:cNvSpPr>
            <a:spLocks noGrp="1"/>
          </p:cNvSpPr>
          <p:nvPr>
            <p:ph type="dt" sz="quarter" idx="1"/>
          </p:nvPr>
        </p:nvSpPr>
        <p:spPr bwMode="auto">
          <a:xfrm>
            <a:off x="3970338" y="0"/>
            <a:ext cx="3038475" cy="465138"/>
          </a:xfrm>
          <a:prstGeom prst="rect">
            <a:avLst/>
          </a:prstGeom>
          <a:noFill/>
          <a:ln w="9525">
            <a:noFill/>
            <a:miter lim="800000"/>
            <a:headEnd/>
            <a:tailEnd/>
          </a:ln>
        </p:spPr>
        <p:txBody>
          <a:bodyPr vert="horz" wrap="square" lIns="93177" tIns="46589" rIns="93177" bIns="46589" numCol="1" anchor="t" anchorCtr="0" compatLnSpc="1">
            <a:prstTxWarp prst="textNoShape">
              <a:avLst/>
            </a:prstTxWarp>
          </a:bodyPr>
          <a:lstStyle>
            <a:lvl1pPr algn="r" defTabSz="465138">
              <a:defRPr sz="1200">
                <a:latin typeface="Calibri" pitchFamily="34" charset="0"/>
              </a:defRPr>
            </a:lvl1pPr>
          </a:lstStyle>
          <a:p>
            <a:fld id="{1540B581-A8EA-4EFF-9C91-89F916451444}" type="datetimeFigureOut">
              <a:rPr lang="en-US"/>
              <a:pPr/>
              <a:t>4/15/2013</a:t>
            </a:fld>
            <a:endParaRPr lang="en-US"/>
          </a:p>
        </p:txBody>
      </p:sp>
      <p:sp>
        <p:nvSpPr>
          <p:cNvPr id="4" name="Footer Placeholder 3"/>
          <p:cNvSpPr>
            <a:spLocks noGrp="1"/>
          </p:cNvSpPr>
          <p:nvPr>
            <p:ph type="ftr" sz="quarter" idx="2"/>
          </p:nvPr>
        </p:nvSpPr>
        <p:spPr bwMode="auto">
          <a:xfrm>
            <a:off x="0" y="8829675"/>
            <a:ext cx="3038475" cy="465138"/>
          </a:xfrm>
          <a:prstGeom prst="rect">
            <a:avLst/>
          </a:prstGeom>
          <a:noFill/>
          <a:ln w="9525">
            <a:noFill/>
            <a:miter lim="800000"/>
            <a:headEnd/>
            <a:tailEnd/>
          </a:ln>
        </p:spPr>
        <p:txBody>
          <a:bodyPr vert="horz" wrap="square" lIns="93177" tIns="46589" rIns="93177" bIns="46589" numCol="1" anchor="b" anchorCtr="0" compatLnSpc="1">
            <a:prstTxWarp prst="textNoShape">
              <a:avLst/>
            </a:prstTxWarp>
          </a:bodyPr>
          <a:lstStyle>
            <a:lvl1pPr defTabSz="465138">
              <a:defRPr sz="1200">
                <a:latin typeface="Calibri" pitchFamily="34" charset="0"/>
              </a:defRPr>
            </a:lvl1pPr>
          </a:lstStyle>
          <a:p>
            <a:endParaRPr lang="en-US"/>
          </a:p>
        </p:txBody>
      </p:sp>
      <p:sp>
        <p:nvSpPr>
          <p:cNvPr id="5" name="Slide Number Placeholder 4"/>
          <p:cNvSpPr>
            <a:spLocks noGrp="1"/>
          </p:cNvSpPr>
          <p:nvPr>
            <p:ph type="sldNum" sz="quarter" idx="3"/>
          </p:nvPr>
        </p:nvSpPr>
        <p:spPr bwMode="auto">
          <a:xfrm>
            <a:off x="3970338" y="8829675"/>
            <a:ext cx="3038475" cy="465138"/>
          </a:xfrm>
          <a:prstGeom prst="rect">
            <a:avLst/>
          </a:prstGeom>
          <a:noFill/>
          <a:ln w="9525">
            <a:noFill/>
            <a:miter lim="800000"/>
            <a:headEnd/>
            <a:tailEnd/>
          </a:ln>
        </p:spPr>
        <p:txBody>
          <a:bodyPr vert="horz" wrap="square" lIns="93177" tIns="46589" rIns="93177" bIns="46589" numCol="1" anchor="b" anchorCtr="0" compatLnSpc="1">
            <a:prstTxWarp prst="textNoShape">
              <a:avLst/>
            </a:prstTxWarp>
          </a:bodyPr>
          <a:lstStyle>
            <a:lvl1pPr algn="r" defTabSz="465138">
              <a:defRPr sz="1200">
                <a:latin typeface="Calibri" pitchFamily="34" charset="0"/>
              </a:defRPr>
            </a:lvl1pPr>
          </a:lstStyle>
          <a:p>
            <a:fld id="{272E0FFC-F904-412E-9585-9C434ABB4662}" type="slidenum">
              <a:rPr lang="en-US"/>
              <a:pPr/>
              <a:t>‹#›</a:t>
            </a:fld>
            <a:endParaRPr lang="en-US"/>
          </a:p>
        </p:txBody>
      </p:sp>
    </p:spTree>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bwMode="auto">
          <a:xfrm>
            <a:off x="0" y="0"/>
            <a:ext cx="3038475" cy="465138"/>
          </a:xfrm>
          <a:prstGeom prst="rect">
            <a:avLst/>
          </a:prstGeom>
          <a:noFill/>
          <a:ln w="9525">
            <a:noFill/>
            <a:miter lim="800000"/>
            <a:headEnd/>
            <a:tailEnd/>
          </a:ln>
        </p:spPr>
        <p:txBody>
          <a:bodyPr vert="horz" wrap="square" lIns="93177" tIns="46589" rIns="93177" bIns="46589" numCol="1" anchor="t" anchorCtr="0" compatLnSpc="1">
            <a:prstTxWarp prst="textNoShape">
              <a:avLst/>
            </a:prstTxWarp>
          </a:bodyPr>
          <a:lstStyle>
            <a:lvl1pPr defTabSz="465138">
              <a:defRPr sz="1200">
                <a:latin typeface="Calibri" pitchFamily="34" charset="0"/>
              </a:defRPr>
            </a:lvl1pPr>
          </a:lstStyle>
          <a:p>
            <a:endParaRPr lang="en-US"/>
          </a:p>
        </p:txBody>
      </p:sp>
      <p:sp>
        <p:nvSpPr>
          <p:cNvPr id="3" name="Date Placeholder 2"/>
          <p:cNvSpPr>
            <a:spLocks noGrp="1"/>
          </p:cNvSpPr>
          <p:nvPr>
            <p:ph type="dt" idx="1"/>
          </p:nvPr>
        </p:nvSpPr>
        <p:spPr bwMode="auto">
          <a:xfrm>
            <a:off x="3970338" y="0"/>
            <a:ext cx="3038475" cy="465138"/>
          </a:xfrm>
          <a:prstGeom prst="rect">
            <a:avLst/>
          </a:prstGeom>
          <a:noFill/>
          <a:ln w="9525">
            <a:noFill/>
            <a:miter lim="800000"/>
            <a:headEnd/>
            <a:tailEnd/>
          </a:ln>
        </p:spPr>
        <p:txBody>
          <a:bodyPr vert="horz" wrap="square" lIns="93177" tIns="46589" rIns="93177" bIns="46589" numCol="1" anchor="t" anchorCtr="0" compatLnSpc="1">
            <a:prstTxWarp prst="textNoShape">
              <a:avLst/>
            </a:prstTxWarp>
          </a:bodyPr>
          <a:lstStyle>
            <a:lvl1pPr algn="r" defTabSz="465138">
              <a:defRPr sz="1200">
                <a:latin typeface="Calibri" pitchFamily="34" charset="0"/>
              </a:defRPr>
            </a:lvl1pPr>
          </a:lstStyle>
          <a:p>
            <a:fld id="{1F5441F3-E1A8-4403-9677-726E0BDB824C}" type="datetimeFigureOut">
              <a:rPr lang="en-US"/>
              <a:pPr/>
              <a:t>4/15/2013</a:t>
            </a:fld>
            <a:endParaRPr lang="en-US"/>
          </a:p>
        </p:txBody>
      </p:sp>
      <p:sp>
        <p:nvSpPr>
          <p:cNvPr id="4" name="Slide Image Placeholder 3"/>
          <p:cNvSpPr>
            <a:spLocks noGrp="1" noRot="1" noChangeAspect="1"/>
          </p:cNvSpPr>
          <p:nvPr>
            <p:ph type="sldImg" idx="2"/>
          </p:nvPr>
        </p:nvSpPr>
        <p:spPr>
          <a:xfrm>
            <a:off x="1181100" y="696913"/>
            <a:ext cx="4648200" cy="348615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bwMode="auto">
          <a:xfrm>
            <a:off x="701675" y="4416425"/>
            <a:ext cx="5607050" cy="4183063"/>
          </a:xfrm>
          <a:prstGeom prst="rect">
            <a:avLst/>
          </a:prstGeom>
          <a:noFill/>
          <a:ln w="9525">
            <a:noFill/>
            <a:miter lim="800000"/>
            <a:headEnd/>
            <a:tailEnd/>
          </a:ln>
        </p:spPr>
        <p:txBody>
          <a:bodyPr vert="horz" wrap="square" lIns="93177" tIns="46589" rIns="93177" bIns="46589"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a:p>
        </p:txBody>
      </p:sp>
      <p:sp>
        <p:nvSpPr>
          <p:cNvPr id="6" name="Footer Placeholder 5"/>
          <p:cNvSpPr>
            <a:spLocks noGrp="1"/>
          </p:cNvSpPr>
          <p:nvPr>
            <p:ph type="ftr" sz="quarter" idx="4"/>
          </p:nvPr>
        </p:nvSpPr>
        <p:spPr bwMode="auto">
          <a:xfrm>
            <a:off x="0" y="8829675"/>
            <a:ext cx="3038475" cy="465138"/>
          </a:xfrm>
          <a:prstGeom prst="rect">
            <a:avLst/>
          </a:prstGeom>
          <a:noFill/>
          <a:ln w="9525">
            <a:noFill/>
            <a:miter lim="800000"/>
            <a:headEnd/>
            <a:tailEnd/>
          </a:ln>
        </p:spPr>
        <p:txBody>
          <a:bodyPr vert="horz" wrap="square" lIns="93177" tIns="46589" rIns="93177" bIns="46589" numCol="1" anchor="b" anchorCtr="0" compatLnSpc="1">
            <a:prstTxWarp prst="textNoShape">
              <a:avLst/>
            </a:prstTxWarp>
          </a:bodyPr>
          <a:lstStyle>
            <a:lvl1pPr defTabSz="465138">
              <a:defRPr sz="1200">
                <a:latin typeface="Calibri" pitchFamily="34" charset="0"/>
              </a:defRPr>
            </a:lvl1pPr>
          </a:lstStyle>
          <a:p>
            <a:endParaRPr lang="en-US"/>
          </a:p>
        </p:txBody>
      </p:sp>
      <p:sp>
        <p:nvSpPr>
          <p:cNvPr id="7" name="Slide Number Placeholder 6"/>
          <p:cNvSpPr>
            <a:spLocks noGrp="1"/>
          </p:cNvSpPr>
          <p:nvPr>
            <p:ph type="sldNum" sz="quarter" idx="5"/>
          </p:nvPr>
        </p:nvSpPr>
        <p:spPr bwMode="auto">
          <a:xfrm>
            <a:off x="3970338" y="8829675"/>
            <a:ext cx="3038475" cy="465138"/>
          </a:xfrm>
          <a:prstGeom prst="rect">
            <a:avLst/>
          </a:prstGeom>
          <a:noFill/>
          <a:ln w="9525">
            <a:noFill/>
            <a:miter lim="800000"/>
            <a:headEnd/>
            <a:tailEnd/>
          </a:ln>
        </p:spPr>
        <p:txBody>
          <a:bodyPr vert="horz" wrap="square" lIns="93177" tIns="46589" rIns="93177" bIns="46589" numCol="1" anchor="b" anchorCtr="0" compatLnSpc="1">
            <a:prstTxWarp prst="textNoShape">
              <a:avLst/>
            </a:prstTxWarp>
          </a:bodyPr>
          <a:lstStyle>
            <a:lvl1pPr algn="r" defTabSz="465138">
              <a:defRPr sz="1200">
                <a:latin typeface="Calibri" pitchFamily="34" charset="0"/>
              </a:defRPr>
            </a:lvl1pPr>
          </a:lstStyle>
          <a:p>
            <a:fld id="{8E40C51C-4F22-43D4-9FD6-9EC82417660E}" type="slidenum">
              <a:rPr lang="en-US"/>
              <a:pPr/>
              <a:t>‹#›</a:t>
            </a:fld>
            <a:endParaRPr lang="en-US"/>
          </a:p>
        </p:txBody>
      </p:sp>
    </p:spTree>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Rectangle 7"/>
          <p:cNvSpPr txBox="1">
            <a:spLocks noGrp="1" noChangeArrowheads="1"/>
          </p:cNvSpPr>
          <p:nvPr/>
        </p:nvSpPr>
        <p:spPr bwMode="auto">
          <a:xfrm>
            <a:off x="3970338" y="8829675"/>
            <a:ext cx="3038475" cy="465138"/>
          </a:xfrm>
          <a:prstGeom prst="rect">
            <a:avLst/>
          </a:prstGeom>
          <a:noFill/>
          <a:ln w="9525">
            <a:noFill/>
            <a:miter lim="800000"/>
            <a:headEnd/>
            <a:tailEnd/>
          </a:ln>
        </p:spPr>
        <p:txBody>
          <a:bodyPr lIns="93172" tIns="46587" rIns="93172" bIns="46587" anchor="b"/>
          <a:lstStyle/>
          <a:p>
            <a:pPr algn="r" defTabSz="931863"/>
            <a:fld id="{5DBD0D73-158D-4734-8370-8D3AAE7E02BE}" type="slidenum">
              <a:rPr lang="en-US" sz="1200"/>
              <a:pPr algn="r" defTabSz="931863"/>
              <a:t>25</a:t>
            </a:fld>
            <a:endParaRPr lang="en-US" sz="1200"/>
          </a:p>
        </p:txBody>
      </p:sp>
      <p:sp>
        <p:nvSpPr>
          <p:cNvPr id="45058" name="Rectangle 7"/>
          <p:cNvSpPr txBox="1">
            <a:spLocks noGrp="1" noChangeArrowheads="1"/>
          </p:cNvSpPr>
          <p:nvPr/>
        </p:nvSpPr>
        <p:spPr bwMode="auto">
          <a:xfrm>
            <a:off x="3970338" y="8829675"/>
            <a:ext cx="3038475" cy="465138"/>
          </a:xfrm>
          <a:prstGeom prst="rect">
            <a:avLst/>
          </a:prstGeom>
          <a:noFill/>
          <a:ln w="9525">
            <a:noFill/>
            <a:miter lim="800000"/>
            <a:headEnd/>
            <a:tailEnd/>
          </a:ln>
        </p:spPr>
        <p:txBody>
          <a:bodyPr lIns="93172" tIns="46587" rIns="93172" bIns="46587" anchor="b"/>
          <a:lstStyle/>
          <a:p>
            <a:pPr algn="r" defTabSz="931863"/>
            <a:fld id="{00B9F950-F6D6-4441-9B6F-7824E6C842A5}" type="slidenum">
              <a:rPr lang="en-US" sz="1200"/>
              <a:pPr algn="r" defTabSz="931863"/>
              <a:t>25</a:t>
            </a:fld>
            <a:endParaRPr lang="en-US" sz="1200"/>
          </a:p>
        </p:txBody>
      </p:sp>
      <p:sp>
        <p:nvSpPr>
          <p:cNvPr id="45059"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45060" name="Rectangle 3"/>
          <p:cNvSpPr>
            <a:spLocks noGrp="1" noChangeArrowheads="1"/>
          </p:cNvSpPr>
          <p:nvPr>
            <p:ph type="body" idx="1"/>
          </p:nvPr>
        </p:nvSpPr>
        <p:spPr/>
        <p:txBody>
          <a:bodyPr lIns="93172" tIns="46587" rIns="93172" bIns="46587"/>
          <a:lstStyle/>
          <a:p>
            <a:pPr eaLnBrk="1" hangingPunct="1"/>
            <a:r>
              <a:rPr lang="en-US" smtClean="0"/>
              <a:t>The report can be run in summary or detail mode, see screens for the detailed differences. </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5" name="Rectangle 7"/>
          <p:cNvSpPr txBox="1">
            <a:spLocks noGrp="1" noChangeArrowheads="1"/>
          </p:cNvSpPr>
          <p:nvPr/>
        </p:nvSpPr>
        <p:spPr bwMode="auto">
          <a:xfrm>
            <a:off x="3970338" y="8829675"/>
            <a:ext cx="3038475" cy="465138"/>
          </a:xfrm>
          <a:prstGeom prst="rect">
            <a:avLst/>
          </a:prstGeom>
          <a:noFill/>
          <a:ln w="9525">
            <a:noFill/>
            <a:miter lim="800000"/>
            <a:headEnd/>
            <a:tailEnd/>
          </a:ln>
        </p:spPr>
        <p:txBody>
          <a:bodyPr lIns="93172" tIns="46587" rIns="93172" bIns="46587" anchor="b"/>
          <a:lstStyle/>
          <a:p>
            <a:pPr algn="r" defTabSz="931863"/>
            <a:fld id="{2E9C0CCD-03A7-40FC-8440-582F0A5BCE94}" type="slidenum">
              <a:rPr lang="en-US" sz="1200"/>
              <a:pPr algn="r" defTabSz="931863"/>
              <a:t>26</a:t>
            </a:fld>
            <a:endParaRPr lang="en-US" sz="1200"/>
          </a:p>
        </p:txBody>
      </p:sp>
      <p:sp>
        <p:nvSpPr>
          <p:cNvPr id="47106" name="Rectangle 7"/>
          <p:cNvSpPr txBox="1">
            <a:spLocks noGrp="1" noChangeArrowheads="1"/>
          </p:cNvSpPr>
          <p:nvPr/>
        </p:nvSpPr>
        <p:spPr bwMode="auto">
          <a:xfrm>
            <a:off x="3970338" y="8829675"/>
            <a:ext cx="3038475" cy="465138"/>
          </a:xfrm>
          <a:prstGeom prst="rect">
            <a:avLst/>
          </a:prstGeom>
          <a:noFill/>
          <a:ln w="9525">
            <a:noFill/>
            <a:miter lim="800000"/>
            <a:headEnd/>
            <a:tailEnd/>
          </a:ln>
        </p:spPr>
        <p:txBody>
          <a:bodyPr lIns="93172" tIns="46587" rIns="93172" bIns="46587" anchor="b"/>
          <a:lstStyle/>
          <a:p>
            <a:pPr algn="r" defTabSz="931863"/>
            <a:fld id="{A7F7D39A-D825-4C74-8455-C63E10AFE423}" type="slidenum">
              <a:rPr lang="en-US" sz="1200"/>
              <a:pPr algn="r" defTabSz="931863"/>
              <a:t>26</a:t>
            </a:fld>
            <a:endParaRPr lang="en-US" sz="1200"/>
          </a:p>
        </p:txBody>
      </p:sp>
      <p:sp>
        <p:nvSpPr>
          <p:cNvPr id="47107"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47108" name="Rectangle 3"/>
          <p:cNvSpPr>
            <a:spLocks noGrp="1" noChangeArrowheads="1"/>
          </p:cNvSpPr>
          <p:nvPr>
            <p:ph type="body" idx="1"/>
          </p:nvPr>
        </p:nvSpPr>
        <p:spPr/>
        <p:txBody>
          <a:bodyPr lIns="93172" tIns="46587" rIns="93172" bIns="46587"/>
          <a:lstStyle/>
          <a:p>
            <a:pPr eaLnBrk="1" hangingPunct="1"/>
            <a:endParaRPr lang="en-US"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3" name="Rectangle 7"/>
          <p:cNvSpPr txBox="1">
            <a:spLocks noGrp="1" noChangeArrowheads="1"/>
          </p:cNvSpPr>
          <p:nvPr/>
        </p:nvSpPr>
        <p:spPr bwMode="auto">
          <a:xfrm>
            <a:off x="3970338" y="8829675"/>
            <a:ext cx="3038475" cy="465138"/>
          </a:xfrm>
          <a:prstGeom prst="rect">
            <a:avLst/>
          </a:prstGeom>
          <a:noFill/>
          <a:ln w="9525">
            <a:noFill/>
            <a:miter lim="800000"/>
            <a:headEnd/>
            <a:tailEnd/>
          </a:ln>
        </p:spPr>
        <p:txBody>
          <a:bodyPr lIns="93172" tIns="46587" rIns="93172" bIns="46587" anchor="b"/>
          <a:lstStyle/>
          <a:p>
            <a:pPr algn="r" defTabSz="931863"/>
            <a:fld id="{A6A5B1DC-0A5F-484D-8457-A3AAAAE82604}" type="slidenum">
              <a:rPr lang="en-US" sz="1200"/>
              <a:pPr algn="r" defTabSz="931863"/>
              <a:t>27</a:t>
            </a:fld>
            <a:endParaRPr lang="en-US" sz="1200"/>
          </a:p>
        </p:txBody>
      </p:sp>
      <p:sp>
        <p:nvSpPr>
          <p:cNvPr id="49154" name="Rectangle 7"/>
          <p:cNvSpPr txBox="1">
            <a:spLocks noGrp="1" noChangeArrowheads="1"/>
          </p:cNvSpPr>
          <p:nvPr/>
        </p:nvSpPr>
        <p:spPr bwMode="auto">
          <a:xfrm>
            <a:off x="3970338" y="8829675"/>
            <a:ext cx="3038475" cy="465138"/>
          </a:xfrm>
          <a:prstGeom prst="rect">
            <a:avLst/>
          </a:prstGeom>
          <a:noFill/>
          <a:ln w="9525">
            <a:noFill/>
            <a:miter lim="800000"/>
            <a:headEnd/>
            <a:tailEnd/>
          </a:ln>
        </p:spPr>
        <p:txBody>
          <a:bodyPr lIns="93172" tIns="46587" rIns="93172" bIns="46587" anchor="b"/>
          <a:lstStyle/>
          <a:p>
            <a:pPr algn="r" defTabSz="931863"/>
            <a:fld id="{F41468D9-7A2F-4C33-8205-528855C920B1}" type="slidenum">
              <a:rPr lang="en-US" sz="1200"/>
              <a:pPr algn="r" defTabSz="931863"/>
              <a:t>27</a:t>
            </a:fld>
            <a:endParaRPr lang="en-US" sz="1200"/>
          </a:p>
        </p:txBody>
      </p:sp>
      <p:sp>
        <p:nvSpPr>
          <p:cNvPr id="49155"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49156" name="Rectangle 3"/>
          <p:cNvSpPr>
            <a:spLocks noGrp="1" noChangeArrowheads="1"/>
          </p:cNvSpPr>
          <p:nvPr>
            <p:ph type="body" idx="1"/>
          </p:nvPr>
        </p:nvSpPr>
        <p:spPr/>
        <p:txBody>
          <a:bodyPr lIns="93172" tIns="46587" rIns="93172" bIns="46587"/>
          <a:lstStyle/>
          <a:p>
            <a:pPr eaLnBrk="1" hangingPunct="1"/>
            <a:endParaRPr lang="en-US"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1" name="Rectangle 7"/>
          <p:cNvSpPr txBox="1">
            <a:spLocks noGrp="1" noChangeArrowheads="1"/>
          </p:cNvSpPr>
          <p:nvPr/>
        </p:nvSpPr>
        <p:spPr bwMode="auto">
          <a:xfrm>
            <a:off x="3970338" y="8829675"/>
            <a:ext cx="3038475" cy="465138"/>
          </a:xfrm>
          <a:prstGeom prst="rect">
            <a:avLst/>
          </a:prstGeom>
          <a:noFill/>
          <a:ln w="9525">
            <a:noFill/>
            <a:miter lim="800000"/>
            <a:headEnd/>
            <a:tailEnd/>
          </a:ln>
        </p:spPr>
        <p:txBody>
          <a:bodyPr lIns="93172" tIns="46587" rIns="93172" bIns="46587" anchor="b"/>
          <a:lstStyle/>
          <a:p>
            <a:pPr algn="r" defTabSz="931863"/>
            <a:fld id="{213A6178-554B-4735-ADF2-28DE9E6FB07C}" type="slidenum">
              <a:rPr lang="en-US" sz="1200"/>
              <a:pPr algn="r" defTabSz="931863"/>
              <a:t>28</a:t>
            </a:fld>
            <a:endParaRPr lang="en-US" sz="1200"/>
          </a:p>
        </p:txBody>
      </p:sp>
      <p:sp>
        <p:nvSpPr>
          <p:cNvPr id="51202" name="Rectangle 7"/>
          <p:cNvSpPr txBox="1">
            <a:spLocks noGrp="1" noChangeArrowheads="1"/>
          </p:cNvSpPr>
          <p:nvPr/>
        </p:nvSpPr>
        <p:spPr bwMode="auto">
          <a:xfrm>
            <a:off x="3970338" y="8829675"/>
            <a:ext cx="3038475" cy="465138"/>
          </a:xfrm>
          <a:prstGeom prst="rect">
            <a:avLst/>
          </a:prstGeom>
          <a:noFill/>
          <a:ln w="9525">
            <a:noFill/>
            <a:miter lim="800000"/>
            <a:headEnd/>
            <a:tailEnd/>
          </a:ln>
        </p:spPr>
        <p:txBody>
          <a:bodyPr lIns="93172" tIns="46587" rIns="93172" bIns="46587" anchor="b"/>
          <a:lstStyle/>
          <a:p>
            <a:pPr algn="r" defTabSz="931863"/>
            <a:fld id="{AEC024F6-7795-43EA-B1AA-3BF98C98BFBA}" type="slidenum">
              <a:rPr lang="en-US" sz="1200"/>
              <a:pPr algn="r" defTabSz="931863"/>
              <a:t>28</a:t>
            </a:fld>
            <a:endParaRPr lang="en-US" sz="1200"/>
          </a:p>
        </p:txBody>
      </p:sp>
      <p:sp>
        <p:nvSpPr>
          <p:cNvPr id="51203"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51204" name="Rectangle 3"/>
          <p:cNvSpPr>
            <a:spLocks noGrp="1" noChangeArrowheads="1"/>
          </p:cNvSpPr>
          <p:nvPr>
            <p:ph type="body" idx="1"/>
          </p:nvPr>
        </p:nvSpPr>
        <p:spPr/>
        <p:txBody>
          <a:bodyPr lIns="93172" tIns="46587" rIns="93172" bIns="46587"/>
          <a:lstStyle/>
          <a:p>
            <a:pPr eaLnBrk="1" hangingPunct="1"/>
            <a:endParaRPr lang="en-US"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Rectangle 7"/>
          <p:cNvSpPr txBox="1">
            <a:spLocks noGrp="1" noChangeArrowheads="1"/>
          </p:cNvSpPr>
          <p:nvPr/>
        </p:nvSpPr>
        <p:spPr bwMode="auto">
          <a:xfrm>
            <a:off x="3970338" y="8829675"/>
            <a:ext cx="3038475" cy="465138"/>
          </a:xfrm>
          <a:prstGeom prst="rect">
            <a:avLst/>
          </a:prstGeom>
          <a:noFill/>
          <a:ln w="9525">
            <a:noFill/>
            <a:miter lim="800000"/>
            <a:headEnd/>
            <a:tailEnd/>
          </a:ln>
        </p:spPr>
        <p:txBody>
          <a:bodyPr lIns="93172" tIns="46587" rIns="93172" bIns="46587" anchor="b"/>
          <a:lstStyle/>
          <a:p>
            <a:pPr algn="r" defTabSz="931863"/>
            <a:fld id="{B14F1D37-A488-47EB-883C-5FBBC31D15C9}" type="slidenum">
              <a:rPr lang="en-US" sz="1200"/>
              <a:pPr algn="r" defTabSz="931863"/>
              <a:t>29</a:t>
            </a:fld>
            <a:endParaRPr lang="en-US" sz="1200"/>
          </a:p>
        </p:txBody>
      </p:sp>
      <p:sp>
        <p:nvSpPr>
          <p:cNvPr id="53250" name="Rectangle 7"/>
          <p:cNvSpPr txBox="1">
            <a:spLocks noGrp="1" noChangeArrowheads="1"/>
          </p:cNvSpPr>
          <p:nvPr/>
        </p:nvSpPr>
        <p:spPr bwMode="auto">
          <a:xfrm>
            <a:off x="3970338" y="8829675"/>
            <a:ext cx="3038475" cy="465138"/>
          </a:xfrm>
          <a:prstGeom prst="rect">
            <a:avLst/>
          </a:prstGeom>
          <a:noFill/>
          <a:ln w="9525">
            <a:noFill/>
            <a:miter lim="800000"/>
            <a:headEnd/>
            <a:tailEnd/>
          </a:ln>
        </p:spPr>
        <p:txBody>
          <a:bodyPr lIns="93172" tIns="46587" rIns="93172" bIns="46587" anchor="b"/>
          <a:lstStyle/>
          <a:p>
            <a:pPr algn="r" defTabSz="931863"/>
            <a:fld id="{6A543CA3-D4EB-45CE-9D3F-F0C14779D559}" type="slidenum">
              <a:rPr lang="en-US" sz="1200"/>
              <a:pPr algn="r" defTabSz="931863"/>
              <a:t>29</a:t>
            </a:fld>
            <a:endParaRPr lang="en-US" sz="1200"/>
          </a:p>
        </p:txBody>
      </p:sp>
      <p:sp>
        <p:nvSpPr>
          <p:cNvPr id="53251"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53252" name="Rectangle 3"/>
          <p:cNvSpPr>
            <a:spLocks noGrp="1" noChangeArrowheads="1"/>
          </p:cNvSpPr>
          <p:nvPr>
            <p:ph type="body" idx="1"/>
          </p:nvPr>
        </p:nvSpPr>
        <p:spPr/>
        <p:txBody>
          <a:bodyPr lIns="93172" tIns="46587" rIns="93172" bIns="46587"/>
          <a:lstStyle/>
          <a:p>
            <a:pPr eaLnBrk="1" hangingPunct="1"/>
            <a:endParaRPr lang="en-US"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7" name="Rectangle 7"/>
          <p:cNvSpPr txBox="1">
            <a:spLocks noGrp="1" noChangeArrowheads="1"/>
          </p:cNvSpPr>
          <p:nvPr/>
        </p:nvSpPr>
        <p:spPr bwMode="auto">
          <a:xfrm>
            <a:off x="3970338" y="8829675"/>
            <a:ext cx="3038475" cy="465138"/>
          </a:xfrm>
          <a:prstGeom prst="rect">
            <a:avLst/>
          </a:prstGeom>
          <a:noFill/>
          <a:ln w="9525">
            <a:noFill/>
            <a:miter lim="800000"/>
            <a:headEnd/>
            <a:tailEnd/>
          </a:ln>
        </p:spPr>
        <p:txBody>
          <a:bodyPr lIns="93172" tIns="46587" rIns="93172" bIns="46587" anchor="b"/>
          <a:lstStyle/>
          <a:p>
            <a:pPr algn="r" defTabSz="931863"/>
            <a:fld id="{96FC2BF8-CEF2-4173-AC95-64F7EA6A75CC}" type="slidenum">
              <a:rPr lang="en-US" sz="1200"/>
              <a:pPr algn="r" defTabSz="931863"/>
              <a:t>30</a:t>
            </a:fld>
            <a:endParaRPr lang="en-US" sz="1200"/>
          </a:p>
        </p:txBody>
      </p:sp>
      <p:sp>
        <p:nvSpPr>
          <p:cNvPr id="55298" name="Rectangle 7"/>
          <p:cNvSpPr txBox="1">
            <a:spLocks noGrp="1" noChangeArrowheads="1"/>
          </p:cNvSpPr>
          <p:nvPr/>
        </p:nvSpPr>
        <p:spPr bwMode="auto">
          <a:xfrm>
            <a:off x="3970338" y="8829675"/>
            <a:ext cx="3038475" cy="465138"/>
          </a:xfrm>
          <a:prstGeom prst="rect">
            <a:avLst/>
          </a:prstGeom>
          <a:noFill/>
          <a:ln w="9525">
            <a:noFill/>
            <a:miter lim="800000"/>
            <a:headEnd/>
            <a:tailEnd/>
          </a:ln>
        </p:spPr>
        <p:txBody>
          <a:bodyPr lIns="93172" tIns="46587" rIns="93172" bIns="46587" anchor="b"/>
          <a:lstStyle/>
          <a:p>
            <a:pPr algn="r" defTabSz="931863"/>
            <a:fld id="{5B779413-2743-437E-BC98-E032B6251876}" type="slidenum">
              <a:rPr lang="en-US" sz="1200"/>
              <a:pPr algn="r" defTabSz="931863"/>
              <a:t>30</a:t>
            </a:fld>
            <a:endParaRPr lang="en-US" sz="1200"/>
          </a:p>
        </p:txBody>
      </p:sp>
      <p:sp>
        <p:nvSpPr>
          <p:cNvPr id="55299"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55300" name="Rectangle 3"/>
          <p:cNvSpPr>
            <a:spLocks noGrp="1" noChangeArrowheads="1"/>
          </p:cNvSpPr>
          <p:nvPr>
            <p:ph type="body" idx="1"/>
          </p:nvPr>
        </p:nvSpPr>
        <p:spPr/>
        <p:txBody>
          <a:bodyPr lIns="93172" tIns="46587" rIns="93172" bIns="46587"/>
          <a:lstStyle/>
          <a:p>
            <a:pPr eaLnBrk="1" hangingPunct="1"/>
            <a:endParaRPr lang="en-US"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5" name="Slide Image Placeholder 1"/>
          <p:cNvSpPr>
            <a:spLocks noGrp="1" noRot="1" noChangeAspect="1" noTextEdit="1"/>
          </p:cNvSpPr>
          <p:nvPr>
            <p:ph type="sldImg"/>
          </p:nvPr>
        </p:nvSpPr>
        <p:spPr bwMode="auto">
          <a:noFill/>
          <a:ln>
            <a:solidFill>
              <a:srgbClr val="000000"/>
            </a:solidFill>
            <a:miter lim="800000"/>
            <a:headEnd/>
            <a:tailEnd/>
          </a:ln>
        </p:spPr>
      </p:sp>
      <p:sp>
        <p:nvSpPr>
          <p:cNvPr id="62466" name="Notes Placeholder 2"/>
          <p:cNvSpPr>
            <a:spLocks noGrp="1"/>
          </p:cNvSpPr>
          <p:nvPr>
            <p:ph type="body" idx="1"/>
          </p:nvPr>
        </p:nvSpPr>
        <p:spPr/>
        <p:txBody>
          <a:bodyPr lIns="93172" tIns="46587" rIns="93172" bIns="46587"/>
          <a:lstStyle/>
          <a:p>
            <a:endParaRPr lang="en-US" smtClean="0"/>
          </a:p>
        </p:txBody>
      </p:sp>
      <p:sp>
        <p:nvSpPr>
          <p:cNvPr id="62467" name="Slide Number Placeholder 3"/>
          <p:cNvSpPr txBox="1">
            <a:spLocks noGrp="1"/>
          </p:cNvSpPr>
          <p:nvPr/>
        </p:nvSpPr>
        <p:spPr bwMode="auto">
          <a:xfrm>
            <a:off x="3970338" y="8829675"/>
            <a:ext cx="3038475" cy="465138"/>
          </a:xfrm>
          <a:prstGeom prst="rect">
            <a:avLst/>
          </a:prstGeom>
          <a:noFill/>
          <a:ln w="9525">
            <a:noFill/>
            <a:miter lim="800000"/>
            <a:headEnd/>
            <a:tailEnd/>
          </a:ln>
        </p:spPr>
        <p:txBody>
          <a:bodyPr lIns="93172" tIns="46587" rIns="93172" bIns="46587" anchor="b"/>
          <a:lstStyle/>
          <a:p>
            <a:pPr algn="r" defTabSz="931863"/>
            <a:fld id="{D32E4809-459C-4651-BED8-99A6F38F5FC7}" type="slidenum">
              <a:rPr lang="en-US" sz="1200"/>
              <a:pPr algn="r" defTabSz="931863"/>
              <a:t>36</a:t>
            </a:fld>
            <a:endParaRPr lang="en-US" sz="120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1" name="Rectangle 7"/>
          <p:cNvSpPr txBox="1">
            <a:spLocks noGrp="1" noChangeArrowheads="1"/>
          </p:cNvSpPr>
          <p:nvPr/>
        </p:nvSpPr>
        <p:spPr bwMode="auto">
          <a:xfrm>
            <a:off x="3970338" y="8829675"/>
            <a:ext cx="3038475" cy="465138"/>
          </a:xfrm>
          <a:prstGeom prst="rect">
            <a:avLst/>
          </a:prstGeom>
          <a:noFill/>
          <a:ln w="9525">
            <a:noFill/>
            <a:miter lim="800000"/>
            <a:headEnd/>
            <a:tailEnd/>
          </a:ln>
        </p:spPr>
        <p:txBody>
          <a:bodyPr lIns="93172" tIns="46587" rIns="93172" bIns="46587" anchor="b"/>
          <a:lstStyle/>
          <a:p>
            <a:pPr algn="r" defTabSz="931863"/>
            <a:fld id="{95611575-05C3-4808-A01C-176C33DCDD53}" type="slidenum">
              <a:rPr lang="en-US" sz="1200"/>
              <a:pPr algn="r" defTabSz="931863"/>
              <a:t>69</a:t>
            </a:fld>
            <a:endParaRPr lang="en-US" sz="1200"/>
          </a:p>
        </p:txBody>
      </p:sp>
      <p:sp>
        <p:nvSpPr>
          <p:cNvPr id="97282"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97283" name="Rectangle 3"/>
          <p:cNvSpPr>
            <a:spLocks noGrp="1" noChangeArrowheads="1"/>
          </p:cNvSpPr>
          <p:nvPr>
            <p:ph type="body" idx="1"/>
          </p:nvPr>
        </p:nvSpPr>
        <p:spPr/>
        <p:txBody>
          <a:bodyPr lIns="93172" tIns="46587" rIns="93172" bIns="46587"/>
          <a:lstStyle/>
          <a:p>
            <a:pPr eaLnBrk="1" hangingPunct="1"/>
            <a:endParaRPr lang="en-US"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29" name="Rectangle 7"/>
          <p:cNvSpPr txBox="1">
            <a:spLocks noGrp="1" noChangeArrowheads="1"/>
          </p:cNvSpPr>
          <p:nvPr/>
        </p:nvSpPr>
        <p:spPr bwMode="auto">
          <a:xfrm>
            <a:off x="3970338" y="8829675"/>
            <a:ext cx="3038475" cy="465138"/>
          </a:xfrm>
          <a:prstGeom prst="rect">
            <a:avLst/>
          </a:prstGeom>
          <a:noFill/>
          <a:ln w="9525">
            <a:noFill/>
            <a:miter lim="800000"/>
            <a:headEnd/>
            <a:tailEnd/>
          </a:ln>
        </p:spPr>
        <p:txBody>
          <a:bodyPr lIns="93172" tIns="46587" rIns="93172" bIns="46587" anchor="b"/>
          <a:lstStyle/>
          <a:p>
            <a:pPr algn="r" defTabSz="931863"/>
            <a:fld id="{2029EACA-302D-4D49-95FA-892F14CABFDA}" type="slidenum">
              <a:rPr lang="en-US" sz="1200"/>
              <a:pPr algn="r" defTabSz="931863"/>
              <a:t>70</a:t>
            </a:fld>
            <a:endParaRPr lang="en-US" sz="1200"/>
          </a:p>
        </p:txBody>
      </p:sp>
      <p:sp>
        <p:nvSpPr>
          <p:cNvPr id="99330"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99331" name="Rectangle 3"/>
          <p:cNvSpPr>
            <a:spLocks noGrp="1" noChangeArrowheads="1"/>
          </p:cNvSpPr>
          <p:nvPr>
            <p:ph type="body" idx="1"/>
          </p:nvPr>
        </p:nvSpPr>
        <p:spPr/>
        <p:txBody>
          <a:bodyPr lIns="93172" tIns="46587" rIns="93172" bIns="46587"/>
          <a:lstStyle/>
          <a:p>
            <a:pPr eaLnBrk="1" hangingPunct="1"/>
            <a:endParaRPr lang="en-US" smtClean="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pic>
        <p:nvPicPr>
          <p:cNvPr id="5" name="Picture 7"/>
          <p:cNvPicPr>
            <a:picLocks noChangeAspect="1" noChangeArrowheads="1"/>
          </p:cNvPicPr>
          <p:nvPr/>
        </p:nvPicPr>
        <p:blipFill>
          <a:blip r:embed="rId2"/>
          <a:srcRect b="12241"/>
          <a:stretch>
            <a:fillRect/>
          </a:stretch>
        </p:blipFill>
        <p:spPr bwMode="auto">
          <a:xfrm>
            <a:off x="0" y="3217863"/>
            <a:ext cx="9142413" cy="3209925"/>
          </a:xfrm>
          <a:prstGeom prst="rect">
            <a:avLst/>
          </a:prstGeom>
          <a:noFill/>
          <a:ln w="9525">
            <a:noFill/>
            <a:miter lim="800000"/>
            <a:headEnd/>
            <a:tailEnd/>
          </a:ln>
        </p:spPr>
      </p:pic>
      <p:pic>
        <p:nvPicPr>
          <p:cNvPr id="6" name="Picture 7"/>
          <p:cNvPicPr>
            <a:picLocks noChangeAspect="1" noChangeArrowheads="1"/>
          </p:cNvPicPr>
          <p:nvPr userDrawn="1"/>
        </p:nvPicPr>
        <p:blipFill>
          <a:blip r:embed="rId2"/>
          <a:srcRect/>
          <a:stretch>
            <a:fillRect/>
          </a:stretch>
        </p:blipFill>
        <p:spPr bwMode="auto">
          <a:xfrm>
            <a:off x="0" y="3227388"/>
            <a:ext cx="9142413" cy="3657600"/>
          </a:xfrm>
          <a:prstGeom prst="rect">
            <a:avLst/>
          </a:prstGeom>
          <a:noFill/>
          <a:ln w="9525">
            <a:noFill/>
            <a:miter lim="800000"/>
            <a:headEnd/>
            <a:tailEnd/>
          </a:ln>
        </p:spPr>
      </p:pic>
      <p:sp>
        <p:nvSpPr>
          <p:cNvPr id="9" name="Title Placeholder 1"/>
          <p:cNvSpPr>
            <a:spLocks noGrp="1"/>
          </p:cNvSpPr>
          <p:nvPr>
            <p:ph type="title"/>
          </p:nvPr>
        </p:nvSpPr>
        <p:spPr>
          <a:xfrm>
            <a:off x="457200" y="607452"/>
            <a:ext cx="8229600" cy="705411"/>
          </a:xfrm>
          <a:prstGeom prst="rect">
            <a:avLst/>
          </a:prstGeom>
        </p:spPr>
        <p:txBody>
          <a:bodyPr rtlCol="0">
            <a:normAutofit/>
          </a:bodyPr>
          <a:lstStyle/>
          <a:p>
            <a:r>
              <a:rPr lang="en-US" smtClean="0"/>
              <a:t>Click to edit Master title style</a:t>
            </a:r>
            <a:endParaRPr lang="en-US" dirty="0"/>
          </a:p>
        </p:txBody>
      </p:sp>
      <p:sp>
        <p:nvSpPr>
          <p:cNvPr id="14" name="Text Placeholder 13"/>
          <p:cNvSpPr>
            <a:spLocks noGrp="1"/>
          </p:cNvSpPr>
          <p:nvPr>
            <p:ph type="body" sz="quarter" idx="10"/>
          </p:nvPr>
        </p:nvSpPr>
        <p:spPr>
          <a:xfrm>
            <a:off x="457200" y="1417638"/>
            <a:ext cx="8229600" cy="349250"/>
          </a:xfrm>
        </p:spPr>
        <p:txBody>
          <a:bodyPr>
            <a:noAutofit/>
          </a:bodyPr>
          <a:lstStyle>
            <a:lvl1pPr marL="0" indent="0">
              <a:buFontTx/>
              <a:buNone/>
              <a:defRPr sz="2000" b="1">
                <a:solidFill>
                  <a:schemeClr val="tx1">
                    <a:lumMod val="75000"/>
                    <a:lumOff val="25000"/>
                  </a:schemeClr>
                </a:solidFill>
              </a:defRPr>
            </a:lvl1pPr>
          </a:lstStyle>
          <a:p>
            <a:pPr lvl="0"/>
            <a:r>
              <a:rPr lang="en-US" dirty="0" smtClean="0"/>
              <a:t>Click to edit Master text styles</a:t>
            </a:r>
          </a:p>
        </p:txBody>
      </p:sp>
      <p:sp>
        <p:nvSpPr>
          <p:cNvPr id="16" name="Text Placeholder 15"/>
          <p:cNvSpPr>
            <a:spLocks noGrp="1"/>
          </p:cNvSpPr>
          <p:nvPr>
            <p:ph type="body" sz="quarter" idx="1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Click to edit Master text styles</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8" name="Text Placeholder 13"/>
          <p:cNvSpPr>
            <a:spLocks noGrp="1"/>
          </p:cNvSpPr>
          <p:nvPr>
            <p:ph type="body" sz="quarter" idx="10"/>
          </p:nvPr>
        </p:nvSpPr>
        <p:spPr>
          <a:xfrm>
            <a:off x="455243" y="3428408"/>
            <a:ext cx="8229600" cy="349250"/>
          </a:xfrm>
        </p:spPr>
        <p:txBody>
          <a:bodyPr>
            <a:noAutofit/>
          </a:bodyPr>
          <a:lstStyle>
            <a:lvl1pPr marL="0" indent="0">
              <a:buFontTx/>
              <a:buNone/>
              <a:defRPr sz="2000" b="1">
                <a:solidFill>
                  <a:schemeClr val="tx1">
                    <a:lumMod val="75000"/>
                    <a:lumOff val="25000"/>
                  </a:schemeClr>
                </a:solidFill>
              </a:defRPr>
            </a:lvl1pPr>
          </a:lstStyle>
          <a:p>
            <a:pPr lvl="0"/>
            <a:r>
              <a:rPr lang="en-US" dirty="0" smtClean="0"/>
              <a:t>Click to edit Master text styles</a:t>
            </a:r>
          </a:p>
        </p:txBody>
      </p:sp>
      <p:sp>
        <p:nvSpPr>
          <p:cNvPr id="7" name="Title Placeholder 1"/>
          <p:cNvSpPr>
            <a:spLocks noGrp="1"/>
          </p:cNvSpPr>
          <p:nvPr>
            <p:ph type="title"/>
          </p:nvPr>
        </p:nvSpPr>
        <p:spPr>
          <a:xfrm>
            <a:off x="455243" y="2618222"/>
            <a:ext cx="8229600" cy="810186"/>
          </a:xfrm>
          <a:prstGeom prst="rect">
            <a:avLst/>
          </a:prstGeom>
        </p:spPr>
        <p:txBody>
          <a:bodyPr rtlCol="0">
            <a:normAutofit/>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9" name="Text Placeholder 15"/>
          <p:cNvSpPr>
            <a:spLocks noGrp="1"/>
          </p:cNvSpPr>
          <p:nvPr>
            <p:ph type="body" sz="quarter" idx="11"/>
          </p:nvPr>
        </p:nvSpPr>
        <p:spPr>
          <a:xfrm>
            <a:off x="455243" y="2190158"/>
            <a:ext cx="8229600" cy="428625"/>
          </a:xfrm>
        </p:spPr>
        <p:txBody>
          <a:bodyPr anchor="b">
            <a:noAutofit/>
          </a:bodyPr>
          <a:lstStyle>
            <a:lvl1pPr marL="0" indent="0">
              <a:buFontTx/>
              <a:buNone/>
              <a:defRPr sz="2000" b="1">
                <a:solidFill>
                  <a:srgbClr val="4F81BD"/>
                </a:solidFill>
              </a:defRPr>
            </a:lvl1pPr>
          </a:lstStyle>
          <a:p>
            <a:pPr lvl="0"/>
            <a:r>
              <a:rPr lang="en-US" dirty="0" smtClean="0"/>
              <a:t>Click to edit Master text styles</a:t>
            </a:r>
          </a:p>
        </p:txBody>
      </p:sp>
      <p:sp>
        <p:nvSpPr>
          <p:cNvPr id="5" name="Slide Number Placeholder 5"/>
          <p:cNvSpPr>
            <a:spLocks noGrp="1"/>
          </p:cNvSpPr>
          <p:nvPr>
            <p:ph type="sldNum" sz="quarter" idx="12"/>
          </p:nvPr>
        </p:nvSpPr>
        <p:spPr>
          <a:xfrm>
            <a:off x="6923088" y="6459538"/>
            <a:ext cx="2133600" cy="365125"/>
          </a:xfrm>
          <a:prstGeom prst="rect">
            <a:avLst/>
          </a:prstGeom>
        </p:spPr>
        <p:txBody>
          <a:bodyPr/>
          <a:lstStyle>
            <a:lvl1pPr>
              <a:defRPr/>
            </a:lvl1pPr>
          </a:lstStyle>
          <a:p>
            <a:pPr>
              <a:defRPr/>
            </a:pPr>
            <a:fld id="{5E2CB4BB-CB57-4BBF-BE88-CD520573A248}" type="slidenum">
              <a:rPr lang="en-US"/>
              <a:pPr>
                <a:defRPr/>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417638"/>
            <a:ext cx="4038600" cy="4898495"/>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3"/>
          <p:cNvSpPr>
            <a:spLocks noGrp="1"/>
          </p:cNvSpPr>
          <p:nvPr>
            <p:ph sz="half" idx="2"/>
          </p:nvPr>
        </p:nvSpPr>
        <p:spPr>
          <a:xfrm>
            <a:off x="4648200" y="1417638"/>
            <a:ext cx="4038600" cy="4898495"/>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8" name="Text Placeholder 15"/>
          <p:cNvSpPr>
            <a:spLocks noGrp="1"/>
          </p:cNvSpPr>
          <p:nvPr>
            <p:ph type="body" sz="quarter" idx="13"/>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Click to edit Master text styles</a:t>
            </a:r>
          </a:p>
        </p:txBody>
      </p:sp>
      <p:sp>
        <p:nvSpPr>
          <p:cNvPr id="6" name="Slide Number Placeholder 5"/>
          <p:cNvSpPr>
            <a:spLocks noGrp="1"/>
          </p:cNvSpPr>
          <p:nvPr>
            <p:ph type="sldNum" sz="quarter" idx="14"/>
          </p:nvPr>
        </p:nvSpPr>
        <p:spPr>
          <a:xfrm>
            <a:off x="6923088" y="6459538"/>
            <a:ext cx="2133600" cy="365125"/>
          </a:xfrm>
          <a:prstGeom prst="rect">
            <a:avLst/>
          </a:prstGeom>
        </p:spPr>
        <p:txBody>
          <a:bodyPr/>
          <a:lstStyle>
            <a:lvl1pPr>
              <a:defRPr/>
            </a:lvl1pPr>
          </a:lstStyle>
          <a:p>
            <a:pPr>
              <a:defRPr/>
            </a:pPr>
            <a:fld id="{0C1D9A43-0056-45B6-9EAE-31A2D23FDB12}" type="slidenum">
              <a:rPr lang="en-US"/>
              <a:pPr>
                <a:defRPr/>
              </a:pPr>
              <a:t>‹#›</a:t>
            </a:fld>
            <a:endParaRPr 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Comparison">
    <p:spTree>
      <p:nvGrpSpPr>
        <p:cNvPr id="1" name=""/>
        <p:cNvGrpSpPr/>
        <p:nvPr/>
      </p:nvGrpSpPr>
      <p:grpSpPr>
        <a:xfrm>
          <a:off x="0" y="0"/>
          <a:ext cx="0" cy="0"/>
          <a:chOff x="0" y="0"/>
          <a:chExt cx="0" cy="0"/>
        </a:xfrm>
      </p:grpSpPr>
      <p:sp>
        <p:nvSpPr>
          <p:cNvPr id="6" name="Content Placeholder 5"/>
          <p:cNvSpPr>
            <a:spLocks noGrp="1"/>
          </p:cNvSpPr>
          <p:nvPr>
            <p:ph sz="quarter" idx="4"/>
          </p:nvPr>
        </p:nvSpPr>
        <p:spPr>
          <a:xfrm>
            <a:off x="4645025" y="2064444"/>
            <a:ext cx="4041775" cy="4234755"/>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4"/>
          <p:cNvSpPr>
            <a:spLocks noGrp="1"/>
          </p:cNvSpPr>
          <p:nvPr>
            <p:ph type="body" sz="quarter" idx="3"/>
          </p:nvPr>
        </p:nvSpPr>
        <p:spPr>
          <a:xfrm>
            <a:off x="4645025" y="1424683"/>
            <a:ext cx="4041775"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4" name="Content Placeholder 3"/>
          <p:cNvSpPr>
            <a:spLocks noGrp="1"/>
          </p:cNvSpPr>
          <p:nvPr>
            <p:ph sz="half" idx="2"/>
          </p:nvPr>
        </p:nvSpPr>
        <p:spPr>
          <a:xfrm>
            <a:off x="457200" y="2064444"/>
            <a:ext cx="4040188" cy="4234755"/>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3" name="Text Placeholder 2"/>
          <p:cNvSpPr>
            <a:spLocks noGrp="1"/>
          </p:cNvSpPr>
          <p:nvPr>
            <p:ph type="body" idx="1"/>
          </p:nvPr>
        </p:nvSpPr>
        <p:spPr>
          <a:xfrm>
            <a:off x="457200" y="1424683"/>
            <a:ext cx="4040188"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10" name="Text Placeholder 15"/>
          <p:cNvSpPr>
            <a:spLocks noGrp="1"/>
          </p:cNvSpPr>
          <p:nvPr>
            <p:ph type="body" sz="quarter" idx="13"/>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Click to edit Master text styles</a:t>
            </a:r>
          </a:p>
        </p:txBody>
      </p:sp>
      <p:sp>
        <p:nvSpPr>
          <p:cNvPr id="8" name="Slide Number Placeholder 5"/>
          <p:cNvSpPr>
            <a:spLocks noGrp="1"/>
          </p:cNvSpPr>
          <p:nvPr>
            <p:ph type="sldNum" sz="quarter" idx="14"/>
          </p:nvPr>
        </p:nvSpPr>
        <p:spPr>
          <a:xfrm>
            <a:off x="6923088" y="6459538"/>
            <a:ext cx="2133600" cy="365125"/>
          </a:xfrm>
          <a:prstGeom prst="rect">
            <a:avLst/>
          </a:prstGeom>
        </p:spPr>
        <p:txBody>
          <a:bodyPr/>
          <a:lstStyle>
            <a:lvl1pPr>
              <a:defRPr/>
            </a:lvl1pPr>
          </a:lstStyle>
          <a:p>
            <a:pPr>
              <a:defRPr/>
            </a:pPr>
            <a:fld id="{0A628FF2-2620-4C47-8754-B61CBE063EA4}" type="slidenum">
              <a:rPr lang="en-US"/>
              <a:pPr>
                <a:defRPr/>
              </a:pPr>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6" name="Text Placeholder 15"/>
          <p:cNvSpPr>
            <a:spLocks noGrp="1"/>
          </p:cNvSpPr>
          <p:nvPr>
            <p:ph type="body" sz="quarter" idx="13"/>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Click to edit Master text styles</a:t>
            </a:r>
          </a:p>
        </p:txBody>
      </p:sp>
      <p:sp>
        <p:nvSpPr>
          <p:cNvPr id="4" name="Slide Number Placeholder 5"/>
          <p:cNvSpPr>
            <a:spLocks noGrp="1"/>
          </p:cNvSpPr>
          <p:nvPr>
            <p:ph type="sldNum" sz="quarter" idx="14"/>
          </p:nvPr>
        </p:nvSpPr>
        <p:spPr>
          <a:xfrm>
            <a:off x="6923088" y="6459538"/>
            <a:ext cx="2133600" cy="365125"/>
          </a:xfrm>
          <a:prstGeom prst="rect">
            <a:avLst/>
          </a:prstGeom>
        </p:spPr>
        <p:txBody>
          <a:bodyPr/>
          <a:lstStyle>
            <a:lvl1pPr>
              <a:defRPr/>
            </a:lvl1pPr>
          </a:lstStyle>
          <a:p>
            <a:pPr>
              <a:defRPr/>
            </a:pPr>
            <a:fld id="{E6343281-B852-4CCD-A292-5F18C1866079}" type="slidenum">
              <a:rPr lang="en-US"/>
              <a:pPr>
                <a:defRPr/>
              </a:pPr>
              <a:t>‹#›</a:t>
            </a:fld>
            <a:endParaRPr 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List of Items/Names">
    <p:spTree>
      <p:nvGrpSpPr>
        <p:cNvPr id="1" name=""/>
        <p:cNvGrpSpPr/>
        <p:nvPr/>
      </p:nvGrpSpPr>
      <p:grpSpPr>
        <a:xfrm>
          <a:off x="0" y="0"/>
          <a:ext cx="0" cy="0"/>
          <a:chOff x="0" y="0"/>
          <a:chExt cx="0" cy="0"/>
        </a:xfrm>
      </p:grpSpPr>
      <p:sp>
        <p:nvSpPr>
          <p:cNvPr id="8" name="Content Placeholder 3"/>
          <p:cNvSpPr>
            <a:spLocks noGrp="1"/>
          </p:cNvSpPr>
          <p:nvPr>
            <p:ph sz="half" idx="16"/>
          </p:nvPr>
        </p:nvSpPr>
        <p:spPr>
          <a:xfrm>
            <a:off x="5886173" y="1420041"/>
            <a:ext cx="2800627" cy="4819523"/>
          </a:xfrm>
          <a:prstGeom prst="rect">
            <a:avLst/>
          </a:prstGeom>
        </p:spPr>
        <p:txBody>
          <a:bodyPr>
            <a:normAutofit/>
          </a:bodyPr>
          <a:lstStyle>
            <a:lvl1pPr marL="0" indent="0">
              <a:spcBef>
                <a:spcPts val="0"/>
              </a:spcBef>
              <a:buClr>
                <a:schemeClr val="accent6"/>
              </a:buClr>
              <a:buFontTx/>
              <a:buNone/>
              <a:defRPr sz="2000" baseline="0">
                <a:solidFill>
                  <a:schemeClr val="tx1">
                    <a:lumMod val="75000"/>
                    <a:lumOff val="25000"/>
                  </a:schemeClr>
                </a:solidFill>
                <a:latin typeface="Century Gothic" pitchFamily="34" charset="0"/>
              </a:defRPr>
            </a:lvl1pPr>
            <a:lvl2pPr marL="266700" indent="0">
              <a:spcBef>
                <a:spcPts val="0"/>
              </a:spcBef>
              <a:buClr>
                <a:schemeClr val="accent6"/>
              </a:buClr>
              <a:buFontTx/>
              <a:buNone/>
              <a:defRPr sz="1800">
                <a:solidFill>
                  <a:schemeClr val="tx1">
                    <a:lumMod val="75000"/>
                    <a:lumOff val="25000"/>
                  </a:schemeClr>
                </a:solidFill>
                <a:latin typeface="Century Gothic" pitchFamily="34" charset="0"/>
              </a:defRPr>
            </a:lvl2pPr>
            <a:lvl3pPr marL="715963" indent="-180975">
              <a:spcBef>
                <a:spcPts val="1200"/>
              </a:spcBef>
              <a:buClr>
                <a:schemeClr val="accent6"/>
              </a:buClr>
              <a:defRPr sz="2400">
                <a:solidFill>
                  <a:srgbClr val="666666"/>
                </a:solidFill>
                <a:latin typeface="Century Gothic" pitchFamily="34" charset="0"/>
              </a:defRPr>
            </a:lvl3pPr>
            <a:lvl4pPr marL="982663" indent="-266700">
              <a:spcBef>
                <a:spcPts val="1200"/>
              </a:spcBef>
              <a:buClr>
                <a:schemeClr val="accent6"/>
              </a:buClr>
              <a:defRPr sz="2000">
                <a:solidFill>
                  <a:srgbClr val="666666"/>
                </a:solidFill>
                <a:latin typeface="Century Gothic" pitchFamily="34" charset="0"/>
              </a:defRPr>
            </a:lvl4pPr>
            <a:lvl5pPr marL="1165225" indent="-182563">
              <a:spcBef>
                <a:spcPts val="1200"/>
              </a:spcBef>
              <a:buClr>
                <a:schemeClr val="accent6"/>
              </a:buClr>
              <a:defRPr sz="2000">
                <a:solidFill>
                  <a:srgbClr val="666666"/>
                </a:solidFill>
                <a:latin typeface="Century Gothic" pitchFamily="34" charset="0"/>
              </a:defRPr>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p:txBody>
      </p:sp>
      <p:sp>
        <p:nvSpPr>
          <p:cNvPr id="9" name="Content Placeholder 3"/>
          <p:cNvSpPr>
            <a:spLocks noGrp="1"/>
          </p:cNvSpPr>
          <p:nvPr>
            <p:ph sz="half" idx="17"/>
          </p:nvPr>
        </p:nvSpPr>
        <p:spPr>
          <a:xfrm>
            <a:off x="3235738" y="1420041"/>
            <a:ext cx="2650435" cy="4819523"/>
          </a:xfrm>
          <a:prstGeom prst="rect">
            <a:avLst/>
          </a:prstGeom>
        </p:spPr>
        <p:txBody>
          <a:bodyPr>
            <a:normAutofit/>
          </a:bodyPr>
          <a:lstStyle>
            <a:lvl1pPr marL="0" indent="0">
              <a:spcBef>
                <a:spcPts val="0"/>
              </a:spcBef>
              <a:buClr>
                <a:schemeClr val="accent6"/>
              </a:buClr>
              <a:buFontTx/>
              <a:buNone/>
              <a:defRPr sz="2000" baseline="0">
                <a:solidFill>
                  <a:schemeClr val="tx1">
                    <a:lumMod val="75000"/>
                    <a:lumOff val="25000"/>
                  </a:schemeClr>
                </a:solidFill>
                <a:latin typeface="Century Gothic" pitchFamily="34" charset="0"/>
              </a:defRPr>
            </a:lvl1pPr>
            <a:lvl2pPr marL="266700" indent="0">
              <a:spcBef>
                <a:spcPts val="0"/>
              </a:spcBef>
              <a:buClr>
                <a:schemeClr val="accent6"/>
              </a:buClr>
              <a:buFontTx/>
              <a:buNone/>
              <a:defRPr sz="1800">
                <a:solidFill>
                  <a:schemeClr val="tx1">
                    <a:lumMod val="75000"/>
                    <a:lumOff val="25000"/>
                  </a:schemeClr>
                </a:solidFill>
                <a:latin typeface="Century Gothic" pitchFamily="34" charset="0"/>
              </a:defRPr>
            </a:lvl2pPr>
            <a:lvl3pPr marL="715963" indent="-180975">
              <a:spcBef>
                <a:spcPts val="1200"/>
              </a:spcBef>
              <a:buClr>
                <a:schemeClr val="accent6"/>
              </a:buClr>
              <a:defRPr sz="2400">
                <a:solidFill>
                  <a:srgbClr val="666666"/>
                </a:solidFill>
                <a:latin typeface="Century Gothic" pitchFamily="34" charset="0"/>
              </a:defRPr>
            </a:lvl3pPr>
            <a:lvl4pPr marL="982663" indent="-266700">
              <a:spcBef>
                <a:spcPts val="1200"/>
              </a:spcBef>
              <a:buClr>
                <a:schemeClr val="accent6"/>
              </a:buClr>
              <a:defRPr sz="2000">
                <a:solidFill>
                  <a:srgbClr val="666666"/>
                </a:solidFill>
                <a:latin typeface="Century Gothic" pitchFamily="34" charset="0"/>
              </a:defRPr>
            </a:lvl4pPr>
            <a:lvl5pPr marL="1165225" indent="-182563">
              <a:spcBef>
                <a:spcPts val="1200"/>
              </a:spcBef>
              <a:buClr>
                <a:schemeClr val="accent6"/>
              </a:buClr>
              <a:defRPr sz="2000">
                <a:solidFill>
                  <a:srgbClr val="666666"/>
                </a:solidFill>
                <a:latin typeface="Century Gothic" pitchFamily="34" charset="0"/>
              </a:defRPr>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p:txBody>
      </p:sp>
      <p:sp>
        <p:nvSpPr>
          <p:cNvPr id="7" name="Content Placeholder 3"/>
          <p:cNvSpPr>
            <a:spLocks noGrp="1"/>
          </p:cNvSpPr>
          <p:nvPr>
            <p:ph sz="half" idx="15"/>
          </p:nvPr>
        </p:nvSpPr>
        <p:spPr>
          <a:xfrm>
            <a:off x="456655" y="1420041"/>
            <a:ext cx="2779084" cy="4819523"/>
          </a:xfrm>
          <a:prstGeom prst="rect">
            <a:avLst/>
          </a:prstGeom>
        </p:spPr>
        <p:txBody>
          <a:bodyPr>
            <a:normAutofit/>
          </a:bodyPr>
          <a:lstStyle>
            <a:lvl1pPr marL="0" indent="0">
              <a:spcBef>
                <a:spcPts val="0"/>
              </a:spcBef>
              <a:buClr>
                <a:schemeClr val="accent6"/>
              </a:buClr>
              <a:buFontTx/>
              <a:buNone/>
              <a:defRPr sz="2000" baseline="0">
                <a:solidFill>
                  <a:schemeClr val="tx1">
                    <a:lumMod val="75000"/>
                    <a:lumOff val="25000"/>
                  </a:schemeClr>
                </a:solidFill>
                <a:latin typeface="Century Gothic" pitchFamily="34" charset="0"/>
              </a:defRPr>
            </a:lvl1pPr>
            <a:lvl2pPr marL="266700" indent="0">
              <a:spcBef>
                <a:spcPts val="0"/>
              </a:spcBef>
              <a:buClr>
                <a:schemeClr val="accent6"/>
              </a:buClr>
              <a:buFontTx/>
              <a:buNone/>
              <a:defRPr sz="1800">
                <a:solidFill>
                  <a:schemeClr val="tx1">
                    <a:lumMod val="75000"/>
                    <a:lumOff val="25000"/>
                  </a:schemeClr>
                </a:solidFill>
                <a:latin typeface="Century Gothic" pitchFamily="34" charset="0"/>
              </a:defRPr>
            </a:lvl2pPr>
            <a:lvl3pPr marL="715963" indent="-180975">
              <a:spcBef>
                <a:spcPts val="1200"/>
              </a:spcBef>
              <a:buClr>
                <a:schemeClr val="accent6"/>
              </a:buClr>
              <a:defRPr sz="2400">
                <a:solidFill>
                  <a:srgbClr val="666666"/>
                </a:solidFill>
                <a:latin typeface="Century Gothic" pitchFamily="34" charset="0"/>
              </a:defRPr>
            </a:lvl3pPr>
            <a:lvl4pPr marL="982663" indent="-266700">
              <a:spcBef>
                <a:spcPts val="1200"/>
              </a:spcBef>
              <a:buClr>
                <a:schemeClr val="accent6"/>
              </a:buClr>
              <a:defRPr sz="2000">
                <a:solidFill>
                  <a:srgbClr val="666666"/>
                </a:solidFill>
                <a:latin typeface="Century Gothic" pitchFamily="34" charset="0"/>
              </a:defRPr>
            </a:lvl4pPr>
            <a:lvl5pPr marL="1165225" indent="-182563">
              <a:spcBef>
                <a:spcPts val="1200"/>
              </a:spcBef>
              <a:buClr>
                <a:schemeClr val="accent6"/>
              </a:buClr>
              <a:defRPr sz="2000">
                <a:solidFill>
                  <a:srgbClr val="666666"/>
                </a:solidFill>
                <a:latin typeface="Century Gothic" pitchFamily="34" charset="0"/>
              </a:defRPr>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6" name="Text Placeholder 15"/>
          <p:cNvSpPr>
            <a:spLocks noGrp="1"/>
          </p:cNvSpPr>
          <p:nvPr>
            <p:ph type="body" sz="quarter" idx="13"/>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Click to edit Master text styles</a:t>
            </a:r>
          </a:p>
        </p:txBody>
      </p:sp>
      <p:sp>
        <p:nvSpPr>
          <p:cNvPr id="10" name="Slide Number Placeholder 5"/>
          <p:cNvSpPr>
            <a:spLocks noGrp="1"/>
          </p:cNvSpPr>
          <p:nvPr>
            <p:ph type="sldNum" sz="quarter" idx="18"/>
          </p:nvPr>
        </p:nvSpPr>
        <p:spPr>
          <a:xfrm>
            <a:off x="6923088" y="6459538"/>
            <a:ext cx="2133600" cy="365125"/>
          </a:xfrm>
          <a:prstGeom prst="rect">
            <a:avLst/>
          </a:prstGeom>
        </p:spPr>
        <p:txBody>
          <a:bodyPr/>
          <a:lstStyle>
            <a:lvl1pPr>
              <a:defRPr/>
            </a:lvl1pPr>
          </a:lstStyle>
          <a:p>
            <a:pPr>
              <a:defRPr/>
            </a:pPr>
            <a:fld id="{62F22D65-A58D-4B7D-9A86-C39DD059968A}" type="slidenum">
              <a:rPr lang="en-US"/>
              <a:pPr>
                <a:defRPr/>
              </a:pPr>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Graphic/Pictur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4" name="Text Placeholder 15"/>
          <p:cNvSpPr>
            <a:spLocks noGrp="1"/>
          </p:cNvSpPr>
          <p:nvPr>
            <p:ph type="body" sz="quarter" idx="13"/>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Click to edit Master text styles</a:t>
            </a:r>
          </a:p>
        </p:txBody>
      </p:sp>
      <p:sp>
        <p:nvSpPr>
          <p:cNvPr id="5" name="Picture Placeholder 2"/>
          <p:cNvSpPr>
            <a:spLocks noGrp="1"/>
          </p:cNvSpPr>
          <p:nvPr>
            <p:ph type="pic" idx="1"/>
          </p:nvPr>
        </p:nvSpPr>
        <p:spPr>
          <a:xfrm>
            <a:off x="457200" y="1417637"/>
            <a:ext cx="8229600" cy="4864629"/>
          </a:xfrm>
        </p:spPr>
        <p:txBody>
          <a:bodyPr rtlCol="0">
            <a:normAutofit/>
          </a:bodyPr>
          <a:lstStyle>
            <a:lvl1pPr marL="0" indent="0">
              <a:buNone/>
              <a:defRPr sz="2800">
                <a:solidFill>
                  <a:schemeClr val="tx1">
                    <a:lumMod val="75000"/>
                    <a:lumOff val="2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dirty="0" smtClean="0"/>
              <a:t>Click icon to add picture</a:t>
            </a:r>
            <a:endParaRPr lang="en-US" noProof="0" dirty="0"/>
          </a:p>
        </p:txBody>
      </p:sp>
      <p:sp>
        <p:nvSpPr>
          <p:cNvPr id="6" name="Slide Number Placeholder 5"/>
          <p:cNvSpPr>
            <a:spLocks noGrp="1"/>
          </p:cNvSpPr>
          <p:nvPr>
            <p:ph type="sldNum" sz="quarter" idx="14"/>
          </p:nvPr>
        </p:nvSpPr>
        <p:spPr>
          <a:xfrm>
            <a:off x="6923088" y="6459538"/>
            <a:ext cx="2133600" cy="365125"/>
          </a:xfrm>
          <a:prstGeom prst="rect">
            <a:avLst/>
          </a:prstGeom>
        </p:spPr>
        <p:txBody>
          <a:bodyPr/>
          <a:lstStyle>
            <a:lvl1pPr>
              <a:defRPr/>
            </a:lvl1pPr>
          </a:lstStyle>
          <a:p>
            <a:pPr>
              <a:defRPr/>
            </a:pPr>
            <a:fld id="{723DFB70-E10C-4C46-BEA2-7D75F01187F0}" type="slidenum">
              <a:rPr lang="en-US"/>
              <a:pPr>
                <a:defRPr/>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891610"/>
            <a:ext cx="8229600" cy="5424523"/>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a:xfrm>
            <a:off x="457200" y="182880"/>
            <a:ext cx="8229600" cy="708730"/>
          </a:xfrm>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4" name="Footer Placeholder 7"/>
          <p:cNvSpPr>
            <a:spLocks noGrp="1"/>
          </p:cNvSpPr>
          <p:nvPr>
            <p:ph type="ftr" sz="quarter" idx="10"/>
          </p:nvPr>
        </p:nvSpPr>
        <p:spPr/>
        <p:txBody>
          <a:bodyPr/>
          <a:lstStyle>
            <a:lvl1pPr>
              <a:defRPr/>
            </a:lvl1pPr>
          </a:lstStyle>
          <a:p>
            <a:pPr>
              <a:defRPr/>
            </a:pPr>
            <a:endParaRPr lang="en-US"/>
          </a:p>
        </p:txBody>
      </p:sp>
    </p:spTree>
  </p:cSld>
  <p:clrMapOvr>
    <a:masterClrMapping/>
  </p:clrMapOvr>
  <p:hf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5" name="Footer Placeholder 7"/>
          <p:cNvSpPr>
            <a:spLocks noGrp="1"/>
          </p:cNvSpPr>
          <p:nvPr>
            <p:ph type="ftr" sz="quarter" idx="10"/>
          </p:nvPr>
        </p:nvSpPr>
        <p:spPr/>
        <p:txBody>
          <a:bodyPr/>
          <a:lstStyle>
            <a:lvl1pPr>
              <a:defRPr/>
            </a:lvl1pPr>
          </a:lstStyle>
          <a:p>
            <a:pPr>
              <a:defRPr/>
            </a:pPr>
            <a:endParaRPr lang="en-US"/>
          </a:p>
        </p:txBody>
      </p:sp>
    </p:spTree>
  </p:cSld>
  <p:clrMapOvr>
    <a:masterClrMapping/>
  </p:clrMapOvr>
  <p:hf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6" name="Content Placeholder 5"/>
          <p:cNvSpPr>
            <a:spLocks noGrp="1"/>
          </p:cNvSpPr>
          <p:nvPr>
            <p:ph sz="quarter" idx="4"/>
          </p:nvPr>
        </p:nvSpPr>
        <p:spPr>
          <a:xfrm>
            <a:off x="4645025" y="1667356"/>
            <a:ext cx="4041775" cy="4631844"/>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45025" y="1027593"/>
            <a:ext cx="4041775"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4" name="Content Placeholder 3"/>
          <p:cNvSpPr>
            <a:spLocks noGrp="1"/>
          </p:cNvSpPr>
          <p:nvPr>
            <p:ph sz="half" idx="2"/>
          </p:nvPr>
        </p:nvSpPr>
        <p:spPr>
          <a:xfrm>
            <a:off x="457200" y="1667356"/>
            <a:ext cx="4040188" cy="4631844"/>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Text Placeholder 2"/>
          <p:cNvSpPr>
            <a:spLocks noGrp="1"/>
          </p:cNvSpPr>
          <p:nvPr>
            <p:ph type="body" idx="1"/>
          </p:nvPr>
        </p:nvSpPr>
        <p:spPr>
          <a:xfrm>
            <a:off x="457200" y="1027593"/>
            <a:ext cx="4040188"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7" name="Footer Placeholder 7"/>
          <p:cNvSpPr>
            <a:spLocks noGrp="1"/>
          </p:cNvSpPr>
          <p:nvPr>
            <p:ph type="ftr" sz="quarter" idx="10"/>
          </p:nvPr>
        </p:nvSpPr>
        <p:spPr/>
        <p:txBody>
          <a:bodyPr/>
          <a:lstStyle>
            <a:lvl1pPr>
              <a:defRPr/>
            </a:lvl1pPr>
          </a:lstStyle>
          <a:p>
            <a:pPr>
              <a:defRPr/>
            </a:pPr>
            <a:endParaRPr lang="en-US"/>
          </a:p>
        </p:txBody>
      </p:sp>
    </p:spTree>
  </p:cSld>
  <p:clrMapOvr>
    <a:masterClrMapping/>
  </p:clrMapOvr>
  <p:hf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3" name="Footer Placeholder 7"/>
          <p:cNvSpPr>
            <a:spLocks noGrp="1"/>
          </p:cNvSpPr>
          <p:nvPr>
            <p:ph type="ftr" sz="quarter" idx="10"/>
          </p:nvPr>
        </p:nvSpPr>
        <p:spPr/>
        <p:txBody>
          <a:bodyPr/>
          <a:lstStyle>
            <a:lvl1pPr>
              <a:defRPr/>
            </a:lvl1pPr>
          </a:lstStyle>
          <a:p>
            <a:pPr>
              <a:defRPr/>
            </a:pPr>
            <a:endParaRPr lang="en-US"/>
          </a:p>
        </p:txBody>
      </p:sp>
    </p:spTree>
  </p:cSld>
  <p:clrMapOvr>
    <a:masterClrMapping/>
  </p:clrMapOvr>
  <p:hf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Footer Placeholder 7"/>
          <p:cNvSpPr>
            <a:spLocks noGrp="1"/>
          </p:cNvSpPr>
          <p:nvPr>
            <p:ph type="ftr" sz="quarter" idx="10"/>
          </p:nvPr>
        </p:nvSpPr>
        <p:spPr/>
        <p:txBody>
          <a:bodyPr/>
          <a:lstStyle>
            <a:lvl1pPr>
              <a:defRPr/>
            </a:lvl1pPr>
          </a:lstStyle>
          <a:p>
            <a:pPr>
              <a:defRPr/>
            </a:pPr>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Graphic/Pictur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5" name="Picture Placeholder 2"/>
          <p:cNvSpPr>
            <a:spLocks noGrp="1"/>
          </p:cNvSpPr>
          <p:nvPr>
            <p:ph type="pic" idx="1"/>
          </p:nvPr>
        </p:nvSpPr>
        <p:spPr>
          <a:xfrm>
            <a:off x="457200" y="899403"/>
            <a:ext cx="8229600" cy="5382863"/>
          </a:xfrm>
        </p:spPr>
        <p:txBody>
          <a:bodyPr rtlCol="0">
            <a:normAutofit/>
          </a:bodyPr>
          <a:lstStyle>
            <a:lvl1pPr marL="0" indent="0">
              <a:buNone/>
              <a:defRPr sz="2800">
                <a:solidFill>
                  <a:schemeClr val="tx1">
                    <a:lumMod val="75000"/>
                    <a:lumOff val="2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endParaRPr lang="en-US" noProof="0" dirty="0"/>
          </a:p>
        </p:txBody>
      </p:sp>
      <p:sp>
        <p:nvSpPr>
          <p:cNvPr id="4" name="Footer Placeholder 7"/>
          <p:cNvSpPr>
            <a:spLocks noGrp="1"/>
          </p:cNvSpPr>
          <p:nvPr>
            <p:ph type="ftr" sz="quarter" idx="10"/>
          </p:nvPr>
        </p:nvSpPr>
        <p:spPr/>
        <p:txBody>
          <a:bodyPr/>
          <a:lstStyle>
            <a:lvl1pPr>
              <a:defRPr/>
            </a:lvl1pPr>
          </a:lstStyle>
          <a:p>
            <a:pPr>
              <a:defRPr/>
            </a:pPr>
            <a:endParaRPr lang="en-US"/>
          </a:p>
        </p:txBody>
      </p:sp>
    </p:spTree>
  </p:cSld>
  <p:clrMapOvr>
    <a:masterClrMapping/>
  </p:clrMapOvr>
  <p:hf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pic>
        <p:nvPicPr>
          <p:cNvPr id="5" name="Picture 7"/>
          <p:cNvPicPr>
            <a:picLocks noChangeAspect="1" noChangeArrowheads="1"/>
          </p:cNvPicPr>
          <p:nvPr userDrawn="1"/>
        </p:nvPicPr>
        <p:blipFill>
          <a:blip r:embed="rId2"/>
          <a:srcRect/>
          <a:stretch>
            <a:fillRect/>
          </a:stretch>
        </p:blipFill>
        <p:spPr bwMode="auto">
          <a:xfrm>
            <a:off x="0" y="3227388"/>
            <a:ext cx="9142413" cy="3657600"/>
          </a:xfrm>
          <a:prstGeom prst="rect">
            <a:avLst/>
          </a:prstGeom>
          <a:noFill/>
          <a:ln w="9525">
            <a:noFill/>
            <a:miter lim="800000"/>
            <a:headEnd/>
            <a:tailEnd/>
          </a:ln>
        </p:spPr>
      </p:pic>
      <p:sp>
        <p:nvSpPr>
          <p:cNvPr id="9" name="Title Placeholder 1"/>
          <p:cNvSpPr>
            <a:spLocks noGrp="1"/>
          </p:cNvSpPr>
          <p:nvPr>
            <p:ph type="title"/>
          </p:nvPr>
        </p:nvSpPr>
        <p:spPr>
          <a:xfrm>
            <a:off x="457200" y="607452"/>
            <a:ext cx="8229600" cy="705411"/>
          </a:xfrm>
          <a:prstGeom prst="rect">
            <a:avLst/>
          </a:prstGeom>
        </p:spPr>
        <p:txBody>
          <a:bodyPr rtlCol="0">
            <a:normAutofit/>
          </a:bodyPr>
          <a:lstStyle/>
          <a:p>
            <a:r>
              <a:rPr lang="en-US" dirty="0" smtClean="0"/>
              <a:t>Click to edit Master title style</a:t>
            </a:r>
            <a:endParaRPr lang="en-US" dirty="0"/>
          </a:p>
        </p:txBody>
      </p:sp>
      <p:sp>
        <p:nvSpPr>
          <p:cNvPr id="14" name="Text Placeholder 13"/>
          <p:cNvSpPr>
            <a:spLocks noGrp="1"/>
          </p:cNvSpPr>
          <p:nvPr>
            <p:ph type="body" sz="quarter" idx="10"/>
          </p:nvPr>
        </p:nvSpPr>
        <p:spPr>
          <a:xfrm>
            <a:off x="457200" y="1417638"/>
            <a:ext cx="8229600" cy="349250"/>
          </a:xfrm>
        </p:spPr>
        <p:txBody>
          <a:bodyPr>
            <a:noAutofit/>
          </a:bodyPr>
          <a:lstStyle>
            <a:lvl1pPr marL="0" indent="0">
              <a:buFontTx/>
              <a:buNone/>
              <a:defRPr sz="2000" b="1">
                <a:solidFill>
                  <a:schemeClr val="tx1">
                    <a:lumMod val="75000"/>
                    <a:lumOff val="25000"/>
                  </a:schemeClr>
                </a:solidFill>
              </a:defRPr>
            </a:lvl1pPr>
          </a:lstStyle>
          <a:p>
            <a:pPr lvl="0"/>
            <a:r>
              <a:rPr lang="en-US" dirty="0" smtClean="0"/>
              <a:t>Click to edit Master text styles</a:t>
            </a:r>
          </a:p>
        </p:txBody>
      </p:sp>
      <p:sp>
        <p:nvSpPr>
          <p:cNvPr id="16" name="Text Placeholder 15"/>
          <p:cNvSpPr>
            <a:spLocks noGrp="1"/>
          </p:cNvSpPr>
          <p:nvPr>
            <p:ph type="body" sz="quarter" idx="1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316182"/>
            <a:ext cx="8229600" cy="4999951"/>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2" name="Title 1"/>
          <p:cNvSpPr>
            <a:spLocks noGrp="1"/>
          </p:cNvSpPr>
          <p:nvPr>
            <p:ph type="title"/>
          </p:nvPr>
        </p:nvSpPr>
        <p:spPr>
          <a:xfrm>
            <a:off x="457200" y="607452"/>
            <a:ext cx="8229600" cy="708730"/>
          </a:xfrm>
        </p:spPr>
        <p:txBody>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16" name="Text Placeholder 15"/>
          <p:cNvSpPr>
            <a:spLocks noGrp="1"/>
          </p:cNvSpPr>
          <p:nvPr>
            <p:ph type="body" sz="quarter" idx="1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Click to edit Master text styles</a:t>
            </a:r>
          </a:p>
        </p:txBody>
      </p:sp>
      <p:sp>
        <p:nvSpPr>
          <p:cNvPr id="5" name="Slide Number Placeholder 5"/>
          <p:cNvSpPr>
            <a:spLocks noGrp="1"/>
          </p:cNvSpPr>
          <p:nvPr>
            <p:ph type="sldNum" sz="quarter" idx="12"/>
          </p:nvPr>
        </p:nvSpPr>
        <p:spPr>
          <a:xfrm>
            <a:off x="6923088" y="6459538"/>
            <a:ext cx="2133600" cy="365125"/>
          </a:xfrm>
          <a:prstGeom prst="rect">
            <a:avLst/>
          </a:prstGeom>
        </p:spPr>
        <p:txBody>
          <a:bodyPr/>
          <a:lstStyle>
            <a:lvl1pPr>
              <a:defRPr/>
            </a:lvl1pPr>
          </a:lstStyle>
          <a:p>
            <a:pPr>
              <a:defRPr/>
            </a:pPr>
            <a:fld id="{E2ECA473-74BC-4E21-A259-0DC211878EAA}" type="slidenum">
              <a:rPr lang="en-US"/>
              <a:pPr>
                <a:defRPr/>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png"/><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026" name="Picture 3"/>
          <p:cNvPicPr>
            <a:picLocks noChangeAspect="1" noChangeArrowheads="1"/>
          </p:cNvPicPr>
          <p:nvPr/>
        </p:nvPicPr>
        <p:blipFill>
          <a:blip r:embed="rId17"/>
          <a:srcRect/>
          <a:stretch>
            <a:fillRect/>
          </a:stretch>
        </p:blipFill>
        <p:spPr bwMode="auto">
          <a:xfrm>
            <a:off x="0" y="6021388"/>
            <a:ext cx="9144000" cy="838200"/>
          </a:xfrm>
          <a:prstGeom prst="rect">
            <a:avLst/>
          </a:prstGeom>
          <a:noFill/>
          <a:ln w="9525">
            <a:noFill/>
            <a:miter lim="800000"/>
            <a:headEnd/>
            <a:tailEnd/>
          </a:ln>
        </p:spPr>
      </p:pic>
      <p:sp>
        <p:nvSpPr>
          <p:cNvPr id="1027" name="Title Placeholder 1"/>
          <p:cNvSpPr>
            <a:spLocks noGrp="1"/>
          </p:cNvSpPr>
          <p:nvPr>
            <p:ph type="title"/>
          </p:nvPr>
        </p:nvSpPr>
        <p:spPr bwMode="auto">
          <a:xfrm>
            <a:off x="457200" y="182563"/>
            <a:ext cx="8229600" cy="71755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8" name="Text Placeholder 2"/>
          <p:cNvSpPr>
            <a:spLocks noGrp="1"/>
          </p:cNvSpPr>
          <p:nvPr>
            <p:ph type="body" idx="1"/>
          </p:nvPr>
        </p:nvSpPr>
        <p:spPr bwMode="auto">
          <a:xfrm>
            <a:off x="457200" y="900113"/>
            <a:ext cx="8229600" cy="540702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8" name="Footer Placeholder 7"/>
          <p:cNvSpPr>
            <a:spLocks noGrp="1"/>
          </p:cNvSpPr>
          <p:nvPr>
            <p:ph type="ftr" sz="quarter" idx="3"/>
          </p:nvPr>
        </p:nvSpPr>
        <p:spPr>
          <a:xfrm>
            <a:off x="8229600" y="6638925"/>
            <a:ext cx="914400" cy="219075"/>
          </a:xfrm>
          <a:prstGeom prst="rect">
            <a:avLst/>
          </a:prstGeom>
        </p:spPr>
        <p:txBody>
          <a:bodyPr vert="horz" lIns="91440" tIns="45720" rIns="91440" bIns="45720" rtlCol="0" anchor="b"/>
          <a:lstStyle>
            <a:lvl1pPr algn="r">
              <a:defRPr sz="800">
                <a:solidFill>
                  <a:schemeClr val="tx1"/>
                </a:solidFill>
              </a:defRPr>
            </a:lvl1pPr>
          </a:lstStyle>
          <a:p>
            <a:pPr>
              <a:defRPr/>
            </a:pPr>
            <a:endParaRPr lang="en-US"/>
          </a:p>
        </p:txBody>
      </p:sp>
      <p:pic>
        <p:nvPicPr>
          <p:cNvPr id="1030" name="Picture 3"/>
          <p:cNvPicPr>
            <a:picLocks noChangeAspect="1" noChangeArrowheads="1"/>
          </p:cNvPicPr>
          <p:nvPr userDrawn="1"/>
        </p:nvPicPr>
        <p:blipFill>
          <a:blip r:embed="rId17"/>
          <a:srcRect/>
          <a:stretch>
            <a:fillRect/>
          </a:stretch>
        </p:blipFill>
        <p:spPr bwMode="auto">
          <a:xfrm>
            <a:off x="0" y="6021388"/>
            <a:ext cx="9144000" cy="838200"/>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3675" r:id="rId1"/>
    <p:sldLayoutId id="2147483669" r:id="rId2"/>
    <p:sldLayoutId id="2147483670" r:id="rId3"/>
    <p:sldLayoutId id="2147483671" r:id="rId4"/>
    <p:sldLayoutId id="2147483672" r:id="rId5"/>
    <p:sldLayoutId id="2147483673" r:id="rId6"/>
    <p:sldLayoutId id="2147483674" r:id="rId7"/>
    <p:sldLayoutId id="2147483676" r:id="rId8"/>
    <p:sldLayoutId id="2147483677" r:id="rId9"/>
    <p:sldLayoutId id="2147483678" r:id="rId10"/>
    <p:sldLayoutId id="2147483679" r:id="rId11"/>
    <p:sldLayoutId id="2147483680" r:id="rId12"/>
    <p:sldLayoutId id="2147483681" r:id="rId13"/>
    <p:sldLayoutId id="2147483682" r:id="rId14"/>
    <p:sldLayoutId id="2147483683" r:id="rId15"/>
  </p:sldLayoutIdLst>
  <p:timing>
    <p:tnLst>
      <p:par>
        <p:cTn id="1" dur="indefinite" restart="never" nodeType="tmRoot"/>
      </p:par>
    </p:tnLst>
  </p:timing>
  <p:hf hdr="0" ftr="0" dt="0"/>
  <p:txStyles>
    <p:titleStyle>
      <a:lvl1pPr algn="l" defTabSz="457200" rtl="0" eaLnBrk="0" fontAlgn="base" hangingPunct="0">
        <a:spcBef>
          <a:spcPct val="0"/>
        </a:spcBef>
        <a:spcAft>
          <a:spcPct val="0"/>
        </a:spcAft>
        <a:defRPr sz="3200" b="1" kern="1200">
          <a:solidFill>
            <a:srgbClr val="4F4F4F"/>
          </a:solidFill>
          <a:latin typeface="Century Gothic"/>
          <a:ea typeface="Century Gothic" pitchFamily="34" charset="0"/>
          <a:cs typeface="Century Gothic"/>
        </a:defRPr>
      </a:lvl1pPr>
      <a:lvl2pPr algn="l" defTabSz="457200" rtl="0" eaLnBrk="0" fontAlgn="base" hangingPunct="0">
        <a:spcBef>
          <a:spcPct val="0"/>
        </a:spcBef>
        <a:spcAft>
          <a:spcPct val="0"/>
        </a:spcAft>
        <a:defRPr sz="3200" b="1">
          <a:solidFill>
            <a:srgbClr val="4F4F4F"/>
          </a:solidFill>
          <a:latin typeface="Century Gothic" pitchFamily="34" charset="0"/>
          <a:ea typeface="Century Gothic" pitchFamily="34" charset="0"/>
          <a:cs typeface="Century Gothic" pitchFamily="34" charset="0"/>
        </a:defRPr>
      </a:lvl2pPr>
      <a:lvl3pPr algn="l" defTabSz="457200" rtl="0" eaLnBrk="0" fontAlgn="base" hangingPunct="0">
        <a:spcBef>
          <a:spcPct val="0"/>
        </a:spcBef>
        <a:spcAft>
          <a:spcPct val="0"/>
        </a:spcAft>
        <a:defRPr sz="3200" b="1">
          <a:solidFill>
            <a:srgbClr val="4F4F4F"/>
          </a:solidFill>
          <a:latin typeface="Century Gothic" pitchFamily="34" charset="0"/>
          <a:ea typeface="Century Gothic" pitchFamily="34" charset="0"/>
          <a:cs typeface="Century Gothic" pitchFamily="34" charset="0"/>
        </a:defRPr>
      </a:lvl3pPr>
      <a:lvl4pPr algn="l" defTabSz="457200" rtl="0" eaLnBrk="0" fontAlgn="base" hangingPunct="0">
        <a:spcBef>
          <a:spcPct val="0"/>
        </a:spcBef>
        <a:spcAft>
          <a:spcPct val="0"/>
        </a:spcAft>
        <a:defRPr sz="3200" b="1">
          <a:solidFill>
            <a:srgbClr val="4F4F4F"/>
          </a:solidFill>
          <a:latin typeface="Century Gothic" pitchFamily="34" charset="0"/>
          <a:ea typeface="Century Gothic" pitchFamily="34" charset="0"/>
          <a:cs typeface="Century Gothic" pitchFamily="34" charset="0"/>
        </a:defRPr>
      </a:lvl4pPr>
      <a:lvl5pPr algn="l" defTabSz="457200" rtl="0" eaLnBrk="0" fontAlgn="base" hangingPunct="0">
        <a:spcBef>
          <a:spcPct val="0"/>
        </a:spcBef>
        <a:spcAft>
          <a:spcPct val="0"/>
        </a:spcAft>
        <a:defRPr sz="3200" b="1">
          <a:solidFill>
            <a:srgbClr val="4F4F4F"/>
          </a:solidFill>
          <a:latin typeface="Century Gothic" pitchFamily="34" charset="0"/>
          <a:ea typeface="Century Gothic" pitchFamily="34" charset="0"/>
          <a:cs typeface="Century Gothic" pitchFamily="34" charset="0"/>
        </a:defRPr>
      </a:lvl5pPr>
      <a:lvl6pPr marL="457200" algn="l" defTabSz="457200" rtl="0" fontAlgn="base">
        <a:spcBef>
          <a:spcPct val="0"/>
        </a:spcBef>
        <a:spcAft>
          <a:spcPct val="0"/>
        </a:spcAft>
        <a:defRPr sz="3200" b="1">
          <a:solidFill>
            <a:srgbClr val="4F4F4F"/>
          </a:solidFill>
          <a:latin typeface="Century Gothic" pitchFamily="34" charset="0"/>
          <a:ea typeface="Century Gothic" pitchFamily="34" charset="0"/>
          <a:cs typeface="Century Gothic" pitchFamily="34" charset="0"/>
        </a:defRPr>
      </a:lvl6pPr>
      <a:lvl7pPr marL="914400" algn="l" defTabSz="457200" rtl="0" fontAlgn="base">
        <a:spcBef>
          <a:spcPct val="0"/>
        </a:spcBef>
        <a:spcAft>
          <a:spcPct val="0"/>
        </a:spcAft>
        <a:defRPr sz="3200" b="1">
          <a:solidFill>
            <a:srgbClr val="4F4F4F"/>
          </a:solidFill>
          <a:latin typeface="Century Gothic" pitchFamily="34" charset="0"/>
          <a:ea typeface="Century Gothic" pitchFamily="34" charset="0"/>
          <a:cs typeface="Century Gothic" pitchFamily="34" charset="0"/>
        </a:defRPr>
      </a:lvl7pPr>
      <a:lvl8pPr marL="1371600" algn="l" defTabSz="457200" rtl="0" fontAlgn="base">
        <a:spcBef>
          <a:spcPct val="0"/>
        </a:spcBef>
        <a:spcAft>
          <a:spcPct val="0"/>
        </a:spcAft>
        <a:defRPr sz="3200" b="1">
          <a:solidFill>
            <a:srgbClr val="4F4F4F"/>
          </a:solidFill>
          <a:latin typeface="Century Gothic" pitchFamily="34" charset="0"/>
          <a:ea typeface="Century Gothic" pitchFamily="34" charset="0"/>
          <a:cs typeface="Century Gothic" pitchFamily="34" charset="0"/>
        </a:defRPr>
      </a:lvl8pPr>
      <a:lvl9pPr marL="1828800" algn="l" defTabSz="457200" rtl="0" fontAlgn="base">
        <a:spcBef>
          <a:spcPct val="0"/>
        </a:spcBef>
        <a:spcAft>
          <a:spcPct val="0"/>
        </a:spcAft>
        <a:defRPr sz="3200" b="1">
          <a:solidFill>
            <a:srgbClr val="4F4F4F"/>
          </a:solidFill>
          <a:latin typeface="Century Gothic" pitchFamily="34" charset="0"/>
          <a:ea typeface="Century Gothic" pitchFamily="34" charset="0"/>
          <a:cs typeface="Century Gothic" pitchFamily="34" charset="0"/>
        </a:defRPr>
      </a:lvl9pPr>
    </p:titleStyle>
    <p:bodyStyle>
      <a:lvl1pPr marL="342900" indent="-342900" algn="l" defTabSz="457200" rtl="0" eaLnBrk="0" fontAlgn="base" hangingPunct="0">
        <a:spcBef>
          <a:spcPct val="20000"/>
        </a:spcBef>
        <a:spcAft>
          <a:spcPct val="0"/>
        </a:spcAft>
        <a:buClr>
          <a:srgbClr val="F79646"/>
        </a:buClr>
        <a:buFont typeface="Arial" charset="0"/>
        <a:buChar char="•"/>
        <a:defRPr sz="2800" kern="1200">
          <a:solidFill>
            <a:srgbClr val="4F4F4F"/>
          </a:solidFill>
          <a:latin typeface="Century Gothic"/>
          <a:ea typeface="Century Gothic" pitchFamily="34" charset="0"/>
          <a:cs typeface="Century Gothic"/>
        </a:defRPr>
      </a:lvl1pPr>
      <a:lvl2pPr marL="742950" indent="-285750" algn="l" defTabSz="457200" rtl="0" eaLnBrk="0" fontAlgn="base" hangingPunct="0">
        <a:spcBef>
          <a:spcPct val="20000"/>
        </a:spcBef>
        <a:spcAft>
          <a:spcPct val="0"/>
        </a:spcAft>
        <a:buClr>
          <a:srgbClr val="F79646"/>
        </a:buClr>
        <a:buFont typeface="Lucida Grande"/>
        <a:buChar char="-"/>
        <a:defRPr sz="2400" kern="1200">
          <a:solidFill>
            <a:srgbClr val="4F4F4F"/>
          </a:solidFill>
          <a:latin typeface="Century Gothic"/>
          <a:ea typeface="Century Gothic" pitchFamily="34" charset="0"/>
          <a:cs typeface="Century Gothic"/>
        </a:defRPr>
      </a:lvl2pPr>
      <a:lvl3pPr marL="1143000" indent="-228600" algn="l" defTabSz="457200" rtl="0" eaLnBrk="0" fontAlgn="base" hangingPunct="0">
        <a:spcBef>
          <a:spcPct val="20000"/>
        </a:spcBef>
        <a:spcAft>
          <a:spcPct val="0"/>
        </a:spcAft>
        <a:buClr>
          <a:srgbClr val="F79646"/>
        </a:buClr>
        <a:buFont typeface="Arial" charset="0"/>
        <a:buChar char="•"/>
        <a:defRPr sz="2000" kern="1200">
          <a:solidFill>
            <a:srgbClr val="4F4F4F"/>
          </a:solidFill>
          <a:latin typeface="Century Gothic"/>
          <a:ea typeface="Century Gothic" pitchFamily="34" charset="0"/>
          <a:cs typeface="Century Gothic"/>
        </a:defRPr>
      </a:lvl3pPr>
      <a:lvl4pPr marL="1600200" indent="-228600" algn="l" defTabSz="457200" rtl="0" eaLnBrk="0" fontAlgn="base" hangingPunct="0">
        <a:spcBef>
          <a:spcPct val="20000"/>
        </a:spcBef>
        <a:spcAft>
          <a:spcPct val="0"/>
        </a:spcAft>
        <a:buClr>
          <a:srgbClr val="F79646"/>
        </a:buClr>
        <a:buFont typeface="Lucida Grande"/>
        <a:buChar char="-"/>
        <a:defRPr kern="1200">
          <a:solidFill>
            <a:srgbClr val="4F4F4F"/>
          </a:solidFill>
          <a:latin typeface="Century Gothic"/>
          <a:ea typeface="Century Gothic" pitchFamily="34" charset="0"/>
          <a:cs typeface="Century Gothic"/>
        </a:defRPr>
      </a:lvl4pPr>
      <a:lvl5pPr marL="2057400" indent="-228600" algn="l" defTabSz="457200" rtl="0" eaLnBrk="0" fontAlgn="base" hangingPunct="0">
        <a:spcBef>
          <a:spcPct val="20000"/>
        </a:spcBef>
        <a:spcAft>
          <a:spcPct val="0"/>
        </a:spcAft>
        <a:buClr>
          <a:srgbClr val="F79646"/>
        </a:buClr>
        <a:buFont typeface="Arial" charset="0"/>
        <a:buChar char="•"/>
        <a:defRPr kern="1200">
          <a:solidFill>
            <a:srgbClr val="4F4F4F"/>
          </a:solidFill>
          <a:latin typeface="Century Gothic"/>
          <a:ea typeface="Century Gothic" pitchFamily="34" charset="0"/>
          <a:cs typeface="Century Gothic"/>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5.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5.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Title 1"/>
          <p:cNvSpPr>
            <a:spLocks noGrp="1"/>
          </p:cNvSpPr>
          <p:nvPr>
            <p:ph type="title"/>
          </p:nvPr>
        </p:nvSpPr>
        <p:spPr>
          <a:xfrm>
            <a:off x="457200" y="608013"/>
            <a:ext cx="8229600" cy="704850"/>
          </a:xfrm>
        </p:spPr>
        <p:txBody>
          <a:bodyPr/>
          <a:lstStyle/>
          <a:p>
            <a:pPr eaLnBrk="1" hangingPunct="1"/>
            <a:r>
              <a:rPr lang="en-US" smtClean="0">
                <a:latin typeface="Century Gothic" pitchFamily="34" charset="0"/>
                <a:cs typeface="Century Gothic" pitchFamily="34" charset="0"/>
              </a:rPr>
              <a:t>Part 4 – Post-conversion</a:t>
            </a:r>
          </a:p>
        </p:txBody>
      </p:sp>
      <p:sp>
        <p:nvSpPr>
          <p:cNvPr id="19458" name="Text Placeholder 2"/>
          <p:cNvSpPr>
            <a:spLocks noGrp="1"/>
          </p:cNvSpPr>
          <p:nvPr>
            <p:ph type="body" sz="quarter" idx="10"/>
          </p:nvPr>
        </p:nvSpPr>
        <p:spPr/>
        <p:txBody>
          <a:bodyPr/>
          <a:lstStyle/>
          <a:p>
            <a:pPr eaLnBrk="1" hangingPunct="1"/>
            <a:r>
              <a:rPr lang="en-US" dirty="0" smtClean="0">
                <a:solidFill>
                  <a:srgbClr val="4F4F4F"/>
                </a:solidFill>
                <a:latin typeface="Century Gothic" pitchFamily="34" charset="0"/>
                <a:cs typeface="Century Gothic" pitchFamily="34" charset="0"/>
              </a:rPr>
              <a:t>Updated April 2013</a:t>
            </a:r>
          </a:p>
        </p:txBody>
      </p:sp>
      <p:sp>
        <p:nvSpPr>
          <p:cNvPr id="19459" name="Text Placeholder 3"/>
          <p:cNvSpPr>
            <a:spLocks noGrp="1"/>
          </p:cNvSpPr>
          <p:nvPr>
            <p:ph type="body" sz="quarter" idx="11"/>
          </p:nvPr>
        </p:nvSpPr>
        <p:spPr/>
        <p:txBody>
          <a:bodyPr/>
          <a:lstStyle/>
          <a:p>
            <a:pPr eaLnBrk="1" hangingPunct="1"/>
            <a:r>
              <a:rPr lang="en-US" dirty="0" smtClean="0">
                <a:latin typeface="Century Gothic" pitchFamily="34" charset="0"/>
                <a:cs typeface="Century Gothic" pitchFamily="34" charset="0"/>
              </a:rPr>
              <a:t>QAD 2013 Enterprise Edition Database Conversion</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Rectangle 2"/>
          <p:cNvSpPr>
            <a:spLocks noGrp="1" noChangeArrowheads="1"/>
          </p:cNvSpPr>
          <p:nvPr>
            <p:ph idx="1"/>
          </p:nvPr>
        </p:nvSpPr>
        <p:spPr>
          <a:xfrm>
            <a:off x="457200" y="892175"/>
            <a:ext cx="8229600" cy="5424488"/>
          </a:xfrm>
        </p:spPr>
        <p:txBody>
          <a:bodyPr tIns="91440" bIns="91440"/>
          <a:lstStyle/>
          <a:p>
            <a:pPr marL="914400" lvl="1" indent="-457200" defTabSz="914400" eaLnBrk="1" hangingPunct="1">
              <a:buFont typeface="Lucida Grande"/>
              <a:buNone/>
            </a:pPr>
            <a:endParaRPr lang="en-IE" smtClean="0">
              <a:solidFill>
                <a:srgbClr val="4F4F4F"/>
              </a:solidFill>
              <a:latin typeface="Century Gothic" pitchFamily="34" charset="0"/>
              <a:cs typeface="Century Gothic" pitchFamily="34" charset="0"/>
            </a:endParaRPr>
          </a:p>
          <a:p>
            <a:pPr marL="533400" indent="-533400" defTabSz="914400" eaLnBrk="1" hangingPunct="1">
              <a:buFont typeface="Arial" charset="0"/>
              <a:buNone/>
            </a:pPr>
            <a:endParaRPr lang="en-US" smtClean="0">
              <a:solidFill>
                <a:srgbClr val="4F4F4F"/>
              </a:solidFill>
              <a:latin typeface="Century Gothic" pitchFamily="34" charset="0"/>
              <a:cs typeface="Century Gothic" pitchFamily="34" charset="0"/>
            </a:endParaRPr>
          </a:p>
        </p:txBody>
      </p:sp>
      <p:sp>
        <p:nvSpPr>
          <p:cNvPr id="5" name="Title 4"/>
          <p:cNvSpPr>
            <a:spLocks noGrp="1"/>
          </p:cNvSpPr>
          <p:nvPr>
            <p:ph type="title"/>
          </p:nvPr>
        </p:nvSpPr>
        <p:spPr>
          <a:xfrm>
            <a:off x="457200" y="182563"/>
            <a:ext cx="8229600" cy="709612"/>
          </a:xfrm>
        </p:spPr>
        <p:txBody>
          <a:bodyPr rtlCol="0">
            <a:normAutofit fontScale="90000"/>
          </a:bodyPr>
          <a:lstStyle/>
          <a:p>
            <a:pPr eaLnBrk="1" fontAlgn="auto" hangingPunct="1">
              <a:spcAft>
                <a:spcPts val="0"/>
              </a:spcAft>
              <a:defRPr/>
            </a:pPr>
            <a:r>
              <a:rPr lang="fr-FR" dirty="0" smtClean="0">
                <a:ea typeface="+mj-ea"/>
              </a:rPr>
              <a:t>Table Extension Domain Conversion – Part 2</a:t>
            </a:r>
            <a:endParaRPr lang="en-US" dirty="0">
              <a:ea typeface="+mj-ea"/>
            </a:endParaRPr>
          </a:p>
        </p:txBody>
      </p:sp>
      <p:sp>
        <p:nvSpPr>
          <p:cNvPr id="28675" name="Rectangle 3"/>
          <p:cNvSpPr>
            <a:spLocks noChangeArrowheads="1"/>
          </p:cNvSpPr>
          <p:nvPr/>
        </p:nvSpPr>
        <p:spPr bwMode="auto">
          <a:xfrm>
            <a:off x="457200" y="892175"/>
            <a:ext cx="8153400" cy="5043488"/>
          </a:xfrm>
          <a:prstGeom prst="rect">
            <a:avLst/>
          </a:prstGeom>
          <a:noFill/>
          <a:ln w="9525">
            <a:noFill/>
            <a:miter lim="800000"/>
            <a:headEnd/>
            <a:tailEnd/>
          </a:ln>
        </p:spPr>
        <p:txBody>
          <a:bodyPr tIns="91440" bIns="91440"/>
          <a:lstStyle/>
          <a:p>
            <a:pPr marL="342900" indent="-342900" defTabSz="914400">
              <a:lnSpc>
                <a:spcPct val="90000"/>
              </a:lnSpc>
              <a:spcBef>
                <a:spcPct val="30000"/>
              </a:spcBef>
              <a:buClr>
                <a:schemeClr val="accent2"/>
              </a:buClr>
              <a:buFontTx/>
              <a:buChar char="•"/>
            </a:pPr>
            <a:r>
              <a:rPr lang="en-US" sz="2800" dirty="0">
                <a:latin typeface="Century Gothic" pitchFamily="34" charset="0"/>
              </a:rPr>
              <a:t>These utilities complete the conversion of data previously held in table extension records. </a:t>
            </a:r>
            <a:r>
              <a:rPr lang="en-US" sz="2800" u="sng" dirty="0" smtClean="0">
                <a:latin typeface="Century Gothic" pitchFamily="34" charset="0"/>
              </a:rPr>
              <a:t>E</a:t>
            </a:r>
            <a:r>
              <a:rPr lang="en-US" sz="2800" u="sng" dirty="0" smtClean="0">
                <a:latin typeface="Century Gothic" pitchFamily="34" charset="0"/>
              </a:rPr>
              <a:t>xecute only one </a:t>
            </a:r>
            <a:r>
              <a:rPr lang="en-US" sz="2800" u="sng" dirty="0">
                <a:latin typeface="Century Gothic" pitchFamily="34" charset="0"/>
              </a:rPr>
              <a:t>of </a:t>
            </a:r>
            <a:r>
              <a:rPr lang="en-US" sz="2800" u="sng" dirty="0" smtClean="0">
                <a:latin typeface="Century Gothic" pitchFamily="34" charset="0"/>
              </a:rPr>
              <a:t>these menu items</a:t>
            </a:r>
            <a:r>
              <a:rPr lang="en-US" sz="2800" dirty="0" smtClean="0">
                <a:latin typeface="Century Gothic" pitchFamily="34" charset="0"/>
              </a:rPr>
              <a:t> </a:t>
            </a:r>
            <a:endParaRPr lang="en-US" sz="2800" dirty="0">
              <a:latin typeface="Century Gothic" pitchFamily="34" charset="0"/>
            </a:endParaRPr>
          </a:p>
          <a:p>
            <a:pPr marL="342900" indent="-342900" defTabSz="914400">
              <a:lnSpc>
                <a:spcPct val="90000"/>
              </a:lnSpc>
              <a:spcBef>
                <a:spcPct val="30000"/>
              </a:spcBef>
              <a:buClr>
                <a:schemeClr val="accent2"/>
              </a:buClr>
              <a:buFontTx/>
              <a:buChar char="•"/>
            </a:pPr>
            <a:r>
              <a:rPr lang="en-US" sz="2800" dirty="0">
                <a:latin typeface="Century Gothic" pitchFamily="34" charset="0"/>
              </a:rPr>
              <a:t>The pertinent menu option must be run for each active domain in the </a:t>
            </a:r>
            <a:r>
              <a:rPr lang="en-US" sz="2800" dirty="0" smtClean="0">
                <a:latin typeface="Century Gothic" pitchFamily="34" charset="0"/>
              </a:rPr>
              <a:t>system</a:t>
            </a:r>
            <a:endParaRPr lang="en-US" sz="2800" dirty="0">
              <a:latin typeface="Century Gothic" pitchFamily="34" charset="0"/>
            </a:endParaRPr>
          </a:p>
          <a:p>
            <a:pPr marL="742950" lvl="1" indent="-285750" defTabSz="914400">
              <a:lnSpc>
                <a:spcPct val="90000"/>
              </a:lnSpc>
              <a:spcBef>
                <a:spcPct val="25000"/>
              </a:spcBef>
              <a:buClr>
                <a:schemeClr val="accent2"/>
              </a:buClr>
              <a:buFont typeface="Times New Roman" pitchFamily="18" charset="0"/>
              <a:buChar char="–"/>
            </a:pPr>
            <a:r>
              <a:rPr lang="en-US" sz="2400" dirty="0">
                <a:latin typeface="Century Gothic" pitchFamily="34" charset="0"/>
              </a:rPr>
              <a:t>Users upgrading to QAD EE from eB2 or eB2.1 with any Service Pack before SP 6 must run the utility at menu </a:t>
            </a:r>
            <a:r>
              <a:rPr lang="en-US" sz="2400" dirty="0" smtClean="0">
                <a:latin typeface="Century Gothic" pitchFamily="34" charset="0"/>
              </a:rPr>
              <a:t>5.25.7</a:t>
            </a:r>
            <a:endParaRPr lang="en-US" sz="2400" dirty="0">
              <a:latin typeface="Century Gothic" pitchFamily="34" charset="0"/>
            </a:endParaRPr>
          </a:p>
          <a:p>
            <a:pPr marL="742950" lvl="1" indent="-285750" defTabSz="914400">
              <a:lnSpc>
                <a:spcPct val="90000"/>
              </a:lnSpc>
              <a:spcBef>
                <a:spcPct val="25000"/>
              </a:spcBef>
              <a:buClr>
                <a:schemeClr val="accent2"/>
              </a:buClr>
              <a:buFont typeface="Times New Roman" pitchFamily="18" charset="0"/>
              <a:buChar char="–"/>
            </a:pPr>
            <a:r>
              <a:rPr lang="en-US" sz="2400" dirty="0">
                <a:latin typeface="Century Gothic" pitchFamily="34" charset="0"/>
              </a:rPr>
              <a:t>Users upgrading to QAD EE from eB2.1 SP 6 or higher must run the utility at menu </a:t>
            </a:r>
            <a:r>
              <a:rPr lang="en-US" sz="2400" dirty="0" smtClean="0">
                <a:latin typeface="Century Gothic" pitchFamily="34" charset="0"/>
              </a:rPr>
              <a:t>5.25.8</a:t>
            </a:r>
            <a:endParaRPr lang="en-IE" sz="2400" dirty="0">
              <a:latin typeface="Century Gothic" pitchFamily="34" charset="0"/>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Rectangle 2"/>
          <p:cNvSpPr>
            <a:spLocks noGrp="1" noChangeArrowheads="1"/>
          </p:cNvSpPr>
          <p:nvPr>
            <p:ph idx="1"/>
          </p:nvPr>
        </p:nvSpPr>
        <p:spPr>
          <a:xfrm>
            <a:off x="457200" y="892175"/>
            <a:ext cx="8229600" cy="5424488"/>
          </a:xfrm>
        </p:spPr>
        <p:txBody>
          <a:bodyPr tIns="91440" bIns="91440"/>
          <a:lstStyle/>
          <a:p>
            <a:pPr marL="914400" lvl="1" indent="-457200" defTabSz="914400" eaLnBrk="1" hangingPunct="1">
              <a:buFont typeface="Lucida Grande"/>
              <a:buNone/>
            </a:pPr>
            <a:endParaRPr lang="en-IE" smtClean="0">
              <a:solidFill>
                <a:srgbClr val="4F4F4F"/>
              </a:solidFill>
              <a:latin typeface="Century Gothic" pitchFamily="34" charset="0"/>
              <a:cs typeface="Century Gothic" pitchFamily="34" charset="0"/>
            </a:endParaRPr>
          </a:p>
          <a:p>
            <a:pPr marL="533400" indent="-533400" defTabSz="914400" eaLnBrk="1" hangingPunct="1">
              <a:buFont typeface="Arial" charset="0"/>
              <a:buNone/>
            </a:pPr>
            <a:endParaRPr lang="en-US" smtClean="0">
              <a:solidFill>
                <a:srgbClr val="4F4F4F"/>
              </a:solidFill>
              <a:latin typeface="Century Gothic" pitchFamily="34" charset="0"/>
              <a:cs typeface="Century Gothic" pitchFamily="34" charset="0"/>
            </a:endParaRPr>
          </a:p>
        </p:txBody>
      </p:sp>
      <p:sp>
        <p:nvSpPr>
          <p:cNvPr id="29698" name="Title 4"/>
          <p:cNvSpPr>
            <a:spLocks noGrp="1"/>
          </p:cNvSpPr>
          <p:nvPr>
            <p:ph type="title"/>
          </p:nvPr>
        </p:nvSpPr>
        <p:spPr>
          <a:xfrm>
            <a:off x="457200" y="182563"/>
            <a:ext cx="8229600" cy="709612"/>
          </a:xfrm>
        </p:spPr>
        <p:txBody>
          <a:bodyPr/>
          <a:lstStyle/>
          <a:p>
            <a:pPr eaLnBrk="1" hangingPunct="1"/>
            <a:r>
              <a:rPr lang="en-US" smtClean="0">
                <a:solidFill>
                  <a:srgbClr val="4F4F4F"/>
                </a:solidFill>
                <a:latin typeface="Century Gothic" pitchFamily="34" charset="0"/>
                <a:cs typeface="Century Gothic" pitchFamily="34" charset="0"/>
              </a:rPr>
              <a:t>Post-conversion Utilities</a:t>
            </a:r>
          </a:p>
        </p:txBody>
      </p:sp>
      <p:sp>
        <p:nvSpPr>
          <p:cNvPr id="29699" name="Rectangle 3"/>
          <p:cNvSpPr>
            <a:spLocks noChangeArrowheads="1"/>
          </p:cNvSpPr>
          <p:nvPr/>
        </p:nvSpPr>
        <p:spPr bwMode="auto">
          <a:xfrm>
            <a:off x="457200" y="911225"/>
            <a:ext cx="8153400" cy="4662488"/>
          </a:xfrm>
          <a:prstGeom prst="rect">
            <a:avLst/>
          </a:prstGeom>
          <a:noFill/>
          <a:ln w="9525">
            <a:noFill/>
            <a:miter lim="800000"/>
            <a:headEnd/>
            <a:tailEnd/>
          </a:ln>
        </p:spPr>
        <p:txBody>
          <a:bodyPr tIns="91440" bIns="91440"/>
          <a:lstStyle/>
          <a:p>
            <a:pPr marL="342900" indent="-342900" defTabSz="914400">
              <a:lnSpc>
                <a:spcPct val="80000"/>
              </a:lnSpc>
              <a:spcBef>
                <a:spcPct val="30000"/>
              </a:spcBef>
              <a:buClr>
                <a:schemeClr val="accent2"/>
              </a:buClr>
              <a:buFontTx/>
              <a:buChar char="•"/>
            </a:pPr>
            <a:r>
              <a:rPr lang="en-IE" sz="2400">
                <a:solidFill>
                  <a:srgbClr val="B2B2B2"/>
                </a:solidFill>
                <a:latin typeface="Century Gothic" pitchFamily="34" charset="0"/>
              </a:rPr>
              <a:t>Fixed Assets Migration Utility</a:t>
            </a:r>
          </a:p>
          <a:p>
            <a:pPr marL="342900" indent="-342900" defTabSz="914400">
              <a:lnSpc>
                <a:spcPct val="80000"/>
              </a:lnSpc>
              <a:spcBef>
                <a:spcPct val="30000"/>
              </a:spcBef>
              <a:buClr>
                <a:schemeClr val="accent2"/>
              </a:buClr>
              <a:buFontTx/>
              <a:buChar char="•"/>
            </a:pPr>
            <a:r>
              <a:rPr lang="en-IE" sz="2400">
                <a:solidFill>
                  <a:srgbClr val="B2B2B2"/>
                </a:solidFill>
                <a:latin typeface="Century Gothic" pitchFamily="34" charset="0"/>
              </a:rPr>
              <a:t>Table Extension Domain Conversion – Part 2</a:t>
            </a:r>
          </a:p>
          <a:p>
            <a:pPr marL="342900" indent="-342900" defTabSz="914400">
              <a:lnSpc>
                <a:spcPct val="80000"/>
              </a:lnSpc>
              <a:spcBef>
                <a:spcPct val="30000"/>
              </a:spcBef>
              <a:buClr>
                <a:schemeClr val="accent2"/>
              </a:buClr>
              <a:buFontTx/>
              <a:buChar char="•"/>
            </a:pPr>
            <a:r>
              <a:rPr lang="en-IE" sz="2400">
                <a:latin typeface="Century Gothic" pitchFamily="34" charset="0"/>
              </a:rPr>
              <a:t>Sales Order Balance Update</a:t>
            </a:r>
          </a:p>
          <a:p>
            <a:pPr marL="342900" indent="-342900" defTabSz="914400">
              <a:lnSpc>
                <a:spcPct val="80000"/>
              </a:lnSpc>
              <a:spcBef>
                <a:spcPct val="30000"/>
              </a:spcBef>
              <a:buClr>
                <a:srgbClr val="890C4C"/>
              </a:buClr>
              <a:buFont typeface="Webdings" pitchFamily="18" charset="2"/>
              <a:buChar char="5"/>
            </a:pPr>
            <a:endParaRPr lang="en-IE" sz="2400">
              <a:solidFill>
                <a:srgbClr val="B2B2B2"/>
              </a:solidFill>
              <a:latin typeface="Century Gothic" pitchFamily="34" charset="0"/>
            </a:endParaRPr>
          </a:p>
        </p:txBody>
      </p:sp>
      <p:sp>
        <p:nvSpPr>
          <p:cNvPr id="29700" name="Rectangle 2"/>
          <p:cNvSpPr>
            <a:spLocks noChangeArrowheads="1"/>
          </p:cNvSpPr>
          <p:nvPr/>
        </p:nvSpPr>
        <p:spPr bwMode="auto">
          <a:xfrm>
            <a:off x="457200" y="609600"/>
            <a:ext cx="8534400" cy="881063"/>
          </a:xfrm>
          <a:prstGeom prst="rect">
            <a:avLst/>
          </a:prstGeom>
          <a:noFill/>
          <a:ln w="9525">
            <a:noFill/>
            <a:miter lim="800000"/>
            <a:headEnd/>
            <a:tailEnd/>
          </a:ln>
        </p:spPr>
        <p:txBody>
          <a:bodyPr anchor="b"/>
          <a:lstStyle/>
          <a:p>
            <a:pPr defTabSz="914400">
              <a:lnSpc>
                <a:spcPct val="90000"/>
              </a:lnSpc>
            </a:pPr>
            <a:endParaRPr lang="en-US" sz="3200" b="1">
              <a:solidFill>
                <a:srgbClr val="4F4F4F"/>
              </a:solidFill>
              <a:latin typeface="Century Gothic" pitchFamily="34" charset="0"/>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Rectangle 2"/>
          <p:cNvSpPr>
            <a:spLocks noGrp="1" noChangeArrowheads="1"/>
          </p:cNvSpPr>
          <p:nvPr>
            <p:ph idx="1"/>
          </p:nvPr>
        </p:nvSpPr>
        <p:spPr>
          <a:xfrm>
            <a:off x="457200" y="892175"/>
            <a:ext cx="8229600" cy="5424488"/>
          </a:xfrm>
        </p:spPr>
        <p:txBody>
          <a:bodyPr tIns="91440" bIns="91440"/>
          <a:lstStyle/>
          <a:p>
            <a:pPr marL="914400" lvl="1" indent="-457200" defTabSz="914400" eaLnBrk="1" hangingPunct="1">
              <a:buFont typeface="Lucida Grande"/>
              <a:buNone/>
            </a:pPr>
            <a:endParaRPr lang="en-IE" smtClean="0">
              <a:solidFill>
                <a:srgbClr val="4F4F4F"/>
              </a:solidFill>
              <a:latin typeface="Century Gothic" pitchFamily="34" charset="0"/>
              <a:cs typeface="Century Gothic" pitchFamily="34" charset="0"/>
            </a:endParaRPr>
          </a:p>
          <a:p>
            <a:pPr marL="533400" indent="-533400" defTabSz="914400" eaLnBrk="1" hangingPunct="1">
              <a:buFont typeface="Arial" charset="0"/>
              <a:buNone/>
            </a:pPr>
            <a:endParaRPr lang="en-US" smtClean="0">
              <a:solidFill>
                <a:srgbClr val="4F4F4F"/>
              </a:solidFill>
              <a:latin typeface="Century Gothic" pitchFamily="34" charset="0"/>
              <a:cs typeface="Century Gothic" pitchFamily="34" charset="0"/>
            </a:endParaRPr>
          </a:p>
        </p:txBody>
      </p:sp>
      <p:sp>
        <p:nvSpPr>
          <p:cNvPr id="30722" name="Title 4"/>
          <p:cNvSpPr>
            <a:spLocks noGrp="1"/>
          </p:cNvSpPr>
          <p:nvPr>
            <p:ph type="title"/>
          </p:nvPr>
        </p:nvSpPr>
        <p:spPr>
          <a:xfrm>
            <a:off x="457200" y="182563"/>
            <a:ext cx="8229600" cy="709612"/>
          </a:xfrm>
        </p:spPr>
        <p:txBody>
          <a:bodyPr/>
          <a:lstStyle/>
          <a:p>
            <a:pPr eaLnBrk="1" hangingPunct="1"/>
            <a:r>
              <a:rPr lang="en-US" smtClean="0">
                <a:solidFill>
                  <a:srgbClr val="4F4F4F"/>
                </a:solidFill>
                <a:latin typeface="Century Gothic" pitchFamily="34" charset="0"/>
                <a:cs typeface="Century Gothic" pitchFamily="34" charset="0"/>
              </a:rPr>
              <a:t>Sales Order Balance Update</a:t>
            </a:r>
          </a:p>
        </p:txBody>
      </p:sp>
      <p:sp>
        <p:nvSpPr>
          <p:cNvPr id="30723" name="Rectangle 3"/>
          <p:cNvSpPr>
            <a:spLocks noChangeArrowheads="1"/>
          </p:cNvSpPr>
          <p:nvPr/>
        </p:nvSpPr>
        <p:spPr bwMode="auto">
          <a:xfrm>
            <a:off x="457200" y="931863"/>
            <a:ext cx="8153400" cy="5024437"/>
          </a:xfrm>
          <a:prstGeom prst="rect">
            <a:avLst/>
          </a:prstGeom>
          <a:noFill/>
          <a:ln w="9525">
            <a:noFill/>
            <a:miter lim="800000"/>
            <a:headEnd/>
            <a:tailEnd/>
          </a:ln>
        </p:spPr>
        <p:txBody>
          <a:bodyPr tIns="91440" bIns="91440"/>
          <a:lstStyle/>
          <a:p>
            <a:pPr marL="342900" indent="-342900" defTabSz="914400">
              <a:lnSpc>
                <a:spcPct val="90000"/>
              </a:lnSpc>
              <a:spcBef>
                <a:spcPct val="30000"/>
              </a:spcBef>
              <a:buClr>
                <a:schemeClr val="accent2"/>
              </a:buClr>
              <a:buFontTx/>
              <a:buChar char="•"/>
            </a:pPr>
            <a:r>
              <a:rPr lang="en-US" sz="2800">
                <a:latin typeface="Century Gothic" pitchFamily="34" charset="0"/>
              </a:rPr>
              <a:t>This utility recalculates the open sales order balance by customer and updates the outstanding balance on the customer master.</a:t>
            </a:r>
          </a:p>
          <a:p>
            <a:pPr marL="342900" indent="-342900" defTabSz="914400">
              <a:lnSpc>
                <a:spcPct val="90000"/>
              </a:lnSpc>
              <a:spcBef>
                <a:spcPct val="30000"/>
              </a:spcBef>
              <a:buClr>
                <a:schemeClr val="accent2"/>
              </a:buClr>
              <a:buFontTx/>
              <a:buChar char="•"/>
            </a:pPr>
            <a:r>
              <a:rPr lang="en-US" sz="2800">
                <a:latin typeface="Century Gothic" pitchFamily="34" charset="0"/>
              </a:rPr>
              <a:t>This balance is checked when a credit check is performed and the Include Sales Order flag is checked.</a:t>
            </a:r>
            <a:endParaRPr lang="en-IE" sz="2800">
              <a:latin typeface="Century Gothic" pitchFamily="34" charset="0"/>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Rectangle 2"/>
          <p:cNvSpPr>
            <a:spLocks noGrp="1" noChangeArrowheads="1"/>
          </p:cNvSpPr>
          <p:nvPr>
            <p:ph idx="1"/>
          </p:nvPr>
        </p:nvSpPr>
        <p:spPr>
          <a:xfrm>
            <a:off x="457200" y="892175"/>
            <a:ext cx="8229600" cy="5424488"/>
          </a:xfrm>
        </p:spPr>
        <p:txBody>
          <a:bodyPr tIns="91440" bIns="91440"/>
          <a:lstStyle/>
          <a:p>
            <a:pPr marL="914400" lvl="1" indent="-457200" defTabSz="914400" eaLnBrk="1" hangingPunct="1">
              <a:buFont typeface="Lucida Grande"/>
              <a:buNone/>
            </a:pPr>
            <a:endParaRPr lang="en-IE" smtClean="0">
              <a:solidFill>
                <a:srgbClr val="4F4F4F"/>
              </a:solidFill>
              <a:latin typeface="Century Gothic" pitchFamily="34" charset="0"/>
              <a:cs typeface="Century Gothic" pitchFamily="34" charset="0"/>
            </a:endParaRPr>
          </a:p>
          <a:p>
            <a:pPr marL="533400" indent="-533400" defTabSz="914400" eaLnBrk="1" hangingPunct="1">
              <a:buFont typeface="Arial" charset="0"/>
              <a:buNone/>
            </a:pPr>
            <a:endParaRPr lang="en-US" smtClean="0">
              <a:solidFill>
                <a:srgbClr val="4F4F4F"/>
              </a:solidFill>
              <a:latin typeface="Century Gothic" pitchFamily="34" charset="0"/>
              <a:cs typeface="Century Gothic" pitchFamily="34" charset="0"/>
            </a:endParaRPr>
          </a:p>
        </p:txBody>
      </p:sp>
      <p:sp>
        <p:nvSpPr>
          <p:cNvPr id="31746" name="Title 4"/>
          <p:cNvSpPr>
            <a:spLocks noGrp="1"/>
          </p:cNvSpPr>
          <p:nvPr>
            <p:ph type="title"/>
          </p:nvPr>
        </p:nvSpPr>
        <p:spPr>
          <a:xfrm>
            <a:off x="457200" y="182563"/>
            <a:ext cx="8229600" cy="709612"/>
          </a:xfrm>
        </p:spPr>
        <p:txBody>
          <a:bodyPr/>
          <a:lstStyle/>
          <a:p>
            <a:pPr eaLnBrk="1" hangingPunct="1"/>
            <a:r>
              <a:rPr lang="en-US" smtClean="0">
                <a:solidFill>
                  <a:srgbClr val="4F4F4F"/>
                </a:solidFill>
                <a:latin typeface="Century Gothic" pitchFamily="34" charset="0"/>
                <a:cs typeface="Century Gothic" pitchFamily="34" charset="0"/>
              </a:rPr>
              <a:t>Post-conversion Utilities</a:t>
            </a:r>
          </a:p>
        </p:txBody>
      </p:sp>
      <p:sp>
        <p:nvSpPr>
          <p:cNvPr id="31747" name="Rectangle 3"/>
          <p:cNvSpPr>
            <a:spLocks noChangeArrowheads="1"/>
          </p:cNvSpPr>
          <p:nvPr/>
        </p:nvSpPr>
        <p:spPr bwMode="auto">
          <a:xfrm>
            <a:off x="457200" y="992188"/>
            <a:ext cx="8153400" cy="4633912"/>
          </a:xfrm>
          <a:prstGeom prst="rect">
            <a:avLst/>
          </a:prstGeom>
          <a:noFill/>
          <a:ln w="9525">
            <a:noFill/>
            <a:miter lim="800000"/>
            <a:headEnd/>
            <a:tailEnd/>
          </a:ln>
        </p:spPr>
        <p:txBody>
          <a:bodyPr tIns="91440" bIns="91440"/>
          <a:lstStyle/>
          <a:p>
            <a:pPr marL="342900" indent="-342900" defTabSz="914400">
              <a:lnSpc>
                <a:spcPct val="80000"/>
              </a:lnSpc>
              <a:spcBef>
                <a:spcPct val="30000"/>
              </a:spcBef>
              <a:buClr>
                <a:schemeClr val="accent2"/>
              </a:buClr>
              <a:buFontTx/>
              <a:buChar char="•"/>
            </a:pPr>
            <a:r>
              <a:rPr lang="en-IE" sz="2400">
                <a:solidFill>
                  <a:srgbClr val="B2B2B2"/>
                </a:solidFill>
                <a:latin typeface="Century Gothic" pitchFamily="34" charset="0"/>
              </a:rPr>
              <a:t>Fixed Assets Migration Utility</a:t>
            </a:r>
          </a:p>
          <a:p>
            <a:pPr marL="342900" indent="-342900" defTabSz="914400">
              <a:lnSpc>
                <a:spcPct val="80000"/>
              </a:lnSpc>
              <a:spcBef>
                <a:spcPct val="30000"/>
              </a:spcBef>
              <a:buClr>
                <a:schemeClr val="accent2"/>
              </a:buClr>
              <a:buFontTx/>
              <a:buChar char="•"/>
            </a:pPr>
            <a:r>
              <a:rPr lang="en-IE" sz="2400">
                <a:solidFill>
                  <a:srgbClr val="B2B2B2"/>
                </a:solidFill>
                <a:latin typeface="Century Gothic" pitchFamily="34" charset="0"/>
              </a:rPr>
              <a:t>Table Extension Domain Conversion – Part 2</a:t>
            </a:r>
          </a:p>
          <a:p>
            <a:pPr marL="342900" indent="-342900" defTabSz="914400">
              <a:lnSpc>
                <a:spcPct val="80000"/>
              </a:lnSpc>
              <a:spcBef>
                <a:spcPct val="30000"/>
              </a:spcBef>
              <a:buClr>
                <a:schemeClr val="accent2"/>
              </a:buClr>
              <a:buFontTx/>
              <a:buChar char="•"/>
            </a:pPr>
            <a:r>
              <a:rPr lang="en-IE" sz="2400">
                <a:solidFill>
                  <a:srgbClr val="B2B2B2"/>
                </a:solidFill>
                <a:latin typeface="Century Gothic" pitchFamily="34" charset="0"/>
              </a:rPr>
              <a:t>Sales Order Balance Update</a:t>
            </a:r>
          </a:p>
          <a:p>
            <a:pPr marL="342900" indent="-342900" defTabSz="914400">
              <a:lnSpc>
                <a:spcPct val="80000"/>
              </a:lnSpc>
              <a:spcBef>
                <a:spcPct val="30000"/>
              </a:spcBef>
              <a:buClr>
                <a:schemeClr val="accent2"/>
              </a:buClr>
              <a:buFontTx/>
              <a:buChar char="•"/>
            </a:pPr>
            <a:r>
              <a:rPr lang="en-IE" sz="2400">
                <a:latin typeface="Century Gothic" pitchFamily="34" charset="0"/>
              </a:rPr>
              <a:t>Document Credit Terms</a:t>
            </a:r>
          </a:p>
          <a:p>
            <a:pPr marL="342900" indent="-342900" defTabSz="914400">
              <a:lnSpc>
                <a:spcPct val="80000"/>
              </a:lnSpc>
              <a:spcBef>
                <a:spcPct val="30000"/>
              </a:spcBef>
              <a:buClr>
                <a:srgbClr val="890C4C"/>
              </a:buClr>
              <a:buFont typeface="Webdings" pitchFamily="18" charset="2"/>
              <a:buChar char="5"/>
            </a:pPr>
            <a:endParaRPr lang="en-IE" sz="2400">
              <a:solidFill>
                <a:srgbClr val="B2B2B2"/>
              </a:solidFill>
              <a:latin typeface="Century Gothic" pitchFamily="34" charset="0"/>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idx="1"/>
          </p:nvPr>
        </p:nvSpPr>
        <p:spPr>
          <a:xfrm>
            <a:off x="457200" y="892175"/>
            <a:ext cx="8229600" cy="5424488"/>
          </a:xfrm>
        </p:spPr>
        <p:txBody>
          <a:bodyPr rtlCol="0">
            <a:normAutofit lnSpcReduction="10000"/>
          </a:bodyPr>
          <a:lstStyle/>
          <a:p>
            <a:pPr eaLnBrk="1" fontAlgn="auto" hangingPunct="1">
              <a:spcAft>
                <a:spcPts val="0"/>
              </a:spcAft>
              <a:buClr>
                <a:schemeClr val="accent6"/>
              </a:buClr>
              <a:buFont typeface="Arial"/>
              <a:buChar char="•"/>
              <a:defRPr/>
            </a:pPr>
            <a:r>
              <a:rPr lang="en-US" dirty="0" smtClean="0">
                <a:ea typeface="+mn-ea"/>
              </a:rPr>
              <a:t>Any credit term that has a fixed due date or multiple stages and references a credit term with a fixed due date is not converted. </a:t>
            </a:r>
          </a:p>
          <a:p>
            <a:pPr eaLnBrk="1" fontAlgn="auto" hangingPunct="1">
              <a:spcAft>
                <a:spcPts val="0"/>
              </a:spcAft>
              <a:buClr>
                <a:schemeClr val="accent6"/>
              </a:buClr>
              <a:buFont typeface="Arial"/>
              <a:buChar char="•"/>
              <a:defRPr/>
            </a:pPr>
            <a:r>
              <a:rPr lang="en-US" dirty="0" smtClean="0">
                <a:ea typeface="+mn-ea"/>
              </a:rPr>
              <a:t>This utility updates various documents (calls, invoice history, sales orders, purchase orders, service contracts, price list detail, sales quotes) of the user’s choosing with a user-specified credit terms code. This credit terms code is applied to any documents meeting the selection criteria that have blank or invalid credit terms assigned to them. </a:t>
            </a:r>
          </a:p>
          <a:p>
            <a:pPr eaLnBrk="1" fontAlgn="auto" hangingPunct="1">
              <a:spcAft>
                <a:spcPts val="0"/>
              </a:spcAft>
              <a:buClr>
                <a:schemeClr val="accent6"/>
              </a:buClr>
              <a:buFont typeface="Arial"/>
              <a:buChar char="•"/>
              <a:defRPr/>
            </a:pPr>
            <a:r>
              <a:rPr lang="en-US" dirty="0" smtClean="0">
                <a:ea typeface="+mn-ea"/>
              </a:rPr>
              <a:t>The utility must be run for each domain and separately for each document type.</a:t>
            </a:r>
          </a:p>
          <a:p>
            <a:pPr eaLnBrk="1" fontAlgn="auto" hangingPunct="1">
              <a:spcAft>
                <a:spcPts val="0"/>
              </a:spcAft>
              <a:buClr>
                <a:schemeClr val="accent6"/>
              </a:buClr>
              <a:buFont typeface="Arial"/>
              <a:buChar char="•"/>
              <a:defRPr/>
            </a:pPr>
            <a:endParaRPr lang="en-US" dirty="0">
              <a:ea typeface="+mn-ea"/>
            </a:endParaRPr>
          </a:p>
        </p:txBody>
      </p:sp>
      <p:sp>
        <p:nvSpPr>
          <p:cNvPr id="32770" name="Title 4"/>
          <p:cNvSpPr>
            <a:spLocks noGrp="1"/>
          </p:cNvSpPr>
          <p:nvPr>
            <p:ph type="title"/>
          </p:nvPr>
        </p:nvSpPr>
        <p:spPr>
          <a:xfrm>
            <a:off x="457200" y="182563"/>
            <a:ext cx="8229600" cy="709612"/>
          </a:xfrm>
        </p:spPr>
        <p:txBody>
          <a:bodyPr/>
          <a:lstStyle/>
          <a:p>
            <a:pPr eaLnBrk="1" hangingPunct="1"/>
            <a:r>
              <a:rPr lang="en-US" smtClean="0">
                <a:solidFill>
                  <a:srgbClr val="4F4F4F"/>
                </a:solidFill>
                <a:latin typeface="Century Gothic" pitchFamily="34" charset="0"/>
                <a:cs typeface="Century Gothic" pitchFamily="34" charset="0"/>
              </a:rPr>
              <a:t>Document Credit Terms</a:t>
            </a: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Rectangle 2"/>
          <p:cNvSpPr>
            <a:spLocks noGrp="1" noChangeArrowheads="1"/>
          </p:cNvSpPr>
          <p:nvPr>
            <p:ph idx="1"/>
          </p:nvPr>
        </p:nvSpPr>
        <p:spPr>
          <a:xfrm>
            <a:off x="457200" y="892175"/>
            <a:ext cx="8229600" cy="5424488"/>
          </a:xfrm>
        </p:spPr>
        <p:txBody>
          <a:bodyPr tIns="91440" bIns="91440"/>
          <a:lstStyle/>
          <a:p>
            <a:pPr marL="914400" lvl="1" indent="-457200" defTabSz="914400" eaLnBrk="1" hangingPunct="1">
              <a:buFont typeface="Lucida Grande"/>
              <a:buNone/>
            </a:pPr>
            <a:endParaRPr lang="en-IE" smtClean="0">
              <a:solidFill>
                <a:srgbClr val="4F4F4F"/>
              </a:solidFill>
              <a:latin typeface="Century Gothic" pitchFamily="34" charset="0"/>
              <a:cs typeface="Century Gothic" pitchFamily="34" charset="0"/>
            </a:endParaRPr>
          </a:p>
          <a:p>
            <a:pPr marL="533400" indent="-533400" defTabSz="914400" eaLnBrk="1" hangingPunct="1">
              <a:buFont typeface="Arial" charset="0"/>
              <a:buNone/>
            </a:pPr>
            <a:endParaRPr lang="en-US" smtClean="0">
              <a:solidFill>
                <a:srgbClr val="4F4F4F"/>
              </a:solidFill>
              <a:latin typeface="Century Gothic" pitchFamily="34" charset="0"/>
              <a:cs typeface="Century Gothic" pitchFamily="34" charset="0"/>
            </a:endParaRPr>
          </a:p>
        </p:txBody>
      </p:sp>
      <p:sp>
        <p:nvSpPr>
          <p:cNvPr id="33794" name="Title 4"/>
          <p:cNvSpPr>
            <a:spLocks noGrp="1"/>
          </p:cNvSpPr>
          <p:nvPr>
            <p:ph type="title"/>
          </p:nvPr>
        </p:nvSpPr>
        <p:spPr>
          <a:xfrm>
            <a:off x="457200" y="182563"/>
            <a:ext cx="8229600" cy="709612"/>
          </a:xfrm>
        </p:spPr>
        <p:txBody>
          <a:bodyPr/>
          <a:lstStyle/>
          <a:p>
            <a:pPr eaLnBrk="1" hangingPunct="1"/>
            <a:r>
              <a:rPr lang="en-US" smtClean="0">
                <a:solidFill>
                  <a:srgbClr val="4F4F4F"/>
                </a:solidFill>
                <a:latin typeface="Century Gothic" pitchFamily="34" charset="0"/>
                <a:cs typeface="Century Gothic" pitchFamily="34" charset="0"/>
              </a:rPr>
              <a:t>Post-conversion Data Validations</a:t>
            </a:r>
          </a:p>
        </p:txBody>
      </p:sp>
      <p:sp>
        <p:nvSpPr>
          <p:cNvPr id="33795" name="Rectangle 3"/>
          <p:cNvSpPr>
            <a:spLocks noChangeArrowheads="1"/>
          </p:cNvSpPr>
          <p:nvPr/>
        </p:nvSpPr>
        <p:spPr bwMode="auto">
          <a:xfrm>
            <a:off x="457200" y="973138"/>
            <a:ext cx="8153400" cy="4384675"/>
          </a:xfrm>
          <a:prstGeom prst="rect">
            <a:avLst/>
          </a:prstGeom>
          <a:noFill/>
          <a:ln w="9525">
            <a:noFill/>
            <a:miter lim="800000"/>
            <a:headEnd/>
            <a:tailEnd/>
          </a:ln>
        </p:spPr>
        <p:txBody>
          <a:bodyPr tIns="91440" bIns="91440"/>
          <a:lstStyle/>
          <a:p>
            <a:pPr marL="342900" indent="-342900" defTabSz="914400">
              <a:lnSpc>
                <a:spcPct val="80000"/>
              </a:lnSpc>
              <a:spcBef>
                <a:spcPct val="30000"/>
              </a:spcBef>
              <a:buClr>
                <a:schemeClr val="accent2"/>
              </a:buClr>
              <a:buFontTx/>
              <a:buChar char="•"/>
            </a:pPr>
            <a:r>
              <a:rPr lang="en-IE" sz="2800">
                <a:latin typeface="Century Gothic" pitchFamily="34" charset="0"/>
              </a:rPr>
              <a:t>System Consistency Check</a:t>
            </a:r>
          </a:p>
          <a:p>
            <a:pPr marL="342900" indent="-342900" defTabSz="914400">
              <a:lnSpc>
                <a:spcPct val="80000"/>
              </a:lnSpc>
              <a:spcBef>
                <a:spcPct val="30000"/>
              </a:spcBef>
              <a:buClr>
                <a:schemeClr val="accent2"/>
              </a:buClr>
              <a:buFontTx/>
              <a:buChar char="•"/>
            </a:pPr>
            <a:r>
              <a:rPr lang="en-IE" sz="2800">
                <a:latin typeface="Century Gothic" pitchFamily="34" charset="0"/>
              </a:rPr>
              <a:t>Financial Consistency Check</a:t>
            </a:r>
          </a:p>
          <a:p>
            <a:pPr marL="342900" indent="-342900" defTabSz="914400">
              <a:lnSpc>
                <a:spcPct val="80000"/>
              </a:lnSpc>
              <a:spcBef>
                <a:spcPct val="30000"/>
              </a:spcBef>
              <a:buClr>
                <a:schemeClr val="accent2"/>
              </a:buClr>
              <a:buFontTx/>
              <a:buChar char="•"/>
            </a:pPr>
            <a:r>
              <a:rPr lang="en-IE" sz="2800">
                <a:latin typeface="Century Gothic" pitchFamily="34" charset="0"/>
              </a:rPr>
              <a:t>Post-conversion Integrity Check</a:t>
            </a:r>
          </a:p>
          <a:p>
            <a:pPr marL="342900" indent="-342900" defTabSz="914400">
              <a:lnSpc>
                <a:spcPct val="80000"/>
              </a:lnSpc>
              <a:spcBef>
                <a:spcPct val="30000"/>
              </a:spcBef>
              <a:buClr>
                <a:schemeClr val="accent2"/>
              </a:buClr>
              <a:buFontTx/>
              <a:buChar char="•"/>
            </a:pPr>
            <a:r>
              <a:rPr lang="en-IE" sz="2800">
                <a:latin typeface="Century Gothic" pitchFamily="34" charset="0"/>
              </a:rPr>
              <a:t>Operational Account Structure Validation</a:t>
            </a:r>
          </a:p>
          <a:p>
            <a:pPr marL="342900" indent="-342900" defTabSz="914400">
              <a:lnSpc>
                <a:spcPct val="80000"/>
              </a:lnSpc>
              <a:spcBef>
                <a:spcPct val="30000"/>
              </a:spcBef>
              <a:buClr>
                <a:schemeClr val="accent2"/>
              </a:buClr>
              <a:buFontTx/>
              <a:buChar char="•"/>
            </a:pPr>
            <a:r>
              <a:rPr lang="en-IE" sz="2800">
                <a:latin typeface="Century Gothic" pitchFamily="34" charset="0"/>
              </a:rPr>
              <a:t>Reconciliation Reports</a:t>
            </a:r>
          </a:p>
          <a:p>
            <a:pPr marL="800100" lvl="1" indent="-342900" defTabSz="914400">
              <a:lnSpc>
                <a:spcPct val="80000"/>
              </a:lnSpc>
              <a:spcBef>
                <a:spcPct val="30000"/>
              </a:spcBef>
              <a:buClr>
                <a:schemeClr val="accent2"/>
              </a:buClr>
              <a:buFontTx/>
              <a:buChar char="-"/>
            </a:pPr>
            <a:r>
              <a:rPr lang="en-IE" sz="2400">
                <a:latin typeface="Century Gothic" pitchFamily="34" charset="0"/>
              </a:rPr>
              <a:t>AR Reconciliation Report</a:t>
            </a:r>
          </a:p>
          <a:p>
            <a:pPr marL="800100" lvl="1" indent="-342900" defTabSz="914400">
              <a:lnSpc>
                <a:spcPct val="80000"/>
              </a:lnSpc>
              <a:spcBef>
                <a:spcPct val="30000"/>
              </a:spcBef>
              <a:buClr>
                <a:schemeClr val="accent2"/>
              </a:buClr>
              <a:buFontTx/>
              <a:buChar char="-"/>
            </a:pPr>
            <a:r>
              <a:rPr lang="en-IE" sz="2400">
                <a:latin typeface="Century Gothic" pitchFamily="34" charset="0"/>
              </a:rPr>
              <a:t>AP Reconciliation Report</a:t>
            </a:r>
          </a:p>
          <a:p>
            <a:pPr marL="342900" indent="-342900" defTabSz="914400">
              <a:lnSpc>
                <a:spcPct val="80000"/>
              </a:lnSpc>
              <a:spcBef>
                <a:spcPct val="30000"/>
              </a:spcBef>
              <a:buClr>
                <a:srgbClr val="890C4C"/>
              </a:buClr>
              <a:buFont typeface="Webdings" pitchFamily="18" charset="2"/>
              <a:buChar char="5"/>
            </a:pPr>
            <a:endParaRPr lang="en-IE" sz="2400">
              <a:latin typeface="Century Gothic" pitchFamily="34" charset="0"/>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Rectangle 3"/>
          <p:cNvSpPr>
            <a:spLocks noGrp="1" noChangeArrowheads="1"/>
          </p:cNvSpPr>
          <p:nvPr>
            <p:ph idx="1"/>
          </p:nvPr>
        </p:nvSpPr>
        <p:spPr>
          <a:xfrm>
            <a:off x="457200" y="892175"/>
            <a:ext cx="8229600" cy="5424488"/>
          </a:xfrm>
        </p:spPr>
        <p:txBody>
          <a:bodyPr tIns="91440" bIns="91440"/>
          <a:lstStyle/>
          <a:p>
            <a:pPr marL="914400" lvl="1" indent="-457200" defTabSz="914400" eaLnBrk="1" hangingPunct="1">
              <a:buFont typeface="Lucida Grande"/>
              <a:buNone/>
            </a:pPr>
            <a:endParaRPr lang="en-IE" smtClean="0">
              <a:solidFill>
                <a:srgbClr val="4F4F4F"/>
              </a:solidFill>
              <a:latin typeface="Century Gothic" pitchFamily="34" charset="0"/>
              <a:cs typeface="Century Gothic" pitchFamily="34" charset="0"/>
            </a:endParaRPr>
          </a:p>
          <a:p>
            <a:pPr marL="533400" indent="-533400" defTabSz="914400" eaLnBrk="1" hangingPunct="1">
              <a:buFont typeface="Arial" charset="0"/>
              <a:buNone/>
            </a:pPr>
            <a:endParaRPr lang="en-US" smtClean="0">
              <a:solidFill>
                <a:srgbClr val="4F4F4F"/>
              </a:solidFill>
              <a:latin typeface="Century Gothic" pitchFamily="34" charset="0"/>
              <a:cs typeface="Century Gothic" pitchFamily="34" charset="0"/>
            </a:endParaRPr>
          </a:p>
        </p:txBody>
      </p:sp>
      <p:sp>
        <p:nvSpPr>
          <p:cNvPr id="34818" name="Rectangle 6"/>
          <p:cNvSpPr>
            <a:spLocks noGrp="1" noChangeArrowheads="1"/>
          </p:cNvSpPr>
          <p:nvPr>
            <p:ph type="title"/>
          </p:nvPr>
        </p:nvSpPr>
        <p:spPr>
          <a:xfrm>
            <a:off x="457200" y="182563"/>
            <a:ext cx="8229600" cy="709612"/>
          </a:xfrm>
        </p:spPr>
        <p:txBody>
          <a:bodyPr anchor="b"/>
          <a:lstStyle/>
          <a:p>
            <a:pPr eaLnBrk="1" hangingPunct="1"/>
            <a:r>
              <a:rPr lang="en-IE" smtClean="0">
                <a:solidFill>
                  <a:srgbClr val="4F4F4F"/>
                </a:solidFill>
                <a:latin typeface="Century Gothic" pitchFamily="34" charset="0"/>
                <a:cs typeface="Century Gothic" pitchFamily="34" charset="0"/>
              </a:rPr>
              <a:t>Post-conversion Data Validations</a:t>
            </a:r>
            <a:endParaRPr lang="en-US" smtClean="0">
              <a:solidFill>
                <a:srgbClr val="4F4F4F"/>
              </a:solidFill>
              <a:latin typeface="Century Gothic" pitchFamily="34" charset="0"/>
              <a:cs typeface="Century Gothic" pitchFamily="34" charset="0"/>
            </a:endParaRPr>
          </a:p>
        </p:txBody>
      </p:sp>
      <p:sp>
        <p:nvSpPr>
          <p:cNvPr id="34819" name="Rectangle 4"/>
          <p:cNvSpPr>
            <a:spLocks noChangeArrowheads="1"/>
          </p:cNvSpPr>
          <p:nvPr/>
        </p:nvSpPr>
        <p:spPr bwMode="auto">
          <a:xfrm>
            <a:off x="457200" y="1123950"/>
            <a:ext cx="8153400" cy="4422775"/>
          </a:xfrm>
          <a:prstGeom prst="rect">
            <a:avLst/>
          </a:prstGeom>
          <a:noFill/>
          <a:ln w="9525">
            <a:noFill/>
            <a:miter lim="800000"/>
            <a:headEnd/>
            <a:tailEnd/>
          </a:ln>
        </p:spPr>
        <p:txBody>
          <a:bodyPr tIns="91440" bIns="91440"/>
          <a:lstStyle/>
          <a:p>
            <a:pPr marL="342900" indent="-342900" defTabSz="914400">
              <a:lnSpc>
                <a:spcPct val="80000"/>
              </a:lnSpc>
              <a:spcBef>
                <a:spcPct val="30000"/>
              </a:spcBef>
              <a:buClr>
                <a:schemeClr val="accent2"/>
              </a:buClr>
              <a:buFontTx/>
              <a:buChar char="•"/>
            </a:pPr>
            <a:r>
              <a:rPr lang="en-IE" sz="2800">
                <a:latin typeface="Century Gothic" pitchFamily="34" charset="0"/>
              </a:rPr>
              <a:t>System Consistency Check</a:t>
            </a: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Rectangle 2"/>
          <p:cNvSpPr>
            <a:spLocks noGrp="1" noChangeArrowheads="1"/>
          </p:cNvSpPr>
          <p:nvPr>
            <p:ph idx="1"/>
          </p:nvPr>
        </p:nvSpPr>
        <p:spPr>
          <a:xfrm>
            <a:off x="457200" y="892175"/>
            <a:ext cx="8229600" cy="5424488"/>
          </a:xfrm>
        </p:spPr>
        <p:txBody>
          <a:bodyPr tIns="91440" bIns="91440"/>
          <a:lstStyle/>
          <a:p>
            <a:pPr marL="914400" lvl="1" indent="-457200" defTabSz="914400" eaLnBrk="1" hangingPunct="1">
              <a:buFont typeface="Lucida Grande"/>
              <a:buNone/>
            </a:pPr>
            <a:endParaRPr lang="en-IE" dirty="0" smtClean="0">
              <a:solidFill>
                <a:srgbClr val="4F4F4F"/>
              </a:solidFill>
              <a:latin typeface="Century Gothic" pitchFamily="34" charset="0"/>
              <a:cs typeface="Century Gothic" pitchFamily="34" charset="0"/>
            </a:endParaRPr>
          </a:p>
          <a:p>
            <a:pPr marL="533400" indent="-533400" defTabSz="914400" eaLnBrk="1" hangingPunct="1">
              <a:buFont typeface="Arial" charset="0"/>
              <a:buNone/>
            </a:pPr>
            <a:endParaRPr lang="en-US" dirty="0" smtClean="0">
              <a:solidFill>
                <a:srgbClr val="4F4F4F"/>
              </a:solidFill>
              <a:latin typeface="Century Gothic" pitchFamily="34" charset="0"/>
              <a:cs typeface="Century Gothic" pitchFamily="34" charset="0"/>
            </a:endParaRPr>
          </a:p>
        </p:txBody>
      </p:sp>
      <p:sp>
        <p:nvSpPr>
          <p:cNvPr id="35842" name="Rectangle 4"/>
          <p:cNvSpPr>
            <a:spLocks noGrp="1" noChangeArrowheads="1"/>
          </p:cNvSpPr>
          <p:nvPr>
            <p:ph type="title"/>
          </p:nvPr>
        </p:nvSpPr>
        <p:spPr>
          <a:xfrm>
            <a:off x="457200" y="182563"/>
            <a:ext cx="8229600" cy="709612"/>
          </a:xfrm>
        </p:spPr>
        <p:txBody>
          <a:bodyPr anchor="b"/>
          <a:lstStyle/>
          <a:p>
            <a:pPr eaLnBrk="1" hangingPunct="1"/>
            <a:r>
              <a:rPr lang="en-IE" smtClean="0">
                <a:solidFill>
                  <a:srgbClr val="4F4F4F"/>
                </a:solidFill>
                <a:latin typeface="Century Gothic" pitchFamily="34" charset="0"/>
                <a:cs typeface="Century Gothic" pitchFamily="34" charset="0"/>
              </a:rPr>
              <a:t>System Consistency Check</a:t>
            </a:r>
            <a:endParaRPr lang="en-US" smtClean="0">
              <a:solidFill>
                <a:srgbClr val="4F4F4F"/>
              </a:solidFill>
              <a:latin typeface="Century Gothic" pitchFamily="34" charset="0"/>
              <a:cs typeface="Century Gothic" pitchFamily="34" charset="0"/>
            </a:endParaRPr>
          </a:p>
        </p:txBody>
      </p:sp>
      <p:sp>
        <p:nvSpPr>
          <p:cNvPr id="35843" name="Rectangle 3"/>
          <p:cNvSpPr>
            <a:spLocks noChangeArrowheads="1"/>
          </p:cNvSpPr>
          <p:nvPr/>
        </p:nvSpPr>
        <p:spPr bwMode="auto">
          <a:xfrm>
            <a:off x="457200" y="1063625"/>
            <a:ext cx="8153400" cy="4573588"/>
          </a:xfrm>
          <a:prstGeom prst="rect">
            <a:avLst/>
          </a:prstGeom>
          <a:noFill/>
          <a:ln w="9525">
            <a:noFill/>
            <a:miter lim="800000"/>
            <a:headEnd/>
            <a:tailEnd/>
          </a:ln>
        </p:spPr>
        <p:txBody>
          <a:bodyPr tIns="91440" bIns="91440"/>
          <a:lstStyle/>
          <a:p>
            <a:pPr marL="342900" indent="-342900" defTabSz="914400">
              <a:lnSpc>
                <a:spcPct val="80000"/>
              </a:lnSpc>
              <a:spcBef>
                <a:spcPct val="30000"/>
              </a:spcBef>
              <a:buClr>
                <a:schemeClr val="accent2"/>
              </a:buClr>
              <a:buFontTx/>
              <a:buChar char="•"/>
            </a:pPr>
            <a:endParaRPr lang="en-IE" sz="2800" dirty="0" smtClean="0">
              <a:latin typeface="Century Gothic" pitchFamily="34" charset="0"/>
            </a:endParaRPr>
          </a:p>
          <a:p>
            <a:pPr marL="342900" indent="-342900" defTabSz="914400">
              <a:lnSpc>
                <a:spcPct val="80000"/>
              </a:lnSpc>
              <a:spcBef>
                <a:spcPct val="30000"/>
              </a:spcBef>
              <a:buClr>
                <a:schemeClr val="accent2"/>
              </a:buClr>
              <a:buFontTx/>
              <a:buChar char="•"/>
            </a:pPr>
            <a:r>
              <a:rPr lang="en-IE" sz="2800" dirty="0" smtClean="0">
                <a:latin typeface="Century Gothic" pitchFamily="34" charset="0"/>
              </a:rPr>
              <a:t>36.16.23.1 </a:t>
            </a:r>
            <a:r>
              <a:rPr lang="en-IE" sz="2800" dirty="0">
                <a:latin typeface="Century Gothic" pitchFamily="34" charset="0"/>
              </a:rPr>
              <a:t>or </a:t>
            </a:r>
            <a:r>
              <a:rPr lang="en-IE" sz="2800" dirty="0" err="1">
                <a:latin typeface="Century Gothic" pitchFamily="34" charset="0"/>
              </a:rPr>
              <a:t>utsyscon.p</a:t>
            </a:r>
            <a:endParaRPr lang="en-US" sz="2800" dirty="0">
              <a:latin typeface="Century Gothic" pitchFamily="34" charset="0"/>
            </a:endParaRPr>
          </a:p>
          <a:p>
            <a:pPr marL="342900" indent="-342900" defTabSz="914400">
              <a:lnSpc>
                <a:spcPct val="80000"/>
              </a:lnSpc>
              <a:spcBef>
                <a:spcPct val="30000"/>
              </a:spcBef>
              <a:buClr>
                <a:schemeClr val="accent2"/>
              </a:buClr>
              <a:buFontTx/>
              <a:buChar char="•"/>
            </a:pPr>
            <a:r>
              <a:rPr lang="en-US" sz="2800" dirty="0">
                <a:latin typeface="Century Gothic" pitchFamily="34" charset="0"/>
              </a:rPr>
              <a:t>This utility ensures that master data, which is maintained in the Financials and replicated to the operational part, remains consistent.</a:t>
            </a:r>
          </a:p>
          <a:p>
            <a:pPr marL="342900" indent="-342900" defTabSz="914400">
              <a:lnSpc>
                <a:spcPct val="80000"/>
              </a:lnSpc>
              <a:spcBef>
                <a:spcPct val="30000"/>
              </a:spcBef>
              <a:buClr>
                <a:schemeClr val="accent2"/>
              </a:buClr>
              <a:buFontTx/>
              <a:buChar char="•"/>
            </a:pPr>
            <a:r>
              <a:rPr lang="en-US" sz="2800" dirty="0">
                <a:latin typeface="Century Gothic" pitchFamily="34" charset="0"/>
              </a:rPr>
              <a:t>If there is a record in the operational part of the system, there must be a record in the financials and vice versa. </a:t>
            </a:r>
          </a:p>
          <a:p>
            <a:pPr marL="342900" indent="-342900" defTabSz="914400">
              <a:lnSpc>
                <a:spcPct val="80000"/>
              </a:lnSpc>
              <a:spcBef>
                <a:spcPct val="30000"/>
              </a:spcBef>
              <a:buClr>
                <a:schemeClr val="accent2"/>
              </a:buClr>
              <a:buFontTx/>
              <a:buChar char="•"/>
            </a:pPr>
            <a:r>
              <a:rPr lang="en-US" sz="2800" dirty="0">
                <a:latin typeface="Century Gothic" pitchFamily="34" charset="0"/>
              </a:rPr>
              <a:t>This check ensures that new records were created in the Financials by the conversion for every master record in the original version.</a:t>
            </a:r>
            <a:endParaRPr lang="en-IE" sz="2800" dirty="0">
              <a:latin typeface="Century Gothic" pitchFamily="34" charset="0"/>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Rectangle 2"/>
          <p:cNvSpPr>
            <a:spLocks noGrp="1" noChangeArrowheads="1"/>
          </p:cNvSpPr>
          <p:nvPr>
            <p:ph idx="1"/>
          </p:nvPr>
        </p:nvSpPr>
        <p:spPr>
          <a:xfrm>
            <a:off x="457200" y="892175"/>
            <a:ext cx="8229600" cy="5424488"/>
          </a:xfrm>
        </p:spPr>
        <p:txBody>
          <a:bodyPr tIns="91440" bIns="91440"/>
          <a:lstStyle/>
          <a:p>
            <a:pPr marL="0" indent="0" defTabSz="914400" eaLnBrk="1" hangingPunct="1">
              <a:buNone/>
            </a:pPr>
            <a:r>
              <a:rPr lang="en-IE" sz="2400" dirty="0" smtClean="0">
                <a:solidFill>
                  <a:schemeClr val="tx1"/>
                </a:solidFill>
                <a:latin typeface="Century Gothic" pitchFamily="34" charset="0"/>
                <a:cs typeface="Century Gothic" pitchFamily="34" charset="0"/>
              </a:rPr>
              <a:t>Type System Consistency Check in the .NET UI or 36.16.23.1 (</a:t>
            </a:r>
            <a:r>
              <a:rPr lang="en-IE" sz="2400" dirty="0" err="1" smtClean="0">
                <a:solidFill>
                  <a:schemeClr val="tx1"/>
                </a:solidFill>
                <a:latin typeface="Century Gothic" pitchFamily="34" charset="0"/>
                <a:cs typeface="Century Gothic" pitchFamily="34" charset="0"/>
              </a:rPr>
              <a:t>utsyscon.p</a:t>
            </a:r>
            <a:r>
              <a:rPr lang="en-IE" sz="2400" dirty="0" smtClean="0">
                <a:solidFill>
                  <a:schemeClr val="tx1"/>
                </a:solidFill>
                <a:latin typeface="Century Gothic" pitchFamily="34" charset="0"/>
                <a:cs typeface="Century Gothic" pitchFamily="34" charset="0"/>
              </a:rPr>
              <a:t>) in </a:t>
            </a:r>
            <a:r>
              <a:rPr lang="en-IE" sz="2400" dirty="0" smtClean="0">
                <a:solidFill>
                  <a:schemeClr val="tx1"/>
                </a:solidFill>
                <a:latin typeface="Century Gothic" pitchFamily="34" charset="0"/>
                <a:cs typeface="Century Gothic" pitchFamily="34" charset="0"/>
              </a:rPr>
              <a:t>CHUI</a:t>
            </a:r>
            <a:endParaRPr lang="en-IE" sz="2400" dirty="0" smtClean="0">
              <a:solidFill>
                <a:schemeClr val="tx1"/>
              </a:solidFill>
              <a:latin typeface="Century Gothic" pitchFamily="34" charset="0"/>
              <a:cs typeface="Century Gothic" pitchFamily="34" charset="0"/>
            </a:endParaRPr>
          </a:p>
          <a:p>
            <a:pPr marL="533400" indent="-533400" defTabSz="914400" eaLnBrk="1" hangingPunct="1">
              <a:buFont typeface="Arial" charset="0"/>
              <a:buNone/>
            </a:pPr>
            <a:endParaRPr lang="en-US" sz="2400" dirty="0" smtClean="0">
              <a:solidFill>
                <a:schemeClr val="tx1"/>
              </a:solidFill>
              <a:latin typeface="Century Gothic" pitchFamily="34" charset="0"/>
              <a:cs typeface="Century Gothic" pitchFamily="34" charset="0"/>
            </a:endParaRPr>
          </a:p>
        </p:txBody>
      </p:sp>
      <p:sp>
        <p:nvSpPr>
          <p:cNvPr id="36866" name="Rectangle 4"/>
          <p:cNvSpPr>
            <a:spLocks noGrp="1" noChangeArrowheads="1"/>
          </p:cNvSpPr>
          <p:nvPr>
            <p:ph type="title"/>
          </p:nvPr>
        </p:nvSpPr>
        <p:spPr>
          <a:xfrm>
            <a:off x="457200" y="182563"/>
            <a:ext cx="8229600" cy="709612"/>
          </a:xfrm>
        </p:spPr>
        <p:txBody>
          <a:bodyPr anchor="b"/>
          <a:lstStyle/>
          <a:p>
            <a:pPr eaLnBrk="1" hangingPunct="1"/>
            <a:r>
              <a:rPr lang="en-IE" smtClean="0">
                <a:solidFill>
                  <a:srgbClr val="4F4F4F"/>
                </a:solidFill>
                <a:latin typeface="Century Gothic" pitchFamily="34" charset="0"/>
                <a:cs typeface="Century Gothic" pitchFamily="34" charset="0"/>
              </a:rPr>
              <a:t>System Consistency Check</a:t>
            </a:r>
            <a:endParaRPr lang="en-US" smtClean="0">
              <a:solidFill>
                <a:srgbClr val="4F4F4F"/>
              </a:solidFill>
              <a:latin typeface="Century Gothic" pitchFamily="34" charset="0"/>
              <a:cs typeface="Century Gothic" pitchFamily="34" charset="0"/>
            </a:endParaRPr>
          </a:p>
        </p:txBody>
      </p:sp>
      <p:sp>
        <p:nvSpPr>
          <p:cNvPr id="36867" name="Rectangle 3"/>
          <p:cNvSpPr>
            <a:spLocks noChangeArrowheads="1"/>
          </p:cNvSpPr>
          <p:nvPr/>
        </p:nvSpPr>
        <p:spPr bwMode="auto">
          <a:xfrm>
            <a:off x="457200" y="1676400"/>
            <a:ext cx="8153400" cy="4635500"/>
          </a:xfrm>
          <a:prstGeom prst="rect">
            <a:avLst/>
          </a:prstGeom>
          <a:noFill/>
          <a:ln w="9525">
            <a:noFill/>
            <a:miter lim="800000"/>
            <a:headEnd/>
            <a:tailEnd/>
          </a:ln>
        </p:spPr>
        <p:txBody>
          <a:bodyPr tIns="91440" bIns="91440"/>
          <a:lstStyle/>
          <a:p>
            <a:pPr marL="342900" indent="-342900" defTabSz="914400">
              <a:lnSpc>
                <a:spcPct val="80000"/>
              </a:lnSpc>
              <a:spcBef>
                <a:spcPct val="30000"/>
              </a:spcBef>
              <a:buClr>
                <a:srgbClr val="890C4C"/>
              </a:buClr>
              <a:buFont typeface="Webdings" pitchFamily="18" charset="2"/>
              <a:buChar char="5"/>
            </a:pPr>
            <a:endParaRPr lang="en-IE" sz="2400">
              <a:latin typeface="Tahoma" pitchFamily="34" charset="0"/>
            </a:endParaRPr>
          </a:p>
        </p:txBody>
      </p:sp>
      <p:pic>
        <p:nvPicPr>
          <p:cNvPr id="36868" name="Picture 6" descr="SystemConsistency"/>
          <p:cNvPicPr>
            <a:picLocks noChangeAspect="1" noChangeArrowheads="1"/>
          </p:cNvPicPr>
          <p:nvPr/>
        </p:nvPicPr>
        <p:blipFill>
          <a:blip r:embed="rId2"/>
          <a:srcRect/>
          <a:stretch>
            <a:fillRect/>
          </a:stretch>
        </p:blipFill>
        <p:spPr bwMode="auto">
          <a:xfrm>
            <a:off x="1558925" y="2005013"/>
            <a:ext cx="6024563" cy="4043362"/>
          </a:xfrm>
          <a:prstGeom prst="rect">
            <a:avLst/>
          </a:prstGeom>
          <a:noFill/>
          <a:ln w="9525">
            <a:solidFill>
              <a:schemeClr val="tx1"/>
            </a:solidFill>
            <a:miter lim="800000"/>
            <a:headEnd/>
            <a:tailEnd/>
          </a:ln>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Rectangle 2"/>
          <p:cNvSpPr>
            <a:spLocks noGrp="1" noChangeArrowheads="1"/>
          </p:cNvSpPr>
          <p:nvPr>
            <p:ph idx="1"/>
          </p:nvPr>
        </p:nvSpPr>
        <p:spPr>
          <a:xfrm>
            <a:off x="457200" y="892175"/>
            <a:ext cx="8229600" cy="5424488"/>
          </a:xfrm>
        </p:spPr>
        <p:txBody>
          <a:bodyPr tIns="91440" bIns="91440"/>
          <a:lstStyle/>
          <a:p>
            <a:pPr marL="0" indent="0" defTabSz="914400" eaLnBrk="1" hangingPunct="1">
              <a:buNone/>
            </a:pPr>
            <a:r>
              <a:rPr lang="en-IE" sz="2400" dirty="0" smtClean="0">
                <a:solidFill>
                  <a:schemeClr val="tx1"/>
                </a:solidFill>
                <a:latin typeface="Century Gothic" pitchFamily="34" charset="0"/>
                <a:cs typeface="Century Gothic" pitchFamily="34" charset="0"/>
              </a:rPr>
              <a:t>The resulting report contains a summary and details of any </a:t>
            </a:r>
            <a:r>
              <a:rPr lang="en-IE" sz="2400" dirty="0" smtClean="0">
                <a:solidFill>
                  <a:schemeClr val="tx1"/>
                </a:solidFill>
                <a:latin typeface="Century Gothic" pitchFamily="34" charset="0"/>
                <a:cs typeface="Century Gothic" pitchFamily="34" charset="0"/>
              </a:rPr>
              <a:t>inconsistencies</a:t>
            </a:r>
            <a:endParaRPr lang="en-US" sz="2400" dirty="0" smtClean="0">
              <a:solidFill>
                <a:schemeClr val="tx1"/>
              </a:solidFill>
              <a:latin typeface="Century Gothic" pitchFamily="34" charset="0"/>
              <a:cs typeface="Century Gothic" pitchFamily="34" charset="0"/>
            </a:endParaRPr>
          </a:p>
        </p:txBody>
      </p:sp>
      <p:sp>
        <p:nvSpPr>
          <p:cNvPr id="37890" name="Rectangle 4"/>
          <p:cNvSpPr>
            <a:spLocks noGrp="1" noChangeArrowheads="1"/>
          </p:cNvSpPr>
          <p:nvPr>
            <p:ph type="title"/>
          </p:nvPr>
        </p:nvSpPr>
        <p:spPr>
          <a:xfrm>
            <a:off x="457200" y="182563"/>
            <a:ext cx="8229600" cy="709612"/>
          </a:xfrm>
        </p:spPr>
        <p:txBody>
          <a:bodyPr anchor="b"/>
          <a:lstStyle/>
          <a:p>
            <a:pPr eaLnBrk="1" hangingPunct="1"/>
            <a:r>
              <a:rPr lang="en-IE" smtClean="0">
                <a:solidFill>
                  <a:srgbClr val="4F4F4F"/>
                </a:solidFill>
                <a:latin typeface="Century Gothic" pitchFamily="34" charset="0"/>
                <a:cs typeface="Century Gothic" pitchFamily="34" charset="0"/>
              </a:rPr>
              <a:t>System Consistency Check</a:t>
            </a:r>
            <a:endParaRPr lang="en-US" smtClean="0">
              <a:solidFill>
                <a:srgbClr val="4F4F4F"/>
              </a:solidFill>
              <a:latin typeface="Century Gothic" pitchFamily="34" charset="0"/>
              <a:cs typeface="Century Gothic" pitchFamily="34" charset="0"/>
            </a:endParaRPr>
          </a:p>
        </p:txBody>
      </p:sp>
      <p:sp>
        <p:nvSpPr>
          <p:cNvPr id="37891" name="Rectangle 3"/>
          <p:cNvSpPr>
            <a:spLocks noChangeArrowheads="1"/>
          </p:cNvSpPr>
          <p:nvPr/>
        </p:nvSpPr>
        <p:spPr bwMode="auto">
          <a:xfrm>
            <a:off x="457200" y="1676400"/>
            <a:ext cx="8153400" cy="4686300"/>
          </a:xfrm>
          <a:prstGeom prst="rect">
            <a:avLst/>
          </a:prstGeom>
          <a:noFill/>
          <a:ln w="9525">
            <a:noFill/>
            <a:miter lim="800000"/>
            <a:headEnd/>
            <a:tailEnd/>
          </a:ln>
        </p:spPr>
        <p:txBody>
          <a:bodyPr tIns="91440" bIns="91440"/>
          <a:lstStyle/>
          <a:p>
            <a:pPr marL="342900" indent="-342900" defTabSz="914400">
              <a:lnSpc>
                <a:spcPct val="80000"/>
              </a:lnSpc>
              <a:spcBef>
                <a:spcPct val="30000"/>
              </a:spcBef>
              <a:buClr>
                <a:srgbClr val="890C4C"/>
              </a:buClr>
              <a:buFont typeface="Webdings" pitchFamily="18" charset="2"/>
              <a:buChar char="5"/>
            </a:pPr>
            <a:endParaRPr lang="en-IE" sz="2400">
              <a:latin typeface="Tahoma" pitchFamily="34" charset="0"/>
            </a:endParaRPr>
          </a:p>
        </p:txBody>
      </p:sp>
      <p:pic>
        <p:nvPicPr>
          <p:cNvPr id="37892" name="Picture 6" descr="SystemConsistency_res"/>
          <p:cNvPicPr>
            <a:picLocks noChangeAspect="1" noChangeArrowheads="1"/>
          </p:cNvPicPr>
          <p:nvPr/>
        </p:nvPicPr>
        <p:blipFill>
          <a:blip r:embed="rId2"/>
          <a:srcRect/>
          <a:stretch>
            <a:fillRect/>
          </a:stretch>
        </p:blipFill>
        <p:spPr bwMode="auto">
          <a:xfrm>
            <a:off x="1655763" y="1914525"/>
            <a:ext cx="5795962" cy="4176713"/>
          </a:xfrm>
          <a:prstGeom prst="rect">
            <a:avLst/>
          </a:prstGeom>
          <a:noFill/>
          <a:ln w="9525">
            <a:solidFill>
              <a:schemeClr val="tx1"/>
            </a:solidFill>
            <a:miter lim="800000"/>
            <a:headEnd/>
            <a:tailEnd/>
          </a:ln>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Rectangle 3"/>
          <p:cNvSpPr>
            <a:spLocks noGrp="1" noChangeArrowheads="1"/>
          </p:cNvSpPr>
          <p:nvPr>
            <p:ph idx="1"/>
          </p:nvPr>
        </p:nvSpPr>
        <p:spPr>
          <a:xfrm>
            <a:off x="457200" y="892175"/>
            <a:ext cx="8229600" cy="5424488"/>
          </a:xfrm>
        </p:spPr>
        <p:txBody>
          <a:bodyPr tIns="91440" bIns="91440"/>
          <a:lstStyle/>
          <a:p>
            <a:pPr eaLnBrk="1" hangingPunct="1">
              <a:buNone/>
            </a:pPr>
            <a:r>
              <a:rPr lang="en-IE" dirty="0" smtClean="0">
                <a:solidFill>
                  <a:schemeClr val="tx1"/>
                </a:solidFill>
                <a:latin typeface="Century Gothic" pitchFamily="34" charset="0"/>
                <a:cs typeface="Century Gothic" pitchFamily="34" charset="0"/>
              </a:rPr>
              <a:t>Post-conversion objectives:</a:t>
            </a:r>
          </a:p>
          <a:p>
            <a:pPr eaLnBrk="1" hangingPunct="1">
              <a:buClr>
                <a:schemeClr val="accent2"/>
              </a:buClr>
            </a:pPr>
            <a:r>
              <a:rPr lang="en-IE" sz="2400" dirty="0" smtClean="0">
                <a:solidFill>
                  <a:schemeClr val="tx1"/>
                </a:solidFill>
                <a:latin typeface="Century Gothic" pitchFamily="34" charset="0"/>
                <a:cs typeface="Century Gothic" pitchFamily="34" charset="0"/>
              </a:rPr>
              <a:t>Test and validate a converted database</a:t>
            </a:r>
          </a:p>
          <a:p>
            <a:pPr eaLnBrk="1" hangingPunct="1">
              <a:buClr>
                <a:schemeClr val="accent2"/>
              </a:buClr>
            </a:pPr>
            <a:r>
              <a:rPr lang="en-IE" sz="2400" dirty="0" smtClean="0">
                <a:solidFill>
                  <a:schemeClr val="tx1"/>
                </a:solidFill>
                <a:latin typeface="Century Gothic" pitchFamily="34" charset="0"/>
                <a:cs typeface="Century Gothic" pitchFamily="34" charset="0"/>
              </a:rPr>
              <a:t>Prepare a converted database for a go-live </a:t>
            </a:r>
            <a:r>
              <a:rPr lang="en-IE" sz="2400" dirty="0" smtClean="0">
                <a:solidFill>
                  <a:schemeClr val="tx1"/>
                </a:solidFill>
                <a:latin typeface="Century Gothic" pitchFamily="34" charset="0"/>
                <a:cs typeface="Century Gothic" pitchFamily="34" charset="0"/>
              </a:rPr>
              <a:t>implementation</a:t>
            </a:r>
            <a:endParaRPr lang="en-IE" dirty="0" smtClean="0">
              <a:solidFill>
                <a:schemeClr val="tx1"/>
              </a:solidFill>
              <a:latin typeface="Century Gothic" pitchFamily="34" charset="0"/>
              <a:cs typeface="Century Gothic" pitchFamily="34" charset="0"/>
            </a:endParaRPr>
          </a:p>
          <a:p>
            <a:pPr eaLnBrk="1" hangingPunct="1">
              <a:buFont typeface="Arial" charset="0"/>
              <a:buNone/>
            </a:pPr>
            <a:endParaRPr lang="en-US" dirty="0" smtClean="0">
              <a:solidFill>
                <a:srgbClr val="4F4F4F"/>
              </a:solidFill>
              <a:latin typeface="Century Gothic" pitchFamily="34" charset="0"/>
              <a:cs typeface="Century Gothic" pitchFamily="34" charset="0"/>
            </a:endParaRPr>
          </a:p>
        </p:txBody>
      </p:sp>
      <p:sp>
        <p:nvSpPr>
          <p:cNvPr id="20482" name="Rectangle 2"/>
          <p:cNvSpPr>
            <a:spLocks noGrp="1" noChangeArrowheads="1"/>
          </p:cNvSpPr>
          <p:nvPr>
            <p:ph type="title"/>
          </p:nvPr>
        </p:nvSpPr>
        <p:spPr>
          <a:xfrm>
            <a:off x="457200" y="182563"/>
            <a:ext cx="8229600" cy="709612"/>
          </a:xfrm>
        </p:spPr>
        <p:txBody>
          <a:bodyPr anchor="b"/>
          <a:lstStyle/>
          <a:p>
            <a:pPr eaLnBrk="1" hangingPunct="1"/>
            <a:r>
              <a:rPr lang="en-US" smtClean="0">
                <a:solidFill>
                  <a:srgbClr val="4F4F4F"/>
                </a:solidFill>
                <a:latin typeface="Century Gothic" pitchFamily="34" charset="0"/>
                <a:cs typeface="Century Gothic" pitchFamily="34" charset="0"/>
              </a:rPr>
              <a:t>Post-conversion Introduction</a:t>
            </a: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Rectangle 2"/>
          <p:cNvSpPr>
            <a:spLocks noGrp="1" noChangeArrowheads="1"/>
          </p:cNvSpPr>
          <p:nvPr>
            <p:ph idx="1"/>
          </p:nvPr>
        </p:nvSpPr>
        <p:spPr>
          <a:xfrm>
            <a:off x="457200" y="892175"/>
            <a:ext cx="8229600" cy="5424488"/>
          </a:xfrm>
        </p:spPr>
        <p:txBody>
          <a:bodyPr tIns="91440" bIns="91440"/>
          <a:lstStyle/>
          <a:p>
            <a:pPr marL="914400" lvl="1" indent="-457200" defTabSz="914400" eaLnBrk="1" hangingPunct="1">
              <a:buFont typeface="Lucida Grande"/>
              <a:buNone/>
            </a:pPr>
            <a:endParaRPr lang="en-IE" smtClean="0">
              <a:solidFill>
                <a:srgbClr val="4F4F4F"/>
              </a:solidFill>
              <a:latin typeface="Century Gothic" pitchFamily="34" charset="0"/>
              <a:cs typeface="Century Gothic" pitchFamily="34" charset="0"/>
            </a:endParaRPr>
          </a:p>
          <a:p>
            <a:pPr marL="533400" indent="-533400" defTabSz="914400" eaLnBrk="1" hangingPunct="1">
              <a:buFont typeface="Arial" charset="0"/>
              <a:buNone/>
            </a:pPr>
            <a:endParaRPr lang="en-US" smtClean="0">
              <a:solidFill>
                <a:srgbClr val="4F4F4F"/>
              </a:solidFill>
              <a:latin typeface="Century Gothic" pitchFamily="34" charset="0"/>
              <a:cs typeface="Century Gothic" pitchFamily="34" charset="0"/>
            </a:endParaRPr>
          </a:p>
        </p:txBody>
      </p:sp>
      <p:sp>
        <p:nvSpPr>
          <p:cNvPr id="38914" name="Rectangle 4"/>
          <p:cNvSpPr>
            <a:spLocks noGrp="1" noChangeArrowheads="1"/>
          </p:cNvSpPr>
          <p:nvPr>
            <p:ph type="title"/>
          </p:nvPr>
        </p:nvSpPr>
        <p:spPr>
          <a:xfrm>
            <a:off x="457200" y="182563"/>
            <a:ext cx="8229600" cy="709612"/>
          </a:xfrm>
        </p:spPr>
        <p:txBody>
          <a:bodyPr anchor="b"/>
          <a:lstStyle/>
          <a:p>
            <a:pPr eaLnBrk="1" hangingPunct="1"/>
            <a:r>
              <a:rPr lang="en-IE" smtClean="0">
                <a:solidFill>
                  <a:srgbClr val="4F4F4F"/>
                </a:solidFill>
                <a:latin typeface="Century Gothic" pitchFamily="34" charset="0"/>
                <a:cs typeface="Century Gothic" pitchFamily="34" charset="0"/>
              </a:rPr>
              <a:t>Post-conversion Data Validations</a:t>
            </a:r>
            <a:endParaRPr lang="en-US" smtClean="0">
              <a:solidFill>
                <a:srgbClr val="4F4F4F"/>
              </a:solidFill>
              <a:latin typeface="Century Gothic" pitchFamily="34" charset="0"/>
              <a:cs typeface="Century Gothic" pitchFamily="34" charset="0"/>
            </a:endParaRPr>
          </a:p>
        </p:txBody>
      </p:sp>
      <p:sp>
        <p:nvSpPr>
          <p:cNvPr id="38915" name="Rectangle 3"/>
          <p:cNvSpPr>
            <a:spLocks noChangeArrowheads="1"/>
          </p:cNvSpPr>
          <p:nvPr/>
        </p:nvSpPr>
        <p:spPr bwMode="auto">
          <a:xfrm>
            <a:off x="457200" y="1054100"/>
            <a:ext cx="8153400" cy="4876800"/>
          </a:xfrm>
          <a:prstGeom prst="rect">
            <a:avLst/>
          </a:prstGeom>
          <a:noFill/>
          <a:ln w="9525">
            <a:noFill/>
            <a:miter lim="800000"/>
            <a:headEnd/>
            <a:tailEnd/>
          </a:ln>
        </p:spPr>
        <p:txBody>
          <a:bodyPr tIns="91440" bIns="91440"/>
          <a:lstStyle/>
          <a:p>
            <a:pPr marL="342900" indent="-342900" defTabSz="914400">
              <a:lnSpc>
                <a:spcPct val="80000"/>
              </a:lnSpc>
              <a:spcBef>
                <a:spcPct val="30000"/>
              </a:spcBef>
              <a:buClr>
                <a:schemeClr val="accent2"/>
              </a:buClr>
              <a:buFontTx/>
              <a:buChar char="•"/>
            </a:pPr>
            <a:r>
              <a:rPr lang="en-IE" sz="2800">
                <a:solidFill>
                  <a:srgbClr val="B2B2B2"/>
                </a:solidFill>
                <a:latin typeface="Century Gothic" pitchFamily="34" charset="0"/>
              </a:rPr>
              <a:t>System Consistency Check</a:t>
            </a:r>
          </a:p>
          <a:p>
            <a:pPr marL="342900" indent="-342900" defTabSz="914400">
              <a:lnSpc>
                <a:spcPct val="80000"/>
              </a:lnSpc>
              <a:spcBef>
                <a:spcPct val="30000"/>
              </a:spcBef>
              <a:buClr>
                <a:schemeClr val="accent2"/>
              </a:buClr>
              <a:buFontTx/>
              <a:buChar char="•"/>
            </a:pPr>
            <a:r>
              <a:rPr lang="en-IE" sz="2800">
                <a:latin typeface="Century Gothic" pitchFamily="34" charset="0"/>
              </a:rPr>
              <a:t>Financials Consistency Check</a:t>
            </a:r>
          </a:p>
          <a:p>
            <a:pPr marL="342900" indent="-342900" defTabSz="914400">
              <a:lnSpc>
                <a:spcPct val="80000"/>
              </a:lnSpc>
              <a:spcBef>
                <a:spcPct val="30000"/>
              </a:spcBef>
              <a:buClr>
                <a:srgbClr val="890C4C"/>
              </a:buClr>
              <a:buFont typeface="Webdings" pitchFamily="18" charset="2"/>
              <a:buChar char="5"/>
            </a:pPr>
            <a:endParaRPr lang="en-IE" sz="2400">
              <a:latin typeface="Tahoma" pitchFamily="34" charset="0"/>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Rectangle 2"/>
          <p:cNvSpPr>
            <a:spLocks noGrp="1" noChangeArrowheads="1"/>
          </p:cNvSpPr>
          <p:nvPr>
            <p:ph idx="1"/>
          </p:nvPr>
        </p:nvSpPr>
        <p:spPr>
          <a:xfrm>
            <a:off x="457200" y="892175"/>
            <a:ext cx="8229600" cy="5424488"/>
          </a:xfrm>
        </p:spPr>
        <p:txBody>
          <a:bodyPr tIns="91440" bIns="91440"/>
          <a:lstStyle/>
          <a:p>
            <a:pPr marL="914400" lvl="1" indent="-457200" defTabSz="914400" eaLnBrk="1" hangingPunct="1">
              <a:buFont typeface="Lucida Grande"/>
              <a:buNone/>
            </a:pPr>
            <a:endParaRPr lang="en-IE" smtClean="0">
              <a:solidFill>
                <a:srgbClr val="4F4F4F"/>
              </a:solidFill>
              <a:latin typeface="Century Gothic" pitchFamily="34" charset="0"/>
              <a:cs typeface="Century Gothic" pitchFamily="34" charset="0"/>
            </a:endParaRPr>
          </a:p>
          <a:p>
            <a:pPr marL="533400" indent="-533400" defTabSz="914400" eaLnBrk="1" hangingPunct="1">
              <a:buFont typeface="Arial" charset="0"/>
              <a:buNone/>
            </a:pPr>
            <a:endParaRPr lang="en-US" smtClean="0">
              <a:solidFill>
                <a:srgbClr val="4F4F4F"/>
              </a:solidFill>
              <a:latin typeface="Century Gothic" pitchFamily="34" charset="0"/>
              <a:cs typeface="Century Gothic" pitchFamily="34" charset="0"/>
            </a:endParaRPr>
          </a:p>
        </p:txBody>
      </p:sp>
      <p:sp>
        <p:nvSpPr>
          <p:cNvPr id="39938" name="Rectangle 4"/>
          <p:cNvSpPr>
            <a:spLocks noGrp="1" noChangeArrowheads="1"/>
          </p:cNvSpPr>
          <p:nvPr>
            <p:ph type="title"/>
          </p:nvPr>
        </p:nvSpPr>
        <p:spPr>
          <a:xfrm>
            <a:off x="457200" y="182563"/>
            <a:ext cx="8229600" cy="709612"/>
          </a:xfrm>
        </p:spPr>
        <p:txBody>
          <a:bodyPr anchor="b"/>
          <a:lstStyle/>
          <a:p>
            <a:pPr eaLnBrk="1" hangingPunct="1"/>
            <a:r>
              <a:rPr lang="en-IE" smtClean="0">
                <a:solidFill>
                  <a:srgbClr val="4F4F4F"/>
                </a:solidFill>
                <a:latin typeface="Century Gothic" pitchFamily="34" charset="0"/>
                <a:cs typeface="Century Gothic" pitchFamily="34" charset="0"/>
              </a:rPr>
              <a:t>Financial Consistency Check</a:t>
            </a:r>
            <a:endParaRPr lang="en-US" smtClean="0">
              <a:solidFill>
                <a:srgbClr val="4F4F4F"/>
              </a:solidFill>
              <a:latin typeface="Century Gothic" pitchFamily="34" charset="0"/>
              <a:cs typeface="Century Gothic" pitchFamily="34" charset="0"/>
            </a:endParaRPr>
          </a:p>
        </p:txBody>
      </p:sp>
      <p:sp>
        <p:nvSpPr>
          <p:cNvPr id="39939" name="Rectangle 3"/>
          <p:cNvSpPr>
            <a:spLocks noChangeArrowheads="1"/>
          </p:cNvSpPr>
          <p:nvPr/>
        </p:nvSpPr>
        <p:spPr bwMode="auto">
          <a:xfrm>
            <a:off x="457200" y="995363"/>
            <a:ext cx="8153400" cy="4764087"/>
          </a:xfrm>
          <a:prstGeom prst="rect">
            <a:avLst/>
          </a:prstGeom>
          <a:noFill/>
          <a:ln w="9525">
            <a:noFill/>
            <a:miter lim="800000"/>
            <a:headEnd/>
            <a:tailEnd/>
          </a:ln>
        </p:spPr>
        <p:txBody>
          <a:bodyPr tIns="91440" bIns="91440"/>
          <a:lstStyle/>
          <a:p>
            <a:pPr marL="342900" indent="-342900" defTabSz="914400">
              <a:lnSpc>
                <a:spcPct val="80000"/>
              </a:lnSpc>
              <a:spcBef>
                <a:spcPct val="30000"/>
              </a:spcBef>
              <a:buClr>
                <a:schemeClr val="accent2"/>
              </a:buClr>
              <a:buFontTx/>
              <a:buChar char="•"/>
            </a:pPr>
            <a:r>
              <a:rPr lang="en-IE" sz="2800">
                <a:latin typeface="Century Gothic" pitchFamily="34" charset="0"/>
              </a:rPr>
              <a:t>36.16.23.2 or utfincon.p</a:t>
            </a:r>
            <a:endParaRPr lang="en-US" sz="2800">
              <a:latin typeface="Century Gothic" pitchFamily="34" charset="0"/>
            </a:endParaRPr>
          </a:p>
          <a:p>
            <a:pPr marL="342900" indent="-342900" defTabSz="914400">
              <a:lnSpc>
                <a:spcPct val="80000"/>
              </a:lnSpc>
              <a:spcBef>
                <a:spcPct val="30000"/>
              </a:spcBef>
              <a:buClr>
                <a:schemeClr val="accent2"/>
              </a:buClr>
              <a:buFontTx/>
              <a:buChar char="•"/>
            </a:pPr>
            <a:r>
              <a:rPr lang="en-US" sz="2800">
                <a:latin typeface="Century Gothic" pitchFamily="34" charset="0"/>
              </a:rPr>
              <a:t>This utility validates </a:t>
            </a:r>
            <a:r>
              <a:rPr lang="nl-NL" sz="2800">
                <a:latin typeface="Century Gothic" pitchFamily="34" charset="0"/>
              </a:rPr>
              <a:t>the consistency, completeness, and integrity of converted financial data and that </a:t>
            </a:r>
            <a:r>
              <a:rPr lang="en-US" sz="2800">
                <a:latin typeface="Century Gothic" pitchFamily="34" charset="0"/>
              </a:rPr>
              <a:t>all table structures in the new Financials are as they should be and that their links are correct. </a:t>
            </a:r>
          </a:p>
          <a:p>
            <a:pPr marL="342900" indent="-342900" defTabSz="914400">
              <a:lnSpc>
                <a:spcPct val="80000"/>
              </a:lnSpc>
              <a:spcBef>
                <a:spcPct val="30000"/>
              </a:spcBef>
              <a:buClr>
                <a:schemeClr val="accent2"/>
              </a:buClr>
              <a:buFontTx/>
              <a:buChar char="•"/>
            </a:pPr>
            <a:r>
              <a:rPr lang="en-US" sz="2800">
                <a:latin typeface="Century Gothic" pitchFamily="34" charset="0"/>
              </a:rPr>
              <a:t>It validates some balances (AR, AP) to ensure transactions balance across entities with regard to debits and credits and that the sub-ledgers balance to GL.</a:t>
            </a:r>
            <a:endParaRPr lang="en-IE" sz="2400">
              <a:latin typeface="Century Gothic" pitchFamily="34" charset="0"/>
            </a:endParaRPr>
          </a:p>
          <a:p>
            <a:pPr marL="342900" indent="-342900" defTabSz="914400">
              <a:lnSpc>
                <a:spcPct val="80000"/>
              </a:lnSpc>
              <a:spcBef>
                <a:spcPct val="30000"/>
              </a:spcBef>
              <a:buClr>
                <a:srgbClr val="890C4C"/>
              </a:buClr>
              <a:buFont typeface="Webdings" pitchFamily="18" charset="2"/>
              <a:buChar char="5"/>
            </a:pPr>
            <a:endParaRPr lang="en-IE" sz="2400">
              <a:latin typeface="Tahoma" pitchFamily="34" charset="0"/>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Rectangle 2"/>
          <p:cNvSpPr>
            <a:spLocks noGrp="1" noChangeArrowheads="1"/>
          </p:cNvSpPr>
          <p:nvPr>
            <p:ph idx="1"/>
          </p:nvPr>
        </p:nvSpPr>
        <p:spPr>
          <a:xfrm>
            <a:off x="457200" y="892175"/>
            <a:ext cx="8229600" cy="5424488"/>
          </a:xfrm>
        </p:spPr>
        <p:txBody>
          <a:bodyPr tIns="91440" bIns="91440"/>
          <a:lstStyle/>
          <a:p>
            <a:pPr marL="914400" lvl="1" indent="-457200" defTabSz="914400" eaLnBrk="1" hangingPunct="1">
              <a:buFont typeface="Lucida Grande"/>
              <a:buNone/>
            </a:pPr>
            <a:endParaRPr lang="en-IE" smtClean="0">
              <a:solidFill>
                <a:srgbClr val="4F4F4F"/>
              </a:solidFill>
              <a:latin typeface="Century Gothic" pitchFamily="34" charset="0"/>
              <a:cs typeface="Century Gothic" pitchFamily="34" charset="0"/>
            </a:endParaRPr>
          </a:p>
          <a:p>
            <a:pPr marL="533400" indent="-533400" defTabSz="914400" eaLnBrk="1" hangingPunct="1">
              <a:buFont typeface="Arial" charset="0"/>
              <a:buNone/>
            </a:pPr>
            <a:endParaRPr lang="en-US" smtClean="0">
              <a:solidFill>
                <a:srgbClr val="4F4F4F"/>
              </a:solidFill>
              <a:latin typeface="Century Gothic" pitchFamily="34" charset="0"/>
              <a:cs typeface="Century Gothic" pitchFamily="34" charset="0"/>
            </a:endParaRPr>
          </a:p>
        </p:txBody>
      </p:sp>
      <p:sp>
        <p:nvSpPr>
          <p:cNvPr id="40962" name="Rectangle 4"/>
          <p:cNvSpPr>
            <a:spLocks noGrp="1" noChangeArrowheads="1"/>
          </p:cNvSpPr>
          <p:nvPr>
            <p:ph type="title"/>
          </p:nvPr>
        </p:nvSpPr>
        <p:spPr>
          <a:xfrm>
            <a:off x="457200" y="182563"/>
            <a:ext cx="8229600" cy="709612"/>
          </a:xfrm>
        </p:spPr>
        <p:txBody>
          <a:bodyPr anchor="b"/>
          <a:lstStyle/>
          <a:p>
            <a:pPr eaLnBrk="1" hangingPunct="1"/>
            <a:r>
              <a:rPr lang="en-IE" smtClean="0">
                <a:solidFill>
                  <a:srgbClr val="4F4F4F"/>
                </a:solidFill>
                <a:latin typeface="Century Gothic" pitchFamily="34" charset="0"/>
                <a:cs typeface="Century Gothic" pitchFamily="34" charset="0"/>
              </a:rPr>
              <a:t>Financial Consistency Check</a:t>
            </a:r>
            <a:endParaRPr lang="en-US" smtClean="0">
              <a:solidFill>
                <a:srgbClr val="4F4F4F"/>
              </a:solidFill>
              <a:latin typeface="Century Gothic" pitchFamily="34" charset="0"/>
              <a:cs typeface="Century Gothic" pitchFamily="34" charset="0"/>
            </a:endParaRPr>
          </a:p>
        </p:txBody>
      </p:sp>
      <p:sp>
        <p:nvSpPr>
          <p:cNvPr id="40963" name="Rectangle 3"/>
          <p:cNvSpPr>
            <a:spLocks noChangeArrowheads="1"/>
          </p:cNvSpPr>
          <p:nvPr/>
        </p:nvSpPr>
        <p:spPr bwMode="auto">
          <a:xfrm>
            <a:off x="457200" y="938213"/>
            <a:ext cx="8153400" cy="5105400"/>
          </a:xfrm>
          <a:prstGeom prst="rect">
            <a:avLst/>
          </a:prstGeom>
          <a:noFill/>
          <a:ln w="9525">
            <a:noFill/>
            <a:miter lim="800000"/>
            <a:headEnd/>
            <a:tailEnd/>
          </a:ln>
        </p:spPr>
        <p:txBody>
          <a:bodyPr tIns="91440" bIns="91440"/>
          <a:lstStyle/>
          <a:p>
            <a:pPr defTabSz="914400">
              <a:lnSpc>
                <a:spcPct val="80000"/>
              </a:lnSpc>
              <a:spcBef>
                <a:spcPct val="30000"/>
              </a:spcBef>
              <a:buClr>
                <a:schemeClr val="accent2"/>
              </a:buClr>
            </a:pPr>
            <a:r>
              <a:rPr lang="en-IE" sz="2400" dirty="0">
                <a:latin typeface="Century Gothic" pitchFamily="34" charset="0"/>
              </a:rPr>
              <a:t>Type Financial Consistency Check in the .NET UI or 36.16.23.2 (</a:t>
            </a:r>
            <a:r>
              <a:rPr lang="en-IE" sz="2400" dirty="0" err="1">
                <a:latin typeface="Century Gothic" pitchFamily="34" charset="0"/>
              </a:rPr>
              <a:t>utfincon.p</a:t>
            </a:r>
            <a:r>
              <a:rPr lang="en-IE" sz="2400" dirty="0">
                <a:latin typeface="Century Gothic" pitchFamily="34" charset="0"/>
              </a:rPr>
              <a:t>) in </a:t>
            </a:r>
            <a:r>
              <a:rPr lang="en-IE" sz="2400" dirty="0" smtClean="0">
                <a:latin typeface="Century Gothic" pitchFamily="34" charset="0"/>
              </a:rPr>
              <a:t>CHUI</a:t>
            </a:r>
            <a:endParaRPr lang="en-IE" sz="2400" dirty="0">
              <a:latin typeface="Century Gothic" pitchFamily="34" charset="0"/>
            </a:endParaRPr>
          </a:p>
        </p:txBody>
      </p:sp>
      <p:pic>
        <p:nvPicPr>
          <p:cNvPr id="40964" name="Picture 5" descr="Fin_consistency"/>
          <p:cNvPicPr>
            <a:picLocks noChangeAspect="1" noChangeArrowheads="1"/>
          </p:cNvPicPr>
          <p:nvPr/>
        </p:nvPicPr>
        <p:blipFill>
          <a:blip r:embed="rId2"/>
          <a:srcRect/>
          <a:stretch>
            <a:fillRect/>
          </a:stretch>
        </p:blipFill>
        <p:spPr bwMode="auto">
          <a:xfrm>
            <a:off x="1225550" y="1878013"/>
            <a:ext cx="6681788" cy="4106862"/>
          </a:xfrm>
          <a:prstGeom prst="rect">
            <a:avLst/>
          </a:prstGeom>
          <a:noFill/>
          <a:ln w="9525">
            <a:solidFill>
              <a:schemeClr val="tx1"/>
            </a:solidFill>
            <a:miter lim="800000"/>
            <a:headEnd/>
            <a:tailEnd/>
          </a:ln>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5" name="Rectangle 2"/>
          <p:cNvSpPr>
            <a:spLocks noGrp="1" noChangeArrowheads="1"/>
          </p:cNvSpPr>
          <p:nvPr>
            <p:ph idx="1"/>
          </p:nvPr>
        </p:nvSpPr>
        <p:spPr>
          <a:xfrm>
            <a:off x="457200" y="892175"/>
            <a:ext cx="8229600" cy="5424488"/>
          </a:xfrm>
        </p:spPr>
        <p:txBody>
          <a:bodyPr tIns="91440" bIns="91440"/>
          <a:lstStyle/>
          <a:p>
            <a:pPr marL="914400" lvl="1" indent="-457200" defTabSz="914400" eaLnBrk="1" hangingPunct="1">
              <a:buFont typeface="Lucida Grande"/>
              <a:buNone/>
            </a:pPr>
            <a:endParaRPr lang="en-IE" smtClean="0">
              <a:solidFill>
                <a:srgbClr val="4F4F4F"/>
              </a:solidFill>
              <a:latin typeface="Century Gothic" pitchFamily="34" charset="0"/>
              <a:cs typeface="Century Gothic" pitchFamily="34" charset="0"/>
            </a:endParaRPr>
          </a:p>
          <a:p>
            <a:pPr marL="533400" indent="-533400" defTabSz="914400" eaLnBrk="1" hangingPunct="1">
              <a:buFont typeface="Arial" charset="0"/>
              <a:buNone/>
            </a:pPr>
            <a:endParaRPr lang="en-US" smtClean="0">
              <a:solidFill>
                <a:srgbClr val="4F4F4F"/>
              </a:solidFill>
              <a:latin typeface="Century Gothic" pitchFamily="34" charset="0"/>
              <a:cs typeface="Century Gothic" pitchFamily="34" charset="0"/>
            </a:endParaRPr>
          </a:p>
        </p:txBody>
      </p:sp>
      <p:sp>
        <p:nvSpPr>
          <p:cNvPr id="41986" name="Rectangle 4"/>
          <p:cNvSpPr>
            <a:spLocks noGrp="1" noChangeArrowheads="1"/>
          </p:cNvSpPr>
          <p:nvPr>
            <p:ph type="title"/>
          </p:nvPr>
        </p:nvSpPr>
        <p:spPr>
          <a:xfrm>
            <a:off x="457200" y="182563"/>
            <a:ext cx="8229600" cy="709612"/>
          </a:xfrm>
        </p:spPr>
        <p:txBody>
          <a:bodyPr anchor="b"/>
          <a:lstStyle/>
          <a:p>
            <a:pPr eaLnBrk="1" hangingPunct="1"/>
            <a:r>
              <a:rPr lang="en-IE" smtClean="0">
                <a:solidFill>
                  <a:srgbClr val="4F4F4F"/>
                </a:solidFill>
                <a:latin typeface="Century Gothic" pitchFamily="34" charset="0"/>
                <a:cs typeface="Century Gothic" pitchFamily="34" charset="0"/>
              </a:rPr>
              <a:t>Financial Consistency Check</a:t>
            </a:r>
            <a:endParaRPr lang="en-US" smtClean="0">
              <a:solidFill>
                <a:srgbClr val="4F4F4F"/>
              </a:solidFill>
              <a:latin typeface="Century Gothic" pitchFamily="34" charset="0"/>
              <a:cs typeface="Century Gothic" pitchFamily="34" charset="0"/>
            </a:endParaRPr>
          </a:p>
        </p:txBody>
      </p:sp>
      <p:sp>
        <p:nvSpPr>
          <p:cNvPr id="41987" name="Rectangle 3"/>
          <p:cNvSpPr>
            <a:spLocks noChangeArrowheads="1"/>
          </p:cNvSpPr>
          <p:nvPr/>
        </p:nvSpPr>
        <p:spPr bwMode="auto">
          <a:xfrm>
            <a:off x="457200" y="996950"/>
            <a:ext cx="8153400" cy="5105400"/>
          </a:xfrm>
          <a:prstGeom prst="rect">
            <a:avLst/>
          </a:prstGeom>
          <a:noFill/>
          <a:ln w="9525">
            <a:noFill/>
            <a:miter lim="800000"/>
            <a:headEnd/>
            <a:tailEnd/>
          </a:ln>
        </p:spPr>
        <p:txBody>
          <a:bodyPr tIns="91440" bIns="91440"/>
          <a:lstStyle/>
          <a:p>
            <a:pPr defTabSz="914400">
              <a:lnSpc>
                <a:spcPct val="80000"/>
              </a:lnSpc>
              <a:spcBef>
                <a:spcPct val="30000"/>
              </a:spcBef>
              <a:buClr>
                <a:schemeClr val="accent2"/>
              </a:buClr>
            </a:pPr>
            <a:r>
              <a:rPr lang="en-IE" sz="2400" dirty="0">
                <a:latin typeface="Century Gothic" pitchFamily="34" charset="0"/>
              </a:rPr>
              <a:t>The resulting report contains the details of any </a:t>
            </a:r>
            <a:r>
              <a:rPr lang="en-IE" sz="2400" dirty="0" smtClean="0">
                <a:latin typeface="Century Gothic" pitchFamily="34" charset="0"/>
              </a:rPr>
              <a:t>inconsistencies</a:t>
            </a:r>
            <a:endParaRPr lang="en-IE" sz="2400" dirty="0">
              <a:latin typeface="Century Gothic" pitchFamily="34" charset="0"/>
            </a:endParaRPr>
          </a:p>
        </p:txBody>
      </p:sp>
      <p:pic>
        <p:nvPicPr>
          <p:cNvPr id="41988" name="Picture 6" descr="Fin_consistency_Report"/>
          <p:cNvPicPr>
            <a:picLocks noChangeAspect="1" noChangeArrowheads="1"/>
          </p:cNvPicPr>
          <p:nvPr/>
        </p:nvPicPr>
        <p:blipFill>
          <a:blip r:embed="rId2"/>
          <a:srcRect/>
          <a:stretch>
            <a:fillRect/>
          </a:stretch>
        </p:blipFill>
        <p:spPr bwMode="auto">
          <a:xfrm>
            <a:off x="762000" y="1884363"/>
            <a:ext cx="7620000" cy="4041775"/>
          </a:xfrm>
          <a:prstGeom prst="rect">
            <a:avLst/>
          </a:prstGeom>
          <a:noFill/>
          <a:ln w="9525">
            <a:solidFill>
              <a:schemeClr val="tx1"/>
            </a:solidFill>
            <a:miter lim="800000"/>
            <a:headEnd/>
            <a:tailEnd/>
          </a:ln>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9" name="Rectangle 2"/>
          <p:cNvSpPr>
            <a:spLocks noGrp="1" noChangeArrowheads="1"/>
          </p:cNvSpPr>
          <p:nvPr>
            <p:ph idx="1"/>
          </p:nvPr>
        </p:nvSpPr>
        <p:spPr>
          <a:xfrm>
            <a:off x="457200" y="892175"/>
            <a:ext cx="8229600" cy="5424488"/>
          </a:xfrm>
        </p:spPr>
        <p:txBody>
          <a:bodyPr tIns="91440" bIns="91440"/>
          <a:lstStyle/>
          <a:p>
            <a:pPr marL="914400" lvl="1" indent="-457200" defTabSz="914400" eaLnBrk="1" hangingPunct="1">
              <a:buFont typeface="Lucida Grande"/>
              <a:buNone/>
            </a:pPr>
            <a:endParaRPr lang="en-IE" smtClean="0">
              <a:solidFill>
                <a:srgbClr val="4F4F4F"/>
              </a:solidFill>
              <a:latin typeface="Century Gothic" pitchFamily="34" charset="0"/>
              <a:cs typeface="Century Gothic" pitchFamily="34" charset="0"/>
            </a:endParaRPr>
          </a:p>
          <a:p>
            <a:pPr marL="533400" indent="-533400" defTabSz="914400" eaLnBrk="1" hangingPunct="1">
              <a:buFont typeface="Arial" charset="0"/>
              <a:buNone/>
            </a:pPr>
            <a:endParaRPr lang="en-US" smtClean="0">
              <a:solidFill>
                <a:srgbClr val="4F4F4F"/>
              </a:solidFill>
              <a:latin typeface="Century Gothic" pitchFamily="34" charset="0"/>
              <a:cs typeface="Century Gothic" pitchFamily="34" charset="0"/>
            </a:endParaRPr>
          </a:p>
        </p:txBody>
      </p:sp>
      <p:sp>
        <p:nvSpPr>
          <p:cNvPr id="43010" name="Rectangle 4"/>
          <p:cNvSpPr>
            <a:spLocks noGrp="1" noChangeArrowheads="1"/>
          </p:cNvSpPr>
          <p:nvPr>
            <p:ph type="title"/>
          </p:nvPr>
        </p:nvSpPr>
        <p:spPr>
          <a:xfrm>
            <a:off x="457200" y="182563"/>
            <a:ext cx="8229600" cy="709612"/>
          </a:xfrm>
        </p:spPr>
        <p:txBody>
          <a:bodyPr anchor="b"/>
          <a:lstStyle/>
          <a:p>
            <a:pPr eaLnBrk="1" hangingPunct="1"/>
            <a:r>
              <a:rPr lang="en-IE" smtClean="0">
                <a:solidFill>
                  <a:srgbClr val="4F4F4F"/>
                </a:solidFill>
                <a:latin typeface="Century Gothic" pitchFamily="34" charset="0"/>
                <a:cs typeface="Century Gothic" pitchFamily="34" charset="0"/>
              </a:rPr>
              <a:t>Post-conversion Data Validations</a:t>
            </a:r>
            <a:endParaRPr lang="en-US" smtClean="0">
              <a:solidFill>
                <a:srgbClr val="4F4F4F"/>
              </a:solidFill>
              <a:latin typeface="Century Gothic" pitchFamily="34" charset="0"/>
              <a:cs typeface="Century Gothic" pitchFamily="34" charset="0"/>
            </a:endParaRPr>
          </a:p>
        </p:txBody>
      </p:sp>
      <p:sp>
        <p:nvSpPr>
          <p:cNvPr id="43011" name="Rectangle 3"/>
          <p:cNvSpPr>
            <a:spLocks noChangeArrowheads="1"/>
          </p:cNvSpPr>
          <p:nvPr/>
        </p:nvSpPr>
        <p:spPr bwMode="auto">
          <a:xfrm>
            <a:off x="457200" y="1003300"/>
            <a:ext cx="8153400" cy="4876800"/>
          </a:xfrm>
          <a:prstGeom prst="rect">
            <a:avLst/>
          </a:prstGeom>
          <a:noFill/>
          <a:ln w="9525">
            <a:noFill/>
            <a:miter lim="800000"/>
            <a:headEnd/>
            <a:tailEnd/>
          </a:ln>
        </p:spPr>
        <p:txBody>
          <a:bodyPr tIns="91440" bIns="91440"/>
          <a:lstStyle/>
          <a:p>
            <a:pPr marL="342900" indent="-342900" defTabSz="914400">
              <a:lnSpc>
                <a:spcPct val="80000"/>
              </a:lnSpc>
              <a:spcBef>
                <a:spcPct val="30000"/>
              </a:spcBef>
              <a:buClr>
                <a:schemeClr val="accent2"/>
              </a:buClr>
              <a:buFontTx/>
              <a:buChar char="•"/>
            </a:pPr>
            <a:r>
              <a:rPr lang="en-IE" sz="2800">
                <a:solidFill>
                  <a:srgbClr val="B2B2B2"/>
                </a:solidFill>
                <a:latin typeface="Century Gothic" pitchFamily="34" charset="0"/>
              </a:rPr>
              <a:t>System Consistency Check</a:t>
            </a:r>
          </a:p>
          <a:p>
            <a:pPr marL="342900" indent="-342900" defTabSz="914400">
              <a:lnSpc>
                <a:spcPct val="80000"/>
              </a:lnSpc>
              <a:spcBef>
                <a:spcPct val="30000"/>
              </a:spcBef>
              <a:buClr>
                <a:schemeClr val="accent2"/>
              </a:buClr>
              <a:buFontTx/>
              <a:buChar char="•"/>
            </a:pPr>
            <a:r>
              <a:rPr lang="en-IE" sz="2800">
                <a:solidFill>
                  <a:srgbClr val="B2B2B2"/>
                </a:solidFill>
                <a:latin typeface="Century Gothic" pitchFamily="34" charset="0"/>
              </a:rPr>
              <a:t>Financials Consistency Check</a:t>
            </a:r>
          </a:p>
          <a:p>
            <a:pPr marL="342900" indent="-342900" defTabSz="914400">
              <a:lnSpc>
                <a:spcPct val="80000"/>
              </a:lnSpc>
              <a:spcBef>
                <a:spcPct val="30000"/>
              </a:spcBef>
              <a:buClr>
                <a:schemeClr val="accent2"/>
              </a:buClr>
              <a:buFontTx/>
              <a:buChar char="•"/>
            </a:pPr>
            <a:r>
              <a:rPr lang="en-IE" sz="2800">
                <a:latin typeface="Century Gothic" pitchFamily="34" charset="0"/>
              </a:rPr>
              <a:t>Post-conversion Integrity Check</a:t>
            </a:r>
          </a:p>
          <a:p>
            <a:pPr marL="342900" indent="-342900" defTabSz="914400">
              <a:lnSpc>
                <a:spcPct val="80000"/>
              </a:lnSpc>
              <a:spcBef>
                <a:spcPct val="30000"/>
              </a:spcBef>
              <a:buClr>
                <a:srgbClr val="890C4C"/>
              </a:buClr>
              <a:buFont typeface="Webdings" pitchFamily="18" charset="2"/>
              <a:buChar char="5"/>
            </a:pPr>
            <a:endParaRPr lang="en-IE" sz="2400">
              <a:latin typeface="Tahoma" pitchFamily="34" charset="0"/>
            </a:endParaRP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Rectangle 3"/>
          <p:cNvSpPr>
            <a:spLocks noGrp="1" noChangeArrowheads="1"/>
          </p:cNvSpPr>
          <p:nvPr>
            <p:ph idx="1"/>
          </p:nvPr>
        </p:nvSpPr>
        <p:spPr>
          <a:xfrm>
            <a:off x="457200" y="892175"/>
            <a:ext cx="8229600" cy="5424488"/>
          </a:xfrm>
        </p:spPr>
        <p:txBody>
          <a:bodyPr tIns="91440" bIns="91440"/>
          <a:lstStyle/>
          <a:p>
            <a:pPr eaLnBrk="1" hangingPunct="1">
              <a:lnSpc>
                <a:spcPct val="95000"/>
              </a:lnSpc>
            </a:pPr>
            <a:r>
              <a:rPr lang="en-US" sz="1800" smtClean="0">
                <a:solidFill>
                  <a:schemeClr val="tx1"/>
                </a:solidFill>
                <a:latin typeface="Century Gothic" pitchFamily="34" charset="0"/>
                <a:cs typeface="Century Gothic" pitchFamily="34" charset="0"/>
              </a:rPr>
              <a:t>36.16.23.3, acinckrp.p</a:t>
            </a:r>
          </a:p>
          <a:p>
            <a:pPr eaLnBrk="1" hangingPunct="1">
              <a:lnSpc>
                <a:spcPct val="95000"/>
              </a:lnSpc>
            </a:pPr>
            <a:r>
              <a:rPr lang="en-US" sz="1800" smtClean="0">
                <a:solidFill>
                  <a:schemeClr val="tx1"/>
                </a:solidFill>
                <a:latin typeface="Century Gothic" pitchFamily="34" charset="0"/>
                <a:cs typeface="Century Gothic" pitchFamily="34" charset="0"/>
              </a:rPr>
              <a:t>A post-conversion report provided to assess the status of financial transaction data after conversion.</a:t>
            </a:r>
          </a:p>
          <a:p>
            <a:pPr eaLnBrk="1" hangingPunct="1">
              <a:lnSpc>
                <a:spcPct val="95000"/>
              </a:lnSpc>
            </a:pPr>
            <a:r>
              <a:rPr lang="en-US" sz="1800" smtClean="0">
                <a:solidFill>
                  <a:schemeClr val="tx1"/>
                </a:solidFill>
                <a:latin typeface="Century Gothic" pitchFamily="34" charset="0"/>
                <a:cs typeface="Century Gothic" pitchFamily="34" charset="0"/>
              </a:rPr>
              <a:t>The corresponding pre-conversion report (gpinckrp.p) must be run prior to the conversion. If not, the contents of the report will be inaccurate. </a:t>
            </a:r>
          </a:p>
          <a:p>
            <a:pPr eaLnBrk="1" hangingPunct="1">
              <a:lnSpc>
                <a:spcPct val="95000"/>
              </a:lnSpc>
            </a:pPr>
            <a:r>
              <a:rPr lang="en-US" sz="1800" smtClean="0">
                <a:solidFill>
                  <a:schemeClr val="tx1"/>
                </a:solidFill>
                <a:latin typeface="Century Gothic" pitchFamily="34" charset="0"/>
                <a:cs typeface="Century Gothic" pitchFamily="34" charset="0"/>
              </a:rPr>
              <a:t>The report is split across domains with one section per domain. Each domain section is broken down into these three sub-sections:</a:t>
            </a:r>
          </a:p>
          <a:p>
            <a:pPr lvl="1" eaLnBrk="1" hangingPunct="1">
              <a:lnSpc>
                <a:spcPct val="95000"/>
              </a:lnSpc>
              <a:buClr>
                <a:schemeClr val="accent2"/>
              </a:buClr>
            </a:pPr>
            <a:r>
              <a:rPr lang="en-US" sz="1800" smtClean="0">
                <a:solidFill>
                  <a:schemeClr val="tx1"/>
                </a:solidFill>
                <a:latin typeface="Century Gothic" pitchFamily="34" charset="0"/>
                <a:cs typeface="Century Gothic" pitchFamily="34" charset="0"/>
              </a:rPr>
              <a:t>GL Transaction Integrity</a:t>
            </a:r>
          </a:p>
          <a:p>
            <a:pPr lvl="1" eaLnBrk="1" hangingPunct="1">
              <a:lnSpc>
                <a:spcPct val="95000"/>
              </a:lnSpc>
              <a:buClr>
                <a:schemeClr val="accent2"/>
              </a:buClr>
            </a:pPr>
            <a:r>
              <a:rPr lang="en-US" sz="1800" smtClean="0">
                <a:solidFill>
                  <a:schemeClr val="tx1"/>
                </a:solidFill>
                <a:latin typeface="Century Gothic" pitchFamily="34" charset="0"/>
                <a:cs typeface="Century Gothic" pitchFamily="34" charset="0"/>
              </a:rPr>
              <a:t>AR Transaction Integrity</a:t>
            </a:r>
          </a:p>
          <a:p>
            <a:pPr lvl="1" eaLnBrk="1" hangingPunct="1">
              <a:lnSpc>
                <a:spcPct val="95000"/>
              </a:lnSpc>
              <a:buClr>
                <a:schemeClr val="accent2"/>
              </a:buClr>
            </a:pPr>
            <a:r>
              <a:rPr lang="en-US" sz="1800" smtClean="0">
                <a:solidFill>
                  <a:schemeClr val="tx1"/>
                </a:solidFill>
                <a:latin typeface="Century Gothic" pitchFamily="34" charset="0"/>
                <a:cs typeface="Century Gothic" pitchFamily="34" charset="0"/>
              </a:rPr>
              <a:t>AP Transaction Integrity</a:t>
            </a:r>
          </a:p>
          <a:p>
            <a:pPr eaLnBrk="1" hangingPunct="1">
              <a:lnSpc>
                <a:spcPct val="95000"/>
              </a:lnSpc>
            </a:pPr>
            <a:r>
              <a:rPr lang="en-US" sz="1800" smtClean="0">
                <a:solidFill>
                  <a:schemeClr val="tx1"/>
                </a:solidFill>
                <a:latin typeface="Century Gothic" pitchFamily="34" charset="0"/>
                <a:cs typeface="Century Gothic" pitchFamily="34" charset="0"/>
              </a:rPr>
              <a:t>Should show the data is in the same condition as before conversion with the exception of any unbalanced GL transactions from the current period, which were balanced by the conversion. </a:t>
            </a:r>
          </a:p>
          <a:p>
            <a:pPr eaLnBrk="1" hangingPunct="1">
              <a:lnSpc>
                <a:spcPct val="95000"/>
              </a:lnSpc>
            </a:pPr>
            <a:r>
              <a:rPr lang="en-US" sz="1800" smtClean="0">
                <a:solidFill>
                  <a:schemeClr val="tx1"/>
                </a:solidFill>
                <a:latin typeface="Century Gothic" pitchFamily="34" charset="0"/>
                <a:cs typeface="Century Gothic" pitchFamily="34" charset="0"/>
              </a:rPr>
              <a:t>Report can be run in summary or detail mode.</a:t>
            </a:r>
          </a:p>
        </p:txBody>
      </p:sp>
      <p:sp>
        <p:nvSpPr>
          <p:cNvPr id="44034" name="Rectangle 2"/>
          <p:cNvSpPr>
            <a:spLocks noGrp="1" noChangeArrowheads="1"/>
          </p:cNvSpPr>
          <p:nvPr>
            <p:ph type="title"/>
          </p:nvPr>
        </p:nvSpPr>
        <p:spPr>
          <a:xfrm>
            <a:off x="457200" y="182563"/>
            <a:ext cx="8229600" cy="709612"/>
          </a:xfrm>
        </p:spPr>
        <p:txBody>
          <a:bodyPr anchor="b"/>
          <a:lstStyle/>
          <a:p>
            <a:pPr eaLnBrk="1" hangingPunct="1"/>
            <a:r>
              <a:rPr lang="en-US" smtClean="0">
                <a:solidFill>
                  <a:srgbClr val="4F4F4F"/>
                </a:solidFill>
                <a:latin typeface="Century Gothic" pitchFamily="34" charset="0"/>
                <a:cs typeface="Century Gothic" pitchFamily="34" charset="0"/>
              </a:rPr>
              <a:t>Post-conversion – Integrity Check</a:t>
            </a:r>
          </a:p>
        </p:txBody>
      </p:sp>
    </p:spTree>
  </p:cSld>
  <p:clrMapOvr>
    <a:masterClrMapping/>
  </p:clrMapOv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1" name="Rectangle 2"/>
          <p:cNvSpPr>
            <a:spLocks noGrp="1" noChangeArrowheads="1"/>
          </p:cNvSpPr>
          <p:nvPr>
            <p:ph type="title"/>
          </p:nvPr>
        </p:nvSpPr>
        <p:spPr>
          <a:xfrm>
            <a:off x="457200" y="182563"/>
            <a:ext cx="8229600" cy="709612"/>
          </a:xfrm>
        </p:spPr>
        <p:txBody>
          <a:bodyPr anchor="b"/>
          <a:lstStyle/>
          <a:p>
            <a:pPr eaLnBrk="1" hangingPunct="1"/>
            <a:r>
              <a:rPr lang="en-US" smtClean="0">
                <a:solidFill>
                  <a:srgbClr val="4F4F4F"/>
                </a:solidFill>
                <a:latin typeface="Century Gothic" pitchFamily="34" charset="0"/>
                <a:cs typeface="Century Gothic" pitchFamily="34" charset="0"/>
              </a:rPr>
              <a:t>Post-conversion Integrity – Menu</a:t>
            </a:r>
          </a:p>
        </p:txBody>
      </p:sp>
      <p:pic>
        <p:nvPicPr>
          <p:cNvPr id="46082" name="Picture 4"/>
          <p:cNvPicPr>
            <a:picLocks noChangeAspect="1" noChangeArrowheads="1"/>
          </p:cNvPicPr>
          <p:nvPr/>
        </p:nvPicPr>
        <p:blipFill>
          <a:blip r:embed="rId3"/>
          <a:srcRect/>
          <a:stretch>
            <a:fillRect/>
          </a:stretch>
        </p:blipFill>
        <p:spPr bwMode="auto">
          <a:xfrm>
            <a:off x="989013" y="1362075"/>
            <a:ext cx="7132637" cy="4781550"/>
          </a:xfrm>
          <a:prstGeom prst="rect">
            <a:avLst/>
          </a:prstGeom>
          <a:noFill/>
          <a:ln w="9525">
            <a:solidFill>
              <a:schemeClr val="tx1"/>
            </a:solidFill>
            <a:miter lim="800000"/>
            <a:headEnd/>
            <a:tailEnd/>
          </a:ln>
        </p:spPr>
      </p:pic>
    </p:spTree>
  </p:cSld>
  <p:clrMapOvr>
    <a:masterClrMapping/>
  </p:clrMapOv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Content Placeholder 4"/>
          <p:cNvSpPr>
            <a:spLocks noGrp="1"/>
          </p:cNvSpPr>
          <p:nvPr>
            <p:ph idx="1"/>
          </p:nvPr>
        </p:nvSpPr>
        <p:spPr>
          <a:xfrm>
            <a:off x="457200" y="892175"/>
            <a:ext cx="8229600" cy="5424488"/>
          </a:xfrm>
        </p:spPr>
        <p:txBody>
          <a:bodyPr tIns="91440" bIns="91440"/>
          <a:lstStyle/>
          <a:p>
            <a:pPr marL="0" indent="0" eaLnBrk="1" hangingPunct="1">
              <a:buNone/>
            </a:pPr>
            <a:r>
              <a:rPr lang="en-US" sz="2400" dirty="0" smtClean="0">
                <a:solidFill>
                  <a:schemeClr val="tx1"/>
                </a:solidFill>
                <a:latin typeface="Century Gothic" pitchFamily="34" charset="0"/>
                <a:cs typeface="Century Gothic" pitchFamily="34" charset="0"/>
              </a:rPr>
              <a:t>Summary mode only displays accounts where differences are </a:t>
            </a:r>
            <a:r>
              <a:rPr lang="en-US" sz="2400" dirty="0" smtClean="0">
                <a:solidFill>
                  <a:schemeClr val="tx1"/>
                </a:solidFill>
                <a:latin typeface="Century Gothic" pitchFamily="34" charset="0"/>
                <a:cs typeface="Century Gothic" pitchFamily="34" charset="0"/>
              </a:rPr>
              <a:t>found</a:t>
            </a:r>
            <a:endParaRPr lang="en-US" sz="2400" dirty="0" smtClean="0">
              <a:solidFill>
                <a:schemeClr val="tx1"/>
              </a:solidFill>
              <a:latin typeface="Century Gothic" pitchFamily="34" charset="0"/>
              <a:cs typeface="Century Gothic" pitchFamily="34" charset="0"/>
            </a:endParaRPr>
          </a:p>
          <a:p>
            <a:pPr eaLnBrk="1" hangingPunct="1"/>
            <a:endParaRPr lang="en-US" dirty="0" smtClean="0">
              <a:solidFill>
                <a:schemeClr val="tx1"/>
              </a:solidFill>
              <a:latin typeface="Century Gothic" pitchFamily="34" charset="0"/>
              <a:cs typeface="Century Gothic" pitchFamily="34" charset="0"/>
            </a:endParaRPr>
          </a:p>
        </p:txBody>
      </p:sp>
      <p:sp>
        <p:nvSpPr>
          <p:cNvPr id="48130" name="Rectangle 2"/>
          <p:cNvSpPr>
            <a:spLocks noGrp="1" noChangeArrowheads="1"/>
          </p:cNvSpPr>
          <p:nvPr>
            <p:ph type="title"/>
          </p:nvPr>
        </p:nvSpPr>
        <p:spPr>
          <a:xfrm>
            <a:off x="457200" y="182563"/>
            <a:ext cx="8229600" cy="709612"/>
          </a:xfrm>
        </p:spPr>
        <p:txBody>
          <a:bodyPr anchor="b"/>
          <a:lstStyle/>
          <a:p>
            <a:pPr eaLnBrk="1" hangingPunct="1"/>
            <a:r>
              <a:rPr lang="en-US" smtClean="0">
                <a:solidFill>
                  <a:srgbClr val="4F4F4F"/>
                </a:solidFill>
                <a:latin typeface="Century Gothic" pitchFamily="34" charset="0"/>
                <a:cs typeface="Century Gothic" pitchFamily="34" charset="0"/>
              </a:rPr>
              <a:t>Post-conversion – GL Integrity (Sum)</a:t>
            </a:r>
          </a:p>
        </p:txBody>
      </p:sp>
      <p:pic>
        <p:nvPicPr>
          <p:cNvPr id="48131" name="Picture 7"/>
          <p:cNvPicPr>
            <a:picLocks noChangeAspect="1" noChangeArrowheads="1"/>
          </p:cNvPicPr>
          <p:nvPr/>
        </p:nvPicPr>
        <p:blipFill>
          <a:blip r:embed="rId3"/>
          <a:srcRect/>
          <a:stretch>
            <a:fillRect/>
          </a:stretch>
        </p:blipFill>
        <p:spPr bwMode="auto">
          <a:xfrm>
            <a:off x="787400" y="2590800"/>
            <a:ext cx="7535863" cy="2133600"/>
          </a:xfrm>
          <a:prstGeom prst="rect">
            <a:avLst/>
          </a:prstGeom>
          <a:noFill/>
          <a:ln w="9525">
            <a:solidFill>
              <a:schemeClr val="tx1"/>
            </a:solidFill>
            <a:miter lim="800000"/>
            <a:headEnd/>
            <a:tailEnd/>
          </a:ln>
        </p:spPr>
      </p:pic>
    </p:spTree>
  </p:cSld>
  <p:clrMapOvr>
    <a:masterClrMapping/>
  </p:clrMapOv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7" name="Content Placeholder 4"/>
          <p:cNvSpPr>
            <a:spLocks noGrp="1"/>
          </p:cNvSpPr>
          <p:nvPr>
            <p:ph idx="1"/>
          </p:nvPr>
        </p:nvSpPr>
        <p:spPr>
          <a:xfrm>
            <a:off x="457200" y="892175"/>
            <a:ext cx="8229600" cy="5424488"/>
          </a:xfrm>
        </p:spPr>
        <p:txBody>
          <a:bodyPr tIns="91440" bIns="91440"/>
          <a:lstStyle/>
          <a:p>
            <a:pPr marL="0" indent="0" eaLnBrk="1" hangingPunct="1">
              <a:buNone/>
            </a:pPr>
            <a:r>
              <a:rPr lang="en-US" sz="2400" dirty="0" smtClean="0">
                <a:solidFill>
                  <a:schemeClr val="tx1"/>
                </a:solidFill>
                <a:latin typeface="Century Gothic" pitchFamily="34" charset="0"/>
                <a:cs typeface="Century Gothic" pitchFamily="34" charset="0"/>
              </a:rPr>
              <a:t>Detail mode shows all accounts even when there are no differences between </a:t>
            </a:r>
            <a:r>
              <a:rPr lang="en-US" sz="2400" dirty="0" smtClean="0">
                <a:solidFill>
                  <a:schemeClr val="tx1"/>
                </a:solidFill>
                <a:latin typeface="Century Gothic" pitchFamily="34" charset="0"/>
                <a:cs typeface="Century Gothic" pitchFamily="34" charset="0"/>
              </a:rPr>
              <a:t>the pre- </a:t>
            </a:r>
            <a:r>
              <a:rPr lang="en-US" sz="2400" dirty="0" smtClean="0">
                <a:solidFill>
                  <a:schemeClr val="tx1"/>
                </a:solidFill>
                <a:latin typeface="Century Gothic" pitchFamily="34" charset="0"/>
                <a:cs typeface="Century Gothic" pitchFamily="34" charset="0"/>
              </a:rPr>
              <a:t>and post-conversion </a:t>
            </a:r>
            <a:r>
              <a:rPr lang="en-US" sz="2400" dirty="0" smtClean="0">
                <a:solidFill>
                  <a:schemeClr val="tx1"/>
                </a:solidFill>
                <a:latin typeface="Century Gothic" pitchFamily="34" charset="0"/>
                <a:cs typeface="Century Gothic" pitchFamily="34" charset="0"/>
              </a:rPr>
              <a:t>amounts</a:t>
            </a:r>
            <a:endParaRPr lang="en-US" sz="2400" dirty="0" smtClean="0">
              <a:solidFill>
                <a:schemeClr val="tx1"/>
              </a:solidFill>
              <a:latin typeface="Century Gothic" pitchFamily="34" charset="0"/>
              <a:cs typeface="Century Gothic" pitchFamily="34" charset="0"/>
            </a:endParaRPr>
          </a:p>
          <a:p>
            <a:pPr eaLnBrk="1" hangingPunct="1"/>
            <a:endParaRPr lang="en-US" dirty="0" smtClean="0">
              <a:solidFill>
                <a:schemeClr val="tx1"/>
              </a:solidFill>
              <a:latin typeface="Century Gothic" pitchFamily="34" charset="0"/>
              <a:cs typeface="Century Gothic" pitchFamily="34" charset="0"/>
            </a:endParaRPr>
          </a:p>
        </p:txBody>
      </p:sp>
      <p:sp>
        <p:nvSpPr>
          <p:cNvPr id="50178" name="Rectangle 2"/>
          <p:cNvSpPr>
            <a:spLocks noGrp="1" noChangeArrowheads="1"/>
          </p:cNvSpPr>
          <p:nvPr>
            <p:ph type="title"/>
          </p:nvPr>
        </p:nvSpPr>
        <p:spPr>
          <a:xfrm>
            <a:off x="457200" y="182563"/>
            <a:ext cx="8229600" cy="709612"/>
          </a:xfrm>
        </p:spPr>
        <p:txBody>
          <a:bodyPr anchor="b"/>
          <a:lstStyle/>
          <a:p>
            <a:pPr eaLnBrk="1" hangingPunct="1"/>
            <a:r>
              <a:rPr lang="en-US" smtClean="0">
                <a:solidFill>
                  <a:srgbClr val="4F4F4F"/>
                </a:solidFill>
                <a:latin typeface="Century Gothic" pitchFamily="34" charset="0"/>
                <a:cs typeface="Century Gothic" pitchFamily="34" charset="0"/>
              </a:rPr>
              <a:t>Post-conversion – GL Integrity (Detail)</a:t>
            </a:r>
          </a:p>
        </p:txBody>
      </p:sp>
      <p:pic>
        <p:nvPicPr>
          <p:cNvPr id="50179" name="Picture 6"/>
          <p:cNvPicPr>
            <a:picLocks noChangeAspect="1" noChangeArrowheads="1"/>
          </p:cNvPicPr>
          <p:nvPr/>
        </p:nvPicPr>
        <p:blipFill>
          <a:blip r:embed="rId3"/>
          <a:srcRect/>
          <a:stretch>
            <a:fillRect/>
          </a:stretch>
        </p:blipFill>
        <p:spPr bwMode="auto">
          <a:xfrm>
            <a:off x="1079500" y="2316163"/>
            <a:ext cx="6953250" cy="3394075"/>
          </a:xfrm>
          <a:prstGeom prst="rect">
            <a:avLst/>
          </a:prstGeom>
          <a:noFill/>
          <a:ln w="9525">
            <a:solidFill>
              <a:schemeClr val="tx1"/>
            </a:solidFill>
            <a:miter lim="800000"/>
            <a:headEnd/>
            <a:tailEnd/>
          </a:ln>
        </p:spPr>
      </p:pic>
    </p:spTree>
  </p:cSld>
  <p:clrMapOvr>
    <a:masterClrMapping/>
  </p:clrMapOv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5" name="Rectangle 2"/>
          <p:cNvSpPr>
            <a:spLocks noGrp="1" noChangeArrowheads="1"/>
          </p:cNvSpPr>
          <p:nvPr>
            <p:ph type="title"/>
          </p:nvPr>
        </p:nvSpPr>
        <p:spPr>
          <a:xfrm>
            <a:off x="457200" y="182563"/>
            <a:ext cx="8229600" cy="709612"/>
          </a:xfrm>
        </p:spPr>
        <p:txBody>
          <a:bodyPr anchor="b"/>
          <a:lstStyle/>
          <a:p>
            <a:pPr eaLnBrk="1" hangingPunct="1"/>
            <a:r>
              <a:rPr lang="en-US" smtClean="0">
                <a:solidFill>
                  <a:srgbClr val="4F4F4F"/>
                </a:solidFill>
                <a:latin typeface="Century Gothic" pitchFamily="34" charset="0"/>
                <a:cs typeface="Century Gothic" pitchFamily="34" charset="0"/>
              </a:rPr>
              <a:t>Post-conversion – AR Integrity</a:t>
            </a:r>
          </a:p>
        </p:txBody>
      </p:sp>
      <p:pic>
        <p:nvPicPr>
          <p:cNvPr id="52226" name="Picture 4"/>
          <p:cNvPicPr>
            <a:picLocks noChangeAspect="1" noChangeArrowheads="1"/>
          </p:cNvPicPr>
          <p:nvPr/>
        </p:nvPicPr>
        <p:blipFill>
          <a:blip r:embed="rId3"/>
          <a:srcRect/>
          <a:stretch>
            <a:fillRect/>
          </a:stretch>
        </p:blipFill>
        <p:spPr bwMode="auto">
          <a:xfrm>
            <a:off x="381000" y="1801813"/>
            <a:ext cx="8367713" cy="3138487"/>
          </a:xfrm>
          <a:prstGeom prst="rect">
            <a:avLst/>
          </a:prstGeom>
          <a:noFill/>
          <a:ln w="9525">
            <a:solidFill>
              <a:schemeClr val="tx1"/>
            </a:solidFill>
            <a:miter lim="800000"/>
            <a:headEnd/>
            <a:tailEnd/>
          </a:ln>
        </p:spPr>
      </p:pic>
    </p:spTree>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Rectangle 3"/>
          <p:cNvSpPr>
            <a:spLocks noGrp="1" noChangeArrowheads="1"/>
          </p:cNvSpPr>
          <p:nvPr>
            <p:ph idx="1"/>
          </p:nvPr>
        </p:nvSpPr>
        <p:spPr>
          <a:xfrm>
            <a:off x="457200" y="892175"/>
            <a:ext cx="8229600" cy="5424488"/>
          </a:xfrm>
        </p:spPr>
        <p:txBody>
          <a:bodyPr tIns="91440" bIns="91440"/>
          <a:lstStyle/>
          <a:p>
            <a:pPr marL="533400" indent="-533400" defTabSz="914400" eaLnBrk="1" hangingPunct="1">
              <a:buFont typeface="Webdings" pitchFamily="18" charset="2"/>
              <a:buAutoNum type="arabicPeriod"/>
            </a:pPr>
            <a:r>
              <a:rPr lang="en-IE" smtClean="0">
                <a:solidFill>
                  <a:schemeClr val="tx1"/>
                </a:solidFill>
                <a:latin typeface="Century Gothic" pitchFamily="34" charset="0"/>
                <a:cs typeface="Century Gothic" pitchFamily="34" charset="0"/>
              </a:rPr>
              <a:t>Post-conversion utilities</a:t>
            </a:r>
          </a:p>
          <a:p>
            <a:pPr marL="533400" indent="-533400" defTabSz="914400" eaLnBrk="1" hangingPunct="1">
              <a:buFont typeface="Webdings" pitchFamily="18" charset="2"/>
              <a:buAutoNum type="arabicPeriod"/>
            </a:pPr>
            <a:r>
              <a:rPr lang="en-IE" smtClean="0">
                <a:solidFill>
                  <a:schemeClr val="tx1"/>
                </a:solidFill>
                <a:latin typeface="Century Gothic" pitchFamily="34" charset="0"/>
                <a:cs typeface="Century Gothic" pitchFamily="34" charset="0"/>
              </a:rPr>
              <a:t>Post-conversion data validation</a:t>
            </a:r>
          </a:p>
          <a:p>
            <a:pPr marL="533400" indent="-533400" defTabSz="914400" eaLnBrk="1" hangingPunct="1">
              <a:buFont typeface="Webdings" pitchFamily="18" charset="2"/>
              <a:buAutoNum type="arabicPeriod"/>
            </a:pPr>
            <a:r>
              <a:rPr lang="en-IE" smtClean="0">
                <a:solidFill>
                  <a:schemeClr val="tx1"/>
                </a:solidFill>
                <a:latin typeface="Century Gothic" pitchFamily="34" charset="0"/>
                <a:cs typeface="Century Gothic" pitchFamily="34" charset="0"/>
              </a:rPr>
              <a:t>Post-conversion reports</a:t>
            </a:r>
          </a:p>
          <a:p>
            <a:pPr marL="533400" indent="-533400" defTabSz="914400" eaLnBrk="1" hangingPunct="1">
              <a:buFont typeface="Webdings" pitchFamily="18" charset="2"/>
              <a:buAutoNum type="arabicPeriod"/>
            </a:pPr>
            <a:r>
              <a:rPr lang="en-IE" smtClean="0">
                <a:solidFill>
                  <a:schemeClr val="tx1"/>
                </a:solidFill>
                <a:latin typeface="Century Gothic" pitchFamily="34" charset="0"/>
                <a:cs typeface="Century Gothic" pitchFamily="34" charset="0"/>
              </a:rPr>
              <a:t>Process flow and static data validation</a:t>
            </a:r>
          </a:p>
          <a:p>
            <a:pPr marL="533400" indent="-533400" defTabSz="914400" eaLnBrk="1" hangingPunct="1">
              <a:buFont typeface="Webdings" pitchFamily="18" charset="2"/>
              <a:buAutoNum type="arabicPeriod"/>
            </a:pPr>
            <a:r>
              <a:rPr lang="en-IE" smtClean="0">
                <a:solidFill>
                  <a:schemeClr val="tx1"/>
                </a:solidFill>
                <a:latin typeface="Century Gothic" pitchFamily="34" charset="0"/>
                <a:cs typeface="Century Gothic" pitchFamily="34" charset="0"/>
              </a:rPr>
              <a:t>Post-conversion set up:</a:t>
            </a:r>
          </a:p>
          <a:p>
            <a:pPr marL="914400" lvl="1" indent="-457200" defTabSz="914400" eaLnBrk="1" hangingPunct="1">
              <a:buClr>
                <a:schemeClr val="accent2"/>
              </a:buClr>
            </a:pPr>
            <a:r>
              <a:rPr lang="en-IE" smtClean="0">
                <a:solidFill>
                  <a:schemeClr val="tx1"/>
                </a:solidFill>
                <a:latin typeface="Century Gothic" pitchFamily="34" charset="0"/>
                <a:cs typeface="Century Gothic" pitchFamily="34" charset="0"/>
              </a:rPr>
              <a:t>Mandatory data</a:t>
            </a:r>
          </a:p>
          <a:p>
            <a:pPr marL="914400" lvl="1" indent="-457200" defTabSz="914400" eaLnBrk="1" hangingPunct="1">
              <a:buClr>
                <a:schemeClr val="accent2"/>
              </a:buClr>
            </a:pPr>
            <a:r>
              <a:rPr lang="en-IE" smtClean="0">
                <a:solidFill>
                  <a:schemeClr val="tx1"/>
                </a:solidFill>
                <a:latin typeface="Century Gothic" pitchFamily="34" charset="0"/>
                <a:cs typeface="Century Gothic" pitchFamily="34" charset="0"/>
              </a:rPr>
              <a:t>Non-mandatory data</a:t>
            </a:r>
            <a:endParaRPr lang="en-US" smtClean="0">
              <a:solidFill>
                <a:schemeClr val="tx1"/>
              </a:solidFill>
              <a:latin typeface="Century Gothic" pitchFamily="34" charset="0"/>
              <a:cs typeface="Century Gothic" pitchFamily="34" charset="0"/>
            </a:endParaRPr>
          </a:p>
        </p:txBody>
      </p:sp>
      <p:sp>
        <p:nvSpPr>
          <p:cNvPr id="21506" name="Rectangle 2"/>
          <p:cNvSpPr>
            <a:spLocks noGrp="1" noChangeArrowheads="1"/>
          </p:cNvSpPr>
          <p:nvPr>
            <p:ph type="title"/>
          </p:nvPr>
        </p:nvSpPr>
        <p:spPr>
          <a:xfrm>
            <a:off x="457200" y="182563"/>
            <a:ext cx="8229600" cy="709612"/>
          </a:xfrm>
        </p:spPr>
        <p:txBody>
          <a:bodyPr anchor="b"/>
          <a:lstStyle/>
          <a:p>
            <a:pPr eaLnBrk="1" hangingPunct="1"/>
            <a:r>
              <a:rPr lang="en-US" smtClean="0">
                <a:solidFill>
                  <a:srgbClr val="4F4F4F"/>
                </a:solidFill>
                <a:latin typeface="Century Gothic" pitchFamily="34" charset="0"/>
                <a:cs typeface="Century Gothic" pitchFamily="34" charset="0"/>
              </a:rPr>
              <a:t>Overview of Post-conversion Steps</a:t>
            </a: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3" name="Rectangle 2"/>
          <p:cNvSpPr>
            <a:spLocks noGrp="1" noChangeArrowheads="1"/>
          </p:cNvSpPr>
          <p:nvPr>
            <p:ph type="title"/>
          </p:nvPr>
        </p:nvSpPr>
        <p:spPr>
          <a:xfrm>
            <a:off x="457200" y="182563"/>
            <a:ext cx="8229600" cy="709612"/>
          </a:xfrm>
        </p:spPr>
        <p:txBody>
          <a:bodyPr anchor="b"/>
          <a:lstStyle/>
          <a:p>
            <a:pPr eaLnBrk="1" hangingPunct="1"/>
            <a:r>
              <a:rPr lang="en-US" smtClean="0">
                <a:solidFill>
                  <a:srgbClr val="4F4F4F"/>
                </a:solidFill>
                <a:latin typeface="Century Gothic" pitchFamily="34" charset="0"/>
                <a:cs typeface="Century Gothic" pitchFamily="34" charset="0"/>
              </a:rPr>
              <a:t>Post-conversion – AP Integrity</a:t>
            </a:r>
          </a:p>
        </p:txBody>
      </p:sp>
      <p:pic>
        <p:nvPicPr>
          <p:cNvPr id="54274" name="Picture 4"/>
          <p:cNvPicPr>
            <a:picLocks noChangeAspect="1" noChangeArrowheads="1"/>
          </p:cNvPicPr>
          <p:nvPr/>
        </p:nvPicPr>
        <p:blipFill>
          <a:blip r:embed="rId3"/>
          <a:srcRect/>
          <a:stretch>
            <a:fillRect/>
          </a:stretch>
        </p:blipFill>
        <p:spPr bwMode="auto">
          <a:xfrm>
            <a:off x="290513" y="1716088"/>
            <a:ext cx="8547100" cy="3497262"/>
          </a:xfrm>
          <a:prstGeom prst="rect">
            <a:avLst/>
          </a:prstGeom>
          <a:noFill/>
          <a:ln w="9525">
            <a:solidFill>
              <a:schemeClr val="tx1"/>
            </a:solidFill>
            <a:miter lim="800000"/>
            <a:headEnd/>
            <a:tailEnd/>
          </a:ln>
        </p:spPr>
      </p:pic>
    </p:spTree>
  </p:cSld>
  <p:clrMapOvr>
    <a:masterClrMapping/>
  </p:clrMapOvr>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1" name="Rectangle 2"/>
          <p:cNvSpPr>
            <a:spLocks noGrp="1" noChangeArrowheads="1"/>
          </p:cNvSpPr>
          <p:nvPr>
            <p:ph idx="1"/>
          </p:nvPr>
        </p:nvSpPr>
        <p:spPr>
          <a:xfrm>
            <a:off x="457200" y="892175"/>
            <a:ext cx="8229600" cy="5424488"/>
          </a:xfrm>
        </p:spPr>
        <p:txBody>
          <a:bodyPr tIns="91440" bIns="91440"/>
          <a:lstStyle/>
          <a:p>
            <a:pPr marL="914400" lvl="1" indent="-457200" defTabSz="914400" eaLnBrk="1" hangingPunct="1">
              <a:buFont typeface="Lucida Grande"/>
              <a:buNone/>
            </a:pPr>
            <a:endParaRPr lang="en-IE" smtClean="0">
              <a:solidFill>
                <a:srgbClr val="4F4F4F"/>
              </a:solidFill>
              <a:latin typeface="Century Gothic" pitchFamily="34" charset="0"/>
              <a:cs typeface="Century Gothic" pitchFamily="34" charset="0"/>
            </a:endParaRPr>
          </a:p>
          <a:p>
            <a:pPr marL="533400" indent="-533400" defTabSz="914400" eaLnBrk="1" hangingPunct="1">
              <a:buFont typeface="Arial" charset="0"/>
              <a:buNone/>
            </a:pPr>
            <a:endParaRPr lang="en-US" smtClean="0">
              <a:solidFill>
                <a:srgbClr val="4F4F4F"/>
              </a:solidFill>
              <a:latin typeface="Century Gothic" pitchFamily="34" charset="0"/>
              <a:cs typeface="Century Gothic" pitchFamily="34" charset="0"/>
            </a:endParaRPr>
          </a:p>
        </p:txBody>
      </p:sp>
      <p:sp>
        <p:nvSpPr>
          <p:cNvPr id="56322" name="Rectangle 4"/>
          <p:cNvSpPr>
            <a:spLocks noGrp="1" noChangeArrowheads="1"/>
          </p:cNvSpPr>
          <p:nvPr>
            <p:ph type="title"/>
          </p:nvPr>
        </p:nvSpPr>
        <p:spPr>
          <a:xfrm>
            <a:off x="457200" y="182563"/>
            <a:ext cx="8229600" cy="709612"/>
          </a:xfrm>
        </p:spPr>
        <p:txBody>
          <a:bodyPr anchor="b"/>
          <a:lstStyle/>
          <a:p>
            <a:pPr eaLnBrk="1" hangingPunct="1"/>
            <a:r>
              <a:rPr lang="en-IE" smtClean="0">
                <a:solidFill>
                  <a:srgbClr val="4F4F4F"/>
                </a:solidFill>
                <a:latin typeface="Century Gothic" pitchFamily="34" charset="0"/>
                <a:cs typeface="Century Gothic" pitchFamily="34" charset="0"/>
              </a:rPr>
              <a:t>Post-conversion Data Validations</a:t>
            </a:r>
            <a:endParaRPr lang="en-US" smtClean="0">
              <a:solidFill>
                <a:srgbClr val="4F4F4F"/>
              </a:solidFill>
              <a:latin typeface="Century Gothic" pitchFamily="34" charset="0"/>
              <a:cs typeface="Century Gothic" pitchFamily="34" charset="0"/>
            </a:endParaRPr>
          </a:p>
        </p:txBody>
      </p:sp>
      <p:sp>
        <p:nvSpPr>
          <p:cNvPr id="56323" name="Rectangle 3"/>
          <p:cNvSpPr>
            <a:spLocks noChangeArrowheads="1"/>
          </p:cNvSpPr>
          <p:nvPr/>
        </p:nvSpPr>
        <p:spPr bwMode="auto">
          <a:xfrm>
            <a:off x="457200" y="1003300"/>
            <a:ext cx="8153400" cy="4441825"/>
          </a:xfrm>
          <a:prstGeom prst="rect">
            <a:avLst/>
          </a:prstGeom>
          <a:noFill/>
          <a:ln w="9525">
            <a:noFill/>
            <a:miter lim="800000"/>
            <a:headEnd/>
            <a:tailEnd/>
          </a:ln>
        </p:spPr>
        <p:txBody>
          <a:bodyPr tIns="91440" bIns="91440"/>
          <a:lstStyle/>
          <a:p>
            <a:pPr marL="342900" indent="-342900" defTabSz="914400">
              <a:lnSpc>
                <a:spcPct val="80000"/>
              </a:lnSpc>
              <a:spcBef>
                <a:spcPct val="30000"/>
              </a:spcBef>
              <a:buClr>
                <a:schemeClr val="accent2"/>
              </a:buClr>
              <a:buFontTx/>
              <a:buChar char="•"/>
            </a:pPr>
            <a:r>
              <a:rPr lang="en-IE" sz="2800">
                <a:solidFill>
                  <a:srgbClr val="B2B2B2"/>
                </a:solidFill>
                <a:latin typeface="Century Gothic" pitchFamily="34" charset="0"/>
              </a:rPr>
              <a:t>System Consistency Check</a:t>
            </a:r>
          </a:p>
          <a:p>
            <a:pPr marL="342900" indent="-342900" defTabSz="914400">
              <a:lnSpc>
                <a:spcPct val="80000"/>
              </a:lnSpc>
              <a:spcBef>
                <a:spcPct val="30000"/>
              </a:spcBef>
              <a:buClr>
                <a:schemeClr val="accent2"/>
              </a:buClr>
              <a:buFontTx/>
              <a:buChar char="•"/>
            </a:pPr>
            <a:r>
              <a:rPr lang="en-IE" sz="2800">
                <a:solidFill>
                  <a:srgbClr val="B2B2B2"/>
                </a:solidFill>
                <a:latin typeface="Century Gothic" pitchFamily="34" charset="0"/>
              </a:rPr>
              <a:t>Financial Consistency Check</a:t>
            </a:r>
          </a:p>
          <a:p>
            <a:pPr marL="342900" indent="-342900" defTabSz="914400">
              <a:lnSpc>
                <a:spcPct val="80000"/>
              </a:lnSpc>
              <a:spcBef>
                <a:spcPct val="30000"/>
              </a:spcBef>
              <a:buClr>
                <a:schemeClr val="accent2"/>
              </a:buClr>
              <a:buFontTx/>
              <a:buChar char="•"/>
            </a:pPr>
            <a:r>
              <a:rPr lang="en-IE" sz="2800">
                <a:solidFill>
                  <a:srgbClr val="B2B2B2"/>
                </a:solidFill>
                <a:latin typeface="Century Gothic" pitchFamily="34" charset="0"/>
              </a:rPr>
              <a:t>Post-conversion Integrity Check</a:t>
            </a:r>
          </a:p>
          <a:p>
            <a:pPr marL="342900" indent="-342900" defTabSz="914400">
              <a:lnSpc>
                <a:spcPct val="80000"/>
              </a:lnSpc>
              <a:spcBef>
                <a:spcPct val="30000"/>
              </a:spcBef>
              <a:buClr>
                <a:schemeClr val="accent2"/>
              </a:buClr>
              <a:buFontTx/>
              <a:buChar char="•"/>
            </a:pPr>
            <a:r>
              <a:rPr lang="en-IE" sz="2800">
                <a:latin typeface="Century Gothic" pitchFamily="34" charset="0"/>
              </a:rPr>
              <a:t>Operational Account Structure Validation</a:t>
            </a: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5" name="Rectangle 2"/>
          <p:cNvSpPr>
            <a:spLocks noGrp="1" noChangeArrowheads="1"/>
          </p:cNvSpPr>
          <p:nvPr>
            <p:ph idx="1"/>
          </p:nvPr>
        </p:nvSpPr>
        <p:spPr>
          <a:xfrm>
            <a:off x="457200" y="892175"/>
            <a:ext cx="8229600" cy="5424488"/>
          </a:xfrm>
        </p:spPr>
        <p:txBody>
          <a:bodyPr tIns="91440" bIns="91440"/>
          <a:lstStyle/>
          <a:p>
            <a:pPr marL="914400" lvl="1" indent="-457200" defTabSz="914400" eaLnBrk="1" hangingPunct="1">
              <a:buFont typeface="Lucida Grande"/>
              <a:buNone/>
            </a:pPr>
            <a:endParaRPr lang="en-IE" smtClean="0">
              <a:solidFill>
                <a:srgbClr val="4F4F4F"/>
              </a:solidFill>
              <a:latin typeface="Century Gothic" pitchFamily="34" charset="0"/>
              <a:cs typeface="Century Gothic" pitchFamily="34" charset="0"/>
            </a:endParaRPr>
          </a:p>
          <a:p>
            <a:pPr marL="533400" indent="-533400" defTabSz="914400" eaLnBrk="1" hangingPunct="1">
              <a:buFont typeface="Arial" charset="0"/>
              <a:buNone/>
            </a:pPr>
            <a:endParaRPr lang="en-US" smtClean="0">
              <a:solidFill>
                <a:srgbClr val="4F4F4F"/>
              </a:solidFill>
              <a:latin typeface="Century Gothic" pitchFamily="34" charset="0"/>
              <a:cs typeface="Century Gothic" pitchFamily="34" charset="0"/>
            </a:endParaRPr>
          </a:p>
        </p:txBody>
      </p:sp>
      <p:sp>
        <p:nvSpPr>
          <p:cNvPr id="57346" name="Rectangle 4"/>
          <p:cNvSpPr>
            <a:spLocks noGrp="1" noChangeArrowheads="1"/>
          </p:cNvSpPr>
          <p:nvPr>
            <p:ph type="title"/>
          </p:nvPr>
        </p:nvSpPr>
        <p:spPr>
          <a:xfrm>
            <a:off x="457200" y="182563"/>
            <a:ext cx="8229600" cy="709612"/>
          </a:xfrm>
        </p:spPr>
        <p:txBody>
          <a:bodyPr anchor="b"/>
          <a:lstStyle/>
          <a:p>
            <a:pPr eaLnBrk="1" hangingPunct="1"/>
            <a:r>
              <a:rPr lang="en-IE" sz="2800" smtClean="0">
                <a:solidFill>
                  <a:srgbClr val="4F4F4F"/>
                </a:solidFill>
                <a:latin typeface="Century Gothic" pitchFamily="34" charset="0"/>
                <a:cs typeface="Century Gothic" pitchFamily="34" charset="0"/>
              </a:rPr>
              <a:t>Operational Account Structure Validation</a:t>
            </a:r>
            <a:endParaRPr lang="en-US" sz="2800" smtClean="0">
              <a:solidFill>
                <a:srgbClr val="4F4F4F"/>
              </a:solidFill>
              <a:latin typeface="Century Gothic" pitchFamily="34" charset="0"/>
              <a:cs typeface="Century Gothic" pitchFamily="34" charset="0"/>
            </a:endParaRPr>
          </a:p>
        </p:txBody>
      </p:sp>
      <p:sp>
        <p:nvSpPr>
          <p:cNvPr id="57347" name="Rectangle 3"/>
          <p:cNvSpPr>
            <a:spLocks noChangeArrowheads="1"/>
          </p:cNvSpPr>
          <p:nvPr/>
        </p:nvSpPr>
        <p:spPr bwMode="auto">
          <a:xfrm>
            <a:off x="457200" y="963613"/>
            <a:ext cx="8153400" cy="4827587"/>
          </a:xfrm>
          <a:prstGeom prst="rect">
            <a:avLst/>
          </a:prstGeom>
          <a:noFill/>
          <a:ln w="9525">
            <a:noFill/>
            <a:miter lim="800000"/>
            <a:headEnd/>
            <a:tailEnd/>
          </a:ln>
        </p:spPr>
        <p:txBody>
          <a:bodyPr tIns="91440" bIns="91440"/>
          <a:lstStyle/>
          <a:p>
            <a:pPr marL="342900" indent="-342900" defTabSz="914400">
              <a:lnSpc>
                <a:spcPct val="85000"/>
              </a:lnSpc>
              <a:spcBef>
                <a:spcPct val="30000"/>
              </a:spcBef>
              <a:buClr>
                <a:schemeClr val="accent2"/>
              </a:buClr>
              <a:buFontTx/>
              <a:buChar char="•"/>
            </a:pPr>
            <a:r>
              <a:rPr lang="en-IE" sz="2000">
                <a:latin typeface="Century Gothic" pitchFamily="34" charset="0"/>
              </a:rPr>
              <a:t>36.9.20 or uxacval.p</a:t>
            </a:r>
            <a:endParaRPr lang="en-US" sz="2000">
              <a:latin typeface="Century Gothic" pitchFamily="34" charset="0"/>
            </a:endParaRPr>
          </a:p>
          <a:p>
            <a:pPr marL="342900" indent="-342900" defTabSz="914400">
              <a:lnSpc>
                <a:spcPct val="85000"/>
              </a:lnSpc>
              <a:spcBef>
                <a:spcPct val="30000"/>
              </a:spcBef>
              <a:buClr>
                <a:schemeClr val="accent2"/>
              </a:buClr>
              <a:buFontTx/>
              <a:buChar char="•"/>
            </a:pPr>
            <a:r>
              <a:rPr lang="en-US" sz="2000">
                <a:latin typeface="Century Gothic" pitchFamily="34" charset="0"/>
              </a:rPr>
              <a:t>This report checks all of the places in the system where default GL accounts, sub-accounts, and cost centers can be specified and are used to create GL transactions in the operational modules (for example, Product Line Maintenance, Department Maintenance, and so on). It reports any invalid combinations. </a:t>
            </a:r>
          </a:p>
          <a:p>
            <a:pPr marL="342900" indent="-342900" defTabSz="914400">
              <a:lnSpc>
                <a:spcPct val="85000"/>
              </a:lnSpc>
              <a:spcBef>
                <a:spcPct val="30000"/>
              </a:spcBef>
              <a:buClr>
                <a:schemeClr val="accent2"/>
              </a:buClr>
              <a:buFontTx/>
              <a:buChar char="•"/>
            </a:pPr>
            <a:r>
              <a:rPr lang="en-US" sz="2000">
                <a:latin typeface="Century Gothic" pitchFamily="34" charset="0"/>
              </a:rPr>
              <a:t>Invalid combinations could exist for a number of reasons, but more typically when accounts, sub-accounts, and cost centers are made inactive. Such invalid settings can result in GL transactions that cannot be posted to the Financials. </a:t>
            </a:r>
          </a:p>
          <a:p>
            <a:pPr marL="342900" indent="-342900" defTabSz="914400">
              <a:lnSpc>
                <a:spcPct val="85000"/>
              </a:lnSpc>
              <a:spcBef>
                <a:spcPct val="30000"/>
              </a:spcBef>
              <a:buClr>
                <a:schemeClr val="accent2"/>
              </a:buClr>
              <a:buFontTx/>
              <a:buChar char="•"/>
            </a:pPr>
            <a:r>
              <a:rPr lang="en-US" sz="2000">
                <a:latin typeface="Century Gothic" pitchFamily="34" charset="0"/>
              </a:rPr>
              <a:t>Users should manually correct errors reported by this function to prevent the generation of invalid GL transactions. If all combinations are valid, the Verify GL Accounts flag in Domain / Account Control is set to Yes.</a:t>
            </a:r>
          </a:p>
          <a:p>
            <a:pPr marL="342900" indent="-342900" defTabSz="914400">
              <a:lnSpc>
                <a:spcPct val="85000"/>
              </a:lnSpc>
              <a:spcBef>
                <a:spcPct val="30000"/>
              </a:spcBef>
              <a:buClr>
                <a:schemeClr val="accent2"/>
              </a:buClr>
              <a:buFontTx/>
              <a:buChar char="•"/>
            </a:pPr>
            <a:r>
              <a:rPr lang="en-US" sz="2000">
                <a:latin typeface="Century Gothic" pitchFamily="34" charset="0"/>
              </a:rPr>
              <a:t>This report must be run for each active domain.</a:t>
            </a:r>
            <a:endParaRPr lang="en-IE" sz="2000">
              <a:latin typeface="Century Gothic" pitchFamily="34" charset="0"/>
            </a:endParaRP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69" name="Rectangle 2"/>
          <p:cNvSpPr>
            <a:spLocks noGrp="1" noChangeArrowheads="1"/>
          </p:cNvSpPr>
          <p:nvPr>
            <p:ph idx="1"/>
          </p:nvPr>
        </p:nvSpPr>
        <p:spPr>
          <a:xfrm>
            <a:off x="457200" y="892175"/>
            <a:ext cx="8229600" cy="5424488"/>
          </a:xfrm>
        </p:spPr>
        <p:txBody>
          <a:bodyPr tIns="91440" bIns="91440"/>
          <a:lstStyle/>
          <a:p>
            <a:pPr marL="914400" lvl="1" indent="-457200" defTabSz="914400" eaLnBrk="1" hangingPunct="1">
              <a:buFont typeface="Lucida Grande"/>
              <a:buNone/>
            </a:pPr>
            <a:endParaRPr lang="en-IE" smtClean="0">
              <a:solidFill>
                <a:srgbClr val="4F4F4F"/>
              </a:solidFill>
              <a:latin typeface="Century Gothic" pitchFamily="34" charset="0"/>
              <a:cs typeface="Century Gothic" pitchFamily="34" charset="0"/>
            </a:endParaRPr>
          </a:p>
          <a:p>
            <a:pPr marL="533400" indent="-533400" defTabSz="914400" eaLnBrk="1" hangingPunct="1">
              <a:buFont typeface="Arial" charset="0"/>
              <a:buNone/>
            </a:pPr>
            <a:endParaRPr lang="en-US" smtClean="0">
              <a:solidFill>
                <a:srgbClr val="4F4F4F"/>
              </a:solidFill>
              <a:latin typeface="Century Gothic" pitchFamily="34" charset="0"/>
              <a:cs typeface="Century Gothic" pitchFamily="34" charset="0"/>
            </a:endParaRPr>
          </a:p>
        </p:txBody>
      </p:sp>
      <p:sp>
        <p:nvSpPr>
          <p:cNvPr id="58370" name="Rectangle 4"/>
          <p:cNvSpPr>
            <a:spLocks noGrp="1" noChangeArrowheads="1"/>
          </p:cNvSpPr>
          <p:nvPr>
            <p:ph type="title"/>
          </p:nvPr>
        </p:nvSpPr>
        <p:spPr>
          <a:xfrm>
            <a:off x="457200" y="182563"/>
            <a:ext cx="8229600" cy="709612"/>
          </a:xfrm>
        </p:spPr>
        <p:txBody>
          <a:bodyPr anchor="b"/>
          <a:lstStyle/>
          <a:p>
            <a:pPr eaLnBrk="1" hangingPunct="1"/>
            <a:r>
              <a:rPr lang="en-IE" sz="2800" smtClean="0">
                <a:solidFill>
                  <a:srgbClr val="4F4F4F"/>
                </a:solidFill>
                <a:latin typeface="Century Gothic" pitchFamily="34" charset="0"/>
                <a:cs typeface="Century Gothic" pitchFamily="34" charset="0"/>
              </a:rPr>
              <a:t>Operational Account Structure Validation</a:t>
            </a:r>
            <a:endParaRPr lang="en-US" sz="2800" smtClean="0">
              <a:solidFill>
                <a:srgbClr val="4F4F4F"/>
              </a:solidFill>
              <a:latin typeface="Century Gothic" pitchFamily="34" charset="0"/>
              <a:cs typeface="Century Gothic" pitchFamily="34" charset="0"/>
            </a:endParaRPr>
          </a:p>
        </p:txBody>
      </p:sp>
      <p:sp>
        <p:nvSpPr>
          <p:cNvPr id="58371" name="Rectangle 3"/>
          <p:cNvSpPr>
            <a:spLocks noChangeArrowheads="1"/>
          </p:cNvSpPr>
          <p:nvPr/>
        </p:nvSpPr>
        <p:spPr bwMode="auto">
          <a:xfrm>
            <a:off x="457200" y="939800"/>
            <a:ext cx="8153400" cy="5257800"/>
          </a:xfrm>
          <a:prstGeom prst="rect">
            <a:avLst/>
          </a:prstGeom>
          <a:noFill/>
          <a:ln w="9525">
            <a:noFill/>
            <a:miter lim="800000"/>
            <a:headEnd/>
            <a:tailEnd/>
          </a:ln>
        </p:spPr>
        <p:txBody>
          <a:bodyPr tIns="91440" bIns="91440"/>
          <a:lstStyle/>
          <a:p>
            <a:pPr defTabSz="914400">
              <a:lnSpc>
                <a:spcPct val="90000"/>
              </a:lnSpc>
              <a:spcBef>
                <a:spcPct val="30000"/>
              </a:spcBef>
              <a:buClr>
                <a:schemeClr val="accent2"/>
              </a:buClr>
            </a:pPr>
            <a:r>
              <a:rPr lang="en-IE" sz="2000" dirty="0">
                <a:latin typeface="Century Gothic" pitchFamily="34" charset="0"/>
              </a:rPr>
              <a:t>Type Op Acct Structure Validation in the .NET UI or 36.9.20 (</a:t>
            </a:r>
            <a:r>
              <a:rPr lang="en-IE" sz="2000" dirty="0" err="1">
                <a:latin typeface="Century Gothic" pitchFamily="34" charset="0"/>
              </a:rPr>
              <a:t>uxacval.p</a:t>
            </a:r>
            <a:r>
              <a:rPr lang="en-IE" sz="2000" dirty="0">
                <a:latin typeface="Century Gothic" pitchFamily="34" charset="0"/>
              </a:rPr>
              <a:t>) in CHUI</a:t>
            </a:r>
          </a:p>
        </p:txBody>
      </p:sp>
      <p:pic>
        <p:nvPicPr>
          <p:cNvPr id="58372" name="Picture 5" descr="Op_Struc_Validation"/>
          <p:cNvPicPr>
            <a:picLocks noChangeAspect="1" noChangeArrowheads="1"/>
          </p:cNvPicPr>
          <p:nvPr/>
        </p:nvPicPr>
        <p:blipFill>
          <a:blip r:embed="rId2"/>
          <a:srcRect/>
          <a:stretch>
            <a:fillRect/>
          </a:stretch>
        </p:blipFill>
        <p:spPr bwMode="auto">
          <a:xfrm>
            <a:off x="1608138" y="1770063"/>
            <a:ext cx="5915025" cy="4313237"/>
          </a:xfrm>
          <a:prstGeom prst="rect">
            <a:avLst/>
          </a:prstGeom>
          <a:noFill/>
          <a:ln w="9525">
            <a:solidFill>
              <a:schemeClr val="tx1"/>
            </a:solidFill>
            <a:miter lim="800000"/>
            <a:headEnd/>
            <a:tailEnd/>
          </a:ln>
        </p:spPr>
      </p:pic>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3" name="Rectangle 2"/>
          <p:cNvSpPr>
            <a:spLocks noGrp="1" noChangeArrowheads="1"/>
          </p:cNvSpPr>
          <p:nvPr>
            <p:ph idx="1"/>
          </p:nvPr>
        </p:nvSpPr>
        <p:spPr>
          <a:xfrm>
            <a:off x="457200" y="892175"/>
            <a:ext cx="8229600" cy="5424488"/>
          </a:xfrm>
        </p:spPr>
        <p:txBody>
          <a:bodyPr tIns="91440" bIns="91440"/>
          <a:lstStyle/>
          <a:p>
            <a:pPr marL="914400" lvl="1" indent="-457200" defTabSz="914400" eaLnBrk="1" hangingPunct="1">
              <a:buFont typeface="Lucida Grande"/>
              <a:buNone/>
            </a:pPr>
            <a:endParaRPr lang="en-IE" smtClean="0">
              <a:solidFill>
                <a:srgbClr val="4F4F4F"/>
              </a:solidFill>
              <a:latin typeface="Century Gothic" pitchFamily="34" charset="0"/>
              <a:cs typeface="Century Gothic" pitchFamily="34" charset="0"/>
            </a:endParaRPr>
          </a:p>
          <a:p>
            <a:pPr marL="533400" indent="-533400" defTabSz="914400" eaLnBrk="1" hangingPunct="1">
              <a:buFont typeface="Arial" charset="0"/>
              <a:buNone/>
            </a:pPr>
            <a:endParaRPr lang="en-US" smtClean="0">
              <a:solidFill>
                <a:srgbClr val="4F4F4F"/>
              </a:solidFill>
              <a:latin typeface="Century Gothic" pitchFamily="34" charset="0"/>
              <a:cs typeface="Century Gothic" pitchFamily="34" charset="0"/>
            </a:endParaRPr>
          </a:p>
        </p:txBody>
      </p:sp>
      <p:sp>
        <p:nvSpPr>
          <p:cNvPr id="59394" name="Rectangle 4"/>
          <p:cNvSpPr>
            <a:spLocks noGrp="1" noChangeArrowheads="1"/>
          </p:cNvSpPr>
          <p:nvPr>
            <p:ph type="title"/>
          </p:nvPr>
        </p:nvSpPr>
        <p:spPr>
          <a:xfrm>
            <a:off x="457200" y="182563"/>
            <a:ext cx="8229600" cy="709612"/>
          </a:xfrm>
        </p:spPr>
        <p:txBody>
          <a:bodyPr anchor="b"/>
          <a:lstStyle/>
          <a:p>
            <a:pPr eaLnBrk="1" hangingPunct="1"/>
            <a:r>
              <a:rPr lang="en-IE" sz="2800" smtClean="0">
                <a:solidFill>
                  <a:srgbClr val="4F4F4F"/>
                </a:solidFill>
                <a:latin typeface="Century Gothic" pitchFamily="34" charset="0"/>
                <a:cs typeface="Century Gothic" pitchFamily="34" charset="0"/>
              </a:rPr>
              <a:t>Operational Account Structure Validation</a:t>
            </a:r>
            <a:endParaRPr lang="en-US" sz="2800" smtClean="0">
              <a:solidFill>
                <a:srgbClr val="4F4F4F"/>
              </a:solidFill>
              <a:latin typeface="Century Gothic" pitchFamily="34" charset="0"/>
              <a:cs typeface="Century Gothic" pitchFamily="34" charset="0"/>
            </a:endParaRPr>
          </a:p>
        </p:txBody>
      </p:sp>
      <p:sp>
        <p:nvSpPr>
          <p:cNvPr id="59395" name="Rectangle 3"/>
          <p:cNvSpPr>
            <a:spLocks noChangeArrowheads="1"/>
          </p:cNvSpPr>
          <p:nvPr/>
        </p:nvSpPr>
        <p:spPr bwMode="auto">
          <a:xfrm>
            <a:off x="457200" y="1033463"/>
            <a:ext cx="8153400" cy="724999"/>
          </a:xfrm>
          <a:prstGeom prst="rect">
            <a:avLst/>
          </a:prstGeom>
          <a:noFill/>
          <a:ln w="9525">
            <a:noFill/>
            <a:miter lim="800000"/>
            <a:headEnd/>
            <a:tailEnd/>
          </a:ln>
        </p:spPr>
        <p:txBody>
          <a:bodyPr tIns="91440" bIns="91440"/>
          <a:lstStyle/>
          <a:p>
            <a:pPr defTabSz="914400">
              <a:lnSpc>
                <a:spcPct val="80000"/>
              </a:lnSpc>
              <a:spcBef>
                <a:spcPct val="30000"/>
              </a:spcBef>
              <a:buClr>
                <a:schemeClr val="accent2"/>
              </a:buClr>
            </a:pPr>
            <a:r>
              <a:rPr lang="en-IE" sz="2400" dirty="0">
                <a:latin typeface="Century Gothic" pitchFamily="34" charset="0"/>
              </a:rPr>
              <a:t>The resulting report contains the details of any </a:t>
            </a:r>
            <a:r>
              <a:rPr lang="en-IE" sz="2400" dirty="0" smtClean="0">
                <a:latin typeface="Century Gothic" pitchFamily="34" charset="0"/>
              </a:rPr>
              <a:t>conflicts</a:t>
            </a:r>
            <a:endParaRPr lang="en-IE" sz="2400" dirty="0">
              <a:latin typeface="Century Gothic" pitchFamily="34" charset="0"/>
            </a:endParaRPr>
          </a:p>
          <a:p>
            <a:pPr marL="342900" indent="-342900" defTabSz="914400">
              <a:lnSpc>
                <a:spcPct val="80000"/>
              </a:lnSpc>
              <a:spcBef>
                <a:spcPct val="30000"/>
              </a:spcBef>
              <a:buClr>
                <a:srgbClr val="890C4C"/>
              </a:buClr>
              <a:buFont typeface="Webdings" pitchFamily="18" charset="2"/>
              <a:buChar char="5"/>
            </a:pPr>
            <a:endParaRPr lang="en-IE" sz="2000" dirty="0">
              <a:latin typeface="Tahoma" pitchFamily="34" charset="0"/>
            </a:endParaRPr>
          </a:p>
        </p:txBody>
      </p:sp>
      <p:pic>
        <p:nvPicPr>
          <p:cNvPr id="59396" name="Picture 6" descr="Op_Struc_Validation_rep"/>
          <p:cNvPicPr>
            <a:picLocks noChangeAspect="1" noChangeArrowheads="1"/>
          </p:cNvPicPr>
          <p:nvPr/>
        </p:nvPicPr>
        <p:blipFill>
          <a:blip r:embed="rId2"/>
          <a:srcRect/>
          <a:stretch>
            <a:fillRect/>
          </a:stretch>
        </p:blipFill>
        <p:spPr bwMode="auto">
          <a:xfrm>
            <a:off x="180975" y="2114550"/>
            <a:ext cx="8772525" cy="3757613"/>
          </a:xfrm>
          <a:prstGeom prst="rect">
            <a:avLst/>
          </a:prstGeom>
          <a:noFill/>
          <a:ln w="9525">
            <a:solidFill>
              <a:schemeClr val="tx1"/>
            </a:solidFill>
            <a:miter lim="800000"/>
            <a:headEnd/>
            <a:tailEnd/>
          </a:ln>
        </p:spPr>
      </p:pic>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7" name="Rectangle 2"/>
          <p:cNvSpPr>
            <a:spLocks noGrp="1" noChangeArrowheads="1"/>
          </p:cNvSpPr>
          <p:nvPr>
            <p:ph idx="1"/>
          </p:nvPr>
        </p:nvSpPr>
        <p:spPr>
          <a:xfrm>
            <a:off x="457200" y="892175"/>
            <a:ext cx="8229600" cy="5424488"/>
          </a:xfrm>
        </p:spPr>
        <p:txBody>
          <a:bodyPr tIns="91440" bIns="91440"/>
          <a:lstStyle/>
          <a:p>
            <a:pPr marL="914400" lvl="1" indent="-457200" defTabSz="914400" eaLnBrk="1" hangingPunct="1">
              <a:buFont typeface="Lucida Grande"/>
              <a:buNone/>
            </a:pPr>
            <a:endParaRPr lang="en-IE" smtClean="0">
              <a:solidFill>
                <a:srgbClr val="4F4F4F"/>
              </a:solidFill>
              <a:latin typeface="Century Gothic" pitchFamily="34" charset="0"/>
              <a:cs typeface="Century Gothic" pitchFamily="34" charset="0"/>
            </a:endParaRPr>
          </a:p>
          <a:p>
            <a:pPr marL="533400" indent="-533400" defTabSz="914400" eaLnBrk="1" hangingPunct="1">
              <a:buFont typeface="Arial" charset="0"/>
              <a:buNone/>
            </a:pPr>
            <a:endParaRPr lang="en-US" smtClean="0">
              <a:solidFill>
                <a:srgbClr val="4F4F4F"/>
              </a:solidFill>
              <a:latin typeface="Century Gothic" pitchFamily="34" charset="0"/>
              <a:cs typeface="Century Gothic" pitchFamily="34" charset="0"/>
            </a:endParaRPr>
          </a:p>
        </p:txBody>
      </p:sp>
      <p:sp>
        <p:nvSpPr>
          <p:cNvPr id="60418" name="Rectangle 4"/>
          <p:cNvSpPr>
            <a:spLocks noGrp="1" noChangeArrowheads="1"/>
          </p:cNvSpPr>
          <p:nvPr>
            <p:ph type="title"/>
          </p:nvPr>
        </p:nvSpPr>
        <p:spPr>
          <a:xfrm>
            <a:off x="457200" y="182563"/>
            <a:ext cx="8229600" cy="709612"/>
          </a:xfrm>
        </p:spPr>
        <p:txBody>
          <a:bodyPr anchor="b"/>
          <a:lstStyle/>
          <a:p>
            <a:pPr eaLnBrk="1" hangingPunct="1"/>
            <a:r>
              <a:rPr lang="en-IE" smtClean="0">
                <a:solidFill>
                  <a:srgbClr val="4F4F4F"/>
                </a:solidFill>
                <a:latin typeface="Century Gothic" pitchFamily="34" charset="0"/>
                <a:cs typeface="Century Gothic" pitchFamily="34" charset="0"/>
              </a:rPr>
              <a:t>Post-conversion Data Validations</a:t>
            </a:r>
            <a:endParaRPr lang="en-US" smtClean="0">
              <a:solidFill>
                <a:srgbClr val="4F4F4F"/>
              </a:solidFill>
              <a:latin typeface="Century Gothic" pitchFamily="34" charset="0"/>
              <a:cs typeface="Century Gothic" pitchFamily="34" charset="0"/>
            </a:endParaRPr>
          </a:p>
        </p:txBody>
      </p:sp>
      <p:sp>
        <p:nvSpPr>
          <p:cNvPr id="60419" name="Rectangle 3"/>
          <p:cNvSpPr>
            <a:spLocks noChangeArrowheads="1"/>
          </p:cNvSpPr>
          <p:nvPr/>
        </p:nvSpPr>
        <p:spPr bwMode="auto">
          <a:xfrm>
            <a:off x="457200" y="1063625"/>
            <a:ext cx="8153400" cy="4376738"/>
          </a:xfrm>
          <a:prstGeom prst="rect">
            <a:avLst/>
          </a:prstGeom>
          <a:noFill/>
          <a:ln w="9525">
            <a:noFill/>
            <a:miter lim="800000"/>
            <a:headEnd/>
            <a:tailEnd/>
          </a:ln>
        </p:spPr>
        <p:txBody>
          <a:bodyPr tIns="91440" bIns="91440"/>
          <a:lstStyle/>
          <a:p>
            <a:pPr marL="342900" indent="-342900" defTabSz="914400">
              <a:lnSpc>
                <a:spcPct val="80000"/>
              </a:lnSpc>
              <a:spcBef>
                <a:spcPct val="30000"/>
              </a:spcBef>
              <a:buClr>
                <a:schemeClr val="accent2"/>
              </a:buClr>
              <a:buFontTx/>
              <a:buChar char="•"/>
            </a:pPr>
            <a:r>
              <a:rPr lang="en-IE" sz="2800">
                <a:solidFill>
                  <a:srgbClr val="B2B2B2"/>
                </a:solidFill>
                <a:latin typeface="Century Gothic" pitchFamily="34" charset="0"/>
              </a:rPr>
              <a:t>System Consistency Check</a:t>
            </a:r>
          </a:p>
          <a:p>
            <a:pPr marL="342900" indent="-342900" defTabSz="914400">
              <a:lnSpc>
                <a:spcPct val="80000"/>
              </a:lnSpc>
              <a:spcBef>
                <a:spcPct val="30000"/>
              </a:spcBef>
              <a:buClr>
                <a:schemeClr val="accent2"/>
              </a:buClr>
              <a:buFontTx/>
              <a:buChar char="•"/>
            </a:pPr>
            <a:r>
              <a:rPr lang="en-IE" sz="2800">
                <a:solidFill>
                  <a:srgbClr val="B2B2B2"/>
                </a:solidFill>
                <a:latin typeface="Century Gothic" pitchFamily="34" charset="0"/>
              </a:rPr>
              <a:t>Financial Consistency Check</a:t>
            </a:r>
          </a:p>
          <a:p>
            <a:pPr marL="342900" indent="-342900" defTabSz="914400">
              <a:lnSpc>
                <a:spcPct val="80000"/>
              </a:lnSpc>
              <a:spcBef>
                <a:spcPct val="30000"/>
              </a:spcBef>
              <a:buClr>
                <a:schemeClr val="accent2"/>
              </a:buClr>
              <a:buFontTx/>
              <a:buChar char="•"/>
            </a:pPr>
            <a:r>
              <a:rPr lang="en-IE" sz="2800">
                <a:solidFill>
                  <a:srgbClr val="B2B2B2"/>
                </a:solidFill>
                <a:latin typeface="Century Gothic" pitchFamily="34" charset="0"/>
              </a:rPr>
              <a:t>Post-conversion Integrity Check</a:t>
            </a:r>
          </a:p>
          <a:p>
            <a:pPr marL="342900" indent="-342900" defTabSz="914400">
              <a:lnSpc>
                <a:spcPct val="80000"/>
              </a:lnSpc>
              <a:spcBef>
                <a:spcPct val="30000"/>
              </a:spcBef>
              <a:buClr>
                <a:schemeClr val="accent2"/>
              </a:buClr>
              <a:buFontTx/>
              <a:buChar char="•"/>
            </a:pPr>
            <a:r>
              <a:rPr lang="en-IE" sz="2800">
                <a:solidFill>
                  <a:srgbClr val="B2B2B2"/>
                </a:solidFill>
                <a:latin typeface="Century Gothic" pitchFamily="34" charset="0"/>
              </a:rPr>
              <a:t>Operational Account Structure Validation</a:t>
            </a:r>
          </a:p>
          <a:p>
            <a:pPr marL="342900" indent="-342900" defTabSz="914400">
              <a:lnSpc>
                <a:spcPct val="80000"/>
              </a:lnSpc>
              <a:spcBef>
                <a:spcPct val="30000"/>
              </a:spcBef>
              <a:buClr>
                <a:schemeClr val="accent2"/>
              </a:buClr>
              <a:buFontTx/>
              <a:buChar char="•"/>
            </a:pPr>
            <a:r>
              <a:rPr lang="en-IE" sz="2800">
                <a:latin typeface="Century Gothic" pitchFamily="34" charset="0"/>
              </a:rPr>
              <a:t>Reconciliation Reports</a:t>
            </a:r>
          </a:p>
          <a:p>
            <a:pPr marL="800100" lvl="1" indent="-342900" defTabSz="914400">
              <a:lnSpc>
                <a:spcPct val="80000"/>
              </a:lnSpc>
              <a:spcBef>
                <a:spcPct val="30000"/>
              </a:spcBef>
              <a:buClr>
                <a:schemeClr val="accent2"/>
              </a:buClr>
              <a:buFont typeface="Arial" charset="0"/>
              <a:buChar char="-"/>
            </a:pPr>
            <a:r>
              <a:rPr lang="en-IE" sz="2400">
                <a:latin typeface="Century Gothic" pitchFamily="34" charset="0"/>
              </a:rPr>
              <a:t>AR Reconciliation Report</a:t>
            </a:r>
          </a:p>
          <a:p>
            <a:pPr marL="800100" lvl="1" indent="-342900" defTabSz="914400">
              <a:lnSpc>
                <a:spcPct val="80000"/>
              </a:lnSpc>
              <a:spcBef>
                <a:spcPct val="30000"/>
              </a:spcBef>
              <a:buClr>
                <a:schemeClr val="accent2"/>
              </a:buClr>
              <a:buFont typeface="Arial" charset="0"/>
              <a:buChar char="-"/>
            </a:pPr>
            <a:r>
              <a:rPr lang="en-IE" sz="2400">
                <a:latin typeface="Century Gothic" pitchFamily="34" charset="0"/>
              </a:rPr>
              <a:t>AP Reconciliation Report</a:t>
            </a:r>
          </a:p>
          <a:p>
            <a:pPr marL="342900" indent="-342900" defTabSz="914400">
              <a:lnSpc>
                <a:spcPct val="80000"/>
              </a:lnSpc>
              <a:spcBef>
                <a:spcPct val="30000"/>
              </a:spcBef>
              <a:buClr>
                <a:srgbClr val="890C4C"/>
              </a:buClr>
              <a:buFont typeface="Webdings" pitchFamily="18" charset="2"/>
              <a:buChar char="5"/>
            </a:pPr>
            <a:endParaRPr lang="en-IE" sz="2400">
              <a:latin typeface="Century Gothic" pitchFamily="34" charset="0"/>
            </a:endParaRPr>
          </a:p>
          <a:p>
            <a:pPr marL="342900" indent="-342900" defTabSz="914400">
              <a:lnSpc>
                <a:spcPct val="80000"/>
              </a:lnSpc>
              <a:spcBef>
                <a:spcPct val="30000"/>
              </a:spcBef>
              <a:buClr>
                <a:srgbClr val="890C4C"/>
              </a:buClr>
              <a:buFont typeface="Webdings" pitchFamily="18" charset="2"/>
              <a:buChar char="5"/>
            </a:pPr>
            <a:endParaRPr lang="en-IE" sz="2400">
              <a:latin typeface="Tahoma" pitchFamily="34" charset="0"/>
            </a:endParaRP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1" name="Content Placeholder 2"/>
          <p:cNvSpPr>
            <a:spLocks noGrp="1"/>
          </p:cNvSpPr>
          <p:nvPr>
            <p:ph idx="1"/>
          </p:nvPr>
        </p:nvSpPr>
        <p:spPr>
          <a:xfrm>
            <a:off x="457200" y="892175"/>
            <a:ext cx="8229600" cy="5424488"/>
          </a:xfrm>
        </p:spPr>
        <p:txBody>
          <a:bodyPr tIns="91440" bIns="91440"/>
          <a:lstStyle/>
          <a:p>
            <a:pPr eaLnBrk="1" hangingPunct="1"/>
            <a:r>
              <a:rPr lang="en-US" smtClean="0">
                <a:solidFill>
                  <a:schemeClr val="tx1"/>
                </a:solidFill>
                <a:latin typeface="Century Gothic" pitchFamily="34" charset="0"/>
                <a:cs typeface="Century Gothic" pitchFamily="34" charset="0"/>
              </a:rPr>
              <a:t>AR: arpcrnrp.p 36.16.23.9</a:t>
            </a:r>
          </a:p>
          <a:p>
            <a:pPr eaLnBrk="1" hangingPunct="1"/>
            <a:r>
              <a:rPr lang="en-US" smtClean="0">
                <a:solidFill>
                  <a:schemeClr val="tx1"/>
                </a:solidFill>
                <a:latin typeface="Century Gothic" pitchFamily="34" charset="0"/>
                <a:cs typeface="Century Gothic" pitchFamily="34" charset="0"/>
              </a:rPr>
              <a:t>AP: appcrnrp.p 36.16.23.10</a:t>
            </a:r>
          </a:p>
          <a:p>
            <a:pPr eaLnBrk="1" hangingPunct="1">
              <a:buFont typeface="Arial" charset="0"/>
              <a:buNone/>
            </a:pPr>
            <a:endParaRPr lang="en-US" sz="2400" smtClean="0">
              <a:solidFill>
                <a:schemeClr val="tx1"/>
              </a:solidFill>
              <a:latin typeface="Tahoma" pitchFamily="34" charset="0"/>
              <a:cs typeface="Century Gothic" pitchFamily="34" charset="0"/>
            </a:endParaRPr>
          </a:p>
          <a:p>
            <a:pPr eaLnBrk="1" hangingPunct="1">
              <a:buFont typeface="Arial" charset="0"/>
              <a:buNone/>
            </a:pPr>
            <a:endParaRPr lang="en-US" sz="2400" smtClean="0">
              <a:solidFill>
                <a:srgbClr val="4F4F4F"/>
              </a:solidFill>
              <a:latin typeface="Century Gothic" pitchFamily="34" charset="0"/>
              <a:cs typeface="Century Gothic" pitchFamily="34" charset="0"/>
            </a:endParaRPr>
          </a:p>
          <a:p>
            <a:pPr eaLnBrk="1" hangingPunct="1"/>
            <a:endParaRPr lang="en-US" sz="2400" smtClean="0">
              <a:solidFill>
                <a:srgbClr val="4F4F4F"/>
              </a:solidFill>
              <a:latin typeface="Century Gothic" pitchFamily="34" charset="0"/>
              <a:cs typeface="Century Gothic" pitchFamily="34" charset="0"/>
            </a:endParaRPr>
          </a:p>
          <a:p>
            <a:pPr eaLnBrk="1" hangingPunct="1"/>
            <a:endParaRPr lang="en-US" sz="2400" smtClean="0">
              <a:solidFill>
                <a:srgbClr val="4F4F4F"/>
              </a:solidFill>
              <a:latin typeface="Century Gothic" pitchFamily="34" charset="0"/>
              <a:cs typeface="Century Gothic" pitchFamily="34" charset="0"/>
            </a:endParaRPr>
          </a:p>
          <a:p>
            <a:pPr eaLnBrk="1" hangingPunct="1"/>
            <a:endParaRPr lang="en-US" sz="2400" smtClean="0">
              <a:solidFill>
                <a:srgbClr val="4F4F4F"/>
              </a:solidFill>
              <a:latin typeface="Century Gothic" pitchFamily="34" charset="0"/>
              <a:cs typeface="Century Gothic" pitchFamily="34" charset="0"/>
            </a:endParaRPr>
          </a:p>
          <a:p>
            <a:pPr eaLnBrk="1" hangingPunct="1"/>
            <a:endParaRPr lang="en-US" sz="2400" smtClean="0">
              <a:solidFill>
                <a:srgbClr val="4F4F4F"/>
              </a:solidFill>
              <a:latin typeface="Century Gothic" pitchFamily="34" charset="0"/>
              <a:cs typeface="Century Gothic" pitchFamily="34" charset="0"/>
            </a:endParaRPr>
          </a:p>
          <a:p>
            <a:pPr eaLnBrk="1" hangingPunct="1"/>
            <a:endParaRPr lang="en-US" sz="2400" smtClean="0">
              <a:solidFill>
                <a:srgbClr val="4F4F4F"/>
              </a:solidFill>
              <a:latin typeface="Century Gothic" pitchFamily="34" charset="0"/>
              <a:cs typeface="Century Gothic" pitchFamily="34" charset="0"/>
            </a:endParaRPr>
          </a:p>
          <a:p>
            <a:pPr eaLnBrk="1" hangingPunct="1">
              <a:buFont typeface="Arial" charset="0"/>
              <a:buNone/>
            </a:pPr>
            <a:endParaRPr lang="en-US" smtClean="0">
              <a:solidFill>
                <a:srgbClr val="4F4F4F"/>
              </a:solidFill>
              <a:latin typeface="Century Gothic" pitchFamily="34" charset="0"/>
              <a:cs typeface="Century Gothic" pitchFamily="34" charset="0"/>
            </a:endParaRPr>
          </a:p>
        </p:txBody>
      </p:sp>
      <p:sp>
        <p:nvSpPr>
          <p:cNvPr id="61442" name="Title 1"/>
          <p:cNvSpPr>
            <a:spLocks noGrp="1"/>
          </p:cNvSpPr>
          <p:nvPr>
            <p:ph type="title"/>
          </p:nvPr>
        </p:nvSpPr>
        <p:spPr>
          <a:xfrm>
            <a:off x="457200" y="182563"/>
            <a:ext cx="8229600" cy="709612"/>
          </a:xfrm>
        </p:spPr>
        <p:txBody>
          <a:bodyPr anchor="b"/>
          <a:lstStyle/>
          <a:p>
            <a:pPr eaLnBrk="1" hangingPunct="1"/>
            <a:r>
              <a:rPr lang="en-US" smtClean="0">
                <a:solidFill>
                  <a:srgbClr val="4F4F4F"/>
                </a:solidFill>
                <a:latin typeface="Century Gothic" pitchFamily="34" charset="0"/>
                <a:cs typeface="Century Gothic" pitchFamily="34" charset="0"/>
              </a:rPr>
              <a:t>Reconciliation Reports</a:t>
            </a:r>
          </a:p>
        </p:txBody>
      </p:sp>
      <p:pic>
        <p:nvPicPr>
          <p:cNvPr id="7" name="Picture 6" descr="MainMenuAP.jpg"/>
          <p:cNvPicPr>
            <a:picLocks noChangeAspect="1"/>
          </p:cNvPicPr>
          <p:nvPr/>
        </p:nvPicPr>
        <p:blipFill>
          <a:blip r:embed="rId3"/>
          <a:stretch>
            <a:fillRect/>
          </a:stretch>
        </p:blipFill>
        <p:spPr>
          <a:xfrm>
            <a:off x="649288" y="2482850"/>
            <a:ext cx="7839075" cy="3238500"/>
          </a:xfrm>
          <a:prstGeom prst="rect">
            <a:avLst/>
          </a:prstGeom>
          <a:ln>
            <a:noFill/>
          </a:ln>
          <a:effectLst>
            <a:outerShdw blurRad="292100" dist="139700" dir="2700000" algn="tl" rotWithShape="0">
              <a:srgbClr val="333333">
                <a:alpha val="65000"/>
              </a:srgbClr>
            </a:outerShdw>
          </a:effectLst>
        </p:spPr>
      </p:pic>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89" name="Content Placeholder 2"/>
          <p:cNvSpPr>
            <a:spLocks noGrp="1"/>
          </p:cNvSpPr>
          <p:nvPr>
            <p:ph idx="1"/>
          </p:nvPr>
        </p:nvSpPr>
        <p:spPr>
          <a:xfrm>
            <a:off x="457200" y="892175"/>
            <a:ext cx="8229600" cy="5424488"/>
          </a:xfrm>
        </p:spPr>
        <p:txBody>
          <a:bodyPr tIns="91440" bIns="91440"/>
          <a:lstStyle/>
          <a:p>
            <a:pPr eaLnBrk="1" hangingPunct="1"/>
            <a:r>
              <a:rPr lang="en-US" sz="2400" smtClean="0">
                <a:solidFill>
                  <a:schemeClr val="tx1"/>
                </a:solidFill>
                <a:latin typeface="Century Gothic" pitchFamily="34" charset="0"/>
                <a:cs typeface="Century Gothic" pitchFamily="34" charset="0"/>
              </a:rPr>
              <a:t>The main purpose of this set of reports is to allow the user to identify items that are out of balance just after the conversion.  </a:t>
            </a:r>
          </a:p>
          <a:p>
            <a:pPr eaLnBrk="1" hangingPunct="1"/>
            <a:r>
              <a:rPr lang="en-US" sz="2400" smtClean="0">
                <a:solidFill>
                  <a:schemeClr val="tx1"/>
                </a:solidFill>
                <a:latin typeface="Century Gothic" pitchFamily="34" charset="0"/>
                <a:cs typeface="Century Gothic" pitchFamily="34" charset="0"/>
              </a:rPr>
              <a:t>Summary mode only displays the items that are out of balance, while detail mode displays all open items, whether they are balanced or not. </a:t>
            </a:r>
          </a:p>
          <a:p>
            <a:pPr eaLnBrk="1" hangingPunct="1"/>
            <a:r>
              <a:rPr lang="en-US" sz="2400" smtClean="0">
                <a:solidFill>
                  <a:schemeClr val="tx1"/>
                </a:solidFill>
                <a:latin typeface="Century Gothic" pitchFamily="34" charset="0"/>
                <a:cs typeface="Century Gothic" pitchFamily="34" charset="0"/>
              </a:rPr>
              <a:t>The report can be sorted by customer or supplier (depending on which report is run), item type, or date. The user can run the report just for the current domain or across all domains. </a:t>
            </a:r>
          </a:p>
          <a:p>
            <a:pPr eaLnBrk="1" hangingPunct="1"/>
            <a:r>
              <a:rPr lang="en-US" sz="2400" smtClean="0">
                <a:solidFill>
                  <a:schemeClr val="tx1"/>
                </a:solidFill>
                <a:latin typeface="Century Gothic" pitchFamily="34" charset="0"/>
                <a:cs typeface="Century Gothic" pitchFamily="34" charset="0"/>
              </a:rPr>
              <a:t>After an item is reconciled, subsequent runs of the report will not display these items</a:t>
            </a:r>
            <a:r>
              <a:rPr lang="en-US" smtClean="0">
                <a:solidFill>
                  <a:schemeClr val="tx1"/>
                </a:solidFill>
                <a:latin typeface="Century Gothic" pitchFamily="34" charset="0"/>
                <a:cs typeface="Century Gothic" pitchFamily="34" charset="0"/>
              </a:rPr>
              <a:t>.</a:t>
            </a:r>
            <a:r>
              <a:rPr lang="en-US" smtClean="0">
                <a:solidFill>
                  <a:schemeClr val="tx1"/>
                </a:solidFill>
                <a:latin typeface="Tahoma" pitchFamily="34" charset="0"/>
                <a:cs typeface="Century Gothic" pitchFamily="34" charset="0"/>
              </a:rPr>
              <a:t> </a:t>
            </a:r>
          </a:p>
        </p:txBody>
      </p:sp>
      <p:sp>
        <p:nvSpPr>
          <p:cNvPr id="63490" name="Title 1"/>
          <p:cNvSpPr>
            <a:spLocks noGrp="1"/>
          </p:cNvSpPr>
          <p:nvPr>
            <p:ph type="title"/>
          </p:nvPr>
        </p:nvSpPr>
        <p:spPr>
          <a:xfrm>
            <a:off x="457200" y="182563"/>
            <a:ext cx="8229600" cy="709612"/>
          </a:xfrm>
        </p:spPr>
        <p:txBody>
          <a:bodyPr anchor="b"/>
          <a:lstStyle/>
          <a:p>
            <a:pPr eaLnBrk="1" hangingPunct="1"/>
            <a:r>
              <a:rPr lang="en-US" smtClean="0">
                <a:solidFill>
                  <a:srgbClr val="4F4F4F"/>
                </a:solidFill>
                <a:latin typeface="Century Gothic" pitchFamily="34" charset="0"/>
                <a:cs typeface="Century Gothic" pitchFamily="34" charset="0"/>
              </a:rPr>
              <a:t>Reconciliation Reports</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3" name="Content Placeholder 2"/>
          <p:cNvSpPr>
            <a:spLocks noGrp="1"/>
          </p:cNvSpPr>
          <p:nvPr>
            <p:ph idx="1"/>
          </p:nvPr>
        </p:nvSpPr>
        <p:spPr>
          <a:xfrm>
            <a:off x="457200" y="892175"/>
            <a:ext cx="8229600" cy="5424488"/>
          </a:xfrm>
        </p:spPr>
        <p:txBody>
          <a:bodyPr tIns="91440" bIns="91440"/>
          <a:lstStyle/>
          <a:p>
            <a:pPr eaLnBrk="1" hangingPunct="1">
              <a:lnSpc>
                <a:spcPct val="90000"/>
              </a:lnSpc>
            </a:pPr>
            <a:r>
              <a:rPr lang="en-US" sz="2400" smtClean="0">
                <a:solidFill>
                  <a:schemeClr val="tx1"/>
                </a:solidFill>
                <a:latin typeface="Century Gothic" pitchFamily="34" charset="0"/>
                <a:cs typeface="Century Gothic" pitchFamily="34" charset="0"/>
              </a:rPr>
              <a:t>In customer/supplier mode, the report displays the Domain, customer/supplier, item type, pre-conversion reference, pre-conversion base &amp; currency balances, post-conversion reference, post-conversion base &amp; currency balances, and the differences between the pre- and post-conversion amounts (if one exists). This version of the report is ordered by customer or supplier.</a:t>
            </a:r>
          </a:p>
          <a:p>
            <a:pPr eaLnBrk="1" hangingPunct="1">
              <a:lnSpc>
                <a:spcPct val="90000"/>
              </a:lnSpc>
            </a:pPr>
            <a:r>
              <a:rPr lang="en-US" sz="2400" smtClean="0">
                <a:solidFill>
                  <a:schemeClr val="tx1"/>
                </a:solidFill>
                <a:latin typeface="Century Gothic" pitchFamily="34" charset="0"/>
                <a:cs typeface="Century Gothic" pitchFamily="34" charset="0"/>
              </a:rPr>
              <a:t>In date mode, the report displays the same as above, except it displays the item date instead of customer and type. The report is ordered by date.</a:t>
            </a:r>
          </a:p>
          <a:p>
            <a:pPr eaLnBrk="1" hangingPunct="1">
              <a:lnSpc>
                <a:spcPct val="90000"/>
              </a:lnSpc>
            </a:pPr>
            <a:r>
              <a:rPr lang="en-US" sz="2400" smtClean="0">
                <a:solidFill>
                  <a:schemeClr val="tx1"/>
                </a:solidFill>
                <a:latin typeface="Century Gothic" pitchFamily="34" charset="0"/>
                <a:cs typeface="Century Gothic" pitchFamily="34" charset="0"/>
              </a:rPr>
              <a:t>When in type mode, the report displays the same columns as in customer/supplier mode. However, the results are ordered by Item type.</a:t>
            </a:r>
            <a:endParaRPr lang="en-US" smtClean="0">
              <a:solidFill>
                <a:schemeClr val="tx1"/>
              </a:solidFill>
              <a:latin typeface="Century Gothic" pitchFamily="34" charset="0"/>
              <a:cs typeface="Century Gothic" pitchFamily="34" charset="0"/>
            </a:endParaRPr>
          </a:p>
        </p:txBody>
      </p:sp>
      <p:sp>
        <p:nvSpPr>
          <p:cNvPr id="64514" name="Title 1"/>
          <p:cNvSpPr>
            <a:spLocks noGrp="1"/>
          </p:cNvSpPr>
          <p:nvPr>
            <p:ph type="title"/>
          </p:nvPr>
        </p:nvSpPr>
        <p:spPr>
          <a:xfrm>
            <a:off x="457200" y="182563"/>
            <a:ext cx="8229600" cy="709612"/>
          </a:xfrm>
        </p:spPr>
        <p:txBody>
          <a:bodyPr anchor="b"/>
          <a:lstStyle/>
          <a:p>
            <a:pPr eaLnBrk="1" hangingPunct="1"/>
            <a:r>
              <a:rPr lang="en-US" smtClean="0">
                <a:solidFill>
                  <a:srgbClr val="4F4F4F"/>
                </a:solidFill>
                <a:latin typeface="Century Gothic" pitchFamily="34" charset="0"/>
                <a:cs typeface="Century Gothic" pitchFamily="34" charset="0"/>
              </a:rPr>
              <a:t>Reconciliation Reports</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7" name="Content Placeholder 2"/>
          <p:cNvSpPr>
            <a:spLocks noGrp="1"/>
          </p:cNvSpPr>
          <p:nvPr>
            <p:ph idx="1"/>
          </p:nvPr>
        </p:nvSpPr>
        <p:spPr>
          <a:xfrm>
            <a:off x="457200" y="892175"/>
            <a:ext cx="8229600" cy="5424488"/>
          </a:xfrm>
        </p:spPr>
        <p:txBody>
          <a:bodyPr tIns="91440" bIns="91440"/>
          <a:lstStyle/>
          <a:p>
            <a:pPr eaLnBrk="1" hangingPunct="1">
              <a:buNone/>
            </a:pPr>
            <a:r>
              <a:rPr lang="en-US" sz="2400" dirty="0" smtClean="0">
                <a:solidFill>
                  <a:schemeClr val="tx1"/>
                </a:solidFill>
                <a:latin typeface="Century Gothic" pitchFamily="34" charset="0"/>
                <a:cs typeface="Century Gothic" pitchFamily="34" charset="0"/>
              </a:rPr>
              <a:t>Sample AR Report ordered by customer</a:t>
            </a:r>
          </a:p>
          <a:p>
            <a:pPr eaLnBrk="1" hangingPunct="1"/>
            <a:endParaRPr lang="en-US" sz="2400" dirty="0" smtClean="0">
              <a:solidFill>
                <a:schemeClr val="tx1"/>
              </a:solidFill>
              <a:latin typeface="Century Gothic" pitchFamily="34" charset="0"/>
              <a:cs typeface="Century Gothic" pitchFamily="34" charset="0"/>
            </a:endParaRPr>
          </a:p>
        </p:txBody>
      </p:sp>
      <p:sp>
        <p:nvSpPr>
          <p:cNvPr id="65538" name="Title 1"/>
          <p:cNvSpPr>
            <a:spLocks noGrp="1"/>
          </p:cNvSpPr>
          <p:nvPr>
            <p:ph type="title"/>
          </p:nvPr>
        </p:nvSpPr>
        <p:spPr>
          <a:xfrm>
            <a:off x="457200" y="182563"/>
            <a:ext cx="8229600" cy="709612"/>
          </a:xfrm>
        </p:spPr>
        <p:txBody>
          <a:bodyPr anchor="b"/>
          <a:lstStyle/>
          <a:p>
            <a:pPr eaLnBrk="1" hangingPunct="1"/>
            <a:r>
              <a:rPr lang="en-US" smtClean="0">
                <a:solidFill>
                  <a:srgbClr val="4F4F4F"/>
                </a:solidFill>
                <a:latin typeface="Century Gothic" pitchFamily="34" charset="0"/>
                <a:cs typeface="Century Gothic" pitchFamily="34" charset="0"/>
              </a:rPr>
              <a:t>Reconciliation Reports</a:t>
            </a:r>
          </a:p>
        </p:txBody>
      </p:sp>
      <p:pic>
        <p:nvPicPr>
          <p:cNvPr id="6" name="Picture 5" descr="Clipboard01.jpg"/>
          <p:cNvPicPr>
            <a:picLocks noChangeAspect="1"/>
          </p:cNvPicPr>
          <p:nvPr/>
        </p:nvPicPr>
        <p:blipFill>
          <a:blip r:embed="rId2"/>
          <a:stretch>
            <a:fillRect/>
          </a:stretch>
        </p:blipFill>
        <p:spPr>
          <a:xfrm>
            <a:off x="1543050" y="1576388"/>
            <a:ext cx="6042025" cy="4422775"/>
          </a:xfrm>
          <a:prstGeom prst="rect">
            <a:avLst/>
          </a:prstGeom>
          <a:ln>
            <a:noFill/>
          </a:ln>
          <a:effectLst>
            <a:outerShdw blurRad="292100" dist="139700" dir="2700000" algn="tl" rotWithShape="0">
              <a:srgbClr val="333333">
                <a:alpha val="65000"/>
              </a:srgbClr>
            </a:outerShdw>
          </a:effectLst>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2"/>
          <p:cNvSpPr>
            <a:spLocks noGrp="1" noChangeArrowheads="1"/>
          </p:cNvSpPr>
          <p:nvPr>
            <p:ph type="title"/>
          </p:nvPr>
        </p:nvSpPr>
        <p:spPr/>
        <p:txBody>
          <a:bodyPr anchor="b"/>
          <a:lstStyle/>
          <a:p>
            <a:pPr eaLnBrk="1" hangingPunct="1"/>
            <a:r>
              <a:rPr lang="en-US" smtClean="0">
                <a:solidFill>
                  <a:srgbClr val="4F4F4F"/>
                </a:solidFill>
                <a:latin typeface="Century Gothic" pitchFamily="34" charset="0"/>
                <a:cs typeface="Century Gothic" pitchFamily="34" charset="0"/>
              </a:rPr>
              <a:t>Overview of Post-conversion Steps</a:t>
            </a:r>
          </a:p>
        </p:txBody>
      </p:sp>
      <p:pic>
        <p:nvPicPr>
          <p:cNvPr id="22530" name="Picture 5"/>
          <p:cNvPicPr>
            <a:picLocks noChangeAspect="1" noChangeArrowheads="1"/>
          </p:cNvPicPr>
          <p:nvPr/>
        </p:nvPicPr>
        <p:blipFill>
          <a:blip r:embed="rId2"/>
          <a:srcRect/>
          <a:stretch>
            <a:fillRect/>
          </a:stretch>
        </p:blipFill>
        <p:spPr bwMode="auto">
          <a:xfrm>
            <a:off x="1673225" y="1068388"/>
            <a:ext cx="5781675" cy="4962525"/>
          </a:xfrm>
          <a:prstGeom prst="rect">
            <a:avLst/>
          </a:prstGeom>
          <a:solidFill>
            <a:schemeClr val="accent1"/>
          </a:solidFill>
          <a:ln w="12700" algn="ctr">
            <a:solidFill>
              <a:schemeClr val="tx1"/>
            </a:solidFill>
            <a:miter lim="800000"/>
            <a:headEnd/>
            <a:tailEnd/>
          </a:ln>
        </p:spPr>
      </p:pic>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1" name="Rectangle 3"/>
          <p:cNvSpPr>
            <a:spLocks noGrp="1" noChangeArrowheads="1"/>
          </p:cNvSpPr>
          <p:nvPr>
            <p:ph idx="1"/>
          </p:nvPr>
        </p:nvSpPr>
        <p:spPr>
          <a:xfrm>
            <a:off x="457200" y="892175"/>
            <a:ext cx="8229600" cy="5424488"/>
          </a:xfrm>
        </p:spPr>
        <p:txBody>
          <a:bodyPr tIns="91440" bIns="91440"/>
          <a:lstStyle/>
          <a:p>
            <a:pPr marL="914400" lvl="1" indent="-457200" defTabSz="914400" eaLnBrk="1" hangingPunct="1">
              <a:buFont typeface="Lucida Grande"/>
              <a:buNone/>
            </a:pPr>
            <a:endParaRPr lang="en-IE" smtClean="0">
              <a:solidFill>
                <a:srgbClr val="4F4F4F"/>
              </a:solidFill>
              <a:latin typeface="Century Gothic" pitchFamily="34" charset="0"/>
              <a:cs typeface="Century Gothic" pitchFamily="34" charset="0"/>
            </a:endParaRPr>
          </a:p>
          <a:p>
            <a:pPr marL="533400" indent="-533400" defTabSz="914400" eaLnBrk="1" hangingPunct="1">
              <a:buFont typeface="Arial" charset="0"/>
              <a:buNone/>
            </a:pPr>
            <a:endParaRPr lang="en-US" smtClean="0">
              <a:solidFill>
                <a:srgbClr val="4F4F4F"/>
              </a:solidFill>
              <a:latin typeface="Century Gothic" pitchFamily="34" charset="0"/>
              <a:cs typeface="Century Gothic" pitchFamily="34" charset="0"/>
            </a:endParaRPr>
          </a:p>
        </p:txBody>
      </p:sp>
      <p:sp>
        <p:nvSpPr>
          <p:cNvPr id="66562" name="Rectangle 5"/>
          <p:cNvSpPr>
            <a:spLocks noGrp="1" noChangeArrowheads="1"/>
          </p:cNvSpPr>
          <p:nvPr>
            <p:ph type="title"/>
          </p:nvPr>
        </p:nvSpPr>
        <p:spPr>
          <a:xfrm>
            <a:off x="457200" y="182563"/>
            <a:ext cx="8229600" cy="709612"/>
          </a:xfrm>
        </p:spPr>
        <p:txBody>
          <a:bodyPr anchor="b"/>
          <a:lstStyle/>
          <a:p>
            <a:pPr eaLnBrk="1" hangingPunct="1"/>
            <a:r>
              <a:rPr lang="en-IE" smtClean="0">
                <a:solidFill>
                  <a:srgbClr val="4F4F4F"/>
                </a:solidFill>
                <a:latin typeface="Century Gothic" pitchFamily="34" charset="0"/>
                <a:cs typeface="Century Gothic" pitchFamily="34" charset="0"/>
              </a:rPr>
              <a:t>Post-conversion Reports</a:t>
            </a:r>
            <a:endParaRPr lang="en-US" smtClean="0">
              <a:solidFill>
                <a:srgbClr val="4F4F4F"/>
              </a:solidFill>
              <a:latin typeface="Century Gothic" pitchFamily="34" charset="0"/>
              <a:cs typeface="Century Gothic" pitchFamily="34" charset="0"/>
            </a:endParaRPr>
          </a:p>
        </p:txBody>
      </p:sp>
      <p:sp>
        <p:nvSpPr>
          <p:cNvPr id="66563" name="Rectangle 4"/>
          <p:cNvSpPr>
            <a:spLocks noChangeArrowheads="1"/>
          </p:cNvSpPr>
          <p:nvPr/>
        </p:nvSpPr>
        <p:spPr bwMode="auto">
          <a:xfrm>
            <a:off x="457200" y="1042988"/>
            <a:ext cx="8153400" cy="4257675"/>
          </a:xfrm>
          <a:prstGeom prst="rect">
            <a:avLst/>
          </a:prstGeom>
          <a:noFill/>
          <a:ln w="9525">
            <a:noFill/>
            <a:miter lim="800000"/>
            <a:headEnd/>
            <a:tailEnd/>
          </a:ln>
        </p:spPr>
        <p:txBody>
          <a:bodyPr tIns="91440" bIns="91440"/>
          <a:lstStyle/>
          <a:p>
            <a:pPr marL="342900" indent="-342900" defTabSz="914400">
              <a:lnSpc>
                <a:spcPct val="80000"/>
              </a:lnSpc>
              <a:spcBef>
                <a:spcPct val="30000"/>
              </a:spcBef>
              <a:buClr>
                <a:schemeClr val="accent2"/>
              </a:buClr>
              <a:buFontTx/>
              <a:buChar char="•"/>
            </a:pPr>
            <a:r>
              <a:rPr lang="en-IE" sz="2800">
                <a:latin typeface="Century Gothic" pitchFamily="34" charset="0"/>
              </a:rPr>
              <a:t>Trial Balance</a:t>
            </a:r>
          </a:p>
          <a:p>
            <a:pPr marL="342900" indent="-342900" defTabSz="914400">
              <a:lnSpc>
                <a:spcPct val="80000"/>
              </a:lnSpc>
              <a:spcBef>
                <a:spcPct val="30000"/>
              </a:spcBef>
              <a:buClr>
                <a:schemeClr val="accent2"/>
              </a:buClr>
              <a:buFontTx/>
              <a:buChar char="•"/>
            </a:pPr>
            <a:r>
              <a:rPr lang="en-IE" sz="2800">
                <a:latin typeface="Century Gothic" pitchFamily="34" charset="0"/>
              </a:rPr>
              <a:t>Balance Sheet</a:t>
            </a:r>
          </a:p>
          <a:p>
            <a:pPr marL="342900" indent="-342900" defTabSz="914400">
              <a:lnSpc>
                <a:spcPct val="80000"/>
              </a:lnSpc>
              <a:spcBef>
                <a:spcPct val="30000"/>
              </a:spcBef>
              <a:buClr>
                <a:schemeClr val="accent2"/>
              </a:buClr>
              <a:buFontTx/>
              <a:buChar char="•"/>
            </a:pPr>
            <a:r>
              <a:rPr lang="en-IE" sz="2800">
                <a:latin typeface="Century Gothic" pitchFamily="34" charset="0"/>
              </a:rPr>
              <a:t>Income Statement</a:t>
            </a:r>
          </a:p>
          <a:p>
            <a:pPr marL="342900" indent="-342900" defTabSz="914400">
              <a:lnSpc>
                <a:spcPct val="80000"/>
              </a:lnSpc>
              <a:spcBef>
                <a:spcPct val="30000"/>
              </a:spcBef>
              <a:buClr>
                <a:schemeClr val="accent2"/>
              </a:buClr>
              <a:buFontTx/>
              <a:buChar char="•"/>
            </a:pPr>
            <a:r>
              <a:rPr lang="en-IE" sz="2800">
                <a:latin typeface="Century Gothic" pitchFamily="34" charset="0"/>
              </a:rPr>
              <a:t>Customer Aging Analysis</a:t>
            </a:r>
          </a:p>
          <a:p>
            <a:pPr marL="342900" indent="-342900" defTabSz="914400">
              <a:lnSpc>
                <a:spcPct val="80000"/>
              </a:lnSpc>
              <a:spcBef>
                <a:spcPct val="30000"/>
              </a:spcBef>
              <a:buClr>
                <a:schemeClr val="accent2"/>
              </a:buClr>
              <a:buFontTx/>
              <a:buChar char="•"/>
            </a:pPr>
            <a:r>
              <a:rPr lang="en-IE" sz="2800">
                <a:latin typeface="Century Gothic" pitchFamily="34" charset="0"/>
              </a:rPr>
              <a:t>Supplier Aging Analysis</a:t>
            </a:r>
          </a:p>
          <a:p>
            <a:pPr marL="342900" indent="-342900" defTabSz="914400">
              <a:lnSpc>
                <a:spcPct val="80000"/>
              </a:lnSpc>
              <a:spcBef>
                <a:spcPct val="30000"/>
              </a:spcBef>
              <a:buClr>
                <a:schemeClr val="accent2"/>
              </a:buClr>
              <a:buFontTx/>
              <a:buChar char="•"/>
            </a:pPr>
            <a:r>
              <a:rPr lang="en-IE" sz="2800">
                <a:latin typeface="Century Gothic" pitchFamily="34" charset="0"/>
              </a:rPr>
              <a:t>Inventory Valuation as of Date</a:t>
            </a:r>
          </a:p>
          <a:p>
            <a:pPr marL="342900" indent="-342900" defTabSz="914400">
              <a:lnSpc>
                <a:spcPct val="80000"/>
              </a:lnSpc>
              <a:spcBef>
                <a:spcPct val="30000"/>
              </a:spcBef>
              <a:buClr>
                <a:schemeClr val="accent2"/>
              </a:buClr>
              <a:buFontTx/>
              <a:buChar char="•"/>
            </a:pPr>
            <a:r>
              <a:rPr lang="en-IE" sz="2800">
                <a:latin typeface="Century Gothic" pitchFamily="34" charset="0"/>
              </a:rPr>
              <a:t>Unmatched PO receipts as of Date</a:t>
            </a:r>
          </a:p>
          <a:p>
            <a:pPr marL="342900" indent="-342900" defTabSz="914400">
              <a:lnSpc>
                <a:spcPct val="80000"/>
              </a:lnSpc>
              <a:spcBef>
                <a:spcPct val="30000"/>
              </a:spcBef>
              <a:buClr>
                <a:schemeClr val="accent2"/>
              </a:buClr>
              <a:buFontTx/>
              <a:buChar char="•"/>
            </a:pPr>
            <a:r>
              <a:rPr lang="en-IE" sz="2800">
                <a:latin typeface="Century Gothic" pitchFamily="34" charset="0"/>
              </a:rPr>
              <a:t>Asset Owned report (Fixed Assets Valuation)</a:t>
            </a:r>
          </a:p>
          <a:p>
            <a:pPr marL="342900" indent="-342900" defTabSz="914400">
              <a:lnSpc>
                <a:spcPct val="80000"/>
              </a:lnSpc>
              <a:spcBef>
                <a:spcPct val="30000"/>
              </a:spcBef>
              <a:buClr>
                <a:schemeClr val="accent2"/>
              </a:buClr>
              <a:buFontTx/>
              <a:buChar char="•"/>
            </a:pPr>
            <a:r>
              <a:rPr lang="en-IE" sz="2800">
                <a:latin typeface="Century Gothic" pitchFamily="34" charset="0"/>
              </a:rPr>
              <a:t>Open Sales Order Balances</a:t>
            </a:r>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5" name="Rectangle 3"/>
          <p:cNvSpPr>
            <a:spLocks noGrp="1" noChangeArrowheads="1"/>
          </p:cNvSpPr>
          <p:nvPr>
            <p:ph idx="1"/>
          </p:nvPr>
        </p:nvSpPr>
        <p:spPr>
          <a:xfrm>
            <a:off x="457200" y="892175"/>
            <a:ext cx="8229600" cy="5424488"/>
          </a:xfrm>
        </p:spPr>
        <p:txBody>
          <a:bodyPr tIns="91440" bIns="91440"/>
          <a:lstStyle/>
          <a:p>
            <a:pPr marL="914400" lvl="1" indent="-457200" defTabSz="914400" eaLnBrk="1" hangingPunct="1">
              <a:buFont typeface="Lucida Grande"/>
              <a:buNone/>
            </a:pPr>
            <a:endParaRPr lang="en-IE" smtClean="0">
              <a:solidFill>
                <a:srgbClr val="4F4F4F"/>
              </a:solidFill>
              <a:latin typeface="Century Gothic" pitchFamily="34" charset="0"/>
              <a:cs typeface="Century Gothic" pitchFamily="34" charset="0"/>
            </a:endParaRPr>
          </a:p>
          <a:p>
            <a:pPr marL="533400" indent="-533400" defTabSz="914400" eaLnBrk="1" hangingPunct="1">
              <a:buFont typeface="Arial" charset="0"/>
              <a:buNone/>
            </a:pPr>
            <a:endParaRPr lang="en-US" smtClean="0">
              <a:solidFill>
                <a:srgbClr val="4F4F4F"/>
              </a:solidFill>
              <a:latin typeface="Century Gothic" pitchFamily="34" charset="0"/>
              <a:cs typeface="Century Gothic" pitchFamily="34" charset="0"/>
            </a:endParaRPr>
          </a:p>
        </p:txBody>
      </p:sp>
      <p:sp>
        <p:nvSpPr>
          <p:cNvPr id="61443" name="Rectangle 7"/>
          <p:cNvSpPr>
            <a:spLocks noGrp="1" noChangeArrowheads="1"/>
          </p:cNvSpPr>
          <p:nvPr>
            <p:ph type="title"/>
          </p:nvPr>
        </p:nvSpPr>
        <p:spPr>
          <a:xfrm>
            <a:off x="457200" y="182563"/>
            <a:ext cx="8229600" cy="709612"/>
          </a:xfrm>
        </p:spPr>
        <p:txBody>
          <a:bodyPr rtlCol="0" anchor="b">
            <a:normAutofit fontScale="90000"/>
          </a:bodyPr>
          <a:lstStyle/>
          <a:p>
            <a:pPr eaLnBrk="1" fontAlgn="auto" hangingPunct="1">
              <a:spcAft>
                <a:spcPts val="0"/>
              </a:spcAft>
              <a:defRPr/>
            </a:pPr>
            <a:r>
              <a:rPr lang="en-IE" sz="2800" smtClean="0">
                <a:latin typeface="Century Gothic" pitchFamily="34" charset="0"/>
                <a:ea typeface="+mj-ea"/>
                <a:cs typeface="Century Gothic" pitchFamily="34" charset="0"/>
              </a:rPr>
              <a:t>Suggested Process Flow &amp; Static Data Validation</a:t>
            </a:r>
            <a:endParaRPr lang="en-US" sz="2800" smtClean="0">
              <a:latin typeface="Century Gothic" pitchFamily="34" charset="0"/>
              <a:ea typeface="+mj-ea"/>
              <a:cs typeface="Century Gothic" pitchFamily="34" charset="0"/>
            </a:endParaRPr>
          </a:p>
        </p:txBody>
      </p:sp>
      <p:sp>
        <p:nvSpPr>
          <p:cNvPr id="67587" name="Rectangle 6"/>
          <p:cNvSpPr>
            <a:spLocks noChangeArrowheads="1"/>
          </p:cNvSpPr>
          <p:nvPr/>
        </p:nvSpPr>
        <p:spPr bwMode="auto">
          <a:xfrm>
            <a:off x="457200" y="925513"/>
            <a:ext cx="8153400" cy="5103812"/>
          </a:xfrm>
          <a:prstGeom prst="rect">
            <a:avLst/>
          </a:prstGeom>
          <a:noFill/>
          <a:ln w="9525">
            <a:noFill/>
            <a:miter lim="800000"/>
            <a:headEnd/>
            <a:tailEnd/>
          </a:ln>
        </p:spPr>
        <p:txBody>
          <a:bodyPr tIns="91440" bIns="91440"/>
          <a:lstStyle/>
          <a:p>
            <a:pPr marL="342900" indent="-342900" defTabSz="914400">
              <a:lnSpc>
                <a:spcPct val="80000"/>
              </a:lnSpc>
              <a:spcBef>
                <a:spcPct val="30000"/>
              </a:spcBef>
              <a:buClr>
                <a:schemeClr val="accent2"/>
              </a:buClr>
              <a:buFontTx/>
              <a:buChar char="•"/>
            </a:pPr>
            <a:r>
              <a:rPr lang="en-US" sz="2000">
                <a:latin typeface="Century Gothic" pitchFamily="34" charset="0"/>
              </a:rPr>
              <a:t>Sales Order – AR Process</a:t>
            </a:r>
          </a:p>
          <a:p>
            <a:pPr marL="742950" lvl="1" indent="-285750" defTabSz="914400">
              <a:lnSpc>
                <a:spcPct val="80000"/>
              </a:lnSpc>
              <a:spcBef>
                <a:spcPct val="25000"/>
              </a:spcBef>
              <a:buClr>
                <a:schemeClr val="accent2"/>
              </a:buClr>
              <a:buFont typeface="Times New Roman" pitchFamily="18" charset="0"/>
              <a:buChar char="–"/>
            </a:pPr>
            <a:r>
              <a:rPr lang="en-IE" sz="1400">
                <a:latin typeface="Century Gothic" pitchFamily="34" charset="0"/>
              </a:rPr>
              <a:t>Sales Quotes</a:t>
            </a:r>
          </a:p>
          <a:p>
            <a:pPr marL="742950" lvl="1" indent="-285750" defTabSz="914400">
              <a:lnSpc>
                <a:spcPct val="80000"/>
              </a:lnSpc>
              <a:spcBef>
                <a:spcPct val="25000"/>
              </a:spcBef>
              <a:buClr>
                <a:schemeClr val="accent2"/>
              </a:buClr>
              <a:buFont typeface="Times New Roman" pitchFamily="18" charset="0"/>
              <a:buChar char="–"/>
            </a:pPr>
            <a:r>
              <a:rPr lang="en-IE" sz="1400">
                <a:latin typeface="Century Gothic" pitchFamily="34" charset="0"/>
              </a:rPr>
              <a:t>Sales Quote Release to Order</a:t>
            </a:r>
          </a:p>
          <a:p>
            <a:pPr marL="742950" lvl="1" indent="-285750" defTabSz="914400">
              <a:lnSpc>
                <a:spcPct val="80000"/>
              </a:lnSpc>
              <a:spcBef>
                <a:spcPct val="25000"/>
              </a:spcBef>
              <a:buClr>
                <a:schemeClr val="accent2"/>
              </a:buClr>
              <a:buFont typeface="Times New Roman" pitchFamily="18" charset="0"/>
              <a:buChar char="–"/>
            </a:pPr>
            <a:r>
              <a:rPr lang="en-IE" sz="1400">
                <a:latin typeface="Century Gothic" pitchFamily="34" charset="0"/>
              </a:rPr>
              <a:t>Sales Orders</a:t>
            </a:r>
          </a:p>
          <a:p>
            <a:pPr marL="742950" lvl="1" indent="-285750" defTabSz="914400">
              <a:lnSpc>
                <a:spcPct val="80000"/>
              </a:lnSpc>
              <a:spcBef>
                <a:spcPct val="25000"/>
              </a:spcBef>
              <a:buClr>
                <a:schemeClr val="accent2"/>
              </a:buClr>
              <a:buFont typeface="Times New Roman" pitchFamily="18" charset="0"/>
              <a:buChar char="–"/>
            </a:pPr>
            <a:r>
              <a:rPr lang="en-IE" sz="1400">
                <a:latin typeface="Century Gothic" pitchFamily="34" charset="0"/>
              </a:rPr>
              <a:t>Sales Order Shipment</a:t>
            </a:r>
          </a:p>
          <a:p>
            <a:pPr marL="742950" lvl="1" indent="-285750" defTabSz="914400">
              <a:lnSpc>
                <a:spcPct val="80000"/>
              </a:lnSpc>
              <a:spcBef>
                <a:spcPct val="25000"/>
              </a:spcBef>
              <a:buClr>
                <a:schemeClr val="accent2"/>
              </a:buClr>
              <a:buFont typeface="Times New Roman" pitchFamily="18" charset="0"/>
              <a:buChar char="–"/>
            </a:pPr>
            <a:r>
              <a:rPr lang="en-IE" sz="1400">
                <a:latin typeface="Century Gothic" pitchFamily="34" charset="0"/>
              </a:rPr>
              <a:t>Invoice Post and Print</a:t>
            </a:r>
          </a:p>
          <a:p>
            <a:pPr marL="742950" lvl="1" indent="-285750" defTabSz="914400">
              <a:lnSpc>
                <a:spcPct val="80000"/>
              </a:lnSpc>
              <a:spcBef>
                <a:spcPct val="25000"/>
              </a:spcBef>
              <a:buClr>
                <a:schemeClr val="accent2"/>
              </a:buClr>
              <a:buFont typeface="Times New Roman" pitchFamily="18" charset="0"/>
              <a:buChar char="–"/>
            </a:pPr>
            <a:r>
              <a:rPr lang="en-IE" sz="1400">
                <a:latin typeface="Century Gothic" pitchFamily="34" charset="0"/>
              </a:rPr>
              <a:t>Customer Statement</a:t>
            </a:r>
          </a:p>
          <a:p>
            <a:pPr marL="742950" lvl="1" indent="-285750" defTabSz="914400">
              <a:lnSpc>
                <a:spcPct val="80000"/>
              </a:lnSpc>
              <a:spcBef>
                <a:spcPct val="25000"/>
              </a:spcBef>
              <a:buClr>
                <a:schemeClr val="accent2"/>
              </a:buClr>
              <a:buFont typeface="Times New Roman" pitchFamily="18" charset="0"/>
              <a:buChar char="–"/>
            </a:pPr>
            <a:r>
              <a:rPr lang="en-IE" sz="1400">
                <a:latin typeface="Century Gothic" pitchFamily="34" charset="0"/>
              </a:rPr>
              <a:t>AR Payment</a:t>
            </a:r>
          </a:p>
          <a:p>
            <a:pPr marL="342900" indent="-342900" defTabSz="914400">
              <a:lnSpc>
                <a:spcPct val="80000"/>
              </a:lnSpc>
              <a:spcBef>
                <a:spcPct val="30000"/>
              </a:spcBef>
              <a:buClr>
                <a:schemeClr val="accent2"/>
              </a:buClr>
              <a:buFontTx/>
              <a:buChar char="•"/>
            </a:pPr>
            <a:r>
              <a:rPr lang="en-IE" sz="2000">
                <a:latin typeface="Century Gothic" pitchFamily="34" charset="0"/>
              </a:rPr>
              <a:t>As per customer implementation, the following should be considered within the above process test:</a:t>
            </a:r>
          </a:p>
          <a:p>
            <a:pPr marL="742950" lvl="1" indent="-285750" defTabSz="914400">
              <a:lnSpc>
                <a:spcPct val="80000"/>
              </a:lnSpc>
              <a:spcBef>
                <a:spcPct val="25000"/>
              </a:spcBef>
              <a:buClr>
                <a:schemeClr val="accent2"/>
              </a:buClr>
              <a:buFont typeface="Times New Roman" pitchFamily="18" charset="0"/>
              <a:buChar char="–"/>
            </a:pPr>
            <a:r>
              <a:rPr lang="en-IE" sz="1400">
                <a:latin typeface="Century Gothic" pitchFamily="34" charset="0"/>
              </a:rPr>
              <a:t>Discreet /Scheduled Orders</a:t>
            </a:r>
          </a:p>
          <a:p>
            <a:pPr marL="742950" lvl="1" indent="-285750" defTabSz="914400">
              <a:lnSpc>
                <a:spcPct val="80000"/>
              </a:lnSpc>
              <a:spcBef>
                <a:spcPct val="25000"/>
              </a:spcBef>
              <a:buClr>
                <a:schemeClr val="accent2"/>
              </a:buClr>
              <a:buFont typeface="Times New Roman" pitchFamily="18" charset="0"/>
              <a:buChar char="–"/>
            </a:pPr>
            <a:r>
              <a:rPr lang="en-IE" sz="1400">
                <a:latin typeface="Century Gothic" pitchFamily="34" charset="0"/>
              </a:rPr>
              <a:t>Inventory / Memo Orders</a:t>
            </a:r>
          </a:p>
          <a:p>
            <a:pPr marL="742950" lvl="1" indent="-285750" defTabSz="914400">
              <a:lnSpc>
                <a:spcPct val="80000"/>
              </a:lnSpc>
              <a:spcBef>
                <a:spcPct val="25000"/>
              </a:spcBef>
              <a:buClr>
                <a:schemeClr val="accent2"/>
              </a:buClr>
              <a:buFont typeface="Times New Roman" pitchFamily="18" charset="0"/>
              <a:buChar char="–"/>
            </a:pPr>
            <a:r>
              <a:rPr lang="en-IE" sz="1400">
                <a:latin typeface="Century Gothic" pitchFamily="34" charset="0"/>
              </a:rPr>
              <a:t>Shipments / Returns (include enhanced shipping)</a:t>
            </a:r>
          </a:p>
          <a:p>
            <a:pPr marL="742950" lvl="1" indent="-285750" defTabSz="914400">
              <a:lnSpc>
                <a:spcPct val="80000"/>
              </a:lnSpc>
              <a:spcBef>
                <a:spcPct val="25000"/>
              </a:spcBef>
              <a:buClr>
                <a:schemeClr val="accent2"/>
              </a:buClr>
              <a:buFont typeface="Times New Roman" pitchFamily="18" charset="0"/>
              <a:buChar char="–"/>
            </a:pPr>
            <a:r>
              <a:rPr lang="en-IE" sz="1400">
                <a:latin typeface="Century Gothic" pitchFamily="34" charset="0"/>
              </a:rPr>
              <a:t>Despatch Documents</a:t>
            </a:r>
          </a:p>
          <a:p>
            <a:pPr marL="742950" lvl="1" indent="-285750" defTabSz="914400">
              <a:lnSpc>
                <a:spcPct val="80000"/>
              </a:lnSpc>
              <a:spcBef>
                <a:spcPct val="25000"/>
              </a:spcBef>
              <a:buClr>
                <a:schemeClr val="accent2"/>
              </a:buClr>
              <a:buFont typeface="Times New Roman" pitchFamily="18" charset="0"/>
              <a:buChar char="–"/>
            </a:pPr>
            <a:r>
              <a:rPr lang="en-IE" sz="1400">
                <a:latin typeface="Century Gothic" pitchFamily="34" charset="0"/>
              </a:rPr>
              <a:t>Correction Orders</a:t>
            </a:r>
          </a:p>
          <a:p>
            <a:pPr marL="742950" lvl="1" indent="-285750" defTabSz="914400">
              <a:lnSpc>
                <a:spcPct val="80000"/>
              </a:lnSpc>
              <a:spcBef>
                <a:spcPct val="25000"/>
              </a:spcBef>
              <a:buClr>
                <a:schemeClr val="accent2"/>
              </a:buClr>
              <a:buFont typeface="Times New Roman" pitchFamily="18" charset="0"/>
              <a:buChar char="–"/>
            </a:pPr>
            <a:r>
              <a:rPr lang="en-IE" sz="1400">
                <a:latin typeface="Century Gothic" pitchFamily="34" charset="0"/>
              </a:rPr>
              <a:t>Consolidated Invoicing</a:t>
            </a:r>
          </a:p>
          <a:p>
            <a:pPr marL="742950" lvl="1" indent="-285750" defTabSz="914400">
              <a:lnSpc>
                <a:spcPct val="80000"/>
              </a:lnSpc>
              <a:spcBef>
                <a:spcPct val="25000"/>
              </a:spcBef>
              <a:buClr>
                <a:schemeClr val="accent2"/>
              </a:buClr>
              <a:buFont typeface="Times New Roman" pitchFamily="18" charset="0"/>
              <a:buChar char="–"/>
            </a:pPr>
            <a:r>
              <a:rPr lang="en-IE" sz="1400">
                <a:latin typeface="Century Gothic" pitchFamily="34" charset="0"/>
              </a:rPr>
              <a:t>Required payment formats (for example, Cheque, Electronic, Draft, and so on)</a:t>
            </a:r>
          </a:p>
          <a:p>
            <a:pPr marL="742950" lvl="1" indent="-285750" defTabSz="914400">
              <a:lnSpc>
                <a:spcPct val="80000"/>
              </a:lnSpc>
              <a:spcBef>
                <a:spcPct val="25000"/>
              </a:spcBef>
              <a:buClr>
                <a:schemeClr val="accent2"/>
              </a:buClr>
              <a:buFont typeface="Times New Roman" pitchFamily="18" charset="0"/>
              <a:buChar char="–"/>
            </a:pPr>
            <a:r>
              <a:rPr lang="en-IE" sz="1400">
                <a:latin typeface="Century Gothic" pitchFamily="34" charset="0"/>
              </a:rPr>
              <a:t>Consignment Inventory</a:t>
            </a:r>
          </a:p>
          <a:p>
            <a:pPr marL="742950" lvl="1" indent="-285750" defTabSz="914400">
              <a:lnSpc>
                <a:spcPct val="80000"/>
              </a:lnSpc>
              <a:spcBef>
                <a:spcPct val="25000"/>
              </a:spcBef>
              <a:buClr>
                <a:schemeClr val="accent2"/>
              </a:buClr>
              <a:buFont typeface="Times New Roman" pitchFamily="18" charset="0"/>
              <a:buChar char="–"/>
            </a:pPr>
            <a:r>
              <a:rPr lang="en-IE" sz="1400">
                <a:latin typeface="Century Gothic" pitchFamily="34" charset="0"/>
              </a:rPr>
              <a:t>SSM</a:t>
            </a:r>
          </a:p>
          <a:p>
            <a:pPr marL="742950" lvl="1" indent="-285750" defTabSz="914400">
              <a:lnSpc>
                <a:spcPct val="80000"/>
              </a:lnSpc>
              <a:spcBef>
                <a:spcPct val="25000"/>
              </a:spcBef>
              <a:buClr>
                <a:schemeClr val="accent2"/>
              </a:buClr>
              <a:buFont typeface="Times New Roman" pitchFamily="18" charset="0"/>
              <a:buChar char="–"/>
            </a:pPr>
            <a:r>
              <a:rPr lang="en-IE" sz="1400">
                <a:latin typeface="Century Gothic" pitchFamily="34" charset="0"/>
              </a:rPr>
              <a:t>Credit Checking</a:t>
            </a:r>
          </a:p>
          <a:p>
            <a:pPr marL="742950" lvl="1" indent="-285750" defTabSz="914400">
              <a:lnSpc>
                <a:spcPct val="80000"/>
              </a:lnSpc>
              <a:spcBef>
                <a:spcPct val="25000"/>
              </a:spcBef>
              <a:buClr>
                <a:schemeClr val="accent2"/>
              </a:buClr>
              <a:buFont typeface="Times New Roman" pitchFamily="18" charset="0"/>
              <a:buChar char="–"/>
            </a:pPr>
            <a:r>
              <a:rPr lang="en-IE" sz="1400">
                <a:latin typeface="Century Gothic" pitchFamily="34" charset="0"/>
              </a:rPr>
              <a:t>Multi Currency</a:t>
            </a:r>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09" name="Rectangle 3"/>
          <p:cNvSpPr>
            <a:spLocks noGrp="1" noChangeArrowheads="1"/>
          </p:cNvSpPr>
          <p:nvPr>
            <p:ph idx="1"/>
          </p:nvPr>
        </p:nvSpPr>
        <p:spPr>
          <a:xfrm>
            <a:off x="457200" y="892175"/>
            <a:ext cx="8229600" cy="5424488"/>
          </a:xfrm>
        </p:spPr>
        <p:txBody>
          <a:bodyPr tIns="91440" bIns="91440"/>
          <a:lstStyle/>
          <a:p>
            <a:pPr marL="914400" lvl="1" indent="-457200" defTabSz="914400" eaLnBrk="1" hangingPunct="1">
              <a:buFont typeface="Lucida Grande"/>
              <a:buNone/>
            </a:pPr>
            <a:endParaRPr lang="en-IE" smtClean="0">
              <a:solidFill>
                <a:srgbClr val="4F4F4F"/>
              </a:solidFill>
              <a:latin typeface="Century Gothic" pitchFamily="34" charset="0"/>
              <a:cs typeface="Century Gothic" pitchFamily="34" charset="0"/>
            </a:endParaRPr>
          </a:p>
          <a:p>
            <a:pPr marL="533400" indent="-533400" defTabSz="914400" eaLnBrk="1" hangingPunct="1">
              <a:buFont typeface="Arial" charset="0"/>
              <a:buNone/>
            </a:pPr>
            <a:endParaRPr lang="en-US" smtClean="0">
              <a:solidFill>
                <a:srgbClr val="4F4F4F"/>
              </a:solidFill>
              <a:latin typeface="Century Gothic" pitchFamily="34" charset="0"/>
              <a:cs typeface="Century Gothic" pitchFamily="34" charset="0"/>
            </a:endParaRPr>
          </a:p>
        </p:txBody>
      </p:sp>
      <p:sp>
        <p:nvSpPr>
          <p:cNvPr id="62467" name="Rectangle 5"/>
          <p:cNvSpPr>
            <a:spLocks noGrp="1" noChangeArrowheads="1"/>
          </p:cNvSpPr>
          <p:nvPr>
            <p:ph type="title"/>
          </p:nvPr>
        </p:nvSpPr>
        <p:spPr>
          <a:xfrm>
            <a:off x="457200" y="182563"/>
            <a:ext cx="8229600" cy="709612"/>
          </a:xfrm>
        </p:spPr>
        <p:txBody>
          <a:bodyPr rtlCol="0" anchor="b">
            <a:normAutofit fontScale="90000"/>
          </a:bodyPr>
          <a:lstStyle/>
          <a:p>
            <a:pPr eaLnBrk="1" fontAlgn="auto" hangingPunct="1">
              <a:spcAft>
                <a:spcPts val="0"/>
              </a:spcAft>
              <a:defRPr/>
            </a:pPr>
            <a:r>
              <a:rPr lang="en-IE" sz="2800" smtClean="0">
                <a:latin typeface="Century Gothic" pitchFamily="34" charset="0"/>
                <a:ea typeface="+mj-ea"/>
                <a:cs typeface="Century Gothic" pitchFamily="34" charset="0"/>
              </a:rPr>
              <a:t>Suggested Process Flow &amp; Static Data Validation</a:t>
            </a:r>
            <a:endParaRPr lang="en-US" sz="2800" smtClean="0">
              <a:latin typeface="Century Gothic" pitchFamily="34" charset="0"/>
              <a:ea typeface="+mj-ea"/>
              <a:cs typeface="Century Gothic" pitchFamily="34" charset="0"/>
            </a:endParaRPr>
          </a:p>
        </p:txBody>
      </p:sp>
      <p:sp>
        <p:nvSpPr>
          <p:cNvPr id="68611" name="Rectangle 4"/>
          <p:cNvSpPr>
            <a:spLocks noChangeArrowheads="1"/>
          </p:cNvSpPr>
          <p:nvPr/>
        </p:nvSpPr>
        <p:spPr bwMode="auto">
          <a:xfrm>
            <a:off x="457200" y="982663"/>
            <a:ext cx="8153400" cy="5027612"/>
          </a:xfrm>
          <a:prstGeom prst="rect">
            <a:avLst/>
          </a:prstGeom>
          <a:noFill/>
          <a:ln w="9525">
            <a:noFill/>
            <a:miter lim="800000"/>
            <a:headEnd/>
            <a:tailEnd/>
          </a:ln>
        </p:spPr>
        <p:txBody>
          <a:bodyPr tIns="91440" bIns="91440"/>
          <a:lstStyle/>
          <a:p>
            <a:pPr marL="342900" indent="-342900" defTabSz="914400">
              <a:lnSpc>
                <a:spcPct val="80000"/>
              </a:lnSpc>
              <a:spcBef>
                <a:spcPct val="30000"/>
              </a:spcBef>
              <a:buClr>
                <a:schemeClr val="accent2"/>
              </a:buClr>
              <a:buFontTx/>
              <a:buChar char="•"/>
            </a:pPr>
            <a:r>
              <a:rPr lang="en-US" sz="2000">
                <a:latin typeface="Century Gothic" pitchFamily="34" charset="0"/>
              </a:rPr>
              <a:t>Purchase Order – AP Process</a:t>
            </a:r>
          </a:p>
          <a:p>
            <a:pPr marL="742950" lvl="1" indent="-285750" defTabSz="914400">
              <a:lnSpc>
                <a:spcPct val="90000"/>
              </a:lnSpc>
              <a:spcBef>
                <a:spcPct val="25000"/>
              </a:spcBef>
              <a:buClr>
                <a:schemeClr val="accent2"/>
              </a:buClr>
              <a:buFont typeface="Times New Roman" pitchFamily="18" charset="0"/>
              <a:buChar char="–"/>
            </a:pPr>
            <a:r>
              <a:rPr lang="en-IE" sz="1400">
                <a:latin typeface="Century Gothic" pitchFamily="34" charset="0"/>
              </a:rPr>
              <a:t>Purchase Requisitions</a:t>
            </a:r>
          </a:p>
          <a:p>
            <a:pPr marL="742950" lvl="1" indent="-285750" defTabSz="914400">
              <a:lnSpc>
                <a:spcPct val="90000"/>
              </a:lnSpc>
              <a:spcBef>
                <a:spcPct val="25000"/>
              </a:spcBef>
              <a:buClr>
                <a:schemeClr val="accent2"/>
              </a:buClr>
              <a:buFont typeface="Times New Roman" pitchFamily="18" charset="0"/>
              <a:buChar char="–"/>
            </a:pPr>
            <a:r>
              <a:rPr lang="en-IE" sz="1400">
                <a:latin typeface="Century Gothic" pitchFamily="34" charset="0"/>
              </a:rPr>
              <a:t>Requisition Release to PO</a:t>
            </a:r>
          </a:p>
          <a:p>
            <a:pPr marL="742950" lvl="1" indent="-285750" defTabSz="914400">
              <a:lnSpc>
                <a:spcPct val="90000"/>
              </a:lnSpc>
              <a:spcBef>
                <a:spcPct val="25000"/>
              </a:spcBef>
              <a:buClr>
                <a:schemeClr val="accent2"/>
              </a:buClr>
              <a:buFont typeface="Times New Roman" pitchFamily="18" charset="0"/>
              <a:buChar char="–"/>
            </a:pPr>
            <a:r>
              <a:rPr lang="en-IE" sz="1400">
                <a:latin typeface="Century Gothic" pitchFamily="34" charset="0"/>
              </a:rPr>
              <a:t>Purchase Order</a:t>
            </a:r>
          </a:p>
          <a:p>
            <a:pPr marL="742950" lvl="1" indent="-285750" defTabSz="914400">
              <a:lnSpc>
                <a:spcPct val="90000"/>
              </a:lnSpc>
              <a:spcBef>
                <a:spcPct val="25000"/>
              </a:spcBef>
              <a:buClr>
                <a:schemeClr val="accent2"/>
              </a:buClr>
              <a:buFont typeface="Times New Roman" pitchFamily="18" charset="0"/>
              <a:buChar char="–"/>
            </a:pPr>
            <a:r>
              <a:rPr lang="en-IE" sz="1400">
                <a:latin typeface="Century Gothic" pitchFamily="34" charset="0"/>
              </a:rPr>
              <a:t>PO Receipt</a:t>
            </a:r>
          </a:p>
          <a:p>
            <a:pPr marL="742950" lvl="1" indent="-285750" defTabSz="914400">
              <a:lnSpc>
                <a:spcPct val="90000"/>
              </a:lnSpc>
              <a:spcBef>
                <a:spcPct val="25000"/>
              </a:spcBef>
              <a:buClr>
                <a:schemeClr val="accent2"/>
              </a:buClr>
              <a:buFont typeface="Times New Roman" pitchFamily="18" charset="0"/>
              <a:buChar char="–"/>
            </a:pPr>
            <a:r>
              <a:rPr lang="en-IE" sz="1400">
                <a:latin typeface="Century Gothic" pitchFamily="34" charset="0"/>
              </a:rPr>
              <a:t>Supplier Invoice</a:t>
            </a:r>
          </a:p>
          <a:p>
            <a:pPr marL="742950" lvl="1" indent="-285750" defTabSz="914400">
              <a:lnSpc>
                <a:spcPct val="90000"/>
              </a:lnSpc>
              <a:spcBef>
                <a:spcPct val="25000"/>
              </a:spcBef>
              <a:buClr>
                <a:schemeClr val="accent2"/>
              </a:buClr>
              <a:buFont typeface="Times New Roman" pitchFamily="18" charset="0"/>
              <a:buChar char="–"/>
            </a:pPr>
            <a:r>
              <a:rPr lang="en-IE" sz="1400">
                <a:latin typeface="Century Gothic" pitchFamily="34" charset="0"/>
              </a:rPr>
              <a:t>Invoice Matching</a:t>
            </a:r>
          </a:p>
          <a:p>
            <a:pPr marL="742950" lvl="1" indent="-285750" defTabSz="914400">
              <a:lnSpc>
                <a:spcPct val="90000"/>
              </a:lnSpc>
              <a:spcBef>
                <a:spcPct val="25000"/>
              </a:spcBef>
              <a:buClr>
                <a:schemeClr val="accent2"/>
              </a:buClr>
              <a:buFont typeface="Times New Roman" pitchFamily="18" charset="0"/>
              <a:buChar char="–"/>
            </a:pPr>
            <a:r>
              <a:rPr lang="en-IE" sz="1400">
                <a:latin typeface="Century Gothic" pitchFamily="34" charset="0"/>
              </a:rPr>
              <a:t>AP Payment</a:t>
            </a:r>
          </a:p>
          <a:p>
            <a:pPr marL="342900" indent="-342900" defTabSz="914400">
              <a:lnSpc>
                <a:spcPct val="90000"/>
              </a:lnSpc>
              <a:spcBef>
                <a:spcPct val="30000"/>
              </a:spcBef>
              <a:buClr>
                <a:schemeClr val="accent2"/>
              </a:buClr>
              <a:buFontTx/>
              <a:buChar char="•"/>
            </a:pPr>
            <a:r>
              <a:rPr lang="en-IE" sz="2000">
                <a:latin typeface="Century Gothic" pitchFamily="34" charset="0"/>
              </a:rPr>
              <a:t>As per customer implementation, the following should be considered within the above process test:</a:t>
            </a:r>
          </a:p>
          <a:p>
            <a:pPr marL="742950" lvl="1" indent="-285750" defTabSz="914400">
              <a:lnSpc>
                <a:spcPct val="90000"/>
              </a:lnSpc>
              <a:spcBef>
                <a:spcPct val="25000"/>
              </a:spcBef>
              <a:buClr>
                <a:schemeClr val="accent2"/>
              </a:buClr>
              <a:buFont typeface="Times New Roman" pitchFamily="18" charset="0"/>
              <a:buChar char="–"/>
            </a:pPr>
            <a:r>
              <a:rPr lang="en-IE" sz="1400">
                <a:latin typeface="Century Gothic" pitchFamily="34" charset="0"/>
              </a:rPr>
              <a:t>Standard / Global Requisitions</a:t>
            </a:r>
          </a:p>
          <a:p>
            <a:pPr marL="742950" lvl="1" indent="-285750" defTabSz="914400">
              <a:lnSpc>
                <a:spcPct val="90000"/>
              </a:lnSpc>
              <a:spcBef>
                <a:spcPct val="25000"/>
              </a:spcBef>
              <a:buClr>
                <a:schemeClr val="accent2"/>
              </a:buClr>
              <a:buFont typeface="Times New Roman" pitchFamily="18" charset="0"/>
              <a:buChar char="–"/>
            </a:pPr>
            <a:r>
              <a:rPr lang="en-IE" sz="1400">
                <a:latin typeface="Century Gothic" pitchFamily="34" charset="0"/>
              </a:rPr>
              <a:t>Discreet /Scheduled Orders / Blanket Orders</a:t>
            </a:r>
          </a:p>
          <a:p>
            <a:pPr marL="742950" lvl="1" indent="-285750" defTabSz="914400">
              <a:lnSpc>
                <a:spcPct val="90000"/>
              </a:lnSpc>
              <a:spcBef>
                <a:spcPct val="25000"/>
              </a:spcBef>
              <a:buClr>
                <a:schemeClr val="accent2"/>
              </a:buClr>
              <a:buFont typeface="Times New Roman" pitchFamily="18" charset="0"/>
              <a:buChar char="–"/>
            </a:pPr>
            <a:r>
              <a:rPr lang="en-IE" sz="1400">
                <a:latin typeface="Century Gothic" pitchFamily="34" charset="0"/>
              </a:rPr>
              <a:t>Inventory / Memo Orders / Sub-Contract</a:t>
            </a:r>
          </a:p>
          <a:p>
            <a:pPr marL="742950" lvl="1" indent="-285750" defTabSz="914400">
              <a:lnSpc>
                <a:spcPct val="90000"/>
              </a:lnSpc>
              <a:spcBef>
                <a:spcPct val="25000"/>
              </a:spcBef>
              <a:buClr>
                <a:schemeClr val="accent2"/>
              </a:buClr>
              <a:buFont typeface="Times New Roman" pitchFamily="18" charset="0"/>
              <a:buChar char="–"/>
            </a:pPr>
            <a:r>
              <a:rPr lang="en-IE" sz="1400">
                <a:latin typeface="Century Gothic" pitchFamily="34" charset="0"/>
              </a:rPr>
              <a:t>PO Receipt / Return to Vendor (RTV)</a:t>
            </a:r>
          </a:p>
          <a:p>
            <a:pPr marL="742950" lvl="1" indent="-285750" defTabSz="914400">
              <a:lnSpc>
                <a:spcPct val="90000"/>
              </a:lnSpc>
              <a:spcBef>
                <a:spcPct val="25000"/>
              </a:spcBef>
              <a:buClr>
                <a:schemeClr val="accent2"/>
              </a:buClr>
              <a:buFont typeface="Times New Roman" pitchFamily="18" charset="0"/>
              <a:buChar char="–"/>
            </a:pPr>
            <a:r>
              <a:rPr lang="en-IE" sz="1400">
                <a:latin typeface="Century Gothic" pitchFamily="34" charset="0"/>
              </a:rPr>
              <a:t>Evaluated Receipts Settlement (ERS)</a:t>
            </a:r>
          </a:p>
          <a:p>
            <a:pPr marL="742950" lvl="1" indent="-285750" defTabSz="914400">
              <a:lnSpc>
                <a:spcPct val="90000"/>
              </a:lnSpc>
              <a:spcBef>
                <a:spcPct val="25000"/>
              </a:spcBef>
              <a:buClr>
                <a:schemeClr val="accent2"/>
              </a:buClr>
              <a:buFont typeface="Times New Roman" pitchFamily="18" charset="0"/>
              <a:buChar char="–"/>
            </a:pPr>
            <a:r>
              <a:rPr lang="en-IE" sz="1400">
                <a:latin typeface="Century Gothic" pitchFamily="34" charset="0"/>
              </a:rPr>
              <a:t>Consignment Inventory</a:t>
            </a:r>
          </a:p>
          <a:p>
            <a:pPr marL="742950" lvl="1" indent="-285750" defTabSz="914400">
              <a:lnSpc>
                <a:spcPct val="90000"/>
              </a:lnSpc>
              <a:spcBef>
                <a:spcPct val="25000"/>
              </a:spcBef>
              <a:buClr>
                <a:schemeClr val="accent2"/>
              </a:buClr>
              <a:buFont typeface="Times New Roman" pitchFamily="18" charset="0"/>
              <a:buChar char="–"/>
            </a:pPr>
            <a:r>
              <a:rPr lang="en-IE" sz="1400">
                <a:latin typeface="Century Gothic" pitchFamily="34" charset="0"/>
              </a:rPr>
              <a:t>Supplier Performance</a:t>
            </a:r>
          </a:p>
          <a:p>
            <a:pPr marL="742950" lvl="1" indent="-285750" defTabSz="914400">
              <a:lnSpc>
                <a:spcPct val="90000"/>
              </a:lnSpc>
              <a:spcBef>
                <a:spcPct val="25000"/>
              </a:spcBef>
              <a:buClr>
                <a:schemeClr val="accent2"/>
              </a:buClr>
              <a:buFont typeface="Times New Roman" pitchFamily="18" charset="0"/>
              <a:buChar char="–"/>
            </a:pPr>
            <a:r>
              <a:rPr lang="en-IE" sz="1400">
                <a:latin typeface="Century Gothic" pitchFamily="34" charset="0"/>
              </a:rPr>
              <a:t>Required payment methods (for example, Cheque, Electronic, Draft, and so on)</a:t>
            </a:r>
          </a:p>
          <a:p>
            <a:pPr marL="742950" lvl="1" indent="-285750" defTabSz="914400">
              <a:lnSpc>
                <a:spcPct val="90000"/>
              </a:lnSpc>
              <a:spcBef>
                <a:spcPct val="25000"/>
              </a:spcBef>
              <a:buClr>
                <a:schemeClr val="accent2"/>
              </a:buClr>
              <a:buFont typeface="Times New Roman" pitchFamily="18" charset="0"/>
              <a:buChar char="–"/>
            </a:pPr>
            <a:r>
              <a:rPr lang="en-IE" sz="1400">
                <a:latin typeface="Century Gothic" pitchFamily="34" charset="0"/>
              </a:rPr>
              <a:t>Multi Currency</a:t>
            </a:r>
            <a:endParaRPr lang="en-US" sz="1600">
              <a:latin typeface="Century Gothic" pitchFamily="34" charset="0"/>
            </a:endParaRPr>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3" name="Rectangle 3"/>
          <p:cNvSpPr>
            <a:spLocks noGrp="1" noChangeArrowheads="1"/>
          </p:cNvSpPr>
          <p:nvPr>
            <p:ph idx="1"/>
          </p:nvPr>
        </p:nvSpPr>
        <p:spPr>
          <a:xfrm>
            <a:off x="457200" y="892175"/>
            <a:ext cx="8229600" cy="5424488"/>
          </a:xfrm>
        </p:spPr>
        <p:txBody>
          <a:bodyPr tIns="91440" bIns="91440"/>
          <a:lstStyle/>
          <a:p>
            <a:pPr marL="914400" lvl="1" indent="-457200" defTabSz="914400" eaLnBrk="1" hangingPunct="1">
              <a:buFont typeface="Lucida Grande"/>
              <a:buNone/>
            </a:pPr>
            <a:endParaRPr lang="en-IE" smtClean="0">
              <a:solidFill>
                <a:srgbClr val="4F4F4F"/>
              </a:solidFill>
              <a:latin typeface="Century Gothic" pitchFamily="34" charset="0"/>
              <a:cs typeface="Century Gothic" pitchFamily="34" charset="0"/>
            </a:endParaRPr>
          </a:p>
          <a:p>
            <a:pPr marL="533400" indent="-533400" defTabSz="914400" eaLnBrk="1" hangingPunct="1">
              <a:buFont typeface="Arial" charset="0"/>
              <a:buNone/>
            </a:pPr>
            <a:endParaRPr lang="en-US" smtClean="0">
              <a:solidFill>
                <a:srgbClr val="4F4F4F"/>
              </a:solidFill>
              <a:latin typeface="Century Gothic" pitchFamily="34" charset="0"/>
              <a:cs typeface="Century Gothic" pitchFamily="34" charset="0"/>
            </a:endParaRPr>
          </a:p>
        </p:txBody>
      </p:sp>
      <p:sp>
        <p:nvSpPr>
          <p:cNvPr id="63491" name="Rectangle 5"/>
          <p:cNvSpPr>
            <a:spLocks noGrp="1" noChangeArrowheads="1"/>
          </p:cNvSpPr>
          <p:nvPr>
            <p:ph type="title"/>
          </p:nvPr>
        </p:nvSpPr>
        <p:spPr>
          <a:xfrm>
            <a:off x="457200" y="182563"/>
            <a:ext cx="8229600" cy="709612"/>
          </a:xfrm>
        </p:spPr>
        <p:txBody>
          <a:bodyPr rtlCol="0" anchor="b">
            <a:normAutofit fontScale="90000"/>
          </a:bodyPr>
          <a:lstStyle/>
          <a:p>
            <a:pPr eaLnBrk="1" fontAlgn="auto" hangingPunct="1">
              <a:spcAft>
                <a:spcPts val="0"/>
              </a:spcAft>
              <a:defRPr/>
            </a:pPr>
            <a:r>
              <a:rPr lang="en-IE" sz="2800" smtClean="0">
                <a:latin typeface="Century Gothic" pitchFamily="34" charset="0"/>
                <a:ea typeface="+mj-ea"/>
                <a:cs typeface="Century Gothic" pitchFamily="34" charset="0"/>
              </a:rPr>
              <a:t>Suggested Process Flow &amp; Static Data Validation</a:t>
            </a:r>
            <a:endParaRPr lang="en-US" sz="2800" smtClean="0">
              <a:latin typeface="Century Gothic" pitchFamily="34" charset="0"/>
              <a:ea typeface="+mj-ea"/>
              <a:cs typeface="Century Gothic" pitchFamily="34" charset="0"/>
            </a:endParaRPr>
          </a:p>
        </p:txBody>
      </p:sp>
      <p:sp>
        <p:nvSpPr>
          <p:cNvPr id="69635" name="Rectangle 4"/>
          <p:cNvSpPr>
            <a:spLocks noChangeArrowheads="1"/>
          </p:cNvSpPr>
          <p:nvPr/>
        </p:nvSpPr>
        <p:spPr bwMode="auto">
          <a:xfrm>
            <a:off x="457200" y="923925"/>
            <a:ext cx="8153400" cy="5095875"/>
          </a:xfrm>
          <a:prstGeom prst="rect">
            <a:avLst/>
          </a:prstGeom>
          <a:noFill/>
          <a:ln w="9525">
            <a:noFill/>
            <a:miter lim="800000"/>
            <a:headEnd/>
            <a:tailEnd/>
          </a:ln>
        </p:spPr>
        <p:txBody>
          <a:bodyPr tIns="91440" bIns="91440"/>
          <a:lstStyle/>
          <a:p>
            <a:pPr marL="342900" indent="-342900" defTabSz="914400">
              <a:lnSpc>
                <a:spcPct val="85000"/>
              </a:lnSpc>
              <a:spcBef>
                <a:spcPct val="30000"/>
              </a:spcBef>
              <a:buClr>
                <a:schemeClr val="accent2"/>
              </a:buClr>
              <a:buFontTx/>
              <a:buChar char="•"/>
            </a:pPr>
            <a:r>
              <a:rPr lang="en-US" sz="2000">
                <a:latin typeface="Century Gothic" pitchFamily="34" charset="0"/>
              </a:rPr>
              <a:t>Round trip</a:t>
            </a:r>
          </a:p>
          <a:p>
            <a:pPr marL="742950" lvl="1" indent="-285750" defTabSz="914400">
              <a:lnSpc>
                <a:spcPct val="85000"/>
              </a:lnSpc>
              <a:spcBef>
                <a:spcPct val="25000"/>
              </a:spcBef>
              <a:buClr>
                <a:schemeClr val="accent2"/>
              </a:buClr>
              <a:buFont typeface="Times New Roman" pitchFamily="18" charset="0"/>
              <a:buChar char="–"/>
            </a:pPr>
            <a:r>
              <a:rPr lang="en-IE" sz="1400">
                <a:latin typeface="Century Gothic" pitchFamily="34" charset="0"/>
              </a:rPr>
              <a:t>Create demand for MRP (for example, Sales Order, Forecast)</a:t>
            </a:r>
          </a:p>
          <a:p>
            <a:pPr marL="742950" lvl="1" indent="-285750" defTabSz="914400">
              <a:lnSpc>
                <a:spcPct val="85000"/>
              </a:lnSpc>
              <a:spcBef>
                <a:spcPct val="25000"/>
              </a:spcBef>
              <a:buClr>
                <a:schemeClr val="accent2"/>
              </a:buClr>
              <a:buFont typeface="Times New Roman" pitchFamily="18" charset="0"/>
              <a:buChar char="–"/>
            </a:pPr>
            <a:r>
              <a:rPr lang="en-IE" sz="1400">
                <a:latin typeface="Century Gothic" pitchFamily="34" charset="0"/>
              </a:rPr>
              <a:t>Run MRP</a:t>
            </a:r>
          </a:p>
          <a:p>
            <a:pPr marL="742950" lvl="1" indent="-285750" defTabSz="914400">
              <a:lnSpc>
                <a:spcPct val="85000"/>
              </a:lnSpc>
              <a:spcBef>
                <a:spcPct val="25000"/>
              </a:spcBef>
              <a:buClr>
                <a:schemeClr val="accent2"/>
              </a:buClr>
              <a:buFont typeface="Times New Roman" pitchFamily="18" charset="0"/>
              <a:buChar char="–"/>
            </a:pPr>
            <a:r>
              <a:rPr lang="en-IE" sz="1400">
                <a:latin typeface="Century Gothic" pitchFamily="34" charset="0"/>
              </a:rPr>
              <a:t>Approve Work Orders / Planned Purchase Orders</a:t>
            </a:r>
          </a:p>
          <a:p>
            <a:pPr marL="742950" lvl="1" indent="-285750" defTabSz="914400">
              <a:lnSpc>
                <a:spcPct val="85000"/>
              </a:lnSpc>
              <a:spcBef>
                <a:spcPct val="25000"/>
              </a:spcBef>
              <a:buClr>
                <a:schemeClr val="accent2"/>
              </a:buClr>
              <a:buFont typeface="Times New Roman" pitchFamily="18" charset="0"/>
              <a:buChar char="–"/>
            </a:pPr>
            <a:r>
              <a:rPr lang="en-IE" sz="1400">
                <a:latin typeface="Century Gothic" pitchFamily="34" charset="0"/>
              </a:rPr>
              <a:t>Process Purchase Orders and Purchase Order Receipts</a:t>
            </a:r>
          </a:p>
          <a:p>
            <a:pPr marL="742950" lvl="1" indent="-285750" defTabSz="914400">
              <a:lnSpc>
                <a:spcPct val="85000"/>
              </a:lnSpc>
              <a:spcBef>
                <a:spcPct val="25000"/>
              </a:spcBef>
              <a:buClr>
                <a:schemeClr val="accent2"/>
              </a:buClr>
              <a:buFont typeface="Times New Roman" pitchFamily="18" charset="0"/>
              <a:buChar char="–"/>
            </a:pPr>
            <a:r>
              <a:rPr lang="en-IE" sz="1400">
                <a:latin typeface="Century Gothic" pitchFamily="34" charset="0"/>
              </a:rPr>
              <a:t>Process Work Orders (Issue, Receipt, Close, Accounting Close)</a:t>
            </a:r>
          </a:p>
          <a:p>
            <a:pPr marL="742950" lvl="1" indent="-285750" defTabSz="914400">
              <a:lnSpc>
                <a:spcPct val="85000"/>
              </a:lnSpc>
              <a:spcBef>
                <a:spcPct val="25000"/>
              </a:spcBef>
              <a:buClr>
                <a:schemeClr val="accent2"/>
              </a:buClr>
              <a:buFont typeface="Times New Roman" pitchFamily="18" charset="0"/>
              <a:buChar char="–"/>
            </a:pPr>
            <a:r>
              <a:rPr lang="en-IE" sz="1400">
                <a:latin typeface="Century Gothic" pitchFamily="34" charset="0"/>
              </a:rPr>
              <a:t>Delivery and Picking Documents</a:t>
            </a:r>
          </a:p>
          <a:p>
            <a:pPr marL="742950" lvl="1" indent="-285750" defTabSz="914400">
              <a:lnSpc>
                <a:spcPct val="85000"/>
              </a:lnSpc>
              <a:spcBef>
                <a:spcPct val="25000"/>
              </a:spcBef>
              <a:buClr>
                <a:schemeClr val="accent2"/>
              </a:buClr>
              <a:buFont typeface="Times New Roman" pitchFamily="18" charset="0"/>
              <a:buChar char="–"/>
            </a:pPr>
            <a:r>
              <a:rPr lang="en-IE" sz="1400">
                <a:latin typeface="Century Gothic" pitchFamily="34" charset="0"/>
              </a:rPr>
              <a:t>Ship Sales Orders</a:t>
            </a:r>
          </a:p>
          <a:p>
            <a:pPr marL="742950" lvl="1" indent="-285750" defTabSz="914400">
              <a:lnSpc>
                <a:spcPct val="85000"/>
              </a:lnSpc>
              <a:spcBef>
                <a:spcPct val="25000"/>
              </a:spcBef>
              <a:buClr>
                <a:schemeClr val="accent2"/>
              </a:buClr>
              <a:buFont typeface="Times New Roman" pitchFamily="18" charset="0"/>
              <a:buChar char="–"/>
            </a:pPr>
            <a:r>
              <a:rPr lang="en-IE" sz="1400">
                <a:latin typeface="Century Gothic" pitchFamily="34" charset="0"/>
              </a:rPr>
              <a:t>Create Invoices (Customer / Supplier)</a:t>
            </a:r>
          </a:p>
          <a:p>
            <a:pPr marL="742950" lvl="1" indent="-285750" defTabSz="914400">
              <a:lnSpc>
                <a:spcPct val="85000"/>
              </a:lnSpc>
              <a:spcBef>
                <a:spcPct val="25000"/>
              </a:spcBef>
              <a:buClr>
                <a:schemeClr val="accent2"/>
              </a:buClr>
              <a:buFont typeface="Times New Roman" pitchFamily="18" charset="0"/>
              <a:buChar char="–"/>
            </a:pPr>
            <a:r>
              <a:rPr lang="en-IE" sz="1400">
                <a:latin typeface="Century Gothic" pitchFamily="34" charset="0"/>
              </a:rPr>
              <a:t>Pay Invoices (Customer / Supplier)</a:t>
            </a:r>
            <a:endParaRPr lang="en-US" sz="1400">
              <a:latin typeface="Century Gothic" pitchFamily="34" charset="0"/>
            </a:endParaRPr>
          </a:p>
          <a:p>
            <a:pPr marL="342900" indent="-342900" defTabSz="914400">
              <a:lnSpc>
                <a:spcPct val="85000"/>
              </a:lnSpc>
              <a:spcBef>
                <a:spcPct val="30000"/>
              </a:spcBef>
              <a:buClr>
                <a:schemeClr val="accent2"/>
              </a:buClr>
              <a:buFontTx/>
              <a:buChar char="•"/>
            </a:pPr>
            <a:r>
              <a:rPr lang="en-IE" sz="2000">
                <a:latin typeface="Century Gothic" pitchFamily="34" charset="0"/>
              </a:rPr>
              <a:t>As per customer implementation, the following should be considered within the above process test:</a:t>
            </a:r>
          </a:p>
          <a:p>
            <a:pPr marL="742950" lvl="1" indent="-285750" defTabSz="914400">
              <a:lnSpc>
                <a:spcPct val="85000"/>
              </a:lnSpc>
              <a:spcBef>
                <a:spcPct val="25000"/>
              </a:spcBef>
              <a:buClr>
                <a:schemeClr val="accent2"/>
              </a:buClr>
              <a:buFont typeface="Times New Roman" pitchFamily="18" charset="0"/>
              <a:buChar char="–"/>
            </a:pPr>
            <a:r>
              <a:rPr lang="en-IE" sz="1400">
                <a:latin typeface="Century Gothic" pitchFamily="34" charset="0"/>
              </a:rPr>
              <a:t>Shop Floor Control</a:t>
            </a:r>
          </a:p>
          <a:p>
            <a:pPr marL="742950" lvl="1" indent="-285750" defTabSz="914400">
              <a:lnSpc>
                <a:spcPct val="85000"/>
              </a:lnSpc>
              <a:spcBef>
                <a:spcPct val="25000"/>
              </a:spcBef>
              <a:buClr>
                <a:schemeClr val="accent2"/>
              </a:buClr>
              <a:buFont typeface="Times New Roman" pitchFamily="18" charset="0"/>
              <a:buChar char="–"/>
            </a:pPr>
            <a:r>
              <a:rPr lang="en-IE" sz="1400">
                <a:latin typeface="Century Gothic" pitchFamily="34" charset="0"/>
              </a:rPr>
              <a:t>Repetitive / Advanced Repetitive</a:t>
            </a:r>
          </a:p>
          <a:p>
            <a:pPr marL="742950" lvl="1" indent="-285750" defTabSz="914400">
              <a:lnSpc>
                <a:spcPct val="85000"/>
              </a:lnSpc>
              <a:spcBef>
                <a:spcPct val="25000"/>
              </a:spcBef>
              <a:buClr>
                <a:schemeClr val="accent2"/>
              </a:buClr>
              <a:buFont typeface="Times New Roman" pitchFamily="18" charset="0"/>
              <a:buChar char="–"/>
            </a:pPr>
            <a:r>
              <a:rPr lang="en-IE" sz="1400">
                <a:latin typeface="Century Gothic" pitchFamily="34" charset="0"/>
              </a:rPr>
              <a:t>Sub Contract Work Orders</a:t>
            </a:r>
          </a:p>
          <a:p>
            <a:pPr marL="742950" lvl="1" indent="-285750" defTabSz="914400">
              <a:lnSpc>
                <a:spcPct val="85000"/>
              </a:lnSpc>
              <a:spcBef>
                <a:spcPct val="25000"/>
              </a:spcBef>
              <a:buClr>
                <a:schemeClr val="accent2"/>
              </a:buClr>
              <a:buFont typeface="Times New Roman" pitchFamily="18" charset="0"/>
              <a:buChar char="–"/>
            </a:pPr>
            <a:r>
              <a:rPr lang="en-IE" sz="1400">
                <a:latin typeface="Century Gothic" pitchFamily="34" charset="0"/>
              </a:rPr>
              <a:t>Logistics Accounting</a:t>
            </a:r>
          </a:p>
          <a:p>
            <a:pPr marL="742950" lvl="1" indent="-285750" defTabSz="914400">
              <a:lnSpc>
                <a:spcPct val="85000"/>
              </a:lnSpc>
              <a:spcBef>
                <a:spcPct val="25000"/>
              </a:spcBef>
              <a:buClr>
                <a:schemeClr val="accent2"/>
              </a:buClr>
              <a:buFont typeface="Times New Roman" pitchFamily="18" charset="0"/>
              <a:buChar char="–"/>
            </a:pPr>
            <a:r>
              <a:rPr lang="en-IE" sz="1400">
                <a:latin typeface="Century Gothic" pitchFamily="34" charset="0"/>
              </a:rPr>
              <a:t>Configured Products</a:t>
            </a:r>
          </a:p>
          <a:p>
            <a:pPr marL="742950" lvl="1" indent="-285750" defTabSz="914400">
              <a:lnSpc>
                <a:spcPct val="85000"/>
              </a:lnSpc>
              <a:spcBef>
                <a:spcPct val="25000"/>
              </a:spcBef>
              <a:buClr>
                <a:schemeClr val="accent2"/>
              </a:buClr>
              <a:buFont typeface="Times New Roman" pitchFamily="18" charset="0"/>
              <a:buChar char="–"/>
            </a:pPr>
            <a:r>
              <a:rPr lang="en-IE" sz="1400">
                <a:latin typeface="Century Gothic" pitchFamily="34" charset="0"/>
              </a:rPr>
              <a:t>EDI</a:t>
            </a:r>
          </a:p>
          <a:p>
            <a:pPr marL="742950" lvl="1" indent="-285750" defTabSz="914400">
              <a:lnSpc>
                <a:spcPct val="85000"/>
              </a:lnSpc>
              <a:spcBef>
                <a:spcPct val="25000"/>
              </a:spcBef>
              <a:buClr>
                <a:schemeClr val="accent2"/>
              </a:buClr>
              <a:buFont typeface="Times New Roman" pitchFamily="18" charset="0"/>
              <a:buChar char="–"/>
            </a:pPr>
            <a:r>
              <a:rPr lang="en-IE" sz="1400">
                <a:latin typeface="Century Gothic" pitchFamily="34" charset="0"/>
              </a:rPr>
              <a:t>Price Lists </a:t>
            </a:r>
          </a:p>
          <a:p>
            <a:pPr marL="742950" lvl="1" indent="-285750" defTabSz="914400">
              <a:lnSpc>
                <a:spcPct val="85000"/>
              </a:lnSpc>
              <a:spcBef>
                <a:spcPct val="25000"/>
              </a:spcBef>
              <a:buClr>
                <a:schemeClr val="accent2"/>
              </a:buClr>
              <a:buFont typeface="Times New Roman" pitchFamily="18" charset="0"/>
              <a:buChar char="–"/>
            </a:pPr>
            <a:r>
              <a:rPr lang="en-IE" sz="1400">
                <a:latin typeface="Century Gothic" pitchFamily="34" charset="0"/>
              </a:rPr>
              <a:t>Tax and Intrastat</a:t>
            </a:r>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7" name="Rectangle 3"/>
          <p:cNvSpPr>
            <a:spLocks noGrp="1" noChangeArrowheads="1"/>
          </p:cNvSpPr>
          <p:nvPr>
            <p:ph idx="1"/>
          </p:nvPr>
        </p:nvSpPr>
        <p:spPr>
          <a:xfrm>
            <a:off x="457200" y="892175"/>
            <a:ext cx="8229600" cy="5424488"/>
          </a:xfrm>
        </p:spPr>
        <p:txBody>
          <a:bodyPr tIns="91440" bIns="91440"/>
          <a:lstStyle/>
          <a:p>
            <a:pPr marL="914400" lvl="1" indent="-457200" defTabSz="914400" eaLnBrk="1" hangingPunct="1">
              <a:buFont typeface="Lucida Grande"/>
              <a:buNone/>
            </a:pPr>
            <a:endParaRPr lang="en-IE" smtClean="0">
              <a:solidFill>
                <a:srgbClr val="4F4F4F"/>
              </a:solidFill>
              <a:latin typeface="Century Gothic" pitchFamily="34" charset="0"/>
              <a:cs typeface="Century Gothic" pitchFamily="34" charset="0"/>
            </a:endParaRPr>
          </a:p>
          <a:p>
            <a:pPr marL="533400" indent="-533400" defTabSz="914400" eaLnBrk="1" hangingPunct="1">
              <a:buFont typeface="Arial" charset="0"/>
              <a:buNone/>
            </a:pPr>
            <a:endParaRPr lang="en-US" smtClean="0">
              <a:solidFill>
                <a:srgbClr val="4F4F4F"/>
              </a:solidFill>
              <a:latin typeface="Century Gothic" pitchFamily="34" charset="0"/>
              <a:cs typeface="Century Gothic" pitchFamily="34" charset="0"/>
            </a:endParaRPr>
          </a:p>
        </p:txBody>
      </p:sp>
      <p:sp>
        <p:nvSpPr>
          <p:cNvPr id="64515" name="Rectangle 5"/>
          <p:cNvSpPr>
            <a:spLocks noGrp="1" noChangeArrowheads="1"/>
          </p:cNvSpPr>
          <p:nvPr>
            <p:ph type="title"/>
          </p:nvPr>
        </p:nvSpPr>
        <p:spPr>
          <a:xfrm>
            <a:off x="457200" y="182563"/>
            <a:ext cx="8229600" cy="709612"/>
          </a:xfrm>
        </p:spPr>
        <p:txBody>
          <a:bodyPr rtlCol="0" anchor="b">
            <a:normAutofit fontScale="90000"/>
          </a:bodyPr>
          <a:lstStyle/>
          <a:p>
            <a:pPr eaLnBrk="1" fontAlgn="auto" hangingPunct="1">
              <a:spcAft>
                <a:spcPts val="0"/>
              </a:spcAft>
              <a:defRPr/>
            </a:pPr>
            <a:r>
              <a:rPr lang="en-IE" sz="2800" smtClean="0">
                <a:latin typeface="Century Gothic" pitchFamily="34" charset="0"/>
                <a:ea typeface="+mj-ea"/>
                <a:cs typeface="Century Gothic" pitchFamily="34" charset="0"/>
              </a:rPr>
              <a:t/>
            </a:r>
            <a:br>
              <a:rPr lang="en-IE" sz="2800" smtClean="0">
                <a:latin typeface="Century Gothic" pitchFamily="34" charset="0"/>
                <a:ea typeface="+mj-ea"/>
                <a:cs typeface="Century Gothic" pitchFamily="34" charset="0"/>
              </a:rPr>
            </a:br>
            <a:r>
              <a:rPr lang="en-IE" sz="2800" smtClean="0">
                <a:latin typeface="Century Gothic" pitchFamily="34" charset="0"/>
                <a:ea typeface="+mj-ea"/>
                <a:cs typeface="Century Gothic" pitchFamily="34" charset="0"/>
              </a:rPr>
              <a:t>Suggested Process Flow and Static Data Validation</a:t>
            </a:r>
            <a:endParaRPr lang="en-US" sz="2800" smtClean="0">
              <a:latin typeface="Century Gothic" pitchFamily="34" charset="0"/>
              <a:ea typeface="+mj-ea"/>
              <a:cs typeface="Century Gothic" pitchFamily="34" charset="0"/>
            </a:endParaRPr>
          </a:p>
        </p:txBody>
      </p:sp>
      <p:sp>
        <p:nvSpPr>
          <p:cNvPr id="70659" name="Rectangle 4"/>
          <p:cNvSpPr>
            <a:spLocks noChangeArrowheads="1"/>
          </p:cNvSpPr>
          <p:nvPr/>
        </p:nvSpPr>
        <p:spPr bwMode="auto">
          <a:xfrm>
            <a:off x="457200" y="1015999"/>
            <a:ext cx="8153400" cy="5300663"/>
          </a:xfrm>
          <a:prstGeom prst="rect">
            <a:avLst/>
          </a:prstGeom>
          <a:noFill/>
          <a:ln w="9525">
            <a:noFill/>
            <a:miter lim="800000"/>
            <a:headEnd/>
            <a:tailEnd/>
          </a:ln>
        </p:spPr>
        <p:txBody>
          <a:bodyPr tIns="91440" bIns="91440"/>
          <a:lstStyle/>
          <a:p>
            <a:pPr marL="342900" indent="-342900" defTabSz="914400">
              <a:lnSpc>
                <a:spcPct val="85000"/>
              </a:lnSpc>
              <a:spcBef>
                <a:spcPct val="30000"/>
              </a:spcBef>
              <a:buClr>
                <a:schemeClr val="accent2"/>
              </a:buClr>
              <a:buFontTx/>
              <a:buChar char="•"/>
            </a:pPr>
            <a:r>
              <a:rPr lang="en-US" sz="2200" dirty="0">
                <a:latin typeface="Century Gothic" pitchFamily="34" charset="0"/>
              </a:rPr>
              <a:t>Static data validation</a:t>
            </a:r>
          </a:p>
          <a:p>
            <a:pPr marL="742950" lvl="1" indent="-285750" defTabSz="914400">
              <a:lnSpc>
                <a:spcPct val="85000"/>
              </a:lnSpc>
              <a:spcBef>
                <a:spcPct val="25000"/>
              </a:spcBef>
              <a:buClr>
                <a:schemeClr val="accent2"/>
              </a:buClr>
              <a:buFont typeface="Times New Roman" pitchFamily="18" charset="0"/>
              <a:buChar char="–"/>
            </a:pPr>
            <a:r>
              <a:rPr lang="en-IE" dirty="0">
                <a:latin typeface="Century Gothic" pitchFamily="34" charset="0"/>
              </a:rPr>
              <a:t>Credit Terms</a:t>
            </a:r>
          </a:p>
          <a:p>
            <a:pPr marL="742950" lvl="1" indent="-285750" defTabSz="914400">
              <a:lnSpc>
                <a:spcPct val="85000"/>
              </a:lnSpc>
              <a:spcBef>
                <a:spcPct val="25000"/>
              </a:spcBef>
              <a:buClr>
                <a:schemeClr val="accent2"/>
              </a:buClr>
              <a:buFont typeface="Times New Roman" pitchFamily="18" charset="0"/>
              <a:buChar char="–"/>
            </a:pPr>
            <a:r>
              <a:rPr lang="en-IE" dirty="0">
                <a:latin typeface="Century Gothic" pitchFamily="34" charset="0"/>
              </a:rPr>
              <a:t>Daybooks / Daybook Sets /Default Daybooks</a:t>
            </a:r>
          </a:p>
          <a:p>
            <a:pPr marL="742950" lvl="1" indent="-285750" defTabSz="914400">
              <a:lnSpc>
                <a:spcPct val="85000"/>
              </a:lnSpc>
              <a:spcBef>
                <a:spcPct val="25000"/>
              </a:spcBef>
              <a:buClr>
                <a:schemeClr val="accent2"/>
              </a:buClr>
              <a:buFont typeface="Times New Roman" pitchFamily="18" charset="0"/>
              <a:buChar char="–"/>
            </a:pPr>
            <a:r>
              <a:rPr lang="en-IE" dirty="0">
                <a:latin typeface="Century Gothic" pitchFamily="34" charset="0"/>
              </a:rPr>
              <a:t>GL Accounts / Sub-Accounts / Cost Centres / Projects / GL Mask</a:t>
            </a:r>
          </a:p>
          <a:p>
            <a:pPr marL="742950" lvl="1" indent="-285750" defTabSz="914400">
              <a:lnSpc>
                <a:spcPct val="85000"/>
              </a:lnSpc>
              <a:spcBef>
                <a:spcPct val="25000"/>
              </a:spcBef>
              <a:buClr>
                <a:schemeClr val="accent2"/>
              </a:buClr>
              <a:buFont typeface="Times New Roman" pitchFamily="18" charset="0"/>
              <a:buChar char="–"/>
            </a:pPr>
            <a:r>
              <a:rPr lang="en-IE" dirty="0">
                <a:latin typeface="Century Gothic" pitchFamily="34" charset="0"/>
              </a:rPr>
              <a:t>Accounting and Operation Control (e.g. Sales Order Control, Domain/Acct Control)</a:t>
            </a:r>
          </a:p>
          <a:p>
            <a:pPr marL="742950" lvl="1" indent="-285750" defTabSz="914400">
              <a:lnSpc>
                <a:spcPct val="85000"/>
              </a:lnSpc>
              <a:spcBef>
                <a:spcPct val="25000"/>
              </a:spcBef>
              <a:buClr>
                <a:schemeClr val="accent2"/>
              </a:buClr>
              <a:buFont typeface="Times New Roman" pitchFamily="18" charset="0"/>
              <a:buChar char="–"/>
            </a:pPr>
            <a:r>
              <a:rPr lang="en-IE" dirty="0">
                <a:latin typeface="Century Gothic" pitchFamily="34" charset="0"/>
              </a:rPr>
              <a:t>Business Relations</a:t>
            </a:r>
          </a:p>
          <a:p>
            <a:pPr marL="742950" lvl="1" indent="-285750" defTabSz="914400">
              <a:lnSpc>
                <a:spcPct val="85000"/>
              </a:lnSpc>
              <a:spcBef>
                <a:spcPct val="25000"/>
              </a:spcBef>
              <a:buClr>
                <a:schemeClr val="accent2"/>
              </a:buClr>
              <a:buFont typeface="Times New Roman" pitchFamily="18" charset="0"/>
              <a:buChar char="–"/>
            </a:pPr>
            <a:r>
              <a:rPr lang="en-IE" dirty="0">
                <a:latin typeface="Century Gothic" pitchFamily="34" charset="0"/>
              </a:rPr>
              <a:t>Customer / End User / Ship-to / Bill-to data</a:t>
            </a:r>
          </a:p>
          <a:p>
            <a:pPr marL="742950" lvl="1" indent="-285750" defTabSz="914400">
              <a:lnSpc>
                <a:spcPct val="85000"/>
              </a:lnSpc>
              <a:spcBef>
                <a:spcPct val="25000"/>
              </a:spcBef>
              <a:buClr>
                <a:schemeClr val="accent2"/>
              </a:buClr>
              <a:buFont typeface="Times New Roman" pitchFamily="18" charset="0"/>
              <a:buChar char="–"/>
            </a:pPr>
            <a:r>
              <a:rPr lang="en-IE" dirty="0">
                <a:latin typeface="Century Gothic" pitchFamily="34" charset="0"/>
              </a:rPr>
              <a:t>Suppliers / Remit-to data</a:t>
            </a:r>
          </a:p>
          <a:p>
            <a:pPr marL="742950" lvl="1" indent="-285750" defTabSz="914400">
              <a:lnSpc>
                <a:spcPct val="85000"/>
              </a:lnSpc>
              <a:spcBef>
                <a:spcPct val="25000"/>
              </a:spcBef>
              <a:buClr>
                <a:schemeClr val="accent2"/>
              </a:buClr>
              <a:buFont typeface="Times New Roman" pitchFamily="18" charset="0"/>
              <a:buChar char="–"/>
            </a:pPr>
            <a:r>
              <a:rPr lang="en-IE" dirty="0">
                <a:latin typeface="Century Gothic" pitchFamily="34" charset="0"/>
              </a:rPr>
              <a:t>Other Addresses (Sales Person, Company)</a:t>
            </a:r>
          </a:p>
          <a:p>
            <a:pPr marL="742950" lvl="1" indent="-285750" defTabSz="914400">
              <a:lnSpc>
                <a:spcPct val="85000"/>
              </a:lnSpc>
              <a:spcBef>
                <a:spcPct val="25000"/>
              </a:spcBef>
              <a:buClr>
                <a:schemeClr val="accent2"/>
              </a:buClr>
              <a:buFont typeface="Times New Roman" pitchFamily="18" charset="0"/>
              <a:buChar char="–"/>
            </a:pPr>
            <a:r>
              <a:rPr lang="en-IE" dirty="0">
                <a:latin typeface="Century Gothic" pitchFamily="34" charset="0"/>
              </a:rPr>
              <a:t>Payment Formats</a:t>
            </a:r>
          </a:p>
          <a:p>
            <a:pPr marL="742950" lvl="1" indent="-285750" defTabSz="914400">
              <a:lnSpc>
                <a:spcPct val="85000"/>
              </a:lnSpc>
              <a:spcBef>
                <a:spcPct val="25000"/>
              </a:spcBef>
              <a:buClr>
                <a:schemeClr val="accent2"/>
              </a:buClr>
              <a:buFont typeface="Times New Roman" pitchFamily="18" charset="0"/>
              <a:buChar char="–"/>
            </a:pPr>
            <a:r>
              <a:rPr lang="en-IE" dirty="0">
                <a:latin typeface="Century Gothic" pitchFamily="34" charset="0"/>
              </a:rPr>
              <a:t>Product Lines / Inventory Account Maintenance / Sales Account Maintenance</a:t>
            </a:r>
          </a:p>
          <a:p>
            <a:pPr marL="742950" lvl="1" indent="-285750" defTabSz="914400">
              <a:lnSpc>
                <a:spcPct val="85000"/>
              </a:lnSpc>
              <a:spcBef>
                <a:spcPct val="25000"/>
              </a:spcBef>
              <a:buClr>
                <a:schemeClr val="accent2"/>
              </a:buClr>
              <a:buFont typeface="Times New Roman" pitchFamily="18" charset="0"/>
              <a:buChar char="–"/>
            </a:pPr>
            <a:r>
              <a:rPr lang="en-IE" dirty="0">
                <a:latin typeface="Century Gothic" pitchFamily="34" charset="0"/>
              </a:rPr>
              <a:t>Tax Type, Class, Usage, Base, Zone, Environment, Rate</a:t>
            </a:r>
          </a:p>
          <a:p>
            <a:pPr marL="342900" indent="-342900" defTabSz="914400">
              <a:lnSpc>
                <a:spcPct val="85000"/>
              </a:lnSpc>
              <a:spcBef>
                <a:spcPct val="30000"/>
              </a:spcBef>
              <a:buClr>
                <a:schemeClr val="accent2"/>
              </a:buClr>
              <a:buFontTx/>
              <a:buChar char="•"/>
            </a:pPr>
            <a:r>
              <a:rPr lang="en-IE" sz="2200" dirty="0">
                <a:latin typeface="Century Gothic" pitchFamily="34" charset="0"/>
              </a:rPr>
              <a:t>The above </a:t>
            </a:r>
            <a:r>
              <a:rPr lang="en-IE" sz="2200" dirty="0" smtClean="0">
                <a:latin typeface="Century Gothic" pitchFamily="34" charset="0"/>
              </a:rPr>
              <a:t>list is incomplete and </a:t>
            </a:r>
            <a:r>
              <a:rPr lang="en-IE" sz="2200" dirty="0">
                <a:latin typeface="Century Gothic" pitchFamily="34" charset="0"/>
              </a:rPr>
              <a:t>may need to be extended depending on individual </a:t>
            </a:r>
            <a:r>
              <a:rPr lang="en-IE" sz="2200" dirty="0" smtClean="0">
                <a:latin typeface="Century Gothic" pitchFamily="34" charset="0"/>
              </a:rPr>
              <a:t>implementations</a:t>
            </a:r>
            <a:endParaRPr lang="en-US" sz="2200" dirty="0">
              <a:latin typeface="Century Gothic" pitchFamily="34" charset="0"/>
            </a:endParaRPr>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1" name="Rectangle 3"/>
          <p:cNvSpPr>
            <a:spLocks noGrp="1" noChangeArrowheads="1"/>
          </p:cNvSpPr>
          <p:nvPr>
            <p:ph idx="1"/>
          </p:nvPr>
        </p:nvSpPr>
        <p:spPr>
          <a:xfrm>
            <a:off x="457200" y="892175"/>
            <a:ext cx="8229600" cy="5424488"/>
          </a:xfrm>
        </p:spPr>
        <p:txBody>
          <a:bodyPr tIns="91440" bIns="91440"/>
          <a:lstStyle/>
          <a:p>
            <a:pPr marL="914400" lvl="1" indent="-457200" defTabSz="914400" eaLnBrk="1" hangingPunct="1">
              <a:buFont typeface="Lucida Grande"/>
              <a:buNone/>
            </a:pPr>
            <a:endParaRPr lang="en-IE" dirty="0" smtClean="0">
              <a:solidFill>
                <a:srgbClr val="4F4F4F"/>
              </a:solidFill>
              <a:latin typeface="Century Gothic" pitchFamily="34" charset="0"/>
              <a:cs typeface="Century Gothic" pitchFamily="34" charset="0"/>
            </a:endParaRPr>
          </a:p>
          <a:p>
            <a:pPr marL="533400" indent="-533400" defTabSz="914400" eaLnBrk="1" hangingPunct="1">
              <a:buFont typeface="Arial" charset="0"/>
              <a:buNone/>
            </a:pPr>
            <a:endParaRPr lang="en-US" dirty="0" smtClean="0">
              <a:solidFill>
                <a:srgbClr val="4F4F4F"/>
              </a:solidFill>
              <a:latin typeface="Century Gothic" pitchFamily="34" charset="0"/>
              <a:cs typeface="Century Gothic" pitchFamily="34" charset="0"/>
            </a:endParaRPr>
          </a:p>
        </p:txBody>
      </p:sp>
      <p:sp>
        <p:nvSpPr>
          <p:cNvPr id="71682" name="Title 4"/>
          <p:cNvSpPr>
            <a:spLocks noGrp="1"/>
          </p:cNvSpPr>
          <p:nvPr>
            <p:ph type="title"/>
          </p:nvPr>
        </p:nvSpPr>
        <p:spPr>
          <a:xfrm>
            <a:off x="457200" y="182563"/>
            <a:ext cx="8229600" cy="709612"/>
          </a:xfrm>
        </p:spPr>
        <p:txBody>
          <a:bodyPr/>
          <a:lstStyle/>
          <a:p>
            <a:pPr eaLnBrk="1" hangingPunct="1"/>
            <a:r>
              <a:rPr lang="en-US" sz="3000" dirty="0" smtClean="0">
                <a:solidFill>
                  <a:srgbClr val="4F4F4F"/>
                </a:solidFill>
                <a:latin typeface="Century Gothic" pitchFamily="34" charset="0"/>
                <a:cs typeface="Century Gothic" pitchFamily="34" charset="0"/>
              </a:rPr>
              <a:t>Post-conversion </a:t>
            </a:r>
            <a:r>
              <a:rPr lang="en-US" sz="3000" dirty="0" smtClean="0">
                <a:solidFill>
                  <a:srgbClr val="4F4F4F"/>
                </a:solidFill>
                <a:latin typeface="Century Gothic" pitchFamily="34" charset="0"/>
                <a:cs typeface="Century Gothic" pitchFamily="34" charset="0"/>
              </a:rPr>
              <a:t>Set Up </a:t>
            </a:r>
            <a:r>
              <a:rPr lang="en-US" sz="3000" dirty="0" smtClean="0">
                <a:solidFill>
                  <a:srgbClr val="4F4F4F"/>
                </a:solidFill>
                <a:latin typeface="Century Gothic" pitchFamily="34" charset="0"/>
                <a:cs typeface="Century Gothic" pitchFamily="34" charset="0"/>
              </a:rPr>
              <a:t>– Mandatory Data</a:t>
            </a:r>
          </a:p>
        </p:txBody>
      </p:sp>
      <p:sp>
        <p:nvSpPr>
          <p:cNvPr id="71683" name="Rectangle 4"/>
          <p:cNvSpPr>
            <a:spLocks noChangeArrowheads="1"/>
          </p:cNvSpPr>
          <p:nvPr/>
        </p:nvSpPr>
        <p:spPr bwMode="auto">
          <a:xfrm>
            <a:off x="457200" y="973138"/>
            <a:ext cx="8153400" cy="4757737"/>
          </a:xfrm>
          <a:prstGeom prst="rect">
            <a:avLst/>
          </a:prstGeom>
          <a:noFill/>
          <a:ln w="9525">
            <a:noFill/>
            <a:miter lim="800000"/>
            <a:headEnd/>
            <a:tailEnd/>
          </a:ln>
        </p:spPr>
        <p:txBody>
          <a:bodyPr tIns="91440" bIns="91440"/>
          <a:lstStyle/>
          <a:p>
            <a:pPr marL="342900" indent="-342900" defTabSz="914400">
              <a:lnSpc>
                <a:spcPct val="80000"/>
              </a:lnSpc>
              <a:spcBef>
                <a:spcPct val="30000"/>
              </a:spcBef>
              <a:buClr>
                <a:schemeClr val="accent2"/>
              </a:buClr>
            </a:pPr>
            <a:r>
              <a:rPr lang="en-IE" sz="2800" dirty="0">
                <a:latin typeface="Century Gothic" pitchFamily="34" charset="0"/>
              </a:rPr>
              <a:t>Structured </a:t>
            </a:r>
            <a:r>
              <a:rPr lang="en-IE" sz="2800" dirty="0" smtClean="0">
                <a:latin typeface="Century Gothic" pitchFamily="34" charset="0"/>
              </a:rPr>
              <a:t>Reports</a:t>
            </a:r>
          </a:p>
          <a:p>
            <a:pPr marL="231775" lvl="1" indent="-231775" defTabSz="914400">
              <a:lnSpc>
                <a:spcPct val="80000"/>
              </a:lnSpc>
              <a:spcBef>
                <a:spcPct val="25000"/>
              </a:spcBef>
              <a:buClr>
                <a:schemeClr val="accent2"/>
              </a:buClr>
              <a:buFont typeface="Arial" pitchFamily="34" charset="0"/>
              <a:buChar char="•"/>
            </a:pPr>
            <a:r>
              <a:rPr lang="en-IE" sz="2400" dirty="0">
                <a:latin typeface="Century Gothic" pitchFamily="34" charset="0"/>
              </a:rPr>
              <a:t>Balance Sheet</a:t>
            </a:r>
          </a:p>
          <a:p>
            <a:pPr marL="280988" lvl="2" indent="-109538" defTabSz="914400">
              <a:lnSpc>
                <a:spcPct val="80000"/>
              </a:lnSpc>
              <a:spcBef>
                <a:spcPct val="20000"/>
              </a:spcBef>
              <a:buClr>
                <a:schemeClr val="accent2"/>
              </a:buClr>
            </a:pPr>
            <a:r>
              <a:rPr lang="en-US" sz="2000" dirty="0" smtClean="0">
                <a:latin typeface="Tahoma" pitchFamily="34" charset="0"/>
              </a:rPr>
              <a:t> </a:t>
            </a:r>
            <a:r>
              <a:rPr lang="en-US" sz="2000" dirty="0">
                <a:latin typeface="Tahoma" pitchFamily="34" charset="0"/>
              </a:rPr>
              <a:t>	</a:t>
            </a:r>
            <a:r>
              <a:rPr lang="en-US" sz="2000" dirty="0">
                <a:latin typeface="Century Gothic" pitchFamily="34" charset="0"/>
              </a:rPr>
              <a:t>The Balance Sheet Report (25.15.5.4) runs based on report structures implemented using the Budget function. The system constructs the balance sheet based on the accounts specified in the report structure. All other accounts are excluded. Refer to the </a:t>
            </a:r>
            <a:r>
              <a:rPr lang="en-US" sz="2000" i="1" dirty="0">
                <a:latin typeface="Century Gothic" pitchFamily="34" charset="0"/>
              </a:rPr>
              <a:t>QAD EE Financials User Guide</a:t>
            </a:r>
            <a:r>
              <a:rPr lang="en-US" sz="2000" dirty="0">
                <a:latin typeface="Century Gothic" pitchFamily="34" charset="0"/>
              </a:rPr>
              <a:t> for more information</a:t>
            </a:r>
            <a:r>
              <a:rPr lang="en-US" sz="2800" dirty="0">
                <a:latin typeface="Century Gothic" pitchFamily="34" charset="0"/>
              </a:rPr>
              <a:t> </a:t>
            </a:r>
            <a:endParaRPr lang="en-IE" sz="2400" dirty="0">
              <a:latin typeface="Century Gothic" pitchFamily="34" charset="0"/>
            </a:endParaRPr>
          </a:p>
          <a:p>
            <a:pPr marL="231775" lvl="1" indent="-231775" defTabSz="914400">
              <a:lnSpc>
                <a:spcPct val="80000"/>
              </a:lnSpc>
              <a:spcBef>
                <a:spcPct val="25000"/>
              </a:spcBef>
              <a:buClr>
                <a:schemeClr val="accent2"/>
              </a:buClr>
              <a:buFont typeface="Arial" pitchFamily="34" charset="0"/>
              <a:buChar char="•"/>
            </a:pPr>
            <a:r>
              <a:rPr lang="en-IE" sz="2400" dirty="0">
                <a:latin typeface="Century Gothic" pitchFamily="34" charset="0"/>
              </a:rPr>
              <a:t>Income Statement</a:t>
            </a:r>
          </a:p>
          <a:p>
            <a:pPr marL="231775" lvl="2" indent="-231775" defTabSz="914400">
              <a:lnSpc>
                <a:spcPct val="80000"/>
              </a:lnSpc>
              <a:spcBef>
                <a:spcPct val="20000"/>
              </a:spcBef>
              <a:buClr>
                <a:schemeClr val="accent2"/>
              </a:buClr>
            </a:pPr>
            <a:r>
              <a:rPr lang="en-US" sz="2000" dirty="0">
                <a:latin typeface="Century Gothic" pitchFamily="34" charset="0"/>
              </a:rPr>
              <a:t>   The Income Statement Report (25.15.5.5) runs based on report structures implemented using the Budget function. The system constructs the income statement based on the accounts specified in the report structure. All other accounts are excluded. Refer to the </a:t>
            </a:r>
            <a:r>
              <a:rPr lang="en-US" sz="2000" i="1" dirty="0">
                <a:latin typeface="Century Gothic" pitchFamily="34" charset="0"/>
              </a:rPr>
              <a:t>QAD EE Financials User Guide</a:t>
            </a:r>
            <a:r>
              <a:rPr lang="en-US" sz="2000" dirty="0">
                <a:latin typeface="Century Gothic" pitchFamily="34" charset="0"/>
              </a:rPr>
              <a:t> for more </a:t>
            </a:r>
            <a:r>
              <a:rPr lang="en-US" sz="2000" dirty="0" smtClean="0">
                <a:latin typeface="Century Gothic" pitchFamily="34" charset="0"/>
              </a:rPr>
              <a:t>information</a:t>
            </a:r>
            <a:endParaRPr lang="en-IE" sz="2000" dirty="0">
              <a:latin typeface="Century Gothic" pitchFamily="34" charset="0"/>
            </a:endParaRPr>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5" name="Rectangle 2"/>
          <p:cNvSpPr>
            <a:spLocks noGrp="1" noChangeArrowheads="1"/>
          </p:cNvSpPr>
          <p:nvPr>
            <p:ph idx="1"/>
          </p:nvPr>
        </p:nvSpPr>
        <p:spPr>
          <a:xfrm>
            <a:off x="457200" y="892175"/>
            <a:ext cx="8229600" cy="5424488"/>
          </a:xfrm>
        </p:spPr>
        <p:txBody>
          <a:bodyPr tIns="91440" bIns="91440"/>
          <a:lstStyle/>
          <a:p>
            <a:pPr marL="914400" lvl="1" indent="-457200" defTabSz="914400" eaLnBrk="1" hangingPunct="1">
              <a:buFont typeface="Lucida Grande"/>
              <a:buNone/>
            </a:pPr>
            <a:endParaRPr lang="en-IE" smtClean="0">
              <a:solidFill>
                <a:srgbClr val="4F4F4F"/>
              </a:solidFill>
              <a:latin typeface="Century Gothic" pitchFamily="34" charset="0"/>
              <a:cs typeface="Century Gothic" pitchFamily="34" charset="0"/>
            </a:endParaRPr>
          </a:p>
          <a:p>
            <a:pPr marL="533400" indent="-533400" defTabSz="914400" eaLnBrk="1" hangingPunct="1">
              <a:buFont typeface="Arial" charset="0"/>
              <a:buNone/>
            </a:pPr>
            <a:endParaRPr lang="en-US" smtClean="0">
              <a:solidFill>
                <a:srgbClr val="4F4F4F"/>
              </a:solidFill>
              <a:latin typeface="Century Gothic" pitchFamily="34" charset="0"/>
              <a:cs typeface="Century Gothic" pitchFamily="34" charset="0"/>
            </a:endParaRPr>
          </a:p>
        </p:txBody>
      </p:sp>
      <p:sp>
        <p:nvSpPr>
          <p:cNvPr id="72706" name="Rectangle 4"/>
          <p:cNvSpPr>
            <a:spLocks noGrp="1" noChangeArrowheads="1"/>
          </p:cNvSpPr>
          <p:nvPr>
            <p:ph type="title"/>
          </p:nvPr>
        </p:nvSpPr>
        <p:spPr>
          <a:xfrm>
            <a:off x="457200" y="182563"/>
            <a:ext cx="8229600" cy="709612"/>
          </a:xfrm>
        </p:spPr>
        <p:txBody>
          <a:bodyPr anchor="b"/>
          <a:lstStyle/>
          <a:p>
            <a:pPr eaLnBrk="1" hangingPunct="1"/>
            <a:r>
              <a:rPr lang="en-IE" sz="2800" smtClean="0">
                <a:solidFill>
                  <a:srgbClr val="4F4F4F"/>
                </a:solidFill>
                <a:latin typeface="Century Gothic" pitchFamily="34" charset="0"/>
                <a:cs typeface="Century Gothic" pitchFamily="34" charset="0"/>
              </a:rPr>
              <a:t>Post-conversion Set-up – Mandatory Data</a:t>
            </a:r>
            <a:endParaRPr lang="en-US" sz="2800" smtClean="0">
              <a:solidFill>
                <a:srgbClr val="4F4F4F"/>
              </a:solidFill>
              <a:latin typeface="Century Gothic" pitchFamily="34" charset="0"/>
              <a:cs typeface="Century Gothic" pitchFamily="34" charset="0"/>
            </a:endParaRPr>
          </a:p>
        </p:txBody>
      </p:sp>
      <p:sp>
        <p:nvSpPr>
          <p:cNvPr id="72707" name="Rectangle 3"/>
          <p:cNvSpPr>
            <a:spLocks noChangeArrowheads="1"/>
          </p:cNvSpPr>
          <p:nvPr/>
        </p:nvSpPr>
        <p:spPr bwMode="auto">
          <a:xfrm>
            <a:off x="457200" y="1044575"/>
            <a:ext cx="8153400" cy="4578350"/>
          </a:xfrm>
          <a:prstGeom prst="rect">
            <a:avLst/>
          </a:prstGeom>
          <a:noFill/>
          <a:ln w="9525">
            <a:noFill/>
            <a:miter lim="800000"/>
            <a:headEnd/>
            <a:tailEnd/>
          </a:ln>
        </p:spPr>
        <p:txBody>
          <a:bodyPr tIns="91440" bIns="91440"/>
          <a:lstStyle/>
          <a:p>
            <a:pPr marL="342900" indent="-342900" defTabSz="914400">
              <a:lnSpc>
                <a:spcPct val="80000"/>
              </a:lnSpc>
              <a:spcBef>
                <a:spcPct val="30000"/>
              </a:spcBef>
              <a:buClr>
                <a:schemeClr val="accent2"/>
              </a:buClr>
            </a:pPr>
            <a:r>
              <a:rPr lang="en-IE" sz="2800" dirty="0">
                <a:latin typeface="Century Gothic" pitchFamily="34" charset="0"/>
              </a:rPr>
              <a:t>Invoice Status Codes</a:t>
            </a:r>
          </a:p>
          <a:p>
            <a:pPr marL="0" lvl="1" defTabSz="914400">
              <a:lnSpc>
                <a:spcPct val="80000"/>
              </a:lnSpc>
              <a:spcBef>
                <a:spcPct val="25000"/>
              </a:spcBef>
              <a:buClr>
                <a:srgbClr val="2461AA"/>
              </a:buClr>
              <a:buFont typeface="Times New Roman" pitchFamily="18" charset="0"/>
              <a:buNone/>
            </a:pPr>
            <a:r>
              <a:rPr lang="en-US" sz="2400" dirty="0" smtClean="0">
                <a:latin typeface="Century Gothic" pitchFamily="34" charset="0"/>
              </a:rPr>
              <a:t>Rename </a:t>
            </a:r>
            <a:r>
              <a:rPr lang="en-US" sz="2400" dirty="0">
                <a:latin typeface="Century Gothic" pitchFamily="34" charset="0"/>
              </a:rPr>
              <a:t>or replace codes provided by the </a:t>
            </a:r>
            <a:r>
              <a:rPr lang="en-US" sz="2400" dirty="0" smtClean="0">
                <a:latin typeface="Century Gothic" pitchFamily="34" charset="0"/>
              </a:rPr>
              <a:t>conversion. The </a:t>
            </a:r>
            <a:r>
              <a:rPr lang="en-US" sz="2400" dirty="0">
                <a:latin typeface="Century Gothic" pitchFamily="34" charset="0"/>
              </a:rPr>
              <a:t>conversion only creates three invoice status codes. Consider the number of </a:t>
            </a:r>
            <a:r>
              <a:rPr lang="en-US" sz="2400" dirty="0" smtClean="0">
                <a:latin typeface="Century Gothic" pitchFamily="34" charset="0"/>
              </a:rPr>
              <a:t>codes needed </a:t>
            </a:r>
            <a:r>
              <a:rPr lang="en-US" sz="2400" dirty="0">
                <a:latin typeface="Century Gothic" pitchFamily="34" charset="0"/>
              </a:rPr>
              <a:t>for </a:t>
            </a:r>
            <a:r>
              <a:rPr lang="en-US" sz="2400" dirty="0" smtClean="0">
                <a:latin typeface="Century Gothic" pitchFamily="34" charset="0"/>
              </a:rPr>
              <a:t>receiver and </a:t>
            </a:r>
            <a:r>
              <a:rPr lang="en-US" sz="2400" dirty="0">
                <a:latin typeface="Century Gothic" pitchFamily="34" charset="0"/>
              </a:rPr>
              <a:t>financial </a:t>
            </a:r>
            <a:r>
              <a:rPr lang="en-US" sz="2400" dirty="0" smtClean="0">
                <a:latin typeface="Century Gothic" pitchFamily="34" charset="0"/>
              </a:rPr>
              <a:t>matching. Decide </a:t>
            </a:r>
            <a:r>
              <a:rPr lang="en-US" sz="2400" dirty="0">
                <a:latin typeface="Century Gothic" pitchFamily="34" charset="0"/>
              </a:rPr>
              <a:t>at what point in the process invoices are deemed to be approved, released for </a:t>
            </a:r>
            <a:r>
              <a:rPr lang="en-US" sz="2400" dirty="0" smtClean="0">
                <a:latin typeface="Century Gothic" pitchFamily="34" charset="0"/>
              </a:rPr>
              <a:t>payment, and </a:t>
            </a:r>
            <a:r>
              <a:rPr lang="en-US" sz="2400" dirty="0">
                <a:latin typeface="Century Gothic" pitchFamily="34" charset="0"/>
              </a:rPr>
              <a:t>so </a:t>
            </a:r>
            <a:r>
              <a:rPr lang="en-US" sz="2400" dirty="0" smtClean="0">
                <a:latin typeface="Century Gothic" pitchFamily="34" charset="0"/>
              </a:rPr>
              <a:t>on. Set </a:t>
            </a:r>
            <a:r>
              <a:rPr lang="en-US" sz="2400" dirty="0">
                <a:latin typeface="Century Gothic" pitchFamily="34" charset="0"/>
              </a:rPr>
              <a:t>up new status codes and assign them to suppliers (and customers) as </a:t>
            </a:r>
            <a:r>
              <a:rPr lang="en-US" sz="2400" dirty="0" smtClean="0">
                <a:latin typeface="Century Gothic" pitchFamily="34" charset="0"/>
              </a:rPr>
              <a:t>appropriate. Refer </a:t>
            </a:r>
            <a:r>
              <a:rPr lang="en-US" sz="2400" dirty="0">
                <a:latin typeface="Century Gothic" pitchFamily="34" charset="0"/>
              </a:rPr>
              <a:t>to the </a:t>
            </a:r>
            <a:r>
              <a:rPr lang="en-US" sz="2400" i="1" dirty="0">
                <a:latin typeface="Century Gothic" pitchFamily="34" charset="0"/>
              </a:rPr>
              <a:t>QAD EE Financials User Guide</a:t>
            </a:r>
            <a:r>
              <a:rPr lang="en-US" sz="2400" dirty="0">
                <a:latin typeface="Century Gothic" pitchFamily="34" charset="0"/>
              </a:rPr>
              <a:t> for more </a:t>
            </a:r>
            <a:r>
              <a:rPr lang="en-US" sz="2400" dirty="0" smtClean="0">
                <a:latin typeface="Century Gothic" pitchFamily="34" charset="0"/>
              </a:rPr>
              <a:t>information</a:t>
            </a:r>
            <a:endParaRPr lang="en-US" sz="2400" dirty="0">
              <a:latin typeface="Century Gothic" pitchFamily="34" charset="0"/>
            </a:endParaRPr>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29" name="Rectangle 2"/>
          <p:cNvSpPr>
            <a:spLocks noGrp="1" noChangeArrowheads="1"/>
          </p:cNvSpPr>
          <p:nvPr>
            <p:ph idx="1"/>
          </p:nvPr>
        </p:nvSpPr>
        <p:spPr>
          <a:xfrm>
            <a:off x="457200" y="892175"/>
            <a:ext cx="8229600" cy="5424488"/>
          </a:xfrm>
        </p:spPr>
        <p:txBody>
          <a:bodyPr tIns="91440" bIns="91440"/>
          <a:lstStyle/>
          <a:p>
            <a:pPr marL="914400" lvl="1" indent="-457200" defTabSz="914400" eaLnBrk="1" hangingPunct="1">
              <a:buFont typeface="Lucida Grande"/>
              <a:buNone/>
            </a:pPr>
            <a:endParaRPr lang="en-IE" smtClean="0">
              <a:solidFill>
                <a:srgbClr val="4F4F4F"/>
              </a:solidFill>
              <a:latin typeface="Century Gothic" pitchFamily="34" charset="0"/>
              <a:cs typeface="Century Gothic" pitchFamily="34" charset="0"/>
            </a:endParaRPr>
          </a:p>
          <a:p>
            <a:pPr marL="533400" indent="-533400" defTabSz="914400" eaLnBrk="1" hangingPunct="1">
              <a:buFont typeface="Arial" charset="0"/>
              <a:buNone/>
            </a:pPr>
            <a:endParaRPr lang="en-US" smtClean="0">
              <a:solidFill>
                <a:srgbClr val="4F4F4F"/>
              </a:solidFill>
              <a:latin typeface="Century Gothic" pitchFamily="34" charset="0"/>
              <a:cs typeface="Century Gothic" pitchFamily="34" charset="0"/>
            </a:endParaRPr>
          </a:p>
        </p:txBody>
      </p:sp>
      <p:sp>
        <p:nvSpPr>
          <p:cNvPr id="73730" name="Rectangle 4"/>
          <p:cNvSpPr>
            <a:spLocks noGrp="1" noChangeArrowheads="1"/>
          </p:cNvSpPr>
          <p:nvPr>
            <p:ph type="title"/>
          </p:nvPr>
        </p:nvSpPr>
        <p:spPr>
          <a:xfrm>
            <a:off x="457200" y="182563"/>
            <a:ext cx="8229600" cy="709612"/>
          </a:xfrm>
        </p:spPr>
        <p:txBody>
          <a:bodyPr anchor="b"/>
          <a:lstStyle/>
          <a:p>
            <a:pPr eaLnBrk="1" hangingPunct="1"/>
            <a:r>
              <a:rPr lang="en-IE" sz="2800" smtClean="0">
                <a:solidFill>
                  <a:srgbClr val="4F4F4F"/>
                </a:solidFill>
                <a:latin typeface="Century Gothic" pitchFamily="34" charset="0"/>
                <a:cs typeface="Century Gothic" pitchFamily="34" charset="0"/>
              </a:rPr>
              <a:t>Post-conversion Set Up – Mandatory Data</a:t>
            </a:r>
            <a:endParaRPr lang="en-US" sz="2800" smtClean="0">
              <a:solidFill>
                <a:srgbClr val="4F4F4F"/>
              </a:solidFill>
              <a:latin typeface="Century Gothic" pitchFamily="34" charset="0"/>
              <a:cs typeface="Century Gothic" pitchFamily="34" charset="0"/>
            </a:endParaRPr>
          </a:p>
        </p:txBody>
      </p:sp>
      <p:sp>
        <p:nvSpPr>
          <p:cNvPr id="73731" name="Rectangle 3"/>
          <p:cNvSpPr>
            <a:spLocks noChangeArrowheads="1"/>
          </p:cNvSpPr>
          <p:nvPr/>
        </p:nvSpPr>
        <p:spPr bwMode="auto">
          <a:xfrm>
            <a:off x="457200" y="963613"/>
            <a:ext cx="8153400" cy="4797425"/>
          </a:xfrm>
          <a:prstGeom prst="rect">
            <a:avLst/>
          </a:prstGeom>
          <a:noFill/>
          <a:ln w="9525">
            <a:noFill/>
            <a:miter lim="800000"/>
            <a:headEnd/>
            <a:tailEnd/>
          </a:ln>
        </p:spPr>
        <p:txBody>
          <a:bodyPr tIns="91440" bIns="91440"/>
          <a:lstStyle/>
          <a:p>
            <a:pPr marL="342900" indent="-342900" defTabSz="914400">
              <a:lnSpc>
                <a:spcPct val="80000"/>
              </a:lnSpc>
              <a:spcBef>
                <a:spcPct val="30000"/>
              </a:spcBef>
              <a:buClr>
                <a:schemeClr val="accent2"/>
              </a:buClr>
              <a:buFontTx/>
              <a:buChar char="•"/>
            </a:pPr>
            <a:r>
              <a:rPr lang="en-IE" sz="2800">
                <a:latin typeface="Century Gothic" pitchFamily="34" charset="0"/>
              </a:rPr>
              <a:t>Daybooks</a:t>
            </a:r>
          </a:p>
          <a:p>
            <a:pPr marL="742950" lvl="1" indent="-285750" defTabSz="914400">
              <a:lnSpc>
                <a:spcPct val="80000"/>
              </a:lnSpc>
              <a:spcBef>
                <a:spcPct val="25000"/>
              </a:spcBef>
              <a:buClr>
                <a:schemeClr val="accent2"/>
              </a:buClr>
              <a:buFont typeface="Times New Roman" pitchFamily="18" charset="0"/>
              <a:buChar char="–"/>
            </a:pPr>
            <a:r>
              <a:rPr lang="en-IE" sz="2400">
                <a:latin typeface="Century Gothic" pitchFamily="34" charset="0"/>
              </a:rPr>
              <a:t>Daybooks</a:t>
            </a:r>
          </a:p>
          <a:p>
            <a:pPr marL="742950" lvl="1" indent="-285750" defTabSz="914400">
              <a:lnSpc>
                <a:spcPct val="80000"/>
              </a:lnSpc>
              <a:spcBef>
                <a:spcPct val="25000"/>
              </a:spcBef>
              <a:buClr>
                <a:schemeClr val="accent2"/>
              </a:buClr>
              <a:buFont typeface="Times New Roman" pitchFamily="18" charset="0"/>
              <a:buChar char="–"/>
            </a:pPr>
            <a:r>
              <a:rPr lang="en-IE" sz="2400">
                <a:latin typeface="Century Gothic" pitchFamily="34" charset="0"/>
              </a:rPr>
              <a:t>Daybook sets</a:t>
            </a:r>
          </a:p>
          <a:p>
            <a:pPr marL="342900" indent="-342900" defTabSz="914400">
              <a:lnSpc>
                <a:spcPct val="80000"/>
              </a:lnSpc>
              <a:spcBef>
                <a:spcPct val="30000"/>
              </a:spcBef>
              <a:buClr>
                <a:schemeClr val="accent2"/>
              </a:buClr>
              <a:buFontTx/>
              <a:buChar char="•"/>
            </a:pPr>
            <a:r>
              <a:rPr lang="en-IE" sz="2800">
                <a:latin typeface="Century Gothic" pitchFamily="34" charset="0"/>
              </a:rPr>
              <a:t>Security</a:t>
            </a:r>
          </a:p>
          <a:p>
            <a:pPr marL="742950" lvl="1" indent="-285750" defTabSz="914400">
              <a:lnSpc>
                <a:spcPct val="80000"/>
              </a:lnSpc>
              <a:spcBef>
                <a:spcPct val="25000"/>
              </a:spcBef>
              <a:buClr>
                <a:schemeClr val="accent2"/>
              </a:buClr>
              <a:buFont typeface="Times New Roman" pitchFamily="18" charset="0"/>
              <a:buChar char="–"/>
            </a:pPr>
            <a:r>
              <a:rPr lang="en-IE" sz="2400">
                <a:latin typeface="Century Gothic" pitchFamily="34" charset="0"/>
              </a:rPr>
              <a:t>Roles and Permissions</a:t>
            </a:r>
          </a:p>
          <a:p>
            <a:pPr marL="742950" lvl="1" indent="-285750" defTabSz="914400">
              <a:lnSpc>
                <a:spcPct val="80000"/>
              </a:lnSpc>
              <a:spcBef>
                <a:spcPct val="25000"/>
              </a:spcBef>
              <a:buClr>
                <a:schemeClr val="accent2"/>
              </a:buClr>
              <a:buFont typeface="Times New Roman" pitchFamily="18" charset="0"/>
              <a:buChar char="–"/>
            </a:pPr>
            <a:r>
              <a:rPr lang="en-IE" sz="2400">
                <a:latin typeface="Century Gothic" pitchFamily="34" charset="0"/>
              </a:rPr>
              <a:t>Update Domain/Entity/User</a:t>
            </a:r>
          </a:p>
          <a:p>
            <a:pPr marL="342900" indent="-342900" defTabSz="914400">
              <a:lnSpc>
                <a:spcPct val="80000"/>
              </a:lnSpc>
              <a:spcBef>
                <a:spcPct val="30000"/>
              </a:spcBef>
              <a:buClr>
                <a:schemeClr val="accent2"/>
              </a:buClr>
              <a:buFontTx/>
              <a:buChar char="•"/>
            </a:pPr>
            <a:r>
              <a:rPr lang="en-IE" sz="2800">
                <a:latin typeface="Century Gothic" pitchFamily="34" charset="0"/>
              </a:rPr>
              <a:t>Tax Periods</a:t>
            </a:r>
          </a:p>
          <a:p>
            <a:pPr marL="342900" indent="-342900" defTabSz="914400">
              <a:lnSpc>
                <a:spcPct val="80000"/>
              </a:lnSpc>
              <a:spcBef>
                <a:spcPct val="30000"/>
              </a:spcBef>
              <a:buClr>
                <a:schemeClr val="accent2"/>
              </a:buClr>
              <a:buFontTx/>
              <a:buChar char="•"/>
            </a:pPr>
            <a:r>
              <a:rPr lang="en-IE" sz="2800">
                <a:latin typeface="Century Gothic" pitchFamily="34" charset="0"/>
              </a:rPr>
              <a:t>Reporting Periods</a:t>
            </a:r>
          </a:p>
          <a:p>
            <a:pPr marL="342900" indent="-342900" defTabSz="914400">
              <a:lnSpc>
                <a:spcPct val="80000"/>
              </a:lnSpc>
              <a:spcBef>
                <a:spcPct val="30000"/>
              </a:spcBef>
              <a:buClr>
                <a:schemeClr val="accent2"/>
              </a:buClr>
              <a:buFontTx/>
              <a:buChar char="•"/>
            </a:pPr>
            <a:r>
              <a:rPr lang="en-IE" sz="2800">
                <a:latin typeface="Century Gothic" pitchFamily="34" charset="0"/>
              </a:rPr>
              <a:t>Profiles</a:t>
            </a:r>
          </a:p>
          <a:p>
            <a:pPr marL="342900" indent="-342900" defTabSz="914400">
              <a:lnSpc>
                <a:spcPct val="80000"/>
              </a:lnSpc>
              <a:spcBef>
                <a:spcPct val="30000"/>
              </a:spcBef>
              <a:buClr>
                <a:schemeClr val="accent2"/>
              </a:buClr>
              <a:buFontTx/>
              <a:buChar char="•"/>
            </a:pPr>
            <a:r>
              <a:rPr lang="en-IE" sz="2800">
                <a:latin typeface="Century Gothic" pitchFamily="34" charset="0"/>
              </a:rPr>
              <a:t>Configure Daemons</a:t>
            </a:r>
          </a:p>
          <a:p>
            <a:pPr marL="342900" indent="-342900" defTabSz="914400">
              <a:lnSpc>
                <a:spcPct val="80000"/>
              </a:lnSpc>
              <a:spcBef>
                <a:spcPct val="30000"/>
              </a:spcBef>
              <a:buClr>
                <a:srgbClr val="890C4C"/>
              </a:buClr>
              <a:buFont typeface="Webdings" pitchFamily="18" charset="2"/>
              <a:buChar char="5"/>
            </a:pPr>
            <a:endParaRPr lang="en-US" sz="2800">
              <a:latin typeface="Century Gothic" pitchFamily="34" charset="0"/>
            </a:endParaRPr>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3" name="Rectangle 2"/>
          <p:cNvSpPr>
            <a:spLocks noGrp="1" noChangeArrowheads="1"/>
          </p:cNvSpPr>
          <p:nvPr>
            <p:ph idx="1"/>
          </p:nvPr>
        </p:nvSpPr>
        <p:spPr>
          <a:xfrm>
            <a:off x="457200" y="892175"/>
            <a:ext cx="8229600" cy="5424488"/>
          </a:xfrm>
        </p:spPr>
        <p:txBody>
          <a:bodyPr tIns="91440" bIns="91440"/>
          <a:lstStyle/>
          <a:p>
            <a:pPr marL="914400" lvl="1" indent="-457200" defTabSz="914400" eaLnBrk="1" hangingPunct="1">
              <a:buFont typeface="Lucida Grande"/>
              <a:buNone/>
            </a:pPr>
            <a:endParaRPr lang="en-IE" smtClean="0">
              <a:solidFill>
                <a:srgbClr val="4F4F4F"/>
              </a:solidFill>
              <a:latin typeface="Century Gothic" pitchFamily="34" charset="0"/>
              <a:cs typeface="Century Gothic" pitchFamily="34" charset="0"/>
            </a:endParaRPr>
          </a:p>
          <a:p>
            <a:pPr marL="533400" indent="-533400" defTabSz="914400" eaLnBrk="1" hangingPunct="1">
              <a:buFont typeface="Arial" charset="0"/>
              <a:buNone/>
            </a:pPr>
            <a:endParaRPr lang="en-US" smtClean="0">
              <a:solidFill>
                <a:srgbClr val="4F4F4F"/>
              </a:solidFill>
              <a:latin typeface="Century Gothic" pitchFamily="34" charset="0"/>
              <a:cs typeface="Century Gothic" pitchFamily="34" charset="0"/>
            </a:endParaRPr>
          </a:p>
        </p:txBody>
      </p:sp>
      <p:sp>
        <p:nvSpPr>
          <p:cNvPr id="74754" name="Rectangle 4"/>
          <p:cNvSpPr>
            <a:spLocks noGrp="1" noChangeArrowheads="1"/>
          </p:cNvSpPr>
          <p:nvPr>
            <p:ph type="title"/>
          </p:nvPr>
        </p:nvSpPr>
        <p:spPr>
          <a:xfrm>
            <a:off x="457200" y="182563"/>
            <a:ext cx="8229600" cy="709612"/>
          </a:xfrm>
        </p:spPr>
        <p:txBody>
          <a:bodyPr anchor="b"/>
          <a:lstStyle/>
          <a:p>
            <a:pPr eaLnBrk="1" hangingPunct="1"/>
            <a:r>
              <a:rPr lang="en-IE" sz="2800" smtClean="0">
                <a:solidFill>
                  <a:srgbClr val="4F4F4F"/>
                </a:solidFill>
                <a:latin typeface="Century Gothic" pitchFamily="34" charset="0"/>
                <a:cs typeface="Century Gothic" pitchFamily="34" charset="0"/>
              </a:rPr>
              <a:t>Post-conversion Set Up – Mandatory Data</a:t>
            </a:r>
            <a:endParaRPr lang="en-US" sz="2800" smtClean="0">
              <a:solidFill>
                <a:srgbClr val="4F4F4F"/>
              </a:solidFill>
              <a:latin typeface="Century Gothic" pitchFamily="34" charset="0"/>
              <a:cs typeface="Century Gothic" pitchFamily="34" charset="0"/>
            </a:endParaRPr>
          </a:p>
        </p:txBody>
      </p:sp>
      <p:sp>
        <p:nvSpPr>
          <p:cNvPr id="74755" name="Rectangle 3"/>
          <p:cNvSpPr>
            <a:spLocks noChangeArrowheads="1"/>
          </p:cNvSpPr>
          <p:nvPr/>
        </p:nvSpPr>
        <p:spPr bwMode="auto">
          <a:xfrm>
            <a:off x="457200" y="1023938"/>
            <a:ext cx="8153400" cy="5257800"/>
          </a:xfrm>
          <a:prstGeom prst="rect">
            <a:avLst/>
          </a:prstGeom>
          <a:noFill/>
          <a:ln w="9525">
            <a:noFill/>
            <a:miter lim="800000"/>
            <a:headEnd/>
            <a:tailEnd/>
          </a:ln>
        </p:spPr>
        <p:txBody>
          <a:bodyPr tIns="91440" bIns="91440"/>
          <a:lstStyle/>
          <a:p>
            <a:pPr marL="342900" indent="-342900" defTabSz="914400">
              <a:lnSpc>
                <a:spcPct val="80000"/>
              </a:lnSpc>
              <a:spcBef>
                <a:spcPct val="30000"/>
              </a:spcBef>
              <a:buClr>
                <a:schemeClr val="accent2"/>
              </a:buClr>
              <a:buFontTx/>
              <a:buChar char="•"/>
            </a:pPr>
            <a:r>
              <a:rPr lang="en-IE" sz="2800">
                <a:latin typeface="Century Gothic" pitchFamily="34" charset="0"/>
              </a:rPr>
              <a:t>Daybooks</a:t>
            </a:r>
          </a:p>
          <a:p>
            <a:pPr marL="742950" lvl="1" indent="-285750" defTabSz="914400">
              <a:lnSpc>
                <a:spcPct val="80000"/>
              </a:lnSpc>
              <a:spcBef>
                <a:spcPct val="25000"/>
              </a:spcBef>
              <a:buClr>
                <a:schemeClr val="accent2"/>
              </a:buClr>
              <a:buFont typeface="Times New Roman" pitchFamily="18" charset="0"/>
              <a:buChar char="–"/>
            </a:pPr>
            <a:r>
              <a:rPr lang="en-IE" sz="2400">
                <a:latin typeface="Century Gothic" pitchFamily="34" charset="0"/>
              </a:rPr>
              <a:t>Daybooks</a:t>
            </a:r>
          </a:p>
          <a:p>
            <a:pPr marL="742950" lvl="1" indent="-285750" defTabSz="914400">
              <a:lnSpc>
                <a:spcPct val="80000"/>
              </a:lnSpc>
              <a:spcBef>
                <a:spcPct val="25000"/>
              </a:spcBef>
              <a:buClr>
                <a:schemeClr val="accent2"/>
              </a:buClr>
              <a:buFont typeface="Times New Roman" pitchFamily="18" charset="0"/>
              <a:buChar char="–"/>
            </a:pPr>
            <a:r>
              <a:rPr lang="en-IE" sz="2400">
                <a:latin typeface="Century Gothic" pitchFamily="34" charset="0"/>
              </a:rPr>
              <a:t>Daybook sets</a:t>
            </a:r>
          </a:p>
          <a:p>
            <a:pPr marL="342900" indent="-342900" defTabSz="914400">
              <a:lnSpc>
                <a:spcPct val="80000"/>
              </a:lnSpc>
              <a:spcBef>
                <a:spcPct val="30000"/>
              </a:spcBef>
              <a:buClr>
                <a:srgbClr val="890C4C"/>
              </a:buClr>
              <a:buFont typeface="Webdings" pitchFamily="18" charset="2"/>
              <a:buChar char="5"/>
            </a:pPr>
            <a:endParaRPr lang="en-US" sz="2800">
              <a:latin typeface="Century Gothic" pitchFamily="34" charset="0"/>
            </a:endParaRPr>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7" name="Rectangle 2"/>
          <p:cNvSpPr>
            <a:spLocks noGrp="1" noChangeArrowheads="1"/>
          </p:cNvSpPr>
          <p:nvPr>
            <p:ph idx="1"/>
          </p:nvPr>
        </p:nvSpPr>
        <p:spPr>
          <a:xfrm>
            <a:off x="457200" y="892175"/>
            <a:ext cx="8229600" cy="5424488"/>
          </a:xfrm>
        </p:spPr>
        <p:txBody>
          <a:bodyPr tIns="91440" bIns="91440"/>
          <a:lstStyle/>
          <a:p>
            <a:pPr marL="914400" lvl="1" indent="-457200" defTabSz="914400" eaLnBrk="1" hangingPunct="1">
              <a:buFont typeface="Lucida Grande"/>
              <a:buNone/>
            </a:pPr>
            <a:endParaRPr lang="en-IE" smtClean="0">
              <a:solidFill>
                <a:srgbClr val="4F4F4F"/>
              </a:solidFill>
              <a:latin typeface="Century Gothic" pitchFamily="34" charset="0"/>
              <a:cs typeface="Century Gothic" pitchFamily="34" charset="0"/>
            </a:endParaRPr>
          </a:p>
          <a:p>
            <a:pPr marL="533400" indent="-533400" defTabSz="914400" eaLnBrk="1" hangingPunct="1">
              <a:buFont typeface="Arial" charset="0"/>
              <a:buNone/>
            </a:pPr>
            <a:endParaRPr lang="en-US" smtClean="0">
              <a:solidFill>
                <a:srgbClr val="4F4F4F"/>
              </a:solidFill>
              <a:latin typeface="Century Gothic" pitchFamily="34" charset="0"/>
              <a:cs typeface="Century Gothic" pitchFamily="34" charset="0"/>
            </a:endParaRPr>
          </a:p>
        </p:txBody>
      </p:sp>
      <p:sp>
        <p:nvSpPr>
          <p:cNvPr id="75778" name="Rectangle 4"/>
          <p:cNvSpPr>
            <a:spLocks noGrp="1" noChangeArrowheads="1"/>
          </p:cNvSpPr>
          <p:nvPr>
            <p:ph type="title"/>
          </p:nvPr>
        </p:nvSpPr>
        <p:spPr>
          <a:xfrm>
            <a:off x="457200" y="182563"/>
            <a:ext cx="8229600" cy="709612"/>
          </a:xfrm>
        </p:spPr>
        <p:txBody>
          <a:bodyPr anchor="b"/>
          <a:lstStyle/>
          <a:p>
            <a:pPr eaLnBrk="1" hangingPunct="1"/>
            <a:r>
              <a:rPr lang="en-IE" smtClean="0">
                <a:solidFill>
                  <a:srgbClr val="4F4F4F"/>
                </a:solidFill>
                <a:latin typeface="Century Gothic" pitchFamily="34" charset="0"/>
                <a:cs typeface="Century Gothic" pitchFamily="34" charset="0"/>
              </a:rPr>
              <a:t>Daybooks</a:t>
            </a:r>
            <a:endParaRPr lang="en-US" smtClean="0">
              <a:solidFill>
                <a:srgbClr val="4F4F4F"/>
              </a:solidFill>
              <a:latin typeface="Century Gothic" pitchFamily="34" charset="0"/>
              <a:cs typeface="Century Gothic" pitchFamily="34" charset="0"/>
            </a:endParaRPr>
          </a:p>
        </p:txBody>
      </p:sp>
      <p:sp>
        <p:nvSpPr>
          <p:cNvPr id="75779" name="Rectangle 3"/>
          <p:cNvSpPr>
            <a:spLocks noChangeArrowheads="1"/>
          </p:cNvSpPr>
          <p:nvPr/>
        </p:nvSpPr>
        <p:spPr bwMode="auto">
          <a:xfrm>
            <a:off x="457200" y="957263"/>
            <a:ext cx="8153400" cy="4997450"/>
          </a:xfrm>
          <a:prstGeom prst="rect">
            <a:avLst/>
          </a:prstGeom>
          <a:noFill/>
          <a:ln w="9525">
            <a:noFill/>
            <a:miter lim="800000"/>
            <a:headEnd/>
            <a:tailEnd/>
          </a:ln>
        </p:spPr>
        <p:txBody>
          <a:bodyPr tIns="91440" bIns="91440"/>
          <a:lstStyle/>
          <a:p>
            <a:pPr marL="342900" indent="-342900" defTabSz="914400">
              <a:lnSpc>
                <a:spcPct val="75000"/>
              </a:lnSpc>
              <a:spcBef>
                <a:spcPct val="30000"/>
              </a:spcBef>
              <a:buClr>
                <a:schemeClr val="accent2"/>
              </a:buClr>
              <a:buFontTx/>
              <a:buChar char="•"/>
            </a:pPr>
            <a:r>
              <a:rPr lang="en-IE" sz="2800">
                <a:latin typeface="Century Gothic" pitchFamily="34" charset="0"/>
              </a:rPr>
              <a:t>Daybooks</a:t>
            </a:r>
          </a:p>
          <a:p>
            <a:pPr marL="742950" lvl="1" indent="-285750" defTabSz="914400">
              <a:lnSpc>
                <a:spcPct val="75000"/>
              </a:lnSpc>
              <a:spcBef>
                <a:spcPct val="25000"/>
              </a:spcBef>
              <a:buClr>
                <a:srgbClr val="2461AA"/>
              </a:buClr>
              <a:buFont typeface="Times New Roman" pitchFamily="18" charset="0"/>
              <a:buNone/>
            </a:pPr>
            <a:r>
              <a:rPr lang="en-US" sz="2400">
                <a:latin typeface="Century Gothic" pitchFamily="34" charset="0"/>
              </a:rPr>
              <a:t>  	Decide if any further reporting granularity is required. Add new daybooks as necessary and assign to transaction types using Default Daybook Maintenance. Optionally, delete or deactivate any unused daybooks.</a:t>
            </a:r>
            <a:r>
              <a:rPr lang="en-US" sz="2800">
                <a:latin typeface="Century Gothic" pitchFamily="34" charset="0"/>
              </a:rPr>
              <a:t> </a:t>
            </a:r>
            <a:endParaRPr lang="en-IE" sz="2400">
              <a:latin typeface="Century Gothic" pitchFamily="34" charset="0"/>
            </a:endParaRPr>
          </a:p>
          <a:p>
            <a:pPr marL="342900" indent="-342900" defTabSz="914400">
              <a:lnSpc>
                <a:spcPct val="75000"/>
              </a:lnSpc>
              <a:spcBef>
                <a:spcPct val="30000"/>
              </a:spcBef>
              <a:buClr>
                <a:schemeClr val="accent2"/>
              </a:buClr>
              <a:buFontTx/>
              <a:buChar char="•"/>
            </a:pPr>
            <a:r>
              <a:rPr lang="en-IE" sz="2800">
                <a:latin typeface="Century Gothic" pitchFamily="34" charset="0"/>
              </a:rPr>
              <a:t>Daybook Sets</a:t>
            </a:r>
          </a:p>
          <a:p>
            <a:pPr marL="742950" lvl="1" indent="-285750" defTabSz="914400">
              <a:lnSpc>
                <a:spcPct val="75000"/>
              </a:lnSpc>
              <a:spcBef>
                <a:spcPct val="25000"/>
              </a:spcBef>
              <a:buClr>
                <a:srgbClr val="2461AA"/>
              </a:buClr>
              <a:buFont typeface="Times New Roman" pitchFamily="18" charset="0"/>
              <a:buNone/>
            </a:pPr>
            <a:r>
              <a:rPr lang="en-US" sz="2400">
                <a:latin typeface="Century Gothic" pitchFamily="34" charset="0"/>
              </a:rPr>
              <a:t>   At least one daybook set is mandatory. Additional daybook sets may be used to facilitate multiple invoice/credit note number ranges. Their use is optional. Daybook sets can be defined for an entire domain or for individual sites. In the latter case, the daybooks sets must be assigned to the desired sites. Refer to the </a:t>
            </a:r>
            <a:r>
              <a:rPr lang="en-US" sz="2400" i="1">
                <a:latin typeface="Century Gothic" pitchFamily="34" charset="0"/>
              </a:rPr>
              <a:t>QAD EE Financials User Guide</a:t>
            </a:r>
            <a:r>
              <a:rPr lang="en-US" sz="2400">
                <a:latin typeface="Century Gothic" pitchFamily="34" charset="0"/>
              </a:rPr>
              <a:t> for more information.</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Rectangle 2"/>
          <p:cNvSpPr>
            <a:spLocks noGrp="1" noChangeArrowheads="1"/>
          </p:cNvSpPr>
          <p:nvPr>
            <p:ph type="title"/>
          </p:nvPr>
        </p:nvSpPr>
        <p:spPr/>
        <p:txBody>
          <a:bodyPr anchor="b"/>
          <a:lstStyle/>
          <a:p>
            <a:pPr eaLnBrk="1" hangingPunct="1"/>
            <a:r>
              <a:rPr lang="en-US" smtClean="0">
                <a:solidFill>
                  <a:srgbClr val="4F4F4F"/>
                </a:solidFill>
                <a:latin typeface="Century Gothic" pitchFamily="34" charset="0"/>
                <a:cs typeface="Century Gothic" pitchFamily="34" charset="0"/>
              </a:rPr>
              <a:t>Overview of Post-conversion Steps</a:t>
            </a:r>
          </a:p>
        </p:txBody>
      </p:sp>
      <p:pic>
        <p:nvPicPr>
          <p:cNvPr id="23554" name="Picture 5" descr="2"/>
          <p:cNvPicPr>
            <a:picLocks noChangeAspect="1" noChangeArrowheads="1"/>
          </p:cNvPicPr>
          <p:nvPr/>
        </p:nvPicPr>
        <p:blipFill>
          <a:blip r:embed="rId2"/>
          <a:srcRect/>
          <a:stretch>
            <a:fillRect/>
          </a:stretch>
        </p:blipFill>
        <p:spPr bwMode="auto">
          <a:xfrm>
            <a:off x="1971675" y="998538"/>
            <a:ext cx="5181600" cy="49784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1" name="Rectangle 2"/>
          <p:cNvSpPr>
            <a:spLocks noGrp="1" noChangeArrowheads="1"/>
          </p:cNvSpPr>
          <p:nvPr>
            <p:ph idx="1"/>
          </p:nvPr>
        </p:nvSpPr>
        <p:spPr>
          <a:xfrm>
            <a:off x="457200" y="892175"/>
            <a:ext cx="8229600" cy="5424488"/>
          </a:xfrm>
        </p:spPr>
        <p:txBody>
          <a:bodyPr tIns="91440" bIns="91440"/>
          <a:lstStyle/>
          <a:p>
            <a:pPr marL="914400" lvl="1" indent="-457200" defTabSz="914400" eaLnBrk="1" hangingPunct="1">
              <a:buFont typeface="Lucida Grande"/>
              <a:buNone/>
            </a:pPr>
            <a:endParaRPr lang="en-IE" smtClean="0">
              <a:solidFill>
                <a:srgbClr val="4F4F4F"/>
              </a:solidFill>
              <a:latin typeface="Century Gothic" pitchFamily="34" charset="0"/>
              <a:cs typeface="Century Gothic" pitchFamily="34" charset="0"/>
            </a:endParaRPr>
          </a:p>
          <a:p>
            <a:pPr marL="533400" indent="-533400" defTabSz="914400" eaLnBrk="1" hangingPunct="1">
              <a:buFont typeface="Arial" charset="0"/>
              <a:buNone/>
            </a:pPr>
            <a:endParaRPr lang="en-US" smtClean="0">
              <a:solidFill>
                <a:srgbClr val="4F4F4F"/>
              </a:solidFill>
              <a:latin typeface="Century Gothic" pitchFamily="34" charset="0"/>
              <a:cs typeface="Century Gothic" pitchFamily="34" charset="0"/>
            </a:endParaRPr>
          </a:p>
        </p:txBody>
      </p:sp>
      <p:sp>
        <p:nvSpPr>
          <p:cNvPr id="76802" name="Rectangle 4"/>
          <p:cNvSpPr>
            <a:spLocks noGrp="1" noChangeArrowheads="1"/>
          </p:cNvSpPr>
          <p:nvPr>
            <p:ph type="title"/>
          </p:nvPr>
        </p:nvSpPr>
        <p:spPr>
          <a:xfrm>
            <a:off x="457200" y="182563"/>
            <a:ext cx="8229600" cy="709612"/>
          </a:xfrm>
        </p:spPr>
        <p:txBody>
          <a:bodyPr anchor="b"/>
          <a:lstStyle/>
          <a:p>
            <a:pPr eaLnBrk="1" hangingPunct="1"/>
            <a:r>
              <a:rPr lang="en-IE" sz="2800" smtClean="0">
                <a:solidFill>
                  <a:srgbClr val="4F4F4F"/>
                </a:solidFill>
                <a:latin typeface="Century Gothic" pitchFamily="34" charset="0"/>
                <a:cs typeface="Century Gothic" pitchFamily="34" charset="0"/>
              </a:rPr>
              <a:t>Post-conversion Set Up – Mandatory Data</a:t>
            </a:r>
            <a:endParaRPr lang="en-US" sz="2800" smtClean="0">
              <a:solidFill>
                <a:srgbClr val="4F4F4F"/>
              </a:solidFill>
              <a:latin typeface="Century Gothic" pitchFamily="34" charset="0"/>
              <a:cs typeface="Century Gothic" pitchFamily="34" charset="0"/>
            </a:endParaRPr>
          </a:p>
        </p:txBody>
      </p:sp>
      <p:sp>
        <p:nvSpPr>
          <p:cNvPr id="76803" name="Rectangle 3"/>
          <p:cNvSpPr>
            <a:spLocks noChangeArrowheads="1"/>
          </p:cNvSpPr>
          <p:nvPr/>
        </p:nvSpPr>
        <p:spPr bwMode="auto">
          <a:xfrm>
            <a:off x="457200" y="1003300"/>
            <a:ext cx="8153400" cy="4787900"/>
          </a:xfrm>
          <a:prstGeom prst="rect">
            <a:avLst/>
          </a:prstGeom>
          <a:noFill/>
          <a:ln w="9525">
            <a:noFill/>
            <a:miter lim="800000"/>
            <a:headEnd/>
            <a:tailEnd/>
          </a:ln>
        </p:spPr>
        <p:txBody>
          <a:bodyPr tIns="91440" bIns="91440"/>
          <a:lstStyle/>
          <a:p>
            <a:pPr marL="342900" indent="-342900" defTabSz="914400">
              <a:lnSpc>
                <a:spcPct val="80000"/>
              </a:lnSpc>
              <a:spcBef>
                <a:spcPct val="30000"/>
              </a:spcBef>
              <a:buClr>
                <a:schemeClr val="accent2"/>
              </a:buClr>
              <a:buFontTx/>
              <a:buChar char="•"/>
            </a:pPr>
            <a:r>
              <a:rPr lang="en-IE" sz="2800">
                <a:solidFill>
                  <a:srgbClr val="B2B2B2"/>
                </a:solidFill>
                <a:latin typeface="Century Gothic" pitchFamily="34" charset="0"/>
              </a:rPr>
              <a:t>Daybooks</a:t>
            </a:r>
          </a:p>
          <a:p>
            <a:pPr marL="742950" lvl="1" indent="-285750" defTabSz="914400">
              <a:lnSpc>
                <a:spcPct val="80000"/>
              </a:lnSpc>
              <a:spcBef>
                <a:spcPct val="25000"/>
              </a:spcBef>
              <a:buClr>
                <a:srgbClr val="2461AA"/>
              </a:buClr>
              <a:buFont typeface="Times New Roman" pitchFamily="18" charset="0"/>
              <a:buChar char="–"/>
            </a:pPr>
            <a:r>
              <a:rPr lang="en-IE" sz="2400">
                <a:solidFill>
                  <a:srgbClr val="B2B2B2"/>
                </a:solidFill>
                <a:latin typeface="Century Gothic" pitchFamily="34" charset="0"/>
              </a:rPr>
              <a:t>Daybooks</a:t>
            </a:r>
          </a:p>
          <a:p>
            <a:pPr marL="742950" lvl="1" indent="-285750" defTabSz="914400">
              <a:lnSpc>
                <a:spcPct val="80000"/>
              </a:lnSpc>
              <a:spcBef>
                <a:spcPct val="25000"/>
              </a:spcBef>
              <a:buClr>
                <a:srgbClr val="2461AA"/>
              </a:buClr>
              <a:buFont typeface="Times New Roman" pitchFamily="18" charset="0"/>
              <a:buChar char="–"/>
            </a:pPr>
            <a:r>
              <a:rPr lang="en-IE" sz="2400">
                <a:solidFill>
                  <a:srgbClr val="B2B2B2"/>
                </a:solidFill>
                <a:latin typeface="Century Gothic" pitchFamily="34" charset="0"/>
              </a:rPr>
              <a:t>Daybook Sets</a:t>
            </a:r>
          </a:p>
          <a:p>
            <a:pPr marL="342900" indent="-342900" defTabSz="914400">
              <a:lnSpc>
                <a:spcPct val="80000"/>
              </a:lnSpc>
              <a:spcBef>
                <a:spcPct val="30000"/>
              </a:spcBef>
              <a:buClr>
                <a:schemeClr val="accent2"/>
              </a:buClr>
              <a:buFontTx/>
              <a:buChar char="•"/>
            </a:pPr>
            <a:r>
              <a:rPr lang="en-IE" sz="2800">
                <a:latin typeface="Century Gothic" pitchFamily="34" charset="0"/>
              </a:rPr>
              <a:t>Security</a:t>
            </a:r>
          </a:p>
          <a:p>
            <a:pPr marL="742950" lvl="1" indent="-285750" defTabSz="914400">
              <a:lnSpc>
                <a:spcPct val="80000"/>
              </a:lnSpc>
              <a:spcBef>
                <a:spcPct val="25000"/>
              </a:spcBef>
              <a:buClr>
                <a:schemeClr val="accent2"/>
              </a:buClr>
              <a:buFont typeface="Times New Roman" pitchFamily="18" charset="0"/>
              <a:buChar char="–"/>
            </a:pPr>
            <a:r>
              <a:rPr lang="en-IE" sz="2400">
                <a:latin typeface="Century Gothic" pitchFamily="34" charset="0"/>
              </a:rPr>
              <a:t>Roles and Permissions</a:t>
            </a:r>
          </a:p>
          <a:p>
            <a:pPr marL="742950" lvl="1" indent="-285750" defTabSz="914400">
              <a:lnSpc>
                <a:spcPct val="80000"/>
              </a:lnSpc>
              <a:spcBef>
                <a:spcPct val="25000"/>
              </a:spcBef>
              <a:buClr>
                <a:schemeClr val="accent2"/>
              </a:buClr>
              <a:buFont typeface="Times New Roman" pitchFamily="18" charset="0"/>
              <a:buChar char="–"/>
            </a:pPr>
            <a:r>
              <a:rPr lang="en-IE" sz="2400">
                <a:latin typeface="Century Gothic" pitchFamily="34" charset="0"/>
              </a:rPr>
              <a:t>Update Domain/Entity/User</a:t>
            </a:r>
          </a:p>
          <a:p>
            <a:pPr marL="342900" indent="-342900" defTabSz="914400">
              <a:lnSpc>
                <a:spcPct val="80000"/>
              </a:lnSpc>
              <a:spcBef>
                <a:spcPct val="30000"/>
              </a:spcBef>
              <a:buClr>
                <a:srgbClr val="890C4C"/>
              </a:buClr>
              <a:buFont typeface="Webdings" pitchFamily="18" charset="2"/>
              <a:buChar char="5"/>
            </a:pPr>
            <a:endParaRPr lang="en-IE" sz="2800">
              <a:latin typeface="Century Gothic" pitchFamily="34" charset="0"/>
            </a:endParaRPr>
          </a:p>
          <a:p>
            <a:pPr marL="342900" indent="-342900" defTabSz="914400">
              <a:lnSpc>
                <a:spcPct val="80000"/>
              </a:lnSpc>
              <a:spcBef>
                <a:spcPct val="30000"/>
              </a:spcBef>
              <a:buClr>
                <a:srgbClr val="890C4C"/>
              </a:buClr>
              <a:buFont typeface="Webdings" pitchFamily="18" charset="2"/>
              <a:buChar char="5"/>
            </a:pPr>
            <a:endParaRPr lang="en-US" sz="2800">
              <a:latin typeface="Tahoma" pitchFamily="34" charset="0"/>
            </a:endParaRPr>
          </a:p>
        </p:txBody>
      </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5" name="Rectangle 2"/>
          <p:cNvSpPr>
            <a:spLocks noGrp="1" noChangeArrowheads="1"/>
          </p:cNvSpPr>
          <p:nvPr>
            <p:ph idx="1"/>
          </p:nvPr>
        </p:nvSpPr>
        <p:spPr>
          <a:xfrm>
            <a:off x="457200" y="892175"/>
            <a:ext cx="8229600" cy="5424488"/>
          </a:xfrm>
        </p:spPr>
        <p:txBody>
          <a:bodyPr tIns="91440" bIns="91440"/>
          <a:lstStyle/>
          <a:p>
            <a:pPr marL="914400" lvl="1" indent="-457200" defTabSz="914400" eaLnBrk="1" hangingPunct="1">
              <a:buFont typeface="Lucida Grande"/>
              <a:buNone/>
            </a:pPr>
            <a:endParaRPr lang="en-IE" smtClean="0">
              <a:solidFill>
                <a:srgbClr val="4F4F4F"/>
              </a:solidFill>
              <a:latin typeface="Century Gothic" pitchFamily="34" charset="0"/>
              <a:cs typeface="Century Gothic" pitchFamily="34" charset="0"/>
            </a:endParaRPr>
          </a:p>
          <a:p>
            <a:pPr marL="533400" indent="-533400" defTabSz="914400" eaLnBrk="1" hangingPunct="1">
              <a:buFont typeface="Arial" charset="0"/>
              <a:buNone/>
            </a:pPr>
            <a:endParaRPr lang="en-US" smtClean="0">
              <a:solidFill>
                <a:srgbClr val="4F4F4F"/>
              </a:solidFill>
              <a:latin typeface="Century Gothic" pitchFamily="34" charset="0"/>
              <a:cs typeface="Century Gothic" pitchFamily="34" charset="0"/>
            </a:endParaRPr>
          </a:p>
        </p:txBody>
      </p:sp>
      <p:sp>
        <p:nvSpPr>
          <p:cNvPr id="77826" name="Rectangle 4"/>
          <p:cNvSpPr>
            <a:spLocks noGrp="1" noChangeArrowheads="1"/>
          </p:cNvSpPr>
          <p:nvPr>
            <p:ph type="title"/>
          </p:nvPr>
        </p:nvSpPr>
        <p:spPr>
          <a:xfrm>
            <a:off x="457200" y="182563"/>
            <a:ext cx="8229600" cy="709612"/>
          </a:xfrm>
        </p:spPr>
        <p:txBody>
          <a:bodyPr anchor="b"/>
          <a:lstStyle/>
          <a:p>
            <a:pPr eaLnBrk="1" hangingPunct="1"/>
            <a:r>
              <a:rPr lang="en-IE" smtClean="0">
                <a:solidFill>
                  <a:srgbClr val="4F4F4F"/>
                </a:solidFill>
                <a:latin typeface="Century Gothic" pitchFamily="34" charset="0"/>
                <a:cs typeface="Century Gothic" pitchFamily="34" charset="0"/>
              </a:rPr>
              <a:t>Security</a:t>
            </a:r>
            <a:endParaRPr lang="en-US" smtClean="0">
              <a:solidFill>
                <a:srgbClr val="4F4F4F"/>
              </a:solidFill>
              <a:latin typeface="Century Gothic" pitchFamily="34" charset="0"/>
              <a:cs typeface="Century Gothic" pitchFamily="34" charset="0"/>
            </a:endParaRPr>
          </a:p>
        </p:txBody>
      </p:sp>
      <p:sp>
        <p:nvSpPr>
          <p:cNvPr id="77827" name="Rectangle 3"/>
          <p:cNvSpPr>
            <a:spLocks noChangeArrowheads="1"/>
          </p:cNvSpPr>
          <p:nvPr/>
        </p:nvSpPr>
        <p:spPr bwMode="auto">
          <a:xfrm>
            <a:off x="457200" y="973138"/>
            <a:ext cx="8153400" cy="4718050"/>
          </a:xfrm>
          <a:prstGeom prst="rect">
            <a:avLst/>
          </a:prstGeom>
          <a:noFill/>
          <a:ln w="9525">
            <a:noFill/>
            <a:miter lim="800000"/>
            <a:headEnd/>
            <a:tailEnd/>
          </a:ln>
        </p:spPr>
        <p:txBody>
          <a:bodyPr tIns="91440" bIns="91440"/>
          <a:lstStyle/>
          <a:p>
            <a:pPr marL="342900" indent="-342900" defTabSz="914400">
              <a:lnSpc>
                <a:spcPct val="80000"/>
              </a:lnSpc>
              <a:spcBef>
                <a:spcPct val="30000"/>
              </a:spcBef>
              <a:buClr>
                <a:schemeClr val="accent2"/>
              </a:buClr>
              <a:buFontTx/>
              <a:buChar char="•"/>
            </a:pPr>
            <a:r>
              <a:rPr lang="en-IE" sz="2800">
                <a:latin typeface="Century Gothic" pitchFamily="34" charset="0"/>
              </a:rPr>
              <a:t>Roles and Permissions</a:t>
            </a:r>
          </a:p>
          <a:p>
            <a:pPr marL="742950" lvl="1" indent="-285750" defTabSz="914400">
              <a:lnSpc>
                <a:spcPct val="90000"/>
              </a:lnSpc>
              <a:spcBef>
                <a:spcPct val="25000"/>
              </a:spcBef>
              <a:buClr>
                <a:schemeClr val="accent2"/>
              </a:buClr>
              <a:buFont typeface="Arial" charset="0"/>
              <a:buChar char="-"/>
            </a:pPr>
            <a:r>
              <a:rPr lang="en-US" sz="2400">
                <a:latin typeface="Century Gothic" pitchFamily="34" charset="0"/>
              </a:rPr>
              <a:t>Roles and permissions are similar to User Group Maintenance and Menu Security Maintenance in older versions of MFG/PRO for granting access by role.</a:t>
            </a:r>
          </a:p>
          <a:p>
            <a:pPr marL="742950" lvl="1" indent="-285750" defTabSz="914400">
              <a:lnSpc>
                <a:spcPct val="90000"/>
              </a:lnSpc>
              <a:spcBef>
                <a:spcPct val="25000"/>
              </a:spcBef>
              <a:buClr>
                <a:schemeClr val="accent2"/>
              </a:buClr>
              <a:buFont typeface="Arial" charset="0"/>
              <a:buChar char="-"/>
            </a:pPr>
            <a:r>
              <a:rPr lang="en-US" sz="2400">
                <a:latin typeface="Century Gothic" pitchFamily="34" charset="0"/>
              </a:rPr>
              <a:t>Set up notification roles, including e-mail notification, and associated users for customers, suppliers, end users and engineers.</a:t>
            </a:r>
            <a:endParaRPr lang="en-IE" sz="2400">
              <a:latin typeface="Century Gothic" pitchFamily="34" charset="0"/>
            </a:endParaRPr>
          </a:p>
          <a:p>
            <a:pPr marL="342900" indent="-342900" defTabSz="914400">
              <a:lnSpc>
                <a:spcPct val="80000"/>
              </a:lnSpc>
              <a:spcBef>
                <a:spcPct val="30000"/>
              </a:spcBef>
              <a:buClr>
                <a:schemeClr val="accent2"/>
              </a:buClr>
              <a:buFontTx/>
              <a:buChar char="•"/>
            </a:pPr>
            <a:r>
              <a:rPr lang="en-IE" sz="2800">
                <a:latin typeface="Century Gothic" pitchFamily="34" charset="0"/>
              </a:rPr>
              <a:t>Update Domain/Entity/User</a:t>
            </a:r>
          </a:p>
          <a:p>
            <a:pPr marL="742950" lvl="1" indent="-285750" defTabSz="914400">
              <a:lnSpc>
                <a:spcPct val="80000"/>
              </a:lnSpc>
              <a:spcBef>
                <a:spcPct val="25000"/>
              </a:spcBef>
              <a:buClr>
                <a:srgbClr val="2461AA"/>
              </a:buClr>
            </a:pPr>
            <a:r>
              <a:rPr lang="en-US" sz="2400">
                <a:latin typeface="Century Gothic" pitchFamily="34" charset="0"/>
              </a:rPr>
              <a:t>	Grant access by user to entities and domains.</a:t>
            </a:r>
            <a:endParaRPr lang="en-IE" sz="2400">
              <a:latin typeface="Century Gothic" pitchFamily="34" charset="0"/>
            </a:endParaRPr>
          </a:p>
          <a:p>
            <a:pPr marL="342900" indent="-342900" defTabSz="914400">
              <a:lnSpc>
                <a:spcPct val="80000"/>
              </a:lnSpc>
              <a:spcBef>
                <a:spcPct val="30000"/>
              </a:spcBef>
              <a:buClr>
                <a:srgbClr val="890C4C"/>
              </a:buClr>
              <a:buFont typeface="Webdings" pitchFamily="18" charset="2"/>
              <a:buChar char="5"/>
            </a:pPr>
            <a:endParaRPr lang="en-IE" sz="2800">
              <a:latin typeface="Tahoma" pitchFamily="34" charset="0"/>
            </a:endParaRPr>
          </a:p>
          <a:p>
            <a:pPr marL="342900" indent="-342900" defTabSz="914400">
              <a:lnSpc>
                <a:spcPct val="80000"/>
              </a:lnSpc>
              <a:spcBef>
                <a:spcPct val="30000"/>
              </a:spcBef>
              <a:buClr>
                <a:srgbClr val="890C4C"/>
              </a:buClr>
              <a:buFont typeface="Webdings" pitchFamily="18" charset="2"/>
              <a:buChar char="5"/>
            </a:pPr>
            <a:endParaRPr lang="en-US" sz="2800">
              <a:latin typeface="Tahoma" pitchFamily="34" charset="0"/>
            </a:endParaRPr>
          </a:p>
        </p:txBody>
      </p:sp>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49" name="Rectangle 2"/>
          <p:cNvSpPr>
            <a:spLocks noGrp="1" noChangeArrowheads="1"/>
          </p:cNvSpPr>
          <p:nvPr>
            <p:ph idx="1"/>
          </p:nvPr>
        </p:nvSpPr>
        <p:spPr>
          <a:xfrm>
            <a:off x="457200" y="892175"/>
            <a:ext cx="8229600" cy="5424488"/>
          </a:xfrm>
        </p:spPr>
        <p:txBody>
          <a:bodyPr tIns="91440" bIns="91440"/>
          <a:lstStyle/>
          <a:p>
            <a:pPr marL="914400" lvl="1" indent="-457200" defTabSz="914400" eaLnBrk="1" hangingPunct="1">
              <a:buFont typeface="Lucida Grande"/>
              <a:buNone/>
            </a:pPr>
            <a:endParaRPr lang="en-IE" smtClean="0">
              <a:solidFill>
                <a:srgbClr val="4F4F4F"/>
              </a:solidFill>
              <a:latin typeface="Century Gothic" pitchFamily="34" charset="0"/>
              <a:cs typeface="Century Gothic" pitchFamily="34" charset="0"/>
            </a:endParaRPr>
          </a:p>
          <a:p>
            <a:pPr marL="533400" indent="-533400" defTabSz="914400" eaLnBrk="1" hangingPunct="1">
              <a:buFont typeface="Arial" charset="0"/>
              <a:buNone/>
            </a:pPr>
            <a:endParaRPr lang="en-US" smtClean="0">
              <a:solidFill>
                <a:srgbClr val="4F4F4F"/>
              </a:solidFill>
              <a:latin typeface="Century Gothic" pitchFamily="34" charset="0"/>
              <a:cs typeface="Century Gothic" pitchFamily="34" charset="0"/>
            </a:endParaRPr>
          </a:p>
        </p:txBody>
      </p:sp>
      <p:sp>
        <p:nvSpPr>
          <p:cNvPr id="78850" name="Rectangle 4"/>
          <p:cNvSpPr>
            <a:spLocks noGrp="1" noChangeArrowheads="1"/>
          </p:cNvSpPr>
          <p:nvPr>
            <p:ph type="title"/>
          </p:nvPr>
        </p:nvSpPr>
        <p:spPr>
          <a:xfrm>
            <a:off x="457200" y="182563"/>
            <a:ext cx="8229600" cy="709612"/>
          </a:xfrm>
        </p:spPr>
        <p:txBody>
          <a:bodyPr anchor="b"/>
          <a:lstStyle/>
          <a:p>
            <a:pPr eaLnBrk="1" hangingPunct="1"/>
            <a:r>
              <a:rPr lang="en-IE" sz="2800" smtClean="0">
                <a:solidFill>
                  <a:srgbClr val="4F4F4F"/>
                </a:solidFill>
                <a:latin typeface="Century Gothic" pitchFamily="34" charset="0"/>
                <a:cs typeface="Century Gothic" pitchFamily="34" charset="0"/>
              </a:rPr>
              <a:t>Post-conversion Set Up – Mandatory Data</a:t>
            </a:r>
            <a:endParaRPr lang="en-US" sz="2800" smtClean="0">
              <a:solidFill>
                <a:srgbClr val="4F4F4F"/>
              </a:solidFill>
              <a:latin typeface="Century Gothic" pitchFamily="34" charset="0"/>
              <a:cs typeface="Century Gothic" pitchFamily="34" charset="0"/>
            </a:endParaRPr>
          </a:p>
        </p:txBody>
      </p:sp>
      <p:sp>
        <p:nvSpPr>
          <p:cNvPr id="78851" name="Rectangle 3"/>
          <p:cNvSpPr>
            <a:spLocks noChangeArrowheads="1"/>
          </p:cNvSpPr>
          <p:nvPr/>
        </p:nvSpPr>
        <p:spPr bwMode="auto">
          <a:xfrm>
            <a:off x="457200" y="1014413"/>
            <a:ext cx="8153400" cy="4806950"/>
          </a:xfrm>
          <a:prstGeom prst="rect">
            <a:avLst/>
          </a:prstGeom>
          <a:noFill/>
          <a:ln w="9525">
            <a:noFill/>
            <a:miter lim="800000"/>
            <a:headEnd/>
            <a:tailEnd/>
          </a:ln>
        </p:spPr>
        <p:txBody>
          <a:bodyPr tIns="91440" bIns="91440"/>
          <a:lstStyle/>
          <a:p>
            <a:pPr marL="342900" indent="-342900" defTabSz="914400">
              <a:lnSpc>
                <a:spcPct val="80000"/>
              </a:lnSpc>
              <a:spcBef>
                <a:spcPct val="30000"/>
              </a:spcBef>
              <a:buClr>
                <a:schemeClr val="accent2"/>
              </a:buClr>
              <a:buFontTx/>
              <a:buChar char="•"/>
            </a:pPr>
            <a:r>
              <a:rPr lang="en-IE" sz="2800">
                <a:solidFill>
                  <a:srgbClr val="B2B2B2"/>
                </a:solidFill>
                <a:latin typeface="Century Gothic" pitchFamily="34" charset="0"/>
              </a:rPr>
              <a:t>Daybooks</a:t>
            </a:r>
          </a:p>
          <a:p>
            <a:pPr marL="742950" lvl="1" indent="-285750" defTabSz="914400">
              <a:lnSpc>
                <a:spcPct val="80000"/>
              </a:lnSpc>
              <a:spcBef>
                <a:spcPct val="25000"/>
              </a:spcBef>
              <a:buClr>
                <a:schemeClr val="accent2"/>
              </a:buClr>
              <a:buFont typeface="Times New Roman" pitchFamily="18" charset="0"/>
              <a:buChar char="–"/>
            </a:pPr>
            <a:r>
              <a:rPr lang="en-IE" sz="2400">
                <a:solidFill>
                  <a:srgbClr val="B2B2B2"/>
                </a:solidFill>
                <a:latin typeface="Century Gothic" pitchFamily="34" charset="0"/>
              </a:rPr>
              <a:t>Daybooks</a:t>
            </a:r>
          </a:p>
          <a:p>
            <a:pPr marL="742950" lvl="1" indent="-285750" defTabSz="914400">
              <a:lnSpc>
                <a:spcPct val="80000"/>
              </a:lnSpc>
              <a:spcBef>
                <a:spcPct val="25000"/>
              </a:spcBef>
              <a:buClr>
                <a:schemeClr val="accent2"/>
              </a:buClr>
              <a:buFont typeface="Times New Roman" pitchFamily="18" charset="0"/>
              <a:buChar char="–"/>
            </a:pPr>
            <a:r>
              <a:rPr lang="en-IE" sz="2400">
                <a:solidFill>
                  <a:srgbClr val="B2B2B2"/>
                </a:solidFill>
                <a:latin typeface="Century Gothic" pitchFamily="34" charset="0"/>
              </a:rPr>
              <a:t>Daybook Sets</a:t>
            </a:r>
          </a:p>
          <a:p>
            <a:pPr marL="342900" indent="-342900" defTabSz="914400">
              <a:lnSpc>
                <a:spcPct val="80000"/>
              </a:lnSpc>
              <a:spcBef>
                <a:spcPct val="30000"/>
              </a:spcBef>
              <a:buClr>
                <a:schemeClr val="accent2"/>
              </a:buClr>
              <a:buFontTx/>
              <a:buChar char="•"/>
            </a:pPr>
            <a:r>
              <a:rPr lang="en-IE" sz="2800">
                <a:solidFill>
                  <a:srgbClr val="B2B2B2"/>
                </a:solidFill>
                <a:latin typeface="Century Gothic" pitchFamily="34" charset="0"/>
              </a:rPr>
              <a:t>Security</a:t>
            </a:r>
          </a:p>
          <a:p>
            <a:pPr marL="742950" lvl="1" indent="-285750" defTabSz="914400">
              <a:lnSpc>
                <a:spcPct val="80000"/>
              </a:lnSpc>
              <a:spcBef>
                <a:spcPct val="25000"/>
              </a:spcBef>
              <a:buClr>
                <a:schemeClr val="accent2"/>
              </a:buClr>
              <a:buFont typeface="Times New Roman" pitchFamily="18" charset="0"/>
              <a:buChar char="–"/>
            </a:pPr>
            <a:r>
              <a:rPr lang="en-IE" sz="2400">
                <a:solidFill>
                  <a:srgbClr val="B2B2B2"/>
                </a:solidFill>
                <a:latin typeface="Century Gothic" pitchFamily="34" charset="0"/>
              </a:rPr>
              <a:t>Roles and Permissions</a:t>
            </a:r>
          </a:p>
          <a:p>
            <a:pPr marL="742950" lvl="1" indent="-285750" defTabSz="914400">
              <a:lnSpc>
                <a:spcPct val="80000"/>
              </a:lnSpc>
              <a:spcBef>
                <a:spcPct val="25000"/>
              </a:spcBef>
              <a:buClr>
                <a:schemeClr val="accent2"/>
              </a:buClr>
              <a:buFont typeface="Times New Roman" pitchFamily="18" charset="0"/>
              <a:buChar char="–"/>
            </a:pPr>
            <a:r>
              <a:rPr lang="en-IE" sz="2400">
                <a:solidFill>
                  <a:srgbClr val="B2B2B2"/>
                </a:solidFill>
                <a:latin typeface="Century Gothic" pitchFamily="34" charset="0"/>
              </a:rPr>
              <a:t>Update Domain/Entity/User</a:t>
            </a:r>
          </a:p>
          <a:p>
            <a:pPr marL="342900" indent="-342900" defTabSz="914400">
              <a:lnSpc>
                <a:spcPct val="80000"/>
              </a:lnSpc>
              <a:spcBef>
                <a:spcPct val="30000"/>
              </a:spcBef>
              <a:buClr>
                <a:schemeClr val="accent2"/>
              </a:buClr>
              <a:buFontTx/>
              <a:buChar char="•"/>
            </a:pPr>
            <a:r>
              <a:rPr lang="en-IE" sz="2800">
                <a:latin typeface="Century Gothic" pitchFamily="34" charset="0"/>
              </a:rPr>
              <a:t>Tax Periods</a:t>
            </a:r>
          </a:p>
          <a:p>
            <a:pPr marL="342900" indent="-342900" defTabSz="914400">
              <a:lnSpc>
                <a:spcPct val="80000"/>
              </a:lnSpc>
              <a:spcBef>
                <a:spcPct val="30000"/>
              </a:spcBef>
              <a:buClr>
                <a:srgbClr val="890C4C"/>
              </a:buClr>
              <a:buFont typeface="Webdings" pitchFamily="18" charset="2"/>
              <a:buNone/>
            </a:pPr>
            <a:endParaRPr lang="en-IE" sz="2800">
              <a:latin typeface="Century Gothic" pitchFamily="34" charset="0"/>
            </a:endParaRPr>
          </a:p>
          <a:p>
            <a:pPr marL="342900" indent="-342900" defTabSz="914400">
              <a:lnSpc>
                <a:spcPct val="80000"/>
              </a:lnSpc>
              <a:spcBef>
                <a:spcPct val="30000"/>
              </a:spcBef>
              <a:buClr>
                <a:srgbClr val="890C4C"/>
              </a:buClr>
              <a:buFont typeface="Webdings" pitchFamily="18" charset="2"/>
              <a:buChar char="5"/>
            </a:pPr>
            <a:endParaRPr lang="en-US" sz="2800">
              <a:latin typeface="Tahoma" pitchFamily="34" charset="0"/>
            </a:endParaRPr>
          </a:p>
        </p:txBody>
      </p:sp>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3" name="Rectangle 2"/>
          <p:cNvSpPr>
            <a:spLocks noGrp="1" noChangeArrowheads="1"/>
          </p:cNvSpPr>
          <p:nvPr>
            <p:ph idx="1"/>
          </p:nvPr>
        </p:nvSpPr>
        <p:spPr>
          <a:xfrm>
            <a:off x="457200" y="892175"/>
            <a:ext cx="8229600" cy="5424488"/>
          </a:xfrm>
        </p:spPr>
        <p:txBody>
          <a:bodyPr tIns="91440" bIns="91440"/>
          <a:lstStyle/>
          <a:p>
            <a:pPr marL="914400" lvl="1" indent="-457200" defTabSz="914400" eaLnBrk="1" hangingPunct="1">
              <a:buFont typeface="Lucida Grande"/>
              <a:buNone/>
            </a:pPr>
            <a:endParaRPr lang="en-IE" dirty="0" smtClean="0">
              <a:solidFill>
                <a:srgbClr val="4F4F4F"/>
              </a:solidFill>
              <a:latin typeface="Century Gothic" pitchFamily="34" charset="0"/>
              <a:cs typeface="Century Gothic" pitchFamily="34" charset="0"/>
            </a:endParaRPr>
          </a:p>
          <a:p>
            <a:pPr marL="533400" indent="-533400" defTabSz="914400" eaLnBrk="1" hangingPunct="1">
              <a:buFont typeface="Arial" charset="0"/>
              <a:buNone/>
            </a:pPr>
            <a:endParaRPr lang="en-US" dirty="0" smtClean="0">
              <a:solidFill>
                <a:srgbClr val="4F4F4F"/>
              </a:solidFill>
              <a:latin typeface="Century Gothic" pitchFamily="34" charset="0"/>
              <a:cs typeface="Century Gothic" pitchFamily="34" charset="0"/>
            </a:endParaRPr>
          </a:p>
        </p:txBody>
      </p:sp>
      <p:sp>
        <p:nvSpPr>
          <p:cNvPr id="79874" name="Rectangle 4"/>
          <p:cNvSpPr>
            <a:spLocks noGrp="1" noChangeArrowheads="1"/>
          </p:cNvSpPr>
          <p:nvPr>
            <p:ph type="title"/>
          </p:nvPr>
        </p:nvSpPr>
        <p:spPr>
          <a:xfrm>
            <a:off x="457200" y="182563"/>
            <a:ext cx="8229600" cy="709612"/>
          </a:xfrm>
        </p:spPr>
        <p:txBody>
          <a:bodyPr anchor="b"/>
          <a:lstStyle/>
          <a:p>
            <a:pPr eaLnBrk="1" hangingPunct="1"/>
            <a:r>
              <a:rPr lang="en-IE" smtClean="0">
                <a:solidFill>
                  <a:srgbClr val="4F4F4F"/>
                </a:solidFill>
                <a:latin typeface="Century Gothic" pitchFamily="34" charset="0"/>
                <a:cs typeface="Century Gothic" pitchFamily="34" charset="0"/>
              </a:rPr>
              <a:t>Tax Periods</a:t>
            </a:r>
            <a:endParaRPr lang="en-US" smtClean="0">
              <a:solidFill>
                <a:srgbClr val="4F4F4F"/>
              </a:solidFill>
              <a:latin typeface="Century Gothic" pitchFamily="34" charset="0"/>
              <a:cs typeface="Century Gothic" pitchFamily="34" charset="0"/>
            </a:endParaRPr>
          </a:p>
        </p:txBody>
      </p:sp>
      <p:sp>
        <p:nvSpPr>
          <p:cNvPr id="79875" name="Rectangle 3"/>
          <p:cNvSpPr>
            <a:spLocks noChangeArrowheads="1"/>
          </p:cNvSpPr>
          <p:nvPr/>
        </p:nvSpPr>
        <p:spPr bwMode="auto">
          <a:xfrm>
            <a:off x="457200" y="1014413"/>
            <a:ext cx="8153400" cy="4757737"/>
          </a:xfrm>
          <a:prstGeom prst="rect">
            <a:avLst/>
          </a:prstGeom>
          <a:noFill/>
          <a:ln w="9525">
            <a:noFill/>
            <a:miter lim="800000"/>
            <a:headEnd/>
            <a:tailEnd/>
          </a:ln>
        </p:spPr>
        <p:txBody>
          <a:bodyPr tIns="91440" bIns="91440"/>
          <a:lstStyle/>
          <a:p>
            <a:pPr defTabSz="914400">
              <a:lnSpc>
                <a:spcPct val="80000"/>
              </a:lnSpc>
              <a:spcBef>
                <a:spcPct val="30000"/>
              </a:spcBef>
              <a:buClr>
                <a:schemeClr val="accent2"/>
              </a:buClr>
            </a:pPr>
            <a:r>
              <a:rPr lang="en-US" sz="2800" dirty="0" smtClean="0">
                <a:latin typeface="Century Gothic" pitchFamily="34" charset="0"/>
              </a:rPr>
              <a:t>Tax </a:t>
            </a:r>
            <a:r>
              <a:rPr lang="en-US" sz="2800" dirty="0">
                <a:latin typeface="Century Gothic" pitchFamily="34" charset="0"/>
              </a:rPr>
              <a:t>periods need to be created from the GL calendar unless the Create Entity Tax Periods parameter for each domain in the Conversion Parameters Utility was set to </a:t>
            </a:r>
            <a:r>
              <a:rPr lang="en-US" sz="2800" dirty="0" smtClean="0">
                <a:latin typeface="Century Gothic" pitchFamily="34" charset="0"/>
              </a:rPr>
              <a:t>Yes</a:t>
            </a:r>
            <a:endParaRPr lang="en-IE" sz="2800" dirty="0">
              <a:latin typeface="Century Gothic" pitchFamily="34" charset="0"/>
            </a:endParaRPr>
          </a:p>
          <a:p>
            <a:pPr marL="342900" indent="-342900" defTabSz="914400">
              <a:lnSpc>
                <a:spcPct val="80000"/>
              </a:lnSpc>
              <a:spcBef>
                <a:spcPct val="30000"/>
              </a:spcBef>
              <a:buClr>
                <a:srgbClr val="890C4C"/>
              </a:buClr>
              <a:buFont typeface="Webdings" pitchFamily="18" charset="2"/>
              <a:buNone/>
            </a:pPr>
            <a:endParaRPr lang="en-IE" sz="2800" dirty="0">
              <a:latin typeface="Century Gothic" pitchFamily="34" charset="0"/>
            </a:endParaRPr>
          </a:p>
          <a:p>
            <a:pPr marL="342900" indent="-342900" defTabSz="914400">
              <a:lnSpc>
                <a:spcPct val="80000"/>
              </a:lnSpc>
              <a:spcBef>
                <a:spcPct val="30000"/>
              </a:spcBef>
              <a:buClr>
                <a:srgbClr val="890C4C"/>
              </a:buClr>
              <a:buFont typeface="Webdings" pitchFamily="18" charset="2"/>
              <a:buChar char="5"/>
            </a:pPr>
            <a:endParaRPr lang="en-US" sz="2800" dirty="0">
              <a:latin typeface="Tahoma" pitchFamily="34" charset="0"/>
            </a:endParaRPr>
          </a:p>
        </p:txBody>
      </p:sp>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7" name="Rectangle 2"/>
          <p:cNvSpPr>
            <a:spLocks noGrp="1" noChangeArrowheads="1"/>
          </p:cNvSpPr>
          <p:nvPr>
            <p:ph idx="1"/>
          </p:nvPr>
        </p:nvSpPr>
        <p:spPr>
          <a:xfrm>
            <a:off x="457200" y="892175"/>
            <a:ext cx="8229600" cy="5424488"/>
          </a:xfrm>
        </p:spPr>
        <p:txBody>
          <a:bodyPr tIns="91440" bIns="91440"/>
          <a:lstStyle/>
          <a:p>
            <a:pPr marL="914400" lvl="1" indent="-457200" defTabSz="914400" eaLnBrk="1" hangingPunct="1">
              <a:buFont typeface="Lucida Grande"/>
              <a:buNone/>
            </a:pPr>
            <a:endParaRPr lang="en-IE" smtClean="0">
              <a:solidFill>
                <a:srgbClr val="4F4F4F"/>
              </a:solidFill>
              <a:latin typeface="Century Gothic" pitchFamily="34" charset="0"/>
              <a:cs typeface="Century Gothic" pitchFamily="34" charset="0"/>
            </a:endParaRPr>
          </a:p>
          <a:p>
            <a:pPr marL="533400" indent="-533400" defTabSz="914400" eaLnBrk="1" hangingPunct="1">
              <a:buFont typeface="Arial" charset="0"/>
              <a:buNone/>
            </a:pPr>
            <a:endParaRPr lang="en-US" smtClean="0">
              <a:solidFill>
                <a:srgbClr val="4F4F4F"/>
              </a:solidFill>
              <a:latin typeface="Century Gothic" pitchFamily="34" charset="0"/>
              <a:cs typeface="Century Gothic" pitchFamily="34" charset="0"/>
            </a:endParaRPr>
          </a:p>
        </p:txBody>
      </p:sp>
      <p:sp>
        <p:nvSpPr>
          <p:cNvPr id="80898" name="Rectangle 4"/>
          <p:cNvSpPr>
            <a:spLocks noGrp="1" noChangeArrowheads="1"/>
          </p:cNvSpPr>
          <p:nvPr>
            <p:ph type="title"/>
          </p:nvPr>
        </p:nvSpPr>
        <p:spPr>
          <a:xfrm>
            <a:off x="457200" y="182563"/>
            <a:ext cx="8229600" cy="709612"/>
          </a:xfrm>
        </p:spPr>
        <p:txBody>
          <a:bodyPr anchor="b"/>
          <a:lstStyle/>
          <a:p>
            <a:pPr eaLnBrk="1" hangingPunct="1"/>
            <a:r>
              <a:rPr lang="en-IE" sz="2800" smtClean="0">
                <a:solidFill>
                  <a:srgbClr val="4F4F4F"/>
                </a:solidFill>
                <a:latin typeface="Century Gothic" pitchFamily="34" charset="0"/>
                <a:cs typeface="Century Gothic" pitchFamily="34" charset="0"/>
              </a:rPr>
              <a:t>Post-conversion Set Up – Mandatory Data</a:t>
            </a:r>
            <a:endParaRPr lang="en-US" sz="2800" smtClean="0">
              <a:solidFill>
                <a:srgbClr val="4F4F4F"/>
              </a:solidFill>
              <a:latin typeface="Century Gothic" pitchFamily="34" charset="0"/>
              <a:cs typeface="Century Gothic" pitchFamily="34" charset="0"/>
            </a:endParaRPr>
          </a:p>
        </p:txBody>
      </p:sp>
      <p:sp>
        <p:nvSpPr>
          <p:cNvPr id="80899" name="Rectangle 3"/>
          <p:cNvSpPr>
            <a:spLocks noChangeArrowheads="1"/>
          </p:cNvSpPr>
          <p:nvPr/>
        </p:nvSpPr>
        <p:spPr bwMode="auto">
          <a:xfrm>
            <a:off x="457200" y="1033463"/>
            <a:ext cx="8153400" cy="4757737"/>
          </a:xfrm>
          <a:prstGeom prst="rect">
            <a:avLst/>
          </a:prstGeom>
          <a:noFill/>
          <a:ln w="9525">
            <a:noFill/>
            <a:miter lim="800000"/>
            <a:headEnd/>
            <a:tailEnd/>
          </a:ln>
        </p:spPr>
        <p:txBody>
          <a:bodyPr tIns="91440" bIns="91440"/>
          <a:lstStyle/>
          <a:p>
            <a:pPr marL="342900" indent="-342900" defTabSz="914400">
              <a:lnSpc>
                <a:spcPct val="80000"/>
              </a:lnSpc>
              <a:spcBef>
                <a:spcPct val="30000"/>
              </a:spcBef>
              <a:buClr>
                <a:schemeClr val="accent2"/>
              </a:buClr>
              <a:buFontTx/>
              <a:buChar char="•"/>
            </a:pPr>
            <a:r>
              <a:rPr lang="en-IE" sz="2800">
                <a:solidFill>
                  <a:srgbClr val="B2B2B2"/>
                </a:solidFill>
                <a:latin typeface="Century Gothic" pitchFamily="34" charset="0"/>
              </a:rPr>
              <a:t>Daybooks</a:t>
            </a:r>
          </a:p>
          <a:p>
            <a:pPr marL="742950" lvl="1" indent="-285750" defTabSz="914400">
              <a:lnSpc>
                <a:spcPct val="80000"/>
              </a:lnSpc>
              <a:spcBef>
                <a:spcPct val="25000"/>
              </a:spcBef>
              <a:buClr>
                <a:schemeClr val="accent2"/>
              </a:buClr>
              <a:buFont typeface="Times New Roman" pitchFamily="18" charset="0"/>
              <a:buChar char="–"/>
            </a:pPr>
            <a:r>
              <a:rPr lang="en-IE" sz="2400">
                <a:solidFill>
                  <a:srgbClr val="B2B2B2"/>
                </a:solidFill>
                <a:latin typeface="Century Gothic" pitchFamily="34" charset="0"/>
              </a:rPr>
              <a:t>Daybooks</a:t>
            </a:r>
          </a:p>
          <a:p>
            <a:pPr marL="742950" lvl="1" indent="-285750" defTabSz="914400">
              <a:lnSpc>
                <a:spcPct val="80000"/>
              </a:lnSpc>
              <a:spcBef>
                <a:spcPct val="25000"/>
              </a:spcBef>
              <a:buClr>
                <a:schemeClr val="accent2"/>
              </a:buClr>
              <a:buFont typeface="Times New Roman" pitchFamily="18" charset="0"/>
              <a:buChar char="–"/>
            </a:pPr>
            <a:r>
              <a:rPr lang="en-IE" sz="2400">
                <a:solidFill>
                  <a:srgbClr val="B2B2B2"/>
                </a:solidFill>
                <a:latin typeface="Century Gothic" pitchFamily="34" charset="0"/>
              </a:rPr>
              <a:t>Daybook Sets</a:t>
            </a:r>
          </a:p>
          <a:p>
            <a:pPr marL="342900" indent="-342900" defTabSz="914400">
              <a:lnSpc>
                <a:spcPct val="80000"/>
              </a:lnSpc>
              <a:spcBef>
                <a:spcPct val="30000"/>
              </a:spcBef>
              <a:buClr>
                <a:schemeClr val="accent2"/>
              </a:buClr>
              <a:buFontTx/>
              <a:buChar char="•"/>
            </a:pPr>
            <a:r>
              <a:rPr lang="en-IE" sz="2800">
                <a:solidFill>
                  <a:srgbClr val="B2B2B2"/>
                </a:solidFill>
                <a:latin typeface="Century Gothic" pitchFamily="34" charset="0"/>
              </a:rPr>
              <a:t>Security</a:t>
            </a:r>
          </a:p>
          <a:p>
            <a:pPr marL="742950" lvl="1" indent="-285750" defTabSz="914400">
              <a:lnSpc>
                <a:spcPct val="80000"/>
              </a:lnSpc>
              <a:spcBef>
                <a:spcPct val="25000"/>
              </a:spcBef>
              <a:buClr>
                <a:schemeClr val="accent2"/>
              </a:buClr>
              <a:buFont typeface="Times New Roman" pitchFamily="18" charset="0"/>
              <a:buChar char="–"/>
            </a:pPr>
            <a:r>
              <a:rPr lang="en-IE" sz="2400">
                <a:solidFill>
                  <a:srgbClr val="B2B2B2"/>
                </a:solidFill>
                <a:latin typeface="Century Gothic" pitchFamily="34" charset="0"/>
              </a:rPr>
              <a:t>Roles and Permissions</a:t>
            </a:r>
          </a:p>
          <a:p>
            <a:pPr marL="742950" lvl="1" indent="-285750" defTabSz="914400">
              <a:lnSpc>
                <a:spcPct val="80000"/>
              </a:lnSpc>
              <a:spcBef>
                <a:spcPct val="25000"/>
              </a:spcBef>
              <a:buClr>
                <a:schemeClr val="accent2"/>
              </a:buClr>
              <a:buFont typeface="Times New Roman" pitchFamily="18" charset="0"/>
              <a:buChar char="–"/>
            </a:pPr>
            <a:r>
              <a:rPr lang="en-IE" sz="2400">
                <a:solidFill>
                  <a:srgbClr val="B2B2B2"/>
                </a:solidFill>
                <a:latin typeface="Century Gothic" pitchFamily="34" charset="0"/>
              </a:rPr>
              <a:t>Update Domain/Entity/User</a:t>
            </a:r>
          </a:p>
          <a:p>
            <a:pPr marL="342900" indent="-342900" defTabSz="914400">
              <a:lnSpc>
                <a:spcPct val="80000"/>
              </a:lnSpc>
              <a:spcBef>
                <a:spcPct val="30000"/>
              </a:spcBef>
              <a:buClr>
                <a:schemeClr val="accent2"/>
              </a:buClr>
              <a:buFontTx/>
              <a:buChar char="•"/>
            </a:pPr>
            <a:r>
              <a:rPr lang="en-IE" sz="2800">
                <a:solidFill>
                  <a:srgbClr val="B2B2B2"/>
                </a:solidFill>
                <a:latin typeface="Century Gothic" pitchFamily="34" charset="0"/>
              </a:rPr>
              <a:t>Tax Periods</a:t>
            </a:r>
          </a:p>
          <a:p>
            <a:pPr marL="342900" indent="-342900" defTabSz="914400">
              <a:lnSpc>
                <a:spcPct val="80000"/>
              </a:lnSpc>
              <a:spcBef>
                <a:spcPct val="30000"/>
              </a:spcBef>
              <a:buClr>
                <a:schemeClr val="accent2"/>
              </a:buClr>
              <a:buFontTx/>
              <a:buChar char="•"/>
            </a:pPr>
            <a:r>
              <a:rPr lang="en-IE" sz="2800">
                <a:latin typeface="Century Gothic" pitchFamily="34" charset="0"/>
              </a:rPr>
              <a:t>Reporting Periods</a:t>
            </a:r>
          </a:p>
          <a:p>
            <a:pPr marL="342900" indent="-342900" defTabSz="914400">
              <a:lnSpc>
                <a:spcPct val="80000"/>
              </a:lnSpc>
              <a:spcBef>
                <a:spcPct val="30000"/>
              </a:spcBef>
              <a:buClr>
                <a:srgbClr val="890C4C"/>
              </a:buClr>
              <a:buFont typeface="Webdings" pitchFamily="18" charset="2"/>
              <a:buChar char="5"/>
            </a:pPr>
            <a:endParaRPr lang="en-US" sz="2800">
              <a:latin typeface="Century Gothic" pitchFamily="34" charset="0"/>
            </a:endParaRPr>
          </a:p>
        </p:txBody>
      </p:sp>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1" name="Rectangle 2"/>
          <p:cNvSpPr>
            <a:spLocks noGrp="1" noChangeArrowheads="1"/>
          </p:cNvSpPr>
          <p:nvPr>
            <p:ph idx="1"/>
          </p:nvPr>
        </p:nvSpPr>
        <p:spPr>
          <a:xfrm>
            <a:off x="457200" y="892175"/>
            <a:ext cx="8229600" cy="5424488"/>
          </a:xfrm>
        </p:spPr>
        <p:txBody>
          <a:bodyPr tIns="91440" bIns="91440"/>
          <a:lstStyle/>
          <a:p>
            <a:pPr marL="914400" lvl="1" indent="-457200" defTabSz="914400" eaLnBrk="1" hangingPunct="1">
              <a:buFont typeface="Lucida Grande"/>
              <a:buNone/>
            </a:pPr>
            <a:endParaRPr lang="en-IE" smtClean="0">
              <a:solidFill>
                <a:srgbClr val="4F4F4F"/>
              </a:solidFill>
              <a:latin typeface="Century Gothic" pitchFamily="34" charset="0"/>
              <a:cs typeface="Century Gothic" pitchFamily="34" charset="0"/>
            </a:endParaRPr>
          </a:p>
          <a:p>
            <a:pPr marL="533400" indent="-533400" defTabSz="914400" eaLnBrk="1" hangingPunct="1">
              <a:buFont typeface="Arial" charset="0"/>
              <a:buNone/>
            </a:pPr>
            <a:endParaRPr lang="en-US" smtClean="0">
              <a:solidFill>
                <a:srgbClr val="4F4F4F"/>
              </a:solidFill>
              <a:latin typeface="Century Gothic" pitchFamily="34" charset="0"/>
              <a:cs typeface="Century Gothic" pitchFamily="34" charset="0"/>
            </a:endParaRPr>
          </a:p>
        </p:txBody>
      </p:sp>
      <p:sp>
        <p:nvSpPr>
          <p:cNvPr id="81922" name="Rectangle 4"/>
          <p:cNvSpPr>
            <a:spLocks noGrp="1" noChangeArrowheads="1"/>
          </p:cNvSpPr>
          <p:nvPr>
            <p:ph type="title"/>
          </p:nvPr>
        </p:nvSpPr>
        <p:spPr>
          <a:xfrm>
            <a:off x="457200" y="182563"/>
            <a:ext cx="8229600" cy="709612"/>
          </a:xfrm>
        </p:spPr>
        <p:txBody>
          <a:bodyPr anchor="b"/>
          <a:lstStyle/>
          <a:p>
            <a:pPr eaLnBrk="1" hangingPunct="1"/>
            <a:r>
              <a:rPr lang="en-IE" smtClean="0">
                <a:solidFill>
                  <a:srgbClr val="4F4F4F"/>
                </a:solidFill>
                <a:latin typeface="Century Gothic" pitchFamily="34" charset="0"/>
                <a:cs typeface="Century Gothic" pitchFamily="34" charset="0"/>
              </a:rPr>
              <a:t>Reporting Periods</a:t>
            </a:r>
            <a:endParaRPr lang="en-US" smtClean="0">
              <a:solidFill>
                <a:srgbClr val="4F4F4F"/>
              </a:solidFill>
              <a:latin typeface="Century Gothic" pitchFamily="34" charset="0"/>
              <a:cs typeface="Century Gothic" pitchFamily="34" charset="0"/>
            </a:endParaRPr>
          </a:p>
        </p:txBody>
      </p:sp>
      <p:sp>
        <p:nvSpPr>
          <p:cNvPr id="81923" name="Rectangle 3"/>
          <p:cNvSpPr>
            <a:spLocks noChangeArrowheads="1"/>
          </p:cNvSpPr>
          <p:nvPr/>
        </p:nvSpPr>
        <p:spPr bwMode="auto">
          <a:xfrm>
            <a:off x="457200" y="1014413"/>
            <a:ext cx="8153400" cy="4806950"/>
          </a:xfrm>
          <a:prstGeom prst="rect">
            <a:avLst/>
          </a:prstGeom>
          <a:noFill/>
          <a:ln w="9525">
            <a:noFill/>
            <a:miter lim="800000"/>
            <a:headEnd/>
            <a:tailEnd/>
          </a:ln>
        </p:spPr>
        <p:txBody>
          <a:bodyPr tIns="91440" bIns="91440"/>
          <a:lstStyle/>
          <a:p>
            <a:pPr algn="just" defTabSz="914400">
              <a:lnSpc>
                <a:spcPct val="80000"/>
              </a:lnSpc>
              <a:spcBef>
                <a:spcPct val="30000"/>
              </a:spcBef>
              <a:buClr>
                <a:schemeClr val="accent2"/>
              </a:buClr>
            </a:pPr>
            <a:r>
              <a:rPr lang="en-US" sz="2800" dirty="0">
                <a:latin typeface="Century Gothic" pitchFamily="34" charset="0"/>
              </a:rPr>
              <a:t>Set up Reporting Periods if Budgeting is used. Report periods are used to mark a specific time span for producing budget reports. Reporting periods are independent of GL periods and tax periods, and can span multiple GL periods across multiple </a:t>
            </a:r>
            <a:r>
              <a:rPr lang="en-US" sz="2800" dirty="0" smtClean="0">
                <a:latin typeface="Century Gothic" pitchFamily="34" charset="0"/>
              </a:rPr>
              <a:t>entities</a:t>
            </a:r>
            <a:endParaRPr lang="en-US" sz="2800" dirty="0">
              <a:latin typeface="Century Gothic" pitchFamily="34" charset="0"/>
            </a:endParaRPr>
          </a:p>
        </p:txBody>
      </p:sp>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5" name="Rectangle 2"/>
          <p:cNvSpPr>
            <a:spLocks noGrp="1" noChangeArrowheads="1"/>
          </p:cNvSpPr>
          <p:nvPr>
            <p:ph idx="1"/>
          </p:nvPr>
        </p:nvSpPr>
        <p:spPr>
          <a:xfrm>
            <a:off x="457200" y="892175"/>
            <a:ext cx="8229600" cy="5424488"/>
          </a:xfrm>
        </p:spPr>
        <p:txBody>
          <a:bodyPr tIns="91440" bIns="91440"/>
          <a:lstStyle/>
          <a:p>
            <a:pPr marL="914400" lvl="1" indent="-457200" defTabSz="914400" eaLnBrk="1" hangingPunct="1">
              <a:buFont typeface="Lucida Grande"/>
              <a:buNone/>
            </a:pPr>
            <a:endParaRPr lang="en-IE" smtClean="0">
              <a:solidFill>
                <a:srgbClr val="4F4F4F"/>
              </a:solidFill>
              <a:latin typeface="Century Gothic" pitchFamily="34" charset="0"/>
              <a:cs typeface="Century Gothic" pitchFamily="34" charset="0"/>
            </a:endParaRPr>
          </a:p>
          <a:p>
            <a:pPr marL="533400" indent="-533400" defTabSz="914400" eaLnBrk="1" hangingPunct="1">
              <a:buFont typeface="Arial" charset="0"/>
              <a:buNone/>
            </a:pPr>
            <a:endParaRPr lang="en-US" smtClean="0">
              <a:solidFill>
                <a:srgbClr val="4F4F4F"/>
              </a:solidFill>
              <a:latin typeface="Century Gothic" pitchFamily="34" charset="0"/>
              <a:cs typeface="Century Gothic" pitchFamily="34" charset="0"/>
            </a:endParaRPr>
          </a:p>
        </p:txBody>
      </p:sp>
      <p:sp>
        <p:nvSpPr>
          <p:cNvPr id="82946" name="Rectangle 4"/>
          <p:cNvSpPr>
            <a:spLocks noGrp="1" noChangeArrowheads="1"/>
          </p:cNvSpPr>
          <p:nvPr>
            <p:ph type="title"/>
          </p:nvPr>
        </p:nvSpPr>
        <p:spPr>
          <a:xfrm>
            <a:off x="457200" y="182563"/>
            <a:ext cx="8229600" cy="709612"/>
          </a:xfrm>
        </p:spPr>
        <p:txBody>
          <a:bodyPr anchor="b"/>
          <a:lstStyle/>
          <a:p>
            <a:pPr eaLnBrk="1" hangingPunct="1"/>
            <a:r>
              <a:rPr lang="en-IE" sz="2800" smtClean="0">
                <a:solidFill>
                  <a:srgbClr val="4F4F4F"/>
                </a:solidFill>
                <a:latin typeface="Century Gothic" pitchFamily="34" charset="0"/>
                <a:cs typeface="Century Gothic" pitchFamily="34" charset="0"/>
              </a:rPr>
              <a:t>Post-conversion Set Up – Mandatory Data</a:t>
            </a:r>
            <a:endParaRPr lang="en-US" sz="2800" smtClean="0">
              <a:solidFill>
                <a:srgbClr val="4F4F4F"/>
              </a:solidFill>
              <a:latin typeface="Century Gothic" pitchFamily="34" charset="0"/>
              <a:cs typeface="Century Gothic" pitchFamily="34" charset="0"/>
            </a:endParaRPr>
          </a:p>
        </p:txBody>
      </p:sp>
      <p:sp>
        <p:nvSpPr>
          <p:cNvPr id="82947" name="Rectangle 3"/>
          <p:cNvSpPr>
            <a:spLocks noChangeArrowheads="1"/>
          </p:cNvSpPr>
          <p:nvPr/>
        </p:nvSpPr>
        <p:spPr bwMode="auto">
          <a:xfrm>
            <a:off x="457200" y="1014413"/>
            <a:ext cx="8153400" cy="4748212"/>
          </a:xfrm>
          <a:prstGeom prst="rect">
            <a:avLst/>
          </a:prstGeom>
          <a:noFill/>
          <a:ln w="9525">
            <a:noFill/>
            <a:miter lim="800000"/>
            <a:headEnd/>
            <a:tailEnd/>
          </a:ln>
        </p:spPr>
        <p:txBody>
          <a:bodyPr tIns="91440" bIns="91440"/>
          <a:lstStyle/>
          <a:p>
            <a:pPr marL="342900" indent="-342900" defTabSz="914400">
              <a:lnSpc>
                <a:spcPct val="80000"/>
              </a:lnSpc>
              <a:spcBef>
                <a:spcPct val="30000"/>
              </a:spcBef>
              <a:buClr>
                <a:schemeClr val="accent2"/>
              </a:buClr>
              <a:buFontTx/>
              <a:buChar char="•"/>
            </a:pPr>
            <a:r>
              <a:rPr lang="en-IE" sz="2800">
                <a:solidFill>
                  <a:srgbClr val="B2B2B2"/>
                </a:solidFill>
                <a:latin typeface="Century Gothic" pitchFamily="34" charset="0"/>
              </a:rPr>
              <a:t>Daybooks</a:t>
            </a:r>
          </a:p>
          <a:p>
            <a:pPr marL="742950" lvl="1" indent="-285750" defTabSz="914400">
              <a:lnSpc>
                <a:spcPct val="80000"/>
              </a:lnSpc>
              <a:spcBef>
                <a:spcPct val="25000"/>
              </a:spcBef>
              <a:buClr>
                <a:schemeClr val="accent2"/>
              </a:buClr>
              <a:buFont typeface="Times New Roman" pitchFamily="18" charset="0"/>
              <a:buChar char="–"/>
            </a:pPr>
            <a:r>
              <a:rPr lang="en-IE" sz="2400">
                <a:solidFill>
                  <a:srgbClr val="B2B2B2"/>
                </a:solidFill>
                <a:latin typeface="Century Gothic" pitchFamily="34" charset="0"/>
              </a:rPr>
              <a:t>Daybooks</a:t>
            </a:r>
          </a:p>
          <a:p>
            <a:pPr marL="742950" lvl="1" indent="-285750" defTabSz="914400">
              <a:lnSpc>
                <a:spcPct val="80000"/>
              </a:lnSpc>
              <a:spcBef>
                <a:spcPct val="25000"/>
              </a:spcBef>
              <a:buClr>
                <a:schemeClr val="accent2"/>
              </a:buClr>
              <a:buFont typeface="Times New Roman" pitchFamily="18" charset="0"/>
              <a:buChar char="–"/>
            </a:pPr>
            <a:r>
              <a:rPr lang="en-IE" sz="2400">
                <a:solidFill>
                  <a:srgbClr val="B2B2B2"/>
                </a:solidFill>
                <a:latin typeface="Century Gothic" pitchFamily="34" charset="0"/>
              </a:rPr>
              <a:t>Daybook Sets</a:t>
            </a:r>
          </a:p>
          <a:p>
            <a:pPr marL="342900" indent="-342900" defTabSz="914400">
              <a:lnSpc>
                <a:spcPct val="80000"/>
              </a:lnSpc>
              <a:spcBef>
                <a:spcPct val="30000"/>
              </a:spcBef>
              <a:buClr>
                <a:schemeClr val="accent2"/>
              </a:buClr>
              <a:buFontTx/>
              <a:buChar char="•"/>
            </a:pPr>
            <a:r>
              <a:rPr lang="en-IE" sz="2800">
                <a:solidFill>
                  <a:srgbClr val="B2B2B2"/>
                </a:solidFill>
                <a:latin typeface="Century Gothic" pitchFamily="34" charset="0"/>
              </a:rPr>
              <a:t>Security</a:t>
            </a:r>
          </a:p>
          <a:p>
            <a:pPr marL="742950" lvl="1" indent="-285750" defTabSz="914400">
              <a:lnSpc>
                <a:spcPct val="80000"/>
              </a:lnSpc>
              <a:spcBef>
                <a:spcPct val="25000"/>
              </a:spcBef>
              <a:buClr>
                <a:schemeClr val="accent2"/>
              </a:buClr>
              <a:buFont typeface="Times New Roman" pitchFamily="18" charset="0"/>
              <a:buChar char="–"/>
            </a:pPr>
            <a:r>
              <a:rPr lang="en-IE" sz="2400">
                <a:solidFill>
                  <a:srgbClr val="B2B2B2"/>
                </a:solidFill>
                <a:latin typeface="Century Gothic" pitchFamily="34" charset="0"/>
              </a:rPr>
              <a:t>Roles and Permissions</a:t>
            </a:r>
          </a:p>
          <a:p>
            <a:pPr marL="742950" lvl="1" indent="-285750" defTabSz="914400">
              <a:lnSpc>
                <a:spcPct val="80000"/>
              </a:lnSpc>
              <a:spcBef>
                <a:spcPct val="25000"/>
              </a:spcBef>
              <a:buClr>
                <a:schemeClr val="accent2"/>
              </a:buClr>
              <a:buFont typeface="Times New Roman" pitchFamily="18" charset="0"/>
              <a:buChar char="–"/>
            </a:pPr>
            <a:r>
              <a:rPr lang="en-IE" sz="2400">
                <a:solidFill>
                  <a:srgbClr val="B2B2B2"/>
                </a:solidFill>
                <a:latin typeface="Century Gothic" pitchFamily="34" charset="0"/>
              </a:rPr>
              <a:t>Update Domain/Entity/User</a:t>
            </a:r>
          </a:p>
          <a:p>
            <a:pPr marL="342900" indent="-342900" defTabSz="914400">
              <a:lnSpc>
                <a:spcPct val="80000"/>
              </a:lnSpc>
              <a:spcBef>
                <a:spcPct val="30000"/>
              </a:spcBef>
              <a:buClr>
                <a:schemeClr val="accent2"/>
              </a:buClr>
              <a:buFontTx/>
              <a:buChar char="•"/>
            </a:pPr>
            <a:r>
              <a:rPr lang="en-IE" sz="2800">
                <a:solidFill>
                  <a:srgbClr val="B2B2B2"/>
                </a:solidFill>
                <a:latin typeface="Century Gothic" pitchFamily="34" charset="0"/>
              </a:rPr>
              <a:t>Tax Periods</a:t>
            </a:r>
          </a:p>
          <a:p>
            <a:pPr marL="342900" indent="-342900" defTabSz="914400">
              <a:lnSpc>
                <a:spcPct val="80000"/>
              </a:lnSpc>
              <a:spcBef>
                <a:spcPct val="30000"/>
              </a:spcBef>
              <a:buClr>
                <a:schemeClr val="accent2"/>
              </a:buClr>
              <a:buFontTx/>
              <a:buChar char="•"/>
            </a:pPr>
            <a:r>
              <a:rPr lang="en-IE" sz="2800">
                <a:solidFill>
                  <a:srgbClr val="B2B2B2"/>
                </a:solidFill>
                <a:latin typeface="Century Gothic" pitchFamily="34" charset="0"/>
              </a:rPr>
              <a:t>Reporting Periods</a:t>
            </a:r>
          </a:p>
          <a:p>
            <a:pPr marL="342900" indent="-342900" defTabSz="914400">
              <a:lnSpc>
                <a:spcPct val="80000"/>
              </a:lnSpc>
              <a:spcBef>
                <a:spcPct val="30000"/>
              </a:spcBef>
              <a:buClr>
                <a:schemeClr val="accent2"/>
              </a:buClr>
              <a:buFontTx/>
              <a:buChar char="•"/>
            </a:pPr>
            <a:r>
              <a:rPr lang="en-IE" sz="2800">
                <a:latin typeface="Century Gothic" pitchFamily="34" charset="0"/>
              </a:rPr>
              <a:t>Profiles</a:t>
            </a:r>
          </a:p>
          <a:p>
            <a:pPr marL="342900" indent="-342900" defTabSz="914400">
              <a:lnSpc>
                <a:spcPct val="80000"/>
              </a:lnSpc>
              <a:spcBef>
                <a:spcPct val="30000"/>
              </a:spcBef>
              <a:buClr>
                <a:srgbClr val="890C4C"/>
              </a:buClr>
              <a:buFont typeface="Webdings" pitchFamily="18" charset="2"/>
              <a:buChar char="5"/>
            </a:pPr>
            <a:endParaRPr lang="en-US" sz="2800">
              <a:latin typeface="Century Gothic" pitchFamily="34" charset="0"/>
            </a:endParaRPr>
          </a:p>
        </p:txBody>
      </p:sp>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69" name="Rectangle 2"/>
          <p:cNvSpPr>
            <a:spLocks noGrp="1" noChangeArrowheads="1"/>
          </p:cNvSpPr>
          <p:nvPr>
            <p:ph idx="1"/>
          </p:nvPr>
        </p:nvSpPr>
        <p:spPr>
          <a:xfrm>
            <a:off x="457200" y="892175"/>
            <a:ext cx="8229600" cy="5424488"/>
          </a:xfrm>
        </p:spPr>
        <p:txBody>
          <a:bodyPr tIns="91440" bIns="91440"/>
          <a:lstStyle/>
          <a:p>
            <a:pPr marL="914400" lvl="1" indent="-457200" defTabSz="914400" eaLnBrk="1" hangingPunct="1">
              <a:buFont typeface="Lucida Grande"/>
              <a:buNone/>
            </a:pPr>
            <a:endParaRPr lang="en-IE" smtClean="0">
              <a:solidFill>
                <a:srgbClr val="4F4F4F"/>
              </a:solidFill>
              <a:latin typeface="Century Gothic" pitchFamily="34" charset="0"/>
              <a:cs typeface="Century Gothic" pitchFamily="34" charset="0"/>
            </a:endParaRPr>
          </a:p>
          <a:p>
            <a:pPr marL="533400" indent="-533400" defTabSz="914400" eaLnBrk="1" hangingPunct="1">
              <a:buFont typeface="Arial" charset="0"/>
              <a:buNone/>
            </a:pPr>
            <a:endParaRPr lang="en-US" smtClean="0">
              <a:solidFill>
                <a:srgbClr val="4F4F4F"/>
              </a:solidFill>
              <a:latin typeface="Century Gothic" pitchFamily="34" charset="0"/>
              <a:cs typeface="Century Gothic" pitchFamily="34" charset="0"/>
            </a:endParaRPr>
          </a:p>
        </p:txBody>
      </p:sp>
      <p:sp>
        <p:nvSpPr>
          <p:cNvPr id="83970" name="Rectangle 4"/>
          <p:cNvSpPr>
            <a:spLocks noGrp="1" noChangeArrowheads="1"/>
          </p:cNvSpPr>
          <p:nvPr>
            <p:ph type="title"/>
          </p:nvPr>
        </p:nvSpPr>
        <p:spPr>
          <a:xfrm>
            <a:off x="457200" y="182563"/>
            <a:ext cx="8229600" cy="709612"/>
          </a:xfrm>
        </p:spPr>
        <p:txBody>
          <a:bodyPr anchor="b"/>
          <a:lstStyle/>
          <a:p>
            <a:pPr eaLnBrk="1" hangingPunct="1"/>
            <a:r>
              <a:rPr lang="en-IE" smtClean="0">
                <a:solidFill>
                  <a:srgbClr val="4F4F4F"/>
                </a:solidFill>
                <a:latin typeface="Century Gothic" pitchFamily="34" charset="0"/>
                <a:cs typeface="Century Gothic" pitchFamily="34" charset="0"/>
              </a:rPr>
              <a:t>Profiles</a:t>
            </a:r>
            <a:endParaRPr lang="en-US" smtClean="0">
              <a:solidFill>
                <a:srgbClr val="4F4F4F"/>
              </a:solidFill>
              <a:latin typeface="Century Gothic" pitchFamily="34" charset="0"/>
              <a:cs typeface="Century Gothic" pitchFamily="34" charset="0"/>
            </a:endParaRPr>
          </a:p>
        </p:txBody>
      </p:sp>
      <p:sp>
        <p:nvSpPr>
          <p:cNvPr id="83971" name="Rectangle 3"/>
          <p:cNvSpPr>
            <a:spLocks noChangeArrowheads="1"/>
          </p:cNvSpPr>
          <p:nvPr/>
        </p:nvSpPr>
        <p:spPr bwMode="auto">
          <a:xfrm>
            <a:off x="457200" y="912813"/>
            <a:ext cx="8153400" cy="5084762"/>
          </a:xfrm>
          <a:prstGeom prst="rect">
            <a:avLst/>
          </a:prstGeom>
          <a:noFill/>
          <a:ln w="9525">
            <a:noFill/>
            <a:miter lim="800000"/>
            <a:headEnd/>
            <a:tailEnd/>
          </a:ln>
        </p:spPr>
        <p:txBody>
          <a:bodyPr tIns="91440" bIns="91440"/>
          <a:lstStyle/>
          <a:p>
            <a:pPr marL="342900" indent="-342900" defTabSz="914400">
              <a:lnSpc>
                <a:spcPct val="85000"/>
              </a:lnSpc>
              <a:spcBef>
                <a:spcPct val="30000"/>
              </a:spcBef>
              <a:buClr>
                <a:schemeClr val="accent2"/>
              </a:buClr>
              <a:buFontTx/>
              <a:buChar char="•"/>
            </a:pPr>
            <a:r>
              <a:rPr lang="en-US" sz="2400">
                <a:latin typeface="Century Gothic" pitchFamily="34" charset="0"/>
              </a:rPr>
              <a:t>The conversion creates the required profiles for each element in a GL transaction. These profiles must be reviewed to verify they are linked to the correct shared set.</a:t>
            </a:r>
          </a:p>
          <a:p>
            <a:pPr marL="742950" lvl="1" indent="-285750" defTabSz="914400">
              <a:lnSpc>
                <a:spcPct val="85000"/>
              </a:lnSpc>
              <a:spcBef>
                <a:spcPct val="25000"/>
              </a:spcBef>
              <a:buClr>
                <a:schemeClr val="accent2"/>
              </a:buClr>
              <a:buFont typeface="Times New Roman" pitchFamily="18" charset="0"/>
              <a:buChar char="–"/>
            </a:pPr>
            <a:r>
              <a:rPr lang="en-US" sz="2000">
                <a:latin typeface="Century Gothic" pitchFamily="34" charset="0"/>
              </a:rPr>
              <a:t>Sub-account Profiles</a:t>
            </a:r>
          </a:p>
          <a:p>
            <a:pPr marL="742950" lvl="1" indent="-285750" defTabSz="914400">
              <a:lnSpc>
                <a:spcPct val="85000"/>
              </a:lnSpc>
              <a:spcBef>
                <a:spcPct val="25000"/>
              </a:spcBef>
              <a:buClr>
                <a:schemeClr val="accent2"/>
              </a:buClr>
              <a:buFont typeface="Times New Roman" pitchFamily="18" charset="0"/>
              <a:buChar char="–"/>
            </a:pPr>
            <a:r>
              <a:rPr lang="en-US" sz="2000">
                <a:latin typeface="Century Gothic" pitchFamily="34" charset="0"/>
              </a:rPr>
              <a:t>Cost Center Profiles</a:t>
            </a:r>
          </a:p>
          <a:p>
            <a:pPr marL="742950" lvl="1" indent="-285750" defTabSz="914400">
              <a:lnSpc>
                <a:spcPct val="85000"/>
              </a:lnSpc>
              <a:spcBef>
                <a:spcPct val="25000"/>
              </a:spcBef>
              <a:buClr>
                <a:schemeClr val="accent2"/>
              </a:buClr>
              <a:buFont typeface="Times New Roman" pitchFamily="18" charset="0"/>
              <a:buChar char="–"/>
            </a:pPr>
            <a:r>
              <a:rPr lang="en-US" sz="2000">
                <a:latin typeface="Century Gothic" pitchFamily="34" charset="0"/>
              </a:rPr>
              <a:t>Project Profiles</a:t>
            </a:r>
          </a:p>
          <a:p>
            <a:pPr marL="342900" indent="-342900" defTabSz="914400">
              <a:lnSpc>
                <a:spcPct val="85000"/>
              </a:lnSpc>
              <a:spcBef>
                <a:spcPct val="30000"/>
              </a:spcBef>
              <a:buClr>
                <a:schemeClr val="accent2"/>
              </a:buClr>
              <a:buFontTx/>
              <a:buChar char="•"/>
            </a:pPr>
            <a:r>
              <a:rPr lang="en-US" sz="2400">
                <a:latin typeface="Century Gothic" pitchFamily="34" charset="0"/>
              </a:rPr>
              <a:t>Additionally, the account codes for the specialized account profiles must be reviewed to ensure that the correct default sub-account, cost center and project codes (as well as their associated linked shared sets) are set for each specialized account.</a:t>
            </a:r>
          </a:p>
          <a:p>
            <a:pPr marL="742950" lvl="1" indent="-285750" defTabSz="914400">
              <a:lnSpc>
                <a:spcPct val="85000"/>
              </a:lnSpc>
              <a:spcBef>
                <a:spcPct val="25000"/>
              </a:spcBef>
              <a:buClr>
                <a:schemeClr val="accent2"/>
              </a:buClr>
              <a:buFont typeface="Times New Roman" pitchFamily="18" charset="0"/>
              <a:buChar char="–"/>
            </a:pPr>
            <a:r>
              <a:rPr lang="en-US" sz="2000">
                <a:latin typeface="Century Gothic" pitchFamily="34" charset="0"/>
              </a:rPr>
              <a:t>Customer Account Profiles</a:t>
            </a:r>
          </a:p>
          <a:p>
            <a:pPr marL="742950" lvl="1" indent="-285750" defTabSz="914400">
              <a:lnSpc>
                <a:spcPct val="85000"/>
              </a:lnSpc>
              <a:spcBef>
                <a:spcPct val="25000"/>
              </a:spcBef>
              <a:buClr>
                <a:schemeClr val="accent2"/>
              </a:buClr>
              <a:buFont typeface="Times New Roman" pitchFamily="18" charset="0"/>
              <a:buChar char="–"/>
            </a:pPr>
            <a:r>
              <a:rPr lang="en-US" sz="2000">
                <a:latin typeface="Century Gothic" pitchFamily="34" charset="0"/>
              </a:rPr>
              <a:t>Purchase Account Profiles</a:t>
            </a:r>
          </a:p>
          <a:p>
            <a:pPr marL="742950" lvl="1" indent="-285750" defTabSz="914400">
              <a:lnSpc>
                <a:spcPct val="85000"/>
              </a:lnSpc>
              <a:spcBef>
                <a:spcPct val="25000"/>
              </a:spcBef>
              <a:buClr>
                <a:schemeClr val="accent2"/>
              </a:buClr>
              <a:buFont typeface="Times New Roman" pitchFamily="18" charset="0"/>
              <a:buChar char="–"/>
            </a:pPr>
            <a:r>
              <a:rPr lang="en-US" sz="2000">
                <a:latin typeface="Century Gothic" pitchFamily="34" charset="0"/>
              </a:rPr>
              <a:t>Sales Account Profiles</a:t>
            </a:r>
          </a:p>
        </p:txBody>
      </p:sp>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3" name="Rectangle 2"/>
          <p:cNvSpPr>
            <a:spLocks noGrp="1" noChangeArrowheads="1"/>
          </p:cNvSpPr>
          <p:nvPr>
            <p:ph idx="1"/>
          </p:nvPr>
        </p:nvSpPr>
        <p:spPr>
          <a:xfrm>
            <a:off x="457200" y="892175"/>
            <a:ext cx="8229600" cy="5424488"/>
          </a:xfrm>
        </p:spPr>
        <p:txBody>
          <a:bodyPr tIns="91440" bIns="91440"/>
          <a:lstStyle/>
          <a:p>
            <a:pPr marL="914400" lvl="1" indent="-457200" defTabSz="914400" eaLnBrk="1" hangingPunct="1">
              <a:buFont typeface="Lucida Grande"/>
              <a:buNone/>
            </a:pPr>
            <a:endParaRPr lang="en-IE" smtClean="0">
              <a:solidFill>
                <a:srgbClr val="4F4F4F"/>
              </a:solidFill>
              <a:latin typeface="Century Gothic" pitchFamily="34" charset="0"/>
              <a:cs typeface="Century Gothic" pitchFamily="34" charset="0"/>
            </a:endParaRPr>
          </a:p>
          <a:p>
            <a:pPr marL="533400" indent="-533400" defTabSz="914400" eaLnBrk="1" hangingPunct="1">
              <a:buFont typeface="Arial" charset="0"/>
              <a:buNone/>
            </a:pPr>
            <a:endParaRPr lang="en-US" smtClean="0">
              <a:solidFill>
                <a:srgbClr val="4F4F4F"/>
              </a:solidFill>
              <a:latin typeface="Century Gothic" pitchFamily="34" charset="0"/>
              <a:cs typeface="Century Gothic" pitchFamily="34" charset="0"/>
            </a:endParaRPr>
          </a:p>
        </p:txBody>
      </p:sp>
      <p:sp>
        <p:nvSpPr>
          <p:cNvPr id="84994" name="Rectangle 4"/>
          <p:cNvSpPr>
            <a:spLocks noGrp="1" noChangeArrowheads="1"/>
          </p:cNvSpPr>
          <p:nvPr>
            <p:ph type="title"/>
          </p:nvPr>
        </p:nvSpPr>
        <p:spPr>
          <a:xfrm>
            <a:off x="457200" y="182563"/>
            <a:ext cx="8229600" cy="709612"/>
          </a:xfrm>
        </p:spPr>
        <p:txBody>
          <a:bodyPr anchor="b"/>
          <a:lstStyle/>
          <a:p>
            <a:pPr eaLnBrk="1" hangingPunct="1"/>
            <a:r>
              <a:rPr lang="en-IE" sz="2800" smtClean="0">
                <a:solidFill>
                  <a:srgbClr val="4F4F4F"/>
                </a:solidFill>
                <a:latin typeface="Century Gothic" pitchFamily="34" charset="0"/>
                <a:cs typeface="Century Gothic" pitchFamily="34" charset="0"/>
              </a:rPr>
              <a:t>Post-conversion Set Up – Mandatory Data</a:t>
            </a:r>
            <a:endParaRPr lang="en-US" sz="2800" smtClean="0">
              <a:solidFill>
                <a:srgbClr val="4F4F4F"/>
              </a:solidFill>
              <a:latin typeface="Century Gothic" pitchFamily="34" charset="0"/>
              <a:cs typeface="Century Gothic" pitchFamily="34" charset="0"/>
            </a:endParaRPr>
          </a:p>
        </p:txBody>
      </p:sp>
      <p:sp>
        <p:nvSpPr>
          <p:cNvPr id="84995" name="Rectangle 3"/>
          <p:cNvSpPr>
            <a:spLocks noChangeArrowheads="1"/>
          </p:cNvSpPr>
          <p:nvPr/>
        </p:nvSpPr>
        <p:spPr bwMode="auto">
          <a:xfrm>
            <a:off x="457200" y="954088"/>
            <a:ext cx="8153400" cy="4846637"/>
          </a:xfrm>
          <a:prstGeom prst="rect">
            <a:avLst/>
          </a:prstGeom>
          <a:noFill/>
          <a:ln w="9525">
            <a:noFill/>
            <a:miter lim="800000"/>
            <a:headEnd/>
            <a:tailEnd/>
          </a:ln>
        </p:spPr>
        <p:txBody>
          <a:bodyPr tIns="91440" bIns="91440"/>
          <a:lstStyle/>
          <a:p>
            <a:pPr marL="342900" indent="-342900" defTabSz="914400">
              <a:lnSpc>
                <a:spcPct val="80000"/>
              </a:lnSpc>
              <a:spcBef>
                <a:spcPct val="30000"/>
              </a:spcBef>
              <a:buClr>
                <a:schemeClr val="accent2"/>
              </a:buClr>
              <a:buFontTx/>
              <a:buChar char="•"/>
            </a:pPr>
            <a:r>
              <a:rPr lang="en-IE" sz="2800">
                <a:solidFill>
                  <a:srgbClr val="B2B2B2"/>
                </a:solidFill>
                <a:latin typeface="Century Gothic" pitchFamily="34" charset="0"/>
              </a:rPr>
              <a:t>Daybooks</a:t>
            </a:r>
          </a:p>
          <a:p>
            <a:pPr marL="742950" lvl="1" indent="-285750" defTabSz="914400">
              <a:lnSpc>
                <a:spcPct val="80000"/>
              </a:lnSpc>
              <a:spcBef>
                <a:spcPct val="25000"/>
              </a:spcBef>
              <a:buClr>
                <a:schemeClr val="accent2"/>
              </a:buClr>
              <a:buFont typeface="Times New Roman" pitchFamily="18" charset="0"/>
              <a:buChar char="–"/>
            </a:pPr>
            <a:r>
              <a:rPr lang="en-IE" sz="2400">
                <a:solidFill>
                  <a:srgbClr val="B2B2B2"/>
                </a:solidFill>
                <a:latin typeface="Century Gothic" pitchFamily="34" charset="0"/>
              </a:rPr>
              <a:t>Daybooks</a:t>
            </a:r>
          </a:p>
          <a:p>
            <a:pPr marL="742950" lvl="1" indent="-285750" defTabSz="914400">
              <a:lnSpc>
                <a:spcPct val="80000"/>
              </a:lnSpc>
              <a:spcBef>
                <a:spcPct val="25000"/>
              </a:spcBef>
              <a:buClr>
                <a:schemeClr val="accent2"/>
              </a:buClr>
              <a:buFont typeface="Times New Roman" pitchFamily="18" charset="0"/>
              <a:buChar char="–"/>
            </a:pPr>
            <a:r>
              <a:rPr lang="en-IE" sz="2400">
                <a:solidFill>
                  <a:srgbClr val="B2B2B2"/>
                </a:solidFill>
                <a:latin typeface="Century Gothic" pitchFamily="34" charset="0"/>
              </a:rPr>
              <a:t>Daybook Sets</a:t>
            </a:r>
          </a:p>
          <a:p>
            <a:pPr marL="342900" indent="-342900" defTabSz="914400">
              <a:lnSpc>
                <a:spcPct val="80000"/>
              </a:lnSpc>
              <a:spcBef>
                <a:spcPct val="30000"/>
              </a:spcBef>
              <a:buClr>
                <a:schemeClr val="accent2"/>
              </a:buClr>
              <a:buFontTx/>
              <a:buChar char="•"/>
            </a:pPr>
            <a:r>
              <a:rPr lang="en-IE" sz="2800">
                <a:solidFill>
                  <a:srgbClr val="B2B2B2"/>
                </a:solidFill>
                <a:latin typeface="Century Gothic" pitchFamily="34" charset="0"/>
              </a:rPr>
              <a:t>Security</a:t>
            </a:r>
          </a:p>
          <a:p>
            <a:pPr marL="742950" lvl="1" indent="-285750" defTabSz="914400">
              <a:lnSpc>
                <a:spcPct val="80000"/>
              </a:lnSpc>
              <a:spcBef>
                <a:spcPct val="25000"/>
              </a:spcBef>
              <a:buClr>
                <a:schemeClr val="accent2"/>
              </a:buClr>
              <a:buFont typeface="Times New Roman" pitchFamily="18" charset="0"/>
              <a:buChar char="–"/>
            </a:pPr>
            <a:r>
              <a:rPr lang="en-IE" sz="2400">
                <a:solidFill>
                  <a:srgbClr val="B2B2B2"/>
                </a:solidFill>
                <a:latin typeface="Century Gothic" pitchFamily="34" charset="0"/>
              </a:rPr>
              <a:t>Roles and Permissions</a:t>
            </a:r>
          </a:p>
          <a:p>
            <a:pPr marL="742950" lvl="1" indent="-285750" defTabSz="914400">
              <a:lnSpc>
                <a:spcPct val="80000"/>
              </a:lnSpc>
              <a:spcBef>
                <a:spcPct val="25000"/>
              </a:spcBef>
              <a:buClr>
                <a:schemeClr val="accent2"/>
              </a:buClr>
              <a:buFont typeface="Times New Roman" pitchFamily="18" charset="0"/>
              <a:buChar char="–"/>
            </a:pPr>
            <a:r>
              <a:rPr lang="en-IE" sz="2400">
                <a:solidFill>
                  <a:srgbClr val="B2B2B2"/>
                </a:solidFill>
                <a:latin typeface="Century Gothic" pitchFamily="34" charset="0"/>
              </a:rPr>
              <a:t>Update Domain/Entity/User</a:t>
            </a:r>
          </a:p>
          <a:p>
            <a:pPr marL="342900" indent="-342900" defTabSz="914400">
              <a:lnSpc>
                <a:spcPct val="80000"/>
              </a:lnSpc>
              <a:spcBef>
                <a:spcPct val="30000"/>
              </a:spcBef>
              <a:buClr>
                <a:schemeClr val="accent2"/>
              </a:buClr>
              <a:buFontTx/>
              <a:buChar char="•"/>
            </a:pPr>
            <a:r>
              <a:rPr lang="en-IE" sz="2800">
                <a:solidFill>
                  <a:srgbClr val="B2B2B2"/>
                </a:solidFill>
                <a:latin typeface="Century Gothic" pitchFamily="34" charset="0"/>
              </a:rPr>
              <a:t>Tax Periods</a:t>
            </a:r>
          </a:p>
          <a:p>
            <a:pPr marL="342900" indent="-342900" defTabSz="914400">
              <a:lnSpc>
                <a:spcPct val="80000"/>
              </a:lnSpc>
              <a:spcBef>
                <a:spcPct val="30000"/>
              </a:spcBef>
              <a:buClr>
                <a:schemeClr val="accent2"/>
              </a:buClr>
              <a:buFontTx/>
              <a:buChar char="•"/>
            </a:pPr>
            <a:r>
              <a:rPr lang="en-IE" sz="2800">
                <a:solidFill>
                  <a:srgbClr val="B2B2B2"/>
                </a:solidFill>
                <a:latin typeface="Century Gothic" pitchFamily="34" charset="0"/>
              </a:rPr>
              <a:t>Reporting Periods</a:t>
            </a:r>
          </a:p>
          <a:p>
            <a:pPr marL="342900" indent="-342900" defTabSz="914400">
              <a:lnSpc>
                <a:spcPct val="80000"/>
              </a:lnSpc>
              <a:spcBef>
                <a:spcPct val="30000"/>
              </a:spcBef>
              <a:buClr>
                <a:schemeClr val="accent2"/>
              </a:buClr>
              <a:buFontTx/>
              <a:buChar char="•"/>
            </a:pPr>
            <a:r>
              <a:rPr lang="en-IE" sz="2800">
                <a:solidFill>
                  <a:srgbClr val="B2B2B2"/>
                </a:solidFill>
                <a:latin typeface="Century Gothic" pitchFamily="34" charset="0"/>
              </a:rPr>
              <a:t>Profiles</a:t>
            </a:r>
          </a:p>
          <a:p>
            <a:pPr marL="342900" indent="-342900" defTabSz="914400">
              <a:lnSpc>
                <a:spcPct val="80000"/>
              </a:lnSpc>
              <a:spcBef>
                <a:spcPct val="30000"/>
              </a:spcBef>
              <a:buClr>
                <a:schemeClr val="accent2"/>
              </a:buClr>
              <a:buFontTx/>
              <a:buChar char="•"/>
            </a:pPr>
            <a:r>
              <a:rPr lang="en-IE" sz="2800">
                <a:latin typeface="Century Gothic" pitchFamily="34" charset="0"/>
              </a:rPr>
              <a:t>Configure Daemons</a:t>
            </a:r>
          </a:p>
          <a:p>
            <a:pPr marL="342900" indent="-342900" defTabSz="914400">
              <a:lnSpc>
                <a:spcPct val="80000"/>
              </a:lnSpc>
              <a:spcBef>
                <a:spcPct val="30000"/>
              </a:spcBef>
              <a:buClr>
                <a:srgbClr val="890C4C"/>
              </a:buClr>
              <a:buFont typeface="Webdings" pitchFamily="18" charset="2"/>
              <a:buChar char="5"/>
            </a:pPr>
            <a:endParaRPr lang="en-US" sz="2800">
              <a:latin typeface="Century Gothic" pitchFamily="34" charset="0"/>
            </a:endParaRPr>
          </a:p>
        </p:txBody>
      </p:sp>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7" name="Rectangle 3"/>
          <p:cNvSpPr>
            <a:spLocks noGrp="1" noChangeArrowheads="1"/>
          </p:cNvSpPr>
          <p:nvPr>
            <p:ph idx="1"/>
          </p:nvPr>
        </p:nvSpPr>
        <p:spPr>
          <a:xfrm>
            <a:off x="457200" y="892175"/>
            <a:ext cx="8229600" cy="5424488"/>
          </a:xfrm>
        </p:spPr>
        <p:txBody>
          <a:bodyPr tIns="91440" bIns="91440"/>
          <a:lstStyle/>
          <a:p>
            <a:pPr marL="914400" lvl="1" indent="-457200" defTabSz="914400" eaLnBrk="1" hangingPunct="1">
              <a:buFont typeface="Lucida Grande"/>
              <a:buNone/>
            </a:pPr>
            <a:endParaRPr lang="en-IE" smtClean="0">
              <a:solidFill>
                <a:srgbClr val="4F4F4F"/>
              </a:solidFill>
              <a:latin typeface="Century Gothic" pitchFamily="34" charset="0"/>
              <a:cs typeface="Century Gothic" pitchFamily="34" charset="0"/>
            </a:endParaRPr>
          </a:p>
          <a:p>
            <a:pPr marL="533400" indent="-533400" defTabSz="914400" eaLnBrk="1" hangingPunct="1">
              <a:buFont typeface="Arial" charset="0"/>
              <a:buNone/>
            </a:pPr>
            <a:endParaRPr lang="en-US" smtClean="0">
              <a:solidFill>
                <a:srgbClr val="4F4F4F"/>
              </a:solidFill>
              <a:latin typeface="Century Gothic" pitchFamily="34" charset="0"/>
              <a:cs typeface="Century Gothic" pitchFamily="34" charset="0"/>
            </a:endParaRPr>
          </a:p>
        </p:txBody>
      </p:sp>
      <p:sp>
        <p:nvSpPr>
          <p:cNvPr id="86018" name="Rectangle 5"/>
          <p:cNvSpPr>
            <a:spLocks noGrp="1" noChangeArrowheads="1"/>
          </p:cNvSpPr>
          <p:nvPr>
            <p:ph type="title"/>
          </p:nvPr>
        </p:nvSpPr>
        <p:spPr>
          <a:xfrm>
            <a:off x="457200" y="182563"/>
            <a:ext cx="8229600" cy="709612"/>
          </a:xfrm>
        </p:spPr>
        <p:txBody>
          <a:bodyPr anchor="b"/>
          <a:lstStyle/>
          <a:p>
            <a:pPr eaLnBrk="1" hangingPunct="1"/>
            <a:r>
              <a:rPr lang="en-IE" smtClean="0">
                <a:solidFill>
                  <a:srgbClr val="4F4F4F"/>
                </a:solidFill>
                <a:latin typeface="Century Gothic" pitchFamily="34" charset="0"/>
                <a:cs typeface="Century Gothic" pitchFamily="34" charset="0"/>
              </a:rPr>
              <a:t>Configure Daemons</a:t>
            </a:r>
            <a:endParaRPr lang="en-US" smtClean="0">
              <a:solidFill>
                <a:srgbClr val="4F4F4F"/>
              </a:solidFill>
              <a:latin typeface="Century Gothic" pitchFamily="34" charset="0"/>
              <a:cs typeface="Century Gothic" pitchFamily="34" charset="0"/>
            </a:endParaRPr>
          </a:p>
        </p:txBody>
      </p:sp>
      <p:sp>
        <p:nvSpPr>
          <p:cNvPr id="86019" name="Rectangle 4"/>
          <p:cNvSpPr>
            <a:spLocks noChangeArrowheads="1"/>
          </p:cNvSpPr>
          <p:nvPr/>
        </p:nvSpPr>
        <p:spPr bwMode="auto">
          <a:xfrm>
            <a:off x="457200" y="1000125"/>
            <a:ext cx="8153400" cy="4751388"/>
          </a:xfrm>
          <a:prstGeom prst="rect">
            <a:avLst/>
          </a:prstGeom>
          <a:noFill/>
          <a:ln w="9525">
            <a:noFill/>
            <a:miter lim="800000"/>
            <a:headEnd/>
            <a:tailEnd/>
          </a:ln>
        </p:spPr>
        <p:txBody>
          <a:bodyPr tIns="91440" bIns="91440"/>
          <a:lstStyle/>
          <a:p>
            <a:pPr marL="342900" indent="-342900" defTabSz="914400">
              <a:lnSpc>
                <a:spcPct val="80000"/>
              </a:lnSpc>
              <a:spcBef>
                <a:spcPct val="30000"/>
              </a:spcBef>
              <a:buClr>
                <a:schemeClr val="accent2"/>
              </a:buClr>
              <a:buFontTx/>
              <a:buChar char="•"/>
            </a:pPr>
            <a:r>
              <a:rPr lang="en-US" sz="2800">
                <a:latin typeface="Century Gothic" pitchFamily="34" charset="0"/>
              </a:rPr>
              <a:t>The History and Balance daemons are mandatory for correct operation of the system. The budget and replication daemons should also be reviewed for correct configuration. </a:t>
            </a:r>
          </a:p>
          <a:p>
            <a:pPr marL="342900" indent="-342900" defTabSz="914400">
              <a:lnSpc>
                <a:spcPct val="80000"/>
              </a:lnSpc>
              <a:spcBef>
                <a:spcPct val="30000"/>
              </a:spcBef>
              <a:buClr>
                <a:schemeClr val="accent2"/>
              </a:buClr>
              <a:buFontTx/>
              <a:buChar char="•"/>
            </a:pPr>
            <a:r>
              <a:rPr lang="en-US" sz="2800">
                <a:latin typeface="Century Gothic" pitchFamily="34" charset="0"/>
              </a:rPr>
              <a:t>For more information on system daemons, see </a:t>
            </a:r>
            <a:r>
              <a:rPr lang="en-US" sz="2800" i="1">
                <a:latin typeface="Century Gothic" pitchFamily="34" charset="0"/>
              </a:rPr>
              <a:t>User Guide: QAD System Administration</a:t>
            </a:r>
            <a:r>
              <a:rPr lang="en-US" sz="2800">
                <a:latin typeface="Century Gothic" pitchFamily="34" charset="0"/>
              </a:rPr>
              <a:t>.</a:t>
            </a:r>
            <a:endParaRPr lang="en-IE" sz="2800">
              <a:latin typeface="Century Gothic" pitchFamily="34" charset="0"/>
            </a:endParaRPr>
          </a:p>
          <a:p>
            <a:pPr marL="342900" indent="-342900" defTabSz="914400">
              <a:lnSpc>
                <a:spcPct val="80000"/>
              </a:lnSpc>
              <a:spcBef>
                <a:spcPct val="30000"/>
              </a:spcBef>
              <a:buClr>
                <a:srgbClr val="890C4C"/>
              </a:buClr>
              <a:buFont typeface="Webdings" pitchFamily="18" charset="2"/>
              <a:buChar char="5"/>
            </a:pPr>
            <a:endParaRPr lang="en-US" sz="2800">
              <a:latin typeface="Century Gothic" pitchFamily="34" charset="0"/>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Rectangle 3"/>
          <p:cNvSpPr>
            <a:spLocks noGrp="1" noChangeArrowheads="1"/>
          </p:cNvSpPr>
          <p:nvPr>
            <p:ph sz="half" idx="1"/>
          </p:nvPr>
        </p:nvSpPr>
        <p:spPr>
          <a:xfrm>
            <a:off x="457200" y="900113"/>
            <a:ext cx="4038600" cy="5416550"/>
          </a:xfrm>
        </p:spPr>
        <p:txBody>
          <a:bodyPr tIns="91440" bIns="91440"/>
          <a:lstStyle/>
          <a:p>
            <a:pPr marL="914400" lvl="1" indent="-457200" defTabSz="914400" eaLnBrk="1" hangingPunct="1">
              <a:buFont typeface="Lucida Grande"/>
              <a:buNone/>
            </a:pPr>
            <a:endParaRPr lang="en-IE" smtClean="0">
              <a:solidFill>
                <a:srgbClr val="4F4F4F"/>
              </a:solidFill>
              <a:latin typeface="Century Gothic" pitchFamily="34" charset="0"/>
              <a:cs typeface="Century Gothic" pitchFamily="34" charset="0"/>
            </a:endParaRPr>
          </a:p>
          <a:p>
            <a:pPr marL="533400" indent="-533400" defTabSz="914400" eaLnBrk="1" hangingPunct="1">
              <a:buFont typeface="Arial" charset="0"/>
              <a:buNone/>
            </a:pPr>
            <a:endParaRPr lang="en-US" smtClean="0">
              <a:solidFill>
                <a:srgbClr val="4F4F4F"/>
              </a:solidFill>
              <a:latin typeface="Century Gothic" pitchFamily="34" charset="0"/>
              <a:cs typeface="Century Gothic" pitchFamily="34" charset="0"/>
            </a:endParaRPr>
          </a:p>
        </p:txBody>
      </p:sp>
      <p:sp>
        <p:nvSpPr>
          <p:cNvPr id="24578" name="Content Placeholder 8"/>
          <p:cNvSpPr>
            <a:spLocks noGrp="1"/>
          </p:cNvSpPr>
          <p:nvPr>
            <p:ph sz="half" idx="2"/>
          </p:nvPr>
        </p:nvSpPr>
        <p:spPr>
          <a:xfrm>
            <a:off x="457200" y="900113"/>
            <a:ext cx="8229600" cy="5416550"/>
          </a:xfrm>
        </p:spPr>
        <p:txBody>
          <a:bodyPr/>
          <a:lstStyle/>
          <a:p>
            <a:pPr eaLnBrk="1" hangingPunct="1"/>
            <a:r>
              <a:rPr lang="en-US" smtClean="0">
                <a:solidFill>
                  <a:srgbClr val="4F4F4F"/>
                </a:solidFill>
                <a:latin typeface="Century Gothic" pitchFamily="34" charset="0"/>
                <a:cs typeface="Century Gothic" pitchFamily="34" charset="0"/>
              </a:rPr>
              <a:t>Fixed Assets Migration Utility</a:t>
            </a:r>
          </a:p>
          <a:p>
            <a:pPr eaLnBrk="1" hangingPunct="1"/>
            <a:r>
              <a:rPr lang="en-US" smtClean="0">
                <a:solidFill>
                  <a:srgbClr val="4F4F4F"/>
                </a:solidFill>
                <a:latin typeface="Century Gothic" pitchFamily="34" charset="0"/>
                <a:cs typeface="Century Gothic" pitchFamily="34" charset="0"/>
              </a:rPr>
              <a:t>Table Extension Domain Conversion – Part 2</a:t>
            </a:r>
          </a:p>
          <a:p>
            <a:pPr eaLnBrk="1" hangingPunct="1"/>
            <a:r>
              <a:rPr lang="en-US" smtClean="0">
                <a:solidFill>
                  <a:srgbClr val="4F4F4F"/>
                </a:solidFill>
                <a:latin typeface="Century Gothic" pitchFamily="34" charset="0"/>
                <a:cs typeface="Century Gothic" pitchFamily="34" charset="0"/>
              </a:rPr>
              <a:t>Sales Order Balance Update</a:t>
            </a:r>
          </a:p>
          <a:p>
            <a:pPr eaLnBrk="1" hangingPunct="1"/>
            <a:r>
              <a:rPr lang="en-US" smtClean="0">
                <a:solidFill>
                  <a:srgbClr val="4F4F4F"/>
                </a:solidFill>
                <a:latin typeface="Century Gothic" pitchFamily="34" charset="0"/>
                <a:cs typeface="Century Gothic" pitchFamily="34" charset="0"/>
              </a:rPr>
              <a:t>Document Credit Terms</a:t>
            </a:r>
          </a:p>
          <a:p>
            <a:pPr eaLnBrk="1" hangingPunct="1"/>
            <a:endParaRPr lang="en-US" smtClean="0">
              <a:solidFill>
                <a:srgbClr val="4F4F4F"/>
              </a:solidFill>
              <a:latin typeface="Century Gothic" pitchFamily="34" charset="0"/>
              <a:cs typeface="Century Gothic" pitchFamily="34" charset="0"/>
            </a:endParaRPr>
          </a:p>
        </p:txBody>
      </p:sp>
      <p:sp>
        <p:nvSpPr>
          <p:cNvPr id="6" name="Title 5"/>
          <p:cNvSpPr>
            <a:spLocks noGrp="1"/>
          </p:cNvSpPr>
          <p:nvPr>
            <p:ph type="title"/>
          </p:nvPr>
        </p:nvSpPr>
        <p:spPr/>
        <p:txBody>
          <a:bodyPr rtlCol="0">
            <a:normAutofit fontScale="90000"/>
          </a:bodyPr>
          <a:lstStyle/>
          <a:p>
            <a:pPr eaLnBrk="1" fontAlgn="auto" hangingPunct="1">
              <a:spcAft>
                <a:spcPts val="0"/>
              </a:spcAft>
              <a:defRPr/>
            </a:pPr>
            <a:r>
              <a:rPr lang="en-US" dirty="0" smtClean="0">
                <a:ea typeface="+mj-ea"/>
              </a:rPr>
              <a:t>Post-conversion Utilities</a:t>
            </a:r>
            <a:br>
              <a:rPr lang="en-US" dirty="0" smtClean="0">
                <a:ea typeface="+mj-ea"/>
              </a:rPr>
            </a:br>
            <a:endParaRPr lang="en-US" dirty="0">
              <a:ea typeface="+mj-ea"/>
            </a:endParaRPr>
          </a:p>
        </p:txBody>
      </p:sp>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1" name="Rectangle 3"/>
          <p:cNvSpPr>
            <a:spLocks noGrp="1" noChangeArrowheads="1"/>
          </p:cNvSpPr>
          <p:nvPr>
            <p:ph idx="1"/>
          </p:nvPr>
        </p:nvSpPr>
        <p:spPr>
          <a:xfrm>
            <a:off x="457200" y="892175"/>
            <a:ext cx="8229600" cy="5424488"/>
          </a:xfrm>
        </p:spPr>
        <p:txBody>
          <a:bodyPr tIns="91440" bIns="91440"/>
          <a:lstStyle/>
          <a:p>
            <a:pPr marL="914400" lvl="1" indent="-457200" defTabSz="914400" eaLnBrk="1" hangingPunct="1">
              <a:buFont typeface="Lucida Grande"/>
              <a:buNone/>
            </a:pPr>
            <a:endParaRPr lang="en-IE" smtClean="0">
              <a:solidFill>
                <a:srgbClr val="4F4F4F"/>
              </a:solidFill>
              <a:latin typeface="Century Gothic" pitchFamily="34" charset="0"/>
              <a:cs typeface="Century Gothic" pitchFamily="34" charset="0"/>
            </a:endParaRPr>
          </a:p>
          <a:p>
            <a:pPr marL="533400" indent="-533400" defTabSz="914400" eaLnBrk="1" hangingPunct="1">
              <a:buFont typeface="Arial" charset="0"/>
              <a:buNone/>
            </a:pPr>
            <a:endParaRPr lang="en-US" smtClean="0">
              <a:solidFill>
                <a:srgbClr val="4F4F4F"/>
              </a:solidFill>
              <a:latin typeface="Century Gothic" pitchFamily="34" charset="0"/>
              <a:cs typeface="Century Gothic" pitchFamily="34" charset="0"/>
            </a:endParaRPr>
          </a:p>
        </p:txBody>
      </p:sp>
      <p:sp>
        <p:nvSpPr>
          <p:cNvPr id="87042" name="Rectangle 32"/>
          <p:cNvSpPr>
            <a:spLocks noGrp="1" noChangeArrowheads="1"/>
          </p:cNvSpPr>
          <p:nvPr>
            <p:ph type="title"/>
          </p:nvPr>
        </p:nvSpPr>
        <p:spPr>
          <a:xfrm>
            <a:off x="457200" y="182563"/>
            <a:ext cx="8229600" cy="709612"/>
          </a:xfrm>
        </p:spPr>
        <p:txBody>
          <a:bodyPr anchor="b"/>
          <a:lstStyle/>
          <a:p>
            <a:pPr eaLnBrk="1" hangingPunct="1"/>
            <a:r>
              <a:rPr lang="en-US" sz="2800" smtClean="0">
                <a:solidFill>
                  <a:srgbClr val="4F4F4F"/>
                </a:solidFill>
                <a:latin typeface="Century Gothic" pitchFamily="34" charset="0"/>
                <a:cs typeface="Century Gothic" pitchFamily="34" charset="0"/>
              </a:rPr>
              <a:t>Post-conversion Set Up – Non-mandatory Data</a:t>
            </a:r>
          </a:p>
        </p:txBody>
      </p:sp>
      <p:sp>
        <p:nvSpPr>
          <p:cNvPr id="87043" name="Rectangle 4"/>
          <p:cNvSpPr>
            <a:spLocks noChangeArrowheads="1"/>
          </p:cNvSpPr>
          <p:nvPr/>
        </p:nvSpPr>
        <p:spPr bwMode="auto">
          <a:xfrm>
            <a:off x="457200" y="963613"/>
            <a:ext cx="8153400" cy="5078412"/>
          </a:xfrm>
          <a:prstGeom prst="rect">
            <a:avLst/>
          </a:prstGeom>
          <a:noFill/>
          <a:ln w="9525">
            <a:noFill/>
            <a:miter lim="800000"/>
            <a:headEnd/>
            <a:tailEnd/>
          </a:ln>
        </p:spPr>
        <p:txBody>
          <a:bodyPr tIns="91440" bIns="91440"/>
          <a:lstStyle/>
          <a:p>
            <a:pPr marL="342900" indent="-342900" defTabSz="914400">
              <a:lnSpc>
                <a:spcPct val="75000"/>
              </a:lnSpc>
              <a:spcBef>
                <a:spcPct val="30000"/>
              </a:spcBef>
              <a:buClr>
                <a:schemeClr val="accent2"/>
              </a:buClr>
              <a:buFontTx/>
              <a:buChar char="•"/>
            </a:pPr>
            <a:r>
              <a:rPr lang="en-IE" sz="2400">
                <a:latin typeface="Century Gothic" pitchFamily="34" charset="0"/>
              </a:rPr>
              <a:t>Accounting Layers</a:t>
            </a:r>
          </a:p>
          <a:p>
            <a:pPr marL="342900" indent="-342900" defTabSz="914400">
              <a:lnSpc>
                <a:spcPct val="75000"/>
              </a:lnSpc>
              <a:spcBef>
                <a:spcPct val="30000"/>
              </a:spcBef>
              <a:buClr>
                <a:schemeClr val="accent2"/>
              </a:buClr>
              <a:buFontTx/>
              <a:buChar char="•"/>
            </a:pPr>
            <a:r>
              <a:rPr lang="en-IE" sz="2400">
                <a:latin typeface="Century Gothic" pitchFamily="34" charset="0"/>
              </a:rPr>
              <a:t>Cash Groups</a:t>
            </a:r>
          </a:p>
          <a:p>
            <a:pPr marL="342900" indent="-342900" defTabSz="914400">
              <a:lnSpc>
                <a:spcPct val="75000"/>
              </a:lnSpc>
              <a:spcBef>
                <a:spcPct val="30000"/>
              </a:spcBef>
              <a:buClr>
                <a:schemeClr val="accent2"/>
              </a:buClr>
              <a:buFontTx/>
              <a:buChar char="•"/>
            </a:pPr>
            <a:r>
              <a:rPr lang="en-IE" sz="2400">
                <a:latin typeface="Century Gothic" pitchFamily="34" charset="0"/>
              </a:rPr>
              <a:t>Report Structures</a:t>
            </a:r>
          </a:p>
          <a:p>
            <a:pPr marL="342900" indent="-342900" defTabSz="914400">
              <a:lnSpc>
                <a:spcPct val="75000"/>
              </a:lnSpc>
              <a:spcBef>
                <a:spcPct val="30000"/>
              </a:spcBef>
              <a:buClr>
                <a:schemeClr val="accent2"/>
              </a:buClr>
              <a:buFontTx/>
              <a:buChar char="•"/>
            </a:pPr>
            <a:r>
              <a:rPr lang="en-IE" sz="2400">
                <a:latin typeface="Century Gothic" pitchFamily="34" charset="0"/>
              </a:rPr>
              <a:t>Taxes</a:t>
            </a:r>
          </a:p>
          <a:p>
            <a:pPr marL="742950" lvl="1" indent="-285750" defTabSz="914400">
              <a:lnSpc>
                <a:spcPct val="75000"/>
              </a:lnSpc>
              <a:spcBef>
                <a:spcPct val="25000"/>
              </a:spcBef>
              <a:buClr>
                <a:schemeClr val="accent2"/>
              </a:buClr>
              <a:buFont typeface="Times New Roman" pitchFamily="18" charset="0"/>
              <a:buChar char="–"/>
            </a:pPr>
            <a:r>
              <a:rPr lang="en-IE" sz="2000">
                <a:latin typeface="Century Gothic" pitchFamily="34" charset="0"/>
              </a:rPr>
              <a:t>Tax Codes</a:t>
            </a:r>
          </a:p>
          <a:p>
            <a:pPr marL="742950" lvl="1" indent="-285750" defTabSz="914400">
              <a:lnSpc>
                <a:spcPct val="75000"/>
              </a:lnSpc>
              <a:spcBef>
                <a:spcPct val="25000"/>
              </a:spcBef>
              <a:buClr>
                <a:schemeClr val="accent2"/>
              </a:buClr>
              <a:buFont typeface="Times New Roman" pitchFamily="18" charset="0"/>
              <a:buChar char="–"/>
            </a:pPr>
            <a:r>
              <a:rPr lang="en-IE" sz="2000">
                <a:latin typeface="Century Gothic" pitchFamily="34" charset="0"/>
              </a:rPr>
              <a:t>Tax Boxes</a:t>
            </a:r>
          </a:p>
          <a:p>
            <a:pPr marL="742950" lvl="1" indent="-285750" defTabSz="914400">
              <a:lnSpc>
                <a:spcPct val="75000"/>
              </a:lnSpc>
              <a:spcBef>
                <a:spcPct val="25000"/>
              </a:spcBef>
              <a:buClr>
                <a:schemeClr val="accent2"/>
              </a:buClr>
              <a:buFont typeface="Times New Roman" pitchFamily="18" charset="0"/>
              <a:buChar char="–"/>
            </a:pPr>
            <a:r>
              <a:rPr lang="en-IE" sz="2000">
                <a:latin typeface="Century Gothic" pitchFamily="34" charset="0"/>
              </a:rPr>
              <a:t>Tax Groups</a:t>
            </a:r>
          </a:p>
          <a:p>
            <a:pPr marL="742950" lvl="1" indent="-285750" defTabSz="914400">
              <a:lnSpc>
                <a:spcPct val="75000"/>
              </a:lnSpc>
              <a:spcBef>
                <a:spcPct val="25000"/>
              </a:spcBef>
              <a:buClr>
                <a:schemeClr val="accent2"/>
              </a:buClr>
              <a:buFont typeface="Times New Roman" pitchFamily="18" charset="0"/>
              <a:buChar char="–"/>
            </a:pPr>
            <a:r>
              <a:rPr lang="en-IE" sz="2000">
                <a:latin typeface="Century Gothic" pitchFamily="34" charset="0"/>
              </a:rPr>
              <a:t>Update Tax Rates</a:t>
            </a:r>
          </a:p>
          <a:p>
            <a:pPr marL="742950" lvl="1" indent="-285750" defTabSz="914400">
              <a:lnSpc>
                <a:spcPct val="75000"/>
              </a:lnSpc>
              <a:spcBef>
                <a:spcPct val="25000"/>
              </a:spcBef>
              <a:buClr>
                <a:schemeClr val="accent2"/>
              </a:buClr>
              <a:buFont typeface="Times New Roman" pitchFamily="18" charset="0"/>
              <a:buChar char="–"/>
            </a:pPr>
            <a:r>
              <a:rPr lang="en-IE" sz="2000">
                <a:latin typeface="Century Gothic" pitchFamily="34" charset="0"/>
              </a:rPr>
              <a:t>Posting Tax Group Update</a:t>
            </a:r>
          </a:p>
          <a:p>
            <a:pPr marL="342900" indent="-342900" defTabSz="914400">
              <a:lnSpc>
                <a:spcPct val="75000"/>
              </a:lnSpc>
              <a:spcBef>
                <a:spcPct val="30000"/>
              </a:spcBef>
              <a:buClr>
                <a:schemeClr val="accent2"/>
              </a:buClr>
              <a:buFontTx/>
              <a:buChar char="•"/>
            </a:pPr>
            <a:r>
              <a:rPr lang="en-IE" sz="2400">
                <a:latin typeface="Century Gothic" pitchFamily="34" charset="0"/>
              </a:rPr>
              <a:t>Supplementary Analysis Fields</a:t>
            </a:r>
          </a:p>
          <a:p>
            <a:pPr marL="342900" indent="-342900" defTabSz="914400">
              <a:lnSpc>
                <a:spcPct val="75000"/>
              </a:lnSpc>
              <a:spcBef>
                <a:spcPct val="30000"/>
              </a:spcBef>
              <a:buClr>
                <a:schemeClr val="accent2"/>
              </a:buClr>
              <a:buFontTx/>
              <a:buChar char="•"/>
            </a:pPr>
            <a:r>
              <a:rPr lang="en-IE" sz="2400">
                <a:latin typeface="Century Gothic" pitchFamily="34" charset="0"/>
              </a:rPr>
              <a:t>Customer Credit Checking</a:t>
            </a:r>
          </a:p>
          <a:p>
            <a:pPr marL="342900" indent="-342900" defTabSz="914400">
              <a:lnSpc>
                <a:spcPct val="75000"/>
              </a:lnSpc>
              <a:spcBef>
                <a:spcPct val="30000"/>
              </a:spcBef>
              <a:buClr>
                <a:schemeClr val="accent2"/>
              </a:buClr>
              <a:buFontTx/>
              <a:buChar char="•"/>
            </a:pPr>
            <a:r>
              <a:rPr lang="en-IE" sz="2400">
                <a:latin typeface="Century Gothic" pitchFamily="34" charset="0"/>
              </a:rPr>
              <a:t>Customer/Supplier Payment Statuses</a:t>
            </a:r>
          </a:p>
          <a:p>
            <a:pPr marL="342900" indent="-342900" defTabSz="914400">
              <a:lnSpc>
                <a:spcPct val="75000"/>
              </a:lnSpc>
              <a:spcBef>
                <a:spcPct val="30000"/>
              </a:spcBef>
              <a:buClr>
                <a:schemeClr val="accent2"/>
              </a:buClr>
              <a:buFontTx/>
              <a:buChar char="•"/>
            </a:pPr>
            <a:r>
              <a:rPr lang="en-IE" sz="2400">
                <a:latin typeface="Century Gothic" pitchFamily="34" charset="0"/>
              </a:rPr>
              <a:t>Customer/Supplier Control Accounts</a:t>
            </a:r>
          </a:p>
          <a:p>
            <a:pPr marL="342900" indent="-342900" defTabSz="914400">
              <a:lnSpc>
                <a:spcPct val="75000"/>
              </a:lnSpc>
              <a:spcBef>
                <a:spcPct val="30000"/>
              </a:spcBef>
              <a:buClr>
                <a:schemeClr val="accent2"/>
              </a:buClr>
              <a:buFontTx/>
              <a:buChar char="•"/>
            </a:pPr>
            <a:r>
              <a:rPr lang="en-IE" sz="2400">
                <a:latin typeface="Century Gothic" pitchFamily="34" charset="0"/>
              </a:rPr>
              <a:t>Additional Profiles</a:t>
            </a:r>
            <a:endParaRPr lang="en-US" sz="2800">
              <a:latin typeface="Century Gothic" pitchFamily="34" charset="0"/>
            </a:endParaRPr>
          </a:p>
        </p:txBody>
      </p:sp>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5" name="Rectangle 2"/>
          <p:cNvSpPr>
            <a:spLocks noGrp="1" noChangeArrowheads="1"/>
          </p:cNvSpPr>
          <p:nvPr>
            <p:ph idx="1"/>
          </p:nvPr>
        </p:nvSpPr>
        <p:spPr>
          <a:xfrm>
            <a:off x="457200" y="892175"/>
            <a:ext cx="8229600" cy="5424488"/>
          </a:xfrm>
        </p:spPr>
        <p:txBody>
          <a:bodyPr tIns="91440" bIns="91440"/>
          <a:lstStyle/>
          <a:p>
            <a:pPr marL="914400" lvl="1" indent="-457200" defTabSz="914400" eaLnBrk="1" hangingPunct="1">
              <a:buFont typeface="Lucida Grande"/>
              <a:buNone/>
            </a:pPr>
            <a:endParaRPr lang="en-IE" smtClean="0">
              <a:solidFill>
                <a:srgbClr val="4F4F4F"/>
              </a:solidFill>
              <a:latin typeface="Century Gothic" pitchFamily="34" charset="0"/>
              <a:cs typeface="Century Gothic" pitchFamily="34" charset="0"/>
            </a:endParaRPr>
          </a:p>
          <a:p>
            <a:pPr marL="533400" indent="-533400" defTabSz="914400" eaLnBrk="1" hangingPunct="1">
              <a:buFont typeface="Arial" charset="0"/>
              <a:buNone/>
            </a:pPr>
            <a:endParaRPr lang="en-US" smtClean="0">
              <a:solidFill>
                <a:srgbClr val="4F4F4F"/>
              </a:solidFill>
              <a:latin typeface="Century Gothic" pitchFamily="34" charset="0"/>
              <a:cs typeface="Century Gothic" pitchFamily="34" charset="0"/>
            </a:endParaRPr>
          </a:p>
        </p:txBody>
      </p:sp>
      <p:sp>
        <p:nvSpPr>
          <p:cNvPr id="88066" name="Rectangle 4"/>
          <p:cNvSpPr>
            <a:spLocks noGrp="1" noChangeArrowheads="1"/>
          </p:cNvSpPr>
          <p:nvPr>
            <p:ph type="title"/>
          </p:nvPr>
        </p:nvSpPr>
        <p:spPr>
          <a:xfrm>
            <a:off x="457200" y="182563"/>
            <a:ext cx="8229600" cy="709612"/>
          </a:xfrm>
        </p:spPr>
        <p:txBody>
          <a:bodyPr anchor="b"/>
          <a:lstStyle/>
          <a:p>
            <a:pPr eaLnBrk="1" hangingPunct="1"/>
            <a:r>
              <a:rPr lang="en-US" sz="2800" smtClean="0">
                <a:solidFill>
                  <a:srgbClr val="4F4F4F"/>
                </a:solidFill>
                <a:latin typeface="Century Gothic" pitchFamily="34" charset="0"/>
                <a:cs typeface="Century Gothic" pitchFamily="34" charset="0"/>
              </a:rPr>
              <a:t>Post-conversion Set Up – Non-mandatory Data</a:t>
            </a:r>
          </a:p>
        </p:txBody>
      </p:sp>
      <p:sp>
        <p:nvSpPr>
          <p:cNvPr id="88067" name="Rectangle 3"/>
          <p:cNvSpPr>
            <a:spLocks noChangeArrowheads="1"/>
          </p:cNvSpPr>
          <p:nvPr/>
        </p:nvSpPr>
        <p:spPr bwMode="auto">
          <a:xfrm>
            <a:off x="457200" y="942975"/>
            <a:ext cx="8153400" cy="4930775"/>
          </a:xfrm>
          <a:prstGeom prst="rect">
            <a:avLst/>
          </a:prstGeom>
          <a:noFill/>
          <a:ln w="9525">
            <a:noFill/>
            <a:miter lim="800000"/>
            <a:headEnd/>
            <a:tailEnd/>
          </a:ln>
        </p:spPr>
        <p:txBody>
          <a:bodyPr tIns="91440" bIns="91440"/>
          <a:lstStyle/>
          <a:p>
            <a:pPr marL="342900" indent="-342900" defTabSz="914400">
              <a:lnSpc>
                <a:spcPct val="80000"/>
              </a:lnSpc>
              <a:spcBef>
                <a:spcPct val="30000"/>
              </a:spcBef>
              <a:buClr>
                <a:schemeClr val="accent2"/>
              </a:buClr>
              <a:buFontTx/>
              <a:buChar char="•"/>
            </a:pPr>
            <a:r>
              <a:rPr lang="en-IE" sz="2800">
                <a:latin typeface="Century Gothic" pitchFamily="34" charset="0"/>
              </a:rPr>
              <a:t>Accounting Layers</a:t>
            </a:r>
          </a:p>
          <a:p>
            <a:pPr marL="742950" lvl="1" indent="-285750" defTabSz="914400">
              <a:lnSpc>
                <a:spcPct val="80000"/>
              </a:lnSpc>
              <a:spcBef>
                <a:spcPct val="25000"/>
              </a:spcBef>
              <a:buClr>
                <a:srgbClr val="2461AA"/>
              </a:buClr>
              <a:buFont typeface="Times New Roman" pitchFamily="18" charset="0"/>
              <a:buNone/>
            </a:pPr>
            <a:r>
              <a:rPr lang="en-US" sz="2400">
                <a:latin typeface="Century Gothic" pitchFamily="34" charset="0"/>
              </a:rPr>
              <a:t>   The conversion creates transient and official layers. Add any additional layers desired such as adjustments, internal reporting, and so on.</a:t>
            </a:r>
            <a:endParaRPr lang="en-IE" sz="2400">
              <a:latin typeface="Century Gothic" pitchFamily="34" charset="0"/>
            </a:endParaRPr>
          </a:p>
          <a:p>
            <a:pPr marL="342900" indent="-342900" defTabSz="914400">
              <a:lnSpc>
                <a:spcPct val="80000"/>
              </a:lnSpc>
              <a:spcBef>
                <a:spcPct val="30000"/>
              </a:spcBef>
              <a:buClr>
                <a:schemeClr val="accent2"/>
              </a:buClr>
              <a:buFontTx/>
              <a:buChar char="•"/>
            </a:pPr>
            <a:r>
              <a:rPr lang="en-IE" sz="2800">
                <a:latin typeface="Century Gothic" pitchFamily="34" charset="0"/>
              </a:rPr>
              <a:t>Cash Groups</a:t>
            </a:r>
          </a:p>
          <a:p>
            <a:pPr marL="742950" lvl="1" indent="-285750" defTabSz="914400">
              <a:lnSpc>
                <a:spcPct val="80000"/>
              </a:lnSpc>
              <a:spcBef>
                <a:spcPct val="25000"/>
              </a:spcBef>
              <a:buClr>
                <a:srgbClr val="2461AA"/>
              </a:buClr>
              <a:buFont typeface="Times New Roman" pitchFamily="18" charset="0"/>
              <a:buNone/>
            </a:pPr>
            <a:r>
              <a:rPr lang="en-US" sz="2400">
                <a:latin typeface="Century Gothic" pitchFamily="34" charset="0"/>
              </a:rPr>
              <a:t>   Cash groups are used to group GL accounts for cash flow reporting purposes. Define new cash group(s) for petty cash (as opposed to the bank account(s) for AR, AP and Payroll). Once cash groups are defined, they must be assigned to the required GL account codes.</a:t>
            </a:r>
            <a:endParaRPr lang="en-IE" sz="2400">
              <a:latin typeface="Century Gothic" pitchFamily="34" charset="0"/>
            </a:endParaRPr>
          </a:p>
          <a:p>
            <a:pPr marL="342900" indent="-342900" defTabSz="914400">
              <a:lnSpc>
                <a:spcPct val="80000"/>
              </a:lnSpc>
              <a:spcBef>
                <a:spcPct val="30000"/>
              </a:spcBef>
              <a:buClr>
                <a:schemeClr val="accent2"/>
              </a:buClr>
              <a:buFontTx/>
              <a:buChar char="•"/>
            </a:pPr>
            <a:r>
              <a:rPr lang="en-IE" sz="2800">
                <a:latin typeface="Century Gothic" pitchFamily="34" charset="0"/>
              </a:rPr>
              <a:t>Report Structures</a:t>
            </a:r>
          </a:p>
          <a:p>
            <a:pPr marL="742950" lvl="1" indent="-285750" defTabSz="914400">
              <a:lnSpc>
                <a:spcPct val="80000"/>
              </a:lnSpc>
              <a:spcBef>
                <a:spcPct val="25000"/>
              </a:spcBef>
              <a:buClr>
                <a:srgbClr val="2461AA"/>
              </a:buClr>
              <a:buFont typeface="Times New Roman" pitchFamily="18" charset="0"/>
              <a:buNone/>
            </a:pPr>
            <a:r>
              <a:rPr lang="en-US" sz="2400">
                <a:latin typeface="Century Gothic" pitchFamily="34" charset="0"/>
              </a:rPr>
              <a:t>  Define any desired new reports.</a:t>
            </a:r>
          </a:p>
        </p:txBody>
      </p:sp>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89" name="Rectangle 2"/>
          <p:cNvSpPr>
            <a:spLocks noGrp="1" noChangeArrowheads="1"/>
          </p:cNvSpPr>
          <p:nvPr>
            <p:ph idx="1"/>
          </p:nvPr>
        </p:nvSpPr>
        <p:spPr>
          <a:xfrm>
            <a:off x="457200" y="892175"/>
            <a:ext cx="8229600" cy="5424488"/>
          </a:xfrm>
        </p:spPr>
        <p:txBody>
          <a:bodyPr tIns="91440" bIns="91440"/>
          <a:lstStyle/>
          <a:p>
            <a:pPr marL="914400" lvl="1" indent="-457200" defTabSz="914400" eaLnBrk="1" hangingPunct="1">
              <a:buFont typeface="Lucida Grande"/>
              <a:buNone/>
            </a:pPr>
            <a:endParaRPr lang="en-IE" smtClean="0">
              <a:solidFill>
                <a:srgbClr val="4F4F4F"/>
              </a:solidFill>
              <a:latin typeface="Century Gothic" pitchFamily="34" charset="0"/>
              <a:cs typeface="Century Gothic" pitchFamily="34" charset="0"/>
            </a:endParaRPr>
          </a:p>
          <a:p>
            <a:pPr marL="533400" indent="-533400" defTabSz="914400" eaLnBrk="1" hangingPunct="1">
              <a:buFont typeface="Arial" charset="0"/>
              <a:buNone/>
            </a:pPr>
            <a:endParaRPr lang="en-US" smtClean="0">
              <a:solidFill>
                <a:srgbClr val="4F4F4F"/>
              </a:solidFill>
              <a:latin typeface="Century Gothic" pitchFamily="34" charset="0"/>
              <a:cs typeface="Century Gothic" pitchFamily="34" charset="0"/>
            </a:endParaRPr>
          </a:p>
        </p:txBody>
      </p:sp>
      <p:sp>
        <p:nvSpPr>
          <p:cNvPr id="89090" name="Rectangle 4"/>
          <p:cNvSpPr>
            <a:spLocks noGrp="1" noChangeArrowheads="1"/>
          </p:cNvSpPr>
          <p:nvPr>
            <p:ph type="title"/>
          </p:nvPr>
        </p:nvSpPr>
        <p:spPr>
          <a:xfrm>
            <a:off x="457200" y="182563"/>
            <a:ext cx="8229600" cy="709612"/>
          </a:xfrm>
        </p:spPr>
        <p:txBody>
          <a:bodyPr anchor="b"/>
          <a:lstStyle/>
          <a:p>
            <a:pPr eaLnBrk="1" hangingPunct="1"/>
            <a:r>
              <a:rPr lang="en-US" sz="2800" smtClean="0">
                <a:solidFill>
                  <a:srgbClr val="4F4F4F"/>
                </a:solidFill>
                <a:latin typeface="Century Gothic" pitchFamily="34" charset="0"/>
                <a:cs typeface="Century Gothic" pitchFamily="34" charset="0"/>
              </a:rPr>
              <a:t>Post-conversion Set Up – Non-mandatory Data</a:t>
            </a:r>
          </a:p>
        </p:txBody>
      </p:sp>
      <p:sp>
        <p:nvSpPr>
          <p:cNvPr id="89091" name="Rectangle 3"/>
          <p:cNvSpPr>
            <a:spLocks noChangeArrowheads="1"/>
          </p:cNvSpPr>
          <p:nvPr/>
        </p:nvSpPr>
        <p:spPr bwMode="auto">
          <a:xfrm>
            <a:off x="457200" y="954088"/>
            <a:ext cx="8153400" cy="4548187"/>
          </a:xfrm>
          <a:prstGeom prst="rect">
            <a:avLst/>
          </a:prstGeom>
          <a:noFill/>
          <a:ln w="9525">
            <a:noFill/>
            <a:miter lim="800000"/>
            <a:headEnd/>
            <a:tailEnd/>
          </a:ln>
        </p:spPr>
        <p:txBody>
          <a:bodyPr tIns="91440" bIns="91440"/>
          <a:lstStyle/>
          <a:p>
            <a:pPr marL="342900" indent="-342900" defTabSz="914400">
              <a:lnSpc>
                <a:spcPct val="80000"/>
              </a:lnSpc>
              <a:spcBef>
                <a:spcPct val="30000"/>
              </a:spcBef>
              <a:buClr>
                <a:schemeClr val="accent2"/>
              </a:buClr>
              <a:buFontTx/>
              <a:buChar char="•"/>
            </a:pPr>
            <a:r>
              <a:rPr lang="en-IE" sz="2800">
                <a:solidFill>
                  <a:srgbClr val="B2B2B2"/>
                </a:solidFill>
                <a:latin typeface="Century Gothic" pitchFamily="34" charset="0"/>
              </a:rPr>
              <a:t>Accounting Layers</a:t>
            </a:r>
          </a:p>
          <a:p>
            <a:pPr marL="342900" indent="-342900" defTabSz="914400">
              <a:lnSpc>
                <a:spcPct val="80000"/>
              </a:lnSpc>
              <a:spcBef>
                <a:spcPct val="30000"/>
              </a:spcBef>
              <a:buClr>
                <a:schemeClr val="accent2"/>
              </a:buClr>
              <a:buFontTx/>
              <a:buChar char="•"/>
            </a:pPr>
            <a:r>
              <a:rPr lang="en-IE" sz="2800">
                <a:solidFill>
                  <a:srgbClr val="B2B2B2"/>
                </a:solidFill>
                <a:latin typeface="Century Gothic" pitchFamily="34" charset="0"/>
              </a:rPr>
              <a:t>Cash Groups</a:t>
            </a:r>
          </a:p>
          <a:p>
            <a:pPr marL="342900" indent="-342900" defTabSz="914400">
              <a:lnSpc>
                <a:spcPct val="80000"/>
              </a:lnSpc>
              <a:spcBef>
                <a:spcPct val="30000"/>
              </a:spcBef>
              <a:buClr>
                <a:schemeClr val="accent2"/>
              </a:buClr>
              <a:buFontTx/>
              <a:buChar char="•"/>
            </a:pPr>
            <a:r>
              <a:rPr lang="en-IE" sz="2800">
                <a:solidFill>
                  <a:srgbClr val="B2B2B2"/>
                </a:solidFill>
                <a:latin typeface="Century Gothic" pitchFamily="34" charset="0"/>
              </a:rPr>
              <a:t>Report Structures</a:t>
            </a:r>
          </a:p>
          <a:p>
            <a:pPr marL="342900" indent="-342900" defTabSz="914400">
              <a:lnSpc>
                <a:spcPct val="80000"/>
              </a:lnSpc>
              <a:spcBef>
                <a:spcPct val="30000"/>
              </a:spcBef>
              <a:buClr>
                <a:schemeClr val="accent2"/>
              </a:buClr>
              <a:buFontTx/>
              <a:buChar char="•"/>
            </a:pPr>
            <a:r>
              <a:rPr lang="en-IE" sz="2800">
                <a:latin typeface="Century Gothic" pitchFamily="34" charset="0"/>
              </a:rPr>
              <a:t>Taxes</a:t>
            </a:r>
          </a:p>
          <a:p>
            <a:pPr marL="742950" lvl="1" indent="-285750" defTabSz="914400">
              <a:lnSpc>
                <a:spcPct val="80000"/>
              </a:lnSpc>
              <a:spcBef>
                <a:spcPct val="25000"/>
              </a:spcBef>
              <a:buClr>
                <a:schemeClr val="accent2"/>
              </a:buClr>
              <a:buFont typeface="Times New Roman" pitchFamily="18" charset="0"/>
              <a:buChar char="–"/>
            </a:pPr>
            <a:r>
              <a:rPr lang="en-IE" sz="2400">
                <a:latin typeface="Century Gothic" pitchFamily="34" charset="0"/>
              </a:rPr>
              <a:t>Tax Codes</a:t>
            </a:r>
          </a:p>
          <a:p>
            <a:pPr marL="742950" lvl="1" indent="-285750" defTabSz="914400">
              <a:lnSpc>
                <a:spcPct val="80000"/>
              </a:lnSpc>
              <a:spcBef>
                <a:spcPct val="25000"/>
              </a:spcBef>
              <a:buClr>
                <a:schemeClr val="accent2"/>
              </a:buClr>
              <a:buFont typeface="Times New Roman" pitchFamily="18" charset="0"/>
              <a:buChar char="–"/>
            </a:pPr>
            <a:r>
              <a:rPr lang="en-IE" sz="2400">
                <a:latin typeface="Century Gothic" pitchFamily="34" charset="0"/>
              </a:rPr>
              <a:t>Tax Boxes</a:t>
            </a:r>
          </a:p>
          <a:p>
            <a:pPr marL="742950" lvl="1" indent="-285750" defTabSz="914400">
              <a:lnSpc>
                <a:spcPct val="80000"/>
              </a:lnSpc>
              <a:spcBef>
                <a:spcPct val="25000"/>
              </a:spcBef>
              <a:buClr>
                <a:schemeClr val="accent2"/>
              </a:buClr>
              <a:buFont typeface="Times New Roman" pitchFamily="18" charset="0"/>
              <a:buChar char="–"/>
            </a:pPr>
            <a:r>
              <a:rPr lang="en-IE" sz="2400">
                <a:latin typeface="Century Gothic" pitchFamily="34" charset="0"/>
              </a:rPr>
              <a:t>Tax Groups</a:t>
            </a:r>
          </a:p>
          <a:p>
            <a:pPr marL="742950" lvl="1" indent="-285750" defTabSz="914400">
              <a:lnSpc>
                <a:spcPct val="80000"/>
              </a:lnSpc>
              <a:spcBef>
                <a:spcPct val="25000"/>
              </a:spcBef>
              <a:buClr>
                <a:schemeClr val="accent2"/>
              </a:buClr>
              <a:buFont typeface="Times New Roman" pitchFamily="18" charset="0"/>
              <a:buChar char="–"/>
            </a:pPr>
            <a:r>
              <a:rPr lang="en-IE" sz="2400">
                <a:latin typeface="Century Gothic" pitchFamily="34" charset="0"/>
              </a:rPr>
              <a:t>Update Tax Rates</a:t>
            </a:r>
          </a:p>
          <a:p>
            <a:pPr marL="742950" lvl="1" indent="-285750" defTabSz="914400">
              <a:lnSpc>
                <a:spcPct val="80000"/>
              </a:lnSpc>
              <a:spcBef>
                <a:spcPct val="25000"/>
              </a:spcBef>
              <a:buClr>
                <a:schemeClr val="accent2"/>
              </a:buClr>
              <a:buFont typeface="Times New Roman" pitchFamily="18" charset="0"/>
              <a:buChar char="–"/>
            </a:pPr>
            <a:r>
              <a:rPr lang="en-IE" sz="2400">
                <a:latin typeface="Century Gothic" pitchFamily="34" charset="0"/>
              </a:rPr>
              <a:t>Posting Tax Group Update</a:t>
            </a:r>
          </a:p>
          <a:p>
            <a:pPr marL="342900" indent="-342900" defTabSz="914400">
              <a:lnSpc>
                <a:spcPct val="80000"/>
              </a:lnSpc>
              <a:spcBef>
                <a:spcPct val="30000"/>
              </a:spcBef>
              <a:buClr>
                <a:srgbClr val="890C4C"/>
              </a:buClr>
              <a:buFont typeface="Webdings" pitchFamily="18" charset="2"/>
              <a:buChar char="5"/>
            </a:pPr>
            <a:endParaRPr lang="en-US" sz="2400">
              <a:latin typeface="Century Gothic" pitchFamily="34" charset="0"/>
            </a:endParaRPr>
          </a:p>
        </p:txBody>
      </p:sp>
    </p:spTree>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3" name="Rectangle 2"/>
          <p:cNvSpPr>
            <a:spLocks noGrp="1" noChangeArrowheads="1"/>
          </p:cNvSpPr>
          <p:nvPr>
            <p:ph idx="1"/>
          </p:nvPr>
        </p:nvSpPr>
        <p:spPr>
          <a:xfrm>
            <a:off x="457200" y="892175"/>
            <a:ext cx="8229600" cy="5424488"/>
          </a:xfrm>
        </p:spPr>
        <p:txBody>
          <a:bodyPr tIns="91440" bIns="91440"/>
          <a:lstStyle/>
          <a:p>
            <a:pPr marL="914400" lvl="1" indent="-457200" defTabSz="914400" eaLnBrk="1" hangingPunct="1">
              <a:buFont typeface="Lucida Grande"/>
              <a:buNone/>
            </a:pPr>
            <a:endParaRPr lang="en-IE" smtClean="0">
              <a:solidFill>
                <a:srgbClr val="4F4F4F"/>
              </a:solidFill>
              <a:latin typeface="Century Gothic" pitchFamily="34" charset="0"/>
              <a:cs typeface="Century Gothic" pitchFamily="34" charset="0"/>
            </a:endParaRPr>
          </a:p>
          <a:p>
            <a:pPr marL="533400" indent="-533400" defTabSz="914400" eaLnBrk="1" hangingPunct="1">
              <a:buFont typeface="Arial" charset="0"/>
              <a:buNone/>
            </a:pPr>
            <a:endParaRPr lang="en-US" smtClean="0">
              <a:solidFill>
                <a:srgbClr val="4F4F4F"/>
              </a:solidFill>
              <a:latin typeface="Century Gothic" pitchFamily="34" charset="0"/>
              <a:cs typeface="Century Gothic" pitchFamily="34" charset="0"/>
            </a:endParaRPr>
          </a:p>
        </p:txBody>
      </p:sp>
      <p:sp>
        <p:nvSpPr>
          <p:cNvPr id="90114" name="Rectangle 4"/>
          <p:cNvSpPr>
            <a:spLocks noGrp="1" noChangeArrowheads="1"/>
          </p:cNvSpPr>
          <p:nvPr>
            <p:ph type="title"/>
          </p:nvPr>
        </p:nvSpPr>
        <p:spPr>
          <a:xfrm>
            <a:off x="457200" y="182563"/>
            <a:ext cx="8229600" cy="709612"/>
          </a:xfrm>
        </p:spPr>
        <p:txBody>
          <a:bodyPr anchor="b"/>
          <a:lstStyle/>
          <a:p>
            <a:pPr eaLnBrk="1" hangingPunct="1"/>
            <a:r>
              <a:rPr lang="en-US" sz="2800" smtClean="0">
                <a:solidFill>
                  <a:srgbClr val="4F4F4F"/>
                </a:solidFill>
                <a:latin typeface="Century Gothic" pitchFamily="34" charset="0"/>
                <a:cs typeface="Century Gothic" pitchFamily="34" charset="0"/>
              </a:rPr>
              <a:t>Post-conversion Set Up – Non-mandatory Data</a:t>
            </a:r>
          </a:p>
        </p:txBody>
      </p:sp>
      <p:sp>
        <p:nvSpPr>
          <p:cNvPr id="90115" name="Rectangle 3"/>
          <p:cNvSpPr>
            <a:spLocks noChangeArrowheads="1"/>
          </p:cNvSpPr>
          <p:nvPr/>
        </p:nvSpPr>
        <p:spPr bwMode="auto">
          <a:xfrm>
            <a:off x="457200" y="915988"/>
            <a:ext cx="8153400" cy="4949825"/>
          </a:xfrm>
          <a:prstGeom prst="rect">
            <a:avLst/>
          </a:prstGeom>
          <a:noFill/>
          <a:ln w="9525">
            <a:noFill/>
            <a:miter lim="800000"/>
            <a:headEnd/>
            <a:tailEnd/>
          </a:ln>
        </p:spPr>
        <p:txBody>
          <a:bodyPr tIns="91440" bIns="91440"/>
          <a:lstStyle/>
          <a:p>
            <a:pPr marL="533400" indent="-533400" defTabSz="914400">
              <a:lnSpc>
                <a:spcPct val="80000"/>
              </a:lnSpc>
              <a:spcBef>
                <a:spcPct val="30000"/>
              </a:spcBef>
              <a:buClr>
                <a:schemeClr val="accent2"/>
              </a:buClr>
            </a:pPr>
            <a:r>
              <a:rPr lang="en-IE" sz="2400" dirty="0" smtClean="0">
                <a:latin typeface="Century Gothic" pitchFamily="34" charset="0"/>
              </a:rPr>
              <a:t>Taxes</a:t>
            </a:r>
          </a:p>
          <a:p>
            <a:pPr defTabSz="914400">
              <a:lnSpc>
                <a:spcPct val="80000"/>
              </a:lnSpc>
              <a:spcBef>
                <a:spcPct val="30000"/>
              </a:spcBef>
              <a:buClr>
                <a:schemeClr val="accent2"/>
              </a:buClr>
            </a:pPr>
            <a:r>
              <a:rPr lang="en-IE" sz="2000" dirty="0" smtClean="0">
                <a:latin typeface="Century Gothic" pitchFamily="34" charset="0"/>
              </a:rPr>
              <a:t>QAD </a:t>
            </a:r>
            <a:r>
              <a:rPr lang="en-IE" sz="2000" dirty="0">
                <a:latin typeface="Century Gothic" pitchFamily="34" charset="0"/>
              </a:rPr>
              <a:t>EE has a new concept called Tax Groups. With tax groups (and boxes) the user can set up tax reporting. During normal transaction processing, the application populates the tax transaction with the tax group defined against the tax rate(s)</a:t>
            </a:r>
          </a:p>
          <a:p>
            <a:pPr marL="341313" lvl="1" indent="-341313" defTabSz="914400">
              <a:lnSpc>
                <a:spcPct val="80000"/>
              </a:lnSpc>
              <a:spcBef>
                <a:spcPct val="25000"/>
              </a:spcBef>
              <a:buClr>
                <a:schemeClr val="accent2"/>
              </a:buClr>
              <a:buFont typeface="Webdings" pitchFamily="18" charset="2"/>
              <a:buAutoNum type="arabicPeriod"/>
            </a:pPr>
            <a:r>
              <a:rPr lang="en-IE" sz="2000" dirty="0">
                <a:latin typeface="Century Gothic" pitchFamily="34" charset="0"/>
              </a:rPr>
              <a:t>Tax Codes</a:t>
            </a:r>
          </a:p>
          <a:p>
            <a:pPr marL="461963" lvl="2" defTabSz="914400">
              <a:lnSpc>
                <a:spcPct val="80000"/>
              </a:lnSpc>
              <a:spcBef>
                <a:spcPct val="20000"/>
              </a:spcBef>
              <a:buClr>
                <a:srgbClr val="2461AA"/>
              </a:buClr>
              <a:buFont typeface="Times New Roman" pitchFamily="18" charset="0"/>
              <a:buNone/>
            </a:pPr>
            <a:r>
              <a:rPr lang="en-US" sz="2000" dirty="0" smtClean="0">
                <a:latin typeface="Century Gothic" pitchFamily="34" charset="0"/>
              </a:rPr>
              <a:t>Define </a:t>
            </a:r>
            <a:r>
              <a:rPr lang="en-US" sz="2000" dirty="0">
                <a:latin typeface="Century Gothic" pitchFamily="34" charset="0"/>
              </a:rPr>
              <a:t>any new tax codes needed to take advantage of new functionality such as Suspended/Delayed </a:t>
            </a:r>
            <a:r>
              <a:rPr lang="en-US" sz="2000" dirty="0" smtClean="0">
                <a:latin typeface="Century Gothic" pitchFamily="34" charset="0"/>
              </a:rPr>
              <a:t>taxes</a:t>
            </a:r>
            <a:endParaRPr lang="en-IE" dirty="0">
              <a:latin typeface="Century Gothic" pitchFamily="34" charset="0"/>
            </a:endParaRPr>
          </a:p>
          <a:p>
            <a:pPr marL="341313" lvl="1" indent="-341313" defTabSz="914400">
              <a:lnSpc>
                <a:spcPct val="80000"/>
              </a:lnSpc>
              <a:spcBef>
                <a:spcPct val="25000"/>
              </a:spcBef>
              <a:buClr>
                <a:schemeClr val="accent2"/>
              </a:buClr>
              <a:buFont typeface="Times New Roman" pitchFamily="18" charset="0"/>
              <a:buAutoNum type="arabicPeriod"/>
            </a:pPr>
            <a:r>
              <a:rPr lang="en-IE" sz="2000" dirty="0">
                <a:latin typeface="Century Gothic" pitchFamily="34" charset="0"/>
              </a:rPr>
              <a:t>Tax </a:t>
            </a:r>
            <a:r>
              <a:rPr lang="en-IE" sz="2000" dirty="0" smtClean="0">
                <a:latin typeface="Century Gothic" pitchFamily="34" charset="0"/>
              </a:rPr>
              <a:t>Boxes</a:t>
            </a:r>
          </a:p>
          <a:p>
            <a:pPr marL="461963" lvl="2" defTabSz="914400">
              <a:lnSpc>
                <a:spcPct val="80000"/>
              </a:lnSpc>
              <a:spcBef>
                <a:spcPct val="20000"/>
              </a:spcBef>
              <a:buClr>
                <a:srgbClr val="2461AA"/>
              </a:buClr>
              <a:buFont typeface="Times New Roman" pitchFamily="18" charset="0"/>
              <a:buNone/>
            </a:pPr>
            <a:r>
              <a:rPr lang="en-US" sz="2000" dirty="0" smtClean="0">
                <a:latin typeface="Century Gothic" pitchFamily="34" charset="0"/>
              </a:rPr>
              <a:t>Tax boxes contain the individual elements of a transaction (for example, Tax Amount and Tax Base Amount) as they are reported in official returns to the authorities</a:t>
            </a:r>
            <a:endParaRPr lang="en-IE" sz="2000" dirty="0" smtClean="0">
              <a:latin typeface="Century Gothic" pitchFamily="34" charset="0"/>
            </a:endParaRPr>
          </a:p>
          <a:p>
            <a:pPr marL="341313" lvl="1" indent="-341313" defTabSz="914400">
              <a:lnSpc>
                <a:spcPct val="80000"/>
              </a:lnSpc>
              <a:spcBef>
                <a:spcPct val="25000"/>
              </a:spcBef>
              <a:buClr>
                <a:schemeClr val="accent2"/>
              </a:buClr>
              <a:buFont typeface="Times New Roman" pitchFamily="18" charset="0"/>
              <a:buAutoNum type="arabicPeriod"/>
            </a:pPr>
            <a:r>
              <a:rPr lang="en-IE" sz="2000" dirty="0" smtClean="0">
                <a:latin typeface="Century Gothic" pitchFamily="34" charset="0"/>
              </a:rPr>
              <a:t>Tax Groups</a:t>
            </a:r>
          </a:p>
          <a:p>
            <a:pPr marL="461963" lvl="2" defTabSz="914400">
              <a:lnSpc>
                <a:spcPct val="80000"/>
              </a:lnSpc>
              <a:spcBef>
                <a:spcPct val="20000"/>
              </a:spcBef>
              <a:buClr>
                <a:srgbClr val="2461AA"/>
              </a:buClr>
              <a:buFont typeface="Times New Roman" pitchFamily="18" charset="0"/>
              <a:buNone/>
            </a:pPr>
            <a:r>
              <a:rPr lang="en-US" sz="2000" dirty="0" smtClean="0">
                <a:latin typeface="Century Gothic" pitchFamily="34" charset="0"/>
              </a:rPr>
              <a:t>A tax group contains one or more tax boxes</a:t>
            </a:r>
            <a:endParaRPr lang="en-US" sz="2800" dirty="0">
              <a:latin typeface="Century Gothic" pitchFamily="34" charset="0"/>
            </a:endParaRPr>
          </a:p>
        </p:txBody>
      </p:sp>
    </p:spTree>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7" name="Rectangle 2"/>
          <p:cNvSpPr>
            <a:spLocks noGrp="1" noChangeArrowheads="1"/>
          </p:cNvSpPr>
          <p:nvPr>
            <p:ph idx="1"/>
          </p:nvPr>
        </p:nvSpPr>
        <p:spPr>
          <a:xfrm>
            <a:off x="457200" y="892175"/>
            <a:ext cx="8229600" cy="5424488"/>
          </a:xfrm>
        </p:spPr>
        <p:txBody>
          <a:bodyPr tIns="91440" bIns="91440"/>
          <a:lstStyle/>
          <a:p>
            <a:pPr marL="914400" lvl="1" indent="-457200" defTabSz="914400" eaLnBrk="1" hangingPunct="1">
              <a:buFont typeface="Lucida Grande"/>
              <a:buNone/>
            </a:pPr>
            <a:endParaRPr lang="en-IE" dirty="0" smtClean="0">
              <a:solidFill>
                <a:srgbClr val="4F4F4F"/>
              </a:solidFill>
              <a:latin typeface="Century Gothic" pitchFamily="34" charset="0"/>
              <a:cs typeface="Century Gothic" pitchFamily="34" charset="0"/>
            </a:endParaRPr>
          </a:p>
          <a:p>
            <a:pPr marL="533400" indent="-533400" defTabSz="914400" eaLnBrk="1" hangingPunct="1">
              <a:buFont typeface="Arial" charset="0"/>
              <a:buNone/>
            </a:pPr>
            <a:endParaRPr lang="en-US" dirty="0" smtClean="0">
              <a:solidFill>
                <a:srgbClr val="4F4F4F"/>
              </a:solidFill>
              <a:latin typeface="Century Gothic" pitchFamily="34" charset="0"/>
              <a:cs typeface="Century Gothic" pitchFamily="34" charset="0"/>
            </a:endParaRPr>
          </a:p>
        </p:txBody>
      </p:sp>
      <p:sp>
        <p:nvSpPr>
          <p:cNvPr id="91138" name="Rectangle 4"/>
          <p:cNvSpPr>
            <a:spLocks noGrp="1" noChangeArrowheads="1"/>
          </p:cNvSpPr>
          <p:nvPr>
            <p:ph type="title"/>
          </p:nvPr>
        </p:nvSpPr>
        <p:spPr>
          <a:xfrm>
            <a:off x="457200" y="182563"/>
            <a:ext cx="8229600" cy="709612"/>
          </a:xfrm>
        </p:spPr>
        <p:txBody>
          <a:bodyPr anchor="b"/>
          <a:lstStyle/>
          <a:p>
            <a:pPr eaLnBrk="1" hangingPunct="1"/>
            <a:r>
              <a:rPr lang="en-US" sz="2800" smtClean="0">
                <a:solidFill>
                  <a:srgbClr val="4F4F4F"/>
                </a:solidFill>
                <a:latin typeface="Century Gothic" pitchFamily="34" charset="0"/>
                <a:cs typeface="Century Gothic" pitchFamily="34" charset="0"/>
              </a:rPr>
              <a:t>Post-conversion Set Up – Non-mandatory Data</a:t>
            </a:r>
          </a:p>
        </p:txBody>
      </p:sp>
      <p:sp>
        <p:nvSpPr>
          <p:cNvPr id="91139" name="Rectangle 3"/>
          <p:cNvSpPr>
            <a:spLocks noChangeArrowheads="1"/>
          </p:cNvSpPr>
          <p:nvPr/>
        </p:nvSpPr>
        <p:spPr bwMode="auto">
          <a:xfrm>
            <a:off x="457200" y="985838"/>
            <a:ext cx="8153400" cy="4584700"/>
          </a:xfrm>
          <a:prstGeom prst="rect">
            <a:avLst/>
          </a:prstGeom>
          <a:noFill/>
          <a:ln w="9525">
            <a:noFill/>
            <a:miter lim="800000"/>
            <a:headEnd/>
            <a:tailEnd/>
          </a:ln>
        </p:spPr>
        <p:txBody>
          <a:bodyPr tIns="91440" bIns="91440"/>
          <a:lstStyle/>
          <a:p>
            <a:pPr marL="533400" indent="-533400" defTabSz="914400">
              <a:lnSpc>
                <a:spcPct val="80000"/>
              </a:lnSpc>
              <a:spcBef>
                <a:spcPct val="30000"/>
              </a:spcBef>
              <a:buClr>
                <a:schemeClr val="accent2"/>
              </a:buClr>
            </a:pPr>
            <a:r>
              <a:rPr lang="en-IE" sz="2400" dirty="0">
                <a:latin typeface="Century Gothic" pitchFamily="34" charset="0"/>
              </a:rPr>
              <a:t>Taxes (continued)</a:t>
            </a:r>
          </a:p>
          <a:p>
            <a:pPr lvl="1" indent="-457200" defTabSz="914400">
              <a:lnSpc>
                <a:spcPct val="80000"/>
              </a:lnSpc>
              <a:spcBef>
                <a:spcPct val="25000"/>
              </a:spcBef>
              <a:buClr>
                <a:schemeClr val="accent2"/>
              </a:buClr>
              <a:buFont typeface="Times New Roman" pitchFamily="18" charset="0"/>
              <a:buAutoNum type="arabicPeriod" startAt="4"/>
            </a:pPr>
            <a:r>
              <a:rPr lang="en-IE" sz="2000" dirty="0">
                <a:latin typeface="Century Gothic" pitchFamily="34" charset="0"/>
              </a:rPr>
              <a:t>Update Tax Rates</a:t>
            </a:r>
          </a:p>
          <a:p>
            <a:pPr marL="1371600" lvl="2" indent="-909638" defTabSz="914400">
              <a:lnSpc>
                <a:spcPct val="80000"/>
              </a:lnSpc>
              <a:spcBef>
                <a:spcPct val="20000"/>
              </a:spcBef>
              <a:buClr>
                <a:srgbClr val="2461AA"/>
              </a:buClr>
              <a:buFont typeface="Times New Roman" pitchFamily="18" charset="0"/>
              <a:buNone/>
            </a:pPr>
            <a:r>
              <a:rPr lang="en-US" sz="2000" dirty="0" smtClean="0">
                <a:latin typeface="Century Gothic" pitchFamily="34" charset="0"/>
              </a:rPr>
              <a:t>Add </a:t>
            </a:r>
            <a:r>
              <a:rPr lang="en-US" sz="2000" dirty="0">
                <a:latin typeface="Century Gothic" pitchFamily="34" charset="0"/>
              </a:rPr>
              <a:t>any new tax groups define to applicable tax rate(s) </a:t>
            </a:r>
            <a:endParaRPr lang="en-IE" sz="2000" dirty="0">
              <a:latin typeface="Century Gothic" pitchFamily="34" charset="0"/>
            </a:endParaRPr>
          </a:p>
          <a:p>
            <a:pPr lvl="1" indent="-457200" defTabSz="914400">
              <a:lnSpc>
                <a:spcPct val="80000"/>
              </a:lnSpc>
              <a:spcBef>
                <a:spcPct val="25000"/>
              </a:spcBef>
              <a:buClr>
                <a:schemeClr val="accent2"/>
              </a:buClr>
              <a:buFont typeface="Times New Roman" pitchFamily="18" charset="0"/>
              <a:buAutoNum type="arabicPeriod" startAt="4"/>
            </a:pPr>
            <a:r>
              <a:rPr lang="en-IE" sz="2000" dirty="0">
                <a:latin typeface="Century Gothic" pitchFamily="34" charset="0"/>
              </a:rPr>
              <a:t>Posting Tax Group </a:t>
            </a:r>
            <a:r>
              <a:rPr lang="en-IE" sz="2000" dirty="0" smtClean="0">
                <a:latin typeface="Century Gothic" pitchFamily="34" charset="0"/>
              </a:rPr>
              <a:t>Update</a:t>
            </a:r>
          </a:p>
          <a:p>
            <a:pPr marL="461963" lvl="2" defTabSz="914400">
              <a:lnSpc>
                <a:spcPct val="80000"/>
              </a:lnSpc>
              <a:spcBef>
                <a:spcPct val="20000"/>
              </a:spcBef>
              <a:buClr>
                <a:srgbClr val="2461AA"/>
              </a:buClr>
              <a:buFont typeface="Times New Roman" pitchFamily="18" charset="0"/>
              <a:buNone/>
            </a:pPr>
            <a:r>
              <a:rPr lang="en-US" sz="2000" dirty="0" smtClean="0">
                <a:latin typeface="Century Gothic" pitchFamily="34" charset="0"/>
              </a:rPr>
              <a:t>The conversion creates one default tax group. This default is assigned to transactions until the required set up is defined.</a:t>
            </a:r>
          </a:p>
          <a:p>
            <a:pPr marL="461963" lvl="2" defTabSz="914400">
              <a:lnSpc>
                <a:spcPct val="80000"/>
              </a:lnSpc>
              <a:spcBef>
                <a:spcPct val="20000"/>
              </a:spcBef>
              <a:buClr>
                <a:srgbClr val="2461AA"/>
              </a:buClr>
              <a:buFont typeface="Times New Roman" pitchFamily="18" charset="0"/>
              <a:buNone/>
            </a:pPr>
            <a:r>
              <a:rPr lang="en-US" sz="2000" dirty="0" smtClean="0">
                <a:latin typeface="Century Gothic" pitchFamily="34" charset="0"/>
              </a:rPr>
              <a:t>This </a:t>
            </a:r>
            <a:r>
              <a:rPr lang="en-US" sz="2000" dirty="0">
                <a:latin typeface="Century Gothic" pitchFamily="34" charset="0"/>
              </a:rPr>
              <a:t>utility updates existing tax transactions with new tax groups added to a tax rate. This allows transaction processing to start without the need to define tax groups/boxes.</a:t>
            </a:r>
            <a:endParaRPr lang="en-IE" dirty="0">
              <a:latin typeface="Century Gothic" pitchFamily="34" charset="0"/>
            </a:endParaRPr>
          </a:p>
          <a:p>
            <a:pPr marL="533400" indent="-533400" defTabSz="914400">
              <a:lnSpc>
                <a:spcPct val="80000"/>
              </a:lnSpc>
              <a:spcBef>
                <a:spcPct val="30000"/>
              </a:spcBef>
              <a:buClr>
                <a:srgbClr val="890C4C"/>
              </a:buClr>
              <a:buFont typeface="Webdings" pitchFamily="18" charset="2"/>
              <a:buChar char="5"/>
            </a:pPr>
            <a:endParaRPr lang="en-US" sz="2800" dirty="0">
              <a:latin typeface="Century Gothic" pitchFamily="34" charset="0"/>
            </a:endParaRPr>
          </a:p>
        </p:txBody>
      </p:sp>
    </p:spTree>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1" name="Rectangle 2"/>
          <p:cNvSpPr>
            <a:spLocks noGrp="1" noChangeArrowheads="1"/>
          </p:cNvSpPr>
          <p:nvPr>
            <p:ph idx="1"/>
          </p:nvPr>
        </p:nvSpPr>
        <p:spPr>
          <a:xfrm>
            <a:off x="457200" y="892175"/>
            <a:ext cx="8229600" cy="5424488"/>
          </a:xfrm>
        </p:spPr>
        <p:txBody>
          <a:bodyPr tIns="91440" bIns="91440"/>
          <a:lstStyle/>
          <a:p>
            <a:pPr marL="914400" lvl="1" indent="-457200" defTabSz="914400" eaLnBrk="1" hangingPunct="1">
              <a:buFont typeface="Lucida Grande"/>
              <a:buNone/>
            </a:pPr>
            <a:endParaRPr lang="en-IE" smtClean="0">
              <a:solidFill>
                <a:srgbClr val="4F4F4F"/>
              </a:solidFill>
              <a:latin typeface="Century Gothic" pitchFamily="34" charset="0"/>
              <a:cs typeface="Century Gothic" pitchFamily="34" charset="0"/>
            </a:endParaRPr>
          </a:p>
          <a:p>
            <a:pPr marL="533400" indent="-533400" defTabSz="914400" eaLnBrk="1" hangingPunct="1">
              <a:buFont typeface="Arial" charset="0"/>
              <a:buNone/>
            </a:pPr>
            <a:endParaRPr lang="en-US" smtClean="0">
              <a:solidFill>
                <a:srgbClr val="4F4F4F"/>
              </a:solidFill>
              <a:latin typeface="Century Gothic" pitchFamily="34" charset="0"/>
              <a:cs typeface="Century Gothic" pitchFamily="34" charset="0"/>
            </a:endParaRPr>
          </a:p>
        </p:txBody>
      </p:sp>
      <p:sp>
        <p:nvSpPr>
          <p:cNvPr id="92162" name="Rectangle 4"/>
          <p:cNvSpPr>
            <a:spLocks noGrp="1" noChangeArrowheads="1"/>
          </p:cNvSpPr>
          <p:nvPr>
            <p:ph type="title"/>
          </p:nvPr>
        </p:nvSpPr>
        <p:spPr>
          <a:xfrm>
            <a:off x="457200" y="182563"/>
            <a:ext cx="8229600" cy="709612"/>
          </a:xfrm>
        </p:spPr>
        <p:txBody>
          <a:bodyPr anchor="b"/>
          <a:lstStyle/>
          <a:p>
            <a:pPr eaLnBrk="1" hangingPunct="1"/>
            <a:r>
              <a:rPr lang="en-US" sz="2800" smtClean="0">
                <a:solidFill>
                  <a:srgbClr val="4F4F4F"/>
                </a:solidFill>
                <a:latin typeface="Century Gothic" pitchFamily="34" charset="0"/>
                <a:cs typeface="Century Gothic" pitchFamily="34" charset="0"/>
              </a:rPr>
              <a:t>Post-conversion Set Up – Non-mandatory Data</a:t>
            </a:r>
          </a:p>
        </p:txBody>
      </p:sp>
      <p:sp>
        <p:nvSpPr>
          <p:cNvPr id="92163" name="Rectangle 3"/>
          <p:cNvSpPr>
            <a:spLocks noChangeArrowheads="1"/>
          </p:cNvSpPr>
          <p:nvPr/>
        </p:nvSpPr>
        <p:spPr bwMode="auto">
          <a:xfrm>
            <a:off x="457200" y="1023938"/>
            <a:ext cx="8153400" cy="4398962"/>
          </a:xfrm>
          <a:prstGeom prst="rect">
            <a:avLst/>
          </a:prstGeom>
          <a:noFill/>
          <a:ln w="9525">
            <a:noFill/>
            <a:miter lim="800000"/>
            <a:headEnd/>
            <a:tailEnd/>
          </a:ln>
        </p:spPr>
        <p:txBody>
          <a:bodyPr tIns="91440" bIns="91440"/>
          <a:lstStyle/>
          <a:p>
            <a:pPr marL="342900" indent="-342900" defTabSz="914400">
              <a:lnSpc>
                <a:spcPct val="80000"/>
              </a:lnSpc>
              <a:spcBef>
                <a:spcPct val="30000"/>
              </a:spcBef>
              <a:buClr>
                <a:schemeClr val="accent2"/>
              </a:buClr>
              <a:buFontTx/>
              <a:buChar char="•"/>
            </a:pPr>
            <a:r>
              <a:rPr lang="en-IE" sz="2400">
                <a:solidFill>
                  <a:srgbClr val="B2B2B2"/>
                </a:solidFill>
                <a:latin typeface="Century Gothic" pitchFamily="34" charset="0"/>
              </a:rPr>
              <a:t>Accounting Layers</a:t>
            </a:r>
          </a:p>
          <a:p>
            <a:pPr marL="342900" indent="-342900" defTabSz="914400">
              <a:lnSpc>
                <a:spcPct val="80000"/>
              </a:lnSpc>
              <a:spcBef>
                <a:spcPct val="30000"/>
              </a:spcBef>
              <a:buClr>
                <a:schemeClr val="accent2"/>
              </a:buClr>
              <a:buFontTx/>
              <a:buChar char="•"/>
            </a:pPr>
            <a:r>
              <a:rPr lang="en-IE" sz="2400">
                <a:solidFill>
                  <a:srgbClr val="B2B2B2"/>
                </a:solidFill>
                <a:latin typeface="Century Gothic" pitchFamily="34" charset="0"/>
              </a:rPr>
              <a:t>Cash Groups</a:t>
            </a:r>
          </a:p>
          <a:p>
            <a:pPr marL="342900" indent="-342900" defTabSz="914400">
              <a:lnSpc>
                <a:spcPct val="80000"/>
              </a:lnSpc>
              <a:spcBef>
                <a:spcPct val="30000"/>
              </a:spcBef>
              <a:buClr>
                <a:schemeClr val="accent2"/>
              </a:buClr>
              <a:buFontTx/>
              <a:buChar char="•"/>
            </a:pPr>
            <a:r>
              <a:rPr lang="en-IE" sz="2400">
                <a:solidFill>
                  <a:srgbClr val="B2B2B2"/>
                </a:solidFill>
                <a:latin typeface="Century Gothic" pitchFamily="34" charset="0"/>
              </a:rPr>
              <a:t>Report Structures</a:t>
            </a:r>
          </a:p>
          <a:p>
            <a:pPr marL="342900" indent="-342900" defTabSz="914400">
              <a:lnSpc>
                <a:spcPct val="80000"/>
              </a:lnSpc>
              <a:spcBef>
                <a:spcPct val="30000"/>
              </a:spcBef>
              <a:buClr>
                <a:schemeClr val="accent2"/>
              </a:buClr>
              <a:buFontTx/>
              <a:buChar char="•"/>
            </a:pPr>
            <a:r>
              <a:rPr lang="en-IE" sz="2400">
                <a:solidFill>
                  <a:srgbClr val="B2B2B2"/>
                </a:solidFill>
                <a:latin typeface="Century Gothic" pitchFamily="34" charset="0"/>
              </a:rPr>
              <a:t>Taxes</a:t>
            </a:r>
          </a:p>
          <a:p>
            <a:pPr marL="742950" lvl="1" indent="-285750" defTabSz="914400">
              <a:lnSpc>
                <a:spcPct val="80000"/>
              </a:lnSpc>
              <a:spcBef>
                <a:spcPct val="25000"/>
              </a:spcBef>
              <a:buClr>
                <a:schemeClr val="accent2"/>
              </a:buClr>
              <a:buFont typeface="Times New Roman" pitchFamily="18" charset="0"/>
              <a:buChar char="–"/>
            </a:pPr>
            <a:r>
              <a:rPr lang="en-IE" sz="2000">
                <a:solidFill>
                  <a:srgbClr val="B2B2B2"/>
                </a:solidFill>
                <a:latin typeface="Century Gothic" pitchFamily="34" charset="0"/>
              </a:rPr>
              <a:t>Tax Codes</a:t>
            </a:r>
          </a:p>
          <a:p>
            <a:pPr marL="742950" lvl="1" indent="-285750" defTabSz="914400">
              <a:lnSpc>
                <a:spcPct val="80000"/>
              </a:lnSpc>
              <a:spcBef>
                <a:spcPct val="25000"/>
              </a:spcBef>
              <a:buClr>
                <a:schemeClr val="accent2"/>
              </a:buClr>
              <a:buFont typeface="Times New Roman" pitchFamily="18" charset="0"/>
              <a:buChar char="–"/>
            </a:pPr>
            <a:r>
              <a:rPr lang="en-IE" sz="2000">
                <a:solidFill>
                  <a:srgbClr val="B2B2B2"/>
                </a:solidFill>
                <a:latin typeface="Century Gothic" pitchFamily="34" charset="0"/>
              </a:rPr>
              <a:t>Tax Boxes</a:t>
            </a:r>
          </a:p>
          <a:p>
            <a:pPr marL="742950" lvl="1" indent="-285750" defTabSz="914400">
              <a:lnSpc>
                <a:spcPct val="80000"/>
              </a:lnSpc>
              <a:spcBef>
                <a:spcPct val="25000"/>
              </a:spcBef>
              <a:buClr>
                <a:schemeClr val="accent2"/>
              </a:buClr>
              <a:buFont typeface="Times New Roman" pitchFamily="18" charset="0"/>
              <a:buChar char="–"/>
            </a:pPr>
            <a:r>
              <a:rPr lang="en-IE" sz="2000">
                <a:solidFill>
                  <a:srgbClr val="B2B2B2"/>
                </a:solidFill>
                <a:latin typeface="Century Gothic" pitchFamily="34" charset="0"/>
              </a:rPr>
              <a:t>Tax Groups</a:t>
            </a:r>
          </a:p>
          <a:p>
            <a:pPr marL="742950" lvl="1" indent="-285750" defTabSz="914400">
              <a:lnSpc>
                <a:spcPct val="80000"/>
              </a:lnSpc>
              <a:spcBef>
                <a:spcPct val="25000"/>
              </a:spcBef>
              <a:buClr>
                <a:schemeClr val="accent2"/>
              </a:buClr>
              <a:buFont typeface="Times New Roman" pitchFamily="18" charset="0"/>
              <a:buChar char="–"/>
            </a:pPr>
            <a:r>
              <a:rPr lang="en-IE" sz="2000">
                <a:solidFill>
                  <a:srgbClr val="B2B2B2"/>
                </a:solidFill>
                <a:latin typeface="Century Gothic" pitchFamily="34" charset="0"/>
              </a:rPr>
              <a:t>Update Tax Rates</a:t>
            </a:r>
          </a:p>
          <a:p>
            <a:pPr marL="742950" lvl="1" indent="-285750" defTabSz="914400">
              <a:lnSpc>
                <a:spcPct val="80000"/>
              </a:lnSpc>
              <a:spcBef>
                <a:spcPct val="25000"/>
              </a:spcBef>
              <a:buClr>
                <a:schemeClr val="accent2"/>
              </a:buClr>
              <a:buFont typeface="Times New Roman" pitchFamily="18" charset="0"/>
              <a:buChar char="–"/>
            </a:pPr>
            <a:r>
              <a:rPr lang="en-IE" sz="2000">
                <a:solidFill>
                  <a:srgbClr val="B2B2B2"/>
                </a:solidFill>
                <a:latin typeface="Century Gothic" pitchFamily="34" charset="0"/>
              </a:rPr>
              <a:t>Posting Tax Group Update</a:t>
            </a:r>
          </a:p>
          <a:p>
            <a:pPr marL="342900" indent="-342900" defTabSz="914400">
              <a:lnSpc>
                <a:spcPct val="90000"/>
              </a:lnSpc>
              <a:spcBef>
                <a:spcPct val="30000"/>
              </a:spcBef>
              <a:buClr>
                <a:schemeClr val="accent2"/>
              </a:buClr>
              <a:buFontTx/>
              <a:buChar char="•"/>
            </a:pPr>
            <a:r>
              <a:rPr lang="en-IE" sz="2400">
                <a:latin typeface="Century Gothic" pitchFamily="34" charset="0"/>
              </a:rPr>
              <a:t>Supplementary Analysis Fields</a:t>
            </a:r>
          </a:p>
          <a:p>
            <a:pPr marL="342900" indent="-342900" defTabSz="914400">
              <a:lnSpc>
                <a:spcPct val="90000"/>
              </a:lnSpc>
              <a:spcBef>
                <a:spcPct val="30000"/>
              </a:spcBef>
              <a:buClr>
                <a:schemeClr val="accent2"/>
              </a:buClr>
              <a:buFontTx/>
              <a:buChar char="•"/>
            </a:pPr>
            <a:r>
              <a:rPr lang="en-IE" sz="2400">
                <a:latin typeface="Century Gothic" pitchFamily="34" charset="0"/>
              </a:rPr>
              <a:t>Customer Credit Checking</a:t>
            </a:r>
          </a:p>
          <a:p>
            <a:pPr marL="342900" indent="-342900" defTabSz="914400">
              <a:lnSpc>
                <a:spcPct val="80000"/>
              </a:lnSpc>
              <a:spcBef>
                <a:spcPct val="30000"/>
              </a:spcBef>
              <a:buClr>
                <a:srgbClr val="890C4C"/>
              </a:buClr>
              <a:buFont typeface="Webdings" pitchFamily="18" charset="2"/>
              <a:buChar char="5"/>
            </a:pPr>
            <a:endParaRPr lang="en-US" sz="2800">
              <a:latin typeface="Century Gothic" pitchFamily="34" charset="0"/>
            </a:endParaRPr>
          </a:p>
        </p:txBody>
      </p:sp>
    </p:spTree>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5" name="Rectangle 2"/>
          <p:cNvSpPr>
            <a:spLocks noGrp="1" noChangeArrowheads="1"/>
          </p:cNvSpPr>
          <p:nvPr>
            <p:ph idx="1"/>
          </p:nvPr>
        </p:nvSpPr>
        <p:spPr>
          <a:xfrm>
            <a:off x="457200" y="892175"/>
            <a:ext cx="8229600" cy="5424488"/>
          </a:xfrm>
        </p:spPr>
        <p:txBody>
          <a:bodyPr tIns="91440" bIns="91440"/>
          <a:lstStyle/>
          <a:p>
            <a:pPr marL="914400" lvl="1" indent="-457200" defTabSz="914400" eaLnBrk="1" hangingPunct="1">
              <a:buFont typeface="Lucida Grande"/>
              <a:buNone/>
            </a:pPr>
            <a:endParaRPr lang="en-IE" dirty="0" smtClean="0">
              <a:solidFill>
                <a:srgbClr val="4F4F4F"/>
              </a:solidFill>
              <a:latin typeface="Century Gothic" pitchFamily="34" charset="0"/>
              <a:cs typeface="Century Gothic" pitchFamily="34" charset="0"/>
            </a:endParaRPr>
          </a:p>
          <a:p>
            <a:pPr marL="533400" indent="-533400" defTabSz="914400" eaLnBrk="1" hangingPunct="1">
              <a:buFont typeface="Arial" charset="0"/>
              <a:buNone/>
            </a:pPr>
            <a:endParaRPr lang="en-US" dirty="0" smtClean="0">
              <a:solidFill>
                <a:srgbClr val="4F4F4F"/>
              </a:solidFill>
              <a:latin typeface="Century Gothic" pitchFamily="34" charset="0"/>
              <a:cs typeface="Century Gothic" pitchFamily="34" charset="0"/>
            </a:endParaRPr>
          </a:p>
        </p:txBody>
      </p:sp>
      <p:sp>
        <p:nvSpPr>
          <p:cNvPr id="93186" name="Rectangle 4"/>
          <p:cNvSpPr>
            <a:spLocks noGrp="1" noChangeArrowheads="1"/>
          </p:cNvSpPr>
          <p:nvPr>
            <p:ph type="title"/>
          </p:nvPr>
        </p:nvSpPr>
        <p:spPr>
          <a:xfrm>
            <a:off x="457200" y="182563"/>
            <a:ext cx="8229600" cy="709612"/>
          </a:xfrm>
        </p:spPr>
        <p:txBody>
          <a:bodyPr anchor="b"/>
          <a:lstStyle/>
          <a:p>
            <a:pPr eaLnBrk="1" hangingPunct="1"/>
            <a:r>
              <a:rPr lang="en-US" sz="2800" smtClean="0">
                <a:solidFill>
                  <a:srgbClr val="4F4F4F"/>
                </a:solidFill>
                <a:latin typeface="Century Gothic" pitchFamily="34" charset="0"/>
                <a:cs typeface="Century Gothic" pitchFamily="34" charset="0"/>
              </a:rPr>
              <a:t>Post-conversion Set Up – Non-mandatory Data</a:t>
            </a:r>
          </a:p>
        </p:txBody>
      </p:sp>
      <p:sp>
        <p:nvSpPr>
          <p:cNvPr id="93187" name="Rectangle 3"/>
          <p:cNvSpPr>
            <a:spLocks noChangeArrowheads="1"/>
          </p:cNvSpPr>
          <p:nvPr/>
        </p:nvSpPr>
        <p:spPr bwMode="auto">
          <a:xfrm>
            <a:off x="457200" y="973138"/>
            <a:ext cx="8153400" cy="4479925"/>
          </a:xfrm>
          <a:prstGeom prst="rect">
            <a:avLst/>
          </a:prstGeom>
          <a:noFill/>
          <a:ln w="9525">
            <a:noFill/>
            <a:miter lim="800000"/>
            <a:headEnd/>
            <a:tailEnd/>
          </a:ln>
        </p:spPr>
        <p:txBody>
          <a:bodyPr tIns="91440" bIns="91440"/>
          <a:lstStyle/>
          <a:p>
            <a:pPr marL="342900" indent="-342900" defTabSz="914400">
              <a:lnSpc>
                <a:spcPct val="90000"/>
              </a:lnSpc>
              <a:spcBef>
                <a:spcPct val="30000"/>
              </a:spcBef>
              <a:buClr>
                <a:schemeClr val="accent2"/>
              </a:buClr>
              <a:buFontTx/>
              <a:buChar char="•"/>
            </a:pPr>
            <a:r>
              <a:rPr lang="en-IE" sz="2400" dirty="0">
                <a:latin typeface="Century Gothic" pitchFamily="34" charset="0"/>
              </a:rPr>
              <a:t>Supplementary Analysis Fields</a:t>
            </a:r>
          </a:p>
          <a:p>
            <a:pPr marL="461963" lvl="1" indent="-4763" defTabSz="914400">
              <a:lnSpc>
                <a:spcPct val="90000"/>
              </a:lnSpc>
              <a:spcBef>
                <a:spcPct val="25000"/>
              </a:spcBef>
              <a:buClr>
                <a:srgbClr val="2461AA"/>
              </a:buClr>
              <a:buFont typeface="Times New Roman" pitchFamily="18" charset="0"/>
              <a:buNone/>
            </a:pPr>
            <a:r>
              <a:rPr lang="en-US" sz="2000" dirty="0" smtClean="0">
                <a:latin typeface="Century Gothic" pitchFamily="34" charset="0"/>
              </a:rPr>
              <a:t>Define </a:t>
            </a:r>
            <a:r>
              <a:rPr lang="en-US" sz="2000" dirty="0">
                <a:latin typeface="Century Gothic" pitchFamily="34" charset="0"/>
              </a:rPr>
              <a:t>any SAF codes and assign to accounts, sub-accounts, cost centers if this level of detail analysis is desired. Refer to the </a:t>
            </a:r>
            <a:r>
              <a:rPr lang="en-US" sz="2000" i="1" dirty="0">
                <a:latin typeface="Century Gothic" pitchFamily="34" charset="0"/>
              </a:rPr>
              <a:t>QAD EE Financials User Guide</a:t>
            </a:r>
            <a:r>
              <a:rPr lang="en-US" sz="2000" dirty="0">
                <a:latin typeface="Century Gothic" pitchFamily="34" charset="0"/>
              </a:rPr>
              <a:t> for more </a:t>
            </a:r>
            <a:r>
              <a:rPr lang="en-US" sz="2000" dirty="0" smtClean="0">
                <a:latin typeface="Century Gothic" pitchFamily="34" charset="0"/>
              </a:rPr>
              <a:t>information</a:t>
            </a:r>
            <a:endParaRPr lang="en-IE" dirty="0">
              <a:latin typeface="Century Gothic" pitchFamily="34" charset="0"/>
            </a:endParaRPr>
          </a:p>
          <a:p>
            <a:pPr marL="342900" indent="-342900" defTabSz="914400">
              <a:lnSpc>
                <a:spcPct val="90000"/>
              </a:lnSpc>
              <a:spcBef>
                <a:spcPct val="30000"/>
              </a:spcBef>
              <a:buClr>
                <a:schemeClr val="accent2"/>
              </a:buClr>
              <a:buFontTx/>
              <a:buChar char="•"/>
            </a:pPr>
            <a:r>
              <a:rPr lang="en-IE" sz="2400" dirty="0">
                <a:latin typeface="Century Gothic" pitchFamily="34" charset="0"/>
              </a:rPr>
              <a:t>Customer Credit Checking</a:t>
            </a:r>
          </a:p>
          <a:p>
            <a:pPr marL="461963" lvl="1" indent="-4763" defTabSz="914400">
              <a:lnSpc>
                <a:spcPct val="90000"/>
              </a:lnSpc>
              <a:spcBef>
                <a:spcPct val="25000"/>
              </a:spcBef>
              <a:buClr>
                <a:srgbClr val="2461AA"/>
              </a:buClr>
              <a:buFont typeface="Times New Roman" pitchFamily="18" charset="0"/>
              <a:buNone/>
            </a:pPr>
            <a:r>
              <a:rPr lang="en-US" sz="2000" dirty="0" smtClean="0">
                <a:latin typeface="Century Gothic" pitchFamily="34" charset="0"/>
              </a:rPr>
              <a:t>Customer </a:t>
            </a:r>
            <a:r>
              <a:rPr lang="en-US" sz="2000" dirty="0">
                <a:latin typeface="Century Gothic" pitchFamily="34" charset="0"/>
              </a:rPr>
              <a:t>credit checking is significantly enhanced in QAD EE. To take full advantage of all </a:t>
            </a:r>
            <a:r>
              <a:rPr lang="en-US" sz="2000" dirty="0" smtClean="0">
                <a:latin typeface="Century Gothic" pitchFamily="34" charset="0"/>
              </a:rPr>
              <a:t>of the </a:t>
            </a:r>
            <a:r>
              <a:rPr lang="en-US" sz="2000" dirty="0">
                <a:latin typeface="Century Gothic" pitchFamily="34" charset="0"/>
              </a:rPr>
              <a:t>new capabilities in this area, </a:t>
            </a:r>
            <a:r>
              <a:rPr lang="en-US" sz="2000" dirty="0" smtClean="0">
                <a:latin typeface="Century Gothic" pitchFamily="34" charset="0"/>
              </a:rPr>
              <a:t>review the credit </a:t>
            </a:r>
            <a:r>
              <a:rPr lang="en-US" sz="2000" dirty="0">
                <a:latin typeface="Century Gothic" pitchFamily="34" charset="0"/>
              </a:rPr>
              <a:t>checking </a:t>
            </a:r>
            <a:r>
              <a:rPr lang="en-US" sz="2000" dirty="0" smtClean="0">
                <a:latin typeface="Century Gothic" pitchFamily="34" charset="0"/>
              </a:rPr>
              <a:t>parameters to </a:t>
            </a:r>
            <a:r>
              <a:rPr lang="en-US" sz="2000" dirty="0">
                <a:latin typeface="Century Gothic" pitchFamily="34" charset="0"/>
              </a:rPr>
              <a:t>ensure </a:t>
            </a:r>
            <a:r>
              <a:rPr lang="en-US" sz="2000" dirty="0" smtClean="0">
                <a:latin typeface="Century Gothic" pitchFamily="34" charset="0"/>
              </a:rPr>
              <a:t>that they </a:t>
            </a:r>
            <a:r>
              <a:rPr lang="en-US" sz="2000" dirty="0">
                <a:latin typeface="Century Gothic" pitchFamily="34" charset="0"/>
              </a:rPr>
              <a:t>are set according to the desired behavior for each </a:t>
            </a:r>
            <a:r>
              <a:rPr lang="en-US" sz="2000" dirty="0" smtClean="0">
                <a:latin typeface="Century Gothic" pitchFamily="34" charset="0"/>
              </a:rPr>
              <a:t>customer</a:t>
            </a:r>
            <a:endParaRPr lang="en-IE" dirty="0">
              <a:latin typeface="Century Gothic" pitchFamily="34" charset="0"/>
            </a:endParaRPr>
          </a:p>
          <a:p>
            <a:pPr marL="342900" indent="-342900" defTabSz="914400">
              <a:lnSpc>
                <a:spcPct val="80000"/>
              </a:lnSpc>
              <a:spcBef>
                <a:spcPct val="30000"/>
              </a:spcBef>
              <a:buClr>
                <a:srgbClr val="890C4C"/>
              </a:buClr>
              <a:buFont typeface="Webdings" pitchFamily="18" charset="2"/>
              <a:buChar char="5"/>
            </a:pPr>
            <a:endParaRPr lang="en-US" sz="2800" dirty="0">
              <a:latin typeface="Century Gothic" pitchFamily="34" charset="0"/>
            </a:endParaRPr>
          </a:p>
        </p:txBody>
      </p:sp>
    </p:spTree>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09" name="Rectangle 2"/>
          <p:cNvSpPr>
            <a:spLocks noGrp="1" noChangeArrowheads="1"/>
          </p:cNvSpPr>
          <p:nvPr>
            <p:ph idx="1"/>
          </p:nvPr>
        </p:nvSpPr>
        <p:spPr>
          <a:xfrm>
            <a:off x="457200" y="892175"/>
            <a:ext cx="8229600" cy="5424488"/>
          </a:xfrm>
        </p:spPr>
        <p:txBody>
          <a:bodyPr tIns="91440" bIns="91440"/>
          <a:lstStyle/>
          <a:p>
            <a:pPr marL="914400" lvl="1" indent="-457200" defTabSz="914400" eaLnBrk="1" hangingPunct="1">
              <a:buFont typeface="Lucida Grande"/>
              <a:buNone/>
            </a:pPr>
            <a:endParaRPr lang="en-IE" smtClean="0">
              <a:solidFill>
                <a:srgbClr val="4F4F4F"/>
              </a:solidFill>
              <a:latin typeface="Century Gothic" pitchFamily="34" charset="0"/>
              <a:cs typeface="Century Gothic" pitchFamily="34" charset="0"/>
            </a:endParaRPr>
          </a:p>
          <a:p>
            <a:pPr marL="533400" indent="-533400" defTabSz="914400" eaLnBrk="1" hangingPunct="1">
              <a:buFont typeface="Arial" charset="0"/>
              <a:buNone/>
            </a:pPr>
            <a:endParaRPr lang="en-US" smtClean="0">
              <a:solidFill>
                <a:srgbClr val="4F4F4F"/>
              </a:solidFill>
              <a:latin typeface="Century Gothic" pitchFamily="34" charset="0"/>
              <a:cs typeface="Century Gothic" pitchFamily="34" charset="0"/>
            </a:endParaRPr>
          </a:p>
        </p:txBody>
      </p:sp>
      <p:sp>
        <p:nvSpPr>
          <p:cNvPr id="94210" name="Rectangle 4"/>
          <p:cNvSpPr>
            <a:spLocks noGrp="1" noChangeArrowheads="1"/>
          </p:cNvSpPr>
          <p:nvPr>
            <p:ph type="title"/>
          </p:nvPr>
        </p:nvSpPr>
        <p:spPr>
          <a:xfrm>
            <a:off x="457200" y="182563"/>
            <a:ext cx="8229600" cy="709612"/>
          </a:xfrm>
        </p:spPr>
        <p:txBody>
          <a:bodyPr anchor="b"/>
          <a:lstStyle/>
          <a:p>
            <a:pPr eaLnBrk="1" hangingPunct="1"/>
            <a:r>
              <a:rPr lang="en-US" sz="2800" smtClean="0">
                <a:solidFill>
                  <a:srgbClr val="4F4F4F"/>
                </a:solidFill>
                <a:latin typeface="Century Gothic" pitchFamily="34" charset="0"/>
                <a:cs typeface="Century Gothic" pitchFamily="34" charset="0"/>
              </a:rPr>
              <a:t>Post-conversion Set Up – Non-mandatory Data</a:t>
            </a:r>
          </a:p>
        </p:txBody>
      </p:sp>
      <p:sp>
        <p:nvSpPr>
          <p:cNvPr id="94211" name="Rectangle 3"/>
          <p:cNvSpPr>
            <a:spLocks noChangeArrowheads="1"/>
          </p:cNvSpPr>
          <p:nvPr/>
        </p:nvSpPr>
        <p:spPr bwMode="auto">
          <a:xfrm>
            <a:off x="457200" y="928688"/>
            <a:ext cx="8153400" cy="5105400"/>
          </a:xfrm>
          <a:prstGeom prst="rect">
            <a:avLst/>
          </a:prstGeom>
          <a:noFill/>
          <a:ln w="9525">
            <a:noFill/>
            <a:miter lim="800000"/>
            <a:headEnd/>
            <a:tailEnd/>
          </a:ln>
        </p:spPr>
        <p:txBody>
          <a:bodyPr tIns="91440" bIns="91440"/>
          <a:lstStyle/>
          <a:p>
            <a:pPr marL="342900" indent="-342900" defTabSz="914400">
              <a:lnSpc>
                <a:spcPct val="75000"/>
              </a:lnSpc>
              <a:spcBef>
                <a:spcPct val="30000"/>
              </a:spcBef>
              <a:buClr>
                <a:schemeClr val="accent2"/>
              </a:buClr>
              <a:buFontTx/>
              <a:buChar char="•"/>
            </a:pPr>
            <a:r>
              <a:rPr lang="en-IE" sz="2400">
                <a:solidFill>
                  <a:srgbClr val="B2B2B2"/>
                </a:solidFill>
                <a:latin typeface="Century Gothic" pitchFamily="34" charset="0"/>
              </a:rPr>
              <a:t>Accounting Layers</a:t>
            </a:r>
          </a:p>
          <a:p>
            <a:pPr marL="342900" indent="-342900" defTabSz="914400">
              <a:lnSpc>
                <a:spcPct val="75000"/>
              </a:lnSpc>
              <a:spcBef>
                <a:spcPct val="30000"/>
              </a:spcBef>
              <a:buClr>
                <a:schemeClr val="accent2"/>
              </a:buClr>
              <a:buFontTx/>
              <a:buChar char="•"/>
            </a:pPr>
            <a:r>
              <a:rPr lang="en-IE" sz="2400">
                <a:solidFill>
                  <a:srgbClr val="B2B2B2"/>
                </a:solidFill>
                <a:latin typeface="Century Gothic" pitchFamily="34" charset="0"/>
              </a:rPr>
              <a:t>Cash Groups</a:t>
            </a:r>
          </a:p>
          <a:p>
            <a:pPr marL="342900" indent="-342900" defTabSz="914400">
              <a:lnSpc>
                <a:spcPct val="75000"/>
              </a:lnSpc>
              <a:spcBef>
                <a:spcPct val="30000"/>
              </a:spcBef>
              <a:buClr>
                <a:schemeClr val="accent2"/>
              </a:buClr>
              <a:buFontTx/>
              <a:buChar char="•"/>
            </a:pPr>
            <a:r>
              <a:rPr lang="en-IE" sz="2400">
                <a:solidFill>
                  <a:srgbClr val="B2B2B2"/>
                </a:solidFill>
                <a:latin typeface="Century Gothic" pitchFamily="34" charset="0"/>
              </a:rPr>
              <a:t>Report Structures</a:t>
            </a:r>
          </a:p>
          <a:p>
            <a:pPr marL="342900" indent="-342900" defTabSz="914400">
              <a:lnSpc>
                <a:spcPct val="75000"/>
              </a:lnSpc>
              <a:spcBef>
                <a:spcPct val="30000"/>
              </a:spcBef>
              <a:buClr>
                <a:schemeClr val="accent2"/>
              </a:buClr>
              <a:buFontTx/>
              <a:buChar char="•"/>
            </a:pPr>
            <a:r>
              <a:rPr lang="en-IE" sz="2400">
                <a:solidFill>
                  <a:srgbClr val="B2B2B2"/>
                </a:solidFill>
                <a:latin typeface="Century Gothic" pitchFamily="34" charset="0"/>
              </a:rPr>
              <a:t>Taxes</a:t>
            </a:r>
          </a:p>
          <a:p>
            <a:pPr marL="742950" lvl="1" indent="-285750" defTabSz="914400">
              <a:lnSpc>
                <a:spcPct val="75000"/>
              </a:lnSpc>
              <a:spcBef>
                <a:spcPct val="25000"/>
              </a:spcBef>
              <a:buClr>
                <a:schemeClr val="accent2"/>
              </a:buClr>
              <a:buFont typeface="Times New Roman" pitchFamily="18" charset="0"/>
              <a:buChar char="–"/>
            </a:pPr>
            <a:r>
              <a:rPr lang="en-IE" sz="2000">
                <a:solidFill>
                  <a:srgbClr val="B2B2B2"/>
                </a:solidFill>
                <a:latin typeface="Century Gothic" pitchFamily="34" charset="0"/>
              </a:rPr>
              <a:t>Tax Codes</a:t>
            </a:r>
          </a:p>
          <a:p>
            <a:pPr marL="742950" lvl="1" indent="-285750" defTabSz="914400">
              <a:lnSpc>
                <a:spcPct val="75000"/>
              </a:lnSpc>
              <a:spcBef>
                <a:spcPct val="25000"/>
              </a:spcBef>
              <a:buClr>
                <a:schemeClr val="accent2"/>
              </a:buClr>
              <a:buFont typeface="Times New Roman" pitchFamily="18" charset="0"/>
              <a:buChar char="–"/>
            </a:pPr>
            <a:r>
              <a:rPr lang="en-IE" sz="2000">
                <a:solidFill>
                  <a:srgbClr val="B2B2B2"/>
                </a:solidFill>
                <a:latin typeface="Century Gothic" pitchFamily="34" charset="0"/>
              </a:rPr>
              <a:t>Tax Boxes</a:t>
            </a:r>
          </a:p>
          <a:p>
            <a:pPr marL="742950" lvl="1" indent="-285750" defTabSz="914400">
              <a:lnSpc>
                <a:spcPct val="75000"/>
              </a:lnSpc>
              <a:spcBef>
                <a:spcPct val="25000"/>
              </a:spcBef>
              <a:buClr>
                <a:schemeClr val="accent2"/>
              </a:buClr>
              <a:buFont typeface="Times New Roman" pitchFamily="18" charset="0"/>
              <a:buChar char="–"/>
            </a:pPr>
            <a:r>
              <a:rPr lang="en-IE" sz="2000">
                <a:solidFill>
                  <a:srgbClr val="B2B2B2"/>
                </a:solidFill>
                <a:latin typeface="Century Gothic" pitchFamily="34" charset="0"/>
              </a:rPr>
              <a:t>Tax Groups</a:t>
            </a:r>
          </a:p>
          <a:p>
            <a:pPr marL="742950" lvl="1" indent="-285750" defTabSz="914400">
              <a:lnSpc>
                <a:spcPct val="75000"/>
              </a:lnSpc>
              <a:spcBef>
                <a:spcPct val="25000"/>
              </a:spcBef>
              <a:buClr>
                <a:schemeClr val="accent2"/>
              </a:buClr>
              <a:buFont typeface="Times New Roman" pitchFamily="18" charset="0"/>
              <a:buChar char="–"/>
            </a:pPr>
            <a:r>
              <a:rPr lang="en-IE" sz="2000">
                <a:solidFill>
                  <a:srgbClr val="B2B2B2"/>
                </a:solidFill>
                <a:latin typeface="Century Gothic" pitchFamily="34" charset="0"/>
              </a:rPr>
              <a:t>Update Tax Rates</a:t>
            </a:r>
          </a:p>
          <a:p>
            <a:pPr marL="742950" lvl="1" indent="-285750" defTabSz="914400">
              <a:lnSpc>
                <a:spcPct val="75000"/>
              </a:lnSpc>
              <a:spcBef>
                <a:spcPct val="25000"/>
              </a:spcBef>
              <a:buClr>
                <a:schemeClr val="accent2"/>
              </a:buClr>
              <a:buFont typeface="Times New Roman" pitchFamily="18" charset="0"/>
              <a:buChar char="–"/>
            </a:pPr>
            <a:r>
              <a:rPr lang="en-IE" sz="2000">
                <a:solidFill>
                  <a:srgbClr val="B2B2B2"/>
                </a:solidFill>
                <a:latin typeface="Century Gothic" pitchFamily="34" charset="0"/>
              </a:rPr>
              <a:t>Posting Tax Group Update</a:t>
            </a:r>
          </a:p>
          <a:p>
            <a:pPr marL="342900" indent="-342900" defTabSz="914400">
              <a:lnSpc>
                <a:spcPct val="75000"/>
              </a:lnSpc>
              <a:spcBef>
                <a:spcPct val="30000"/>
              </a:spcBef>
              <a:buClr>
                <a:schemeClr val="accent2"/>
              </a:buClr>
              <a:buFontTx/>
              <a:buChar char="•"/>
            </a:pPr>
            <a:r>
              <a:rPr lang="en-IE" sz="2400">
                <a:solidFill>
                  <a:srgbClr val="B2B2B2"/>
                </a:solidFill>
                <a:latin typeface="Century Gothic" pitchFamily="34" charset="0"/>
              </a:rPr>
              <a:t>Supplementary Analysis Fields</a:t>
            </a:r>
          </a:p>
          <a:p>
            <a:pPr marL="342900" indent="-342900" defTabSz="914400">
              <a:lnSpc>
                <a:spcPct val="75000"/>
              </a:lnSpc>
              <a:spcBef>
                <a:spcPct val="30000"/>
              </a:spcBef>
              <a:buClr>
                <a:schemeClr val="accent2"/>
              </a:buClr>
              <a:buFontTx/>
              <a:buChar char="•"/>
            </a:pPr>
            <a:r>
              <a:rPr lang="en-IE" sz="2400">
                <a:solidFill>
                  <a:srgbClr val="B2B2B2"/>
                </a:solidFill>
                <a:latin typeface="Century Gothic" pitchFamily="34" charset="0"/>
              </a:rPr>
              <a:t>Customer Credit Checking</a:t>
            </a:r>
          </a:p>
          <a:p>
            <a:pPr marL="342900" indent="-342900" defTabSz="914400">
              <a:lnSpc>
                <a:spcPct val="75000"/>
              </a:lnSpc>
              <a:spcBef>
                <a:spcPct val="30000"/>
              </a:spcBef>
              <a:buClr>
                <a:schemeClr val="accent2"/>
              </a:buClr>
              <a:buFontTx/>
              <a:buChar char="•"/>
            </a:pPr>
            <a:r>
              <a:rPr lang="en-IE" sz="2400">
                <a:latin typeface="Century Gothic" pitchFamily="34" charset="0"/>
              </a:rPr>
              <a:t>Customer/Supplier Payment Statuses</a:t>
            </a:r>
          </a:p>
          <a:p>
            <a:pPr marL="342900" indent="-342900" defTabSz="914400">
              <a:lnSpc>
                <a:spcPct val="75000"/>
              </a:lnSpc>
              <a:spcBef>
                <a:spcPct val="30000"/>
              </a:spcBef>
              <a:buClr>
                <a:schemeClr val="accent2"/>
              </a:buClr>
              <a:buFontTx/>
              <a:buChar char="•"/>
            </a:pPr>
            <a:r>
              <a:rPr lang="en-IE" sz="2400">
                <a:latin typeface="Century Gothic" pitchFamily="34" charset="0"/>
              </a:rPr>
              <a:t>Customer/Supplier Control Accounts</a:t>
            </a:r>
          </a:p>
          <a:p>
            <a:pPr marL="342900" indent="-342900" defTabSz="914400">
              <a:lnSpc>
                <a:spcPct val="75000"/>
              </a:lnSpc>
              <a:spcBef>
                <a:spcPct val="30000"/>
              </a:spcBef>
              <a:buClr>
                <a:schemeClr val="accent2"/>
              </a:buClr>
              <a:buFontTx/>
              <a:buChar char="•"/>
            </a:pPr>
            <a:r>
              <a:rPr lang="en-IE" sz="2400">
                <a:latin typeface="Century Gothic" pitchFamily="34" charset="0"/>
              </a:rPr>
              <a:t>Additional Profiles</a:t>
            </a:r>
            <a:endParaRPr lang="en-US" sz="2800">
              <a:latin typeface="Century Gothic" pitchFamily="34" charset="0"/>
            </a:endParaRPr>
          </a:p>
        </p:txBody>
      </p:sp>
    </p:spTree>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3" name="Rectangle 2"/>
          <p:cNvSpPr>
            <a:spLocks noGrp="1" noChangeArrowheads="1"/>
          </p:cNvSpPr>
          <p:nvPr>
            <p:ph idx="1"/>
          </p:nvPr>
        </p:nvSpPr>
        <p:spPr>
          <a:xfrm>
            <a:off x="457200" y="892175"/>
            <a:ext cx="8229600" cy="5424488"/>
          </a:xfrm>
        </p:spPr>
        <p:txBody>
          <a:bodyPr tIns="91440" bIns="91440"/>
          <a:lstStyle/>
          <a:p>
            <a:pPr marL="914400" lvl="1" indent="-457200" defTabSz="914400" eaLnBrk="1" hangingPunct="1">
              <a:buFont typeface="Lucida Grande"/>
              <a:buNone/>
            </a:pPr>
            <a:endParaRPr lang="en-IE" dirty="0" smtClean="0">
              <a:solidFill>
                <a:srgbClr val="4F4F4F"/>
              </a:solidFill>
              <a:latin typeface="Century Gothic" pitchFamily="34" charset="0"/>
              <a:cs typeface="Century Gothic" pitchFamily="34" charset="0"/>
            </a:endParaRPr>
          </a:p>
          <a:p>
            <a:pPr marL="533400" indent="-533400" defTabSz="914400" eaLnBrk="1" hangingPunct="1">
              <a:buFont typeface="Arial" charset="0"/>
              <a:buNone/>
            </a:pPr>
            <a:endParaRPr lang="en-US" dirty="0" smtClean="0">
              <a:solidFill>
                <a:srgbClr val="4F4F4F"/>
              </a:solidFill>
              <a:latin typeface="Century Gothic" pitchFamily="34" charset="0"/>
              <a:cs typeface="Century Gothic" pitchFamily="34" charset="0"/>
            </a:endParaRPr>
          </a:p>
        </p:txBody>
      </p:sp>
      <p:sp>
        <p:nvSpPr>
          <p:cNvPr id="95234" name="Rectangle 4"/>
          <p:cNvSpPr>
            <a:spLocks noGrp="1" noChangeArrowheads="1"/>
          </p:cNvSpPr>
          <p:nvPr>
            <p:ph type="title"/>
          </p:nvPr>
        </p:nvSpPr>
        <p:spPr>
          <a:xfrm>
            <a:off x="457200" y="182563"/>
            <a:ext cx="8229600" cy="709612"/>
          </a:xfrm>
        </p:spPr>
        <p:txBody>
          <a:bodyPr anchor="b"/>
          <a:lstStyle/>
          <a:p>
            <a:pPr eaLnBrk="1" hangingPunct="1"/>
            <a:r>
              <a:rPr lang="en-US" sz="2800" smtClean="0">
                <a:solidFill>
                  <a:srgbClr val="4F4F4F"/>
                </a:solidFill>
                <a:latin typeface="Century Gothic" pitchFamily="34" charset="0"/>
                <a:cs typeface="Century Gothic" pitchFamily="34" charset="0"/>
              </a:rPr>
              <a:t>Post-conversion Set Up – Non-mandatory Data</a:t>
            </a:r>
          </a:p>
        </p:txBody>
      </p:sp>
      <p:sp>
        <p:nvSpPr>
          <p:cNvPr id="95235" name="Rectangle 3"/>
          <p:cNvSpPr>
            <a:spLocks noChangeArrowheads="1"/>
          </p:cNvSpPr>
          <p:nvPr/>
        </p:nvSpPr>
        <p:spPr bwMode="auto">
          <a:xfrm>
            <a:off x="457200" y="1014413"/>
            <a:ext cx="8153400" cy="4906962"/>
          </a:xfrm>
          <a:prstGeom prst="rect">
            <a:avLst/>
          </a:prstGeom>
          <a:noFill/>
          <a:ln w="9525">
            <a:noFill/>
            <a:miter lim="800000"/>
            <a:headEnd/>
            <a:tailEnd/>
          </a:ln>
        </p:spPr>
        <p:txBody>
          <a:bodyPr tIns="91440" bIns="91440"/>
          <a:lstStyle/>
          <a:p>
            <a:pPr marL="342900" indent="-342900" defTabSz="914400">
              <a:lnSpc>
                <a:spcPct val="90000"/>
              </a:lnSpc>
              <a:spcBef>
                <a:spcPct val="30000"/>
              </a:spcBef>
              <a:buClr>
                <a:schemeClr val="accent2"/>
              </a:buClr>
              <a:buFontTx/>
              <a:buChar char="•"/>
            </a:pPr>
            <a:r>
              <a:rPr lang="en-IE" sz="2800" dirty="0">
                <a:latin typeface="Century Gothic" pitchFamily="34" charset="0"/>
              </a:rPr>
              <a:t>Customer/Supplier Payment Statuses</a:t>
            </a:r>
          </a:p>
          <a:p>
            <a:pPr marL="461963" lvl="1" indent="-4763" defTabSz="914400">
              <a:lnSpc>
                <a:spcPct val="90000"/>
              </a:lnSpc>
              <a:spcBef>
                <a:spcPct val="25000"/>
              </a:spcBef>
              <a:buClr>
                <a:srgbClr val="2461AA"/>
              </a:buClr>
              <a:buFont typeface="Times New Roman" pitchFamily="18" charset="0"/>
              <a:buNone/>
            </a:pPr>
            <a:r>
              <a:rPr lang="en-US" sz="2400" dirty="0" smtClean="0">
                <a:latin typeface="Century Gothic" pitchFamily="34" charset="0"/>
              </a:rPr>
              <a:t>Review/modify </a:t>
            </a:r>
            <a:r>
              <a:rPr lang="en-US" sz="2400" dirty="0">
                <a:latin typeface="Century Gothic" pitchFamily="34" charset="0"/>
              </a:rPr>
              <a:t>and/or create additional payment statuses for customers and </a:t>
            </a:r>
            <a:r>
              <a:rPr lang="en-US" sz="2400" dirty="0" smtClean="0">
                <a:latin typeface="Century Gothic" pitchFamily="34" charset="0"/>
              </a:rPr>
              <a:t>suppliers</a:t>
            </a:r>
            <a:endParaRPr lang="en-IE" sz="2000" dirty="0">
              <a:latin typeface="Century Gothic" pitchFamily="34" charset="0"/>
            </a:endParaRPr>
          </a:p>
          <a:p>
            <a:pPr marL="342900" indent="-342900" defTabSz="914400">
              <a:lnSpc>
                <a:spcPct val="90000"/>
              </a:lnSpc>
              <a:spcBef>
                <a:spcPct val="30000"/>
              </a:spcBef>
              <a:buClr>
                <a:schemeClr val="accent2"/>
              </a:buClr>
              <a:buFontTx/>
              <a:buChar char="•"/>
            </a:pPr>
            <a:r>
              <a:rPr lang="en-IE" sz="2800" dirty="0">
                <a:latin typeface="Century Gothic" pitchFamily="34" charset="0"/>
              </a:rPr>
              <a:t>Customer/Supplier Control Accounts</a:t>
            </a:r>
          </a:p>
          <a:p>
            <a:pPr marL="461963" lvl="1" indent="-4763" defTabSz="914400">
              <a:lnSpc>
                <a:spcPct val="90000"/>
              </a:lnSpc>
              <a:spcBef>
                <a:spcPct val="25000"/>
              </a:spcBef>
              <a:buClr>
                <a:srgbClr val="2461AA"/>
              </a:buClr>
              <a:buFont typeface="Times New Roman" pitchFamily="18" charset="0"/>
              <a:buNone/>
            </a:pPr>
            <a:r>
              <a:rPr lang="en-US" sz="2400" dirty="0" smtClean="0">
                <a:latin typeface="Century Gothic" pitchFamily="34" charset="0"/>
              </a:rPr>
              <a:t>Review/modify </a:t>
            </a:r>
            <a:r>
              <a:rPr lang="en-US" sz="2400" dirty="0">
                <a:latin typeface="Century Gothic" pitchFamily="34" charset="0"/>
              </a:rPr>
              <a:t>and/or create additional the control accounts for customers and </a:t>
            </a:r>
            <a:r>
              <a:rPr lang="en-US" sz="2400" dirty="0" smtClean="0">
                <a:latin typeface="Century Gothic" pitchFamily="34" charset="0"/>
              </a:rPr>
              <a:t>suppliers</a:t>
            </a:r>
            <a:endParaRPr lang="en-IE" sz="2000" dirty="0">
              <a:latin typeface="Century Gothic" pitchFamily="34" charset="0"/>
            </a:endParaRPr>
          </a:p>
          <a:p>
            <a:pPr marL="342900" indent="-342900" defTabSz="914400">
              <a:lnSpc>
                <a:spcPct val="90000"/>
              </a:lnSpc>
              <a:spcBef>
                <a:spcPct val="30000"/>
              </a:spcBef>
              <a:buClr>
                <a:schemeClr val="accent2"/>
              </a:buClr>
              <a:buFontTx/>
              <a:buChar char="•"/>
            </a:pPr>
            <a:r>
              <a:rPr lang="en-IE" sz="2800" dirty="0">
                <a:latin typeface="Century Gothic" pitchFamily="34" charset="0"/>
              </a:rPr>
              <a:t>Additional Profiles</a:t>
            </a:r>
          </a:p>
          <a:p>
            <a:pPr marL="461963" lvl="1" indent="-4763" defTabSz="914400">
              <a:lnSpc>
                <a:spcPct val="90000"/>
              </a:lnSpc>
              <a:spcBef>
                <a:spcPct val="25000"/>
              </a:spcBef>
              <a:buClr>
                <a:srgbClr val="2461AA"/>
              </a:buClr>
              <a:buFont typeface="Times New Roman" pitchFamily="18" charset="0"/>
              <a:buNone/>
            </a:pPr>
            <a:r>
              <a:rPr lang="en-US" sz="2400" dirty="0" smtClean="0">
                <a:latin typeface="Century Gothic" pitchFamily="34" charset="0"/>
              </a:rPr>
              <a:t>Review/modify </a:t>
            </a:r>
            <a:r>
              <a:rPr lang="en-US" sz="2400" dirty="0">
                <a:latin typeface="Century Gothic" pitchFamily="34" charset="0"/>
              </a:rPr>
              <a:t>any new profiles set up for customer and supplier credit notes and </a:t>
            </a:r>
            <a:r>
              <a:rPr lang="en-US" sz="2400" dirty="0" smtClean="0">
                <a:latin typeface="Century Gothic" pitchFamily="34" charset="0"/>
              </a:rPr>
              <a:t>prepayments</a:t>
            </a:r>
            <a:endParaRPr lang="en-IE" sz="2000" dirty="0">
              <a:latin typeface="Century Gothic" pitchFamily="34" charset="0"/>
            </a:endParaRPr>
          </a:p>
          <a:p>
            <a:pPr marL="342900" indent="-342900" defTabSz="914400">
              <a:lnSpc>
                <a:spcPct val="80000"/>
              </a:lnSpc>
              <a:spcBef>
                <a:spcPct val="30000"/>
              </a:spcBef>
              <a:buClr>
                <a:srgbClr val="890C4C"/>
              </a:buClr>
              <a:buFont typeface="Webdings" pitchFamily="18" charset="2"/>
              <a:buChar char="5"/>
            </a:pPr>
            <a:endParaRPr lang="en-US" sz="2800" dirty="0">
              <a:latin typeface="Century Gothic" pitchFamily="34" charset="0"/>
            </a:endParaRPr>
          </a:p>
        </p:txBody>
      </p:sp>
    </p:spTree>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7" name="Rectangle 3"/>
          <p:cNvSpPr>
            <a:spLocks noChangeArrowheads="1"/>
          </p:cNvSpPr>
          <p:nvPr/>
        </p:nvSpPr>
        <p:spPr bwMode="auto">
          <a:xfrm>
            <a:off x="457200" y="323850"/>
            <a:ext cx="8153400" cy="5053013"/>
          </a:xfrm>
          <a:prstGeom prst="rect">
            <a:avLst/>
          </a:prstGeom>
          <a:noFill/>
          <a:ln w="9525">
            <a:noFill/>
            <a:miter lim="800000"/>
            <a:headEnd/>
            <a:tailEnd/>
          </a:ln>
        </p:spPr>
        <p:txBody>
          <a:bodyPr tIns="91440" bIns="91440"/>
          <a:lstStyle/>
          <a:p>
            <a:pPr marL="342900" indent="-342900" algn="ctr">
              <a:spcBef>
                <a:spcPct val="20000"/>
              </a:spcBef>
              <a:buClr>
                <a:srgbClr val="F79646"/>
              </a:buClr>
              <a:buFont typeface="Arial" charset="0"/>
              <a:buNone/>
            </a:pPr>
            <a:endParaRPr lang="en-US" sz="4000" b="1">
              <a:solidFill>
                <a:srgbClr val="4F4F4F"/>
              </a:solidFill>
              <a:latin typeface="Century Gothic" pitchFamily="34" charset="0"/>
            </a:endParaRPr>
          </a:p>
          <a:p>
            <a:pPr marL="342900" indent="-342900" algn="ctr">
              <a:spcBef>
                <a:spcPct val="20000"/>
              </a:spcBef>
              <a:buClr>
                <a:srgbClr val="F79646"/>
              </a:buClr>
              <a:buFont typeface="Arial" charset="0"/>
              <a:buNone/>
            </a:pPr>
            <a:endParaRPr lang="en-US" sz="4000" b="1">
              <a:solidFill>
                <a:srgbClr val="4F4F4F"/>
              </a:solidFill>
              <a:latin typeface="Century Gothic" pitchFamily="34" charset="0"/>
            </a:endParaRPr>
          </a:p>
          <a:p>
            <a:pPr marL="342900" indent="-342900" algn="ctr">
              <a:spcBef>
                <a:spcPct val="20000"/>
              </a:spcBef>
              <a:buClr>
                <a:srgbClr val="F79646"/>
              </a:buClr>
              <a:buFont typeface="Arial" charset="0"/>
              <a:buNone/>
            </a:pPr>
            <a:endParaRPr lang="en-US" sz="4000" b="1">
              <a:solidFill>
                <a:srgbClr val="4F4F4F"/>
              </a:solidFill>
              <a:latin typeface="Century Gothic" pitchFamily="34" charset="0"/>
            </a:endParaRPr>
          </a:p>
          <a:p>
            <a:pPr marL="342900" indent="-342900" algn="ctr">
              <a:spcBef>
                <a:spcPct val="20000"/>
              </a:spcBef>
              <a:buClr>
                <a:srgbClr val="F79646"/>
              </a:buClr>
              <a:buFont typeface="Arial" charset="0"/>
              <a:buNone/>
            </a:pPr>
            <a:r>
              <a:rPr lang="en-US" sz="4000" b="1">
                <a:solidFill>
                  <a:srgbClr val="4F4F4F"/>
                </a:solidFill>
                <a:latin typeface="Century Gothic" pitchFamily="34" charset="0"/>
              </a:rPr>
              <a:t>Questions?</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Rectangle 2"/>
          <p:cNvSpPr>
            <a:spLocks noGrp="1" noChangeArrowheads="1"/>
          </p:cNvSpPr>
          <p:nvPr>
            <p:ph idx="1"/>
          </p:nvPr>
        </p:nvSpPr>
        <p:spPr>
          <a:xfrm>
            <a:off x="457200" y="892175"/>
            <a:ext cx="8229600" cy="5424488"/>
          </a:xfrm>
        </p:spPr>
        <p:txBody>
          <a:bodyPr tIns="91440" bIns="91440"/>
          <a:lstStyle/>
          <a:p>
            <a:pPr marL="914400" lvl="1" indent="-457200" defTabSz="914400" eaLnBrk="1" hangingPunct="1">
              <a:buFont typeface="Lucida Grande"/>
              <a:buNone/>
            </a:pPr>
            <a:endParaRPr lang="en-IE" smtClean="0">
              <a:solidFill>
                <a:srgbClr val="4F4F4F"/>
              </a:solidFill>
              <a:latin typeface="Century Gothic" pitchFamily="34" charset="0"/>
              <a:cs typeface="Century Gothic" pitchFamily="34" charset="0"/>
            </a:endParaRPr>
          </a:p>
          <a:p>
            <a:pPr marL="533400" indent="-533400" defTabSz="914400" eaLnBrk="1" hangingPunct="1">
              <a:buFont typeface="Arial" charset="0"/>
              <a:buNone/>
            </a:pPr>
            <a:endParaRPr lang="en-US" smtClean="0">
              <a:solidFill>
                <a:srgbClr val="4F4F4F"/>
              </a:solidFill>
              <a:latin typeface="Century Gothic" pitchFamily="34" charset="0"/>
              <a:cs typeface="Century Gothic" pitchFamily="34" charset="0"/>
            </a:endParaRPr>
          </a:p>
        </p:txBody>
      </p:sp>
      <p:sp>
        <p:nvSpPr>
          <p:cNvPr id="25602" name="Title 4"/>
          <p:cNvSpPr>
            <a:spLocks noGrp="1"/>
          </p:cNvSpPr>
          <p:nvPr>
            <p:ph type="title"/>
          </p:nvPr>
        </p:nvSpPr>
        <p:spPr>
          <a:xfrm>
            <a:off x="457200" y="182563"/>
            <a:ext cx="8229600" cy="709612"/>
          </a:xfrm>
        </p:spPr>
        <p:txBody>
          <a:bodyPr/>
          <a:lstStyle/>
          <a:p>
            <a:pPr eaLnBrk="1" hangingPunct="1"/>
            <a:r>
              <a:rPr lang="en-US" smtClean="0">
                <a:solidFill>
                  <a:srgbClr val="4F4F4F"/>
                </a:solidFill>
                <a:latin typeface="Century Gothic" pitchFamily="34" charset="0"/>
                <a:cs typeface="Century Gothic" pitchFamily="34" charset="0"/>
              </a:rPr>
              <a:t>Post-conversion Utilities</a:t>
            </a:r>
          </a:p>
        </p:txBody>
      </p:sp>
      <p:sp>
        <p:nvSpPr>
          <p:cNvPr id="25603" name="Rectangle 3"/>
          <p:cNvSpPr>
            <a:spLocks noChangeArrowheads="1"/>
          </p:cNvSpPr>
          <p:nvPr/>
        </p:nvSpPr>
        <p:spPr bwMode="auto">
          <a:xfrm>
            <a:off x="457200" y="962025"/>
            <a:ext cx="8153400" cy="4672013"/>
          </a:xfrm>
          <a:prstGeom prst="rect">
            <a:avLst/>
          </a:prstGeom>
          <a:noFill/>
          <a:ln w="9525">
            <a:noFill/>
            <a:miter lim="800000"/>
            <a:headEnd/>
            <a:tailEnd/>
          </a:ln>
        </p:spPr>
        <p:txBody>
          <a:bodyPr tIns="91440" bIns="91440"/>
          <a:lstStyle/>
          <a:p>
            <a:pPr marL="342900" indent="-342900" defTabSz="914400">
              <a:lnSpc>
                <a:spcPct val="80000"/>
              </a:lnSpc>
              <a:spcBef>
                <a:spcPct val="30000"/>
              </a:spcBef>
              <a:buClr>
                <a:schemeClr val="accent2"/>
              </a:buClr>
              <a:buFontTx/>
              <a:buChar char="•"/>
            </a:pPr>
            <a:r>
              <a:rPr lang="en-IE" sz="2400">
                <a:latin typeface="Century Gothic" pitchFamily="34" charset="0"/>
              </a:rPr>
              <a:t>Fixed Assets Migration Utility</a:t>
            </a:r>
          </a:p>
        </p:txBody>
      </p:sp>
      <p:sp>
        <p:nvSpPr>
          <p:cNvPr id="25604" name="Rectangle 2"/>
          <p:cNvSpPr>
            <a:spLocks noChangeArrowheads="1"/>
          </p:cNvSpPr>
          <p:nvPr/>
        </p:nvSpPr>
        <p:spPr bwMode="auto">
          <a:xfrm>
            <a:off x="457200" y="609600"/>
            <a:ext cx="8534400" cy="881063"/>
          </a:xfrm>
          <a:prstGeom prst="rect">
            <a:avLst/>
          </a:prstGeom>
          <a:noFill/>
          <a:ln w="9525">
            <a:noFill/>
            <a:miter lim="800000"/>
            <a:headEnd/>
            <a:tailEnd/>
          </a:ln>
        </p:spPr>
        <p:txBody>
          <a:bodyPr anchor="b"/>
          <a:lstStyle/>
          <a:p>
            <a:pPr defTabSz="914400">
              <a:lnSpc>
                <a:spcPct val="90000"/>
              </a:lnSpc>
            </a:pPr>
            <a:endParaRPr lang="en-US" sz="3200" b="1">
              <a:solidFill>
                <a:srgbClr val="4F4F4F"/>
              </a:solidFill>
              <a:latin typeface="Century Gothic" pitchFamily="34" charset="0"/>
            </a:endParaRPr>
          </a:p>
        </p:txBody>
      </p:sp>
    </p:spTree>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5" name="Rectangle 3"/>
          <p:cNvSpPr>
            <a:spLocks noChangeArrowheads="1"/>
          </p:cNvSpPr>
          <p:nvPr/>
        </p:nvSpPr>
        <p:spPr bwMode="auto">
          <a:xfrm>
            <a:off x="490538" y="2887663"/>
            <a:ext cx="8153400" cy="619125"/>
          </a:xfrm>
          <a:prstGeom prst="rect">
            <a:avLst/>
          </a:prstGeom>
          <a:noFill/>
          <a:ln w="9525">
            <a:noFill/>
            <a:miter lim="800000"/>
            <a:headEnd/>
            <a:tailEnd/>
          </a:ln>
        </p:spPr>
        <p:txBody>
          <a:bodyPr anchor="b"/>
          <a:lstStyle/>
          <a:p>
            <a:pPr algn="ctr" defTabSz="914400">
              <a:lnSpc>
                <a:spcPct val="90000"/>
              </a:lnSpc>
            </a:pPr>
            <a:r>
              <a:rPr lang="en-US" sz="4000" b="1">
                <a:solidFill>
                  <a:srgbClr val="4F4F4F"/>
                </a:solidFill>
                <a:latin typeface="Century Gothic" pitchFamily="34" charset="0"/>
              </a:rPr>
              <a:t>EE Conversion Exercise</a:t>
            </a: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Rectangle 2"/>
          <p:cNvSpPr>
            <a:spLocks noGrp="1" noChangeArrowheads="1"/>
          </p:cNvSpPr>
          <p:nvPr>
            <p:ph idx="1"/>
          </p:nvPr>
        </p:nvSpPr>
        <p:spPr>
          <a:xfrm>
            <a:off x="457200" y="892175"/>
            <a:ext cx="8229600" cy="5424488"/>
          </a:xfrm>
        </p:spPr>
        <p:txBody>
          <a:bodyPr tIns="91440" bIns="91440"/>
          <a:lstStyle/>
          <a:p>
            <a:pPr marL="914400" lvl="1" indent="-457200" defTabSz="914400" eaLnBrk="1" hangingPunct="1">
              <a:buFont typeface="Lucida Grande"/>
              <a:buNone/>
            </a:pPr>
            <a:endParaRPr lang="en-IE" smtClean="0">
              <a:solidFill>
                <a:srgbClr val="4F4F4F"/>
              </a:solidFill>
              <a:latin typeface="Century Gothic" pitchFamily="34" charset="0"/>
              <a:cs typeface="Century Gothic" pitchFamily="34" charset="0"/>
            </a:endParaRPr>
          </a:p>
          <a:p>
            <a:pPr marL="533400" indent="-533400" defTabSz="914400" eaLnBrk="1" hangingPunct="1">
              <a:buFont typeface="Arial" charset="0"/>
              <a:buNone/>
            </a:pPr>
            <a:endParaRPr lang="en-US" smtClean="0">
              <a:solidFill>
                <a:srgbClr val="4F4F4F"/>
              </a:solidFill>
              <a:latin typeface="Century Gothic" pitchFamily="34" charset="0"/>
              <a:cs typeface="Century Gothic" pitchFamily="34" charset="0"/>
            </a:endParaRPr>
          </a:p>
        </p:txBody>
      </p:sp>
      <p:sp>
        <p:nvSpPr>
          <p:cNvPr id="26626" name="Title 4"/>
          <p:cNvSpPr>
            <a:spLocks noGrp="1"/>
          </p:cNvSpPr>
          <p:nvPr>
            <p:ph type="title"/>
          </p:nvPr>
        </p:nvSpPr>
        <p:spPr>
          <a:xfrm>
            <a:off x="457200" y="182563"/>
            <a:ext cx="8229600" cy="709612"/>
          </a:xfrm>
        </p:spPr>
        <p:txBody>
          <a:bodyPr/>
          <a:lstStyle/>
          <a:p>
            <a:pPr eaLnBrk="1" hangingPunct="1"/>
            <a:r>
              <a:rPr lang="en-US" smtClean="0">
                <a:solidFill>
                  <a:srgbClr val="4F4F4F"/>
                </a:solidFill>
                <a:latin typeface="Century Gothic" pitchFamily="34" charset="0"/>
                <a:cs typeface="Century Gothic" pitchFamily="34" charset="0"/>
              </a:rPr>
              <a:t>Fixed Assets Migration Utility</a:t>
            </a:r>
          </a:p>
        </p:txBody>
      </p:sp>
      <p:sp>
        <p:nvSpPr>
          <p:cNvPr id="26627" name="Rectangle 3"/>
          <p:cNvSpPr>
            <a:spLocks noChangeArrowheads="1"/>
          </p:cNvSpPr>
          <p:nvPr/>
        </p:nvSpPr>
        <p:spPr bwMode="auto">
          <a:xfrm>
            <a:off x="457200" y="892175"/>
            <a:ext cx="8153400" cy="5200650"/>
          </a:xfrm>
          <a:prstGeom prst="rect">
            <a:avLst/>
          </a:prstGeom>
          <a:noFill/>
          <a:ln w="9525">
            <a:noFill/>
            <a:miter lim="800000"/>
            <a:headEnd/>
            <a:tailEnd/>
          </a:ln>
        </p:spPr>
        <p:txBody>
          <a:bodyPr tIns="91440" bIns="91440"/>
          <a:lstStyle/>
          <a:p>
            <a:pPr marL="342900" indent="-342900" defTabSz="914400">
              <a:lnSpc>
                <a:spcPct val="90000"/>
              </a:lnSpc>
              <a:spcBef>
                <a:spcPct val="30000"/>
              </a:spcBef>
              <a:buClr>
                <a:schemeClr val="accent2"/>
              </a:buClr>
              <a:buFontTx/>
              <a:buChar char="•"/>
            </a:pPr>
            <a:r>
              <a:rPr lang="en-US" sz="2800" dirty="0">
                <a:latin typeface="Century Gothic" pitchFamily="34" charset="0"/>
              </a:rPr>
              <a:t>Users on MFG/PRO 8.6e or 9.0 who use the original Fixed Assets module, must upgrade to the Enhanced Fixed Assets when upgrading to QAD </a:t>
            </a:r>
            <a:r>
              <a:rPr lang="en-US" sz="2800" dirty="0" smtClean="0">
                <a:latin typeface="Century Gothic" pitchFamily="34" charset="0"/>
              </a:rPr>
              <a:t>EE</a:t>
            </a:r>
            <a:endParaRPr lang="en-US" sz="2800" dirty="0">
              <a:latin typeface="Century Gothic" pitchFamily="34" charset="0"/>
            </a:endParaRPr>
          </a:p>
          <a:p>
            <a:pPr marL="342900" indent="-342900" defTabSz="914400">
              <a:lnSpc>
                <a:spcPct val="90000"/>
              </a:lnSpc>
              <a:spcBef>
                <a:spcPct val="30000"/>
              </a:spcBef>
              <a:buClr>
                <a:schemeClr val="accent2"/>
              </a:buClr>
              <a:buFontTx/>
              <a:buChar char="•"/>
            </a:pPr>
            <a:r>
              <a:rPr lang="en-US" sz="2800" dirty="0">
                <a:latin typeface="Century Gothic" pitchFamily="34" charset="0"/>
              </a:rPr>
              <a:t>The legacy data is dumped during conversion. Run this utility to load the legacy data into the new </a:t>
            </a:r>
            <a:r>
              <a:rPr lang="en-US" sz="2800" dirty="0" smtClean="0">
                <a:latin typeface="Century Gothic" pitchFamily="34" charset="0"/>
              </a:rPr>
              <a:t>tables</a:t>
            </a:r>
            <a:endParaRPr lang="en-US" sz="2800" dirty="0">
              <a:latin typeface="Century Gothic" pitchFamily="34" charset="0"/>
            </a:endParaRPr>
          </a:p>
          <a:p>
            <a:pPr marL="342900" indent="-342900" defTabSz="914400">
              <a:lnSpc>
                <a:spcPct val="90000"/>
              </a:lnSpc>
              <a:spcBef>
                <a:spcPct val="30000"/>
              </a:spcBef>
              <a:buClr>
                <a:schemeClr val="accent2"/>
              </a:buClr>
              <a:buFontTx/>
              <a:buChar char="•"/>
            </a:pPr>
            <a:r>
              <a:rPr lang="en-US" sz="2800" u="sng" dirty="0" smtClean="0">
                <a:latin typeface="Century Gothic" pitchFamily="34" charset="0"/>
              </a:rPr>
              <a:t>Only</a:t>
            </a:r>
            <a:r>
              <a:rPr lang="en-US" sz="2800" dirty="0" smtClean="0">
                <a:latin typeface="Century Gothic" pitchFamily="34" charset="0"/>
              </a:rPr>
              <a:t> run this </a:t>
            </a:r>
            <a:r>
              <a:rPr lang="en-US" sz="2800" dirty="0">
                <a:latin typeface="Century Gothic" pitchFamily="34" charset="0"/>
              </a:rPr>
              <a:t>utility </a:t>
            </a:r>
            <a:r>
              <a:rPr lang="en-US" sz="2800" dirty="0" smtClean="0">
                <a:latin typeface="Century Gothic" pitchFamily="34" charset="0"/>
              </a:rPr>
              <a:t>when upgrading from </a:t>
            </a:r>
            <a:r>
              <a:rPr lang="en-US" sz="2800" dirty="0">
                <a:latin typeface="Century Gothic" pitchFamily="34" charset="0"/>
              </a:rPr>
              <a:t>MFG/PRO 8.6e or 9.0. </a:t>
            </a:r>
            <a:r>
              <a:rPr lang="en-US" sz="2800" dirty="0" smtClean="0">
                <a:latin typeface="Century Gothic" pitchFamily="34" charset="0"/>
              </a:rPr>
              <a:t>R</a:t>
            </a:r>
            <a:r>
              <a:rPr lang="en-US" sz="2800" dirty="0" smtClean="0">
                <a:latin typeface="Century Gothic" pitchFamily="34" charset="0"/>
              </a:rPr>
              <a:t>efer </a:t>
            </a:r>
            <a:r>
              <a:rPr lang="en-US" sz="2800" dirty="0">
                <a:latin typeface="Century Gothic" pitchFamily="34" charset="0"/>
              </a:rPr>
              <a:t>to the Fixed Assets Conversion chapter </a:t>
            </a:r>
            <a:r>
              <a:rPr lang="en-US" sz="2800" dirty="0" smtClean="0">
                <a:latin typeface="Century Gothic" pitchFamily="34" charset="0"/>
              </a:rPr>
              <a:t>in the </a:t>
            </a:r>
            <a:r>
              <a:rPr lang="en-US" sz="2800" i="1" dirty="0" smtClean="0">
                <a:latin typeface="Century Gothic" pitchFamily="34" charset="0"/>
              </a:rPr>
              <a:t>QAD </a:t>
            </a:r>
            <a:r>
              <a:rPr lang="en-US" sz="2800" i="1" dirty="0">
                <a:latin typeface="Century Gothic" pitchFamily="34" charset="0"/>
              </a:rPr>
              <a:t>SE User Guide</a:t>
            </a:r>
            <a:r>
              <a:rPr lang="en-US" sz="2800" dirty="0">
                <a:latin typeface="Century Gothic" pitchFamily="34" charset="0"/>
              </a:rPr>
              <a:t> for more </a:t>
            </a:r>
            <a:r>
              <a:rPr lang="en-US" sz="2800" dirty="0" smtClean="0">
                <a:latin typeface="Century Gothic" pitchFamily="34" charset="0"/>
              </a:rPr>
              <a:t>information</a:t>
            </a:r>
            <a:endParaRPr lang="en-IE" sz="2800" dirty="0">
              <a:latin typeface="Century Gothic" pitchFamily="34" charset="0"/>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Rectangle 2"/>
          <p:cNvSpPr>
            <a:spLocks noGrp="1" noChangeArrowheads="1"/>
          </p:cNvSpPr>
          <p:nvPr>
            <p:ph idx="1"/>
          </p:nvPr>
        </p:nvSpPr>
        <p:spPr>
          <a:xfrm>
            <a:off x="457200" y="892175"/>
            <a:ext cx="8229600" cy="5424488"/>
          </a:xfrm>
        </p:spPr>
        <p:txBody>
          <a:bodyPr tIns="91440" bIns="91440"/>
          <a:lstStyle/>
          <a:p>
            <a:pPr marL="914400" lvl="1" indent="-457200" defTabSz="914400" eaLnBrk="1" hangingPunct="1">
              <a:buFont typeface="Lucida Grande"/>
              <a:buNone/>
            </a:pPr>
            <a:endParaRPr lang="en-IE" dirty="0" smtClean="0">
              <a:solidFill>
                <a:srgbClr val="4F4F4F"/>
              </a:solidFill>
              <a:latin typeface="Century Gothic" pitchFamily="34" charset="0"/>
              <a:cs typeface="Century Gothic" pitchFamily="34" charset="0"/>
            </a:endParaRPr>
          </a:p>
          <a:p>
            <a:pPr marL="533400" indent="-533400" defTabSz="914400" eaLnBrk="1" hangingPunct="1">
              <a:buFont typeface="Arial" charset="0"/>
              <a:buNone/>
            </a:pPr>
            <a:endParaRPr lang="en-US" dirty="0" smtClean="0">
              <a:solidFill>
                <a:srgbClr val="4F4F4F"/>
              </a:solidFill>
              <a:latin typeface="Century Gothic" pitchFamily="34" charset="0"/>
              <a:cs typeface="Century Gothic" pitchFamily="34" charset="0"/>
            </a:endParaRPr>
          </a:p>
        </p:txBody>
      </p:sp>
      <p:sp>
        <p:nvSpPr>
          <p:cNvPr id="27650" name="Title 4"/>
          <p:cNvSpPr>
            <a:spLocks noGrp="1"/>
          </p:cNvSpPr>
          <p:nvPr>
            <p:ph type="title"/>
          </p:nvPr>
        </p:nvSpPr>
        <p:spPr>
          <a:xfrm>
            <a:off x="457200" y="182563"/>
            <a:ext cx="8229600" cy="709612"/>
          </a:xfrm>
        </p:spPr>
        <p:txBody>
          <a:bodyPr/>
          <a:lstStyle/>
          <a:p>
            <a:pPr eaLnBrk="1" hangingPunct="1"/>
            <a:r>
              <a:rPr lang="en-US" smtClean="0">
                <a:solidFill>
                  <a:srgbClr val="4F4F4F"/>
                </a:solidFill>
                <a:latin typeface="Century Gothic" pitchFamily="34" charset="0"/>
                <a:cs typeface="Century Gothic" pitchFamily="34" charset="0"/>
              </a:rPr>
              <a:t>Post-conversion Utilities</a:t>
            </a:r>
          </a:p>
        </p:txBody>
      </p:sp>
      <p:sp>
        <p:nvSpPr>
          <p:cNvPr id="27651" name="Rectangle 3"/>
          <p:cNvSpPr>
            <a:spLocks noChangeArrowheads="1"/>
          </p:cNvSpPr>
          <p:nvPr/>
        </p:nvSpPr>
        <p:spPr bwMode="auto">
          <a:xfrm>
            <a:off x="457200" y="881063"/>
            <a:ext cx="8153400" cy="4603750"/>
          </a:xfrm>
          <a:prstGeom prst="rect">
            <a:avLst/>
          </a:prstGeom>
          <a:noFill/>
          <a:ln w="9525">
            <a:noFill/>
            <a:miter lim="800000"/>
            <a:headEnd/>
            <a:tailEnd/>
          </a:ln>
        </p:spPr>
        <p:txBody>
          <a:bodyPr tIns="91440" bIns="91440"/>
          <a:lstStyle/>
          <a:p>
            <a:pPr marL="342900" indent="-342900" defTabSz="914400">
              <a:lnSpc>
                <a:spcPct val="80000"/>
              </a:lnSpc>
              <a:spcBef>
                <a:spcPct val="30000"/>
              </a:spcBef>
              <a:buClr>
                <a:schemeClr val="accent2"/>
              </a:buClr>
              <a:buFontTx/>
              <a:buChar char="•"/>
            </a:pPr>
            <a:r>
              <a:rPr lang="en-IE" sz="2400" dirty="0">
                <a:solidFill>
                  <a:srgbClr val="B2B2B2"/>
                </a:solidFill>
                <a:latin typeface="Century Gothic" pitchFamily="34" charset="0"/>
              </a:rPr>
              <a:t>Fixed Assets Migration Utility</a:t>
            </a:r>
          </a:p>
          <a:p>
            <a:pPr marL="342900" indent="-342900" defTabSz="914400">
              <a:lnSpc>
                <a:spcPct val="80000"/>
              </a:lnSpc>
              <a:spcBef>
                <a:spcPct val="30000"/>
              </a:spcBef>
              <a:buClr>
                <a:schemeClr val="accent2"/>
              </a:buClr>
              <a:buFontTx/>
              <a:buChar char="•"/>
            </a:pPr>
            <a:r>
              <a:rPr lang="en-IE" sz="2400" dirty="0">
                <a:latin typeface="Century Gothic" pitchFamily="34" charset="0"/>
              </a:rPr>
              <a:t>Table Extension Domain Conversion – Part 2</a:t>
            </a: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QAD 2010 Template">
  <a:themeElements>
    <a:clrScheme name="Custom 1">
      <a:dk1>
        <a:srgbClr val="141414"/>
      </a:dk1>
      <a:lt1>
        <a:sysClr val="window" lastClr="FFFFFF"/>
      </a:lt1>
      <a:dk2>
        <a:srgbClr val="141414"/>
      </a:dk2>
      <a:lt2>
        <a:srgbClr val="FFFFFF"/>
      </a:lt2>
      <a:accent1>
        <a:srgbClr val="4F81BD"/>
      </a:accent1>
      <a:accent2>
        <a:srgbClr val="F79646"/>
      </a:accent2>
      <a:accent3>
        <a:srgbClr val="9BBB59"/>
      </a:accent3>
      <a:accent4>
        <a:srgbClr val="A5A5A5"/>
      </a:accent4>
      <a:accent5>
        <a:srgbClr val="2B2B2B"/>
      </a:accent5>
      <a:accent6>
        <a:srgbClr val="F79646"/>
      </a:accent6>
      <a:hlink>
        <a:srgbClr val="4F81BD"/>
      </a:hlink>
      <a:folHlink>
        <a:srgbClr val="366092"/>
      </a:folHlink>
    </a:clrScheme>
    <a:fontScheme name="Perception">
      <a:majorFont>
        <a:latin typeface="Century Gothic"/>
        <a:ea typeface=""/>
        <a:cs typeface=""/>
        <a:font script="Jpan" typeface="メイリオ"/>
      </a:majorFont>
      <a:minorFont>
        <a:latin typeface="Century Gothic"/>
        <a:ea typeface=""/>
        <a:cs typeface=""/>
        <a:font script="Jpan" typeface="メイリオ"/>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28575">
          <a:solidFill>
            <a:schemeClr val="tx1">
              <a:lumMod val="75000"/>
              <a:lumOff val="25000"/>
            </a:schemeClr>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QAD_Presentation_Template_2010</Template>
  <TotalTime>1073</TotalTime>
  <Words>2904</Words>
  <Application>Microsoft Office PowerPoint</Application>
  <PresentationFormat>On-screen Show (4:3)</PresentationFormat>
  <Paragraphs>435</Paragraphs>
  <Slides>70</Slides>
  <Notes>9</Notes>
  <HiddenSlides>0</HiddenSlides>
  <MMClips>0</MMClips>
  <ScaleCrop>false</ScaleCrop>
  <HeadingPairs>
    <vt:vector size="4" baseType="variant">
      <vt:variant>
        <vt:lpstr>Theme</vt:lpstr>
      </vt:variant>
      <vt:variant>
        <vt:i4>1</vt:i4>
      </vt:variant>
      <vt:variant>
        <vt:lpstr>Slide Titles</vt:lpstr>
      </vt:variant>
      <vt:variant>
        <vt:i4>70</vt:i4>
      </vt:variant>
    </vt:vector>
  </HeadingPairs>
  <TitlesOfParts>
    <vt:vector size="71" baseType="lpstr">
      <vt:lpstr>QAD 2010 Template</vt:lpstr>
      <vt:lpstr>Part 4 – Post-conversion</vt:lpstr>
      <vt:lpstr>Post-conversion Introduction</vt:lpstr>
      <vt:lpstr>Overview of Post-conversion Steps</vt:lpstr>
      <vt:lpstr>Overview of Post-conversion Steps</vt:lpstr>
      <vt:lpstr>Overview of Post-conversion Steps</vt:lpstr>
      <vt:lpstr>Post-conversion Utilities </vt:lpstr>
      <vt:lpstr>Post-conversion Utilities</vt:lpstr>
      <vt:lpstr>Fixed Assets Migration Utility</vt:lpstr>
      <vt:lpstr>Post-conversion Utilities</vt:lpstr>
      <vt:lpstr>Table Extension Domain Conversion – Part 2</vt:lpstr>
      <vt:lpstr>Post-conversion Utilities</vt:lpstr>
      <vt:lpstr>Sales Order Balance Update</vt:lpstr>
      <vt:lpstr>Post-conversion Utilities</vt:lpstr>
      <vt:lpstr>Document Credit Terms</vt:lpstr>
      <vt:lpstr>Post-conversion Data Validations</vt:lpstr>
      <vt:lpstr>Post-conversion Data Validations</vt:lpstr>
      <vt:lpstr>System Consistency Check</vt:lpstr>
      <vt:lpstr>System Consistency Check</vt:lpstr>
      <vt:lpstr>System Consistency Check</vt:lpstr>
      <vt:lpstr>Post-conversion Data Validations</vt:lpstr>
      <vt:lpstr>Financial Consistency Check</vt:lpstr>
      <vt:lpstr>Financial Consistency Check</vt:lpstr>
      <vt:lpstr>Financial Consistency Check</vt:lpstr>
      <vt:lpstr>Post-conversion Data Validations</vt:lpstr>
      <vt:lpstr>Post-conversion – Integrity Check</vt:lpstr>
      <vt:lpstr>Post-conversion Integrity – Menu</vt:lpstr>
      <vt:lpstr>Post-conversion – GL Integrity (Sum)</vt:lpstr>
      <vt:lpstr>Post-conversion – GL Integrity (Detail)</vt:lpstr>
      <vt:lpstr>Post-conversion – AR Integrity</vt:lpstr>
      <vt:lpstr>Post-conversion – AP Integrity</vt:lpstr>
      <vt:lpstr>Post-conversion Data Validations</vt:lpstr>
      <vt:lpstr>Operational Account Structure Validation</vt:lpstr>
      <vt:lpstr>Operational Account Structure Validation</vt:lpstr>
      <vt:lpstr>Operational Account Structure Validation</vt:lpstr>
      <vt:lpstr>Post-conversion Data Validations</vt:lpstr>
      <vt:lpstr>Reconciliation Reports</vt:lpstr>
      <vt:lpstr>Reconciliation Reports</vt:lpstr>
      <vt:lpstr>Reconciliation Reports</vt:lpstr>
      <vt:lpstr>Reconciliation Reports</vt:lpstr>
      <vt:lpstr>Post-conversion Reports</vt:lpstr>
      <vt:lpstr>Suggested Process Flow &amp; Static Data Validation</vt:lpstr>
      <vt:lpstr>Suggested Process Flow &amp; Static Data Validation</vt:lpstr>
      <vt:lpstr>Suggested Process Flow &amp; Static Data Validation</vt:lpstr>
      <vt:lpstr> Suggested Process Flow and Static Data Validation</vt:lpstr>
      <vt:lpstr>Post-conversion Set Up – Mandatory Data</vt:lpstr>
      <vt:lpstr>Post-conversion Set-up – Mandatory Data</vt:lpstr>
      <vt:lpstr>Post-conversion Set Up – Mandatory Data</vt:lpstr>
      <vt:lpstr>Post-conversion Set Up – Mandatory Data</vt:lpstr>
      <vt:lpstr>Daybooks</vt:lpstr>
      <vt:lpstr>Post-conversion Set Up – Mandatory Data</vt:lpstr>
      <vt:lpstr>Security</vt:lpstr>
      <vt:lpstr>Post-conversion Set Up – Mandatory Data</vt:lpstr>
      <vt:lpstr>Tax Periods</vt:lpstr>
      <vt:lpstr>Post-conversion Set Up – Mandatory Data</vt:lpstr>
      <vt:lpstr>Reporting Periods</vt:lpstr>
      <vt:lpstr>Post-conversion Set Up – Mandatory Data</vt:lpstr>
      <vt:lpstr>Profiles</vt:lpstr>
      <vt:lpstr>Post-conversion Set Up – Mandatory Data</vt:lpstr>
      <vt:lpstr>Configure Daemons</vt:lpstr>
      <vt:lpstr>Post-conversion Set Up – Non-mandatory Data</vt:lpstr>
      <vt:lpstr>Post-conversion Set Up – Non-mandatory Data</vt:lpstr>
      <vt:lpstr>Post-conversion Set Up – Non-mandatory Data</vt:lpstr>
      <vt:lpstr>Post-conversion Set Up – Non-mandatory Data</vt:lpstr>
      <vt:lpstr>Post-conversion Set Up – Non-mandatory Data</vt:lpstr>
      <vt:lpstr>Post-conversion Set Up – Non-mandatory Data</vt:lpstr>
      <vt:lpstr>Post-conversion Set Up – Non-mandatory Data</vt:lpstr>
      <vt:lpstr>Post-conversion Set Up – Non-mandatory Data</vt:lpstr>
      <vt:lpstr>Post-conversion Set Up – Non-mandatory Data</vt:lpstr>
      <vt:lpstr>Slide 69</vt:lpstr>
      <vt:lpstr>Slide 70</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jdk</dc:creator>
  <cp:lastModifiedBy>Administrator</cp:lastModifiedBy>
  <cp:revision>106</cp:revision>
  <dcterms:created xsi:type="dcterms:W3CDTF">2010-10-05T00:44:07Z</dcterms:created>
  <dcterms:modified xsi:type="dcterms:W3CDTF">2013-04-15T22:41:11Z</dcterms:modified>
</cp:coreProperties>
</file>