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5" r:id="rId2"/>
  </p:sldMasterIdLst>
  <p:notesMasterIdLst>
    <p:notesMasterId r:id="rId28"/>
  </p:notesMasterIdLst>
  <p:sldIdLst>
    <p:sldId id="256" r:id="rId3"/>
    <p:sldId id="258" r:id="rId4"/>
    <p:sldId id="259" r:id="rId5"/>
    <p:sldId id="260" r:id="rId6"/>
    <p:sldId id="261" r:id="rId7"/>
    <p:sldId id="280" r:id="rId8"/>
    <p:sldId id="279" r:id="rId9"/>
    <p:sldId id="28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808080"/>
    <a:srgbClr val="CCECFF"/>
    <a:srgbClr val="FFFFCC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67" autoAdjust="0"/>
  </p:normalViewPr>
  <p:slideViewPr>
    <p:cSldViewPr>
      <p:cViewPr varScale="1">
        <p:scale>
          <a:sx n="104" d="100"/>
          <a:sy n="104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F05F1E2-376A-4CD4-BAC9-BF707856E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7F4898-76F2-4F98-BFF9-837CFC78B5BE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Period Statuses</a:t>
            </a:r>
          </a:p>
          <a:p>
            <a:pPr eaLnBrk="1" hangingPunct="1"/>
            <a:r>
              <a:rPr lang="en-US" smtClean="0"/>
              <a:t>The status associated with a GL period determines what kind of activity</a:t>
            </a:r>
          </a:p>
          <a:p>
            <a:pPr eaLnBrk="1" hangingPunct="1"/>
            <a:r>
              <a:rPr lang="en-US" smtClean="0"/>
              <a:t>can take place. A period can have one of four assigned statuses:</a:t>
            </a:r>
          </a:p>
          <a:p>
            <a:pPr eaLnBrk="1" hangingPunct="1"/>
            <a:r>
              <a:rPr lang="en-US" i="1" smtClean="0"/>
              <a:t>Open. </a:t>
            </a:r>
            <a:r>
              <a:rPr lang="en-US" smtClean="0"/>
              <a:t>This is the normal period status and applies when no closing</a:t>
            </a:r>
          </a:p>
          <a:p>
            <a:pPr eaLnBrk="1" hangingPunct="1"/>
            <a:r>
              <a:rPr lang="en-US" smtClean="0"/>
              <a:t>date has been set for the period. Transactions are normally posted</a:t>
            </a:r>
          </a:p>
          <a:p>
            <a:pPr eaLnBrk="1" hangingPunct="1"/>
            <a:r>
              <a:rPr lang="en-US" smtClean="0"/>
              <a:t>during open periods, except when the period has been Locked and reopened.</a:t>
            </a:r>
          </a:p>
          <a:p>
            <a:pPr eaLnBrk="1" hangingPunct="1"/>
            <a:r>
              <a:rPr lang="en-US" smtClean="0"/>
              <a:t>The closing date for the period is automatically set once you</a:t>
            </a:r>
          </a:p>
          <a:p>
            <a:pPr eaLnBrk="1" hangingPunct="1"/>
            <a:r>
              <a:rPr lang="en-US" smtClean="0"/>
              <a:t>begin the process of closing the period. Some entities within a domain</a:t>
            </a:r>
          </a:p>
          <a:p>
            <a:pPr eaLnBrk="1" hangingPunct="1"/>
            <a:r>
              <a:rPr lang="en-US" smtClean="0"/>
              <a:t>may need to keep a GL period open for longer than other entities in</a:t>
            </a:r>
          </a:p>
          <a:p>
            <a:pPr eaLnBrk="1" hangingPunct="1"/>
            <a:r>
              <a:rPr lang="en-US" smtClean="0"/>
              <a:t>the same domain.</a:t>
            </a:r>
          </a:p>
          <a:p>
            <a:pPr eaLnBrk="1" hangingPunct="1"/>
            <a:r>
              <a:rPr lang="en-US" i="1" smtClean="0"/>
              <a:t>Locked/Locked. </a:t>
            </a:r>
            <a:r>
              <a:rPr lang="en-US" smtClean="0"/>
              <a:t>This status applies when the period is subject to a</a:t>
            </a:r>
          </a:p>
          <a:p>
            <a:pPr eaLnBrk="1" hangingPunct="1"/>
            <a:r>
              <a:rPr lang="en-US" smtClean="0"/>
              <a:t>monthly closing. You can close a GL period for one entity and leave it</a:t>
            </a:r>
          </a:p>
          <a:p>
            <a:pPr eaLnBrk="1" hangingPunct="1"/>
            <a:r>
              <a:rPr lang="en-US" smtClean="0"/>
              <a:t>open for all other entities in the same domain. You can unlock a GL</a:t>
            </a:r>
          </a:p>
          <a:p>
            <a:pPr eaLnBrk="1" hangingPunct="1"/>
            <a:r>
              <a:rPr lang="en-US" smtClean="0"/>
              <a:t>period if more transactions need to be processed for that period.</a:t>
            </a:r>
          </a:p>
          <a:p>
            <a:pPr eaLnBrk="1" hangingPunct="1"/>
            <a:r>
              <a:rPr lang="en-US" i="1" smtClean="0"/>
              <a:t>Reported. </a:t>
            </a:r>
            <a:r>
              <a:rPr lang="en-US" smtClean="0"/>
              <a:t>The Reported status applies to a period for which Monthly</a:t>
            </a:r>
          </a:p>
          <a:p>
            <a:pPr eaLnBrk="1" hangingPunct="1"/>
            <a:r>
              <a:rPr lang="en-US" smtClean="0"/>
              <a:t>Closing has been successfully run and reported. You can reset a</a:t>
            </a:r>
          </a:p>
          <a:p>
            <a:pPr eaLnBrk="1" hangingPunct="1"/>
            <a:r>
              <a:rPr lang="en-US" smtClean="0"/>
              <a:t>reported GL period to a different status.</a:t>
            </a:r>
          </a:p>
          <a:p>
            <a:pPr eaLnBrk="1" hangingPunct="1"/>
            <a:r>
              <a:rPr lang="en-US" i="1" smtClean="0"/>
              <a:t>Frozen. </a:t>
            </a:r>
            <a:r>
              <a:rPr lang="en-US" smtClean="0"/>
              <a:t>When you run Monthly Closing for a period, the Frozen</a:t>
            </a:r>
          </a:p>
          <a:p>
            <a:pPr eaLnBrk="1" hangingPunct="1"/>
            <a:r>
              <a:rPr lang="en-US" smtClean="0"/>
              <a:t>status is automatically applied to the previous period. A Frozen</a:t>
            </a:r>
          </a:p>
          <a:p>
            <a:pPr eaLnBrk="1" hangingPunct="1"/>
            <a:r>
              <a:rPr lang="en-US" smtClean="0"/>
              <a:t>period cannot be reopened.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Open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Transaction posting allowed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Close Report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No transaction posting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Close 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Report Period</a:t>
            </a:r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/>
            <a:r>
              <a:rPr lang="en-US" smtClean="0"/>
              <a:t>Undo close only if:</a:t>
            </a:r>
          </a:p>
          <a:p>
            <a:pPr lvl="1" eaLnBrk="1" hangingPunct="1"/>
            <a:r>
              <a:rPr lang="en-US" smtClean="0"/>
              <a:t>Period status = locked</a:t>
            </a:r>
          </a:p>
          <a:p>
            <a:pPr lvl="1" eaLnBrk="1" hangingPunct="1"/>
            <a:r>
              <a:rPr lang="en-US" smtClean="0"/>
              <a:t>Previous period = reported</a:t>
            </a:r>
          </a:p>
          <a:p>
            <a:pPr lvl="1" eaLnBrk="1" hangingPunct="1"/>
            <a:r>
              <a:rPr lang="en-US" smtClean="0"/>
              <a:t>No unposted transactions in operational modules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A7864-FDF3-4F94-B23A-212812BAB856}" type="slidenum">
              <a:rPr lang="en-US"/>
              <a:pPr/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AP includes AP subledger and Sales include Sales Subledger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0BBE9-BADA-4D2D-9C93-591BCD549D9D}" type="slidenum">
              <a:rPr lang="en-US"/>
              <a:pPr/>
              <a:t>5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000" smtClean="0"/>
              <a:t>If the conditions to close the accounting are met :</a:t>
            </a:r>
            <a:r>
              <a:rPr lang="en-US" smtClean="0"/>
              <a:t> </a:t>
            </a:r>
          </a:p>
          <a:p>
            <a:pPr lvl="1" eaLnBrk="1" hangingPunct="1"/>
            <a:r>
              <a:rPr lang="en-US" smtClean="0"/>
              <a:t>System creates “closing period”</a:t>
            </a:r>
          </a:p>
          <a:p>
            <a:pPr lvl="1" eaLnBrk="1" hangingPunct="1"/>
            <a:r>
              <a:rPr lang="en-US" smtClean="0"/>
              <a:t>System creates “opening period(00)”</a:t>
            </a:r>
          </a:p>
          <a:p>
            <a:pPr lvl="1" eaLnBrk="1" hangingPunct="1"/>
            <a:r>
              <a:rPr lang="en-US" smtClean="0"/>
              <a:t>P&amp;L transfer to Balance Sheet posting (optional)</a:t>
            </a:r>
          </a:p>
          <a:p>
            <a:pPr lvl="1" eaLnBrk="1" hangingPunct="1"/>
            <a:r>
              <a:rPr lang="en-US" smtClean="0"/>
              <a:t>P&amp;L closing posting</a:t>
            </a:r>
          </a:p>
          <a:p>
            <a:pPr lvl="1" eaLnBrk="1" hangingPunct="1"/>
            <a:r>
              <a:rPr lang="en-US" smtClean="0"/>
              <a:t>Balance Sheet closing posting</a:t>
            </a:r>
          </a:p>
          <a:p>
            <a:pPr lvl="1" eaLnBrk="1" hangingPunct="1"/>
            <a:r>
              <a:rPr lang="en-US" smtClean="0"/>
              <a:t>Balance Sheet reopening posting</a:t>
            </a:r>
          </a:p>
          <a:p>
            <a:pPr lvl="1" eaLnBrk="1" hangingPunct="1"/>
            <a:r>
              <a:rPr lang="en-US" smtClean="0"/>
              <a:t>Freeze accounting periods of the year </a:t>
            </a:r>
          </a:p>
          <a:p>
            <a:pPr lvl="1" eaLnBrk="1" hangingPunct="1"/>
            <a:r>
              <a:rPr lang="en-US" smtClean="0"/>
              <a:t>Year Closing Postings : </a:t>
            </a:r>
          </a:p>
          <a:p>
            <a:pPr lvl="3" eaLnBrk="1" hangingPunct="1"/>
            <a:r>
              <a:rPr lang="en-US" smtClean="0"/>
              <a:t>GL and Sub-account  level</a:t>
            </a:r>
          </a:p>
          <a:p>
            <a:pPr lvl="3" eaLnBrk="1" hangingPunct="1"/>
            <a:r>
              <a:rPr lang="en-US" smtClean="0"/>
              <a:t>BC and MC 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400" dirty="0" smtClean="0"/>
              <a:t>GL Period Closing Process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Lock by Application Areas - Example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EF-GLPC-070</a:t>
            </a:r>
            <a:endParaRPr lang="en-US"/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660400" y="2085975"/>
          <a:ext cx="7788275" cy="2983232"/>
        </p:xfrm>
        <a:graphic>
          <a:graphicData uri="http://schemas.openxmlformats.org/drawingml/2006/table">
            <a:tbl>
              <a:tblPr/>
              <a:tblGrid>
                <a:gridCol w="3011488"/>
                <a:gridCol w="1092200"/>
                <a:gridCol w="1187450"/>
                <a:gridCol w="1169987"/>
                <a:gridCol w="1327150"/>
              </a:tblGrid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Period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01/12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02/12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03/12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04/12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Global Period Status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AP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AR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smtClean="0"/>
              <a:t>Period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EF-GLPC-080</a:t>
            </a:r>
            <a:endParaRPr lang="en-US"/>
          </a:p>
        </p:txBody>
      </p:sp>
      <p:pic>
        <p:nvPicPr>
          <p:cNvPr id="7" name="Picture 6" descr="Entity-GL-Period-Re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5" y="938212"/>
            <a:ext cx="78295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Line 19"/>
          <p:cNvSpPr>
            <a:spLocks noChangeShapeType="1"/>
          </p:cNvSpPr>
          <p:nvPr/>
        </p:nvSpPr>
        <p:spPr bwMode="auto">
          <a:xfrm>
            <a:off x="1638300" y="3824288"/>
            <a:ext cx="8001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3" name="Line 18"/>
          <p:cNvSpPr>
            <a:spLocks noChangeShapeType="1"/>
          </p:cNvSpPr>
          <p:nvPr/>
        </p:nvSpPr>
        <p:spPr bwMode="auto">
          <a:xfrm>
            <a:off x="3848100" y="3824288"/>
            <a:ext cx="7239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5" name="Line 20"/>
          <p:cNvSpPr>
            <a:spLocks noChangeShapeType="1"/>
          </p:cNvSpPr>
          <p:nvPr/>
        </p:nvSpPr>
        <p:spPr bwMode="auto">
          <a:xfrm>
            <a:off x="6057900" y="3811588"/>
            <a:ext cx="8001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Period Report - Gateways</a:t>
            </a:r>
            <a:endParaRPr lang="en-US" dirty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EF-GLPC-090</a:t>
            </a: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33400" y="2597150"/>
            <a:ext cx="1279525" cy="238760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Open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52475" y="2252663"/>
            <a:ext cx="1008063" cy="1014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en-US">
              <a:latin typeface="+mj-lt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438400" y="2597150"/>
            <a:ext cx="1431925" cy="24177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Locked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572000" y="2597150"/>
            <a:ext cx="1677988" cy="238125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Reported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858000" y="2597150"/>
            <a:ext cx="1433513" cy="23923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Frozen</a:t>
            </a:r>
          </a:p>
        </p:txBody>
      </p:sp>
      <p:cxnSp>
        <p:nvCxnSpPr>
          <p:cNvPr id="11272" name="AutoShape 7"/>
          <p:cNvCxnSpPr>
            <a:cxnSpLocks noChangeShapeType="1"/>
            <a:stCxn id="19460" idx="0"/>
            <a:endCxn id="19459" idx="0"/>
          </p:cNvCxnSpPr>
          <p:nvPr/>
        </p:nvCxnSpPr>
        <p:spPr bwMode="auto">
          <a:xfrm rot="16200000" flipV="1">
            <a:off x="2163763" y="1606550"/>
            <a:ext cx="1588" cy="1981200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4F4F4F"/>
            </a:solidFill>
            <a:prstDash val="sysDot"/>
            <a:round/>
            <a:headEnd type="none" w="lg" len="lg"/>
            <a:tailEnd type="arrow" w="lg" len="lg"/>
          </a:ln>
        </p:spPr>
      </p:cxnSp>
      <p:cxnSp>
        <p:nvCxnSpPr>
          <p:cNvPr id="11273" name="AutoShape 8"/>
          <p:cNvCxnSpPr>
            <a:cxnSpLocks noChangeShapeType="1"/>
            <a:stCxn id="19461" idx="0"/>
            <a:endCxn id="19459" idx="0"/>
          </p:cNvCxnSpPr>
          <p:nvPr/>
        </p:nvCxnSpPr>
        <p:spPr bwMode="auto">
          <a:xfrm rot="16200000" flipV="1">
            <a:off x="3292079" y="478234"/>
            <a:ext cx="1588" cy="4237831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4F4F4F"/>
            </a:solidFill>
            <a:prstDash val="sysDot"/>
            <a:round/>
            <a:headEnd type="none" w="lg" len="lg"/>
            <a:tailEnd type="arrow" w="lg" len="lg"/>
          </a:ln>
        </p:spPr>
      </p:cxnSp>
      <p:sp>
        <p:nvSpPr>
          <p:cNvPr id="11278" name="Oval 13"/>
          <p:cNvSpPr>
            <a:spLocks noChangeArrowheads="1"/>
          </p:cNvSpPr>
          <p:nvPr/>
        </p:nvSpPr>
        <p:spPr bwMode="auto">
          <a:xfrm>
            <a:off x="1600200" y="2901950"/>
            <a:ext cx="1008062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Close</a:t>
            </a:r>
          </a:p>
        </p:txBody>
      </p:sp>
      <p:sp>
        <p:nvSpPr>
          <p:cNvPr id="11279" name="Oval 14"/>
          <p:cNvSpPr>
            <a:spLocks noChangeArrowheads="1"/>
          </p:cNvSpPr>
          <p:nvPr/>
        </p:nvSpPr>
        <p:spPr bwMode="auto">
          <a:xfrm>
            <a:off x="3716338" y="2901950"/>
            <a:ext cx="1008062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Report</a:t>
            </a:r>
          </a:p>
        </p:txBody>
      </p:sp>
      <p:sp>
        <p:nvSpPr>
          <p:cNvPr id="11280" name="Oval 15"/>
          <p:cNvSpPr>
            <a:spLocks noChangeArrowheads="1"/>
          </p:cNvSpPr>
          <p:nvPr/>
        </p:nvSpPr>
        <p:spPr bwMode="auto">
          <a:xfrm>
            <a:off x="6069012" y="2901950"/>
            <a:ext cx="1008063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Freeze</a:t>
            </a:r>
          </a:p>
        </p:txBody>
      </p:sp>
      <p:sp>
        <p:nvSpPr>
          <p:cNvPr id="11281" name="Oval 16"/>
          <p:cNvSpPr>
            <a:spLocks noChangeArrowheads="1"/>
          </p:cNvSpPr>
          <p:nvPr/>
        </p:nvSpPr>
        <p:spPr bwMode="auto">
          <a:xfrm>
            <a:off x="1981201" y="1476375"/>
            <a:ext cx="1252538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Re-Open</a:t>
            </a:r>
          </a:p>
        </p:txBody>
      </p:sp>
      <p:sp>
        <p:nvSpPr>
          <p:cNvPr id="11282" name="Oval 17"/>
          <p:cNvSpPr>
            <a:spLocks noChangeArrowheads="1"/>
          </p:cNvSpPr>
          <p:nvPr/>
        </p:nvSpPr>
        <p:spPr bwMode="auto">
          <a:xfrm>
            <a:off x="3352800" y="1028700"/>
            <a:ext cx="1244600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Re-Open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0" y="5486400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/>
            <a:r>
              <a:rPr kumimoji="1" lang="en-US" sz="1600" dirty="0" smtClean="0">
                <a:solidFill>
                  <a:srgbClr val="4F4F4F"/>
                </a:solidFill>
                <a:latin typeface="+mn-lt"/>
              </a:rPr>
              <a:t>Only if all  periods of the </a:t>
            </a:r>
            <a:r>
              <a:rPr kumimoji="1" lang="en-US" sz="1600" dirty="0" smtClean="0">
                <a:solidFill>
                  <a:srgbClr val="4F4F4F"/>
                </a:solidFill>
                <a:latin typeface="+mn-lt"/>
              </a:rPr>
              <a:t> year </a:t>
            </a:r>
            <a:r>
              <a:rPr kumimoji="1" lang="en-US" sz="1600" dirty="0" smtClean="0">
                <a:solidFill>
                  <a:srgbClr val="4F4F4F"/>
                </a:solidFill>
                <a:latin typeface="+mn-lt"/>
              </a:rPr>
              <a:t>are reported</a:t>
            </a:r>
          </a:p>
          <a:p>
            <a:pPr algn="l"/>
            <a:endParaRPr lang="en-US" sz="1600" dirty="0">
              <a:latin typeface="+mn-lt"/>
            </a:endParaRPr>
          </a:p>
        </p:txBody>
      </p:sp>
      <p:cxnSp>
        <p:nvCxnSpPr>
          <p:cNvPr id="26" name="Straight Arrow Connector 25"/>
          <p:cNvCxnSpPr>
            <a:stCxn id="24" idx="0"/>
          </p:cNvCxnSpPr>
          <p:nvPr/>
        </p:nvCxnSpPr>
        <p:spPr>
          <a:xfrm flipH="1" flipV="1">
            <a:off x="6629400" y="4495800"/>
            <a:ext cx="114300" cy="9906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62200" y="54864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1600" dirty="0" smtClean="0">
                <a:solidFill>
                  <a:srgbClr val="4F4F4F"/>
                </a:solidFill>
                <a:latin typeface="+mn-lt"/>
              </a:rPr>
              <a:t>Only if the previous period is reported</a:t>
            </a:r>
          </a:p>
          <a:p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4076700" y="4419600"/>
            <a:ext cx="190500" cy="9906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867400" y="914400"/>
            <a:ext cx="1752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sz="1600" dirty="0" smtClean="0">
                <a:solidFill>
                  <a:srgbClr val="4F4F4F"/>
                </a:solidFill>
                <a:latin typeface="+mn-lt"/>
              </a:rPr>
              <a:t>Only if the next period is still open or locked</a:t>
            </a:r>
          </a:p>
          <a:p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4800600" y="1295400"/>
            <a:ext cx="1066800" cy="1524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Rectangle 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Conditions for Period Status Change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EF-GLPC-100</a:t>
            </a:r>
            <a:endParaRPr lang="en-US"/>
          </a:p>
        </p:txBody>
      </p:sp>
      <p:graphicFrame>
        <p:nvGraphicFramePr>
          <p:cNvPr id="20482" name="Group 2"/>
          <p:cNvGraphicFramePr>
            <a:graphicFrameLocks noGrp="1"/>
          </p:cNvGraphicFramePr>
          <p:nvPr>
            <p:ph idx="4294967295"/>
          </p:nvPr>
        </p:nvGraphicFramePr>
        <p:xfrm>
          <a:off x="485775" y="838200"/>
          <a:ext cx="8153400" cy="5524438"/>
        </p:xfrm>
        <a:graphic>
          <a:graphicData uri="http://schemas.openxmlformats.org/drawingml/2006/table">
            <a:tbl>
              <a:tblPr/>
              <a:tblGrid>
                <a:gridCol w="1865313"/>
                <a:gridCol w="1828800"/>
                <a:gridCol w="445928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From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Condition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unposted transaction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Anytime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unposted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operational transactions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Consistency check OK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Previous period is reported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Next period is not 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All periods are reported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Other conditions applicable to year closing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status change allowed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Automatic P&amp;L transfer to Balance Sheet (Y/N)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Conditions for status open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frozen 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All periods of the year reported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Previous year status frozen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Next GL calendar year available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History tables up to date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Total of all accounts (Trial Balance) = zero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Optional check: P&amp;L balance = zero (if “no automatic P&amp;L transfer to BS” )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Calendar Year Closing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Business case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Approaches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Additional offset accounts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Dummy tax code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Best practice</a:t>
            </a:r>
          </a:p>
          <a:p>
            <a:pPr eaLnBrk="1" hangingPunct="1"/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Manual Postings to Tax Accounts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EF-GLPC-120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a tax account, any postings</a:t>
            </a:r>
          </a:p>
          <a:p>
            <a:pPr lvl="1" eaLnBrk="1" hangingPunct="1"/>
            <a:r>
              <a:rPr lang="en-US" dirty="0" smtClean="0"/>
              <a:t>AR</a:t>
            </a:r>
          </a:p>
          <a:p>
            <a:pPr lvl="1" eaLnBrk="1" hangingPunct="1"/>
            <a:r>
              <a:rPr lang="en-US" dirty="0" smtClean="0"/>
              <a:t>AP</a:t>
            </a:r>
          </a:p>
          <a:p>
            <a:pPr lvl="1" eaLnBrk="1" hangingPunct="1"/>
            <a:r>
              <a:rPr lang="en-US" dirty="0" smtClean="0"/>
              <a:t>PO</a:t>
            </a:r>
          </a:p>
          <a:p>
            <a:pPr lvl="1" eaLnBrk="1" hangingPunct="1"/>
            <a:r>
              <a:rPr lang="en-US" dirty="0" smtClean="0"/>
              <a:t>Journal Entry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Must have </a:t>
            </a:r>
            <a:r>
              <a:rPr lang="en-US" dirty="0" err="1" smtClean="0"/>
              <a:t>PostingVAT</a:t>
            </a:r>
            <a:r>
              <a:rPr lang="en-US" dirty="0" smtClean="0"/>
              <a:t> records associated with them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EF-GLPC-130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2553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Need to transfer the net balance of input and output tax to a single account </a:t>
            </a:r>
          </a:p>
          <a:p>
            <a:pPr lvl="1"/>
            <a:r>
              <a:rPr lang="en-US" dirty="0" smtClean="0"/>
              <a:t>holds the accrued liability to the tax authorities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Payment can be made to this separate accrual account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normally a standard GL account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Business Case for Accrual and Payment of Taxes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EF-GLPC-140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one or two additional offset accounts </a:t>
            </a:r>
          </a:p>
          <a:p>
            <a:pPr lvl="1"/>
            <a:r>
              <a:rPr lang="en-US" dirty="0" smtClean="0"/>
              <a:t>Post the reverse of the balance of the relevant tax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Set up a “dummy” tax code</a:t>
            </a:r>
          </a:p>
          <a:p>
            <a:pPr lvl="1"/>
            <a:r>
              <a:rPr lang="en-US" dirty="0" smtClean="0"/>
              <a:t>Use the same input and output VAT accounts</a:t>
            </a:r>
          </a:p>
          <a:p>
            <a:pPr lvl="1"/>
            <a:r>
              <a:rPr lang="en-US" dirty="0" smtClean="0"/>
              <a:t>Post actual tax transactions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Approaches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EF-GLPC-150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standard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Post the reverse of the balance of the relevant tax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Show these offset accounts in the same location on the balance sheet as the output and input tax accounts (for reporting purposes)</a:t>
            </a:r>
          </a:p>
          <a:p>
            <a:pPr lvl="1"/>
            <a:r>
              <a:rPr lang="en-US" dirty="0" smtClean="0"/>
              <a:t>Disadvantage: actual balances of input and output tax accounts never actually decrease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Offset Accounts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EF-GLPC-160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Period statuses and period marks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Application areas</a:t>
            </a:r>
          </a:p>
          <a:p>
            <a:pPr eaLnBrk="1" hangingPunct="1">
              <a:spcBef>
                <a:spcPts val="1800"/>
              </a:spcBef>
            </a:pPr>
            <a:r>
              <a:rPr lang="en-IE" dirty="0" smtClean="0"/>
              <a:t>Consistency checks</a:t>
            </a:r>
            <a:endParaRPr lang="en-US" dirty="0" smtClean="0"/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 period closing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 calendar year closing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Manual postings to tax accounts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Closing Functionality 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a tax rate in each domain for “tax centralization” purposes only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Can also be used for:</a:t>
            </a:r>
          </a:p>
          <a:p>
            <a:pPr lvl="1"/>
            <a:r>
              <a:rPr lang="en-US" dirty="0" smtClean="0"/>
              <a:t>Year-End closing </a:t>
            </a:r>
          </a:p>
          <a:p>
            <a:pPr lvl="1"/>
            <a:r>
              <a:rPr lang="en-US" dirty="0" smtClean="0"/>
              <a:t>Consolidation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Recommended approach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Dummy Tax Code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EF-GLPC-170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tax parameters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Report on tax account balances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Clear out the balances of tax accounts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Best Practice: Dummy Tax Code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EF-GLPC-180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Country tax zone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class, type, usage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environment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box, group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rate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Tax Parameters 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EF-GLPC-190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Rate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EF-GLPC-200</a:t>
            </a:r>
            <a:endParaRPr lang="en-US"/>
          </a:p>
        </p:txBody>
      </p:sp>
      <p:pic>
        <p:nvPicPr>
          <p:cNvPr id="22532" name="Picture 4" descr="9 tax rat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270000"/>
            <a:ext cx="67056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on Tax Account Balances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EF-GLPC-210</a:t>
            </a:r>
            <a:endParaRPr lang="en-US"/>
          </a:p>
        </p:txBody>
      </p:sp>
      <p:pic>
        <p:nvPicPr>
          <p:cNvPr id="23556" name="Picture 7" descr="Trial_Bal_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1190625"/>
            <a:ext cx="66675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Clear Out Tax Account Balances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EF-GLPC-220</a:t>
            </a:r>
            <a:endParaRPr lang="en-US"/>
          </a:p>
        </p:txBody>
      </p:sp>
      <p:pic>
        <p:nvPicPr>
          <p:cNvPr id="24580" name="Picture 5" descr="ClearOutT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752600"/>
            <a:ext cx="7810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Open</a:t>
            </a:r>
          </a:p>
          <a:p>
            <a:pPr lvl="1" eaLnBrk="1" hangingPunct="1"/>
            <a:r>
              <a:rPr lang="en-US" dirty="0" smtClean="0"/>
              <a:t>All transaction postings allowed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Locked</a:t>
            </a:r>
          </a:p>
          <a:p>
            <a:pPr lvl="1" eaLnBrk="1" hangingPunct="1"/>
            <a:r>
              <a:rPr lang="en-US" dirty="0" smtClean="0"/>
              <a:t>Monthly closing, No posting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Reported</a:t>
            </a:r>
          </a:p>
          <a:p>
            <a:pPr lvl="1" eaLnBrk="1" hangingPunct="1"/>
            <a:r>
              <a:rPr lang="en-US" dirty="0" smtClean="0"/>
              <a:t>Monthly closing, No posting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Frozen</a:t>
            </a:r>
          </a:p>
          <a:p>
            <a:pPr lvl="1" eaLnBrk="1" hangingPunct="1"/>
            <a:r>
              <a:rPr lang="en-US" dirty="0" smtClean="0"/>
              <a:t>Year closing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Period status change triggers period mark change (audit trail)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Period Status and Period Marks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Lock areas separately</a:t>
            </a:r>
          </a:p>
          <a:p>
            <a:pPr lvl="1" eaLnBrk="1" hangingPunct="1"/>
            <a:r>
              <a:rPr lang="en-US" dirty="0" smtClean="0"/>
              <a:t>AP ledger, sales ledger, inventory</a:t>
            </a:r>
          </a:p>
          <a:p>
            <a:pPr lvl="1" eaLnBrk="1" hangingPunct="1"/>
            <a:r>
              <a:rPr lang="en-US" dirty="0" smtClean="0"/>
              <a:t>Locking GL locks all areas including fixed assets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Global period status change</a:t>
            </a:r>
          </a:p>
          <a:p>
            <a:pPr lvl="1" eaLnBrk="1" hangingPunct="1"/>
            <a:r>
              <a:rPr lang="en-US" dirty="0" smtClean="0"/>
              <a:t>Period lock, locks all application areas</a:t>
            </a:r>
          </a:p>
          <a:p>
            <a:pPr lvl="1" eaLnBrk="1" hangingPunct="1"/>
            <a:r>
              <a:rPr lang="en-US" dirty="0" smtClean="0"/>
              <a:t>Reopen selected application area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Application area status change</a:t>
            </a:r>
          </a:p>
          <a:p>
            <a:pPr lvl="1" eaLnBrk="1" hangingPunct="1"/>
            <a:r>
              <a:rPr lang="en-US" dirty="0" smtClean="0"/>
              <a:t>Application area locked, no impact on other areas</a:t>
            </a:r>
          </a:p>
          <a:p>
            <a:pPr lvl="1" eaLnBrk="1" hangingPunct="1"/>
            <a:r>
              <a:rPr lang="en-US" dirty="0" smtClean="0"/>
              <a:t>Application area reopen, no impact on other application areas, but global status is open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Application Areas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Closing Process Flow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EF-GLPC-050</a:t>
            </a:r>
            <a:endParaRPr lang="en-US"/>
          </a:p>
        </p:txBody>
      </p:sp>
      <p:pic>
        <p:nvPicPr>
          <p:cNvPr id="5" name="Picture 4" descr="Period-End-P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066800"/>
            <a:ext cx="600075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series of validations that verify the integrity of the Financials </a:t>
            </a:r>
            <a:r>
              <a:rPr lang="en-US" dirty="0" smtClean="0"/>
              <a:t>tables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You can run three categories of consistency </a:t>
            </a:r>
            <a:r>
              <a:rPr lang="en-US" dirty="0" smtClean="0"/>
              <a:t>check</a:t>
            </a:r>
            <a:endParaRPr lang="en-US" dirty="0" smtClean="0"/>
          </a:p>
          <a:p>
            <a:pPr lvl="1"/>
            <a:r>
              <a:rPr lang="en-US" dirty="0" smtClean="0"/>
              <a:t>Technical</a:t>
            </a:r>
          </a:p>
          <a:p>
            <a:pPr lvl="1"/>
            <a:r>
              <a:rPr lang="en-US" dirty="0" smtClean="0"/>
              <a:t>Business</a:t>
            </a:r>
          </a:p>
          <a:p>
            <a:pPr lvl="1"/>
            <a:r>
              <a:rPr lang="en-US" dirty="0" smtClean="0"/>
              <a:t>Other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Technical and business checks are prerequisites to closing a GL </a:t>
            </a:r>
            <a:r>
              <a:rPr lang="en-US" dirty="0" smtClean="0"/>
              <a:t>period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EF-GLPC-052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 Execute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EF-GLPC-054</a:t>
            </a:r>
            <a:endParaRPr lang="en-US" dirty="0"/>
          </a:p>
        </p:txBody>
      </p:sp>
      <p:pic>
        <p:nvPicPr>
          <p:cNvPr id="4" name="Picture 3" descr="ConsistencyChecksEx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224308" cy="49760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 Results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EF-GLPC-056</a:t>
            </a:r>
            <a:endParaRPr lang="en-US" dirty="0"/>
          </a:p>
        </p:txBody>
      </p:sp>
      <p:pic>
        <p:nvPicPr>
          <p:cNvPr id="4" name="Picture 3" descr="ConsistencyChecksExec-PassFai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686800" cy="3728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Lock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EF-GLPC-060</a:t>
            </a:r>
            <a:endParaRPr lang="en-US"/>
          </a:p>
        </p:txBody>
      </p:sp>
      <p:pic>
        <p:nvPicPr>
          <p:cNvPr id="5" name="Picture 4" descr="Entity-GL-Period-Lo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928687"/>
            <a:ext cx="78486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Closing Functionality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Period Status and Period Mark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Application Areas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Period Closing Process Flow&amp;quot;&quot;/&gt;&lt;property id=&quot;20307&quot; value=&quot;261&quot;/&gt;&lt;/object&gt;&lt;object type=&quot;3&quot; unique_id=&quot;10009&quot;&gt;&lt;property id=&quot;20148&quot; value=&quot;5&quot;/&gt;&lt;property id=&quot;20300&quot; value=&quot;Slide 6 - &amp;quot;Period Lock&amp;quot;&quot;/&gt;&lt;property id=&quot;20307&quot; value=&quot;262&quot;/&gt;&lt;/object&gt;&lt;object type=&quot;3&quot; unique_id=&quot;10010&quot;&gt;&lt;property id=&quot;20148&quot; value=&quot;5&quot;/&gt;&lt;property id=&quot;20300&quot; value=&quot;Slide 7 - &amp;quot;Lock by Application Areas - Example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Period Report&amp;quot;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 - &amp;quot;Conditions for Period Status Change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GL Calendar Year Closing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Manual Postings to Tax Accounts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Basic Rule&amp;quot;&quot;/&gt;&lt;property id=&quot;20307&quot; value=&quot;269&quot;/&gt;&lt;/object&gt;&lt;object type=&quot;3&quot; unique_id=&quot;10017&quot;&gt;&lt;property id=&quot;20148&quot; value=&quot;5&quot;/&gt;&lt;property id=&quot;20300&quot; value=&quot;Slide 14&quot;/&gt;&lt;property id=&quot;20307&quot; value=&quot;270&quot;/&gt;&lt;/object&gt;&lt;object type=&quot;3&quot; unique_id=&quot;10018&quot;&gt;&lt;property id=&quot;20148&quot; value=&quot;5&quot;/&gt;&lt;property id=&quot;20300&quot; value=&quot;Slide 15&quot;/&gt;&lt;property id=&quot;20307&quot; value=&quot;271&quot;/&gt;&lt;/object&gt;&lt;object type=&quot;3&quot; unique_id=&quot;10019&quot;&gt;&lt;property id=&quot;20148&quot; value=&quot;5&quot;/&gt;&lt;property id=&quot;20300&quot; value=&quot;Slide 16&quot;/&gt;&lt;property id=&quot;20307&quot; value=&quot;272&quot;/&gt;&lt;/object&gt;&lt;object type=&quot;3&quot; unique_id=&quot;10020&quot;&gt;&lt;property id=&quot;20148&quot; value=&quot;5&quot;/&gt;&lt;property id=&quot;20300&quot; value=&quot;Slide 17&quot;/&gt;&lt;property id=&quot;20307&quot; value=&quot;273&quot;/&gt;&lt;/object&gt;&lt;object type=&quot;3&quot; unique_id=&quot;10021&quot;&gt;&lt;property id=&quot;20148&quot; value=&quot;5&quot;/&gt;&lt;property id=&quot;20300&quot; value=&quot;Slide 18 - &amp;quot;Best Practice: Dummy Tax Code&amp;quot;&quot;/&gt;&lt;property id=&quot;20307&quot; value=&quot;274&quot;/&gt;&lt;/object&gt;&lt;object type=&quot;3&quot; unique_id=&quot;10022&quot;&gt;&lt;property id=&quot;20148&quot; value=&quot;5&quot;/&gt;&lt;property id=&quot;20300&quot; value=&quot;Slide 19&quot;/&gt;&lt;property id=&quot;20307&quot; value=&quot;275&quot;/&gt;&lt;/object&gt;&lt;object type=&quot;3&quot; unique_id=&quot;10023&quot;&gt;&lt;property id=&quot;20148&quot; value=&quot;5&quot;/&gt;&lt;property id=&quot;20300&quot; value=&quot;Slide 20&quot;/&gt;&lt;property id=&quot;20307&quot; value=&quot;276&quot;/&gt;&lt;/object&gt;&lt;object type=&quot;3&quot; unique_id=&quot;10024&quot;&gt;&lt;property id=&quot;20148&quot; value=&quot;5&quot;/&gt;&lt;property id=&quot;20300&quot; value=&quot;Slide 21&quot;/&gt;&lt;property id=&quot;20307&quot; value=&quot;277&quot;/&gt;&lt;/object&gt;&lt;object type=&quot;3&quot; unique_id=&quot;10025&quot;&gt;&lt;property id=&quot;20148&quot; value=&quot;5&quot;/&gt;&lt;property id=&quot;20300&quot; value=&quot;Slide 22 - &amp;quot;Clear Out Tax Account Balances&amp;quot;&quot;/&gt;&lt;property id=&quot;20307&quot; value=&quot;27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1111</TotalTime>
  <Words>1003</Words>
  <Application>Microsoft Office PowerPoint</Application>
  <PresentationFormat>On-screen Show (4:3)</PresentationFormat>
  <Paragraphs>239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1_EX06PP_template</vt:lpstr>
      <vt:lpstr>QAD 2010 Template</vt:lpstr>
      <vt:lpstr>GL Period Closing Process</vt:lpstr>
      <vt:lpstr>Closing Functionality Overview</vt:lpstr>
      <vt:lpstr>Period Status and Period Marks</vt:lpstr>
      <vt:lpstr>Application Areas</vt:lpstr>
      <vt:lpstr>Period Closing Process Flow</vt:lpstr>
      <vt:lpstr>Consistency Checks</vt:lpstr>
      <vt:lpstr>Consistency Checks Execute</vt:lpstr>
      <vt:lpstr>Consistency Check Results</vt:lpstr>
      <vt:lpstr>Period Lock</vt:lpstr>
      <vt:lpstr>Lock by Application Areas - Example</vt:lpstr>
      <vt:lpstr>Period Report</vt:lpstr>
      <vt:lpstr>Period Report - Gateways</vt:lpstr>
      <vt:lpstr>Conditions for Period Status Change</vt:lpstr>
      <vt:lpstr>GL Calendar Year Closing</vt:lpstr>
      <vt:lpstr>Manual Postings to Tax Accounts</vt:lpstr>
      <vt:lpstr>Basic Rule</vt:lpstr>
      <vt:lpstr>Business Case for Accrual and Payment of Taxes</vt:lpstr>
      <vt:lpstr>Possible Approaches</vt:lpstr>
      <vt:lpstr>Additional Offset Accounts</vt:lpstr>
      <vt:lpstr>Dummy Tax Code</vt:lpstr>
      <vt:lpstr>Best Practice: Dummy Tax Code</vt:lpstr>
      <vt:lpstr>Set Up Tax Parameters </vt:lpstr>
      <vt:lpstr>Tax Rate</vt:lpstr>
      <vt:lpstr>Report on Tax Account Balances</vt:lpstr>
      <vt:lpstr>Clear Out Tax Account Balances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QAD 2008 Enterprise Financials</dc:title>
  <dc:creator>QAD</dc:creator>
  <cp:lastModifiedBy>ymg</cp:lastModifiedBy>
  <cp:revision>79</cp:revision>
  <dcterms:created xsi:type="dcterms:W3CDTF">2008-08-07T23:46:20Z</dcterms:created>
  <dcterms:modified xsi:type="dcterms:W3CDTF">2013-03-01T14:36:27Z</dcterms:modified>
</cp:coreProperties>
</file>