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8" r:id="rId2"/>
  </p:sldMasterIdLst>
  <p:notesMasterIdLst>
    <p:notesMasterId r:id="rId52"/>
  </p:notesMasterIdLst>
  <p:sldIdLst>
    <p:sldId id="257" r:id="rId3"/>
    <p:sldId id="321" r:id="rId4"/>
    <p:sldId id="258" r:id="rId5"/>
    <p:sldId id="260" r:id="rId6"/>
    <p:sldId id="285" r:id="rId7"/>
    <p:sldId id="287" r:id="rId8"/>
    <p:sldId id="288" r:id="rId9"/>
    <p:sldId id="290" r:id="rId10"/>
    <p:sldId id="289" r:id="rId11"/>
    <p:sldId id="337" r:id="rId12"/>
    <p:sldId id="335" r:id="rId13"/>
    <p:sldId id="338" r:id="rId14"/>
    <p:sldId id="354" r:id="rId15"/>
    <p:sldId id="353" r:id="rId16"/>
    <p:sldId id="346" r:id="rId17"/>
    <p:sldId id="347" r:id="rId18"/>
    <p:sldId id="355" r:id="rId19"/>
    <p:sldId id="356" r:id="rId20"/>
    <p:sldId id="348" r:id="rId21"/>
    <p:sldId id="351" r:id="rId22"/>
    <p:sldId id="349" r:id="rId23"/>
    <p:sldId id="350" r:id="rId24"/>
    <p:sldId id="352" r:id="rId25"/>
    <p:sldId id="357" r:id="rId26"/>
    <p:sldId id="280" r:id="rId27"/>
    <p:sldId id="281" r:id="rId28"/>
    <p:sldId id="282" r:id="rId29"/>
    <p:sldId id="283" r:id="rId30"/>
    <p:sldId id="284" r:id="rId31"/>
    <p:sldId id="291" r:id="rId32"/>
    <p:sldId id="286" r:id="rId33"/>
    <p:sldId id="294" r:id="rId34"/>
    <p:sldId id="296" r:id="rId35"/>
    <p:sldId id="336" r:id="rId36"/>
    <p:sldId id="292" r:id="rId37"/>
    <p:sldId id="297" r:id="rId38"/>
    <p:sldId id="298" r:id="rId39"/>
    <p:sldId id="299" r:id="rId40"/>
    <p:sldId id="300" r:id="rId41"/>
    <p:sldId id="301" r:id="rId42"/>
    <p:sldId id="320" r:id="rId43"/>
    <p:sldId id="302" r:id="rId44"/>
    <p:sldId id="303" r:id="rId45"/>
    <p:sldId id="305" r:id="rId46"/>
    <p:sldId id="306" r:id="rId47"/>
    <p:sldId id="307" r:id="rId48"/>
    <p:sldId id="308" r:id="rId49"/>
    <p:sldId id="339" r:id="rId50"/>
    <p:sldId id="345" r:id="rId51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6"/>
    <a:srgbClr val="DCE6F2"/>
    <a:srgbClr val="4F81BD"/>
    <a:srgbClr val="0000CC"/>
    <a:srgbClr val="808080"/>
    <a:srgbClr val="62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4" autoAdjust="0"/>
    <p:restoredTop sz="97797" autoAdjust="0"/>
  </p:normalViewPr>
  <p:slideViewPr>
    <p:cSldViewPr snapToGrid="0">
      <p:cViewPr>
        <p:scale>
          <a:sx n="100" d="100"/>
          <a:sy n="100" d="100"/>
        </p:scale>
        <p:origin x="-13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14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9AC11-3840-4821-9659-66AE4994D9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066005-AE49-4854-9F1C-2BD75CB16D6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B51DC-ECF6-4EB3-AAD5-C8A66C6D2A9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90873C-C990-4FFC-ABB6-A6EF27BCBF0A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6379B-A2B4-4C06-998A-046A7A5DC04E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259313-12B8-472A-A367-B2C1DA51EF78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950D04-9157-4C91-8684-451100070A3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82ECC3-E936-47D9-8774-0CAA5AC5BCE0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C7CDA4-5CE3-43FE-B170-E864488D76B1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E23EA0-45A2-42A6-8FEC-F54C2D94C93B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A54AA4-0A40-49F1-9299-3031997883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991EE3-97BC-46B6-A91D-63E1F12A4FC7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4A3C81-9250-45A0-947C-3FC1B764C0C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B5753E-3468-4ACD-AE2B-41A937891C16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48E7E8-7FA9-471F-B1C6-8E083980F2E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B1D16D-28C1-4DFC-B448-FCEDCA2FC2BF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917F9-658D-4C81-A620-B03CBAB87AF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3BCE8C-BA2F-4AB7-AF88-B5AB5541902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2302A-124B-4FFE-82EB-5100B8AD942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D5594-5254-4D30-BC61-007A64422FB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DF4FAE-D8B1-4A38-A0EA-F6F384B0497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E1672E-9C09-472B-99F7-E2E2963B3EF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BF488-2233-4E3A-800F-259A3E5C0E0B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43688"/>
            <a:ext cx="11430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Arial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96200" y="6648450"/>
            <a:ext cx="14478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Setting Up Financial Foundations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endParaRPr lang="en-US" sz="2000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To connect data in different shared set types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To solve one to many relationship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Profiles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EF-FFSB-091</a:t>
            </a:r>
          </a:p>
        </p:txBody>
      </p:sp>
      <p:sp>
        <p:nvSpPr>
          <p:cNvPr id="12293" name="Oval 4"/>
          <p:cNvSpPr>
            <a:spLocks noChangeArrowheads="1"/>
          </p:cNvSpPr>
          <p:nvPr/>
        </p:nvSpPr>
        <p:spPr bwMode="auto">
          <a:xfrm>
            <a:off x="152400" y="1638300"/>
            <a:ext cx="2667000" cy="1676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Shared set:</a:t>
            </a:r>
          </a:p>
          <a:p>
            <a:r>
              <a:rPr lang="en-US">
                <a:latin typeface="+mj-lt"/>
              </a:rPr>
              <a:t>customers</a:t>
            </a:r>
          </a:p>
        </p:txBody>
      </p:sp>
      <p:sp>
        <p:nvSpPr>
          <p:cNvPr id="12294" name="Oval 5"/>
          <p:cNvSpPr>
            <a:spLocks noChangeArrowheads="1"/>
          </p:cNvSpPr>
          <p:nvPr/>
        </p:nvSpPr>
        <p:spPr bwMode="auto">
          <a:xfrm>
            <a:off x="6248400" y="1638300"/>
            <a:ext cx="2667000" cy="1752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Shared set:</a:t>
            </a:r>
          </a:p>
          <a:p>
            <a:r>
              <a:rPr lang="en-US">
                <a:latin typeface="+mj-lt"/>
              </a:rPr>
              <a:t>GL accounts</a:t>
            </a:r>
          </a:p>
        </p:txBody>
      </p:sp>
      <p:sp>
        <p:nvSpPr>
          <p:cNvPr id="12295" name="Oval 6"/>
          <p:cNvSpPr>
            <a:spLocks noChangeArrowheads="1"/>
          </p:cNvSpPr>
          <p:nvPr/>
        </p:nvSpPr>
        <p:spPr bwMode="auto">
          <a:xfrm>
            <a:off x="4038600" y="1638300"/>
            <a:ext cx="1066800" cy="1828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Profile</a:t>
            </a:r>
          </a:p>
        </p:txBody>
      </p:sp>
      <p:sp>
        <p:nvSpPr>
          <p:cNvPr id="12296" name="AutoShape 7"/>
          <p:cNvSpPr>
            <a:spLocks noChangeArrowheads="1"/>
          </p:cNvSpPr>
          <p:nvPr/>
        </p:nvSpPr>
        <p:spPr bwMode="auto">
          <a:xfrm>
            <a:off x="28956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297" name="AutoShape 8"/>
          <p:cNvSpPr>
            <a:spLocks noChangeArrowheads="1"/>
          </p:cNvSpPr>
          <p:nvPr/>
        </p:nvSpPr>
        <p:spPr bwMode="auto">
          <a:xfrm>
            <a:off x="52578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Ten predefined profile types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In the grid, specify records to link to the profile for each listed shared set (domain)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Profiles Setup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EF-FFSB-092</a:t>
            </a:r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2647950"/>
            <a:ext cx="5524500" cy="322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962150" y="4781550"/>
            <a:ext cx="5334000" cy="10668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19" name="Oval 8"/>
          <p:cNvSpPr>
            <a:spLocks noChangeArrowheads="1"/>
          </p:cNvSpPr>
          <p:nvPr/>
        </p:nvSpPr>
        <p:spPr bwMode="auto">
          <a:xfrm>
            <a:off x="1676400" y="3990975"/>
            <a:ext cx="2895600" cy="31432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Daybook and GL 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Banking entry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Cash Paid and Cash Received daybooks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account and customer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Customer 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Sales account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account and supplier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Supplier 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Purchase account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account and default values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Sub-account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Cost center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Project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Profile Types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Primary, secondary, and transient layers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Associate daybooks with a layer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Change daybook to move to other layer</a:t>
            </a:r>
          </a:p>
          <a:p>
            <a:pPr lvl="1" eaLnBrk="1" hangingPunct="1"/>
            <a:r>
              <a:rPr lang="en-US" dirty="0" smtClean="0"/>
              <a:t>Use Mass Layer Transfer to move transactions in batch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Optional: select multiple layers for reporting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Accounting Layers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EF-FFSB-94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52951" y="1018020"/>
            <a:ext cx="7219048" cy="5172797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System- or user-defined GL views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Mandatory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Useful for analysis and period close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Document numbering control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Financial, operational, external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Daybook groups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Daybook reporting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EF-FFSB-096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Process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EF-FFSB-097</a:t>
            </a:r>
          </a:p>
        </p:txBody>
      </p:sp>
      <p:pic>
        <p:nvPicPr>
          <p:cNvPr id="5" name="Picture 4" descr="Daybook-p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2075" y="1209675"/>
            <a:ext cx="51816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Link daybooks for reporting purposes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dirty="0" smtClean="0"/>
              <a:t>Optional functionality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dirty="0" smtClean="0"/>
              <a:t>Create groups in Daybook Group Create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dirty="0" smtClean="0"/>
              <a:t>Link groups to daybooks in Daybook Create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dirty="0" smtClean="0"/>
              <a:t>If you create a daybook group</a:t>
            </a:r>
          </a:p>
          <a:p>
            <a:pPr lvl="1" eaLnBrk="1" hangingPunct="1"/>
            <a:r>
              <a:rPr lang="en-US" dirty="0" smtClean="0"/>
              <a:t>Groups become mandatory </a:t>
            </a:r>
          </a:p>
          <a:p>
            <a:pPr lvl="1" eaLnBrk="1" hangingPunct="1"/>
            <a:r>
              <a:rPr lang="en-US" dirty="0" smtClean="0"/>
              <a:t>Users must specify a group when creating daybooks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Daybook Groups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Groups – Continued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EF-FFSB-098B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5573713" y="3219450"/>
            <a:ext cx="1223962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5575300" y="3238500"/>
            <a:ext cx="1255713" cy="646331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+mj-lt"/>
              </a:rPr>
              <a:t>Create a Daybook Group</a:t>
            </a:r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3619500" y="42830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7" name="Rectangle 12"/>
          <p:cNvSpPr>
            <a:spLocks noChangeArrowheads="1"/>
          </p:cNvSpPr>
          <p:nvPr/>
        </p:nvSpPr>
        <p:spPr bwMode="auto">
          <a:xfrm>
            <a:off x="5589588" y="4283075"/>
            <a:ext cx="1223962" cy="652463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8" name="Text Box 13"/>
          <p:cNvSpPr txBox="1">
            <a:spLocks noChangeArrowheads="1"/>
          </p:cNvSpPr>
          <p:nvPr/>
        </p:nvSpPr>
        <p:spPr bwMode="auto">
          <a:xfrm>
            <a:off x="5568950" y="4375150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B to Group</a:t>
            </a:r>
          </a:p>
        </p:txBody>
      </p:sp>
      <p:sp>
        <p:nvSpPr>
          <p:cNvPr id="20489" name="Rectangle 15"/>
          <p:cNvSpPr>
            <a:spLocks noChangeArrowheads="1"/>
          </p:cNvSpPr>
          <p:nvPr/>
        </p:nvSpPr>
        <p:spPr bwMode="auto">
          <a:xfrm>
            <a:off x="7667625" y="42703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0" name="Text Box 16"/>
          <p:cNvSpPr txBox="1">
            <a:spLocks noChangeArrowheads="1"/>
          </p:cNvSpPr>
          <p:nvPr/>
        </p:nvSpPr>
        <p:spPr bwMode="auto">
          <a:xfrm>
            <a:off x="7645400" y="4360863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C to Group</a:t>
            </a:r>
          </a:p>
        </p:txBody>
      </p:sp>
      <p:sp>
        <p:nvSpPr>
          <p:cNvPr id="20491" name="Rectangle 18"/>
          <p:cNvSpPr>
            <a:spLocks noChangeArrowheads="1"/>
          </p:cNvSpPr>
          <p:nvPr/>
        </p:nvSpPr>
        <p:spPr bwMode="auto">
          <a:xfrm>
            <a:off x="5556250" y="5311775"/>
            <a:ext cx="1223963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2" name="Text Box 19"/>
          <p:cNvSpPr txBox="1">
            <a:spLocks noChangeArrowheads="1"/>
          </p:cNvSpPr>
          <p:nvPr/>
        </p:nvSpPr>
        <p:spPr bwMode="auto">
          <a:xfrm>
            <a:off x="5689600" y="5426075"/>
            <a:ext cx="9747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Report on Group</a:t>
            </a:r>
          </a:p>
        </p:txBody>
      </p:sp>
      <p:sp>
        <p:nvSpPr>
          <p:cNvPr id="20493" name="Line 20"/>
          <p:cNvSpPr>
            <a:spLocks noChangeShapeType="1"/>
          </p:cNvSpPr>
          <p:nvPr/>
        </p:nvSpPr>
        <p:spPr bwMode="auto">
          <a:xfrm>
            <a:off x="6134100" y="3887788"/>
            <a:ext cx="0" cy="3905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4" name="Line 21"/>
          <p:cNvSpPr>
            <a:spLocks noChangeShapeType="1"/>
          </p:cNvSpPr>
          <p:nvPr/>
        </p:nvSpPr>
        <p:spPr bwMode="auto">
          <a:xfrm>
            <a:off x="4117975" y="4078288"/>
            <a:ext cx="4168775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5" name="Line 22"/>
          <p:cNvSpPr>
            <a:spLocks noChangeShapeType="1"/>
          </p:cNvSpPr>
          <p:nvPr/>
        </p:nvSpPr>
        <p:spPr bwMode="auto">
          <a:xfrm>
            <a:off x="8286750" y="4068763"/>
            <a:ext cx="0" cy="2000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6" name="Line 23"/>
          <p:cNvSpPr>
            <a:spLocks noChangeShapeType="1"/>
          </p:cNvSpPr>
          <p:nvPr/>
        </p:nvSpPr>
        <p:spPr bwMode="auto">
          <a:xfrm>
            <a:off x="4117975" y="4067175"/>
            <a:ext cx="0" cy="211138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7" name="Line 24"/>
          <p:cNvSpPr>
            <a:spLocks noChangeShapeType="1"/>
          </p:cNvSpPr>
          <p:nvPr/>
        </p:nvSpPr>
        <p:spPr bwMode="auto">
          <a:xfrm>
            <a:off x="4125913" y="5078413"/>
            <a:ext cx="4170362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8" name="Line 25"/>
          <p:cNvSpPr>
            <a:spLocks noChangeShapeType="1"/>
          </p:cNvSpPr>
          <p:nvPr/>
        </p:nvSpPr>
        <p:spPr bwMode="auto">
          <a:xfrm>
            <a:off x="6134100" y="4941888"/>
            <a:ext cx="0" cy="3698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9" name="Line 26"/>
          <p:cNvSpPr>
            <a:spLocks noChangeShapeType="1"/>
          </p:cNvSpPr>
          <p:nvPr/>
        </p:nvSpPr>
        <p:spPr bwMode="auto">
          <a:xfrm>
            <a:off x="4140200" y="4943475"/>
            <a:ext cx="0" cy="13335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0" name="Line 27"/>
          <p:cNvSpPr>
            <a:spLocks noChangeShapeType="1"/>
          </p:cNvSpPr>
          <p:nvPr/>
        </p:nvSpPr>
        <p:spPr bwMode="auto">
          <a:xfrm>
            <a:off x="8305800" y="4932363"/>
            <a:ext cx="0" cy="1539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1" name="Text Box 28"/>
          <p:cNvSpPr txBox="1">
            <a:spLocks noChangeArrowheads="1"/>
          </p:cNvSpPr>
          <p:nvPr/>
        </p:nvSpPr>
        <p:spPr bwMode="auto">
          <a:xfrm>
            <a:off x="3597275" y="4395788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A to Group</a:t>
            </a:r>
          </a:p>
        </p:txBody>
      </p:sp>
      <p:pic>
        <p:nvPicPr>
          <p:cNvPr id="20502" name="Picture 29" descr="Daybook_Grp_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63" y="1327150"/>
            <a:ext cx="51149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Create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</a:t>
            </a:r>
          </a:p>
        </p:txBody>
      </p:sp>
      <p:pic>
        <p:nvPicPr>
          <p:cNvPr id="21508" name="Picture 4" descr="Daybook-C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5313" y="1546225"/>
            <a:ext cx="54006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09800" y="3429000"/>
            <a:ext cx="4410075" cy="4953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09800" y="4210050"/>
            <a:ext cx="4410075" cy="2381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Understand the </a:t>
            </a:r>
            <a:r>
              <a:rPr lang="en-US" dirty="0" smtClean="0">
                <a:solidFill>
                  <a:schemeClr val="tx2"/>
                </a:solidFill>
              </a:rPr>
              <a:t>business considerations</a:t>
            </a:r>
            <a:r>
              <a:rPr lang="en-US" dirty="0" smtClean="0"/>
              <a:t> for  setting up financial foundations in QAD EE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Be able to </a:t>
            </a:r>
            <a:r>
              <a:rPr lang="en-US" dirty="0" smtClean="0">
                <a:solidFill>
                  <a:schemeClr val="tx2"/>
                </a:solidFill>
              </a:rPr>
              <a:t>set up financial foundations</a:t>
            </a:r>
            <a:r>
              <a:rPr lang="en-US" dirty="0" smtClean="0"/>
              <a:t> in QAD EE for a given business model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Understand the configuration </a:t>
            </a:r>
            <a:r>
              <a:rPr lang="en-US" dirty="0" smtClean="0">
                <a:solidFill>
                  <a:schemeClr val="tx2"/>
                </a:solidFill>
              </a:rPr>
              <a:t>impact on operations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Objectives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postings from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smtClean="0"/>
              <a:t>Fixed Assets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smtClean="0"/>
              <a:t>Inventory Control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smtClean="0"/>
              <a:t>Sales Orders, Invoices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smtClean="0"/>
              <a:t>Work Orders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Default daybooks to group transactions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Operational Daybooks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Default Daybook Maintenance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EF-FFSB-099A</a:t>
            </a:r>
          </a:p>
        </p:txBody>
      </p:sp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5410200" cy="279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55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048000"/>
            <a:ext cx="5457825" cy="297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3457575" y="3743325"/>
            <a:ext cx="1219200" cy="5238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28625" y="1962150"/>
            <a:ext cx="1219200" cy="5238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771899" y="4429126"/>
            <a:ext cx="4791075" cy="32385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For both AR and AP transactions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Assigned to customer bill-to in Customer Data Maintenance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Assigned to suppliers in Supplier Data Maintenance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Separate daybooks for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Invoices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Credit notes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Intercompany transactions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Correction invoices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By domain or by site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Daybook Sets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AR Daybook Sets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EF-FFSB-099C</a:t>
            </a:r>
          </a:p>
        </p:txBody>
      </p:sp>
      <p:pic>
        <p:nvPicPr>
          <p:cNvPr id="2560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5" y="3895725"/>
            <a:ext cx="6534150" cy="1724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725" y="1076325"/>
            <a:ext cx="5343525" cy="1990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5608" name="Rectangle 10"/>
          <p:cNvSpPr>
            <a:spLocks noChangeArrowheads="1"/>
          </p:cNvSpPr>
          <p:nvPr/>
        </p:nvSpPr>
        <p:spPr bwMode="auto">
          <a:xfrm>
            <a:off x="514350" y="3514725"/>
            <a:ext cx="3057525" cy="304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>
              <a:spcBef>
                <a:spcPct val="50000"/>
              </a:spcBef>
            </a:pPr>
            <a:r>
              <a:rPr lang="en-US" sz="1600" u="sng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Customer Data Maintenance</a:t>
            </a:r>
            <a:endParaRPr lang="en-US" sz="1600" u="sng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5609" name="Picture 11" descr="Daybook_Set_Maint_A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8388" y="2459038"/>
            <a:ext cx="36385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153025" y="4991100"/>
            <a:ext cx="2447925" cy="8001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04901" y="2276475"/>
            <a:ext cx="1733550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1526" y="4848225"/>
            <a:ext cx="2076450" cy="3143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Setting Up AP Daybook Sets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EF-FFSB-099D</a:t>
            </a:r>
          </a:p>
        </p:txBody>
      </p:sp>
      <p:pic>
        <p:nvPicPr>
          <p:cNvPr id="26628" name="Picture 5" descr="Purch-Acct-Ctr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038225"/>
            <a:ext cx="418465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7" descr="Supplier_Dbk_D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725" y="4254500"/>
            <a:ext cx="7896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8"/>
          <p:cNvSpPr txBox="1">
            <a:spLocks noChangeArrowheads="1"/>
          </p:cNvSpPr>
          <p:nvPr/>
        </p:nvSpPr>
        <p:spPr bwMode="auto">
          <a:xfrm>
            <a:off x="433388" y="3697288"/>
            <a:ext cx="283527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6632" name="Text Box 9"/>
          <p:cNvSpPr txBox="1">
            <a:spLocks noChangeArrowheads="1"/>
          </p:cNvSpPr>
          <p:nvPr/>
        </p:nvSpPr>
        <p:spPr bwMode="auto">
          <a:xfrm>
            <a:off x="190500" y="3697288"/>
            <a:ext cx="3135313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u="sng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Supplier Data Maintenance</a:t>
            </a:r>
          </a:p>
        </p:txBody>
      </p:sp>
      <p:pic>
        <p:nvPicPr>
          <p:cNvPr id="26633" name="Picture 10" descr="Daybook_Set_Maint_A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2025" y="1239838"/>
            <a:ext cx="41719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4886326" y="3810000"/>
            <a:ext cx="1733550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85801" y="2581275"/>
            <a:ext cx="1838324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048376" y="4905375"/>
            <a:ext cx="2076450" cy="2762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 Creation Process Flow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EF-FFSB-100</a:t>
            </a:r>
          </a:p>
        </p:txBody>
      </p:sp>
      <p:pic>
        <p:nvPicPr>
          <p:cNvPr id="8" name="Picture 7" descr="Set-Up-Fin-Str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915" y="1438275"/>
            <a:ext cx="5093309" cy="4471987"/>
          </a:xfrm>
          <a:prstGeom prst="rect">
            <a:avLst/>
          </a:prstGeom>
        </p:spPr>
      </p:pic>
      <p:pic>
        <p:nvPicPr>
          <p:cNvPr id="9" name="Picture 8" descr="Internal Entities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5900" y="1521984"/>
            <a:ext cx="3848100" cy="1606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 Create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EF-FFSB-110</a:t>
            </a:r>
          </a:p>
        </p:txBody>
      </p:sp>
      <p:pic>
        <p:nvPicPr>
          <p:cNvPr id="6" name="Picture 5" descr="Domain-Create-2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7300" y="1014412"/>
            <a:ext cx="6629400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Domain-SharedSet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1270000"/>
            <a:ext cx="7467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Link Domain to Shared Sets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EF-FFSB-120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550988" y="2905125"/>
            <a:ext cx="706437" cy="2873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Base currency and statutory currency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 Create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Default GL accounts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Domain/Account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Verify GL accounts field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COA masks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calendar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 GL Period Create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Tax rates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Most operational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Items, purchasing, sales and manufacturing setup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Domain-Level Data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EF-FFSB-130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omain-Create-2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5" y="848464"/>
            <a:ext cx="4895850" cy="3566373"/>
          </a:xfrm>
          <a:prstGeom prst="rect">
            <a:avLst/>
          </a:prstGeom>
        </p:spPr>
      </p:pic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Domain-Level Data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EF-FFSB-140</a:t>
            </a:r>
          </a:p>
        </p:txBody>
      </p:sp>
      <p:sp>
        <p:nvSpPr>
          <p:cNvPr id="31751" name="Rectangle 13"/>
          <p:cNvSpPr>
            <a:spLocks noChangeArrowheads="1"/>
          </p:cNvSpPr>
          <p:nvPr/>
        </p:nvSpPr>
        <p:spPr bwMode="auto">
          <a:xfrm>
            <a:off x="5440363" y="3794125"/>
            <a:ext cx="3581400" cy="28654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753" name="Rectangle 12"/>
          <p:cNvSpPr>
            <a:spLocks noChangeArrowheads="1"/>
          </p:cNvSpPr>
          <p:nvPr/>
        </p:nvSpPr>
        <p:spPr bwMode="auto">
          <a:xfrm>
            <a:off x="457200" y="4427538"/>
            <a:ext cx="4098925" cy="223996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0" y="993775"/>
            <a:ext cx="8975725" cy="5021263"/>
            <a:chOff x="168275" y="1231900"/>
            <a:chExt cx="8975725" cy="5021263"/>
          </a:xfrm>
        </p:grpSpPr>
        <p:sp>
          <p:nvSpPr>
            <p:cNvPr id="31759" name="Rectangle 17"/>
            <p:cNvSpPr>
              <a:spLocks noChangeArrowheads="1"/>
            </p:cNvSpPr>
            <p:nvPr/>
          </p:nvSpPr>
          <p:spPr bwMode="auto">
            <a:xfrm>
              <a:off x="168275" y="1546225"/>
              <a:ext cx="4289425" cy="2974975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31748" name="Group 21"/>
            <p:cNvGrpSpPr>
              <a:grpSpLocks/>
            </p:cNvGrpSpPr>
            <p:nvPr/>
          </p:nvGrpSpPr>
          <p:grpSpPr bwMode="auto">
            <a:xfrm>
              <a:off x="3581400" y="1231900"/>
              <a:ext cx="4090988" cy="2028825"/>
              <a:chOff x="2256" y="560"/>
              <a:chExt cx="2577" cy="1278"/>
            </a:xfrm>
          </p:grpSpPr>
          <p:pic>
            <p:nvPicPr>
              <p:cNvPr id="31757" name="Picture 19" descr="Domain_AcctCTR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71" y="578"/>
                <a:ext cx="2562" cy="12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58" name="Rectangle 20"/>
              <p:cNvSpPr>
                <a:spLocks noChangeArrowheads="1"/>
              </p:cNvSpPr>
              <p:nvPr/>
            </p:nvSpPr>
            <p:spPr bwMode="auto">
              <a:xfrm>
                <a:off x="2256" y="560"/>
                <a:ext cx="2560" cy="1264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317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" y="4000500"/>
              <a:ext cx="4114800" cy="2244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175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57800" y="1971675"/>
              <a:ext cx="3886200" cy="2117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1756" name="Rectangle 16"/>
            <p:cNvSpPr>
              <a:spLocks noChangeArrowheads="1"/>
            </p:cNvSpPr>
            <p:nvPr/>
          </p:nvSpPr>
          <p:spPr bwMode="auto">
            <a:xfrm>
              <a:off x="5227638" y="1363663"/>
              <a:ext cx="3916362" cy="211931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31750" name="Picture 11" descr="Tax_Rate_Mai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56238" y="3376613"/>
              <a:ext cx="3557587" cy="287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62300" y="4352925"/>
              <a:ext cx="2503488" cy="163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Financial structure setup</a:t>
            </a:r>
          </a:p>
          <a:p>
            <a:pPr lvl="1"/>
            <a:r>
              <a:rPr lang="en-US" dirty="0" smtClean="0"/>
              <a:t>Domains</a:t>
            </a:r>
          </a:p>
          <a:p>
            <a:pPr lvl="2"/>
            <a:r>
              <a:rPr lang="en-US" dirty="0" smtClean="0"/>
              <a:t>Currency</a:t>
            </a:r>
          </a:p>
          <a:p>
            <a:pPr lvl="2"/>
            <a:r>
              <a:rPr lang="en-US" dirty="0" smtClean="0"/>
              <a:t>Shared set codes</a:t>
            </a:r>
          </a:p>
          <a:p>
            <a:pPr lvl="2"/>
            <a:r>
              <a:rPr lang="en-US" dirty="0" smtClean="0"/>
              <a:t>Profiles</a:t>
            </a:r>
          </a:p>
          <a:p>
            <a:pPr lvl="2"/>
            <a:r>
              <a:rPr lang="en-US" dirty="0" smtClean="0"/>
              <a:t>Accounting Layers</a:t>
            </a:r>
          </a:p>
          <a:p>
            <a:pPr lvl="2"/>
            <a:r>
              <a:rPr lang="en-US" dirty="0" smtClean="0"/>
              <a:t>Daybooks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Entities</a:t>
            </a:r>
          </a:p>
          <a:p>
            <a:pPr lvl="2"/>
            <a:r>
              <a:rPr lang="en-US" dirty="0" smtClean="0"/>
              <a:t>Address data</a:t>
            </a:r>
          </a:p>
          <a:p>
            <a:pPr lvl="2"/>
            <a:r>
              <a:rPr lang="en-US" dirty="0" smtClean="0"/>
              <a:t>Business relation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Security setup</a:t>
            </a:r>
          </a:p>
          <a:p>
            <a:pPr lvl="2"/>
            <a:r>
              <a:rPr lang="en-US" dirty="0" smtClean="0"/>
              <a:t>Users, roles, permissions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setup</a:t>
            </a:r>
          </a:p>
          <a:p>
            <a:endParaRPr lang="en-US" dirty="0" smtClean="0"/>
          </a:p>
          <a:p>
            <a:r>
              <a:rPr lang="en-US" dirty="0" smtClean="0"/>
              <a:t>Exercise: Domain and entity creation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EF-FFSB-030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Prerequisites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Active domain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Address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Business relation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Independent financial unit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Separate balance sheet, income statement, and tax declaration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Base currency, statutory currency, and shared sets equals domain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Entity-specific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Employees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Bank account numbers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Entity Setup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3" descr="Address Data Creat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9650" y="2061369"/>
            <a:ext cx="7124700" cy="2876550"/>
          </a:xfrm>
          <a:noFill/>
          <a:ln>
            <a:solidFill>
              <a:schemeClr val="tx1"/>
            </a:solidFill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Address-Related Data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28650" y="871538"/>
            <a:ext cx="8029575" cy="5053012"/>
          </a:xfrm>
        </p:spPr>
        <p:txBody>
          <a:bodyPr/>
          <a:lstStyle/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Every customer, supplier, end user, entity, and employee is linked to a business relation code</a:t>
            </a:r>
          </a:p>
          <a:p>
            <a:pPr marL="338138" indent="-338138" defTabSz="449263" eaLnBrk="1" hangingPunct="1">
              <a:spcBef>
                <a:spcPts val="1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Defined at database or domain level</a:t>
            </a:r>
          </a:p>
          <a:p>
            <a:pPr marL="338138" indent="-338138" defTabSz="449263" eaLnBrk="1" hangingPunct="1">
              <a:spcBef>
                <a:spcPts val="1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Create business relations as needed when creating a new customer or supplier</a:t>
            </a:r>
          </a:p>
          <a:p>
            <a:pPr marL="338138" indent="-338138" defTabSz="449263" eaLnBrk="1" hangingPunct="1">
              <a:spcBef>
                <a:spcPts val="1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Business relations can have different address types</a:t>
            </a:r>
          </a:p>
          <a:p>
            <a:pPr marL="738188" lvl="1" indent="-280988" defTabSz="449263" eaLnBrk="1" hangingPunct="1">
              <a:spcBef>
                <a:spcPts val="625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 smtClean="0"/>
          </a:p>
        </p:txBody>
      </p:sp>
      <p:graphicFrame>
        <p:nvGraphicFramePr>
          <p:cNvPr id="56324" name="Group 4"/>
          <p:cNvGraphicFramePr>
            <a:graphicFrameLocks noGrp="1"/>
          </p:cNvGraphicFramePr>
          <p:nvPr>
            <p:ph idx="1"/>
          </p:nvPr>
        </p:nvGraphicFramePr>
        <p:xfrm>
          <a:off x="523875" y="4054475"/>
          <a:ext cx="8229601" cy="1566863"/>
        </p:xfrm>
        <a:graphic>
          <a:graphicData uri="http://schemas.openxmlformats.org/drawingml/2006/table">
            <a:tbl>
              <a:tblPr/>
              <a:tblGrid>
                <a:gridCol w="4115796"/>
                <a:gridCol w="4113805"/>
              </a:tblGrid>
              <a:tr h="156686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Head office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Reminder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Remittance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14748" marR="114748"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Ship-to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Dock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14748" marR="114748"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Business Relations Setup</a:t>
            </a:r>
          </a:p>
        </p:txBody>
      </p:sp>
      <p:sp>
        <p:nvSpPr>
          <p:cNvPr id="348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Business Relation Create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EF-FFSB-190</a:t>
            </a:r>
          </a:p>
        </p:txBody>
      </p:sp>
      <p:pic>
        <p:nvPicPr>
          <p:cNvPr id="35843" name="Picture 17" descr="Custom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550" y="982663"/>
            <a:ext cx="5430838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4676775" y="1504950"/>
            <a:ext cx="3609976" cy="430887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F4F4F"/>
                </a:solidFill>
                <a:latin typeface="+mj-lt"/>
              </a:rPr>
              <a:t>Click to create a business relation</a:t>
            </a:r>
          </a:p>
        </p:txBody>
      </p:sp>
      <p:sp>
        <p:nvSpPr>
          <p:cNvPr id="35846" name="Line 11"/>
          <p:cNvSpPr>
            <a:spLocks noChangeShapeType="1"/>
          </p:cNvSpPr>
          <p:nvPr/>
        </p:nvSpPr>
        <p:spPr bwMode="auto">
          <a:xfrm flipH="1">
            <a:off x="3676649" y="1762126"/>
            <a:ext cx="1000125" cy="3810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35850" name="Picture 18" descr="BR-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513" y="2487613"/>
            <a:ext cx="60864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19" descr="BR-Addr-Crea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700" y="3292475"/>
            <a:ext cx="61150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1095375" y="5353051"/>
            <a:ext cx="1533525" cy="492124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209550" y="4702175"/>
            <a:ext cx="2095500" cy="677108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F4F4F"/>
                </a:solidFill>
                <a:latin typeface="+mj-lt"/>
              </a:rPr>
              <a:t>Insert </a:t>
            </a:r>
            <a:r>
              <a:rPr lang="en-US" sz="1600" dirty="0" smtClean="0">
                <a:solidFill>
                  <a:srgbClr val="4F4F4F"/>
                </a:solidFill>
                <a:latin typeface="+mj-lt"/>
              </a:rPr>
              <a:t>new row </a:t>
            </a:r>
            <a:r>
              <a:rPr lang="en-US" sz="1600" dirty="0">
                <a:solidFill>
                  <a:srgbClr val="4F4F4F"/>
                </a:solidFill>
                <a:latin typeface="+mj-lt"/>
              </a:rPr>
              <a:t>to </a:t>
            </a:r>
          </a:p>
          <a:p>
            <a:pPr>
              <a:defRPr/>
            </a:pPr>
            <a:r>
              <a:rPr lang="en-US" sz="1600" dirty="0">
                <a:solidFill>
                  <a:srgbClr val="4F4F4F"/>
                </a:solidFill>
                <a:latin typeface="+mj-lt"/>
              </a:rPr>
              <a:t>create address info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343150" y="2505075"/>
            <a:ext cx="1562100" cy="2571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14425" y="981075"/>
            <a:ext cx="942975" cy="2571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Combine multiple customer, supplier positions</a:t>
            </a:r>
          </a:p>
          <a:p>
            <a:pPr eaLnBrk="1" hangingPunct="1"/>
            <a:r>
              <a:rPr lang="en-US" sz="2400" dirty="0" smtClean="0"/>
              <a:t>Allows for AR, AP netting and intercompany transactions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Business Relation Features</a:t>
            </a:r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EF-QAD-320</a:t>
            </a:r>
          </a:p>
        </p:txBody>
      </p:sp>
      <p:pic>
        <p:nvPicPr>
          <p:cNvPr id="36867" name="Picture 2" descr="Business Relation Create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588" y="2378075"/>
            <a:ext cx="78581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286000" y="4152900"/>
            <a:ext cx="323850" cy="542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ntity-Create-2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7" y="1119187"/>
            <a:ext cx="7019925" cy="4905375"/>
          </a:xfrm>
          <a:prstGeom prst="rect">
            <a:avLst/>
          </a:prstGeom>
        </p:spPr>
      </p:pic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Entity Create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EF-FFSB-200</a:t>
            </a: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6648450" y="4430713"/>
            <a:ext cx="1828800" cy="430887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4F4F4F"/>
                </a:solidFill>
                <a:latin typeface="+mj-lt"/>
              </a:rPr>
              <a:t>Error prevention</a:t>
            </a:r>
          </a:p>
        </p:txBody>
      </p:sp>
      <p:sp>
        <p:nvSpPr>
          <p:cNvPr id="37895" name="Line 6"/>
          <p:cNvSpPr>
            <a:spLocks noChangeShapeType="1"/>
          </p:cNvSpPr>
          <p:nvPr/>
        </p:nvSpPr>
        <p:spPr bwMode="auto">
          <a:xfrm flipH="1" flipV="1">
            <a:off x="6804025" y="3762375"/>
            <a:ext cx="768350" cy="66675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tIns="91440" bIns="91440" anchor="ctr"/>
          <a:lstStyle/>
          <a:p>
            <a:endParaRPr lang="en-US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7896" name="Line 7"/>
          <p:cNvSpPr>
            <a:spLocks noChangeShapeType="1"/>
          </p:cNvSpPr>
          <p:nvPr/>
        </p:nvSpPr>
        <p:spPr bwMode="auto">
          <a:xfrm flipH="1" flipV="1">
            <a:off x="6911975" y="3489325"/>
            <a:ext cx="685800" cy="9398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tIns="91440" bIns="91440" anchor="ctr"/>
          <a:lstStyle/>
          <a:p>
            <a:endParaRPr lang="en-US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663575" y="2276475"/>
            <a:ext cx="2857500" cy="241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Security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EF-FFSB-210</a:t>
            </a:r>
          </a:p>
        </p:txBody>
      </p:sp>
      <p:pic>
        <p:nvPicPr>
          <p:cNvPr id="5" name="Picture 4" descr="security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0" y="1590675"/>
            <a:ext cx="49911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Set up role</a:t>
            </a:r>
          </a:p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Add permissions to the role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smtClean="0">
                <a:ea typeface="宋体" pitchFamily="2" charset="-122"/>
              </a:rPr>
              <a:t>1) Roles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EF-FFSB-220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mtClean="0"/>
              <a:t>2) User Maintenance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EF-FFSB-230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63" y="1022350"/>
            <a:ext cx="6819900" cy="4219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5" y="4038600"/>
            <a:ext cx="7467600" cy="213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0213" y="3665538"/>
            <a:ext cx="2324100" cy="87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en-US" smtClean="0"/>
              <a:t>3) User Access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EF-FFSB-240</a:t>
            </a:r>
          </a:p>
        </p:txBody>
      </p:sp>
      <p:pic>
        <p:nvPicPr>
          <p:cNvPr id="41988" name="Picture 7" descr="UserDom-EntAcc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2003425"/>
            <a:ext cx="8461375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117873" y="4322763"/>
            <a:ext cx="2173992" cy="677108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Assign domains and</a:t>
            </a:r>
          </a:p>
          <a:p>
            <a:r>
              <a:rPr lang="en-US" sz="1600" dirty="0">
                <a:latin typeface="+mj-lt"/>
              </a:rPr>
              <a:t>e</a:t>
            </a:r>
            <a:r>
              <a:rPr lang="en-US" sz="1600" dirty="0" smtClean="0">
                <a:latin typeface="+mj-lt"/>
              </a:rPr>
              <a:t>ntities </a:t>
            </a:r>
            <a:r>
              <a:rPr lang="en-US" sz="1600" dirty="0">
                <a:latin typeface="+mj-lt"/>
              </a:rPr>
              <a:t>to </a:t>
            </a:r>
            <a:r>
              <a:rPr lang="en-US" sz="1600" dirty="0" smtClean="0">
                <a:latin typeface="+mj-lt"/>
              </a:rPr>
              <a:t>users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 Structure Setup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EF-FFSB-040</a:t>
            </a:r>
          </a:p>
        </p:txBody>
      </p:sp>
      <p:pic>
        <p:nvPicPr>
          <p:cNvPr id="12" name="Picture 11" descr="Set-Up-Fin-Str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335" y="1019175"/>
            <a:ext cx="5885240" cy="5167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4) Link All Together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EF-FFSB-250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55875" y="5802313"/>
            <a:ext cx="612457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en-US" sz="1600"/>
              <a:t>  </a:t>
            </a:r>
          </a:p>
        </p:txBody>
      </p:sp>
      <p:pic>
        <p:nvPicPr>
          <p:cNvPr id="43013" name="Picture 6" descr="RoleMem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2076450"/>
            <a:ext cx="85121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412750" y="2882900"/>
            <a:ext cx="3784600" cy="6350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44036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516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at database level </a:t>
            </a:r>
          </a:p>
          <a:p>
            <a:pPr lvl="1" eaLnBrk="1" hangingPunct="1"/>
            <a:r>
              <a:rPr lang="en-US" dirty="0" smtClean="0"/>
              <a:t>To be used with business relations and shared set data (customers, suppliers)</a:t>
            </a:r>
          </a:p>
          <a:p>
            <a:pPr lvl="1" eaLnBrk="1" hangingPunct="1"/>
            <a:r>
              <a:rPr lang="en-US" dirty="0" smtClean="0"/>
              <a:t>Exception: tax rate setup at domain level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Introduced in QAD Enterprise Edition</a:t>
            </a:r>
          </a:p>
          <a:p>
            <a:pPr lvl="1" eaLnBrk="1" hangingPunct="1"/>
            <a:r>
              <a:rPr lang="en-US" dirty="0" smtClean="0"/>
              <a:t>Tax box</a:t>
            </a:r>
          </a:p>
          <a:p>
            <a:pPr lvl="1" eaLnBrk="1" hangingPunct="1"/>
            <a:r>
              <a:rPr lang="en-US" dirty="0" smtClean="0"/>
              <a:t>Tax group</a:t>
            </a:r>
          </a:p>
          <a:p>
            <a:pPr lvl="1" eaLnBrk="1" hangingPunct="1"/>
            <a:r>
              <a:rPr lang="en-US" dirty="0" smtClean="0"/>
              <a:t>Extensive reporting</a:t>
            </a:r>
          </a:p>
          <a:p>
            <a:pPr lvl="1" eaLnBrk="1" hangingPunct="1"/>
            <a:r>
              <a:rPr lang="en-US" dirty="0" smtClean="0"/>
              <a:t>Tax calendar</a:t>
            </a: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 Setup: Global Tax Management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>
            <a:normAutofit/>
          </a:bodyPr>
          <a:lstStyle/>
          <a:p>
            <a:pPr eaLnBrk="1" hangingPunct="1"/>
            <a:r>
              <a:rPr lang="en-US" smtClean="0"/>
              <a:t>Tax Attributes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EF-FFSB-350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527425" y="938213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Class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303963" y="177323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Group</a:t>
            </a:r>
            <a:endParaRPr lang="en-US" sz="1600">
              <a:latin typeface="+mj-lt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3536950" y="30638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Zone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3532188" y="1992313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Usage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46088" name="Text Box 7"/>
          <p:cNvSpPr txBox="1">
            <a:spLocks noChangeArrowheads="1"/>
          </p:cNvSpPr>
          <p:nvPr/>
        </p:nvSpPr>
        <p:spPr bwMode="auto">
          <a:xfrm>
            <a:off x="6186488" y="5622925"/>
            <a:ext cx="21605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+mj-lt"/>
              </a:rPr>
              <a:t>(*) = optional</a:t>
            </a: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6302375" y="28352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Box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614363" y="938213"/>
            <a:ext cx="2205037" cy="719137"/>
          </a:xfrm>
          <a:prstGeom prst="rect">
            <a:avLst/>
          </a:prstGeom>
          <a:solidFill>
            <a:srgbClr val="E6E6E6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GTM</a:t>
            </a:r>
            <a:endParaRPr lang="en-US" sz="1600">
              <a:latin typeface="+mj-lt"/>
            </a:endParaRP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6297613" y="3924300"/>
            <a:ext cx="2205037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Calendar</a:t>
            </a: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3530600" y="4230688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Environment</a:t>
            </a:r>
          </a:p>
        </p:txBody>
      </p:sp>
      <p:sp>
        <p:nvSpPr>
          <p:cNvPr id="72721" name="Rectangle 17"/>
          <p:cNvSpPr>
            <a:spLocks noChangeArrowheads="1"/>
          </p:cNvSpPr>
          <p:nvPr/>
        </p:nvSpPr>
        <p:spPr bwMode="auto">
          <a:xfrm>
            <a:off x="3544888" y="534828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Rate</a:t>
            </a:r>
          </a:p>
        </p:txBody>
      </p:sp>
      <p:cxnSp>
        <p:nvCxnSpPr>
          <p:cNvPr id="72724" name="AutoShape 20"/>
          <p:cNvCxnSpPr>
            <a:cxnSpLocks noChangeShapeType="1"/>
            <a:stCxn id="72713" idx="3"/>
            <a:endCxn id="72721" idx="1"/>
          </p:cNvCxnSpPr>
          <p:nvPr/>
        </p:nvCxnSpPr>
        <p:spPr bwMode="auto">
          <a:xfrm>
            <a:off x="2833688" y="1298575"/>
            <a:ext cx="696912" cy="4410075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72725" name="AutoShape 21"/>
          <p:cNvCxnSpPr>
            <a:cxnSpLocks noChangeShapeType="1"/>
            <a:stCxn id="72713" idx="3"/>
            <a:endCxn id="72718" idx="1"/>
          </p:cNvCxnSpPr>
          <p:nvPr/>
        </p:nvCxnSpPr>
        <p:spPr bwMode="auto">
          <a:xfrm>
            <a:off x="2833688" y="1298575"/>
            <a:ext cx="682625" cy="3292475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72726" name="AutoShape 22"/>
          <p:cNvCxnSpPr>
            <a:cxnSpLocks noChangeShapeType="1"/>
            <a:stCxn id="72713" idx="3"/>
            <a:endCxn id="72709" idx="1"/>
          </p:cNvCxnSpPr>
          <p:nvPr/>
        </p:nvCxnSpPr>
        <p:spPr bwMode="auto">
          <a:xfrm>
            <a:off x="2833688" y="1298575"/>
            <a:ext cx="688975" cy="2125663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72727" name="AutoShape 23"/>
          <p:cNvCxnSpPr>
            <a:cxnSpLocks noChangeShapeType="1"/>
            <a:stCxn id="72713" idx="3"/>
            <a:endCxn id="72710" idx="1"/>
          </p:cNvCxnSpPr>
          <p:nvPr/>
        </p:nvCxnSpPr>
        <p:spPr bwMode="auto">
          <a:xfrm>
            <a:off x="2833688" y="1298575"/>
            <a:ext cx="684212" cy="1054100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72728" name="AutoShape 24"/>
          <p:cNvCxnSpPr>
            <a:cxnSpLocks noChangeShapeType="1"/>
            <a:stCxn id="72713" idx="3"/>
            <a:endCxn id="72707" idx="1"/>
          </p:cNvCxnSpPr>
          <p:nvPr/>
        </p:nvCxnSpPr>
        <p:spPr bwMode="auto">
          <a:xfrm>
            <a:off x="2833688" y="1298575"/>
            <a:ext cx="679450" cy="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Credit Terms Data Setup</a:t>
            </a:r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EF-FFSB-440</a:t>
            </a:r>
          </a:p>
        </p:txBody>
      </p:sp>
      <p:pic>
        <p:nvPicPr>
          <p:cNvPr id="47106" name="Picture 10" descr="Credit-Term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163" y="1236663"/>
            <a:ext cx="64484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 Box 9"/>
          <p:cNvSpPr txBox="1">
            <a:spLocks noChangeArrowheads="1"/>
          </p:cNvSpPr>
          <p:nvPr/>
        </p:nvSpPr>
        <p:spPr bwMode="auto">
          <a:xfrm>
            <a:off x="6280505" y="1846263"/>
            <a:ext cx="1699503" cy="677108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 smtClean="0">
                <a:solidFill>
                  <a:srgbClr val="4F4F4F"/>
                </a:solidFill>
                <a:latin typeface="+mj-lt"/>
              </a:rPr>
              <a:t>Multi-language</a:t>
            </a:r>
            <a:endParaRPr lang="en-US" sz="1600" dirty="0">
              <a:solidFill>
                <a:srgbClr val="4F4F4F"/>
              </a:solidFill>
              <a:latin typeface="+mj-lt"/>
            </a:endParaRPr>
          </a:p>
          <a:p>
            <a:r>
              <a:rPr lang="en-US" sz="1600" dirty="0">
                <a:solidFill>
                  <a:srgbClr val="4F4F4F"/>
                </a:solidFill>
                <a:latin typeface="+mj-lt"/>
              </a:rPr>
              <a:t>d</a:t>
            </a:r>
            <a:r>
              <a:rPr lang="en-US" sz="1600" dirty="0" smtClean="0">
                <a:solidFill>
                  <a:srgbClr val="4F4F4F"/>
                </a:solidFill>
                <a:latin typeface="+mj-lt"/>
              </a:rPr>
              <a:t>escription</a:t>
            </a:r>
            <a:endParaRPr lang="en-US" sz="1600" dirty="0">
              <a:solidFill>
                <a:srgbClr val="4F4F4F"/>
              </a:solidFill>
              <a:latin typeface="+mj-lt"/>
            </a:endParaRPr>
          </a:p>
        </p:txBody>
      </p:sp>
      <p:sp>
        <p:nvSpPr>
          <p:cNvPr id="47110" name="Rectangle 10"/>
          <p:cNvSpPr>
            <a:spLocks noChangeArrowheads="1"/>
          </p:cNvSpPr>
          <p:nvPr/>
        </p:nvSpPr>
        <p:spPr bwMode="auto">
          <a:xfrm>
            <a:off x="5248275" y="2695575"/>
            <a:ext cx="161925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7111" name="AutoShape 11"/>
          <p:cNvCxnSpPr>
            <a:cxnSpLocks noChangeShapeType="1"/>
            <a:stCxn id="47109" idx="1"/>
            <a:endCxn id="47110" idx="3"/>
          </p:cNvCxnSpPr>
          <p:nvPr/>
        </p:nvCxnSpPr>
        <p:spPr bwMode="auto">
          <a:xfrm rot="10800000" flipV="1">
            <a:off x="5410201" y="2184817"/>
            <a:ext cx="870305" cy="60124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sp>
        <p:nvSpPr>
          <p:cNvPr id="47112" name="Text Box 12"/>
          <p:cNvSpPr txBox="1">
            <a:spLocks noChangeArrowheads="1"/>
          </p:cNvSpPr>
          <p:nvPr/>
        </p:nvSpPr>
        <p:spPr bwMode="auto">
          <a:xfrm>
            <a:off x="6158692" y="3065463"/>
            <a:ext cx="1939954" cy="677108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solidFill>
                  <a:srgbClr val="4F4F4F"/>
                </a:solidFill>
                <a:latin typeface="+mj-lt"/>
              </a:rPr>
              <a:t>Payment type:</a:t>
            </a:r>
          </a:p>
          <a:p>
            <a:r>
              <a:rPr lang="en-US" sz="1600" dirty="0">
                <a:solidFill>
                  <a:srgbClr val="4F4F4F"/>
                </a:solidFill>
                <a:latin typeface="+mj-lt"/>
              </a:rPr>
              <a:t>Normal or Staged</a:t>
            </a:r>
          </a:p>
        </p:txBody>
      </p:sp>
      <p:sp>
        <p:nvSpPr>
          <p:cNvPr id="47113" name="Rectangle 14"/>
          <p:cNvSpPr>
            <a:spLocks noChangeArrowheads="1"/>
          </p:cNvSpPr>
          <p:nvPr/>
        </p:nvSpPr>
        <p:spPr bwMode="auto">
          <a:xfrm>
            <a:off x="3962400" y="2962275"/>
            <a:ext cx="200025" cy="171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7114" name="AutoShape 15"/>
          <p:cNvCxnSpPr>
            <a:cxnSpLocks noChangeShapeType="1"/>
            <a:stCxn id="47112" idx="1"/>
            <a:endCxn id="47113" idx="3"/>
          </p:cNvCxnSpPr>
          <p:nvPr/>
        </p:nvCxnSpPr>
        <p:spPr bwMode="auto">
          <a:xfrm rot="10800000">
            <a:off x="4162426" y="3048001"/>
            <a:ext cx="1996267" cy="35601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Early payment discount setup</a:t>
            </a:r>
            <a:endParaRPr lang="en-US" dirty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Credit Terms Data Setup 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EF-FFSB-450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6286500" y="4740275"/>
            <a:ext cx="1609725" cy="430887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4F4F4F"/>
                </a:solidFill>
                <a:latin typeface="+mj-lt"/>
              </a:rPr>
              <a:t>Discount </a:t>
            </a:r>
            <a:r>
              <a:rPr lang="en-US" sz="1600" dirty="0" smtClean="0">
                <a:solidFill>
                  <a:srgbClr val="4F4F4F"/>
                </a:solidFill>
                <a:latin typeface="+mj-lt"/>
              </a:rPr>
              <a:t>tab</a:t>
            </a:r>
            <a:endParaRPr lang="en-US" sz="1600" dirty="0">
              <a:solidFill>
                <a:srgbClr val="4F4F4F"/>
              </a:solidFill>
              <a:latin typeface="+mj-lt"/>
            </a:endParaRPr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1562100"/>
            <a:ext cx="4543425" cy="433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12" name="Straight Arrow Connector 11"/>
          <p:cNvCxnSpPr>
            <a:stCxn id="48132" idx="1"/>
          </p:cNvCxnSpPr>
          <p:nvPr/>
        </p:nvCxnSpPr>
        <p:spPr>
          <a:xfrm flipH="1">
            <a:off x="4562475" y="4955719"/>
            <a:ext cx="1724025" cy="10205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Credit Terms Data Setup 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EF-FFSB-460</a:t>
            </a:r>
          </a:p>
        </p:txBody>
      </p:sp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758950"/>
            <a:ext cx="4743450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153150" y="4787900"/>
            <a:ext cx="1609725" cy="430887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rgbClr val="4F4F4F"/>
                </a:solidFill>
                <a:latin typeface="+mj-lt"/>
              </a:rPr>
              <a:t>Staged tab</a:t>
            </a:r>
            <a:endParaRPr lang="en-US" sz="1600" dirty="0">
              <a:solidFill>
                <a:srgbClr val="4F4F4F"/>
              </a:solidFill>
              <a:latin typeface="+mj-lt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Staged credit terms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8" idx="1"/>
          </p:cNvCxnSpPr>
          <p:nvPr/>
        </p:nvCxnSpPr>
        <p:spPr>
          <a:xfrm flipH="1">
            <a:off x="4981575" y="5003344"/>
            <a:ext cx="1171575" cy="5443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Determine invoice process flow</a:t>
            </a:r>
          </a:p>
          <a:p>
            <a:pPr eaLnBrk="1" hangingPunct="1"/>
            <a:r>
              <a:rPr lang="en-US" dirty="0" smtClean="0"/>
              <a:t>Use for supplier and customer invoices</a:t>
            </a: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Status Codes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EF-FFSB-470</a:t>
            </a:r>
          </a:p>
        </p:txBody>
      </p:sp>
      <p:pic>
        <p:nvPicPr>
          <p:cNvPr id="5018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5050" y="1981200"/>
            <a:ext cx="5638800" cy="426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57200" y="4006850"/>
            <a:ext cx="1609725" cy="430887"/>
          </a:xfrm>
          <a:prstGeom prst="rect">
            <a:avLst/>
          </a:prstGeom>
          <a:solidFill>
            <a:srgbClr val="E6EDF6"/>
          </a:solidFill>
          <a:ln w="28575" algn="ctr">
            <a:solidFill>
              <a:srgbClr val="4F4F4F"/>
            </a:solidFill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rgbClr val="4F4F4F"/>
                </a:solidFill>
                <a:latin typeface="+mj-lt"/>
              </a:rPr>
              <a:t>Attributes</a:t>
            </a:r>
            <a:endParaRPr lang="en-US" sz="1600" dirty="0">
              <a:solidFill>
                <a:srgbClr val="4F4F4F"/>
              </a:solidFill>
              <a:latin typeface="+mj-lt"/>
            </a:endParaRPr>
          </a:p>
        </p:txBody>
      </p:sp>
      <p:cxnSp>
        <p:nvCxnSpPr>
          <p:cNvPr id="10" name="Straight Arrow Connector 9"/>
          <p:cNvCxnSpPr>
            <a:stCxn id="8" idx="3"/>
          </p:cNvCxnSpPr>
          <p:nvPr/>
        </p:nvCxnSpPr>
        <p:spPr>
          <a:xfrm>
            <a:off x="2066925" y="4222294"/>
            <a:ext cx="666750" cy="22588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8" idx="3"/>
          </p:cNvCxnSpPr>
          <p:nvPr/>
        </p:nvCxnSpPr>
        <p:spPr>
          <a:xfrm>
            <a:off x="2066925" y="4222294"/>
            <a:ext cx="676275" cy="77833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3"/>
          </p:cNvCxnSpPr>
          <p:nvPr/>
        </p:nvCxnSpPr>
        <p:spPr>
          <a:xfrm flipV="1">
            <a:off x="2066925" y="4095750"/>
            <a:ext cx="657225" cy="12654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Locked for payment: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Invoice Approved: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Allocation status:</a:t>
            </a:r>
          </a:p>
          <a:p>
            <a:pPr lvl="1" eaLnBrk="1" hangingPunct="1"/>
            <a:r>
              <a:rPr lang="en-US" dirty="0" smtClean="0"/>
              <a:t>No Allocation</a:t>
            </a:r>
          </a:p>
          <a:p>
            <a:pPr lvl="1" eaLnBrk="1" hangingPunct="1"/>
            <a:r>
              <a:rPr lang="en-US" dirty="0" smtClean="0"/>
              <a:t>Transient Allocation</a:t>
            </a:r>
          </a:p>
          <a:p>
            <a:pPr lvl="1" eaLnBrk="1" hangingPunct="1"/>
            <a:r>
              <a:rPr lang="en-US" dirty="0" smtClean="0"/>
              <a:t>Allocation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Initial status: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Receiver Matching: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Status after match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Do not Increment Reminder Count: Y/N</a:t>
            </a: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Status Code Attributes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52228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9256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Currency-Related Data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85825" y="1133475"/>
            <a:ext cx="7356475" cy="5026025"/>
            <a:chOff x="304800" y="1495425"/>
            <a:chExt cx="7356475" cy="5026025"/>
          </a:xfrm>
        </p:grpSpPr>
        <p:pic>
          <p:nvPicPr>
            <p:cNvPr id="717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752600"/>
              <a:ext cx="4991100" cy="2819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73350" y="4149725"/>
              <a:ext cx="4324350" cy="2371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4" name="Picture 7" descr="ExchangRateTyp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41950" y="1495425"/>
              <a:ext cx="2219325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set of codes supplied with system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Determined by  specific financial structure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Shared Set Codes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EF-FFSB-060</a:t>
            </a:r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533650"/>
            <a:ext cx="5943600" cy="291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Financial data shared across domains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Minimum one shared set code of each type of data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Use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profiles to link one shared set type to data in another shared set type </a:t>
            </a:r>
          </a:p>
          <a:p>
            <a:pPr lvl="1" eaLnBrk="1" hangingPunct="1"/>
            <a:r>
              <a:rPr lang="en-US" dirty="0" smtClean="0"/>
              <a:t>Example: customers and suppliers link to control accounts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Shared Set Data Setup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Exchange rates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GL accounts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Sub-accounts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Sub-account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Cost centers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Cost center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Projects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Project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Daybooks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Suppliers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Customers</a:t>
            </a:r>
          </a:p>
          <a:p>
            <a:pPr eaLnBrk="1" hangingPunct="1">
              <a:tabLst>
                <a:tab pos="4976813" algn="l"/>
              </a:tabLst>
            </a:pPr>
            <a:endParaRPr lang="en-US" sz="2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Types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One supplier (supplier shared set): </a:t>
            </a:r>
            <a:r>
              <a:rPr lang="en-US" dirty="0" err="1" smtClean="0"/>
              <a:t>MyVendor</a:t>
            </a:r>
            <a:endParaRPr lang="en-US" dirty="0" smtClean="0"/>
          </a:p>
          <a:p>
            <a:pPr eaLnBrk="1" hangingPunct="1"/>
            <a:r>
              <a:rPr lang="en-US" dirty="0" smtClean="0"/>
              <a:t>Three domains: US, EMEA, ASIA</a:t>
            </a:r>
          </a:p>
          <a:p>
            <a:pPr eaLnBrk="1" hangingPunct="1"/>
            <a:r>
              <a:rPr lang="en-US" dirty="0" smtClean="0"/>
              <a:t>Three COAs (GL shared sets)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algn="ctr" eaLnBrk="1" hangingPunct="1">
              <a:buFont typeface="Webdings" pitchFamily="18" charset="2"/>
              <a:buNone/>
            </a:pPr>
            <a:r>
              <a:rPr lang="en-US" dirty="0" smtClean="0"/>
              <a:t>Supplier: </a:t>
            </a:r>
            <a:r>
              <a:rPr lang="en-US" b="1" dirty="0" err="1" smtClean="0"/>
              <a:t>MyVendor</a:t>
            </a:r>
            <a:r>
              <a:rPr lang="en-US" dirty="0" smtClean="0"/>
              <a:t> (exists in domains A, B, C)</a:t>
            </a:r>
          </a:p>
          <a:p>
            <a:pPr algn="ctr" eaLnBrk="1" hangingPunct="1">
              <a:buFont typeface="Webdings" pitchFamily="18" charset="2"/>
              <a:buNone/>
            </a:pPr>
            <a:r>
              <a:rPr lang="en-US" dirty="0" smtClean="0"/>
              <a:t>Profile for Supplier Account Control invoices: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          </a:t>
            </a:r>
            <a:r>
              <a:rPr lang="en-US" sz="2400" dirty="0" smtClean="0"/>
              <a:t>Domain US       Domain EMEA     Domain Asia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2400" dirty="0" smtClean="0"/>
              <a:t>GL Acct:	 2000		     		2500	  	        		3000</a:t>
            </a:r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Data Setup with Profiles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EF-FFSB-090</a:t>
            </a:r>
          </a:p>
        </p:txBody>
      </p:sp>
      <p:sp>
        <p:nvSpPr>
          <p:cNvPr id="11269" name="AutoShape 4"/>
          <p:cNvSpPr>
            <a:spLocks noChangeArrowheads="1"/>
          </p:cNvSpPr>
          <p:nvPr/>
        </p:nvSpPr>
        <p:spPr bwMode="auto">
          <a:xfrm rot="18413903">
            <a:off x="2242344" y="4475956"/>
            <a:ext cx="750888" cy="447675"/>
          </a:xfrm>
          <a:prstGeom prst="leftArrow">
            <a:avLst>
              <a:gd name="adj1" fmla="val 50000"/>
              <a:gd name="adj2" fmla="val 41933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0" name="AutoShape 5"/>
          <p:cNvSpPr>
            <a:spLocks noChangeArrowheads="1"/>
          </p:cNvSpPr>
          <p:nvPr/>
        </p:nvSpPr>
        <p:spPr bwMode="auto">
          <a:xfrm rot="13891421">
            <a:off x="4518921" y="4484931"/>
            <a:ext cx="808762" cy="446088"/>
          </a:xfrm>
          <a:prstGeom prst="leftArrow">
            <a:avLst>
              <a:gd name="adj1" fmla="val 50000"/>
              <a:gd name="adj2" fmla="val 33541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1" name="AutoShape 6"/>
          <p:cNvSpPr>
            <a:spLocks noChangeArrowheads="1"/>
          </p:cNvSpPr>
          <p:nvPr/>
        </p:nvSpPr>
        <p:spPr bwMode="auto">
          <a:xfrm rot="13571946">
            <a:off x="7169065" y="4532835"/>
            <a:ext cx="806266" cy="361950"/>
          </a:xfrm>
          <a:prstGeom prst="leftArrow">
            <a:avLst>
              <a:gd name="adj1" fmla="val 50000"/>
              <a:gd name="adj2" fmla="val 51535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Objectives&amp;#x0D;&amp;#x0A;&amp;quot;&quot;/&gt;&lt;property id=&quot;20307&quot; value=&quot;321&quot;/&gt;&lt;/object&gt;&lt;object type=&quot;3&quot; unique_id=&quot;10006&quot;&gt;&lt;property id=&quot;20148&quot; value=&quot;5&quot;/&gt;&lt;property id=&quot;20300&quot; value=&quot;Slide 3 - &amp;quot;Overview&amp;quot;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60&quot;/&gt;&lt;/object&gt;&lt;object type=&quot;3&quot; unique_id=&quot;10008&quot;&gt;&lt;property id=&quot;20148&quot; value=&quot;5&quot;/&gt;&lt;property id=&quot;20300&quot; value=&quot;Slide 5 - &amp;quot;Currency Related Data&amp;quot;&quot;/&gt;&lt;property id=&quot;20307&quot; value=&quot;285&quot;/&gt;&lt;/object&gt;&lt;object type=&quot;3&quot; unique_id=&quot;10009&quot;&gt;&lt;property id=&quot;20148&quot; value=&quot;5&quot;/&gt;&lt;property id=&quot;20300&quot; value=&quot;Slide 6 - &amp;quot;Shared Set Codes&amp;quot;&quot;/&gt;&lt;property id=&quot;20307&quot; value=&quot;287&quot;/&gt;&lt;/object&gt;&lt;object type=&quot;3&quot; unique_id=&quot;10010&quot;&gt;&lt;property id=&quot;20148&quot; value=&quot;5&quot;/&gt;&lt;property id=&quot;20300&quot; value=&quot;Slide 7 - &amp;quot;Shared Set Data Setup&amp;quot;&quot;/&gt;&lt;property id=&quot;20307&quot; value=&quot;288&quot;/&gt;&lt;/object&gt;&lt;object type=&quot;3&quot; unique_id=&quot;10011&quot;&gt;&lt;property id=&quot;20148&quot; value=&quot;5&quot;/&gt;&lt;property id=&quot;20300&quot; value=&quot;Slide 8 - &amp;quot;Shared Set Types&amp;quot;&quot;/&gt;&lt;property id=&quot;20307&quot; value=&quot;290&quot;/&gt;&lt;/object&gt;&lt;object type=&quot;3&quot; unique_id=&quot;10012&quot;&gt;&lt;property id=&quot;20148&quot; value=&quot;5&quot;/&gt;&lt;property id=&quot;20300&quot; value=&quot;Slide 9 - &amp;quot;Shared Set Data Setup with Profiles&amp;quot;&quot;/&gt;&lt;property id=&quot;20307&quot; value=&quot;289&quot;/&gt;&lt;/object&gt;&lt;object type=&quot;3&quot; unique_id=&quot;10013&quot;&gt;&lt;property id=&quot;20148&quot; value=&quot;5&quot;/&gt;&lt;property id=&quot;20300&quot; value=&quot;Slide 10 - &amp;quot;Profiles&amp;quot;&quot;/&gt;&lt;property id=&quot;20307&quot; value=&quot;337&quot;/&gt;&lt;/object&gt;&lt;object type=&quot;3&quot; unique_id=&quot;10014&quot;&gt;&lt;property id=&quot;20148&quot; value=&quot;5&quot;/&gt;&lt;property id=&quot;20300&quot; value=&quot;Slide 11 - &amp;quot;Profiles Setup Highlights&amp;quot;&quot;/&gt;&lt;property id=&quot;20307&quot; value=&quot;335&quot;/&gt;&lt;/object&gt;&lt;object type=&quot;3&quot; unique_id=&quot;10015&quot;&gt;&lt;property id=&quot;20148&quot; value=&quot;5&quot;/&gt;&lt;property id=&quot;20300&quot; value=&quot;Slide 12 - &amp;quot;Profile Types&amp;quot;&quot;/&gt;&lt;property id=&quot;20307&quot; value=&quot;338&quot;/&gt;&lt;/object&gt;&lt;object type=&quot;3&quot; unique_id=&quot;10016&quot;&gt;&lt;property id=&quot;20148&quot; value=&quot;5&quot;/&gt;&lt;property id=&quot;20300&quot; value=&quot;Slide 13 - &amp;quot;Accounting Layer Highlights&amp;quot;&quot;/&gt;&lt;property id=&quot;20307&quot; value=&quot;354&quot;/&gt;&lt;/object&gt;&lt;object type=&quot;3&quot; unique_id=&quot;10017&quot;&gt;&lt;property id=&quot;20148&quot; value=&quot;5&quot;/&gt;&lt;property id=&quot;20300&quot; value=&quot;Slide 14 - &amp;quot;Accounting Layers&amp;quot;&quot;/&gt;&lt;property id=&quot;20307&quot; value=&quot;353&quot;/&gt;&lt;/object&gt;&lt;object type=&quot;3&quot; unique_id=&quot;10018&quot;&gt;&lt;property id=&quot;20148&quot; value=&quot;5&quot;/&gt;&lt;property id=&quot;20300&quot; value=&quot;Slide 15 - &amp;quot;Daybooks&amp;quot;&quot;/&gt;&lt;property id=&quot;20307&quot; value=&quot;346&quot;/&gt;&lt;/object&gt;&lt;object type=&quot;3&quot; unique_id=&quot;10019&quot;&gt;&lt;property id=&quot;20148&quot; value=&quot;5&quot;/&gt;&lt;property id=&quot;20300&quot; value=&quot;Slide 16 - &amp;quot;Daybook Process&amp;quot;&quot;/&gt;&lt;property id=&quot;20307&quot; value=&quot;347&quot;/&gt;&lt;/object&gt;&lt;object type=&quot;3&quot; unique_id=&quot;10020&quot;&gt;&lt;property id=&quot;20148&quot; value=&quot;5&quot;/&gt;&lt;property id=&quot;20300&quot; value=&quot;Slide 17 - &amp;quot;Daybook Groups&amp;quot;&quot;/&gt;&lt;property id=&quot;20307&quot; value=&quot;355&quot;/&gt;&lt;/object&gt;&lt;object type=&quot;3&quot; unique_id=&quot;10021&quot;&gt;&lt;property id=&quot;20148&quot; value=&quot;5&quot;/&gt;&lt;property id=&quot;20300&quot; value=&quot;Slide 18 - &amp;quot;Daybook Groups – Continued&amp;quot;&quot;/&gt;&lt;property id=&quot;20307&quot; value=&quot;356&quot;/&gt;&lt;/object&gt;&lt;object type=&quot;3&quot; unique_id=&quot;10022&quot;&gt;&lt;property id=&quot;20148&quot; value=&quot;5&quot;/&gt;&lt;property id=&quot;20300&quot; value=&quot;Slide 19 - &amp;quot;Daybook Create&amp;quot;&quot;/&gt;&lt;property id=&quot;20307&quot; value=&quot;348&quot;/&gt;&lt;/object&gt;&lt;object type=&quot;3&quot; unique_id=&quot;10023&quot;&gt;&lt;property id=&quot;20148&quot; value=&quot;5&quot;/&gt;&lt;property id=&quot;20300&quot; value=&quot;Slide 20 - &amp;quot;Operational Daybooks&amp;quot;&quot;/&gt;&lt;property id=&quot;20307&quot; value=&quot;351&quot;/&gt;&lt;/object&gt;&lt;object type=&quot;3&quot; unique_id=&quot;10024&quot;&gt;&lt;property id=&quot;20148&quot; value=&quot;5&quot;/&gt;&lt;property id=&quot;20300&quot; value=&quot;Slide 21 - &amp;quot;Default Daybook Maintenance&amp;quot;&quot;/&gt;&lt;property id=&quot;20307&quot; value=&quot;349&quot;/&gt;&lt;/object&gt;&lt;object type=&quot;3&quot; unique_id=&quot;10025&quot;&gt;&lt;property id=&quot;20148&quot; value=&quot;5&quot;/&gt;&lt;property id=&quot;20300&quot; value=&quot;Slide 22 - &amp;quot;Daybook Sets&amp;quot;&quot;/&gt;&lt;property id=&quot;20307&quot; value=&quot;350&quot;/&gt;&lt;/object&gt;&lt;object type=&quot;3&quot; unique_id=&quot;10026&quot;&gt;&lt;property id=&quot;20148&quot; value=&quot;5&quot;/&gt;&lt;property id=&quot;20300&quot; value=&quot;Slide 23 - &amp;quot;Setting Up AR Daybook Sets&amp;quot;&quot;/&gt;&lt;property id=&quot;20307&quot; value=&quot;352&quot;/&gt;&lt;/object&gt;&lt;object type=&quot;3&quot; unique_id=&quot;10027&quot;&gt;&lt;property id=&quot;20148&quot; value=&quot;5&quot;/&gt;&lt;property id=&quot;20300&quot; value=&quot;Slide 24 - &amp;quot;Setting Up AP Daybook Sets&amp;quot;&quot;/&gt;&lt;property id=&quot;20307&quot; value=&quot;357&quot;/&gt;&lt;/object&gt;&lt;object type=&quot;3&quot; unique_id=&quot;10028&quot;&gt;&lt;property id=&quot;20148&quot; value=&quot;5&quot;/&gt;&lt;property id=&quot;20300&quot; value=&quot;Slide 25 - &amp;quot;Domain Creation Process Flow&amp;quot;&quot;/&gt;&lt;property id=&quot;20307&quot; value=&quot;280&quot;/&gt;&lt;/object&gt;&lt;object type=&quot;3&quot; unique_id=&quot;10029&quot;&gt;&lt;property id=&quot;20148&quot; value=&quot;5&quot;/&gt;&lt;property id=&quot;20300&quot; value=&quot;Slide 26 - &amp;quot;Domain Create&amp;quot;&quot;/&gt;&lt;property id=&quot;20307&quot; value=&quot;281&quot;/&gt;&lt;/object&gt;&lt;object type=&quot;3&quot; unique_id=&quot;10030&quot;&gt;&lt;property id=&quot;20148&quot; value=&quot;5&quot;/&gt;&lt;property id=&quot;20300&quot; value=&quot;Slide 27 - &amp;quot;Link Domain to Shared Sets&amp;quot;&quot;/&gt;&lt;property id=&quot;20307&quot; value=&quot;282&quot;/&gt;&lt;/object&gt;&lt;object type=&quot;3&quot; unique_id=&quot;10031&quot;&gt;&lt;property id=&quot;20148&quot; value=&quot;5&quot;/&gt;&lt;property id=&quot;20300&quot; value=&quot;Slide 28 - &amp;quot;Domain Level Data&amp;quot;&quot;/&gt;&lt;property id=&quot;20307&quot; value=&quot;283&quot;/&gt;&lt;/object&gt;&lt;object type=&quot;3&quot; unique_id=&quot;10032&quot;&gt;&lt;property id=&quot;20148&quot; value=&quot;5&quot;/&gt;&lt;property id=&quot;20300&quot; value=&quot;Slide 29 - &amp;quot;Domain Level&amp;#x0D;&amp;#x0A;Data&amp;quot;&quot;/&gt;&lt;property id=&quot;20307&quot; value=&quot;284&quot;/&gt;&lt;/object&gt;&lt;object type=&quot;3&quot; unique_id=&quot;10033&quot;&gt;&lt;property id=&quot;20148&quot; value=&quot;5&quot;/&gt;&lt;property id=&quot;20300&quot; value=&quot;Slide 30 - &amp;quot;Entity Setup&amp;quot;&quot;/&gt;&lt;property id=&quot;20307&quot; value=&quot;291&quot;/&gt;&lt;/object&gt;&lt;object type=&quot;3&quot; unique_id=&quot;10034&quot;&gt;&lt;property id=&quot;20148&quot; value=&quot;5&quot;/&gt;&lt;property id=&quot;20300&quot; value=&quot;Slide 31 - &amp;quot;Address Related Data&amp;quot;&quot;/&gt;&lt;property id=&quot;20307&quot; value=&quot;286&quot;/&gt;&lt;/object&gt;&lt;object type=&quot;3&quot; unique_id=&quot;10035&quot;&gt;&lt;property id=&quot;20148&quot; value=&quot;5&quot;/&gt;&lt;property id=&quot;20300&quot; value=&quot;Slide 32 - &amp;quot;Business Relations Setup&amp;quot;&quot;/&gt;&lt;property id=&quot;20307&quot; value=&quot;294&quot;/&gt;&lt;/object&gt;&lt;object type=&quot;3&quot; unique_id=&quot;10036&quot;&gt;&lt;property id=&quot;20148&quot; value=&quot;5&quot;/&gt;&lt;property id=&quot;20300&quot; value=&quot;Slide 33 - &amp;quot;Business Relation Create&amp;quot;&quot;/&gt;&lt;property id=&quot;20307&quot; value=&quot;296&quot;/&gt;&lt;/object&gt;&lt;object type=&quot;3&quot; unique_id=&quot;10037&quot;&gt;&lt;property id=&quot;20148&quot; value=&quot;5&quot;/&gt;&lt;property id=&quot;20300&quot; value=&quot;Slide 34 - &amp;quot;Business Relation Features&amp;quot;&quot;/&gt;&lt;property id=&quot;20307&quot; value=&quot;336&quot;/&gt;&lt;/object&gt;&lt;object type=&quot;3&quot; unique_id=&quot;10038&quot;&gt;&lt;property id=&quot;20148&quot; value=&quot;5&quot;/&gt;&lt;property id=&quot;20300&quot; value=&quot;Slide 35 - &amp;quot;Entity Create&amp;quot;&quot;/&gt;&lt;property id=&quot;20307&quot; value=&quot;292&quot;/&gt;&lt;/object&gt;&lt;object type=&quot;3&quot; unique_id=&quot;10039&quot;&gt;&lt;property id=&quot;20148&quot; value=&quot;5&quot;/&gt;&lt;property id=&quot;20300&quot; value=&quot;Slide 36 - &amp;quot;Security Setup&amp;quot;&quot;/&gt;&lt;property id=&quot;20307&quot; value=&quot;297&quot;/&gt;&lt;/object&gt;&lt;object type=&quot;3&quot; unique_id=&quot;10040&quot;&gt;&lt;property id=&quot;20148&quot; value=&quot;5&quot;/&gt;&lt;property id=&quot;20300&quot; value=&quot;Slide 37 - &amp;quot;1) Roles&amp;quot;&quot;/&gt;&lt;property id=&quot;20307&quot; value=&quot;298&quot;/&gt;&lt;/object&gt;&lt;object type=&quot;3&quot; unique_id=&quot;10041&quot;&gt;&lt;property id=&quot;20148&quot; value=&quot;5&quot;/&gt;&lt;property id=&quot;20300&quot; value=&quot;Slide 38 - &amp;quot;2) User Maintenance&amp;quot;&quot;/&gt;&lt;property id=&quot;20307&quot; value=&quot;299&quot;/&gt;&lt;/object&gt;&lt;object type=&quot;3&quot; unique_id=&quot;10042&quot;&gt;&lt;property id=&quot;20148&quot; value=&quot;5&quot;/&gt;&lt;property id=&quot;20300&quot; value=&quot;Slide 39 - &amp;quot;3) User Access&amp;quot;&quot;/&gt;&lt;property id=&quot;20307&quot; value=&quot;300&quot;/&gt;&lt;/object&gt;&lt;object type=&quot;3&quot; unique_id=&quot;10043&quot;&gt;&lt;property id=&quot;20148&quot; value=&quot;5&quot;/&gt;&lt;property id=&quot;20300&quot; value=&quot;Slide 40 - &amp;quot;4) Link All Together&amp;quot;&quot;/&gt;&lt;property id=&quot;20307&quot; value=&quot;301&quot;/&gt;&lt;/object&gt;&lt;object type=&quot;3&quot; unique_id=&quot;10044&quot;&gt;&lt;property id=&quot;20148&quot; value=&quot;5&quot;/&gt;&lt;property id=&quot;20300&quot; value=&quot;Slide 41 - &amp;quot;Hands-on Exercise&amp;quot;&quot;/&gt;&lt;property id=&quot;20307&quot; value=&quot;320&quot;/&gt;&lt;/object&gt;&lt;object type=&quot;3&quot; unique_id=&quot;10045&quot;&gt;&lt;property id=&quot;20148&quot; value=&quot;5&quot;/&gt;&lt;property id=&quot;20300&quot; value=&quot;Slide 42 - &amp;quot;Tax Setup: Global Tax Management&amp;quot;&quot;/&gt;&lt;property id=&quot;20307&quot; value=&quot;302&quot;/&gt;&lt;/object&gt;&lt;object type=&quot;3&quot; unique_id=&quot;10046&quot;&gt;&lt;property id=&quot;20148&quot; value=&quot;5&quot;/&gt;&lt;property id=&quot;20300&quot; value=&quot;Slide 43 - &amp;quot;Tax Attributes&amp;quot;&quot;/&gt;&lt;property id=&quot;20307&quot; value=&quot;303&quot;/&gt;&lt;/object&gt;&lt;object type=&quot;3&quot; unique_id=&quot;10047&quot;&gt;&lt;property id=&quot;20148&quot; value=&quot;5&quot;/&gt;&lt;property id=&quot;20300&quot; value=&quot;Slide 44 - &amp;quot;Credit Terms Data Setup&amp;quot;&quot;/&gt;&lt;property id=&quot;20307&quot; value=&quot;305&quot;/&gt;&lt;/object&gt;&lt;object type=&quot;3&quot; unique_id=&quot;10048&quot;&gt;&lt;property id=&quot;20148&quot; value=&quot;5&quot;/&gt;&lt;property id=&quot;20300&quot; value=&quot;Slide 45 - &amp;quot;Credit Terms Data Setup &amp;quot;&quot;/&gt;&lt;property id=&quot;20307&quot; value=&quot;306&quot;/&gt;&lt;/object&gt;&lt;object type=&quot;3&quot; unique_id=&quot;10049&quot;&gt;&lt;property id=&quot;20148&quot; value=&quot;5&quot;/&gt;&lt;property id=&quot;20300&quot; value=&quot;Slide 46 - &amp;quot;Credit Terms Data Setup &amp;quot;&quot;/&gt;&lt;property id=&quot;20307&quot; value=&quot;307&quot;/&gt;&lt;/object&gt;&lt;object type=&quot;3&quot; unique_id=&quot;10050&quot;&gt;&lt;property id=&quot;20148&quot; value=&quot;5&quot;/&gt;&lt;property id=&quot;20300&quot; value=&quot;Slide 47 - &amp;quot;Invoice Status Codes&amp;quot;&quot;/&gt;&lt;property id=&quot;20307&quot; value=&quot;308&quot;/&gt;&lt;/object&gt;&lt;object type=&quot;3&quot; unique_id=&quot;10051&quot;&gt;&lt;property id=&quot;20148&quot; value=&quot;5&quot;/&gt;&lt;property id=&quot;20300&quot; value=&quot;Slide 48 - &amp;quot;Invoice Status Code Attributes&amp;quot;&quot;/&gt;&lt;property id=&quot;20307&quot; value=&quot;339&quot;/&gt;&lt;/object&gt;&lt;object type=&quot;3&quot; unique_id=&quot;10052&quot;&gt;&lt;property id=&quot;20148&quot; value=&quot;5&quot;/&gt;&lt;property id=&quot;20300&quot; value=&quot;Slide 49 - &amp;quot;Hands-on Exercise&amp;quot;&quot;/&gt;&lt;property id=&quot;20307&quot; value=&quot;34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3944</TotalTime>
  <Words>962</Words>
  <Application>Microsoft Office PowerPoint</Application>
  <PresentationFormat>On-screen Show (4:3)</PresentationFormat>
  <Paragraphs>317</Paragraphs>
  <Slides>49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1_EX06PP_template</vt:lpstr>
      <vt:lpstr>QAD 2010 Template</vt:lpstr>
      <vt:lpstr>Setting Up Financial Foundations</vt:lpstr>
      <vt:lpstr>Objectives </vt:lpstr>
      <vt:lpstr>Overview</vt:lpstr>
      <vt:lpstr>Financial Structure Setup</vt:lpstr>
      <vt:lpstr>Currency-Related Data</vt:lpstr>
      <vt:lpstr>Shared Set Codes</vt:lpstr>
      <vt:lpstr>Shared Set Data Setup</vt:lpstr>
      <vt:lpstr>Shared Set Types</vt:lpstr>
      <vt:lpstr>Shared Set Data Setup with Profiles</vt:lpstr>
      <vt:lpstr>Profiles</vt:lpstr>
      <vt:lpstr>Profiles Setup</vt:lpstr>
      <vt:lpstr>Profile Types</vt:lpstr>
      <vt:lpstr>Accounting Layers</vt:lpstr>
      <vt:lpstr>Accounting Layers</vt:lpstr>
      <vt:lpstr>Daybooks</vt:lpstr>
      <vt:lpstr>Daybook Process</vt:lpstr>
      <vt:lpstr>Daybook Groups</vt:lpstr>
      <vt:lpstr>Daybook Groups – Continued</vt:lpstr>
      <vt:lpstr>Daybook Create</vt:lpstr>
      <vt:lpstr>Operational Daybooks</vt:lpstr>
      <vt:lpstr>Default Daybook Maintenance</vt:lpstr>
      <vt:lpstr>Daybook Sets</vt:lpstr>
      <vt:lpstr>Setting Up AR Daybook Sets</vt:lpstr>
      <vt:lpstr>Setting Up AP Daybook Sets</vt:lpstr>
      <vt:lpstr>Domain Creation Process Flow</vt:lpstr>
      <vt:lpstr>Domain Create</vt:lpstr>
      <vt:lpstr>Link Domain to Shared Sets</vt:lpstr>
      <vt:lpstr>Domain-Level Data</vt:lpstr>
      <vt:lpstr>Domain-Level Data</vt:lpstr>
      <vt:lpstr>Entity Setup</vt:lpstr>
      <vt:lpstr>Address-Related Data</vt:lpstr>
      <vt:lpstr>Business Relations Setup</vt:lpstr>
      <vt:lpstr>Business Relation Create</vt:lpstr>
      <vt:lpstr>Business Relation Features</vt:lpstr>
      <vt:lpstr>Entity Create</vt:lpstr>
      <vt:lpstr>Security Setup</vt:lpstr>
      <vt:lpstr>1) Roles</vt:lpstr>
      <vt:lpstr>2) User Maintenance</vt:lpstr>
      <vt:lpstr>3) User Access</vt:lpstr>
      <vt:lpstr>4) Link All Together</vt:lpstr>
      <vt:lpstr>Hands-on Exercise</vt:lpstr>
      <vt:lpstr>Tax Setup: Global Tax Management</vt:lpstr>
      <vt:lpstr>Tax Attributes</vt:lpstr>
      <vt:lpstr>Credit Terms Data Setup</vt:lpstr>
      <vt:lpstr>Credit Terms Data Setup </vt:lpstr>
      <vt:lpstr>Credit Terms Data Setup </vt:lpstr>
      <vt:lpstr>Invoice Status Codes</vt:lpstr>
      <vt:lpstr>Invoice Status Code Attributes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2008   Introduction to Enterprise Financials</dc:title>
  <dc:creator>QAD</dc:creator>
  <cp:lastModifiedBy>ymg</cp:lastModifiedBy>
  <cp:revision>185</cp:revision>
  <dcterms:created xsi:type="dcterms:W3CDTF">2008-08-05T22:34:10Z</dcterms:created>
  <dcterms:modified xsi:type="dcterms:W3CDTF">2013-05-10T09:44:38Z</dcterms:modified>
</cp:coreProperties>
</file>