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handoutMasterIdLst>
    <p:handoutMasterId r:id="rId44"/>
  </p:handoutMasterIdLst>
  <p:sldIdLst>
    <p:sldId id="404" r:id="rId2"/>
    <p:sldId id="329" r:id="rId3"/>
    <p:sldId id="330" r:id="rId4"/>
    <p:sldId id="351" r:id="rId5"/>
    <p:sldId id="402" r:id="rId6"/>
    <p:sldId id="257" r:id="rId7"/>
    <p:sldId id="352" r:id="rId8"/>
    <p:sldId id="356" r:id="rId9"/>
    <p:sldId id="362" r:id="rId10"/>
    <p:sldId id="363" r:id="rId11"/>
    <p:sldId id="364" r:id="rId12"/>
    <p:sldId id="374" r:id="rId13"/>
    <p:sldId id="375" r:id="rId14"/>
    <p:sldId id="357" r:id="rId15"/>
    <p:sldId id="403" r:id="rId16"/>
    <p:sldId id="365" r:id="rId17"/>
    <p:sldId id="371" r:id="rId18"/>
    <p:sldId id="372" r:id="rId19"/>
    <p:sldId id="376" r:id="rId20"/>
    <p:sldId id="367" r:id="rId21"/>
    <p:sldId id="389" r:id="rId22"/>
    <p:sldId id="390" r:id="rId23"/>
    <p:sldId id="391" r:id="rId24"/>
    <p:sldId id="377" r:id="rId25"/>
    <p:sldId id="368" r:id="rId26"/>
    <p:sldId id="369" r:id="rId27"/>
    <p:sldId id="370" r:id="rId28"/>
    <p:sldId id="378" r:id="rId29"/>
    <p:sldId id="392" r:id="rId30"/>
    <p:sldId id="393" r:id="rId31"/>
    <p:sldId id="394" r:id="rId32"/>
    <p:sldId id="395" r:id="rId33"/>
    <p:sldId id="396" r:id="rId34"/>
    <p:sldId id="381" r:id="rId35"/>
    <p:sldId id="397" r:id="rId36"/>
    <p:sldId id="398" r:id="rId37"/>
    <p:sldId id="401" r:id="rId38"/>
    <p:sldId id="388" r:id="rId39"/>
    <p:sldId id="399" r:id="rId40"/>
    <p:sldId id="400" r:id="rId41"/>
    <p:sldId id="385" r:id="rId42"/>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14" autoAdjust="0"/>
    <p:restoredTop sz="86624" autoAdjust="0"/>
  </p:normalViewPr>
  <p:slideViewPr>
    <p:cSldViewPr snapToGrid="0">
      <p:cViewPr>
        <p:scale>
          <a:sx n="100" d="100"/>
          <a:sy n="100" d="100"/>
        </p:scale>
        <p:origin x="-234" y="21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43979" cy="464183"/>
          </a:xfrm>
          <a:prstGeom prst="rect">
            <a:avLst/>
          </a:prstGeom>
          <a:noFill/>
          <a:ln w="9525">
            <a:noFill/>
            <a:miter lim="800000"/>
            <a:headEnd/>
            <a:tailEnd/>
          </a:ln>
        </p:spPr>
        <p:txBody>
          <a:bodyPr vert="horz" wrap="square" lIns="88261" tIns="44131" rIns="88261" bIns="44131" numCol="1" anchor="t" anchorCtr="0" compatLnSpc="1">
            <a:prstTxWarp prst="textNoShape">
              <a:avLst/>
            </a:prstTxWarp>
          </a:bodyPr>
          <a:lstStyle>
            <a:lvl1pPr defTabSz="88228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77531" y="0"/>
            <a:ext cx="3043979" cy="464183"/>
          </a:xfrm>
          <a:prstGeom prst="rect">
            <a:avLst/>
          </a:prstGeom>
          <a:noFill/>
          <a:ln w="9525">
            <a:noFill/>
            <a:miter lim="800000"/>
            <a:headEnd/>
            <a:tailEnd/>
          </a:ln>
        </p:spPr>
        <p:txBody>
          <a:bodyPr vert="horz" wrap="square" lIns="88261" tIns="44131" rIns="88261" bIns="44131" numCol="1" anchor="t" anchorCtr="0" compatLnSpc="1">
            <a:prstTxWarp prst="textNoShape">
              <a:avLst/>
            </a:prstTxWarp>
          </a:bodyPr>
          <a:lstStyle>
            <a:lvl1pPr algn="r" defTabSz="882284">
              <a:defRPr sz="1200">
                <a:latin typeface="Calibri" pitchFamily="34" charset="0"/>
              </a:defRPr>
            </a:lvl1pPr>
          </a:lstStyle>
          <a:p>
            <a:pPr>
              <a:defRPr/>
            </a:pPr>
            <a:fld id="{23F08340-9D2A-4797-8AAB-95919D9070DF}" type="datetimeFigureOut">
              <a:rPr lang="en-US"/>
              <a:pPr>
                <a:defRPr/>
              </a:pPr>
              <a:t>4/10/2013</a:t>
            </a:fld>
            <a:endParaRPr lang="en-GB"/>
          </a:p>
        </p:txBody>
      </p:sp>
      <p:sp>
        <p:nvSpPr>
          <p:cNvPr id="4" name="Footer Placeholder 3"/>
          <p:cNvSpPr>
            <a:spLocks noGrp="1"/>
          </p:cNvSpPr>
          <p:nvPr>
            <p:ph type="ftr" sz="quarter" idx="2"/>
          </p:nvPr>
        </p:nvSpPr>
        <p:spPr bwMode="auto">
          <a:xfrm>
            <a:off x="1" y="8843328"/>
            <a:ext cx="3043979" cy="464183"/>
          </a:xfrm>
          <a:prstGeom prst="rect">
            <a:avLst/>
          </a:prstGeom>
          <a:noFill/>
          <a:ln w="9525">
            <a:noFill/>
            <a:miter lim="800000"/>
            <a:headEnd/>
            <a:tailEnd/>
          </a:ln>
        </p:spPr>
        <p:txBody>
          <a:bodyPr vert="horz" wrap="square" lIns="88261" tIns="44131" rIns="88261" bIns="44131" numCol="1" anchor="b" anchorCtr="0" compatLnSpc="1">
            <a:prstTxWarp prst="textNoShape">
              <a:avLst/>
            </a:prstTxWarp>
          </a:bodyPr>
          <a:lstStyle>
            <a:lvl1pPr defTabSz="88228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77531" y="8843328"/>
            <a:ext cx="3043979" cy="464183"/>
          </a:xfrm>
          <a:prstGeom prst="rect">
            <a:avLst/>
          </a:prstGeom>
          <a:noFill/>
          <a:ln w="9525">
            <a:noFill/>
            <a:miter lim="800000"/>
            <a:headEnd/>
            <a:tailEnd/>
          </a:ln>
        </p:spPr>
        <p:txBody>
          <a:bodyPr vert="horz" wrap="square" lIns="88261" tIns="44131" rIns="88261" bIns="44131" numCol="1" anchor="b" anchorCtr="0" compatLnSpc="1">
            <a:prstTxWarp prst="textNoShape">
              <a:avLst/>
            </a:prstTxWarp>
          </a:bodyPr>
          <a:lstStyle>
            <a:lvl1pPr algn="r" defTabSz="882284">
              <a:defRPr sz="1200">
                <a:latin typeface="Calibri" pitchFamily="34" charset="0"/>
              </a:defRPr>
            </a:lvl1pPr>
          </a:lstStyle>
          <a:p>
            <a:pPr>
              <a:defRPr/>
            </a:pPr>
            <a:fld id="{EE984B94-C210-402C-BFF7-F67CBA293C55}"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43979" cy="464183"/>
          </a:xfrm>
          <a:prstGeom prst="rect">
            <a:avLst/>
          </a:prstGeom>
          <a:noFill/>
          <a:ln w="9525">
            <a:noFill/>
            <a:miter lim="800000"/>
            <a:headEnd/>
            <a:tailEnd/>
          </a:ln>
        </p:spPr>
        <p:txBody>
          <a:bodyPr vert="horz" wrap="square" lIns="93301" tIns="46651" rIns="93301" bIns="46651" numCol="1" anchor="t" anchorCtr="0" compatLnSpc="1">
            <a:prstTxWarp prst="textNoShape">
              <a:avLst/>
            </a:prstTxWarp>
          </a:bodyPr>
          <a:lstStyle>
            <a:lvl1pPr defTabSz="88228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7531" y="0"/>
            <a:ext cx="3043979" cy="464183"/>
          </a:xfrm>
          <a:prstGeom prst="rect">
            <a:avLst/>
          </a:prstGeom>
          <a:noFill/>
          <a:ln w="9525">
            <a:noFill/>
            <a:miter lim="800000"/>
            <a:headEnd/>
            <a:tailEnd/>
          </a:ln>
        </p:spPr>
        <p:txBody>
          <a:bodyPr vert="horz" wrap="square" lIns="93301" tIns="46651" rIns="93301" bIns="46651" numCol="1" anchor="t" anchorCtr="0" compatLnSpc="1">
            <a:prstTxWarp prst="textNoShape">
              <a:avLst/>
            </a:prstTxWarp>
          </a:bodyPr>
          <a:lstStyle>
            <a:lvl1pPr algn="r" defTabSz="882284">
              <a:defRPr sz="1300">
                <a:latin typeface="Calibri" pitchFamily="34" charset="0"/>
              </a:defRPr>
            </a:lvl1pPr>
          </a:lstStyle>
          <a:p>
            <a:pPr>
              <a:defRPr/>
            </a:pPr>
            <a:fld id="{F4D3346A-AD2A-4081-A135-010E00DE7B6D}" type="datetimeFigureOut">
              <a:rPr lang="en-US"/>
              <a:pPr>
                <a:defRPr/>
              </a:pPr>
              <a:t>4/10/2013</a:t>
            </a:fld>
            <a:endParaRPr lang="en-US"/>
          </a:p>
        </p:txBody>
      </p:sp>
      <p:sp>
        <p:nvSpPr>
          <p:cNvPr id="4" name="Slide Image Placeholder 3"/>
          <p:cNvSpPr>
            <a:spLocks noGrp="1" noRot="1" noChangeAspect="1"/>
          </p:cNvSpPr>
          <p:nvPr>
            <p:ph type="sldImg" idx="2"/>
          </p:nvPr>
        </p:nvSpPr>
        <p:spPr>
          <a:xfrm>
            <a:off x="1184275" y="700088"/>
            <a:ext cx="4654550" cy="3490912"/>
          </a:xfrm>
          <a:prstGeom prst="rect">
            <a:avLst/>
          </a:prstGeom>
          <a:noFill/>
          <a:ln w="12700">
            <a:solidFill>
              <a:prstClr val="black"/>
            </a:solidFill>
          </a:ln>
        </p:spPr>
        <p:txBody>
          <a:bodyPr vert="horz" lIns="96795" tIns="48398" rIns="96795" bIns="48398" rtlCol="0" anchor="ctr"/>
          <a:lstStyle/>
          <a:p>
            <a:pPr lvl="0"/>
            <a:endParaRPr lang="en-US" noProof="0"/>
          </a:p>
        </p:txBody>
      </p:sp>
      <p:sp>
        <p:nvSpPr>
          <p:cNvPr id="5" name="Notes Placeholder 4"/>
          <p:cNvSpPr>
            <a:spLocks noGrp="1"/>
          </p:cNvSpPr>
          <p:nvPr>
            <p:ph type="body" sz="quarter" idx="3"/>
          </p:nvPr>
        </p:nvSpPr>
        <p:spPr bwMode="auto">
          <a:xfrm>
            <a:off x="702947" y="4422459"/>
            <a:ext cx="5617208" cy="4187187"/>
          </a:xfrm>
          <a:prstGeom prst="rect">
            <a:avLst/>
          </a:prstGeom>
          <a:noFill/>
          <a:ln w="9525">
            <a:noFill/>
            <a:miter lim="800000"/>
            <a:headEnd/>
            <a:tailEnd/>
          </a:ln>
        </p:spPr>
        <p:txBody>
          <a:bodyPr vert="horz" wrap="square" lIns="93301" tIns="46651" rIns="93301" bIns="4665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43328"/>
            <a:ext cx="3043979" cy="464183"/>
          </a:xfrm>
          <a:prstGeom prst="rect">
            <a:avLst/>
          </a:prstGeom>
          <a:noFill/>
          <a:ln w="9525">
            <a:noFill/>
            <a:miter lim="800000"/>
            <a:headEnd/>
            <a:tailEnd/>
          </a:ln>
        </p:spPr>
        <p:txBody>
          <a:bodyPr vert="horz" wrap="square" lIns="93301" tIns="46651" rIns="93301" bIns="46651" numCol="1" anchor="b" anchorCtr="0" compatLnSpc="1">
            <a:prstTxWarp prst="textNoShape">
              <a:avLst/>
            </a:prstTxWarp>
          </a:bodyPr>
          <a:lstStyle>
            <a:lvl1pPr defTabSz="88228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7531" y="8843328"/>
            <a:ext cx="3043979" cy="464183"/>
          </a:xfrm>
          <a:prstGeom prst="rect">
            <a:avLst/>
          </a:prstGeom>
          <a:noFill/>
          <a:ln w="9525">
            <a:noFill/>
            <a:miter lim="800000"/>
            <a:headEnd/>
            <a:tailEnd/>
          </a:ln>
        </p:spPr>
        <p:txBody>
          <a:bodyPr vert="horz" wrap="square" lIns="93301" tIns="46651" rIns="93301" bIns="46651" numCol="1" anchor="b" anchorCtr="0" compatLnSpc="1">
            <a:prstTxWarp prst="textNoShape">
              <a:avLst/>
            </a:prstTxWarp>
          </a:bodyPr>
          <a:lstStyle>
            <a:lvl1pPr algn="r" defTabSz="882284">
              <a:defRPr sz="1300">
                <a:latin typeface="Calibri" pitchFamily="34" charset="0"/>
              </a:defRPr>
            </a:lvl1pPr>
          </a:lstStyle>
          <a:p>
            <a:pPr>
              <a:defRPr/>
            </a:pPr>
            <a:fld id="{CB5BEC18-2D4C-445D-8A5C-A8FC9574571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This architecture is fully implemented for Enterprise Financials.</a:t>
            </a:r>
          </a:p>
          <a:p>
            <a:pPr eaLnBrk="1" hangingPunct="1">
              <a:spcBef>
                <a:spcPct val="0"/>
              </a:spcBef>
            </a:pPr>
            <a:endParaRPr lang="en-US" dirty="0" smtClean="0"/>
          </a:p>
          <a:p>
            <a:pPr eaLnBrk="1" hangingPunct="1">
              <a:spcBef>
                <a:spcPct val="0"/>
              </a:spcBef>
            </a:pPr>
            <a:r>
              <a:rPr lang="en-US" dirty="0" smtClean="0"/>
              <a:t>The Standard Edition / Core ERP codebase still uses the legacy MFG/PRO architecture</a:t>
            </a:r>
            <a:r>
              <a:rPr lang="en-US" baseline="0" dirty="0" smtClean="0"/>
              <a:t> </a:t>
            </a:r>
            <a:r>
              <a:rPr lang="en-US" dirty="0" smtClean="0"/>
              <a:t>with the Presentation and Web Layers wrapped around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It is important to have a uniform way to pass object data between the layers. As soon as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spcBef>
                <a:spcPct val="0"/>
              </a:spcBef>
            </a:pPr>
            <a:endParaRPr lang="en-US" dirty="0" smtClean="0"/>
          </a:p>
          <a:p>
            <a:pPr eaLnBrk="1" hangingPunct="1">
              <a:spcBef>
                <a:spcPct val="0"/>
              </a:spcBef>
            </a:pPr>
            <a:r>
              <a:rPr lang="en-US" dirty="0" smtClean="0"/>
              <a:t>Besides being used as a transportation vehicle, the dataset also lends its structure to external parties wanting to integrate with the business application. For example, when the business application exposes objects through configured events, the data that is published always has the same format. The XML schema of the object dataset for the specific component defines the format. Also, when data is loaded, the business application backend requires that the data be in the official object dataset format.</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There are two queues: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The specific queue that the application delivers (represented by Q-table)</a:t>
            </a:r>
          </a:p>
          <a:p>
            <a:pPr eaLnBrk="1" hangingPunct="1">
              <a:lnSpc>
                <a:spcPct val="80000"/>
              </a:lnSpc>
              <a:spcBef>
                <a:spcPct val="0"/>
              </a:spcBef>
              <a:buFont typeface="Arial" pitchFamily="34" charset="0"/>
              <a:buChar char="•"/>
            </a:pPr>
            <a:endParaRPr lang="en-US" dirty="0" smtClean="0"/>
          </a:p>
          <a:p>
            <a:pPr eaLnBrk="1" hangingPunct="1">
              <a:lnSpc>
                <a:spcPct val="80000"/>
              </a:lnSpc>
              <a:spcBef>
                <a:spcPct val="0"/>
              </a:spcBef>
              <a:buFont typeface="Arial" pitchFamily="34" charset="0"/>
              <a:buChar char="•"/>
            </a:pPr>
            <a:r>
              <a:rPr lang="en-US" dirty="0" smtClean="0"/>
              <a:t>The generic daemon queue itself (represented by </a:t>
            </a:r>
            <a:r>
              <a:rPr lang="en-US" dirty="0" err="1" smtClean="0"/>
              <a:t>fcDaemonQueue</a:t>
            </a:r>
            <a:r>
              <a:rPr lang="en-US" dirty="0" smtClean="0"/>
              <a:t>)</a:t>
            </a:r>
          </a:p>
          <a:p>
            <a:pPr eaLnBrk="1" hangingPunct="1">
              <a:lnSpc>
                <a:spcPct val="80000"/>
              </a:lnSpc>
              <a:spcBef>
                <a:spcPct val="0"/>
              </a:spcBef>
            </a:pPr>
            <a:endParaRPr lang="en-US" dirty="0" smtClean="0"/>
          </a:p>
          <a:p>
            <a:pPr eaLnBrk="1" hangingPunct="1">
              <a:lnSpc>
                <a:spcPct val="80000"/>
              </a:lnSpc>
              <a:spcBef>
                <a:spcPct val="0"/>
              </a:spcBef>
            </a:pPr>
            <a:r>
              <a:rPr lang="en-US" dirty="0" smtClean="0"/>
              <a:t>The daemon treats the application queue in chunks of maximum 100 (see flow).</a:t>
            </a:r>
          </a:p>
          <a:p>
            <a:pPr eaLnBrk="1" hangingPunct="1">
              <a:lnSpc>
                <a:spcPct val="80000"/>
              </a:lnSpc>
              <a:spcBef>
                <a:spcPct val="0"/>
              </a:spcBef>
            </a:pPr>
            <a:endParaRPr lang="en-US" dirty="0" smtClean="0"/>
          </a:p>
          <a:p>
            <a:pPr eaLnBrk="1" hangingPunct="1">
              <a:lnSpc>
                <a:spcPct val="80000"/>
              </a:lnSpc>
              <a:spcBef>
                <a:spcPct val="0"/>
              </a:spcBef>
            </a:pPr>
            <a:r>
              <a:rPr lang="en-US" dirty="0" smtClean="0"/>
              <a:t>Daemons are Progress processes which are launched from the financial </a:t>
            </a:r>
            <a:r>
              <a:rPr lang="en-US" dirty="0" err="1" smtClean="0"/>
              <a:t>AppServer</a:t>
            </a:r>
            <a:r>
              <a:rPr lang="en-US" dirty="0" smtClean="0"/>
              <a:t> process. The process is the Progress executable _</a:t>
            </a:r>
            <a:r>
              <a:rPr lang="en-US" dirty="0" err="1" smtClean="0"/>
              <a:t>progres</a:t>
            </a:r>
            <a:r>
              <a:rPr lang="en-US" dirty="0" smtClean="0"/>
              <a:t> but is renamed to D_&lt;</a:t>
            </a:r>
            <a:r>
              <a:rPr lang="en-US" dirty="0" err="1" smtClean="0"/>
              <a:t>DaemonName</a:t>
            </a:r>
            <a:r>
              <a:rPr lang="en-US" dirty="0" smtClean="0"/>
              <a:t>&gt;_&lt;</a:t>
            </a:r>
            <a:r>
              <a:rPr lang="en-US" dirty="0" err="1" smtClean="0"/>
              <a:t>env</a:t>
            </a:r>
            <a:r>
              <a:rPr lang="en-US" dirty="0" smtClean="0"/>
              <a:t>&gt;.</a:t>
            </a:r>
          </a:p>
          <a:p>
            <a:pPr eaLnBrk="1" hangingPunct="1">
              <a:lnSpc>
                <a:spcPct val="80000"/>
              </a:lnSpc>
              <a:spcBef>
                <a:spcPct val="0"/>
              </a:spcBef>
            </a:pPr>
            <a:endParaRPr lang="en-US" dirty="0" smtClean="0"/>
          </a:p>
          <a:p>
            <a:pPr eaLnBrk="1" hangingPunct="1">
              <a:lnSpc>
                <a:spcPct val="80000"/>
              </a:lnSpc>
              <a:spcBef>
                <a:spcPct val="0"/>
              </a:spcBef>
            </a:pPr>
            <a:r>
              <a:rPr lang="en-US" dirty="0" smtClean="0"/>
              <a:t>You can see if the process is running on the server by using ps. It is possible to use another separate server instead of the production server.</a:t>
            </a:r>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lnSpc>
                <a:spcPct val="95000"/>
              </a:lnSpc>
              <a:spcBef>
                <a:spcPct val="0"/>
              </a:spcBef>
            </a:pPr>
            <a:r>
              <a:rPr lang="en-US" dirty="0" smtClean="0">
                <a:solidFill>
                  <a:srgbClr val="737373"/>
                </a:solidFill>
              </a:rPr>
              <a:t>It leverages a modern report rendering engine, complete with its own design layout program, that allows reports to contain formatted text, images, charts, and other rich content.</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provides several data sources types that allow access to various layers of the QAD product suite to facilitate data integration with the page layouts.</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is deployed as part of the QAD .NET UI interface and requires no separate installation or run-time licensing for customers.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dirty="0" smtClean="0"/>
              <a:t>QAD Business Intelligence (QAD BI) unifies data from multiple sources across the enterprise and enables key enterprise decision makers to access, analyze, and share critical information. This functionality allows for a better understanding of how the business is performing and improved decision making throughout the organization. </a:t>
            </a:r>
          </a:p>
          <a:p>
            <a:pPr eaLnBrk="1" hangingPunct="1">
              <a:spcBef>
                <a:spcPct val="0"/>
              </a:spcBef>
            </a:pPr>
            <a:endParaRPr lang="en-US" dirty="0" smtClean="0"/>
          </a:p>
          <a:p>
            <a:pPr eaLnBrk="1" hangingPunct="1">
              <a:spcBef>
                <a:spcPct val="0"/>
              </a:spcBef>
            </a:pPr>
            <a:r>
              <a:rPr lang="en-US" dirty="0" smtClean="0"/>
              <a:t>QAD BI Data Warehouse Designer: Allows data consolidation, optimization, multi-currency consolidation, continuous support for database maintenance tasks and impact analysis and a single repository for any needed transformation logic.</a:t>
            </a:r>
          </a:p>
          <a:p>
            <a:pPr eaLnBrk="1" hangingPunct="1">
              <a:spcBef>
                <a:spcPct val="0"/>
              </a:spcBef>
            </a:pPr>
            <a:endParaRPr lang="en-US" dirty="0" smtClean="0"/>
          </a:p>
          <a:p>
            <a:pPr eaLnBrk="1" hangingPunct="1">
              <a:spcBef>
                <a:spcPct val="0"/>
              </a:spcBef>
            </a:pPr>
            <a:r>
              <a:rPr lang="en-US" dirty="0" smtClean="0"/>
              <a:t>QAD BI Modules: Integrated with QAD apps out of the box. They are organized to make the data easy to access without complex database queries and programming resources. Support for predefined OLAP cubes for various areas of analysis is available.</a:t>
            </a:r>
          </a:p>
          <a:p>
            <a:pPr eaLnBrk="1" hangingPunct="1">
              <a:spcBef>
                <a:spcPct val="0"/>
              </a:spcBef>
            </a:pPr>
            <a:endParaRPr lang="en-US" dirty="0" smtClean="0"/>
          </a:p>
          <a:p>
            <a:pPr eaLnBrk="1" hangingPunct="1">
              <a:spcBef>
                <a:spcPct val="0"/>
              </a:spcBef>
            </a:pPr>
            <a:r>
              <a:rPr lang="en-US" dirty="0" smtClean="0"/>
              <a:t>QAD BI Portal: A framework to design, deploy, and use dashboards, reports, and visualizations. The modular, component-based approach makes it easy to create and reuse dashboard components and deploy the dashboards to users in a secure manner. This approach provides the decision maker with information in a timely manner. A set of sample dashboards and reports to enable users to get a quick start.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lnSpc>
                <a:spcPct val="80000"/>
              </a:lnSpc>
              <a:spcBef>
                <a:spcPct val="0"/>
              </a:spcBef>
            </a:pPr>
            <a:r>
              <a:rPr lang="en-US" b="1" dirty="0" smtClean="0"/>
              <a:t>Example Business Context Goals: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Simplify and standardize processes</a:t>
            </a:r>
          </a:p>
          <a:p>
            <a:pPr eaLnBrk="1" hangingPunct="1">
              <a:lnSpc>
                <a:spcPct val="80000"/>
              </a:lnSpc>
              <a:spcBef>
                <a:spcPct val="0"/>
              </a:spcBef>
              <a:buFont typeface="Arial" pitchFamily="34" charset="0"/>
              <a:buChar char="•"/>
            </a:pPr>
            <a:r>
              <a:rPr lang="en-US" dirty="0" smtClean="0"/>
              <a:t> Enable self service</a:t>
            </a:r>
          </a:p>
          <a:p>
            <a:pPr eaLnBrk="1" hangingPunct="1">
              <a:lnSpc>
                <a:spcPct val="80000"/>
              </a:lnSpc>
              <a:spcBef>
                <a:spcPct val="0"/>
              </a:spcBef>
              <a:buFont typeface="Arial" pitchFamily="34" charset="0"/>
              <a:buChar char="•"/>
            </a:pPr>
            <a:r>
              <a:rPr lang="en-US" dirty="0" smtClean="0"/>
              <a:t> Compliance</a:t>
            </a:r>
          </a:p>
          <a:p>
            <a:pPr eaLnBrk="1" hangingPunct="1">
              <a:lnSpc>
                <a:spcPct val="80000"/>
              </a:lnSpc>
              <a:spcBef>
                <a:spcPct val="0"/>
              </a:spcBef>
              <a:buFont typeface="Arial" pitchFamily="34" charset="0"/>
              <a:buChar char="•"/>
            </a:pPr>
            <a:r>
              <a:rPr lang="en-US" dirty="0" smtClean="0"/>
              <a:t> Database Consolidation</a:t>
            </a:r>
          </a:p>
          <a:p>
            <a:pPr eaLnBrk="1" hangingPunct="1">
              <a:lnSpc>
                <a:spcPct val="80000"/>
              </a:lnSpc>
              <a:spcBef>
                <a:spcPct val="0"/>
              </a:spcBef>
              <a:buFont typeface="Arial" pitchFamily="34" charset="0"/>
              <a:buChar char="•"/>
            </a:pPr>
            <a:r>
              <a:rPr lang="en-US" dirty="0" smtClean="0"/>
              <a:t> Hardware Consolidation</a:t>
            </a:r>
          </a:p>
          <a:p>
            <a:pPr eaLnBrk="1" hangingPunct="1">
              <a:lnSpc>
                <a:spcPct val="80000"/>
              </a:lnSpc>
              <a:spcBef>
                <a:spcPct val="0"/>
              </a:spcBef>
              <a:buFont typeface="Arial" pitchFamily="34" charset="0"/>
              <a:buChar char="•"/>
            </a:pPr>
            <a:r>
              <a:rPr lang="en-US" dirty="0" smtClean="0"/>
              <a:t> Hardware Centralization</a:t>
            </a:r>
          </a:p>
          <a:p>
            <a:pPr eaLnBrk="1" hangingPunct="1">
              <a:lnSpc>
                <a:spcPct val="80000"/>
              </a:lnSpc>
              <a:spcBef>
                <a:spcPct val="0"/>
              </a:spcBef>
              <a:buFont typeface="Arial" pitchFamily="34" charset="0"/>
              <a:buChar char="•"/>
            </a:pPr>
            <a:r>
              <a:rPr lang="en-US" dirty="0" smtClean="0"/>
              <a:t> Distributed Reporting</a:t>
            </a:r>
          </a:p>
          <a:p>
            <a:pPr eaLnBrk="1" hangingPunct="1">
              <a:lnSpc>
                <a:spcPct val="80000"/>
              </a:lnSpc>
              <a:spcBef>
                <a:spcPct val="0"/>
              </a:spcBef>
              <a:buFont typeface="Arial" pitchFamily="34" charset="0"/>
              <a:buChar char="•"/>
            </a:pPr>
            <a:r>
              <a:rPr lang="en-US" dirty="0" smtClean="0"/>
              <a:t> Fault Tolerant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lnSpc>
                <a:spcPct val="80000"/>
              </a:lnSpc>
              <a:spcBef>
                <a:spcPct val="0"/>
              </a:spcBef>
            </a:pPr>
            <a:endParaRPr lang="en-US" b="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You can now define, document, and scope the proposed QAD technical architecture for the deployment.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r>
              <a:rPr lang="en-US" dirty="0" smtClean="0"/>
              <a:t>AIX</a:t>
            </a:r>
          </a:p>
          <a:p>
            <a:pPr eaLnBrk="1" hangingPunct="1">
              <a:spcBef>
                <a:spcPct val="0"/>
              </a:spcBef>
              <a:buFont typeface="Arial" pitchFamily="34" charset="0"/>
              <a:buChar char="•"/>
            </a:pPr>
            <a:r>
              <a:rPr lang="en-US" dirty="0" smtClean="0"/>
              <a:t>5.3 supported</a:t>
            </a:r>
          </a:p>
          <a:p>
            <a:pPr eaLnBrk="1" hangingPunct="1">
              <a:spcBef>
                <a:spcPct val="0"/>
              </a:spcBef>
              <a:buFont typeface="Arial" pitchFamily="34" charset="0"/>
              <a:buChar char="•"/>
            </a:pPr>
            <a:r>
              <a:rPr lang="en-US" dirty="0" smtClean="0"/>
              <a:t>6.1 and 7.1 certified for Enterprise Edition</a:t>
            </a:r>
          </a:p>
          <a:p>
            <a:pPr eaLnBrk="1" hangingPunct="1">
              <a:spcBef>
                <a:spcPct val="0"/>
              </a:spcBef>
            </a:pPr>
            <a:endParaRPr lang="en-US" dirty="0" smtClean="0"/>
          </a:p>
          <a:p>
            <a:pPr eaLnBrk="1" hangingPunct="1">
              <a:spcBef>
                <a:spcPct val="0"/>
              </a:spcBef>
            </a:pPr>
            <a:r>
              <a:rPr lang="en-US" dirty="0" smtClean="0"/>
              <a:t>HP-UX</a:t>
            </a:r>
          </a:p>
          <a:p>
            <a:pPr eaLnBrk="1" hangingPunct="1">
              <a:spcBef>
                <a:spcPct val="0"/>
              </a:spcBef>
              <a:buFont typeface="Arial" pitchFamily="34" charset="0"/>
              <a:buChar char="•"/>
            </a:pPr>
            <a:r>
              <a:rPr lang="en-US" dirty="0" smtClean="0"/>
              <a:t>Requires the installation of the Expat XML parser, an open-source tool required for parsing XML.</a:t>
            </a:r>
          </a:p>
          <a:p>
            <a:pPr eaLnBrk="1" hangingPunct="1">
              <a:spcBef>
                <a:spcPct val="0"/>
              </a:spcBef>
              <a:buFont typeface="Arial" pitchFamily="34" charset="0"/>
              <a:buChar char="•"/>
            </a:pPr>
            <a:r>
              <a:rPr lang="en-US" dirty="0" smtClean="0"/>
              <a:t>http://expat.sourceforge.net</a:t>
            </a:r>
          </a:p>
          <a:p>
            <a:pPr eaLnBrk="1" hangingPunct="1">
              <a:spcBef>
                <a:spcPct val="0"/>
              </a:spcBef>
              <a:buFont typeface="Arial" pitchFamily="34" charset="0"/>
              <a:buChar char="•"/>
            </a:pPr>
            <a:r>
              <a:rPr lang="en-US" dirty="0" smtClean="0"/>
              <a:t>http://hpux.connect.org.uk/hppd/hpux/Development/Tools/expat-2.0.1/</a:t>
            </a:r>
          </a:p>
          <a:p>
            <a:pPr eaLnBrk="1" hangingPunct="1">
              <a:spcBef>
                <a:spcPct val="0"/>
              </a:spcBef>
              <a:buFont typeface="Arial" pitchFamily="34" charset="0"/>
              <a:buChar char="•"/>
            </a:pPr>
            <a:r>
              <a:rPr lang="en-US" dirty="0" smtClean="0"/>
              <a:t>Install this tool before installing QDT</a:t>
            </a:r>
          </a:p>
          <a:p>
            <a:pPr eaLnBrk="1" hangingPunct="1">
              <a:spcBef>
                <a:spcPct val="0"/>
              </a:spcBef>
            </a:pPr>
            <a:endParaRPr lang="en-US" dirty="0" smtClean="0"/>
          </a:p>
          <a:p>
            <a:pPr eaLnBrk="1" hangingPunct="1">
              <a:spcBef>
                <a:spcPct val="0"/>
              </a:spcBef>
            </a:pPr>
            <a:r>
              <a:rPr lang="en-US" dirty="0" smtClean="0"/>
              <a:t>Red Hat Linux</a:t>
            </a:r>
          </a:p>
          <a:p>
            <a:pPr eaLnBrk="1" hangingPunct="1">
              <a:spcBef>
                <a:spcPct val="0"/>
              </a:spcBef>
              <a:buFont typeface="Arial" pitchFamily="34" charset="0"/>
              <a:buChar char="•"/>
            </a:pPr>
            <a:r>
              <a:rPr lang="en-US" dirty="0" smtClean="0"/>
              <a:t>Enterprise Server: Max 2 sockets. Does not support high availability clustering</a:t>
            </a:r>
          </a:p>
          <a:p>
            <a:pPr eaLnBrk="1" hangingPunct="1">
              <a:spcBef>
                <a:spcPct val="0"/>
              </a:spcBef>
              <a:buFont typeface="Arial" pitchFamily="34" charset="0"/>
              <a:buChar char="•"/>
            </a:pPr>
            <a:r>
              <a:rPr lang="en-US" dirty="0" smtClean="0"/>
              <a:t>ES: Max 2 sockets and 16 GB RAM</a:t>
            </a:r>
          </a:p>
          <a:p>
            <a:pPr eaLnBrk="1" hangingPunct="1">
              <a:spcBef>
                <a:spcPct val="0"/>
              </a:spcBef>
              <a:buFont typeface="Arial" pitchFamily="34" charset="0"/>
              <a:buChar char="•"/>
            </a:pPr>
            <a:r>
              <a:rPr lang="en-US" dirty="0" smtClean="0"/>
              <a:t>In RHEL 5, Red Hat ES becomes Red Hat Enterprise and Red Hat AS becomes Red Hat Advanced Platform.</a:t>
            </a:r>
          </a:p>
          <a:p>
            <a:pPr eaLnBrk="1" hangingPunct="1">
              <a:spcBef>
                <a:spcPct val="0"/>
              </a:spcBef>
            </a:pPr>
            <a:endParaRPr lang="en-US" dirty="0" smtClean="0"/>
          </a:p>
          <a:p>
            <a:pPr eaLnBrk="1" hangingPunct="1">
              <a:spcBef>
                <a:spcPct val="0"/>
              </a:spcBef>
            </a:pPr>
            <a:r>
              <a:rPr lang="en-US" dirty="0" smtClean="0"/>
              <a:t>Red Hat Enterprise Desktop</a:t>
            </a:r>
          </a:p>
          <a:p>
            <a:pPr eaLnBrk="1" hangingPunct="1">
              <a:spcBef>
                <a:spcPct val="0"/>
              </a:spcBef>
              <a:buFont typeface="Arial" pitchFamily="34" charset="0"/>
              <a:buChar char="•"/>
            </a:pPr>
            <a:r>
              <a:rPr lang="en-US" dirty="0" smtClean="0"/>
              <a:t>4, 5, and 6 are all supported</a:t>
            </a:r>
          </a:p>
          <a:p>
            <a:pPr eaLnBrk="1" hangingPunct="1">
              <a:spcBef>
                <a:spcPct val="0"/>
              </a:spcBef>
              <a:buFont typeface="Arial" pitchFamily="34" charset="0"/>
              <a:buChar char="•"/>
            </a:pPr>
            <a:r>
              <a:rPr lang="en-US" dirty="0" smtClean="0"/>
              <a:t>4 is now off the certification grid</a:t>
            </a:r>
          </a:p>
          <a:p>
            <a:pPr eaLnBrk="1" hangingPunct="1">
              <a:spcBef>
                <a:spcPct val="0"/>
              </a:spcBef>
              <a:buFont typeface="Arial" pitchFamily="34" charset="0"/>
              <a:buChar char="•"/>
            </a:pPr>
            <a:r>
              <a:rPr lang="en-US" dirty="0" smtClean="0"/>
              <a:t>Only 5 and 6 are tested during release cycles</a:t>
            </a:r>
          </a:p>
          <a:p>
            <a:pPr eaLnBrk="1" hangingPunct="1">
              <a:spcBef>
                <a:spcPct val="0"/>
              </a:spcBef>
            </a:pPr>
            <a:endParaRPr lang="en-US" dirty="0" smtClean="0"/>
          </a:p>
          <a:p>
            <a:pPr eaLnBrk="1" hangingPunct="1">
              <a:spcBef>
                <a:spcPct val="0"/>
              </a:spcBef>
            </a:pPr>
            <a:r>
              <a:rPr lang="en-US" dirty="0" err="1" smtClean="0"/>
              <a:t>SuSE</a:t>
            </a:r>
            <a:endParaRPr lang="en-US" dirty="0" smtClean="0"/>
          </a:p>
          <a:p>
            <a:pPr eaLnBrk="1" hangingPunct="1">
              <a:spcBef>
                <a:spcPct val="0"/>
              </a:spcBef>
              <a:buFont typeface="Arial" pitchFamily="34" charset="0"/>
              <a:buChar char="•"/>
            </a:pPr>
            <a:r>
              <a:rPr lang="en-US" dirty="0" smtClean="0"/>
              <a:t>10 tested. 11 optional testing performed</a:t>
            </a:r>
          </a:p>
          <a:p>
            <a:pPr eaLnBrk="1" hangingPunct="1">
              <a:spcBef>
                <a:spcPct val="0"/>
              </a:spcBef>
              <a:buFont typeface="Arial" pitchFamily="34" charset="0"/>
              <a:buNone/>
            </a:pPr>
            <a:endParaRPr lang="en-US" dirty="0" smtClean="0"/>
          </a:p>
          <a:p>
            <a:pPr eaLnBrk="1" hangingPunct="1">
              <a:spcBef>
                <a:spcPct val="0"/>
              </a:spcBef>
              <a:buFont typeface="Arial" pitchFamily="34" charset="0"/>
              <a:buNone/>
            </a:pPr>
            <a:r>
              <a:rPr lang="en-US" dirty="0" err="1" smtClean="0"/>
              <a:t>rPath</a:t>
            </a:r>
            <a:r>
              <a:rPr lang="en-US" dirty="0" smtClean="0"/>
              <a:t> release 1</a:t>
            </a:r>
          </a:p>
          <a:p>
            <a:pPr eaLnBrk="1" hangingPunct="1">
              <a:spcBef>
                <a:spcPct val="0"/>
              </a:spcBef>
              <a:buFont typeface="Arial" pitchFamily="34" charset="0"/>
              <a:buChar char="•"/>
            </a:pPr>
            <a:r>
              <a:rPr lang="en-US" dirty="0" smtClean="0"/>
              <a:t>Not tested</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dirty="0" smtClean="0"/>
              <a:t>Google Chrome:</a:t>
            </a:r>
            <a:r>
              <a:rPr lang="en-US" baseline="0" dirty="0" smtClean="0"/>
              <a:t> N</a:t>
            </a:r>
            <a:r>
              <a:rPr lang="en-US" dirty="0" smtClean="0"/>
              <a:t>ot officially supported, but seems to work fine.</a:t>
            </a:r>
          </a:p>
          <a:p>
            <a:pPr eaLnBrk="1" fontAlgn="auto" hangingPunct="1">
              <a:spcBef>
                <a:spcPts val="0"/>
              </a:spcBef>
              <a:spcAft>
                <a:spcPts val="0"/>
              </a:spcAft>
              <a:defRPr/>
            </a:pPr>
            <a:endParaRPr lang="en-US" dirty="0" smtClean="0"/>
          </a:p>
          <a:p>
            <a:pPr eaLnBrk="1" fontAlgn="auto" hangingPunct="1">
              <a:spcBef>
                <a:spcPts val="0"/>
              </a:spcBef>
              <a:spcAft>
                <a:spcPts val="0"/>
              </a:spcAft>
              <a:defRPr/>
            </a:pPr>
            <a:r>
              <a:rPr lang="en-US" dirty="0" smtClean="0"/>
              <a:t>IE versions: </a:t>
            </a:r>
            <a:r>
              <a:rPr lang="en-US" sz="1600" dirty="0" smtClean="0">
                <a:solidFill>
                  <a:schemeClr val="accent4"/>
                </a:solidFill>
              </a:rPr>
              <a:t>5.5 SP2 or higher.</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Versions 8 and 9 run in compatibility mode.</a:t>
            </a:r>
          </a:p>
          <a:p>
            <a:pPr eaLnBrk="1" fontAlgn="auto" hangingPunct="1">
              <a:spcBef>
                <a:spcPts val="0"/>
              </a:spcBef>
              <a:spcAft>
                <a:spcPts val="0"/>
              </a:spcAft>
              <a:defRPr/>
            </a:pPr>
            <a:endParaRPr lang="en-US" sz="1600" dirty="0" smtClean="0">
              <a:solidFill>
                <a:schemeClr val="accent4"/>
              </a:solidFill>
            </a:endParaRPr>
          </a:p>
          <a:p>
            <a:pPr eaLnBrk="1" fontAlgn="auto" hangingPunct="1">
              <a:spcBef>
                <a:spcPts val="0"/>
              </a:spcBef>
              <a:spcAft>
                <a:spcPts val="0"/>
              </a:spcAft>
              <a:defRPr/>
            </a:pPr>
            <a:r>
              <a:rPr lang="en-US" sz="1600" dirty="0" smtClean="0">
                <a:solidFill>
                  <a:schemeClr val="accent4"/>
                </a:solidFill>
              </a:rPr>
              <a:t>Vista /7: Install as administrator.</a:t>
            </a:r>
          </a:p>
          <a:p>
            <a:pPr eaLnBrk="1" fontAlgn="auto" hangingPunct="1">
              <a:spcBef>
                <a:spcPts val="0"/>
              </a:spcBef>
              <a:spcAft>
                <a:spcPts val="0"/>
              </a:spcAft>
              <a:buFont typeface="Arial" pitchFamily="34" charset="0"/>
              <a:buChar char="•"/>
              <a:defRPr/>
            </a:pP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Choosing a solution based purely on cost can result in a system that under-performs or lacks critical business requirements (for example, no disaster recovery).</a:t>
            </a:r>
          </a:p>
          <a:p>
            <a:pPr eaLnBrk="1" hangingPunct="1">
              <a:lnSpc>
                <a:spcPct val="80000"/>
              </a:lnSpc>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lnSpc>
                <a:spcPct val="80000"/>
              </a:lnSpc>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Windows solutions perform comparably to Linux deployments</a:t>
            </a:r>
            <a:r>
              <a:rPr lang="en-US" baseline="0" dirty="0" smtClean="0"/>
              <a:t> - </a:t>
            </a:r>
            <a:r>
              <a:rPr lang="en-US" dirty="0" smtClean="0"/>
              <a:t>to a point.  After about 200 concurrent users, Linux starts to outperform Windows Server on the same hardware.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When storage is virtually provisioned from a SAN, there can be hidden dangers.</a:t>
            </a:r>
            <a:endParaRPr lang="en-US" smtClean="0"/>
          </a:p>
          <a:p>
            <a:pPr eaLnBrk="1" hangingPunct="1">
              <a:lnSpc>
                <a:spcPct val="80000"/>
              </a:lnSpc>
              <a:spcBef>
                <a:spcPct val="0"/>
              </a:spcBef>
            </a:pPr>
            <a:endParaRPr lang="en-US" dirty="0" smtClean="0"/>
          </a:p>
          <a:p>
            <a:pPr eaLnBrk="1" hangingPunct="1">
              <a:lnSpc>
                <a:spcPct val="80000"/>
              </a:lnSpc>
              <a:spcBef>
                <a:spcPct val="0"/>
              </a:spcBef>
            </a:pPr>
            <a:r>
              <a:rPr lang="en-US" dirty="0" smtClean="0"/>
              <a:t>If the SAN is supplying multiple customers or business units, the disks, adapters, and cache on the SAN can be overloaded (due to the other users). This overloading can happen even though the QAD deployment is lightly loaded. This overloading can affect the I/O performance of the QAD system, even when the disks presented to the operating system are showing as lightly utilized.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b="1"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RAID 5 and RAID 10 provide equivalent performance when the disks are not under load. However, when disks are placed under load, RAID 5 shows the following characteristics.*</a:t>
            </a:r>
          </a:p>
          <a:p>
            <a:pPr eaLnBrk="1" hangingPunct="1">
              <a:spcBef>
                <a:spcPct val="0"/>
              </a:spcBef>
            </a:pPr>
            <a:endParaRPr lang="en-US" dirty="0" smtClean="0"/>
          </a:p>
          <a:p>
            <a:pPr eaLnBrk="1" hangingPunct="1">
              <a:spcBef>
                <a:spcPct val="0"/>
              </a:spcBef>
            </a:pPr>
            <a:r>
              <a:rPr lang="en-US" dirty="0" smtClean="0"/>
              <a:t>IBM states “Because the number of disk level operations per write is greater for RAID-5 compared to mirroring (4 operations per write versus 2), mirroring performs better than RAID-5. With a 50:50 read/write ratio, RAID-5 can handle only about 60% of the ops that mirroring can handle.”</a:t>
            </a:r>
          </a:p>
          <a:p>
            <a:pPr eaLnBrk="1" hangingPunct="1">
              <a:spcBef>
                <a:spcPct val="0"/>
              </a:spcBef>
            </a:pPr>
            <a:endParaRPr lang="en-US" dirty="0" smtClean="0"/>
          </a:p>
          <a:p>
            <a:pPr eaLnBrk="1" hangingPunct="1">
              <a:spcBef>
                <a:spcPct val="0"/>
              </a:spcBef>
            </a:pPr>
            <a:r>
              <a:rPr lang="en-US" dirty="0" smtClean="0"/>
              <a:t>*From the whitepaper “Comprehending the Tradeoffs between Deploying Oracle® Database on RAID 5 and RAID 10 Storage Configurations.” A Dell® Technical White Paper Database Solutions Engineering by </a:t>
            </a:r>
            <a:r>
              <a:rPr lang="en-US" dirty="0" err="1" smtClean="0"/>
              <a:t>Sudhansu</a:t>
            </a:r>
            <a:r>
              <a:rPr lang="en-US" dirty="0" smtClean="0"/>
              <a:t> </a:t>
            </a:r>
            <a:r>
              <a:rPr lang="en-US" dirty="0" err="1" smtClean="0"/>
              <a:t>Sekhar</a:t>
            </a:r>
            <a:r>
              <a:rPr lang="en-US" dirty="0" smtClean="0"/>
              <a:t> and </a:t>
            </a:r>
            <a:r>
              <a:rPr lang="en-US" dirty="0" err="1" smtClean="0"/>
              <a:t>Raghunatha</a:t>
            </a:r>
            <a:r>
              <a:rPr lang="en-US" dirty="0" smtClean="0"/>
              <a:t> M, Dell Product Group, April 2009.</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Remote reporting takes a similar time to process as local reporting.</a:t>
            </a:r>
          </a:p>
          <a:p>
            <a:pPr eaLnBrk="1" hangingPunct="1">
              <a:lnSpc>
                <a:spcPct val="80000"/>
              </a:lnSpc>
              <a:spcBef>
                <a:spcPct val="0"/>
              </a:spcBef>
              <a:buFont typeface="Arial" pitchFamily="34" charset="0"/>
              <a:buChar char="•"/>
            </a:pPr>
            <a:r>
              <a:rPr lang="en-US" dirty="0" smtClean="0"/>
              <a:t> Transferring the generated report over the network to remote printers can take extra time.</a:t>
            </a:r>
          </a:p>
          <a:p>
            <a:pPr eaLnBrk="1" hangingPunct="1">
              <a:lnSpc>
                <a:spcPct val="80000"/>
              </a:lnSpc>
              <a:spcBef>
                <a:spcPct val="0"/>
              </a:spcBef>
              <a:buFont typeface="Arial" pitchFamily="34" charset="0"/>
              <a:buChar char="•"/>
            </a:pPr>
            <a:r>
              <a:rPr lang="en-US" dirty="0" smtClean="0"/>
              <a:t> If output files generated to the server or submitted as batch, remote batch/intensive tasks (such as Invoice Print, Cost Rollups) take a similar time to process as local tasks.</a:t>
            </a:r>
          </a:p>
          <a:p>
            <a:pPr eaLnBrk="1" hangingPunct="1">
              <a:lnSpc>
                <a:spcPct val="80000"/>
              </a:lnSpc>
              <a:spcBef>
                <a:spcPct val="0"/>
              </a:spcBef>
              <a:buFont typeface="Arial" pitchFamily="34" charset="0"/>
              <a:buChar char="•"/>
            </a:pPr>
            <a:r>
              <a:rPr lang="en-US" dirty="0" smtClean="0"/>
              <a:t> Some processes which interactively update the terminal screen (such as MRP) can take up to twice as long on slow networks.</a:t>
            </a:r>
          </a:p>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Interactive/data entry tasks can take several times longer than local tasks to provide a response.</a:t>
            </a:r>
          </a:p>
          <a:p>
            <a:pPr eaLnBrk="1" hangingPunct="1">
              <a:lnSpc>
                <a:spcPct val="80000"/>
              </a:lnSpc>
              <a:spcBef>
                <a:spcPct val="0"/>
              </a:spcBef>
              <a:buFont typeface="Arial" pitchFamily="34" charset="0"/>
              <a:buChar char="•"/>
            </a:pPr>
            <a:r>
              <a:rPr lang="en-US" dirty="0" smtClean="0"/>
              <a:t> However, the absolute end-user response times are still expected to be within the typical boundaries of service level agreements / user acceptance.</a:t>
            </a:r>
          </a:p>
          <a:p>
            <a:pPr eaLnBrk="1" hangingPunct="1">
              <a:lnSpc>
                <a:spcPct val="80000"/>
              </a:lnSpc>
              <a:spcBef>
                <a:spcPct val="0"/>
              </a:spcBef>
              <a:buFont typeface="Arial" pitchFamily="34" charset="0"/>
              <a:buChar char="•"/>
            </a:pPr>
            <a:r>
              <a:rPr lang="en-US" dirty="0" smtClean="0"/>
              <a:t> Less than 0.5 seconds for field-to-field and less than 1 second for screen-to-screen navigation</a:t>
            </a:r>
          </a:p>
          <a:p>
            <a:pPr eaLnBrk="1" hangingPunct="1">
              <a:lnSpc>
                <a:spcPct val="80000"/>
              </a:lnSpc>
              <a:spcBef>
                <a:spcPct val="0"/>
              </a:spcBef>
              <a:buFont typeface="Arial" pitchFamily="34" charset="0"/>
              <a:buChar char="•"/>
            </a:pPr>
            <a:r>
              <a:rPr lang="en-US" dirty="0" smtClean="0"/>
              <a:t> Good levels of sustained end-user productivity</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r>
              <a:rPr lang="en-US" dirty="0" smtClean="0"/>
              <a:t>Green:</a:t>
            </a:r>
            <a:r>
              <a:rPr lang="en-US" baseline="0" dirty="0" smtClean="0"/>
              <a:t> </a:t>
            </a:r>
            <a:r>
              <a:rPr lang="en-US" dirty="0" smtClean="0"/>
              <a:t>Acceptable</a:t>
            </a:r>
          </a:p>
          <a:p>
            <a:pPr eaLnBrk="1" hangingPunct="1">
              <a:spcBef>
                <a:spcPct val="0"/>
              </a:spcBef>
            </a:pPr>
            <a:r>
              <a:rPr lang="en-US" dirty="0" smtClean="0"/>
              <a:t>Yellow:</a:t>
            </a:r>
            <a:r>
              <a:rPr lang="en-US" baseline="0" dirty="0" smtClean="0"/>
              <a:t> </a:t>
            </a:r>
            <a:r>
              <a:rPr lang="en-US" dirty="0" smtClean="0"/>
              <a:t>Be aware</a:t>
            </a:r>
          </a:p>
          <a:p>
            <a:pPr eaLnBrk="1" hangingPunct="1">
              <a:spcBef>
                <a:spcPct val="0"/>
              </a:spcBef>
            </a:pPr>
            <a:r>
              <a:rPr lang="en-US" dirty="0" smtClean="0"/>
              <a:t>Red:</a:t>
            </a:r>
            <a:r>
              <a:rPr lang="en-US" baseline="0" dirty="0" smtClean="0"/>
              <a:t> </a:t>
            </a:r>
            <a:r>
              <a:rPr lang="en-US" dirty="0" smtClean="0"/>
              <a:t>Generally unacceptable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lnSpc>
                <a:spcPct val="80000"/>
              </a:lnSpc>
              <a:spcBef>
                <a:spcPct val="0"/>
              </a:spcBef>
            </a:pPr>
            <a:r>
              <a:rPr lang="en-US" dirty="0" err="1" smtClean="0"/>
              <a:t>Vmware</a:t>
            </a:r>
            <a:r>
              <a:rPr lang="en-US" dirty="0" smtClean="0"/>
              <a:t> </a:t>
            </a:r>
            <a:r>
              <a:rPr lang="en-US" dirty="0" err="1" smtClean="0"/>
              <a:t>vSphere</a:t>
            </a:r>
            <a:r>
              <a:rPr lang="en-US" dirty="0" smtClean="0"/>
              <a:t> can supply up to 85% of the responsiveness and capacity of a native system install.</a:t>
            </a:r>
          </a:p>
          <a:p>
            <a:pPr eaLnBrk="1" hangingPunct="1">
              <a:lnSpc>
                <a:spcPct val="80000"/>
              </a:lnSpc>
              <a:spcBef>
                <a:spcPct val="0"/>
              </a:spcBef>
            </a:pPr>
            <a:endParaRPr lang="en-US" dirty="0" smtClean="0"/>
          </a:p>
          <a:p>
            <a:pPr eaLnBrk="1" hangingPunct="1">
              <a:lnSpc>
                <a:spcPct val="80000"/>
              </a:lnSpc>
              <a:spcBef>
                <a:spcPct val="0"/>
              </a:spcBef>
            </a:pPr>
            <a:r>
              <a:rPr lang="en-US" dirty="0" err="1" smtClean="0"/>
              <a:t>Vmware</a:t>
            </a:r>
            <a:r>
              <a:rPr lang="en-US" dirty="0" smtClean="0"/>
              <a:t> has an absolute maximum ceiling on disk I/Os per second. The ceiling is 120k per VM and 350k per host.</a:t>
            </a:r>
          </a:p>
          <a:p>
            <a:pPr eaLnBrk="1" hangingPunct="1">
              <a:lnSpc>
                <a:spcPct val="80000"/>
              </a:lnSpc>
              <a:spcBef>
                <a:spcPct val="0"/>
              </a:spcBef>
            </a:pPr>
            <a:endParaRPr lang="en-US" dirty="0" smtClean="0"/>
          </a:p>
          <a:p>
            <a:pPr eaLnBrk="1" hangingPunct="1">
              <a:lnSpc>
                <a:spcPct val="80000"/>
              </a:lnSpc>
              <a:spcBef>
                <a:spcPct val="0"/>
              </a:spcBef>
            </a:pPr>
            <a:r>
              <a:rPr lang="en-US" dirty="0" smtClean="0"/>
              <a:t>An entry-level SAN provides around 140k per second.</a:t>
            </a:r>
          </a:p>
          <a:p>
            <a:pPr eaLnBrk="1" hangingPunct="1">
              <a:lnSpc>
                <a:spcPct val="80000"/>
              </a:lnSpc>
              <a:spcBef>
                <a:spcPct val="0"/>
              </a:spcBef>
            </a:pPr>
            <a:endParaRPr lang="en-US" dirty="0" smtClean="0"/>
          </a:p>
          <a:p>
            <a:pPr eaLnBrk="1" hangingPunct="1">
              <a:lnSpc>
                <a:spcPct val="80000"/>
              </a:lnSpc>
              <a:spcBef>
                <a:spcPct val="0"/>
              </a:spcBef>
            </a:pPr>
            <a:r>
              <a:rPr lang="en-US" dirty="0" smtClean="0"/>
              <a:t>A mid- to high-level SAN can provide around 350k per second with bursts up to 1000k per second.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
        <p:nvSpPr>
          <p:cNvPr id="90115" name="Slide Number Placeholder 3"/>
          <p:cNvSpPr>
            <a:spLocks noGrp="1"/>
          </p:cNvSpPr>
          <p:nvPr>
            <p:ph type="sldNum" sz="quarter" idx="5"/>
          </p:nvPr>
        </p:nvSpPr>
        <p:spPr>
          <a:noFill/>
        </p:spPr>
        <p:txBody>
          <a:bodyPr/>
          <a:lstStyle/>
          <a:p>
            <a:fld id="{B926BECB-2389-4D0E-80BA-8903DC785F93}" type="slidenum">
              <a:rPr lang="en-US" smtClean="0"/>
              <a:pPr/>
              <a:t>38</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A single QAD database can be set up with multiple domains.</a:t>
            </a:r>
          </a:p>
          <a:p>
            <a:pPr eaLnBrk="1" hangingPunct="1">
              <a:lnSpc>
                <a:spcPct val="80000"/>
              </a:lnSpc>
              <a:spcBef>
                <a:spcPct val="0"/>
              </a:spcBef>
              <a:buFont typeface="Arial" pitchFamily="34" charset="0"/>
              <a:buChar char="•"/>
            </a:pPr>
            <a:r>
              <a:rPr lang="en-US" dirty="0" smtClean="0"/>
              <a:t> Each domain can have its own language.</a:t>
            </a:r>
          </a:p>
          <a:p>
            <a:pPr eaLnBrk="1" hangingPunct="1">
              <a:lnSpc>
                <a:spcPct val="80000"/>
              </a:lnSpc>
              <a:spcBef>
                <a:spcPct val="0"/>
              </a:spcBef>
              <a:buFont typeface="Arial" pitchFamily="34" charset="0"/>
              <a:buChar char="•"/>
            </a:pPr>
            <a:r>
              <a:rPr lang="en-US" dirty="0" smtClean="0"/>
              <a:t> Unicode allows for support of multiple code pages at the database level.</a:t>
            </a:r>
          </a:p>
          <a:p>
            <a:pPr eaLnBrk="1" hangingPunct="1">
              <a:lnSpc>
                <a:spcPct val="80000"/>
              </a:lnSpc>
              <a:spcBef>
                <a:spcPct val="0"/>
              </a:spcBef>
              <a:buFont typeface="Arial" pitchFamily="34" charset="0"/>
              <a:buChar char="•"/>
            </a:pPr>
            <a:r>
              <a:rPr lang="en-US" dirty="0" smtClean="0"/>
              <a:t> Some languages can operate within the same code page, others cannot. English/Chinese is OK, but Japanese/Chinese is not.</a:t>
            </a:r>
          </a:p>
          <a:p>
            <a:pPr eaLnBrk="1" hangingPunct="1">
              <a:lnSpc>
                <a:spcPct val="80000"/>
              </a:lnSpc>
              <a:spcBef>
                <a:spcPct val="0"/>
              </a:spcBef>
              <a:buFont typeface="Arial" pitchFamily="34" charset="0"/>
              <a:buChar char="•"/>
            </a:pPr>
            <a:r>
              <a:rPr lang="en-US" dirty="0" smtClean="0"/>
              <a:t> The QAD programs (r-code and libraries) support multiple languages.</a:t>
            </a:r>
          </a:p>
          <a:p>
            <a:pPr eaLnBrk="1" hangingPunct="1">
              <a:lnSpc>
                <a:spcPct val="80000"/>
              </a:lnSpc>
              <a:spcBef>
                <a:spcPct val="0"/>
              </a:spcBef>
              <a:buFont typeface="Arial" pitchFamily="34" charset="0"/>
              <a:buChar char="•"/>
            </a:pPr>
            <a:r>
              <a:rPr lang="en-US" dirty="0" smtClean="0"/>
              <a:t> Separate compiles are not required.</a:t>
            </a:r>
          </a:p>
          <a:p>
            <a:pPr eaLnBrk="1" hangingPunct="1">
              <a:lnSpc>
                <a:spcPct val="80000"/>
              </a:lnSpc>
              <a:spcBef>
                <a:spcPct val="0"/>
              </a:spcBef>
              <a:buFont typeface="Arial" pitchFamily="34" charset="0"/>
              <a:buChar char="•"/>
            </a:pPr>
            <a:r>
              <a:rPr lang="en-US" dirty="0" smtClean="0"/>
              <a:t> Core languages are released with the QAD base media.</a:t>
            </a:r>
          </a:p>
          <a:p>
            <a:pPr eaLnBrk="1" hangingPunct="1">
              <a:lnSpc>
                <a:spcPct val="80000"/>
              </a:lnSpc>
              <a:spcBef>
                <a:spcPct val="0"/>
              </a:spcBef>
              <a:buFont typeface="Arial" pitchFamily="34" charset="0"/>
              <a:buChar char="•"/>
            </a:pPr>
            <a:r>
              <a:rPr lang="en-US" dirty="0" smtClean="0"/>
              <a:t> Language updates are bundled on individual CDs/media.</a:t>
            </a:r>
          </a:p>
          <a:p>
            <a:pPr eaLnBrk="1" hangingPunct="1">
              <a:lnSpc>
                <a:spcPct val="80000"/>
              </a:lnSpc>
              <a:spcBef>
                <a:spcPct val="0"/>
              </a:spcBef>
              <a:buFont typeface="Arial" pitchFamily="34" charset="0"/>
              <a:buChar char="•"/>
            </a:pPr>
            <a:r>
              <a:rPr lang="en-US" dirty="0" smtClean="0"/>
              <a:t> Update the QAD .NET User Interface after installing a new language.</a:t>
            </a:r>
          </a:p>
          <a:p>
            <a:pPr eaLnBrk="1" hangingPunct="1">
              <a:lnSpc>
                <a:spcPct val="80000"/>
              </a:lnSpc>
              <a:spcBef>
                <a:spcPct val="0"/>
              </a:spcBef>
            </a:pPr>
            <a:endParaRPr lang="en-US" dirty="0" smtClean="0"/>
          </a:p>
          <a:p>
            <a:pPr eaLnBrk="1" hangingPunct="1">
              <a:lnSpc>
                <a:spcPct val="80000"/>
              </a:lnSpc>
              <a:spcBef>
                <a:spcPct val="0"/>
              </a:spcBef>
            </a:pPr>
            <a:r>
              <a:rPr lang="en-US" dirty="0" smtClean="0"/>
              <a:t>Each user is assigned a default language.</a:t>
            </a:r>
          </a:p>
          <a:p>
            <a:pPr eaLnBrk="1" hangingPunct="1">
              <a:lnSpc>
                <a:spcPct val="80000"/>
              </a:lnSpc>
              <a:spcBef>
                <a:spcPct val="0"/>
              </a:spcBef>
            </a:pPr>
            <a:endParaRPr lang="en-US" dirty="0" smtClean="0"/>
          </a:p>
          <a:p>
            <a:pPr eaLnBrk="1" hangingPunct="1">
              <a:lnSpc>
                <a:spcPct val="80000"/>
              </a:lnSpc>
              <a:spcBef>
                <a:spcPct val="0"/>
              </a:spcBef>
            </a:pPr>
            <a:r>
              <a:rPr lang="en-US" dirty="0" smtClean="0"/>
              <a:t>When logging in via the .NET UI:</a:t>
            </a:r>
          </a:p>
          <a:p>
            <a:pPr eaLnBrk="1" hangingPunct="1">
              <a:lnSpc>
                <a:spcPct val="80000"/>
              </a:lnSpc>
              <a:spcBef>
                <a:spcPct val="0"/>
              </a:spcBef>
              <a:buFont typeface="Arial" pitchFamily="34" charset="0"/>
              <a:buChar char="•"/>
            </a:pPr>
            <a:r>
              <a:rPr lang="en-US" dirty="0" smtClean="0"/>
              <a:t> The user can access any domain in a Unicode database regardless of their default language.</a:t>
            </a:r>
          </a:p>
          <a:p>
            <a:pPr eaLnBrk="1" hangingPunct="1">
              <a:lnSpc>
                <a:spcPct val="80000"/>
              </a:lnSpc>
              <a:spcBef>
                <a:spcPct val="0"/>
              </a:spcBef>
              <a:buFont typeface="Arial" pitchFamily="34" charset="0"/>
              <a:buChar char="•"/>
            </a:pPr>
            <a:r>
              <a:rPr lang="en-US" dirty="0" smtClean="0"/>
              <a:t> The .NET UI clients are fully Unicode compliant.</a:t>
            </a:r>
          </a:p>
          <a:p>
            <a:pPr eaLnBrk="1" hangingPunct="1">
              <a:lnSpc>
                <a:spcPct val="80000"/>
              </a:lnSpc>
              <a:spcBef>
                <a:spcPct val="0"/>
              </a:spcBef>
            </a:pPr>
            <a:endParaRPr lang="en-US" dirty="0" smtClean="0"/>
          </a:p>
          <a:p>
            <a:pPr eaLnBrk="1" hangingPunct="1">
              <a:lnSpc>
                <a:spcPct val="80000"/>
              </a:lnSpc>
              <a:spcBef>
                <a:spcPct val="0"/>
              </a:spcBef>
            </a:pPr>
            <a:r>
              <a:rPr lang="en-US" dirty="0" smtClean="0"/>
              <a:t>When logging in via Character UI, users must log in to a domain with a code page that is compatible with their default language.</a:t>
            </a:r>
          </a:p>
          <a:p>
            <a:pPr eaLnBrk="1" hangingPunct="1">
              <a:lnSpc>
                <a:spcPct val="80000"/>
              </a:lnSpc>
              <a:spcBef>
                <a:spcPct val="0"/>
              </a:spcBef>
            </a:pPr>
            <a:endParaRPr lang="en-US" dirty="0" smtClean="0"/>
          </a:p>
          <a:p>
            <a:pPr eaLnBrk="1" hangingPunct="1">
              <a:lnSpc>
                <a:spcPct val="80000"/>
              </a:lnSpc>
              <a:spcBef>
                <a:spcPct val="0"/>
              </a:spcBef>
            </a:pPr>
            <a:r>
              <a:rPr lang="en-US" dirty="0" smtClean="0"/>
              <a:t>All labels, menus, messages, and field-level help are stored dynamically in the QAD databases. For each installed language, there is a complete set of this data.</a:t>
            </a:r>
          </a:p>
          <a:p>
            <a:pPr eaLnBrk="1" hangingPunct="1">
              <a:lnSpc>
                <a:spcPct val="80000"/>
              </a:lnSpc>
              <a:spcBef>
                <a:spcPct val="0"/>
              </a:spcBef>
            </a:pPr>
            <a:endParaRPr lang="en-US" dirty="0" smtClean="0"/>
          </a:p>
          <a:p>
            <a:pPr eaLnBrk="1" hangingPunct="1">
              <a:lnSpc>
                <a:spcPct val="80000"/>
              </a:lnSpc>
              <a:spcBef>
                <a:spcPct val="0"/>
              </a:spcBef>
            </a:pPr>
            <a:r>
              <a:rPr lang="en-US" dirty="0" smtClean="0"/>
              <a:t>Some customer-specific data such as order comments, accounts, and sub-accounts can be assigned language translations.</a:t>
            </a:r>
          </a:p>
          <a:p>
            <a:pPr eaLnBrk="1" hangingPunct="1">
              <a:lnSpc>
                <a:spcPct val="80000"/>
              </a:lnSpc>
              <a:spcBef>
                <a:spcPct val="0"/>
              </a:spcBef>
            </a:pPr>
            <a:endParaRPr lang="en-US" dirty="0" smtClean="0"/>
          </a:p>
          <a:p>
            <a:pPr eaLnBrk="1" hangingPunct="1">
              <a:lnSpc>
                <a:spcPct val="80000"/>
              </a:lnSpc>
              <a:spcBef>
                <a:spcPct val="0"/>
              </a:spcBef>
            </a:pPr>
            <a:r>
              <a:rPr lang="en-US" dirty="0" smtClean="0"/>
              <a:t>Described in the QAD Financials User Guide.</a:t>
            </a:r>
          </a:p>
          <a:p>
            <a:pPr eaLnBrk="1" hangingPunct="1">
              <a:lnSpc>
                <a:spcPct val="80000"/>
              </a:lnSpc>
              <a:spcBef>
                <a:spcPct val="0"/>
              </a:spcBef>
            </a:pPr>
            <a:endParaRPr lang="en-US" dirty="0" smtClean="0"/>
          </a:p>
          <a:p>
            <a:pPr eaLnBrk="1" hangingPunct="1">
              <a:lnSpc>
                <a:spcPct val="80000"/>
              </a:lnSpc>
              <a:spcBef>
                <a:spcPct val="0"/>
              </a:spcBef>
            </a:pPr>
            <a:r>
              <a:rPr lang="en-US" dirty="0" smtClean="0"/>
              <a:t>Language Maintenance Activities are defined in the QAD Financials User Guide:</a:t>
            </a:r>
          </a:p>
          <a:p>
            <a:pPr eaLnBrk="1" hangingPunct="1">
              <a:lnSpc>
                <a:spcPct val="80000"/>
              </a:lnSpc>
              <a:spcBef>
                <a:spcPct val="0"/>
              </a:spcBef>
              <a:buFont typeface="Arial" pitchFamily="34" charset="0"/>
              <a:buChar char="•"/>
            </a:pPr>
            <a:r>
              <a:rPr lang="en-US" dirty="0" smtClean="0"/>
              <a:t> Load the appropriate language data</a:t>
            </a:r>
          </a:p>
          <a:p>
            <a:pPr eaLnBrk="1" hangingPunct="1">
              <a:lnSpc>
                <a:spcPct val="80000"/>
              </a:lnSpc>
              <a:spcBef>
                <a:spcPct val="0"/>
              </a:spcBef>
              <a:buFont typeface="Arial" pitchFamily="34" charset="0"/>
              <a:buChar char="•"/>
            </a:pPr>
            <a:r>
              <a:rPr lang="en-US" dirty="0" smtClean="0"/>
              <a:t> Create countries for users (country create)</a:t>
            </a:r>
          </a:p>
          <a:p>
            <a:pPr eaLnBrk="1" hangingPunct="1">
              <a:lnSpc>
                <a:spcPct val="80000"/>
              </a:lnSpc>
              <a:spcBef>
                <a:spcPct val="0"/>
              </a:spcBef>
              <a:buFont typeface="Arial" pitchFamily="34" charset="0"/>
              <a:buChar char="•"/>
            </a:pPr>
            <a:r>
              <a:rPr lang="en-US" dirty="0" smtClean="0"/>
              <a:t> ISO display defaults</a:t>
            </a:r>
          </a:p>
          <a:p>
            <a:pPr eaLnBrk="1" hangingPunct="1">
              <a:lnSpc>
                <a:spcPct val="80000"/>
              </a:lnSpc>
              <a:spcBef>
                <a:spcPct val="0"/>
              </a:spcBef>
              <a:buFont typeface="Arial" pitchFamily="34" charset="0"/>
              <a:buChar char="•"/>
            </a:pPr>
            <a:r>
              <a:rPr lang="en-US" dirty="0" smtClean="0"/>
              <a:t> Assign each user a language and country code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r>
              <a:rPr lang="en-US" dirty="0" smtClean="0"/>
              <a:t>But some batch processes can run up to 20% slower.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In the past,</a:t>
            </a:r>
            <a:r>
              <a:rPr lang="en-US" baseline="0" dirty="0" smtClean="0">
                <a:solidFill>
                  <a:srgbClr val="737373"/>
                </a:solidFill>
              </a:rPr>
              <a:t> </a:t>
            </a:r>
            <a:r>
              <a:rPr lang="en-US" dirty="0" smtClean="0">
                <a:solidFill>
                  <a:srgbClr val="737373"/>
                </a:solidFill>
              </a:rPr>
              <a:t>QAD</a:t>
            </a:r>
            <a:r>
              <a:rPr lang="en-US" baseline="0" dirty="0" smtClean="0">
                <a:solidFill>
                  <a:srgbClr val="737373"/>
                </a:solidFill>
              </a:rPr>
              <a:t> </a:t>
            </a:r>
            <a:r>
              <a:rPr lang="en-US" dirty="0" smtClean="0">
                <a:solidFill>
                  <a:srgbClr val="737373"/>
                </a:solidFill>
              </a:rPr>
              <a:t>released the core ERP product with such versions as eB2, eB2.1 and QAD 2007.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The previous financials module was rewritten. None of the earlier code or schema remain. The architecture of the code is also new. It was written in a business-object / SOA style.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r>
              <a:rPr lang="en-US" dirty="0" smtClean="0"/>
              <a:t>The first level is the .NET UI with this plug-in model. It provides a perfect home for an integration point. </a:t>
            </a:r>
          </a:p>
          <a:p>
            <a:pPr eaLnBrk="1" hangingPunct="1">
              <a:spcBef>
                <a:spcPct val="0"/>
              </a:spcBef>
            </a:pPr>
            <a:endParaRPr lang="en-US" dirty="0" smtClean="0"/>
          </a:p>
          <a:p>
            <a:pPr eaLnBrk="1" hangingPunct="1">
              <a:spcBef>
                <a:spcPct val="0"/>
              </a:spcBef>
            </a:pPr>
            <a:r>
              <a:rPr lang="en-US" dirty="0" smtClean="0"/>
              <a:t>The Finance product was already written in a native .NET User Interface. It is the only interface in the product; there is no character interface for Finance. </a:t>
            </a:r>
          </a:p>
          <a:p>
            <a:pPr eaLnBrk="1" hangingPunct="1">
              <a:spcBef>
                <a:spcPct val="0"/>
              </a:spcBef>
            </a:pPr>
            <a:endParaRPr lang="en-US" dirty="0" smtClean="0"/>
          </a:p>
          <a:p>
            <a:pPr eaLnBrk="1" hangingPunct="1">
              <a:spcBef>
                <a:spcPct val="0"/>
              </a:spcBef>
            </a:pPr>
            <a:r>
              <a:rPr lang="en-US" dirty="0" smtClean="0"/>
              <a:t>As a result, there are already the outer wrapping applications for things like logging in. The first step was to pull that out into its own, really to conform to the plug-in interface. At that point, the plug-in interface was being defined and used the Finance product as the prototype model.</a:t>
            </a:r>
          </a:p>
          <a:p>
            <a:pPr eaLnBrk="1" hangingPunct="1">
              <a:spcBef>
                <a:spcPct val="0"/>
              </a:spcBef>
            </a:pPr>
            <a:endParaRPr lang="en-US" dirty="0" smtClean="0"/>
          </a:p>
          <a:p>
            <a:pPr eaLnBrk="1" hangingPunct="1">
              <a:spcBef>
                <a:spcPct val="0"/>
              </a:spcBef>
            </a:pPr>
            <a:r>
              <a:rPr lang="en-US" dirty="0" smtClean="0"/>
              <a:t>This first level of integration is similar to putting the plug-in interface around the Finance product and allowing it to be launched from .NET UI menu system.</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lnSpc>
                <a:spcPct val="80000"/>
              </a:lnSpc>
              <a:spcBef>
                <a:spcPct val="0"/>
              </a:spcBef>
            </a:pPr>
            <a:r>
              <a:rPr lang="en-US" sz="1100" dirty="0" smtClean="0"/>
              <a:t>Encapsulation of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Each layer offers several clearly defined services. These services have interfaces that describe how the services can be used.</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presentation layer, the </a:t>
            </a:r>
            <a:r>
              <a:rPr lang="en-US" sz="1100" dirty="0" err="1" smtClean="0"/>
              <a:t>AppShell</a:t>
            </a:r>
            <a:r>
              <a:rPr lang="en-US" sz="1100" dirty="0" smtClean="0"/>
              <a:t> offers a plug-in architecture of a framework that calls/combines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app layer, specific components provide central functionality for the backend, like Session (for session management), Transaction (for logical transactions), and Translations. These components have clearly defined interfaces that any external consumer (whether it is the UI, or another party that integrates with the application core services) can call.</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data access layer, the connection to the database, the possible queries, and updates are implemented in a component. This component has a clear interface. All business components in the system use it to get to the data. This functionality brings a powerful level of abstraction to the application.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Responsibility of each layer: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Presentation: User interaction. Provide the user access to the data (show the data on the screen), navigation in the system, provide the application menu, integration of the application on the client/UI level,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Web: Transport Mechanism</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Application: Access to the data, calculation of data, validation of data, updates in related objects, query capabilities, meta information about objects,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Data access: Data retrieval and data update.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The layering of the application allows components to more easily to evolve to other technologies and to be more independent. UI technology is moving much faster than the technology used for the business logic. This difference is why it is important to have the separation in layers and for the access to the services in the layers to always go through predefined interfaces.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It is also important that the application functions follow a limited number of application patterns. This approach allows for easier customization and extensions of the standard functionality at a later stage.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Note: Technical or performance constraints can, in specific areas, override the QRA.</a:t>
            </a:r>
          </a:p>
          <a:p>
            <a:pPr eaLnBrk="1" hangingPunct="1">
              <a:lnSpc>
                <a:spcPct val="80000"/>
              </a:lnSpc>
              <a:spcBef>
                <a:spcPct val="0"/>
              </a:spcBef>
            </a:pPr>
            <a:endParaRPr lang="en-US" sz="1100" dirty="0" smtClean="0"/>
          </a:p>
          <a:p>
            <a:pPr eaLnBrk="1" hangingPunct="1">
              <a:lnSpc>
                <a:spcPct val="80000"/>
              </a:lnSpc>
              <a:spcBef>
                <a:spcPct val="0"/>
              </a:spcBef>
            </a:pPr>
            <a:endParaRPr lang="en-US" sz="1100" dirty="0" smtClean="0"/>
          </a:p>
          <a:p>
            <a:pPr eaLnBrk="1" hangingPunct="1">
              <a:lnSpc>
                <a:spcPct val="80000"/>
              </a:lnSpc>
              <a:spcBef>
                <a:spcPct val="0"/>
              </a:spcBef>
            </a:pPr>
            <a:endParaRPr lang="en-US" sz="1100"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DA84BC-4D17-469A-966D-23228270E3CB}" type="datetimeFigureOut">
              <a:rPr lang="en-US"/>
              <a:pPr>
                <a:defRPr/>
              </a:pPr>
              <a:t>4/10/2013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C389064-F824-4D40-8F98-AFA3D3AF3A6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hyperlink" Target="mailto:PDL_RaD_Performance@qad.com"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dirty="0" smtClean="0"/>
              <a:t>QAD 2013 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1: Planning and Deployment Considerations</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April 2013</a:t>
            </a:r>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 2013 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27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Module</a:t>
            </a:r>
          </a:p>
        </p:txBody>
      </p:sp>
      <p:pic>
        <p:nvPicPr>
          <p:cNvPr id="8" name="Picture 7" descr="old.png"/>
          <p:cNvPicPr>
            <a:picLocks noChangeAspect="1"/>
          </p:cNvPicPr>
          <p:nvPr/>
        </p:nvPicPr>
        <p:blipFill>
          <a:blip r:embed="rId3" cstate="print"/>
          <a:stretch>
            <a:fillRect/>
          </a:stretch>
        </p:blipFill>
        <p:spPr>
          <a:xfrm>
            <a:off x="1038653" y="1828856"/>
            <a:ext cx="6857143" cy="895238"/>
          </a:xfrm>
          <a:prstGeom prst="rect">
            <a:avLst/>
          </a:prstGeom>
        </p:spPr>
      </p:pic>
      <p:pic>
        <p:nvPicPr>
          <p:cNvPr id="9" name="Picture 8" descr="new.png"/>
          <p:cNvPicPr>
            <a:picLocks noChangeAspect="1"/>
          </p:cNvPicPr>
          <p:nvPr/>
        </p:nvPicPr>
        <p:blipFill>
          <a:blip r:embed="rId4" cstate="print"/>
          <a:stretch>
            <a:fillRect/>
          </a:stretch>
        </p:blipFill>
        <p:spPr>
          <a:xfrm>
            <a:off x="1052940" y="3548168"/>
            <a:ext cx="6847620" cy="1685714"/>
          </a:xfrm>
          <a:prstGeom prst="rect">
            <a:avLst/>
          </a:prstGeom>
        </p:spPr>
      </p:pic>
      <p:sp>
        <p:nvSpPr>
          <p:cNvPr id="14" name="TextBox 13"/>
          <p:cNvSpPr txBox="1"/>
          <p:nvPr/>
        </p:nvSpPr>
        <p:spPr>
          <a:xfrm>
            <a:off x="942975" y="138112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Old Module</a:t>
            </a:r>
          </a:p>
        </p:txBody>
      </p:sp>
      <p:sp>
        <p:nvSpPr>
          <p:cNvPr id="15" name="TextBox 14"/>
          <p:cNvSpPr txBox="1"/>
          <p:nvPr/>
        </p:nvSpPr>
        <p:spPr>
          <a:xfrm>
            <a:off x="942975" y="322897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New Module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48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Integration Components</a:t>
            </a:r>
          </a:p>
        </p:txBody>
      </p:sp>
      <p:pic>
        <p:nvPicPr>
          <p:cNvPr id="34819" name="Picture 2"/>
          <p:cNvPicPr>
            <a:picLocks noChangeAspect="1" noChangeArrowheads="1"/>
          </p:cNvPicPr>
          <p:nvPr/>
        </p:nvPicPr>
        <p:blipFill>
          <a:blip r:embed="rId3" cstate="print"/>
          <a:srcRect/>
          <a:stretch>
            <a:fillRect/>
          </a:stretch>
        </p:blipFill>
        <p:spPr bwMode="auto">
          <a:xfrm>
            <a:off x="368300" y="960438"/>
            <a:ext cx="3724275" cy="3205162"/>
          </a:xfrm>
          <a:prstGeom prst="rect">
            <a:avLst/>
          </a:prstGeom>
          <a:noFill/>
          <a:ln w="9525">
            <a:noFill/>
            <a:miter lim="800000"/>
            <a:headEnd/>
            <a:tailEnd/>
          </a:ln>
        </p:spPr>
      </p:pic>
      <p:pic>
        <p:nvPicPr>
          <p:cNvPr id="34820" name="Picture 3"/>
          <p:cNvPicPr>
            <a:picLocks noChangeAspect="1" noChangeArrowheads="1"/>
          </p:cNvPicPr>
          <p:nvPr/>
        </p:nvPicPr>
        <p:blipFill>
          <a:blip r:embed="rId4" cstate="print"/>
          <a:srcRect/>
          <a:stretch>
            <a:fillRect/>
          </a:stretch>
        </p:blipFill>
        <p:spPr bwMode="auto">
          <a:xfrm>
            <a:off x="4281488" y="2578100"/>
            <a:ext cx="4624387" cy="2879725"/>
          </a:xfrm>
          <a:prstGeom prst="rect">
            <a:avLst/>
          </a:prstGeom>
          <a:noFill/>
          <a:ln w="9525">
            <a:noFill/>
            <a:miter lim="800000"/>
            <a:headEnd/>
            <a:tailEnd/>
          </a:ln>
        </p:spPr>
      </p:pic>
      <p:sp>
        <p:nvSpPr>
          <p:cNvPr id="34821" name="TextBox 8"/>
          <p:cNvSpPr txBox="1">
            <a:spLocks noChangeArrowheads="1"/>
          </p:cNvSpPr>
          <p:nvPr/>
        </p:nvSpPr>
        <p:spPr bwMode="auto">
          <a:xfrm>
            <a:off x="341313" y="4548188"/>
            <a:ext cx="3963987" cy="641350"/>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There </a:t>
            </a:r>
            <a:r>
              <a:rPr lang="en-US" dirty="0">
                <a:solidFill>
                  <a:srgbClr val="666666"/>
                </a:solidFill>
                <a:latin typeface="Century Gothic" pitchFamily="34" charset="0"/>
              </a:rPr>
              <a:t>is no Character UI for</a:t>
            </a:r>
          </a:p>
          <a:p>
            <a:r>
              <a:rPr lang="en-US" dirty="0">
                <a:solidFill>
                  <a:srgbClr val="666666"/>
                </a:solidFill>
                <a:latin typeface="Century Gothic" pitchFamily="34" charset="0"/>
              </a:rPr>
              <a:t>QAD Enterprise Financials</a:t>
            </a:r>
          </a:p>
        </p:txBody>
      </p:sp>
      <p:sp>
        <p:nvSpPr>
          <p:cNvPr id="34822" name="TextBox 9"/>
          <p:cNvSpPr txBox="1">
            <a:spLocks noChangeArrowheads="1"/>
          </p:cNvSpPr>
          <p:nvPr/>
        </p:nvSpPr>
        <p:spPr bwMode="auto">
          <a:xfrm>
            <a:off x="4403724" y="1371600"/>
            <a:ext cx="4283076" cy="915988"/>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Each </a:t>
            </a:r>
            <a:r>
              <a:rPr lang="en-US" dirty="0">
                <a:solidFill>
                  <a:srgbClr val="666666"/>
                </a:solidFill>
                <a:latin typeface="Century Gothic" pitchFamily="34" charset="0"/>
              </a:rPr>
              <a:t>client needs a valid authenticated session to access the business logic</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pic>
        <p:nvPicPr>
          <p:cNvPr id="36866" name="Picture 2"/>
          <p:cNvPicPr>
            <a:picLocks noChangeAspect="1" noChangeArrowheads="1"/>
          </p:cNvPicPr>
          <p:nvPr/>
        </p:nvPicPr>
        <p:blipFill>
          <a:blip r:embed="rId3" cstate="print"/>
          <a:srcRect/>
          <a:stretch>
            <a:fillRect/>
          </a:stretch>
        </p:blipFill>
        <p:spPr bwMode="auto">
          <a:xfrm>
            <a:off x="1330325" y="1312863"/>
            <a:ext cx="6811963" cy="4391025"/>
          </a:xfrm>
          <a:prstGeom prst="rect">
            <a:avLst/>
          </a:prstGeom>
          <a:noFill/>
          <a:ln w="9525">
            <a:noFill/>
            <a:miter lim="800000"/>
            <a:headEnd/>
            <a:tailEnd/>
          </a:ln>
        </p:spPr>
      </p:pic>
      <p:sp>
        <p:nvSpPr>
          <p:cNvPr id="36867" name="TextBox 4"/>
          <p:cNvSpPr txBox="1">
            <a:spLocks noChangeArrowheads="1"/>
          </p:cNvSpPr>
          <p:nvPr/>
        </p:nvSpPr>
        <p:spPr bwMode="auto">
          <a:xfrm>
            <a:off x="231775" y="203200"/>
            <a:ext cx="8288338" cy="822325"/>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QAD Reference Architecture (QRA) describes QAD's strategic architectural goals for its products.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sp>
        <p:nvSpPr>
          <p:cNvPr id="38914" name="TextBox 4"/>
          <p:cNvSpPr txBox="1">
            <a:spLocks noChangeArrowheads="1"/>
          </p:cNvSpPr>
          <p:nvPr/>
        </p:nvSpPr>
        <p:spPr bwMode="auto">
          <a:xfrm>
            <a:off x="231775" y="203200"/>
            <a:ext cx="8288338" cy="461963"/>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QRA Logical Realization</a:t>
            </a:r>
          </a:p>
        </p:txBody>
      </p:sp>
      <p:pic>
        <p:nvPicPr>
          <p:cNvPr id="38915" name="Picture 2"/>
          <p:cNvPicPr>
            <a:picLocks noChangeAspect="1" noChangeArrowheads="1"/>
          </p:cNvPicPr>
          <p:nvPr/>
        </p:nvPicPr>
        <p:blipFill>
          <a:blip r:embed="rId3" cstate="print"/>
          <a:srcRect/>
          <a:stretch>
            <a:fillRect/>
          </a:stretch>
        </p:blipFill>
        <p:spPr bwMode="auto">
          <a:xfrm>
            <a:off x="1316038" y="1306513"/>
            <a:ext cx="6942137" cy="43116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 Management</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Combined Schema and Object Datasets</a:t>
            </a:r>
          </a:p>
        </p:txBody>
      </p:sp>
      <p:sp>
        <p:nvSpPr>
          <p:cNvPr id="43011" name="Content Placeholder 3"/>
          <p:cNvSpPr>
            <a:spLocks noGrp="1"/>
          </p:cNvSpPr>
          <p:nvPr>
            <p:ph idx="1"/>
          </p:nvPr>
        </p:nvSpPr>
        <p:spPr bwMode="auto">
          <a:xfrm>
            <a:off x="357188" y="1951038"/>
            <a:ext cx="8412480" cy="3644900"/>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Enterprise Financials has completely new tables and entity relationships</a:t>
            </a:r>
          </a:p>
          <a:p>
            <a:pPr eaLnBrk="1" hangingPunct="1">
              <a:lnSpc>
                <a:spcPct val="95000"/>
              </a:lnSpc>
              <a:buClr>
                <a:srgbClr val="FF9900"/>
              </a:buClr>
            </a:pPr>
            <a:r>
              <a:rPr lang="en-US" dirty="0" smtClean="0">
                <a:solidFill>
                  <a:srgbClr val="737373"/>
                </a:solidFill>
              </a:rPr>
              <a:t>But they are defined in the existing mfg schema</a:t>
            </a:r>
          </a:p>
          <a:p>
            <a:pPr eaLnBrk="1" hangingPunct="1">
              <a:lnSpc>
                <a:spcPct val="95000"/>
              </a:lnSpc>
              <a:buClr>
                <a:srgbClr val="FF9900"/>
              </a:buClr>
            </a:pPr>
            <a:r>
              <a:rPr lang="en-US" dirty="0" smtClean="0">
                <a:solidFill>
                  <a:srgbClr val="737373"/>
                </a:solidFill>
              </a:rPr>
              <a:t>The data associated with business objects is passed between the different layers using an object dataset</a:t>
            </a:r>
          </a:p>
          <a:p>
            <a:pPr lvl="1" eaLnBrk="1" hangingPunct="1">
              <a:lnSpc>
                <a:spcPct val="95000"/>
              </a:lnSpc>
              <a:buClr>
                <a:srgbClr val="FF9900"/>
              </a:buClr>
            </a:pPr>
            <a:r>
              <a:rPr lang="en-US" dirty="0" err="1" smtClean="0">
                <a:solidFill>
                  <a:srgbClr val="737373"/>
                </a:solidFill>
              </a:rPr>
              <a:t>OpenEdge</a:t>
            </a:r>
            <a:r>
              <a:rPr lang="en-US" dirty="0" smtClean="0">
                <a:solidFill>
                  <a:srgbClr val="737373"/>
                </a:solidFill>
              </a:rPr>
              <a:t> </a:t>
            </a:r>
            <a:r>
              <a:rPr lang="en-US" dirty="0" err="1" smtClean="0">
                <a:solidFill>
                  <a:srgbClr val="737373"/>
                </a:solidFill>
              </a:rPr>
              <a:t>ProDatasets</a:t>
            </a:r>
            <a:r>
              <a:rPr lang="en-US" dirty="0" smtClean="0">
                <a:solidFill>
                  <a:srgbClr val="737373"/>
                </a:solidFill>
              </a:rPr>
              <a:t>  (business logic layer)</a:t>
            </a:r>
          </a:p>
          <a:p>
            <a:pPr lvl="1" eaLnBrk="1" hangingPunct="1">
              <a:lnSpc>
                <a:spcPct val="95000"/>
              </a:lnSpc>
              <a:buClr>
                <a:srgbClr val="FF9900"/>
              </a:buClr>
            </a:pPr>
            <a:r>
              <a:rPr lang="en-US" dirty="0" smtClean="0">
                <a:solidFill>
                  <a:srgbClr val="737373"/>
                </a:solidFill>
              </a:rPr>
              <a:t>Microsoft .NET data sets (presentation layer)</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43012" name="Picture 5"/>
          <p:cNvPicPr>
            <a:picLocks noChangeAspect="1" noChangeArrowheads="1"/>
          </p:cNvPicPr>
          <p:nvPr/>
        </p:nvPicPr>
        <p:blipFill>
          <a:blip r:embed="rId3" cstate="print"/>
          <a:srcRect/>
          <a:stretch>
            <a:fillRect/>
          </a:stretch>
        </p:blipFill>
        <p:spPr bwMode="auto">
          <a:xfrm>
            <a:off x="2352675" y="877888"/>
            <a:ext cx="3887788" cy="10668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Changes Since Last Release</a:t>
            </a:r>
          </a:p>
        </p:txBody>
      </p:sp>
      <p:sp>
        <p:nvSpPr>
          <p:cNvPr id="45058" name="Subtitle 6"/>
          <p:cNvSpPr>
            <a:spLocks noGrp="1"/>
          </p:cNvSpPr>
          <p:nvPr>
            <p:ph type="subTitle" idx="13"/>
          </p:nvPr>
        </p:nvSpPr>
        <p:spPr bwMode="auto">
          <a:xfrm>
            <a:off x="173038" y="341313"/>
            <a:ext cx="792321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What’s New in EE Installation and Administration?</a:t>
            </a:r>
          </a:p>
        </p:txBody>
      </p:sp>
      <p:sp>
        <p:nvSpPr>
          <p:cNvPr id="10" name="Content Placeholder 3"/>
          <p:cNvSpPr>
            <a:spLocks noGrp="1"/>
          </p:cNvSpPr>
          <p:nvPr>
            <p:ph idx="1"/>
          </p:nvPr>
        </p:nvSpPr>
        <p:spPr>
          <a:xfrm>
            <a:off x="576263" y="1085850"/>
            <a:ext cx="7404100" cy="3922713"/>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p>
          <a:p>
            <a:pPr lvl="1" eaLnBrk="1" fontAlgn="auto" hangingPunct="1">
              <a:lnSpc>
                <a:spcPct val="95000"/>
              </a:lnSpc>
              <a:spcAft>
                <a:spcPts val="0"/>
              </a:spcAft>
              <a:defRPr/>
            </a:pPr>
            <a:r>
              <a:rPr lang="en-US" dirty="0" smtClean="0">
                <a:solidFill>
                  <a:srgbClr val="737373"/>
                </a:solidFill>
                <a:latin typeface="+mn-lt"/>
              </a:rPr>
              <a:t>Process Navigation field added to QDT Setup and Clone Environment screens</a:t>
            </a:r>
          </a:p>
          <a:p>
            <a:pPr lvl="1" eaLnBrk="1" fontAlgn="auto" hangingPunct="1">
              <a:lnSpc>
                <a:spcPct val="95000"/>
              </a:lnSpc>
              <a:spcAft>
                <a:spcPts val="0"/>
              </a:spcAft>
              <a:defRPr/>
            </a:pPr>
            <a:r>
              <a:rPr lang="en-US" dirty="0" smtClean="0">
                <a:solidFill>
                  <a:srgbClr val="737373"/>
                </a:solidFill>
                <a:latin typeface="+mn-lt"/>
              </a:rPr>
              <a:t>Connection Method field added to Update UI Configuration screen</a:t>
            </a:r>
          </a:p>
          <a:p>
            <a:pPr lvl="1" eaLnBrk="1" fontAlgn="auto" hangingPunct="1">
              <a:lnSpc>
                <a:spcPct val="95000"/>
              </a:lnSpc>
              <a:spcAft>
                <a:spcPts val="0"/>
              </a:spcAft>
              <a:defRPr/>
            </a:pPr>
            <a:r>
              <a:rPr lang="en-US" dirty="0" smtClean="0">
                <a:solidFill>
                  <a:srgbClr val="737373"/>
                </a:solidFill>
                <a:latin typeface="+mn-lt"/>
              </a:rPr>
              <a:t>Port field in </a:t>
            </a:r>
            <a:r>
              <a:rPr lang="en-US" dirty="0" smtClean="0">
                <a:solidFill>
                  <a:srgbClr val="737373"/>
                </a:solidFill>
              </a:rPr>
              <a:t>Update UI Configuration screen now </a:t>
            </a:r>
            <a:r>
              <a:rPr lang="en-US" dirty="0" smtClean="0">
                <a:solidFill>
                  <a:srgbClr val="737373"/>
                </a:solidFill>
                <a:latin typeface="+mn-lt"/>
              </a:rPr>
              <a:t>displays the </a:t>
            </a:r>
            <a:r>
              <a:rPr lang="en-US" dirty="0" smtClean="0">
                <a:solidFill>
                  <a:srgbClr val="737373"/>
                </a:solidFill>
              </a:rPr>
              <a:t>connection method </a:t>
            </a:r>
            <a:r>
              <a:rPr lang="en-US" dirty="0" smtClean="0">
                <a:solidFill>
                  <a:srgbClr val="737373"/>
                </a:solidFill>
                <a:latin typeface="+mn-lt"/>
              </a:rPr>
              <a:t>port number</a:t>
            </a:r>
          </a:p>
          <a:p>
            <a:pPr eaLnBrk="1" fontAlgn="auto" hangingPunct="1">
              <a:lnSpc>
                <a:spcPct val="95000"/>
              </a:lnSpc>
              <a:spcAft>
                <a:spcPts val="0"/>
              </a:spcAft>
              <a:defRPr/>
            </a:pPr>
            <a:r>
              <a:rPr lang="en-US" dirty="0" err="1" smtClean="0">
                <a:solidFill>
                  <a:srgbClr val="737373"/>
                </a:solidFill>
                <a:latin typeface="+mn-lt"/>
              </a:rPr>
              <a:t>QXtend</a:t>
            </a:r>
            <a:r>
              <a:rPr lang="en-US" dirty="0" smtClean="0">
                <a:solidFill>
                  <a:srgbClr val="737373"/>
                </a:solidFill>
                <a:latin typeface="+mn-lt"/>
              </a:rPr>
              <a:t> Tomcat Requirements</a:t>
            </a:r>
          </a:p>
          <a:p>
            <a:pPr marL="539496" lvl="1" indent="-265176" eaLnBrk="1" fontAlgn="auto" hangingPunct="1">
              <a:lnSpc>
                <a:spcPct val="95000"/>
              </a:lnSpc>
              <a:spcAft>
                <a:spcPts val="0"/>
              </a:spcAft>
              <a:defRPr/>
            </a:pPr>
            <a:r>
              <a:rPr lang="en-US" dirty="0" smtClean="0">
                <a:solidFill>
                  <a:srgbClr val="737373"/>
                </a:solidFill>
                <a:latin typeface="+mn-lt"/>
              </a:rPr>
              <a:t>2013 EE: Edit the tomcat-users.xml file to add one or more roles for the QAD admin user</a:t>
            </a:r>
          </a:p>
          <a:p>
            <a:pPr marL="539496" lvl="1" indent="-265176" eaLnBrk="1" fontAlgn="auto" hangingPunct="1">
              <a:lnSpc>
                <a:spcPct val="95000"/>
              </a:lnSpc>
              <a:spcAft>
                <a:spcPts val="0"/>
              </a:spcAft>
              <a:defRPr/>
            </a:pPr>
            <a:r>
              <a:rPr lang="en-US" dirty="0" smtClean="0">
                <a:solidFill>
                  <a:srgbClr val="737373"/>
                </a:solidFill>
                <a:latin typeface="+mn-lt"/>
              </a:rPr>
              <a:t>Tomcat versions before 6.0.30: Add the manager role</a:t>
            </a:r>
          </a:p>
          <a:p>
            <a:pPr marL="539496" lvl="1" indent="-265176" eaLnBrk="1" fontAlgn="auto" hangingPunct="1">
              <a:lnSpc>
                <a:spcPct val="95000"/>
              </a:lnSpc>
              <a:spcAft>
                <a:spcPts val="0"/>
              </a:spcAft>
              <a:defRPr/>
            </a:pPr>
            <a:r>
              <a:rPr lang="en-US" dirty="0" smtClean="0">
                <a:solidFill>
                  <a:srgbClr val="737373"/>
                </a:solidFill>
                <a:latin typeface="+mn-lt"/>
              </a:rPr>
              <a:t>Tomcat 6.0.30 and later and Tomcat 7: Add the manager-</a:t>
            </a:r>
            <a:r>
              <a:rPr lang="en-US" dirty="0" err="1" smtClean="0">
                <a:solidFill>
                  <a:srgbClr val="737373"/>
                </a:solidFill>
                <a:latin typeface="+mn-lt"/>
              </a:rPr>
              <a:t>gui</a:t>
            </a:r>
            <a:r>
              <a:rPr lang="en-US" dirty="0" smtClean="0">
                <a:solidFill>
                  <a:srgbClr val="737373"/>
                </a:solidFill>
                <a:latin typeface="+mn-lt"/>
              </a:rPr>
              <a:t> and manager-script roles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Technical Differences</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Standard Edition versus Enterprise Edition</a:t>
            </a:r>
          </a:p>
        </p:txBody>
      </p:sp>
      <p:sp>
        <p:nvSpPr>
          <p:cNvPr id="47107" name="Content Placeholder 3"/>
          <p:cNvSpPr>
            <a:spLocks noGrp="1"/>
          </p:cNvSpPr>
          <p:nvPr>
            <p:ph idx="1"/>
          </p:nvPr>
        </p:nvSpPr>
        <p:spPr bwMode="auto">
          <a:xfrm>
            <a:off x="376238" y="1085850"/>
            <a:ext cx="8412480" cy="47926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85000"/>
              </a:lnSpc>
              <a:buClr>
                <a:srgbClr val="FF9900"/>
              </a:buClr>
              <a:buNone/>
            </a:pPr>
            <a:r>
              <a:rPr lang="en-US" sz="2200" dirty="0" smtClean="0">
                <a:solidFill>
                  <a:srgbClr val="737373"/>
                </a:solidFill>
              </a:rPr>
              <a:t>QAD Enterprise Edition has:</a:t>
            </a:r>
          </a:p>
          <a:p>
            <a:pPr eaLnBrk="1" hangingPunct="1">
              <a:lnSpc>
                <a:spcPct val="85000"/>
              </a:lnSpc>
              <a:buClr>
                <a:srgbClr val="FF9900"/>
              </a:buClr>
            </a:pPr>
            <a:r>
              <a:rPr lang="en-US" sz="2000" dirty="0" smtClean="0">
                <a:solidFill>
                  <a:srgbClr val="737373"/>
                </a:solidFill>
              </a:rPr>
              <a:t>An additional Financials </a:t>
            </a:r>
            <a:r>
              <a:rPr lang="en-US" sz="2000" dirty="0" err="1" smtClean="0">
                <a:solidFill>
                  <a:srgbClr val="737373"/>
                </a:solidFill>
              </a:rPr>
              <a:t>AppServer</a:t>
            </a:r>
            <a:endParaRPr lang="en-US" sz="2000" dirty="0" smtClean="0">
              <a:solidFill>
                <a:srgbClr val="737373"/>
              </a:solidFill>
            </a:endParaRPr>
          </a:p>
          <a:p>
            <a:pPr lvl="1" eaLnBrk="1" hangingPunct="1">
              <a:lnSpc>
                <a:spcPct val="85000"/>
              </a:lnSpc>
              <a:buClr>
                <a:srgbClr val="FF9900"/>
              </a:buClr>
            </a:pPr>
            <a:r>
              <a:rPr lang="en-US" sz="2000" dirty="0" smtClean="0">
                <a:solidFill>
                  <a:srgbClr val="737373"/>
                </a:solidFill>
              </a:rPr>
              <a:t>Additional Financials Proxies and APIs</a:t>
            </a:r>
          </a:p>
          <a:p>
            <a:pPr lvl="1" eaLnBrk="1" hangingPunct="1">
              <a:lnSpc>
                <a:spcPct val="85000"/>
              </a:lnSpc>
              <a:buClr>
                <a:srgbClr val="FF9900"/>
              </a:buClr>
            </a:pPr>
            <a:r>
              <a:rPr lang="en-US" sz="2000" dirty="0" err="1" smtClean="0">
                <a:solidFill>
                  <a:srgbClr val="737373"/>
                </a:solidFill>
              </a:rPr>
              <a:t>AppServer</a:t>
            </a:r>
            <a:r>
              <a:rPr lang="en-US" sz="2000" dirty="0" smtClean="0">
                <a:solidFill>
                  <a:srgbClr val="737373"/>
                </a:solidFill>
              </a:rPr>
              <a:t> Integration between Financials and legacy ERP</a:t>
            </a:r>
          </a:p>
          <a:p>
            <a:pPr eaLnBrk="1" hangingPunct="1">
              <a:lnSpc>
                <a:spcPct val="85000"/>
              </a:lnSpc>
              <a:buClr>
                <a:srgbClr val="FF9900"/>
              </a:buClr>
            </a:pPr>
            <a:r>
              <a:rPr lang="en-US" sz="2000" dirty="0" smtClean="0">
                <a:solidFill>
                  <a:srgbClr val="737373"/>
                </a:solidFill>
              </a:rPr>
              <a:t>XML-based configuration files for Financials</a:t>
            </a:r>
          </a:p>
          <a:p>
            <a:pPr eaLnBrk="1" hangingPunct="1">
              <a:lnSpc>
                <a:spcPct val="85000"/>
              </a:lnSpc>
              <a:buClr>
                <a:srgbClr val="FF9900"/>
              </a:buClr>
            </a:pPr>
            <a:r>
              <a:rPr lang="en-US" sz="2000" dirty="0" smtClean="0">
                <a:solidFill>
                  <a:srgbClr val="737373"/>
                </a:solidFill>
              </a:rPr>
              <a:t>QAD Financials </a:t>
            </a:r>
            <a:r>
              <a:rPr lang="en-US" sz="2000" dirty="0" err="1" smtClean="0">
                <a:solidFill>
                  <a:srgbClr val="737373"/>
                </a:solidFill>
              </a:rPr>
              <a:t>AppShell</a:t>
            </a:r>
            <a:r>
              <a:rPr lang="en-US" sz="2000" dirty="0" smtClean="0">
                <a:solidFill>
                  <a:srgbClr val="737373"/>
                </a:solidFill>
              </a:rPr>
              <a:t> plug-in (Silverlight)</a:t>
            </a:r>
          </a:p>
          <a:p>
            <a:pPr eaLnBrk="1" hangingPunct="1">
              <a:lnSpc>
                <a:spcPct val="85000"/>
              </a:lnSpc>
              <a:buClr>
                <a:srgbClr val="FF9900"/>
              </a:buClr>
            </a:pPr>
            <a:r>
              <a:rPr lang="en-US" sz="2000" dirty="0" smtClean="0">
                <a:solidFill>
                  <a:srgbClr val="737373"/>
                </a:solidFill>
              </a:rPr>
              <a:t>Financials Schema Replacement</a:t>
            </a:r>
          </a:p>
          <a:p>
            <a:pPr eaLnBrk="1" hangingPunct="1">
              <a:lnSpc>
                <a:spcPct val="85000"/>
              </a:lnSpc>
              <a:buClr>
                <a:srgbClr val="FF9900"/>
              </a:buClr>
            </a:pPr>
            <a:r>
              <a:rPr lang="en-US" sz="2000" dirty="0" smtClean="0">
                <a:solidFill>
                  <a:srgbClr val="737373"/>
                </a:solidFill>
              </a:rPr>
              <a:t>QAD Deployment Toolkit (QDT)</a:t>
            </a:r>
          </a:p>
          <a:p>
            <a:pPr eaLnBrk="1" hangingPunct="1">
              <a:lnSpc>
                <a:spcPct val="85000"/>
              </a:lnSpc>
              <a:buClr>
                <a:srgbClr val="FF9900"/>
              </a:buClr>
            </a:pPr>
            <a:r>
              <a:rPr lang="en-US" sz="2000" dirty="0" smtClean="0">
                <a:solidFill>
                  <a:srgbClr val="737373"/>
                </a:solidFill>
              </a:rPr>
              <a:t>Daemons</a:t>
            </a:r>
          </a:p>
          <a:p>
            <a:pPr eaLnBrk="1" hangingPunct="1">
              <a:lnSpc>
                <a:spcPct val="85000"/>
              </a:lnSpc>
              <a:buClr>
                <a:srgbClr val="FF9900"/>
              </a:buClr>
            </a:pPr>
            <a:r>
              <a:rPr lang="en-US" sz="2000" dirty="0" smtClean="0">
                <a:solidFill>
                  <a:srgbClr val="737373"/>
                </a:solidFill>
              </a:rPr>
              <a:t>New Security Model</a:t>
            </a:r>
          </a:p>
          <a:p>
            <a:pPr eaLnBrk="1" hangingPunct="1">
              <a:lnSpc>
                <a:spcPct val="85000"/>
              </a:lnSpc>
              <a:buClr>
                <a:srgbClr val="FF9900"/>
              </a:buClr>
            </a:pPr>
            <a:r>
              <a:rPr lang="en-US" sz="2000" dirty="0" smtClean="0">
                <a:solidFill>
                  <a:srgbClr val="737373"/>
                </a:solidFill>
              </a:rPr>
              <a:t>Financials Business Logic supplied in .pl library files</a:t>
            </a: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4915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
        <p:nvSpPr>
          <p:cNvPr id="5" name="Content Placeholder 3"/>
          <p:cNvSpPr>
            <a:spLocks noGrp="1"/>
          </p:cNvSpPr>
          <p:nvPr>
            <p:ph idx="1"/>
          </p:nvPr>
        </p:nvSpPr>
        <p:spPr>
          <a:xfrm>
            <a:off x="366713" y="1085850"/>
            <a:ext cx="8412480" cy="2833688"/>
          </a:xfrm>
        </p:spPr>
        <p:txBody>
          <a:bodyPr>
            <a:normAutofit lnSpcReduction="10000"/>
          </a:bodyPr>
          <a:lstStyle/>
          <a:p>
            <a:pPr marL="0" indent="0" eaLnBrk="1" fontAlgn="auto" hangingPunct="1">
              <a:lnSpc>
                <a:spcPct val="95000"/>
              </a:lnSpc>
              <a:spcAft>
                <a:spcPts val="0"/>
              </a:spcAft>
              <a:buNone/>
              <a:defRPr/>
            </a:pPr>
            <a:r>
              <a:rPr lang="en-US" dirty="0" smtClean="0">
                <a:solidFill>
                  <a:srgbClr val="737373"/>
                </a:solidFill>
                <a:latin typeface="+mn-lt"/>
              </a:rPr>
              <a:t>Daemons are a headless (no UI) background process that perform specific tasks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Configuration, Control and Monitoring possible from the command line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Tasks are typically such functions as Data Manipulation, Integration, Transformation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Daemons Process data via work queues</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49156" name="Picture 3"/>
          <p:cNvPicPr>
            <a:picLocks noChangeAspect="1" noChangeArrowheads="1"/>
          </p:cNvPicPr>
          <p:nvPr/>
        </p:nvPicPr>
        <p:blipFill>
          <a:blip r:embed="rId3" cstate="print"/>
          <a:srcRect/>
          <a:stretch>
            <a:fillRect/>
          </a:stretch>
        </p:blipFill>
        <p:spPr bwMode="auto">
          <a:xfrm>
            <a:off x="1744663" y="3911600"/>
            <a:ext cx="5707062" cy="16192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120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sp>
        <p:nvSpPr>
          <p:cNvPr id="5" name="Content Placeholder 3"/>
          <p:cNvSpPr>
            <a:spLocks noGrp="1"/>
          </p:cNvSpPr>
          <p:nvPr>
            <p:ph idx="1"/>
          </p:nvPr>
        </p:nvSpPr>
        <p:spPr>
          <a:xfrm>
            <a:off x="547688" y="1085850"/>
            <a:ext cx="8102600" cy="1541463"/>
          </a:xfrm>
        </p:spPr>
        <p:txBody>
          <a:bodyPr/>
          <a:lstStyle/>
          <a:p>
            <a:pPr marL="0" indent="0" eaLnBrk="1" fontAlgn="auto" hangingPunct="1">
              <a:lnSpc>
                <a:spcPct val="95000"/>
              </a:lnSpc>
              <a:spcAft>
                <a:spcPts val="0"/>
              </a:spcAft>
              <a:buNone/>
              <a:defRPr/>
            </a:pPr>
            <a:r>
              <a:rPr lang="en-US" dirty="0" smtClean="0"/>
              <a:t>The QAD Reporting Framework is a reporting solution that delivers the infrastructure necessary to create and run reports against the QAD Enterprise Applications suite of products.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1204" name="Picture 2"/>
          <p:cNvPicPr>
            <a:picLocks noChangeAspect="1" noChangeArrowheads="1"/>
          </p:cNvPicPr>
          <p:nvPr/>
        </p:nvPicPr>
        <p:blipFill>
          <a:blip r:embed="rId3" cstate="print"/>
          <a:srcRect/>
          <a:stretch>
            <a:fillRect/>
          </a:stretch>
        </p:blipFill>
        <p:spPr bwMode="auto">
          <a:xfrm>
            <a:off x="2055813" y="2565400"/>
            <a:ext cx="5381625" cy="30289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325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Business Intelligence</a:t>
            </a:r>
          </a:p>
        </p:txBody>
      </p:sp>
      <p:sp>
        <p:nvSpPr>
          <p:cNvPr id="5" name="Content Placeholder 3"/>
          <p:cNvSpPr>
            <a:spLocks noGrp="1"/>
          </p:cNvSpPr>
          <p:nvPr>
            <p:ph idx="1"/>
          </p:nvPr>
        </p:nvSpPr>
        <p:spPr>
          <a:xfrm>
            <a:off x="528638" y="1057275"/>
            <a:ext cx="8102600" cy="1541463"/>
          </a:xfrm>
        </p:spPr>
        <p:txBody>
          <a:bodyPr>
            <a:normAutofit/>
          </a:bodyPr>
          <a:lstStyle/>
          <a:p>
            <a:pPr marL="0" indent="0" eaLnBrk="1" fontAlgn="auto" hangingPunct="1">
              <a:lnSpc>
                <a:spcPct val="95000"/>
              </a:lnSpc>
              <a:spcAft>
                <a:spcPts val="0"/>
              </a:spcAft>
              <a:buNone/>
              <a:defRPr/>
            </a:pPr>
            <a:r>
              <a:rPr lang="en-US" sz="2200" dirty="0" smtClean="0">
                <a:solidFill>
                  <a:srgbClr val="737373"/>
                </a:solidFill>
              </a:rPr>
              <a:t>QAD BI provides a complete business intelligence solution consisting of three major components: QAD BI Data Warehouse Designer, QAD Modules and the QAD BI Portal to support Analytics, through Dashboards and reporting...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3252" name="Picture 2"/>
          <p:cNvPicPr>
            <a:picLocks noChangeAspect="1" noChangeArrowheads="1"/>
          </p:cNvPicPr>
          <p:nvPr/>
        </p:nvPicPr>
        <p:blipFill>
          <a:blip r:embed="rId3" cstate="print"/>
          <a:srcRect/>
          <a:stretch>
            <a:fillRect/>
          </a:stretch>
        </p:blipFill>
        <p:spPr bwMode="auto">
          <a:xfrm>
            <a:off x="4975225" y="2478088"/>
            <a:ext cx="3867150" cy="29718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Planning for a QAD Deployment</a:t>
            </a:r>
          </a:p>
        </p:txBody>
      </p:sp>
      <p:sp>
        <p:nvSpPr>
          <p:cNvPr id="55298" name="Rectangle 4"/>
          <p:cNvSpPr>
            <a:spLocks noChangeArrowheads="1"/>
          </p:cNvSpPr>
          <p:nvPr/>
        </p:nvSpPr>
        <p:spPr bwMode="auto">
          <a:xfrm>
            <a:off x="336550" y="1355725"/>
            <a:ext cx="8413750" cy="1036638"/>
          </a:xfrm>
          <a:prstGeom prst="rect">
            <a:avLst/>
          </a:prstGeom>
          <a:noFill/>
          <a:ln w="9525">
            <a:noFill/>
            <a:miter lim="800000"/>
            <a:headEnd/>
            <a:tailEnd/>
          </a:ln>
        </p:spPr>
        <p:txBody>
          <a:bodyPr wrap="none">
            <a:spAutoFit/>
          </a:bodyPr>
          <a:lstStyle/>
          <a:p>
            <a:pPr algn="ctr"/>
            <a:r>
              <a:rPr lang="en-US" sz="6200">
                <a:solidFill>
                  <a:srgbClr val="666666"/>
                </a:solidFill>
                <a:latin typeface="Century Gothic" pitchFamily="34" charset="0"/>
              </a:rPr>
              <a:t>Deployment Planning</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632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a:t>
            </a:r>
          </a:p>
        </p:txBody>
      </p:sp>
      <p:sp>
        <p:nvSpPr>
          <p:cNvPr id="56323"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Understand the business context</a:t>
            </a:r>
          </a:p>
          <a:p>
            <a:pPr lvl="1" eaLnBrk="1" hangingPunct="1">
              <a:lnSpc>
                <a:spcPct val="95000"/>
              </a:lnSpc>
              <a:buClr>
                <a:srgbClr val="FF9900"/>
              </a:buClr>
              <a:buNone/>
            </a:pPr>
            <a:r>
              <a:rPr lang="en-US" dirty="0" smtClean="0">
                <a:solidFill>
                  <a:srgbClr val="737373"/>
                </a:solidFill>
              </a:rPr>
              <a:t>This ultimately drives the deployment architecture</a:t>
            </a:r>
          </a:p>
          <a:p>
            <a:pPr eaLnBrk="1" hangingPunct="1">
              <a:lnSpc>
                <a:spcPct val="95000"/>
              </a:lnSpc>
              <a:buClr>
                <a:srgbClr val="FF9900"/>
              </a:buClr>
            </a:pPr>
            <a:r>
              <a:rPr lang="en-US" dirty="0" smtClean="0">
                <a:solidFill>
                  <a:srgbClr val="737373"/>
                </a:solidFill>
              </a:rPr>
              <a:t>Distributed versus Centralized Hosting</a:t>
            </a:r>
          </a:p>
          <a:p>
            <a:pPr lvl="1" eaLnBrk="1" hangingPunct="1">
              <a:lnSpc>
                <a:spcPct val="95000"/>
              </a:lnSpc>
              <a:buClr>
                <a:srgbClr val="FF9900"/>
              </a:buClr>
            </a:pPr>
            <a:r>
              <a:rPr lang="en-US" dirty="0" smtClean="0">
                <a:solidFill>
                  <a:srgbClr val="737373"/>
                </a:solidFill>
              </a:rPr>
              <a:t>Sites, regional hubs, global hub?</a:t>
            </a:r>
          </a:p>
          <a:p>
            <a:pPr lvl="1" eaLnBrk="1" hangingPunct="1">
              <a:lnSpc>
                <a:spcPct val="95000"/>
              </a:lnSpc>
              <a:buClr>
                <a:srgbClr val="FF9900"/>
              </a:buClr>
            </a:pPr>
            <a:r>
              <a:rPr lang="en-US" dirty="0" smtClean="0">
                <a:solidFill>
                  <a:srgbClr val="737373"/>
                </a:solidFill>
              </a:rPr>
              <a:t>Onsite versus Hosted versus QAD On Demand</a:t>
            </a:r>
          </a:p>
          <a:p>
            <a:pPr eaLnBrk="1" hangingPunct="1">
              <a:lnSpc>
                <a:spcPct val="95000"/>
              </a:lnSpc>
              <a:buClr>
                <a:srgbClr val="FF9900"/>
              </a:buClr>
            </a:pPr>
            <a:r>
              <a:rPr lang="en-US" dirty="0" smtClean="0">
                <a:solidFill>
                  <a:srgbClr val="737373"/>
                </a:solidFill>
              </a:rPr>
              <a:t>Sizing Considerations</a:t>
            </a:r>
          </a:p>
          <a:p>
            <a:pPr lvl="1" eaLnBrk="1" hangingPunct="1">
              <a:lnSpc>
                <a:spcPct val="95000"/>
              </a:lnSpc>
              <a:buClr>
                <a:srgbClr val="FF9900"/>
              </a:buClr>
            </a:pPr>
            <a:r>
              <a:rPr lang="en-US" dirty="0" smtClean="0">
                <a:solidFill>
                  <a:srgbClr val="737373"/>
                </a:solidFill>
              </a:rPr>
              <a:t>Scale up (monolithic) versus Scale out (multi-tier)</a:t>
            </a:r>
          </a:p>
          <a:p>
            <a:pPr lvl="1" eaLnBrk="1" hangingPunct="1">
              <a:lnSpc>
                <a:spcPct val="95000"/>
              </a:lnSpc>
              <a:buClr>
                <a:srgbClr val="FF9900"/>
              </a:buClr>
            </a:pPr>
            <a:r>
              <a:rPr lang="en-US" dirty="0" smtClean="0">
                <a:solidFill>
                  <a:srgbClr val="737373"/>
                </a:solidFill>
              </a:rPr>
              <a:t>Planning for Growth / Capacity Planning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837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 </a:t>
            </a:r>
            <a:r>
              <a:rPr lang="en-US" sz="2400" i="1" smtClean="0"/>
              <a:t>continued</a:t>
            </a:r>
            <a:endParaRPr lang="en-US" sz="2400" smtClean="0"/>
          </a:p>
        </p:txBody>
      </p:sp>
      <p:sp>
        <p:nvSpPr>
          <p:cNvPr id="58371"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Multi-tenant versus Multi-instance</a:t>
            </a:r>
          </a:p>
          <a:p>
            <a:pPr marL="285750" lvl="1" indent="0" eaLnBrk="1" hangingPunct="1">
              <a:lnSpc>
                <a:spcPct val="95000"/>
              </a:lnSpc>
              <a:buClr>
                <a:srgbClr val="FF9900"/>
              </a:buClr>
              <a:buNone/>
            </a:pPr>
            <a:r>
              <a:rPr lang="en-US" dirty="0" smtClean="0">
                <a:solidFill>
                  <a:srgbClr val="737373"/>
                </a:solidFill>
              </a:rPr>
              <a:t>Will business units be consolidated into one DB?</a:t>
            </a:r>
          </a:p>
          <a:p>
            <a:pPr eaLnBrk="1" hangingPunct="1">
              <a:lnSpc>
                <a:spcPct val="95000"/>
              </a:lnSpc>
              <a:buClr>
                <a:srgbClr val="FF9900"/>
              </a:buClr>
            </a:pPr>
            <a:r>
              <a:rPr lang="en-US" dirty="0" smtClean="0">
                <a:solidFill>
                  <a:srgbClr val="737373"/>
                </a:solidFill>
              </a:rPr>
              <a:t>High Availability design?</a:t>
            </a:r>
          </a:p>
          <a:p>
            <a:pPr eaLnBrk="1" hangingPunct="1">
              <a:lnSpc>
                <a:spcPct val="95000"/>
              </a:lnSpc>
              <a:buClr>
                <a:srgbClr val="FF9900"/>
              </a:buClr>
            </a:pPr>
            <a:r>
              <a:rPr lang="en-US" dirty="0" smtClean="0">
                <a:solidFill>
                  <a:srgbClr val="737373"/>
                </a:solidFill>
              </a:rPr>
              <a:t>Disaster Tolerant design?</a:t>
            </a:r>
          </a:p>
          <a:p>
            <a:pPr eaLnBrk="1" hangingPunct="1">
              <a:lnSpc>
                <a:spcPct val="95000"/>
              </a:lnSpc>
              <a:buClr>
                <a:srgbClr val="FF9900"/>
              </a:buClr>
            </a:pPr>
            <a:r>
              <a:rPr lang="en-US" dirty="0" smtClean="0">
                <a:solidFill>
                  <a:srgbClr val="737373"/>
                </a:solidFill>
              </a:rPr>
              <a:t>Preferred hardware vendor?</a:t>
            </a:r>
          </a:p>
          <a:p>
            <a:pPr eaLnBrk="1" hangingPunct="1">
              <a:lnSpc>
                <a:spcPct val="95000"/>
              </a:lnSpc>
              <a:buClr>
                <a:srgbClr val="FF9900"/>
              </a:buClr>
            </a:pPr>
            <a:r>
              <a:rPr lang="en-US" dirty="0" smtClean="0">
                <a:solidFill>
                  <a:srgbClr val="737373"/>
                </a:solidFill>
              </a:rPr>
              <a:t>Preferred operating system?</a:t>
            </a:r>
          </a:p>
          <a:p>
            <a:pPr eaLnBrk="1" hangingPunct="1">
              <a:lnSpc>
                <a:spcPct val="95000"/>
              </a:lnSpc>
              <a:buClr>
                <a:srgbClr val="FF9900"/>
              </a:buClr>
            </a:pPr>
            <a:r>
              <a:rPr lang="en-US" dirty="0" smtClean="0">
                <a:solidFill>
                  <a:srgbClr val="737373"/>
                </a:solidFill>
              </a:rPr>
              <a:t>Localizations</a:t>
            </a:r>
          </a:p>
          <a:p>
            <a:pPr marL="285750" lvl="1" indent="0" eaLnBrk="1" hangingPunct="1">
              <a:lnSpc>
                <a:spcPct val="95000"/>
              </a:lnSpc>
              <a:buClr>
                <a:srgbClr val="FF9900"/>
              </a:buClr>
              <a:buNone/>
            </a:pPr>
            <a:r>
              <a:rPr lang="en-US" dirty="0" smtClean="0">
                <a:solidFill>
                  <a:srgbClr val="737373"/>
                </a:solidFill>
              </a:rPr>
              <a:t>Languages, time zones, character sets, and taxes</a:t>
            </a:r>
          </a:p>
          <a:p>
            <a:pPr eaLnBrk="1" hangingPunct="1">
              <a:lnSpc>
                <a:spcPct val="95000"/>
              </a:lnSpc>
              <a:buClr>
                <a:srgbClr val="FF9900"/>
              </a:buClr>
            </a:pPr>
            <a:r>
              <a:rPr lang="en-US" dirty="0" smtClean="0">
                <a:solidFill>
                  <a:srgbClr val="737373"/>
                </a:solidFill>
              </a:rPr>
              <a:t>Application Management and Monitoring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Deployment Architecture Definition</a:t>
            </a:r>
          </a:p>
        </p:txBody>
      </p:sp>
      <p:sp>
        <p:nvSpPr>
          <p:cNvPr id="6041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Definition of the QAD Technical Architecture</a:t>
            </a:r>
          </a:p>
        </p:txBody>
      </p:sp>
      <p:sp>
        <p:nvSpPr>
          <p:cNvPr id="60419" name="Content Placeholder 3"/>
          <p:cNvSpPr>
            <a:spLocks noGrp="1"/>
          </p:cNvSpPr>
          <p:nvPr>
            <p:ph idx="1"/>
          </p:nvPr>
        </p:nvSpPr>
        <p:spPr bwMode="auto">
          <a:xfrm>
            <a:off x="404811" y="1085850"/>
            <a:ext cx="8412480" cy="464661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Driven from the Key Considerations and aligned with the business unit</a:t>
            </a:r>
          </a:p>
          <a:p>
            <a:pPr eaLnBrk="1" hangingPunct="1">
              <a:lnSpc>
                <a:spcPct val="95000"/>
              </a:lnSpc>
              <a:buClr>
                <a:srgbClr val="FF9900"/>
              </a:buClr>
            </a:pPr>
            <a:r>
              <a:rPr lang="en-US" dirty="0" smtClean="0">
                <a:solidFill>
                  <a:srgbClr val="737373"/>
                </a:solidFill>
              </a:rPr>
              <a:t>Definition of Upgrade / Migration Process</a:t>
            </a:r>
          </a:p>
          <a:p>
            <a:pPr indent="19050" eaLnBrk="1" hangingPunct="1">
              <a:lnSpc>
                <a:spcPct val="95000"/>
              </a:lnSpc>
              <a:buClr>
                <a:srgbClr val="FF9900"/>
              </a:buClr>
              <a:buNone/>
            </a:pPr>
            <a:r>
              <a:rPr lang="en-US" sz="2200" dirty="0" smtClean="0">
                <a:solidFill>
                  <a:srgbClr val="737373"/>
                </a:solidFill>
              </a:rPr>
              <a:t>Strategy, Data Cleansing, Data Archiving</a:t>
            </a:r>
          </a:p>
          <a:p>
            <a:pPr eaLnBrk="1" hangingPunct="1">
              <a:lnSpc>
                <a:spcPct val="95000"/>
              </a:lnSpc>
              <a:buClr>
                <a:srgbClr val="FF9900"/>
              </a:buClr>
            </a:pPr>
            <a:r>
              <a:rPr lang="en-US" dirty="0" smtClean="0">
                <a:solidFill>
                  <a:srgbClr val="737373"/>
                </a:solidFill>
              </a:rPr>
              <a:t>Definition of Key Interfaces</a:t>
            </a:r>
          </a:p>
          <a:p>
            <a:pPr eaLnBrk="1" hangingPunct="1">
              <a:lnSpc>
                <a:spcPct val="95000"/>
              </a:lnSpc>
              <a:buClr>
                <a:srgbClr val="FF9900"/>
              </a:buClr>
            </a:pPr>
            <a:r>
              <a:rPr lang="en-US" dirty="0" smtClean="0">
                <a:solidFill>
                  <a:srgbClr val="737373"/>
                </a:solidFill>
              </a:rPr>
              <a:t>Additional Development / Customizations required</a:t>
            </a:r>
          </a:p>
          <a:p>
            <a:pPr eaLnBrk="1" hangingPunct="1">
              <a:lnSpc>
                <a:spcPct val="95000"/>
              </a:lnSpc>
              <a:buClr>
                <a:srgbClr val="FF9900"/>
              </a:buClr>
            </a:pPr>
            <a:r>
              <a:rPr lang="en-US" dirty="0" smtClean="0">
                <a:solidFill>
                  <a:srgbClr val="737373"/>
                </a:solidFill>
              </a:rPr>
              <a:t>Key Integration Decisions</a:t>
            </a:r>
          </a:p>
          <a:p>
            <a:pPr marL="285750" indent="0" eaLnBrk="1" hangingPunct="1">
              <a:lnSpc>
                <a:spcPct val="95000"/>
              </a:lnSpc>
              <a:buClr>
                <a:srgbClr val="FF9900"/>
              </a:buClr>
              <a:buNone/>
            </a:pPr>
            <a:r>
              <a:rPr lang="en-US" sz="2200" dirty="0" err="1" smtClean="0">
                <a:solidFill>
                  <a:srgbClr val="737373"/>
                </a:solidFill>
              </a:rPr>
              <a:t>QXtend</a:t>
            </a:r>
            <a:r>
              <a:rPr lang="en-US" sz="2200" dirty="0" smtClean="0">
                <a:solidFill>
                  <a:srgbClr val="737373"/>
                </a:solidFill>
              </a:rPr>
              <a:t>, Security, Technology, Compliance, Impact on other systems </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p:cNvPicPr>
            <a:picLocks noChangeAspect="1" noChangeArrowheads="1"/>
          </p:cNvPicPr>
          <p:nvPr/>
        </p:nvPicPr>
        <p:blipFill>
          <a:blip r:embed="rId2" cstate="print"/>
          <a:srcRect/>
          <a:stretch>
            <a:fillRect/>
          </a:stretch>
        </p:blipFill>
        <p:spPr bwMode="auto">
          <a:xfrm>
            <a:off x="600075" y="1792288"/>
            <a:ext cx="7546975" cy="3549650"/>
          </a:xfrm>
          <a:prstGeom prst="rect">
            <a:avLst/>
          </a:prstGeom>
          <a:noFill/>
          <a:ln w="9525">
            <a:noFill/>
            <a:miter lim="800000"/>
            <a:headEnd/>
            <a:tailEnd/>
          </a:ln>
        </p:spPr>
      </p:pic>
      <p:sp>
        <p:nvSpPr>
          <p:cNvPr id="62466"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Systems</a:t>
            </a:r>
          </a:p>
        </p:txBody>
      </p:sp>
      <p:pic>
        <p:nvPicPr>
          <p:cNvPr id="62467" name="Picture 3"/>
          <p:cNvPicPr>
            <a:picLocks noChangeAspect="1" noChangeArrowheads="1"/>
          </p:cNvPicPr>
          <p:nvPr/>
        </p:nvPicPr>
        <p:blipFill>
          <a:blip r:embed="rId3" cstate="print"/>
          <a:srcRect/>
          <a:stretch>
            <a:fillRect/>
          </a:stretch>
        </p:blipFill>
        <p:spPr bwMode="auto">
          <a:xfrm>
            <a:off x="6169025" y="1785938"/>
            <a:ext cx="1962150" cy="6191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3490" name="Content Placeholder 2"/>
          <p:cNvSpPr>
            <a:spLocks noGrp="1"/>
          </p:cNvSpPr>
          <p:nvPr>
            <p:ph sz="half" idx="1"/>
          </p:nvPr>
        </p:nvSpPr>
        <p:spPr bwMode="auto">
          <a:xfrm>
            <a:off x="461963" y="1263650"/>
            <a:ext cx="389572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AIX 5.3, 6.1, and 7.1</a:t>
            </a:r>
          </a:p>
          <a:p>
            <a:pPr eaLnBrk="1" hangingPunct="1">
              <a:lnSpc>
                <a:spcPct val="90000"/>
              </a:lnSpc>
              <a:buClr>
                <a:srgbClr val="FF9900"/>
              </a:buClr>
            </a:pPr>
            <a:r>
              <a:rPr lang="en-US" dirty="0" smtClean="0"/>
              <a:t>HP-UX</a:t>
            </a:r>
          </a:p>
          <a:p>
            <a:pPr lvl="1" eaLnBrk="1" hangingPunct="1">
              <a:lnSpc>
                <a:spcPct val="90000"/>
              </a:lnSpc>
              <a:buClr>
                <a:srgbClr val="FF9900"/>
              </a:buClr>
            </a:pPr>
            <a:r>
              <a:rPr lang="en-US" dirty="0" smtClean="0"/>
              <a:t>11iv2 and 11iv3</a:t>
            </a:r>
          </a:p>
          <a:p>
            <a:pPr lvl="1" eaLnBrk="1" hangingPunct="1">
              <a:lnSpc>
                <a:spcPct val="90000"/>
              </a:lnSpc>
              <a:buClr>
                <a:srgbClr val="FF9900"/>
              </a:buClr>
            </a:pPr>
            <a:r>
              <a:rPr lang="en-US" dirty="0" smtClean="0"/>
              <a:t>Expat XML Parser </a:t>
            </a:r>
            <a:r>
              <a:rPr lang="en-US" dirty="0" err="1" smtClean="0"/>
              <a:t>req’d</a:t>
            </a:r>
            <a:endParaRPr lang="en-US" dirty="0" smtClean="0"/>
          </a:p>
          <a:p>
            <a:pPr eaLnBrk="1" hangingPunct="1">
              <a:lnSpc>
                <a:spcPct val="90000"/>
              </a:lnSpc>
              <a:buClr>
                <a:srgbClr val="FF9900"/>
              </a:buClr>
            </a:pPr>
            <a:r>
              <a:rPr lang="en-US" dirty="0" smtClean="0"/>
              <a:t>Sun Solaris (SPARC) 9 and 10</a:t>
            </a:r>
          </a:p>
          <a:p>
            <a:pPr eaLnBrk="1" hangingPunct="1">
              <a:lnSpc>
                <a:spcPct val="90000"/>
              </a:lnSpc>
              <a:buClr>
                <a:srgbClr val="FF9900"/>
              </a:buClr>
            </a:pPr>
            <a:r>
              <a:rPr lang="en-US" dirty="0" smtClean="0"/>
              <a:t>Windows Server</a:t>
            </a:r>
          </a:p>
          <a:p>
            <a:pPr lvl="1" eaLnBrk="1" hangingPunct="1">
              <a:lnSpc>
                <a:spcPct val="90000"/>
              </a:lnSpc>
              <a:buClr>
                <a:srgbClr val="FF9900"/>
              </a:buClr>
            </a:pPr>
            <a:r>
              <a:rPr lang="en-US" dirty="0" smtClean="0"/>
              <a:t>2008</a:t>
            </a:r>
          </a:p>
          <a:p>
            <a:pPr lvl="1" eaLnBrk="1" hangingPunct="1">
              <a:lnSpc>
                <a:spcPct val="90000"/>
              </a:lnSpc>
              <a:buClr>
                <a:srgbClr val="FF9900"/>
              </a:buClr>
            </a:pPr>
            <a:r>
              <a:rPr lang="en-US" dirty="0" smtClean="0"/>
              <a:t>2003 and 2008 </a:t>
            </a:r>
            <a:r>
              <a:rPr lang="en-US" dirty="0" err="1" smtClean="0"/>
              <a:t>Svr</a:t>
            </a:r>
            <a:r>
              <a:rPr lang="en-US" dirty="0" smtClean="0"/>
              <a:t> R2</a:t>
            </a:r>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63491" name="Content Placeholder 3"/>
          <p:cNvSpPr>
            <a:spLocks noGrp="1"/>
          </p:cNvSpPr>
          <p:nvPr>
            <p:ph sz="half" idx="2"/>
          </p:nvPr>
        </p:nvSpPr>
        <p:spPr bwMode="auto">
          <a:xfrm>
            <a:off x="4743450" y="1225550"/>
            <a:ext cx="3900488"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Enterprise Linux</a:t>
            </a:r>
          </a:p>
          <a:p>
            <a:pPr lvl="1" eaLnBrk="1" hangingPunct="1">
              <a:buClr>
                <a:srgbClr val="FF9900"/>
              </a:buClr>
            </a:pPr>
            <a:r>
              <a:rPr lang="en-US" dirty="0" smtClean="0"/>
              <a:t>Red Hat Enterprise / Advanced Platform 4 update 5, 5</a:t>
            </a:r>
          </a:p>
          <a:p>
            <a:pPr lvl="1" eaLnBrk="1" hangingPunct="1">
              <a:buClr>
                <a:srgbClr val="FF9900"/>
              </a:buClr>
            </a:pPr>
            <a:r>
              <a:rPr lang="en-US" dirty="0" smtClean="0"/>
              <a:t>Red Hat </a:t>
            </a:r>
            <a:r>
              <a:rPr lang="en-US" dirty="0" err="1" smtClean="0"/>
              <a:t>Ent</a:t>
            </a:r>
            <a:r>
              <a:rPr lang="en-US" dirty="0" smtClean="0"/>
              <a:t> Desktop 4, 5, and 6</a:t>
            </a:r>
          </a:p>
          <a:p>
            <a:pPr lvl="1" eaLnBrk="1" hangingPunct="1">
              <a:buClr>
                <a:srgbClr val="FF9900"/>
              </a:buClr>
            </a:pPr>
            <a:r>
              <a:rPr lang="en-US" dirty="0" err="1" smtClean="0"/>
              <a:t>SuSE</a:t>
            </a:r>
            <a:endParaRPr lang="en-US" dirty="0" smtClean="0"/>
          </a:p>
          <a:p>
            <a:pPr lvl="2" eaLnBrk="1" hangingPunct="1">
              <a:buClr>
                <a:srgbClr val="FF9900"/>
              </a:buClr>
            </a:pPr>
            <a:r>
              <a:rPr lang="en-US" dirty="0" smtClean="0"/>
              <a:t>9 with patch 11507 </a:t>
            </a:r>
          </a:p>
          <a:p>
            <a:pPr lvl="2" eaLnBrk="1" hangingPunct="1">
              <a:buClr>
                <a:srgbClr val="FF9900"/>
              </a:buClr>
            </a:pPr>
            <a:r>
              <a:rPr lang="en-US" dirty="0" smtClean="0"/>
              <a:t>10 and 11</a:t>
            </a:r>
          </a:p>
          <a:p>
            <a:pPr lvl="1" eaLnBrk="1" hangingPunct="1">
              <a:buClr>
                <a:srgbClr val="FF9900"/>
              </a:buClr>
            </a:pPr>
            <a:r>
              <a:rPr lang="en-US" dirty="0" err="1" smtClean="0"/>
              <a:t>rPath</a:t>
            </a:r>
            <a:r>
              <a:rPr lang="en-US" dirty="0" smtClean="0"/>
              <a:t> release 1</a:t>
            </a:r>
          </a:p>
          <a:p>
            <a:pPr lvl="1" eaLnBrk="1" hangingPunct="1">
              <a:buClr>
                <a:srgbClr val="FF9900"/>
              </a:buClr>
              <a:buFont typeface="Arial" charset="0"/>
              <a:buNone/>
            </a:pPr>
            <a:endParaRPr lang="en-US" dirty="0" smtClean="0"/>
          </a:p>
          <a:p>
            <a:pPr eaLnBrk="1" hangingPunct="1">
              <a:buClr>
                <a:srgbClr val="FF9900"/>
              </a:buClr>
              <a:buFont typeface="Arial" charset="0"/>
              <a:buNone/>
            </a:pPr>
            <a:endParaRPr lang="en-US" dirty="0" smtClean="0"/>
          </a:p>
        </p:txBody>
      </p:sp>
      <p:sp>
        <p:nvSpPr>
          <p:cNvPr id="63492"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Operating Systems</a:t>
            </a:r>
          </a:p>
        </p:txBody>
      </p:sp>
      <p:sp>
        <p:nvSpPr>
          <p:cNvPr id="10" name="Subtitle 5"/>
          <p:cNvSpPr txBox="1">
            <a:spLocks/>
          </p:cNvSpPr>
          <p:nvPr/>
        </p:nvSpPr>
        <p:spPr bwMode="auto">
          <a:xfrm>
            <a:off x="363538" y="808038"/>
            <a:ext cx="7650162" cy="36353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20000"/>
              </a:spcBef>
              <a:spcAft>
                <a:spcPct val="0"/>
              </a:spcAft>
              <a:buClrTx/>
              <a:buSzTx/>
              <a:buFont typeface="Arial" charset="0"/>
              <a:buNone/>
              <a:tabLst/>
              <a:defRPr/>
            </a:pPr>
            <a:r>
              <a:rPr kumimoji="0" lang="en-US" b="0" i="0" u="none" strike="noStrike" kern="1200" cap="none" spc="0" normalizeH="0" noProof="0" dirty="0" smtClean="0">
                <a:ln>
                  <a:noFill/>
                </a:ln>
                <a:solidFill>
                  <a:srgbClr val="666666"/>
                </a:solidFill>
                <a:effectLst/>
                <a:uLnTx/>
                <a:uFillTx/>
                <a:latin typeface="Century Gothic" pitchFamily="34" charset="0"/>
                <a:ea typeface="+mn-ea"/>
                <a:cs typeface="+mn-cs"/>
              </a:rPr>
              <a:t>Servers, all </a:t>
            </a:r>
            <a:r>
              <a:rPr lang="en-US" dirty="0" smtClean="0">
                <a:solidFill>
                  <a:srgbClr val="666666"/>
                </a:solidFill>
                <a:latin typeface="Century Gothic" pitchFamily="34" charset="0"/>
              </a:rPr>
              <a:t>o</a:t>
            </a:r>
            <a:r>
              <a:rPr kumimoji="0" lang="en-US" b="0" i="0" u="none" strike="noStrike" kern="1200" cap="none" spc="0" normalizeH="0" noProof="0" dirty="0" err="1" smtClean="0">
                <a:ln>
                  <a:noFill/>
                </a:ln>
                <a:solidFill>
                  <a:srgbClr val="666666"/>
                </a:solidFill>
                <a:effectLst/>
                <a:uLnTx/>
                <a:uFillTx/>
                <a:latin typeface="Century Gothic" pitchFamily="34" charset="0"/>
                <a:ea typeface="+mn-ea"/>
                <a:cs typeface="+mn-cs"/>
              </a:rPr>
              <a:t>perating</a:t>
            </a:r>
            <a:r>
              <a:rPr kumimoji="0" lang="en-US" b="0" i="0" u="none" strike="noStrike" kern="1200" cap="none" spc="0" normalizeH="0" noProof="0" dirty="0" smtClean="0">
                <a:ln>
                  <a:noFill/>
                </a:ln>
                <a:solidFill>
                  <a:srgbClr val="666666"/>
                </a:solidFill>
                <a:effectLst/>
                <a:uLnTx/>
                <a:uFillTx/>
                <a:latin typeface="Century Gothic" pitchFamily="34" charset="0"/>
                <a:ea typeface="+mn-ea"/>
                <a:cs typeface="+mn-cs"/>
              </a:rPr>
              <a:t> systems supported in 32- and 64-bit variants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Supported Operating Systems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Windows 8</a:t>
            </a:r>
          </a:p>
          <a:p>
            <a:pPr eaLnBrk="1" hangingPunct="1">
              <a:buClr>
                <a:srgbClr val="FF9900"/>
              </a:buClr>
            </a:pPr>
            <a:r>
              <a:rPr lang="en-US" dirty="0" smtClean="0"/>
              <a:t>Windows 7 32- and 64-bit</a:t>
            </a:r>
          </a:p>
          <a:p>
            <a:pPr eaLnBrk="1" hangingPunct="1">
              <a:buClr>
                <a:srgbClr val="FF9900"/>
              </a:buClr>
            </a:pPr>
            <a:r>
              <a:rPr lang="en-US" dirty="0" smtClean="0"/>
              <a:t>Windows Vista</a:t>
            </a:r>
          </a:p>
          <a:p>
            <a:pPr eaLnBrk="1" hangingPunct="1">
              <a:buClr>
                <a:srgbClr val="FF9900"/>
              </a:buClr>
            </a:pPr>
            <a:r>
              <a:rPr lang="en-US" dirty="0" smtClean="0"/>
              <a:t>Windows XP</a:t>
            </a:r>
          </a:p>
          <a:p>
            <a:pPr lvl="1" eaLnBrk="1" hangingPunct="1">
              <a:buClr>
                <a:srgbClr val="FF9900"/>
              </a:buClr>
            </a:pPr>
            <a:r>
              <a:rPr lang="en-US" dirty="0" smtClean="0"/>
              <a:t>SP1 and SP2</a:t>
            </a:r>
          </a:p>
          <a:p>
            <a:pPr lvl="1" eaLnBrk="1" hangingPunct="1">
              <a:buClr>
                <a:srgbClr val="FF9900"/>
              </a:buClr>
            </a:pPr>
            <a:r>
              <a:rPr lang="en-US" dirty="0" smtClean="0"/>
              <a:t>Professional</a:t>
            </a:r>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39" name="Content Placeholder 3"/>
          <p:cNvSpPr>
            <a:spLocks noGrp="1"/>
          </p:cNvSpPr>
          <p:nvPr>
            <p:ph sz="half" idx="2"/>
          </p:nvPr>
        </p:nvSpPr>
        <p:spPr bwMode="auto">
          <a:xfrm>
            <a:off x="457200" y="4854576"/>
            <a:ext cx="8158163" cy="393699"/>
          </a:xfrm>
          <a:noFill/>
          <a:ln>
            <a:miter lim="800000"/>
            <a:headEnd/>
            <a:tailEnd/>
          </a:ln>
        </p:spPr>
        <p:txBody>
          <a:bodyPr vert="horz" wrap="square" lIns="91440" tIns="45720" rIns="91440" bIns="45720" numCol="1" anchor="t" anchorCtr="0" compatLnSpc="1">
            <a:prstTxWarp prst="textNoShape">
              <a:avLst/>
            </a:prstTxWarp>
          </a:bodyPr>
          <a:lstStyle/>
          <a:p>
            <a:pPr marL="0" lvl="1" indent="0" eaLnBrk="1" hangingPunct="1">
              <a:buClr>
                <a:srgbClr val="FF9900"/>
              </a:buClr>
              <a:buNone/>
            </a:pPr>
            <a:r>
              <a:rPr lang="en-US" sz="1800" dirty="0" smtClean="0"/>
              <a:t>Windows XP SP3 and Windows Vista 64-bit not officially supported</a:t>
            </a:r>
          </a:p>
          <a:p>
            <a:pPr lvl="1" eaLnBrk="1" hangingPunct="1">
              <a:buClr>
                <a:srgbClr val="FF9900"/>
              </a:buClr>
              <a:buFont typeface="Arial" charset="0"/>
              <a:buNone/>
            </a:pPr>
            <a:endParaRPr lang="en-US" dirty="0" smtClean="0"/>
          </a:p>
          <a:p>
            <a:pPr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Supported Clients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Required Software</a:t>
            </a:r>
          </a:p>
        </p:txBody>
      </p:sp>
      <p:sp>
        <p:nvSpPr>
          <p:cNvPr id="66562" name="Content Placeholder 2"/>
          <p:cNvSpPr>
            <a:spLocks noGrp="1"/>
          </p:cNvSpPr>
          <p:nvPr>
            <p:ph sz="half" idx="1"/>
          </p:nvPr>
        </p:nvSpPr>
        <p:spPr bwMode="auto">
          <a:xfrm>
            <a:off x="461963" y="901700"/>
            <a:ext cx="3895725"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0000"/>
              </a:lnSpc>
              <a:buClr>
                <a:srgbClr val="FF9900"/>
              </a:buClr>
              <a:buFont typeface="Arial" charset="0"/>
              <a:buNone/>
            </a:pPr>
            <a:r>
              <a:rPr lang="en-US" b="1" dirty="0" smtClean="0"/>
              <a:t>Server</a:t>
            </a:r>
          </a:p>
          <a:p>
            <a:pPr eaLnBrk="1" hangingPunct="1">
              <a:lnSpc>
                <a:spcPct val="90000"/>
              </a:lnSpc>
              <a:buClr>
                <a:srgbClr val="FF9900"/>
              </a:buClr>
            </a:pPr>
            <a:r>
              <a:rPr lang="en-US" dirty="0" err="1" smtClean="0"/>
              <a:t>OpenEdge</a:t>
            </a:r>
            <a:r>
              <a:rPr lang="en-US" dirty="0" smtClean="0"/>
              <a:t> 10.2B07 and 11.1</a:t>
            </a:r>
          </a:p>
          <a:p>
            <a:pPr lvl="1" eaLnBrk="1" hangingPunct="1">
              <a:lnSpc>
                <a:spcPct val="90000"/>
              </a:lnSpc>
              <a:buClr>
                <a:srgbClr val="FF9900"/>
              </a:buClr>
            </a:pPr>
            <a:r>
              <a:rPr lang="en-US" sz="1600" dirty="0" smtClean="0"/>
              <a:t>2009 EE supports 10.2A</a:t>
            </a:r>
          </a:p>
          <a:p>
            <a:pPr lvl="1" eaLnBrk="1" hangingPunct="1">
              <a:lnSpc>
                <a:spcPct val="90000"/>
              </a:lnSpc>
              <a:buClr>
                <a:srgbClr val="FF9900"/>
              </a:buClr>
            </a:pPr>
            <a:r>
              <a:rPr lang="en-US" sz="1600" dirty="0" smtClean="0"/>
              <a:t>2010.1 EE supports 10.2A</a:t>
            </a:r>
          </a:p>
          <a:p>
            <a:pPr eaLnBrk="1" hangingPunct="1">
              <a:lnSpc>
                <a:spcPct val="90000"/>
              </a:lnSpc>
              <a:buClr>
                <a:srgbClr val="FF9900"/>
              </a:buClr>
            </a:pPr>
            <a:r>
              <a:rPr lang="en-US" dirty="0" smtClean="0"/>
              <a:t>Java J2SE 5.0+, Java 6</a:t>
            </a:r>
          </a:p>
          <a:p>
            <a:pPr eaLnBrk="1" hangingPunct="1">
              <a:lnSpc>
                <a:spcPct val="90000"/>
              </a:lnSpc>
              <a:buClr>
                <a:srgbClr val="FF9900"/>
              </a:buClr>
            </a:pPr>
            <a:r>
              <a:rPr lang="en-US" dirty="0" smtClean="0"/>
              <a:t>Tomcat 5.5.20+ through Tomcat 7</a:t>
            </a:r>
          </a:p>
          <a:p>
            <a:pPr lvl="1" eaLnBrk="1" hangingPunct="1">
              <a:lnSpc>
                <a:spcPct val="90000"/>
              </a:lnSpc>
              <a:buClr>
                <a:srgbClr val="FF9900"/>
              </a:buClr>
            </a:pPr>
            <a:r>
              <a:rPr lang="en-US" sz="1600" dirty="0" smtClean="0"/>
              <a:t>5.5.23 supplied on install media</a:t>
            </a:r>
          </a:p>
          <a:p>
            <a:pPr eaLnBrk="1" hangingPunct="1">
              <a:lnSpc>
                <a:spcPct val="90000"/>
              </a:lnSpc>
              <a:buClr>
                <a:srgbClr val="FF9900"/>
              </a:buClr>
            </a:pPr>
            <a:r>
              <a:rPr lang="en-US" dirty="0" smtClean="0"/>
              <a:t>Georgia </a:t>
            </a:r>
            <a:r>
              <a:rPr lang="en-US" dirty="0" err="1" smtClean="0"/>
              <a:t>Softworks</a:t>
            </a:r>
            <a:r>
              <a:rPr lang="en-US" dirty="0" smtClean="0"/>
              <a:t> Telnet Server</a:t>
            </a:r>
          </a:p>
          <a:p>
            <a:pPr lvl="1" eaLnBrk="1" hangingPunct="1">
              <a:lnSpc>
                <a:spcPct val="90000"/>
              </a:lnSpc>
              <a:buClr>
                <a:srgbClr val="FF9900"/>
              </a:buClr>
            </a:pPr>
            <a:r>
              <a:rPr lang="en-US" sz="1400" dirty="0" smtClean="0"/>
              <a:t>Windows only. Supplied on install media </a:t>
            </a:r>
          </a:p>
          <a:p>
            <a:pPr eaLnBrk="1" hangingPunct="1">
              <a:lnSpc>
                <a:spcPct val="90000"/>
              </a:lnSpc>
              <a:buClr>
                <a:srgbClr val="FF9900"/>
              </a:buClr>
            </a:pPr>
            <a:endParaRPr lang="en-US" dirty="0" smtClean="0"/>
          </a:p>
          <a:p>
            <a:pPr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lvl="1" eaLnBrk="1" hangingPunct="1">
              <a:lnSpc>
                <a:spcPct val="90000"/>
              </a:lnSpc>
              <a:buClr>
                <a:srgbClr val="FF9900"/>
              </a:buClr>
              <a:buFont typeface="Arial" charset="0"/>
              <a:buNone/>
            </a:pPr>
            <a:endParaRPr lang="en-US" dirty="0" smtClean="0"/>
          </a:p>
        </p:txBody>
      </p:sp>
      <p:sp>
        <p:nvSpPr>
          <p:cNvPr id="4" name="Content Placeholder 3"/>
          <p:cNvSpPr>
            <a:spLocks noGrp="1"/>
          </p:cNvSpPr>
          <p:nvPr>
            <p:ph sz="half" idx="2"/>
          </p:nvPr>
        </p:nvSpPr>
        <p:spPr>
          <a:xfrm>
            <a:off x="4743450" y="939800"/>
            <a:ext cx="3900488" cy="4691063"/>
          </a:xfrm>
        </p:spPr>
        <p:txBody>
          <a:bodyPr>
            <a:normAutofit/>
          </a:bodyPr>
          <a:lstStyle/>
          <a:p>
            <a:pPr eaLnBrk="1" fontAlgn="auto" hangingPunct="1">
              <a:spcAft>
                <a:spcPts val="0"/>
              </a:spcAft>
              <a:buNone/>
              <a:defRPr/>
            </a:pPr>
            <a:r>
              <a:rPr lang="en-US" b="1" dirty="0" smtClean="0"/>
              <a:t>Client</a:t>
            </a:r>
            <a:endParaRPr lang="en-US" b="1" dirty="0" smtClean="0">
              <a:solidFill>
                <a:srgbClr val="002060"/>
              </a:solidFill>
            </a:endParaRPr>
          </a:p>
          <a:p>
            <a:pPr eaLnBrk="1" fontAlgn="auto" hangingPunct="1">
              <a:spcAft>
                <a:spcPts val="0"/>
              </a:spcAft>
              <a:buFont typeface="Arial" pitchFamily="34" charset="0"/>
              <a:buChar char="•"/>
              <a:defRPr/>
            </a:pPr>
            <a:r>
              <a:rPr lang="en-US" dirty="0" smtClean="0">
                <a:solidFill>
                  <a:srgbClr val="002060"/>
                </a:solidFill>
              </a:rPr>
              <a:t>QAD .NET UI 3.0</a:t>
            </a:r>
          </a:p>
          <a:p>
            <a:pPr eaLnBrk="1" fontAlgn="auto" hangingPunct="1">
              <a:spcAft>
                <a:spcPts val="0"/>
              </a:spcAft>
              <a:buFont typeface="Arial" pitchFamily="34" charset="0"/>
              <a:buChar char="•"/>
              <a:defRPr/>
            </a:pPr>
            <a:r>
              <a:rPr lang="en-US" dirty="0" smtClean="0">
                <a:solidFill>
                  <a:srgbClr val="002060"/>
                </a:solidFill>
              </a:rPr>
              <a:t>Microsoft .NET 2.0.5+</a:t>
            </a:r>
          </a:p>
          <a:p>
            <a:pPr eaLnBrk="1" fontAlgn="auto" hangingPunct="1">
              <a:spcAft>
                <a:spcPts val="0"/>
              </a:spcAft>
              <a:buFont typeface="Arial" pitchFamily="34" charset="0"/>
              <a:buChar char="•"/>
              <a:defRPr/>
            </a:pPr>
            <a:r>
              <a:rPr lang="en-US" dirty="0" smtClean="0">
                <a:solidFill>
                  <a:srgbClr val="002060"/>
                </a:solidFill>
              </a:rPr>
              <a:t>Adobe SVG 3.03+</a:t>
            </a:r>
          </a:p>
          <a:p>
            <a:pPr eaLnBrk="1" fontAlgn="auto" hangingPunct="1">
              <a:spcAft>
                <a:spcPts val="0"/>
              </a:spcAft>
              <a:buFont typeface="Arial" pitchFamily="34" charset="0"/>
              <a:buChar char="•"/>
              <a:defRPr/>
            </a:pPr>
            <a:r>
              <a:rPr lang="en-US" dirty="0" smtClean="0">
                <a:solidFill>
                  <a:srgbClr val="002060"/>
                </a:solidFill>
              </a:rPr>
              <a:t>Internet Explorer</a:t>
            </a:r>
          </a:p>
          <a:p>
            <a:pPr eaLnBrk="1" fontAlgn="auto" hangingPunct="1">
              <a:spcAft>
                <a:spcPts val="0"/>
              </a:spcAft>
              <a:buFont typeface="Arial" pitchFamily="34" charset="0"/>
              <a:buChar char="•"/>
              <a:defRPr/>
            </a:pPr>
            <a:r>
              <a:rPr lang="en-US" dirty="0" smtClean="0">
                <a:solidFill>
                  <a:srgbClr val="002060"/>
                </a:solidFill>
              </a:rPr>
              <a:t>QAD Financials </a:t>
            </a:r>
            <a:r>
              <a:rPr lang="en-US" dirty="0" err="1" smtClean="0">
                <a:solidFill>
                  <a:srgbClr val="002060"/>
                </a:solidFill>
              </a:rPr>
              <a:t>Plugin</a:t>
            </a:r>
            <a:r>
              <a:rPr lang="en-US" dirty="0" smtClean="0">
                <a:solidFill>
                  <a:srgbClr val="002060"/>
                </a:solidFill>
              </a:rPr>
              <a:t> 2013.0.80.11</a:t>
            </a:r>
          </a:p>
          <a:p>
            <a:pPr eaLnBrk="1" fontAlgn="auto" hangingPunct="1">
              <a:spcAft>
                <a:spcPts val="0"/>
              </a:spcAft>
              <a:buFont typeface="Arial" pitchFamily="34" charset="0"/>
              <a:buChar char="•"/>
              <a:defRPr/>
            </a:pPr>
            <a:r>
              <a:rPr lang="en-US" dirty="0" smtClean="0">
                <a:solidFill>
                  <a:srgbClr val="002060"/>
                </a:solidFill>
              </a:rPr>
              <a:t>Microsoft Silverlight 4.0.5+</a:t>
            </a:r>
          </a:p>
          <a:p>
            <a:pPr eaLnBrk="1" fontAlgn="auto" hangingPunct="1">
              <a:spcAft>
                <a:spcPts val="0"/>
              </a:spcAft>
              <a:buFont typeface="Arial" pitchFamily="34" charset="0"/>
              <a:buChar char="•"/>
              <a:defRPr/>
            </a:pPr>
            <a:endParaRPr lang="en-US" sz="1800" dirty="0" smtClean="0"/>
          </a:p>
          <a:p>
            <a:pPr lvl="1"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a:p>
        </p:txBody>
      </p:sp>
      <p:sp>
        <p:nvSpPr>
          <p:cNvPr id="66564"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mtClean="0"/>
              <a:t>QAD Enterprise Edition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49238" y="1455738"/>
            <a:ext cx="8597900" cy="914400"/>
          </a:xfrm>
          <a:prstGeom prst="rect">
            <a:avLst/>
          </a:prstGeom>
          <a:noFill/>
          <a:ln w="9525">
            <a:noFill/>
            <a:miter lim="800000"/>
            <a:headEnd/>
            <a:tailEnd/>
          </a:ln>
        </p:spPr>
        <p:txBody>
          <a:bodyPr wrap="none">
            <a:spAutoFit/>
          </a:bodyPr>
          <a:lstStyle/>
          <a:p>
            <a:pPr algn="ctr"/>
            <a:r>
              <a:rPr lang="en-US" sz="5400" dirty="0">
                <a:solidFill>
                  <a:srgbClr val="666666"/>
                </a:solidFill>
                <a:latin typeface="Century Gothic" pitchFamily="34" charset="0"/>
              </a:rPr>
              <a:t>Hardware Considerations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Introduction</a:t>
            </a:r>
          </a:p>
        </p:txBody>
      </p:sp>
      <p:sp>
        <p:nvSpPr>
          <p:cNvPr id="6963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Does Not Endorse Any Vendor</a:t>
            </a:r>
          </a:p>
        </p:txBody>
      </p:sp>
      <p:sp>
        <p:nvSpPr>
          <p:cNvPr id="5" name="Content Placeholder 3"/>
          <p:cNvSpPr>
            <a:spLocks noGrp="1"/>
          </p:cNvSpPr>
          <p:nvPr>
            <p:ph idx="1"/>
          </p:nvPr>
        </p:nvSpPr>
        <p:spPr>
          <a:xfrm>
            <a:off x="576263" y="1085850"/>
            <a:ext cx="749300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does not have a preferred platform</a:t>
            </a:r>
          </a:p>
          <a:p>
            <a:pPr marL="285750" lvl="1" indent="0" eaLnBrk="1" fontAlgn="auto" hangingPunct="1">
              <a:lnSpc>
                <a:spcPct val="95000"/>
              </a:lnSpc>
              <a:spcAft>
                <a:spcPts val="0"/>
              </a:spcAft>
              <a:buNone/>
              <a:defRPr/>
            </a:pPr>
            <a:r>
              <a:rPr lang="en-US" dirty="0" smtClean="0">
                <a:solidFill>
                  <a:srgbClr val="737373"/>
                </a:solidFill>
                <a:latin typeface="+mn-lt"/>
              </a:rPr>
              <a:t>Each supported operating system and its associated hardware have strengths and weaknesses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supports the “mixing” of hardware platforms</a:t>
            </a:r>
          </a:p>
          <a:p>
            <a:pPr marL="285750" lvl="1" indent="0" eaLnBrk="1" fontAlgn="auto" hangingPunct="1">
              <a:lnSpc>
                <a:spcPct val="95000"/>
              </a:lnSpc>
              <a:spcAft>
                <a:spcPts val="0"/>
              </a:spcAft>
              <a:buNone/>
              <a:defRPr/>
            </a:pPr>
            <a:r>
              <a:rPr lang="en-US" dirty="0" smtClean="0">
                <a:solidFill>
                  <a:srgbClr val="737373"/>
                </a:solidFill>
                <a:latin typeface="+mn-lt"/>
              </a:rPr>
              <a:t>Example: HP-UX database server, Linux Tomcat Server, Windows Reporting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Primary Consideration should be</a:t>
            </a:r>
          </a:p>
          <a:p>
            <a:pPr marL="285750" lvl="1" indent="0" eaLnBrk="1" fontAlgn="auto" hangingPunct="1">
              <a:lnSpc>
                <a:spcPct val="95000"/>
              </a:lnSpc>
              <a:spcAft>
                <a:spcPts val="0"/>
              </a:spcAft>
              <a:buNone/>
              <a:defRPr/>
            </a:pPr>
            <a:r>
              <a:rPr lang="en-US" dirty="0" smtClean="0">
                <a:solidFill>
                  <a:srgbClr val="737373"/>
                </a:solidFill>
                <a:latin typeface="+mn-lt"/>
              </a:rPr>
              <a:t>Does the platform meet the stated business, technical and cost requirements?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Your Instructor</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Your  Instructor</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Previous experience</a:t>
            </a:r>
          </a:p>
          <a:p>
            <a:pPr lvl="1" eaLnBrk="1" hangingPunct="1">
              <a:buClr>
                <a:srgbClr val="FF9900"/>
              </a:buClr>
              <a:buFont typeface="Arial" pitchFamily="34" charset="0"/>
              <a:buChar char="•"/>
            </a:pPr>
            <a:r>
              <a:rPr lang="en-US" sz="2400" dirty="0" smtClean="0">
                <a:solidFill>
                  <a:schemeClr val="tx1">
                    <a:lumMod val="75000"/>
                  </a:schemeClr>
                </a:solidFill>
              </a:rPr>
              <a:t>QAD experience</a:t>
            </a:r>
          </a:p>
          <a:p>
            <a:pPr lvl="1" eaLnBrk="1" hangingPunct="1">
              <a:buClr>
                <a:srgbClr val="FF9900"/>
              </a:buClr>
              <a:buFont typeface="Arial" charset="0"/>
              <a:buNone/>
            </a:pP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Non-functional Requirements</a:t>
            </a:r>
          </a:p>
        </p:txBody>
      </p:sp>
      <p:sp>
        <p:nvSpPr>
          <p:cNvPr id="7168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Does the hardware meet the business goals?</a:t>
            </a:r>
          </a:p>
        </p:txBody>
      </p:sp>
      <p:sp>
        <p:nvSpPr>
          <p:cNvPr id="5" name="Content Placeholder 3"/>
          <p:cNvSpPr>
            <a:spLocks noGrp="1"/>
          </p:cNvSpPr>
          <p:nvPr>
            <p:ph idx="1"/>
          </p:nvPr>
        </p:nvSpPr>
        <p:spPr>
          <a:xfrm>
            <a:off x="385763" y="1085850"/>
            <a:ext cx="8412480" cy="4646613"/>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A hardware solution may be able to meet the defined performance, price, and capacity goals, but may be unable to meet non-functional business goals</a:t>
            </a:r>
          </a:p>
          <a:p>
            <a:pPr eaLnBrk="1" fontAlgn="auto" hangingPunct="1">
              <a:lnSpc>
                <a:spcPct val="95000"/>
              </a:lnSpc>
              <a:spcAft>
                <a:spcPts val="0"/>
              </a:spcAft>
              <a:defRPr/>
            </a:pPr>
            <a:r>
              <a:rPr lang="en-US" dirty="0" smtClean="0">
                <a:solidFill>
                  <a:srgbClr val="737373"/>
                </a:solidFill>
                <a:latin typeface="+mn-lt"/>
              </a:rPr>
              <a:t>Fault Tolerance and High Availability</a:t>
            </a:r>
          </a:p>
          <a:p>
            <a:pPr eaLnBrk="1" fontAlgn="auto" hangingPunct="1">
              <a:lnSpc>
                <a:spcPct val="95000"/>
              </a:lnSpc>
              <a:spcAft>
                <a:spcPts val="0"/>
              </a:spcAft>
              <a:defRPr/>
            </a:pPr>
            <a:r>
              <a:rPr lang="en-US" dirty="0" smtClean="0">
                <a:solidFill>
                  <a:srgbClr val="737373"/>
                </a:solidFill>
                <a:latin typeface="+mn-lt"/>
              </a:rPr>
              <a:t>Same day expert vendor support</a:t>
            </a:r>
          </a:p>
          <a:p>
            <a:pPr eaLnBrk="1" fontAlgn="auto" hangingPunct="1">
              <a:lnSpc>
                <a:spcPct val="95000"/>
              </a:lnSpc>
              <a:spcAft>
                <a:spcPts val="0"/>
              </a:spcAft>
              <a:defRPr/>
            </a:pPr>
            <a:r>
              <a:rPr lang="en-US" dirty="0" smtClean="0">
                <a:solidFill>
                  <a:srgbClr val="737373"/>
                </a:solidFill>
                <a:latin typeface="+mn-lt"/>
              </a:rPr>
              <a:t>Advanced Security and Management</a:t>
            </a:r>
          </a:p>
          <a:p>
            <a:pPr eaLnBrk="1" fontAlgn="auto" hangingPunct="1">
              <a:lnSpc>
                <a:spcPct val="95000"/>
              </a:lnSpc>
              <a:spcAft>
                <a:spcPts val="0"/>
              </a:spcAft>
              <a:defRPr/>
            </a:pPr>
            <a:r>
              <a:rPr lang="en-US" dirty="0" smtClean="0">
                <a:solidFill>
                  <a:srgbClr val="737373"/>
                </a:solidFill>
                <a:latin typeface="+mn-lt"/>
              </a:rPr>
              <a:t>Utility Pricing</a:t>
            </a:r>
          </a:p>
          <a:p>
            <a:pPr eaLnBrk="1" fontAlgn="auto" hangingPunct="1">
              <a:lnSpc>
                <a:spcPct val="95000"/>
              </a:lnSpc>
              <a:spcAft>
                <a:spcPts val="0"/>
              </a:spcAft>
              <a:defRPr/>
            </a:pPr>
            <a:r>
              <a:rPr lang="en-US" dirty="0" smtClean="0">
                <a:solidFill>
                  <a:srgbClr val="737373"/>
                </a:solidFill>
                <a:latin typeface="+mn-lt"/>
              </a:rPr>
              <a:t>“Green” Computing Guidelines</a:t>
            </a:r>
          </a:p>
          <a:p>
            <a:pPr marL="342900" lvl="2" indent="0" eaLnBrk="1" fontAlgn="auto" hangingPunct="1">
              <a:lnSpc>
                <a:spcPct val="95000"/>
              </a:lnSpc>
              <a:spcAft>
                <a:spcPts val="0"/>
              </a:spcAft>
              <a:buNone/>
              <a:defRPr/>
            </a:pPr>
            <a:r>
              <a:rPr lang="en-US" dirty="0" smtClean="0">
                <a:solidFill>
                  <a:srgbClr val="737373"/>
                </a:solidFill>
                <a:latin typeface="+mn-lt"/>
              </a:rPr>
              <a:t>Heating and cooling , Blade architecture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Generally Speaking </a:t>
            </a:r>
          </a:p>
        </p:txBody>
      </p:sp>
      <p:sp>
        <p:nvSpPr>
          <p:cNvPr id="7373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Some “very” broad guidelines</a:t>
            </a:r>
          </a:p>
        </p:txBody>
      </p:sp>
      <p:sp>
        <p:nvSpPr>
          <p:cNvPr id="5" name="Content Placeholder 3"/>
          <p:cNvSpPr>
            <a:spLocks noGrp="1"/>
          </p:cNvSpPr>
          <p:nvPr>
            <p:ph idx="1"/>
          </p:nvPr>
        </p:nvSpPr>
        <p:spPr>
          <a:xfrm>
            <a:off x="376238" y="1085850"/>
            <a:ext cx="841248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UNIX for</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Advanced partitioning, Utility Pricing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Reduced Systems Administration Costs and Massive Vendor support organizations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Scalability, Fault Tolerance</a:t>
            </a:r>
          </a:p>
          <a:p>
            <a:pPr marL="0" lvl="2" indent="571500" eaLnBrk="1" fontAlgn="auto" hangingPunct="1">
              <a:lnSpc>
                <a:spcPct val="95000"/>
              </a:lnSpc>
              <a:spcAft>
                <a:spcPts val="0"/>
              </a:spcAft>
              <a:buNone/>
              <a:defRPr/>
            </a:pPr>
            <a:r>
              <a:rPr lang="en-US" dirty="0" smtClean="0">
                <a:solidFill>
                  <a:srgbClr val="737373"/>
                </a:solidFill>
                <a:latin typeface="+mn-lt"/>
              </a:rPr>
              <a:t>Very Demanding Workloads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Linux for excellent Price / Performance ratios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Windows Server for ease of use and lighter workloads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Storage</a:t>
            </a:r>
          </a:p>
        </p:txBody>
      </p:sp>
      <p:sp>
        <p:nvSpPr>
          <p:cNvPr id="7577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forget to design the I/O Subsystem</a:t>
            </a:r>
          </a:p>
        </p:txBody>
      </p:sp>
      <p:sp>
        <p:nvSpPr>
          <p:cNvPr id="75779"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The old rules of disk storage still hold true with this version of QAD Enterprise Edition</a:t>
            </a:r>
          </a:p>
          <a:p>
            <a:pPr eaLnBrk="1" hangingPunct="1">
              <a:lnSpc>
                <a:spcPct val="95000"/>
              </a:lnSpc>
              <a:buClr>
                <a:srgbClr val="FF9900"/>
              </a:buClr>
            </a:pPr>
            <a:r>
              <a:rPr lang="en-US" dirty="0" smtClean="0">
                <a:solidFill>
                  <a:srgbClr val="737373"/>
                </a:solidFill>
              </a:rPr>
              <a:t>Use SAS or Fiber Channel Disks only</a:t>
            </a:r>
          </a:p>
          <a:p>
            <a:pPr eaLnBrk="1" hangingPunct="1">
              <a:lnSpc>
                <a:spcPct val="95000"/>
              </a:lnSpc>
              <a:buClr>
                <a:srgbClr val="FF9900"/>
              </a:buClr>
            </a:pPr>
            <a:r>
              <a:rPr lang="en-US" dirty="0" smtClean="0">
                <a:solidFill>
                  <a:srgbClr val="737373"/>
                </a:solidFill>
              </a:rPr>
              <a:t>Don’t use RAID 5 for databases or temporary files</a:t>
            </a:r>
          </a:p>
          <a:p>
            <a:pPr indent="19050" eaLnBrk="1" hangingPunct="1">
              <a:lnSpc>
                <a:spcPct val="95000"/>
              </a:lnSpc>
              <a:buClr>
                <a:srgbClr val="FF9900"/>
              </a:buClr>
              <a:buNone/>
            </a:pPr>
            <a:r>
              <a:rPr lang="en-US" sz="2000" dirty="0" smtClean="0">
                <a:solidFill>
                  <a:srgbClr val="737373"/>
                </a:solidFill>
              </a:rPr>
              <a:t>Use RAID 10 for database files</a:t>
            </a:r>
          </a:p>
          <a:p>
            <a:pPr eaLnBrk="1" hangingPunct="1">
              <a:lnSpc>
                <a:spcPct val="95000"/>
              </a:lnSpc>
              <a:buClr>
                <a:srgbClr val="FF9900"/>
              </a:buClr>
            </a:pPr>
            <a:r>
              <a:rPr lang="en-US" dirty="0" smtClean="0">
                <a:solidFill>
                  <a:srgbClr val="737373"/>
                </a:solidFill>
              </a:rPr>
              <a:t>Install as many physical disks as possible</a:t>
            </a:r>
          </a:p>
          <a:p>
            <a:pPr eaLnBrk="1" hangingPunct="1">
              <a:lnSpc>
                <a:spcPct val="95000"/>
              </a:lnSpc>
              <a:buClr>
                <a:srgbClr val="FF9900"/>
              </a:buClr>
            </a:pPr>
            <a:r>
              <a:rPr lang="en-US" dirty="0" smtClean="0">
                <a:solidFill>
                  <a:srgbClr val="737373"/>
                </a:solidFill>
              </a:rPr>
              <a:t>High Availability requires the use of SAN technology</a:t>
            </a:r>
          </a:p>
          <a:p>
            <a:pPr eaLnBrk="1" hangingPunct="1">
              <a:lnSpc>
                <a:spcPct val="95000"/>
              </a:lnSpc>
              <a:buClr>
                <a:srgbClr val="FF9900"/>
              </a:buClr>
            </a:pPr>
            <a:r>
              <a:rPr lang="en-US" dirty="0" smtClean="0">
                <a:solidFill>
                  <a:srgbClr val="737373"/>
                </a:solidFill>
              </a:rPr>
              <a:t>Be careful when using virtual storage on a shared SAN</a:t>
            </a: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 RAID 5 for Database Volumes</a:t>
            </a:r>
          </a:p>
        </p:txBody>
      </p:sp>
      <p:sp>
        <p:nvSpPr>
          <p:cNvPr id="7782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Don’t believe hardware vendors.  RAID 5 is bad.</a:t>
            </a:r>
          </a:p>
        </p:txBody>
      </p:sp>
      <p:pic>
        <p:nvPicPr>
          <p:cNvPr id="77827" name="Picture 2"/>
          <p:cNvPicPr>
            <a:picLocks noChangeAspect="1" noChangeArrowheads="1"/>
          </p:cNvPicPr>
          <p:nvPr/>
        </p:nvPicPr>
        <p:blipFill>
          <a:blip r:embed="rId3" cstate="print"/>
          <a:srcRect/>
          <a:stretch>
            <a:fillRect/>
          </a:stretch>
        </p:blipFill>
        <p:spPr bwMode="auto">
          <a:xfrm>
            <a:off x="347663" y="871538"/>
            <a:ext cx="6227762" cy="2592387"/>
          </a:xfrm>
          <a:prstGeom prst="rect">
            <a:avLst/>
          </a:prstGeom>
          <a:noFill/>
          <a:ln w="9525">
            <a:noFill/>
            <a:miter lim="800000"/>
            <a:headEnd/>
            <a:tailEnd/>
          </a:ln>
        </p:spPr>
      </p:pic>
      <p:pic>
        <p:nvPicPr>
          <p:cNvPr id="77828" name="Picture 5"/>
          <p:cNvPicPr>
            <a:picLocks noChangeAspect="1" noChangeArrowheads="1"/>
          </p:cNvPicPr>
          <p:nvPr/>
        </p:nvPicPr>
        <p:blipFill>
          <a:blip r:embed="rId4" cstate="print"/>
          <a:srcRect/>
          <a:stretch>
            <a:fillRect/>
          </a:stretch>
        </p:blipFill>
        <p:spPr bwMode="auto">
          <a:xfrm>
            <a:off x="2568575" y="3384550"/>
            <a:ext cx="5815013" cy="2409825"/>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sp>
        <p:nvSpPr>
          <p:cNvPr id="4" name="Rectangle 7"/>
          <p:cNvSpPr>
            <a:spLocks noChangeArrowheads="1"/>
          </p:cNvSpPr>
          <p:nvPr/>
        </p:nvSpPr>
        <p:spPr bwMode="auto">
          <a:xfrm>
            <a:off x="484415" y="1455738"/>
            <a:ext cx="8127546"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Network Considerations</a:t>
            </a:r>
            <a:endParaRPr lang="en-US" sz="5400" dirty="0">
              <a:solidFill>
                <a:srgbClr val="666666"/>
              </a:solidFill>
              <a:latin typeface="Century Gothic"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Networks</a:t>
            </a:r>
          </a:p>
        </p:txBody>
      </p:sp>
      <p:sp>
        <p:nvSpPr>
          <p:cNvPr id="8294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Acceptable Performance</a:t>
            </a:r>
          </a:p>
        </p:txBody>
      </p:sp>
      <p:sp>
        <p:nvSpPr>
          <p:cNvPr id="5" name="Content Placeholder 3"/>
          <p:cNvSpPr>
            <a:spLocks noGrp="1"/>
          </p:cNvSpPr>
          <p:nvPr>
            <p:ph idx="1"/>
          </p:nvPr>
        </p:nvSpPr>
        <p:spPr>
          <a:xfrm>
            <a:off x="366713" y="1085850"/>
            <a:ext cx="8412480" cy="4646613"/>
          </a:xfrm>
        </p:spPr>
        <p:txBody>
          <a:bodyPr/>
          <a:lstStyle/>
          <a:p>
            <a:pPr marL="0" indent="0" eaLnBrk="1" fontAlgn="auto" hangingPunct="1">
              <a:spcAft>
                <a:spcPts val="0"/>
              </a:spcAft>
              <a:buNone/>
              <a:defRPr/>
            </a:pPr>
            <a:r>
              <a:rPr lang="en-US" dirty="0" smtClean="0"/>
              <a:t>QAD Enterprise Applications can deliver acceptable to good application responsiveness at latencies of up to 250ms, and remain usable for latencies of up to 325ms</a:t>
            </a:r>
          </a:p>
          <a:p>
            <a:pPr eaLnBrk="1" fontAlgn="auto" hangingPunct="1">
              <a:spcAft>
                <a:spcPts val="0"/>
              </a:spcAft>
              <a:buFont typeface="Arial" pitchFamily="34" charset="0"/>
              <a:buChar char="•"/>
              <a:defRPr/>
            </a:pPr>
            <a:r>
              <a:rPr lang="en-US" dirty="0" smtClean="0">
                <a:solidFill>
                  <a:srgbClr val="737373"/>
                </a:solidFill>
                <a:latin typeface="+mn-lt"/>
              </a:rPr>
              <a:t>Enterprise Financials Slightly Lower</a:t>
            </a:r>
          </a:p>
          <a:p>
            <a:pPr eaLnBrk="1" fontAlgn="auto" hangingPunct="1">
              <a:spcAft>
                <a:spcPts val="0"/>
              </a:spcAft>
              <a:buFont typeface="Arial" pitchFamily="34" charset="0"/>
              <a:buChar char="•"/>
              <a:defRPr/>
            </a:pPr>
            <a:r>
              <a:rPr lang="en-US" dirty="0" smtClean="0">
                <a:solidFill>
                  <a:srgbClr val="737373"/>
                </a:solidFill>
                <a:latin typeface="+mn-lt"/>
              </a:rPr>
              <a:t>For WAN deployments, QAD recommends the use of Tomcat Compression (covered later in this course)</a:t>
            </a:r>
          </a:p>
          <a:p>
            <a:pPr eaLnBrk="1" fontAlgn="auto" hangingPunct="1">
              <a:spcAft>
                <a:spcPts val="0"/>
              </a:spcAft>
              <a:buFont typeface="Arial" pitchFamily="34" charset="0"/>
              <a:buChar char="•"/>
              <a:defRPr/>
            </a:pPr>
            <a:r>
              <a:rPr lang="en-US" dirty="0" smtClean="0">
                <a:solidFill>
                  <a:srgbClr val="737373"/>
                </a:solidFill>
                <a:latin typeface="+mn-lt"/>
              </a:rPr>
              <a:t>Thin Clients such as Citrix can be used in very high latency deployments (up to 450ms)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pic>
        <p:nvPicPr>
          <p:cNvPr id="84994" name="Picture 2"/>
          <p:cNvPicPr>
            <a:picLocks noChangeAspect="1" noChangeArrowheads="1"/>
          </p:cNvPicPr>
          <p:nvPr/>
        </p:nvPicPr>
        <p:blipFill>
          <a:blip r:embed="rId3" cstate="print"/>
          <a:srcRect/>
          <a:stretch>
            <a:fillRect/>
          </a:stretch>
        </p:blipFill>
        <p:spPr bwMode="auto">
          <a:xfrm>
            <a:off x="28575" y="581025"/>
            <a:ext cx="9057799" cy="5429250"/>
          </a:xfrm>
          <a:prstGeom prst="rect">
            <a:avLst/>
          </a:prstGeom>
          <a:noFill/>
          <a:ln w="9525">
            <a:noFill/>
            <a:miter lim="800000"/>
            <a:headEnd/>
            <a:tailEnd/>
          </a:ln>
        </p:spPr>
      </p:pic>
      <p:sp>
        <p:nvSpPr>
          <p:cNvPr id="4" name="Subtitle 6"/>
          <p:cNvSpPr>
            <a:spLocks noGrp="1"/>
          </p:cNvSpPr>
          <p:nvPr>
            <p:ph type="subTitle" idx="13"/>
          </p:nvPr>
        </p:nvSpPr>
        <p:spPr bwMode="auto">
          <a:xfrm>
            <a:off x="173038" y="1127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Latencies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Virtualization</a:t>
            </a:r>
          </a:p>
        </p:txBody>
      </p:sp>
      <p:sp>
        <p:nvSpPr>
          <p:cNvPr id="8704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Supports Virtualization – Sort Of</a:t>
            </a:r>
          </a:p>
        </p:txBody>
      </p:sp>
      <p:sp>
        <p:nvSpPr>
          <p:cNvPr id="5" name="Content Placeholder 3"/>
          <p:cNvSpPr>
            <a:spLocks noGrp="1"/>
          </p:cNvSpPr>
          <p:nvPr>
            <p:ph idx="1"/>
          </p:nvPr>
        </p:nvSpPr>
        <p:spPr>
          <a:xfrm>
            <a:off x="576263" y="1085850"/>
            <a:ext cx="7493000" cy="4646613"/>
          </a:xfrm>
        </p:spPr>
        <p:txBody>
          <a:bodyPr>
            <a:normAutofit fontScale="92500" lnSpcReduction="20000"/>
          </a:bodyPr>
          <a:lstStyle/>
          <a:p>
            <a:pPr eaLnBrk="1" fontAlgn="auto" hangingPunct="1">
              <a:spcAft>
                <a:spcPts val="0"/>
              </a:spcAft>
              <a:buFont typeface="Arial" pitchFamily="34" charset="0"/>
              <a:buChar char="•"/>
              <a:defRPr/>
            </a:pPr>
            <a:r>
              <a:rPr lang="en-US" dirty="0" smtClean="0"/>
              <a:t>There is little risk with UNIX logical partitioning</a:t>
            </a:r>
          </a:p>
          <a:p>
            <a:pPr eaLnBrk="1" fontAlgn="auto" hangingPunct="1">
              <a:spcAft>
                <a:spcPts val="0"/>
              </a:spcAft>
              <a:buFont typeface="Arial" pitchFamily="34" charset="0"/>
              <a:buChar char="•"/>
              <a:defRPr/>
            </a:pPr>
            <a:r>
              <a:rPr lang="en-US" dirty="0" smtClean="0">
                <a:solidFill>
                  <a:srgbClr val="737373"/>
                </a:solidFill>
                <a:latin typeface="+mn-lt"/>
              </a:rPr>
              <a:t>Using VMware </a:t>
            </a:r>
            <a:r>
              <a:rPr lang="en-US" dirty="0" err="1" smtClean="0">
                <a:solidFill>
                  <a:srgbClr val="737373"/>
                </a:solidFill>
                <a:latin typeface="+mn-lt"/>
              </a:rPr>
              <a:t>vSphere</a:t>
            </a:r>
            <a:r>
              <a:rPr lang="en-US" dirty="0" smtClean="0">
                <a:solidFill>
                  <a:srgbClr val="737373"/>
                </a:solidFill>
                <a:latin typeface="+mn-lt"/>
              </a:rPr>
              <a:t>-style technology carries a greater risk</a:t>
            </a:r>
          </a:p>
          <a:p>
            <a:pPr lvl="1" eaLnBrk="1" fontAlgn="auto" hangingPunct="1">
              <a:spcAft>
                <a:spcPts val="0"/>
              </a:spcAft>
              <a:buFont typeface="Arial" pitchFamily="34" charset="0"/>
              <a:buChar char="–"/>
              <a:defRPr/>
            </a:pPr>
            <a:r>
              <a:rPr lang="en-US" dirty="0" smtClean="0">
                <a:solidFill>
                  <a:srgbClr val="737373"/>
                </a:solidFill>
                <a:latin typeface="+mn-lt"/>
              </a:rPr>
              <a:t>QAD recommends the use of virtualization for application tiers, web servers, reporting, business intelligence and test/pilot/sandbox QAD environments</a:t>
            </a:r>
          </a:p>
          <a:p>
            <a:pPr lvl="1" eaLnBrk="1" fontAlgn="auto" hangingPunct="1">
              <a:spcAft>
                <a:spcPts val="0"/>
              </a:spcAft>
              <a:buFont typeface="Arial" pitchFamily="34" charset="0"/>
              <a:buChar char="–"/>
              <a:defRPr/>
            </a:pPr>
            <a:r>
              <a:rPr lang="en-US" dirty="0" smtClean="0">
                <a:solidFill>
                  <a:srgbClr val="737373"/>
                </a:solidFill>
                <a:latin typeface="+mn-lt"/>
              </a:rPr>
              <a:t>QAD databases should only be virtualized after a comprehensive analysis of the limitations, risks and benefits</a:t>
            </a:r>
          </a:p>
          <a:p>
            <a:pPr marL="571500" lvl="2" indent="0" eaLnBrk="1" fontAlgn="auto" hangingPunct="1">
              <a:spcAft>
                <a:spcPts val="0"/>
              </a:spcAft>
              <a:buNone/>
              <a:defRPr/>
            </a:pPr>
            <a:r>
              <a:rPr lang="en-US" dirty="0" smtClean="0">
                <a:solidFill>
                  <a:srgbClr val="737373"/>
                </a:solidFill>
                <a:latin typeface="+mn-lt"/>
              </a:rPr>
              <a:t>Contact the QAD performance team for more information (</a:t>
            </a:r>
            <a:r>
              <a:rPr lang="en-US" dirty="0" smtClean="0">
                <a:solidFill>
                  <a:srgbClr val="737373"/>
                </a:solidFill>
                <a:latin typeface="+mn-lt"/>
                <a:hlinkClick r:id="rId3"/>
              </a:rPr>
              <a:t>PDL_RaD_Performance@qad.com</a:t>
            </a:r>
            <a:r>
              <a:rPr lang="en-US" dirty="0" smtClean="0">
                <a:solidFill>
                  <a:srgbClr val="737373"/>
                </a:solidFill>
                <a:latin typeface="+mn-lt"/>
              </a:rPr>
              <a:t>)</a:t>
            </a:r>
          </a:p>
          <a:p>
            <a:pPr lvl="1" eaLnBrk="1" fontAlgn="auto" hangingPunct="1">
              <a:spcAft>
                <a:spcPts val="0"/>
              </a:spcAft>
              <a:buFont typeface="Arial" pitchFamily="34" charset="0"/>
              <a:buChar char="–"/>
              <a:defRPr/>
            </a:pPr>
            <a:r>
              <a:rPr lang="en-US" dirty="0" smtClean="0">
                <a:solidFill>
                  <a:srgbClr val="737373"/>
                </a:solidFill>
                <a:latin typeface="+mn-lt"/>
              </a:rPr>
              <a:t>Progress and QAD may require problems to be duplicated on a non-VM instance before offering support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323849" y="996950"/>
            <a:ext cx="8412480" cy="4691063"/>
          </a:xfrm>
        </p:spPr>
        <p:txBody>
          <a:bodyPr>
            <a:normAutofit/>
          </a:bodyPr>
          <a:lstStyle/>
          <a:p>
            <a:pPr eaLnBrk="1" fontAlgn="auto" hangingPunct="1">
              <a:spcAft>
                <a:spcPts val="0"/>
              </a:spcAft>
              <a:buFont typeface="Arial" pitchFamily="34" charset="0"/>
              <a:buChar char="•"/>
              <a:defRPr/>
            </a:pPr>
            <a:r>
              <a:rPr lang="en-US" dirty="0" smtClean="0"/>
              <a:t>QAD Enterprise Edition supports High Availability</a:t>
            </a:r>
          </a:p>
          <a:p>
            <a:pPr eaLnBrk="1" fontAlgn="auto" hangingPunct="1">
              <a:spcAft>
                <a:spcPts val="0"/>
              </a:spcAft>
              <a:buFont typeface="Arial" pitchFamily="34" charset="0"/>
              <a:buChar char="•"/>
              <a:defRPr/>
            </a:pPr>
            <a:r>
              <a:rPr lang="en-US" dirty="0" smtClean="0"/>
              <a:t>Discussed later in this class</a:t>
            </a:r>
          </a:p>
          <a:p>
            <a:pPr eaLnBrk="1" fontAlgn="auto" hangingPunct="1">
              <a:spcAft>
                <a:spcPts val="0"/>
              </a:spcAft>
              <a:buFont typeface="Arial" pitchFamily="34" charset="0"/>
              <a:buChar char="•"/>
              <a:defRPr/>
            </a:pPr>
            <a:endParaRPr lang="en-US" dirty="0"/>
          </a:p>
        </p:txBody>
      </p:sp>
      <p:sp>
        <p:nvSpPr>
          <p:cNvPr id="89091" name="Subtitle 9"/>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High Availability</a:t>
            </a:r>
          </a:p>
          <a:p>
            <a:pPr eaLnBrk="1" hangingPunct="1"/>
            <a:endParaRPr lang="en-US" sz="2400" dirty="0" smtClean="0"/>
          </a:p>
        </p:txBody>
      </p:sp>
      <p:sp>
        <p:nvSpPr>
          <p:cNvPr id="89093" name="Title 6"/>
          <p:cNvSpPr>
            <a:spLocks noGrp="1"/>
          </p:cNvSpPr>
          <p:nvPr>
            <p:ph type="title"/>
          </p:nvPr>
        </p:nvSpPr>
        <p:spPr>
          <a:xfrm>
            <a:off x="1871663" y="6054725"/>
            <a:ext cx="7015162" cy="803275"/>
          </a:xfrm>
        </p:spPr>
        <p:txBody>
          <a:bodyPr/>
          <a:lstStyle/>
          <a:p>
            <a:pPr eaLnBrk="1" hangingPunct="1"/>
            <a:r>
              <a:rPr lang="en-US" smtClean="0">
                <a:solidFill>
                  <a:srgbClr val="BFBFBF"/>
                </a:solidFill>
              </a:rPr>
              <a:t>High Availability</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113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Internationalization</a:t>
            </a:r>
          </a:p>
        </p:txBody>
      </p:sp>
      <p:sp>
        <p:nvSpPr>
          <p:cNvPr id="5" name="Content Placeholder 3"/>
          <p:cNvSpPr>
            <a:spLocks noGrp="1"/>
          </p:cNvSpPr>
          <p:nvPr>
            <p:ph idx="1"/>
          </p:nvPr>
        </p:nvSpPr>
        <p:spPr>
          <a:xfrm>
            <a:off x="395288" y="1085850"/>
            <a:ext cx="8412480" cy="4646613"/>
          </a:xfrm>
        </p:spPr>
        <p:txBody>
          <a:bodyPr>
            <a:normAutofit lnSpcReduction="10000"/>
          </a:bodyPr>
          <a:lstStyle/>
          <a:p>
            <a:pPr marL="0" indent="0" eaLnBrk="1" fontAlgn="auto" hangingPunct="1">
              <a:spcAft>
                <a:spcPts val="0"/>
              </a:spcAft>
              <a:buNone/>
              <a:defRPr/>
            </a:pPr>
            <a:r>
              <a:rPr lang="en-US" dirty="0" smtClean="0"/>
              <a:t>QAD Enterprise Edition supports Internationalized Deployments</a:t>
            </a:r>
          </a:p>
          <a:p>
            <a:pPr eaLnBrk="1" fontAlgn="auto" hangingPunct="1">
              <a:spcAft>
                <a:spcPts val="0"/>
              </a:spcAft>
              <a:buFont typeface="Arial" pitchFamily="34" charset="0"/>
              <a:buChar char="•"/>
              <a:defRPr/>
            </a:pPr>
            <a:r>
              <a:rPr lang="en-US" dirty="0" smtClean="0">
                <a:solidFill>
                  <a:srgbClr val="737373"/>
                </a:solidFill>
                <a:latin typeface="+mn-lt"/>
              </a:rPr>
              <a:t>Unicode End-to-End</a:t>
            </a:r>
          </a:p>
          <a:p>
            <a:pPr eaLnBrk="1" fontAlgn="auto" hangingPunct="1">
              <a:spcAft>
                <a:spcPts val="0"/>
              </a:spcAft>
              <a:buFont typeface="Arial" pitchFamily="34" charset="0"/>
              <a:buChar char="•"/>
              <a:defRPr/>
            </a:pPr>
            <a:r>
              <a:rPr lang="en-US" dirty="0" smtClean="0">
                <a:solidFill>
                  <a:srgbClr val="737373"/>
                </a:solidFill>
                <a:latin typeface="+mn-lt"/>
              </a:rPr>
              <a:t>Current Language Support</a:t>
            </a:r>
          </a:p>
          <a:p>
            <a:pPr lvl="1" eaLnBrk="1" fontAlgn="auto" hangingPunct="1">
              <a:spcAft>
                <a:spcPts val="0"/>
              </a:spcAft>
              <a:buFont typeface="Century Gothic" pitchFamily="34" charset="0"/>
              <a:buChar char="−"/>
              <a:defRPr/>
            </a:pPr>
            <a:r>
              <a:rPr lang="en-US" dirty="0" smtClean="0">
                <a:solidFill>
                  <a:srgbClr val="737373"/>
                </a:solidFill>
                <a:latin typeface="+mn-lt"/>
              </a:rPr>
              <a:t>Chinese, Spanish, Czech, Dutch, French, German, Italian, Japanese, Korean, Polish, Portuguese, Thai, and English</a:t>
            </a:r>
          </a:p>
          <a:p>
            <a:pPr lvl="1" eaLnBrk="1" fontAlgn="auto" hangingPunct="1">
              <a:spcAft>
                <a:spcPts val="0"/>
              </a:spcAft>
              <a:defRPr/>
            </a:pPr>
            <a:r>
              <a:rPr lang="en-US" dirty="0" smtClean="0">
                <a:solidFill>
                  <a:srgbClr val="737373"/>
                </a:solidFill>
                <a:latin typeface="+mn-lt"/>
              </a:rPr>
              <a:t>Each User has a base language</a:t>
            </a:r>
          </a:p>
          <a:p>
            <a:pPr lvl="1" eaLnBrk="1" fontAlgn="auto" hangingPunct="1">
              <a:spcAft>
                <a:spcPts val="0"/>
              </a:spcAft>
              <a:defRPr/>
            </a:pPr>
            <a:r>
              <a:rPr lang="en-US" dirty="0" smtClean="0">
                <a:solidFill>
                  <a:srgbClr val="737373"/>
                </a:solidFill>
                <a:latin typeface="+mn-lt"/>
              </a:rPr>
              <a:t>Each Domain has a base language</a:t>
            </a:r>
          </a:p>
          <a:p>
            <a:pPr lvl="1" eaLnBrk="1" fontAlgn="auto" hangingPunct="1">
              <a:spcAft>
                <a:spcPts val="0"/>
              </a:spcAft>
              <a:defRPr/>
            </a:pPr>
            <a:r>
              <a:rPr lang="en-US" dirty="0" smtClean="0">
                <a:solidFill>
                  <a:srgbClr val="737373"/>
                </a:solidFill>
                <a:latin typeface="+mn-lt"/>
              </a:rPr>
              <a:t>Each Deployment has a base language (cannot be changed)</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a:t>
            </a:r>
          </a:p>
        </p:txBody>
      </p:sp>
      <p:sp>
        <p:nvSpPr>
          <p:cNvPr id="21506" name="Content Placeholder 2"/>
          <p:cNvSpPr>
            <a:spLocks noGrp="1"/>
          </p:cNvSpPr>
          <p:nvPr>
            <p:ph idx="1"/>
          </p:nvPr>
        </p:nvSpPr>
        <p:spPr bwMode="auto">
          <a:xfrm>
            <a:off x="361950"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This training material is part of the QAD Release Foundation Certification Initiative</a:t>
            </a:r>
          </a:p>
          <a:p>
            <a:pPr eaLnBrk="1" hangingPunct="1">
              <a:buClr>
                <a:srgbClr val="FF9900"/>
              </a:buClr>
            </a:pPr>
            <a:r>
              <a:rPr lang="en-US" dirty="0" smtClean="0"/>
              <a:t>The intended audience for this course is QAD technical installers</a:t>
            </a:r>
          </a:p>
          <a:p>
            <a:pPr marL="285750" lvl="1" indent="0" eaLnBrk="1" hangingPunct="1">
              <a:buClr>
                <a:srgbClr val="FF9900"/>
              </a:buClr>
              <a:buNone/>
            </a:pPr>
            <a:r>
              <a:rPr lang="en-US" sz="2000" dirty="0" smtClean="0"/>
              <a:t>IT managers, system administrators, and project managers can also benefit</a:t>
            </a:r>
          </a:p>
          <a:p>
            <a:pPr lvl="1" eaLnBrk="1" hangingPunct="1">
              <a:buClr>
                <a:srgbClr val="FF9900"/>
              </a:buClr>
              <a:buFont typeface="Arial" charset="0"/>
              <a:buNone/>
            </a:pPr>
            <a:endParaRPr lang="en-US" dirty="0" smtClean="0"/>
          </a:p>
        </p:txBody>
      </p:sp>
      <p:sp>
        <p:nvSpPr>
          <p:cNvPr id="2150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318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 – Unicode End-to-End</a:t>
            </a:r>
          </a:p>
        </p:txBody>
      </p:sp>
      <p:sp>
        <p:nvSpPr>
          <p:cNvPr id="5" name="Content Placeholder 3"/>
          <p:cNvSpPr>
            <a:spLocks noGrp="1"/>
          </p:cNvSpPr>
          <p:nvPr>
            <p:ph idx="1"/>
          </p:nvPr>
        </p:nvSpPr>
        <p:spPr>
          <a:xfrm>
            <a:off x="376238" y="1085850"/>
            <a:ext cx="8412480" cy="4646613"/>
          </a:xfrm>
        </p:spPr>
        <p:txBody>
          <a:bodyPr>
            <a:normAutofit lnSpcReduction="10000"/>
          </a:bodyPr>
          <a:lstStyle/>
          <a:p>
            <a:pPr marL="0" indent="0" eaLnBrk="1" fontAlgn="auto" hangingPunct="1">
              <a:spcAft>
                <a:spcPts val="0"/>
              </a:spcAft>
              <a:buNone/>
              <a:defRPr/>
            </a:pPr>
            <a:r>
              <a:rPr lang="en-US" dirty="0" smtClean="0"/>
              <a:t>Allows data to be stored from a number of different code pages in a single database</a:t>
            </a:r>
          </a:p>
          <a:p>
            <a:pPr eaLnBrk="1" fontAlgn="auto" hangingPunct="1">
              <a:spcAft>
                <a:spcPts val="0"/>
              </a:spcAft>
              <a:buFont typeface="Arial" pitchFamily="34" charset="0"/>
              <a:buChar char="•"/>
              <a:defRPr/>
            </a:pPr>
            <a:r>
              <a:rPr lang="en-US" dirty="0" smtClean="0"/>
              <a:t>Data is sorted linguistically</a:t>
            </a:r>
          </a:p>
          <a:p>
            <a:pPr eaLnBrk="1" fontAlgn="auto" hangingPunct="1">
              <a:spcAft>
                <a:spcPts val="0"/>
              </a:spcAft>
              <a:buFont typeface="Arial" pitchFamily="34" charset="0"/>
              <a:buChar char="•"/>
              <a:defRPr/>
            </a:pPr>
            <a:r>
              <a:rPr lang="en-US" dirty="0" smtClean="0">
                <a:solidFill>
                  <a:srgbClr val="737373"/>
                </a:solidFill>
                <a:latin typeface="+mn-lt"/>
              </a:rPr>
              <a:t>Unicode is optional</a:t>
            </a:r>
          </a:p>
          <a:p>
            <a:pPr marL="285750" indent="0" eaLnBrk="1" fontAlgn="auto" hangingPunct="1">
              <a:spcAft>
                <a:spcPts val="0"/>
              </a:spcAft>
              <a:buNone/>
              <a:defRPr/>
            </a:pPr>
            <a:r>
              <a:rPr lang="en-US" dirty="0" smtClean="0">
                <a:solidFill>
                  <a:srgbClr val="737373"/>
                </a:solidFill>
                <a:latin typeface="+mn-lt"/>
              </a:rPr>
              <a:t>When two or more languages with conflicting code pages are installed, the system is automatically configured for Unicode</a:t>
            </a:r>
          </a:p>
          <a:p>
            <a:pPr eaLnBrk="1" fontAlgn="auto" hangingPunct="1">
              <a:spcAft>
                <a:spcPts val="0"/>
              </a:spcAft>
              <a:buFont typeface="Arial" pitchFamily="34" charset="0"/>
              <a:buChar char="•"/>
              <a:defRPr/>
            </a:pPr>
            <a:r>
              <a:rPr lang="en-US" dirty="0" smtClean="0">
                <a:solidFill>
                  <a:srgbClr val="737373"/>
                </a:solidFill>
                <a:latin typeface="+mn-lt"/>
              </a:rPr>
              <a:t>A Unicode database can be up to 25% larger due to the increased size of the index keys</a:t>
            </a:r>
          </a:p>
          <a:p>
            <a:pPr eaLnBrk="1" fontAlgn="auto" hangingPunct="1">
              <a:spcAft>
                <a:spcPts val="0"/>
              </a:spcAft>
              <a:buFont typeface="Arial" pitchFamily="34" charset="0"/>
              <a:buChar char="•"/>
              <a:defRPr/>
            </a:pPr>
            <a:r>
              <a:rPr lang="en-US" dirty="0" smtClean="0">
                <a:solidFill>
                  <a:srgbClr val="737373"/>
                </a:solidFill>
                <a:latin typeface="+mn-lt"/>
              </a:rPr>
              <a:t>Presentation Layer performance is about the same as with a non-</a:t>
            </a:r>
            <a:r>
              <a:rPr lang="en-US" dirty="0" err="1" smtClean="0">
                <a:solidFill>
                  <a:srgbClr val="737373"/>
                </a:solidFill>
                <a:latin typeface="+mn-lt"/>
              </a:rPr>
              <a:t>unicode</a:t>
            </a:r>
            <a:r>
              <a:rPr lang="en-US" dirty="0" smtClean="0">
                <a:solidFill>
                  <a:srgbClr val="737373"/>
                </a:solidFill>
                <a:latin typeface="+mn-lt"/>
              </a:rPr>
              <a:t> database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95234" name="TextBox 4"/>
          <p:cNvSpPr txBox="1">
            <a:spLocks noChangeArrowheads="1"/>
          </p:cNvSpPr>
          <p:nvPr/>
        </p:nvSpPr>
        <p:spPr bwMode="auto">
          <a:xfrm>
            <a:off x="1011238" y="893763"/>
            <a:ext cx="6980237" cy="457200"/>
          </a:xfrm>
          <a:prstGeom prst="rect">
            <a:avLst/>
          </a:prstGeom>
          <a:noFill/>
          <a:ln w="9525">
            <a:noFill/>
            <a:miter lim="800000"/>
            <a:headEnd/>
            <a:tailEnd/>
          </a:ln>
        </p:spPr>
        <p:txBody>
          <a:bodyPr>
            <a:spAutoFit/>
          </a:bodyPr>
          <a:lstStyle/>
          <a:p>
            <a:pPr algn="ctr"/>
            <a:r>
              <a:rPr lang="en-US" sz="2400">
                <a:solidFill>
                  <a:srgbClr val="666666"/>
                </a:solidFill>
                <a:latin typeface="Century Gothic" pitchFamily="34" charset="0"/>
              </a:rPr>
              <a:t>Next: Installing </a:t>
            </a:r>
            <a:r>
              <a:rPr lang="en-US" sz="2400" smtClean="0">
                <a:solidFill>
                  <a:srgbClr val="666666"/>
                </a:solidFill>
                <a:latin typeface="Century Gothic" pitchFamily="34" charset="0"/>
              </a:rPr>
              <a:t>QAD Enterprise </a:t>
            </a:r>
            <a:r>
              <a:rPr lang="en-US" sz="2400">
                <a:solidFill>
                  <a:srgbClr val="666666"/>
                </a:solidFill>
                <a:latin typeface="Century Gothic" pitchFamily="34" charset="0"/>
              </a:rPr>
              <a:t>Edition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476249" y="1130300"/>
            <a:ext cx="822960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the basic QAD Enterprise Edition architecture and installation prerequisites</a:t>
            </a:r>
          </a:p>
          <a:p>
            <a:pPr marL="266700" indent="-266700" eaLnBrk="1" hangingPunct="1">
              <a:spcBef>
                <a:spcPts val="1200"/>
              </a:spcBef>
              <a:buClr>
                <a:srgbClr val="FF9900"/>
              </a:buClr>
            </a:pPr>
            <a:r>
              <a:rPr lang="en-US" sz="2200" dirty="0" smtClean="0">
                <a:solidFill>
                  <a:srgbClr val="666666"/>
                </a:solidFill>
              </a:rPr>
              <a:t>Be aware of some of the key deployment considerations</a:t>
            </a:r>
          </a:p>
          <a:p>
            <a:pPr marL="266700" indent="-266700" eaLnBrk="1" hangingPunct="1">
              <a:spcBef>
                <a:spcPts val="1200"/>
              </a:spcBef>
              <a:buClr>
                <a:srgbClr val="FF9900"/>
              </a:buClr>
            </a:pPr>
            <a:r>
              <a:rPr lang="en-US" sz="2200" dirty="0" smtClean="0">
                <a:solidFill>
                  <a:srgbClr val="666666"/>
                </a:solidFill>
              </a:rPr>
              <a:t>Understand the supported hardware and software environments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lnSpc>
                <a:spcPct val="80000"/>
              </a:lnSpc>
              <a:buFont typeface="Arial" charset="0"/>
              <a:buNone/>
            </a:pPr>
            <a:r>
              <a:rPr lang="en-US" sz="2000" smtClean="0">
                <a:solidFill>
                  <a:schemeClr val="accent1"/>
                </a:solidFill>
              </a:rPr>
              <a:t>QAD Enterprise Edition Planning and Deployment Considerations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5602"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QAD Enterprise Edition Architecture</a:t>
            </a:r>
          </a:p>
          <a:p>
            <a:pPr marL="285750" lvl="1" indent="0" eaLnBrk="1" hangingPunct="1">
              <a:lnSpc>
                <a:spcPct val="90000"/>
              </a:lnSpc>
              <a:buClr>
                <a:srgbClr val="FF9900"/>
              </a:buClr>
              <a:buNone/>
            </a:pPr>
            <a:r>
              <a:rPr lang="en-US" dirty="0" smtClean="0"/>
              <a:t>And comparisons to QAD Standard Edition</a:t>
            </a:r>
          </a:p>
          <a:p>
            <a:pPr eaLnBrk="1" hangingPunct="1">
              <a:lnSpc>
                <a:spcPct val="90000"/>
              </a:lnSpc>
              <a:buClr>
                <a:srgbClr val="FF9900"/>
              </a:buClr>
            </a:pPr>
            <a:r>
              <a:rPr lang="en-US" dirty="0" smtClean="0"/>
              <a:t>Hardware and Operating System Considerations</a:t>
            </a:r>
          </a:p>
          <a:p>
            <a:pPr marL="285750" lvl="1" indent="0" eaLnBrk="1" hangingPunct="1">
              <a:lnSpc>
                <a:spcPct val="90000"/>
              </a:lnSpc>
              <a:buClr>
                <a:srgbClr val="FF9900"/>
              </a:buClr>
              <a:buNone/>
            </a:pPr>
            <a:r>
              <a:rPr lang="en-US" dirty="0" smtClean="0"/>
              <a:t>Processor and Storage </a:t>
            </a:r>
          </a:p>
          <a:p>
            <a:pPr eaLnBrk="1" hangingPunct="1">
              <a:lnSpc>
                <a:spcPct val="90000"/>
              </a:lnSpc>
              <a:buClr>
                <a:srgbClr val="FF9900"/>
              </a:buClr>
            </a:pPr>
            <a:r>
              <a:rPr lang="en-US" dirty="0" smtClean="0"/>
              <a:t>Deployment Considerations</a:t>
            </a:r>
          </a:p>
          <a:p>
            <a:pPr lvl="1" eaLnBrk="1" hangingPunct="1">
              <a:lnSpc>
                <a:spcPct val="90000"/>
              </a:lnSpc>
              <a:buClr>
                <a:srgbClr val="FF9900"/>
              </a:buClr>
            </a:pPr>
            <a:r>
              <a:rPr lang="en-US" dirty="0" smtClean="0"/>
              <a:t>Hosting</a:t>
            </a:r>
          </a:p>
          <a:p>
            <a:pPr lvl="1" eaLnBrk="1" hangingPunct="1">
              <a:lnSpc>
                <a:spcPct val="90000"/>
              </a:lnSpc>
              <a:buClr>
                <a:srgbClr val="FF9900"/>
              </a:buClr>
            </a:pPr>
            <a:r>
              <a:rPr lang="en-US" dirty="0" smtClean="0"/>
              <a:t>Internationalization</a:t>
            </a:r>
          </a:p>
          <a:p>
            <a:pPr lvl="1" eaLnBrk="1" hangingPunct="1">
              <a:lnSpc>
                <a:spcPct val="90000"/>
              </a:lnSpc>
              <a:buClr>
                <a:srgbClr val="FF9900"/>
              </a:buClr>
            </a:pPr>
            <a:r>
              <a:rPr lang="en-US" dirty="0" smtClean="0"/>
              <a:t>Virtualization</a:t>
            </a:r>
          </a:p>
          <a:p>
            <a:pPr lvl="1" eaLnBrk="1" hangingPunct="1">
              <a:lnSpc>
                <a:spcPct val="90000"/>
              </a:lnSpc>
              <a:buClr>
                <a:srgbClr val="FF9900"/>
              </a:buClr>
            </a:pPr>
            <a:r>
              <a:rPr lang="en-US" dirty="0" smtClean="0"/>
              <a:t>Availability and Disaster Tolerance</a:t>
            </a:r>
          </a:p>
          <a:p>
            <a:pPr lvl="1"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eaLnBrk="1" hangingPunct="1">
              <a:lnSpc>
                <a:spcPct val="90000"/>
              </a:lnSpc>
              <a:buClr>
                <a:srgbClr val="FF9900"/>
              </a:buClr>
            </a:pPr>
            <a:endParaRPr lang="en-US" dirty="0" smtClean="0"/>
          </a:p>
        </p:txBody>
      </p:sp>
      <p:sp>
        <p:nvSpPr>
          <p:cNvPr id="25603"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7650"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Performance Considerations</a:t>
            </a:r>
          </a:p>
          <a:p>
            <a:pPr lvl="1" eaLnBrk="1" hangingPunct="1">
              <a:buClr>
                <a:srgbClr val="FF9900"/>
              </a:buClr>
            </a:pPr>
            <a:r>
              <a:rPr lang="en-US" dirty="0" smtClean="0"/>
              <a:t>Scale-up versus scale-out</a:t>
            </a:r>
          </a:p>
          <a:p>
            <a:pPr lvl="1" eaLnBrk="1" hangingPunct="1">
              <a:buClr>
                <a:srgbClr val="FF9900"/>
              </a:buClr>
            </a:pPr>
            <a:r>
              <a:rPr lang="en-US" dirty="0" smtClean="0"/>
              <a:t>Load Balancing</a:t>
            </a:r>
          </a:p>
          <a:p>
            <a:pPr lvl="1" eaLnBrk="1" hangingPunct="1">
              <a:buClr>
                <a:srgbClr val="FF9900"/>
              </a:buClr>
            </a:pPr>
            <a:r>
              <a:rPr lang="en-US" dirty="0" smtClean="0"/>
              <a:t>Network</a:t>
            </a:r>
          </a:p>
          <a:p>
            <a:pPr eaLnBrk="1" hangingPunct="1">
              <a:buClr>
                <a:srgbClr val="FF9900"/>
              </a:buClr>
            </a:pPr>
            <a:r>
              <a:rPr lang="en-US" dirty="0" smtClean="0"/>
              <a:t>Software </a:t>
            </a:r>
          </a:p>
          <a:p>
            <a:pPr lvl="1" eaLnBrk="1" hangingPunct="1">
              <a:buClr>
                <a:srgbClr val="FF9900"/>
              </a:buClr>
            </a:pPr>
            <a:r>
              <a:rPr lang="en-US" dirty="0" smtClean="0"/>
              <a:t>Prerequisites</a:t>
            </a:r>
          </a:p>
          <a:p>
            <a:pPr lvl="1" eaLnBrk="1" hangingPunct="1">
              <a:buClr>
                <a:srgbClr val="FF9900"/>
              </a:buClr>
            </a:pPr>
            <a:r>
              <a:rPr lang="en-US" dirty="0" smtClean="0"/>
              <a:t>Minimum versions</a:t>
            </a:r>
          </a:p>
          <a:p>
            <a:pPr eaLnBrk="1" hangingPunct="1">
              <a:buClr>
                <a:srgbClr val="FF9900"/>
              </a:buClr>
            </a:pPr>
            <a:r>
              <a:rPr lang="en-US" dirty="0" smtClean="0"/>
              <a:t>Summary </a:t>
            </a:r>
          </a:p>
          <a:p>
            <a:pPr lvl="1" eaLnBrk="1" hangingPunct="1">
              <a:buClr>
                <a:srgbClr val="FF9900"/>
              </a:buClr>
              <a:buFont typeface="Arial" charset="0"/>
              <a:buNone/>
            </a:pPr>
            <a:endParaRPr lang="en-US" dirty="0" smtClean="0"/>
          </a:p>
          <a:p>
            <a:pPr lvl="1" eaLnBrk="1" hangingPunct="1">
              <a:buClr>
                <a:srgbClr val="FF9900"/>
              </a:buClr>
            </a:pPr>
            <a:endParaRPr lang="en-US" dirty="0" smtClean="0"/>
          </a:p>
          <a:p>
            <a:pPr eaLnBrk="1" hangingPunct="1">
              <a:buClr>
                <a:srgbClr val="FF9900"/>
              </a:buClr>
            </a:pPr>
            <a:endParaRPr lang="en-US" dirty="0" smtClean="0"/>
          </a:p>
        </p:txBody>
      </p:sp>
      <p:sp>
        <p:nvSpPr>
          <p:cNvPr id="27651"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6"/>
          <p:cNvSpPr txBox="1">
            <a:spLocks noChangeArrowheads="1"/>
          </p:cNvSpPr>
          <p:nvPr/>
        </p:nvSpPr>
        <p:spPr bwMode="auto">
          <a:xfrm>
            <a:off x="987425" y="581025"/>
            <a:ext cx="7242175" cy="2400657"/>
          </a:xfrm>
          <a:prstGeom prst="rect">
            <a:avLst/>
          </a:prstGeom>
          <a:noFill/>
          <a:ln w="9525">
            <a:noFill/>
            <a:miter lim="800000"/>
            <a:headEnd/>
            <a:tailEnd/>
          </a:ln>
        </p:spPr>
        <p:txBody>
          <a:bodyPr>
            <a:spAutoFit/>
          </a:bodyPr>
          <a:lstStyle/>
          <a:p>
            <a:r>
              <a:rPr lang="en-US" sz="6600" smtClean="0">
                <a:latin typeface="Century Gothic" pitchFamily="34" charset="0"/>
              </a:rPr>
              <a:t>QAD Enterprise </a:t>
            </a:r>
            <a:r>
              <a:rPr lang="en-US" sz="6600">
                <a:latin typeface="Century Gothic" pitchFamily="34" charset="0"/>
              </a:rPr>
              <a:t>Edition</a:t>
            </a:r>
          </a:p>
          <a:p>
            <a:endParaRPr lang="en-US">
              <a:solidFill>
                <a:srgbClr val="666666"/>
              </a:solidFill>
              <a:latin typeface="Century Gothic" pitchFamily="34" charset="0"/>
            </a:endParaRPr>
          </a:p>
        </p:txBody>
      </p:sp>
      <p:sp>
        <p:nvSpPr>
          <p:cNvPr id="29698" name="Text Box 5"/>
          <p:cNvSpPr txBox="1">
            <a:spLocks noChangeArrowheads="1"/>
          </p:cNvSpPr>
          <p:nvPr/>
        </p:nvSpPr>
        <p:spPr bwMode="auto">
          <a:xfrm>
            <a:off x="1176338" y="3527425"/>
            <a:ext cx="7285037" cy="366713"/>
          </a:xfrm>
          <a:prstGeom prst="rect">
            <a:avLst/>
          </a:prstGeom>
          <a:noFill/>
          <a:ln w="9525">
            <a:noFill/>
            <a:miter lim="800000"/>
            <a:headEnd/>
            <a:tailEnd/>
          </a:ln>
        </p:spPr>
        <p:txBody>
          <a:bodyPr>
            <a:spAutoFit/>
          </a:bodyPr>
          <a:lstStyle/>
          <a:p>
            <a:pPr>
              <a:spcBef>
                <a:spcPct val="50000"/>
              </a:spcBef>
            </a:pPr>
            <a:endParaRPr lang="en-US"/>
          </a:p>
        </p:txBody>
      </p:sp>
      <p:sp>
        <p:nvSpPr>
          <p:cNvPr id="29699" name="Text Box 6"/>
          <p:cNvSpPr txBox="1">
            <a:spLocks noChangeArrowheads="1"/>
          </p:cNvSpPr>
          <p:nvPr/>
        </p:nvSpPr>
        <p:spPr bwMode="auto">
          <a:xfrm>
            <a:off x="1060450" y="3294063"/>
            <a:ext cx="7488238" cy="1552575"/>
          </a:xfrm>
          <a:prstGeom prst="rect">
            <a:avLst/>
          </a:prstGeom>
          <a:noFill/>
          <a:ln w="9525">
            <a:noFill/>
            <a:miter lim="800000"/>
            <a:headEnd/>
            <a:tailEnd/>
          </a:ln>
        </p:spPr>
        <p:txBody>
          <a:bodyPr>
            <a:spAutoFit/>
          </a:bodyPr>
          <a:lstStyle/>
          <a:p>
            <a:pPr>
              <a:spcBef>
                <a:spcPct val="50000"/>
              </a:spcBef>
            </a:pPr>
            <a:r>
              <a:rPr lang="en-US" sz="2400"/>
              <a:t>More efficient</a:t>
            </a:r>
          </a:p>
          <a:p>
            <a:pPr>
              <a:spcBef>
                <a:spcPct val="50000"/>
              </a:spcBef>
            </a:pPr>
            <a:r>
              <a:rPr lang="en-US" sz="2400"/>
              <a:t>Faster performance</a:t>
            </a:r>
          </a:p>
          <a:p>
            <a:pPr>
              <a:spcBef>
                <a:spcPct val="50000"/>
              </a:spcBef>
            </a:pPr>
            <a:r>
              <a:rPr lang="en-US" sz="2400"/>
              <a:t>Better visibility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0722" name="Content Placeholder 3"/>
          <p:cNvSpPr>
            <a:spLocks noGrp="1"/>
          </p:cNvSpPr>
          <p:nvPr>
            <p:ph idx="1"/>
          </p:nvPr>
        </p:nvSpPr>
        <p:spPr bwMode="auto">
          <a:xfrm>
            <a:off x="371475" y="1852613"/>
            <a:ext cx="8412480" cy="4059237"/>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QAD Enterprise Edition is the current flagship and latest software in the core ERP area</a:t>
            </a:r>
          </a:p>
          <a:p>
            <a:pPr marL="0" indent="0" eaLnBrk="1" hangingPunct="1">
              <a:lnSpc>
                <a:spcPct val="95000"/>
              </a:lnSpc>
              <a:buClr>
                <a:srgbClr val="FF9900"/>
              </a:buClr>
              <a:buNone/>
            </a:pPr>
            <a:r>
              <a:rPr lang="en-US" dirty="0" smtClean="0">
                <a:solidFill>
                  <a:srgbClr val="737373"/>
                </a:solidFill>
              </a:rPr>
              <a:t>The major architectural changes are </a:t>
            </a:r>
          </a:p>
          <a:p>
            <a:pPr eaLnBrk="1" hangingPunct="1">
              <a:lnSpc>
                <a:spcPct val="95000"/>
              </a:lnSpc>
              <a:buClr>
                <a:srgbClr val="FF9900"/>
              </a:buClr>
            </a:pPr>
            <a:r>
              <a:rPr lang="en-US" dirty="0" smtClean="0">
                <a:solidFill>
                  <a:srgbClr val="737373"/>
                </a:solidFill>
              </a:rPr>
              <a:t>Completely rewritten Enterprise Financials module</a:t>
            </a:r>
          </a:p>
          <a:p>
            <a:pPr eaLnBrk="1" hangingPunct="1">
              <a:lnSpc>
                <a:spcPct val="95000"/>
              </a:lnSpc>
              <a:buClr>
                <a:srgbClr val="FF9900"/>
              </a:buClr>
            </a:pPr>
            <a:r>
              <a:rPr lang="en-US" dirty="0" smtClean="0">
                <a:solidFill>
                  <a:srgbClr val="737373"/>
                </a:solidFill>
              </a:rPr>
              <a:t>Service Oriented Architecture (SOA) features</a:t>
            </a:r>
          </a:p>
          <a:p>
            <a:pPr eaLnBrk="1" hangingPunct="1">
              <a:lnSpc>
                <a:spcPct val="95000"/>
              </a:lnSpc>
              <a:buClr>
                <a:srgbClr val="FF9900"/>
              </a:buClr>
            </a:pPr>
            <a:r>
              <a:rPr lang="en-US" dirty="0" smtClean="0">
                <a:solidFill>
                  <a:srgbClr val="737373"/>
                </a:solidFill>
              </a:rPr>
              <a:t>New security model</a:t>
            </a:r>
          </a:p>
          <a:p>
            <a:pPr eaLnBrk="1" hangingPunct="1">
              <a:lnSpc>
                <a:spcPct val="95000"/>
              </a:lnSpc>
              <a:buClr>
                <a:srgbClr val="FF9900"/>
              </a:buClr>
            </a:pPr>
            <a:r>
              <a:rPr lang="en-US" dirty="0" smtClean="0">
                <a:solidFill>
                  <a:srgbClr val="737373"/>
                </a:solidFill>
              </a:rPr>
              <a:t>End to End Unicode for Internationalization</a:t>
            </a:r>
          </a:p>
          <a:p>
            <a:pPr eaLnBrk="1" hangingPunct="1">
              <a:lnSpc>
                <a:spcPct val="95000"/>
              </a:lnSpc>
              <a:buClr>
                <a:srgbClr val="FF9900"/>
              </a:buClr>
            </a:pPr>
            <a:r>
              <a:rPr lang="en-US" dirty="0" smtClean="0">
                <a:solidFill>
                  <a:srgbClr val="737373"/>
                </a:solidFill>
              </a:rPr>
              <a:t>New Deployment Tool (QDT)</a:t>
            </a:r>
          </a:p>
          <a:p>
            <a:pPr eaLnBrk="1" hangingPunct="1">
              <a:lnSpc>
                <a:spcPct val="95000"/>
              </a:lnSpc>
              <a:buClr>
                <a:srgbClr val="FF9900"/>
              </a:buClr>
            </a:pPr>
            <a:r>
              <a:rPr lang="en-US" dirty="0" smtClean="0">
                <a:solidFill>
                  <a:srgbClr val="737373"/>
                </a:solidFill>
              </a:rPr>
              <a:t>Component Based Framework (CBF) Development</a:t>
            </a: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QAD Enterprise Edition?</a:t>
            </a:r>
          </a:p>
        </p:txBody>
      </p:sp>
      <p:sp>
        <p:nvSpPr>
          <p:cNvPr id="30724" name="TextBox 7"/>
          <p:cNvSpPr txBox="1">
            <a:spLocks noChangeArrowheads="1"/>
          </p:cNvSpPr>
          <p:nvPr/>
        </p:nvSpPr>
        <p:spPr bwMode="auto">
          <a:xfrm>
            <a:off x="371474" y="971550"/>
            <a:ext cx="8412480" cy="1200150"/>
          </a:xfrm>
          <a:prstGeom prst="rect">
            <a:avLst/>
          </a:prstGeom>
          <a:noFill/>
          <a:ln w="9525">
            <a:noFill/>
            <a:miter lim="800000"/>
            <a:headEnd/>
            <a:tailEnd/>
          </a:ln>
        </p:spPr>
        <p:txBody>
          <a:bodyPr>
            <a:spAutoFit/>
          </a:bodyPr>
          <a:lstStyle/>
          <a:p>
            <a:r>
              <a:rPr lang="en-US" sz="2400" b="1" dirty="0">
                <a:solidFill>
                  <a:srgbClr val="737373"/>
                </a:solidFill>
                <a:latin typeface="Century Gothic" pitchFamily="34" charset="0"/>
              </a:rPr>
              <a:t>More Functionality, Easier Deployment, Better Visibility, Tighter Security and Auditing, Unicode</a:t>
            </a:r>
            <a:endParaRPr lang="en-US" sz="2400" dirty="0">
              <a:solidFill>
                <a:srgbClr val="737373"/>
              </a:solidFill>
              <a:latin typeface="Century Gothic" pitchFamily="34" charset="0"/>
            </a:endParaRPr>
          </a:p>
          <a:p>
            <a:endParaRPr lang="en-US" sz="2400" dirty="0">
              <a:solidFill>
                <a:srgbClr val="666666"/>
              </a:solidFill>
              <a:latin typeface="Century Gothic" pitchFamily="34" charset="0"/>
            </a:endParaRP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6527</TotalTime>
  <Words>3734</Words>
  <Application>Microsoft Office PowerPoint</Application>
  <PresentationFormat>On-screen Show (4:3)</PresentationFormat>
  <Paragraphs>478</Paragraphs>
  <Slides>41</Slides>
  <Notes>32</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QAD Corporate PPT Template</vt:lpstr>
      <vt:lpstr>Slide 1</vt:lpstr>
      <vt:lpstr>Slide 2</vt:lpstr>
      <vt:lpstr>Your Instructor</vt:lpstr>
      <vt:lpstr>Introduction</vt:lpstr>
      <vt:lpstr>Introduction</vt:lpstr>
      <vt:lpstr>Agenda</vt:lpstr>
      <vt:lpstr>Agenda</vt:lpstr>
      <vt:lpstr>Slide 8</vt:lpstr>
      <vt:lpstr>Introduction to Enterprise Edition</vt:lpstr>
      <vt:lpstr>Introduction to Enterprise Edition</vt:lpstr>
      <vt:lpstr>Introduction to Enterprise Edition</vt:lpstr>
      <vt:lpstr>Reference Architecture</vt:lpstr>
      <vt:lpstr>Reference Architecture</vt:lpstr>
      <vt:lpstr>Data Management</vt:lpstr>
      <vt:lpstr>Changes Since Last Release</vt:lpstr>
      <vt:lpstr>Technical Differences</vt:lpstr>
      <vt:lpstr>New Software Infrastructure</vt:lpstr>
      <vt:lpstr>New Software Infrastructure</vt:lpstr>
      <vt:lpstr>New Software Infrastructure</vt:lpstr>
      <vt:lpstr>Planning for a QAD Deployment</vt:lpstr>
      <vt:lpstr>Planning for a New Deployment</vt:lpstr>
      <vt:lpstr>Planning for a New Deployment</vt:lpstr>
      <vt:lpstr>Deployment Architecture Definition</vt:lpstr>
      <vt:lpstr>Operating Systems</vt:lpstr>
      <vt:lpstr>Supported Operating Systems</vt:lpstr>
      <vt:lpstr>Supported Operating Systems</vt:lpstr>
      <vt:lpstr>Required Software</vt:lpstr>
      <vt:lpstr>Slide 28</vt:lpstr>
      <vt:lpstr>Hardware Introduction</vt:lpstr>
      <vt:lpstr>Non-functional Requirements</vt:lpstr>
      <vt:lpstr>Generally Speaking </vt:lpstr>
      <vt:lpstr>Storage</vt:lpstr>
      <vt:lpstr>No RAID 5 for Database Volumes</vt:lpstr>
      <vt:lpstr>Networks</vt:lpstr>
      <vt:lpstr>Networks</vt:lpstr>
      <vt:lpstr>Networks</vt:lpstr>
      <vt:lpstr>Virtualization</vt:lpstr>
      <vt:lpstr>High Availability</vt:lpstr>
      <vt:lpstr>Internationalization</vt:lpstr>
      <vt:lpstr>Internationalization</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536</cp:revision>
  <dcterms:created xsi:type="dcterms:W3CDTF">2010-09-03T18:23:38Z</dcterms:created>
  <dcterms:modified xsi:type="dcterms:W3CDTF">2013-04-10T14:28:21Z</dcterms:modified>
</cp:coreProperties>
</file>