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notesSlides/notesSlide18.xml" ContentType="application/vnd.openxmlformats-officedocument.presentationml.notesSlide+xml"/>
  <Override PartName="/ppt/notesSlides/notesSlide27.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 id="2147483651" r:id="rId2"/>
    <p:sldMasterId id="2147483673" r:id="rId3"/>
  </p:sldMasterIdLst>
  <p:notesMasterIdLst>
    <p:notesMasterId r:id="rId33"/>
  </p:notesMasterIdLst>
  <p:sldIdLst>
    <p:sldId id="529" r:id="rId4"/>
    <p:sldId id="550" r:id="rId5"/>
    <p:sldId id="534" r:id="rId6"/>
    <p:sldId id="535" r:id="rId7"/>
    <p:sldId id="536" r:id="rId8"/>
    <p:sldId id="537" r:id="rId9"/>
    <p:sldId id="538" r:id="rId10"/>
    <p:sldId id="539" r:id="rId11"/>
    <p:sldId id="540" r:id="rId12"/>
    <p:sldId id="541" r:id="rId13"/>
    <p:sldId id="542" r:id="rId14"/>
    <p:sldId id="543" r:id="rId15"/>
    <p:sldId id="544" r:id="rId16"/>
    <p:sldId id="545" r:id="rId17"/>
    <p:sldId id="546" r:id="rId18"/>
    <p:sldId id="547" r:id="rId19"/>
    <p:sldId id="548" r:id="rId20"/>
    <p:sldId id="549" r:id="rId21"/>
    <p:sldId id="452" r:id="rId22"/>
    <p:sldId id="456" r:id="rId23"/>
    <p:sldId id="457" r:id="rId24"/>
    <p:sldId id="520" r:id="rId25"/>
    <p:sldId id="458" r:id="rId26"/>
    <p:sldId id="455" r:id="rId27"/>
    <p:sldId id="522" r:id="rId28"/>
    <p:sldId id="531" r:id="rId29"/>
    <p:sldId id="532" r:id="rId30"/>
    <p:sldId id="533" r:id="rId31"/>
    <p:sldId id="530" r:id="rId32"/>
  </p:sldIdLst>
  <p:sldSz cx="9144000" cy="6858000" type="screen4x3"/>
  <p:notesSz cx="7010400" cy="9236075"/>
  <p:defaultTextStyle>
    <a:defPPr>
      <a:defRPr lang="en-US"/>
    </a:defPPr>
    <a:lvl1pPr algn="ctr" rtl="0" fontAlgn="base">
      <a:spcBef>
        <a:spcPct val="0"/>
      </a:spcBef>
      <a:spcAft>
        <a:spcPct val="0"/>
      </a:spcAft>
      <a:defRPr sz="2800" b="1" kern="1200">
        <a:solidFill>
          <a:schemeClr val="tx1"/>
        </a:solidFill>
        <a:latin typeface="Arial" charset="0"/>
        <a:ea typeface="+mn-ea"/>
        <a:cs typeface="+mn-cs"/>
      </a:defRPr>
    </a:lvl1pPr>
    <a:lvl2pPr marL="457200" algn="ctr" rtl="0" fontAlgn="base">
      <a:spcBef>
        <a:spcPct val="0"/>
      </a:spcBef>
      <a:spcAft>
        <a:spcPct val="0"/>
      </a:spcAft>
      <a:defRPr sz="2800" b="1" kern="1200">
        <a:solidFill>
          <a:schemeClr val="tx1"/>
        </a:solidFill>
        <a:latin typeface="Arial" charset="0"/>
        <a:ea typeface="+mn-ea"/>
        <a:cs typeface="+mn-cs"/>
      </a:defRPr>
    </a:lvl2pPr>
    <a:lvl3pPr marL="914400" algn="ctr" rtl="0" fontAlgn="base">
      <a:spcBef>
        <a:spcPct val="0"/>
      </a:spcBef>
      <a:spcAft>
        <a:spcPct val="0"/>
      </a:spcAft>
      <a:defRPr sz="2800" b="1" kern="1200">
        <a:solidFill>
          <a:schemeClr val="tx1"/>
        </a:solidFill>
        <a:latin typeface="Arial" charset="0"/>
        <a:ea typeface="+mn-ea"/>
        <a:cs typeface="+mn-cs"/>
      </a:defRPr>
    </a:lvl3pPr>
    <a:lvl4pPr marL="1371600" algn="ctr" rtl="0" fontAlgn="base">
      <a:spcBef>
        <a:spcPct val="0"/>
      </a:spcBef>
      <a:spcAft>
        <a:spcPct val="0"/>
      </a:spcAft>
      <a:defRPr sz="2800" b="1" kern="1200">
        <a:solidFill>
          <a:schemeClr val="tx1"/>
        </a:solidFill>
        <a:latin typeface="Arial" charset="0"/>
        <a:ea typeface="+mn-ea"/>
        <a:cs typeface="+mn-cs"/>
      </a:defRPr>
    </a:lvl4pPr>
    <a:lvl5pPr marL="1828800" algn="ctr" rtl="0" fontAlgn="base">
      <a:spcBef>
        <a:spcPct val="0"/>
      </a:spcBef>
      <a:spcAft>
        <a:spcPct val="0"/>
      </a:spcAft>
      <a:defRPr sz="2800" b="1" kern="1200">
        <a:solidFill>
          <a:schemeClr val="tx1"/>
        </a:solidFill>
        <a:latin typeface="Arial" charset="0"/>
        <a:ea typeface="+mn-ea"/>
        <a:cs typeface="+mn-cs"/>
      </a:defRPr>
    </a:lvl5pPr>
    <a:lvl6pPr marL="2286000" algn="l" defTabSz="914400" rtl="0" eaLnBrk="1" latinLnBrk="0" hangingPunct="1">
      <a:defRPr sz="2800" b="1" kern="1200">
        <a:solidFill>
          <a:schemeClr val="tx1"/>
        </a:solidFill>
        <a:latin typeface="Arial" charset="0"/>
        <a:ea typeface="+mn-ea"/>
        <a:cs typeface="+mn-cs"/>
      </a:defRPr>
    </a:lvl6pPr>
    <a:lvl7pPr marL="2743200" algn="l" defTabSz="914400" rtl="0" eaLnBrk="1" latinLnBrk="0" hangingPunct="1">
      <a:defRPr sz="2800" b="1" kern="1200">
        <a:solidFill>
          <a:schemeClr val="tx1"/>
        </a:solidFill>
        <a:latin typeface="Arial" charset="0"/>
        <a:ea typeface="+mn-ea"/>
        <a:cs typeface="+mn-cs"/>
      </a:defRPr>
    </a:lvl7pPr>
    <a:lvl8pPr marL="3200400" algn="l" defTabSz="914400" rtl="0" eaLnBrk="1" latinLnBrk="0" hangingPunct="1">
      <a:defRPr sz="2800" b="1" kern="1200">
        <a:solidFill>
          <a:schemeClr val="tx1"/>
        </a:solidFill>
        <a:latin typeface="Arial" charset="0"/>
        <a:ea typeface="+mn-ea"/>
        <a:cs typeface="+mn-cs"/>
      </a:defRPr>
    </a:lvl8pPr>
    <a:lvl9pPr marL="3657600" algn="l" defTabSz="914400" rtl="0" eaLnBrk="1" latinLnBrk="0" hangingPunct="1">
      <a:defRPr sz="28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546EB"/>
    <a:srgbClr val="D3F1F0"/>
    <a:srgbClr val="9E3500"/>
    <a:srgbClr val="FFBA97"/>
    <a:srgbClr val="345C98"/>
    <a:srgbClr val="269A26"/>
    <a:srgbClr val="C9FFC9"/>
    <a:srgbClr val="00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085" autoAdjust="0"/>
    <p:restoredTop sz="65429" autoAdjust="0"/>
  </p:normalViewPr>
  <p:slideViewPr>
    <p:cSldViewPr>
      <p:cViewPr varScale="1">
        <p:scale>
          <a:sx n="63" d="100"/>
          <a:sy n="63" d="100"/>
        </p:scale>
        <p:origin x="-816" y="-96"/>
      </p:cViewPr>
      <p:guideLst>
        <p:guide orient="horz" pos="2160"/>
        <p:guide pos="2880"/>
      </p:guideLst>
    </p:cSldViewPr>
  </p:slideViewPr>
  <p:outlineViewPr>
    <p:cViewPr>
      <p:scale>
        <a:sx n="33" d="100"/>
        <a:sy n="33" d="100"/>
      </p:scale>
      <p:origin x="0" y="13338"/>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50" d="100"/>
          <a:sy n="150" d="100"/>
        </p:scale>
        <p:origin x="-252" y="-72"/>
      </p:cViewPr>
      <p:guideLst>
        <p:guide orient="horz" pos="2909"/>
        <p:guide pos="2208"/>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7346" name="Rectangle 2"/>
          <p:cNvSpPr>
            <a:spLocks noGrp="1" noChangeArrowheads="1"/>
          </p:cNvSpPr>
          <p:nvPr>
            <p:ph type="hdr" sz="quarter"/>
          </p:nvPr>
        </p:nvSpPr>
        <p:spPr bwMode="auto">
          <a:xfrm>
            <a:off x="0"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l" defTabSz="928407">
              <a:defRPr sz="1200" b="0"/>
            </a:lvl1pPr>
          </a:lstStyle>
          <a:p>
            <a:endParaRPr lang="en-US" dirty="0"/>
          </a:p>
        </p:txBody>
      </p:sp>
      <p:sp>
        <p:nvSpPr>
          <p:cNvPr id="57347" name="Rectangle 3"/>
          <p:cNvSpPr>
            <a:spLocks noGrp="1" noChangeArrowheads="1"/>
          </p:cNvSpPr>
          <p:nvPr>
            <p:ph type="dt" idx="1"/>
          </p:nvPr>
        </p:nvSpPr>
        <p:spPr bwMode="auto">
          <a:xfrm>
            <a:off x="3970734" y="0"/>
            <a:ext cx="3038145" cy="461193"/>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lvl1pPr algn="r" defTabSz="928407">
              <a:defRPr sz="1200" b="0"/>
            </a:lvl1pPr>
          </a:lstStyle>
          <a:p>
            <a:endParaRPr lang="en-US" dirty="0"/>
          </a:p>
        </p:txBody>
      </p:sp>
      <p:sp>
        <p:nvSpPr>
          <p:cNvPr id="57348" name="Rectangle 4"/>
          <p:cNvSpPr>
            <a:spLocks noGrp="1" noRot="1" noChangeAspect="1" noChangeArrowheads="1" noTextEdit="1"/>
          </p:cNvSpPr>
          <p:nvPr>
            <p:ph type="sldImg" idx="2"/>
          </p:nvPr>
        </p:nvSpPr>
        <p:spPr bwMode="auto">
          <a:xfrm>
            <a:off x="1196975" y="693738"/>
            <a:ext cx="4616450" cy="3462337"/>
          </a:xfrm>
          <a:prstGeom prst="rect">
            <a:avLst/>
          </a:prstGeom>
          <a:noFill/>
          <a:ln w="9525">
            <a:solidFill>
              <a:srgbClr val="000000"/>
            </a:solidFill>
            <a:miter lim="800000"/>
            <a:headEnd/>
            <a:tailEnd/>
          </a:ln>
          <a:effectLst/>
        </p:spPr>
      </p:sp>
      <p:sp>
        <p:nvSpPr>
          <p:cNvPr id="57349" name="Rectangle 5"/>
          <p:cNvSpPr>
            <a:spLocks noGrp="1" noChangeArrowheads="1"/>
          </p:cNvSpPr>
          <p:nvPr>
            <p:ph type="body" sz="quarter" idx="3"/>
          </p:nvPr>
        </p:nvSpPr>
        <p:spPr bwMode="auto">
          <a:xfrm>
            <a:off x="701345" y="4387442"/>
            <a:ext cx="5607711" cy="4155317"/>
          </a:xfrm>
          <a:prstGeom prst="rect">
            <a:avLst/>
          </a:prstGeom>
          <a:noFill/>
          <a:ln w="9525">
            <a:noFill/>
            <a:miter lim="800000"/>
            <a:headEnd/>
            <a:tailEnd/>
          </a:ln>
          <a:effectLst/>
        </p:spPr>
        <p:txBody>
          <a:bodyPr vert="horz" wrap="square" lIns="92800" tIns="46401" rIns="92800" bIns="46401"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7350" name="Rectangle 6"/>
          <p:cNvSpPr>
            <a:spLocks noGrp="1" noChangeArrowheads="1"/>
          </p:cNvSpPr>
          <p:nvPr>
            <p:ph type="ftr" sz="quarter" idx="4"/>
          </p:nvPr>
        </p:nvSpPr>
        <p:spPr bwMode="auto">
          <a:xfrm>
            <a:off x="0"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l" defTabSz="928407">
              <a:defRPr sz="1200" b="0"/>
            </a:lvl1pPr>
          </a:lstStyle>
          <a:p>
            <a:endParaRPr lang="en-US" dirty="0"/>
          </a:p>
        </p:txBody>
      </p:sp>
      <p:sp>
        <p:nvSpPr>
          <p:cNvPr id="57351" name="Rectangle 7"/>
          <p:cNvSpPr>
            <a:spLocks noGrp="1" noChangeArrowheads="1"/>
          </p:cNvSpPr>
          <p:nvPr>
            <p:ph type="sldNum" sz="quarter" idx="5"/>
          </p:nvPr>
        </p:nvSpPr>
        <p:spPr bwMode="auto">
          <a:xfrm>
            <a:off x="3970734" y="8773356"/>
            <a:ext cx="3038145" cy="461193"/>
          </a:xfrm>
          <a:prstGeom prst="rect">
            <a:avLst/>
          </a:prstGeom>
          <a:noFill/>
          <a:ln w="9525">
            <a:noFill/>
            <a:miter lim="800000"/>
            <a:headEnd/>
            <a:tailEnd/>
          </a:ln>
          <a:effectLst/>
        </p:spPr>
        <p:txBody>
          <a:bodyPr vert="horz" wrap="square" lIns="92800" tIns="46401" rIns="92800" bIns="46401" numCol="1" anchor="b" anchorCtr="0" compatLnSpc="1">
            <a:prstTxWarp prst="textNoShape">
              <a:avLst/>
            </a:prstTxWarp>
          </a:bodyPr>
          <a:lstStyle>
            <a:lvl1pPr algn="r" defTabSz="928407">
              <a:defRPr sz="1200" b="0"/>
            </a:lvl1pPr>
          </a:lstStyle>
          <a:p>
            <a:fld id="{B49A3672-A29D-4CA3-958B-0C945303DA62}" type="slidenum">
              <a:rPr lang="en-US"/>
              <a:pPr/>
              <a:t>‹#›</a:t>
            </a:fld>
            <a:endParaRPr lang="en-US" dirty="0"/>
          </a:p>
        </p:txBody>
      </p:sp>
    </p:spTree>
  </p:cSld>
  <p:clrMap bg1="lt1" tx1="dk1" bg2="lt2" tx2="dk2" accent1="accent1" accent2="accent2" accent3="accent3" accent4="accent4" accent5="accent5" accent6="accent6" hlink="hlink" folHlink="folHlink"/>
  <p:notesStyle>
    <a:lvl1pPr algn="l" defTabSz="273050" rtl="0" fontAlgn="base">
      <a:spcBef>
        <a:spcPct val="30000"/>
      </a:spcBef>
      <a:spcAft>
        <a:spcPct val="0"/>
      </a:spcAft>
      <a:defRPr sz="1000" kern="1200">
        <a:solidFill>
          <a:schemeClr val="tx1"/>
        </a:solidFill>
        <a:latin typeface="Arial" charset="0"/>
        <a:ea typeface="+mn-ea"/>
        <a:cs typeface="+mn-cs"/>
      </a:defRPr>
    </a:lvl1pPr>
    <a:lvl2pPr marL="179388" algn="l" defTabSz="273050" rtl="0" fontAlgn="base">
      <a:spcBef>
        <a:spcPct val="30000"/>
      </a:spcBef>
      <a:spcAft>
        <a:spcPct val="0"/>
      </a:spcAft>
      <a:defRPr sz="1000" kern="1200">
        <a:solidFill>
          <a:schemeClr val="tx1"/>
        </a:solidFill>
        <a:latin typeface="Arial" charset="0"/>
        <a:ea typeface="+mn-ea"/>
        <a:cs typeface="+mn-cs"/>
      </a:defRPr>
    </a:lvl2pPr>
    <a:lvl3pPr marL="358775" algn="l" defTabSz="273050" rtl="0" fontAlgn="base">
      <a:spcBef>
        <a:spcPct val="30000"/>
      </a:spcBef>
      <a:spcAft>
        <a:spcPct val="0"/>
      </a:spcAft>
      <a:defRPr sz="1000" kern="1200">
        <a:solidFill>
          <a:schemeClr val="tx1"/>
        </a:solidFill>
        <a:latin typeface="Arial" charset="0"/>
        <a:ea typeface="+mn-ea"/>
        <a:cs typeface="+mn-cs"/>
      </a:defRPr>
    </a:lvl3pPr>
    <a:lvl4pPr marL="538163" algn="l" defTabSz="273050" rtl="0" fontAlgn="base">
      <a:spcBef>
        <a:spcPct val="30000"/>
      </a:spcBef>
      <a:spcAft>
        <a:spcPct val="0"/>
      </a:spcAft>
      <a:defRPr sz="1000" kern="1200">
        <a:solidFill>
          <a:schemeClr val="tx1"/>
        </a:solidFill>
        <a:latin typeface="Arial" charset="0"/>
        <a:ea typeface="+mn-ea"/>
        <a:cs typeface="+mn-cs"/>
      </a:defRPr>
    </a:lvl4pPr>
    <a:lvl5pPr marL="717550" algn="l" defTabSz="273050" rtl="0" fontAlgn="base">
      <a:spcBef>
        <a:spcPct val="3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21538E-D925-40AC-B5E3-3F8C34E8DB96}" type="slidenum">
              <a:rPr lang="en-US"/>
              <a:pPr/>
              <a:t>1</a:t>
            </a:fld>
            <a:endParaRPr lang="en-US" dirty="0"/>
          </a:p>
        </p:txBody>
      </p:sp>
      <p:sp>
        <p:nvSpPr>
          <p:cNvPr id="706562" name="Rectangle 2"/>
          <p:cNvSpPr>
            <a:spLocks noGrp="1" noRot="1" noChangeAspect="1" noChangeArrowheads="1" noTextEdit="1"/>
          </p:cNvSpPr>
          <p:nvPr>
            <p:ph type="sldImg"/>
          </p:nvPr>
        </p:nvSpPr>
        <p:spPr>
          <a:ln/>
        </p:spPr>
      </p:sp>
      <p:sp>
        <p:nvSpPr>
          <p:cNvPr id="70656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317394-AD0A-42EC-83C3-077D882FC294}" type="slidenum">
              <a:rPr lang="en-US"/>
              <a:pPr/>
              <a:t>10</a:t>
            </a:fld>
            <a:endParaRPr lang="en-US" dirty="0"/>
          </a:p>
        </p:txBody>
      </p:sp>
      <p:sp>
        <p:nvSpPr>
          <p:cNvPr id="731138" name="Rectangle 2"/>
          <p:cNvSpPr>
            <a:spLocks noGrp="1" noRot="1" noChangeAspect="1" noChangeArrowheads="1" noTextEdit="1"/>
          </p:cNvSpPr>
          <p:nvPr>
            <p:ph type="sldImg"/>
          </p:nvPr>
        </p:nvSpPr>
        <p:spPr>
          <a:ln/>
        </p:spPr>
      </p:sp>
      <p:sp>
        <p:nvSpPr>
          <p:cNvPr id="731139" name="Rectangle 3"/>
          <p:cNvSpPr>
            <a:spLocks noGrp="1" noChangeArrowheads="1"/>
          </p:cNvSpPr>
          <p:nvPr>
            <p:ph type="body" idx="1"/>
          </p:nvPr>
        </p:nvSpPr>
        <p:spPr>
          <a:xfrm>
            <a:off x="934112" y="4387442"/>
            <a:ext cx="5142177" cy="4155317"/>
          </a:xfrm>
        </p:spPr>
        <p:txBody>
          <a:bodyPr/>
          <a:lstStyle/>
          <a:p>
            <a:r>
              <a:rPr lang="en-US" dirty="0" smtClean="0"/>
              <a:t>When </a:t>
            </a:r>
            <a:r>
              <a:rPr lang="en-US" dirty="0"/>
              <a:t>you create your own field and frame, </a:t>
            </a:r>
            <a:r>
              <a:rPr lang="en-US" dirty="0" smtClean="0"/>
              <a:t>you add </a:t>
            </a:r>
            <a:r>
              <a:rPr lang="en-US" dirty="0"/>
              <a:t>the field to the schema, and as the program is used, users add values to it. When you delete, you delete the field and all its stored values from the database. Use the Disable or remove options to remove a field from the screen without deleting it from the database.</a:t>
            </a:r>
          </a:p>
          <a:p>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207D477-71F1-4344-AC51-E2BA707B1C42}" type="slidenum">
              <a:rPr lang="en-US"/>
              <a:pPr/>
              <a:t>11</a:t>
            </a:fld>
            <a:endParaRPr lang="en-US" dirty="0"/>
          </a:p>
        </p:txBody>
      </p:sp>
      <p:sp>
        <p:nvSpPr>
          <p:cNvPr id="733186" name="Rectangle 2"/>
          <p:cNvSpPr>
            <a:spLocks noGrp="1" noRot="1" noChangeAspect="1" noChangeArrowheads="1" noTextEdit="1"/>
          </p:cNvSpPr>
          <p:nvPr>
            <p:ph type="sldImg"/>
          </p:nvPr>
        </p:nvSpPr>
        <p:spPr>
          <a:ln/>
        </p:spPr>
      </p:sp>
      <p:sp>
        <p:nvSpPr>
          <p:cNvPr id="733187"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CAF2B85-169A-42CA-A796-B90D81E056A2}" type="slidenum">
              <a:rPr lang="en-US"/>
              <a:pPr/>
              <a:t>12</a:t>
            </a:fld>
            <a:endParaRPr lang="en-US" dirty="0"/>
          </a:p>
        </p:txBody>
      </p:sp>
      <p:sp>
        <p:nvSpPr>
          <p:cNvPr id="735234" name="Rectangle 2"/>
          <p:cNvSpPr>
            <a:spLocks noGrp="1" noRot="1" noChangeAspect="1" noChangeArrowheads="1" noTextEdit="1"/>
          </p:cNvSpPr>
          <p:nvPr>
            <p:ph type="sldImg"/>
          </p:nvPr>
        </p:nvSpPr>
        <p:spPr>
          <a:ln/>
        </p:spPr>
      </p:sp>
      <p:sp>
        <p:nvSpPr>
          <p:cNvPr id="735235" name="Rectangle 3"/>
          <p:cNvSpPr>
            <a:spLocks noGrp="1" noChangeArrowheads="1"/>
          </p:cNvSpPr>
          <p:nvPr>
            <p:ph type="body" idx="1"/>
          </p:nvPr>
        </p:nvSpPr>
        <p:spPr>
          <a:xfrm>
            <a:off x="934112" y="4387442"/>
            <a:ext cx="5142177" cy="4155317"/>
          </a:xfrm>
        </p:spPr>
        <p:txBody>
          <a:bodyPr/>
          <a:lstStyle/>
          <a:p>
            <a:r>
              <a:rPr lang="en-IE" dirty="0"/>
              <a:t>Field types and how to add them</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AEB5BE6-1897-4F02-BDDD-76AEA51C53C2}" type="slidenum">
              <a:rPr lang="en-US"/>
              <a:pPr/>
              <a:t>13</a:t>
            </a:fld>
            <a:endParaRPr lang="en-US" dirty="0"/>
          </a:p>
        </p:txBody>
      </p:sp>
      <p:sp>
        <p:nvSpPr>
          <p:cNvPr id="737282" name="Rectangle 2"/>
          <p:cNvSpPr>
            <a:spLocks noGrp="1" noRot="1" noChangeAspect="1" noChangeArrowheads="1" noTextEdit="1"/>
          </p:cNvSpPr>
          <p:nvPr>
            <p:ph type="sldImg"/>
          </p:nvPr>
        </p:nvSpPr>
        <p:spPr>
          <a:ln/>
        </p:spPr>
      </p:sp>
      <p:sp>
        <p:nvSpPr>
          <p:cNvPr id="73728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64AC08-B452-4D69-B4EE-C2D310241B5B}" type="slidenum">
              <a:rPr lang="en-US"/>
              <a:pPr/>
              <a:t>14</a:t>
            </a:fld>
            <a:endParaRPr lang="en-US" dirty="0"/>
          </a:p>
        </p:txBody>
      </p:sp>
      <p:sp>
        <p:nvSpPr>
          <p:cNvPr id="739330" name="Rectangle 2"/>
          <p:cNvSpPr>
            <a:spLocks noGrp="1" noRot="1" noChangeAspect="1" noChangeArrowheads="1" noTextEdit="1"/>
          </p:cNvSpPr>
          <p:nvPr>
            <p:ph type="sldImg"/>
          </p:nvPr>
        </p:nvSpPr>
        <p:spPr>
          <a:ln/>
        </p:spPr>
      </p:sp>
      <p:sp>
        <p:nvSpPr>
          <p:cNvPr id="739331" name="Rectangle 3"/>
          <p:cNvSpPr>
            <a:spLocks noGrp="1" noChangeArrowheads="1"/>
          </p:cNvSpPr>
          <p:nvPr>
            <p:ph type="body" idx="1"/>
          </p:nvPr>
        </p:nvSpPr>
        <p:spPr>
          <a:xfrm>
            <a:off x="934112" y="4387442"/>
            <a:ext cx="5142177" cy="4155317"/>
          </a:xfrm>
        </p:spPr>
        <p:txBody>
          <a:bodyPr/>
          <a:lstStyle/>
          <a:p>
            <a:endParaRPr lang="en-US" b="0"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AC8CDE-03EE-4B9B-8C54-810EB3BE6CBE}" type="slidenum">
              <a:rPr lang="en-US"/>
              <a:pPr/>
              <a:t>15</a:t>
            </a:fld>
            <a:endParaRPr lang="en-US" dirty="0"/>
          </a:p>
        </p:txBody>
      </p:sp>
      <p:sp>
        <p:nvSpPr>
          <p:cNvPr id="741378" name="Rectangle 2"/>
          <p:cNvSpPr>
            <a:spLocks noGrp="1" noRot="1" noChangeAspect="1" noChangeArrowheads="1" noTextEdit="1"/>
          </p:cNvSpPr>
          <p:nvPr>
            <p:ph type="sldImg"/>
          </p:nvPr>
        </p:nvSpPr>
        <p:spPr>
          <a:ln/>
        </p:spPr>
      </p:sp>
      <p:sp>
        <p:nvSpPr>
          <p:cNvPr id="741379"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AD7DB9-9DAF-435E-A6DF-32F6513B079F}" type="slidenum">
              <a:rPr lang="en-US"/>
              <a:pPr/>
              <a:t>16</a:t>
            </a:fld>
            <a:endParaRPr lang="en-US" dirty="0"/>
          </a:p>
        </p:txBody>
      </p:sp>
      <p:sp>
        <p:nvSpPr>
          <p:cNvPr id="743426" name="Rectangle 2"/>
          <p:cNvSpPr>
            <a:spLocks noGrp="1" noRot="1" noChangeAspect="1" noChangeArrowheads="1" noTextEdit="1"/>
          </p:cNvSpPr>
          <p:nvPr>
            <p:ph type="sldImg"/>
          </p:nvPr>
        </p:nvSpPr>
        <p:spPr>
          <a:ln/>
        </p:spPr>
      </p:sp>
      <p:sp>
        <p:nvSpPr>
          <p:cNvPr id="743427"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2FBB05-4C8E-4966-80BD-ADFCFED98511}" type="slidenum">
              <a:rPr lang="en-US"/>
              <a:pPr/>
              <a:t>17</a:t>
            </a:fld>
            <a:endParaRPr lang="en-US" dirty="0"/>
          </a:p>
        </p:txBody>
      </p:sp>
      <p:sp>
        <p:nvSpPr>
          <p:cNvPr id="745474" name="Rectangle 2"/>
          <p:cNvSpPr>
            <a:spLocks noGrp="1" noRot="1" noChangeAspect="1" noChangeArrowheads="1" noTextEdit="1"/>
          </p:cNvSpPr>
          <p:nvPr>
            <p:ph type="sldImg"/>
          </p:nvPr>
        </p:nvSpPr>
        <p:spPr>
          <a:ln/>
        </p:spPr>
      </p:sp>
      <p:sp>
        <p:nvSpPr>
          <p:cNvPr id="745475"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CCAAC3A-9966-4664-BC30-B83C5C2E4795}" type="slidenum">
              <a:rPr lang="en-US"/>
              <a:pPr/>
              <a:t>18</a:t>
            </a:fld>
            <a:endParaRPr lang="en-US" dirty="0"/>
          </a:p>
        </p:txBody>
      </p:sp>
      <p:sp>
        <p:nvSpPr>
          <p:cNvPr id="747522" name="Rectangle 2"/>
          <p:cNvSpPr>
            <a:spLocks noGrp="1" noRot="1" noChangeAspect="1" noChangeArrowheads="1" noTextEdit="1"/>
          </p:cNvSpPr>
          <p:nvPr>
            <p:ph type="sldImg"/>
          </p:nvPr>
        </p:nvSpPr>
        <p:spPr>
          <a:ln/>
        </p:spPr>
      </p:sp>
      <p:sp>
        <p:nvSpPr>
          <p:cNvPr id="747523"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4A2262B-F05D-47C7-B0CE-86DFAD65BC73}" type="slidenum">
              <a:rPr lang="en-US"/>
              <a:pPr/>
              <a:t>19</a:t>
            </a:fld>
            <a:endParaRPr lang="en-US" dirty="0"/>
          </a:p>
        </p:txBody>
      </p:sp>
      <p:sp>
        <p:nvSpPr>
          <p:cNvPr id="542722" name="Rectangle 2"/>
          <p:cNvSpPr>
            <a:spLocks noGrp="1" noRot="1" noChangeAspect="1" noChangeArrowheads="1" noTextEdit="1"/>
          </p:cNvSpPr>
          <p:nvPr>
            <p:ph type="sldImg"/>
          </p:nvPr>
        </p:nvSpPr>
        <p:spPr>
          <a:ln/>
        </p:spPr>
      </p:sp>
      <p:sp>
        <p:nvSpPr>
          <p:cNvPr id="542723" name="Rectangle 3"/>
          <p:cNvSpPr>
            <a:spLocks noGrp="1" noChangeArrowheads="1"/>
          </p:cNvSpPr>
          <p:nvPr>
            <p:ph type="body" idx="1"/>
          </p:nvPr>
        </p:nvSpPr>
        <p:spPr/>
        <p:txBody>
          <a:bodyPr/>
          <a:lstStyle/>
          <a:p>
            <a:pPr marL="91440" indent="-91440">
              <a:buFontTx/>
              <a:buChar char="•"/>
            </a:pPr>
            <a:r>
              <a:rPr lang="en-US" dirty="0" smtClean="0"/>
              <a:t>QAD UI developers design all </a:t>
            </a:r>
            <a:r>
              <a:rPr lang="en-US" dirty="0"/>
              <a:t>financials </a:t>
            </a:r>
            <a:r>
              <a:rPr lang="en-US" dirty="0" smtClean="0"/>
              <a:t>forms.</a:t>
            </a:r>
            <a:r>
              <a:rPr lang="en-US" baseline="0" dirty="0" smtClean="0"/>
              <a:t> </a:t>
            </a:r>
            <a:r>
              <a:rPr lang="en-US" dirty="0" smtClean="0"/>
              <a:t>The </a:t>
            </a:r>
            <a:r>
              <a:rPr lang="en-US" dirty="0"/>
              <a:t>forms are included in the application UI libraries.</a:t>
            </a:r>
          </a:p>
          <a:p>
            <a:pPr marL="91440" indent="-91440">
              <a:buFontTx/>
              <a:buChar char="•"/>
            </a:pPr>
            <a:r>
              <a:rPr lang="en-US" dirty="0"/>
              <a:t>The system provides the possibility to apply changes to the standard layout/design, by </a:t>
            </a:r>
            <a:r>
              <a:rPr lang="en-US" dirty="0" smtClean="0"/>
              <a:t>using.</a:t>
            </a:r>
            <a:r>
              <a:rPr lang="en-US" baseline="0" dirty="0" smtClean="0"/>
              <a:t> </a:t>
            </a:r>
            <a:r>
              <a:rPr lang="en-US" dirty="0" smtClean="0"/>
              <a:t>The </a:t>
            </a:r>
            <a:r>
              <a:rPr lang="en-US" dirty="0"/>
              <a:t>system stores the applied changes (the changed properties) on user/role/system level.</a:t>
            </a:r>
          </a:p>
          <a:p>
            <a:pPr marL="91440" indent="-91440">
              <a:buFontTx/>
              <a:buChar char="•"/>
            </a:pPr>
            <a:r>
              <a:rPr lang="en-US" dirty="0"/>
              <a:t>UI Design Mode is a secured </a:t>
            </a:r>
            <a:r>
              <a:rPr lang="en-US" dirty="0" smtClean="0"/>
              <a:t>feature.</a:t>
            </a:r>
            <a:r>
              <a:rPr lang="en-US" baseline="0" dirty="0" smtClean="0"/>
              <a:t> </a:t>
            </a:r>
            <a:r>
              <a:rPr lang="en-US" dirty="0" smtClean="0"/>
              <a:t>The </a:t>
            </a:r>
            <a:r>
              <a:rPr lang="en-US" dirty="0"/>
              <a:t>system administrator can enable/disable it for certain roles.</a:t>
            </a:r>
          </a:p>
          <a:p>
            <a:pPr marL="91440" indent="-91440">
              <a:buFontTx/>
              <a:buChar char="•"/>
            </a:pPr>
            <a:r>
              <a:rPr lang="en-US" dirty="0"/>
              <a:t>The UI design changes are on the level of the </a:t>
            </a:r>
            <a:r>
              <a:rPr lang="en-US" dirty="0" smtClean="0"/>
              <a:t>activity.</a:t>
            </a:r>
            <a:r>
              <a:rPr lang="en-US" baseline="0" dirty="0" smtClean="0"/>
              <a:t> </a:t>
            </a:r>
            <a:r>
              <a:rPr lang="en-US" dirty="0" smtClean="0"/>
              <a:t>Even </a:t>
            </a:r>
            <a:r>
              <a:rPr lang="en-US" dirty="0"/>
              <a:t>if the standard application </a:t>
            </a:r>
            <a:r>
              <a:rPr lang="en-US" dirty="0" smtClean="0"/>
              <a:t>used </a:t>
            </a:r>
            <a:r>
              <a:rPr lang="en-US" dirty="0"/>
              <a:t>the same object form for all activities, the end </a:t>
            </a:r>
            <a:r>
              <a:rPr lang="en-US" smtClean="0"/>
              <a:t>user</a:t>
            </a:r>
            <a:r>
              <a:rPr lang="en-US" baseline="0" smtClean="0"/>
              <a:t> can </a:t>
            </a:r>
            <a:r>
              <a:rPr lang="en-US" smtClean="0"/>
              <a:t>change </a:t>
            </a:r>
            <a:r>
              <a:rPr lang="en-US" dirty="0"/>
              <a:t>the form layouts for each of the activities.</a:t>
            </a:r>
          </a:p>
          <a:p>
            <a:endParaRPr lang="en-US" dirty="0"/>
          </a:p>
          <a:p>
            <a:r>
              <a:rPr lang="en-US" dirty="0"/>
              <a:t>UI Design mode is typically used to:</a:t>
            </a:r>
          </a:p>
          <a:p>
            <a:pPr marL="91440" indent="-91440">
              <a:buFontTx/>
              <a:buChar char="•"/>
            </a:pPr>
            <a:r>
              <a:rPr lang="en-US" dirty="0"/>
              <a:t>Add user-defined fields to the form</a:t>
            </a:r>
          </a:p>
          <a:p>
            <a:pPr marL="91440" indent="-91440">
              <a:buFontTx/>
              <a:buChar char="•"/>
            </a:pPr>
            <a:r>
              <a:rPr lang="en-US" dirty="0"/>
              <a:t>Change the position of fields on the form</a:t>
            </a:r>
          </a:p>
          <a:p>
            <a:pPr marL="91440" indent="-91440">
              <a:buFontTx/>
              <a:buChar char="•"/>
            </a:pPr>
            <a:r>
              <a:rPr lang="en-US" dirty="0"/>
              <a:t>Change labels</a:t>
            </a:r>
          </a:p>
          <a:p>
            <a:pPr marL="91440" indent="-91440">
              <a:buFontTx/>
              <a:buChar char="•"/>
            </a:pPr>
            <a:r>
              <a:rPr lang="en-US" dirty="0"/>
              <a:t>Hide fields</a:t>
            </a:r>
          </a:p>
          <a:p>
            <a:pPr marL="91440" indent="-91440">
              <a:buFontTx/>
              <a:buChar char="•"/>
            </a:pPr>
            <a:r>
              <a:rPr lang="en-US" dirty="0"/>
              <a:t>Assign initial values to fields</a:t>
            </a:r>
          </a:p>
          <a:p>
            <a:endParaRPr lang="en-US" dirty="0"/>
          </a:p>
          <a:p>
            <a:r>
              <a:rPr lang="en-US" dirty="0" smtClean="0"/>
              <a:t>You can disable Design Mode</a:t>
            </a:r>
            <a:r>
              <a:rPr lang="en-US" baseline="0" dirty="0" smtClean="0"/>
              <a:t> </a:t>
            </a:r>
            <a:r>
              <a:rPr lang="en-US" dirty="0" smtClean="0"/>
              <a:t>in </a:t>
            </a:r>
            <a:r>
              <a:rPr lang="en-US" dirty="0"/>
              <a:t>the System Settings option. If the customer does </a:t>
            </a:r>
            <a:r>
              <a:rPr lang="en-US" dirty="0" smtClean="0"/>
              <a:t>not</a:t>
            </a:r>
            <a:r>
              <a:rPr lang="en-US" baseline="0" dirty="0" smtClean="0"/>
              <a:t> plan to do </a:t>
            </a:r>
            <a:r>
              <a:rPr lang="en-US" dirty="0" smtClean="0"/>
              <a:t>UI </a:t>
            </a:r>
            <a:r>
              <a:rPr lang="en-US" dirty="0"/>
              <a:t>customization, you can disable the function for performance reasons</a:t>
            </a:r>
            <a:r>
              <a:rPr lang="en-US" dirty="0" smtClean="0"/>
              <a:t>.</a:t>
            </a:r>
            <a:endParaRPr lang="en-US" dirty="0"/>
          </a:p>
          <a:p>
            <a:pPr>
              <a:buFontTx/>
              <a:buChar char="•"/>
            </a:pPr>
            <a:endParaRPr lang="en-US" dirty="0"/>
          </a:p>
          <a:p>
            <a:pPr>
              <a:buFontTx/>
              <a:buChar char="•"/>
            </a:pPr>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B1C64E04-58F0-456F-8D79-971D44F9DA78}" type="slidenum">
              <a:rPr lang="en-US" smtClean="0"/>
              <a:pPr/>
              <a:t>2</a:t>
            </a:fld>
            <a:endParaRPr lang="en-US" smtClean="0"/>
          </a:p>
        </p:txBody>
      </p:sp>
      <p:sp>
        <p:nvSpPr>
          <p:cNvPr id="137219" name="Rectangle 7"/>
          <p:cNvSpPr txBox="1">
            <a:spLocks noGrp="1" noChangeArrowheads="1"/>
          </p:cNvSpPr>
          <p:nvPr/>
        </p:nvSpPr>
        <p:spPr bwMode="auto">
          <a:xfrm>
            <a:off x="3970737" y="8773357"/>
            <a:ext cx="3038144" cy="461192"/>
          </a:xfrm>
          <a:prstGeom prst="rect">
            <a:avLst/>
          </a:prstGeom>
          <a:noFill/>
          <a:ln w="9525">
            <a:noFill/>
            <a:miter lim="800000"/>
            <a:headEnd/>
            <a:tailEnd/>
          </a:ln>
        </p:spPr>
        <p:txBody>
          <a:bodyPr lIns="92882" tIns="46441" rIns="92882" bIns="46441" anchor="b"/>
          <a:lstStyle/>
          <a:p>
            <a:pPr algn="r" defTabSz="928987"/>
            <a:fld id="{54B9FCC5-1F79-432C-9610-583B12D9E6F1}" type="slidenum">
              <a:rPr lang="en-US" sz="1200" b="0"/>
              <a:pPr algn="r" defTabSz="928987"/>
              <a:t>2</a:t>
            </a:fld>
            <a:endParaRPr lang="en-US" sz="1200" b="0"/>
          </a:p>
        </p:txBody>
      </p:sp>
      <p:sp>
        <p:nvSpPr>
          <p:cNvPr id="137220" name="Rectangle 2"/>
          <p:cNvSpPr>
            <a:spLocks noGrp="1" noRot="1" noChangeAspect="1" noChangeArrowheads="1" noTextEdit="1"/>
          </p:cNvSpPr>
          <p:nvPr>
            <p:ph type="sldImg"/>
          </p:nvPr>
        </p:nvSpPr>
        <p:spPr>
          <a:ln/>
        </p:spPr>
      </p:sp>
      <p:sp>
        <p:nvSpPr>
          <p:cNvPr id="137221" name="Rectangle 3"/>
          <p:cNvSpPr>
            <a:spLocks noGrp="1" noChangeArrowheads="1"/>
          </p:cNvSpPr>
          <p:nvPr>
            <p:ph type="body" idx="1"/>
          </p:nvPr>
        </p:nvSpPr>
        <p:spPr>
          <a:noFill/>
          <a:ln/>
        </p:spPr>
        <p:txBody>
          <a:bodyPr lIns="92882" tIns="46441" rIns="92882" bIns="46441"/>
          <a:lstStyle/>
          <a:p>
            <a:pPr defTabSz="878647" eaLnBrk="1" hangingPunct="1"/>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91755F6-29C5-4428-8C68-57875F440D88}" type="slidenum">
              <a:rPr lang="en-US"/>
              <a:pPr/>
              <a:t>20</a:t>
            </a:fld>
            <a:endParaRPr lang="en-US" dirty="0"/>
          </a:p>
        </p:txBody>
      </p:sp>
      <p:sp>
        <p:nvSpPr>
          <p:cNvPr id="550914" name="Rectangle 2"/>
          <p:cNvSpPr>
            <a:spLocks noGrp="1" noRot="1" noChangeAspect="1" noChangeArrowheads="1" noTextEdit="1"/>
          </p:cNvSpPr>
          <p:nvPr>
            <p:ph type="sldImg"/>
          </p:nvPr>
        </p:nvSpPr>
        <p:spPr>
          <a:ln/>
        </p:spPr>
      </p:sp>
      <p:sp>
        <p:nvSpPr>
          <p:cNvPr id="550915" name="Rectangle 3"/>
          <p:cNvSpPr>
            <a:spLocks noGrp="1" noChangeArrowheads="1"/>
          </p:cNvSpPr>
          <p:nvPr>
            <p:ph type="body" idx="1"/>
          </p:nvPr>
        </p:nvSpPr>
        <p:spPr/>
        <p:txBody>
          <a:bodyPr/>
          <a:lstStyle/>
          <a:p>
            <a:r>
              <a:rPr lang="en-US" dirty="0"/>
              <a:t>The UI Design Mode is the main way </a:t>
            </a:r>
            <a:r>
              <a:rPr lang="en-US" dirty="0" smtClean="0"/>
              <a:t>to </a:t>
            </a:r>
            <a:r>
              <a:rPr lang="en-US" dirty="0"/>
              <a:t>change the applications UI. Typically customization developers would remove fields, or make them read-only. </a:t>
            </a:r>
            <a:r>
              <a:rPr lang="en-US" baseline="0" dirty="0" smtClean="0"/>
              <a:t> </a:t>
            </a:r>
            <a:r>
              <a:rPr lang="en-US" dirty="0" smtClean="0"/>
              <a:t>They</a:t>
            </a:r>
            <a:r>
              <a:rPr lang="en-US" baseline="0" dirty="0" smtClean="0"/>
              <a:t> can also </a:t>
            </a:r>
            <a:r>
              <a:rPr lang="en-US" dirty="0" smtClean="0"/>
              <a:t>totally </a:t>
            </a:r>
            <a:r>
              <a:rPr lang="en-US" dirty="0"/>
              <a:t>rearrange the form.</a:t>
            </a:r>
          </a:p>
          <a:p>
            <a:endParaRPr lang="en-US" dirty="0" smtClean="0"/>
          </a:p>
          <a:p>
            <a:r>
              <a:rPr lang="en-US" dirty="0" smtClean="0"/>
              <a:t>You can also use UI customization</a:t>
            </a:r>
            <a:r>
              <a:rPr lang="en-US" baseline="0" dirty="0" smtClean="0"/>
              <a:t> </a:t>
            </a:r>
            <a:r>
              <a:rPr lang="en-US" dirty="0" smtClean="0"/>
              <a:t>to </a:t>
            </a:r>
            <a:r>
              <a:rPr lang="en-US" dirty="0"/>
              <a:t>put new </a:t>
            </a:r>
            <a:r>
              <a:rPr lang="en-US" dirty="0" smtClean="0"/>
              <a:t>fields,</a:t>
            </a:r>
            <a:r>
              <a:rPr lang="en-US" baseline="0" dirty="0" smtClean="0"/>
              <a:t> </a:t>
            </a:r>
            <a:r>
              <a:rPr lang="en-US" dirty="0" smtClean="0"/>
              <a:t>tab controls,</a:t>
            </a:r>
            <a:r>
              <a:rPr lang="en-US" baseline="0" dirty="0" smtClean="0"/>
              <a:t> </a:t>
            </a:r>
            <a:r>
              <a:rPr lang="en-US" dirty="0" smtClean="0"/>
              <a:t>and </a:t>
            </a:r>
            <a:r>
              <a:rPr lang="en-US" dirty="0"/>
              <a:t>grids on the form </a:t>
            </a:r>
            <a:r>
              <a:rPr lang="en-US" dirty="0" smtClean="0"/>
              <a:t>(if</a:t>
            </a:r>
            <a:r>
              <a:rPr lang="en-US" baseline="0" dirty="0" smtClean="0"/>
              <a:t> you are </a:t>
            </a:r>
            <a:r>
              <a:rPr lang="en-US" dirty="0" smtClean="0"/>
              <a:t>adding </a:t>
            </a:r>
            <a:r>
              <a:rPr lang="en-US" dirty="0"/>
              <a:t>a </a:t>
            </a:r>
            <a:r>
              <a:rPr lang="en-US" dirty="0" smtClean="0"/>
              <a:t>custom </a:t>
            </a:r>
            <a:r>
              <a:rPr lang="en-US" dirty="0"/>
              <a:t>table to an existing form).</a:t>
            </a:r>
          </a:p>
          <a:p>
            <a:endParaRPr lang="en-US" dirty="0"/>
          </a:p>
          <a:p>
            <a:r>
              <a:rPr lang="en-US" dirty="0"/>
              <a:t>The UI Design Mode is available on almost all forms in the fin application, and </a:t>
            </a:r>
            <a:r>
              <a:rPr lang="en-US" dirty="0" smtClean="0"/>
              <a:t>is</a:t>
            </a:r>
            <a:r>
              <a:rPr lang="en-US" baseline="0" dirty="0" smtClean="0"/>
              <a:t> </a:t>
            </a:r>
            <a:r>
              <a:rPr lang="en-US" dirty="0" smtClean="0"/>
              <a:t>started </a:t>
            </a:r>
            <a:r>
              <a:rPr lang="en-US" dirty="0"/>
              <a:t>with “Tools-&gt;Design Mode…”</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E5D8333-8254-489D-AB1E-7CE1833B0F9B}" type="slidenum">
              <a:rPr lang="en-US"/>
              <a:pPr/>
              <a:t>21</a:t>
            </a:fld>
            <a:endParaRPr lang="en-US" dirty="0"/>
          </a:p>
        </p:txBody>
      </p:sp>
      <p:sp>
        <p:nvSpPr>
          <p:cNvPr id="552962" name="Rectangle 2"/>
          <p:cNvSpPr>
            <a:spLocks noGrp="1" noRot="1" noChangeAspect="1" noChangeArrowheads="1" noTextEdit="1"/>
          </p:cNvSpPr>
          <p:nvPr>
            <p:ph type="sldImg"/>
          </p:nvPr>
        </p:nvSpPr>
        <p:spPr>
          <a:ln/>
        </p:spPr>
      </p:sp>
      <p:sp>
        <p:nvSpPr>
          <p:cNvPr id="552963" name="Rectangle 3"/>
          <p:cNvSpPr>
            <a:spLocks noGrp="1" noChangeArrowheads="1"/>
          </p:cNvSpPr>
          <p:nvPr>
            <p:ph type="body" idx="1"/>
          </p:nvPr>
        </p:nvSpPr>
        <p:spPr/>
        <p:txBody>
          <a:bodyPr/>
          <a:lstStyle/>
          <a:p>
            <a:pPr marL="91440" indent="-91440">
              <a:buFontTx/>
              <a:buChar char="•"/>
            </a:pPr>
            <a:r>
              <a:rPr lang="en-US" dirty="0"/>
              <a:t>(1) </a:t>
            </a:r>
            <a:r>
              <a:rPr lang="en-US" dirty="0" smtClean="0"/>
              <a:t>You can use the </a:t>
            </a:r>
            <a:r>
              <a:rPr lang="en-US" dirty="0"/>
              <a:t>Properties </a:t>
            </a:r>
            <a:r>
              <a:rPr lang="en-US" dirty="0" smtClean="0"/>
              <a:t>panel</a:t>
            </a:r>
            <a:r>
              <a:rPr lang="en-US" baseline="0" dirty="0" smtClean="0"/>
              <a:t> </a:t>
            </a:r>
            <a:r>
              <a:rPr lang="en-US" dirty="0" smtClean="0"/>
              <a:t>to </a:t>
            </a:r>
            <a:r>
              <a:rPr lang="en-US" dirty="0"/>
              <a:t>manually change </a:t>
            </a:r>
            <a:r>
              <a:rPr lang="en-US" dirty="0" smtClean="0"/>
              <a:t>the available </a:t>
            </a:r>
            <a:r>
              <a:rPr lang="en-US" dirty="0"/>
              <a:t>properties of the selected control (the selected control is the control that is selected with a red rectangle on the screen. The name of the business field represented on the object form is displayed in the Field List, Properties window (as the </a:t>
            </a:r>
            <a:r>
              <a:rPr lang="en-US" dirty="0" err="1"/>
              <a:t>FieldName</a:t>
            </a:r>
            <a:r>
              <a:rPr lang="en-US" dirty="0"/>
              <a:t> property). In most </a:t>
            </a:r>
            <a:r>
              <a:rPr lang="en-US" dirty="0" smtClean="0"/>
              <a:t>cases,</a:t>
            </a:r>
            <a:r>
              <a:rPr lang="en-US" baseline="0" dirty="0" smtClean="0"/>
              <a:t> </a:t>
            </a:r>
            <a:r>
              <a:rPr lang="en-US" dirty="0" smtClean="0"/>
              <a:t>this </a:t>
            </a:r>
            <a:r>
              <a:rPr lang="en-US" dirty="0"/>
              <a:t>value is auto-completed. If the field is not directly mapped to a field in the object dataset, the field name is not displayed, and the related business field </a:t>
            </a:r>
            <a:r>
              <a:rPr lang="en-US" dirty="0" smtClean="0"/>
              <a:t>name</a:t>
            </a:r>
            <a:r>
              <a:rPr lang="en-US" baseline="0" dirty="0" smtClean="0"/>
              <a:t> is </a:t>
            </a:r>
            <a:r>
              <a:rPr lang="en-US" dirty="0" smtClean="0"/>
              <a:t>retrieved </a:t>
            </a:r>
            <a:r>
              <a:rPr lang="en-US" dirty="0"/>
              <a:t>using other mechanisms or by consulting the HTML documentation.</a:t>
            </a:r>
          </a:p>
          <a:p>
            <a:pPr marL="91440" indent="-91440">
              <a:buFontTx/>
              <a:buChar char="•"/>
            </a:pPr>
            <a:r>
              <a:rPr lang="en-US" dirty="0"/>
              <a:t>(2) The Field/Control panel contains the business fields and/or controls that are available, but not visible on the </a:t>
            </a:r>
            <a:r>
              <a:rPr lang="en-US" dirty="0" smtClean="0"/>
              <a:t>form.</a:t>
            </a:r>
            <a:r>
              <a:rPr lang="en-US" baseline="0" dirty="0" smtClean="0"/>
              <a:t> </a:t>
            </a:r>
            <a:r>
              <a:rPr lang="en-US" dirty="0" smtClean="0"/>
              <a:t>The </a:t>
            </a:r>
            <a:r>
              <a:rPr lang="en-US" dirty="0"/>
              <a:t>user can drag the fields from the panel straight on the form in Design </a:t>
            </a:r>
            <a:r>
              <a:rPr lang="en-US" dirty="0" smtClean="0"/>
              <a:t>Mode.</a:t>
            </a:r>
            <a:endParaRPr lang="en-US" dirty="0"/>
          </a:p>
          <a:p>
            <a:pPr marL="91440" indent="-91440">
              <a:buFontTx/>
              <a:buChar char="•"/>
            </a:pPr>
            <a:r>
              <a:rPr lang="en-US" dirty="0"/>
              <a:t>(2) </a:t>
            </a:r>
            <a:r>
              <a:rPr lang="en-US" dirty="0" smtClean="0"/>
              <a:t>If</a:t>
            </a:r>
            <a:r>
              <a:rPr lang="en-US" baseline="0" dirty="0" smtClean="0"/>
              <a:t> </a:t>
            </a:r>
            <a:r>
              <a:rPr lang="en-US" dirty="0" smtClean="0"/>
              <a:t>the </a:t>
            </a:r>
            <a:r>
              <a:rPr lang="en-US" dirty="0"/>
              <a:t>user wants to add a custom table on the form, </a:t>
            </a:r>
            <a:r>
              <a:rPr lang="en-US" dirty="0" smtClean="0"/>
              <a:t>the user</a:t>
            </a:r>
            <a:r>
              <a:rPr lang="en-US" baseline="0" dirty="0" smtClean="0"/>
              <a:t> </a:t>
            </a:r>
            <a:r>
              <a:rPr lang="en-US" dirty="0" smtClean="0"/>
              <a:t>can</a:t>
            </a:r>
            <a:r>
              <a:rPr lang="en-US" baseline="0" dirty="0" smtClean="0"/>
              <a:t> </a:t>
            </a:r>
            <a:r>
              <a:rPr lang="en-US" dirty="0" smtClean="0"/>
              <a:t>to </a:t>
            </a:r>
            <a:r>
              <a:rPr lang="en-US" dirty="0"/>
              <a:t>drag it to the form, which </a:t>
            </a:r>
            <a:r>
              <a:rPr lang="en-US" dirty="0" smtClean="0"/>
              <a:t>adds</a:t>
            </a:r>
            <a:r>
              <a:rPr lang="en-US" baseline="0" dirty="0" smtClean="0"/>
              <a:t> </a:t>
            </a:r>
            <a:r>
              <a:rPr lang="en-US" dirty="0" smtClean="0"/>
              <a:t>a</a:t>
            </a:r>
            <a:r>
              <a:rPr lang="en-US" baseline="0" dirty="0" smtClean="0"/>
              <a:t> </a:t>
            </a:r>
            <a:r>
              <a:rPr lang="en-US" dirty="0" smtClean="0"/>
              <a:t>grid</a:t>
            </a:r>
            <a:r>
              <a:rPr lang="en-US" baseline="0" dirty="0" smtClean="0"/>
              <a:t> </a:t>
            </a:r>
            <a:r>
              <a:rPr lang="en-US" dirty="0" smtClean="0"/>
              <a:t>on </a:t>
            </a:r>
            <a:r>
              <a:rPr lang="en-US" dirty="0"/>
              <a:t>the form.</a:t>
            </a:r>
          </a:p>
          <a:p>
            <a:pPr marL="91440" indent="-91440">
              <a:buFontTx/>
              <a:buChar char="•"/>
            </a:pPr>
            <a:r>
              <a:rPr lang="en-US" dirty="0"/>
              <a:t>(3) The </a:t>
            </a:r>
            <a:r>
              <a:rPr lang="en-US" dirty="0" smtClean="0"/>
              <a:t>user can use the form </a:t>
            </a:r>
            <a:r>
              <a:rPr lang="en-US" dirty="0"/>
              <a:t>in Design </a:t>
            </a:r>
            <a:r>
              <a:rPr lang="en-US" dirty="0" smtClean="0"/>
              <a:t>Mode</a:t>
            </a:r>
            <a:r>
              <a:rPr lang="en-US" baseline="0" dirty="0" smtClean="0"/>
              <a:t> </a:t>
            </a:r>
            <a:r>
              <a:rPr lang="en-US" dirty="0" smtClean="0"/>
              <a:t>to </a:t>
            </a:r>
            <a:r>
              <a:rPr lang="en-US" dirty="0"/>
              <a:t>select a field or </a:t>
            </a:r>
            <a:r>
              <a:rPr lang="en-US" dirty="0" smtClean="0"/>
              <a:t>control.</a:t>
            </a:r>
            <a:r>
              <a:rPr lang="en-US" baseline="0" dirty="0" smtClean="0"/>
              <a:t> </a:t>
            </a:r>
            <a:r>
              <a:rPr lang="en-US" dirty="0" smtClean="0"/>
              <a:t>The</a:t>
            </a:r>
            <a:r>
              <a:rPr lang="en-US" baseline="0" dirty="0" smtClean="0"/>
              <a:t> </a:t>
            </a:r>
            <a:r>
              <a:rPr lang="en-US" dirty="0" smtClean="0"/>
              <a:t>user </a:t>
            </a:r>
            <a:r>
              <a:rPr lang="en-US" dirty="0"/>
              <a:t>can drag a </a:t>
            </a:r>
            <a:r>
              <a:rPr lang="en-US" dirty="0" smtClean="0"/>
              <a:t>control</a:t>
            </a:r>
            <a:r>
              <a:rPr lang="en-US" baseline="0" dirty="0" smtClean="0"/>
              <a:t> </a:t>
            </a:r>
            <a:r>
              <a:rPr lang="en-US" dirty="0" smtClean="0"/>
              <a:t>or </a:t>
            </a:r>
            <a:r>
              <a:rPr lang="en-US" dirty="0"/>
              <a:t>resize it. </a:t>
            </a:r>
          </a:p>
          <a:p>
            <a:pPr marL="91440" indent="-91440">
              <a:buFontTx/>
              <a:buChar char="•"/>
            </a:pPr>
            <a:r>
              <a:rPr lang="en-US" dirty="0"/>
              <a:t>(3) On the form design, the user can use the context menu to add a </a:t>
            </a:r>
            <a:r>
              <a:rPr lang="en-US" dirty="0" err="1"/>
              <a:t>tabcontrol</a:t>
            </a:r>
            <a:r>
              <a:rPr lang="en-US" dirty="0"/>
              <a:t> (</a:t>
            </a:r>
            <a:r>
              <a:rPr lang="en-US" dirty="0" smtClean="0"/>
              <a:t>maximum</a:t>
            </a:r>
            <a:r>
              <a:rPr lang="en-US" baseline="0" dirty="0" smtClean="0"/>
              <a:t> one </a:t>
            </a:r>
            <a:r>
              <a:rPr lang="en-US" dirty="0" smtClean="0"/>
              <a:t> </a:t>
            </a:r>
            <a:r>
              <a:rPr lang="en-US" dirty="0"/>
              <a:t>per form), and in an existing </a:t>
            </a:r>
            <a:r>
              <a:rPr lang="en-US" dirty="0" err="1" smtClean="0"/>
              <a:t>tabcontrol</a:t>
            </a:r>
            <a:r>
              <a:rPr lang="en-US" dirty="0" smtClean="0"/>
              <a:t>,</a:t>
            </a:r>
            <a:r>
              <a:rPr lang="en-US" baseline="0" dirty="0" smtClean="0"/>
              <a:t> </a:t>
            </a:r>
            <a:r>
              <a:rPr lang="en-US" dirty="0" smtClean="0"/>
              <a:t>add </a:t>
            </a:r>
            <a:r>
              <a:rPr lang="en-US" dirty="0" err="1"/>
              <a:t>tabpages</a:t>
            </a:r>
            <a:r>
              <a:rPr lang="en-US" dirty="0"/>
              <a:t>. One can also add a text control </a:t>
            </a:r>
            <a:r>
              <a:rPr lang="en-US" dirty="0" smtClean="0"/>
              <a:t>in this </a:t>
            </a:r>
            <a:r>
              <a:rPr lang="en-US" dirty="0"/>
              <a:t>way.</a:t>
            </a:r>
          </a:p>
          <a:p>
            <a:pPr marL="91440" indent="-91440">
              <a:buFontTx/>
              <a:buChar char="•"/>
            </a:pPr>
            <a:r>
              <a:rPr lang="en-US" dirty="0"/>
              <a:t>(4) One can </a:t>
            </a:r>
            <a:r>
              <a:rPr lang="en-US" dirty="0" smtClean="0"/>
              <a:t>go </a:t>
            </a:r>
            <a:r>
              <a:rPr lang="en-US" dirty="0"/>
              <a:t>back to the factory defaults by using the “Reset to initial settings” button.</a:t>
            </a:r>
          </a:p>
          <a:p>
            <a:pPr marL="91440" indent="-91440">
              <a:buFontTx/>
              <a:buChar char="•"/>
            </a:pPr>
            <a:r>
              <a:rPr lang="en-US" dirty="0"/>
              <a:t>(4) </a:t>
            </a:r>
            <a:r>
              <a:rPr lang="en-US" dirty="0" smtClean="0"/>
              <a:t>The </a:t>
            </a:r>
            <a:r>
              <a:rPr lang="en-US" dirty="0"/>
              <a:t>“Copy settings” button </a:t>
            </a:r>
            <a:r>
              <a:rPr lang="en-US" dirty="0" smtClean="0"/>
              <a:t>allows</a:t>
            </a:r>
            <a:r>
              <a:rPr lang="en-US" baseline="0" dirty="0" smtClean="0"/>
              <a:t> </a:t>
            </a:r>
            <a:r>
              <a:rPr lang="en-US" dirty="0" smtClean="0"/>
              <a:t>the user</a:t>
            </a:r>
            <a:r>
              <a:rPr lang="en-US" baseline="0" dirty="0" smtClean="0"/>
              <a:t> </a:t>
            </a:r>
            <a:r>
              <a:rPr lang="en-US" dirty="0" smtClean="0"/>
              <a:t>to </a:t>
            </a:r>
            <a:r>
              <a:rPr lang="en-US" dirty="0"/>
              <a:t>copy an existing UI customization (from some other </a:t>
            </a:r>
            <a:r>
              <a:rPr lang="en-US" dirty="0" smtClean="0"/>
              <a:t>user/role</a:t>
            </a:r>
            <a:r>
              <a:rPr lang="en-US" dirty="0"/>
              <a:t>) </a:t>
            </a:r>
            <a:r>
              <a:rPr lang="en-US" dirty="0" smtClean="0"/>
              <a:t>for</a:t>
            </a:r>
            <a:r>
              <a:rPr lang="en-US" baseline="0" dirty="0" smtClean="0"/>
              <a:t> personal use</a:t>
            </a:r>
            <a:r>
              <a:rPr lang="en-US" dirty="0" smtClean="0"/>
              <a:t>. </a:t>
            </a:r>
            <a:r>
              <a:rPr lang="en-US" dirty="0" smtClean="0"/>
              <a:t>Using this option causes the selected customization to overwrite</a:t>
            </a:r>
            <a:r>
              <a:rPr lang="en-US" baseline="0" dirty="0" smtClean="0"/>
              <a:t> </a:t>
            </a:r>
            <a:r>
              <a:rPr lang="en-US" dirty="0" smtClean="0"/>
              <a:t>the </a:t>
            </a:r>
            <a:r>
              <a:rPr lang="en-US" dirty="0"/>
              <a:t>previous </a:t>
            </a:r>
            <a:r>
              <a:rPr lang="en-US" dirty="0" smtClean="0"/>
              <a:t>own</a:t>
            </a:r>
            <a:r>
              <a:rPr lang="en-US" baseline="0" dirty="0" smtClean="0"/>
              <a:t> </a:t>
            </a:r>
            <a:r>
              <a:rPr lang="en-US" dirty="0" smtClean="0"/>
              <a:t>customization</a:t>
            </a:r>
            <a:r>
              <a:rPr lang="en-US" dirty="0"/>
              <a:t>.</a:t>
            </a:r>
          </a:p>
          <a:p>
            <a:pPr>
              <a:buFontTx/>
              <a:buChar char="•"/>
            </a:pPr>
            <a:endParaRPr lang="en-US" dirty="0"/>
          </a:p>
          <a:p>
            <a:pPr>
              <a:buFontTx/>
              <a:buChar char="•"/>
            </a:pP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177CAF4-5A82-4518-82F4-CC5231793A02}" type="slidenum">
              <a:rPr lang="en-US"/>
              <a:pPr/>
              <a:t>22</a:t>
            </a:fld>
            <a:endParaRPr lang="en-US" dirty="0"/>
          </a:p>
        </p:txBody>
      </p:sp>
      <p:sp>
        <p:nvSpPr>
          <p:cNvPr id="684034" name="Rectangle 2"/>
          <p:cNvSpPr>
            <a:spLocks noGrp="1" noRot="1" noChangeAspect="1" noChangeArrowheads="1" noTextEdit="1"/>
          </p:cNvSpPr>
          <p:nvPr>
            <p:ph type="sldImg"/>
          </p:nvPr>
        </p:nvSpPr>
        <p:spPr>
          <a:ln/>
        </p:spPr>
      </p:sp>
      <p:sp>
        <p:nvSpPr>
          <p:cNvPr id="684035"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None/>
            </a:pPr>
            <a:endParaRPr lang="en-US" sz="800"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D1D8EB0-A371-4BEE-9047-4B6B8CAC2D00}" type="slidenum">
              <a:rPr lang="en-US"/>
              <a:pPr/>
              <a:t>23</a:t>
            </a:fld>
            <a:endParaRPr lang="en-US" dirty="0"/>
          </a:p>
        </p:txBody>
      </p:sp>
      <p:sp>
        <p:nvSpPr>
          <p:cNvPr id="555010" name="Rectangle 2"/>
          <p:cNvSpPr>
            <a:spLocks noGrp="1" noRot="1" noChangeAspect="1" noChangeArrowheads="1" noTextEdit="1"/>
          </p:cNvSpPr>
          <p:nvPr>
            <p:ph type="sldImg"/>
          </p:nvPr>
        </p:nvSpPr>
        <p:spPr>
          <a:ln/>
        </p:spPr>
      </p:sp>
      <p:sp>
        <p:nvSpPr>
          <p:cNvPr id="555011" name="Rectangle 3"/>
          <p:cNvSpPr>
            <a:spLocks noGrp="1" noChangeArrowheads="1"/>
          </p:cNvSpPr>
          <p:nvPr>
            <p:ph type="body" idx="1"/>
          </p:nvPr>
        </p:nvSpPr>
        <p:spPr/>
        <p:txBody>
          <a:bodyPr/>
          <a:lstStyle/>
          <a:p>
            <a:pPr>
              <a:buFontTx/>
              <a:buNone/>
            </a:pPr>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74D6074-2BBD-4530-A3EA-6B8BA17FEB7D}" type="slidenum">
              <a:rPr lang="en-US"/>
              <a:pPr/>
              <a:t>24</a:t>
            </a:fld>
            <a:endParaRPr lang="en-US" dirty="0"/>
          </a:p>
        </p:txBody>
      </p:sp>
      <p:sp>
        <p:nvSpPr>
          <p:cNvPr id="548866" name="Rectangle 2"/>
          <p:cNvSpPr>
            <a:spLocks noGrp="1" noRot="1" noChangeAspect="1" noChangeArrowheads="1" noTextEdit="1"/>
          </p:cNvSpPr>
          <p:nvPr>
            <p:ph type="sldImg"/>
          </p:nvPr>
        </p:nvSpPr>
        <p:spPr>
          <a:ln/>
        </p:spPr>
      </p:sp>
      <p:sp>
        <p:nvSpPr>
          <p:cNvPr id="548867"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Char char="•"/>
            </a:pPr>
            <a:r>
              <a:rPr lang="en-US" sz="800" dirty="0"/>
              <a:t>Refer to the section about how to use the 4GL proxy layer to call financials API methods. (in “</a:t>
            </a:r>
            <a:r>
              <a:rPr lang="en-US" dirty="0"/>
              <a:t>Customization of Component-Based QAD Applications - 5 - Integration with financials backend</a:t>
            </a:r>
            <a:r>
              <a:rPr lang="en-US" dirty="0" smtClean="0"/>
              <a:t>”)</a:t>
            </a:r>
          </a:p>
          <a:p>
            <a:pPr marL="219525" indent="-219525" defTabSz="878098">
              <a:lnSpc>
                <a:spcPct val="80000"/>
              </a:lnSpc>
              <a:buFontTx/>
              <a:buNone/>
            </a:pPr>
            <a:endParaRPr lang="en-US" sz="800" dirty="0"/>
          </a:p>
          <a:p>
            <a:pPr marL="219525" indent="-219525" defTabSz="878098">
              <a:lnSpc>
                <a:spcPct val="80000"/>
              </a:lnSpc>
              <a:buFontTx/>
              <a:buChar char="•"/>
            </a:pPr>
            <a:r>
              <a:rPr lang="en-US" sz="800" dirty="0" smtClean="0"/>
              <a:t>XML is the </a:t>
            </a:r>
            <a:r>
              <a:rPr lang="en-US" sz="800" dirty="0"/>
              <a:t>format used for dump and </a:t>
            </a:r>
            <a:r>
              <a:rPr lang="en-US" sz="800" dirty="0" smtClean="0"/>
              <a:t>load</a:t>
            </a:r>
            <a:endParaRPr lang="en-US" sz="800"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31E68D4-D629-4D91-A9BE-EEE28BFFF444}" type="slidenum">
              <a:rPr lang="en-US"/>
              <a:pPr/>
              <a:t>25</a:t>
            </a:fld>
            <a:endParaRPr lang="en-US" dirty="0"/>
          </a:p>
        </p:txBody>
      </p:sp>
      <p:sp>
        <p:nvSpPr>
          <p:cNvPr id="692226" name="Rectangle 2"/>
          <p:cNvSpPr>
            <a:spLocks noGrp="1" noRot="1" noChangeAspect="1" noChangeArrowheads="1" noTextEdit="1"/>
          </p:cNvSpPr>
          <p:nvPr>
            <p:ph type="sldImg"/>
          </p:nvPr>
        </p:nvSpPr>
        <p:spPr>
          <a:ln/>
        </p:spPr>
      </p:sp>
      <p:sp>
        <p:nvSpPr>
          <p:cNvPr id="692227" name="Rectangle 3"/>
          <p:cNvSpPr>
            <a:spLocks noGrp="1" noChangeArrowheads="1"/>
          </p:cNvSpPr>
          <p:nvPr>
            <p:ph type="body" idx="1"/>
          </p:nvPr>
        </p:nvSpPr>
        <p:spPr>
          <a:xfrm>
            <a:off x="701345" y="4385914"/>
            <a:ext cx="5607711" cy="4156845"/>
          </a:xfrm>
        </p:spPr>
        <p:txBody>
          <a:bodyPr/>
          <a:lstStyle/>
          <a:p>
            <a:pPr marL="219525" indent="-219525" defTabSz="878098">
              <a:lnSpc>
                <a:spcPct val="80000"/>
              </a:lnSpc>
              <a:buFontTx/>
              <a:buNone/>
            </a:pPr>
            <a:endParaRPr lang="en-US" sz="800"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3F698AB-8CF4-4520-A645-6E364F2509CA}" type="slidenum">
              <a:rPr lang="en-US"/>
              <a:pPr/>
              <a:t>26</a:t>
            </a:fld>
            <a:endParaRPr lang="en-US" dirty="0"/>
          </a:p>
        </p:txBody>
      </p:sp>
      <p:sp>
        <p:nvSpPr>
          <p:cNvPr id="710658" name="Rectangle 2"/>
          <p:cNvSpPr>
            <a:spLocks noGrp="1" noRot="1" noChangeAspect="1" noChangeArrowheads="1" noTextEdit="1"/>
          </p:cNvSpPr>
          <p:nvPr>
            <p:ph type="sldImg"/>
          </p:nvPr>
        </p:nvSpPr>
        <p:spPr>
          <a:ln/>
        </p:spPr>
      </p:sp>
      <p:sp>
        <p:nvSpPr>
          <p:cNvPr id="710659" name="Rectangle 3"/>
          <p:cNvSpPr>
            <a:spLocks noGrp="1" noChangeArrowheads="1"/>
          </p:cNvSpPr>
          <p:nvPr>
            <p:ph type="body" idx="1"/>
          </p:nvPr>
        </p:nvSpPr>
        <p:spPr/>
        <p:txBody>
          <a:bodyPr/>
          <a:lstStyle/>
          <a:p>
            <a:r>
              <a:rPr lang="en-US" dirty="0"/>
              <a:t>Many of the UI customization activities </a:t>
            </a:r>
            <a:r>
              <a:rPr lang="en-US" dirty="0" smtClean="0"/>
              <a:t>include </a:t>
            </a:r>
            <a:r>
              <a:rPr lang="en-US" dirty="0"/>
              <a:t>the use of user-defined fields.  </a:t>
            </a:r>
            <a:r>
              <a:rPr lang="en-US" dirty="0" smtClean="0"/>
              <a:t>Because</a:t>
            </a:r>
            <a:r>
              <a:rPr lang="en-US" baseline="0" dirty="0" smtClean="0"/>
              <a:t> </a:t>
            </a:r>
            <a:r>
              <a:rPr lang="en-US" dirty="0" smtClean="0"/>
              <a:t>the </a:t>
            </a:r>
            <a:r>
              <a:rPr lang="en-US" dirty="0"/>
              <a:t>data available on the BL back-end and the UI frontend </a:t>
            </a:r>
            <a:r>
              <a:rPr lang="en-US" baseline="0" dirty="0" smtClean="0"/>
              <a:t> are </a:t>
            </a:r>
            <a:r>
              <a:rPr lang="en-US" dirty="0" smtClean="0"/>
              <a:t>different</a:t>
            </a:r>
            <a:r>
              <a:rPr lang="en-US" dirty="0"/>
              <a:t>, and the datasets are the only </a:t>
            </a:r>
            <a:r>
              <a:rPr lang="en-US" dirty="0" smtClean="0"/>
              <a:t>way</a:t>
            </a:r>
            <a:r>
              <a:rPr lang="en-US" baseline="0" dirty="0" smtClean="0"/>
              <a:t> that the </a:t>
            </a:r>
            <a:r>
              <a:rPr lang="en-US" dirty="0" smtClean="0"/>
              <a:t>data </a:t>
            </a:r>
            <a:r>
              <a:rPr lang="en-US" dirty="0"/>
              <a:t>is passed between the layers, we </a:t>
            </a:r>
            <a:r>
              <a:rPr lang="en-US" dirty="0" smtClean="0"/>
              <a:t>try </a:t>
            </a:r>
            <a:r>
              <a:rPr lang="en-US" dirty="0"/>
              <a:t>to use UDFs in many cases just to pass data.</a:t>
            </a:r>
          </a:p>
          <a:p>
            <a:endParaRPr lang="en-US" dirty="0"/>
          </a:p>
          <a:p>
            <a:r>
              <a:rPr lang="en-US" i="0" dirty="0"/>
              <a:t>Every component’s object dataset can contain business fields used to store </a:t>
            </a:r>
            <a:r>
              <a:rPr lang="en-US" i="0" dirty="0" smtClean="0"/>
              <a:t>customer-specific </a:t>
            </a:r>
            <a:r>
              <a:rPr lang="en-US" i="0" dirty="0"/>
              <a:t>values (user-defined fields). </a:t>
            </a:r>
            <a:r>
              <a:rPr lang="en-US" i="0" dirty="0" smtClean="0"/>
              <a:t>They </a:t>
            </a:r>
            <a:r>
              <a:rPr lang="en-US" i="0" dirty="0"/>
              <a:t>can be defined on one or more data tables in the object dataset. The user-defined fields are fields that map to physical fields in the </a:t>
            </a:r>
            <a:r>
              <a:rPr lang="en-US" i="0" dirty="0" smtClean="0"/>
              <a:t>database.</a:t>
            </a:r>
            <a:r>
              <a:rPr lang="en-US" i="0" baseline="0" dirty="0" smtClean="0"/>
              <a:t> </a:t>
            </a:r>
            <a:r>
              <a:rPr lang="en-US" i="0" dirty="0" smtClean="0"/>
              <a:t>The </a:t>
            </a:r>
            <a:r>
              <a:rPr lang="en-US" i="0" dirty="0"/>
              <a:t>fields are known in the internal data flow within the </a:t>
            </a:r>
            <a:r>
              <a:rPr lang="en-US" i="0" dirty="0" smtClean="0"/>
              <a:t>application</a:t>
            </a:r>
            <a:r>
              <a:rPr lang="en-US" i="0" baseline="0" dirty="0" smtClean="0"/>
              <a:t> and </a:t>
            </a:r>
            <a:r>
              <a:rPr lang="en-US" i="0" dirty="0" smtClean="0"/>
              <a:t>also </a:t>
            </a:r>
            <a:r>
              <a:rPr lang="en-US" i="0" dirty="0"/>
              <a:t>in the application database </a:t>
            </a:r>
            <a:r>
              <a:rPr lang="en-US" i="0" dirty="0" smtClean="0"/>
              <a:t>itself.</a:t>
            </a:r>
            <a:r>
              <a:rPr lang="en-US" i="0" baseline="0" dirty="0" smtClean="0"/>
              <a:t> </a:t>
            </a:r>
            <a:r>
              <a:rPr lang="en-US" i="0" dirty="0" smtClean="0"/>
              <a:t>For </a:t>
            </a:r>
            <a:r>
              <a:rPr lang="en-US" i="0" dirty="0"/>
              <a:t>the internal use of these user-defined fields, all normal patterns are followed. User-defined fields are passed between database, application </a:t>
            </a:r>
            <a:r>
              <a:rPr lang="en-US" i="0" dirty="0" smtClean="0"/>
              <a:t>server,</a:t>
            </a:r>
            <a:r>
              <a:rPr lang="en-US" i="0" baseline="0" dirty="0" smtClean="0"/>
              <a:t> </a:t>
            </a:r>
            <a:r>
              <a:rPr lang="en-US" i="0" dirty="0" smtClean="0"/>
              <a:t>and </a:t>
            </a:r>
            <a:r>
              <a:rPr lang="en-US" i="0" dirty="0"/>
              <a:t>client the same way as other object data.</a:t>
            </a:r>
          </a:p>
          <a:p>
            <a:endParaRPr lang="en-US" dirty="0"/>
          </a:p>
          <a:p>
            <a:r>
              <a:rPr lang="en-US" dirty="0"/>
              <a:t>Use this activity to define a user-defined field. A user-defined field means, in effect, that the </a:t>
            </a:r>
            <a:r>
              <a:rPr lang="en-US" dirty="0" smtClean="0"/>
              <a:t>end</a:t>
            </a:r>
            <a:r>
              <a:rPr lang="en-US" baseline="0" dirty="0" smtClean="0"/>
              <a:t> </a:t>
            </a:r>
            <a:r>
              <a:rPr lang="en-US" dirty="0" smtClean="0"/>
              <a:t>user </a:t>
            </a:r>
            <a:r>
              <a:rPr lang="en-US" dirty="0"/>
              <a:t>gives the field a </a:t>
            </a:r>
            <a:r>
              <a:rPr lang="en-US" dirty="0" smtClean="0"/>
              <a:t>meaning.</a:t>
            </a:r>
          </a:p>
          <a:p>
            <a:endParaRPr lang="en-US" dirty="0"/>
          </a:p>
          <a:p>
            <a:r>
              <a:rPr lang="en-US" dirty="0" smtClean="0"/>
              <a:t>You</a:t>
            </a:r>
            <a:r>
              <a:rPr lang="en-US" baseline="0" dirty="0" smtClean="0"/>
              <a:t> </a:t>
            </a:r>
            <a:r>
              <a:rPr lang="en-US" dirty="0" smtClean="0"/>
              <a:t>specify </a:t>
            </a:r>
            <a:r>
              <a:rPr lang="en-US" dirty="0"/>
              <a:t>the following information</a:t>
            </a:r>
            <a:r>
              <a:rPr lang="en-US" dirty="0" smtClean="0"/>
              <a:t>:</a:t>
            </a:r>
          </a:p>
          <a:p>
            <a:endParaRPr lang="en-US" dirty="0"/>
          </a:p>
          <a:p>
            <a:pPr marL="91440" indent="-91440">
              <a:buFontTx/>
              <a:buChar char="•"/>
            </a:pPr>
            <a:r>
              <a:rPr lang="en-US" dirty="0"/>
              <a:t>Business component: This is </a:t>
            </a:r>
            <a:r>
              <a:rPr lang="en-US" dirty="0" smtClean="0"/>
              <a:t>the </a:t>
            </a:r>
            <a:r>
              <a:rPr lang="en-US" dirty="0"/>
              <a:t>business </a:t>
            </a:r>
            <a:r>
              <a:rPr lang="en-US" dirty="0" smtClean="0"/>
              <a:t>component label.  </a:t>
            </a:r>
            <a:r>
              <a:rPr lang="en-US" dirty="0"/>
              <a:t>For example </a:t>
            </a:r>
            <a:r>
              <a:rPr lang="en-US" dirty="0" smtClean="0"/>
              <a:t>“GL account” maps </a:t>
            </a:r>
            <a:r>
              <a:rPr lang="en-US" dirty="0"/>
              <a:t>to the physical component name </a:t>
            </a:r>
            <a:r>
              <a:rPr lang="en-US" dirty="0" smtClean="0"/>
              <a:t>“</a:t>
            </a:r>
            <a:r>
              <a:rPr lang="en-US" dirty="0" err="1" smtClean="0"/>
              <a:t>BGl</a:t>
            </a:r>
            <a:r>
              <a:rPr lang="en-US" dirty="0" smtClean="0"/>
              <a:t>”. </a:t>
            </a:r>
            <a:r>
              <a:rPr lang="en-US" dirty="0"/>
              <a:t>Use the activity Business Component View to detect this mapping.</a:t>
            </a:r>
          </a:p>
          <a:p>
            <a:pPr marL="91440" indent="-91440">
              <a:buFontTx/>
              <a:buChar char="•"/>
            </a:pPr>
            <a:r>
              <a:rPr lang="en-US" dirty="0"/>
              <a:t>Field name: Select a type of physical </a:t>
            </a:r>
            <a:r>
              <a:rPr lang="en-US" dirty="0" smtClean="0"/>
              <a:t>field.</a:t>
            </a:r>
            <a:r>
              <a:rPr lang="en-US" baseline="0" dirty="0" smtClean="0"/>
              <a:t> </a:t>
            </a:r>
            <a:r>
              <a:rPr lang="en-US" dirty="0" smtClean="0"/>
              <a:t>Typically</a:t>
            </a:r>
            <a:r>
              <a:rPr lang="en-US" dirty="0"/>
              <a:t>, the following types of custom fields are available: CustomShort0..9 (character type fields, for normal fields with a limited display length); CustomLong0..1 (character type fields, with a longer display length); CustomCombo0..9 (character type fields, with a possible values list attached); CustomDecimal0..4 (decimal type fields); CustomInteger0..4 (Integer type fields); CustomDate0..4 (date type fields); </a:t>
            </a:r>
            <a:r>
              <a:rPr lang="en-US" dirty="0" err="1"/>
              <a:t>CustomNote</a:t>
            </a:r>
            <a:r>
              <a:rPr lang="en-US" dirty="0"/>
              <a:t> (character type field especially for fields represented as an editor)</a:t>
            </a:r>
          </a:p>
          <a:p>
            <a:pPr marL="91440" indent="-91440">
              <a:buFontTx/>
              <a:buChar char="•"/>
            </a:pPr>
            <a:r>
              <a:rPr lang="en-US" dirty="0"/>
              <a:t>Description: Enter a logical name for the field that is </a:t>
            </a:r>
            <a:r>
              <a:rPr lang="en-US" dirty="0" smtClean="0"/>
              <a:t>to</a:t>
            </a:r>
            <a:r>
              <a:rPr lang="en-US" baseline="0" dirty="0" smtClean="0"/>
              <a:t> </a:t>
            </a:r>
            <a:r>
              <a:rPr lang="en-US" dirty="0" smtClean="0"/>
              <a:t>use</a:t>
            </a:r>
            <a:r>
              <a:rPr lang="en-US" baseline="0" dirty="0" smtClean="0"/>
              <a:t> </a:t>
            </a:r>
            <a:r>
              <a:rPr lang="en-US" dirty="0" smtClean="0"/>
              <a:t>in </a:t>
            </a:r>
            <a:r>
              <a:rPr lang="en-US" dirty="0"/>
              <a:t>the application.</a:t>
            </a:r>
          </a:p>
          <a:p>
            <a:pPr marL="91440" indent="-91440">
              <a:buFontTx/>
              <a:buChar char="•"/>
            </a:pPr>
            <a:r>
              <a:rPr lang="en-US" dirty="0"/>
              <a:t>Display: Modify the display length and decimal precision to change the display format.</a:t>
            </a:r>
          </a:p>
          <a:p>
            <a:pPr marL="91440" indent="-91440">
              <a:buFontTx/>
              <a:buChar char="•"/>
            </a:pPr>
            <a:r>
              <a:rPr lang="en-US" dirty="0"/>
              <a:t>Lookup reference / Stored search / Return Field: Use these values to attach a lookup to the user-defined field.</a:t>
            </a:r>
          </a:p>
          <a:p>
            <a:pPr marL="91440" indent="-91440">
              <a:buFontTx/>
              <a:buChar char="•"/>
            </a:pPr>
            <a:r>
              <a:rPr lang="en-US" dirty="0"/>
              <a:t>The Value List tab is only enabled for user-defined fields of type </a:t>
            </a:r>
            <a:r>
              <a:rPr lang="en-US" dirty="0" err="1" smtClean="0"/>
              <a:t>CustomCombo</a:t>
            </a:r>
            <a:r>
              <a:rPr lang="en-US" dirty="0" smtClean="0"/>
              <a:t>.</a:t>
            </a:r>
            <a:r>
              <a:rPr lang="en-US" baseline="0" dirty="0" smtClean="0"/>
              <a:t> </a:t>
            </a:r>
            <a:r>
              <a:rPr lang="en-US" dirty="0" smtClean="0"/>
              <a:t>This </a:t>
            </a:r>
            <a:r>
              <a:rPr lang="en-US" dirty="0"/>
              <a:t>tab lets </a:t>
            </a:r>
            <a:r>
              <a:rPr lang="en-US" dirty="0" smtClean="0"/>
              <a:t>the</a:t>
            </a:r>
            <a:r>
              <a:rPr lang="en-US" baseline="0" dirty="0" smtClean="0"/>
              <a:t> </a:t>
            </a:r>
            <a:r>
              <a:rPr lang="en-US" dirty="0" smtClean="0"/>
              <a:t>user </a:t>
            </a:r>
            <a:r>
              <a:rPr lang="en-US" dirty="0"/>
              <a:t>specify a distinct list of possible values.</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42B710-44C8-4CAC-80E8-107680EC9A89}" type="slidenum">
              <a:rPr lang="en-US"/>
              <a:pPr/>
              <a:t>27</a:t>
            </a:fld>
            <a:endParaRPr lang="en-US"/>
          </a:p>
        </p:txBody>
      </p:sp>
      <p:sp>
        <p:nvSpPr>
          <p:cNvPr id="712706" name="Rectangle 2"/>
          <p:cNvSpPr>
            <a:spLocks noGrp="1" noRot="1" noChangeAspect="1" noChangeArrowheads="1" noTextEdit="1"/>
          </p:cNvSpPr>
          <p:nvPr>
            <p:ph type="sldImg"/>
          </p:nvPr>
        </p:nvSpPr>
        <p:spPr>
          <a:ln/>
        </p:spPr>
      </p:sp>
      <p:sp>
        <p:nvSpPr>
          <p:cNvPr id="71270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85FA37F-6E21-4E61-82B5-09BB8AA0FB5E}" type="slidenum">
              <a:rPr lang="en-US"/>
              <a:pPr/>
              <a:t>28</a:t>
            </a:fld>
            <a:endParaRPr lang="en-US" dirty="0"/>
          </a:p>
        </p:txBody>
      </p:sp>
      <p:sp>
        <p:nvSpPr>
          <p:cNvPr id="714754" name="Rectangle 2"/>
          <p:cNvSpPr>
            <a:spLocks noGrp="1" noRot="1" noChangeAspect="1" noChangeArrowheads="1" noTextEdit="1"/>
          </p:cNvSpPr>
          <p:nvPr>
            <p:ph type="sldImg"/>
          </p:nvPr>
        </p:nvSpPr>
        <p:spPr>
          <a:ln/>
        </p:spPr>
      </p:sp>
      <p:sp>
        <p:nvSpPr>
          <p:cNvPr id="714755" name="Rectangle 3"/>
          <p:cNvSpPr>
            <a:spLocks noGrp="1" noChangeArrowheads="1"/>
          </p:cNvSpPr>
          <p:nvPr>
            <p:ph type="body" idx="1"/>
          </p:nvPr>
        </p:nvSpPr>
        <p:spPr/>
        <p:txBody>
          <a:bodyPr/>
          <a:lstStyle/>
          <a:p>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217B6FC-182B-4166-8375-839E9A75DE42}" type="slidenum">
              <a:rPr lang="en-US"/>
              <a:pPr/>
              <a:t>29</a:t>
            </a:fld>
            <a:endParaRPr lang="en-US" dirty="0"/>
          </a:p>
        </p:txBody>
      </p:sp>
      <p:sp>
        <p:nvSpPr>
          <p:cNvPr id="708610" name="Rectangle 2"/>
          <p:cNvSpPr>
            <a:spLocks noGrp="1" noRot="1" noChangeAspect="1" noChangeArrowheads="1" noTextEdit="1"/>
          </p:cNvSpPr>
          <p:nvPr>
            <p:ph type="sldImg"/>
          </p:nvPr>
        </p:nvSpPr>
        <p:spPr>
          <a:ln/>
        </p:spPr>
      </p:sp>
      <p:sp>
        <p:nvSpPr>
          <p:cNvPr id="708611"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021C0B8-9F5F-46BB-A7C7-4D8B2F2EA366}" type="slidenum">
              <a:rPr lang="en-US"/>
              <a:pPr/>
              <a:t>3</a:t>
            </a:fld>
            <a:endParaRPr lang="en-US" dirty="0"/>
          </a:p>
        </p:txBody>
      </p:sp>
      <p:sp>
        <p:nvSpPr>
          <p:cNvPr id="716802" name="Rectangle 2"/>
          <p:cNvSpPr>
            <a:spLocks noGrp="1" noRot="1" noChangeAspect="1" noChangeArrowheads="1" noTextEdit="1"/>
          </p:cNvSpPr>
          <p:nvPr>
            <p:ph type="sldImg"/>
          </p:nvPr>
        </p:nvSpPr>
        <p:spPr>
          <a:ln/>
        </p:spPr>
      </p:sp>
      <p:sp>
        <p:nvSpPr>
          <p:cNvPr id="716803" name="Rectangle 3"/>
          <p:cNvSpPr>
            <a:spLocks noGrp="1" noChangeArrowheads="1"/>
          </p:cNvSpPr>
          <p:nvPr>
            <p:ph type="body" idx="1"/>
          </p:nvPr>
        </p:nvSpPr>
        <p:spPr>
          <a:xfrm>
            <a:off x="934112" y="4387442"/>
            <a:ext cx="5142177" cy="4155317"/>
          </a:xfrm>
        </p:spPr>
        <p:txBody>
          <a:bodyPr/>
          <a:lstStyle/>
          <a:p>
            <a:endParaRPr lang="en-US" b="0"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F6FAD0F-702B-4380-A67E-0E57110AC789}" type="slidenum">
              <a:rPr lang="en-US"/>
              <a:pPr/>
              <a:t>4</a:t>
            </a:fld>
            <a:endParaRPr lang="en-US" dirty="0"/>
          </a:p>
        </p:txBody>
      </p:sp>
      <p:sp>
        <p:nvSpPr>
          <p:cNvPr id="718850" name="Rectangle 2"/>
          <p:cNvSpPr>
            <a:spLocks noGrp="1" noRot="1" noChangeAspect="1" noChangeArrowheads="1" noTextEdit="1"/>
          </p:cNvSpPr>
          <p:nvPr>
            <p:ph type="sldImg"/>
          </p:nvPr>
        </p:nvSpPr>
        <p:spPr>
          <a:ln/>
        </p:spPr>
      </p:sp>
      <p:sp>
        <p:nvSpPr>
          <p:cNvPr id="718851"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BA1C26D-0661-4985-B8E8-A36F3371EEBB}" type="slidenum">
              <a:rPr lang="en-US"/>
              <a:pPr/>
              <a:t>5</a:t>
            </a:fld>
            <a:endParaRPr lang="en-US" dirty="0"/>
          </a:p>
        </p:txBody>
      </p:sp>
      <p:sp>
        <p:nvSpPr>
          <p:cNvPr id="720898" name="Rectangle 2"/>
          <p:cNvSpPr>
            <a:spLocks noGrp="1" noRot="1" noChangeAspect="1" noChangeArrowheads="1" noTextEdit="1"/>
          </p:cNvSpPr>
          <p:nvPr>
            <p:ph type="sldImg"/>
          </p:nvPr>
        </p:nvSpPr>
        <p:spPr>
          <a:ln/>
        </p:spPr>
      </p:sp>
      <p:sp>
        <p:nvSpPr>
          <p:cNvPr id="720899" name="Rectangle 3"/>
          <p:cNvSpPr>
            <a:spLocks noGrp="1" noChangeArrowheads="1"/>
          </p:cNvSpPr>
          <p:nvPr>
            <p:ph type="body" idx="1"/>
          </p:nvPr>
        </p:nvSpPr>
        <p:spPr>
          <a:xfrm>
            <a:off x="934112" y="4387442"/>
            <a:ext cx="5142177" cy="4155317"/>
          </a:xfrm>
        </p:spPr>
        <p:txBody>
          <a:bodyPr/>
          <a:lstStyle/>
          <a:p>
            <a:r>
              <a:rPr lang="en-IE" dirty="0"/>
              <a:t>Setting up user groups</a:t>
            </a:r>
          </a:p>
          <a:p>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41C5D24-F971-425E-87D5-D7C67483C0FC}" type="slidenum">
              <a:rPr lang="en-US"/>
              <a:pPr/>
              <a:t>6</a:t>
            </a:fld>
            <a:endParaRPr lang="en-US" dirty="0"/>
          </a:p>
        </p:txBody>
      </p:sp>
      <p:sp>
        <p:nvSpPr>
          <p:cNvPr id="722946" name="Rectangle 2"/>
          <p:cNvSpPr>
            <a:spLocks noGrp="1" noRot="1" noChangeAspect="1" noChangeArrowheads="1" noTextEdit="1"/>
          </p:cNvSpPr>
          <p:nvPr>
            <p:ph type="sldImg"/>
          </p:nvPr>
        </p:nvSpPr>
        <p:spPr>
          <a:ln/>
        </p:spPr>
      </p:sp>
      <p:sp>
        <p:nvSpPr>
          <p:cNvPr id="722947"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B1E671B-76B8-4050-808A-3C59E05E8051}" type="slidenum">
              <a:rPr lang="en-US"/>
              <a:pPr/>
              <a:t>7</a:t>
            </a:fld>
            <a:endParaRPr lang="en-US" dirty="0"/>
          </a:p>
        </p:txBody>
      </p:sp>
      <p:sp>
        <p:nvSpPr>
          <p:cNvPr id="724994" name="Rectangle 2"/>
          <p:cNvSpPr>
            <a:spLocks noGrp="1" noRot="1" noChangeAspect="1" noChangeArrowheads="1" noTextEdit="1"/>
          </p:cNvSpPr>
          <p:nvPr>
            <p:ph type="sldImg"/>
          </p:nvPr>
        </p:nvSpPr>
        <p:spPr>
          <a:ln/>
        </p:spPr>
      </p:sp>
      <p:sp>
        <p:nvSpPr>
          <p:cNvPr id="724995"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ABEF540-37F1-4399-A557-4F803A4806AD}" type="slidenum">
              <a:rPr lang="en-US"/>
              <a:pPr/>
              <a:t>8</a:t>
            </a:fld>
            <a:endParaRPr lang="en-US" dirty="0"/>
          </a:p>
        </p:txBody>
      </p:sp>
      <p:sp>
        <p:nvSpPr>
          <p:cNvPr id="727042" name="Rectangle 2"/>
          <p:cNvSpPr>
            <a:spLocks noGrp="1" noRot="1" noChangeAspect="1" noChangeArrowheads="1" noTextEdit="1"/>
          </p:cNvSpPr>
          <p:nvPr>
            <p:ph type="sldImg"/>
          </p:nvPr>
        </p:nvSpPr>
        <p:spPr>
          <a:ln/>
        </p:spPr>
      </p:sp>
      <p:sp>
        <p:nvSpPr>
          <p:cNvPr id="727043" name="Rectangle 3"/>
          <p:cNvSpPr>
            <a:spLocks noGrp="1" noChangeArrowheads="1"/>
          </p:cNvSpPr>
          <p:nvPr>
            <p:ph type="body" idx="1"/>
          </p:nvPr>
        </p:nvSpPr>
        <p:spPr>
          <a:xfrm>
            <a:off x="934112" y="4387442"/>
            <a:ext cx="5142177" cy="4155317"/>
          </a:xfrm>
        </p:spPr>
        <p:txBody>
          <a:bodyPr/>
          <a:lstStyle/>
          <a:p>
            <a:r>
              <a:rPr lang="en-IE" baseline="0" dirty="0" smtClean="0"/>
              <a:t>R</a:t>
            </a:r>
            <a:r>
              <a:rPr lang="en-IE" dirty="0" smtClean="0"/>
              <a:t>oles </a:t>
            </a:r>
            <a:r>
              <a:rPr lang="en-IE" dirty="0"/>
              <a:t>are called groups in </a:t>
            </a:r>
            <a:r>
              <a:rPr lang="en-IE" smtClean="0"/>
              <a:t>Enterprise</a:t>
            </a:r>
            <a:r>
              <a:rPr lang="en-IE" baseline="0" smtClean="0"/>
              <a:t> Edition</a:t>
            </a:r>
            <a:r>
              <a:rPr lang="en-IE" smtClean="0"/>
              <a:t>. </a:t>
            </a:r>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D8C2FCA-C9C4-491E-B960-63DD60F4DD56}" type="slidenum">
              <a:rPr lang="en-US"/>
              <a:pPr/>
              <a:t>9</a:t>
            </a:fld>
            <a:endParaRPr lang="en-US" dirty="0"/>
          </a:p>
        </p:txBody>
      </p:sp>
      <p:sp>
        <p:nvSpPr>
          <p:cNvPr id="729090" name="Rectangle 2"/>
          <p:cNvSpPr>
            <a:spLocks noGrp="1" noRot="1" noChangeAspect="1" noChangeArrowheads="1" noTextEdit="1"/>
          </p:cNvSpPr>
          <p:nvPr>
            <p:ph type="sldImg"/>
          </p:nvPr>
        </p:nvSpPr>
        <p:spPr>
          <a:ln/>
        </p:spPr>
      </p:sp>
      <p:sp>
        <p:nvSpPr>
          <p:cNvPr id="729091" name="Rectangle 3"/>
          <p:cNvSpPr>
            <a:spLocks noGrp="1" noChangeArrowheads="1"/>
          </p:cNvSpPr>
          <p:nvPr>
            <p:ph type="body" idx="1"/>
          </p:nvPr>
        </p:nvSpPr>
        <p:spPr>
          <a:xfrm>
            <a:off x="934112" y="4387442"/>
            <a:ext cx="5142177" cy="4155317"/>
          </a:xfrm>
        </p:spPr>
        <p:txBody>
          <a:bodyPr/>
          <a:lstStyle/>
          <a:p>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5122" name="Picture 2" descr="Ex_07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5123" name="Rectangle 3"/>
          <p:cNvSpPr>
            <a:spLocks noGrp="1" noChangeArrowheads="1"/>
          </p:cNvSpPr>
          <p:nvPr>
            <p:ph type="ctrTitle"/>
          </p:nvPr>
        </p:nvSpPr>
        <p:spPr>
          <a:xfrm>
            <a:off x="900113" y="4940300"/>
            <a:ext cx="7467600" cy="936625"/>
          </a:xfrm>
        </p:spPr>
        <p:txBody>
          <a:bodyPr/>
          <a:lstStyle>
            <a:lvl1pPr algn="r">
              <a:defRPr sz="3000">
                <a:solidFill>
                  <a:schemeClr val="tx1"/>
                </a:solidFill>
              </a:defRPr>
            </a:lvl1pPr>
          </a:lstStyle>
          <a:p>
            <a:r>
              <a:rPr lang="en-US"/>
              <a:t>Click to edit Master title style</a:t>
            </a:r>
          </a:p>
        </p:txBody>
      </p:sp>
      <p:sp>
        <p:nvSpPr>
          <p:cNvPr id="5124" name="Rectangle 4"/>
          <p:cNvSpPr>
            <a:spLocks noGrp="1" noChangeArrowheads="1"/>
          </p:cNvSpPr>
          <p:nvPr>
            <p:ph type="subTitle" idx="1"/>
          </p:nvPr>
        </p:nvSpPr>
        <p:spPr>
          <a:xfrm>
            <a:off x="1187450" y="5876925"/>
            <a:ext cx="7200900" cy="762000"/>
          </a:xfrm>
        </p:spPr>
        <p:txBody>
          <a:bodyPr tIns="45720" bIns="45720"/>
          <a:lstStyle>
            <a:lvl1pPr marL="0" indent="0" algn="r">
              <a:spcBef>
                <a:spcPct val="0"/>
              </a:spcBef>
              <a:buFont typeface="Webdings" pitchFamily="18" charset="2"/>
              <a:buNone/>
              <a:defRPr sz="20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801688"/>
            <a:ext cx="2057400" cy="5751512"/>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801688"/>
            <a:ext cx="6019800" cy="575151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9218"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FEDF05C6-530C-4EC8-8D6F-D657C483F7D1}" type="slidenum">
              <a:rPr lang="en-US"/>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Footer Placeholder 3"/>
          <p:cNvSpPr>
            <a:spLocks noGrp="1"/>
          </p:cNvSpPr>
          <p:nvPr>
            <p:ph type="ftr" sz="quarter" idx="10"/>
          </p:nvPr>
        </p:nvSpPr>
        <p:spPr/>
        <p:txBody>
          <a:bodyPr/>
          <a:lstStyle>
            <a:lvl1pPr>
              <a:defRPr/>
            </a:lvl1pPr>
          </a:lstStyle>
          <a:p>
            <a:fld id="{30F34C64-2A30-4A7F-8982-040E67E491E1}" type="slidenum">
              <a:rPr lang="en-US"/>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Footer Placeholder 4"/>
          <p:cNvSpPr>
            <a:spLocks noGrp="1"/>
          </p:cNvSpPr>
          <p:nvPr>
            <p:ph type="ftr" sz="quarter" idx="10"/>
          </p:nvPr>
        </p:nvSpPr>
        <p:spPr/>
        <p:txBody>
          <a:bodyPr/>
          <a:lstStyle>
            <a:lvl1pPr>
              <a:defRPr/>
            </a:lvl1pPr>
          </a:lstStyle>
          <a:p>
            <a:fld id="{CCFB6F62-59A8-466F-9DFB-81555354438F}" type="slidenum">
              <a:rPr lang="en-US"/>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Footer Placeholder 6"/>
          <p:cNvSpPr>
            <a:spLocks noGrp="1"/>
          </p:cNvSpPr>
          <p:nvPr>
            <p:ph type="ftr" sz="quarter" idx="10"/>
          </p:nvPr>
        </p:nvSpPr>
        <p:spPr/>
        <p:txBody>
          <a:bodyPr/>
          <a:lstStyle>
            <a:lvl1pPr>
              <a:defRPr/>
            </a:lvl1pPr>
          </a:lstStyle>
          <a:p>
            <a:fld id="{9237BCDE-B58E-4B82-92EF-05A5B35D3EFF}" type="slidenum">
              <a:rPr lang="en-US"/>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a:lvl1pPr>
          </a:lstStyle>
          <a:p>
            <a:fld id="{92722A09-A4A1-47BB-9B8D-F4B4E8F4E3CC}" type="slidenum">
              <a:rPr lang="en-US"/>
              <a:pPr/>
              <a:t>‹#›</a:t>
            </a:fld>
            <a:endParaRPr 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a:lvl1pPr>
          </a:lstStyle>
          <a:p>
            <a:fld id="{7619E60D-50C1-4D6C-AAFD-08A902678DBC}" type="slidenum">
              <a:rPr lang="en-US"/>
              <a:pPr/>
              <a:t>‹#›</a:t>
            </a:fld>
            <a:endParaRPr 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fld id="{5D34B602-BB13-41F6-9258-BBC34E7EDF75}" type="slidenum">
              <a:rPr lang="en-US"/>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a:lvl1pPr>
          </a:lstStyle>
          <a:p>
            <a:fld id="{579C19E3-6917-441F-9B8F-11C052DD038F}" type="slidenum">
              <a:rPr lang="en-US"/>
              <a:pPr/>
              <a:t>‹#›</a:t>
            </a:fld>
            <a:endParaRPr 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59253168-2405-4FF7-A8A4-4375A39E2A5D}" type="slidenum">
              <a:rPr lang="en-US"/>
              <a:pPr/>
              <a:t>‹#›</a:t>
            </a:fld>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38950" y="609600"/>
            <a:ext cx="2125663"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62293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Footer Placeholder 3"/>
          <p:cNvSpPr>
            <a:spLocks noGrp="1"/>
          </p:cNvSpPr>
          <p:nvPr>
            <p:ph type="ftr" sz="quarter" idx="10"/>
          </p:nvPr>
        </p:nvSpPr>
        <p:spPr/>
        <p:txBody>
          <a:bodyPr/>
          <a:lstStyle>
            <a:lvl1pPr>
              <a:defRPr/>
            </a:lvl1pPr>
          </a:lstStyle>
          <a:p>
            <a:fld id="{28DF0CBD-1373-4352-B5EA-853EA6912FE1}" type="slidenum">
              <a:rPr lang="en-US"/>
              <a:pPr/>
              <a:t>‹#›</a:t>
            </a:fld>
            <a:endParaRPr 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fld id="{FEDF05C6-530C-4EC8-8D6F-D657C483F7D1}" type="slidenum">
              <a:rPr lang="en-US" smtClean="0"/>
              <a:pPr/>
              <a:t>‹#›</a:t>
            </a:fld>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fld id="{CCFB6F62-59A8-466F-9DFB-81555354438F}" type="slidenum">
              <a:rPr lang="en-US" smtClean="0"/>
              <a:pPr/>
              <a:t>‹#›</a:t>
            </a:fld>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fld id="{9237BCDE-B58E-4B82-92EF-05A5B35D3EFF}" type="slidenum">
              <a:rPr lang="en-US" smtClean="0"/>
              <a:pPr/>
              <a:t>‹#›</a:t>
            </a:fld>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fld id="{92722A09-A4A1-47BB-9B8D-F4B4E8F4E3CC}" type="slidenum">
              <a:rPr lang="en-US" smtClean="0"/>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fld id="{7619E60D-50C1-4D6C-AAFD-08A902678DBC}" type="slidenum">
              <a:rPr lang="en-US" smtClean="0"/>
              <a:pPr/>
              <a:t>‹#›</a:t>
            </a:fld>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fld id="{F2F0E81F-58EE-4B8E-B8E4-4B0AF796A382}" type="slidenum">
              <a:rPr lang="en-US" smtClean="0"/>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fld id="{F2F0E81F-58EE-4B8E-B8E4-4B0AF796A382}" type="slidenum">
              <a:rPr lang="en-US" smtClean="0"/>
              <a:pPr/>
              <a:t>‹#›</a:t>
            </a:fld>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9219"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9220"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844675"/>
            <a:ext cx="4032250"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1850" y="1844675"/>
            <a:ext cx="4033838" cy="47085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image" Target="../media/image4.png"/><Relationship Id="rId5" Type="http://schemas.openxmlformats.org/officeDocument/2006/relationships/slideLayout" Target="../slideLayouts/slideLayout27.xml"/><Relationship Id="rId10" Type="http://schemas.openxmlformats.org/officeDocument/2006/relationships/theme" Target="../theme/theme3.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body" idx="1"/>
          </p:nvPr>
        </p:nvSpPr>
        <p:spPr bwMode="auto">
          <a:xfrm>
            <a:off x="457200" y="1844675"/>
            <a:ext cx="8218488" cy="4708525"/>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099" name="Text Box 3"/>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b="0" dirty="0">
                <a:solidFill>
                  <a:schemeClr val="bg2"/>
                </a:solidFill>
                <a:latin typeface="Tahoma" pitchFamily="34" charset="0"/>
              </a:rPr>
              <a:t>QAD Proprietary</a:t>
            </a:r>
          </a:p>
        </p:txBody>
      </p:sp>
      <p:pic>
        <p:nvPicPr>
          <p:cNvPr id="4100" name="Picture 4"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4101" name="Rectangle 5"/>
          <p:cNvSpPr>
            <a:spLocks noGrp="1" noChangeArrowheads="1"/>
          </p:cNvSpPr>
          <p:nvPr>
            <p:ph type="title"/>
          </p:nvPr>
        </p:nvSpPr>
        <p:spPr bwMode="auto">
          <a:xfrm>
            <a:off x="457200" y="801688"/>
            <a:ext cx="8229600" cy="898525"/>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0"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Arial" charset="0"/>
        </a:defRPr>
      </a:lvl2pPr>
      <a:lvl3pPr algn="l" rtl="0" fontAlgn="base">
        <a:lnSpc>
          <a:spcPct val="90000"/>
        </a:lnSpc>
        <a:spcBef>
          <a:spcPct val="0"/>
        </a:spcBef>
        <a:spcAft>
          <a:spcPct val="0"/>
        </a:spcAft>
        <a:defRPr sz="3200" b="1">
          <a:solidFill>
            <a:srgbClr val="5A87C6"/>
          </a:solidFill>
          <a:latin typeface="Arial" charset="0"/>
        </a:defRPr>
      </a:lvl3pPr>
      <a:lvl4pPr algn="l" rtl="0" fontAlgn="base">
        <a:lnSpc>
          <a:spcPct val="90000"/>
        </a:lnSpc>
        <a:spcBef>
          <a:spcPct val="0"/>
        </a:spcBef>
        <a:spcAft>
          <a:spcPct val="0"/>
        </a:spcAft>
        <a:defRPr sz="3200" b="1">
          <a:solidFill>
            <a:srgbClr val="5A87C6"/>
          </a:solidFill>
          <a:latin typeface="Arial" charset="0"/>
        </a:defRPr>
      </a:lvl4pPr>
      <a:lvl5pPr algn="l" rtl="0" fontAlgn="base">
        <a:lnSpc>
          <a:spcPct val="90000"/>
        </a:lnSpc>
        <a:spcBef>
          <a:spcPct val="0"/>
        </a:spcBef>
        <a:spcAft>
          <a:spcPct val="0"/>
        </a:spcAft>
        <a:defRPr sz="3200" b="1">
          <a:solidFill>
            <a:srgbClr val="5A87C6"/>
          </a:solidFill>
          <a:latin typeface="Arial" charset="0"/>
        </a:defRPr>
      </a:lvl5pPr>
      <a:lvl6pPr marL="457200" algn="l" rtl="0" fontAlgn="base">
        <a:lnSpc>
          <a:spcPct val="90000"/>
        </a:lnSpc>
        <a:spcBef>
          <a:spcPct val="0"/>
        </a:spcBef>
        <a:spcAft>
          <a:spcPct val="0"/>
        </a:spcAft>
        <a:defRPr sz="3200" b="1">
          <a:solidFill>
            <a:srgbClr val="5A87C6"/>
          </a:solidFill>
          <a:latin typeface="Arial" charset="0"/>
        </a:defRPr>
      </a:lvl6pPr>
      <a:lvl7pPr marL="914400" algn="l" rtl="0" fontAlgn="base">
        <a:lnSpc>
          <a:spcPct val="90000"/>
        </a:lnSpc>
        <a:spcBef>
          <a:spcPct val="0"/>
        </a:spcBef>
        <a:spcAft>
          <a:spcPct val="0"/>
        </a:spcAft>
        <a:defRPr sz="3200" b="1">
          <a:solidFill>
            <a:srgbClr val="5A87C6"/>
          </a:solidFill>
          <a:latin typeface="Arial" charset="0"/>
        </a:defRPr>
      </a:lvl7pPr>
      <a:lvl8pPr marL="1371600" algn="l" rtl="0" fontAlgn="base">
        <a:lnSpc>
          <a:spcPct val="90000"/>
        </a:lnSpc>
        <a:spcBef>
          <a:spcPct val="0"/>
        </a:spcBef>
        <a:spcAft>
          <a:spcPct val="0"/>
        </a:spcAft>
        <a:defRPr sz="3200" b="1">
          <a:solidFill>
            <a:srgbClr val="5A87C6"/>
          </a:solidFill>
          <a:latin typeface="Arial" charset="0"/>
        </a:defRPr>
      </a:lvl8pPr>
      <a:lvl9pPr marL="1828800" algn="l" rtl="0" fontAlgn="base">
        <a:lnSpc>
          <a:spcPct val="90000"/>
        </a:lnSpc>
        <a:spcBef>
          <a:spcPct val="0"/>
        </a:spcBef>
        <a:spcAft>
          <a:spcPct val="0"/>
        </a:spcAft>
        <a:defRPr sz="3200" b="1">
          <a:solidFill>
            <a:srgbClr val="5A87C6"/>
          </a:solidFill>
          <a:latin typeface="Arial" charset="0"/>
        </a:defRPr>
      </a:lvl9pPr>
    </p:titleStyle>
    <p:bodyStyle>
      <a:lvl1pPr marL="342900" indent="-342900" algn="l" rtl="0" fontAlgn="base">
        <a:spcBef>
          <a:spcPct val="2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spcBef>
          <a:spcPct val="20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spcBef>
          <a:spcPct val="20000"/>
        </a:spcBef>
        <a:spcAft>
          <a:spcPct val="0"/>
        </a:spcAft>
        <a:buClr>
          <a:srgbClr val="2461AA"/>
        </a:buClr>
        <a:buChar char="•"/>
        <a:defRPr sz="2400">
          <a:solidFill>
            <a:schemeClr val="tx1"/>
          </a:solidFill>
          <a:latin typeface="+mn-lt"/>
        </a:defRPr>
      </a:lvl3pPr>
      <a:lvl4pPr marL="1600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spcBef>
          <a:spcPct val="2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bwMode="auto">
          <a:xfrm>
            <a:off x="457200" y="609600"/>
            <a:ext cx="8507413" cy="881063"/>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p>
            <a:pPr lvl="0"/>
            <a:endParaRPr lang="en-US" smtClean="0"/>
          </a:p>
        </p:txBody>
      </p:sp>
      <p:sp>
        <p:nvSpPr>
          <p:cNvPr id="819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a:effectLst/>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8196"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pPr>
            <a:r>
              <a:rPr lang="en-US" sz="1000" b="0" dirty="0">
                <a:solidFill>
                  <a:schemeClr val="bg2"/>
                </a:solidFill>
                <a:latin typeface="Tahoma" pitchFamily="34" charset="0"/>
              </a:rPr>
              <a:t>QAD Proprietary</a:t>
            </a:r>
          </a:p>
        </p:txBody>
      </p:sp>
      <p:pic>
        <p:nvPicPr>
          <p:cNvPr id="8197"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p:spPr>
      </p:pic>
      <p:sp>
        <p:nvSpPr>
          <p:cNvPr id="8198" name="Rectangle 6"/>
          <p:cNvSpPr>
            <a:spLocks noGrp="1" noChangeArrowheads="1"/>
          </p:cNvSpPr>
          <p:nvPr>
            <p:ph type="ftr" sz="quarter" idx="3"/>
          </p:nvPr>
        </p:nvSpPr>
        <p:spPr bwMode="auto">
          <a:xfrm>
            <a:off x="6877050" y="6524625"/>
            <a:ext cx="2082800"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vl1pPr>
          </a:lstStyle>
          <a:p>
            <a:fld id="{F2F0E81F-58EE-4B8E-B8E4-4B0AF796A382}" type="slidenum">
              <a:rPr lang="en-US"/>
              <a:pPr/>
              <a:t>‹#›</a:t>
            </a:fld>
            <a:endParaRPr lang="en-US" dirty="0"/>
          </a:p>
        </p:txBody>
      </p:sp>
    </p:spTree>
  </p:cSld>
  <p:clrMap bg1="lt1" tx1="dk1" bg2="lt2" tx2="dk2" accent1="accent1" accent2="accent2" accent3="accent3" accent4="accent4" accent5="accent5" accent6="accent6" hlink="hlink" folHlink="folHlink"/>
  <p:sldLayoutIdLst>
    <p:sldLayoutId id="214748365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dt="0"/>
  <p:txStyles>
    <p:titleStyle>
      <a:lvl1pPr algn="l" rtl="0" fontAlgn="base">
        <a:lnSpc>
          <a:spcPct val="90000"/>
        </a:lnSpc>
        <a:spcBef>
          <a:spcPct val="0"/>
        </a:spcBef>
        <a:spcAft>
          <a:spcPct val="0"/>
        </a:spcAft>
        <a:defRPr sz="3200" b="1">
          <a:solidFill>
            <a:srgbClr val="5A87C6"/>
          </a:solidFill>
          <a:latin typeface="+mj-lt"/>
          <a:ea typeface="+mj-ea"/>
          <a:cs typeface="+mj-cs"/>
        </a:defRPr>
      </a:lvl1pPr>
      <a:lvl2pPr algn="l" rtl="0" fontAlgn="base">
        <a:lnSpc>
          <a:spcPct val="90000"/>
        </a:lnSpc>
        <a:spcBef>
          <a:spcPct val="0"/>
        </a:spcBef>
        <a:spcAft>
          <a:spcPct val="0"/>
        </a:spcAft>
        <a:defRPr sz="3200" b="1">
          <a:solidFill>
            <a:srgbClr val="5A87C6"/>
          </a:solidFill>
          <a:latin typeface="Tahoma" pitchFamily="34" charset="0"/>
        </a:defRPr>
      </a:lvl2pPr>
      <a:lvl3pPr algn="l" rtl="0" fontAlgn="base">
        <a:lnSpc>
          <a:spcPct val="90000"/>
        </a:lnSpc>
        <a:spcBef>
          <a:spcPct val="0"/>
        </a:spcBef>
        <a:spcAft>
          <a:spcPct val="0"/>
        </a:spcAft>
        <a:defRPr sz="3200" b="1">
          <a:solidFill>
            <a:srgbClr val="5A87C6"/>
          </a:solidFill>
          <a:latin typeface="Tahoma" pitchFamily="34" charset="0"/>
        </a:defRPr>
      </a:lvl3pPr>
      <a:lvl4pPr algn="l" rtl="0" fontAlgn="base">
        <a:lnSpc>
          <a:spcPct val="90000"/>
        </a:lnSpc>
        <a:spcBef>
          <a:spcPct val="0"/>
        </a:spcBef>
        <a:spcAft>
          <a:spcPct val="0"/>
        </a:spcAft>
        <a:defRPr sz="3200" b="1">
          <a:solidFill>
            <a:srgbClr val="5A87C6"/>
          </a:solidFill>
          <a:latin typeface="Tahoma" pitchFamily="34" charset="0"/>
        </a:defRPr>
      </a:lvl4pPr>
      <a:lvl5pPr algn="l" rtl="0" fontAlgn="base">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fontAlgn="base">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fontAlgn="base">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fontAlgn="base">
        <a:lnSpc>
          <a:spcPct val="90000"/>
        </a:lnSpc>
        <a:spcBef>
          <a:spcPct val="20000"/>
        </a:spcBef>
        <a:spcAft>
          <a:spcPct val="0"/>
        </a:spcAft>
        <a:buClr>
          <a:srgbClr val="2461AA"/>
        </a:buClr>
        <a:buChar char="•"/>
        <a:defRPr sz="2400">
          <a:solidFill>
            <a:schemeClr val="tx1"/>
          </a:solidFill>
          <a:latin typeface="+mn-lt"/>
        </a:defRPr>
      </a:lvl3pPr>
      <a:lvl4pPr marL="1600200" indent="-228600" algn="l" rtl="0" fontAlgn="base">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Lst>
  <p:timing>
    <p:tnLst>
      <p:par>
        <p:cTn id="1" dur="indefinite" restart="never" nodeType="tmRoot"/>
      </p:par>
    </p:tnLst>
  </p:timing>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8.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17.png"/></Relationships>
</file>

<file path=ppt/slides/_rels/slide2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4.xml"/><Relationship Id="rId4" Type="http://schemas.openxmlformats.org/officeDocument/2006/relationships/image" Target="../media/image19.png"/></Relationships>
</file>

<file path=ppt/slides/_rels/slide2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5539" name="Rectangle 3"/>
          <p:cNvSpPr>
            <a:spLocks noGrp="1" noChangeArrowheads="1"/>
          </p:cNvSpPr>
          <p:nvPr>
            <p:ph type="body" sz="quarter" idx="10"/>
          </p:nvPr>
        </p:nvSpPr>
        <p:spPr>
          <a:xfrm>
            <a:off x="457200" y="1719072"/>
            <a:ext cx="8229600" cy="349250"/>
          </a:xfrm>
        </p:spPr>
        <p:txBody>
          <a:bodyPr lIns="91432" tIns="45716" rIns="91432" bIns="45716">
            <a:normAutofit fontScale="77500" lnSpcReduction="20000"/>
          </a:bodyPr>
          <a:lstStyle/>
          <a:p>
            <a:r>
              <a:rPr lang="en-US" dirty="0"/>
              <a:t>Customization </a:t>
            </a:r>
            <a:r>
              <a:rPr lang="en-US" dirty="0" smtClean="0"/>
              <a:t>Using </a:t>
            </a:r>
            <a:r>
              <a:rPr lang="en-US" dirty="0"/>
              <a:t>QAD Application Features and </a:t>
            </a:r>
            <a:r>
              <a:rPr lang="en-US" dirty="0" smtClean="0"/>
              <a:t>Functions UI </a:t>
            </a:r>
            <a:r>
              <a:rPr lang="en-US" dirty="0"/>
              <a:t>Design Mode</a:t>
            </a:r>
          </a:p>
        </p:txBody>
      </p:sp>
      <p:sp>
        <p:nvSpPr>
          <p:cNvPr id="7" name="Rectangle 2"/>
          <p:cNvSpPr>
            <a:spLocks noGrp="1" noChangeArrowheads="1"/>
          </p:cNvSpPr>
          <p:nvPr>
            <p:ph type="title"/>
          </p:nvPr>
        </p:nvSpPr>
        <p:spPr>
          <a:xfrm>
            <a:off x="457200" y="505692"/>
            <a:ext cx="8229600" cy="708730"/>
          </a:xfrm>
        </p:spPr>
        <p:txBody>
          <a:bodyPr>
            <a:normAutofit fontScale="90000"/>
          </a:bodyPr>
          <a:lstStyle/>
          <a:p>
            <a:r>
              <a:rPr lang="en-US" dirty="0" smtClean="0"/>
              <a:t>QAD Enterprise Applications 2013 Enterprise Edition Customization</a:t>
            </a:r>
            <a:endParaRPr lang="en-US" dirty="0"/>
          </a:p>
        </p:txBody>
      </p:sp>
      <p:sp>
        <p:nvSpPr>
          <p:cNvPr id="8" name="Rectangle 3"/>
          <p:cNvSpPr>
            <a:spLocks noGrp="1" noChangeArrowheads="1"/>
          </p:cNvSpPr>
          <p:nvPr>
            <p:ph type="body" sz="quarter" idx="10"/>
          </p:nvPr>
        </p:nvSpPr>
        <p:spPr>
          <a:xfrm>
            <a:off x="457200" y="2432304"/>
            <a:ext cx="8229600" cy="349250"/>
          </a:xfrm>
        </p:spPr>
        <p:txBody>
          <a:bodyPr lIns="91432" tIns="45716" rIns="91432" bIns="45716">
            <a:normAutofit/>
          </a:bodyPr>
          <a:lstStyle/>
          <a:p>
            <a:r>
              <a:rPr lang="en-US" sz="1400" b="0" dirty="0" smtClean="0"/>
              <a:t>Maintained by biw@qad.com</a:t>
            </a:r>
            <a:endParaRPr lang="en-US" sz="1400" b="0" dirty="0"/>
          </a:p>
        </p:txBody>
      </p:sp>
      <p:sp>
        <p:nvSpPr>
          <p:cNvPr id="9" name="Rectangle 3"/>
          <p:cNvSpPr>
            <a:spLocks noGrp="1" noChangeArrowheads="1"/>
          </p:cNvSpPr>
          <p:nvPr>
            <p:ph type="body" sz="quarter" idx="10"/>
          </p:nvPr>
        </p:nvSpPr>
        <p:spPr>
          <a:xfrm>
            <a:off x="457200" y="3017520"/>
            <a:ext cx="8229600" cy="349250"/>
          </a:xfrm>
        </p:spPr>
        <p:txBody>
          <a:bodyPr lIns="91432" tIns="45716" rIns="91432" bIns="45716">
            <a:normAutofit/>
          </a:bodyPr>
          <a:lstStyle/>
          <a:p>
            <a:r>
              <a:rPr lang="en-US" sz="1400" b="0" dirty="0" smtClean="0"/>
              <a:t>Revised April 2013</a:t>
            </a:r>
            <a:endParaRPr lang="en-US" sz="1400" b="0" dirty="0"/>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0115" name="Rectangle 3"/>
          <p:cNvSpPr>
            <a:spLocks noGrp="1" noChangeArrowheads="1"/>
          </p:cNvSpPr>
          <p:nvPr>
            <p:ph idx="1"/>
          </p:nvPr>
        </p:nvSpPr>
        <p:spPr/>
        <p:txBody>
          <a:bodyPr/>
          <a:lstStyle/>
          <a:p>
            <a:r>
              <a:rPr lang="en-IE" dirty="0"/>
              <a:t>Consider the impact on the database of deleting the field at a later stage</a:t>
            </a:r>
          </a:p>
          <a:p>
            <a:r>
              <a:rPr lang="en-IE" dirty="0"/>
              <a:t>If the field is in constant use, many records are created for it</a:t>
            </a:r>
          </a:p>
          <a:p>
            <a:r>
              <a:rPr lang="en-IE" dirty="0"/>
              <a:t>When you delete, you delete the field and all </a:t>
            </a:r>
            <a:r>
              <a:rPr lang="en-IE" dirty="0" smtClean="0"/>
              <a:t>of its values</a:t>
            </a:r>
            <a:endParaRPr lang="en-IE" dirty="0"/>
          </a:p>
          <a:p>
            <a:r>
              <a:rPr lang="en-IE" dirty="0"/>
              <a:t>You can remove the field from the frame without deleting it</a:t>
            </a:r>
            <a:endParaRPr lang="en-US" dirty="0"/>
          </a:p>
        </p:txBody>
      </p:sp>
      <p:sp>
        <p:nvSpPr>
          <p:cNvPr id="730114" name="Rectangle 2"/>
          <p:cNvSpPr>
            <a:spLocks noGrp="1" noChangeArrowheads="1"/>
          </p:cNvSpPr>
          <p:nvPr>
            <p:ph type="title"/>
          </p:nvPr>
        </p:nvSpPr>
        <p:spPr/>
        <p:txBody>
          <a:bodyPr/>
          <a:lstStyle/>
          <a:p>
            <a:r>
              <a:rPr lang="en-US" dirty="0"/>
              <a:t>Performance Considerations</a:t>
            </a:r>
          </a:p>
        </p:txBody>
      </p:sp>
      <p:sp>
        <p:nvSpPr>
          <p:cNvPr id="4" name="Footer Placeholder 3"/>
          <p:cNvSpPr>
            <a:spLocks noGrp="1"/>
          </p:cNvSpPr>
          <p:nvPr>
            <p:ph type="ftr" sz="quarter" idx="10"/>
          </p:nvPr>
        </p:nvSpPr>
        <p:spPr/>
        <p:txBody>
          <a:bodyPr/>
          <a:lstStyle/>
          <a:p>
            <a:fld id="{23EABDCA-F2CD-4693-8EB9-0B2855C70EA6}" type="slidenum">
              <a:rPr lang="en-US"/>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2163" name="Rectangle 3"/>
          <p:cNvSpPr>
            <a:spLocks noGrp="1" noChangeArrowheads="1"/>
          </p:cNvSpPr>
          <p:nvPr>
            <p:ph idx="1"/>
          </p:nvPr>
        </p:nvSpPr>
        <p:spPr/>
        <p:txBody>
          <a:bodyPr/>
          <a:lstStyle/>
          <a:p>
            <a:r>
              <a:rPr lang="en-US" dirty="0" smtClean="0"/>
              <a:t>Auto Navigate</a:t>
            </a:r>
            <a:endParaRPr lang="en-US" dirty="0"/>
          </a:p>
          <a:p>
            <a:r>
              <a:rPr lang="en-US" dirty="0"/>
              <a:t>Available and Selected Fields</a:t>
            </a:r>
          </a:p>
          <a:p>
            <a:r>
              <a:rPr lang="en-IE" dirty="0"/>
              <a:t>Field Properties</a:t>
            </a:r>
          </a:p>
          <a:p>
            <a:r>
              <a:rPr lang="en-IE" dirty="0"/>
              <a:t>Tab Order</a:t>
            </a:r>
            <a:endParaRPr lang="en-US" dirty="0"/>
          </a:p>
          <a:p>
            <a:endParaRPr lang="en-US" dirty="0"/>
          </a:p>
        </p:txBody>
      </p:sp>
      <p:sp>
        <p:nvSpPr>
          <p:cNvPr id="732162" name="Rectangle 2"/>
          <p:cNvSpPr>
            <a:spLocks noGrp="1" noChangeArrowheads="1"/>
          </p:cNvSpPr>
          <p:nvPr>
            <p:ph type="title"/>
          </p:nvPr>
        </p:nvSpPr>
        <p:spPr/>
        <p:txBody>
          <a:bodyPr/>
          <a:lstStyle/>
          <a:p>
            <a:r>
              <a:rPr lang="en-IE" dirty="0"/>
              <a:t>Configure Screen</a:t>
            </a:r>
            <a:endParaRPr lang="en-US" dirty="0"/>
          </a:p>
        </p:txBody>
      </p:sp>
      <p:sp>
        <p:nvSpPr>
          <p:cNvPr id="5" name="Footer Placeholder 3"/>
          <p:cNvSpPr>
            <a:spLocks noGrp="1"/>
          </p:cNvSpPr>
          <p:nvPr>
            <p:ph type="ftr" sz="quarter" idx="10"/>
          </p:nvPr>
        </p:nvSpPr>
        <p:spPr/>
        <p:txBody>
          <a:bodyPr/>
          <a:lstStyle/>
          <a:p>
            <a:fld id="{911E3B90-946C-4E2C-984D-D45A04A854AB}" type="slidenum">
              <a:rPr lang="en-US"/>
              <a:pPr/>
              <a:t>11</a:t>
            </a:fld>
            <a:endParaRPr lang="en-US" dirty="0"/>
          </a:p>
        </p:txBody>
      </p:sp>
      <p:pic>
        <p:nvPicPr>
          <p:cNvPr id="732164" name="Picture 4" descr="configure_screen"/>
          <p:cNvPicPr>
            <a:picLocks noChangeAspect="1" noChangeArrowheads="1"/>
          </p:cNvPicPr>
          <p:nvPr/>
        </p:nvPicPr>
        <p:blipFill>
          <a:blip r:embed="rId3" cstate="print"/>
          <a:srcRect/>
          <a:stretch>
            <a:fillRect/>
          </a:stretch>
        </p:blipFill>
        <p:spPr bwMode="auto">
          <a:xfrm>
            <a:off x="3133675" y="2564904"/>
            <a:ext cx="5038725" cy="3127375"/>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4211" name="Rectangle 3"/>
          <p:cNvSpPr>
            <a:spLocks noGrp="1" noChangeArrowheads="1"/>
          </p:cNvSpPr>
          <p:nvPr>
            <p:ph idx="1"/>
          </p:nvPr>
        </p:nvSpPr>
        <p:spPr/>
        <p:txBody>
          <a:bodyPr/>
          <a:lstStyle/>
          <a:p>
            <a:r>
              <a:rPr lang="en-US" dirty="0"/>
              <a:t>Standard Fields and User Fields</a:t>
            </a:r>
          </a:p>
          <a:p>
            <a:r>
              <a:rPr lang="en-US" dirty="0"/>
              <a:t>Tables and fields defined in </a:t>
            </a:r>
            <a:r>
              <a:rPr lang="en-US" dirty="0">
                <a:latin typeface="Courier New" pitchFamily="49" charset="0"/>
              </a:rPr>
              <a:t>configscreens.xml</a:t>
            </a:r>
          </a:p>
          <a:p>
            <a:r>
              <a:rPr lang="en-US" dirty="0"/>
              <a:t>Add new user fields to </a:t>
            </a:r>
            <a:r>
              <a:rPr lang="en-US" dirty="0">
                <a:latin typeface="Courier New" pitchFamily="49" charset="0"/>
              </a:rPr>
              <a:t>configscreens.xml</a:t>
            </a:r>
          </a:p>
          <a:p>
            <a:r>
              <a:rPr lang="en-US" dirty="0"/>
              <a:t>Default values for fields</a:t>
            </a:r>
          </a:p>
          <a:p>
            <a:endParaRPr lang="en-US" dirty="0"/>
          </a:p>
          <a:p>
            <a:endParaRPr lang="en-US" dirty="0"/>
          </a:p>
          <a:p>
            <a:endParaRPr lang="en-US" dirty="0"/>
          </a:p>
        </p:txBody>
      </p:sp>
      <p:sp>
        <p:nvSpPr>
          <p:cNvPr id="734210" name="Rectangle 2"/>
          <p:cNvSpPr>
            <a:spLocks noGrp="1" noChangeArrowheads="1"/>
          </p:cNvSpPr>
          <p:nvPr>
            <p:ph type="title"/>
          </p:nvPr>
        </p:nvSpPr>
        <p:spPr/>
        <p:txBody>
          <a:bodyPr/>
          <a:lstStyle/>
          <a:p>
            <a:r>
              <a:rPr lang="en-US" dirty="0"/>
              <a:t>Available Fields</a:t>
            </a:r>
          </a:p>
        </p:txBody>
      </p:sp>
      <p:sp>
        <p:nvSpPr>
          <p:cNvPr id="5" name="Footer Placeholder 3"/>
          <p:cNvSpPr>
            <a:spLocks noGrp="1"/>
          </p:cNvSpPr>
          <p:nvPr>
            <p:ph type="ftr" sz="quarter" idx="10"/>
          </p:nvPr>
        </p:nvSpPr>
        <p:spPr/>
        <p:txBody>
          <a:bodyPr/>
          <a:lstStyle/>
          <a:p>
            <a:fld id="{A3DABC4C-4DFE-4D17-95F1-2EEC7FA5BE43}" type="slidenum">
              <a:rPr lang="en-US"/>
              <a:pPr/>
              <a:t>12</a:t>
            </a:fld>
            <a:endParaRPr lang="en-US" dirty="0"/>
          </a:p>
        </p:txBody>
      </p:sp>
      <p:pic>
        <p:nvPicPr>
          <p:cNvPr id="734212" name="Picture 4" descr="available_fields"/>
          <p:cNvPicPr>
            <a:picLocks noChangeAspect="1" noChangeArrowheads="1"/>
          </p:cNvPicPr>
          <p:nvPr/>
        </p:nvPicPr>
        <p:blipFill>
          <a:blip r:embed="rId3" cstate="print"/>
          <a:srcRect/>
          <a:stretch>
            <a:fillRect/>
          </a:stretch>
        </p:blipFill>
        <p:spPr bwMode="auto">
          <a:xfrm>
            <a:off x="2307786" y="3356992"/>
            <a:ext cx="4519612" cy="2827337"/>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6259" name="Rectangle 3"/>
          <p:cNvSpPr>
            <a:spLocks noGrp="1" noChangeArrowheads="1"/>
          </p:cNvSpPr>
          <p:nvPr>
            <p:ph idx="1"/>
          </p:nvPr>
        </p:nvSpPr>
        <p:spPr/>
        <p:txBody>
          <a:bodyPr/>
          <a:lstStyle/>
          <a:p>
            <a:r>
              <a:rPr lang="en-IE" dirty="0"/>
              <a:t>Editing Field Properties</a:t>
            </a:r>
          </a:p>
          <a:p>
            <a:r>
              <a:rPr lang="en-IE" dirty="0"/>
              <a:t>Field Validation</a:t>
            </a:r>
          </a:p>
          <a:p>
            <a:r>
              <a:rPr lang="en-IE" dirty="0"/>
              <a:t>Generalized Codes</a:t>
            </a:r>
          </a:p>
          <a:p>
            <a:r>
              <a:rPr lang="en-IE" dirty="0"/>
              <a:t>Program Validation</a:t>
            </a:r>
            <a:endParaRPr lang="en-US" dirty="0"/>
          </a:p>
          <a:p>
            <a:endParaRPr lang="en-US" dirty="0"/>
          </a:p>
          <a:p>
            <a:endParaRPr lang="en-US" dirty="0"/>
          </a:p>
          <a:p>
            <a:endParaRPr lang="en-US" dirty="0"/>
          </a:p>
          <a:p>
            <a:endParaRPr lang="en-US" dirty="0"/>
          </a:p>
          <a:p>
            <a:pPr>
              <a:buFont typeface="Webdings" pitchFamily="18" charset="2"/>
              <a:buNone/>
            </a:pPr>
            <a:endParaRPr lang="en-US" dirty="0"/>
          </a:p>
        </p:txBody>
      </p:sp>
      <p:sp>
        <p:nvSpPr>
          <p:cNvPr id="736258" name="Rectangle 2"/>
          <p:cNvSpPr>
            <a:spLocks noGrp="1" noChangeArrowheads="1"/>
          </p:cNvSpPr>
          <p:nvPr>
            <p:ph type="title"/>
          </p:nvPr>
        </p:nvSpPr>
        <p:spPr/>
        <p:txBody>
          <a:bodyPr/>
          <a:lstStyle/>
          <a:p>
            <a:r>
              <a:rPr lang="en-US" dirty="0"/>
              <a:t>Field Properties</a:t>
            </a:r>
          </a:p>
        </p:txBody>
      </p:sp>
      <p:sp>
        <p:nvSpPr>
          <p:cNvPr id="5" name="Footer Placeholder 3"/>
          <p:cNvSpPr>
            <a:spLocks noGrp="1"/>
          </p:cNvSpPr>
          <p:nvPr>
            <p:ph type="ftr" sz="quarter" idx="10"/>
          </p:nvPr>
        </p:nvSpPr>
        <p:spPr/>
        <p:txBody>
          <a:bodyPr/>
          <a:lstStyle/>
          <a:p>
            <a:fld id="{B15326F6-45FF-44FB-AE98-BCBE269CE9EE}" type="slidenum">
              <a:rPr lang="en-US"/>
              <a:pPr/>
              <a:t>13</a:t>
            </a:fld>
            <a:endParaRPr lang="en-US" dirty="0"/>
          </a:p>
        </p:txBody>
      </p:sp>
      <p:pic>
        <p:nvPicPr>
          <p:cNvPr id="736260" name="Picture 4" descr="edit_field"/>
          <p:cNvPicPr>
            <a:picLocks noChangeAspect="1" noChangeArrowheads="1"/>
          </p:cNvPicPr>
          <p:nvPr/>
        </p:nvPicPr>
        <p:blipFill>
          <a:blip r:embed="rId3" cstate="print"/>
          <a:srcRect/>
          <a:stretch>
            <a:fillRect/>
          </a:stretch>
        </p:blipFill>
        <p:spPr bwMode="auto">
          <a:xfrm>
            <a:off x="1757625" y="3289523"/>
            <a:ext cx="5619750" cy="2371725"/>
          </a:xfrm>
          <a:prstGeom prst="rect">
            <a:avLst/>
          </a:prstGeom>
          <a:noFill/>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Use Drill-Down/Lookup Maintenance</a:t>
            </a:r>
          </a:p>
          <a:p>
            <a:r>
              <a:rPr lang="en-US" dirty="0" smtClean="0"/>
              <a:t>Enter the full table and field name</a:t>
            </a:r>
          </a:p>
          <a:p>
            <a:pPr>
              <a:buNone/>
            </a:pPr>
            <a:endParaRPr lang="en-US" dirty="0"/>
          </a:p>
        </p:txBody>
      </p:sp>
      <p:sp>
        <p:nvSpPr>
          <p:cNvPr id="6" name="Title 5"/>
          <p:cNvSpPr>
            <a:spLocks noGrp="1"/>
          </p:cNvSpPr>
          <p:nvPr>
            <p:ph type="title"/>
          </p:nvPr>
        </p:nvSpPr>
        <p:spPr/>
        <p:txBody>
          <a:bodyPr>
            <a:normAutofit/>
          </a:bodyPr>
          <a:lstStyle/>
          <a:p>
            <a:r>
              <a:rPr lang="en-US" dirty="0" smtClean="0"/>
              <a:t>Adding Lookups to Fields</a:t>
            </a:r>
            <a:endParaRPr lang="en-US" dirty="0"/>
          </a:p>
        </p:txBody>
      </p:sp>
      <p:sp>
        <p:nvSpPr>
          <p:cNvPr id="5" name="Footer Placeholder 1"/>
          <p:cNvSpPr>
            <a:spLocks noGrp="1"/>
          </p:cNvSpPr>
          <p:nvPr>
            <p:ph type="ftr" sz="quarter" idx="10"/>
          </p:nvPr>
        </p:nvSpPr>
        <p:spPr/>
        <p:txBody>
          <a:bodyPr/>
          <a:lstStyle/>
          <a:p>
            <a:fld id="{F21BDFB7-F798-4E6D-A272-E2AD4B859440}" type="slidenum">
              <a:rPr lang="en-US"/>
              <a:pPr/>
              <a:t>14</a:t>
            </a:fld>
            <a:endParaRPr lang="en-US" dirty="0"/>
          </a:p>
        </p:txBody>
      </p:sp>
      <p:pic>
        <p:nvPicPr>
          <p:cNvPr id="738308" name="Picture 4" descr="drill_down_mntnce"/>
          <p:cNvPicPr>
            <a:picLocks noChangeAspect="1" noChangeArrowheads="1"/>
          </p:cNvPicPr>
          <p:nvPr/>
        </p:nvPicPr>
        <p:blipFill>
          <a:blip r:embed="rId3" cstate="print"/>
          <a:srcRect/>
          <a:stretch>
            <a:fillRect/>
          </a:stretch>
        </p:blipFill>
        <p:spPr bwMode="auto">
          <a:xfrm>
            <a:off x="2699792" y="2087463"/>
            <a:ext cx="3724275" cy="3933825"/>
          </a:xfrm>
          <a:prstGeom prst="rect">
            <a:avLst/>
          </a:prstGeom>
          <a:noFill/>
        </p:spPr>
      </p:pic>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Using the gpgenfld.i include file</a:t>
            </a:r>
          </a:p>
          <a:p>
            <a:r>
              <a:rPr lang="en-US" dirty="0" smtClean="0"/>
              <a:t>gpgenfld.i get and set function calls</a:t>
            </a:r>
          </a:p>
          <a:p>
            <a:endParaRPr lang="en-US" dirty="0"/>
          </a:p>
        </p:txBody>
      </p:sp>
      <p:sp>
        <p:nvSpPr>
          <p:cNvPr id="740354" name="Rectangle 2"/>
          <p:cNvSpPr>
            <a:spLocks noGrp="1" noChangeArrowheads="1"/>
          </p:cNvSpPr>
          <p:nvPr>
            <p:ph type="title"/>
          </p:nvPr>
        </p:nvSpPr>
        <p:spPr/>
        <p:txBody>
          <a:bodyPr/>
          <a:lstStyle/>
          <a:p>
            <a:r>
              <a:rPr lang="en-US" dirty="0"/>
              <a:t>Using Added Fields in Character Code</a:t>
            </a:r>
          </a:p>
        </p:txBody>
      </p:sp>
      <p:sp>
        <p:nvSpPr>
          <p:cNvPr id="4" name="Footer Placeholder 3"/>
          <p:cNvSpPr>
            <a:spLocks noGrp="1"/>
          </p:cNvSpPr>
          <p:nvPr>
            <p:ph type="ftr" sz="quarter" idx="10"/>
          </p:nvPr>
        </p:nvSpPr>
        <p:spPr/>
        <p:txBody>
          <a:bodyPr/>
          <a:lstStyle/>
          <a:p>
            <a:fld id="{70A8167E-8774-4C9D-911A-45FE774F613C}" type="slidenum">
              <a:rPr lang="en-US"/>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42403" name="Rectangle 3"/>
          <p:cNvSpPr>
            <a:spLocks noGrp="1" noChangeArrowheads="1"/>
          </p:cNvSpPr>
          <p:nvPr>
            <p:ph idx="1"/>
          </p:nvPr>
        </p:nvSpPr>
        <p:spPr>
          <a:noFill/>
          <a:ln/>
        </p:spPr>
        <p:txBody>
          <a:bodyPr lIns="91432" tIns="91432" rIns="91432" bIns="91432"/>
          <a:lstStyle/>
          <a:p>
            <a:r>
              <a:rPr lang="en-IE" dirty="0"/>
              <a:t>Frames option </a:t>
            </a:r>
            <a:r>
              <a:rPr lang="en-IE" dirty="0" smtClean="0"/>
              <a:t>is only </a:t>
            </a:r>
            <a:r>
              <a:rPr lang="en-IE" dirty="0"/>
              <a:t>available when fields are available</a:t>
            </a:r>
          </a:p>
          <a:p>
            <a:r>
              <a:rPr lang="en-IE" dirty="0"/>
              <a:t>Use Tab Order to set the tabbing order</a:t>
            </a:r>
          </a:p>
          <a:p>
            <a:endParaRPr lang="en-US" dirty="0"/>
          </a:p>
        </p:txBody>
      </p:sp>
      <p:sp>
        <p:nvSpPr>
          <p:cNvPr id="742402" name="Rectangle 2"/>
          <p:cNvSpPr>
            <a:spLocks noGrp="1" noChangeArrowheads="1"/>
          </p:cNvSpPr>
          <p:nvPr>
            <p:ph type="title"/>
          </p:nvPr>
        </p:nvSpPr>
        <p:spPr/>
        <p:txBody>
          <a:bodyPr/>
          <a:lstStyle/>
          <a:p>
            <a:r>
              <a:rPr lang="en-US" dirty="0"/>
              <a:t>Adding Frames</a:t>
            </a:r>
          </a:p>
        </p:txBody>
      </p:sp>
      <p:sp>
        <p:nvSpPr>
          <p:cNvPr id="5" name="Footer Placeholder 3"/>
          <p:cNvSpPr>
            <a:spLocks noGrp="1"/>
          </p:cNvSpPr>
          <p:nvPr>
            <p:ph type="ftr" sz="quarter" idx="10"/>
          </p:nvPr>
        </p:nvSpPr>
        <p:spPr/>
        <p:txBody>
          <a:bodyPr/>
          <a:lstStyle/>
          <a:p>
            <a:fld id="{F094EAA6-E3FC-4C6B-8A10-3BB6109D1227}" type="slidenum">
              <a:rPr lang="en-US"/>
              <a:pPr/>
              <a:t>16</a:t>
            </a:fld>
            <a:endParaRPr lang="en-US" dirty="0"/>
          </a:p>
        </p:txBody>
      </p:sp>
      <p:pic>
        <p:nvPicPr>
          <p:cNvPr id="742404" name="Picture 4" descr="addframe"/>
          <p:cNvPicPr>
            <a:picLocks noChangeAspect="1" noChangeArrowheads="1"/>
          </p:cNvPicPr>
          <p:nvPr/>
        </p:nvPicPr>
        <p:blipFill>
          <a:blip r:embed="rId3" cstate="print"/>
          <a:srcRect/>
          <a:stretch>
            <a:fillRect/>
          </a:stretch>
        </p:blipFill>
        <p:spPr bwMode="auto">
          <a:xfrm>
            <a:off x="1782563" y="2492896"/>
            <a:ext cx="5553075" cy="3535363"/>
          </a:xfrm>
          <a:prstGeom prst="rect">
            <a:avLst/>
          </a:prstGeom>
          <a:noFill/>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891610"/>
            <a:ext cx="3466728" cy="5424523"/>
          </a:xfrm>
        </p:spPr>
        <p:txBody>
          <a:bodyPr/>
          <a:lstStyle/>
          <a:p>
            <a:r>
              <a:rPr lang="en-US" dirty="0" smtClean="0"/>
              <a:t>All configured screens</a:t>
            </a:r>
          </a:p>
          <a:p>
            <a:r>
              <a:rPr lang="en-US" dirty="0" smtClean="0"/>
              <a:t>Details on individual fields</a:t>
            </a:r>
          </a:p>
          <a:p>
            <a:endParaRPr lang="en-US" dirty="0"/>
          </a:p>
        </p:txBody>
      </p:sp>
      <p:sp>
        <p:nvSpPr>
          <p:cNvPr id="7" name="Title 6"/>
          <p:cNvSpPr>
            <a:spLocks noGrp="1"/>
          </p:cNvSpPr>
          <p:nvPr>
            <p:ph type="title"/>
          </p:nvPr>
        </p:nvSpPr>
        <p:spPr/>
        <p:txBody>
          <a:bodyPr>
            <a:normAutofit/>
          </a:bodyPr>
          <a:lstStyle/>
          <a:p>
            <a:r>
              <a:rPr lang="en-US" dirty="0" smtClean="0"/>
              <a:t>Configurable Screens Report</a:t>
            </a:r>
            <a:endParaRPr lang="en-US" dirty="0"/>
          </a:p>
        </p:txBody>
      </p:sp>
      <p:sp>
        <p:nvSpPr>
          <p:cNvPr id="6" name="Footer Placeholder 1"/>
          <p:cNvSpPr>
            <a:spLocks noGrp="1"/>
          </p:cNvSpPr>
          <p:nvPr>
            <p:ph type="ftr" sz="quarter" idx="10"/>
          </p:nvPr>
        </p:nvSpPr>
        <p:spPr/>
        <p:txBody>
          <a:bodyPr/>
          <a:lstStyle/>
          <a:p>
            <a:fld id="{8D0FD025-83EF-4ED8-972F-91267144CA67}" type="slidenum">
              <a:rPr lang="en-US"/>
              <a:pPr/>
              <a:t>17</a:t>
            </a:fld>
            <a:endParaRPr lang="en-US" dirty="0"/>
          </a:p>
        </p:txBody>
      </p:sp>
      <p:sp>
        <p:nvSpPr>
          <p:cNvPr id="744451" name="Rectangle 3"/>
          <p:cNvSpPr>
            <a:spLocks noChangeArrowheads="1"/>
          </p:cNvSpPr>
          <p:nvPr/>
        </p:nvSpPr>
        <p:spPr bwMode="auto">
          <a:xfrm>
            <a:off x="695325" y="1500188"/>
            <a:ext cx="7915275" cy="5053012"/>
          </a:xfrm>
          <a:prstGeom prst="rect">
            <a:avLst/>
          </a:prstGeom>
          <a:noFill/>
          <a:ln w="9525">
            <a:noFill/>
            <a:miter lim="800000"/>
            <a:headEnd/>
            <a:tailEnd/>
          </a:ln>
          <a:effectLst/>
        </p:spPr>
        <p:txBody>
          <a:bodyPr lIns="91432" tIns="91432" rIns="91432" bIns="91432"/>
          <a:lstStyle/>
          <a:p>
            <a:pPr marL="342900" indent="-342900" algn="l">
              <a:lnSpc>
                <a:spcPct val="90000"/>
              </a:lnSpc>
              <a:spcBef>
                <a:spcPct val="30000"/>
              </a:spcBef>
              <a:buClr>
                <a:srgbClr val="890C4C"/>
              </a:buClr>
              <a:buFont typeface="Webdings" pitchFamily="18" charset="2"/>
              <a:buChar char="5"/>
            </a:pPr>
            <a:endParaRPr lang="en-US" b="0" dirty="0">
              <a:latin typeface="Tahoma" pitchFamily="34" charset="0"/>
            </a:endParaRPr>
          </a:p>
        </p:txBody>
      </p:sp>
      <p:pic>
        <p:nvPicPr>
          <p:cNvPr id="744453" name="Picture 5" descr="configscrnsreport"/>
          <p:cNvPicPr>
            <a:picLocks noChangeAspect="1" noChangeArrowheads="1"/>
          </p:cNvPicPr>
          <p:nvPr/>
        </p:nvPicPr>
        <p:blipFill>
          <a:blip r:embed="rId3" cstate="print"/>
          <a:srcRect/>
          <a:stretch>
            <a:fillRect/>
          </a:stretch>
        </p:blipFill>
        <p:spPr bwMode="auto">
          <a:xfrm>
            <a:off x="3975100" y="980728"/>
            <a:ext cx="4797425" cy="4946650"/>
          </a:xfrm>
          <a:prstGeom prst="rect">
            <a:avLst/>
          </a:prstGeom>
          <a:noFill/>
        </p:spPr>
      </p:pic>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6498" name="Rectangle 2"/>
          <p:cNvSpPr>
            <a:spLocks noGrp="1" noChangeArrowheads="1"/>
          </p:cNvSpPr>
          <p:nvPr>
            <p:ph type="title"/>
          </p:nvPr>
        </p:nvSpPr>
        <p:spPr/>
        <p:txBody>
          <a:bodyPr/>
          <a:lstStyle/>
          <a:p>
            <a:r>
              <a:rPr lang="en-US" dirty="0" smtClean="0"/>
              <a:t>Hands-on </a:t>
            </a:r>
            <a:r>
              <a:rPr lang="en-US" dirty="0"/>
              <a:t>Exercise (5)</a:t>
            </a:r>
          </a:p>
        </p:txBody>
      </p:sp>
      <p:sp>
        <p:nvSpPr>
          <p:cNvPr id="4" name="Footer Placeholder 3"/>
          <p:cNvSpPr>
            <a:spLocks noGrp="1"/>
          </p:cNvSpPr>
          <p:nvPr>
            <p:ph type="ftr" sz="quarter" idx="10"/>
          </p:nvPr>
        </p:nvSpPr>
        <p:spPr/>
        <p:txBody>
          <a:bodyPr/>
          <a:lstStyle/>
          <a:p>
            <a:fld id="{96BC9B92-B2D3-4109-B1FA-F55FADDB453A}" type="slidenum">
              <a:rPr lang="en-US"/>
              <a:pPr/>
              <a:t>18</a:t>
            </a:fld>
            <a:endParaRPr lang="en-US" dirty="0"/>
          </a:p>
        </p:txBody>
      </p:sp>
      <p:pic>
        <p:nvPicPr>
          <p:cNvPr id="746499"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1699" name="Rectangle 3"/>
          <p:cNvSpPr>
            <a:spLocks noGrp="1" noChangeArrowheads="1"/>
          </p:cNvSpPr>
          <p:nvPr>
            <p:ph idx="1"/>
          </p:nvPr>
        </p:nvSpPr>
        <p:spPr/>
        <p:txBody>
          <a:bodyPr/>
          <a:lstStyle/>
          <a:p>
            <a:pPr marL="533400" indent="-533400"/>
            <a:r>
              <a:rPr lang="en-US" dirty="0"/>
              <a:t>Available in all </a:t>
            </a:r>
            <a:r>
              <a:rPr lang="en-US" dirty="0" smtClean="0"/>
              <a:t>Financials </a:t>
            </a:r>
            <a:r>
              <a:rPr lang="en-US" dirty="0"/>
              <a:t>UIs</a:t>
            </a:r>
          </a:p>
          <a:p>
            <a:pPr marL="533400" indent="-533400"/>
            <a:r>
              <a:rPr lang="en-US" dirty="0"/>
              <a:t>Lets someone change certain control </a:t>
            </a:r>
            <a:r>
              <a:rPr lang="en-US" dirty="0" smtClean="0"/>
              <a:t>properties:</a:t>
            </a:r>
            <a:endParaRPr lang="en-US" dirty="0"/>
          </a:p>
          <a:p>
            <a:pPr marL="914400" lvl="1" indent="-457200"/>
            <a:r>
              <a:rPr lang="en-US" dirty="0"/>
              <a:t>Controls can be anything on the form, such as fields, buttons, labels, or tab </a:t>
            </a:r>
            <a:r>
              <a:rPr lang="en-US" dirty="0" smtClean="0"/>
              <a:t>controls</a:t>
            </a:r>
            <a:endParaRPr lang="en-US" dirty="0"/>
          </a:p>
          <a:p>
            <a:pPr marL="914400" lvl="1" indent="-457200"/>
            <a:r>
              <a:rPr lang="en-US" dirty="0"/>
              <a:t>Properties can </a:t>
            </a:r>
            <a:r>
              <a:rPr lang="en-US" dirty="0" smtClean="0"/>
              <a:t>be visible</a:t>
            </a:r>
            <a:r>
              <a:rPr lang="en-US" dirty="0"/>
              <a:t>, enabled, label, initial value, </a:t>
            </a:r>
            <a:r>
              <a:rPr lang="en-US" dirty="0" smtClean="0"/>
              <a:t>coordinates </a:t>
            </a:r>
            <a:r>
              <a:rPr lang="en-US" dirty="0"/>
              <a:t>on the form</a:t>
            </a:r>
          </a:p>
          <a:p>
            <a:pPr marL="533400" indent="-533400"/>
            <a:r>
              <a:rPr lang="en-US" dirty="0"/>
              <a:t>Different levels of customization: User / Role / System</a:t>
            </a:r>
          </a:p>
          <a:p>
            <a:pPr marL="457200" indent="0">
              <a:buNone/>
            </a:pPr>
            <a:r>
              <a:rPr lang="en-US" sz="2400" dirty="0"/>
              <a:t>Secured via </a:t>
            </a:r>
            <a:r>
              <a:rPr lang="en-US" sz="2400" dirty="0" smtClean="0"/>
              <a:t>“Secured </a:t>
            </a:r>
            <a:r>
              <a:rPr lang="en-US" sz="2400" dirty="0"/>
              <a:t>Items not on </a:t>
            </a:r>
            <a:r>
              <a:rPr lang="en-US" sz="2400" dirty="0" smtClean="0"/>
              <a:t>Menu” </a:t>
            </a:r>
            <a:r>
              <a:rPr lang="en-US" sz="2400" dirty="0"/>
              <a:t>(under BControlProperty in the treeview)</a:t>
            </a:r>
          </a:p>
          <a:p>
            <a:pPr marL="533400" indent="-533400">
              <a:buNone/>
            </a:pPr>
            <a:endParaRPr lang="en-US" dirty="0"/>
          </a:p>
        </p:txBody>
      </p:sp>
      <p:sp>
        <p:nvSpPr>
          <p:cNvPr id="541698"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24AB0087-CC21-469E-AEFD-139D0207986C}" type="slidenum">
              <a:rPr lang="en-US"/>
              <a:pPr/>
              <a:t>19</a:t>
            </a:fld>
            <a:endParaRPr lang="en-US" dirty="0"/>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Footer Placeholder 1"/>
          <p:cNvSpPr>
            <a:spLocks noGrp="1"/>
          </p:cNvSpPr>
          <p:nvPr>
            <p:ph type="ftr" sz="quarter" idx="10"/>
          </p:nvPr>
        </p:nvSpPr>
        <p:spPr>
          <a:noFill/>
        </p:spPr>
        <p:txBody>
          <a:bodyPr/>
          <a:lstStyle/>
          <a:p>
            <a:fld id="{712AC081-19CA-4FD6-A7A0-CC6E57DAC13F}" type="slidenum">
              <a:rPr lang="en-US" smtClean="0"/>
              <a:pPr/>
              <a:t>2</a:t>
            </a:fld>
            <a:endParaRPr lang="en-US" smtClean="0"/>
          </a:p>
        </p:txBody>
      </p:sp>
      <p:sp>
        <p:nvSpPr>
          <p:cNvPr id="7171" name="Rectangle 3"/>
          <p:cNvSpPr>
            <a:spLocks noGrp="1" noChangeArrowheads="1"/>
          </p:cNvSpPr>
          <p:nvPr>
            <p:ph type="body" idx="4294967295"/>
          </p:nvPr>
        </p:nvSpPr>
        <p:spPr>
          <a:xfrm>
            <a:off x="467544" y="188640"/>
            <a:ext cx="8153400" cy="6364560"/>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2013 by QAD Inc.</a:t>
            </a:r>
          </a:p>
          <a:p>
            <a:pPr marL="0" indent="0"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9890" name="Rectangle 2"/>
          <p:cNvSpPr>
            <a:spLocks noGrp="1" noChangeArrowheads="1"/>
          </p:cNvSpPr>
          <p:nvPr>
            <p:ph type="title"/>
          </p:nvPr>
        </p:nvSpPr>
        <p:spPr/>
        <p:txBody>
          <a:bodyPr/>
          <a:lstStyle/>
          <a:p>
            <a:r>
              <a:rPr lang="en-US" dirty="0"/>
              <a:t>UI Design Mode - </a:t>
            </a:r>
            <a:r>
              <a:rPr lang="en-US" dirty="0" smtClean="0"/>
              <a:t>Start</a:t>
            </a:r>
            <a:endParaRPr lang="en-US" dirty="0"/>
          </a:p>
        </p:txBody>
      </p:sp>
      <p:sp>
        <p:nvSpPr>
          <p:cNvPr id="5" name="Footer Placeholder 3"/>
          <p:cNvSpPr>
            <a:spLocks noGrp="1"/>
          </p:cNvSpPr>
          <p:nvPr>
            <p:ph type="ftr" sz="quarter" idx="10"/>
          </p:nvPr>
        </p:nvSpPr>
        <p:spPr/>
        <p:txBody>
          <a:bodyPr/>
          <a:lstStyle/>
          <a:p>
            <a:fld id="{4C3B23A6-7F2F-4D5A-A504-44AA97F4D046}" type="slidenum">
              <a:rPr lang="en-US"/>
              <a:pPr/>
              <a:t>20</a:t>
            </a:fld>
            <a:endParaRPr lang="en-US" dirty="0"/>
          </a:p>
        </p:txBody>
      </p:sp>
      <p:grpSp>
        <p:nvGrpSpPr>
          <p:cNvPr id="6" name="Group 5"/>
          <p:cNvGrpSpPr/>
          <p:nvPr/>
        </p:nvGrpSpPr>
        <p:grpSpPr>
          <a:xfrm>
            <a:off x="1800141" y="2195363"/>
            <a:ext cx="5519738" cy="2817813"/>
            <a:chOff x="1114425" y="2133600"/>
            <a:chExt cx="5519738" cy="2817813"/>
          </a:xfrm>
        </p:grpSpPr>
        <p:pic>
          <p:nvPicPr>
            <p:cNvPr id="549894" name="Picture 6"/>
            <p:cNvPicPr>
              <a:picLocks noChangeAspect="1" noChangeArrowheads="1"/>
            </p:cNvPicPr>
            <p:nvPr/>
          </p:nvPicPr>
          <p:blipFill>
            <a:blip r:embed="rId3" cstate="print"/>
            <a:srcRect/>
            <a:stretch>
              <a:fillRect/>
            </a:stretch>
          </p:blipFill>
          <p:spPr bwMode="auto">
            <a:xfrm>
              <a:off x="3441700" y="2636838"/>
              <a:ext cx="3192463" cy="2314575"/>
            </a:xfrm>
            <a:prstGeom prst="rect">
              <a:avLst/>
            </a:prstGeom>
            <a:noFill/>
            <a:ln w="9525" algn="ctr">
              <a:noFill/>
              <a:miter lim="800000"/>
              <a:headEnd/>
              <a:tailEnd/>
            </a:ln>
            <a:effectLst/>
          </p:spPr>
        </p:pic>
        <p:pic>
          <p:nvPicPr>
            <p:cNvPr id="549895" name="Picture 7"/>
            <p:cNvPicPr>
              <a:picLocks noChangeAspect="1" noChangeArrowheads="1"/>
            </p:cNvPicPr>
            <p:nvPr/>
          </p:nvPicPr>
          <p:blipFill>
            <a:blip r:embed="rId4" cstate="print"/>
            <a:srcRect/>
            <a:stretch>
              <a:fillRect/>
            </a:stretch>
          </p:blipFill>
          <p:spPr bwMode="auto">
            <a:xfrm>
              <a:off x="1114425" y="2133600"/>
              <a:ext cx="2200275" cy="963613"/>
            </a:xfrm>
            <a:prstGeom prst="rect">
              <a:avLst/>
            </a:prstGeom>
            <a:noFill/>
            <a:ln w="9525" algn="ctr">
              <a:noFill/>
              <a:miter lim="800000"/>
              <a:headEnd/>
              <a:tailEnd/>
            </a:ln>
            <a:effectLst/>
          </p:spPr>
        </p:pic>
      </p:gr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1938" name="Rectangle 2"/>
          <p:cNvSpPr>
            <a:spLocks noGrp="1" noChangeArrowheads="1"/>
          </p:cNvSpPr>
          <p:nvPr>
            <p:ph type="title"/>
          </p:nvPr>
        </p:nvSpPr>
        <p:spPr/>
        <p:txBody>
          <a:bodyPr/>
          <a:lstStyle/>
          <a:p>
            <a:r>
              <a:rPr lang="en-US" dirty="0"/>
              <a:t>UI Design Mode</a:t>
            </a:r>
          </a:p>
        </p:txBody>
      </p:sp>
      <p:sp>
        <p:nvSpPr>
          <p:cNvPr id="6" name="Footer Placeholder 3"/>
          <p:cNvSpPr>
            <a:spLocks noGrp="1"/>
          </p:cNvSpPr>
          <p:nvPr>
            <p:ph type="ftr" sz="quarter" idx="10"/>
          </p:nvPr>
        </p:nvSpPr>
        <p:spPr/>
        <p:txBody>
          <a:bodyPr/>
          <a:lstStyle/>
          <a:p>
            <a:fld id="{CC0B3F9E-4CE4-4F08-81B5-976661901190}" type="slidenum">
              <a:rPr lang="en-US"/>
              <a:pPr/>
              <a:t>21</a:t>
            </a:fld>
            <a:endParaRPr lang="en-US" dirty="0"/>
          </a:p>
        </p:txBody>
      </p:sp>
      <p:pic>
        <p:nvPicPr>
          <p:cNvPr id="551942" name="Picture 6"/>
          <p:cNvPicPr>
            <a:picLocks noChangeAspect="1" noChangeArrowheads="1"/>
          </p:cNvPicPr>
          <p:nvPr/>
        </p:nvPicPr>
        <p:blipFill>
          <a:blip r:embed="rId3" cstate="print"/>
          <a:srcRect/>
          <a:stretch>
            <a:fillRect/>
          </a:stretch>
        </p:blipFill>
        <p:spPr bwMode="auto">
          <a:xfrm>
            <a:off x="1042988" y="1268760"/>
            <a:ext cx="6977062" cy="4640262"/>
          </a:xfrm>
          <a:prstGeom prst="rect">
            <a:avLst/>
          </a:prstGeom>
          <a:noFill/>
          <a:ln w="9525" algn="ctr">
            <a:noFill/>
            <a:miter lim="800000"/>
            <a:headEnd/>
            <a:tailEnd/>
          </a:ln>
          <a:effectLst/>
        </p:spPr>
      </p:pic>
      <p:sp>
        <p:nvSpPr>
          <p:cNvPr id="551944" name="Rectangle 8"/>
          <p:cNvSpPr>
            <a:spLocks noChangeArrowheads="1"/>
          </p:cNvSpPr>
          <p:nvPr/>
        </p:nvSpPr>
        <p:spPr bwMode="auto">
          <a:xfrm>
            <a:off x="3973513" y="4292947"/>
            <a:ext cx="4786312" cy="863600"/>
          </a:xfrm>
          <a:prstGeom prst="rect">
            <a:avLst/>
          </a:prstGeom>
          <a:solidFill>
            <a:schemeClr val="bg1"/>
          </a:solidFill>
          <a:ln w="9525" algn="ctr">
            <a:noFill/>
            <a:miter lim="800000"/>
            <a:headEnd/>
            <a:tailEnd/>
          </a:ln>
          <a:effectLst/>
        </p:spPr>
        <p:txBody>
          <a:bodyPr wrap="none" tIns="91440" bIns="91440" anchor="ctr"/>
          <a:lstStyle/>
          <a:p>
            <a:endParaRPr lang="en-US" dirty="0">
              <a:latin typeface="+mj-lt"/>
            </a:endParaRPr>
          </a:p>
        </p:txBody>
      </p:sp>
      <p:pic>
        <p:nvPicPr>
          <p:cNvPr id="551943" name="Picture 7"/>
          <p:cNvPicPr>
            <a:picLocks noChangeAspect="1" noChangeArrowheads="1"/>
          </p:cNvPicPr>
          <p:nvPr/>
        </p:nvPicPr>
        <p:blipFill>
          <a:blip r:embed="rId4" cstate="print"/>
          <a:srcRect/>
          <a:stretch>
            <a:fillRect/>
          </a:stretch>
        </p:blipFill>
        <p:spPr bwMode="auto">
          <a:xfrm>
            <a:off x="4040188" y="4437410"/>
            <a:ext cx="4921250" cy="801687"/>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010"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A9B90B1D-603C-41DC-883E-5A68549C6015}" type="slidenum">
              <a:rPr lang="en-US"/>
              <a:pPr/>
              <a:t>22</a:t>
            </a:fld>
            <a:endParaRPr lang="en-US" dirty="0"/>
          </a:p>
        </p:txBody>
      </p:sp>
      <p:pic>
        <p:nvPicPr>
          <p:cNvPr id="683013" name="Picture 5"/>
          <p:cNvPicPr>
            <a:picLocks noChangeAspect="1" noChangeArrowheads="1"/>
          </p:cNvPicPr>
          <p:nvPr/>
        </p:nvPicPr>
        <p:blipFill>
          <a:blip r:embed="rId3" cstate="print"/>
          <a:srcRect/>
          <a:stretch>
            <a:fillRect/>
          </a:stretch>
        </p:blipFill>
        <p:spPr bwMode="auto">
          <a:xfrm>
            <a:off x="1187450" y="1268760"/>
            <a:ext cx="6778625" cy="4497388"/>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986" name="Rectangle 2"/>
          <p:cNvSpPr>
            <a:spLocks noGrp="1" noChangeArrowheads="1"/>
          </p:cNvSpPr>
          <p:nvPr>
            <p:ph type="title"/>
          </p:nvPr>
        </p:nvSpPr>
        <p:spPr/>
        <p:txBody>
          <a:bodyPr/>
          <a:lstStyle/>
          <a:p>
            <a:r>
              <a:rPr lang="en-US" dirty="0"/>
              <a:t>UI Design Mode - </a:t>
            </a:r>
            <a:r>
              <a:rPr lang="en-US" dirty="0" smtClean="0"/>
              <a:t>Close</a:t>
            </a:r>
            <a:endParaRPr lang="en-US" dirty="0"/>
          </a:p>
        </p:txBody>
      </p:sp>
      <p:sp>
        <p:nvSpPr>
          <p:cNvPr id="4" name="Footer Placeholder 3"/>
          <p:cNvSpPr>
            <a:spLocks noGrp="1"/>
          </p:cNvSpPr>
          <p:nvPr>
            <p:ph type="ftr" sz="quarter" idx="10"/>
          </p:nvPr>
        </p:nvSpPr>
        <p:spPr/>
        <p:txBody>
          <a:bodyPr/>
          <a:lstStyle/>
          <a:p>
            <a:fld id="{F166D317-F769-4761-AF85-42EE4912E676}" type="slidenum">
              <a:rPr lang="en-US"/>
              <a:pPr/>
              <a:t>23</a:t>
            </a:fld>
            <a:endParaRPr lang="en-US" dirty="0"/>
          </a:p>
        </p:txBody>
      </p:sp>
      <p:pic>
        <p:nvPicPr>
          <p:cNvPr id="553990" name="Picture 6"/>
          <p:cNvPicPr>
            <a:picLocks noChangeAspect="1" noChangeArrowheads="1"/>
          </p:cNvPicPr>
          <p:nvPr/>
        </p:nvPicPr>
        <p:blipFill>
          <a:blip r:embed="rId3" cstate="print"/>
          <a:srcRect/>
          <a:stretch>
            <a:fillRect/>
          </a:stretch>
        </p:blipFill>
        <p:spPr bwMode="auto">
          <a:xfrm>
            <a:off x="2351327" y="1628800"/>
            <a:ext cx="4430713" cy="3962400"/>
          </a:xfrm>
          <a:prstGeom prst="rect">
            <a:avLst/>
          </a:prstGeom>
          <a:noFill/>
          <a:ln w="9525" algn="ctr">
            <a:noFill/>
            <a:miter lim="800000"/>
            <a:headEnd/>
            <a:tailEnd/>
          </a:ln>
          <a:effectLst/>
        </p:spPr>
      </p:pic>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7843" name="Rectangle 3"/>
          <p:cNvSpPr>
            <a:spLocks noGrp="1" noChangeArrowheads="1"/>
          </p:cNvSpPr>
          <p:nvPr>
            <p:ph idx="1"/>
          </p:nvPr>
        </p:nvSpPr>
        <p:spPr/>
        <p:txBody>
          <a:bodyPr/>
          <a:lstStyle/>
          <a:p>
            <a:pPr marL="0" indent="0">
              <a:buFont typeface="Webdings" pitchFamily="18" charset="2"/>
              <a:buNone/>
            </a:pPr>
            <a:r>
              <a:rPr lang="en-US" dirty="0" smtClean="0"/>
              <a:t>You can use the </a:t>
            </a:r>
            <a:r>
              <a:rPr lang="en-US" dirty="0"/>
              <a:t>following API </a:t>
            </a:r>
            <a:r>
              <a:rPr lang="en-US" dirty="0" smtClean="0"/>
              <a:t>methods to </a:t>
            </a:r>
            <a:r>
              <a:rPr lang="en-US" dirty="0"/>
              <a:t>dump and load UI customization information:</a:t>
            </a:r>
          </a:p>
          <a:p>
            <a:r>
              <a:rPr lang="en-US" sz="2400" dirty="0">
                <a:latin typeface="Courier New" pitchFamily="49" charset="0"/>
              </a:rPr>
              <a:t>ApiExportCustomization(…)</a:t>
            </a:r>
          </a:p>
          <a:p>
            <a:r>
              <a:rPr lang="en-US" sz="2400" dirty="0">
                <a:latin typeface="Courier New" pitchFamily="49" charset="0"/>
              </a:rPr>
              <a:t>ApiImportCustomizations(icImportFile)</a:t>
            </a:r>
          </a:p>
        </p:txBody>
      </p:sp>
      <p:sp>
        <p:nvSpPr>
          <p:cNvPr id="547842" name="Rectangle 2"/>
          <p:cNvSpPr>
            <a:spLocks noGrp="1" noChangeArrowheads="1"/>
          </p:cNvSpPr>
          <p:nvPr>
            <p:ph type="title"/>
          </p:nvPr>
        </p:nvSpPr>
        <p:spPr/>
        <p:txBody>
          <a:bodyPr/>
          <a:lstStyle/>
          <a:p>
            <a:r>
              <a:rPr lang="en-US" dirty="0"/>
              <a:t>UI Design Mode</a:t>
            </a:r>
          </a:p>
        </p:txBody>
      </p:sp>
      <p:sp>
        <p:nvSpPr>
          <p:cNvPr id="4" name="Footer Placeholder 3"/>
          <p:cNvSpPr>
            <a:spLocks noGrp="1"/>
          </p:cNvSpPr>
          <p:nvPr>
            <p:ph type="ftr" sz="quarter" idx="10"/>
          </p:nvPr>
        </p:nvSpPr>
        <p:spPr/>
        <p:txBody>
          <a:bodyPr/>
          <a:lstStyle/>
          <a:p>
            <a:fld id="{B6FF871E-7E76-4908-B50A-84BFD82ECA95}" type="slidenum">
              <a:rPr lang="en-US"/>
              <a:pPr/>
              <a:t>24</a:t>
            </a:fld>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1203" name="Rectangle 3"/>
          <p:cNvSpPr>
            <a:spLocks noGrp="1" noChangeArrowheads="1"/>
          </p:cNvSpPr>
          <p:nvPr>
            <p:ph idx="1"/>
          </p:nvPr>
        </p:nvSpPr>
        <p:spPr/>
        <p:txBody>
          <a:bodyPr/>
          <a:lstStyle/>
          <a:p>
            <a:r>
              <a:rPr lang="en-US" dirty="0"/>
              <a:t>Definition and update via UI Design Mode</a:t>
            </a:r>
          </a:p>
          <a:p>
            <a:r>
              <a:rPr lang="en-US" dirty="0"/>
              <a:t>Deletion via </a:t>
            </a:r>
            <a:r>
              <a:rPr lang="en-US" dirty="0" smtClean="0"/>
              <a:t>Customization Delete</a:t>
            </a:r>
            <a:endParaRPr lang="en-US" dirty="0"/>
          </a:p>
        </p:txBody>
      </p:sp>
      <p:sp>
        <p:nvSpPr>
          <p:cNvPr id="691202" name="Rectangle 2"/>
          <p:cNvSpPr>
            <a:spLocks noGrp="1" noChangeArrowheads="1"/>
          </p:cNvSpPr>
          <p:nvPr>
            <p:ph type="title"/>
          </p:nvPr>
        </p:nvSpPr>
        <p:spPr/>
        <p:txBody>
          <a:bodyPr/>
          <a:lstStyle/>
          <a:p>
            <a:r>
              <a:rPr lang="en-US" dirty="0"/>
              <a:t>UI Design Mode - </a:t>
            </a:r>
            <a:r>
              <a:rPr lang="en-US" dirty="0" smtClean="0"/>
              <a:t>Maintenance</a:t>
            </a:r>
            <a:endParaRPr lang="en-US" dirty="0"/>
          </a:p>
        </p:txBody>
      </p:sp>
      <p:sp>
        <p:nvSpPr>
          <p:cNvPr id="5" name="Footer Placeholder 3"/>
          <p:cNvSpPr>
            <a:spLocks noGrp="1"/>
          </p:cNvSpPr>
          <p:nvPr>
            <p:ph type="ftr" sz="quarter" idx="10"/>
          </p:nvPr>
        </p:nvSpPr>
        <p:spPr/>
        <p:txBody>
          <a:bodyPr/>
          <a:lstStyle/>
          <a:p>
            <a:fld id="{46BC293C-AE72-4D0F-82D8-B490F292A460}" type="slidenum">
              <a:rPr lang="en-US"/>
              <a:pPr/>
              <a:t>25</a:t>
            </a:fld>
            <a:endParaRPr lang="en-US" dirty="0"/>
          </a:p>
        </p:txBody>
      </p:sp>
      <p:pic>
        <p:nvPicPr>
          <p:cNvPr id="691205" name="Picture 5"/>
          <p:cNvPicPr>
            <a:picLocks noChangeAspect="1" noChangeArrowheads="1"/>
          </p:cNvPicPr>
          <p:nvPr/>
        </p:nvPicPr>
        <p:blipFill>
          <a:blip r:embed="rId3" cstate="print"/>
          <a:srcRect/>
          <a:stretch>
            <a:fillRect/>
          </a:stretch>
        </p:blipFill>
        <p:spPr bwMode="auto">
          <a:xfrm>
            <a:off x="1858846" y="2060848"/>
            <a:ext cx="5419725" cy="395922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9634"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0EAF427C-EADA-4726-BDBC-BD4F1F8DD4BB}" type="slidenum">
              <a:rPr lang="en-US"/>
              <a:pPr/>
              <a:t>26</a:t>
            </a:fld>
            <a:endParaRPr lang="en-US" dirty="0"/>
          </a:p>
        </p:txBody>
      </p:sp>
      <p:pic>
        <p:nvPicPr>
          <p:cNvPr id="709635" name="Picture 3"/>
          <p:cNvPicPr>
            <a:picLocks noChangeAspect="1" noChangeArrowheads="1"/>
          </p:cNvPicPr>
          <p:nvPr/>
        </p:nvPicPr>
        <p:blipFill>
          <a:blip r:embed="rId3" cstate="print"/>
          <a:srcRect/>
          <a:stretch>
            <a:fillRect/>
          </a:stretch>
        </p:blipFill>
        <p:spPr bwMode="auto">
          <a:xfrm>
            <a:off x="1267231" y="980728"/>
            <a:ext cx="6600825" cy="514667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1682"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9F5BCC52-EA09-4DC9-8546-57EA1DCB35C8}" type="slidenum">
              <a:rPr lang="en-US"/>
              <a:pPr/>
              <a:t>27</a:t>
            </a:fld>
            <a:endParaRPr lang="en-US"/>
          </a:p>
        </p:txBody>
      </p:sp>
      <p:pic>
        <p:nvPicPr>
          <p:cNvPr id="711683" name="Picture 3"/>
          <p:cNvPicPr>
            <a:picLocks noChangeAspect="1" noChangeArrowheads="1"/>
          </p:cNvPicPr>
          <p:nvPr/>
        </p:nvPicPr>
        <p:blipFill>
          <a:blip r:embed="rId3" cstate="print"/>
          <a:srcRect/>
          <a:stretch>
            <a:fillRect/>
          </a:stretch>
        </p:blipFill>
        <p:spPr bwMode="auto">
          <a:xfrm>
            <a:off x="1243417" y="995572"/>
            <a:ext cx="6614731" cy="5148072"/>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3731" name="Rectangle 3"/>
          <p:cNvSpPr>
            <a:spLocks noGrp="1" noChangeArrowheads="1"/>
          </p:cNvSpPr>
          <p:nvPr>
            <p:ph idx="1"/>
          </p:nvPr>
        </p:nvSpPr>
        <p:spPr>
          <a:noFill/>
          <a:ln/>
        </p:spPr>
        <p:txBody>
          <a:bodyPr>
            <a:normAutofit lnSpcReduction="10000"/>
          </a:bodyPr>
          <a:lstStyle/>
          <a:p>
            <a:pPr marL="533400" indent="-533400">
              <a:buNone/>
            </a:pPr>
            <a:r>
              <a:rPr lang="en-US" dirty="0"/>
              <a:t>Start using user-defined fields:</a:t>
            </a:r>
          </a:p>
          <a:p>
            <a:pPr marL="514350" indent="-457200"/>
            <a:r>
              <a:rPr lang="en-US" dirty="0"/>
              <a:t>On the UI: </a:t>
            </a:r>
          </a:p>
          <a:p>
            <a:pPr marL="895350" lvl="1" indent="-381000"/>
            <a:r>
              <a:rPr lang="en-US" dirty="0"/>
              <a:t>U</a:t>
            </a:r>
            <a:r>
              <a:rPr lang="en-US" dirty="0" smtClean="0"/>
              <a:t>se </a:t>
            </a:r>
            <a:r>
              <a:rPr lang="en-US" dirty="0"/>
              <a:t>UI Design Mode to add fields to the </a:t>
            </a:r>
            <a:r>
              <a:rPr lang="en-US" dirty="0" smtClean="0"/>
              <a:t>forms</a:t>
            </a:r>
            <a:endParaRPr lang="en-US" dirty="0"/>
          </a:p>
          <a:p>
            <a:pPr marL="895350" lvl="1" indent="-381000"/>
            <a:r>
              <a:rPr lang="en-US" dirty="0"/>
              <a:t>Use the selection of columns in the browse grid to show it on the </a:t>
            </a:r>
            <a:r>
              <a:rPr lang="en-US" dirty="0" smtClean="0"/>
              <a:t>result</a:t>
            </a:r>
            <a:endParaRPr lang="en-US" dirty="0"/>
          </a:p>
          <a:p>
            <a:pPr marL="514350" indent="-457200"/>
            <a:r>
              <a:rPr lang="en-US" dirty="0"/>
              <a:t>On the BL: </a:t>
            </a:r>
            <a:r>
              <a:rPr lang="en-US" dirty="0" smtClean="0"/>
              <a:t>Use </a:t>
            </a:r>
            <a:r>
              <a:rPr lang="en-US" dirty="0"/>
              <a:t>the physical field representing the user-defined field (like “tCreditor.CustomShort1”) in the NI customization code</a:t>
            </a:r>
          </a:p>
          <a:p>
            <a:pPr marL="514350" indent="-457200"/>
            <a:r>
              <a:rPr lang="en-US" dirty="0"/>
              <a:t>On reports: </a:t>
            </a:r>
            <a:r>
              <a:rPr lang="en-US" dirty="0" smtClean="0"/>
              <a:t>Change </a:t>
            </a:r>
            <a:r>
              <a:rPr lang="en-US" dirty="0"/>
              <a:t>the NI customization code for the reporting component to give access to the </a:t>
            </a:r>
            <a:r>
              <a:rPr lang="en-US" dirty="0" smtClean="0"/>
              <a:t>UDF </a:t>
            </a:r>
            <a:r>
              <a:rPr lang="en-US" dirty="0"/>
              <a:t>(see </a:t>
            </a:r>
            <a:r>
              <a:rPr lang="en-US" dirty="0" smtClean="0"/>
              <a:t>later in </a:t>
            </a:r>
            <a:r>
              <a:rPr lang="en-US" dirty="0"/>
              <a:t>the training)</a:t>
            </a:r>
          </a:p>
        </p:txBody>
      </p:sp>
      <p:sp>
        <p:nvSpPr>
          <p:cNvPr id="713730" name="Rectangle 2"/>
          <p:cNvSpPr>
            <a:spLocks noGrp="1" noChangeArrowheads="1"/>
          </p:cNvSpPr>
          <p:nvPr>
            <p:ph type="title"/>
          </p:nvPr>
        </p:nvSpPr>
        <p:spPr/>
        <p:txBody>
          <a:bodyPr/>
          <a:lstStyle/>
          <a:p>
            <a:r>
              <a:rPr lang="en-US" dirty="0"/>
              <a:t>User-Defined </a:t>
            </a:r>
            <a:r>
              <a:rPr lang="en-US" dirty="0" smtClean="0"/>
              <a:t>Fields</a:t>
            </a:r>
            <a:endParaRPr lang="en-US" dirty="0"/>
          </a:p>
        </p:txBody>
      </p:sp>
      <p:sp>
        <p:nvSpPr>
          <p:cNvPr id="4" name="Footer Placeholder 3"/>
          <p:cNvSpPr>
            <a:spLocks noGrp="1"/>
          </p:cNvSpPr>
          <p:nvPr>
            <p:ph type="ftr" sz="quarter" idx="10"/>
          </p:nvPr>
        </p:nvSpPr>
        <p:spPr/>
        <p:txBody>
          <a:bodyPr/>
          <a:lstStyle/>
          <a:p>
            <a:fld id="{437E9DB7-2E7F-4988-957A-48CD1D725664}" type="slidenum">
              <a:rPr lang="en-US"/>
              <a:pPr/>
              <a:t>28</a:t>
            </a:fld>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7586" name="Rectangle 2"/>
          <p:cNvSpPr>
            <a:spLocks noGrp="1" noChangeArrowheads="1"/>
          </p:cNvSpPr>
          <p:nvPr>
            <p:ph type="title"/>
          </p:nvPr>
        </p:nvSpPr>
        <p:spPr/>
        <p:txBody>
          <a:bodyPr/>
          <a:lstStyle/>
          <a:p>
            <a:r>
              <a:rPr lang="en-US" dirty="0" smtClean="0"/>
              <a:t>Hands-on </a:t>
            </a:r>
            <a:r>
              <a:rPr lang="en-US" dirty="0"/>
              <a:t>Exercise (6)</a:t>
            </a:r>
          </a:p>
        </p:txBody>
      </p:sp>
      <p:sp>
        <p:nvSpPr>
          <p:cNvPr id="4" name="Footer Placeholder 3"/>
          <p:cNvSpPr>
            <a:spLocks noGrp="1"/>
          </p:cNvSpPr>
          <p:nvPr>
            <p:ph type="ftr" sz="quarter" idx="10"/>
          </p:nvPr>
        </p:nvSpPr>
        <p:spPr/>
        <p:txBody>
          <a:bodyPr/>
          <a:lstStyle/>
          <a:p>
            <a:fld id="{51820E90-2935-4C62-B1C6-4684B84A57B0}" type="slidenum">
              <a:rPr lang="en-US"/>
              <a:pPr/>
              <a:t>29</a:t>
            </a:fld>
            <a:endParaRPr lang="en-US" dirty="0"/>
          </a:p>
        </p:txBody>
      </p:sp>
      <p:pic>
        <p:nvPicPr>
          <p:cNvPr id="707587" name="Picture 3"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15779" name="Rectangle 3"/>
          <p:cNvSpPr>
            <a:spLocks noGrp="1" noChangeArrowheads="1"/>
          </p:cNvSpPr>
          <p:nvPr>
            <p:ph idx="1"/>
          </p:nvPr>
        </p:nvSpPr>
        <p:spPr>
          <a:noFill/>
          <a:ln/>
        </p:spPr>
        <p:txBody>
          <a:bodyPr lIns="91432" tIns="91432" rIns="91432" bIns="91432"/>
          <a:lstStyle/>
          <a:p>
            <a:r>
              <a:rPr lang="en-US" dirty="0"/>
              <a:t>Design tool for configuring non-component based screens</a:t>
            </a:r>
          </a:p>
          <a:p>
            <a:r>
              <a:rPr lang="en-US" dirty="0"/>
              <a:t>Enabled for members of defined UI-design groups</a:t>
            </a:r>
          </a:p>
          <a:p>
            <a:endParaRPr lang="en-IE" dirty="0"/>
          </a:p>
        </p:txBody>
      </p:sp>
      <p:sp>
        <p:nvSpPr>
          <p:cNvPr id="715778" name="Rectangle 2"/>
          <p:cNvSpPr>
            <a:spLocks noGrp="1" noChangeArrowheads="1"/>
          </p:cNvSpPr>
          <p:nvPr>
            <p:ph type="title"/>
          </p:nvPr>
        </p:nvSpPr>
        <p:spPr/>
        <p:txBody>
          <a:bodyPr/>
          <a:lstStyle/>
          <a:p>
            <a:r>
              <a:rPr lang="en-US" dirty="0"/>
              <a:t>Configurable Screens</a:t>
            </a:r>
          </a:p>
        </p:txBody>
      </p:sp>
      <p:sp>
        <p:nvSpPr>
          <p:cNvPr id="4" name="Footer Placeholder 3"/>
          <p:cNvSpPr>
            <a:spLocks noGrp="1"/>
          </p:cNvSpPr>
          <p:nvPr>
            <p:ph type="ftr" sz="quarter" idx="10"/>
          </p:nvPr>
        </p:nvSpPr>
        <p:spPr/>
        <p:txBody>
          <a:bodyPr/>
          <a:lstStyle/>
          <a:p>
            <a:fld id="{F1411C91-63C7-4C29-94A4-81A867863252}" type="slidenum">
              <a:rPr lang="en-US"/>
              <a:pPr/>
              <a:t>3</a:t>
            </a:fld>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827" name="Rectangle 3"/>
          <p:cNvSpPr>
            <a:spLocks noGrp="1" noChangeArrowheads="1"/>
          </p:cNvSpPr>
          <p:nvPr>
            <p:ph idx="1"/>
          </p:nvPr>
        </p:nvSpPr>
        <p:spPr/>
        <p:txBody>
          <a:bodyPr/>
          <a:lstStyle/>
          <a:p>
            <a:pPr>
              <a:buNone/>
            </a:pPr>
            <a:r>
              <a:rPr lang="en-US" dirty="0"/>
              <a:t>You can:</a:t>
            </a:r>
          </a:p>
          <a:p>
            <a:r>
              <a:rPr lang="en-IE" dirty="0"/>
              <a:t>Disable fields for input</a:t>
            </a:r>
          </a:p>
          <a:p>
            <a:r>
              <a:rPr lang="en-IE" dirty="0"/>
              <a:t>Hide fields</a:t>
            </a:r>
          </a:p>
          <a:p>
            <a:r>
              <a:rPr lang="en-IE" dirty="0"/>
              <a:t>Set </a:t>
            </a:r>
            <a:r>
              <a:rPr lang="en-IE" dirty="0" smtClean="0"/>
              <a:t>predefined </a:t>
            </a:r>
            <a:r>
              <a:rPr lang="en-IE" dirty="0"/>
              <a:t>default values for fields</a:t>
            </a:r>
          </a:p>
          <a:p>
            <a:r>
              <a:rPr lang="en-IE" dirty="0"/>
              <a:t>Set fields as mandatory</a:t>
            </a:r>
          </a:p>
          <a:p>
            <a:r>
              <a:rPr lang="en-IE" dirty="0"/>
              <a:t>Add fields and frames</a:t>
            </a:r>
          </a:p>
          <a:p>
            <a:r>
              <a:rPr lang="en-IE" dirty="0"/>
              <a:t>Control frame navigation</a:t>
            </a:r>
          </a:p>
          <a:p>
            <a:endParaRPr lang="en-US" dirty="0"/>
          </a:p>
          <a:p>
            <a:pPr>
              <a:buFont typeface="Webdings" pitchFamily="18" charset="2"/>
              <a:buNone/>
            </a:pPr>
            <a:endParaRPr lang="en-US" dirty="0"/>
          </a:p>
        </p:txBody>
      </p:sp>
      <p:sp>
        <p:nvSpPr>
          <p:cNvPr id="717826" name="Rectangle 2"/>
          <p:cNvSpPr>
            <a:spLocks noGrp="1" noChangeArrowheads="1"/>
          </p:cNvSpPr>
          <p:nvPr>
            <p:ph type="title"/>
          </p:nvPr>
        </p:nvSpPr>
        <p:spPr/>
        <p:txBody>
          <a:bodyPr/>
          <a:lstStyle/>
          <a:p>
            <a:r>
              <a:rPr lang="en-US" dirty="0"/>
              <a:t>Types of Configuration</a:t>
            </a:r>
          </a:p>
        </p:txBody>
      </p:sp>
      <p:sp>
        <p:nvSpPr>
          <p:cNvPr id="4" name="Footer Placeholder 3"/>
          <p:cNvSpPr>
            <a:spLocks noGrp="1"/>
          </p:cNvSpPr>
          <p:nvPr>
            <p:ph type="ftr" sz="quarter" idx="10"/>
          </p:nvPr>
        </p:nvSpPr>
        <p:spPr/>
        <p:txBody>
          <a:bodyPr/>
          <a:lstStyle/>
          <a:p>
            <a:fld id="{A327F5CD-7798-482D-8A07-B1FBC544C49C}" type="slidenum">
              <a:rPr lang="en-US"/>
              <a:pPr/>
              <a:t>4</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9875" name="Rectangle 3"/>
          <p:cNvSpPr>
            <a:spLocks noGrp="1" noChangeArrowheads="1"/>
          </p:cNvSpPr>
          <p:nvPr>
            <p:ph idx="1"/>
          </p:nvPr>
        </p:nvSpPr>
        <p:spPr/>
        <p:txBody>
          <a:bodyPr/>
          <a:lstStyle/>
          <a:p>
            <a:r>
              <a:rPr lang="en-IE" dirty="0"/>
              <a:t>Changes saved as customized UI template</a:t>
            </a:r>
          </a:p>
          <a:p>
            <a:r>
              <a:rPr lang="en-IE" dirty="0"/>
              <a:t>Assigned to user groups</a:t>
            </a:r>
          </a:p>
          <a:p>
            <a:r>
              <a:rPr lang="en-IE" dirty="0"/>
              <a:t>Enterprise Edition </a:t>
            </a:r>
            <a:r>
              <a:rPr lang="en-IE" dirty="0" smtClean="0"/>
              <a:t>versus Standard </a:t>
            </a:r>
            <a:r>
              <a:rPr lang="en-IE" dirty="0"/>
              <a:t>Edition </a:t>
            </a:r>
            <a:r>
              <a:rPr lang="en-IE" dirty="0" smtClean="0"/>
              <a:t>set up</a:t>
            </a:r>
            <a:endParaRPr lang="en-IE" dirty="0"/>
          </a:p>
          <a:p>
            <a:r>
              <a:rPr lang="en-IE" dirty="0"/>
              <a:t>Generic template for all users</a:t>
            </a:r>
          </a:p>
          <a:p>
            <a:endParaRPr lang="en-US" dirty="0">
              <a:latin typeface="Courier New" pitchFamily="49" charset="0"/>
            </a:endParaRPr>
          </a:p>
          <a:p>
            <a:pPr>
              <a:buFont typeface="Webdings" pitchFamily="18" charset="2"/>
              <a:buNone/>
            </a:pPr>
            <a:endParaRPr lang="en-US" dirty="0"/>
          </a:p>
        </p:txBody>
      </p:sp>
      <p:sp>
        <p:nvSpPr>
          <p:cNvPr id="719874" name="Rectangle 2"/>
          <p:cNvSpPr>
            <a:spLocks noGrp="1" noChangeArrowheads="1"/>
          </p:cNvSpPr>
          <p:nvPr>
            <p:ph type="title"/>
          </p:nvPr>
        </p:nvSpPr>
        <p:spPr/>
        <p:txBody>
          <a:bodyPr/>
          <a:lstStyle/>
          <a:p>
            <a:r>
              <a:rPr lang="en-US" dirty="0"/>
              <a:t>User Groups and Templates</a:t>
            </a:r>
          </a:p>
        </p:txBody>
      </p:sp>
      <p:sp>
        <p:nvSpPr>
          <p:cNvPr id="4" name="Footer Placeholder 3"/>
          <p:cNvSpPr>
            <a:spLocks noGrp="1"/>
          </p:cNvSpPr>
          <p:nvPr>
            <p:ph type="ftr" sz="quarter" idx="10"/>
          </p:nvPr>
        </p:nvSpPr>
        <p:spPr/>
        <p:txBody>
          <a:bodyPr/>
          <a:lstStyle/>
          <a:p>
            <a:fld id="{116FEC79-0820-4331-952B-03C8D110097F}" type="slidenum">
              <a:rPr lang="en-US"/>
              <a:pPr/>
              <a:t>5</a:t>
            </a:fld>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Error messages displayed when mandatory fields hidden or removed</a:t>
            </a:r>
          </a:p>
          <a:p>
            <a:r>
              <a:rPr lang="en-US" dirty="0" smtClean="0"/>
              <a:t>Possible conflicts when users belong to more than one group</a:t>
            </a:r>
          </a:p>
          <a:p>
            <a:r>
              <a:rPr lang="en-US" dirty="0" smtClean="0"/>
              <a:t>Conflict management tool to list users, programs, and conflicts </a:t>
            </a:r>
          </a:p>
          <a:p>
            <a:pPr>
              <a:buNone/>
            </a:pPr>
            <a:endParaRPr lang="en-US" dirty="0" smtClean="0"/>
          </a:p>
        </p:txBody>
      </p:sp>
      <p:sp>
        <p:nvSpPr>
          <p:cNvPr id="6" name="Title 5"/>
          <p:cNvSpPr>
            <a:spLocks noGrp="1"/>
          </p:cNvSpPr>
          <p:nvPr>
            <p:ph type="title"/>
          </p:nvPr>
        </p:nvSpPr>
        <p:spPr/>
        <p:txBody>
          <a:bodyPr>
            <a:normAutofit/>
          </a:bodyPr>
          <a:lstStyle/>
          <a:p>
            <a:r>
              <a:rPr lang="en-US" dirty="0" smtClean="0"/>
              <a:t>Error Handling and Template Conflicts</a:t>
            </a:r>
            <a:endParaRPr lang="en-US" dirty="0"/>
          </a:p>
        </p:txBody>
      </p:sp>
      <p:sp>
        <p:nvSpPr>
          <p:cNvPr id="5" name="Footer Placeholder 1"/>
          <p:cNvSpPr>
            <a:spLocks noGrp="1"/>
          </p:cNvSpPr>
          <p:nvPr>
            <p:ph type="ftr" sz="quarter" idx="10"/>
          </p:nvPr>
        </p:nvSpPr>
        <p:spPr/>
        <p:txBody>
          <a:bodyPr/>
          <a:lstStyle/>
          <a:p>
            <a:fld id="{605D2876-EEEA-41E3-B177-56D37FF55190}" type="slidenum">
              <a:rPr lang="en-US"/>
              <a:pPr/>
              <a:t>6</a:t>
            </a:fld>
            <a:endParaRPr lang="en-US" dirty="0"/>
          </a:p>
        </p:txBody>
      </p:sp>
      <p:pic>
        <p:nvPicPr>
          <p:cNvPr id="721924" name="Picture 4" descr="uiconflicts"/>
          <p:cNvPicPr>
            <a:picLocks noChangeAspect="1" noChangeArrowheads="1"/>
          </p:cNvPicPr>
          <p:nvPr/>
        </p:nvPicPr>
        <p:blipFill>
          <a:blip r:embed="rId3" cstate="print"/>
          <a:srcRect/>
          <a:stretch>
            <a:fillRect/>
          </a:stretch>
        </p:blipFill>
        <p:spPr bwMode="auto">
          <a:xfrm>
            <a:off x="1028500" y="4005064"/>
            <a:ext cx="7075488" cy="1409700"/>
          </a:xfrm>
          <a:prstGeom prst="rect">
            <a:avLst/>
          </a:prstGeom>
          <a:noFill/>
        </p:spPr>
      </p:pic>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Enable the function</a:t>
            </a:r>
          </a:p>
          <a:p>
            <a:r>
              <a:rPr lang="en-US" dirty="0" smtClean="0"/>
              <a:t>Specify the role that can use this design group</a:t>
            </a:r>
          </a:p>
          <a:p>
            <a:r>
              <a:rPr lang="en-US" dirty="0" smtClean="0"/>
              <a:t>Save to enable</a:t>
            </a:r>
          </a:p>
        </p:txBody>
      </p:sp>
      <p:sp>
        <p:nvSpPr>
          <p:cNvPr id="6" name="Title 5"/>
          <p:cNvSpPr>
            <a:spLocks noGrp="1"/>
          </p:cNvSpPr>
          <p:nvPr>
            <p:ph type="title"/>
          </p:nvPr>
        </p:nvSpPr>
        <p:spPr/>
        <p:txBody>
          <a:bodyPr>
            <a:normAutofit/>
          </a:bodyPr>
          <a:lstStyle/>
          <a:p>
            <a:r>
              <a:rPr lang="en-US" dirty="0" smtClean="0"/>
              <a:t>Configurable Screens Setup</a:t>
            </a:r>
            <a:endParaRPr lang="en-US" dirty="0"/>
          </a:p>
        </p:txBody>
      </p:sp>
      <p:sp>
        <p:nvSpPr>
          <p:cNvPr id="5" name="Footer Placeholder 1"/>
          <p:cNvSpPr>
            <a:spLocks noGrp="1"/>
          </p:cNvSpPr>
          <p:nvPr>
            <p:ph type="ftr" sz="quarter" idx="10"/>
          </p:nvPr>
        </p:nvSpPr>
        <p:spPr/>
        <p:txBody>
          <a:bodyPr/>
          <a:lstStyle/>
          <a:p>
            <a:fld id="{7D815236-C29F-42DD-8E2E-94F33E57689C}" type="slidenum">
              <a:rPr lang="en-US"/>
              <a:pPr/>
              <a:t>7</a:t>
            </a:fld>
            <a:endParaRPr lang="en-US" dirty="0"/>
          </a:p>
        </p:txBody>
      </p:sp>
      <p:pic>
        <p:nvPicPr>
          <p:cNvPr id="723972" name="Picture 4" descr="configscrenable"/>
          <p:cNvPicPr>
            <a:picLocks noChangeAspect="1" noChangeArrowheads="1"/>
          </p:cNvPicPr>
          <p:nvPr/>
        </p:nvPicPr>
        <p:blipFill>
          <a:blip r:embed="rId3" cstate="print"/>
          <a:srcRect/>
          <a:stretch>
            <a:fillRect/>
          </a:stretch>
        </p:blipFill>
        <p:spPr bwMode="auto">
          <a:xfrm>
            <a:off x="731912" y="3351634"/>
            <a:ext cx="7656512" cy="1733550"/>
          </a:xfrm>
          <a:prstGeom prst="rect">
            <a:avLst/>
          </a:prstGeom>
          <a:noFill/>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6019" name="Rectangle 3"/>
          <p:cNvSpPr>
            <a:spLocks noGrp="1" noChangeArrowheads="1"/>
          </p:cNvSpPr>
          <p:nvPr>
            <p:ph idx="1"/>
          </p:nvPr>
        </p:nvSpPr>
        <p:spPr/>
        <p:txBody>
          <a:bodyPr/>
          <a:lstStyle/>
          <a:p>
            <a:r>
              <a:rPr lang="en-IE" dirty="0"/>
              <a:t>Select the program to configure</a:t>
            </a:r>
          </a:p>
          <a:p>
            <a:r>
              <a:rPr lang="en-IE" dirty="0"/>
              <a:t>Right-click to select Design</a:t>
            </a:r>
          </a:p>
          <a:p>
            <a:r>
              <a:rPr lang="en-IE" dirty="0"/>
              <a:t>Enter a name, description, and roles for the template</a:t>
            </a:r>
          </a:p>
          <a:p>
            <a:r>
              <a:rPr lang="en-IE" dirty="0"/>
              <a:t>Click Configure to enter Design mode</a:t>
            </a:r>
          </a:p>
          <a:p>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pPr>
              <a:buFont typeface="Webdings" pitchFamily="18" charset="2"/>
              <a:buNone/>
            </a:pPr>
            <a:endParaRPr lang="en-US" dirty="0"/>
          </a:p>
        </p:txBody>
      </p:sp>
      <p:sp>
        <p:nvSpPr>
          <p:cNvPr id="726018" name="Rectangle 2"/>
          <p:cNvSpPr>
            <a:spLocks noGrp="1" noChangeArrowheads="1"/>
          </p:cNvSpPr>
          <p:nvPr>
            <p:ph type="title"/>
          </p:nvPr>
        </p:nvSpPr>
        <p:spPr/>
        <p:txBody>
          <a:bodyPr/>
          <a:lstStyle/>
          <a:p>
            <a:r>
              <a:rPr lang="en-US" dirty="0"/>
              <a:t>Creating a Template</a:t>
            </a:r>
          </a:p>
        </p:txBody>
      </p:sp>
      <p:sp>
        <p:nvSpPr>
          <p:cNvPr id="5" name="Footer Placeholder 3"/>
          <p:cNvSpPr>
            <a:spLocks noGrp="1"/>
          </p:cNvSpPr>
          <p:nvPr>
            <p:ph type="ftr" sz="quarter" idx="10"/>
          </p:nvPr>
        </p:nvSpPr>
        <p:spPr/>
        <p:txBody>
          <a:bodyPr/>
          <a:lstStyle/>
          <a:p>
            <a:fld id="{C1222707-C69D-4A5C-8D3A-F4E6068A7B28}" type="slidenum">
              <a:rPr lang="en-US"/>
              <a:pPr/>
              <a:t>8</a:t>
            </a:fld>
            <a:endParaRPr lang="en-US" dirty="0"/>
          </a:p>
        </p:txBody>
      </p:sp>
      <p:pic>
        <p:nvPicPr>
          <p:cNvPr id="726020" name="Picture 4" descr="configscrsetup"/>
          <p:cNvPicPr>
            <a:picLocks noChangeAspect="1" noChangeArrowheads="1"/>
          </p:cNvPicPr>
          <p:nvPr/>
        </p:nvPicPr>
        <p:blipFill>
          <a:blip r:embed="rId3" cstate="print"/>
          <a:srcRect/>
          <a:stretch>
            <a:fillRect/>
          </a:stretch>
        </p:blipFill>
        <p:spPr bwMode="auto">
          <a:xfrm>
            <a:off x="1438373" y="3501008"/>
            <a:ext cx="6257925" cy="2462213"/>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8067" name="Rectangle 3"/>
          <p:cNvSpPr>
            <a:spLocks noGrp="1" noChangeArrowheads="1"/>
          </p:cNvSpPr>
          <p:nvPr>
            <p:ph idx="1"/>
          </p:nvPr>
        </p:nvSpPr>
        <p:spPr/>
        <p:txBody>
          <a:bodyPr/>
          <a:lstStyle/>
          <a:p>
            <a:r>
              <a:rPr lang="en-US" dirty="0"/>
              <a:t>Templates control the behavior of the program</a:t>
            </a:r>
          </a:p>
          <a:p>
            <a:r>
              <a:rPr lang="en-IE" dirty="0"/>
              <a:t>When creating a new record to navigate through a screen, the database is not updated, but the record sequential number may be incremented</a:t>
            </a:r>
          </a:p>
          <a:p>
            <a:r>
              <a:rPr lang="en-IE" dirty="0"/>
              <a:t>When using an existing record, you may hide a mandatory field, which will not produce an error until the template is saved and the program is run</a:t>
            </a:r>
            <a:endParaRPr lang="en-US" dirty="0"/>
          </a:p>
        </p:txBody>
      </p:sp>
      <p:sp>
        <p:nvSpPr>
          <p:cNvPr id="728066" name="Rectangle 2"/>
          <p:cNvSpPr>
            <a:spLocks noGrp="1" noChangeArrowheads="1"/>
          </p:cNvSpPr>
          <p:nvPr>
            <p:ph type="title"/>
          </p:nvPr>
        </p:nvSpPr>
        <p:spPr/>
        <p:txBody>
          <a:bodyPr/>
          <a:lstStyle/>
          <a:p>
            <a:r>
              <a:rPr lang="en-US" dirty="0"/>
              <a:t>Template Considerations</a:t>
            </a:r>
          </a:p>
        </p:txBody>
      </p:sp>
      <p:sp>
        <p:nvSpPr>
          <p:cNvPr id="4" name="Footer Placeholder 3"/>
          <p:cNvSpPr>
            <a:spLocks noGrp="1"/>
          </p:cNvSpPr>
          <p:nvPr>
            <p:ph type="ftr" sz="quarter" idx="10"/>
          </p:nvPr>
        </p:nvSpPr>
        <p:spPr/>
        <p:txBody>
          <a:bodyPr/>
          <a:lstStyle/>
          <a:p>
            <a:fld id="{DDD6F8B9-1FF8-43BE-9941-F0FBAC005055}" type="slidenum">
              <a:rPr lang="en-US"/>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1" i="0" u="none" strike="noStrike" cap="none" normalizeH="0" baseline="0" smtClean="0">
            <a:ln>
              <a:noFill/>
            </a:ln>
            <a:solidFill>
              <a:schemeClr val="tx1"/>
            </a:solidFill>
            <a:effectLst/>
            <a:latin typeface="Arial"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Exp07Template</Template>
  <TotalTime>37481</TotalTime>
  <Words>2010</Words>
  <Application>Microsoft Office PowerPoint</Application>
  <PresentationFormat>On-screen Show (4:3)</PresentationFormat>
  <Paragraphs>221</Paragraphs>
  <Slides>29</Slides>
  <Notes>29</Notes>
  <HiddenSlides>0</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1_EX06PP_template</vt:lpstr>
      <vt:lpstr>2_EX06PP_template</vt:lpstr>
      <vt:lpstr>QAD 2010 Template</vt:lpstr>
      <vt:lpstr>QAD Enterprise Applications 2013 Enterprise Edition Customization</vt:lpstr>
      <vt:lpstr>Slide 2</vt:lpstr>
      <vt:lpstr>Configurable Screens</vt:lpstr>
      <vt:lpstr>Types of Configuration</vt:lpstr>
      <vt:lpstr>User Groups and Templates</vt:lpstr>
      <vt:lpstr>Error Handling and Template Conflicts</vt:lpstr>
      <vt:lpstr>Configurable Screens Setup</vt:lpstr>
      <vt:lpstr>Creating a Template</vt:lpstr>
      <vt:lpstr>Template Considerations</vt:lpstr>
      <vt:lpstr>Performance Considerations</vt:lpstr>
      <vt:lpstr>Configure Screen</vt:lpstr>
      <vt:lpstr>Available Fields</vt:lpstr>
      <vt:lpstr>Field Properties</vt:lpstr>
      <vt:lpstr>Adding Lookups to Fields</vt:lpstr>
      <vt:lpstr>Using Added Fields in Character Code</vt:lpstr>
      <vt:lpstr>Adding Frames</vt:lpstr>
      <vt:lpstr>Configurable Screens Report</vt:lpstr>
      <vt:lpstr>Hands-on Exercise (5)</vt:lpstr>
      <vt:lpstr>UI Design Mode</vt:lpstr>
      <vt:lpstr>UI Design Mode - Start</vt:lpstr>
      <vt:lpstr>UI Design Mode</vt:lpstr>
      <vt:lpstr>UI Design Mode</vt:lpstr>
      <vt:lpstr>UI Design Mode - Close</vt:lpstr>
      <vt:lpstr>UI Design Mode</vt:lpstr>
      <vt:lpstr>UI Design Mode - Maintenance</vt:lpstr>
      <vt:lpstr>User-Defined Fields</vt:lpstr>
      <vt:lpstr>User-Defined Fields</vt:lpstr>
      <vt:lpstr>User-Defined Fields</vt:lpstr>
      <vt:lpstr>Hands-on Exercise (6)</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Customization training QAD2008 EE</dc:title>
  <dc:creator>Carl Pyckhout</dc:creator>
  <cp:lastModifiedBy>Administrator</cp:lastModifiedBy>
  <cp:revision>927</cp:revision>
  <dcterms:created xsi:type="dcterms:W3CDTF">2007-07-31T09:27:00Z</dcterms:created>
  <dcterms:modified xsi:type="dcterms:W3CDTF">2013-04-29T16:55:56Z</dcterms:modified>
</cp:coreProperties>
</file>