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notesSlides/notesSlide25.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p:sldMasterIdLst>
    <p:sldMasterId id="2147483655" r:id="rId1"/>
    <p:sldMasterId id="2147483697" r:id="rId2"/>
  </p:sldMasterIdLst>
  <p:notesMasterIdLst>
    <p:notesMasterId r:id="rId49"/>
  </p:notesMasterIdLst>
  <p:sldIdLst>
    <p:sldId id="449" r:id="rId3"/>
    <p:sldId id="450" r:id="rId4"/>
    <p:sldId id="451" r:id="rId5"/>
    <p:sldId id="438" r:id="rId6"/>
    <p:sldId id="364" r:id="rId7"/>
    <p:sldId id="432" r:id="rId8"/>
    <p:sldId id="433" r:id="rId9"/>
    <p:sldId id="434" r:id="rId10"/>
    <p:sldId id="435" r:id="rId11"/>
    <p:sldId id="436" r:id="rId12"/>
    <p:sldId id="365" r:id="rId13"/>
    <p:sldId id="366" r:id="rId14"/>
    <p:sldId id="371" r:id="rId15"/>
    <p:sldId id="367" r:id="rId16"/>
    <p:sldId id="437" r:id="rId17"/>
    <p:sldId id="439" r:id="rId18"/>
    <p:sldId id="440" r:id="rId19"/>
    <p:sldId id="442" r:id="rId20"/>
    <p:sldId id="443" r:id="rId21"/>
    <p:sldId id="444" r:id="rId22"/>
    <p:sldId id="445" r:id="rId23"/>
    <p:sldId id="477" r:id="rId24"/>
    <p:sldId id="452" r:id="rId25"/>
    <p:sldId id="453" r:id="rId26"/>
    <p:sldId id="456" r:id="rId27"/>
    <p:sldId id="454" r:id="rId28"/>
    <p:sldId id="457" r:id="rId29"/>
    <p:sldId id="458" r:id="rId30"/>
    <p:sldId id="459" r:id="rId31"/>
    <p:sldId id="460" r:id="rId32"/>
    <p:sldId id="461" r:id="rId33"/>
    <p:sldId id="462" r:id="rId34"/>
    <p:sldId id="463" r:id="rId35"/>
    <p:sldId id="464" r:id="rId36"/>
    <p:sldId id="465" r:id="rId37"/>
    <p:sldId id="466" r:id="rId38"/>
    <p:sldId id="467" r:id="rId39"/>
    <p:sldId id="468" r:id="rId40"/>
    <p:sldId id="469" r:id="rId41"/>
    <p:sldId id="470" r:id="rId42"/>
    <p:sldId id="471" r:id="rId43"/>
    <p:sldId id="472" r:id="rId44"/>
    <p:sldId id="473" r:id="rId45"/>
    <p:sldId id="474" r:id="rId46"/>
    <p:sldId id="475" r:id="rId47"/>
    <p:sldId id="476" r:id="rId48"/>
  </p:sldIdLst>
  <p:sldSz cx="9144000" cy="6858000" type="screen4x3"/>
  <p:notesSz cx="7010400" cy="9236075"/>
  <p:embeddedFontLst>
    <p:embeddedFont>
      <p:font typeface="Century Gothic" pitchFamily="34" charset="0"/>
      <p:regular r:id="rId50"/>
      <p:bold r:id="rId51"/>
      <p:italic r:id="rId52"/>
      <p:boldItalic r:id="rId53"/>
    </p:embeddedFont>
    <p:embeddedFont>
      <p:font typeface="Webdings" pitchFamily="18" charset="2"/>
      <p:regular r:id="rId54"/>
    </p:embeddedFont>
    <p:embeddedFont>
      <p:font typeface="Tahoma" pitchFamily="34" charset="0"/>
      <p:regular r:id="rId55"/>
      <p:bold r:id="rId56"/>
    </p:embeddedFont>
  </p:embeddedFontLst>
  <p:defaultTex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B7D83"/>
    <a:srgbClr val="FFEDC9"/>
    <a:srgbClr val="DDDDDD"/>
    <a:srgbClr val="EAEAEA"/>
    <a:srgbClr val="E9EFF7"/>
    <a:srgbClr val="C0BEC2"/>
    <a:srgbClr val="EDCFCF"/>
    <a:srgbClr val="CBDDD8"/>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039" autoAdjust="0"/>
    <p:restoredTop sz="72925" autoAdjust="0"/>
  </p:normalViewPr>
  <p:slideViewPr>
    <p:cSldViewPr snapToGrid="0">
      <p:cViewPr>
        <p:scale>
          <a:sx n="90" d="100"/>
          <a:sy n="90" d="100"/>
        </p:scale>
        <p:origin x="-390" y="-72"/>
      </p:cViewPr>
      <p:guideLst>
        <p:guide orient="horz" pos="2918"/>
        <p:guide orient="horz" pos="332"/>
        <p:guide orient="horz" pos="330"/>
        <p:guide orient="horz" pos="3848"/>
        <p:guide pos="2855"/>
        <p:guide/>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50" d="100"/>
        <a:sy n="50" d="100"/>
      </p:scale>
      <p:origin x="0" y="0"/>
    </p:cViewPr>
  </p:sorterViewPr>
  <p:notesViewPr>
    <p:cSldViewPr snapToGrid="0">
      <p:cViewPr>
        <p:scale>
          <a:sx n="100" d="100"/>
          <a:sy n="100" d="100"/>
        </p:scale>
        <p:origin x="-1644" y="-72"/>
      </p:cViewPr>
      <p:guideLst>
        <p:guide orient="horz" pos="2909"/>
        <p:guide pos="2205"/>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font" Target="fonts/font1.fntdata"/><Relationship Id="rId55" Type="http://schemas.openxmlformats.org/officeDocument/2006/relationships/font" Target="fonts/font6.fntdata"/><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font" Target="fonts/font4.fntdata"/><Relationship Id="rId58"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notesMaster" Target="notesMasters/notesMaster1.xml"/><Relationship Id="rId57"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font" Target="fonts/font3.fntdata"/><Relationship Id="rId60"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font" Target="fonts/font7.fntdata"/><Relationship Id="rId8" Type="http://schemas.openxmlformats.org/officeDocument/2006/relationships/slide" Target="slides/slide6.xml"/><Relationship Id="rId51" Type="http://schemas.openxmlformats.org/officeDocument/2006/relationships/font" Target="fonts/font2.fntdata"/><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3037840" cy="461804"/>
          </a:xfrm>
          <a:prstGeom prst="rect">
            <a:avLst/>
          </a:prstGeom>
          <a:noFill/>
          <a:ln w="9525">
            <a:noFill/>
            <a:miter lim="800000"/>
            <a:headEnd/>
            <a:tailEnd/>
          </a:ln>
          <a:effectLst/>
        </p:spPr>
        <p:txBody>
          <a:bodyPr vert="horz" wrap="square" lIns="92830" tIns="46415" rIns="92830" bIns="46415" numCol="1" anchor="t" anchorCtr="0" compatLnSpc="1">
            <a:prstTxWarp prst="textNoShape">
              <a:avLst/>
            </a:prstTxWarp>
          </a:bodyPr>
          <a:lstStyle>
            <a:lvl1pPr algn="l" eaLnBrk="0" hangingPunct="0">
              <a:defRPr sz="1200">
                <a:latin typeface="Arial" charset="0"/>
              </a:defRPr>
            </a:lvl1pPr>
          </a:lstStyle>
          <a:p>
            <a:pPr>
              <a:defRPr/>
            </a:pPr>
            <a:endParaRPr lang="en-US"/>
          </a:p>
        </p:txBody>
      </p:sp>
      <p:sp>
        <p:nvSpPr>
          <p:cNvPr id="3075" name="Rectangle 3"/>
          <p:cNvSpPr>
            <a:spLocks noGrp="1" noChangeArrowheads="1"/>
          </p:cNvSpPr>
          <p:nvPr>
            <p:ph type="dt" idx="1"/>
          </p:nvPr>
        </p:nvSpPr>
        <p:spPr bwMode="auto">
          <a:xfrm>
            <a:off x="3972560" y="0"/>
            <a:ext cx="3037840" cy="461804"/>
          </a:xfrm>
          <a:prstGeom prst="rect">
            <a:avLst/>
          </a:prstGeom>
          <a:noFill/>
          <a:ln w="9525">
            <a:noFill/>
            <a:miter lim="800000"/>
            <a:headEnd/>
            <a:tailEnd/>
          </a:ln>
          <a:effectLst/>
        </p:spPr>
        <p:txBody>
          <a:bodyPr vert="horz" wrap="square" lIns="92830" tIns="46415" rIns="92830" bIns="46415" numCol="1" anchor="t" anchorCtr="0" compatLnSpc="1">
            <a:prstTxWarp prst="textNoShape">
              <a:avLst/>
            </a:prstTxWarp>
          </a:bodyPr>
          <a:lstStyle>
            <a:lvl1pPr algn="r" eaLnBrk="0" hangingPunct="0">
              <a:defRPr sz="1200">
                <a:latin typeface="Arial" charset="0"/>
              </a:defRPr>
            </a:lvl1pPr>
          </a:lstStyle>
          <a:p>
            <a:pPr>
              <a:defRPr/>
            </a:pPr>
            <a:endParaRPr lang="en-US"/>
          </a:p>
        </p:txBody>
      </p:sp>
      <p:sp>
        <p:nvSpPr>
          <p:cNvPr id="50180" name="Rectangle 4"/>
          <p:cNvSpPr>
            <a:spLocks noGrp="1" noRot="1" noChangeAspect="1" noChangeArrowheads="1" noTextEdit="1"/>
          </p:cNvSpPr>
          <p:nvPr>
            <p:ph type="sldImg" idx="2"/>
          </p:nvPr>
        </p:nvSpPr>
        <p:spPr bwMode="auto">
          <a:xfrm>
            <a:off x="1195388" y="692150"/>
            <a:ext cx="4619625" cy="3463925"/>
          </a:xfrm>
          <a:prstGeom prst="rect">
            <a:avLst/>
          </a:prstGeom>
          <a:noFill/>
          <a:ln w="9525">
            <a:solidFill>
              <a:srgbClr val="000000"/>
            </a:solidFill>
            <a:miter lim="800000"/>
            <a:headEnd/>
            <a:tailEnd/>
          </a:ln>
        </p:spPr>
      </p:sp>
      <p:sp>
        <p:nvSpPr>
          <p:cNvPr id="3077" name="Rectangle 5"/>
          <p:cNvSpPr>
            <a:spLocks noGrp="1" noChangeArrowheads="1"/>
          </p:cNvSpPr>
          <p:nvPr>
            <p:ph type="body" sz="quarter" idx="3"/>
          </p:nvPr>
        </p:nvSpPr>
        <p:spPr bwMode="auto">
          <a:xfrm>
            <a:off x="934720" y="4387136"/>
            <a:ext cx="5140960" cy="4156234"/>
          </a:xfrm>
          <a:prstGeom prst="rect">
            <a:avLst/>
          </a:prstGeom>
          <a:noFill/>
          <a:ln w="9525">
            <a:noFill/>
            <a:miter lim="800000"/>
            <a:headEnd/>
            <a:tailEnd/>
          </a:ln>
          <a:effectLst/>
        </p:spPr>
        <p:txBody>
          <a:bodyPr vert="horz" wrap="square" lIns="92830" tIns="46415" rIns="92830" bIns="46415"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078" name="Rectangle 6"/>
          <p:cNvSpPr>
            <a:spLocks noGrp="1" noChangeArrowheads="1"/>
          </p:cNvSpPr>
          <p:nvPr>
            <p:ph type="ftr" sz="quarter" idx="4"/>
          </p:nvPr>
        </p:nvSpPr>
        <p:spPr bwMode="auto">
          <a:xfrm>
            <a:off x="0" y="8774271"/>
            <a:ext cx="3037840" cy="461804"/>
          </a:xfrm>
          <a:prstGeom prst="rect">
            <a:avLst/>
          </a:prstGeom>
          <a:noFill/>
          <a:ln w="9525">
            <a:noFill/>
            <a:miter lim="800000"/>
            <a:headEnd/>
            <a:tailEnd/>
          </a:ln>
          <a:effectLst/>
        </p:spPr>
        <p:txBody>
          <a:bodyPr vert="horz" wrap="square" lIns="92830" tIns="46415" rIns="92830" bIns="46415" numCol="1" anchor="b" anchorCtr="0" compatLnSpc="1">
            <a:prstTxWarp prst="textNoShape">
              <a:avLst/>
            </a:prstTxWarp>
          </a:bodyPr>
          <a:lstStyle>
            <a:lvl1pPr algn="l" eaLnBrk="0" hangingPunct="0">
              <a:defRPr sz="1200">
                <a:latin typeface="Arial" charset="0"/>
              </a:defRPr>
            </a:lvl1pPr>
          </a:lstStyle>
          <a:p>
            <a:pPr>
              <a:defRPr/>
            </a:pPr>
            <a:endParaRPr lang="en-US"/>
          </a:p>
        </p:txBody>
      </p:sp>
      <p:sp>
        <p:nvSpPr>
          <p:cNvPr id="3079" name="Rectangle 7"/>
          <p:cNvSpPr>
            <a:spLocks noGrp="1" noChangeArrowheads="1"/>
          </p:cNvSpPr>
          <p:nvPr>
            <p:ph type="sldNum" sz="quarter" idx="5"/>
          </p:nvPr>
        </p:nvSpPr>
        <p:spPr bwMode="auto">
          <a:xfrm>
            <a:off x="3972560" y="8774271"/>
            <a:ext cx="3037840" cy="461804"/>
          </a:xfrm>
          <a:prstGeom prst="rect">
            <a:avLst/>
          </a:prstGeom>
          <a:noFill/>
          <a:ln w="9525">
            <a:noFill/>
            <a:miter lim="800000"/>
            <a:headEnd/>
            <a:tailEnd/>
          </a:ln>
          <a:effectLst/>
        </p:spPr>
        <p:txBody>
          <a:bodyPr vert="horz" wrap="square" lIns="92830" tIns="46415" rIns="92830" bIns="46415" numCol="1" anchor="b" anchorCtr="0" compatLnSpc="1">
            <a:prstTxWarp prst="textNoShape">
              <a:avLst/>
            </a:prstTxWarp>
          </a:bodyPr>
          <a:lstStyle>
            <a:lvl1pPr algn="r" eaLnBrk="0" hangingPunct="0">
              <a:defRPr sz="1200">
                <a:latin typeface="Arial" charset="0"/>
              </a:defRPr>
            </a:lvl1pPr>
          </a:lstStyle>
          <a:p>
            <a:pPr>
              <a:defRPr/>
            </a:pPr>
            <a:fld id="{2C3EC5C3-B6BC-4478-A070-CE2933C47BB7}"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p:spPr>
        <p:txBody>
          <a:bodyPr/>
          <a:lstStyle/>
          <a:p>
            <a:fld id="{CC8E9198-8A0A-4ACF-8A00-515495E8192E}" type="slidenum">
              <a:rPr lang="en-US" smtClean="0"/>
              <a:pPr/>
              <a:t>1</a:t>
            </a:fld>
            <a:endParaRPr lang="en-US" dirty="0" smtClean="0"/>
          </a:p>
        </p:txBody>
      </p:sp>
      <p:sp>
        <p:nvSpPr>
          <p:cNvPr id="51203" name="Rectangle 2"/>
          <p:cNvSpPr>
            <a:spLocks noGrp="1" noRot="1" noChangeAspect="1" noChangeArrowheads="1" noTextEdit="1"/>
          </p:cNvSpPr>
          <p:nvPr>
            <p:ph type="sldImg"/>
          </p:nvPr>
        </p:nvSpPr>
        <p:spPr>
          <a:ln/>
        </p:spPr>
      </p:sp>
      <p:sp>
        <p:nvSpPr>
          <p:cNvPr id="51204"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p:spPr>
        <p:txBody>
          <a:bodyPr/>
          <a:lstStyle/>
          <a:p>
            <a:fld id="{BFEC720D-63F0-457C-913F-51CB4EC44707}" type="slidenum">
              <a:rPr lang="en-US" smtClean="0"/>
              <a:pPr/>
              <a:t>11</a:t>
            </a:fld>
            <a:endParaRPr lang="en-US" smtClean="0"/>
          </a:p>
        </p:txBody>
      </p:sp>
      <p:sp>
        <p:nvSpPr>
          <p:cNvPr id="60419" name="Rectangle 2"/>
          <p:cNvSpPr>
            <a:spLocks noGrp="1" noRot="1" noChangeAspect="1" noChangeArrowheads="1" noTextEdit="1"/>
          </p:cNvSpPr>
          <p:nvPr>
            <p:ph type="sldImg"/>
          </p:nvPr>
        </p:nvSpPr>
        <p:spPr>
          <a:ln/>
        </p:spPr>
      </p:sp>
      <p:sp>
        <p:nvSpPr>
          <p:cNvPr id="60420"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p>
            <a:fld id="{9A7E8E59-042C-408F-855A-D2F67DA5D9A7}" type="slidenum">
              <a:rPr lang="en-US" smtClean="0"/>
              <a:pPr/>
              <a:t>12</a:t>
            </a:fld>
            <a:endParaRPr lang="en-US" smtClean="0"/>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p:cNvSpPr>
            <a:spLocks noGrp="1" noChangeArrowheads="1"/>
          </p:cNvSpPr>
          <p:nvPr>
            <p:ph type="sldNum" sz="quarter" idx="5"/>
          </p:nvPr>
        </p:nvSpPr>
        <p:spPr>
          <a:noFill/>
        </p:spPr>
        <p:txBody>
          <a:bodyPr/>
          <a:lstStyle/>
          <a:p>
            <a:fld id="{F9968ACC-EEDB-4EF1-83B5-27EBC62529D2}" type="slidenum">
              <a:rPr lang="en-US" smtClean="0"/>
              <a:pPr/>
              <a:t>13</a:t>
            </a:fld>
            <a:endParaRPr lang="en-US" smtClean="0"/>
          </a:p>
        </p:txBody>
      </p:sp>
      <p:sp>
        <p:nvSpPr>
          <p:cNvPr id="62467" name="Rectangle 2"/>
          <p:cNvSpPr>
            <a:spLocks noGrp="1" noRot="1" noChangeAspect="1" noChangeArrowheads="1" noTextEdit="1"/>
          </p:cNvSpPr>
          <p:nvPr>
            <p:ph type="sldImg"/>
          </p:nvPr>
        </p:nvSpPr>
        <p:spPr>
          <a:ln/>
        </p:spPr>
      </p:sp>
      <p:sp>
        <p:nvSpPr>
          <p:cNvPr id="62468" name="Rectangle 3"/>
          <p:cNvSpPr>
            <a:spLocks noGrp="1" noChangeArrowheads="1"/>
          </p:cNvSpPr>
          <p:nvPr>
            <p:ph type="body" idx="1"/>
          </p:nvPr>
        </p:nvSpPr>
        <p:spPr>
          <a:noFill/>
          <a:ln/>
        </p:spPr>
        <p:txBody>
          <a:bodyPr/>
          <a:lstStyle/>
          <a:p>
            <a:endParaRPr lang="en-US" b="0" dirty="0"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p>
            <a:fld id="{02B65CF9-503D-4B50-A81E-BE720FFD35C0}" type="slidenum">
              <a:rPr lang="en-US" smtClean="0"/>
              <a:pPr/>
              <a:t>14</a:t>
            </a:fld>
            <a:endParaRPr lang="en-US" smtClean="0"/>
          </a:p>
        </p:txBody>
      </p:sp>
      <p:sp>
        <p:nvSpPr>
          <p:cNvPr id="63491" name="Rectangle 2"/>
          <p:cNvSpPr>
            <a:spLocks noGrp="1" noRot="1" noChangeAspect="1" noChangeArrowheads="1" noTextEdit="1"/>
          </p:cNvSpPr>
          <p:nvPr>
            <p:ph type="sldImg"/>
          </p:nvPr>
        </p:nvSpPr>
        <p:spPr>
          <a:ln/>
        </p:spPr>
      </p:sp>
      <p:sp>
        <p:nvSpPr>
          <p:cNvPr id="63492"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7"/>
          <p:cNvSpPr>
            <a:spLocks noGrp="1" noChangeArrowheads="1"/>
          </p:cNvSpPr>
          <p:nvPr>
            <p:ph type="sldNum" sz="quarter" idx="5"/>
          </p:nvPr>
        </p:nvSpPr>
        <p:spPr>
          <a:noFill/>
        </p:spPr>
        <p:txBody>
          <a:bodyPr/>
          <a:lstStyle/>
          <a:p>
            <a:fld id="{8EC873F2-EEC3-4D7E-A34E-3C00B9897E1B}" type="slidenum">
              <a:rPr lang="en-US" smtClean="0"/>
              <a:pPr/>
              <a:t>15</a:t>
            </a:fld>
            <a:endParaRPr lang="en-US" smtClean="0"/>
          </a:p>
        </p:txBody>
      </p:sp>
      <p:sp>
        <p:nvSpPr>
          <p:cNvPr id="64515" name="Rectangle 2"/>
          <p:cNvSpPr>
            <a:spLocks noGrp="1" noRot="1" noChangeAspect="1" noChangeArrowheads="1" noTextEdit="1"/>
          </p:cNvSpPr>
          <p:nvPr>
            <p:ph type="sldImg"/>
          </p:nvPr>
        </p:nvSpPr>
        <p:spPr>
          <a:ln/>
        </p:spPr>
      </p:sp>
      <p:sp>
        <p:nvSpPr>
          <p:cNvPr id="64516"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7"/>
          <p:cNvSpPr>
            <a:spLocks noGrp="1" noChangeArrowheads="1"/>
          </p:cNvSpPr>
          <p:nvPr>
            <p:ph type="sldNum" sz="quarter" idx="5"/>
          </p:nvPr>
        </p:nvSpPr>
        <p:spPr>
          <a:noFill/>
        </p:spPr>
        <p:txBody>
          <a:bodyPr/>
          <a:lstStyle/>
          <a:p>
            <a:fld id="{27CBCFDE-C9AC-4973-B52C-13109369F30B}" type="slidenum">
              <a:rPr lang="en-US" smtClean="0"/>
              <a:pPr/>
              <a:t>16</a:t>
            </a:fld>
            <a:endParaRPr lang="en-US" smtClean="0"/>
          </a:p>
        </p:txBody>
      </p:sp>
      <p:sp>
        <p:nvSpPr>
          <p:cNvPr id="65539" name="Rectangle 2"/>
          <p:cNvSpPr>
            <a:spLocks noGrp="1" noRot="1" noChangeAspect="1" noChangeArrowheads="1" noTextEdit="1"/>
          </p:cNvSpPr>
          <p:nvPr>
            <p:ph type="sldImg"/>
          </p:nvPr>
        </p:nvSpPr>
        <p:spPr>
          <a:ln/>
        </p:spPr>
      </p:sp>
      <p:sp>
        <p:nvSpPr>
          <p:cNvPr id="65540" name="Rectangle 3"/>
          <p:cNvSpPr>
            <a:spLocks noGrp="1" noChangeArrowheads="1"/>
          </p:cNvSpPr>
          <p:nvPr>
            <p:ph type="body" idx="1"/>
          </p:nvPr>
        </p:nvSpPr>
        <p:spPr>
          <a:noFill/>
          <a:ln/>
        </p:spPr>
        <p:txBody>
          <a:bodyPr/>
          <a:lstStyle/>
          <a:p>
            <a:r>
              <a:rPr lang="en-US" dirty="0" smtClean="0"/>
              <a:t>You can only create</a:t>
            </a:r>
            <a:r>
              <a:rPr lang="en-US" baseline="0" dirty="0" smtClean="0"/>
              <a:t> </a:t>
            </a:r>
            <a:r>
              <a:rPr lang="en-US" dirty="0" smtClean="0"/>
              <a:t>links to MFG/PRO programs, not to Enterprise Financials programs.</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p:spPr>
        <p:txBody>
          <a:bodyPr/>
          <a:lstStyle/>
          <a:p>
            <a:fld id="{A8731F88-E26A-4EC5-A3B9-F1787884338F}" type="slidenum">
              <a:rPr lang="en-US" smtClean="0"/>
              <a:pPr/>
              <a:t>17</a:t>
            </a:fld>
            <a:endParaRPr lang="en-US" smtClean="0"/>
          </a:p>
        </p:txBody>
      </p:sp>
      <p:sp>
        <p:nvSpPr>
          <p:cNvPr id="66563" name="Rectangle 2"/>
          <p:cNvSpPr>
            <a:spLocks noGrp="1" noRot="1" noChangeAspect="1" noChangeArrowheads="1" noTextEdit="1"/>
          </p:cNvSpPr>
          <p:nvPr>
            <p:ph type="sldImg"/>
          </p:nvPr>
        </p:nvSpPr>
        <p:spPr>
          <a:ln/>
        </p:spPr>
      </p:sp>
      <p:sp>
        <p:nvSpPr>
          <p:cNvPr id="66564"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p:spPr>
        <p:txBody>
          <a:bodyPr/>
          <a:lstStyle/>
          <a:p>
            <a:fld id="{A7EF930E-0E62-462F-9F9A-17178FF13C87}" type="slidenum">
              <a:rPr lang="en-US" smtClean="0"/>
              <a:pPr/>
              <a:t>18</a:t>
            </a:fld>
            <a:endParaRPr lang="en-US" smtClean="0"/>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7"/>
          <p:cNvSpPr>
            <a:spLocks noGrp="1" noChangeArrowheads="1"/>
          </p:cNvSpPr>
          <p:nvPr>
            <p:ph type="sldNum" sz="quarter" idx="5"/>
          </p:nvPr>
        </p:nvSpPr>
        <p:spPr>
          <a:noFill/>
        </p:spPr>
        <p:txBody>
          <a:bodyPr/>
          <a:lstStyle/>
          <a:p>
            <a:fld id="{50408083-A64E-47C6-9C27-8B6F70AB4381}" type="slidenum">
              <a:rPr lang="en-US" smtClean="0"/>
              <a:pPr/>
              <a:t>19</a:t>
            </a:fld>
            <a:endParaRPr lang="en-US" smtClean="0"/>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p>
            <a:fld id="{323B1E85-E944-496C-A681-2FA48D0EF530}" type="slidenum">
              <a:rPr lang="en-US" smtClean="0"/>
              <a:pPr/>
              <a:t>20</a:t>
            </a:fld>
            <a:endParaRPr lang="en-US" smtClean="0"/>
          </a:p>
        </p:txBody>
      </p:sp>
      <p:sp>
        <p:nvSpPr>
          <p:cNvPr id="69635" name="Rectangle 2"/>
          <p:cNvSpPr>
            <a:spLocks noGrp="1" noRot="1" noChangeAspect="1" noChangeArrowheads="1" noTextEdit="1"/>
          </p:cNvSpPr>
          <p:nvPr>
            <p:ph type="sldImg"/>
          </p:nvPr>
        </p:nvSpPr>
        <p:spPr>
          <a:ln/>
        </p:spPr>
      </p:sp>
      <p:sp>
        <p:nvSpPr>
          <p:cNvPr id="69636"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p:spPr>
        <p:txBody>
          <a:bodyPr/>
          <a:lstStyle/>
          <a:p>
            <a:fld id="{7C6D0610-AA9E-4D22-9FC1-1DEF8C320AAA}" type="slidenum">
              <a:rPr lang="en-US" smtClean="0"/>
              <a:pPr/>
              <a:t>2</a:t>
            </a:fld>
            <a:endParaRPr lang="en-US" dirty="0" smtClean="0"/>
          </a:p>
        </p:txBody>
      </p:sp>
      <p:sp>
        <p:nvSpPr>
          <p:cNvPr id="52227" name="Rectangle 7"/>
          <p:cNvSpPr txBox="1">
            <a:spLocks noGrp="1" noChangeArrowheads="1"/>
          </p:cNvSpPr>
          <p:nvPr/>
        </p:nvSpPr>
        <p:spPr bwMode="auto">
          <a:xfrm>
            <a:off x="3970938" y="8772668"/>
            <a:ext cx="3037840" cy="461804"/>
          </a:xfrm>
          <a:prstGeom prst="rect">
            <a:avLst/>
          </a:prstGeom>
          <a:noFill/>
          <a:ln w="9525">
            <a:noFill/>
            <a:miter lim="800000"/>
            <a:headEnd/>
            <a:tailEnd/>
          </a:ln>
        </p:spPr>
        <p:txBody>
          <a:bodyPr lIns="92830" tIns="46415" rIns="92830" bIns="46415" anchor="b"/>
          <a:lstStyle/>
          <a:p>
            <a:pPr algn="r"/>
            <a:fld id="{54EBFA24-14BB-4809-B412-77FD69E3D951}" type="slidenum">
              <a:rPr lang="en-US" sz="1200">
                <a:latin typeface="Arial" charset="0"/>
              </a:rPr>
              <a:pPr algn="r"/>
              <a:t>2</a:t>
            </a:fld>
            <a:endParaRPr lang="en-US" sz="1200" dirty="0">
              <a:latin typeface="Arial" charset="0"/>
            </a:endParaRPr>
          </a:p>
        </p:txBody>
      </p:sp>
      <p:sp>
        <p:nvSpPr>
          <p:cNvPr id="52228" name="Rectangle 2"/>
          <p:cNvSpPr>
            <a:spLocks noGrp="1" noRot="1" noChangeAspect="1" noChangeArrowheads="1" noTextEdit="1"/>
          </p:cNvSpPr>
          <p:nvPr>
            <p:ph type="sldImg"/>
          </p:nvPr>
        </p:nvSpPr>
        <p:spPr>
          <a:ln/>
        </p:spPr>
      </p:sp>
      <p:sp>
        <p:nvSpPr>
          <p:cNvPr id="52229" name="Rectangle 3"/>
          <p:cNvSpPr>
            <a:spLocks noGrp="1" noChangeArrowheads="1"/>
          </p:cNvSpPr>
          <p:nvPr>
            <p:ph type="body" idx="1"/>
          </p:nvPr>
        </p:nvSpPr>
        <p:spPr>
          <a:xfrm>
            <a:off x="701040" y="4387136"/>
            <a:ext cx="5608320" cy="4156234"/>
          </a:xfrm>
          <a:noFill/>
          <a:ln/>
        </p:spPr>
        <p:txBody>
          <a:bodyPr/>
          <a:lstStyle/>
          <a:p>
            <a:pPr eaLnBrk="1" hangingPunct="1"/>
            <a:endParaRPr lang="en-US" dirty="0"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7"/>
          <p:cNvSpPr>
            <a:spLocks noGrp="1" noChangeArrowheads="1"/>
          </p:cNvSpPr>
          <p:nvPr>
            <p:ph type="sldNum" sz="quarter" idx="5"/>
          </p:nvPr>
        </p:nvSpPr>
        <p:spPr>
          <a:noFill/>
        </p:spPr>
        <p:txBody>
          <a:bodyPr/>
          <a:lstStyle/>
          <a:p>
            <a:fld id="{1FE32174-EA68-45DE-B03A-FF564A6B9FEC}" type="slidenum">
              <a:rPr lang="en-US" smtClean="0"/>
              <a:pPr/>
              <a:t>21</a:t>
            </a:fld>
            <a:endParaRPr lang="en-US" smtClean="0"/>
          </a:p>
        </p:txBody>
      </p:sp>
      <p:sp>
        <p:nvSpPr>
          <p:cNvPr id="70659" name="Rectangle 2"/>
          <p:cNvSpPr>
            <a:spLocks noGrp="1" noRot="1" noChangeAspect="1" noChangeArrowheads="1" noTextEdit="1"/>
          </p:cNvSpPr>
          <p:nvPr>
            <p:ph type="sldImg"/>
          </p:nvPr>
        </p:nvSpPr>
        <p:spPr>
          <a:ln/>
        </p:spPr>
      </p:sp>
      <p:sp>
        <p:nvSpPr>
          <p:cNvPr id="70660"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p:spPr>
        <p:txBody>
          <a:bodyPr/>
          <a:lstStyle/>
          <a:p>
            <a:fld id="{9F578781-4472-4030-8012-6763507D5CD4}" type="slidenum">
              <a:rPr lang="en-US" smtClean="0"/>
              <a:pPr/>
              <a:t>22</a:t>
            </a:fld>
            <a:endParaRPr lang="en-US" smtClean="0"/>
          </a:p>
        </p:txBody>
      </p:sp>
      <p:sp>
        <p:nvSpPr>
          <p:cNvPr id="71683" name="Rectangle 2"/>
          <p:cNvSpPr>
            <a:spLocks noGrp="1" noRot="1" noChangeAspect="1" noChangeArrowheads="1" noTextEdit="1"/>
          </p:cNvSpPr>
          <p:nvPr>
            <p:ph type="sldImg"/>
          </p:nvPr>
        </p:nvSpPr>
        <p:spPr>
          <a:ln/>
        </p:spPr>
      </p:sp>
      <p:sp>
        <p:nvSpPr>
          <p:cNvPr id="71684" name="Rectangle 3"/>
          <p:cNvSpPr>
            <a:spLocks noGrp="1" noChangeArrowheads="1"/>
          </p:cNvSpPr>
          <p:nvPr>
            <p:ph type="body" idx="1"/>
          </p:nvPr>
        </p:nvSpPr>
        <p:spPr>
          <a:noFill/>
          <a:ln/>
        </p:spPr>
        <p:txBody>
          <a:bodyPr/>
          <a:lstStyle/>
          <a:p>
            <a:r>
              <a:rPr lang="en-US" dirty="0" smtClean="0"/>
              <a:t>Remember: URLs are case-sensitive!</a:t>
            </a:r>
          </a:p>
          <a:p>
            <a:endParaRPr lang="en-US" dirty="0" smtClean="0"/>
          </a:p>
          <a:p>
            <a:r>
              <a:rPr lang="en-US" dirty="0" smtClean="0"/>
              <a:t>URLs are copied from workflow, but they are also used in process maps.</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7"/>
          <p:cNvSpPr>
            <a:spLocks noGrp="1" noChangeArrowheads="1"/>
          </p:cNvSpPr>
          <p:nvPr>
            <p:ph type="sldNum" sz="quarter" idx="5"/>
          </p:nvPr>
        </p:nvSpPr>
        <p:spPr>
          <a:noFill/>
        </p:spPr>
        <p:txBody>
          <a:bodyPr/>
          <a:lstStyle/>
          <a:p>
            <a:fld id="{6B602C5B-9CD6-4060-B003-82C3DA8F6A87}" type="slidenum">
              <a:rPr lang="en-US" smtClean="0"/>
              <a:pPr/>
              <a:t>23</a:t>
            </a:fld>
            <a:endParaRPr lang="en-US" smtClean="0"/>
          </a:p>
        </p:txBody>
      </p:sp>
      <p:sp>
        <p:nvSpPr>
          <p:cNvPr id="72707" name="Rectangle 2"/>
          <p:cNvSpPr>
            <a:spLocks noGrp="1" noRot="1" noChangeAspect="1" noChangeArrowheads="1" noTextEdit="1"/>
          </p:cNvSpPr>
          <p:nvPr>
            <p:ph type="sldImg"/>
          </p:nvPr>
        </p:nvSpPr>
        <p:spPr>
          <a:ln/>
        </p:spPr>
      </p:sp>
      <p:sp>
        <p:nvSpPr>
          <p:cNvPr id="72708"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a:noFill/>
        </p:spPr>
        <p:txBody>
          <a:bodyPr/>
          <a:lstStyle/>
          <a:p>
            <a:fld id="{2104F930-6D22-4454-816F-8B00FBDD5A10}" type="slidenum">
              <a:rPr lang="en-US" smtClean="0"/>
              <a:pPr/>
              <a:t>25</a:t>
            </a:fld>
            <a:endParaRPr lang="en-US" smtClean="0"/>
          </a:p>
        </p:txBody>
      </p:sp>
      <p:sp>
        <p:nvSpPr>
          <p:cNvPr id="73731" name="Rectangle 2"/>
          <p:cNvSpPr>
            <a:spLocks noGrp="1" noRot="1" noChangeAspect="1" noChangeArrowheads="1" noTextEdit="1"/>
          </p:cNvSpPr>
          <p:nvPr>
            <p:ph type="sldImg"/>
          </p:nvPr>
        </p:nvSpPr>
        <p:spPr>
          <a:xfrm>
            <a:off x="1195388" y="693738"/>
            <a:ext cx="4619625" cy="3463925"/>
          </a:xfrm>
          <a:ln/>
        </p:spPr>
      </p:sp>
      <p:sp>
        <p:nvSpPr>
          <p:cNvPr id="73732" name="Rectangle 3"/>
          <p:cNvSpPr>
            <a:spLocks noGrp="1" noChangeArrowheads="1"/>
          </p:cNvSpPr>
          <p:nvPr>
            <p:ph type="body" idx="1"/>
          </p:nvPr>
        </p:nvSpPr>
        <p:spPr>
          <a:xfrm>
            <a:off x="701040" y="4387136"/>
            <a:ext cx="5608320" cy="4154631"/>
          </a:xfrm>
          <a:noFill/>
          <a:ln/>
        </p:spPr>
        <p:txBody>
          <a:bodyPr/>
          <a:lstStyle/>
          <a:p>
            <a:r>
              <a:rPr lang="en-US" dirty="0" smtClean="0"/>
              <a:t>The Financials module was originally written by another company, which was acquired by QAD.</a:t>
            </a:r>
            <a:r>
              <a:rPr lang="en-US" baseline="0" dirty="0" smtClean="0"/>
              <a:t> </a:t>
            </a:r>
            <a:r>
              <a:rPr lang="en-US" dirty="0" smtClean="0"/>
              <a:t>At that time, many of the core tables used names different from those</a:t>
            </a:r>
            <a:r>
              <a:rPr lang="en-US" baseline="0" dirty="0" smtClean="0"/>
              <a:t> </a:t>
            </a:r>
            <a:r>
              <a:rPr lang="en-US" dirty="0" smtClean="0"/>
              <a:t>used by standard MFG/PRO.</a:t>
            </a:r>
            <a:r>
              <a:rPr lang="en-US" baseline="0" dirty="0" smtClean="0"/>
              <a:t> As a result, </a:t>
            </a:r>
            <a:r>
              <a:rPr lang="en-US" dirty="0" smtClean="0"/>
              <a:t>the</a:t>
            </a:r>
            <a:r>
              <a:rPr lang="en-US" baseline="0" dirty="0" smtClean="0"/>
              <a:t> </a:t>
            </a:r>
            <a:r>
              <a:rPr lang="en-US" dirty="0" smtClean="0"/>
              <a:t>names</a:t>
            </a:r>
            <a:r>
              <a:rPr lang="en-US" baseline="0" dirty="0" smtClean="0"/>
              <a:t> </a:t>
            </a:r>
            <a:r>
              <a:rPr lang="en-US" dirty="0" smtClean="0"/>
              <a:t>of internal tables do not exactly match the labels</a:t>
            </a:r>
            <a:r>
              <a:rPr lang="en-US" baseline="0" dirty="0" smtClean="0"/>
              <a:t> </a:t>
            </a:r>
            <a:r>
              <a:rPr lang="en-US" dirty="0" smtClean="0"/>
              <a:t>used within the application.</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a:noFill/>
        </p:spPr>
        <p:txBody>
          <a:bodyPr/>
          <a:lstStyle/>
          <a:p>
            <a:fld id="{8577D2F6-DCD4-4014-98E6-473CAD6893C4}" type="slidenum">
              <a:rPr lang="en-US" smtClean="0"/>
              <a:pPr/>
              <a:t>39</a:t>
            </a:fld>
            <a:endParaRPr lang="en-US" smtClean="0"/>
          </a:p>
        </p:txBody>
      </p:sp>
      <p:sp>
        <p:nvSpPr>
          <p:cNvPr id="74755" name="Text Box 2"/>
          <p:cNvSpPr txBox="1">
            <a:spLocks noChangeArrowheads="1"/>
          </p:cNvSpPr>
          <p:nvPr/>
        </p:nvSpPr>
        <p:spPr bwMode="auto">
          <a:xfrm>
            <a:off x="1168400" y="692706"/>
            <a:ext cx="4673600" cy="3463528"/>
          </a:xfrm>
          <a:prstGeom prst="rect">
            <a:avLst/>
          </a:prstGeom>
          <a:solidFill>
            <a:srgbClr val="FFFFFF"/>
          </a:solidFill>
          <a:ln w="9360">
            <a:solidFill>
              <a:srgbClr val="000000"/>
            </a:solidFill>
            <a:miter lim="800000"/>
            <a:headEnd/>
            <a:tailEnd/>
          </a:ln>
        </p:spPr>
        <p:txBody>
          <a:bodyPr wrap="none" lIns="92830" tIns="46415" rIns="92830" bIns="46415" anchor="ctr"/>
          <a:lstStyle/>
          <a:p>
            <a:endParaRPr lang="en-IE"/>
          </a:p>
        </p:txBody>
      </p:sp>
      <p:sp>
        <p:nvSpPr>
          <p:cNvPr id="74756" name="Rectangle 3"/>
          <p:cNvSpPr>
            <a:spLocks noGrp="1" noChangeArrowheads="1"/>
          </p:cNvSpPr>
          <p:nvPr>
            <p:ph type="body"/>
          </p:nvPr>
        </p:nvSpPr>
        <p:spPr>
          <a:xfrm>
            <a:off x="701041" y="4387136"/>
            <a:ext cx="5605074" cy="4156234"/>
          </a:xfrm>
          <a:noFill/>
          <a:ln/>
        </p:spPr>
        <p:txBody>
          <a:bodyPr wrap="none" anchor="ctr"/>
          <a:lstStyle/>
          <a:p>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p:spPr>
        <p:txBody>
          <a:bodyPr/>
          <a:lstStyle/>
          <a:p>
            <a:fld id="{9EE86722-E263-46B6-974E-0C927E82F663}" type="slidenum">
              <a:rPr lang="en-US" smtClean="0"/>
              <a:pPr/>
              <a:t>41</a:t>
            </a:fld>
            <a:endParaRPr lang="en-US" smtClean="0"/>
          </a:p>
        </p:txBody>
      </p:sp>
      <p:sp>
        <p:nvSpPr>
          <p:cNvPr id="75779" name="Text Box 2"/>
          <p:cNvSpPr txBox="1">
            <a:spLocks noChangeArrowheads="1"/>
          </p:cNvSpPr>
          <p:nvPr/>
        </p:nvSpPr>
        <p:spPr bwMode="auto">
          <a:xfrm>
            <a:off x="1168400" y="692706"/>
            <a:ext cx="4673600" cy="3463528"/>
          </a:xfrm>
          <a:prstGeom prst="rect">
            <a:avLst/>
          </a:prstGeom>
          <a:solidFill>
            <a:srgbClr val="FFFFFF"/>
          </a:solidFill>
          <a:ln w="9360">
            <a:solidFill>
              <a:srgbClr val="000000"/>
            </a:solidFill>
            <a:miter lim="800000"/>
            <a:headEnd/>
            <a:tailEnd/>
          </a:ln>
        </p:spPr>
        <p:txBody>
          <a:bodyPr wrap="none" lIns="92830" tIns="46415" rIns="92830" bIns="46415" anchor="ctr"/>
          <a:lstStyle/>
          <a:p>
            <a:endParaRPr lang="en-IE"/>
          </a:p>
        </p:txBody>
      </p:sp>
      <p:sp>
        <p:nvSpPr>
          <p:cNvPr id="75780" name="Text Box 3"/>
          <p:cNvSpPr>
            <a:spLocks noGrp="1" noChangeArrowheads="1"/>
          </p:cNvSpPr>
          <p:nvPr>
            <p:ph type="body"/>
          </p:nvPr>
        </p:nvSpPr>
        <p:spPr>
          <a:xfrm>
            <a:off x="701041" y="4387136"/>
            <a:ext cx="5605074" cy="4156234"/>
          </a:xfrm>
          <a:noFill/>
          <a:ln/>
        </p:spPr>
        <p:txBody>
          <a:bodyPr wrap="none" anchor="ctr"/>
          <a:lstStyle/>
          <a:p>
            <a:r>
              <a:rPr lang="en-US" dirty="0" smtClean="0"/>
              <a:t>One set can even be used by entities from different domains.</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a:noFill/>
        </p:spPr>
        <p:txBody>
          <a:bodyPr/>
          <a:lstStyle/>
          <a:p>
            <a:fld id="{CBEC15ED-12C0-4961-B82E-E6F57DFD6E74}" type="slidenum">
              <a:rPr lang="en-US" smtClean="0"/>
              <a:pPr/>
              <a:t>42</a:t>
            </a:fld>
            <a:endParaRPr lang="en-US" smtClean="0"/>
          </a:p>
        </p:txBody>
      </p:sp>
      <p:sp>
        <p:nvSpPr>
          <p:cNvPr id="76803" name="Text Box 2"/>
          <p:cNvSpPr txBox="1">
            <a:spLocks noChangeArrowheads="1"/>
          </p:cNvSpPr>
          <p:nvPr/>
        </p:nvSpPr>
        <p:spPr bwMode="auto">
          <a:xfrm>
            <a:off x="1168400" y="692706"/>
            <a:ext cx="4673600" cy="3463528"/>
          </a:xfrm>
          <a:prstGeom prst="rect">
            <a:avLst/>
          </a:prstGeom>
          <a:solidFill>
            <a:srgbClr val="FFFFFF"/>
          </a:solidFill>
          <a:ln w="9360">
            <a:solidFill>
              <a:srgbClr val="000000"/>
            </a:solidFill>
            <a:miter lim="800000"/>
            <a:headEnd/>
            <a:tailEnd/>
          </a:ln>
        </p:spPr>
        <p:txBody>
          <a:bodyPr wrap="none" lIns="92830" tIns="46415" rIns="92830" bIns="46415" anchor="ctr"/>
          <a:lstStyle/>
          <a:p>
            <a:endParaRPr lang="en-IE"/>
          </a:p>
        </p:txBody>
      </p:sp>
      <p:sp>
        <p:nvSpPr>
          <p:cNvPr id="76804" name="Rectangle 3"/>
          <p:cNvSpPr>
            <a:spLocks noGrp="1" noChangeArrowheads="1"/>
          </p:cNvSpPr>
          <p:nvPr>
            <p:ph type="body"/>
          </p:nvPr>
        </p:nvSpPr>
        <p:spPr>
          <a:xfrm>
            <a:off x="701041" y="4387136"/>
            <a:ext cx="5605074" cy="4156234"/>
          </a:xfrm>
          <a:noFill/>
          <a:ln/>
        </p:spPr>
        <p:txBody>
          <a:bodyPr wrap="none" anchor="ctr"/>
          <a:lstStyle/>
          <a:p>
            <a:endParaRPr 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a:noFill/>
        </p:spPr>
        <p:txBody>
          <a:bodyPr/>
          <a:lstStyle/>
          <a:p>
            <a:fld id="{5ED31089-95AF-4184-85A9-93227453BB36}" type="slidenum">
              <a:rPr lang="en-US" smtClean="0"/>
              <a:pPr/>
              <a:t>43</a:t>
            </a:fld>
            <a:endParaRPr lang="en-US" smtClean="0"/>
          </a:p>
        </p:txBody>
      </p:sp>
      <p:sp>
        <p:nvSpPr>
          <p:cNvPr id="77827" name="Text Box 2"/>
          <p:cNvSpPr txBox="1">
            <a:spLocks noChangeArrowheads="1"/>
          </p:cNvSpPr>
          <p:nvPr/>
        </p:nvSpPr>
        <p:spPr bwMode="auto">
          <a:xfrm>
            <a:off x="1168400" y="692706"/>
            <a:ext cx="4673600" cy="3463528"/>
          </a:xfrm>
          <a:prstGeom prst="rect">
            <a:avLst/>
          </a:prstGeom>
          <a:solidFill>
            <a:srgbClr val="FFFFFF"/>
          </a:solidFill>
          <a:ln w="9360">
            <a:solidFill>
              <a:srgbClr val="000000"/>
            </a:solidFill>
            <a:miter lim="800000"/>
            <a:headEnd/>
            <a:tailEnd/>
          </a:ln>
        </p:spPr>
        <p:txBody>
          <a:bodyPr wrap="none" lIns="92830" tIns="46415" rIns="92830" bIns="46415" anchor="ctr"/>
          <a:lstStyle/>
          <a:p>
            <a:endParaRPr lang="en-IE"/>
          </a:p>
        </p:txBody>
      </p:sp>
      <p:sp>
        <p:nvSpPr>
          <p:cNvPr id="77828" name="Rectangle 3"/>
          <p:cNvSpPr>
            <a:spLocks noGrp="1" noChangeArrowheads="1"/>
          </p:cNvSpPr>
          <p:nvPr>
            <p:ph type="body"/>
          </p:nvPr>
        </p:nvSpPr>
        <p:spPr>
          <a:xfrm>
            <a:off x="701041" y="4387136"/>
            <a:ext cx="5605074" cy="4156234"/>
          </a:xfrm>
          <a:noFill/>
          <a:ln/>
        </p:spPr>
        <p:txBody>
          <a:bodyPr wrap="none" anchor="ctr"/>
          <a:lstStyle/>
          <a:p>
            <a:endParaRPr 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a:noFill/>
        </p:spPr>
        <p:txBody>
          <a:bodyPr/>
          <a:lstStyle/>
          <a:p>
            <a:fld id="{66794D33-BB8B-4BC1-95C2-28E964A5B6CB}" type="slidenum">
              <a:rPr lang="en-US" smtClean="0"/>
              <a:pPr/>
              <a:t>44</a:t>
            </a:fld>
            <a:endParaRPr lang="en-US" smtClean="0"/>
          </a:p>
        </p:txBody>
      </p:sp>
      <p:sp>
        <p:nvSpPr>
          <p:cNvPr id="78851" name="Text Box 2"/>
          <p:cNvSpPr txBox="1">
            <a:spLocks noChangeArrowheads="1"/>
          </p:cNvSpPr>
          <p:nvPr/>
        </p:nvSpPr>
        <p:spPr bwMode="auto">
          <a:xfrm>
            <a:off x="1168400" y="692706"/>
            <a:ext cx="4673600" cy="3463528"/>
          </a:xfrm>
          <a:prstGeom prst="rect">
            <a:avLst/>
          </a:prstGeom>
          <a:solidFill>
            <a:srgbClr val="FFFFFF"/>
          </a:solidFill>
          <a:ln w="9360">
            <a:solidFill>
              <a:srgbClr val="000000"/>
            </a:solidFill>
            <a:miter lim="800000"/>
            <a:headEnd/>
            <a:tailEnd/>
          </a:ln>
        </p:spPr>
        <p:txBody>
          <a:bodyPr wrap="none" lIns="92830" tIns="46415" rIns="92830" bIns="46415" anchor="ctr"/>
          <a:lstStyle/>
          <a:p>
            <a:endParaRPr lang="en-IE"/>
          </a:p>
        </p:txBody>
      </p:sp>
      <p:sp>
        <p:nvSpPr>
          <p:cNvPr id="78852" name="Rectangle 3"/>
          <p:cNvSpPr>
            <a:spLocks noGrp="1" noChangeArrowheads="1"/>
          </p:cNvSpPr>
          <p:nvPr>
            <p:ph type="body"/>
          </p:nvPr>
        </p:nvSpPr>
        <p:spPr>
          <a:xfrm>
            <a:off x="701041" y="4387136"/>
            <a:ext cx="5605074" cy="4156234"/>
          </a:xfrm>
          <a:noFill/>
          <a:ln/>
        </p:spPr>
        <p:txBody>
          <a:bodyPr wrap="none" anchor="ctr"/>
          <a:lstStyle/>
          <a:p>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a:noFill/>
        </p:spPr>
        <p:txBody>
          <a:bodyPr/>
          <a:lstStyle/>
          <a:p>
            <a:fld id="{60666D8E-FF37-4CA7-A622-1FB9558A3A89}" type="slidenum">
              <a:rPr lang="en-US" smtClean="0"/>
              <a:pPr/>
              <a:t>45</a:t>
            </a:fld>
            <a:endParaRPr lang="en-US" smtClean="0"/>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a:ln/>
        </p:spPr>
        <p:txBody>
          <a:bodyPr/>
          <a:lstStyle/>
          <a:p>
            <a:r>
              <a:rPr lang="en-US" dirty="0" smtClean="0"/>
              <a:t>Make sure that the </a:t>
            </a:r>
            <a:r>
              <a:rPr lang="en-US" dirty="0" err="1" smtClean="0"/>
              <a:t>CompanyCode</a:t>
            </a:r>
            <a:r>
              <a:rPr lang="en-US" dirty="0" smtClean="0"/>
              <a:t> is a column in the browse </a:t>
            </a:r>
            <a:r>
              <a:rPr lang="en-US" dirty="0" err="1" smtClean="0"/>
              <a:t>resultset</a:t>
            </a:r>
            <a:r>
              <a:rPr lang="en-US" baseline="0" dirty="0" smtClean="0"/>
              <a:t> </a:t>
            </a:r>
            <a:r>
              <a:rPr lang="en-US" dirty="0" smtClean="0"/>
              <a:t>so that browse users</a:t>
            </a:r>
            <a:r>
              <a:rPr lang="en-US" baseline="0" dirty="0" smtClean="0"/>
              <a:t> </a:t>
            </a:r>
            <a:r>
              <a:rPr lang="en-US" dirty="0" smtClean="0"/>
              <a:t>can filter on the current entity.</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p>
            <a:fld id="{4928D5A5-F995-4D7D-85EB-714C6D1E790F}" type="slidenum">
              <a:rPr lang="en-US" smtClean="0"/>
              <a:pPr/>
              <a:t>4</a:t>
            </a:fld>
            <a:endParaRPr lang="en-US" dirty="0" smtClean="0"/>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a:noFill/>
        </p:spPr>
        <p:txBody>
          <a:bodyPr/>
          <a:lstStyle/>
          <a:p>
            <a:fld id="{FC324F76-D7BF-48EB-B78D-9849FC4F3054}" type="slidenum">
              <a:rPr lang="en-US" smtClean="0"/>
              <a:pPr/>
              <a:t>46</a:t>
            </a:fld>
            <a:endParaRPr lang="en-US" smtClean="0"/>
          </a:p>
        </p:txBody>
      </p:sp>
      <p:sp>
        <p:nvSpPr>
          <p:cNvPr id="80899" name="Rectangle 2"/>
          <p:cNvSpPr>
            <a:spLocks noGrp="1" noRot="1" noChangeAspect="1" noChangeArrowheads="1" noTextEdit="1"/>
          </p:cNvSpPr>
          <p:nvPr>
            <p:ph type="sldImg"/>
          </p:nvPr>
        </p:nvSpPr>
        <p:spPr>
          <a:ln/>
        </p:spPr>
      </p:sp>
      <p:sp>
        <p:nvSpPr>
          <p:cNvPr id="80900" name="Rectangle 3"/>
          <p:cNvSpPr>
            <a:spLocks noGrp="1" noChangeArrowheads="1"/>
          </p:cNvSpPr>
          <p:nvPr>
            <p:ph type="body" idx="1"/>
          </p:nvPr>
        </p:nvSpPr>
        <p:spPr>
          <a:noFill/>
          <a:ln/>
        </p:spPr>
        <p:txBody>
          <a:bodyPr/>
          <a:lstStyle/>
          <a:p>
            <a:r>
              <a:rPr lang="en-US" dirty="0" smtClean="0"/>
              <a:t>Also, make sure that </a:t>
            </a:r>
            <a:r>
              <a:rPr lang="en-US" dirty="0" err="1" smtClean="0"/>
              <a:t>CompanyCode</a:t>
            </a:r>
            <a:r>
              <a:rPr lang="en-US" dirty="0" smtClean="0"/>
              <a:t> is a column in the browse </a:t>
            </a:r>
            <a:r>
              <a:rPr lang="en-US" dirty="0" err="1" smtClean="0"/>
              <a:t>resultset</a:t>
            </a:r>
            <a:r>
              <a:rPr lang="en-US" baseline="0" dirty="0" smtClean="0"/>
              <a:t> </a:t>
            </a:r>
            <a:r>
              <a:rPr lang="en-US" smtClean="0"/>
              <a:t>so that</a:t>
            </a:r>
            <a:r>
              <a:rPr lang="en-US" baseline="0" smtClean="0"/>
              <a:t> </a:t>
            </a:r>
            <a:r>
              <a:rPr lang="en-US" smtClean="0"/>
              <a:t>browse </a:t>
            </a:r>
            <a:r>
              <a:rPr lang="en-US" dirty="0" smtClean="0"/>
              <a:t>users can filter on the current entity.</a:t>
            </a:r>
          </a:p>
          <a:p>
            <a:endParaRPr lang="en-US"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p>
            <a:fld id="{E8BB1A95-5397-487F-A980-2F422D4B3A2C}" type="slidenum">
              <a:rPr lang="en-US" smtClean="0"/>
              <a:pPr/>
              <a:t>5</a:t>
            </a:fld>
            <a:endParaRPr lang="en-US" dirty="0" smtClean="0"/>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a:ln/>
        </p:spPr>
        <p:txBody>
          <a:bodyPr/>
          <a:lstStyle/>
          <a:p>
            <a:r>
              <a:rPr lang="en-IE" dirty="0" smtClean="0"/>
              <a:t>Steps and descriptions of fields: Restricting user access</a:t>
            </a:r>
          </a:p>
          <a:p>
            <a:endParaRPr lang="en-IE" dirty="0" smtClean="0"/>
          </a:p>
          <a:p>
            <a:r>
              <a:rPr lang="en-IE" dirty="0" smtClean="0"/>
              <a:t>Restricted tables are listed in the &lt;</a:t>
            </a:r>
            <a:r>
              <a:rPr lang="en-IE" dirty="0" err="1" smtClean="0"/>
              <a:t>DotNetBrowseMaintenanceRestrictedTables</a:t>
            </a:r>
            <a:r>
              <a:rPr lang="en-IE" dirty="0" smtClean="0"/>
              <a:t>&gt; section in client-session.xml.</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p:spPr>
        <p:txBody>
          <a:bodyPr/>
          <a:lstStyle/>
          <a:p>
            <a:fld id="{6ADB666F-D0D2-411D-B308-57446CF6AD5F}" type="slidenum">
              <a:rPr lang="en-US" smtClean="0"/>
              <a:pPr/>
              <a:t>6</a:t>
            </a:fld>
            <a:endParaRPr lang="en-US" smtClean="0"/>
          </a:p>
        </p:txBody>
      </p:sp>
      <p:sp>
        <p:nvSpPr>
          <p:cNvPr id="55299" name="Rectangle 2"/>
          <p:cNvSpPr>
            <a:spLocks noGrp="1" noRot="1" noChangeAspect="1" noChangeArrowheads="1" noTextEdit="1"/>
          </p:cNvSpPr>
          <p:nvPr>
            <p:ph type="sldImg"/>
          </p:nvPr>
        </p:nvSpPr>
        <p:spPr>
          <a:ln/>
        </p:spPr>
      </p:sp>
      <p:sp>
        <p:nvSpPr>
          <p:cNvPr id="55300" name="Rectangle 3"/>
          <p:cNvSpPr>
            <a:spLocks noGrp="1" noChangeArrowheads="1"/>
          </p:cNvSpPr>
          <p:nvPr>
            <p:ph type="body" idx="1"/>
          </p:nvPr>
        </p:nvSpPr>
        <p:spPr>
          <a:noFill/>
          <a:ln/>
        </p:spPr>
        <p:txBody>
          <a:bodyPr/>
          <a:lstStyle/>
          <a:p>
            <a:endParaRPr lang="en-IE" dirty="0" smtClean="0"/>
          </a:p>
          <a:p>
            <a:endParaRPr lang="en-US"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p:spPr>
        <p:txBody>
          <a:bodyPr/>
          <a:lstStyle/>
          <a:p>
            <a:fld id="{23D39240-6183-4FE9-B0CC-FDBDF4B52FEF}" type="slidenum">
              <a:rPr lang="en-US" smtClean="0"/>
              <a:pPr/>
              <a:t>7</a:t>
            </a:fld>
            <a:endParaRPr lang="en-US" smtClean="0"/>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noFill/>
          <a:ln/>
        </p:spPr>
        <p:txBody>
          <a:bodyPr/>
          <a:lstStyle/>
          <a:p>
            <a:r>
              <a:rPr lang="en-US" dirty="0" smtClean="0"/>
              <a:t>You can drag and drop a field into the Filter fill-in.</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p:spPr>
        <p:txBody>
          <a:bodyPr/>
          <a:lstStyle/>
          <a:p>
            <a:fld id="{4283AC71-939F-4CA9-93A4-087061320F66}" type="slidenum">
              <a:rPr lang="en-US" smtClean="0"/>
              <a:pPr/>
              <a:t>8</a:t>
            </a:fld>
            <a:endParaRPr lang="en-US" smtClean="0"/>
          </a:p>
        </p:txBody>
      </p:sp>
      <p:sp>
        <p:nvSpPr>
          <p:cNvPr id="57347" name="Rectangle 2"/>
          <p:cNvSpPr>
            <a:spLocks noGrp="1" noRot="1" noChangeAspect="1" noChangeArrowheads="1" noTextEdit="1"/>
          </p:cNvSpPr>
          <p:nvPr>
            <p:ph type="sldImg"/>
          </p:nvPr>
        </p:nvSpPr>
        <p:spPr>
          <a:ln/>
        </p:spPr>
      </p:sp>
      <p:sp>
        <p:nvSpPr>
          <p:cNvPr id="57348"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p:spPr>
        <p:txBody>
          <a:bodyPr/>
          <a:lstStyle/>
          <a:p>
            <a:fld id="{48F04F1F-93E2-41B8-A53B-CD2F3B9F1906}" type="slidenum">
              <a:rPr lang="en-US" smtClean="0"/>
              <a:pPr/>
              <a:t>9</a:t>
            </a:fld>
            <a:endParaRPr lang="en-US" smtClean="0"/>
          </a:p>
        </p:txBody>
      </p:sp>
      <p:sp>
        <p:nvSpPr>
          <p:cNvPr id="58371" name="Rectangle 2"/>
          <p:cNvSpPr>
            <a:spLocks noGrp="1" noRot="1" noChangeAspect="1" noChangeArrowheads="1" noTextEdit="1"/>
          </p:cNvSpPr>
          <p:nvPr>
            <p:ph type="sldImg"/>
          </p:nvPr>
        </p:nvSpPr>
        <p:spPr>
          <a:ln/>
        </p:spPr>
      </p:sp>
      <p:sp>
        <p:nvSpPr>
          <p:cNvPr id="58372" name="Rectangle 3"/>
          <p:cNvSpPr>
            <a:spLocks noGrp="1" noChangeArrowheads="1"/>
          </p:cNvSpPr>
          <p:nvPr>
            <p:ph type="body" idx="1"/>
          </p:nvPr>
        </p:nvSpPr>
        <p:spPr>
          <a:noFill/>
          <a:ln/>
        </p:spPr>
        <p:txBody>
          <a:bodyPr/>
          <a:lstStyle/>
          <a:p>
            <a:r>
              <a:rPr lang="en-IE" baseline="0" smtClean="0"/>
              <a:t>R</a:t>
            </a:r>
            <a:r>
              <a:rPr lang="en-IE" smtClean="0"/>
              <a:t>oles </a:t>
            </a:r>
            <a:r>
              <a:rPr lang="en-IE" dirty="0" smtClean="0"/>
              <a:t>are called groups in </a:t>
            </a:r>
            <a:r>
              <a:rPr lang="en-IE" dirty="0" smtClean="0"/>
              <a:t>Enterprise</a:t>
            </a:r>
            <a:r>
              <a:rPr lang="en-IE" baseline="0" dirty="0" smtClean="0"/>
              <a:t> Edition</a:t>
            </a:r>
            <a:r>
              <a:rPr lang="en-IE" dirty="0" smtClean="0"/>
              <a:t>.  </a:t>
            </a:r>
            <a:endParaRPr lang="en-US" dirty="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p:spPr>
        <p:txBody>
          <a:bodyPr/>
          <a:lstStyle/>
          <a:p>
            <a:fld id="{0442A81F-3FC9-4759-B6F9-F9CBF18EBD1C}" type="slidenum">
              <a:rPr lang="en-US" smtClean="0"/>
              <a:pPr/>
              <a:t>10</a:t>
            </a:fld>
            <a:endParaRPr lang="en-US" smtClean="0"/>
          </a:p>
        </p:txBody>
      </p:sp>
      <p:sp>
        <p:nvSpPr>
          <p:cNvPr id="59395" name="Rectangle 2"/>
          <p:cNvSpPr>
            <a:spLocks noGrp="1" noRot="1" noChangeAspect="1" noChangeArrowheads="1" noTextEdit="1"/>
          </p:cNvSpPr>
          <p:nvPr>
            <p:ph type="sldImg"/>
          </p:nvPr>
        </p:nvSpPr>
        <p:spPr>
          <a:ln/>
        </p:spPr>
      </p:sp>
      <p:sp>
        <p:nvSpPr>
          <p:cNvPr id="59396"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176131"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176132"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Rectangle 6"/>
          <p:cNvSpPr>
            <a:spLocks noGrp="1" noChangeArrowheads="1"/>
          </p:cNvSpPr>
          <p:nvPr>
            <p:ph type="ftr" sz="quarter" idx="10"/>
          </p:nvPr>
        </p:nvSpPr>
        <p:spPr>
          <a:ln/>
        </p:spPr>
        <p:txBody>
          <a:bodyPr/>
          <a:lstStyle>
            <a:lvl1pPr>
              <a:defRPr/>
            </a:lvl1pPr>
          </a:lstStyle>
          <a:p>
            <a:pPr>
              <a:defRPr/>
            </a:pPr>
            <a:fld id="{2AF92DBE-2AE9-4B3B-AD7A-04B7416D9356}"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IE"/>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Rectangle 6"/>
          <p:cNvSpPr>
            <a:spLocks noGrp="1" noChangeArrowheads="1"/>
          </p:cNvSpPr>
          <p:nvPr>
            <p:ph type="ftr" sz="quarter" idx="10"/>
          </p:nvPr>
        </p:nvSpPr>
        <p:spPr>
          <a:ln/>
        </p:spPr>
        <p:txBody>
          <a:bodyPr/>
          <a:lstStyle>
            <a:lvl1pPr>
              <a:defRPr/>
            </a:lvl1pPr>
          </a:lstStyle>
          <a:p>
            <a:pPr>
              <a:defRPr/>
            </a:pPr>
            <a:fld id="{201100B3-1667-4740-8B65-8DD721160112}"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153400" cy="881063"/>
          </a:xfrm>
        </p:spPr>
        <p:txBody>
          <a:bodyPr/>
          <a:lstStyle/>
          <a:p>
            <a:r>
              <a:rPr lang="en-US" smtClean="0"/>
              <a:t>Click to edit Master title style</a:t>
            </a:r>
            <a:endParaRPr lang="en-IE"/>
          </a:p>
        </p:txBody>
      </p:sp>
      <p:sp>
        <p:nvSpPr>
          <p:cNvPr id="3" name="Text Placeholder 2"/>
          <p:cNvSpPr>
            <a:spLocks noGrp="1"/>
          </p:cNvSpPr>
          <p:nvPr>
            <p:ph type="body" sz="half" idx="1"/>
          </p:nvPr>
        </p:nvSpPr>
        <p:spPr>
          <a:xfrm>
            <a:off x="4572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Content Placeholder 3"/>
          <p:cNvSpPr>
            <a:spLocks noGrp="1"/>
          </p:cNvSpPr>
          <p:nvPr>
            <p:ph sz="half" idx="2"/>
          </p:nvPr>
        </p:nvSpPr>
        <p:spPr>
          <a:xfrm>
            <a:off x="46101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Rectangle 6"/>
          <p:cNvSpPr>
            <a:spLocks noGrp="1" noChangeArrowheads="1"/>
          </p:cNvSpPr>
          <p:nvPr>
            <p:ph type="ftr" sz="quarter" idx="10"/>
          </p:nvPr>
        </p:nvSpPr>
        <p:spPr>
          <a:ln/>
        </p:spPr>
        <p:txBody>
          <a:bodyPr/>
          <a:lstStyle>
            <a:lvl1pPr>
              <a:defRPr/>
            </a:lvl1pPr>
          </a:lstStyle>
          <a:p>
            <a:pPr>
              <a:defRPr/>
            </a:pPr>
            <a:fld id="{CB656B79-9DF7-4B19-A98B-47B4DE1FD17D}"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153400" cy="881063"/>
          </a:xfrm>
        </p:spPr>
        <p:txBody>
          <a:bodyPr/>
          <a:lstStyle/>
          <a:p>
            <a:r>
              <a:rPr lang="en-US" smtClean="0"/>
              <a:t>Click to edit Master title style</a:t>
            </a:r>
            <a:endParaRPr lang="en-IE"/>
          </a:p>
        </p:txBody>
      </p:sp>
      <p:sp>
        <p:nvSpPr>
          <p:cNvPr id="3" name="Table Placeholder 2"/>
          <p:cNvSpPr>
            <a:spLocks noGrp="1"/>
          </p:cNvSpPr>
          <p:nvPr>
            <p:ph type="tbl" idx="1"/>
          </p:nvPr>
        </p:nvSpPr>
        <p:spPr>
          <a:xfrm>
            <a:off x="457200" y="1500188"/>
            <a:ext cx="8153400" cy="5053012"/>
          </a:xfrm>
        </p:spPr>
        <p:txBody>
          <a:bodyPr/>
          <a:lstStyle/>
          <a:p>
            <a:pPr lvl="0"/>
            <a:endParaRPr lang="en-IE" noProof="0" smtClean="0"/>
          </a:p>
        </p:txBody>
      </p:sp>
      <p:sp>
        <p:nvSpPr>
          <p:cNvPr id="4" name="Rectangle 6"/>
          <p:cNvSpPr>
            <a:spLocks noGrp="1" noChangeArrowheads="1"/>
          </p:cNvSpPr>
          <p:nvPr>
            <p:ph type="ftr" sz="quarter" idx="10"/>
          </p:nvPr>
        </p:nvSpPr>
        <p:spPr>
          <a:ln/>
        </p:spPr>
        <p:txBody>
          <a:bodyPr/>
          <a:lstStyle>
            <a:lvl1pPr>
              <a:defRPr/>
            </a:lvl1pPr>
          </a:lstStyle>
          <a:p>
            <a:pPr>
              <a:defRPr/>
            </a:pPr>
            <a:fld id="{AA41E62A-494E-471A-BDDD-8A1694ED98DD}"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hf sldNum="0" hd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fld id="{7E7EE653-DE5C-40CC-9695-C3C7E3A6B91B}" type="slidenum">
              <a:rPr lang="en-US" smtClean="0"/>
              <a:pPr>
                <a:defRPr/>
              </a:pPr>
              <a:t>‹#›</a:t>
            </a:fld>
            <a:endParaRPr lang="en-US"/>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fld id="{463A0981-37B3-41FB-95A4-67C6EDBDDC27}" type="slidenum">
              <a:rPr lang="en-US" smtClean="0"/>
              <a:pPr>
                <a:defRPr/>
              </a:pPr>
              <a:t>‹#›</a:t>
            </a:fld>
            <a:endParaRPr lang="en-US"/>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fld id="{DC5B0C07-881D-4CC6-9466-2DE57D44800F}" type="slidenum">
              <a:rPr lang="en-US" smtClean="0"/>
              <a:pPr>
                <a:defRPr/>
              </a:pPr>
              <a:t>‹#›</a:t>
            </a:fld>
            <a:endParaRPr lang="en-US"/>
          </a:p>
        </p:txBody>
      </p:sp>
    </p:spTree>
    <p:extLst>
      <p:ext uri="{BB962C8B-B14F-4D97-AF65-F5344CB8AC3E}">
        <p14:creationId xmlns:p14="http://schemas.microsoft.com/office/powerpoint/2010/main" xmlns="" val="171927103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fld id="{C853C224-2B64-4AFE-B9C9-B95F05664620}" type="slidenum">
              <a:rPr lang="en-US" smtClean="0"/>
              <a:pPr>
                <a:defRPr/>
              </a:pPr>
              <a:t>‹#›</a:t>
            </a:fld>
            <a:endParaRPr lang="en-US"/>
          </a:p>
        </p:txBody>
      </p:sp>
    </p:spTree>
    <p:extLst>
      <p:ext uri="{BB962C8B-B14F-4D97-AF65-F5344CB8AC3E}">
        <p14:creationId xmlns:p14="http://schemas.microsoft.com/office/powerpoint/2010/main" xmlns="" val="12369242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fld id="{2413767E-15EB-425B-BA08-C888A1F6F35B}" type="slidenum">
              <a:rPr lang="en-US" smtClean="0"/>
              <a:pPr>
                <a:defRPr/>
              </a:pPr>
              <a:t>‹#›</a:t>
            </a:fld>
            <a:endParaRPr lang="en-US"/>
          </a:p>
        </p:txBody>
      </p:sp>
    </p:spTree>
    <p:extLst>
      <p:ext uri="{BB962C8B-B14F-4D97-AF65-F5344CB8AC3E}">
        <p14:creationId xmlns:p14="http://schemas.microsoft.com/office/powerpoint/2010/main" xmlns="" val="12955355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Rectangle 6"/>
          <p:cNvSpPr>
            <a:spLocks noGrp="1" noChangeArrowheads="1"/>
          </p:cNvSpPr>
          <p:nvPr>
            <p:ph type="ftr" sz="quarter" idx="10"/>
          </p:nvPr>
        </p:nvSpPr>
        <p:spPr>
          <a:ln/>
        </p:spPr>
        <p:txBody>
          <a:bodyPr/>
          <a:lstStyle>
            <a:lvl1pPr>
              <a:defRPr/>
            </a:lvl1pPr>
          </a:lstStyle>
          <a:p>
            <a:pPr>
              <a:defRPr/>
            </a:pPr>
            <a:fld id="{7E7EE653-DE5C-40CC-9695-C3C7E3A6B91B}" type="slidenum">
              <a:rPr lang="en-US"/>
              <a:pPr>
                <a:defRPr/>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Training Flow">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Training Flow Title</a:t>
            </a:r>
            <a:endParaRPr lang="en-US" dirty="0"/>
          </a:p>
        </p:txBody>
      </p:sp>
      <p:sp>
        <p:nvSpPr>
          <p:cNvPr id="3" name="Footer Placeholder 2"/>
          <p:cNvSpPr>
            <a:spLocks noGrp="1"/>
          </p:cNvSpPr>
          <p:nvPr>
            <p:ph type="ftr" sz="quarter" idx="10"/>
          </p:nvPr>
        </p:nvSpPr>
        <p:spPr/>
        <p:txBody>
          <a:bodyPr/>
          <a:lstStyle/>
          <a:p>
            <a:pPr>
              <a:defRPr/>
            </a:pPr>
            <a:fld id="{8D4DF792-8925-4F7D-A00C-12292D929CBA}" type="slidenum">
              <a:rPr lang="en-US" smtClean="0"/>
              <a:pPr>
                <a:defRPr/>
              </a:pPr>
              <a:t>‹#›</a:t>
            </a:fld>
            <a:endParaRPr lang="en-US"/>
          </a:p>
        </p:txBody>
      </p:sp>
      <p:sp>
        <p:nvSpPr>
          <p:cNvPr id="4" name="Line 4"/>
          <p:cNvSpPr>
            <a:spLocks noChangeShapeType="1"/>
          </p:cNvSpPr>
          <p:nvPr/>
        </p:nvSpPr>
        <p:spPr bwMode="auto">
          <a:xfrm>
            <a:off x="1104900" y="904045"/>
            <a:ext cx="0" cy="4554537"/>
          </a:xfrm>
          <a:prstGeom prst="line">
            <a:avLst/>
          </a:prstGeom>
          <a:noFill/>
          <a:ln w="381000">
            <a:solidFill>
              <a:schemeClr val="hlink"/>
            </a:solidFill>
            <a:round/>
            <a:headEnd/>
            <a:tailEnd type="triangle" w="sm" len="sm"/>
          </a:ln>
          <a:effectLst/>
        </p:spPr>
        <p:txBody>
          <a:bodyPr wrap="none" anchor="ctr"/>
          <a:lstStyle/>
          <a:p>
            <a:endParaRPr lang="en-US"/>
          </a:p>
        </p:txBody>
      </p:sp>
      <p:sp>
        <p:nvSpPr>
          <p:cNvPr id="6" name="Text Placeholder 6"/>
          <p:cNvSpPr>
            <a:spLocks noGrp="1"/>
          </p:cNvSpPr>
          <p:nvPr>
            <p:ph type="body" sz="quarter" idx="11"/>
          </p:nvPr>
        </p:nvSpPr>
        <p:spPr>
          <a:xfrm>
            <a:off x="1819275" y="895350"/>
            <a:ext cx="6400800" cy="5267325"/>
          </a:xfrm>
        </p:spPr>
        <p:txBody>
          <a:bodyPr>
            <a:normAutofit/>
          </a:bodyPr>
          <a:lstStyle>
            <a:lvl1pPr marL="228600" indent="-228600">
              <a:defRPr sz="2000"/>
            </a:lvl1pPr>
            <a:lvl2pPr marL="457200" indent="-228600">
              <a:defRPr sz="1800"/>
            </a:lvl2pPr>
            <a:lvl3pPr marL="685800" indent="-228600">
              <a:defRPr sz="1600"/>
            </a:lvl3pPr>
            <a:lvl4pPr marL="914400" indent="-228600">
              <a:defRPr sz="1400"/>
            </a:lvl4pPr>
            <a:lvl5pPr marL="1143000" indent="-228600">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Tree>
  </p:cSld>
  <p:clrMapOvr>
    <a:masterClrMapping/>
  </p:clrMapOvr>
  <p:hf sldNum="0" hdr="0" dt="0"/>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pPr>
              <a:defRPr/>
            </a:pPr>
            <a:fld id="{8D4DF792-8925-4F7D-A00C-12292D929CBA}" type="slidenum">
              <a:rPr lang="en-US" smtClean="0"/>
              <a:pPr>
                <a:defRPr/>
              </a:pPr>
              <a:t>‹#›</a:t>
            </a:fld>
            <a:endParaRPr lang="en-US"/>
          </a:p>
        </p:txBody>
      </p:sp>
    </p:spTree>
    <p:extLst>
      <p:ext uri="{BB962C8B-B14F-4D97-AF65-F5344CB8AC3E}">
        <p14:creationId xmlns:p14="http://schemas.microsoft.com/office/powerpoint/2010/main" xmlns="" val="706750990"/>
      </p:ext>
    </p:extLst>
  </p:cSld>
  <p:clrMapOvr>
    <a:masterClrMapping/>
  </p:clrMapOvr>
  <p:hf sldNum="0" hdr="0" dt="0"/>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176131"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176132"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153400" cy="881063"/>
          </a:xfrm>
        </p:spPr>
        <p:txBody>
          <a:bodyPr/>
          <a:lstStyle/>
          <a:p>
            <a:r>
              <a:rPr lang="en-US" smtClean="0"/>
              <a:t>Click to edit Master title style</a:t>
            </a:r>
            <a:endParaRPr lang="en-IE"/>
          </a:p>
        </p:txBody>
      </p:sp>
      <p:sp>
        <p:nvSpPr>
          <p:cNvPr id="3" name="Text Placeholder 2"/>
          <p:cNvSpPr>
            <a:spLocks noGrp="1"/>
          </p:cNvSpPr>
          <p:nvPr>
            <p:ph type="body" sz="half" idx="1"/>
          </p:nvPr>
        </p:nvSpPr>
        <p:spPr>
          <a:xfrm>
            <a:off x="4572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Content Placeholder 3"/>
          <p:cNvSpPr>
            <a:spLocks noGrp="1"/>
          </p:cNvSpPr>
          <p:nvPr>
            <p:ph sz="half" idx="2"/>
          </p:nvPr>
        </p:nvSpPr>
        <p:spPr>
          <a:xfrm>
            <a:off x="46101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Rectangle 6"/>
          <p:cNvSpPr>
            <a:spLocks noGrp="1" noChangeArrowheads="1"/>
          </p:cNvSpPr>
          <p:nvPr>
            <p:ph type="ftr" sz="quarter" idx="10"/>
          </p:nvPr>
        </p:nvSpPr>
        <p:spPr>
          <a:ln/>
        </p:spPr>
        <p:txBody>
          <a:bodyPr/>
          <a:lstStyle>
            <a:lvl1pPr>
              <a:defRPr/>
            </a:lvl1pPr>
          </a:lstStyle>
          <a:p>
            <a:pPr>
              <a:defRPr/>
            </a:pPr>
            <a:fld id="{CB656B79-9DF7-4B19-A98B-47B4DE1FD17D}" type="slidenum">
              <a:rPr lang="en-US"/>
              <a:pPr>
                <a:defRPr/>
              </a:pPr>
              <a:t>‹#›</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153400" cy="881063"/>
          </a:xfrm>
        </p:spPr>
        <p:txBody>
          <a:bodyPr/>
          <a:lstStyle/>
          <a:p>
            <a:r>
              <a:rPr lang="en-US" smtClean="0"/>
              <a:t>Click to edit Master title style</a:t>
            </a:r>
            <a:endParaRPr lang="en-IE"/>
          </a:p>
        </p:txBody>
      </p:sp>
      <p:sp>
        <p:nvSpPr>
          <p:cNvPr id="3" name="Table Placeholder 2"/>
          <p:cNvSpPr>
            <a:spLocks noGrp="1"/>
          </p:cNvSpPr>
          <p:nvPr>
            <p:ph type="tbl" idx="1"/>
          </p:nvPr>
        </p:nvSpPr>
        <p:spPr>
          <a:xfrm>
            <a:off x="457200" y="1500188"/>
            <a:ext cx="8153400" cy="5053012"/>
          </a:xfrm>
        </p:spPr>
        <p:txBody>
          <a:bodyPr/>
          <a:lstStyle/>
          <a:p>
            <a:pPr lvl="0"/>
            <a:endParaRPr lang="en-IE" noProof="0" smtClean="0"/>
          </a:p>
        </p:txBody>
      </p:sp>
      <p:sp>
        <p:nvSpPr>
          <p:cNvPr id="4" name="Rectangle 6"/>
          <p:cNvSpPr>
            <a:spLocks noGrp="1" noChangeArrowheads="1"/>
          </p:cNvSpPr>
          <p:nvPr>
            <p:ph type="ftr" sz="quarter" idx="10"/>
          </p:nvPr>
        </p:nvSpPr>
        <p:spPr>
          <a:ln/>
        </p:spPr>
        <p:txBody>
          <a:bodyPr/>
          <a:lstStyle>
            <a:lvl1pPr>
              <a:defRPr/>
            </a:lvl1pPr>
          </a:lstStyle>
          <a:p>
            <a:pPr>
              <a:defRPr/>
            </a:pPr>
            <a:fld id="{AA41E62A-494E-471A-BDDD-8A1694ED98DD}"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IE"/>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ftr" sz="quarter" idx="10"/>
          </p:nvPr>
        </p:nvSpPr>
        <p:spPr>
          <a:ln/>
        </p:spPr>
        <p:txBody>
          <a:bodyPr/>
          <a:lstStyle>
            <a:lvl1pPr>
              <a:defRPr/>
            </a:lvl1pPr>
          </a:lstStyle>
          <a:p>
            <a:pPr>
              <a:defRPr/>
            </a:pPr>
            <a:fld id="{4CB630EF-13B3-44F9-AC11-DFA0D23591C0}"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Rectangle 6"/>
          <p:cNvSpPr>
            <a:spLocks noGrp="1" noChangeArrowheads="1"/>
          </p:cNvSpPr>
          <p:nvPr>
            <p:ph type="ftr" sz="quarter" idx="10"/>
          </p:nvPr>
        </p:nvSpPr>
        <p:spPr>
          <a:ln/>
        </p:spPr>
        <p:txBody>
          <a:bodyPr/>
          <a:lstStyle>
            <a:lvl1pPr>
              <a:defRPr/>
            </a:lvl1pPr>
          </a:lstStyle>
          <a:p>
            <a:pPr>
              <a:defRPr/>
            </a:pPr>
            <a:fld id="{463A0981-37B3-41FB-95A4-67C6EDBDDC27}"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IE"/>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7" name="Rectangle 6"/>
          <p:cNvSpPr>
            <a:spLocks noGrp="1" noChangeArrowheads="1"/>
          </p:cNvSpPr>
          <p:nvPr>
            <p:ph type="ftr" sz="quarter" idx="10"/>
          </p:nvPr>
        </p:nvSpPr>
        <p:spPr>
          <a:ln/>
        </p:spPr>
        <p:txBody>
          <a:bodyPr/>
          <a:lstStyle>
            <a:lvl1pPr>
              <a:defRPr/>
            </a:lvl1pPr>
          </a:lstStyle>
          <a:p>
            <a:pPr>
              <a:defRPr/>
            </a:pPr>
            <a:fld id="{DC5B0C07-881D-4CC6-9466-2DE57D44800F}"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Rectangle 6"/>
          <p:cNvSpPr>
            <a:spLocks noGrp="1" noChangeArrowheads="1"/>
          </p:cNvSpPr>
          <p:nvPr>
            <p:ph type="ftr" sz="quarter" idx="10"/>
          </p:nvPr>
        </p:nvSpPr>
        <p:spPr>
          <a:ln/>
        </p:spPr>
        <p:txBody>
          <a:bodyPr/>
          <a:lstStyle>
            <a:lvl1pPr>
              <a:defRPr/>
            </a:lvl1pPr>
          </a:lstStyle>
          <a:p>
            <a:pPr>
              <a:defRPr/>
            </a:pPr>
            <a:fld id="{C853C224-2B64-4AFE-B9C9-B95F05664620}"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ftr" sz="quarter" idx="10"/>
          </p:nvPr>
        </p:nvSpPr>
        <p:spPr>
          <a:ln/>
        </p:spPr>
        <p:txBody>
          <a:bodyPr/>
          <a:lstStyle>
            <a:lvl1pPr>
              <a:defRPr/>
            </a:lvl1pPr>
          </a:lstStyle>
          <a:p>
            <a:pPr>
              <a:defRPr/>
            </a:pPr>
            <a:fld id="{2413767E-15EB-425B-BA08-C888A1F6F35B}"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IE"/>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fld id="{53921A53-CE6B-4203-868C-543CCB2E1545}"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IE"/>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IE"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fld id="{1D282C0D-0975-412D-9305-063BCE73487A}"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image" Target="../media/image3.png"/><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en-US" smtClean="0"/>
          </a:p>
        </p:txBody>
      </p:sp>
      <p:sp>
        <p:nvSpPr>
          <p:cNvPr id="1027"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75108" name="Text Box 4"/>
          <p:cNvSpPr txBox="1">
            <a:spLocks noChangeArrowheads="1"/>
          </p:cNvSpPr>
          <p:nvPr/>
        </p:nvSpPr>
        <p:spPr bwMode="auto">
          <a:xfrm>
            <a:off x="0" y="6556375"/>
            <a:ext cx="1143000" cy="244475"/>
          </a:xfrm>
          <a:prstGeom prst="rect">
            <a:avLst/>
          </a:prstGeom>
          <a:noFill/>
          <a:ln w="9525">
            <a:noFill/>
            <a:miter lim="800000"/>
            <a:headEnd/>
            <a:tailEnd/>
          </a:ln>
          <a:effectLst/>
        </p:spPr>
        <p:txBody>
          <a:bodyPr>
            <a:spAutoFit/>
          </a:bodyPr>
          <a:lstStyle/>
          <a:p>
            <a:pPr algn="l">
              <a:spcBef>
                <a:spcPct val="50000"/>
              </a:spcBef>
              <a:defRPr/>
            </a:pPr>
            <a:r>
              <a:rPr lang="en-US" sz="1000">
                <a:solidFill>
                  <a:schemeClr val="bg2"/>
                </a:solidFill>
              </a:rPr>
              <a:t>QAD Proprietary</a:t>
            </a:r>
          </a:p>
        </p:txBody>
      </p:sp>
      <p:pic>
        <p:nvPicPr>
          <p:cNvPr id="1029" name="Picture 5" descr="pg2_graphic"/>
          <p:cNvPicPr>
            <a:picLocks noChangeAspect="1" noChangeArrowheads="1"/>
          </p:cNvPicPr>
          <p:nvPr/>
        </p:nvPicPr>
        <p:blipFill>
          <a:blip r:embed="rId15" cstate="print"/>
          <a:srcRect/>
          <a:stretch>
            <a:fillRect/>
          </a:stretch>
        </p:blipFill>
        <p:spPr bwMode="auto">
          <a:xfrm>
            <a:off x="0" y="0"/>
            <a:ext cx="9144000" cy="571500"/>
          </a:xfrm>
          <a:prstGeom prst="rect">
            <a:avLst/>
          </a:prstGeom>
          <a:noFill/>
          <a:ln w="9525">
            <a:noFill/>
            <a:miter lim="800000"/>
            <a:headEnd/>
            <a:tailEnd/>
          </a:ln>
        </p:spPr>
      </p:pic>
      <p:sp>
        <p:nvSpPr>
          <p:cNvPr id="175110" name="Rectangle 6"/>
          <p:cNvSpPr>
            <a:spLocks noGrp="1" noChangeArrowheads="1"/>
          </p:cNvSpPr>
          <p:nvPr>
            <p:ph type="ftr" sz="quarter" idx="3"/>
          </p:nvPr>
        </p:nvSpPr>
        <p:spPr bwMode="auto">
          <a:xfrm>
            <a:off x="6811963" y="6562725"/>
            <a:ext cx="2255837" cy="2952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800">
                <a:latin typeface="Arial" charset="0"/>
              </a:defRPr>
            </a:lvl1pPr>
          </a:lstStyle>
          <a:p>
            <a:pPr>
              <a:defRPr/>
            </a:pPr>
            <a:fld id="{8D4DF792-8925-4F7D-A00C-12292D929CBA}"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96" r:id="rId1"/>
    <p:sldLayoutId id="2147483684" r:id="rId2"/>
    <p:sldLayoutId id="2147483685" r:id="rId3"/>
    <p:sldLayoutId id="2147483686" r:id="rId4"/>
    <p:sldLayoutId id="2147483687" r:id="rId5"/>
    <p:sldLayoutId id="2147483688" r:id="rId6"/>
    <p:sldLayoutId id="2147483689" r:id="rId7"/>
    <p:sldLayoutId id="2147483690" r:id="rId8"/>
    <p:sldLayoutId id="2147483691" r:id="rId9"/>
    <p:sldLayoutId id="2147483692" r:id="rId10"/>
    <p:sldLayoutId id="2147483693" r:id="rId11"/>
    <p:sldLayoutId id="2147483694" r:id="rId12"/>
    <p:sldLayoutId id="2147483695" r:id="rId13"/>
  </p:sldLayoutIdLst>
  <p:hf sldNum="0" hd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pitchFamily="34" charset="0"/>
        </a:defRPr>
      </a:lvl2pPr>
      <a:lvl3pPr algn="l" rtl="0" eaLnBrk="0" fontAlgn="base" hangingPunct="0">
        <a:lnSpc>
          <a:spcPct val="90000"/>
        </a:lnSpc>
        <a:spcBef>
          <a:spcPct val="0"/>
        </a:spcBef>
        <a:spcAft>
          <a:spcPct val="0"/>
        </a:spcAft>
        <a:defRPr sz="3200" b="1">
          <a:solidFill>
            <a:srgbClr val="5A87C6"/>
          </a:solidFill>
          <a:latin typeface="Tahoma" pitchFamily="34" charset="0"/>
        </a:defRPr>
      </a:lvl3pPr>
      <a:lvl4pPr algn="l" rtl="0" eaLnBrk="0" fontAlgn="base" hangingPunct="0">
        <a:lnSpc>
          <a:spcPct val="90000"/>
        </a:lnSpc>
        <a:spcBef>
          <a:spcPct val="0"/>
        </a:spcBef>
        <a:spcAft>
          <a:spcPct val="0"/>
        </a:spcAft>
        <a:defRPr sz="3200" b="1">
          <a:solidFill>
            <a:srgbClr val="5A87C6"/>
          </a:solidFill>
          <a:latin typeface="Tahoma" pitchFamily="34" charset="0"/>
        </a:defRPr>
      </a:lvl4pPr>
      <a:lvl5pPr algn="l" rtl="0" eaLnBrk="0" fontAlgn="base" hangingPunct="0">
        <a:lnSpc>
          <a:spcPct val="90000"/>
        </a:lnSpc>
        <a:spcBef>
          <a:spcPct val="0"/>
        </a:spcBef>
        <a:spcAft>
          <a:spcPct val="0"/>
        </a:spcAft>
        <a:defRPr sz="3200" b="1">
          <a:solidFill>
            <a:srgbClr val="5A87C6"/>
          </a:solidFill>
          <a:latin typeface="Tahoma" pitchFamily="34"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sz="2000">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sz="2000">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3"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fld id="{8D4DF792-8925-4F7D-A00C-12292D929CBA}" type="slidenum">
              <a:rPr lang="en-US" smtClean="0"/>
              <a:pPr>
                <a:defRPr/>
              </a:pPr>
              <a:t>‹#›</a:t>
            </a:fld>
            <a:endParaRPr lang="en-US"/>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9.xml"/><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3.xml"/><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5.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5.xml"/></Relationships>
</file>

<file path=ppt/slides/_rels/slide4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7.xml"/><Relationship Id="rId1" Type="http://schemas.openxmlformats.org/officeDocument/2006/relationships/slideLayout" Target="../slideLayouts/slideLayout18.xml"/></Relationships>
</file>

<file path=ppt/slides/_rels/slide4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8.xml"/><Relationship Id="rId1" Type="http://schemas.openxmlformats.org/officeDocument/2006/relationships/slideLayout" Target="../slideLayouts/slideLayout18.xml"/></Relationships>
</file>

<file path=ppt/slides/_rels/slide4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9.xml"/><Relationship Id="rId1" Type="http://schemas.openxmlformats.org/officeDocument/2006/relationships/slideLayout" Target="../slideLayouts/slideLayout18.xml"/></Relationships>
</file>

<file path=ppt/slides/_rels/slide4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0.xml"/><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199" y="607452"/>
            <a:ext cx="8367823" cy="705411"/>
          </a:xfrm>
          <a:noFill/>
        </p:spPr>
        <p:txBody>
          <a:bodyPr lIns="91432" tIns="45716" rIns="91432" bIns="45716" anchor="ctr" anchorCtr="0">
            <a:noAutofit/>
          </a:bodyPr>
          <a:lstStyle/>
          <a:p>
            <a:pPr eaLnBrk="1" hangingPunct="1"/>
            <a:r>
              <a:rPr lang="en-US" sz="2600" dirty="0" smtClean="0"/>
              <a:t>QAD Enterprise Applications 2013 Enterprise Edition Customization</a:t>
            </a:r>
          </a:p>
        </p:txBody>
      </p:sp>
      <p:sp>
        <p:nvSpPr>
          <p:cNvPr id="4" name="Text Placeholder 3"/>
          <p:cNvSpPr>
            <a:spLocks noGrp="1"/>
          </p:cNvSpPr>
          <p:nvPr>
            <p:ph type="body" sz="quarter" idx="10"/>
          </p:nvPr>
        </p:nvSpPr>
        <p:spPr>
          <a:xfrm>
            <a:off x="457200" y="1719072"/>
            <a:ext cx="8229600" cy="349250"/>
          </a:xfrm>
        </p:spPr>
        <p:txBody>
          <a:bodyPr/>
          <a:lstStyle/>
          <a:p>
            <a:r>
              <a:rPr lang="en-US" dirty="0" smtClean="0"/>
              <a:t>Browse Customizations</a:t>
            </a:r>
          </a:p>
          <a:p>
            <a:endParaRPr lang="en-US" dirty="0"/>
          </a:p>
        </p:txBody>
      </p:sp>
      <p:sp>
        <p:nvSpPr>
          <p:cNvPr id="6" name="Text Placeholder 3"/>
          <p:cNvSpPr txBox="1">
            <a:spLocks/>
          </p:cNvSpPr>
          <p:nvPr/>
        </p:nvSpPr>
        <p:spPr>
          <a:xfrm>
            <a:off x="482004" y="3017520"/>
            <a:ext cx="8229600" cy="349250"/>
          </a:xfrm>
          <a:prstGeom prst="rect">
            <a:avLst/>
          </a:prstGeom>
        </p:spPr>
        <p:txBody>
          <a:bodyPr vert="horz" lIns="91440" tIns="45720" rIns="91440" bIns="45720" rtlCol="0">
            <a:noAutofit/>
          </a:bodyPr>
          <a:lstStyle/>
          <a:p>
            <a:pPr marL="0" marR="0" lvl="0" indent="0" algn="l" defTabSz="457200" rtl="0" eaLnBrk="1" fontAlgn="auto" latinLnBrk="0" hangingPunct="1">
              <a:lnSpc>
                <a:spcPct val="100000"/>
              </a:lnSpc>
              <a:spcBef>
                <a:spcPct val="20000"/>
              </a:spcBef>
              <a:spcAft>
                <a:spcPts val="0"/>
              </a:spcAft>
              <a:buClr>
                <a:schemeClr val="accent6"/>
              </a:buClr>
              <a:buSzTx/>
              <a:buFontTx/>
              <a:buNone/>
              <a:tabLst/>
              <a:defRPr/>
            </a:pPr>
            <a:r>
              <a:rPr lang="en-US" sz="1400" dirty="0" smtClean="0">
                <a:solidFill>
                  <a:schemeClr val="tx1">
                    <a:lumMod val="75000"/>
                    <a:lumOff val="25000"/>
                  </a:schemeClr>
                </a:solidFill>
                <a:latin typeface="Century Gothic"/>
                <a:cs typeface="Century Gothic"/>
              </a:rPr>
              <a:t>Revised  April 2013</a:t>
            </a:r>
            <a:endParaRPr kumimoji="0" lang="en-US" sz="140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a:p>
            <a:pPr marL="0" marR="0" lvl="0" indent="0" algn="l" defTabSz="457200" rtl="0" eaLnBrk="1" fontAlgn="auto" latinLnBrk="0" hangingPunct="1">
              <a:lnSpc>
                <a:spcPct val="100000"/>
              </a:lnSpc>
              <a:spcBef>
                <a:spcPct val="20000"/>
              </a:spcBef>
              <a:spcAft>
                <a:spcPts val="0"/>
              </a:spcAft>
              <a:buClr>
                <a:schemeClr val="accent6"/>
              </a:buClr>
              <a:buSzTx/>
              <a:buFontTx/>
              <a:buNone/>
              <a:tabLst/>
              <a:defRPr/>
            </a:pPr>
            <a:endParaRPr kumimoji="0" lang="en-US" sz="2000" b="1"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
        <p:nvSpPr>
          <p:cNvPr id="5" name="Text Placeholder 3"/>
          <p:cNvSpPr txBox="1">
            <a:spLocks/>
          </p:cNvSpPr>
          <p:nvPr/>
        </p:nvSpPr>
        <p:spPr>
          <a:xfrm>
            <a:off x="457200" y="2432304"/>
            <a:ext cx="8229600" cy="349250"/>
          </a:xfrm>
          <a:prstGeom prst="rect">
            <a:avLst/>
          </a:prstGeom>
        </p:spPr>
        <p:txBody>
          <a:bodyPr vert="horz" lIns="91440" tIns="45720" rIns="91440" bIns="45720" rtlCol="0">
            <a:noAutofit/>
          </a:bodyPr>
          <a:lstStyle/>
          <a:p>
            <a:pPr marL="0" marR="0" lvl="0" indent="0" algn="l" defTabSz="457200" rtl="0" eaLnBrk="1" fontAlgn="auto" latinLnBrk="0" hangingPunct="1">
              <a:lnSpc>
                <a:spcPct val="100000"/>
              </a:lnSpc>
              <a:spcBef>
                <a:spcPct val="20000"/>
              </a:spcBef>
              <a:spcAft>
                <a:spcPts val="0"/>
              </a:spcAft>
              <a:buClr>
                <a:schemeClr val="accent6"/>
              </a:buClr>
              <a:buSzTx/>
              <a:buFontTx/>
              <a:buNone/>
              <a:tabLst/>
              <a:defRPr/>
            </a:pPr>
            <a:r>
              <a:rPr kumimoji="0" lang="en-US" sz="140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Maintained</a:t>
            </a:r>
            <a:r>
              <a:rPr kumimoji="0" lang="en-US" sz="1400" i="0" u="none" strike="noStrike" kern="1200" cap="none" spc="0" normalizeH="0" noProof="0" dirty="0" smtClean="0">
                <a:ln>
                  <a:noFill/>
                </a:ln>
                <a:solidFill>
                  <a:schemeClr val="tx1">
                    <a:lumMod val="75000"/>
                    <a:lumOff val="25000"/>
                  </a:schemeClr>
                </a:solidFill>
                <a:effectLst/>
                <a:uLnTx/>
                <a:uFillTx/>
                <a:latin typeface="Century Gothic"/>
                <a:ea typeface="+mn-ea"/>
                <a:cs typeface="Century Gothic"/>
              </a:rPr>
              <a:t> by biw@qad.com</a:t>
            </a:r>
            <a:endParaRPr kumimoji="0" lang="en-US" sz="140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a:p>
            <a:pPr marL="0" marR="0" lvl="0" indent="0" algn="l" defTabSz="457200" rtl="0" eaLnBrk="1" fontAlgn="auto" latinLnBrk="0" hangingPunct="1">
              <a:lnSpc>
                <a:spcPct val="100000"/>
              </a:lnSpc>
              <a:spcBef>
                <a:spcPct val="20000"/>
              </a:spcBef>
              <a:spcAft>
                <a:spcPts val="0"/>
              </a:spcAft>
              <a:buClr>
                <a:schemeClr val="accent6"/>
              </a:buClr>
              <a:buSzTx/>
              <a:buFontTx/>
              <a:buNone/>
              <a:tabLst/>
              <a:defRPr/>
            </a:pPr>
            <a:endParaRPr kumimoji="0" lang="en-US" sz="2000" b="1"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Rectangle 3"/>
          <p:cNvSpPr>
            <a:spLocks noGrp="1" noChangeArrowheads="1"/>
          </p:cNvSpPr>
          <p:nvPr>
            <p:ph idx="1"/>
          </p:nvPr>
        </p:nvSpPr>
        <p:spPr/>
        <p:txBody>
          <a:bodyPr/>
          <a:lstStyle/>
          <a:p>
            <a:pPr eaLnBrk="1" hangingPunct="1"/>
            <a:r>
              <a:rPr lang="en-US" dirty="0" smtClean="0"/>
              <a:t>Local Variables</a:t>
            </a:r>
          </a:p>
          <a:p>
            <a:pPr eaLnBrk="1" hangingPunct="1"/>
            <a:r>
              <a:rPr lang="en-IE" smtClean="0"/>
              <a:t>Pre-processor </a:t>
            </a:r>
            <a:r>
              <a:rPr lang="en-IE" dirty="0" smtClean="0"/>
              <a:t>Commands</a:t>
            </a:r>
          </a:p>
          <a:p>
            <a:pPr eaLnBrk="1" hangingPunct="1"/>
            <a:r>
              <a:rPr lang="en-IE" smtClean="0"/>
              <a:t>Post-processor </a:t>
            </a:r>
            <a:r>
              <a:rPr lang="en-IE" dirty="0" smtClean="0"/>
              <a:t>Commands</a:t>
            </a:r>
          </a:p>
          <a:p>
            <a:pPr eaLnBrk="1" hangingPunct="1"/>
            <a:r>
              <a:rPr lang="en-IE" dirty="0" smtClean="0"/>
              <a:t>History</a:t>
            </a:r>
            <a:endParaRPr lang="en-US" dirty="0" smtClean="0"/>
          </a:p>
        </p:txBody>
      </p:sp>
      <p:sp>
        <p:nvSpPr>
          <p:cNvPr id="12291" name="Rectangle 2"/>
          <p:cNvSpPr>
            <a:spLocks noGrp="1" noChangeArrowheads="1"/>
          </p:cNvSpPr>
          <p:nvPr>
            <p:ph type="title"/>
          </p:nvPr>
        </p:nvSpPr>
        <p:spPr/>
        <p:txBody>
          <a:bodyPr/>
          <a:lstStyle/>
          <a:p>
            <a:pPr eaLnBrk="1" hangingPunct="1"/>
            <a:r>
              <a:rPr lang="en-US" smtClean="0"/>
              <a:t>Other Browse Options</a:t>
            </a:r>
          </a:p>
        </p:txBody>
      </p:sp>
      <p:sp>
        <p:nvSpPr>
          <p:cNvPr id="12290" name="Footer Placeholder 3"/>
          <p:cNvSpPr>
            <a:spLocks noGrp="1"/>
          </p:cNvSpPr>
          <p:nvPr>
            <p:ph type="ftr" sz="quarter" idx="10"/>
          </p:nvPr>
        </p:nvSpPr>
        <p:spPr>
          <a:xfrm>
            <a:off x="8229600" y="6638544"/>
            <a:ext cx="1005840" cy="219456"/>
          </a:xfrm>
          <a:noFill/>
        </p:spPr>
        <p:txBody>
          <a:bodyPr/>
          <a:lstStyle/>
          <a:p>
            <a:r>
              <a:rPr lang="en-US" smtClean="0"/>
              <a:t>CUST_BRWS_</a:t>
            </a:r>
            <a:fld id="{BDCEDB46-F70C-45FE-B047-0B0A22202417}" type="slidenum">
              <a:rPr lang="en-US" smtClean="0"/>
              <a:pPr/>
              <a:t>10</a:t>
            </a:fld>
            <a:r>
              <a:rPr lang="en-US" smtClean="0"/>
              <a:t>0</a:t>
            </a:r>
          </a:p>
        </p:txBody>
      </p:sp>
      <p:grpSp>
        <p:nvGrpSpPr>
          <p:cNvPr id="12293" name="Group 8"/>
          <p:cNvGrpSpPr>
            <a:grpSpLocks/>
          </p:cNvGrpSpPr>
          <p:nvPr/>
        </p:nvGrpSpPr>
        <p:grpSpPr bwMode="auto">
          <a:xfrm>
            <a:off x="1690357" y="3649728"/>
            <a:ext cx="5753100" cy="581025"/>
            <a:chOff x="1038" y="2433"/>
            <a:chExt cx="3624" cy="366"/>
          </a:xfrm>
        </p:grpSpPr>
        <p:pic>
          <p:nvPicPr>
            <p:cNvPr id="12294" name="Picture 4" descr="other_options"/>
            <p:cNvPicPr>
              <a:picLocks noChangeAspect="1" noChangeArrowheads="1"/>
            </p:cNvPicPr>
            <p:nvPr/>
          </p:nvPicPr>
          <p:blipFill>
            <a:blip r:embed="rId3" cstate="print"/>
            <a:srcRect/>
            <a:stretch>
              <a:fillRect/>
            </a:stretch>
          </p:blipFill>
          <p:spPr bwMode="auto">
            <a:xfrm>
              <a:off x="1038" y="2433"/>
              <a:ext cx="3624" cy="366"/>
            </a:xfrm>
            <a:prstGeom prst="rect">
              <a:avLst/>
            </a:prstGeom>
            <a:noFill/>
            <a:ln w="9525">
              <a:noFill/>
              <a:miter lim="800000"/>
              <a:headEnd/>
              <a:tailEnd/>
            </a:ln>
          </p:spPr>
        </p:pic>
        <p:sp>
          <p:nvSpPr>
            <p:cNvPr id="12295" name="Rectangle 6"/>
            <p:cNvSpPr>
              <a:spLocks noChangeArrowheads="1"/>
            </p:cNvSpPr>
            <p:nvPr/>
          </p:nvSpPr>
          <p:spPr bwMode="auto">
            <a:xfrm>
              <a:off x="1074" y="2604"/>
              <a:ext cx="2418" cy="108"/>
            </a:xfrm>
            <a:prstGeom prst="rect">
              <a:avLst/>
            </a:prstGeom>
            <a:solidFill>
              <a:schemeClr val="bg1"/>
            </a:solidFill>
            <a:ln w="9525" algn="ctr">
              <a:noFill/>
              <a:miter lim="800000"/>
              <a:headEnd/>
              <a:tailEnd/>
            </a:ln>
          </p:spPr>
          <p:txBody>
            <a:bodyPr wrap="none" tIns="91440" bIns="91440" anchor="ctr"/>
            <a:lstStyle/>
            <a:p>
              <a:endParaRPr lang="en-IE"/>
            </a:p>
          </p:txBody>
        </p:sp>
        <p:sp>
          <p:nvSpPr>
            <p:cNvPr id="12296" name="Text Box 5"/>
            <p:cNvSpPr txBox="1">
              <a:spLocks noChangeArrowheads="1"/>
            </p:cNvSpPr>
            <p:nvPr/>
          </p:nvSpPr>
          <p:spPr bwMode="auto">
            <a:xfrm>
              <a:off x="1046" y="2544"/>
              <a:ext cx="2756" cy="212"/>
            </a:xfrm>
            <a:prstGeom prst="rect">
              <a:avLst/>
            </a:prstGeom>
            <a:noFill/>
            <a:ln w="9525" algn="ctr">
              <a:noFill/>
              <a:miter lim="800000"/>
              <a:headEnd/>
              <a:tailEnd/>
            </a:ln>
          </p:spPr>
          <p:txBody>
            <a:bodyPr tIns="91440" bIns="91440">
              <a:spAutoFit/>
            </a:bodyPr>
            <a:lstStyle/>
            <a:p>
              <a:r>
                <a:rPr lang="en-US" sz="1000">
                  <a:latin typeface="Courier New" pitchFamily="49" charset="0"/>
                </a:rPr>
                <a:t>DEFINE VARIABLE local-var01 AS CHARACTER FORMAT "x(8)".</a:t>
              </a:r>
            </a:p>
          </p:txBody>
        </p:sp>
      </p:gr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Rectangle 3"/>
          <p:cNvSpPr>
            <a:spLocks noGrp="1" noChangeArrowheads="1"/>
          </p:cNvSpPr>
          <p:nvPr>
            <p:ph idx="1"/>
          </p:nvPr>
        </p:nvSpPr>
        <p:spPr/>
        <p:txBody>
          <a:bodyPr/>
          <a:lstStyle/>
          <a:p>
            <a:r>
              <a:rPr lang="en-US" dirty="0" smtClean="0"/>
              <a:t>200-character limit restricts the number of parameters in browse links</a:t>
            </a:r>
          </a:p>
          <a:p>
            <a:r>
              <a:rPr lang="en-IE" dirty="0" smtClean="0"/>
              <a:t>Check the number of records to be retrieved by the browse</a:t>
            </a:r>
          </a:p>
          <a:p>
            <a:r>
              <a:rPr lang="en-IE" dirty="0" smtClean="0"/>
              <a:t>Verify that fields were properly indexed</a:t>
            </a:r>
            <a:endParaRPr lang="en-US" dirty="0" smtClean="0"/>
          </a:p>
          <a:p>
            <a:endParaRPr lang="en-US" dirty="0" smtClean="0"/>
          </a:p>
        </p:txBody>
      </p:sp>
      <p:sp>
        <p:nvSpPr>
          <p:cNvPr id="13315" name="Rectangle 2"/>
          <p:cNvSpPr>
            <a:spLocks noGrp="1" noChangeArrowheads="1"/>
          </p:cNvSpPr>
          <p:nvPr>
            <p:ph type="title"/>
          </p:nvPr>
        </p:nvSpPr>
        <p:spPr/>
        <p:txBody>
          <a:bodyPr/>
          <a:lstStyle/>
          <a:p>
            <a:r>
              <a:rPr lang="en-IE" smtClean="0"/>
              <a:t>Performance Considerations</a:t>
            </a:r>
            <a:endParaRPr lang="en-US" smtClean="0"/>
          </a:p>
        </p:txBody>
      </p:sp>
      <p:sp>
        <p:nvSpPr>
          <p:cNvPr id="13314" name="Footer Placeholder 3"/>
          <p:cNvSpPr>
            <a:spLocks noGrp="1"/>
          </p:cNvSpPr>
          <p:nvPr>
            <p:ph type="ftr" sz="quarter" idx="10"/>
          </p:nvPr>
        </p:nvSpPr>
        <p:spPr>
          <a:xfrm>
            <a:off x="8229600" y="6638544"/>
            <a:ext cx="1005840" cy="219456"/>
          </a:xfrm>
        </p:spPr>
        <p:txBody>
          <a:bodyPr/>
          <a:lstStyle/>
          <a:p>
            <a:r>
              <a:rPr lang="en-US" smtClean="0"/>
              <a:t>CUST_BRWS_</a:t>
            </a:r>
            <a:fld id="{E014CA0F-61DF-438F-9D20-CBE02401D73C}" type="slidenum">
              <a:rPr lang="en-US" smtClean="0"/>
              <a:pPr/>
              <a:t>11</a:t>
            </a:fld>
            <a:r>
              <a:rPr lang="en-US" smtClean="0"/>
              <a:t>0</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Rectangle 3"/>
          <p:cNvSpPr>
            <a:spLocks noGrp="1" noChangeArrowheads="1"/>
          </p:cNvSpPr>
          <p:nvPr>
            <p:ph idx="1"/>
          </p:nvPr>
        </p:nvSpPr>
        <p:spPr/>
        <p:txBody>
          <a:bodyPr/>
          <a:lstStyle/>
          <a:p>
            <a:pPr eaLnBrk="1" hangingPunct="1"/>
            <a:r>
              <a:rPr lang="en-US" dirty="0" smtClean="0"/>
              <a:t>Drag and drop to create a join</a:t>
            </a:r>
          </a:p>
          <a:p>
            <a:pPr eaLnBrk="1" hangingPunct="1"/>
            <a:r>
              <a:rPr lang="en-US" dirty="0" smtClean="0"/>
              <a:t>View and modify join properties</a:t>
            </a:r>
            <a:endParaRPr lang="en-US" dirty="0" smtClean="0">
              <a:latin typeface="Courier New" pitchFamily="49" charset="0"/>
            </a:endParaRPr>
          </a:p>
          <a:p>
            <a:pPr eaLnBrk="1" hangingPunct="1"/>
            <a:r>
              <a:rPr lang="en-IE" smtClean="0"/>
              <a:t>Data type </a:t>
            </a:r>
            <a:r>
              <a:rPr lang="en-IE" dirty="0" smtClean="0"/>
              <a:t>conversion</a:t>
            </a:r>
          </a:p>
          <a:p>
            <a:pPr eaLnBrk="1" hangingPunct="1"/>
            <a:r>
              <a:rPr lang="en-IE" dirty="0" smtClean="0"/>
              <a:t>Inner and Outer Joins</a:t>
            </a:r>
            <a:endParaRPr lang="en-US" dirty="0" smtClean="0"/>
          </a:p>
          <a:p>
            <a:pPr eaLnBrk="1" hangingPunct="1"/>
            <a:endParaRPr lang="en-US" dirty="0" smtClean="0"/>
          </a:p>
          <a:p>
            <a:pPr eaLnBrk="1" hangingPunct="1"/>
            <a:endParaRPr lang="en-US" dirty="0" smtClean="0"/>
          </a:p>
          <a:p>
            <a:pPr eaLnBrk="1" hangingPunct="1"/>
            <a:endParaRPr lang="en-US" dirty="0" smtClean="0"/>
          </a:p>
        </p:txBody>
      </p:sp>
      <p:sp>
        <p:nvSpPr>
          <p:cNvPr id="14339" name="Rectangle 2"/>
          <p:cNvSpPr>
            <a:spLocks noGrp="1" noChangeArrowheads="1"/>
          </p:cNvSpPr>
          <p:nvPr>
            <p:ph type="title"/>
          </p:nvPr>
        </p:nvSpPr>
        <p:spPr/>
        <p:txBody>
          <a:bodyPr/>
          <a:lstStyle/>
          <a:p>
            <a:pPr eaLnBrk="1" hangingPunct="1"/>
            <a:r>
              <a:rPr lang="en-US" smtClean="0"/>
              <a:t>Table Joins</a:t>
            </a:r>
          </a:p>
        </p:txBody>
      </p:sp>
      <p:sp>
        <p:nvSpPr>
          <p:cNvPr id="14338" name="Footer Placeholder 3"/>
          <p:cNvSpPr>
            <a:spLocks noGrp="1"/>
          </p:cNvSpPr>
          <p:nvPr>
            <p:ph type="ftr" sz="quarter" idx="10"/>
          </p:nvPr>
        </p:nvSpPr>
        <p:spPr>
          <a:xfrm>
            <a:off x="8229600" y="6638544"/>
            <a:ext cx="1005840" cy="219456"/>
          </a:xfrm>
          <a:noFill/>
        </p:spPr>
        <p:txBody>
          <a:bodyPr/>
          <a:lstStyle/>
          <a:p>
            <a:r>
              <a:rPr lang="en-US" smtClean="0"/>
              <a:t>CUST_BRWS_</a:t>
            </a:r>
            <a:fld id="{D7801009-0373-4831-AB51-502BCA012861}" type="slidenum">
              <a:rPr lang="en-US" smtClean="0"/>
              <a:pPr/>
              <a:t>12</a:t>
            </a:fld>
            <a:r>
              <a:rPr lang="en-US" smtClean="0"/>
              <a:t>0</a:t>
            </a:r>
          </a:p>
        </p:txBody>
      </p:sp>
      <p:pic>
        <p:nvPicPr>
          <p:cNvPr id="14341" name="Picture 6" descr="joinproperties"/>
          <p:cNvPicPr>
            <a:picLocks noChangeAspect="1" noChangeArrowheads="1"/>
          </p:cNvPicPr>
          <p:nvPr/>
        </p:nvPicPr>
        <p:blipFill>
          <a:blip r:embed="rId3" cstate="print"/>
          <a:srcRect/>
          <a:stretch>
            <a:fillRect/>
          </a:stretch>
        </p:blipFill>
        <p:spPr bwMode="auto">
          <a:xfrm>
            <a:off x="1780249" y="2972624"/>
            <a:ext cx="5576887" cy="30051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457199" y="891610"/>
            <a:ext cx="8399722" cy="5424523"/>
          </a:xfrm>
        </p:spPr>
        <p:txBody>
          <a:bodyPr/>
          <a:lstStyle/>
          <a:p>
            <a:r>
              <a:rPr lang="en-US" dirty="0" smtClean="0"/>
              <a:t>Select a </a:t>
            </a:r>
            <a:r>
              <a:rPr lang="en-US" dirty="0" smtClean="0">
                <a:latin typeface="Courier New" pitchFamily="49" charset="0"/>
                <a:cs typeface="Courier New" pitchFamily="49" charset="0"/>
              </a:rPr>
              <a:t>.</a:t>
            </a:r>
            <a:r>
              <a:rPr lang="en-US" dirty="0" err="1" smtClean="0">
                <a:latin typeface="Courier New" pitchFamily="49" charset="0"/>
                <a:cs typeface="Courier New" pitchFamily="49" charset="0"/>
              </a:rPr>
              <a:t>brwx</a:t>
            </a:r>
            <a:r>
              <a:rPr lang="en-US" dirty="0" smtClean="0">
                <a:latin typeface="Courier New" pitchFamily="49" charset="0"/>
                <a:cs typeface="Courier New" pitchFamily="49" charset="0"/>
              </a:rPr>
              <a:t> </a:t>
            </a:r>
            <a:r>
              <a:rPr lang="en-US" dirty="0" smtClean="0"/>
              <a:t>file to display available browses</a:t>
            </a:r>
          </a:p>
          <a:p>
            <a:r>
              <a:rPr lang="en-US" dirty="0" smtClean="0"/>
              <a:t>Use the Associated Data options to limit the exported data</a:t>
            </a:r>
          </a:p>
          <a:p>
            <a:r>
              <a:rPr lang="en-US" dirty="0" smtClean="0"/>
              <a:t>Browses are exported to a default location:</a:t>
            </a:r>
          </a:p>
          <a:p>
            <a:pPr indent="0">
              <a:buNone/>
            </a:pPr>
            <a:r>
              <a:rPr lang="en-US" dirty="0" smtClean="0">
                <a:latin typeface="Courier New" pitchFamily="49" charset="0"/>
                <a:cs typeface="Courier New" pitchFamily="49" charset="0"/>
              </a:rPr>
              <a:t>C:\Documents and Settings\username\Application Data\</a:t>
            </a:r>
            <a:br>
              <a:rPr lang="en-US" dirty="0" smtClean="0">
                <a:latin typeface="Courier New" pitchFamily="49" charset="0"/>
                <a:cs typeface="Courier New" pitchFamily="49" charset="0"/>
              </a:rPr>
            </a:br>
            <a:r>
              <a:rPr lang="en-US" dirty="0" smtClean="0">
                <a:latin typeface="Courier New" pitchFamily="49" charset="0"/>
                <a:cs typeface="Courier New" pitchFamily="49" charset="0"/>
              </a:rPr>
              <a:t>QAD\Shell\version\</a:t>
            </a:r>
            <a:r>
              <a:rPr lang="en-US" dirty="0" err="1" smtClean="0">
                <a:latin typeface="Courier New" pitchFamily="49" charset="0"/>
                <a:cs typeface="Courier New" pitchFamily="49" charset="0"/>
              </a:rPr>
              <a:t>qad.plugin.services</a:t>
            </a:r>
            <a:r>
              <a:rPr lang="en-US" dirty="0" smtClean="0">
                <a:latin typeface="Courier New" pitchFamily="49" charset="0"/>
                <a:cs typeface="Courier New" pitchFamily="49" charset="0"/>
              </a:rPr>
              <a:t>\</a:t>
            </a:r>
            <a:r>
              <a:rPr lang="en-US" dirty="0" err="1" smtClean="0">
                <a:latin typeface="Courier New" pitchFamily="49" charset="0"/>
                <a:cs typeface="Courier New" pitchFamily="49" charset="0"/>
              </a:rPr>
              <a:t>BrowseMaintenance</a:t>
            </a:r>
            <a:endParaRPr lang="en-US" dirty="0" smtClean="0">
              <a:latin typeface="Courier New" pitchFamily="49" charset="0"/>
              <a:cs typeface="Courier New" pitchFamily="49" charset="0"/>
            </a:endParaRPr>
          </a:p>
        </p:txBody>
      </p:sp>
      <p:sp>
        <p:nvSpPr>
          <p:cNvPr id="5" name="Title 4"/>
          <p:cNvSpPr>
            <a:spLocks noGrp="1"/>
          </p:cNvSpPr>
          <p:nvPr>
            <p:ph type="title"/>
          </p:nvPr>
        </p:nvSpPr>
        <p:spPr/>
        <p:txBody>
          <a:bodyPr>
            <a:normAutofit/>
          </a:bodyPr>
          <a:lstStyle/>
          <a:p>
            <a:r>
              <a:rPr lang="en-US" dirty="0" smtClean="0"/>
              <a:t>Exporting Browses</a:t>
            </a:r>
            <a:endParaRPr lang="en-US" dirty="0"/>
          </a:p>
        </p:txBody>
      </p:sp>
      <p:sp>
        <p:nvSpPr>
          <p:cNvPr id="15362" name="Footer Placeholder 1"/>
          <p:cNvSpPr>
            <a:spLocks noGrp="1"/>
          </p:cNvSpPr>
          <p:nvPr>
            <p:ph type="ftr" sz="quarter" idx="10"/>
          </p:nvPr>
        </p:nvSpPr>
        <p:spPr>
          <a:xfrm>
            <a:off x="8229600" y="6638544"/>
            <a:ext cx="1005840" cy="219456"/>
          </a:xfrm>
          <a:noFill/>
        </p:spPr>
        <p:txBody>
          <a:bodyPr/>
          <a:lstStyle/>
          <a:p>
            <a:r>
              <a:rPr lang="en-US" smtClean="0"/>
              <a:t>CUST_BRWS_</a:t>
            </a:r>
            <a:fld id="{2760FB53-9E63-4BE4-BCF2-1974E543EE05}" type="slidenum">
              <a:rPr lang="en-US" smtClean="0"/>
              <a:pPr/>
              <a:t>13</a:t>
            </a:fld>
            <a:r>
              <a:rPr lang="en-US" smtClean="0"/>
              <a:t>0</a:t>
            </a: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8" name="Rectangle 3"/>
          <p:cNvSpPr>
            <a:spLocks noGrp="1" noChangeArrowheads="1"/>
          </p:cNvSpPr>
          <p:nvPr>
            <p:ph idx="1"/>
          </p:nvPr>
        </p:nvSpPr>
        <p:spPr/>
        <p:txBody>
          <a:bodyPr/>
          <a:lstStyle/>
          <a:p>
            <a:pPr eaLnBrk="1" hangingPunct="1">
              <a:lnSpc>
                <a:spcPct val="80000"/>
              </a:lnSpc>
            </a:pPr>
            <a:r>
              <a:rPr lang="en-IE" dirty="0" smtClean="0"/>
              <a:t>Select a browse definition file (</a:t>
            </a:r>
            <a:r>
              <a:rPr lang="en-IE" dirty="0" smtClean="0">
                <a:latin typeface="Courier New" pitchFamily="49" charset="0"/>
                <a:cs typeface="Courier New" pitchFamily="49" charset="0"/>
              </a:rPr>
              <a:t>.</a:t>
            </a:r>
            <a:r>
              <a:rPr lang="en-IE" dirty="0" err="1" smtClean="0">
                <a:latin typeface="Courier New" pitchFamily="49" charset="0"/>
                <a:cs typeface="Courier New" pitchFamily="49" charset="0"/>
              </a:rPr>
              <a:t>brwx</a:t>
            </a:r>
            <a:r>
              <a:rPr lang="en-IE" dirty="0" smtClean="0"/>
              <a:t>) using the Open lookup</a:t>
            </a:r>
          </a:p>
          <a:p>
            <a:pPr eaLnBrk="1" hangingPunct="1">
              <a:lnSpc>
                <a:spcPct val="80000"/>
              </a:lnSpc>
            </a:pPr>
            <a:endParaRPr lang="en-IE" dirty="0" smtClean="0"/>
          </a:p>
          <a:p>
            <a:pPr eaLnBrk="1" hangingPunct="1">
              <a:lnSpc>
                <a:spcPct val="80000"/>
              </a:lnSpc>
            </a:pPr>
            <a:endParaRPr lang="en-IE" dirty="0" smtClean="0"/>
          </a:p>
          <a:p>
            <a:pPr eaLnBrk="1" hangingPunct="1">
              <a:lnSpc>
                <a:spcPct val="80000"/>
              </a:lnSpc>
            </a:pPr>
            <a:endParaRPr lang="en-IE" dirty="0" smtClean="0"/>
          </a:p>
          <a:p>
            <a:pPr eaLnBrk="1" hangingPunct="1">
              <a:lnSpc>
                <a:spcPct val="80000"/>
              </a:lnSpc>
            </a:pPr>
            <a:endParaRPr lang="en-IE" dirty="0" smtClean="0"/>
          </a:p>
          <a:p>
            <a:pPr eaLnBrk="1" hangingPunct="1">
              <a:lnSpc>
                <a:spcPct val="80000"/>
              </a:lnSpc>
            </a:pPr>
            <a:endParaRPr lang="en-IE" dirty="0" smtClean="0"/>
          </a:p>
          <a:p>
            <a:pPr eaLnBrk="1" hangingPunct="1">
              <a:lnSpc>
                <a:spcPct val="80000"/>
              </a:lnSpc>
            </a:pPr>
            <a:endParaRPr lang="en-IE" dirty="0" smtClean="0"/>
          </a:p>
          <a:p>
            <a:pPr eaLnBrk="1" hangingPunct="1">
              <a:lnSpc>
                <a:spcPct val="80000"/>
              </a:lnSpc>
            </a:pPr>
            <a:endParaRPr lang="en-IE" dirty="0" smtClean="0"/>
          </a:p>
          <a:p>
            <a:pPr eaLnBrk="1" hangingPunct="1">
              <a:lnSpc>
                <a:spcPct val="80000"/>
              </a:lnSpc>
            </a:pPr>
            <a:endParaRPr lang="en-IE" dirty="0" smtClean="0"/>
          </a:p>
          <a:p>
            <a:pPr eaLnBrk="1" hangingPunct="1">
              <a:lnSpc>
                <a:spcPct val="80000"/>
              </a:lnSpc>
            </a:pPr>
            <a:r>
              <a:rPr lang="en-IE" dirty="0" smtClean="0"/>
              <a:t>Specify the data to import using the Associated Data options</a:t>
            </a:r>
            <a:endParaRPr lang="en-US" dirty="0" smtClean="0"/>
          </a:p>
          <a:p>
            <a:pPr eaLnBrk="1" hangingPunct="1">
              <a:lnSpc>
                <a:spcPct val="80000"/>
              </a:lnSpc>
              <a:buFont typeface="Webdings" pitchFamily="18" charset="2"/>
              <a:buNone/>
            </a:pPr>
            <a:endParaRPr lang="en-US" dirty="0" smtClean="0"/>
          </a:p>
        </p:txBody>
      </p:sp>
      <p:sp>
        <p:nvSpPr>
          <p:cNvPr id="16387" name="Rectangle 2"/>
          <p:cNvSpPr>
            <a:spLocks noGrp="1" noChangeArrowheads="1"/>
          </p:cNvSpPr>
          <p:nvPr>
            <p:ph type="title"/>
          </p:nvPr>
        </p:nvSpPr>
        <p:spPr/>
        <p:txBody>
          <a:bodyPr/>
          <a:lstStyle/>
          <a:p>
            <a:pPr eaLnBrk="1" hangingPunct="1"/>
            <a:r>
              <a:rPr lang="en-US" smtClean="0"/>
              <a:t>Importing Browses</a:t>
            </a:r>
          </a:p>
        </p:txBody>
      </p:sp>
      <p:sp>
        <p:nvSpPr>
          <p:cNvPr id="16386" name="Footer Placeholder 3"/>
          <p:cNvSpPr>
            <a:spLocks noGrp="1"/>
          </p:cNvSpPr>
          <p:nvPr>
            <p:ph type="ftr" sz="quarter" idx="10"/>
          </p:nvPr>
        </p:nvSpPr>
        <p:spPr>
          <a:xfrm>
            <a:off x="8229600" y="6638544"/>
            <a:ext cx="1005840" cy="219456"/>
          </a:xfrm>
          <a:noFill/>
        </p:spPr>
        <p:txBody>
          <a:bodyPr/>
          <a:lstStyle/>
          <a:p>
            <a:r>
              <a:rPr lang="en-US" smtClean="0"/>
              <a:t>CUST_BRWS_</a:t>
            </a:r>
            <a:fld id="{CC86D9C8-C2F9-4D02-8AF3-1A47064C2730}" type="slidenum">
              <a:rPr lang="en-US" smtClean="0"/>
              <a:pPr/>
              <a:t>14</a:t>
            </a:fld>
            <a:r>
              <a:rPr lang="en-US" smtClean="0"/>
              <a:t>0</a:t>
            </a:r>
          </a:p>
        </p:txBody>
      </p:sp>
      <p:pic>
        <p:nvPicPr>
          <p:cNvPr id="16389" name="Picture 7" descr="browse import"/>
          <p:cNvPicPr>
            <a:picLocks noChangeAspect="1" noChangeArrowheads="1"/>
          </p:cNvPicPr>
          <p:nvPr/>
        </p:nvPicPr>
        <p:blipFill>
          <a:blip r:embed="rId3" cstate="print"/>
          <a:srcRect/>
          <a:stretch>
            <a:fillRect/>
          </a:stretch>
        </p:blipFill>
        <p:spPr bwMode="auto">
          <a:xfrm>
            <a:off x="1681940" y="1696753"/>
            <a:ext cx="5761038" cy="33162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lstStyle/>
          <a:p>
            <a:pPr marL="0" indent="0">
              <a:buNone/>
            </a:pPr>
            <a:r>
              <a:rPr lang="en-US" dirty="0" smtClean="0"/>
              <a:t>Security considerations: Restricting the use of Browse Import, Export and Multiple Delete functions by modifying the </a:t>
            </a:r>
            <a:r>
              <a:rPr lang="en-US" dirty="0" smtClean="0">
                <a:latin typeface="Courier New" pitchFamily="49" charset="0"/>
                <a:cs typeface="Courier New" pitchFamily="49" charset="0"/>
              </a:rPr>
              <a:t>client-session.xml</a:t>
            </a:r>
            <a:r>
              <a:rPr lang="en-US" dirty="0" smtClean="0"/>
              <a:t> file</a:t>
            </a:r>
          </a:p>
          <a:p>
            <a:endParaRPr lang="en-US" dirty="0"/>
          </a:p>
        </p:txBody>
      </p:sp>
      <p:sp>
        <p:nvSpPr>
          <p:cNvPr id="17411" name="Rectangle 2"/>
          <p:cNvSpPr>
            <a:spLocks noGrp="1" noChangeArrowheads="1"/>
          </p:cNvSpPr>
          <p:nvPr>
            <p:ph type="title"/>
          </p:nvPr>
        </p:nvSpPr>
        <p:spPr/>
        <p:txBody>
          <a:bodyPr/>
          <a:lstStyle/>
          <a:p>
            <a:pPr eaLnBrk="1" hangingPunct="1"/>
            <a:r>
              <a:rPr lang="en-US" dirty="0" smtClean="0"/>
              <a:t>Deleting Multiple Browses</a:t>
            </a:r>
          </a:p>
        </p:txBody>
      </p:sp>
      <p:sp>
        <p:nvSpPr>
          <p:cNvPr id="17410" name="Footer Placeholder 3"/>
          <p:cNvSpPr>
            <a:spLocks noGrp="1"/>
          </p:cNvSpPr>
          <p:nvPr>
            <p:ph type="ftr" sz="quarter" idx="10"/>
          </p:nvPr>
        </p:nvSpPr>
        <p:spPr>
          <a:xfrm>
            <a:off x="8229600" y="6638544"/>
            <a:ext cx="1005840" cy="219456"/>
          </a:xfrm>
          <a:noFill/>
        </p:spPr>
        <p:txBody>
          <a:bodyPr/>
          <a:lstStyle/>
          <a:p>
            <a:r>
              <a:rPr lang="en-US" smtClean="0"/>
              <a:t>CUST_BRWS_</a:t>
            </a:r>
            <a:fld id="{7F2B7CF6-F18B-479B-9E06-A38B09A5C154}" type="slidenum">
              <a:rPr lang="en-US" smtClean="0"/>
              <a:pPr/>
              <a:t>15</a:t>
            </a:fld>
            <a:r>
              <a:rPr lang="en-US" smtClean="0"/>
              <a:t>0</a:t>
            </a:r>
          </a:p>
        </p:txBody>
      </p:sp>
      <p:pic>
        <p:nvPicPr>
          <p:cNvPr id="17413" name="Picture 5" descr="browsedelete"/>
          <p:cNvPicPr>
            <a:picLocks noChangeAspect="1" noChangeArrowheads="1"/>
          </p:cNvPicPr>
          <p:nvPr/>
        </p:nvPicPr>
        <p:blipFill>
          <a:blip r:embed="rId3" cstate="print"/>
          <a:srcRect/>
          <a:stretch>
            <a:fillRect/>
          </a:stretch>
        </p:blipFill>
        <p:spPr bwMode="auto">
          <a:xfrm>
            <a:off x="923925" y="3050934"/>
            <a:ext cx="7197725" cy="26987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lstStyle/>
          <a:p>
            <a:r>
              <a:rPr lang="en-US" dirty="0" smtClean="0"/>
              <a:t>Creating New and Edit buttons on browses that link to Create and Modify programs</a:t>
            </a:r>
          </a:p>
          <a:p>
            <a:r>
              <a:rPr lang="en-US" dirty="0" smtClean="0"/>
              <a:t>Programs linked as URLs </a:t>
            </a:r>
          </a:p>
          <a:p>
            <a:r>
              <a:rPr lang="en-US" dirty="0" smtClean="0"/>
              <a:t>Data in the current browse is passed to the linked Modify program</a:t>
            </a:r>
          </a:p>
          <a:p>
            <a:pPr>
              <a:buNone/>
            </a:pPr>
            <a:endParaRPr lang="en-US" dirty="0"/>
          </a:p>
        </p:txBody>
      </p:sp>
      <p:sp>
        <p:nvSpPr>
          <p:cNvPr id="18435" name="Rectangle 2"/>
          <p:cNvSpPr>
            <a:spLocks noGrp="1" noChangeArrowheads="1"/>
          </p:cNvSpPr>
          <p:nvPr>
            <p:ph type="title"/>
          </p:nvPr>
        </p:nvSpPr>
        <p:spPr/>
        <p:txBody>
          <a:bodyPr/>
          <a:lstStyle/>
          <a:p>
            <a:pPr eaLnBrk="1" hangingPunct="1"/>
            <a:r>
              <a:rPr lang="en-US" smtClean="0"/>
              <a:t>Browse Link Maintenance</a:t>
            </a:r>
          </a:p>
        </p:txBody>
      </p:sp>
      <p:sp>
        <p:nvSpPr>
          <p:cNvPr id="18434" name="Footer Placeholder 3"/>
          <p:cNvSpPr>
            <a:spLocks noGrp="1"/>
          </p:cNvSpPr>
          <p:nvPr>
            <p:ph type="ftr" sz="quarter" idx="10"/>
          </p:nvPr>
        </p:nvSpPr>
        <p:spPr>
          <a:xfrm>
            <a:off x="8229600" y="6638544"/>
            <a:ext cx="1005840" cy="219456"/>
          </a:xfrm>
          <a:noFill/>
        </p:spPr>
        <p:txBody>
          <a:bodyPr/>
          <a:lstStyle/>
          <a:p>
            <a:r>
              <a:rPr lang="en-US" smtClean="0"/>
              <a:t>CUST_BRWS_</a:t>
            </a:r>
            <a:fld id="{811C1EA4-761B-42BA-B0D7-63B3EA1F3FC6}" type="slidenum">
              <a:rPr lang="en-US" smtClean="0"/>
              <a:pPr/>
              <a:t>16</a:t>
            </a:fld>
            <a:r>
              <a:rPr lang="en-US" smtClean="0"/>
              <a:t>0</a:t>
            </a:r>
          </a:p>
        </p:txBody>
      </p:sp>
      <p:pic>
        <p:nvPicPr>
          <p:cNvPr id="18437" name="Picture 5" descr="browselinkmaint"/>
          <p:cNvPicPr>
            <a:picLocks noChangeAspect="1" noChangeArrowheads="1"/>
          </p:cNvPicPr>
          <p:nvPr/>
        </p:nvPicPr>
        <p:blipFill>
          <a:blip r:embed="rId3" cstate="print"/>
          <a:srcRect/>
          <a:stretch>
            <a:fillRect/>
          </a:stretch>
        </p:blipFill>
        <p:spPr bwMode="auto">
          <a:xfrm>
            <a:off x="2218995" y="3420117"/>
            <a:ext cx="4700587" cy="25082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lstStyle/>
          <a:p>
            <a:r>
              <a:rPr lang="en-US" sz="2600" dirty="0" smtClean="0"/>
              <a:t>Select a browse</a:t>
            </a:r>
          </a:p>
          <a:p>
            <a:r>
              <a:rPr lang="en-US" sz="2600" dirty="0" smtClean="0"/>
              <a:t>Specify the program link as a URL </a:t>
            </a:r>
            <a:r>
              <a:rPr lang="en-US" sz="2600" smtClean="0"/>
              <a:t>to Execute using </a:t>
            </a:r>
            <a:r>
              <a:rPr lang="en-US" sz="2600" dirty="0" smtClean="0"/>
              <a:t>the syntax:</a:t>
            </a:r>
          </a:p>
          <a:p>
            <a:pPr marL="868680" lvl="1">
              <a:buNone/>
            </a:pPr>
            <a:r>
              <a:rPr lang="en-US" dirty="0" smtClean="0">
                <a:latin typeface="Courier New" pitchFamily="49" charset="0"/>
                <a:cs typeface="Courier New" pitchFamily="49" charset="0"/>
              </a:rPr>
              <a:t>#</a:t>
            </a:r>
            <a:r>
              <a:rPr lang="en-US" dirty="0" err="1" smtClean="0">
                <a:latin typeface="Courier New" pitchFamily="49" charset="0"/>
                <a:cs typeface="Courier New" pitchFamily="49" charset="0"/>
              </a:rPr>
              <a:t>b#run_html#e</a:t>
            </a:r>
            <a:r>
              <a:rPr lang="en-US" dirty="0" smtClean="0">
                <a:latin typeface="Courier New" pitchFamily="49" charset="0"/>
                <a:cs typeface="Courier New" pitchFamily="49" charset="0"/>
              </a:rPr>
              <a:t>#?id=</a:t>
            </a:r>
            <a:r>
              <a:rPr lang="en-US" dirty="0" err="1" smtClean="0">
                <a:latin typeface="Courier New" pitchFamily="49" charset="0"/>
                <a:cs typeface="Courier New" pitchFamily="49" charset="0"/>
              </a:rPr>
              <a:t>program_name</a:t>
            </a:r>
            <a:endParaRPr lang="en-US" dirty="0" smtClean="0">
              <a:latin typeface="Courier New" pitchFamily="49" charset="0"/>
              <a:cs typeface="Courier New" pitchFamily="49" charset="0"/>
            </a:endParaRPr>
          </a:p>
          <a:p>
            <a:r>
              <a:rPr lang="en-US" sz="2600" dirty="0" smtClean="0"/>
              <a:t>Set the HTTP parameters for the program</a:t>
            </a:r>
          </a:p>
          <a:p>
            <a:r>
              <a:rPr lang="en-US" sz="2600" dirty="0" smtClean="0"/>
              <a:t>Index is the number of submits the program executes</a:t>
            </a:r>
          </a:p>
          <a:p>
            <a:r>
              <a:rPr lang="en-US" sz="2600" dirty="0" smtClean="0"/>
              <a:t>Field and Value are the field and value you want to load in the linked program</a:t>
            </a:r>
          </a:p>
          <a:p>
            <a:endParaRPr lang="en-US" dirty="0"/>
          </a:p>
        </p:txBody>
      </p:sp>
      <p:sp>
        <p:nvSpPr>
          <p:cNvPr id="19459" name="Rectangle 2"/>
          <p:cNvSpPr>
            <a:spLocks noGrp="1" noChangeArrowheads="1"/>
          </p:cNvSpPr>
          <p:nvPr>
            <p:ph type="title"/>
          </p:nvPr>
        </p:nvSpPr>
        <p:spPr/>
        <p:txBody>
          <a:bodyPr/>
          <a:lstStyle/>
          <a:p>
            <a:pPr eaLnBrk="1" hangingPunct="1"/>
            <a:r>
              <a:rPr lang="en-US" smtClean="0"/>
              <a:t>Creating a Browse Link</a:t>
            </a:r>
          </a:p>
        </p:txBody>
      </p:sp>
      <p:sp>
        <p:nvSpPr>
          <p:cNvPr id="19458" name="Footer Placeholder 3"/>
          <p:cNvSpPr>
            <a:spLocks noGrp="1"/>
          </p:cNvSpPr>
          <p:nvPr>
            <p:ph type="ftr" sz="quarter" idx="10"/>
          </p:nvPr>
        </p:nvSpPr>
        <p:spPr>
          <a:xfrm>
            <a:off x="8229600" y="6638544"/>
            <a:ext cx="1005840" cy="219456"/>
          </a:xfrm>
          <a:noFill/>
        </p:spPr>
        <p:txBody>
          <a:bodyPr/>
          <a:lstStyle/>
          <a:p>
            <a:r>
              <a:rPr lang="en-US" smtClean="0"/>
              <a:t>CUST_BRWS_</a:t>
            </a:r>
            <a:fld id="{B138D9ED-8DF9-445C-9C50-31DE3AF18083}" type="slidenum">
              <a:rPr lang="en-US" smtClean="0"/>
              <a:pPr/>
              <a:t>17</a:t>
            </a:fld>
            <a:r>
              <a:rPr lang="en-US" smtClean="0"/>
              <a:t>0</a:t>
            </a:r>
          </a:p>
        </p:txBody>
      </p:sp>
      <p:pic>
        <p:nvPicPr>
          <p:cNvPr id="19461" name="Picture 5" descr="http_params"/>
          <p:cNvPicPr>
            <a:picLocks noChangeAspect="1" noChangeArrowheads="1"/>
          </p:cNvPicPr>
          <p:nvPr/>
        </p:nvPicPr>
        <p:blipFill>
          <a:blip r:embed="rId3" cstate="print"/>
          <a:srcRect/>
          <a:stretch>
            <a:fillRect/>
          </a:stretch>
        </p:blipFill>
        <p:spPr bwMode="auto">
          <a:xfrm>
            <a:off x="2252332" y="4942893"/>
            <a:ext cx="4627563" cy="11763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dirty="0" smtClean="0"/>
              <a:t>Create links to:</a:t>
            </a:r>
          </a:p>
          <a:p>
            <a:pPr lvl="1"/>
            <a:r>
              <a:rPr lang="en-US" dirty="0" smtClean="0"/>
              <a:t>Programs</a:t>
            </a:r>
          </a:p>
          <a:p>
            <a:pPr lvl="1"/>
            <a:r>
              <a:rPr lang="en-US" dirty="0" smtClean="0"/>
              <a:t>External Web sites, such as supplier or customer company Web sites</a:t>
            </a:r>
          </a:p>
          <a:p>
            <a:r>
              <a:rPr lang="en-US" dirty="0" smtClean="0"/>
              <a:t>Create URL links for specific records in  browse cells</a:t>
            </a:r>
          </a:p>
          <a:p>
            <a:endParaRPr lang="en-US" dirty="0"/>
          </a:p>
        </p:txBody>
      </p:sp>
      <p:sp>
        <p:nvSpPr>
          <p:cNvPr id="20483" name="Rectangle 2"/>
          <p:cNvSpPr>
            <a:spLocks noGrp="1" noChangeArrowheads="1"/>
          </p:cNvSpPr>
          <p:nvPr>
            <p:ph type="title"/>
          </p:nvPr>
        </p:nvSpPr>
        <p:spPr/>
        <p:txBody>
          <a:bodyPr/>
          <a:lstStyle/>
          <a:p>
            <a:pPr eaLnBrk="1" hangingPunct="1"/>
            <a:r>
              <a:rPr lang="en-US" smtClean="0"/>
              <a:t>Browse URL Maintenance</a:t>
            </a:r>
          </a:p>
        </p:txBody>
      </p:sp>
      <p:sp>
        <p:nvSpPr>
          <p:cNvPr id="20482" name="Footer Placeholder 3"/>
          <p:cNvSpPr>
            <a:spLocks noGrp="1"/>
          </p:cNvSpPr>
          <p:nvPr>
            <p:ph type="ftr" sz="quarter" idx="10"/>
          </p:nvPr>
        </p:nvSpPr>
        <p:spPr>
          <a:xfrm>
            <a:off x="8229600" y="6638544"/>
            <a:ext cx="1005840" cy="219456"/>
          </a:xfrm>
          <a:noFill/>
        </p:spPr>
        <p:txBody>
          <a:bodyPr/>
          <a:lstStyle/>
          <a:p>
            <a:r>
              <a:rPr lang="en-US" smtClean="0"/>
              <a:t>CUST_BRWS_</a:t>
            </a:r>
            <a:fld id="{AE9F49A1-4303-41CD-B829-42FDD96FB720}" type="slidenum">
              <a:rPr lang="en-US" smtClean="0"/>
              <a:pPr/>
              <a:t>18</a:t>
            </a:fld>
            <a:r>
              <a:rPr lang="en-US" smtClean="0"/>
              <a:t>0</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normAutofit/>
          </a:bodyPr>
          <a:lstStyle/>
          <a:p>
            <a:r>
              <a:rPr lang="en-US" dirty="0" smtClean="0"/>
              <a:t>Use </a:t>
            </a:r>
            <a:r>
              <a:rPr lang="en-US" dirty="0" err="1" smtClean="0"/>
              <a:t>run_html</a:t>
            </a:r>
            <a:r>
              <a:rPr lang="en-US" dirty="0" smtClean="0"/>
              <a:t> to build the URL</a:t>
            </a:r>
          </a:p>
          <a:p>
            <a:r>
              <a:rPr lang="en-US" dirty="0" smtClean="0"/>
              <a:t>Specify:</a:t>
            </a:r>
          </a:p>
          <a:p>
            <a:pPr lvl="1"/>
            <a:r>
              <a:rPr lang="en-US" dirty="0" smtClean="0"/>
              <a:t>The program</a:t>
            </a:r>
          </a:p>
          <a:p>
            <a:pPr lvl="1"/>
            <a:r>
              <a:rPr lang="en-US" dirty="0" smtClean="0"/>
              <a:t>The field and value</a:t>
            </a:r>
          </a:p>
          <a:p>
            <a:pPr lvl="1"/>
            <a:r>
              <a:rPr lang="en-US" dirty="0" smtClean="0"/>
              <a:t>The index</a:t>
            </a:r>
          </a:p>
          <a:p>
            <a:r>
              <a:rPr lang="en-US" dirty="0" smtClean="0"/>
              <a:t>Use the syntax:</a:t>
            </a:r>
          </a:p>
          <a:p>
            <a:pPr marL="914400">
              <a:buNone/>
            </a:pPr>
            <a:r>
              <a:rPr lang="en-US" sz="2400" dirty="0" smtClean="0">
                <a:latin typeface="Courier New" pitchFamily="49" charset="0"/>
                <a:cs typeface="Courier New" pitchFamily="49" charset="0"/>
              </a:rPr>
              <a:t>#</a:t>
            </a:r>
            <a:r>
              <a:rPr lang="en-US" sz="2400" dirty="0" err="1" smtClean="0">
                <a:latin typeface="Courier New" pitchFamily="49" charset="0"/>
                <a:cs typeface="Courier New" pitchFamily="49" charset="0"/>
              </a:rPr>
              <a:t>b#run_html#e</a:t>
            </a:r>
            <a:r>
              <a:rPr lang="en-US" sz="2400" dirty="0" smtClean="0">
                <a:latin typeface="Courier New" pitchFamily="49" charset="0"/>
                <a:cs typeface="Courier New" pitchFamily="49" charset="0"/>
              </a:rPr>
              <a:t>#?id=program_name&amp;f1=</a:t>
            </a:r>
            <a:br>
              <a:rPr lang="en-US" sz="2400" dirty="0" smtClean="0">
                <a:latin typeface="Courier New" pitchFamily="49" charset="0"/>
                <a:cs typeface="Courier New" pitchFamily="49" charset="0"/>
              </a:rPr>
            </a:br>
            <a:r>
              <a:rPr lang="en-US" sz="2400" dirty="0" smtClean="0">
                <a:latin typeface="Courier New" pitchFamily="49" charset="0"/>
                <a:cs typeface="Courier New" pitchFamily="49" charset="0"/>
              </a:rPr>
              <a:t>field_name&amp;v1=</a:t>
            </a:r>
            <a:r>
              <a:rPr lang="en-US" sz="2400" dirty="0" err="1" smtClean="0">
                <a:latin typeface="Courier New" pitchFamily="49" charset="0"/>
                <a:cs typeface="Courier New" pitchFamily="49" charset="0"/>
              </a:rPr>
              <a:t>value_name#b</a:t>
            </a:r>
            <a:r>
              <a:rPr lang="en-US" sz="2400" dirty="0" smtClean="0">
                <a:latin typeface="Courier New" pitchFamily="49" charset="0"/>
                <a:cs typeface="Courier New" pitchFamily="49" charset="0"/>
              </a:rPr>
              <a:t>#</a:t>
            </a:r>
          </a:p>
          <a:p>
            <a:r>
              <a:rPr lang="en-US" dirty="0" smtClean="0"/>
              <a:t>Set the HTTP parameters for the program</a:t>
            </a:r>
          </a:p>
          <a:p>
            <a:r>
              <a:rPr lang="en-US" dirty="0" smtClean="0"/>
              <a:t>Field and Value are the field and value you want to load in the linked program</a:t>
            </a:r>
          </a:p>
          <a:p>
            <a:endParaRPr lang="en-US" dirty="0"/>
          </a:p>
        </p:txBody>
      </p:sp>
      <p:sp>
        <p:nvSpPr>
          <p:cNvPr id="21507" name="Rectangle 2"/>
          <p:cNvSpPr>
            <a:spLocks noGrp="1" noChangeArrowheads="1"/>
          </p:cNvSpPr>
          <p:nvPr>
            <p:ph type="title"/>
          </p:nvPr>
        </p:nvSpPr>
        <p:spPr/>
        <p:txBody>
          <a:bodyPr/>
          <a:lstStyle/>
          <a:p>
            <a:pPr eaLnBrk="1" hangingPunct="1"/>
            <a:r>
              <a:rPr lang="en-US" smtClean="0"/>
              <a:t>Creating a URL Link to a Program</a:t>
            </a:r>
          </a:p>
        </p:txBody>
      </p:sp>
      <p:sp>
        <p:nvSpPr>
          <p:cNvPr id="21506" name="Footer Placeholder 3"/>
          <p:cNvSpPr>
            <a:spLocks noGrp="1"/>
          </p:cNvSpPr>
          <p:nvPr>
            <p:ph type="ftr" sz="quarter" idx="10"/>
          </p:nvPr>
        </p:nvSpPr>
        <p:spPr>
          <a:xfrm>
            <a:off x="8229600" y="6638544"/>
            <a:ext cx="1005840" cy="219456"/>
          </a:xfrm>
          <a:noFill/>
        </p:spPr>
        <p:txBody>
          <a:bodyPr/>
          <a:lstStyle/>
          <a:p>
            <a:r>
              <a:rPr lang="en-US" smtClean="0"/>
              <a:t>CUST_BRWS_</a:t>
            </a:r>
            <a:fld id="{76912637-0791-4C52-86BF-387C20A43D40}" type="slidenum">
              <a:rPr lang="en-US" smtClean="0"/>
              <a:pPr/>
              <a:t>19</a:t>
            </a:fld>
            <a:r>
              <a:rPr lang="en-US" smtClean="0"/>
              <a:t>0</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ChangeArrowheads="1"/>
          </p:cNvSpPr>
          <p:nvPr>
            <p:ph idx="1"/>
          </p:nvPr>
        </p:nvSpPr>
        <p:spPr>
          <a:xfrm>
            <a:off x="457200" y="170122"/>
            <a:ext cx="8229600" cy="6146012"/>
          </a:xfrm>
        </p:spPr>
        <p:txBody>
          <a:bodyPr>
            <a:normAutofit fontScale="92500" lnSpcReduction="20000"/>
          </a:bodyPr>
          <a:lstStyle/>
          <a:p>
            <a:pPr marL="0" indent="0" eaLnBrk="1" hangingPunct="1">
              <a:buNone/>
            </a:pPr>
            <a:r>
              <a:rPr lang="en-US" sz="1800" dirty="0" smtClean="0"/>
              <a:t>This document contains proprietary information that is protected by copyright and other intellectual property laws. No part of this document may be reproduced, translated, or modified without the prior written consent of QAD Inc. The information contained in this document is subject to change without notice.</a:t>
            </a:r>
          </a:p>
          <a:p>
            <a:pPr marL="0" indent="0" eaLnBrk="1" hangingPunct="1">
              <a:buNone/>
            </a:pPr>
            <a:r>
              <a:rPr lang="en-US" sz="1800" dirty="0" smtClean="0"/>
              <a:t>QAD Inc. provides this material as is and makes no warranty of any kind, expressed or implied, including, but not limited to, the implied warranties of merchantability and fitness for a particular purpose. QAD Inc. shall not be liable for errors contained herein or for incidental or consequential damages (including lost profits) in connection with the furnishing, performance, or use of this material whether based on warranty, contract, or other legal theory.</a:t>
            </a:r>
          </a:p>
          <a:p>
            <a:pPr marL="0" indent="0" eaLnBrk="1" hangingPunct="1">
              <a:buNone/>
            </a:pPr>
            <a:r>
              <a:rPr lang="en-US" sz="1800" dirty="0" smtClean="0"/>
              <a:t>QAD and MFG/PRO are registered trademarks of QAD Inc. The QAD logo is a trademark of QAD Inc.</a:t>
            </a:r>
          </a:p>
          <a:p>
            <a:pPr marL="0" indent="0" eaLnBrk="1" hangingPunct="1">
              <a:buNone/>
            </a:pPr>
            <a:r>
              <a:rPr lang="en-US" sz="1800" dirty="0" smtClean="0"/>
              <a:t>Designations used by other companies to distinguish their products are often claimed as trademarks. In this document, the product names appear in initial capital or all capital letters. Contact the appropriate companies for more information regarding trademarks and registration.</a:t>
            </a:r>
          </a:p>
          <a:p>
            <a:pPr marL="0" indent="0" eaLnBrk="1" hangingPunct="1">
              <a:buNone/>
            </a:pPr>
            <a:r>
              <a:rPr lang="en-US" sz="1800" dirty="0" smtClean="0"/>
              <a:t>Copyright ©</a:t>
            </a:r>
            <a:r>
              <a:rPr lang="en-US" sz="1800" smtClean="0"/>
              <a:t> 2013 </a:t>
            </a:r>
            <a:r>
              <a:rPr lang="en-US" sz="1800" dirty="0" smtClean="0"/>
              <a:t>by QAD Inc.</a:t>
            </a:r>
          </a:p>
          <a:p>
            <a:pPr eaLnBrk="1" hangingPunct="1">
              <a:buFont typeface="Webdings" pitchFamily="18" charset="2"/>
              <a:buNone/>
            </a:pPr>
            <a:endParaRPr lang="en-US" sz="1800" b="1" dirty="0" smtClean="0"/>
          </a:p>
          <a:p>
            <a:pPr marL="0" indent="0" eaLnBrk="1" hangingPunct="1">
              <a:buNone/>
            </a:pPr>
            <a:r>
              <a:rPr lang="en-US" sz="1800" b="1" dirty="0" smtClean="0"/>
              <a:t>QAD Inc.</a:t>
            </a:r>
            <a:br>
              <a:rPr lang="en-US" sz="1800" b="1" dirty="0" smtClean="0"/>
            </a:br>
            <a:r>
              <a:rPr lang="en-US" sz="1800" dirty="0" smtClean="0"/>
              <a:t>100 Innovation Place</a:t>
            </a:r>
            <a:br>
              <a:rPr lang="en-US" sz="1800" dirty="0" smtClean="0"/>
            </a:br>
            <a:r>
              <a:rPr lang="en-US" sz="1800" dirty="0" smtClean="0"/>
              <a:t>Santa Barbara, California 93108</a:t>
            </a:r>
            <a:br>
              <a:rPr lang="en-US" sz="1800" dirty="0" smtClean="0"/>
            </a:br>
            <a:r>
              <a:rPr lang="en-US" sz="1800" dirty="0" smtClean="0"/>
              <a:t>Phone (805) 684-6614</a:t>
            </a:r>
            <a:br>
              <a:rPr lang="en-US" sz="1800" dirty="0" smtClean="0"/>
            </a:br>
            <a:r>
              <a:rPr lang="en-US" sz="1800" dirty="0" smtClean="0"/>
              <a:t>Fax (805) 684-1890</a:t>
            </a:r>
            <a:br>
              <a:rPr lang="en-US" sz="1800" dirty="0" smtClean="0"/>
            </a:br>
            <a:r>
              <a:rPr lang="en-US" sz="1800" dirty="0" smtClean="0"/>
              <a:t>http://www.qad.com</a:t>
            </a:r>
          </a:p>
        </p:txBody>
      </p:sp>
      <p:sp>
        <p:nvSpPr>
          <p:cNvPr id="4098" name="Footer Placeholder 1"/>
          <p:cNvSpPr>
            <a:spLocks noGrp="1"/>
          </p:cNvSpPr>
          <p:nvPr>
            <p:ph type="ftr" sz="quarter" idx="10"/>
          </p:nvPr>
        </p:nvSpPr>
        <p:spPr>
          <a:noFill/>
        </p:spPr>
        <p:txBody>
          <a:bodyPr/>
          <a:lstStyle/>
          <a:p>
            <a:fld id="{FA9028F5-B36C-4A92-8A31-E3738A1C6A09}" type="slidenum">
              <a:rPr lang="en-US" smtClean="0"/>
              <a:pPr/>
              <a:t>2</a:t>
            </a:fld>
            <a:endParaRPr lang="en-US" dirty="0" smtClean="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lstStyle/>
          <a:p>
            <a:r>
              <a:rPr lang="en-US" dirty="0" smtClean="0"/>
              <a:t>Specify:</a:t>
            </a:r>
          </a:p>
          <a:p>
            <a:pPr lvl="1"/>
            <a:r>
              <a:rPr lang="en-US" dirty="0" smtClean="0"/>
              <a:t>The browse</a:t>
            </a:r>
          </a:p>
          <a:p>
            <a:pPr lvl="1"/>
            <a:r>
              <a:rPr lang="en-US" dirty="0" smtClean="0"/>
              <a:t>Field name and value</a:t>
            </a:r>
          </a:p>
          <a:p>
            <a:pPr lvl="1"/>
            <a:r>
              <a:rPr lang="en-US" dirty="0" smtClean="0"/>
              <a:t>The URL</a:t>
            </a:r>
          </a:p>
          <a:p>
            <a:r>
              <a:rPr lang="en-US" dirty="0" smtClean="0"/>
              <a:t>Use the syntax: </a:t>
            </a:r>
            <a:r>
              <a:rPr lang="en-US" dirty="0" smtClean="0">
                <a:latin typeface="Courier New" pitchFamily="49" charset="0"/>
                <a:cs typeface="Courier New" pitchFamily="49" charset="0"/>
              </a:rPr>
              <a:t>http://www.website.com</a:t>
            </a:r>
          </a:p>
          <a:p>
            <a:endParaRPr lang="en-US" dirty="0"/>
          </a:p>
        </p:txBody>
      </p:sp>
      <p:sp>
        <p:nvSpPr>
          <p:cNvPr id="22531" name="Rectangle 2"/>
          <p:cNvSpPr>
            <a:spLocks noGrp="1" noChangeArrowheads="1"/>
          </p:cNvSpPr>
          <p:nvPr>
            <p:ph type="title"/>
          </p:nvPr>
        </p:nvSpPr>
        <p:spPr/>
        <p:txBody>
          <a:bodyPr/>
          <a:lstStyle/>
          <a:p>
            <a:pPr eaLnBrk="1" hangingPunct="1"/>
            <a:r>
              <a:rPr lang="en-US" smtClean="0"/>
              <a:t>Creating a Browse Link to a Web Page</a:t>
            </a:r>
          </a:p>
        </p:txBody>
      </p:sp>
      <p:sp>
        <p:nvSpPr>
          <p:cNvPr id="22530" name="Footer Placeholder 3"/>
          <p:cNvSpPr>
            <a:spLocks noGrp="1"/>
          </p:cNvSpPr>
          <p:nvPr>
            <p:ph type="ftr" sz="quarter" idx="10"/>
          </p:nvPr>
        </p:nvSpPr>
        <p:spPr>
          <a:xfrm>
            <a:off x="8229600" y="6638544"/>
            <a:ext cx="1005840" cy="219456"/>
          </a:xfrm>
          <a:noFill/>
        </p:spPr>
        <p:txBody>
          <a:bodyPr/>
          <a:lstStyle/>
          <a:p>
            <a:r>
              <a:rPr lang="en-US" smtClean="0"/>
              <a:t>CUST_BRWS_</a:t>
            </a:r>
            <a:fld id="{73C04457-60A3-43E5-AB10-3624EC2EE936}" type="slidenum">
              <a:rPr lang="en-US" smtClean="0"/>
              <a:pPr/>
              <a:t>20</a:t>
            </a:fld>
            <a:r>
              <a:rPr lang="en-US" smtClean="0"/>
              <a:t>0</a:t>
            </a:r>
          </a:p>
        </p:txBody>
      </p:sp>
      <p:pic>
        <p:nvPicPr>
          <p:cNvPr id="22533" name="Picture 4" descr="browseurlmaint"/>
          <p:cNvPicPr>
            <a:picLocks noChangeAspect="1" noChangeArrowheads="1"/>
          </p:cNvPicPr>
          <p:nvPr/>
        </p:nvPicPr>
        <p:blipFill>
          <a:blip r:embed="rId3" cstate="print"/>
          <a:srcRect/>
          <a:stretch>
            <a:fillRect/>
          </a:stretch>
        </p:blipFill>
        <p:spPr bwMode="auto">
          <a:xfrm>
            <a:off x="2209470" y="3288834"/>
            <a:ext cx="4711700" cy="28559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lstStyle/>
          <a:p>
            <a:r>
              <a:rPr lang="en-US" dirty="0" smtClean="0"/>
              <a:t>Insert a string in the URL that is replaced by a browse field value</a:t>
            </a:r>
          </a:p>
          <a:p>
            <a:r>
              <a:rPr lang="en-US" dirty="0" smtClean="0"/>
              <a:t>You can create a link to a specific field at a Web address (for example, a catalog item)</a:t>
            </a:r>
          </a:p>
          <a:p>
            <a:r>
              <a:rPr lang="en-US" dirty="0" smtClean="0"/>
              <a:t>Insert the field name in the URL</a:t>
            </a:r>
          </a:p>
          <a:p>
            <a:r>
              <a:rPr lang="en-US" dirty="0" smtClean="0"/>
              <a:t>Use the syntax:</a:t>
            </a:r>
          </a:p>
          <a:p>
            <a:pPr marL="914400">
              <a:buNone/>
            </a:pPr>
            <a:r>
              <a:rPr lang="en-US" sz="2000" dirty="0" smtClean="0">
                <a:latin typeface="Courier New" pitchFamily="49" charset="0"/>
                <a:cs typeface="Courier New" pitchFamily="49" charset="0"/>
              </a:rPr>
              <a:t>http://www.website.com/catalog/#b#fieldname#e#</a:t>
            </a:r>
          </a:p>
        </p:txBody>
      </p:sp>
      <p:sp>
        <p:nvSpPr>
          <p:cNvPr id="23555" name="Rectangle 2"/>
          <p:cNvSpPr>
            <a:spLocks noGrp="1" noChangeArrowheads="1"/>
          </p:cNvSpPr>
          <p:nvPr>
            <p:ph type="title"/>
          </p:nvPr>
        </p:nvSpPr>
        <p:spPr/>
        <p:txBody>
          <a:bodyPr/>
          <a:lstStyle/>
          <a:p>
            <a:pPr eaLnBrk="1" hangingPunct="1"/>
            <a:r>
              <a:rPr lang="en-US" smtClean="0"/>
              <a:t>Creating a Browse Link to a Web Page</a:t>
            </a:r>
          </a:p>
        </p:txBody>
      </p:sp>
      <p:sp>
        <p:nvSpPr>
          <p:cNvPr id="23554" name="Footer Placeholder 3"/>
          <p:cNvSpPr>
            <a:spLocks noGrp="1"/>
          </p:cNvSpPr>
          <p:nvPr>
            <p:ph type="ftr" sz="quarter" idx="10"/>
          </p:nvPr>
        </p:nvSpPr>
        <p:spPr>
          <a:xfrm>
            <a:off x="8229600" y="6638544"/>
            <a:ext cx="1005840" cy="219456"/>
          </a:xfrm>
          <a:noFill/>
        </p:spPr>
        <p:txBody>
          <a:bodyPr/>
          <a:lstStyle/>
          <a:p>
            <a:r>
              <a:rPr lang="en-US" smtClean="0"/>
              <a:t>CUST_BRWS_</a:t>
            </a:r>
            <a:fld id="{682ABA3E-90DC-47A2-84B6-2966FE90F789}" type="slidenum">
              <a:rPr lang="en-US" smtClean="0"/>
              <a:pPr/>
              <a:t>21</a:t>
            </a:fld>
            <a:r>
              <a:rPr lang="en-US" smtClean="0"/>
              <a:t>0</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0" name="Rectangle 3"/>
          <p:cNvSpPr>
            <a:spLocks noGrp="1" noChangeArrowheads="1"/>
          </p:cNvSpPr>
          <p:nvPr>
            <p:ph idx="1"/>
          </p:nvPr>
        </p:nvSpPr>
        <p:spPr/>
        <p:txBody>
          <a:bodyPr/>
          <a:lstStyle/>
          <a:p>
            <a:pPr eaLnBrk="1" hangingPunct="1"/>
            <a:r>
              <a:rPr lang="en-US" dirty="0" smtClean="0"/>
              <a:t>Like a Web page</a:t>
            </a:r>
          </a:p>
          <a:p>
            <a:pPr eaLnBrk="1" hangingPunct="1"/>
            <a:r>
              <a:rPr lang="en-US" dirty="0" smtClean="0"/>
              <a:t>The URL is:</a:t>
            </a:r>
          </a:p>
          <a:p>
            <a:pPr marL="576072" indent="0" eaLnBrk="1" hangingPunct="1">
              <a:buNone/>
            </a:pPr>
            <a:r>
              <a:rPr lang="en-US" sz="2400" dirty="0" smtClean="0">
                <a:latin typeface="Courier New" pitchFamily="49" charset="0"/>
                <a:cs typeface="Courier New" pitchFamily="49" charset="0"/>
              </a:rPr>
              <a:t>qadsh://menu/invoke?menuitem-alias=</a:t>
            </a:r>
            <a:br>
              <a:rPr lang="en-US" sz="2400" dirty="0" smtClean="0">
                <a:latin typeface="Courier New" pitchFamily="49" charset="0"/>
                <a:cs typeface="Courier New" pitchFamily="49" charset="0"/>
              </a:rPr>
            </a:br>
            <a:r>
              <a:rPr lang="en-US" sz="2400" dirty="0" err="1" smtClean="0">
                <a:latin typeface="Courier New" pitchFamily="49" charset="0"/>
                <a:cs typeface="Courier New" pitchFamily="49" charset="0"/>
              </a:rPr>
              <a:t>BDivision.Create</a:t>
            </a:r>
            <a:endParaRPr lang="en-US" sz="2400" dirty="0" smtClean="0">
              <a:latin typeface="Courier New" pitchFamily="49" charset="0"/>
              <a:cs typeface="Courier New" pitchFamily="49" charset="0"/>
            </a:endParaRPr>
          </a:p>
          <a:p>
            <a:pPr lvl="1" eaLnBrk="1" hangingPunct="1">
              <a:buFont typeface="Times New Roman" pitchFamily="18" charset="0"/>
              <a:buNone/>
            </a:pPr>
            <a:endParaRPr lang="en-US" dirty="0" smtClean="0">
              <a:latin typeface="Courier New" pitchFamily="49" charset="0"/>
              <a:cs typeface="Courier New" pitchFamily="49" charset="0"/>
            </a:endParaRPr>
          </a:p>
          <a:p>
            <a:pPr marL="868680" lvl="1" eaLnBrk="1" hangingPunct="1">
              <a:buFont typeface="Times New Roman" pitchFamily="18" charset="0"/>
              <a:buNone/>
            </a:pPr>
            <a:r>
              <a:rPr lang="en-US" dirty="0" smtClean="0">
                <a:latin typeface="Courier New" pitchFamily="49" charset="0"/>
                <a:cs typeface="Courier New" pitchFamily="49" charset="0"/>
              </a:rPr>
              <a:t>qadsh://menu/invoke?menuitem-alias=BDivision.Modify</a:t>
            </a:r>
            <a:br>
              <a:rPr lang="en-US" dirty="0" smtClean="0">
                <a:latin typeface="Courier New" pitchFamily="49" charset="0"/>
                <a:cs typeface="Courier New" pitchFamily="49" charset="0"/>
              </a:rPr>
            </a:br>
            <a:r>
              <a:rPr lang="en-US" dirty="0" smtClean="0">
                <a:latin typeface="Courier New" pitchFamily="49" charset="0"/>
                <a:cs typeface="Courier New" pitchFamily="49" charset="0"/>
              </a:rPr>
              <a:t>&amp;</a:t>
            </a:r>
            <a:r>
              <a:rPr lang="en-US" dirty="0" err="1" smtClean="0">
                <a:latin typeface="Courier New" pitchFamily="49" charset="0"/>
                <a:cs typeface="Courier New" pitchFamily="49" charset="0"/>
              </a:rPr>
              <a:t>OpenFromInbox</a:t>
            </a:r>
            <a:r>
              <a:rPr lang="en-US" dirty="0" smtClean="0">
                <a:latin typeface="Courier New" pitchFamily="49" charset="0"/>
                <a:cs typeface="Courier New" pitchFamily="49" charset="0"/>
              </a:rPr>
              <a:t>=true</a:t>
            </a:r>
            <a:br>
              <a:rPr lang="en-US" dirty="0" smtClean="0">
                <a:latin typeface="Courier New" pitchFamily="49" charset="0"/>
                <a:cs typeface="Courier New" pitchFamily="49" charset="0"/>
              </a:rPr>
            </a:br>
            <a:r>
              <a:rPr lang="en-US" dirty="0" smtClean="0">
                <a:latin typeface="Courier New" pitchFamily="49" charset="0"/>
                <a:cs typeface="Courier New" pitchFamily="49" charset="0"/>
              </a:rPr>
              <a:t>&amp;</a:t>
            </a:r>
            <a:r>
              <a:rPr lang="en-US" dirty="0" err="1" smtClean="0">
                <a:latin typeface="Courier New" pitchFamily="49" charset="0"/>
                <a:cs typeface="Courier New" pitchFamily="49" charset="0"/>
              </a:rPr>
              <a:t>InternalObjectId</a:t>
            </a:r>
            <a:r>
              <a:rPr lang="en-US" dirty="0" smtClean="0">
                <a:latin typeface="Courier New" pitchFamily="49" charset="0"/>
                <a:cs typeface="Courier New" pitchFamily="49" charset="0"/>
              </a:rPr>
              <a:t>=#</a:t>
            </a:r>
            <a:r>
              <a:rPr lang="en-US" dirty="0" err="1" smtClean="0">
                <a:latin typeface="Courier New" pitchFamily="49" charset="0"/>
                <a:cs typeface="Courier New" pitchFamily="49" charset="0"/>
              </a:rPr>
              <a:t>b#Division_ID#e</a:t>
            </a:r>
            <a:r>
              <a:rPr lang="en-US" dirty="0" smtClean="0">
                <a:latin typeface="Courier New" pitchFamily="49" charset="0"/>
                <a:cs typeface="Courier New" pitchFamily="49" charset="0"/>
              </a:rPr>
              <a:t>#</a:t>
            </a:r>
          </a:p>
          <a:p>
            <a:pPr lvl="1" eaLnBrk="1" hangingPunct="1">
              <a:buFont typeface="Times New Roman" pitchFamily="18" charset="0"/>
              <a:buNone/>
            </a:pPr>
            <a:endParaRPr lang="en-US" dirty="0" smtClean="0"/>
          </a:p>
        </p:txBody>
      </p:sp>
      <p:sp>
        <p:nvSpPr>
          <p:cNvPr id="24579" name="Rectangle 2"/>
          <p:cNvSpPr>
            <a:spLocks noGrp="1" noChangeArrowheads="1"/>
          </p:cNvSpPr>
          <p:nvPr>
            <p:ph type="title"/>
          </p:nvPr>
        </p:nvSpPr>
        <p:spPr/>
        <p:txBody>
          <a:bodyPr/>
          <a:lstStyle/>
          <a:p>
            <a:pPr eaLnBrk="1" hangingPunct="1"/>
            <a:r>
              <a:rPr lang="en-US" smtClean="0"/>
              <a:t>Creating a Browse Link to Financials</a:t>
            </a:r>
          </a:p>
        </p:txBody>
      </p:sp>
      <p:sp>
        <p:nvSpPr>
          <p:cNvPr id="24578" name="Footer Placeholder 3"/>
          <p:cNvSpPr>
            <a:spLocks noGrp="1"/>
          </p:cNvSpPr>
          <p:nvPr>
            <p:ph type="ftr" sz="quarter" idx="10"/>
          </p:nvPr>
        </p:nvSpPr>
        <p:spPr>
          <a:xfrm>
            <a:off x="8229600" y="6638544"/>
            <a:ext cx="1005840" cy="219456"/>
          </a:xfrm>
          <a:noFill/>
        </p:spPr>
        <p:txBody>
          <a:bodyPr/>
          <a:lstStyle/>
          <a:p>
            <a:r>
              <a:rPr lang="en-US" smtClean="0"/>
              <a:t>CUST_BRWS_</a:t>
            </a:r>
            <a:fld id="{6BEC6466-F181-46EA-B972-42EAE55D58C7}" type="slidenum">
              <a:rPr lang="en-US" smtClean="0"/>
              <a:pPr/>
              <a:t>22</a:t>
            </a:fld>
            <a:r>
              <a:rPr lang="en-US" smtClean="0"/>
              <a:t>0</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Rectangle 3"/>
          <p:cNvSpPr>
            <a:spLocks noGrp="1" noChangeArrowheads="1"/>
          </p:cNvSpPr>
          <p:nvPr>
            <p:ph type="body" sz="quarter" idx="10"/>
          </p:nvPr>
        </p:nvSpPr>
        <p:spPr/>
        <p:txBody>
          <a:bodyPr lIns="91432" tIns="45716" rIns="91432" bIns="45716"/>
          <a:lstStyle/>
          <a:p>
            <a:pPr eaLnBrk="1" hangingPunct="1"/>
            <a:r>
              <a:rPr lang="en-US" smtClean="0"/>
              <a:t>Enterprise Financials Database Schema</a:t>
            </a: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8" name="Rectangle 3"/>
          <p:cNvSpPr>
            <a:spLocks noGrp="1" noChangeArrowheads="1"/>
          </p:cNvSpPr>
          <p:nvPr>
            <p:ph idx="1"/>
          </p:nvPr>
        </p:nvSpPr>
        <p:spPr/>
        <p:txBody>
          <a:bodyPr>
            <a:normAutofit fontScale="92500"/>
          </a:bodyPr>
          <a:lstStyle/>
          <a:p>
            <a:pPr eaLnBrk="1" hangingPunct="1"/>
            <a:r>
              <a:rPr lang="en-US" dirty="0" smtClean="0"/>
              <a:t>400 new tables added with Financials/Security</a:t>
            </a:r>
          </a:p>
          <a:p>
            <a:pPr marL="576072" lvl="1" indent="0" eaLnBrk="1" hangingPunct="1">
              <a:buNone/>
            </a:pPr>
            <a:r>
              <a:rPr lang="en-US" dirty="0" smtClean="0"/>
              <a:t>50 unused tables for Fixed Assets, Item/Warehousing Sales Order tables</a:t>
            </a:r>
          </a:p>
          <a:p>
            <a:pPr eaLnBrk="1" hangingPunct="1"/>
            <a:r>
              <a:rPr lang="en-US" dirty="0" smtClean="0"/>
              <a:t>Table &amp; Field Naming conventions do not follow historical QAD standards for Financials tables</a:t>
            </a:r>
          </a:p>
          <a:p>
            <a:pPr lvl="1" eaLnBrk="1" hangingPunct="1"/>
            <a:r>
              <a:rPr lang="en-US" dirty="0" smtClean="0"/>
              <a:t>No underscore in table name</a:t>
            </a:r>
          </a:p>
          <a:p>
            <a:pPr lvl="1" eaLnBrk="1" hangingPunct="1"/>
            <a:r>
              <a:rPr lang="en-US" smtClean="0"/>
              <a:t>Table names more intuitive. For example:</a:t>
            </a:r>
            <a:endParaRPr lang="en-US" dirty="0" smtClean="0"/>
          </a:p>
          <a:p>
            <a:pPr lvl="2" eaLnBrk="1" hangingPunct="1"/>
            <a:r>
              <a:rPr lang="en-US" sz="2000" smtClean="0"/>
              <a:t>PaySel</a:t>
            </a:r>
            <a:r>
              <a:rPr lang="en-US" sz="2000" dirty="0" smtClean="0"/>
              <a:t>, </a:t>
            </a:r>
            <a:r>
              <a:rPr lang="en-US" sz="2000" dirty="0" err="1" smtClean="0"/>
              <a:t>PaySelLine</a:t>
            </a:r>
            <a:r>
              <a:rPr lang="en-US" sz="2000" dirty="0" smtClean="0"/>
              <a:t>, </a:t>
            </a:r>
            <a:r>
              <a:rPr lang="en-US" sz="2000" dirty="0" err="1" smtClean="0"/>
              <a:t>PaySelHistory</a:t>
            </a:r>
            <a:endParaRPr lang="en-US" sz="2000" dirty="0" smtClean="0"/>
          </a:p>
          <a:p>
            <a:pPr lvl="2" eaLnBrk="1" hangingPunct="1"/>
            <a:r>
              <a:rPr lang="en-US" sz="2000" smtClean="0"/>
              <a:t>Usr</a:t>
            </a:r>
            <a:r>
              <a:rPr lang="en-US" sz="2000" dirty="0" smtClean="0"/>
              <a:t>, </a:t>
            </a:r>
            <a:r>
              <a:rPr lang="en-US" sz="2000" dirty="0" err="1" smtClean="0"/>
              <a:t>UsrCompany</a:t>
            </a:r>
            <a:r>
              <a:rPr lang="en-US" sz="2000" dirty="0" smtClean="0"/>
              <a:t>, </a:t>
            </a:r>
            <a:r>
              <a:rPr lang="en-US" sz="2000" dirty="0" err="1" smtClean="0"/>
              <a:t>UsrDomain</a:t>
            </a:r>
            <a:endParaRPr lang="en-US" sz="2000" dirty="0" smtClean="0"/>
          </a:p>
          <a:p>
            <a:pPr eaLnBrk="1" hangingPunct="1"/>
            <a:r>
              <a:rPr lang="en-US" smtClean="0"/>
              <a:t>Table names </a:t>
            </a:r>
            <a:r>
              <a:rPr lang="en-US" u="sng" dirty="0" smtClean="0"/>
              <a:t>can</a:t>
            </a:r>
            <a:r>
              <a:rPr lang="en-US" dirty="0" smtClean="0"/>
              <a:t> be confused with those used by QAD Warehousing (also known as AIM)</a:t>
            </a:r>
          </a:p>
          <a:p>
            <a:pPr marL="640080" lvl="1" eaLnBrk="1" hangingPunct="1">
              <a:buNone/>
            </a:pPr>
            <a:r>
              <a:rPr lang="en-US" dirty="0" smtClean="0"/>
              <a:t>Example: </a:t>
            </a:r>
            <a:r>
              <a:rPr lang="en-US" dirty="0" err="1" smtClean="0"/>
              <a:t>AlgoTypeM</a:t>
            </a:r>
            <a:r>
              <a:rPr lang="en-US" dirty="0" smtClean="0"/>
              <a:t>, </a:t>
            </a:r>
            <a:r>
              <a:rPr lang="en-US" dirty="0" err="1" smtClean="0"/>
              <a:t>BulkPickD</a:t>
            </a:r>
            <a:r>
              <a:rPr lang="en-US" dirty="0" smtClean="0"/>
              <a:t>, and so on</a:t>
            </a:r>
          </a:p>
        </p:txBody>
      </p:sp>
      <p:sp>
        <p:nvSpPr>
          <p:cNvPr id="26627" name="Rectangle 2"/>
          <p:cNvSpPr>
            <a:spLocks noGrp="1" noChangeArrowheads="1"/>
          </p:cNvSpPr>
          <p:nvPr>
            <p:ph type="title"/>
          </p:nvPr>
        </p:nvSpPr>
        <p:spPr/>
        <p:txBody>
          <a:bodyPr/>
          <a:lstStyle/>
          <a:p>
            <a:pPr eaLnBrk="1" hangingPunct="1"/>
            <a:r>
              <a:rPr lang="en-US" smtClean="0"/>
              <a:t>Database – New Tables </a:t>
            </a:r>
          </a:p>
        </p:txBody>
      </p:sp>
      <p:sp>
        <p:nvSpPr>
          <p:cNvPr id="26626" name="Footer Placeholder 3"/>
          <p:cNvSpPr>
            <a:spLocks noGrp="1"/>
          </p:cNvSpPr>
          <p:nvPr>
            <p:ph type="ftr" sz="quarter" idx="10"/>
          </p:nvPr>
        </p:nvSpPr>
        <p:spPr>
          <a:noFill/>
        </p:spPr>
        <p:txBody>
          <a:bodyPr/>
          <a:lstStyle/>
          <a:p>
            <a:r>
              <a:rPr lang="en-US" smtClean="0"/>
              <a:t>CUST_DB_020</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2" name="Rectangle 3"/>
          <p:cNvSpPr>
            <a:spLocks noGrp="1" noChangeArrowheads="1"/>
          </p:cNvSpPr>
          <p:nvPr>
            <p:ph idx="1"/>
          </p:nvPr>
        </p:nvSpPr>
        <p:spPr/>
        <p:txBody>
          <a:bodyPr/>
          <a:lstStyle/>
          <a:p>
            <a:pPr marL="0" indent="0" eaLnBrk="1" hangingPunct="1">
              <a:buNone/>
            </a:pPr>
            <a:r>
              <a:rPr lang="en-US" sz="2400" dirty="0" smtClean="0"/>
              <a:t>Terminology – mapping between logical application term and database table in Financials</a:t>
            </a:r>
            <a:br>
              <a:rPr lang="en-US" sz="2400" dirty="0" smtClean="0"/>
            </a:br>
            <a:r>
              <a:rPr lang="en-US" sz="2400" dirty="0" smtClean="0"/>
              <a:t>(special cases only)</a:t>
            </a:r>
          </a:p>
          <a:p>
            <a:pPr eaLnBrk="1" hangingPunct="1">
              <a:buNone/>
            </a:pPr>
            <a:endParaRPr lang="en-US" sz="2400" dirty="0" smtClean="0"/>
          </a:p>
        </p:txBody>
      </p:sp>
      <p:sp>
        <p:nvSpPr>
          <p:cNvPr id="27651" name="Rectangle 2"/>
          <p:cNvSpPr>
            <a:spLocks noGrp="1" noChangeArrowheads="1"/>
          </p:cNvSpPr>
          <p:nvPr>
            <p:ph type="title"/>
          </p:nvPr>
        </p:nvSpPr>
        <p:spPr/>
        <p:txBody>
          <a:bodyPr/>
          <a:lstStyle/>
          <a:p>
            <a:pPr eaLnBrk="1" hangingPunct="1"/>
            <a:r>
              <a:rPr lang="en-US" smtClean="0"/>
              <a:t>Terminology Mapping</a:t>
            </a:r>
          </a:p>
        </p:txBody>
      </p:sp>
      <p:sp>
        <p:nvSpPr>
          <p:cNvPr id="27650" name="Footer Placeholder 4"/>
          <p:cNvSpPr>
            <a:spLocks noGrp="1"/>
          </p:cNvSpPr>
          <p:nvPr>
            <p:ph type="ftr" sz="quarter" idx="10"/>
          </p:nvPr>
        </p:nvSpPr>
        <p:spPr>
          <a:noFill/>
        </p:spPr>
        <p:txBody>
          <a:bodyPr/>
          <a:lstStyle/>
          <a:p>
            <a:r>
              <a:rPr lang="en-US" smtClean="0"/>
              <a:t>CUST_DB_030</a:t>
            </a:r>
          </a:p>
        </p:txBody>
      </p:sp>
      <p:pic>
        <p:nvPicPr>
          <p:cNvPr id="27653" name="Picture 4"/>
          <p:cNvPicPr>
            <a:picLocks noChangeAspect="1" noChangeArrowheads="1"/>
          </p:cNvPicPr>
          <p:nvPr/>
        </p:nvPicPr>
        <p:blipFill>
          <a:blip r:embed="rId3" cstate="print"/>
          <a:srcRect/>
          <a:stretch>
            <a:fillRect/>
          </a:stretch>
        </p:blipFill>
        <p:spPr bwMode="auto">
          <a:xfrm>
            <a:off x="4080038" y="1750831"/>
            <a:ext cx="2918594" cy="4458586"/>
          </a:xfrm>
          <a:prstGeom prst="rect">
            <a:avLst/>
          </a:prstGeom>
          <a:noFill/>
          <a:ln w="9525" algn="ctr">
            <a:noFill/>
            <a:miter lim="800000"/>
            <a:headEnd/>
            <a:tailEnd/>
          </a:ln>
          <a:effectLst>
            <a:outerShdw blurRad="38100" dist="101600" dir="2700000" algn="ctr" rotWithShape="0">
              <a:schemeClr val="bg1">
                <a:lumMod val="75000"/>
              </a:schemeClr>
            </a:outerShdw>
          </a:effectLst>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6" name="Rectangle 3"/>
          <p:cNvSpPr>
            <a:spLocks noGrp="1" noChangeArrowheads="1"/>
          </p:cNvSpPr>
          <p:nvPr>
            <p:ph idx="1"/>
          </p:nvPr>
        </p:nvSpPr>
        <p:spPr/>
        <p:txBody>
          <a:bodyPr/>
          <a:lstStyle/>
          <a:p>
            <a:pPr eaLnBrk="1" hangingPunct="1"/>
            <a:r>
              <a:rPr lang="en-US" dirty="0" smtClean="0"/>
              <a:t>Financials tables are normalized to reduce data inconsistency </a:t>
            </a:r>
          </a:p>
          <a:p>
            <a:pPr eaLnBrk="1" hangingPunct="1"/>
            <a:r>
              <a:rPr lang="en-US" dirty="0" smtClean="0"/>
              <a:t>Business Data Tables have a unique integer identifier (9999999999)</a:t>
            </a:r>
          </a:p>
          <a:p>
            <a:pPr lvl="1" eaLnBrk="1" hangingPunct="1"/>
            <a:r>
              <a:rPr lang="en-US" i="1" dirty="0" err="1" smtClean="0"/>
              <a:t>Tablename</a:t>
            </a:r>
            <a:r>
              <a:rPr lang="en-US" dirty="0" err="1" smtClean="0"/>
              <a:t>_ID</a:t>
            </a:r>
            <a:r>
              <a:rPr lang="en-US" dirty="0" smtClean="0"/>
              <a:t> (in most cases)</a:t>
            </a:r>
          </a:p>
          <a:p>
            <a:pPr lvl="1" eaLnBrk="1" hangingPunct="1"/>
            <a:r>
              <a:rPr lang="en-US" dirty="0" smtClean="0"/>
              <a:t>Example: </a:t>
            </a:r>
            <a:r>
              <a:rPr lang="en-US" dirty="0" err="1" smtClean="0"/>
              <a:t>Address_ID</a:t>
            </a:r>
            <a:r>
              <a:rPr lang="en-US" dirty="0" smtClean="0"/>
              <a:t> for Address</a:t>
            </a:r>
          </a:p>
          <a:p>
            <a:pPr eaLnBrk="1" hangingPunct="1"/>
            <a:r>
              <a:rPr lang="en-US" dirty="0" smtClean="0"/>
              <a:t>Tables related to other tables are “linked” by these unique identifiers:</a:t>
            </a:r>
          </a:p>
          <a:p>
            <a:pPr lvl="1" eaLnBrk="1" hangingPunct="1"/>
            <a:r>
              <a:rPr lang="en-US" sz="2000" dirty="0" smtClean="0"/>
              <a:t>Example: Table Domains</a:t>
            </a:r>
          </a:p>
          <a:p>
            <a:pPr lvl="1" eaLnBrk="1" hangingPunct="1"/>
            <a:r>
              <a:rPr lang="en-US" sz="2000" dirty="0" smtClean="0"/>
              <a:t>Field: </a:t>
            </a:r>
            <a:r>
              <a:rPr lang="en-US" sz="2000" dirty="0" err="1" smtClean="0"/>
              <a:t>Domain_ID</a:t>
            </a:r>
            <a:r>
              <a:rPr lang="en-US" sz="2000" dirty="0" smtClean="0"/>
              <a:t> is the unique ID to the Domains record</a:t>
            </a:r>
          </a:p>
          <a:p>
            <a:pPr lvl="1" eaLnBrk="1" hangingPunct="1"/>
            <a:r>
              <a:rPr lang="en-US" sz="2000" dirty="0" smtClean="0"/>
              <a:t>Field: </a:t>
            </a:r>
            <a:r>
              <a:rPr lang="en-US" sz="2000" dirty="0" err="1" smtClean="0"/>
              <a:t>Lng_ID</a:t>
            </a:r>
            <a:r>
              <a:rPr lang="en-US" sz="2000" dirty="0" smtClean="0"/>
              <a:t> links the Domain to </a:t>
            </a:r>
            <a:r>
              <a:rPr lang="en-US" sz="2000" dirty="0" err="1" smtClean="0"/>
              <a:t>Lng</a:t>
            </a:r>
            <a:r>
              <a:rPr lang="en-US" sz="2000" dirty="0" smtClean="0"/>
              <a:t> (Languages)</a:t>
            </a:r>
          </a:p>
          <a:p>
            <a:pPr lvl="1" eaLnBrk="1" hangingPunct="1"/>
            <a:r>
              <a:rPr lang="en-US" sz="2000" dirty="0" smtClean="0"/>
              <a:t>Field: </a:t>
            </a:r>
            <a:r>
              <a:rPr lang="en-US" sz="2000" dirty="0" err="1" smtClean="0"/>
              <a:t>PrimaryCompany_ID</a:t>
            </a:r>
            <a:r>
              <a:rPr lang="en-US" sz="2000" dirty="0" smtClean="0"/>
              <a:t> links the Domain to Company</a:t>
            </a:r>
          </a:p>
          <a:p>
            <a:pPr eaLnBrk="1" hangingPunct="1">
              <a:buFont typeface="Webdings" pitchFamily="18" charset="2"/>
              <a:buNone/>
            </a:pPr>
            <a:endParaRPr lang="en-US" sz="2400" dirty="0" smtClean="0"/>
          </a:p>
        </p:txBody>
      </p:sp>
      <p:sp>
        <p:nvSpPr>
          <p:cNvPr id="28675" name="Rectangle 2"/>
          <p:cNvSpPr>
            <a:spLocks noGrp="1" noChangeArrowheads="1"/>
          </p:cNvSpPr>
          <p:nvPr>
            <p:ph type="title"/>
          </p:nvPr>
        </p:nvSpPr>
        <p:spPr/>
        <p:txBody>
          <a:bodyPr/>
          <a:lstStyle/>
          <a:p>
            <a:pPr eaLnBrk="1" hangingPunct="1"/>
            <a:r>
              <a:rPr lang="en-US" smtClean="0"/>
              <a:t>Database – Fields in New Tables</a:t>
            </a:r>
          </a:p>
        </p:txBody>
      </p:sp>
      <p:sp>
        <p:nvSpPr>
          <p:cNvPr id="28674" name="Footer Placeholder 3"/>
          <p:cNvSpPr>
            <a:spLocks noGrp="1"/>
          </p:cNvSpPr>
          <p:nvPr>
            <p:ph type="ftr" sz="quarter" idx="10"/>
          </p:nvPr>
        </p:nvSpPr>
        <p:spPr>
          <a:noFill/>
        </p:spPr>
        <p:txBody>
          <a:bodyPr/>
          <a:lstStyle/>
          <a:p>
            <a:r>
              <a:rPr lang="en-US" smtClean="0"/>
              <a:t>CUST_DB_040</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0" name="Rectangle 3"/>
          <p:cNvSpPr>
            <a:spLocks noGrp="1" noChangeArrowheads="1"/>
          </p:cNvSpPr>
          <p:nvPr>
            <p:ph type="title"/>
          </p:nvPr>
        </p:nvSpPr>
        <p:spPr/>
        <p:txBody>
          <a:bodyPr/>
          <a:lstStyle/>
          <a:p>
            <a:pPr eaLnBrk="1" hangingPunct="1"/>
            <a:r>
              <a:rPr lang="en-US" smtClean="0"/>
              <a:t>Database – Fields in New Tables</a:t>
            </a:r>
          </a:p>
        </p:txBody>
      </p:sp>
      <p:sp>
        <p:nvSpPr>
          <p:cNvPr id="29698" name="Footer Placeholder 3"/>
          <p:cNvSpPr>
            <a:spLocks noGrp="1"/>
          </p:cNvSpPr>
          <p:nvPr>
            <p:ph type="ftr" sz="quarter" idx="10"/>
          </p:nvPr>
        </p:nvSpPr>
        <p:spPr>
          <a:noFill/>
        </p:spPr>
        <p:txBody>
          <a:bodyPr/>
          <a:lstStyle/>
          <a:p>
            <a:r>
              <a:rPr lang="en-US" smtClean="0"/>
              <a:t>CUST_DB_050</a:t>
            </a:r>
          </a:p>
        </p:txBody>
      </p:sp>
      <p:grpSp>
        <p:nvGrpSpPr>
          <p:cNvPr id="7" name="Group 6"/>
          <p:cNvGrpSpPr/>
          <p:nvPr/>
        </p:nvGrpSpPr>
        <p:grpSpPr>
          <a:xfrm>
            <a:off x="472628" y="805952"/>
            <a:ext cx="8182267" cy="5373687"/>
            <a:chOff x="568325" y="1252538"/>
            <a:chExt cx="8182267" cy="5373687"/>
          </a:xfrm>
        </p:grpSpPr>
        <p:pic>
          <p:nvPicPr>
            <p:cNvPr id="29699" name="Picture 2"/>
            <p:cNvPicPr>
              <a:picLocks noChangeAspect="1" noChangeArrowheads="1"/>
            </p:cNvPicPr>
            <p:nvPr/>
          </p:nvPicPr>
          <p:blipFill>
            <a:blip r:embed="rId2" cstate="print"/>
            <a:srcRect/>
            <a:stretch>
              <a:fillRect/>
            </a:stretch>
          </p:blipFill>
          <p:spPr bwMode="auto">
            <a:xfrm>
              <a:off x="568325" y="1252538"/>
              <a:ext cx="7750175" cy="5373687"/>
            </a:xfrm>
            <a:prstGeom prst="rect">
              <a:avLst/>
            </a:prstGeom>
            <a:noFill/>
            <a:ln w="19050" algn="ctr">
              <a:noFill/>
              <a:miter lim="800000"/>
              <a:headEnd/>
              <a:tailEnd/>
            </a:ln>
          </p:spPr>
        </p:pic>
        <p:sp>
          <p:nvSpPr>
            <p:cNvPr id="29701" name="AutoShape 4"/>
            <p:cNvSpPr>
              <a:spLocks/>
            </p:cNvSpPr>
            <p:nvPr/>
          </p:nvSpPr>
          <p:spPr bwMode="auto">
            <a:xfrm>
              <a:off x="2667000" y="4314825"/>
              <a:ext cx="736600" cy="1995488"/>
            </a:xfrm>
            <a:prstGeom prst="rightBrace">
              <a:avLst>
                <a:gd name="adj1" fmla="val 22575"/>
                <a:gd name="adj2" fmla="val 50000"/>
              </a:avLst>
            </a:prstGeom>
            <a:noFill/>
            <a:ln w="19050">
              <a:solidFill>
                <a:srgbClr val="FF0000"/>
              </a:solidFill>
              <a:round/>
              <a:headEnd/>
              <a:tailEnd/>
            </a:ln>
          </p:spPr>
          <p:txBody>
            <a:bodyPr tIns="91440" bIns="91440" anchor="ctr">
              <a:spAutoFit/>
            </a:bodyPr>
            <a:lstStyle/>
            <a:p>
              <a:endParaRPr lang="en-IE"/>
            </a:p>
          </p:txBody>
        </p:sp>
        <p:sp>
          <p:nvSpPr>
            <p:cNvPr id="29702" name="Text Box 5"/>
            <p:cNvSpPr txBox="1">
              <a:spLocks noChangeArrowheads="1"/>
            </p:cNvSpPr>
            <p:nvPr/>
          </p:nvSpPr>
          <p:spPr bwMode="auto">
            <a:xfrm>
              <a:off x="3452962" y="4818063"/>
              <a:ext cx="5297630" cy="923330"/>
            </a:xfrm>
            <a:prstGeom prst="rect">
              <a:avLst/>
            </a:prstGeom>
            <a:solidFill>
              <a:schemeClr val="accent1">
                <a:lumMod val="20000"/>
                <a:lumOff val="80000"/>
              </a:schemeClr>
            </a:solidFill>
            <a:ln w="19050" algn="ctr">
              <a:solidFill>
                <a:schemeClr val="tx1"/>
              </a:solidFill>
              <a:miter lim="800000"/>
              <a:headEnd/>
              <a:tailEnd/>
            </a:ln>
          </p:spPr>
          <p:txBody>
            <a:bodyPr wrap="square" tIns="91440" bIns="91440">
              <a:spAutoFit/>
            </a:bodyPr>
            <a:lstStyle/>
            <a:p>
              <a:pPr algn="l"/>
              <a:r>
                <a:rPr lang="en-US" sz="2400">
                  <a:latin typeface="+mj-lt"/>
                </a:rPr>
                <a:t>Note all of the _ID fields linking a Customer (Debtor) to other tables</a:t>
              </a:r>
            </a:p>
          </p:txBody>
        </p:sp>
      </p:gr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4" name="Rectangle 3"/>
          <p:cNvSpPr>
            <a:spLocks noGrp="1" noChangeArrowheads="1"/>
          </p:cNvSpPr>
          <p:nvPr>
            <p:ph idx="1"/>
          </p:nvPr>
        </p:nvSpPr>
        <p:spPr/>
        <p:txBody>
          <a:bodyPr/>
          <a:lstStyle/>
          <a:p>
            <a:pPr marL="0" eaLnBrk="1" hangingPunct="1">
              <a:buNone/>
            </a:pPr>
            <a:r>
              <a:rPr lang="en-US" dirty="0" smtClean="0"/>
              <a:t>In general, most Business Data static tables also have a character identifier </a:t>
            </a:r>
          </a:p>
          <a:p>
            <a:r>
              <a:rPr lang="en-US" i="1" dirty="0" err="1" smtClean="0"/>
              <a:t>Tablename</a:t>
            </a:r>
            <a:r>
              <a:rPr lang="en-US" dirty="0" err="1" smtClean="0"/>
              <a:t>Code</a:t>
            </a:r>
            <a:r>
              <a:rPr lang="en-US" dirty="0" smtClean="0"/>
              <a:t> (in most cases)</a:t>
            </a:r>
          </a:p>
          <a:p>
            <a:r>
              <a:rPr lang="en-US" dirty="0" smtClean="0"/>
              <a:t>Format can vary – x(3), x(8), x(20</a:t>
            </a:r>
            <a:r>
              <a:rPr lang="en-US" smtClean="0"/>
              <a:t>), and so on</a:t>
            </a:r>
            <a:endParaRPr lang="en-US" dirty="0" smtClean="0"/>
          </a:p>
          <a:p>
            <a:r>
              <a:rPr lang="en-US" dirty="0" smtClean="0"/>
              <a:t>Example: </a:t>
            </a:r>
          </a:p>
          <a:p>
            <a:pPr lvl="1"/>
            <a:r>
              <a:rPr lang="en-US" dirty="0" err="1" smtClean="0"/>
              <a:t>CompanyCode</a:t>
            </a:r>
            <a:r>
              <a:rPr lang="en-US" dirty="0" smtClean="0"/>
              <a:t>		x(20)</a:t>
            </a:r>
          </a:p>
          <a:p>
            <a:pPr lvl="1"/>
            <a:r>
              <a:rPr lang="en-US" dirty="0" err="1" smtClean="0"/>
              <a:t>CountyCode</a:t>
            </a:r>
            <a:r>
              <a:rPr lang="en-US" dirty="0" smtClean="0"/>
              <a:t>		x(20)</a:t>
            </a:r>
          </a:p>
          <a:p>
            <a:pPr lvl="1"/>
            <a:r>
              <a:rPr lang="en-US" dirty="0" err="1" smtClean="0"/>
              <a:t>CreditorCode</a:t>
            </a:r>
            <a:r>
              <a:rPr lang="en-US" dirty="0" smtClean="0"/>
              <a:t>		x(8)</a:t>
            </a:r>
          </a:p>
          <a:p>
            <a:pPr lvl="1"/>
            <a:r>
              <a:rPr lang="en-US" dirty="0" err="1" smtClean="0"/>
              <a:t>CurrencyCode</a:t>
            </a:r>
            <a:r>
              <a:rPr lang="en-US" dirty="0" smtClean="0"/>
              <a:t>		x(3)</a:t>
            </a:r>
          </a:p>
          <a:p>
            <a:pPr lvl="1"/>
            <a:r>
              <a:rPr lang="en-US" dirty="0" err="1" smtClean="0"/>
              <a:t>DebtorShipToCode</a:t>
            </a:r>
            <a:r>
              <a:rPr lang="en-US" dirty="0" smtClean="0"/>
              <a:t>		x(8)</a:t>
            </a:r>
          </a:p>
          <a:p>
            <a:pPr lvl="1"/>
            <a:r>
              <a:rPr lang="en-US" dirty="0" err="1" smtClean="0"/>
              <a:t>RoundingMethodCode</a:t>
            </a:r>
            <a:r>
              <a:rPr lang="en-US" dirty="0" smtClean="0"/>
              <a:t>	x(1)</a:t>
            </a:r>
          </a:p>
        </p:txBody>
      </p:sp>
      <p:sp>
        <p:nvSpPr>
          <p:cNvPr id="30723" name="Rectangle 2"/>
          <p:cNvSpPr>
            <a:spLocks noGrp="1" noChangeArrowheads="1"/>
          </p:cNvSpPr>
          <p:nvPr>
            <p:ph type="title"/>
          </p:nvPr>
        </p:nvSpPr>
        <p:spPr/>
        <p:txBody>
          <a:bodyPr/>
          <a:lstStyle/>
          <a:p>
            <a:pPr eaLnBrk="1" hangingPunct="1"/>
            <a:r>
              <a:rPr lang="en-US" smtClean="0"/>
              <a:t>Database – Fields in New Tables</a:t>
            </a:r>
          </a:p>
        </p:txBody>
      </p:sp>
      <p:sp>
        <p:nvSpPr>
          <p:cNvPr id="30722" name="Footer Placeholder 3"/>
          <p:cNvSpPr>
            <a:spLocks noGrp="1"/>
          </p:cNvSpPr>
          <p:nvPr>
            <p:ph type="ftr" sz="quarter" idx="10"/>
          </p:nvPr>
        </p:nvSpPr>
        <p:spPr>
          <a:noFill/>
        </p:spPr>
        <p:txBody>
          <a:bodyPr/>
          <a:lstStyle/>
          <a:p>
            <a:r>
              <a:rPr lang="en-US" smtClean="0"/>
              <a:t>CUST_DB_060</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8" name="Rectangle 3"/>
          <p:cNvSpPr>
            <a:spLocks noGrp="1" noChangeArrowheads="1"/>
          </p:cNvSpPr>
          <p:nvPr>
            <p:ph idx="1"/>
          </p:nvPr>
        </p:nvSpPr>
        <p:spPr/>
        <p:txBody>
          <a:bodyPr/>
          <a:lstStyle/>
          <a:p>
            <a:pPr eaLnBrk="1" hangingPunct="1"/>
            <a:r>
              <a:rPr lang="en-US" sz="2400" dirty="0" smtClean="0"/>
              <a:t>All business data static tables contain the fields:</a:t>
            </a:r>
          </a:p>
          <a:p>
            <a:pPr lvl="1" eaLnBrk="1" hangingPunct="1"/>
            <a:r>
              <a:rPr lang="en-US" sz="2000" dirty="0" err="1" smtClean="0"/>
              <a:t>LastModifiedDate</a:t>
            </a:r>
            <a:r>
              <a:rPr lang="en-US" sz="2000" dirty="0" smtClean="0"/>
              <a:t>		similar to **_</a:t>
            </a:r>
            <a:r>
              <a:rPr lang="en-US" sz="2000" dirty="0" err="1" smtClean="0"/>
              <a:t>mod_date</a:t>
            </a:r>
            <a:r>
              <a:rPr lang="en-US" sz="2000" dirty="0" smtClean="0"/>
              <a:t> </a:t>
            </a:r>
          </a:p>
          <a:p>
            <a:pPr lvl="1" eaLnBrk="1" hangingPunct="1"/>
            <a:r>
              <a:rPr lang="en-US" sz="2000" dirty="0" err="1" smtClean="0"/>
              <a:t>LastModifiedTime</a:t>
            </a:r>
            <a:r>
              <a:rPr lang="en-US" sz="2000" dirty="0" smtClean="0"/>
              <a:t> </a:t>
            </a:r>
          </a:p>
          <a:p>
            <a:pPr lvl="1" eaLnBrk="1" hangingPunct="1"/>
            <a:r>
              <a:rPr lang="en-US" sz="2000" dirty="0" err="1" smtClean="0"/>
              <a:t>LastModifiedUser</a:t>
            </a:r>
            <a:r>
              <a:rPr lang="en-US" sz="2000" dirty="0" smtClean="0"/>
              <a:t>		similar to **_</a:t>
            </a:r>
            <a:r>
              <a:rPr lang="en-US" sz="2000" dirty="0" err="1" smtClean="0"/>
              <a:t>mod_userid</a:t>
            </a:r>
            <a:endParaRPr lang="en-US" sz="2000" dirty="0" smtClean="0"/>
          </a:p>
          <a:p>
            <a:pPr lvl="1" eaLnBrk="1" hangingPunct="1"/>
            <a:endParaRPr lang="en-US" sz="1800" dirty="0" smtClean="0"/>
          </a:p>
          <a:p>
            <a:pPr eaLnBrk="1" hangingPunct="1"/>
            <a:r>
              <a:rPr lang="en-US" sz="2400" dirty="0" smtClean="0"/>
              <a:t>All business data static tables also contain “custom </a:t>
            </a:r>
            <a:r>
              <a:rPr lang="en-US" sz="2400" smtClean="0"/>
              <a:t>fields”:</a:t>
            </a:r>
            <a:endParaRPr lang="en-US" sz="2400" dirty="0" smtClean="0"/>
          </a:p>
          <a:p>
            <a:pPr lvl="1" eaLnBrk="1" hangingPunct="1"/>
            <a:r>
              <a:rPr lang="en-US" sz="2000" dirty="0" err="1" smtClean="0"/>
              <a:t>CustomShort</a:t>
            </a:r>
            <a:r>
              <a:rPr lang="en-US" sz="2000" dirty="0" smtClean="0"/>
              <a:t># (0-9)	</a:t>
            </a:r>
            <a:r>
              <a:rPr lang="en-US" sz="2000" smtClean="0"/>
              <a:t>	  “</a:t>
            </a:r>
            <a:r>
              <a:rPr lang="en-US" sz="2000" dirty="0" smtClean="0"/>
              <a:t>x(20)”</a:t>
            </a:r>
          </a:p>
          <a:p>
            <a:pPr lvl="1" eaLnBrk="1" hangingPunct="1"/>
            <a:r>
              <a:rPr lang="en-US" sz="2000" dirty="0" err="1" smtClean="0"/>
              <a:t>CustomCombo</a:t>
            </a:r>
            <a:r>
              <a:rPr lang="en-US" sz="2000" dirty="0" smtClean="0"/>
              <a:t># (0-9)	</a:t>
            </a:r>
            <a:r>
              <a:rPr lang="en-US" sz="2000" smtClean="0"/>
              <a:t>  “</a:t>
            </a:r>
            <a:r>
              <a:rPr lang="en-US" sz="2000" dirty="0" smtClean="0"/>
              <a:t>x(20)”  Combo-Box</a:t>
            </a:r>
          </a:p>
          <a:p>
            <a:pPr lvl="1" eaLnBrk="1" hangingPunct="1"/>
            <a:r>
              <a:rPr lang="en-US" sz="2000" dirty="0" err="1" smtClean="0"/>
              <a:t>CustomLong</a:t>
            </a:r>
            <a:r>
              <a:rPr lang="en-US" sz="2000" dirty="0" smtClean="0"/>
              <a:t># (0-1)	</a:t>
            </a:r>
            <a:r>
              <a:rPr lang="en-US" sz="2000" smtClean="0"/>
              <a:t>	  “</a:t>
            </a:r>
            <a:r>
              <a:rPr lang="en-US" sz="2000" dirty="0" smtClean="0"/>
              <a:t>x(255)”  Editor</a:t>
            </a:r>
          </a:p>
          <a:p>
            <a:pPr lvl="1" eaLnBrk="1" hangingPunct="1"/>
            <a:r>
              <a:rPr lang="en-US" sz="2000" dirty="0" err="1" smtClean="0"/>
              <a:t>CustomDate</a:t>
            </a:r>
            <a:r>
              <a:rPr lang="en-US" sz="2000" dirty="0" smtClean="0"/>
              <a:t># (0-4)	</a:t>
            </a:r>
            <a:r>
              <a:rPr lang="en-US" sz="2000" smtClean="0"/>
              <a:t>	  99/99/9999</a:t>
            </a:r>
            <a:endParaRPr lang="en-US" sz="2000" dirty="0" smtClean="0"/>
          </a:p>
          <a:p>
            <a:pPr lvl="1" eaLnBrk="1" hangingPunct="1"/>
            <a:r>
              <a:rPr lang="en-US" sz="2000" dirty="0" err="1" smtClean="0"/>
              <a:t>CustomInteger</a:t>
            </a:r>
            <a:r>
              <a:rPr lang="en-US" sz="2000" dirty="0" smtClean="0"/>
              <a:t># (0-4)</a:t>
            </a:r>
            <a:r>
              <a:rPr lang="en-US" sz="2000" smtClean="0"/>
              <a:t>	  -&gt;,&gt;&gt;&gt;,&gt;&gt;</a:t>
            </a:r>
            <a:r>
              <a:rPr lang="en-US" sz="2000" dirty="0" smtClean="0"/>
              <a:t>9</a:t>
            </a:r>
          </a:p>
          <a:p>
            <a:pPr lvl="1" eaLnBrk="1" hangingPunct="1"/>
            <a:r>
              <a:rPr lang="en-US" sz="2000" dirty="0" err="1" smtClean="0"/>
              <a:t>CustomDecimal</a:t>
            </a:r>
            <a:r>
              <a:rPr lang="en-US" sz="2000" dirty="0" smtClean="0"/>
              <a:t># (0-4)</a:t>
            </a:r>
            <a:r>
              <a:rPr lang="en-US" sz="2000" smtClean="0"/>
              <a:t>	  -&gt;,&gt;&gt;&gt;,&gt;&gt;</a:t>
            </a:r>
            <a:r>
              <a:rPr lang="en-US" sz="2000" dirty="0" smtClean="0"/>
              <a:t>9.99</a:t>
            </a:r>
          </a:p>
        </p:txBody>
      </p:sp>
      <p:sp>
        <p:nvSpPr>
          <p:cNvPr id="31747" name="Rectangle 2"/>
          <p:cNvSpPr>
            <a:spLocks noGrp="1" noChangeArrowheads="1"/>
          </p:cNvSpPr>
          <p:nvPr>
            <p:ph type="title"/>
          </p:nvPr>
        </p:nvSpPr>
        <p:spPr/>
        <p:txBody>
          <a:bodyPr/>
          <a:lstStyle/>
          <a:p>
            <a:pPr eaLnBrk="1" hangingPunct="1"/>
            <a:r>
              <a:rPr lang="en-US" smtClean="0"/>
              <a:t>Database – Fields in New Tables</a:t>
            </a:r>
          </a:p>
        </p:txBody>
      </p:sp>
      <p:sp>
        <p:nvSpPr>
          <p:cNvPr id="31746" name="Footer Placeholder 3"/>
          <p:cNvSpPr>
            <a:spLocks noGrp="1"/>
          </p:cNvSpPr>
          <p:nvPr>
            <p:ph type="ftr" sz="quarter" idx="10"/>
          </p:nvPr>
        </p:nvSpPr>
        <p:spPr>
          <a:noFill/>
        </p:spPr>
        <p:txBody>
          <a:bodyPr/>
          <a:lstStyle/>
          <a:p>
            <a:r>
              <a:rPr lang="en-US" smtClean="0"/>
              <a:t>CUST_DB_070</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Content Placeholder 2"/>
          <p:cNvSpPr>
            <a:spLocks noGrp="1"/>
          </p:cNvSpPr>
          <p:nvPr>
            <p:ph idx="1"/>
          </p:nvPr>
        </p:nvSpPr>
        <p:spPr/>
        <p:txBody>
          <a:bodyPr>
            <a:normAutofit/>
          </a:bodyPr>
          <a:lstStyle/>
          <a:p>
            <a:pPr eaLnBrk="1" hangingPunct="1">
              <a:buNone/>
            </a:pPr>
            <a:r>
              <a:rPr lang="en-US" dirty="0" smtClean="0"/>
              <a:t>Users appreciate this functionality</a:t>
            </a:r>
          </a:p>
          <a:p>
            <a:r>
              <a:rPr lang="en-US" dirty="0" smtClean="0"/>
              <a:t>Flexible way to retrieve, display, and export data</a:t>
            </a:r>
          </a:p>
          <a:p>
            <a:r>
              <a:rPr lang="en-US" dirty="0" smtClean="0"/>
              <a:t>Little technical / programming skills required</a:t>
            </a:r>
          </a:p>
          <a:p>
            <a:r>
              <a:rPr lang="en-US" dirty="0" smtClean="0"/>
              <a:t>You can use browses in browse collections (dashboards) as data source for C1 reports, and you can link them to other programs and URL’s</a:t>
            </a:r>
          </a:p>
          <a:p>
            <a:pPr marL="0" indent="0" eaLnBrk="1" hangingPunct="1">
              <a:buNone/>
            </a:pPr>
            <a:r>
              <a:rPr lang="en-US" dirty="0" smtClean="0"/>
              <a:t>After this session, you should be able to create fully functional browses</a:t>
            </a:r>
          </a:p>
          <a:p>
            <a:pPr lvl="1" eaLnBrk="1" hangingPunct="1"/>
            <a:endParaRPr lang="en-US" dirty="0" smtClean="0"/>
          </a:p>
          <a:p>
            <a:pPr eaLnBrk="1" hangingPunct="1"/>
            <a:endParaRPr lang="en-US" dirty="0" smtClean="0"/>
          </a:p>
        </p:txBody>
      </p:sp>
      <p:sp>
        <p:nvSpPr>
          <p:cNvPr id="5123" name="Title 1"/>
          <p:cNvSpPr>
            <a:spLocks noGrp="1"/>
          </p:cNvSpPr>
          <p:nvPr>
            <p:ph type="title"/>
          </p:nvPr>
        </p:nvSpPr>
        <p:spPr/>
        <p:txBody>
          <a:bodyPr/>
          <a:lstStyle/>
          <a:p>
            <a:pPr eaLnBrk="1" hangingPunct="1"/>
            <a:r>
              <a:rPr lang="en-US" dirty="0" smtClean="0"/>
              <a:t>Browse Maintenance</a:t>
            </a:r>
          </a:p>
        </p:txBody>
      </p:sp>
      <p:sp>
        <p:nvSpPr>
          <p:cNvPr id="5122" name="Footer Placeholder 1"/>
          <p:cNvSpPr>
            <a:spLocks noGrp="1"/>
          </p:cNvSpPr>
          <p:nvPr>
            <p:ph type="ftr" sz="quarter" idx="10"/>
          </p:nvPr>
        </p:nvSpPr>
        <p:spPr>
          <a:xfrm>
            <a:off x="8229600" y="6638544"/>
            <a:ext cx="1005840" cy="219456"/>
          </a:xfrm>
          <a:noFill/>
        </p:spPr>
        <p:txBody>
          <a:bodyPr/>
          <a:lstStyle/>
          <a:p>
            <a:r>
              <a:rPr lang="en-US" dirty="0" smtClean="0"/>
              <a:t>CUST_BRWS_0</a:t>
            </a:r>
            <a:fld id="{1E5066A4-F5B5-4DD5-92B3-79402411AB75}" type="slidenum">
              <a:rPr lang="en-US" smtClean="0"/>
              <a:pPr/>
              <a:t>3</a:t>
            </a:fld>
            <a:r>
              <a:rPr lang="en-US" dirty="0" smtClean="0"/>
              <a:t>0</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2" name="Rectangle 3"/>
          <p:cNvSpPr>
            <a:spLocks noGrp="1" noChangeArrowheads="1"/>
          </p:cNvSpPr>
          <p:nvPr>
            <p:ph idx="1"/>
          </p:nvPr>
        </p:nvSpPr>
        <p:spPr/>
        <p:txBody>
          <a:bodyPr>
            <a:normAutofit lnSpcReduction="10000"/>
          </a:bodyPr>
          <a:lstStyle/>
          <a:p>
            <a:pPr eaLnBrk="1" hangingPunct="1"/>
            <a:r>
              <a:rPr lang="en-US" dirty="0" smtClean="0"/>
              <a:t>Many tables in the Enterprise Financials store the same data as tables in legacy MFG/PRO</a:t>
            </a:r>
          </a:p>
          <a:p>
            <a:pPr eaLnBrk="1" hangingPunct="1"/>
            <a:r>
              <a:rPr lang="en-US" dirty="0" smtClean="0"/>
              <a:t>For those tables used extensively in the business logic </a:t>
            </a:r>
            <a:r>
              <a:rPr lang="en-US" smtClean="0"/>
              <a:t>on both sides, </a:t>
            </a:r>
            <a:r>
              <a:rPr lang="en-US" dirty="0" smtClean="0"/>
              <a:t>data is replicated. Examples:</a:t>
            </a:r>
          </a:p>
          <a:p>
            <a:pPr lvl="1" eaLnBrk="1" hangingPunct="1"/>
            <a:r>
              <a:rPr lang="en-US" sz="2000" dirty="0" smtClean="0"/>
              <a:t>Users are owned by Operational Modules and are replicated from </a:t>
            </a:r>
            <a:r>
              <a:rPr lang="en-US" sz="2000" dirty="0" err="1" smtClean="0">
                <a:latin typeface="Courier New" pitchFamily="49" charset="0"/>
                <a:cs typeface="Courier New" pitchFamily="49" charset="0"/>
              </a:rPr>
              <a:t>usr_mstr</a:t>
            </a:r>
            <a:r>
              <a:rPr lang="en-US" sz="2000" dirty="0" smtClean="0"/>
              <a:t> to </a:t>
            </a:r>
            <a:r>
              <a:rPr lang="en-US" sz="2000" dirty="0" err="1" smtClean="0">
                <a:latin typeface="Courier New" pitchFamily="49" charset="0"/>
                <a:cs typeface="Courier New" pitchFamily="49" charset="0"/>
              </a:rPr>
              <a:t>Usr</a:t>
            </a:r>
            <a:r>
              <a:rPr lang="en-US" sz="2000" dirty="0" smtClean="0"/>
              <a:t> in the Financial tables</a:t>
            </a:r>
          </a:p>
          <a:p>
            <a:pPr lvl="1" eaLnBrk="1" hangingPunct="1"/>
            <a:r>
              <a:rPr lang="en-US" sz="2000" dirty="0" smtClean="0"/>
              <a:t>Domains are owned by Financials and are replicated from Domains to </a:t>
            </a:r>
            <a:r>
              <a:rPr lang="en-US" sz="2000" dirty="0" err="1" smtClean="0">
                <a:latin typeface="Courier New" pitchFamily="49" charset="0"/>
                <a:cs typeface="Courier New" pitchFamily="49" charset="0"/>
              </a:rPr>
              <a:t>dom_mstr</a:t>
            </a:r>
            <a:endParaRPr lang="en-US" sz="2000" dirty="0" smtClean="0">
              <a:latin typeface="Courier New" pitchFamily="49" charset="0"/>
              <a:cs typeface="Courier New" pitchFamily="49" charset="0"/>
            </a:endParaRPr>
          </a:p>
          <a:p>
            <a:pPr eaLnBrk="1" hangingPunct="1"/>
            <a:r>
              <a:rPr lang="en-US" dirty="0" smtClean="0"/>
              <a:t>Changes were made to field formats in operational module tables to support the format already used in the Financials during replication</a:t>
            </a:r>
          </a:p>
          <a:p>
            <a:pPr marL="640080" lvl="1" eaLnBrk="1" hangingPunct="1">
              <a:buNone/>
            </a:pPr>
            <a:r>
              <a:rPr lang="en-US" dirty="0" smtClean="0"/>
              <a:t>Example: **_entity changed from x(4) to x(20)</a:t>
            </a:r>
          </a:p>
        </p:txBody>
      </p:sp>
      <p:sp>
        <p:nvSpPr>
          <p:cNvPr id="32771" name="Rectangle 2"/>
          <p:cNvSpPr>
            <a:spLocks noGrp="1" noChangeArrowheads="1"/>
          </p:cNvSpPr>
          <p:nvPr>
            <p:ph type="title"/>
          </p:nvPr>
        </p:nvSpPr>
        <p:spPr/>
        <p:txBody>
          <a:bodyPr/>
          <a:lstStyle/>
          <a:p>
            <a:pPr eaLnBrk="1" hangingPunct="1"/>
            <a:r>
              <a:rPr lang="en-US" smtClean="0"/>
              <a:t>Data Replication/Data Ownership</a:t>
            </a:r>
          </a:p>
        </p:txBody>
      </p:sp>
      <p:sp>
        <p:nvSpPr>
          <p:cNvPr id="32770" name="Footer Placeholder 3"/>
          <p:cNvSpPr>
            <a:spLocks noGrp="1"/>
          </p:cNvSpPr>
          <p:nvPr>
            <p:ph type="ftr" sz="quarter" idx="10"/>
          </p:nvPr>
        </p:nvSpPr>
        <p:spPr>
          <a:noFill/>
        </p:spPr>
        <p:txBody>
          <a:bodyPr/>
          <a:lstStyle/>
          <a:p>
            <a:r>
              <a:rPr lang="en-US" smtClean="0"/>
              <a:t>CUST_DB_080</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6" name="Rectangle 3"/>
          <p:cNvSpPr>
            <a:spLocks noGrp="1" noChangeArrowheads="1"/>
          </p:cNvSpPr>
          <p:nvPr>
            <p:ph idx="1"/>
          </p:nvPr>
        </p:nvSpPr>
        <p:spPr>
          <a:xfrm>
            <a:off x="457200" y="912876"/>
            <a:ext cx="8229600" cy="5424523"/>
          </a:xfrm>
        </p:spPr>
        <p:txBody>
          <a:bodyPr>
            <a:normAutofit lnSpcReduction="10000"/>
          </a:bodyPr>
          <a:lstStyle/>
          <a:p>
            <a:pPr marL="0" indent="0" eaLnBrk="1" hangingPunct="1">
              <a:lnSpc>
                <a:spcPct val="90000"/>
              </a:lnSpc>
              <a:buNone/>
            </a:pPr>
            <a:r>
              <a:rPr lang="en-US" dirty="0" smtClean="0"/>
              <a:t>Most traditional MFG/PRO “financial tables” were </a:t>
            </a:r>
            <a:r>
              <a:rPr lang="en-US" i="1" dirty="0" err="1" smtClean="0"/>
              <a:t>obsoleted</a:t>
            </a:r>
            <a:r>
              <a:rPr lang="en-US" dirty="0" smtClean="0"/>
              <a:t> ** because they are required primarily for Financials Business Logic only and there is no need to replicate.</a:t>
            </a:r>
            <a:endParaRPr lang="en-US" sz="2000" dirty="0" smtClean="0"/>
          </a:p>
          <a:p>
            <a:pPr marL="0" indent="0" eaLnBrk="1" hangingPunct="1">
              <a:lnSpc>
                <a:spcPct val="80000"/>
              </a:lnSpc>
              <a:buNone/>
            </a:pPr>
            <a:r>
              <a:rPr lang="en-US" dirty="0" smtClean="0"/>
              <a:t>Example: </a:t>
            </a:r>
          </a:p>
          <a:p>
            <a:pPr marL="571500" indent="-457200">
              <a:lnSpc>
                <a:spcPct val="80000"/>
              </a:lnSpc>
            </a:pPr>
            <a:r>
              <a:rPr lang="en-US" sz="2800" dirty="0" err="1" smtClean="0">
                <a:latin typeface="Courier New" pitchFamily="49" charset="0"/>
                <a:cs typeface="Courier New" pitchFamily="49" charset="0"/>
              </a:rPr>
              <a:t>ar_mstr</a:t>
            </a:r>
            <a:r>
              <a:rPr lang="en-US" sz="2800" dirty="0" smtClean="0">
                <a:latin typeface="Courier New" pitchFamily="49" charset="0"/>
                <a:cs typeface="Courier New" pitchFamily="49" charset="0"/>
              </a:rPr>
              <a:t>, </a:t>
            </a:r>
            <a:r>
              <a:rPr lang="en-US" sz="2800" dirty="0" err="1" smtClean="0">
                <a:latin typeface="Courier New" pitchFamily="49" charset="0"/>
                <a:cs typeface="Courier New" pitchFamily="49" charset="0"/>
              </a:rPr>
              <a:t>ard_det</a:t>
            </a:r>
            <a:r>
              <a:rPr lang="en-US" sz="2800" dirty="0" smtClean="0">
                <a:latin typeface="Courier New" pitchFamily="49" charset="0"/>
                <a:cs typeface="Courier New" pitchFamily="49" charset="0"/>
              </a:rPr>
              <a:t>, </a:t>
            </a:r>
          </a:p>
          <a:p>
            <a:pPr marL="571500" indent="-457200">
              <a:lnSpc>
                <a:spcPct val="80000"/>
              </a:lnSpc>
            </a:pPr>
            <a:r>
              <a:rPr lang="en-US" sz="2800" dirty="0" err="1" smtClean="0">
                <a:latin typeface="Courier New" pitchFamily="49" charset="0"/>
                <a:cs typeface="Courier New" pitchFamily="49" charset="0"/>
              </a:rPr>
              <a:t>bg_mstr</a:t>
            </a:r>
            <a:r>
              <a:rPr lang="en-US" sz="2800" dirty="0" smtClean="0">
                <a:latin typeface="Courier New" pitchFamily="49" charset="0"/>
                <a:cs typeface="Courier New" pitchFamily="49" charset="0"/>
              </a:rPr>
              <a:t>, </a:t>
            </a:r>
            <a:r>
              <a:rPr lang="en-US" sz="2800" dirty="0" err="1" smtClean="0">
                <a:latin typeface="Courier New" pitchFamily="49" charset="0"/>
                <a:cs typeface="Courier New" pitchFamily="49" charset="0"/>
              </a:rPr>
              <a:t>bgd_det</a:t>
            </a:r>
            <a:endParaRPr lang="en-US" sz="2800" dirty="0" smtClean="0">
              <a:latin typeface="Courier New" pitchFamily="49" charset="0"/>
              <a:cs typeface="Courier New" pitchFamily="49" charset="0"/>
            </a:endParaRPr>
          </a:p>
          <a:p>
            <a:pPr marL="571500" indent="-457200">
              <a:lnSpc>
                <a:spcPct val="80000"/>
              </a:lnSpc>
            </a:pPr>
            <a:r>
              <a:rPr lang="en-US" sz="2800" dirty="0" err="1" smtClean="0">
                <a:latin typeface="Courier New" pitchFamily="49" charset="0"/>
                <a:cs typeface="Courier New" pitchFamily="49" charset="0"/>
              </a:rPr>
              <a:t>bk_mstr</a:t>
            </a:r>
            <a:endParaRPr lang="en-US" sz="2800" dirty="0" smtClean="0">
              <a:latin typeface="Courier New" pitchFamily="49" charset="0"/>
              <a:cs typeface="Courier New" pitchFamily="49" charset="0"/>
            </a:endParaRPr>
          </a:p>
          <a:p>
            <a:pPr marL="571500" indent="-457200">
              <a:lnSpc>
                <a:spcPct val="80000"/>
              </a:lnSpc>
            </a:pPr>
            <a:r>
              <a:rPr lang="en-US" sz="2800" dirty="0" err="1" smtClean="0">
                <a:latin typeface="Courier New" pitchFamily="49" charset="0"/>
                <a:cs typeface="Courier New" pitchFamily="49" charset="0"/>
              </a:rPr>
              <a:t>cf_mstr</a:t>
            </a:r>
            <a:r>
              <a:rPr lang="en-US" sz="2800" dirty="0" smtClean="0">
                <a:latin typeface="Courier New" pitchFamily="49" charset="0"/>
                <a:cs typeface="Courier New" pitchFamily="49" charset="0"/>
              </a:rPr>
              <a:t>, </a:t>
            </a:r>
            <a:r>
              <a:rPr lang="en-US" sz="2800" dirty="0" err="1" smtClean="0">
                <a:latin typeface="Courier New" pitchFamily="49" charset="0"/>
                <a:cs typeface="Courier New" pitchFamily="49" charset="0"/>
              </a:rPr>
              <a:t>cfc_ctrl</a:t>
            </a:r>
            <a:r>
              <a:rPr lang="en-US" sz="2800" dirty="0" smtClean="0">
                <a:latin typeface="Courier New" pitchFamily="49" charset="0"/>
                <a:cs typeface="Courier New" pitchFamily="49" charset="0"/>
              </a:rPr>
              <a:t> </a:t>
            </a:r>
          </a:p>
          <a:p>
            <a:pPr marL="571500" indent="-457200">
              <a:lnSpc>
                <a:spcPct val="80000"/>
              </a:lnSpc>
            </a:pPr>
            <a:r>
              <a:rPr lang="en-US" sz="2800" dirty="0" smtClean="0">
                <a:latin typeface="Courier New" pitchFamily="49" charset="0"/>
                <a:cs typeface="Courier New" pitchFamily="49" charset="0"/>
              </a:rPr>
              <a:t>all </a:t>
            </a:r>
            <a:r>
              <a:rPr lang="en-US" sz="2800" dirty="0" err="1" smtClean="0">
                <a:latin typeface="Courier New" pitchFamily="49" charset="0"/>
                <a:cs typeface="Courier New" pitchFamily="49" charset="0"/>
              </a:rPr>
              <a:t>gr</a:t>
            </a:r>
            <a:r>
              <a:rPr lang="en-US" sz="2800" dirty="0" smtClean="0">
                <a:latin typeface="Courier New" pitchFamily="49" charset="0"/>
                <a:cs typeface="Courier New" pitchFamily="49" charset="0"/>
              </a:rPr>
              <a:t>*_ tables</a:t>
            </a:r>
            <a:endParaRPr lang="en-US" sz="2000" dirty="0" smtClean="0"/>
          </a:p>
          <a:p>
            <a:pPr marL="0" lvl="1" indent="0" eaLnBrk="1" hangingPunct="1">
              <a:lnSpc>
                <a:spcPct val="80000"/>
              </a:lnSpc>
              <a:buFontTx/>
              <a:buNone/>
            </a:pPr>
            <a:endParaRPr lang="en-US" sz="2000" dirty="0" smtClean="0"/>
          </a:p>
          <a:p>
            <a:pPr marL="0" lvl="1" indent="0" eaLnBrk="1" hangingPunct="1">
              <a:lnSpc>
                <a:spcPct val="80000"/>
              </a:lnSpc>
              <a:buFontTx/>
              <a:buNone/>
            </a:pPr>
            <a:r>
              <a:rPr lang="en-US" sz="2000" dirty="0" smtClean="0"/>
              <a:t>A complete list of these tables is included in this section</a:t>
            </a:r>
          </a:p>
          <a:p>
            <a:pPr marL="0" lvl="1" indent="0" eaLnBrk="1" hangingPunct="1">
              <a:lnSpc>
                <a:spcPct val="80000"/>
              </a:lnSpc>
              <a:buFontTx/>
              <a:buNone/>
            </a:pPr>
            <a:endParaRPr lang="en-US" sz="2000" dirty="0" smtClean="0"/>
          </a:p>
          <a:p>
            <a:pPr marL="0" lvl="1" indent="0" eaLnBrk="1" hangingPunct="1">
              <a:lnSpc>
                <a:spcPct val="80000"/>
              </a:lnSpc>
              <a:buFontTx/>
              <a:buNone/>
            </a:pPr>
            <a:r>
              <a:rPr lang="en-US" sz="2000" dirty="0" smtClean="0"/>
              <a:t>** The tables still exist in the schema, but are empty and should not be referenced in any business logic </a:t>
            </a:r>
          </a:p>
        </p:txBody>
      </p:sp>
      <p:sp>
        <p:nvSpPr>
          <p:cNvPr id="33795" name="Rectangle 2"/>
          <p:cNvSpPr>
            <a:spLocks noGrp="1" noChangeArrowheads="1"/>
          </p:cNvSpPr>
          <p:nvPr>
            <p:ph type="title"/>
          </p:nvPr>
        </p:nvSpPr>
        <p:spPr/>
        <p:txBody>
          <a:bodyPr/>
          <a:lstStyle/>
          <a:p>
            <a:pPr eaLnBrk="1" hangingPunct="1"/>
            <a:r>
              <a:rPr lang="en-US" smtClean="0"/>
              <a:t>Data Replication/Data Ownership</a:t>
            </a:r>
          </a:p>
        </p:txBody>
      </p:sp>
      <p:sp>
        <p:nvSpPr>
          <p:cNvPr id="33794" name="Footer Placeholder 3"/>
          <p:cNvSpPr>
            <a:spLocks noGrp="1"/>
          </p:cNvSpPr>
          <p:nvPr>
            <p:ph type="ftr" sz="quarter" idx="10"/>
          </p:nvPr>
        </p:nvSpPr>
        <p:spPr>
          <a:noFill/>
        </p:spPr>
        <p:txBody>
          <a:bodyPr/>
          <a:lstStyle/>
          <a:p>
            <a:r>
              <a:rPr lang="en-US" smtClean="0"/>
              <a:t>CUST_DB_090</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20" name="Rectangle 3"/>
          <p:cNvSpPr>
            <a:spLocks noGrp="1" noChangeArrowheads="1"/>
          </p:cNvSpPr>
          <p:nvPr>
            <p:ph idx="1"/>
          </p:nvPr>
        </p:nvSpPr>
        <p:spPr/>
        <p:txBody>
          <a:bodyPr/>
          <a:lstStyle/>
          <a:p>
            <a:pPr marL="0" indent="0" eaLnBrk="1" hangingPunct="1">
              <a:lnSpc>
                <a:spcPct val="80000"/>
              </a:lnSpc>
              <a:buNone/>
            </a:pPr>
            <a:r>
              <a:rPr lang="en-US" u="sng" dirty="0" smtClean="0"/>
              <a:t>Most</a:t>
            </a:r>
            <a:r>
              <a:rPr lang="en-US" dirty="0" smtClean="0"/>
              <a:t> replicated tables are completely owned </a:t>
            </a:r>
            <a:r>
              <a:rPr lang="en-US" smtClean="0"/>
              <a:t>by the </a:t>
            </a:r>
            <a:r>
              <a:rPr lang="en-US" dirty="0" smtClean="0"/>
              <a:t>Operational Modules or by Financials </a:t>
            </a:r>
          </a:p>
          <a:p>
            <a:pPr>
              <a:lnSpc>
                <a:spcPct val="80000"/>
              </a:lnSpc>
            </a:pPr>
            <a:r>
              <a:rPr lang="en-US" smtClean="0"/>
              <a:t>Replicate to </a:t>
            </a:r>
            <a:r>
              <a:rPr lang="en-US" dirty="0" smtClean="0"/>
              <a:t>support backward compatibility as much </a:t>
            </a:r>
            <a:r>
              <a:rPr lang="en-US" smtClean="0"/>
              <a:t>as possible</a:t>
            </a:r>
            <a:endParaRPr lang="en-US" dirty="0" smtClean="0"/>
          </a:p>
          <a:p>
            <a:pPr>
              <a:lnSpc>
                <a:spcPct val="80000"/>
              </a:lnSpc>
            </a:pPr>
            <a:r>
              <a:rPr lang="en-US" dirty="0" smtClean="0"/>
              <a:t>The replicated data may be queried only! </a:t>
            </a:r>
          </a:p>
          <a:p>
            <a:pPr>
              <a:lnSpc>
                <a:spcPct val="80000"/>
              </a:lnSpc>
            </a:pPr>
            <a:r>
              <a:rPr lang="en-US" dirty="0" smtClean="0"/>
              <a:t>No Create, Update or Delete operations on the replicated data</a:t>
            </a:r>
            <a:r>
              <a:rPr lang="en-US" b="1" dirty="0" smtClean="0"/>
              <a:t> </a:t>
            </a:r>
            <a:r>
              <a:rPr lang="en-US" dirty="0" smtClean="0"/>
              <a:t>are allowed! </a:t>
            </a:r>
          </a:p>
          <a:p>
            <a:pPr>
              <a:lnSpc>
                <a:spcPct val="80000"/>
              </a:lnSpc>
            </a:pPr>
            <a:r>
              <a:rPr lang="en-US" dirty="0" smtClean="0"/>
              <a:t>Examples of replicated data: </a:t>
            </a:r>
          </a:p>
          <a:p>
            <a:pPr lvl="1">
              <a:lnSpc>
                <a:spcPct val="80000"/>
              </a:lnSpc>
            </a:pPr>
            <a:r>
              <a:rPr lang="en-US" dirty="0" smtClean="0"/>
              <a:t>Accounts, Sub-Accounts, Cost Centers:</a:t>
            </a:r>
          </a:p>
          <a:p>
            <a:pPr marL="969264" lvl="2" indent="0">
              <a:lnSpc>
                <a:spcPct val="75000"/>
              </a:lnSpc>
              <a:buNone/>
            </a:pPr>
            <a:r>
              <a:rPr lang="en-US" sz="2000" dirty="0" err="1" smtClean="0">
                <a:latin typeface="Courier New" pitchFamily="49" charset="0"/>
                <a:cs typeface="Courier New" pitchFamily="49" charset="0"/>
              </a:rPr>
              <a:t>ac_mstr</a:t>
            </a:r>
            <a:r>
              <a:rPr lang="en-US" sz="2000" dirty="0" smtClean="0">
                <a:latin typeface="Courier New" pitchFamily="49" charset="0"/>
                <a:cs typeface="Courier New" pitchFamily="49" charset="0"/>
              </a:rPr>
              <a:t>, </a:t>
            </a:r>
            <a:r>
              <a:rPr lang="en-US" sz="2000" dirty="0" err="1" smtClean="0">
                <a:latin typeface="Courier New" pitchFamily="49" charset="0"/>
                <a:cs typeface="Courier New" pitchFamily="49" charset="0"/>
              </a:rPr>
              <a:t>sb_mstr</a:t>
            </a:r>
            <a:r>
              <a:rPr lang="en-US" sz="2000" dirty="0" smtClean="0">
                <a:latin typeface="Courier New" pitchFamily="49" charset="0"/>
                <a:cs typeface="Courier New" pitchFamily="49" charset="0"/>
              </a:rPr>
              <a:t>, </a:t>
            </a:r>
            <a:r>
              <a:rPr lang="en-US" sz="2000" dirty="0" err="1" smtClean="0">
                <a:latin typeface="Courier New" pitchFamily="49" charset="0"/>
                <a:cs typeface="Courier New" pitchFamily="49" charset="0"/>
              </a:rPr>
              <a:t>cc_mstr</a:t>
            </a:r>
            <a:r>
              <a:rPr lang="en-US" sz="2000" dirty="0" smtClean="0">
                <a:latin typeface="Courier New" pitchFamily="49" charset="0"/>
                <a:cs typeface="Courier New" pitchFamily="49" charset="0"/>
              </a:rPr>
              <a:t>, </a:t>
            </a:r>
            <a:r>
              <a:rPr lang="en-US" sz="2000" dirty="0" err="1" smtClean="0">
                <a:latin typeface="Courier New" pitchFamily="49" charset="0"/>
                <a:cs typeface="Courier New" pitchFamily="49" charset="0"/>
              </a:rPr>
              <a:t>pj_mstr</a:t>
            </a:r>
            <a:endParaRPr lang="en-US" sz="2000" dirty="0" smtClean="0">
              <a:latin typeface="Courier New" pitchFamily="49" charset="0"/>
              <a:cs typeface="Courier New" pitchFamily="49" charset="0"/>
            </a:endParaRPr>
          </a:p>
          <a:p>
            <a:pPr lvl="1">
              <a:lnSpc>
                <a:spcPct val="80000"/>
              </a:lnSpc>
            </a:pPr>
            <a:r>
              <a:rPr lang="en-US" dirty="0" smtClean="0"/>
              <a:t>Domains:</a:t>
            </a:r>
          </a:p>
          <a:p>
            <a:pPr marL="969264" lvl="2" indent="0">
              <a:lnSpc>
                <a:spcPct val="75000"/>
              </a:lnSpc>
              <a:buNone/>
            </a:pPr>
            <a:r>
              <a:rPr lang="en-US" sz="2000" dirty="0" err="1" smtClean="0">
                <a:latin typeface="Courier New" pitchFamily="49" charset="0"/>
                <a:cs typeface="Courier New" pitchFamily="49" charset="0"/>
              </a:rPr>
              <a:t>dom_mstr</a:t>
            </a:r>
            <a:endParaRPr lang="en-US" sz="2000" dirty="0" smtClean="0">
              <a:latin typeface="Courier New" pitchFamily="49" charset="0"/>
              <a:cs typeface="Courier New" pitchFamily="49" charset="0"/>
            </a:endParaRPr>
          </a:p>
          <a:p>
            <a:pPr lvl="1">
              <a:lnSpc>
                <a:spcPct val="80000"/>
              </a:lnSpc>
            </a:pPr>
            <a:r>
              <a:rPr lang="en-US" dirty="0" smtClean="0"/>
              <a:t>Country Codes, Currencies: </a:t>
            </a:r>
          </a:p>
          <a:p>
            <a:pPr marL="941832" lvl="2" indent="0">
              <a:lnSpc>
                <a:spcPct val="75000"/>
              </a:lnSpc>
              <a:buNone/>
            </a:pPr>
            <a:r>
              <a:rPr lang="en-US" sz="2000" dirty="0" err="1" smtClean="0">
                <a:latin typeface="Courier New" pitchFamily="49" charset="0"/>
                <a:cs typeface="Courier New" pitchFamily="49" charset="0"/>
              </a:rPr>
              <a:t>ctry_mstr</a:t>
            </a:r>
            <a:r>
              <a:rPr lang="en-US" sz="2000" dirty="0" smtClean="0">
                <a:latin typeface="Courier New" pitchFamily="49" charset="0"/>
                <a:cs typeface="Courier New" pitchFamily="49" charset="0"/>
              </a:rPr>
              <a:t>, </a:t>
            </a:r>
            <a:r>
              <a:rPr lang="en-US" sz="2000" dirty="0" err="1" smtClean="0">
                <a:latin typeface="Courier New" pitchFamily="49" charset="0"/>
                <a:cs typeface="Courier New" pitchFamily="49" charset="0"/>
              </a:rPr>
              <a:t>cu_mstr</a:t>
            </a:r>
            <a:endParaRPr lang="en-US" sz="2000" dirty="0" smtClean="0">
              <a:latin typeface="Courier New" pitchFamily="49" charset="0"/>
              <a:cs typeface="Courier New" pitchFamily="49" charset="0"/>
            </a:endParaRPr>
          </a:p>
        </p:txBody>
      </p:sp>
      <p:sp>
        <p:nvSpPr>
          <p:cNvPr id="34819" name="Rectangle 2"/>
          <p:cNvSpPr>
            <a:spLocks noGrp="1" noChangeArrowheads="1"/>
          </p:cNvSpPr>
          <p:nvPr>
            <p:ph type="title"/>
          </p:nvPr>
        </p:nvSpPr>
        <p:spPr/>
        <p:txBody>
          <a:bodyPr/>
          <a:lstStyle/>
          <a:p>
            <a:pPr eaLnBrk="1" hangingPunct="1"/>
            <a:r>
              <a:rPr lang="en-US" smtClean="0"/>
              <a:t>Data Replication/Data Ownership</a:t>
            </a:r>
          </a:p>
        </p:txBody>
      </p:sp>
      <p:sp>
        <p:nvSpPr>
          <p:cNvPr id="34818" name="Footer Placeholder 3"/>
          <p:cNvSpPr>
            <a:spLocks noGrp="1"/>
          </p:cNvSpPr>
          <p:nvPr>
            <p:ph type="ftr" sz="quarter" idx="10"/>
          </p:nvPr>
        </p:nvSpPr>
        <p:spPr>
          <a:noFill/>
        </p:spPr>
        <p:txBody>
          <a:bodyPr/>
          <a:lstStyle/>
          <a:p>
            <a:r>
              <a:rPr lang="en-US" smtClean="0"/>
              <a:t>CUST_DB_100</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4" name="Rectangle 3"/>
          <p:cNvSpPr>
            <a:spLocks noGrp="1" noChangeArrowheads="1"/>
          </p:cNvSpPr>
          <p:nvPr>
            <p:ph idx="1"/>
          </p:nvPr>
        </p:nvSpPr>
        <p:spPr/>
        <p:txBody>
          <a:bodyPr>
            <a:normAutofit fontScale="92500"/>
          </a:bodyPr>
          <a:lstStyle/>
          <a:p>
            <a:pPr marL="0" indent="0" eaLnBrk="1" hangingPunct="1">
              <a:lnSpc>
                <a:spcPct val="100000"/>
              </a:lnSpc>
              <a:buNone/>
            </a:pPr>
            <a:r>
              <a:rPr lang="en-US" u="sng" dirty="0" smtClean="0"/>
              <a:t>Some</a:t>
            </a:r>
            <a:r>
              <a:rPr lang="en-US" dirty="0" smtClean="0"/>
              <a:t> replicated tables have a subset of fields which </a:t>
            </a:r>
            <a:r>
              <a:rPr lang="en-US" smtClean="0"/>
              <a:t>are updatable </a:t>
            </a:r>
            <a:r>
              <a:rPr lang="en-US" dirty="0" smtClean="0"/>
              <a:t>in the </a:t>
            </a:r>
            <a:r>
              <a:rPr lang="en-US" dirty="0" smtClean="0">
                <a:solidFill>
                  <a:srgbClr val="660066"/>
                </a:solidFill>
              </a:rPr>
              <a:t>Operational</a:t>
            </a:r>
            <a:r>
              <a:rPr lang="en-US" dirty="0" smtClean="0"/>
              <a:t> modules because they </a:t>
            </a:r>
            <a:r>
              <a:rPr lang="en-US" smtClean="0"/>
              <a:t>hold “non-financial” data.</a:t>
            </a:r>
            <a:endParaRPr lang="en-US" dirty="0" smtClean="0"/>
          </a:p>
          <a:p>
            <a:pPr marL="0" lvl="1" indent="0" eaLnBrk="1" hangingPunct="1">
              <a:lnSpc>
                <a:spcPct val="100000"/>
              </a:lnSpc>
              <a:buNone/>
            </a:pPr>
            <a:r>
              <a:rPr lang="en-US" dirty="0" smtClean="0"/>
              <a:t>Example: </a:t>
            </a:r>
            <a:r>
              <a:rPr lang="en-US" dirty="0" err="1" smtClean="0">
                <a:latin typeface="Courier New" pitchFamily="49" charset="0"/>
                <a:cs typeface="Courier New" pitchFamily="49" charset="0"/>
              </a:rPr>
              <a:t>vd_mstr</a:t>
            </a:r>
            <a:r>
              <a:rPr lang="en-US" dirty="0" smtClean="0"/>
              <a:t> is replicated from Creditor but the following fields can be updated using Supplier Data Maintenance</a:t>
            </a:r>
          </a:p>
          <a:p>
            <a:r>
              <a:rPr lang="en-US" dirty="0" err="1" smtClean="0">
                <a:latin typeface="Courier New" pitchFamily="49" charset="0"/>
                <a:cs typeface="Courier New" pitchFamily="49" charset="0"/>
              </a:rPr>
              <a:t>vd_shipvia</a:t>
            </a:r>
            <a:r>
              <a:rPr lang="en-US" dirty="0" smtClean="0">
                <a:latin typeface="Courier New" pitchFamily="49" charset="0"/>
                <a:cs typeface="Courier New" pitchFamily="49" charset="0"/>
              </a:rPr>
              <a:t>, </a:t>
            </a:r>
            <a:r>
              <a:rPr lang="en-US" dirty="0" err="1" smtClean="0">
                <a:latin typeface="Courier New" pitchFamily="49" charset="0"/>
                <a:cs typeface="Courier New" pitchFamily="49" charset="0"/>
              </a:rPr>
              <a:t>vd_remarks</a:t>
            </a:r>
            <a:r>
              <a:rPr lang="en-US" dirty="0" smtClean="0">
                <a:latin typeface="Courier New" pitchFamily="49" charset="0"/>
                <a:cs typeface="Courier New" pitchFamily="49" charset="0"/>
              </a:rPr>
              <a:t>, </a:t>
            </a:r>
            <a:r>
              <a:rPr lang="en-US" dirty="0" err="1" smtClean="0">
                <a:latin typeface="Courier New" pitchFamily="49" charset="0"/>
                <a:cs typeface="Courier New" pitchFamily="49" charset="0"/>
              </a:rPr>
              <a:t>vd_carrier_id</a:t>
            </a:r>
            <a:endParaRPr lang="en-US" dirty="0" smtClean="0">
              <a:latin typeface="Courier New" pitchFamily="49" charset="0"/>
              <a:cs typeface="Courier New" pitchFamily="49" charset="0"/>
            </a:endParaRPr>
          </a:p>
          <a:p>
            <a:r>
              <a:rPr lang="en-US" dirty="0" err="1" smtClean="0">
                <a:latin typeface="Courier New" pitchFamily="49" charset="0"/>
                <a:cs typeface="Courier New" pitchFamily="49" charset="0"/>
              </a:rPr>
              <a:t>vd_kanban_supplier</a:t>
            </a:r>
            <a:r>
              <a:rPr lang="en-US" dirty="0" smtClean="0">
                <a:latin typeface="Courier New" pitchFamily="49" charset="0"/>
                <a:cs typeface="Courier New" pitchFamily="49" charset="0"/>
              </a:rPr>
              <a:t>, </a:t>
            </a:r>
            <a:r>
              <a:rPr lang="en-US" dirty="0" err="1" smtClean="0">
                <a:latin typeface="Courier New" pitchFamily="49" charset="0"/>
                <a:cs typeface="Courier New" pitchFamily="49" charset="0"/>
              </a:rPr>
              <a:t>vd_pur_cntct</a:t>
            </a:r>
            <a:r>
              <a:rPr lang="en-US" dirty="0" smtClean="0">
                <a:latin typeface="Courier New" pitchFamily="49" charset="0"/>
                <a:cs typeface="Courier New" pitchFamily="49" charset="0"/>
              </a:rPr>
              <a:t>, </a:t>
            </a:r>
            <a:r>
              <a:rPr lang="en-US" dirty="0" err="1" smtClean="0">
                <a:latin typeface="Courier New" pitchFamily="49" charset="0"/>
                <a:cs typeface="Courier New" pitchFamily="49" charset="0"/>
              </a:rPr>
              <a:t>vd_promo</a:t>
            </a:r>
            <a:r>
              <a:rPr lang="en-US" dirty="0" smtClean="0">
                <a:latin typeface="Courier New" pitchFamily="49" charset="0"/>
                <a:cs typeface="Courier New" pitchFamily="49" charset="0"/>
              </a:rPr>
              <a:t> </a:t>
            </a:r>
          </a:p>
          <a:p>
            <a:r>
              <a:rPr lang="en-US" dirty="0" smtClean="0"/>
              <a:t>Pricing data: </a:t>
            </a:r>
            <a:r>
              <a:rPr lang="en-US" dirty="0" err="1" smtClean="0">
                <a:latin typeface="Courier New" pitchFamily="49" charset="0"/>
                <a:cs typeface="Courier New" pitchFamily="49" charset="0"/>
              </a:rPr>
              <a:t>vd_buyer</a:t>
            </a:r>
            <a:r>
              <a:rPr lang="en-US" dirty="0" smtClean="0">
                <a:latin typeface="Courier New" pitchFamily="49" charset="0"/>
                <a:cs typeface="Courier New" pitchFamily="49" charset="0"/>
              </a:rPr>
              <a:t>, </a:t>
            </a:r>
            <a:r>
              <a:rPr lang="en-US" dirty="0" err="1" smtClean="0">
                <a:latin typeface="Courier New" pitchFamily="49" charset="0"/>
                <a:cs typeface="Courier New" pitchFamily="49" charset="0"/>
              </a:rPr>
              <a:t>vd_pr_list</a:t>
            </a:r>
            <a:r>
              <a:rPr lang="en-US" dirty="0" smtClean="0"/>
              <a:t>, etc.</a:t>
            </a:r>
          </a:p>
          <a:p>
            <a:r>
              <a:rPr lang="en-US" dirty="0" smtClean="0"/>
              <a:t>EMT data: </a:t>
            </a:r>
            <a:r>
              <a:rPr lang="en-US" dirty="0" err="1" smtClean="0">
                <a:latin typeface="Courier New" pitchFamily="49" charset="0"/>
                <a:cs typeface="Courier New" pitchFamily="49" charset="0"/>
              </a:rPr>
              <a:t>vd_rcv_so_price</a:t>
            </a:r>
            <a:r>
              <a:rPr lang="en-US" smtClean="0">
                <a:latin typeface="Courier New" pitchFamily="49" charset="0"/>
                <a:cs typeface="Courier New" pitchFamily="49" charset="0"/>
              </a:rPr>
              <a:t>, vd_rcv_so_held</a:t>
            </a:r>
            <a:r>
              <a:rPr lang="en-US" smtClean="0"/>
              <a:t>, and so on</a:t>
            </a:r>
            <a:endParaRPr lang="en-US" dirty="0" smtClean="0"/>
          </a:p>
        </p:txBody>
      </p:sp>
      <p:sp>
        <p:nvSpPr>
          <p:cNvPr id="35843" name="Rectangle 2"/>
          <p:cNvSpPr>
            <a:spLocks noGrp="1" noChangeArrowheads="1"/>
          </p:cNvSpPr>
          <p:nvPr>
            <p:ph type="title"/>
          </p:nvPr>
        </p:nvSpPr>
        <p:spPr/>
        <p:txBody>
          <a:bodyPr/>
          <a:lstStyle/>
          <a:p>
            <a:pPr eaLnBrk="1" hangingPunct="1"/>
            <a:r>
              <a:rPr lang="en-US" smtClean="0"/>
              <a:t>Data Replication/Data Ownership</a:t>
            </a:r>
          </a:p>
        </p:txBody>
      </p:sp>
      <p:sp>
        <p:nvSpPr>
          <p:cNvPr id="35842" name="Footer Placeholder 3"/>
          <p:cNvSpPr>
            <a:spLocks noGrp="1"/>
          </p:cNvSpPr>
          <p:nvPr>
            <p:ph type="ftr" sz="quarter" idx="10"/>
          </p:nvPr>
        </p:nvSpPr>
        <p:spPr>
          <a:noFill/>
        </p:spPr>
        <p:txBody>
          <a:bodyPr/>
          <a:lstStyle/>
          <a:p>
            <a:r>
              <a:rPr lang="en-US" smtClean="0"/>
              <a:t>CUST_DB_110</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8" name="Rectangle 3"/>
          <p:cNvSpPr>
            <a:spLocks noGrp="1" noChangeArrowheads="1"/>
          </p:cNvSpPr>
          <p:nvPr>
            <p:ph type="title"/>
          </p:nvPr>
        </p:nvSpPr>
        <p:spPr/>
        <p:txBody>
          <a:bodyPr/>
          <a:lstStyle/>
          <a:p>
            <a:pPr eaLnBrk="1" hangingPunct="1"/>
            <a:r>
              <a:rPr lang="en-US" smtClean="0"/>
              <a:t>Data Replication/Data Ownership</a:t>
            </a:r>
          </a:p>
        </p:txBody>
      </p:sp>
      <p:sp>
        <p:nvSpPr>
          <p:cNvPr id="36866" name="Footer Placeholder 3"/>
          <p:cNvSpPr>
            <a:spLocks noGrp="1"/>
          </p:cNvSpPr>
          <p:nvPr>
            <p:ph type="ftr" sz="quarter" idx="10"/>
          </p:nvPr>
        </p:nvSpPr>
        <p:spPr>
          <a:noFill/>
        </p:spPr>
        <p:txBody>
          <a:bodyPr/>
          <a:lstStyle/>
          <a:p>
            <a:r>
              <a:rPr lang="en-US" smtClean="0"/>
              <a:t>CUST_DB_120</a:t>
            </a:r>
          </a:p>
        </p:txBody>
      </p:sp>
      <p:grpSp>
        <p:nvGrpSpPr>
          <p:cNvPr id="8" name="Group 7"/>
          <p:cNvGrpSpPr/>
          <p:nvPr/>
        </p:nvGrpSpPr>
        <p:grpSpPr>
          <a:xfrm>
            <a:off x="406782" y="1320749"/>
            <a:ext cx="8323263" cy="4497387"/>
            <a:chOff x="98425" y="1671638"/>
            <a:chExt cx="8323263" cy="4497387"/>
          </a:xfrm>
        </p:grpSpPr>
        <p:pic>
          <p:nvPicPr>
            <p:cNvPr id="36867" name="Picture 2"/>
            <p:cNvPicPr>
              <a:picLocks noChangeAspect="1" noChangeArrowheads="1"/>
            </p:cNvPicPr>
            <p:nvPr/>
          </p:nvPicPr>
          <p:blipFill>
            <a:blip r:embed="rId2" cstate="print"/>
            <a:srcRect/>
            <a:stretch>
              <a:fillRect/>
            </a:stretch>
          </p:blipFill>
          <p:spPr bwMode="auto">
            <a:xfrm>
              <a:off x="850900" y="1671638"/>
              <a:ext cx="7059613" cy="4497387"/>
            </a:xfrm>
            <a:prstGeom prst="rect">
              <a:avLst/>
            </a:prstGeom>
            <a:noFill/>
            <a:ln w="9525" algn="ctr">
              <a:noFill/>
              <a:miter lim="800000"/>
              <a:headEnd/>
              <a:tailEnd/>
            </a:ln>
          </p:spPr>
        </p:pic>
        <p:sp>
          <p:nvSpPr>
            <p:cNvPr id="36869" name="Oval 4"/>
            <p:cNvSpPr>
              <a:spLocks noChangeArrowheads="1"/>
            </p:cNvSpPr>
            <p:nvPr/>
          </p:nvSpPr>
          <p:spPr bwMode="auto">
            <a:xfrm>
              <a:off x="98425" y="4359275"/>
              <a:ext cx="7839075" cy="1620838"/>
            </a:xfrm>
            <a:prstGeom prst="ellipse">
              <a:avLst/>
            </a:prstGeom>
            <a:noFill/>
            <a:ln w="19050" algn="ctr">
              <a:solidFill>
                <a:srgbClr val="FF0000"/>
              </a:solidFill>
              <a:round/>
              <a:headEnd/>
              <a:tailEnd/>
            </a:ln>
          </p:spPr>
          <p:txBody>
            <a:bodyPr tIns="91440" bIns="91440" anchor="ctr">
              <a:spAutoFit/>
            </a:bodyPr>
            <a:lstStyle/>
            <a:p>
              <a:endParaRPr lang="en-IE"/>
            </a:p>
          </p:txBody>
        </p:sp>
        <p:sp>
          <p:nvSpPr>
            <p:cNvPr id="36870" name="Text Box 5"/>
            <p:cNvSpPr txBox="1">
              <a:spLocks noChangeArrowheads="1"/>
            </p:cNvSpPr>
            <p:nvPr/>
          </p:nvSpPr>
          <p:spPr bwMode="auto">
            <a:xfrm>
              <a:off x="4678313" y="3352800"/>
              <a:ext cx="3743375" cy="553998"/>
            </a:xfrm>
            <a:prstGeom prst="rect">
              <a:avLst/>
            </a:prstGeom>
            <a:solidFill>
              <a:schemeClr val="accent1">
                <a:lumMod val="20000"/>
                <a:lumOff val="80000"/>
              </a:schemeClr>
            </a:solidFill>
            <a:ln w="19050" algn="ctr">
              <a:solidFill>
                <a:schemeClr val="tx1"/>
              </a:solidFill>
              <a:miter lim="800000"/>
              <a:headEnd/>
              <a:tailEnd/>
            </a:ln>
          </p:spPr>
          <p:txBody>
            <a:bodyPr wrap="square" tIns="91440" bIns="91440">
              <a:spAutoFit/>
            </a:bodyPr>
            <a:lstStyle/>
            <a:p>
              <a:r>
                <a:rPr lang="en-US" sz="2400">
                  <a:latin typeface="+mj-lt"/>
                </a:rPr>
                <a:t>Operational Data Fields</a:t>
              </a:r>
            </a:p>
          </p:txBody>
        </p:sp>
        <p:cxnSp>
          <p:nvCxnSpPr>
            <p:cNvPr id="36871" name="AutoShape 6"/>
            <p:cNvCxnSpPr>
              <a:cxnSpLocks noChangeShapeType="1"/>
              <a:stCxn id="36870" idx="2"/>
            </p:cNvCxnSpPr>
            <p:nvPr/>
          </p:nvCxnSpPr>
          <p:spPr bwMode="auto">
            <a:xfrm rot="5400000">
              <a:off x="4888679" y="2651916"/>
              <a:ext cx="406441" cy="2916205"/>
            </a:xfrm>
            <a:prstGeom prst="straightConnector1">
              <a:avLst/>
            </a:prstGeom>
            <a:noFill/>
            <a:ln w="19050">
              <a:solidFill>
                <a:srgbClr val="FF0000"/>
              </a:solidFill>
              <a:round/>
              <a:headEnd/>
              <a:tailEnd type="triangle" w="med" len="med"/>
            </a:ln>
          </p:spPr>
        </p:cxnSp>
      </p:gr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Rectangle 2"/>
          <p:cNvSpPr>
            <a:spLocks noGrp="1" noChangeArrowheads="1"/>
          </p:cNvSpPr>
          <p:nvPr>
            <p:ph idx="1"/>
          </p:nvPr>
        </p:nvSpPr>
        <p:spPr/>
        <p:txBody>
          <a:bodyPr>
            <a:normAutofit/>
          </a:bodyPr>
          <a:lstStyle/>
          <a:p>
            <a:pPr marL="0" indent="0" eaLnBrk="1" hangingPunct="1">
              <a:buNone/>
            </a:pPr>
            <a:r>
              <a:rPr lang="en-US" dirty="0" smtClean="0"/>
              <a:t>There is not a 1:1 relationship between all fields being replicated. Some are not replicated at all</a:t>
            </a:r>
          </a:p>
          <a:p>
            <a:pPr lvl="1" eaLnBrk="1" hangingPunct="1"/>
            <a:r>
              <a:rPr lang="en-US" dirty="0" smtClean="0"/>
              <a:t>Debtor 				Customer (</a:t>
            </a:r>
            <a:r>
              <a:rPr lang="en-US" dirty="0" err="1" smtClean="0"/>
              <a:t>cm_mstr</a:t>
            </a:r>
            <a:r>
              <a:rPr lang="en-US" dirty="0" smtClean="0"/>
              <a:t>)</a:t>
            </a:r>
          </a:p>
          <a:p>
            <a:pPr lvl="1" eaLnBrk="1" hangingPunct="1"/>
            <a:r>
              <a:rPr lang="en-US" dirty="0" err="1" smtClean="0"/>
              <a:t>DebtorCode</a:t>
            </a:r>
            <a:r>
              <a:rPr lang="en-US" dirty="0" smtClean="0"/>
              <a:t>			</a:t>
            </a:r>
            <a:r>
              <a:rPr lang="en-US" dirty="0" err="1" smtClean="0"/>
              <a:t>cm_addr</a:t>
            </a:r>
            <a:endParaRPr lang="en-US" dirty="0" smtClean="0"/>
          </a:p>
          <a:p>
            <a:pPr lvl="1" eaLnBrk="1" hangingPunct="1"/>
            <a:r>
              <a:rPr lang="en-US" dirty="0" err="1" smtClean="0"/>
              <a:t>DebtorIsActive</a:t>
            </a:r>
            <a:r>
              <a:rPr lang="en-US" dirty="0" smtClean="0"/>
              <a:t>			</a:t>
            </a:r>
            <a:r>
              <a:rPr lang="en-US" dirty="0" err="1" smtClean="0"/>
              <a:t>cm_active</a:t>
            </a:r>
            <a:endParaRPr lang="en-US" dirty="0" smtClean="0"/>
          </a:p>
          <a:p>
            <a:pPr lvl="1" eaLnBrk="1" hangingPunct="1"/>
            <a:r>
              <a:rPr lang="en-US" dirty="0" err="1" smtClean="0"/>
              <a:t>DebtorTaxIDFederal</a:t>
            </a:r>
            <a:r>
              <a:rPr lang="en-US" dirty="0" smtClean="0"/>
              <a:t>		</a:t>
            </a:r>
            <a:r>
              <a:rPr lang="en-US" dirty="0" err="1" smtClean="0"/>
              <a:t>cm_gst_id</a:t>
            </a:r>
            <a:endParaRPr lang="en-US" dirty="0" smtClean="0"/>
          </a:p>
          <a:p>
            <a:pPr lvl="1" eaLnBrk="1" hangingPunct="1"/>
            <a:r>
              <a:rPr lang="en-US" dirty="0" err="1" smtClean="0"/>
              <a:t>DebtorIsPrintStatement</a:t>
            </a:r>
            <a:endParaRPr lang="en-US" dirty="0" smtClean="0"/>
          </a:p>
          <a:p>
            <a:pPr lvl="1" eaLnBrk="1" hangingPunct="1"/>
            <a:r>
              <a:rPr lang="en-US" dirty="0" err="1" smtClean="0"/>
              <a:t>DebtorLastPayment</a:t>
            </a:r>
            <a:endParaRPr lang="en-US" dirty="0" smtClean="0"/>
          </a:p>
          <a:p>
            <a:pPr lvl="1" eaLnBrk="1" hangingPunct="1">
              <a:buFont typeface="Times New Roman" pitchFamily="18" charset="0"/>
              <a:buNone/>
            </a:pPr>
            <a:r>
              <a:rPr lang="en-US" dirty="0" smtClean="0"/>
              <a:t>							</a:t>
            </a:r>
            <a:r>
              <a:rPr lang="en-US" dirty="0" err="1" smtClean="0"/>
              <a:t>cm_shipvia</a:t>
            </a:r>
            <a:endParaRPr lang="en-US" dirty="0" smtClean="0"/>
          </a:p>
          <a:p>
            <a:pPr lvl="1" eaLnBrk="1" hangingPunct="1">
              <a:buFont typeface="Times New Roman" pitchFamily="18" charset="0"/>
              <a:buNone/>
            </a:pPr>
            <a:r>
              <a:rPr lang="en-US" dirty="0" smtClean="0"/>
              <a:t>							</a:t>
            </a:r>
            <a:r>
              <a:rPr lang="en-US" dirty="0" err="1" smtClean="0"/>
              <a:t>cm_region</a:t>
            </a:r>
            <a:endParaRPr lang="en-US" dirty="0" smtClean="0"/>
          </a:p>
        </p:txBody>
      </p:sp>
      <p:sp>
        <p:nvSpPr>
          <p:cNvPr id="37890" name="Rectangle 3"/>
          <p:cNvSpPr>
            <a:spLocks noGrp="1" noChangeArrowheads="1"/>
          </p:cNvSpPr>
          <p:nvPr>
            <p:ph type="title"/>
          </p:nvPr>
        </p:nvSpPr>
        <p:spPr/>
        <p:txBody>
          <a:bodyPr/>
          <a:lstStyle/>
          <a:p>
            <a:pPr eaLnBrk="1" hangingPunct="1"/>
            <a:r>
              <a:rPr lang="en-US" smtClean="0"/>
              <a:t>Data Replication/Data Ownership</a:t>
            </a:r>
          </a:p>
        </p:txBody>
      </p:sp>
      <p:sp>
        <p:nvSpPr>
          <p:cNvPr id="37892" name="Footer Placeholder 3"/>
          <p:cNvSpPr>
            <a:spLocks noGrp="1"/>
          </p:cNvSpPr>
          <p:nvPr>
            <p:ph type="ftr" sz="quarter" idx="10"/>
          </p:nvPr>
        </p:nvSpPr>
        <p:spPr>
          <a:noFill/>
        </p:spPr>
        <p:txBody>
          <a:bodyPr/>
          <a:lstStyle/>
          <a:p>
            <a:r>
              <a:rPr lang="en-US" smtClean="0"/>
              <a:t>CUST_DB_130</a:t>
            </a:r>
          </a:p>
        </p:txBody>
      </p:sp>
      <p:sp>
        <p:nvSpPr>
          <p:cNvPr id="37897" name="Line 8"/>
          <p:cNvSpPr>
            <a:spLocks noChangeShapeType="1"/>
          </p:cNvSpPr>
          <p:nvPr/>
        </p:nvSpPr>
        <p:spPr bwMode="auto">
          <a:xfrm>
            <a:off x="3813175" y="3167063"/>
            <a:ext cx="1079500" cy="0"/>
          </a:xfrm>
          <a:prstGeom prst="line">
            <a:avLst/>
          </a:prstGeom>
          <a:noFill/>
          <a:ln w="19050">
            <a:solidFill>
              <a:srgbClr val="FF0000"/>
            </a:solidFill>
            <a:round/>
            <a:headEnd/>
            <a:tailEnd type="triangle" w="med" len="med"/>
          </a:ln>
        </p:spPr>
        <p:txBody>
          <a:bodyPr tIns="91440" bIns="91440">
            <a:spAutoFit/>
          </a:bodyPr>
          <a:lstStyle/>
          <a:p>
            <a:endParaRPr lang="en-US"/>
          </a:p>
        </p:txBody>
      </p:sp>
      <p:sp>
        <p:nvSpPr>
          <p:cNvPr id="37898" name="Line 9"/>
          <p:cNvSpPr>
            <a:spLocks noChangeShapeType="1"/>
          </p:cNvSpPr>
          <p:nvPr/>
        </p:nvSpPr>
        <p:spPr bwMode="auto">
          <a:xfrm>
            <a:off x="3808413" y="3557588"/>
            <a:ext cx="1079500" cy="0"/>
          </a:xfrm>
          <a:prstGeom prst="line">
            <a:avLst/>
          </a:prstGeom>
          <a:noFill/>
          <a:ln w="19050">
            <a:solidFill>
              <a:srgbClr val="FF0000"/>
            </a:solidFill>
            <a:round/>
            <a:headEnd/>
            <a:tailEnd type="triangle" w="med" len="med"/>
          </a:ln>
        </p:spPr>
        <p:txBody>
          <a:bodyPr tIns="91440" bIns="91440">
            <a:spAutoFit/>
          </a:bodyPr>
          <a:lstStyle/>
          <a:p>
            <a:endParaRPr lang="en-US"/>
          </a:p>
        </p:txBody>
      </p:sp>
      <p:sp>
        <p:nvSpPr>
          <p:cNvPr id="37899" name="Line 10"/>
          <p:cNvSpPr>
            <a:spLocks noChangeShapeType="1"/>
          </p:cNvSpPr>
          <p:nvPr/>
        </p:nvSpPr>
        <p:spPr bwMode="auto">
          <a:xfrm>
            <a:off x="3808413" y="3984625"/>
            <a:ext cx="1079500" cy="0"/>
          </a:xfrm>
          <a:prstGeom prst="line">
            <a:avLst/>
          </a:prstGeom>
          <a:noFill/>
          <a:ln w="19050">
            <a:solidFill>
              <a:srgbClr val="FF0000"/>
            </a:solidFill>
            <a:round/>
            <a:headEnd/>
            <a:tailEnd type="triangle" w="med" len="med"/>
          </a:ln>
        </p:spPr>
        <p:txBody>
          <a:bodyPr tIns="91440" bIns="91440">
            <a:spAutoFit/>
          </a:bodyPr>
          <a:lstStyle/>
          <a:p>
            <a:endParaRPr lang="en-US"/>
          </a:p>
        </p:txBody>
      </p:sp>
      <p:grpSp>
        <p:nvGrpSpPr>
          <p:cNvPr id="18" name="Group 17"/>
          <p:cNvGrpSpPr/>
          <p:nvPr/>
        </p:nvGrpSpPr>
        <p:grpSpPr>
          <a:xfrm>
            <a:off x="684213" y="4072081"/>
            <a:ext cx="2476500" cy="1576388"/>
            <a:chOff x="684213" y="5060950"/>
            <a:chExt cx="2476500" cy="1576388"/>
          </a:xfrm>
        </p:grpSpPr>
        <p:sp>
          <p:nvSpPr>
            <p:cNvPr id="37901" name="AutoShape 12"/>
            <p:cNvSpPr>
              <a:spLocks/>
            </p:cNvSpPr>
            <p:nvPr/>
          </p:nvSpPr>
          <p:spPr bwMode="auto">
            <a:xfrm>
              <a:off x="758825" y="5060950"/>
              <a:ext cx="238125" cy="782638"/>
            </a:xfrm>
            <a:prstGeom prst="leftBrace">
              <a:avLst>
                <a:gd name="adj1" fmla="val 27389"/>
                <a:gd name="adj2" fmla="val 50000"/>
              </a:avLst>
            </a:prstGeom>
            <a:noFill/>
            <a:ln w="19050">
              <a:solidFill>
                <a:srgbClr val="FF0000"/>
              </a:solidFill>
              <a:round/>
              <a:headEnd/>
              <a:tailEnd/>
            </a:ln>
          </p:spPr>
          <p:txBody>
            <a:bodyPr wrap="none" tIns="91440" bIns="91440" anchor="ctr">
              <a:spAutoFit/>
            </a:bodyPr>
            <a:lstStyle/>
            <a:p>
              <a:endParaRPr lang="en-IE"/>
            </a:p>
          </p:txBody>
        </p:sp>
        <p:sp>
          <p:nvSpPr>
            <p:cNvPr id="37902" name="Text Box 13"/>
            <p:cNvSpPr txBox="1">
              <a:spLocks noChangeArrowheads="1"/>
            </p:cNvSpPr>
            <p:nvPr/>
          </p:nvSpPr>
          <p:spPr bwMode="auto">
            <a:xfrm>
              <a:off x="684213" y="6088063"/>
              <a:ext cx="2476500" cy="549275"/>
            </a:xfrm>
            <a:prstGeom prst="rect">
              <a:avLst/>
            </a:prstGeom>
            <a:noFill/>
            <a:ln w="19050" algn="ctr">
              <a:noFill/>
              <a:miter lim="800000"/>
              <a:headEnd/>
              <a:tailEnd/>
            </a:ln>
          </p:spPr>
          <p:txBody>
            <a:bodyPr tIns="91440" bIns="91440" anchor="b">
              <a:spAutoFit/>
            </a:bodyPr>
            <a:lstStyle/>
            <a:p>
              <a:pPr>
                <a:spcBef>
                  <a:spcPct val="50000"/>
                </a:spcBef>
              </a:pPr>
              <a:r>
                <a:rPr lang="en-US" sz="2400" i="1" u="sng"/>
                <a:t>Financial Only</a:t>
              </a:r>
            </a:p>
          </p:txBody>
        </p:sp>
        <p:cxnSp>
          <p:nvCxnSpPr>
            <p:cNvPr id="37904" name="AutoShape 15"/>
            <p:cNvCxnSpPr>
              <a:cxnSpLocks noChangeShapeType="1"/>
              <a:stCxn id="37901" idx="1"/>
            </p:cNvCxnSpPr>
            <p:nvPr/>
          </p:nvCxnSpPr>
          <p:spPr bwMode="auto">
            <a:xfrm rot="10800000" flipH="1" flipV="1">
              <a:off x="749300" y="5453063"/>
              <a:ext cx="652463" cy="773112"/>
            </a:xfrm>
            <a:prstGeom prst="bentConnector4">
              <a:avLst>
                <a:gd name="adj1" fmla="val -33579"/>
                <a:gd name="adj2" fmla="val 75153"/>
              </a:avLst>
            </a:prstGeom>
            <a:noFill/>
            <a:ln w="19050">
              <a:solidFill>
                <a:srgbClr val="FF0000"/>
              </a:solidFill>
              <a:miter lim="800000"/>
              <a:headEnd/>
              <a:tailEnd type="triangle" w="med" len="med"/>
            </a:ln>
          </p:spPr>
        </p:cxnSp>
      </p:grpSp>
      <p:grpSp>
        <p:nvGrpSpPr>
          <p:cNvPr id="19" name="Group 18"/>
          <p:cNvGrpSpPr/>
          <p:nvPr/>
        </p:nvGrpSpPr>
        <p:grpSpPr>
          <a:xfrm>
            <a:off x="4943548" y="4020141"/>
            <a:ext cx="2403475" cy="1781175"/>
            <a:chOff x="6740525" y="4913313"/>
            <a:chExt cx="2403475" cy="1781175"/>
          </a:xfrm>
        </p:grpSpPr>
        <p:sp>
          <p:nvSpPr>
            <p:cNvPr id="37900" name="AutoShape 11"/>
            <p:cNvSpPr>
              <a:spLocks/>
            </p:cNvSpPr>
            <p:nvPr/>
          </p:nvSpPr>
          <p:spPr bwMode="auto">
            <a:xfrm>
              <a:off x="7561263" y="5768975"/>
              <a:ext cx="236537" cy="925513"/>
            </a:xfrm>
            <a:prstGeom prst="rightBrace">
              <a:avLst>
                <a:gd name="adj1" fmla="val 32606"/>
                <a:gd name="adj2" fmla="val 50000"/>
              </a:avLst>
            </a:prstGeom>
            <a:noFill/>
            <a:ln w="19050">
              <a:solidFill>
                <a:srgbClr val="FF0000"/>
              </a:solidFill>
              <a:round/>
              <a:headEnd/>
              <a:tailEnd/>
            </a:ln>
          </p:spPr>
          <p:txBody>
            <a:bodyPr wrap="none" tIns="91440" bIns="91440" anchor="ctr">
              <a:spAutoFit/>
            </a:bodyPr>
            <a:lstStyle/>
            <a:p>
              <a:endParaRPr lang="en-IE"/>
            </a:p>
          </p:txBody>
        </p:sp>
        <p:sp>
          <p:nvSpPr>
            <p:cNvPr id="37903" name="Text Box 14"/>
            <p:cNvSpPr txBox="1">
              <a:spLocks noChangeArrowheads="1"/>
            </p:cNvSpPr>
            <p:nvPr/>
          </p:nvSpPr>
          <p:spPr bwMode="auto">
            <a:xfrm>
              <a:off x="6740525" y="4913313"/>
              <a:ext cx="2403475" cy="549275"/>
            </a:xfrm>
            <a:prstGeom prst="rect">
              <a:avLst/>
            </a:prstGeom>
            <a:noFill/>
            <a:ln w="19050" algn="ctr">
              <a:noFill/>
              <a:miter lim="800000"/>
              <a:headEnd/>
              <a:tailEnd/>
            </a:ln>
          </p:spPr>
          <p:txBody>
            <a:bodyPr tIns="91440" bIns="91440">
              <a:spAutoFit/>
            </a:bodyPr>
            <a:lstStyle/>
            <a:p>
              <a:pPr>
                <a:spcBef>
                  <a:spcPct val="50000"/>
                </a:spcBef>
              </a:pPr>
              <a:r>
                <a:rPr lang="en-US" sz="2400" i="1" u="sng" dirty="0"/>
                <a:t>Operational</a:t>
              </a:r>
            </a:p>
          </p:txBody>
        </p:sp>
        <p:cxnSp>
          <p:nvCxnSpPr>
            <p:cNvPr id="37905" name="AutoShape 16"/>
            <p:cNvCxnSpPr>
              <a:cxnSpLocks noChangeShapeType="1"/>
              <a:stCxn id="37900" idx="1"/>
            </p:cNvCxnSpPr>
            <p:nvPr/>
          </p:nvCxnSpPr>
          <p:spPr bwMode="auto">
            <a:xfrm flipV="1">
              <a:off x="7807325" y="5516563"/>
              <a:ext cx="665163" cy="715962"/>
            </a:xfrm>
            <a:prstGeom prst="bentConnector2">
              <a:avLst/>
            </a:prstGeom>
            <a:noFill/>
            <a:ln w="19050">
              <a:solidFill>
                <a:srgbClr val="FF0000"/>
              </a:solidFill>
              <a:miter lim="800000"/>
              <a:headEnd/>
              <a:tailEnd type="triangle" w="med" len="med"/>
            </a:ln>
          </p:spPr>
        </p:cxnSp>
      </p:gr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p:txBody>
          <a:bodyPr/>
          <a:lstStyle/>
          <a:p>
            <a:pPr eaLnBrk="1" hangingPunct="1"/>
            <a:r>
              <a:rPr lang="en-US" smtClean="0"/>
              <a:t>Replicated Tables</a:t>
            </a:r>
          </a:p>
        </p:txBody>
      </p:sp>
      <p:sp>
        <p:nvSpPr>
          <p:cNvPr id="38995" name="Footer Placeholder 3"/>
          <p:cNvSpPr>
            <a:spLocks noGrp="1"/>
          </p:cNvSpPr>
          <p:nvPr>
            <p:ph type="ftr" sz="quarter" idx="10"/>
          </p:nvPr>
        </p:nvSpPr>
        <p:spPr>
          <a:noFill/>
        </p:spPr>
        <p:txBody>
          <a:bodyPr/>
          <a:lstStyle/>
          <a:p>
            <a:r>
              <a:rPr lang="en-US" smtClean="0"/>
              <a:t>CUST_DB_140</a:t>
            </a:r>
          </a:p>
        </p:txBody>
      </p:sp>
      <p:graphicFrame>
        <p:nvGraphicFramePr>
          <p:cNvPr id="465923" name="Group 3"/>
          <p:cNvGraphicFramePr>
            <a:graphicFrameLocks noGrp="1"/>
          </p:cNvGraphicFramePr>
          <p:nvPr>
            <p:ph type="tbl" idx="4294967295"/>
          </p:nvPr>
        </p:nvGraphicFramePr>
        <p:xfrm>
          <a:off x="159489" y="1000458"/>
          <a:ext cx="8846287" cy="5087940"/>
        </p:xfrm>
        <a:graphic>
          <a:graphicData uri="http://schemas.openxmlformats.org/drawingml/2006/table">
            <a:tbl>
              <a:tblPr/>
              <a:tblGrid>
                <a:gridCol w="1169881"/>
                <a:gridCol w="2455821"/>
                <a:gridCol w="2615609"/>
                <a:gridCol w="648586"/>
                <a:gridCol w="1956390"/>
              </a:tblGrid>
              <a:tr h="57467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mj-lt"/>
                          <a:cs typeface="Arial" charset="0"/>
                        </a:rPr>
                        <a:t>MFG Table</a:t>
                      </a:r>
                      <a:endParaRPr kumimoji="0" lang="en-US" sz="1400" b="0" i="0" u="none" strike="noStrike" cap="none" normalizeH="0" baseline="0" dirty="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mj-lt"/>
                          <a:cs typeface="Arial" charset="0"/>
                        </a:rPr>
                        <a:t>Fin Table</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mj-lt"/>
                          <a:cs typeface="Arial" charset="0"/>
                        </a:rPr>
                        <a:t>BMfg Component Name</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mj-lt"/>
                          <a:cs typeface="Arial" charset="0"/>
                        </a:rPr>
                        <a:t>Op Flds</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mj-lt"/>
                          <a:cs typeface="Arial" charset="0"/>
                        </a:rPr>
                        <a:t>Fin Business Component</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r>
              <a:tr h="43338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ac_mstr</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mj-lt"/>
                          <a:cs typeface="Arial" charset="0"/>
                        </a:rPr>
                        <a:t>GL</a:t>
                      </a:r>
                      <a:endParaRPr kumimoji="0" lang="en-US" sz="1400" b="0" i="0" u="none" strike="noStrike" cap="none" normalizeH="0" baseline="0" dirty="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BMfgAccount</a:t>
                      </a:r>
                      <a:endParaRPr kumimoji="0" lang="en-US" sz="1400" b="0" i="0" u="none" strike="noStrike" cap="none" normalizeH="0" baseline="0" dirty="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Times New Roman" pitchFamily="18" charset="0"/>
                        </a:rPr>
                        <a:t> </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BGl</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3338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acdf_mstr</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400" b="0" i="0" u="none" strike="noStrike" cap="none" normalizeH="0" baseline="0" dirty="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BMfgAccountDefaultMaster</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Times New Roman" pitchFamily="18" charset="0"/>
                        </a:rPr>
                        <a:t> </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BCompanyProperty</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9687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ad_mstr</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Address</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BMfgAddress</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BBusinessRelation</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984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asc_mstr</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GLMask</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BMfgAcctSubCCProj</a:t>
                      </a:r>
                      <a:endParaRPr kumimoji="0" lang="en-US" sz="1400" b="0" i="0" u="none" strike="noStrike" cap="none" normalizeH="0" baseline="0" dirty="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 </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BGLMask</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3180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cc_mstr</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CostCentre</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da-DK" sz="1400" b="0" i="0" u="none" strike="noStrike" cap="none" normalizeH="0" baseline="0" smtClean="0">
                          <a:ln>
                            <a:noFill/>
                          </a:ln>
                          <a:solidFill>
                            <a:schemeClr val="tx1"/>
                          </a:solidFill>
                          <a:effectLst/>
                          <a:latin typeface="+mj-lt"/>
                          <a:cs typeface="Arial" charset="0"/>
                        </a:rPr>
                        <a:t>BMfgCostCenter</a:t>
                      </a:r>
                      <a:endParaRPr kumimoji="0" lang="da-DK"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Times New Roman" pitchFamily="18" charset="0"/>
                        </a:rPr>
                        <a:t> </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BCostCentre</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984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cm_mstr</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Debtor</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BMfgCustomer</a:t>
                      </a:r>
                      <a:endParaRPr kumimoji="0" lang="en-US" sz="1400" b="0" i="0" u="none" strike="noStrike" cap="none" normalizeH="0" baseline="0" dirty="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mj-lt"/>
                          <a:cs typeface="Arial" charset="0"/>
                        </a:rPr>
                        <a:t>yes</a:t>
                      </a:r>
                      <a:endParaRPr kumimoji="0" lang="en-US" sz="1400" b="0" i="0" u="none" strike="noStrike" cap="none" normalizeH="0" baseline="0" dirty="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BDebtor</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9687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ct_mstr</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PaymentCondition</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BMfgCreditTerms</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 </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BPaymentCondition</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9687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ctd_det</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PaymentConditionStaged</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BMfgCreditTermsDetail</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mj-lt"/>
                          <a:cs typeface="Arial" charset="0"/>
                        </a:rPr>
                        <a:t> </a:t>
                      </a:r>
                      <a:endParaRPr kumimoji="0" lang="en-US" sz="1400" b="0" i="0" u="none" strike="noStrike" cap="none" normalizeH="0" baseline="0" dirty="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BPaymentCondition</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9687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ctry_mstr</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Country</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BMfgCountry</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mj-lt"/>
                          <a:cs typeface="Arial" charset="0"/>
                        </a:rPr>
                        <a:t> yes</a:t>
                      </a:r>
                      <a:endParaRPr kumimoji="0" lang="en-US" sz="1400" b="0" i="0" u="none" strike="noStrike" cap="none" normalizeH="0" baseline="0" dirty="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BCountry</a:t>
                      </a:r>
                      <a:endParaRPr kumimoji="0" lang="en-US" sz="1400" b="0" i="0" u="none" strike="noStrike" cap="none" normalizeH="0" baseline="0" dirty="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984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cu_mstr</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Currency</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BMfgCurrency</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 </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BCurrency</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9687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dom_mstr</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Domains</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BMfgDomain</a:t>
                      </a:r>
                      <a:endParaRPr kumimoji="0" lang="en-US" sz="1400" b="0" i="0" u="none" strike="noStrike" cap="none" normalizeH="0" baseline="0" dirty="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 </a:t>
                      </a:r>
                      <a:endParaRPr kumimoji="0" lang="en-US" sz="1400" b="0" i="0" u="none" strike="noStrike" cap="none" normalizeH="0" baseline="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BDomain</a:t>
                      </a:r>
                      <a:endParaRPr kumimoji="0" lang="en-US" sz="1400" b="0" i="0" u="none" strike="noStrike" cap="none" normalizeH="0" baseline="0" dirty="0" smtClean="0">
                        <a:ln>
                          <a:noFill/>
                        </a:ln>
                        <a:solidFill>
                          <a:schemeClr val="tx1"/>
                        </a:solidFill>
                        <a:effectLst/>
                        <a:latin typeface="+mj-lt"/>
                      </a:endParaRPr>
                    </a:p>
                  </a:txBody>
                  <a:tcPr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66947" name="Group 3"/>
          <p:cNvGraphicFramePr>
            <a:graphicFrameLocks noGrp="1"/>
          </p:cNvGraphicFramePr>
          <p:nvPr>
            <p:ph idx="1"/>
          </p:nvPr>
        </p:nvGraphicFramePr>
        <p:xfrm>
          <a:off x="138223" y="892175"/>
          <a:ext cx="8878186" cy="5053014"/>
        </p:xfrm>
        <a:graphic>
          <a:graphicData uri="http://schemas.openxmlformats.org/drawingml/2006/table">
            <a:tbl>
              <a:tblPr/>
              <a:tblGrid>
                <a:gridCol w="1668116"/>
                <a:gridCol w="1770106"/>
                <a:gridCol w="2668987"/>
                <a:gridCol w="684533"/>
                <a:gridCol w="2086444"/>
              </a:tblGrid>
              <a:tr h="63500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mj-lt"/>
                          <a:cs typeface="Arial" charset="0"/>
                        </a:rPr>
                        <a:t>MFG Table</a:t>
                      </a:r>
                      <a:endParaRPr kumimoji="0" lang="en-US" sz="1400" b="0" i="0" u="none" strike="noStrike" cap="none" normalizeH="0" baseline="0" dirty="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mj-lt"/>
                          <a:cs typeface="Arial" charset="0"/>
                        </a:rPr>
                        <a:t>Fin Table</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mj-lt"/>
                          <a:cs typeface="Arial" charset="0"/>
                        </a:rPr>
                        <a:t>BMfg Component Name</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mj-lt"/>
                          <a:cs typeface="Arial" charset="0"/>
                        </a:rPr>
                        <a:t>Op Flds</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mj-lt"/>
                          <a:cs typeface="Arial" charset="0"/>
                        </a:rPr>
                        <a:t>Fin Business Component</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r>
              <a:tr h="4365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dy_mstr</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mj-lt"/>
                          <a:cs typeface="Arial" charset="0"/>
                        </a:rPr>
                        <a:t>Journal</a:t>
                      </a:r>
                      <a:endParaRPr kumimoji="0" lang="en-US" sz="1400" b="0" i="0" u="none" strike="noStrike" cap="none" normalizeH="0" baseline="0" dirty="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BMfgDaybook</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 </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BJournal</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3815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emp_mstr</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 </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BMfgEmployee</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 </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BEmployee</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3815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en_mstr</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Company</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BMfgEntity</a:t>
                      </a:r>
                      <a:endParaRPr kumimoji="0" lang="en-US" sz="1400" b="0" i="0" u="none" strike="noStrike" cap="none" normalizeH="0" baseline="0" dirty="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 </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BCompany </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3815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eu_mstr,eud_det</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DebtorEndUser</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da-DK" sz="1400" b="0" i="0" u="none" strike="noStrike" cap="none" normalizeH="0" baseline="0" smtClean="0">
                          <a:ln>
                            <a:noFill/>
                          </a:ln>
                          <a:solidFill>
                            <a:schemeClr val="tx1"/>
                          </a:solidFill>
                          <a:effectLst/>
                          <a:latin typeface="+mj-lt"/>
                          <a:cs typeface="Arial" charset="0"/>
                        </a:rPr>
                        <a:t>BMfgEndUser</a:t>
                      </a:r>
                      <a:endParaRPr kumimoji="0" lang="da-DK"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yes </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BDebtorEndUser</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7783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exr_rate</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ExchangeRate</a:t>
                      </a:r>
                      <a:endParaRPr kumimoji="0" lang="en-US" sz="1400" b="0" i="0" u="none" strike="noStrike" cap="none" normalizeH="0" baseline="0" dirty="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BMfgExchangeRate</a:t>
                      </a:r>
                      <a:endParaRPr kumimoji="0" lang="en-US" sz="1400" b="0" i="0" u="none" strike="noStrike" cap="none" normalizeH="0" baseline="0" dirty="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Times New Roman" pitchFamily="18" charset="0"/>
                        </a:rPr>
                        <a:t> </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BExchangeRate</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3656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gl_ctrl</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 </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BMfgSystemAccountControl</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yes</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BMfgDomain *</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3815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glc_cal</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GLCalendar</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BMfgGLCalendar</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mj-lt"/>
                          <a:cs typeface="Arial" charset="0"/>
                        </a:rPr>
                        <a:t> </a:t>
                      </a:r>
                      <a:endParaRPr kumimoji="0" lang="en-US" sz="1400" b="0" i="0" u="none" strike="noStrike" cap="none" normalizeH="0" baseline="0" dirty="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BGLCalendar</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3815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glcd_det</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Period</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da-DK" sz="1400" b="0" i="0" u="none" strike="noStrike" cap="none" normalizeH="0" baseline="0" smtClean="0">
                          <a:ln>
                            <a:noFill/>
                          </a:ln>
                          <a:solidFill>
                            <a:schemeClr val="tx1"/>
                          </a:solidFill>
                          <a:effectLst/>
                          <a:latin typeface="+mj-lt"/>
                          <a:cs typeface="Arial" charset="0"/>
                        </a:rPr>
                        <a:t>BMfgPeriod</a:t>
                      </a:r>
                      <a:endParaRPr kumimoji="0" lang="da-DK"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 </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BPeriod</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3815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lng_mstr</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Lng</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BMfgLanguage</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 </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BLanguage</a:t>
                      </a:r>
                      <a:endParaRPr kumimoji="0" lang="en-US" sz="1400" b="0" i="0" u="none" strike="noStrike" cap="none" normalizeH="0" baseline="0" dirty="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3815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ls_mstr</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Address</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BMfgAddressListDetail</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 </a:t>
                      </a:r>
                      <a:endParaRPr kumimoji="0" lang="en-US" sz="1400" b="0" i="0" u="none" strike="noStrike" cap="none" normalizeH="0" baseline="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mj-lt"/>
                          <a:cs typeface="Arial" charset="0"/>
                        </a:rPr>
                        <a:t>Multiple **</a:t>
                      </a:r>
                      <a:endParaRPr kumimoji="0" lang="en-US" sz="1400" b="0" i="0" u="none" strike="noStrike" cap="none" normalizeH="0" baseline="0" dirty="0" smtClean="0">
                        <a:ln>
                          <a:noFill/>
                        </a:ln>
                        <a:solidFill>
                          <a:schemeClr val="tx1"/>
                        </a:solidFill>
                        <a:effectLst/>
                        <a:latin typeface="+mj-lt"/>
                      </a:endParaRPr>
                    </a:p>
                  </a:txBody>
                  <a:tcPr marL="92295" marR="92295"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39938" name="Rectangle 2"/>
          <p:cNvSpPr>
            <a:spLocks noGrp="1" noChangeArrowheads="1"/>
          </p:cNvSpPr>
          <p:nvPr>
            <p:ph type="title"/>
          </p:nvPr>
        </p:nvSpPr>
        <p:spPr/>
        <p:txBody>
          <a:bodyPr/>
          <a:lstStyle/>
          <a:p>
            <a:pPr eaLnBrk="1" hangingPunct="1"/>
            <a:r>
              <a:rPr lang="en-US" smtClean="0"/>
              <a:t>Replicated Tables</a:t>
            </a:r>
          </a:p>
        </p:txBody>
      </p:sp>
      <p:sp>
        <p:nvSpPr>
          <p:cNvPr id="40013" name="Footer Placeholder 3"/>
          <p:cNvSpPr>
            <a:spLocks noGrp="1"/>
          </p:cNvSpPr>
          <p:nvPr>
            <p:ph type="ftr" sz="quarter" idx="10"/>
          </p:nvPr>
        </p:nvSpPr>
        <p:spPr>
          <a:noFill/>
        </p:spPr>
        <p:txBody>
          <a:bodyPr/>
          <a:lstStyle/>
          <a:p>
            <a:r>
              <a:rPr lang="en-US" smtClean="0"/>
              <a:t>CUST_DB_150</a:t>
            </a: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67972" name="Group 4"/>
          <p:cNvGraphicFramePr>
            <a:graphicFrameLocks noGrp="1"/>
          </p:cNvGraphicFramePr>
          <p:nvPr>
            <p:ph idx="1"/>
          </p:nvPr>
        </p:nvGraphicFramePr>
        <p:xfrm>
          <a:off x="170119" y="1742815"/>
          <a:ext cx="8782494" cy="4196716"/>
        </p:xfrm>
        <a:graphic>
          <a:graphicData uri="http://schemas.openxmlformats.org/drawingml/2006/table">
            <a:tbl>
              <a:tblPr/>
              <a:tblGrid>
                <a:gridCol w="1127147"/>
                <a:gridCol w="1924398"/>
                <a:gridCol w="3189767"/>
                <a:gridCol w="563526"/>
                <a:gridCol w="1977656"/>
              </a:tblGrid>
              <a:tr h="47625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mj-lt"/>
                          <a:cs typeface="Arial" charset="0"/>
                        </a:rPr>
                        <a:t>MFG Table</a:t>
                      </a:r>
                      <a:endParaRPr kumimoji="0" lang="en-US" sz="1400" b="0" i="0" u="none" strike="noStrike" cap="none" normalizeH="0" baseline="0" dirty="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latin typeface="+mj-lt"/>
                          <a:cs typeface="Arial" charset="0"/>
                        </a:rPr>
                        <a:t>Fin Table</a:t>
                      </a:r>
                      <a:endParaRPr kumimoji="0" lang="en-US" sz="1400" b="0" i="0" u="none" strike="noStrike" cap="none" normalizeH="0" baseline="0" dirty="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mj-lt"/>
                          <a:cs typeface="Arial" charset="0"/>
                        </a:rPr>
                        <a:t>BMfg Component Name</a:t>
                      </a:r>
                      <a:endParaRPr kumimoji="0" lang="en-US" sz="1400" b="0" i="0" u="none" strike="noStrike" cap="none" normalizeH="0" baseline="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mj-lt"/>
                          <a:cs typeface="Arial" charset="0"/>
                        </a:rPr>
                        <a:t>Op Flds</a:t>
                      </a:r>
                      <a:endParaRPr kumimoji="0" lang="en-US" sz="1400" b="0" i="0" u="none" strike="noStrike" cap="none" normalizeH="0" baseline="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1" i="0" u="none" strike="noStrike" cap="none" normalizeH="0" baseline="0" smtClean="0">
                          <a:ln>
                            <a:noFill/>
                          </a:ln>
                          <a:solidFill>
                            <a:schemeClr val="tx1"/>
                          </a:solidFill>
                          <a:effectLst/>
                          <a:latin typeface="+mj-lt"/>
                          <a:cs typeface="Arial" charset="0"/>
                        </a:rPr>
                        <a:t>Fin Business Component</a:t>
                      </a:r>
                      <a:endParaRPr kumimoji="0" lang="en-US" sz="1400" b="0" i="0" u="none" strike="noStrike" cap="none" normalizeH="0" baseline="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C0C0C0"/>
                    </a:solidFill>
                  </a:tcPr>
                </a:tc>
              </a:tr>
              <a:tr h="48101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nr_mstr</a:t>
                      </a:r>
                      <a:endParaRPr kumimoji="0" lang="en-US" sz="1400" b="0" i="0" u="none" strike="noStrike" cap="none" normalizeH="0" baseline="0" dirty="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JournalBook</a:t>
                      </a:r>
                      <a:endParaRPr kumimoji="0" lang="en-US" sz="1400" b="0" i="0" u="none" strike="noStrike" cap="none" normalizeH="0" baseline="0" dirty="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da-DK" sz="1400" b="0" i="0" u="none" strike="noStrike" cap="none" normalizeH="0" baseline="0" smtClean="0">
                          <a:ln>
                            <a:noFill/>
                          </a:ln>
                          <a:solidFill>
                            <a:schemeClr val="tx1"/>
                          </a:solidFill>
                          <a:effectLst/>
                          <a:latin typeface="+mj-lt"/>
                          <a:cs typeface="Arial" charset="0"/>
                        </a:rPr>
                        <a:t>BMfgNumberRangeManagement </a:t>
                      </a:r>
                      <a:endParaRPr kumimoji="0" lang="da-DK" sz="1400" b="0" i="0" u="none" strike="noStrike" cap="none" normalizeH="0" baseline="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a:t>
                      </a:r>
                      <a:endParaRPr kumimoji="0" lang="en-US" sz="1400" b="0" i="0" u="none" strike="noStrike" cap="none" normalizeH="0" baseline="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BJournal</a:t>
                      </a:r>
                      <a:endParaRPr kumimoji="0" lang="en-US" sz="1400" b="0" i="0" u="none" strike="noStrike" cap="none" normalizeH="0" baseline="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81013">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pj_mstr</a:t>
                      </a:r>
                      <a:endParaRPr kumimoji="0" lang="en-US" sz="1400" b="0" i="0" u="none" strike="noStrike" cap="none" normalizeH="0" baseline="0" dirty="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mj-lt"/>
                          <a:cs typeface="Arial" charset="0"/>
                        </a:rPr>
                        <a:t>Project</a:t>
                      </a:r>
                      <a:endParaRPr kumimoji="0" lang="en-US" sz="1400" b="0" i="0" u="none" strike="noStrike" cap="none" normalizeH="0" baseline="0" dirty="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BMfgProject</a:t>
                      </a:r>
                      <a:endParaRPr kumimoji="0" lang="en-US" sz="1400" b="0" i="0" u="none" strike="noStrike" cap="none" normalizeH="0" baseline="0" dirty="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 </a:t>
                      </a:r>
                      <a:endParaRPr kumimoji="0" lang="en-US" sz="1400" b="0" i="0" u="none" strike="noStrike" cap="none" normalizeH="0" baseline="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BProject</a:t>
                      </a:r>
                      <a:endParaRPr kumimoji="0" lang="en-US" sz="1400" b="0" i="0" u="none" strike="noStrike" cap="none" normalizeH="0" baseline="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5720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rnd_mstr</a:t>
                      </a:r>
                      <a:endParaRPr kumimoji="0" lang="en-US" sz="1400" b="0" i="0" u="none" strike="noStrike" cap="none" normalizeH="0" baseline="0" dirty="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RoundingMethod</a:t>
                      </a:r>
                      <a:endParaRPr kumimoji="0" lang="en-US" sz="1400" b="0" i="0" u="none" strike="noStrike" cap="none" normalizeH="0" baseline="0" dirty="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BMfgRoundingMethod</a:t>
                      </a:r>
                      <a:endParaRPr kumimoji="0" lang="en-US" sz="1400" b="0" i="0" u="none" strike="noStrike" cap="none" normalizeH="0" baseline="0" dirty="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 </a:t>
                      </a:r>
                      <a:endParaRPr kumimoji="0" lang="en-US" sz="1400" b="0" i="0" u="none" strike="noStrike" cap="none" normalizeH="0" baseline="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BRoundingMethod</a:t>
                      </a:r>
                      <a:endParaRPr kumimoji="0" lang="en-US" sz="1400" b="0" i="0" u="none" strike="noStrike" cap="none" normalizeH="0" baseline="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0957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sb_mstr</a:t>
                      </a:r>
                      <a:endParaRPr kumimoji="0" lang="en-US" sz="1400" b="0" i="0" u="none" strike="noStrike" cap="none" normalizeH="0" baseline="0" dirty="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mj-lt"/>
                          <a:cs typeface="Arial" charset="0"/>
                        </a:rPr>
                        <a:t>Division</a:t>
                      </a:r>
                      <a:endParaRPr kumimoji="0" lang="en-US" sz="1400" b="0" i="0" u="none" strike="noStrike" cap="none" normalizeH="0" baseline="0" dirty="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BMfgSubAccount</a:t>
                      </a:r>
                      <a:endParaRPr kumimoji="0" lang="en-US" sz="1400" b="0" i="0" u="none" strike="noStrike" cap="none" normalizeH="0" baseline="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 </a:t>
                      </a:r>
                      <a:endParaRPr kumimoji="0" lang="en-US" sz="1400" b="0" i="0" u="none" strike="noStrike" cap="none" normalizeH="0" baseline="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BDivision</a:t>
                      </a:r>
                      <a:endParaRPr kumimoji="0" lang="en-US" sz="1400" b="0" i="0" u="none" strike="noStrike" cap="none" normalizeH="0" baseline="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9052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udd_det</a:t>
                      </a:r>
                      <a:endParaRPr kumimoji="0" lang="en-US" sz="1400" b="0" i="0" u="none" strike="noStrike" cap="none" normalizeH="0" baseline="0" dirty="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UsrDomain</a:t>
                      </a:r>
                      <a:endParaRPr kumimoji="0" lang="en-US" sz="1400" b="0" i="0" u="none" strike="noStrike" cap="none" normalizeH="0" baseline="0" dirty="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BMfgUserDomainForUser</a:t>
                      </a:r>
                      <a:endParaRPr kumimoji="0" lang="en-US" sz="1400" b="0" i="0" u="none" strike="noStrike" cap="none" normalizeH="0" baseline="0" dirty="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 </a:t>
                      </a:r>
                      <a:endParaRPr kumimoji="0" lang="en-US" sz="1400" b="0" i="0" u="none" strike="noStrike" cap="none" normalizeH="0" baseline="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BUser</a:t>
                      </a:r>
                      <a:endParaRPr kumimoji="0" lang="en-US" sz="1400" b="0" i="0" u="none" strike="noStrike" cap="none" normalizeH="0" baseline="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51435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usrg_mstr</a:t>
                      </a:r>
                      <a:endParaRPr kumimoji="0" lang="en-US" sz="1400" b="0" i="0" u="none" strike="noStrike" cap="none" normalizeH="0" baseline="0" dirty="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mj-lt"/>
                          <a:cs typeface="Arial" charset="0"/>
                        </a:rPr>
                        <a:t>Role</a:t>
                      </a:r>
                      <a:endParaRPr kumimoji="0" lang="en-US" sz="1400" b="0" i="0" u="none" strike="noStrike" cap="none" normalizeH="0" baseline="0" dirty="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BMfgRole</a:t>
                      </a:r>
                      <a:endParaRPr kumimoji="0" lang="en-US" sz="1400" b="0" i="0" u="none" strike="noStrike" cap="none" normalizeH="0" baseline="0" dirty="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Times New Roman" pitchFamily="18" charset="0"/>
                        </a:rPr>
                        <a:t> </a:t>
                      </a:r>
                      <a:endParaRPr kumimoji="0" lang="en-US" sz="1400" b="0" i="0" u="none" strike="noStrike" cap="none" normalizeH="0" baseline="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BRole</a:t>
                      </a:r>
                      <a:endParaRPr kumimoji="0" lang="en-US" sz="1400" b="0" i="0" u="none" strike="noStrike" cap="none" normalizeH="0" baseline="0" dirty="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2862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usrgd_det</a:t>
                      </a:r>
                      <a:endParaRPr kumimoji="0" lang="en-US" sz="1400" b="0" i="0" u="none" strike="noStrike" cap="none" normalizeH="0" baseline="0" dirty="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UserRoleDomain</a:t>
                      </a:r>
                      <a:endParaRPr kumimoji="0" lang="en-US" sz="1400" b="0" i="0" u="none" strike="noStrike" cap="none" normalizeH="0" baseline="0" dirty="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BMfgUserRole</a:t>
                      </a:r>
                      <a:endParaRPr kumimoji="0" lang="en-US" sz="1400" b="0" i="0" u="none" strike="noStrike" cap="none" normalizeH="0" baseline="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 </a:t>
                      </a:r>
                      <a:endParaRPr kumimoji="0" lang="en-US" sz="1400" b="0" i="0" u="none" strike="noStrike" cap="none" normalizeH="0" baseline="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BUserRole</a:t>
                      </a:r>
                      <a:endParaRPr kumimoji="0" lang="en-US" sz="1400" b="0" i="0" u="none" strike="noStrike" cap="none" normalizeH="0" baseline="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1910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vd_mstr</a:t>
                      </a:r>
                      <a:endParaRPr kumimoji="0" lang="en-US" sz="1400" b="0" i="0" u="none" strike="noStrike" cap="none" normalizeH="0" baseline="0" dirty="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chemeClr val="tx1"/>
                          </a:solidFill>
                          <a:effectLst/>
                          <a:latin typeface="+mj-lt"/>
                          <a:cs typeface="Arial" charset="0"/>
                        </a:rPr>
                        <a:t>Creditor</a:t>
                      </a:r>
                      <a:endParaRPr kumimoji="0" lang="en-US" sz="1400" b="0" i="0" u="none" strike="noStrike" cap="none" normalizeH="0" baseline="0" dirty="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BMfgSupplier</a:t>
                      </a:r>
                      <a:endParaRPr kumimoji="0" lang="en-US" sz="1400" b="0" i="0" u="none" strike="noStrike" cap="none" normalizeH="0" baseline="0" dirty="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chemeClr val="tx1"/>
                          </a:solidFill>
                          <a:effectLst/>
                          <a:latin typeface="+mj-lt"/>
                          <a:cs typeface="Arial" charset="0"/>
                        </a:rPr>
                        <a:t>yes</a:t>
                      </a:r>
                      <a:endParaRPr kumimoji="0" lang="en-US" sz="1400" b="0" i="0" u="none" strike="noStrike" cap="none" normalizeH="0" baseline="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1400" b="0" i="0" u="none" strike="noStrike" cap="none" normalizeH="0" baseline="0" dirty="0" err="1" smtClean="0">
                          <a:ln>
                            <a:noFill/>
                          </a:ln>
                          <a:solidFill>
                            <a:schemeClr val="tx1"/>
                          </a:solidFill>
                          <a:effectLst/>
                          <a:latin typeface="+mj-lt"/>
                          <a:cs typeface="Arial" charset="0"/>
                        </a:rPr>
                        <a:t>BCreditor</a:t>
                      </a:r>
                      <a:endParaRPr kumimoji="0" lang="en-US" sz="1400" b="0" i="0" u="none" strike="noStrike" cap="none" normalizeH="0" baseline="0" dirty="0" smtClean="0">
                        <a:ln>
                          <a:noFill/>
                        </a:ln>
                        <a:solidFill>
                          <a:schemeClr val="tx1"/>
                        </a:solidFill>
                        <a:effectLst/>
                        <a:latin typeface="+mj-lt"/>
                      </a:endParaRPr>
                    </a:p>
                  </a:txBody>
                  <a:tcPr marL="89203" marR="89203" marT="91440" marB="91440" anchor="b"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40962" name="Rectangle 2"/>
          <p:cNvSpPr>
            <a:spLocks noGrp="1" noChangeArrowheads="1"/>
          </p:cNvSpPr>
          <p:nvPr>
            <p:ph type="title"/>
          </p:nvPr>
        </p:nvSpPr>
        <p:spPr/>
        <p:txBody>
          <a:bodyPr/>
          <a:lstStyle/>
          <a:p>
            <a:pPr eaLnBrk="1" hangingPunct="1"/>
            <a:r>
              <a:rPr lang="en-US" dirty="0" smtClean="0"/>
              <a:t>Replicated Tables</a:t>
            </a:r>
          </a:p>
        </p:txBody>
      </p:sp>
      <p:sp>
        <p:nvSpPr>
          <p:cNvPr id="41025" name="Footer Placeholder 3"/>
          <p:cNvSpPr>
            <a:spLocks noGrp="1"/>
          </p:cNvSpPr>
          <p:nvPr>
            <p:ph type="ftr" sz="quarter" idx="10"/>
          </p:nvPr>
        </p:nvSpPr>
        <p:spPr>
          <a:noFill/>
        </p:spPr>
        <p:txBody>
          <a:bodyPr/>
          <a:lstStyle/>
          <a:p>
            <a:r>
              <a:rPr lang="en-US" smtClean="0"/>
              <a:t>CUST_DB_160</a:t>
            </a:r>
          </a:p>
        </p:txBody>
      </p:sp>
      <p:sp>
        <p:nvSpPr>
          <p:cNvPr id="6" name="Rectangle 5"/>
          <p:cNvSpPr/>
          <p:nvPr/>
        </p:nvSpPr>
        <p:spPr>
          <a:xfrm>
            <a:off x="531626" y="829946"/>
            <a:ext cx="8314661" cy="769441"/>
          </a:xfrm>
          <a:prstGeom prst="rect">
            <a:avLst/>
          </a:prstGeom>
        </p:spPr>
        <p:txBody>
          <a:bodyPr wrap="square">
            <a:spAutoFit/>
          </a:bodyPr>
          <a:lstStyle/>
          <a:p>
            <a:pPr algn="l">
              <a:buClr>
                <a:schemeClr val="accent6"/>
              </a:buClr>
              <a:buSzPct val="125000"/>
              <a:buFont typeface="Arial" pitchFamily="34" charset="0"/>
              <a:buChar char="•"/>
            </a:pPr>
            <a:r>
              <a:rPr lang="en-US" sz="1600" dirty="0" smtClean="0">
                <a:latin typeface="+mj-lt"/>
              </a:rPr>
              <a:t>The only tables currently replicated from ERP to Financials are </a:t>
            </a:r>
            <a:r>
              <a:rPr lang="en-US" sz="1600" dirty="0" err="1" smtClean="0">
                <a:latin typeface="+mj-lt"/>
                <a:cs typeface="Courier New" pitchFamily="49" charset="0"/>
              </a:rPr>
              <a:t>usr_mstr</a:t>
            </a:r>
            <a:r>
              <a:rPr lang="en-US" sz="1600" dirty="0" smtClean="0">
                <a:latin typeface="+mj-lt"/>
              </a:rPr>
              <a:t> &amp; </a:t>
            </a:r>
            <a:r>
              <a:rPr lang="en-US" sz="1600" dirty="0" smtClean="0">
                <a:latin typeface="+mj-lt"/>
                <a:cs typeface="Courier New" pitchFamily="49" charset="0"/>
              </a:rPr>
              <a:t>tx2_mstr</a:t>
            </a:r>
          </a:p>
          <a:p>
            <a:pPr algn="l">
              <a:buClr>
                <a:schemeClr val="accent6"/>
              </a:buClr>
              <a:buSzPct val="125000"/>
            </a:pPr>
            <a:endParaRPr lang="en-US" sz="1200" dirty="0" smtClean="0">
              <a:latin typeface="+mj-lt"/>
              <a:cs typeface="Courier New" pitchFamily="49" charset="0"/>
            </a:endParaRPr>
          </a:p>
          <a:p>
            <a:pPr algn="l">
              <a:buClr>
                <a:schemeClr val="accent6"/>
              </a:buClr>
              <a:buSzPct val="125000"/>
              <a:buFont typeface="Arial" pitchFamily="34" charset="0"/>
              <a:buChar char="•"/>
            </a:pPr>
            <a:r>
              <a:rPr lang="en-US" sz="1600" dirty="0" smtClean="0">
                <a:latin typeface="+mj-lt"/>
              </a:rPr>
              <a:t>There is also some “replication” of Resource data from Menu Maintenance</a:t>
            </a:r>
            <a:endParaRPr lang="en-US" sz="1600" dirty="0">
              <a:latin typeface="+mj-lt"/>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p:txBody>
          <a:bodyPr/>
          <a:lstStyle/>
          <a:p>
            <a:pPr eaLnBrk="1" hangingPunct="1"/>
            <a:r>
              <a:rPr lang="en-GB" smtClean="0"/>
              <a:t>Business Data Model</a:t>
            </a:r>
          </a:p>
        </p:txBody>
      </p:sp>
      <p:sp>
        <p:nvSpPr>
          <p:cNvPr id="41989" name="Footer Placeholder 3"/>
          <p:cNvSpPr>
            <a:spLocks noGrp="1"/>
          </p:cNvSpPr>
          <p:nvPr>
            <p:ph type="ftr" sz="quarter" idx="10"/>
          </p:nvPr>
        </p:nvSpPr>
        <p:spPr>
          <a:noFill/>
        </p:spPr>
        <p:txBody>
          <a:bodyPr/>
          <a:lstStyle/>
          <a:p>
            <a:r>
              <a:rPr lang="en-US" smtClean="0"/>
              <a:t>CUST_DB_170</a:t>
            </a:r>
          </a:p>
        </p:txBody>
      </p:sp>
      <p:grpSp>
        <p:nvGrpSpPr>
          <p:cNvPr id="20" name="Group 19"/>
          <p:cNvGrpSpPr/>
          <p:nvPr/>
        </p:nvGrpSpPr>
        <p:grpSpPr>
          <a:xfrm>
            <a:off x="786902" y="1137623"/>
            <a:ext cx="7556500" cy="4916487"/>
            <a:chOff x="1233488" y="1222687"/>
            <a:chExt cx="7556500" cy="4916487"/>
          </a:xfrm>
        </p:grpSpPr>
        <p:sp>
          <p:nvSpPr>
            <p:cNvPr id="41987" name="Text Box 16"/>
            <p:cNvSpPr txBox="1">
              <a:spLocks noChangeArrowheads="1"/>
            </p:cNvSpPr>
            <p:nvPr/>
          </p:nvSpPr>
          <p:spPr bwMode="auto">
            <a:xfrm>
              <a:off x="6508750" y="4962837"/>
              <a:ext cx="2281238" cy="738664"/>
            </a:xfrm>
            <a:prstGeom prst="rect">
              <a:avLst/>
            </a:prstGeom>
            <a:solidFill>
              <a:schemeClr val="accent1">
                <a:lumMod val="20000"/>
                <a:lumOff val="80000"/>
              </a:schemeClr>
            </a:solidFill>
            <a:ln w="19050" algn="ctr">
              <a:solidFill>
                <a:schemeClr val="tx1"/>
              </a:solidFill>
              <a:miter lim="800000"/>
              <a:headEnd/>
              <a:tailEnd/>
            </a:ln>
          </p:spPr>
          <p:txBody>
            <a:bodyPr tIns="91440" bIns="91440">
              <a:spAutoFit/>
            </a:bodyPr>
            <a:lstStyle/>
            <a:p>
              <a:pPr>
                <a:spcBef>
                  <a:spcPct val="50000"/>
                </a:spcBef>
              </a:pPr>
              <a:r>
                <a:rPr lang="en-US" sz="1800">
                  <a:latin typeface="+mj-lt"/>
                </a:rPr>
                <a:t>aka: Company Data</a:t>
              </a:r>
            </a:p>
          </p:txBody>
        </p:sp>
        <p:grpSp>
          <p:nvGrpSpPr>
            <p:cNvPr id="41988" name="Group 18"/>
            <p:cNvGrpSpPr>
              <a:grpSpLocks/>
            </p:cNvGrpSpPr>
            <p:nvPr/>
          </p:nvGrpSpPr>
          <p:grpSpPr bwMode="auto">
            <a:xfrm>
              <a:off x="1233488" y="1222687"/>
              <a:ext cx="5191125" cy="4916487"/>
              <a:chOff x="1001713" y="1289050"/>
              <a:chExt cx="5422900" cy="5349875"/>
            </a:xfrm>
          </p:grpSpPr>
          <p:sp>
            <p:nvSpPr>
              <p:cNvPr id="41990" name="AutoShape 3"/>
              <p:cNvSpPr>
                <a:spLocks noChangeArrowheads="1"/>
              </p:cNvSpPr>
              <p:nvPr/>
            </p:nvSpPr>
            <p:spPr bwMode="auto">
              <a:xfrm>
                <a:off x="1001713" y="1289050"/>
                <a:ext cx="5184775" cy="5349875"/>
              </a:xfrm>
              <a:prstGeom prst="can">
                <a:avLst>
                  <a:gd name="adj" fmla="val 21138"/>
                </a:avLst>
              </a:prstGeom>
              <a:solidFill>
                <a:srgbClr val="4BB69D"/>
              </a:solidFill>
              <a:ln w="9525">
                <a:noFill/>
                <a:round/>
                <a:headEnd/>
                <a:tailEnd/>
              </a:ln>
            </p:spPr>
            <p:txBody>
              <a:bodyPr wrap="none" anchor="ctr"/>
              <a:lstStyle/>
              <a:p>
                <a:endParaRPr lang="en-IE">
                  <a:latin typeface="+mj-lt"/>
                </a:endParaRPr>
              </a:p>
            </p:txBody>
          </p:sp>
          <p:sp>
            <p:nvSpPr>
              <p:cNvPr id="41991" name="Rectangle 4"/>
              <p:cNvSpPr>
                <a:spLocks noChangeArrowheads="1"/>
              </p:cNvSpPr>
              <p:nvPr/>
            </p:nvSpPr>
            <p:spPr bwMode="auto">
              <a:xfrm>
                <a:off x="1181100" y="5214938"/>
                <a:ext cx="822325" cy="971550"/>
              </a:xfrm>
              <a:prstGeom prst="rect">
                <a:avLst/>
              </a:prstGeom>
              <a:solidFill>
                <a:srgbClr val="BCCEE8"/>
              </a:solidFill>
              <a:ln w="9360">
                <a:solidFill>
                  <a:srgbClr val="000000"/>
                </a:solidFill>
                <a:miter lim="800000"/>
                <a:headEnd/>
                <a:tailEnd/>
              </a:ln>
            </p:spPr>
            <p:txBody>
              <a:bodyPr wrap="none" lIns="90000" tIns="91440" rIns="90000" bIns="91440" anchor="ctr"/>
              <a:lstStyle/>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000000"/>
                    </a:solidFill>
                    <a:latin typeface="+mj-lt"/>
                  </a:rPr>
                  <a:t>Entity</a:t>
                </a:r>
              </a:p>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000000"/>
                    </a:solidFill>
                    <a:latin typeface="+mj-lt"/>
                  </a:rPr>
                  <a:t>Data</a:t>
                </a:r>
              </a:p>
            </p:txBody>
          </p:sp>
          <p:sp>
            <p:nvSpPr>
              <p:cNvPr id="41992" name="Rectangle 5"/>
              <p:cNvSpPr>
                <a:spLocks noChangeArrowheads="1"/>
              </p:cNvSpPr>
              <p:nvPr/>
            </p:nvSpPr>
            <p:spPr bwMode="auto">
              <a:xfrm>
                <a:off x="2166938" y="5213350"/>
                <a:ext cx="822325" cy="971550"/>
              </a:xfrm>
              <a:prstGeom prst="rect">
                <a:avLst/>
              </a:prstGeom>
              <a:solidFill>
                <a:srgbClr val="BCCEE8"/>
              </a:solidFill>
              <a:ln w="9360">
                <a:solidFill>
                  <a:srgbClr val="000000"/>
                </a:solidFill>
                <a:miter lim="800000"/>
                <a:headEnd/>
                <a:tailEnd/>
              </a:ln>
            </p:spPr>
            <p:txBody>
              <a:bodyPr wrap="none" lIns="90000" tIns="91440" rIns="90000" bIns="91440" anchor="ctr"/>
              <a:lstStyle/>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000000"/>
                    </a:solidFill>
                    <a:latin typeface="+mj-lt"/>
                  </a:rPr>
                  <a:t>Entity</a:t>
                </a:r>
              </a:p>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000000"/>
                    </a:solidFill>
                    <a:latin typeface="+mj-lt"/>
                  </a:rPr>
                  <a:t>Data</a:t>
                </a:r>
              </a:p>
            </p:txBody>
          </p:sp>
          <p:sp>
            <p:nvSpPr>
              <p:cNvPr id="41993" name="Rectangle 6"/>
              <p:cNvSpPr>
                <a:spLocks noChangeArrowheads="1"/>
              </p:cNvSpPr>
              <p:nvPr/>
            </p:nvSpPr>
            <p:spPr bwMode="auto">
              <a:xfrm>
                <a:off x="3152775" y="5214938"/>
                <a:ext cx="822325" cy="971550"/>
              </a:xfrm>
              <a:prstGeom prst="rect">
                <a:avLst/>
              </a:prstGeom>
              <a:solidFill>
                <a:srgbClr val="BCCEE8"/>
              </a:solidFill>
              <a:ln w="9360">
                <a:solidFill>
                  <a:srgbClr val="000000"/>
                </a:solidFill>
                <a:miter lim="800000"/>
                <a:headEnd/>
                <a:tailEnd/>
              </a:ln>
            </p:spPr>
            <p:txBody>
              <a:bodyPr wrap="none" lIns="90000" tIns="91440" rIns="90000" bIns="91440" anchor="ctr"/>
              <a:lstStyle/>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000000"/>
                    </a:solidFill>
                    <a:latin typeface="+mj-lt"/>
                  </a:rPr>
                  <a:t>Entity</a:t>
                </a:r>
              </a:p>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000000"/>
                    </a:solidFill>
                    <a:latin typeface="+mj-lt"/>
                  </a:rPr>
                  <a:t>Data</a:t>
                </a:r>
              </a:p>
            </p:txBody>
          </p:sp>
          <p:sp>
            <p:nvSpPr>
              <p:cNvPr id="41994" name="Rectangle 7"/>
              <p:cNvSpPr>
                <a:spLocks noChangeArrowheads="1"/>
              </p:cNvSpPr>
              <p:nvPr/>
            </p:nvSpPr>
            <p:spPr bwMode="auto">
              <a:xfrm>
                <a:off x="4138613" y="5213350"/>
                <a:ext cx="822325" cy="971550"/>
              </a:xfrm>
              <a:prstGeom prst="rect">
                <a:avLst/>
              </a:prstGeom>
              <a:solidFill>
                <a:srgbClr val="BCCEE8"/>
              </a:solidFill>
              <a:ln w="9360">
                <a:solidFill>
                  <a:srgbClr val="000000"/>
                </a:solidFill>
                <a:miter lim="800000"/>
                <a:headEnd/>
                <a:tailEnd/>
              </a:ln>
            </p:spPr>
            <p:txBody>
              <a:bodyPr wrap="none" lIns="90000" tIns="91440" rIns="90000" bIns="91440" anchor="ctr"/>
              <a:lstStyle/>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000000"/>
                    </a:solidFill>
                    <a:latin typeface="+mj-lt"/>
                  </a:rPr>
                  <a:t>Entity</a:t>
                </a:r>
              </a:p>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000000"/>
                    </a:solidFill>
                    <a:latin typeface="+mj-lt"/>
                  </a:rPr>
                  <a:t>Data</a:t>
                </a:r>
              </a:p>
            </p:txBody>
          </p:sp>
          <p:sp>
            <p:nvSpPr>
              <p:cNvPr id="41995" name="Rectangle 8"/>
              <p:cNvSpPr>
                <a:spLocks noChangeArrowheads="1"/>
              </p:cNvSpPr>
              <p:nvPr/>
            </p:nvSpPr>
            <p:spPr bwMode="auto">
              <a:xfrm>
                <a:off x="5124450" y="5213350"/>
                <a:ext cx="822325" cy="971550"/>
              </a:xfrm>
              <a:prstGeom prst="rect">
                <a:avLst/>
              </a:prstGeom>
              <a:solidFill>
                <a:srgbClr val="BCCEE8"/>
              </a:solidFill>
              <a:ln w="9360">
                <a:solidFill>
                  <a:srgbClr val="000000"/>
                </a:solidFill>
                <a:miter lim="800000"/>
                <a:headEnd/>
                <a:tailEnd/>
              </a:ln>
            </p:spPr>
            <p:txBody>
              <a:bodyPr wrap="none" lIns="90000" tIns="91440" rIns="90000" bIns="91440" anchor="ctr"/>
              <a:lstStyle/>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000000"/>
                    </a:solidFill>
                    <a:latin typeface="+mj-lt"/>
                  </a:rPr>
                  <a:t>Entity</a:t>
                </a:r>
              </a:p>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000000"/>
                    </a:solidFill>
                    <a:latin typeface="+mj-lt"/>
                  </a:rPr>
                  <a:t>Data</a:t>
                </a:r>
              </a:p>
            </p:txBody>
          </p:sp>
          <p:sp>
            <p:nvSpPr>
              <p:cNvPr id="41996" name="Text Box 9"/>
              <p:cNvSpPr txBox="1">
                <a:spLocks noChangeArrowheads="1"/>
              </p:cNvSpPr>
              <p:nvPr/>
            </p:nvSpPr>
            <p:spPr bwMode="auto">
              <a:xfrm>
                <a:off x="2489180" y="1633538"/>
                <a:ext cx="2152474" cy="535852"/>
              </a:xfrm>
              <a:prstGeom prst="rect">
                <a:avLst/>
              </a:prstGeom>
              <a:noFill/>
              <a:ln w="9525">
                <a:noFill/>
                <a:round/>
                <a:headEnd/>
                <a:tailEnd/>
              </a:ln>
            </p:spPr>
            <p:txBody>
              <a:bodyPr wrap="none" lIns="90000" tIns="91440" rIns="90000" bIns="91440">
                <a:spAutoFit/>
              </a:bodyPr>
              <a:lstStyle/>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a:solidFill>
                      <a:srgbClr val="000000"/>
                    </a:solidFill>
                    <a:latin typeface="+mj-lt"/>
                  </a:rPr>
                  <a:t>QAD </a:t>
                </a:r>
                <a:r>
                  <a:rPr lang="en-GB" sz="2000" smtClean="0">
                    <a:solidFill>
                      <a:srgbClr val="000000"/>
                    </a:solidFill>
                    <a:latin typeface="+mj-lt"/>
                  </a:rPr>
                  <a:t>EE </a:t>
                </a:r>
                <a:r>
                  <a:rPr lang="en-GB" sz="2000" dirty="0">
                    <a:solidFill>
                      <a:srgbClr val="000000"/>
                    </a:solidFill>
                    <a:latin typeface="+mj-lt"/>
                  </a:rPr>
                  <a:t>System</a:t>
                </a:r>
              </a:p>
            </p:txBody>
          </p:sp>
          <p:sp>
            <p:nvSpPr>
              <p:cNvPr id="41997" name="Rectangle 10"/>
              <p:cNvSpPr>
                <a:spLocks noChangeArrowheads="1"/>
              </p:cNvSpPr>
              <p:nvPr/>
            </p:nvSpPr>
            <p:spPr bwMode="auto">
              <a:xfrm>
                <a:off x="1160463" y="3409950"/>
                <a:ext cx="2674634" cy="561975"/>
              </a:xfrm>
              <a:prstGeom prst="rect">
                <a:avLst/>
              </a:prstGeom>
              <a:solidFill>
                <a:srgbClr val="BCCEE8"/>
              </a:solidFill>
              <a:ln w="9360">
                <a:solidFill>
                  <a:srgbClr val="000000"/>
                </a:solidFill>
                <a:miter lim="800000"/>
                <a:headEnd/>
                <a:tailEnd/>
              </a:ln>
            </p:spPr>
            <p:txBody>
              <a:bodyPr wrap="none" lIns="90000" tIns="91440" rIns="90000" bIns="91440" anchor="ctr"/>
              <a:lstStyle/>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000000"/>
                    </a:solidFill>
                    <a:latin typeface="+mj-lt"/>
                  </a:rPr>
                  <a:t>Shared Set Data</a:t>
                </a:r>
              </a:p>
            </p:txBody>
          </p:sp>
          <p:sp>
            <p:nvSpPr>
              <p:cNvPr id="41998" name="Rectangle 11"/>
              <p:cNvSpPr>
                <a:spLocks noChangeArrowheads="1"/>
              </p:cNvSpPr>
              <p:nvPr/>
            </p:nvSpPr>
            <p:spPr bwMode="auto">
              <a:xfrm>
                <a:off x="3933934" y="3419475"/>
                <a:ext cx="2005975" cy="544513"/>
              </a:xfrm>
              <a:prstGeom prst="rect">
                <a:avLst/>
              </a:prstGeom>
              <a:solidFill>
                <a:srgbClr val="BCCEE8"/>
              </a:solidFill>
              <a:ln w="9360">
                <a:solidFill>
                  <a:srgbClr val="000000"/>
                </a:solidFill>
                <a:miter lim="800000"/>
                <a:headEnd/>
                <a:tailEnd/>
              </a:ln>
            </p:spPr>
            <p:txBody>
              <a:bodyPr wrap="none" lIns="90000" tIns="91440" rIns="90000" bIns="91440" anchor="ctr"/>
              <a:lstStyle/>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000000"/>
                    </a:solidFill>
                    <a:latin typeface="+mj-lt"/>
                  </a:rPr>
                  <a:t>Shared Set Data</a:t>
                </a:r>
              </a:p>
            </p:txBody>
          </p:sp>
          <p:sp>
            <p:nvSpPr>
              <p:cNvPr id="41999" name="Rectangle 12"/>
              <p:cNvSpPr>
                <a:spLocks noChangeArrowheads="1"/>
              </p:cNvSpPr>
              <p:nvPr/>
            </p:nvSpPr>
            <p:spPr bwMode="auto">
              <a:xfrm>
                <a:off x="1181100" y="2722563"/>
                <a:ext cx="4757738" cy="520700"/>
              </a:xfrm>
              <a:prstGeom prst="rect">
                <a:avLst/>
              </a:prstGeom>
              <a:solidFill>
                <a:srgbClr val="BCCEE8"/>
              </a:solidFill>
              <a:ln w="9360">
                <a:solidFill>
                  <a:srgbClr val="000000"/>
                </a:solidFill>
                <a:miter lim="800000"/>
                <a:headEnd/>
                <a:tailEnd/>
              </a:ln>
            </p:spPr>
            <p:txBody>
              <a:bodyPr wrap="none" lIns="90000" tIns="91440" rIns="90000" bIns="91440" anchor="ctr"/>
              <a:lstStyle/>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smtClean="0">
                    <a:solidFill>
                      <a:srgbClr val="000000"/>
                    </a:solidFill>
                    <a:latin typeface="+mj-lt"/>
                  </a:rPr>
                  <a:t>System-wide </a:t>
                </a:r>
                <a:r>
                  <a:rPr lang="en-GB" sz="1800">
                    <a:solidFill>
                      <a:srgbClr val="000000"/>
                    </a:solidFill>
                    <a:latin typeface="+mj-lt"/>
                  </a:rPr>
                  <a:t>Data</a:t>
                </a:r>
              </a:p>
            </p:txBody>
          </p:sp>
          <p:sp>
            <p:nvSpPr>
              <p:cNvPr id="42000" name="Rectangle 13"/>
              <p:cNvSpPr>
                <a:spLocks noChangeArrowheads="1"/>
              </p:cNvSpPr>
              <p:nvPr/>
            </p:nvSpPr>
            <p:spPr bwMode="auto">
              <a:xfrm>
                <a:off x="1169988" y="4108450"/>
                <a:ext cx="1817687" cy="971550"/>
              </a:xfrm>
              <a:prstGeom prst="rect">
                <a:avLst/>
              </a:prstGeom>
              <a:solidFill>
                <a:srgbClr val="BCCEE8"/>
              </a:solidFill>
              <a:ln w="9360">
                <a:solidFill>
                  <a:srgbClr val="000000"/>
                </a:solidFill>
                <a:miter lim="800000"/>
                <a:headEnd/>
                <a:tailEnd/>
              </a:ln>
            </p:spPr>
            <p:txBody>
              <a:bodyPr wrap="none" lIns="90000" tIns="91440" rIns="90000" bIns="91440" anchor="ctr"/>
              <a:lstStyle/>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000000"/>
                    </a:solidFill>
                    <a:latin typeface="+mj-lt"/>
                  </a:rPr>
                  <a:t>Domain</a:t>
                </a:r>
              </a:p>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000000"/>
                    </a:solidFill>
                    <a:latin typeface="+mj-lt"/>
                  </a:rPr>
                  <a:t>Data</a:t>
                </a:r>
              </a:p>
            </p:txBody>
          </p:sp>
          <p:sp>
            <p:nvSpPr>
              <p:cNvPr id="42001" name="Rectangle 14"/>
              <p:cNvSpPr>
                <a:spLocks noChangeArrowheads="1"/>
              </p:cNvSpPr>
              <p:nvPr/>
            </p:nvSpPr>
            <p:spPr bwMode="auto">
              <a:xfrm>
                <a:off x="4119563" y="4108450"/>
                <a:ext cx="1817687" cy="971550"/>
              </a:xfrm>
              <a:prstGeom prst="rect">
                <a:avLst/>
              </a:prstGeom>
              <a:solidFill>
                <a:srgbClr val="BCCEE8"/>
              </a:solidFill>
              <a:ln w="9360">
                <a:solidFill>
                  <a:srgbClr val="000000"/>
                </a:solidFill>
                <a:miter lim="800000"/>
                <a:headEnd/>
                <a:tailEnd/>
              </a:ln>
            </p:spPr>
            <p:txBody>
              <a:bodyPr wrap="none" lIns="90000" tIns="91440" rIns="90000" bIns="91440" anchor="ctr"/>
              <a:lstStyle/>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000000"/>
                    </a:solidFill>
                    <a:latin typeface="+mj-lt"/>
                  </a:rPr>
                  <a:t>Domain</a:t>
                </a:r>
              </a:p>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000000"/>
                    </a:solidFill>
                    <a:latin typeface="+mj-lt"/>
                  </a:rPr>
                  <a:t>Data</a:t>
                </a:r>
              </a:p>
            </p:txBody>
          </p:sp>
          <p:sp>
            <p:nvSpPr>
              <p:cNvPr id="42002" name="Rectangle 15"/>
              <p:cNvSpPr>
                <a:spLocks noChangeArrowheads="1"/>
              </p:cNvSpPr>
              <p:nvPr/>
            </p:nvSpPr>
            <p:spPr bwMode="auto">
              <a:xfrm>
                <a:off x="3056464" y="4108450"/>
                <a:ext cx="999654" cy="971550"/>
              </a:xfrm>
              <a:prstGeom prst="rect">
                <a:avLst/>
              </a:prstGeom>
              <a:solidFill>
                <a:srgbClr val="BCCEE8"/>
              </a:solidFill>
              <a:ln w="9360">
                <a:solidFill>
                  <a:srgbClr val="000000"/>
                </a:solidFill>
                <a:miter lim="800000"/>
                <a:headEnd/>
                <a:tailEnd/>
              </a:ln>
            </p:spPr>
            <p:txBody>
              <a:bodyPr wrap="none" lIns="90000" tIns="91440" rIns="90000" bIns="91440" anchor="ctr"/>
              <a:lstStyle/>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000000"/>
                    </a:solidFill>
                    <a:latin typeface="+mj-lt"/>
                  </a:rPr>
                  <a:t>Domain</a:t>
                </a:r>
              </a:p>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000000"/>
                    </a:solidFill>
                    <a:latin typeface="+mj-lt"/>
                  </a:rPr>
                  <a:t>Data</a:t>
                </a:r>
              </a:p>
            </p:txBody>
          </p:sp>
          <p:sp>
            <p:nvSpPr>
              <p:cNvPr id="42003" name="AutoShape 17"/>
              <p:cNvSpPr>
                <a:spLocks/>
              </p:cNvSpPr>
              <p:nvPr/>
            </p:nvSpPr>
            <p:spPr bwMode="auto">
              <a:xfrm>
                <a:off x="6108700" y="5359801"/>
                <a:ext cx="315913" cy="715159"/>
              </a:xfrm>
              <a:prstGeom prst="rightBrace">
                <a:avLst>
                  <a:gd name="adj1" fmla="val 25084"/>
                  <a:gd name="adj2" fmla="val 50000"/>
                </a:avLst>
              </a:prstGeom>
              <a:noFill/>
              <a:ln w="19050">
                <a:solidFill>
                  <a:srgbClr val="FF0000"/>
                </a:solidFill>
                <a:round/>
                <a:headEnd/>
                <a:tailEnd/>
              </a:ln>
            </p:spPr>
            <p:txBody>
              <a:bodyPr tIns="91440" bIns="91440" anchor="ctr">
                <a:spAutoFit/>
              </a:bodyPr>
              <a:lstStyle/>
              <a:p>
                <a:endParaRPr lang="en-IE">
                  <a:latin typeface="+mj-lt"/>
                </a:endParaRPr>
              </a:p>
            </p:txBody>
          </p:sp>
        </p:grpSp>
      </p:gr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8" name="Rectangle 3"/>
          <p:cNvSpPr>
            <a:spLocks noGrp="1" noChangeArrowheads="1"/>
          </p:cNvSpPr>
          <p:nvPr>
            <p:ph idx="1"/>
          </p:nvPr>
        </p:nvSpPr>
        <p:spPr>
          <a:noFill/>
        </p:spPr>
        <p:txBody>
          <a:bodyPr lIns="91432" tIns="91432" rIns="91432" bIns="91432"/>
          <a:lstStyle/>
          <a:p>
            <a:pPr eaLnBrk="1" hangingPunct="1"/>
            <a:r>
              <a:rPr lang="en-US" dirty="0" smtClean="0"/>
              <a:t>Design tool for creating, editing, duplicating and deleting browses</a:t>
            </a:r>
          </a:p>
          <a:p>
            <a:pPr eaLnBrk="1" hangingPunct="1"/>
            <a:r>
              <a:rPr lang="en-IE" dirty="0" smtClean="0"/>
              <a:t>.NET UI program</a:t>
            </a:r>
          </a:p>
          <a:p>
            <a:pPr eaLnBrk="1" hangingPunct="1"/>
            <a:r>
              <a:rPr lang="en-IE" dirty="0" smtClean="0"/>
              <a:t>Import and</a:t>
            </a:r>
            <a:br>
              <a:rPr lang="en-IE" dirty="0" smtClean="0"/>
            </a:br>
            <a:r>
              <a:rPr lang="en-IE" dirty="0" smtClean="0"/>
              <a:t>export browses</a:t>
            </a:r>
          </a:p>
          <a:p>
            <a:pPr eaLnBrk="1" hangingPunct="1"/>
            <a:r>
              <a:rPr lang="en-IE" dirty="0" smtClean="0"/>
              <a:t>Run stand-alone</a:t>
            </a:r>
          </a:p>
          <a:p>
            <a:pPr eaLnBrk="1" hangingPunct="1"/>
            <a:r>
              <a:rPr lang="en-IE" dirty="0" smtClean="0"/>
              <a:t>Run as a lookup</a:t>
            </a:r>
            <a:br>
              <a:rPr lang="en-IE" dirty="0" smtClean="0"/>
            </a:br>
            <a:r>
              <a:rPr lang="en-IE" dirty="0" smtClean="0"/>
              <a:t>on custom fields</a:t>
            </a:r>
          </a:p>
          <a:p>
            <a:pPr eaLnBrk="1" hangingPunct="1"/>
            <a:endParaRPr lang="en-IE" dirty="0" smtClean="0"/>
          </a:p>
        </p:txBody>
      </p:sp>
      <p:sp>
        <p:nvSpPr>
          <p:cNvPr id="6147" name="Rectangle 2"/>
          <p:cNvSpPr>
            <a:spLocks noGrp="1" noChangeArrowheads="1"/>
          </p:cNvSpPr>
          <p:nvPr>
            <p:ph type="title"/>
          </p:nvPr>
        </p:nvSpPr>
        <p:spPr/>
        <p:txBody>
          <a:bodyPr/>
          <a:lstStyle/>
          <a:p>
            <a:pPr eaLnBrk="1" hangingPunct="1"/>
            <a:r>
              <a:rPr lang="en-US" dirty="0" smtClean="0"/>
              <a:t>Browse Maintenance</a:t>
            </a:r>
          </a:p>
        </p:txBody>
      </p:sp>
      <p:sp>
        <p:nvSpPr>
          <p:cNvPr id="6146" name="Footer Placeholder 3"/>
          <p:cNvSpPr>
            <a:spLocks noGrp="1"/>
          </p:cNvSpPr>
          <p:nvPr>
            <p:ph type="ftr" sz="quarter" idx="10"/>
          </p:nvPr>
        </p:nvSpPr>
        <p:spPr>
          <a:xfrm>
            <a:off x="8229600" y="6638544"/>
            <a:ext cx="1005840" cy="219456"/>
          </a:xfrm>
          <a:noFill/>
        </p:spPr>
        <p:txBody>
          <a:bodyPr/>
          <a:lstStyle/>
          <a:p>
            <a:r>
              <a:rPr lang="en-US" dirty="0" smtClean="0"/>
              <a:t>CUST_BRWS_0</a:t>
            </a:r>
            <a:fld id="{68641357-CBD2-4295-BBB4-50E78939FA4D}" type="slidenum">
              <a:rPr lang="en-US" smtClean="0"/>
              <a:pPr/>
              <a:t>4</a:t>
            </a:fld>
            <a:r>
              <a:rPr lang="en-US" dirty="0" smtClean="0"/>
              <a:t>0</a:t>
            </a:r>
          </a:p>
        </p:txBody>
      </p:sp>
      <p:pic>
        <p:nvPicPr>
          <p:cNvPr id="6149" name="Picture 4" descr="BrowseMaintenanceNetUI"/>
          <p:cNvPicPr>
            <a:picLocks noChangeAspect="1" noChangeArrowheads="1"/>
          </p:cNvPicPr>
          <p:nvPr/>
        </p:nvPicPr>
        <p:blipFill>
          <a:blip r:embed="rId3" cstate="print"/>
          <a:srcRect/>
          <a:stretch>
            <a:fillRect/>
          </a:stretch>
        </p:blipFill>
        <p:spPr bwMode="auto">
          <a:xfrm>
            <a:off x="3949765" y="2264799"/>
            <a:ext cx="4883150" cy="32623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1" name="Rectangle 2"/>
          <p:cNvSpPr>
            <a:spLocks noGrp="1" noChangeArrowheads="1"/>
          </p:cNvSpPr>
          <p:nvPr>
            <p:ph type="title"/>
          </p:nvPr>
        </p:nvSpPr>
        <p:spPr/>
        <p:txBody>
          <a:bodyPr/>
          <a:lstStyle/>
          <a:p>
            <a:pPr eaLnBrk="1" hangingPunct="1"/>
            <a:r>
              <a:rPr lang="en-US" smtClean="0"/>
              <a:t>Levels of Data</a:t>
            </a:r>
          </a:p>
        </p:txBody>
      </p:sp>
      <p:sp>
        <p:nvSpPr>
          <p:cNvPr id="43010" name="Footer Placeholder 3"/>
          <p:cNvSpPr>
            <a:spLocks noGrp="1"/>
          </p:cNvSpPr>
          <p:nvPr>
            <p:ph type="ftr" sz="quarter" idx="10"/>
          </p:nvPr>
        </p:nvSpPr>
        <p:spPr>
          <a:noFill/>
        </p:spPr>
        <p:txBody>
          <a:bodyPr/>
          <a:lstStyle/>
          <a:p>
            <a:r>
              <a:rPr lang="en-US" smtClean="0"/>
              <a:t>CUST_DB_180</a:t>
            </a:r>
          </a:p>
        </p:txBody>
      </p:sp>
      <p:sp>
        <p:nvSpPr>
          <p:cNvPr id="5" name="Rectangle 3"/>
          <p:cNvSpPr>
            <a:spLocks noGrp="1" noChangeArrowheads="1"/>
          </p:cNvSpPr>
          <p:nvPr>
            <p:ph idx="1"/>
          </p:nvPr>
        </p:nvSpPr>
        <p:spPr>
          <a:xfrm>
            <a:off x="457200" y="891610"/>
            <a:ext cx="8229600" cy="5115246"/>
          </a:xfrm>
        </p:spPr>
        <p:txBody>
          <a:bodyPr lIns="90000" rIns="90000">
            <a:spAutoFit/>
          </a:bodyPr>
          <a:lstStyle/>
          <a:p>
            <a:pPr marL="338138" indent="-338138" defTabSz="449263">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US" sz="2400" smtClean="0"/>
              <a:t>System-wide</a:t>
            </a:r>
            <a:endParaRPr lang="en-US" sz="2400" dirty="0" smtClean="0"/>
          </a:p>
          <a:p>
            <a:pPr marL="365760" indent="0" defTabSz="449263">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US" sz="2400" dirty="0" smtClean="0"/>
              <a:t>Users, Menus, Countries, Currencies, Languages, Messages, Tax Zones, …</a:t>
            </a:r>
          </a:p>
          <a:p>
            <a:pPr marL="338138" indent="-338138" defTabSz="449263">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US" sz="2400" dirty="0" smtClean="0"/>
              <a:t>Shared Set</a:t>
            </a:r>
          </a:p>
          <a:p>
            <a:pPr marL="338138" indent="0" defTabSz="449263">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US" sz="2400" dirty="0" smtClean="0"/>
              <a:t>Chart of accounts, suppliers, exchange rates, …</a:t>
            </a:r>
          </a:p>
          <a:p>
            <a:pPr marL="338138" indent="-338138" defTabSz="449263">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US" sz="2400" dirty="0" smtClean="0"/>
              <a:t>Domain </a:t>
            </a:r>
          </a:p>
          <a:p>
            <a:pPr marL="338138" indent="0" defTabSz="449263">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US" sz="2400" dirty="0" smtClean="0"/>
              <a:t>Base currency, GL calendar, operational data, items, locations, …</a:t>
            </a:r>
          </a:p>
          <a:p>
            <a:pPr marL="338138" indent="-338138" defTabSz="449263">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US" sz="2400" dirty="0" smtClean="0"/>
              <a:t>Entity/Company </a:t>
            </a:r>
          </a:p>
          <a:p>
            <a:pPr marL="400050" lvl="1" indent="0" defTabSz="449263">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US" dirty="0" smtClean="0"/>
              <a:t>Transactions, own bank account number, … (primarily Financial-only data)</a:t>
            </a:r>
          </a:p>
          <a:p>
            <a:pPr marL="400050" lvl="1" indent="0" defTabSz="449263">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US" dirty="0" smtClean="0"/>
              <a:t>Entities must be unique across domains</a:t>
            </a:r>
            <a:endParaRPr lang="en-GB" dirty="0" smtClean="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5" name="Rectangle 3"/>
          <p:cNvSpPr>
            <a:spLocks noGrp="1" noChangeArrowheads="1"/>
          </p:cNvSpPr>
          <p:nvPr>
            <p:ph idx="1"/>
          </p:nvPr>
        </p:nvSpPr>
        <p:spPr>
          <a:xfrm>
            <a:off x="457200" y="891610"/>
            <a:ext cx="8229600" cy="954107"/>
          </a:xfrm>
        </p:spPr>
        <p:txBody>
          <a:bodyPr lIns="90000" rIns="90000">
            <a:spAutoFit/>
          </a:bodyPr>
          <a:lstStyle/>
          <a:p>
            <a:pPr marL="0" indent="0" defTabSz="449263" eaLnBrk="1" hangingPunct="1">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GB" dirty="0" smtClean="0"/>
              <a:t>Instead of replicating (</a:t>
            </a:r>
            <a:r>
              <a:rPr lang="en-GB" dirty="0" err="1" smtClean="0"/>
              <a:t>DataSync</a:t>
            </a:r>
            <a:r>
              <a:rPr lang="en-GB" smtClean="0"/>
              <a:t>), multiple entities can use </a:t>
            </a:r>
            <a:r>
              <a:rPr lang="en-GB" smtClean="0">
                <a:solidFill>
                  <a:schemeClr val="hlink"/>
                </a:solidFill>
              </a:rPr>
              <a:t>Shared </a:t>
            </a:r>
            <a:r>
              <a:rPr lang="en-GB" dirty="0" smtClean="0">
                <a:solidFill>
                  <a:schemeClr val="hlink"/>
                </a:solidFill>
              </a:rPr>
              <a:t>Sets</a:t>
            </a:r>
            <a:r>
              <a:rPr lang="en-GB" dirty="0" smtClean="0"/>
              <a:t> </a:t>
            </a:r>
            <a:r>
              <a:rPr lang="en-GB" smtClean="0"/>
              <a:t>of data</a:t>
            </a:r>
            <a:endParaRPr lang="en-GB" dirty="0" smtClean="0"/>
          </a:p>
        </p:txBody>
      </p:sp>
      <p:sp>
        <p:nvSpPr>
          <p:cNvPr id="44034" name="Rectangle 2"/>
          <p:cNvSpPr>
            <a:spLocks noGrp="1" noChangeArrowheads="1"/>
          </p:cNvSpPr>
          <p:nvPr>
            <p:ph type="title"/>
          </p:nvPr>
        </p:nvSpPr>
        <p:spPr/>
        <p:txBody>
          <a:bodyPr lIns="90000" tIns="46800" rIns="90000" bIns="46800">
            <a:spAutoFit/>
          </a:bodyPr>
          <a:lstStyle/>
          <a:p>
            <a:pPr defTabSz="449263" eaLnBrk="1" hangingPunct="1">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mtClean="0"/>
              <a:t>Shared Set Data</a:t>
            </a:r>
          </a:p>
        </p:txBody>
      </p:sp>
      <p:sp>
        <p:nvSpPr>
          <p:cNvPr id="44050" name="Footer Placeholder 3"/>
          <p:cNvSpPr>
            <a:spLocks noGrp="1"/>
          </p:cNvSpPr>
          <p:nvPr>
            <p:ph type="ftr" sz="quarter" idx="10"/>
          </p:nvPr>
        </p:nvSpPr>
        <p:spPr>
          <a:noFill/>
        </p:spPr>
        <p:txBody>
          <a:bodyPr/>
          <a:lstStyle/>
          <a:p>
            <a:r>
              <a:rPr lang="en-US" smtClean="0"/>
              <a:t>CUST_DB_190</a:t>
            </a:r>
          </a:p>
        </p:txBody>
      </p:sp>
      <p:sp>
        <p:nvSpPr>
          <p:cNvPr id="44036" name="Rectangle 4"/>
          <p:cNvSpPr>
            <a:spLocks noChangeArrowheads="1"/>
          </p:cNvSpPr>
          <p:nvPr/>
        </p:nvSpPr>
        <p:spPr bwMode="auto">
          <a:xfrm>
            <a:off x="925513" y="5137261"/>
            <a:ext cx="1296987" cy="555625"/>
          </a:xfrm>
          <a:prstGeom prst="rect">
            <a:avLst/>
          </a:prstGeom>
          <a:solidFill>
            <a:srgbClr val="BCCEE8"/>
          </a:solidFill>
          <a:ln w="9360">
            <a:solidFill>
              <a:srgbClr val="000000"/>
            </a:solidFill>
            <a:miter lim="800000"/>
            <a:headEnd/>
            <a:tailEnd/>
          </a:ln>
        </p:spPr>
        <p:txBody>
          <a:bodyPr wrap="none" lIns="90000" tIns="91440" rIns="90000" bIns="91440" anchor="ctr"/>
          <a:lstStyle/>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000000"/>
                </a:solidFill>
                <a:latin typeface="+mj-lt"/>
              </a:rPr>
              <a:t>Entity</a:t>
            </a:r>
            <a:r>
              <a:rPr lang="en-GB">
                <a:latin typeface="+mj-lt"/>
              </a:rPr>
              <a:t> </a:t>
            </a:r>
            <a:r>
              <a:rPr lang="en-GB" sz="2400">
                <a:solidFill>
                  <a:srgbClr val="000000"/>
                </a:solidFill>
                <a:latin typeface="+mj-lt"/>
              </a:rPr>
              <a:t>1</a:t>
            </a:r>
          </a:p>
        </p:txBody>
      </p:sp>
      <p:sp>
        <p:nvSpPr>
          <p:cNvPr id="44037" name="Rectangle 5"/>
          <p:cNvSpPr>
            <a:spLocks noChangeArrowheads="1"/>
          </p:cNvSpPr>
          <p:nvPr/>
        </p:nvSpPr>
        <p:spPr bwMode="auto">
          <a:xfrm>
            <a:off x="2359025" y="5138849"/>
            <a:ext cx="1296988" cy="555625"/>
          </a:xfrm>
          <a:prstGeom prst="rect">
            <a:avLst/>
          </a:prstGeom>
          <a:solidFill>
            <a:srgbClr val="BCCEE8"/>
          </a:solidFill>
          <a:ln w="9360">
            <a:solidFill>
              <a:srgbClr val="000000"/>
            </a:solidFill>
            <a:miter lim="800000"/>
            <a:headEnd/>
            <a:tailEnd/>
          </a:ln>
        </p:spPr>
        <p:txBody>
          <a:bodyPr wrap="none" lIns="90000" tIns="91440" rIns="90000" bIns="91440" anchor="ctr"/>
          <a:lstStyle/>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000000"/>
                </a:solidFill>
                <a:latin typeface="+mj-lt"/>
              </a:rPr>
              <a:t>Entity</a:t>
            </a:r>
            <a:r>
              <a:rPr lang="en-GB">
                <a:latin typeface="+mj-lt"/>
              </a:rPr>
              <a:t> </a:t>
            </a:r>
            <a:r>
              <a:rPr lang="en-GB" sz="2400">
                <a:solidFill>
                  <a:srgbClr val="000000"/>
                </a:solidFill>
                <a:latin typeface="+mj-lt"/>
              </a:rPr>
              <a:t>2</a:t>
            </a:r>
          </a:p>
        </p:txBody>
      </p:sp>
      <p:sp>
        <p:nvSpPr>
          <p:cNvPr id="44038" name="Rectangle 6"/>
          <p:cNvSpPr>
            <a:spLocks noChangeArrowheads="1"/>
          </p:cNvSpPr>
          <p:nvPr/>
        </p:nvSpPr>
        <p:spPr bwMode="auto">
          <a:xfrm>
            <a:off x="3794125" y="5138849"/>
            <a:ext cx="1296988" cy="555625"/>
          </a:xfrm>
          <a:prstGeom prst="rect">
            <a:avLst/>
          </a:prstGeom>
          <a:solidFill>
            <a:srgbClr val="BCCEE8"/>
          </a:solidFill>
          <a:ln w="9360">
            <a:solidFill>
              <a:srgbClr val="000000"/>
            </a:solidFill>
            <a:miter lim="800000"/>
            <a:headEnd/>
            <a:tailEnd/>
          </a:ln>
        </p:spPr>
        <p:txBody>
          <a:bodyPr wrap="none" lIns="90000" tIns="91440" rIns="90000" bIns="91440" anchor="ctr"/>
          <a:lstStyle/>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000000"/>
                </a:solidFill>
                <a:latin typeface="+mj-lt"/>
              </a:rPr>
              <a:t>Entity</a:t>
            </a:r>
            <a:r>
              <a:rPr lang="en-GB">
                <a:latin typeface="+mj-lt"/>
              </a:rPr>
              <a:t> </a:t>
            </a:r>
            <a:r>
              <a:rPr lang="en-GB" sz="2400">
                <a:solidFill>
                  <a:srgbClr val="000000"/>
                </a:solidFill>
                <a:latin typeface="+mj-lt"/>
              </a:rPr>
              <a:t>3</a:t>
            </a:r>
          </a:p>
        </p:txBody>
      </p:sp>
      <p:sp>
        <p:nvSpPr>
          <p:cNvPr id="44039" name="Rectangle 7"/>
          <p:cNvSpPr>
            <a:spLocks noChangeArrowheads="1"/>
          </p:cNvSpPr>
          <p:nvPr/>
        </p:nvSpPr>
        <p:spPr bwMode="auto">
          <a:xfrm>
            <a:off x="5227638" y="5138849"/>
            <a:ext cx="1296987" cy="555625"/>
          </a:xfrm>
          <a:prstGeom prst="rect">
            <a:avLst/>
          </a:prstGeom>
          <a:solidFill>
            <a:srgbClr val="BCCEE8"/>
          </a:solidFill>
          <a:ln w="9360">
            <a:solidFill>
              <a:srgbClr val="000000"/>
            </a:solidFill>
            <a:miter lim="800000"/>
            <a:headEnd/>
            <a:tailEnd/>
          </a:ln>
        </p:spPr>
        <p:txBody>
          <a:bodyPr wrap="none" lIns="90000" tIns="91440" rIns="90000" bIns="91440" anchor="ctr"/>
          <a:lstStyle/>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000000"/>
                </a:solidFill>
                <a:latin typeface="+mj-lt"/>
              </a:rPr>
              <a:t>Entity</a:t>
            </a:r>
            <a:r>
              <a:rPr lang="en-GB">
                <a:latin typeface="+mj-lt"/>
              </a:rPr>
              <a:t> </a:t>
            </a:r>
            <a:r>
              <a:rPr lang="en-GB" sz="2400">
                <a:solidFill>
                  <a:srgbClr val="000000"/>
                </a:solidFill>
                <a:latin typeface="+mj-lt"/>
              </a:rPr>
              <a:t>4</a:t>
            </a:r>
          </a:p>
        </p:txBody>
      </p:sp>
      <p:sp>
        <p:nvSpPr>
          <p:cNvPr id="44040" name="Rectangle 8"/>
          <p:cNvSpPr>
            <a:spLocks noChangeArrowheads="1"/>
          </p:cNvSpPr>
          <p:nvPr/>
        </p:nvSpPr>
        <p:spPr bwMode="auto">
          <a:xfrm>
            <a:off x="6662738" y="5137261"/>
            <a:ext cx="1296987" cy="555625"/>
          </a:xfrm>
          <a:prstGeom prst="rect">
            <a:avLst/>
          </a:prstGeom>
          <a:solidFill>
            <a:srgbClr val="BCCEE8"/>
          </a:solidFill>
          <a:ln w="9360">
            <a:solidFill>
              <a:srgbClr val="000000"/>
            </a:solidFill>
            <a:miter lim="800000"/>
            <a:headEnd/>
            <a:tailEnd/>
          </a:ln>
        </p:spPr>
        <p:txBody>
          <a:bodyPr wrap="none" lIns="90000" tIns="91440" rIns="90000" bIns="91440" anchor="ctr"/>
          <a:lstStyle/>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000000"/>
                </a:solidFill>
                <a:latin typeface="+mj-lt"/>
              </a:rPr>
              <a:t>Entity</a:t>
            </a:r>
            <a:r>
              <a:rPr lang="en-GB">
                <a:latin typeface="+mj-lt"/>
              </a:rPr>
              <a:t> </a:t>
            </a:r>
            <a:r>
              <a:rPr lang="en-GB" sz="2400">
                <a:solidFill>
                  <a:srgbClr val="000000"/>
                </a:solidFill>
                <a:latin typeface="+mj-lt"/>
              </a:rPr>
              <a:t>5</a:t>
            </a:r>
          </a:p>
        </p:txBody>
      </p:sp>
      <p:sp>
        <p:nvSpPr>
          <p:cNvPr id="44041" name="Text Box 9"/>
          <p:cNvSpPr txBox="1">
            <a:spLocks noChangeArrowheads="1"/>
          </p:cNvSpPr>
          <p:nvPr/>
        </p:nvSpPr>
        <p:spPr bwMode="auto">
          <a:xfrm>
            <a:off x="2663825" y="2184511"/>
            <a:ext cx="1722244" cy="1015663"/>
          </a:xfrm>
          <a:prstGeom prst="rect">
            <a:avLst/>
          </a:prstGeom>
          <a:solidFill>
            <a:srgbClr val="3F6FB5"/>
          </a:solidFill>
          <a:ln w="9360">
            <a:solidFill>
              <a:srgbClr val="000000"/>
            </a:solidFill>
            <a:miter lim="800000"/>
            <a:headEnd/>
            <a:tailEnd/>
          </a:ln>
        </p:spPr>
        <p:txBody>
          <a:bodyPr wrap="none" lIns="90000" tIns="91440" rIns="90000" bIns="91440">
            <a:spAutoFit/>
          </a:bodyPr>
          <a:lstStyle/>
          <a:p>
            <a:pPr algn="l" defTabSz="449263">
              <a:buClr>
                <a:srgbClr val="FFFFFF"/>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FFFFFF"/>
                </a:solidFill>
                <a:latin typeface="+mj-lt"/>
              </a:rPr>
              <a:t>100 Assets</a:t>
            </a:r>
          </a:p>
          <a:p>
            <a:pPr algn="l" defTabSz="449263">
              <a:buClr>
                <a:srgbClr val="FFFFFF"/>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FFFFFF"/>
                </a:solidFill>
                <a:latin typeface="+mj-lt"/>
              </a:rPr>
              <a:t>200 Liabilities</a:t>
            </a:r>
          </a:p>
          <a:p>
            <a:pPr algn="l" defTabSz="449263">
              <a:buClr>
                <a:srgbClr val="FFFFFF"/>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FFFFFF"/>
                </a:solidFill>
                <a:latin typeface="+mj-lt"/>
              </a:rPr>
              <a:t>300 Revenues</a:t>
            </a:r>
          </a:p>
        </p:txBody>
      </p:sp>
      <p:sp>
        <p:nvSpPr>
          <p:cNvPr id="44042" name="Line 10"/>
          <p:cNvSpPr>
            <a:spLocks noChangeShapeType="1"/>
          </p:cNvSpPr>
          <p:nvPr/>
        </p:nvSpPr>
        <p:spPr bwMode="auto">
          <a:xfrm flipV="1">
            <a:off x="1561288" y="3817088"/>
            <a:ext cx="969261" cy="1323348"/>
          </a:xfrm>
          <a:prstGeom prst="line">
            <a:avLst/>
          </a:prstGeom>
          <a:noFill/>
          <a:ln w="9360">
            <a:solidFill>
              <a:srgbClr val="000000"/>
            </a:solidFill>
            <a:miter lim="800000"/>
            <a:headEnd/>
            <a:tailEnd type="triangle" w="med" len="med"/>
          </a:ln>
        </p:spPr>
        <p:txBody>
          <a:bodyPr/>
          <a:lstStyle/>
          <a:p>
            <a:endParaRPr lang="en-US">
              <a:latin typeface="+mj-lt"/>
            </a:endParaRPr>
          </a:p>
        </p:txBody>
      </p:sp>
      <p:sp>
        <p:nvSpPr>
          <p:cNvPr id="44043" name="Line 11"/>
          <p:cNvSpPr>
            <a:spLocks noChangeShapeType="1"/>
          </p:cNvSpPr>
          <p:nvPr/>
        </p:nvSpPr>
        <p:spPr bwMode="auto">
          <a:xfrm flipH="1" flipV="1">
            <a:off x="2964174" y="3827720"/>
            <a:ext cx="45719" cy="1297171"/>
          </a:xfrm>
          <a:prstGeom prst="line">
            <a:avLst/>
          </a:prstGeom>
          <a:noFill/>
          <a:ln w="9360">
            <a:solidFill>
              <a:srgbClr val="000000"/>
            </a:solidFill>
            <a:miter lim="800000"/>
            <a:headEnd/>
            <a:tailEnd type="triangle" w="med" len="med"/>
          </a:ln>
        </p:spPr>
        <p:txBody>
          <a:bodyPr/>
          <a:lstStyle/>
          <a:p>
            <a:endParaRPr lang="en-US">
              <a:latin typeface="+mj-lt"/>
            </a:endParaRPr>
          </a:p>
        </p:txBody>
      </p:sp>
      <p:sp>
        <p:nvSpPr>
          <p:cNvPr id="44044" name="Line 12"/>
          <p:cNvSpPr>
            <a:spLocks noChangeShapeType="1"/>
          </p:cNvSpPr>
          <p:nvPr/>
        </p:nvSpPr>
        <p:spPr bwMode="auto">
          <a:xfrm flipH="1" flipV="1">
            <a:off x="3487479" y="3817088"/>
            <a:ext cx="967341" cy="1323348"/>
          </a:xfrm>
          <a:prstGeom prst="line">
            <a:avLst/>
          </a:prstGeom>
          <a:noFill/>
          <a:ln w="9360">
            <a:solidFill>
              <a:srgbClr val="000000"/>
            </a:solidFill>
            <a:miter lim="800000"/>
            <a:headEnd/>
            <a:tailEnd type="triangle" w="med" len="med"/>
          </a:ln>
        </p:spPr>
        <p:txBody>
          <a:bodyPr/>
          <a:lstStyle/>
          <a:p>
            <a:endParaRPr lang="en-US">
              <a:latin typeface="+mj-lt"/>
            </a:endParaRPr>
          </a:p>
        </p:txBody>
      </p:sp>
      <p:sp>
        <p:nvSpPr>
          <p:cNvPr id="44045" name="Line 13"/>
          <p:cNvSpPr>
            <a:spLocks noChangeShapeType="1"/>
          </p:cNvSpPr>
          <p:nvPr/>
        </p:nvSpPr>
        <p:spPr bwMode="auto">
          <a:xfrm flipV="1">
            <a:off x="5891212" y="3817088"/>
            <a:ext cx="435159" cy="1312236"/>
          </a:xfrm>
          <a:prstGeom prst="line">
            <a:avLst/>
          </a:prstGeom>
          <a:noFill/>
          <a:ln w="9360">
            <a:solidFill>
              <a:srgbClr val="000000"/>
            </a:solidFill>
            <a:miter lim="800000"/>
            <a:headEnd/>
            <a:tailEnd type="triangle" w="med" len="med"/>
          </a:ln>
        </p:spPr>
        <p:txBody>
          <a:bodyPr/>
          <a:lstStyle/>
          <a:p>
            <a:endParaRPr lang="en-US">
              <a:latin typeface="+mj-lt"/>
            </a:endParaRPr>
          </a:p>
        </p:txBody>
      </p:sp>
      <p:sp>
        <p:nvSpPr>
          <p:cNvPr id="44046" name="Line 14"/>
          <p:cNvSpPr>
            <a:spLocks noChangeShapeType="1"/>
          </p:cNvSpPr>
          <p:nvPr/>
        </p:nvSpPr>
        <p:spPr bwMode="auto">
          <a:xfrm flipH="1" flipV="1">
            <a:off x="6532563" y="3825986"/>
            <a:ext cx="752475" cy="1303338"/>
          </a:xfrm>
          <a:prstGeom prst="line">
            <a:avLst/>
          </a:prstGeom>
          <a:noFill/>
          <a:ln w="9360">
            <a:solidFill>
              <a:srgbClr val="000000"/>
            </a:solidFill>
            <a:miter lim="800000"/>
            <a:headEnd/>
            <a:tailEnd type="triangle" w="med" len="med"/>
          </a:ln>
        </p:spPr>
        <p:txBody>
          <a:bodyPr/>
          <a:lstStyle/>
          <a:p>
            <a:endParaRPr lang="en-US">
              <a:latin typeface="+mj-lt"/>
            </a:endParaRPr>
          </a:p>
        </p:txBody>
      </p:sp>
      <p:sp>
        <p:nvSpPr>
          <p:cNvPr id="44047" name="Text Box 15"/>
          <p:cNvSpPr txBox="1">
            <a:spLocks noChangeArrowheads="1"/>
          </p:cNvSpPr>
          <p:nvPr/>
        </p:nvSpPr>
        <p:spPr bwMode="auto">
          <a:xfrm>
            <a:off x="1222375" y="3197336"/>
            <a:ext cx="3357307" cy="615553"/>
          </a:xfrm>
          <a:prstGeom prst="rect">
            <a:avLst/>
          </a:prstGeom>
          <a:solidFill>
            <a:srgbClr val="3F6FB5"/>
          </a:solidFill>
          <a:ln w="9360">
            <a:solidFill>
              <a:srgbClr val="000000"/>
            </a:solidFill>
            <a:miter lim="800000"/>
            <a:headEnd/>
            <a:tailEnd/>
          </a:ln>
        </p:spPr>
        <p:txBody>
          <a:bodyPr wrap="none" lIns="90000" tIns="91440" rIns="90000" bIns="91440">
            <a:spAutoFit/>
          </a:bodyPr>
          <a:lstStyle/>
          <a:p>
            <a:pPr algn="l" defTabSz="449263">
              <a:buClr>
                <a:srgbClr val="FFFFFF"/>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FFFFFF"/>
                </a:solidFill>
                <a:latin typeface="+mj-lt"/>
              </a:rPr>
              <a:t>GL Accounts Set 1</a:t>
            </a:r>
          </a:p>
        </p:txBody>
      </p:sp>
      <p:sp>
        <p:nvSpPr>
          <p:cNvPr id="44048" name="Text Box 16"/>
          <p:cNvSpPr txBox="1">
            <a:spLocks noChangeArrowheads="1"/>
          </p:cNvSpPr>
          <p:nvPr/>
        </p:nvSpPr>
        <p:spPr bwMode="auto">
          <a:xfrm>
            <a:off x="6196013" y="2181336"/>
            <a:ext cx="1603622" cy="1015663"/>
          </a:xfrm>
          <a:prstGeom prst="rect">
            <a:avLst/>
          </a:prstGeom>
          <a:solidFill>
            <a:srgbClr val="3F6FB5"/>
          </a:solidFill>
          <a:ln w="9360">
            <a:solidFill>
              <a:srgbClr val="000000"/>
            </a:solidFill>
            <a:miter lim="800000"/>
            <a:headEnd/>
            <a:tailEnd/>
          </a:ln>
        </p:spPr>
        <p:txBody>
          <a:bodyPr wrap="none" lIns="90000" tIns="91440" rIns="90000" bIns="91440">
            <a:spAutoFit/>
          </a:bodyPr>
          <a:lstStyle/>
          <a:p>
            <a:pPr algn="l" defTabSz="449263">
              <a:buClr>
                <a:srgbClr val="FFFFFF"/>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FFFFFF"/>
                </a:solidFill>
                <a:latin typeface="+mj-lt"/>
              </a:rPr>
              <a:t>100 Assets</a:t>
            </a:r>
          </a:p>
          <a:p>
            <a:pPr algn="l" defTabSz="449263">
              <a:buClr>
                <a:srgbClr val="FFFFFF"/>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FFFFFF"/>
                </a:solidFill>
                <a:latin typeface="+mj-lt"/>
              </a:rPr>
              <a:t>200 Liabilities</a:t>
            </a:r>
          </a:p>
          <a:p>
            <a:pPr algn="l" defTabSz="449263">
              <a:buClr>
                <a:srgbClr val="FFFFFF"/>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a:solidFill>
                  <a:srgbClr val="FFFFFF"/>
                </a:solidFill>
                <a:latin typeface="+mj-lt"/>
              </a:rPr>
              <a:t>220 Liabilities</a:t>
            </a:r>
          </a:p>
        </p:txBody>
      </p:sp>
      <p:sp>
        <p:nvSpPr>
          <p:cNvPr id="44049" name="Text Box 17"/>
          <p:cNvSpPr txBox="1">
            <a:spLocks noChangeArrowheads="1"/>
          </p:cNvSpPr>
          <p:nvPr/>
        </p:nvSpPr>
        <p:spPr bwMode="auto">
          <a:xfrm>
            <a:off x="4699000" y="3194161"/>
            <a:ext cx="3357307" cy="615553"/>
          </a:xfrm>
          <a:prstGeom prst="rect">
            <a:avLst/>
          </a:prstGeom>
          <a:solidFill>
            <a:srgbClr val="3F6FB5"/>
          </a:solidFill>
          <a:ln w="9360">
            <a:solidFill>
              <a:srgbClr val="000000"/>
            </a:solidFill>
            <a:miter lim="800000"/>
            <a:headEnd/>
            <a:tailEnd/>
          </a:ln>
        </p:spPr>
        <p:txBody>
          <a:bodyPr wrap="none" lIns="90000" tIns="91440" rIns="90000" bIns="91440">
            <a:spAutoFit/>
          </a:bodyPr>
          <a:lstStyle/>
          <a:p>
            <a:pPr algn="l" defTabSz="449263">
              <a:buClr>
                <a:srgbClr val="FFFFFF"/>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solidFill>
                  <a:srgbClr val="FFFFFF"/>
                </a:solidFill>
                <a:latin typeface="+mj-lt"/>
              </a:rPr>
              <a:t>GL Accounts Set 2</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9" name="Rectangle 3"/>
          <p:cNvSpPr>
            <a:spLocks noGrp="1" noChangeArrowheads="1"/>
          </p:cNvSpPr>
          <p:nvPr>
            <p:ph idx="1"/>
          </p:nvPr>
        </p:nvSpPr>
        <p:spPr>
          <a:xfrm>
            <a:off x="457200" y="891610"/>
            <a:ext cx="8229600" cy="5176802"/>
          </a:xfrm>
        </p:spPr>
        <p:txBody>
          <a:bodyPr lIns="90000" rIns="90000">
            <a:spAutoFit/>
          </a:bodyPr>
          <a:lstStyle/>
          <a:p>
            <a:pPr marL="338138" indent="-338138" defTabSz="449263" eaLnBrk="1" hangingPunct="1">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GB" dirty="0" smtClean="0"/>
              <a:t>Data that is published as a Shared Set:</a:t>
            </a:r>
          </a:p>
          <a:p>
            <a:pPr marL="338138" indent="-338138" defTabSz="449263">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GB" dirty="0" smtClean="0"/>
              <a:t>GL Account</a:t>
            </a:r>
          </a:p>
          <a:p>
            <a:pPr marL="338138" indent="-338138" defTabSz="449263">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GB" dirty="0" smtClean="0"/>
              <a:t>Sub-Account</a:t>
            </a:r>
          </a:p>
          <a:p>
            <a:pPr marL="338138" indent="-338138" defTabSz="449263">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GB" dirty="0" smtClean="0"/>
              <a:t>Cost </a:t>
            </a:r>
            <a:r>
              <a:rPr lang="en-GB" dirty="0" err="1" smtClean="0"/>
              <a:t>Center</a:t>
            </a:r>
            <a:endParaRPr lang="en-GB" dirty="0" smtClean="0"/>
          </a:p>
          <a:p>
            <a:pPr marL="338138" indent="-338138" defTabSz="449263">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GB" dirty="0" smtClean="0"/>
              <a:t>Project</a:t>
            </a:r>
          </a:p>
          <a:p>
            <a:pPr marL="338138" indent="-338138" defTabSz="449263">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GB" dirty="0" smtClean="0"/>
              <a:t>Supplier</a:t>
            </a:r>
          </a:p>
          <a:p>
            <a:pPr marL="338138" indent="-338138" defTabSz="449263">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GB" dirty="0" smtClean="0"/>
              <a:t>Customer</a:t>
            </a:r>
          </a:p>
          <a:p>
            <a:pPr marL="338138" indent="-338138" defTabSz="449263">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GB" dirty="0" smtClean="0"/>
              <a:t>Daybook</a:t>
            </a:r>
          </a:p>
          <a:p>
            <a:pPr marL="338138" indent="-338138" defTabSz="449263">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GB" dirty="0" smtClean="0"/>
              <a:t>Exchange Rate</a:t>
            </a:r>
          </a:p>
          <a:p>
            <a:pPr marL="338138" indent="-338138" defTabSz="449263">
              <a:buNone/>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US" dirty="0" smtClean="0"/>
              <a:t>Note: All of the above data is replicated!</a:t>
            </a:r>
            <a:endParaRPr lang="en-GB" dirty="0" smtClean="0"/>
          </a:p>
        </p:txBody>
      </p:sp>
      <p:sp>
        <p:nvSpPr>
          <p:cNvPr id="45058" name="Rectangle 2"/>
          <p:cNvSpPr>
            <a:spLocks noGrp="1" noChangeArrowheads="1"/>
          </p:cNvSpPr>
          <p:nvPr>
            <p:ph type="title"/>
          </p:nvPr>
        </p:nvSpPr>
        <p:spPr/>
        <p:txBody>
          <a:bodyPr lIns="90000" tIns="46800" rIns="90000" bIns="46800">
            <a:spAutoFit/>
          </a:bodyPr>
          <a:lstStyle/>
          <a:p>
            <a:pPr defTabSz="449263" eaLnBrk="1" hangingPunct="1">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mtClean="0"/>
              <a:t>Shared Sets</a:t>
            </a:r>
          </a:p>
        </p:txBody>
      </p:sp>
      <p:sp>
        <p:nvSpPr>
          <p:cNvPr id="45063" name="Footer Placeholder 3"/>
          <p:cNvSpPr>
            <a:spLocks noGrp="1"/>
          </p:cNvSpPr>
          <p:nvPr>
            <p:ph type="ftr" sz="quarter" idx="10"/>
          </p:nvPr>
        </p:nvSpPr>
        <p:spPr>
          <a:noFill/>
        </p:spPr>
        <p:txBody>
          <a:bodyPr/>
          <a:lstStyle/>
          <a:p>
            <a:r>
              <a:rPr lang="en-US" smtClean="0"/>
              <a:t>CUST_DB_200</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3" name="Rectangle 3"/>
          <p:cNvSpPr>
            <a:spLocks noGrp="1" noChangeArrowheads="1"/>
          </p:cNvSpPr>
          <p:nvPr>
            <p:ph type="title"/>
          </p:nvPr>
        </p:nvSpPr>
        <p:spPr/>
        <p:txBody>
          <a:bodyPr lIns="90000" tIns="46800" rIns="90000" bIns="46800">
            <a:spAutoFit/>
          </a:bodyPr>
          <a:lstStyle/>
          <a:p>
            <a:pPr defTabSz="449263" eaLnBrk="1" hangingPunct="1">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mtClean="0"/>
              <a:t>Shared Sets – Assignment to Domain</a:t>
            </a:r>
          </a:p>
        </p:txBody>
      </p:sp>
      <p:sp>
        <p:nvSpPr>
          <p:cNvPr id="46087" name="Footer Placeholder 3"/>
          <p:cNvSpPr>
            <a:spLocks noGrp="1"/>
          </p:cNvSpPr>
          <p:nvPr>
            <p:ph type="ftr" sz="quarter" idx="10"/>
          </p:nvPr>
        </p:nvSpPr>
        <p:spPr>
          <a:noFill/>
        </p:spPr>
        <p:txBody>
          <a:bodyPr/>
          <a:lstStyle/>
          <a:p>
            <a:r>
              <a:rPr lang="en-US" smtClean="0"/>
              <a:t>CUST_DB_210</a:t>
            </a:r>
          </a:p>
        </p:txBody>
      </p:sp>
      <p:grpSp>
        <p:nvGrpSpPr>
          <p:cNvPr id="8" name="Group 7"/>
          <p:cNvGrpSpPr/>
          <p:nvPr/>
        </p:nvGrpSpPr>
        <p:grpSpPr>
          <a:xfrm>
            <a:off x="642938" y="1172120"/>
            <a:ext cx="7858125" cy="4657844"/>
            <a:chOff x="642938" y="1395413"/>
            <a:chExt cx="7858125" cy="4657844"/>
          </a:xfrm>
        </p:grpSpPr>
        <p:pic>
          <p:nvPicPr>
            <p:cNvPr id="46082" name="Picture 2"/>
            <p:cNvPicPr>
              <a:picLocks noChangeAspect="1" noChangeArrowheads="1"/>
            </p:cNvPicPr>
            <p:nvPr/>
          </p:nvPicPr>
          <p:blipFill>
            <a:blip r:embed="rId3" cstate="print"/>
            <a:srcRect/>
            <a:stretch>
              <a:fillRect/>
            </a:stretch>
          </p:blipFill>
          <p:spPr bwMode="auto">
            <a:xfrm>
              <a:off x="642938" y="1395413"/>
              <a:ext cx="7858125" cy="4371975"/>
            </a:xfrm>
            <a:prstGeom prst="rect">
              <a:avLst/>
            </a:prstGeom>
            <a:noFill/>
            <a:ln w="19050" algn="ctr">
              <a:noFill/>
              <a:miter lim="800000"/>
              <a:headEnd/>
              <a:tailEnd/>
            </a:ln>
          </p:spPr>
        </p:pic>
        <p:sp>
          <p:nvSpPr>
            <p:cNvPr id="46084" name="Text Box 4"/>
            <p:cNvSpPr txBox="1">
              <a:spLocks noChangeArrowheads="1"/>
            </p:cNvSpPr>
            <p:nvPr/>
          </p:nvSpPr>
          <p:spPr bwMode="auto">
            <a:xfrm>
              <a:off x="1508124" y="5253038"/>
              <a:ext cx="5275447" cy="800219"/>
            </a:xfrm>
            <a:prstGeom prst="rect">
              <a:avLst/>
            </a:prstGeom>
            <a:solidFill>
              <a:schemeClr val="accent1">
                <a:lumMod val="20000"/>
                <a:lumOff val="80000"/>
              </a:schemeClr>
            </a:solidFill>
            <a:ln w="19050" algn="ctr">
              <a:solidFill>
                <a:schemeClr val="tx1"/>
              </a:solidFill>
              <a:miter lim="800000"/>
              <a:headEnd/>
              <a:tailEnd/>
            </a:ln>
          </p:spPr>
          <p:txBody>
            <a:bodyPr wrap="square" tIns="91440" bIns="91440">
              <a:spAutoFit/>
            </a:bodyPr>
            <a:lstStyle/>
            <a:p>
              <a:pPr algn="l"/>
              <a:r>
                <a:rPr lang="en-US" sz="2000">
                  <a:latin typeface="+mj-lt"/>
                </a:rPr>
                <a:t>Each </a:t>
              </a:r>
              <a:r>
                <a:rPr lang="en-US" sz="2000" smtClean="0">
                  <a:latin typeface="+mj-lt"/>
                </a:rPr>
                <a:t>domain </a:t>
              </a:r>
              <a:r>
                <a:rPr lang="en-US" sz="2000">
                  <a:latin typeface="+mj-lt"/>
                </a:rPr>
                <a:t>points to a specific shared set code for each shared set type</a:t>
              </a:r>
            </a:p>
          </p:txBody>
        </p:sp>
        <p:sp>
          <p:nvSpPr>
            <p:cNvPr id="46085" name="Oval 5"/>
            <p:cNvSpPr>
              <a:spLocks noChangeArrowheads="1"/>
            </p:cNvSpPr>
            <p:nvPr/>
          </p:nvSpPr>
          <p:spPr bwMode="auto">
            <a:xfrm>
              <a:off x="1582738" y="3319463"/>
              <a:ext cx="1014412" cy="349250"/>
            </a:xfrm>
            <a:prstGeom prst="ellipse">
              <a:avLst/>
            </a:prstGeom>
            <a:noFill/>
            <a:ln w="19050" algn="ctr">
              <a:solidFill>
                <a:srgbClr val="FF0000"/>
              </a:solidFill>
              <a:round/>
              <a:headEnd/>
              <a:tailEnd/>
            </a:ln>
          </p:spPr>
          <p:txBody>
            <a:bodyPr wrap="none" tIns="91440" bIns="91440" anchor="ctr">
              <a:spAutoFit/>
            </a:bodyPr>
            <a:lstStyle/>
            <a:p>
              <a:endParaRPr lang="en-IE"/>
            </a:p>
          </p:txBody>
        </p:sp>
        <p:sp>
          <p:nvSpPr>
            <p:cNvPr id="46086" name="Oval 6"/>
            <p:cNvSpPr>
              <a:spLocks noChangeArrowheads="1"/>
            </p:cNvSpPr>
            <p:nvPr/>
          </p:nvSpPr>
          <p:spPr bwMode="auto">
            <a:xfrm>
              <a:off x="5080000" y="3335338"/>
              <a:ext cx="1014413" cy="349250"/>
            </a:xfrm>
            <a:prstGeom prst="ellipse">
              <a:avLst/>
            </a:prstGeom>
            <a:noFill/>
            <a:ln w="19050" algn="ctr">
              <a:solidFill>
                <a:srgbClr val="FF0000"/>
              </a:solidFill>
              <a:round/>
              <a:headEnd/>
              <a:tailEnd/>
            </a:ln>
          </p:spPr>
          <p:txBody>
            <a:bodyPr wrap="none" tIns="91440" bIns="91440" anchor="ctr">
              <a:spAutoFit/>
            </a:bodyPr>
            <a:lstStyle/>
            <a:p>
              <a:endParaRPr lang="en-IE"/>
            </a:p>
          </p:txBody>
        </p:sp>
      </p:gr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7"/>
          <p:cNvPicPr>
            <a:picLocks noChangeAspect="1" noChangeArrowheads="1"/>
          </p:cNvPicPr>
          <p:nvPr/>
        </p:nvPicPr>
        <p:blipFill>
          <a:blip r:embed="rId3" cstate="print"/>
          <a:srcRect/>
          <a:stretch>
            <a:fillRect/>
          </a:stretch>
        </p:blipFill>
        <p:spPr bwMode="auto">
          <a:xfrm>
            <a:off x="1073169" y="1060217"/>
            <a:ext cx="6973888" cy="4895850"/>
          </a:xfrm>
          <a:prstGeom prst="rect">
            <a:avLst/>
          </a:prstGeom>
          <a:noFill/>
          <a:ln w="3175">
            <a:solidFill>
              <a:schemeClr val="bg1">
                <a:lumMod val="75000"/>
              </a:schemeClr>
            </a:solidFill>
            <a:miter lim="800000"/>
            <a:headEnd/>
            <a:tailEnd/>
          </a:ln>
          <a:effectLst>
            <a:outerShdw dist="101600" dir="2700000" algn="ctr" rotWithShape="0">
              <a:schemeClr val="bg1">
                <a:lumMod val="75000"/>
              </a:schemeClr>
            </a:outerShdw>
          </a:effectLst>
        </p:spPr>
      </p:pic>
      <p:sp>
        <p:nvSpPr>
          <p:cNvPr id="47107" name="Rectangle 3"/>
          <p:cNvSpPr>
            <a:spLocks noGrp="1" noChangeArrowheads="1"/>
          </p:cNvSpPr>
          <p:nvPr>
            <p:ph type="title"/>
          </p:nvPr>
        </p:nvSpPr>
        <p:spPr/>
        <p:txBody>
          <a:bodyPr lIns="90000" tIns="46800" rIns="90000" bIns="46800">
            <a:spAutoFit/>
          </a:bodyPr>
          <a:lstStyle/>
          <a:p>
            <a:pPr defTabSz="449263" eaLnBrk="1" hangingPunct="1">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mtClean="0"/>
              <a:t>Shared Sets – Assignment to Entity</a:t>
            </a:r>
          </a:p>
        </p:txBody>
      </p:sp>
      <p:sp>
        <p:nvSpPr>
          <p:cNvPr id="47109" name="Footer Placeholder 3"/>
          <p:cNvSpPr>
            <a:spLocks noGrp="1"/>
          </p:cNvSpPr>
          <p:nvPr>
            <p:ph type="ftr" sz="quarter" idx="10"/>
          </p:nvPr>
        </p:nvSpPr>
        <p:spPr>
          <a:noFill/>
        </p:spPr>
        <p:txBody>
          <a:bodyPr/>
          <a:lstStyle/>
          <a:p>
            <a:r>
              <a:rPr lang="en-US" smtClean="0"/>
              <a:t>CUST_DB_220</a:t>
            </a:r>
          </a:p>
        </p:txBody>
      </p:sp>
      <p:sp>
        <p:nvSpPr>
          <p:cNvPr id="47108" name="Text Box 4"/>
          <p:cNvSpPr txBox="1">
            <a:spLocks noChangeArrowheads="1"/>
          </p:cNvSpPr>
          <p:nvPr/>
        </p:nvSpPr>
        <p:spPr bwMode="auto">
          <a:xfrm>
            <a:off x="1965344" y="4976580"/>
            <a:ext cx="4979988" cy="812800"/>
          </a:xfrm>
          <a:prstGeom prst="rect">
            <a:avLst/>
          </a:prstGeom>
          <a:solidFill>
            <a:schemeClr val="accent1">
              <a:lumMod val="20000"/>
              <a:lumOff val="80000"/>
            </a:schemeClr>
          </a:solidFill>
          <a:ln w="19050" algn="ctr">
            <a:solidFill>
              <a:schemeClr val="tx1"/>
            </a:solidFill>
            <a:miter lim="800000"/>
            <a:headEnd/>
            <a:tailEnd/>
          </a:ln>
        </p:spPr>
        <p:txBody>
          <a:bodyPr tIns="91440" bIns="91440">
            <a:spAutoFit/>
          </a:bodyPr>
          <a:lstStyle/>
          <a:p>
            <a:pPr algn="l"/>
            <a:r>
              <a:rPr lang="en-US" sz="2000">
                <a:latin typeface="+mj-lt"/>
              </a:rPr>
              <a:t>Each </a:t>
            </a:r>
            <a:r>
              <a:rPr lang="en-US" sz="2000" smtClean="0">
                <a:latin typeface="+mj-lt"/>
              </a:rPr>
              <a:t>entity </a:t>
            </a:r>
            <a:r>
              <a:rPr lang="en-US" sz="2000">
                <a:latin typeface="+mj-lt"/>
              </a:rPr>
              <a:t>points to a specific shared set code for each shared set type</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1" name="Rectangle 2"/>
          <p:cNvSpPr>
            <a:spLocks noGrp="1" noChangeArrowheads="1"/>
          </p:cNvSpPr>
          <p:nvPr>
            <p:ph type="title"/>
          </p:nvPr>
        </p:nvSpPr>
        <p:spPr/>
        <p:txBody>
          <a:bodyPr/>
          <a:lstStyle/>
          <a:p>
            <a:pPr eaLnBrk="1" hangingPunct="1"/>
            <a:r>
              <a:rPr lang="en-US" smtClean="0"/>
              <a:t>Browses on Entity Data</a:t>
            </a:r>
          </a:p>
        </p:txBody>
      </p:sp>
      <p:sp>
        <p:nvSpPr>
          <p:cNvPr id="48130" name="Footer Placeholder 3"/>
          <p:cNvSpPr>
            <a:spLocks noGrp="1"/>
          </p:cNvSpPr>
          <p:nvPr>
            <p:ph type="ftr" sz="quarter" idx="10"/>
          </p:nvPr>
        </p:nvSpPr>
        <p:spPr>
          <a:noFill/>
        </p:spPr>
        <p:txBody>
          <a:bodyPr/>
          <a:lstStyle/>
          <a:p>
            <a:r>
              <a:rPr lang="en-US" smtClean="0"/>
              <a:t>CUST_DB_230</a:t>
            </a:r>
          </a:p>
        </p:txBody>
      </p:sp>
      <p:pic>
        <p:nvPicPr>
          <p:cNvPr id="48132" name="Picture 4"/>
          <p:cNvPicPr>
            <a:picLocks noChangeAspect="1" noChangeArrowheads="1"/>
          </p:cNvPicPr>
          <p:nvPr/>
        </p:nvPicPr>
        <p:blipFill>
          <a:blip r:embed="rId3" cstate="print"/>
          <a:srcRect/>
          <a:stretch>
            <a:fillRect/>
          </a:stretch>
        </p:blipFill>
        <p:spPr bwMode="auto">
          <a:xfrm>
            <a:off x="557213" y="1900238"/>
            <a:ext cx="8035925" cy="2490787"/>
          </a:xfrm>
          <a:prstGeom prst="rect">
            <a:avLst/>
          </a:prstGeom>
          <a:noFill/>
          <a:ln w="9525" algn="ctr">
            <a:noFill/>
            <a:miter lim="800000"/>
            <a:headEnd/>
            <a:tailEnd/>
          </a:ln>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5" name="Rectangle 2"/>
          <p:cNvSpPr>
            <a:spLocks noGrp="1" noChangeArrowheads="1"/>
          </p:cNvSpPr>
          <p:nvPr>
            <p:ph type="title"/>
          </p:nvPr>
        </p:nvSpPr>
        <p:spPr/>
        <p:txBody>
          <a:bodyPr/>
          <a:lstStyle/>
          <a:p>
            <a:pPr eaLnBrk="1" hangingPunct="1"/>
            <a:r>
              <a:rPr lang="en-US" smtClean="0"/>
              <a:t>Browses on Shared Set Data</a:t>
            </a:r>
          </a:p>
        </p:txBody>
      </p:sp>
      <p:sp>
        <p:nvSpPr>
          <p:cNvPr id="49154" name="Footer Placeholder 3"/>
          <p:cNvSpPr>
            <a:spLocks noGrp="1"/>
          </p:cNvSpPr>
          <p:nvPr>
            <p:ph type="ftr" sz="quarter" idx="10"/>
          </p:nvPr>
        </p:nvSpPr>
        <p:spPr>
          <a:noFill/>
        </p:spPr>
        <p:txBody>
          <a:bodyPr/>
          <a:lstStyle/>
          <a:p>
            <a:r>
              <a:rPr lang="en-US" smtClean="0"/>
              <a:t>CUST_DB_240</a:t>
            </a:r>
          </a:p>
        </p:txBody>
      </p:sp>
      <p:pic>
        <p:nvPicPr>
          <p:cNvPr id="49156" name="Picture 5"/>
          <p:cNvPicPr>
            <a:picLocks noChangeAspect="1" noChangeArrowheads="1"/>
          </p:cNvPicPr>
          <p:nvPr/>
        </p:nvPicPr>
        <p:blipFill>
          <a:blip r:embed="rId3" cstate="print"/>
          <a:srcRect/>
          <a:stretch>
            <a:fillRect/>
          </a:stretch>
        </p:blipFill>
        <p:spPr bwMode="auto">
          <a:xfrm>
            <a:off x="201613" y="2302932"/>
            <a:ext cx="8764587" cy="1562100"/>
          </a:xfrm>
          <a:prstGeom prst="rect">
            <a:avLst/>
          </a:prstGeom>
          <a:noFill/>
          <a:ln w="9525" algn="ctr">
            <a:noFill/>
            <a:miter lim="800000"/>
            <a:headEnd/>
            <a:tailEnd/>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3"/>
          <p:cNvSpPr>
            <a:spLocks noGrp="1" noChangeArrowheads="1"/>
          </p:cNvSpPr>
          <p:nvPr>
            <p:ph idx="1"/>
          </p:nvPr>
        </p:nvSpPr>
        <p:spPr/>
        <p:txBody>
          <a:bodyPr/>
          <a:lstStyle/>
          <a:p>
            <a:pPr eaLnBrk="1" hangingPunct="1"/>
            <a:r>
              <a:rPr lang="en-IE" dirty="0" smtClean="0"/>
              <a:t>Add left and right</a:t>
            </a:r>
            <a:br>
              <a:rPr lang="en-IE" dirty="0" smtClean="0"/>
            </a:br>
            <a:r>
              <a:rPr lang="en-IE" dirty="0" smtClean="0"/>
              <a:t>tables</a:t>
            </a:r>
          </a:p>
          <a:p>
            <a:pPr eaLnBrk="1" hangingPunct="1"/>
            <a:r>
              <a:rPr lang="en-IE" dirty="0" smtClean="0"/>
              <a:t>Include or exclude</a:t>
            </a:r>
            <a:br>
              <a:rPr lang="en-IE" dirty="0" smtClean="0"/>
            </a:br>
            <a:r>
              <a:rPr lang="en-IE" dirty="0" smtClean="0"/>
              <a:t>system tables</a:t>
            </a:r>
          </a:p>
          <a:p>
            <a:pPr eaLnBrk="1" hangingPunct="1"/>
            <a:r>
              <a:rPr lang="en-IE" dirty="0" smtClean="0"/>
              <a:t>Can include up to</a:t>
            </a:r>
            <a:br>
              <a:rPr lang="en-IE" dirty="0" smtClean="0"/>
            </a:br>
            <a:r>
              <a:rPr lang="en-IE" dirty="0" smtClean="0"/>
              <a:t>30 tables in a</a:t>
            </a:r>
            <a:br>
              <a:rPr lang="en-IE" dirty="0" smtClean="0"/>
            </a:br>
            <a:r>
              <a:rPr lang="en-IE" dirty="0" smtClean="0"/>
              <a:t>new browse</a:t>
            </a:r>
          </a:p>
          <a:p>
            <a:pPr eaLnBrk="1" hangingPunct="1"/>
            <a:r>
              <a:rPr lang="en-IE" dirty="0" smtClean="0"/>
              <a:t>Tables defined in</a:t>
            </a:r>
            <a:br>
              <a:rPr lang="en-IE" dirty="0" smtClean="0"/>
            </a:br>
            <a:r>
              <a:rPr lang="en-IE" sz="2200" dirty="0" smtClean="0">
                <a:latin typeface="Courier New" pitchFamily="49" charset="0"/>
              </a:rPr>
              <a:t>client-session.xml</a:t>
            </a:r>
          </a:p>
          <a:p>
            <a:pPr eaLnBrk="1" hangingPunct="1"/>
            <a:r>
              <a:rPr lang="en-IE" dirty="0" smtClean="0"/>
              <a:t>Restricted tables are not displayed</a:t>
            </a:r>
          </a:p>
          <a:p>
            <a:pPr eaLnBrk="1" hangingPunct="1"/>
            <a:endParaRPr lang="en-US" dirty="0" smtClean="0"/>
          </a:p>
          <a:p>
            <a:pPr eaLnBrk="1" hangingPunct="1">
              <a:buFont typeface="Webdings" pitchFamily="18" charset="2"/>
              <a:buNone/>
            </a:pPr>
            <a:endParaRPr lang="en-US" dirty="0" smtClean="0"/>
          </a:p>
        </p:txBody>
      </p:sp>
      <p:sp>
        <p:nvSpPr>
          <p:cNvPr id="7171" name="Rectangle 2"/>
          <p:cNvSpPr>
            <a:spLocks noGrp="1" noChangeArrowheads="1"/>
          </p:cNvSpPr>
          <p:nvPr>
            <p:ph type="title"/>
          </p:nvPr>
        </p:nvSpPr>
        <p:spPr/>
        <p:txBody>
          <a:bodyPr/>
          <a:lstStyle/>
          <a:p>
            <a:pPr eaLnBrk="1" hangingPunct="1"/>
            <a:r>
              <a:rPr lang="en-US" dirty="0" smtClean="0"/>
              <a:t>Creating a Browse</a:t>
            </a:r>
          </a:p>
        </p:txBody>
      </p:sp>
      <p:sp>
        <p:nvSpPr>
          <p:cNvPr id="7170" name="Footer Placeholder 3"/>
          <p:cNvSpPr>
            <a:spLocks noGrp="1"/>
          </p:cNvSpPr>
          <p:nvPr>
            <p:ph type="ftr" sz="quarter" idx="10"/>
          </p:nvPr>
        </p:nvSpPr>
        <p:spPr>
          <a:xfrm>
            <a:off x="8229600" y="6638544"/>
            <a:ext cx="1005840" cy="219456"/>
          </a:xfrm>
          <a:noFill/>
        </p:spPr>
        <p:txBody>
          <a:bodyPr/>
          <a:lstStyle/>
          <a:p>
            <a:r>
              <a:rPr lang="en-US" dirty="0" smtClean="0"/>
              <a:t>CUST_BRWS_0</a:t>
            </a:r>
            <a:fld id="{3755327F-DC56-47A8-8D55-0A87D425282B}" type="slidenum">
              <a:rPr lang="en-US" smtClean="0"/>
              <a:pPr/>
              <a:t>5</a:t>
            </a:fld>
            <a:r>
              <a:rPr lang="en-US" dirty="0" smtClean="0"/>
              <a:t>0</a:t>
            </a:r>
          </a:p>
        </p:txBody>
      </p:sp>
      <p:pic>
        <p:nvPicPr>
          <p:cNvPr id="7173" name="Picture 5" descr="selectdbtables"/>
          <p:cNvPicPr>
            <a:picLocks noChangeAspect="1" noChangeArrowheads="1"/>
          </p:cNvPicPr>
          <p:nvPr/>
        </p:nvPicPr>
        <p:blipFill>
          <a:blip r:embed="rId3" cstate="print"/>
          <a:srcRect/>
          <a:stretch>
            <a:fillRect/>
          </a:stretch>
        </p:blipFill>
        <p:spPr bwMode="auto">
          <a:xfrm>
            <a:off x="4214813" y="1403746"/>
            <a:ext cx="4475162" cy="34448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6" name="Rectangle 3"/>
          <p:cNvSpPr>
            <a:spLocks noGrp="1" noChangeArrowheads="1"/>
          </p:cNvSpPr>
          <p:nvPr>
            <p:ph idx="1"/>
          </p:nvPr>
        </p:nvSpPr>
        <p:spPr/>
        <p:txBody>
          <a:bodyPr/>
          <a:lstStyle/>
          <a:p>
            <a:pPr eaLnBrk="1" hangingPunct="1"/>
            <a:r>
              <a:rPr lang="en-IE" dirty="0" smtClean="0"/>
              <a:t>Right-click Table Area</a:t>
            </a:r>
          </a:p>
          <a:p>
            <a:pPr eaLnBrk="1" hangingPunct="1"/>
            <a:r>
              <a:rPr lang="en-IE" dirty="0" smtClean="0"/>
              <a:t>Select or deselect custom QAD fields</a:t>
            </a:r>
          </a:p>
          <a:p>
            <a:pPr eaLnBrk="1" hangingPunct="1"/>
            <a:endParaRPr lang="en-IE" dirty="0" smtClean="0"/>
          </a:p>
          <a:p>
            <a:pPr eaLnBrk="1" hangingPunct="1"/>
            <a:endParaRPr lang="en-IE" dirty="0" smtClean="0"/>
          </a:p>
          <a:p>
            <a:pPr eaLnBrk="1" hangingPunct="1"/>
            <a:endParaRPr lang="en-IE" dirty="0" smtClean="0"/>
          </a:p>
          <a:p>
            <a:pPr eaLnBrk="1" hangingPunct="1"/>
            <a:endParaRPr lang="en-US" dirty="0" smtClean="0">
              <a:latin typeface="Courier New" pitchFamily="49" charset="0"/>
            </a:endParaRPr>
          </a:p>
          <a:p>
            <a:pPr eaLnBrk="1" hangingPunct="1">
              <a:buFont typeface="Webdings" pitchFamily="18" charset="2"/>
              <a:buNone/>
            </a:pPr>
            <a:endParaRPr lang="en-US" dirty="0" smtClean="0"/>
          </a:p>
        </p:txBody>
      </p:sp>
      <p:sp>
        <p:nvSpPr>
          <p:cNvPr id="8195" name="Rectangle 2"/>
          <p:cNvSpPr>
            <a:spLocks noGrp="1" noChangeArrowheads="1"/>
          </p:cNvSpPr>
          <p:nvPr>
            <p:ph type="title"/>
          </p:nvPr>
        </p:nvSpPr>
        <p:spPr/>
        <p:txBody>
          <a:bodyPr/>
          <a:lstStyle/>
          <a:p>
            <a:pPr eaLnBrk="1" hangingPunct="1"/>
            <a:r>
              <a:rPr lang="en-US" dirty="0" smtClean="0"/>
              <a:t>Selecting Fields</a:t>
            </a:r>
          </a:p>
        </p:txBody>
      </p:sp>
      <p:sp>
        <p:nvSpPr>
          <p:cNvPr id="8194" name="Footer Placeholder 3"/>
          <p:cNvSpPr>
            <a:spLocks noGrp="1"/>
          </p:cNvSpPr>
          <p:nvPr>
            <p:ph type="ftr" sz="quarter" idx="10"/>
          </p:nvPr>
        </p:nvSpPr>
        <p:spPr>
          <a:xfrm>
            <a:off x="8229600" y="6638544"/>
            <a:ext cx="1005840" cy="219456"/>
          </a:xfrm>
          <a:noFill/>
        </p:spPr>
        <p:txBody>
          <a:bodyPr/>
          <a:lstStyle/>
          <a:p>
            <a:r>
              <a:rPr lang="en-US" smtClean="0"/>
              <a:t>CUST_BRWS_0</a:t>
            </a:r>
            <a:fld id="{D77CC420-D6D6-4970-970A-C7E0CDB039B6}" type="slidenum">
              <a:rPr lang="en-US" smtClean="0"/>
              <a:pPr/>
              <a:t>6</a:t>
            </a:fld>
            <a:r>
              <a:rPr lang="en-US" smtClean="0"/>
              <a:t>0</a:t>
            </a:r>
          </a:p>
        </p:txBody>
      </p:sp>
      <p:pic>
        <p:nvPicPr>
          <p:cNvPr id="8197" name="Picture 7" descr="Select Fields"/>
          <p:cNvPicPr>
            <a:picLocks noChangeAspect="1" noChangeArrowheads="1"/>
          </p:cNvPicPr>
          <p:nvPr/>
        </p:nvPicPr>
        <p:blipFill>
          <a:blip r:embed="rId3" cstate="print"/>
          <a:srcRect/>
          <a:stretch>
            <a:fillRect/>
          </a:stretch>
        </p:blipFill>
        <p:spPr bwMode="auto">
          <a:xfrm>
            <a:off x="1874987" y="2146644"/>
            <a:ext cx="5376862" cy="37576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r>
              <a:rPr lang="en-US" dirty="0" smtClean="0"/>
              <a:t>Add fields to the browse using the Query tab</a:t>
            </a:r>
          </a:p>
          <a:p>
            <a:r>
              <a:rPr lang="en-US" dirty="0" smtClean="0"/>
              <a:t>Set field Sort and Include properties</a:t>
            </a:r>
          </a:p>
          <a:p>
            <a:r>
              <a:rPr lang="en-US" dirty="0" smtClean="0"/>
              <a:t>Set field filters</a:t>
            </a:r>
          </a:p>
          <a:p>
            <a:r>
              <a:rPr lang="en-US" dirty="0" smtClean="0"/>
              <a:t>View and modify field properties</a:t>
            </a:r>
          </a:p>
          <a:p>
            <a:pPr>
              <a:buNone/>
            </a:pPr>
            <a:endParaRPr lang="en-US" dirty="0"/>
          </a:p>
        </p:txBody>
      </p:sp>
      <p:sp>
        <p:nvSpPr>
          <p:cNvPr id="6" name="Title 5"/>
          <p:cNvSpPr>
            <a:spLocks noGrp="1"/>
          </p:cNvSpPr>
          <p:nvPr>
            <p:ph type="title"/>
          </p:nvPr>
        </p:nvSpPr>
        <p:spPr/>
        <p:txBody>
          <a:bodyPr>
            <a:normAutofit/>
          </a:bodyPr>
          <a:lstStyle/>
          <a:p>
            <a:r>
              <a:rPr lang="en-US" dirty="0" smtClean="0"/>
              <a:t>Using the Query Tab</a:t>
            </a:r>
            <a:endParaRPr lang="en-US" dirty="0"/>
          </a:p>
        </p:txBody>
      </p:sp>
      <p:sp>
        <p:nvSpPr>
          <p:cNvPr id="9218" name="Footer Placeholder 1"/>
          <p:cNvSpPr>
            <a:spLocks noGrp="1"/>
          </p:cNvSpPr>
          <p:nvPr>
            <p:ph type="ftr" sz="quarter" idx="10"/>
          </p:nvPr>
        </p:nvSpPr>
        <p:spPr>
          <a:xfrm>
            <a:off x="8229600" y="6638544"/>
            <a:ext cx="1005840" cy="219456"/>
          </a:xfrm>
          <a:noFill/>
        </p:spPr>
        <p:txBody>
          <a:bodyPr/>
          <a:lstStyle/>
          <a:p>
            <a:r>
              <a:rPr lang="en-US" smtClean="0"/>
              <a:t>CUST_BRWS_0</a:t>
            </a:r>
            <a:fld id="{8BFB16AD-1014-4EF6-92A8-3EE27CBDFBB7}" type="slidenum">
              <a:rPr lang="en-US" smtClean="0"/>
              <a:pPr/>
              <a:t>7</a:t>
            </a:fld>
            <a:r>
              <a:rPr lang="en-US" smtClean="0"/>
              <a:t>0</a:t>
            </a:r>
          </a:p>
        </p:txBody>
      </p:sp>
      <p:pic>
        <p:nvPicPr>
          <p:cNvPr id="9221" name="Picture 6" descr="query_tab"/>
          <p:cNvPicPr>
            <a:picLocks noChangeAspect="1" noChangeArrowheads="1"/>
          </p:cNvPicPr>
          <p:nvPr/>
        </p:nvPicPr>
        <p:blipFill>
          <a:blip r:embed="rId3" cstate="print"/>
          <a:srcRect/>
          <a:stretch>
            <a:fillRect/>
          </a:stretch>
        </p:blipFill>
        <p:spPr bwMode="auto">
          <a:xfrm>
            <a:off x="1098699" y="3379471"/>
            <a:ext cx="6932613" cy="2276475"/>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r>
              <a:rPr lang="en-US" dirty="0" smtClean="0"/>
              <a:t>Specify a label term from the label master table</a:t>
            </a:r>
          </a:p>
          <a:p>
            <a:r>
              <a:rPr lang="en-US" dirty="0" smtClean="0"/>
              <a:t>Sort order if column is set to Ascending</a:t>
            </a:r>
          </a:p>
          <a:p>
            <a:r>
              <a:rPr lang="en-US" dirty="0" smtClean="0"/>
              <a:t>Expressions for local variables</a:t>
            </a:r>
          </a:p>
          <a:p>
            <a:r>
              <a:rPr lang="en-US" dirty="0" smtClean="0"/>
              <a:t>Data Types for local variables</a:t>
            </a:r>
          </a:p>
          <a:p>
            <a:r>
              <a:rPr lang="en-US" dirty="0" smtClean="0"/>
              <a:t>Format</a:t>
            </a:r>
            <a:br>
              <a:rPr lang="en-US" dirty="0" smtClean="0"/>
            </a:br>
            <a:r>
              <a:rPr lang="en-US" dirty="0" smtClean="0"/>
              <a:t>depends</a:t>
            </a:r>
            <a:br>
              <a:rPr lang="en-US" dirty="0" smtClean="0"/>
            </a:br>
            <a:r>
              <a:rPr lang="en-US" dirty="0" smtClean="0"/>
              <a:t>on data type</a:t>
            </a:r>
          </a:p>
          <a:p>
            <a:r>
              <a:rPr lang="en-US" dirty="0" smtClean="0"/>
              <a:t>Display</a:t>
            </a:r>
            <a:br>
              <a:rPr lang="en-US" dirty="0" smtClean="0"/>
            </a:br>
            <a:r>
              <a:rPr lang="en-US" dirty="0" smtClean="0"/>
              <a:t>length</a:t>
            </a:r>
          </a:p>
          <a:p>
            <a:endParaRPr lang="en-US" dirty="0"/>
          </a:p>
        </p:txBody>
      </p:sp>
      <p:sp>
        <p:nvSpPr>
          <p:cNvPr id="6" name="Title 5"/>
          <p:cNvSpPr>
            <a:spLocks noGrp="1"/>
          </p:cNvSpPr>
          <p:nvPr>
            <p:ph type="title"/>
          </p:nvPr>
        </p:nvSpPr>
        <p:spPr/>
        <p:txBody>
          <a:bodyPr>
            <a:normAutofit/>
          </a:bodyPr>
          <a:lstStyle/>
          <a:p>
            <a:r>
              <a:rPr lang="en-US" dirty="0" smtClean="0"/>
              <a:t>Field Properties</a:t>
            </a:r>
            <a:endParaRPr lang="en-US" dirty="0"/>
          </a:p>
        </p:txBody>
      </p:sp>
      <p:sp>
        <p:nvSpPr>
          <p:cNvPr id="10242" name="Footer Placeholder 1"/>
          <p:cNvSpPr>
            <a:spLocks noGrp="1"/>
          </p:cNvSpPr>
          <p:nvPr>
            <p:ph type="ftr" sz="quarter" idx="10"/>
          </p:nvPr>
        </p:nvSpPr>
        <p:spPr>
          <a:xfrm>
            <a:off x="8229600" y="6638544"/>
            <a:ext cx="1005840" cy="219456"/>
          </a:xfrm>
          <a:noFill/>
        </p:spPr>
        <p:txBody>
          <a:bodyPr/>
          <a:lstStyle/>
          <a:p>
            <a:r>
              <a:rPr lang="en-US" smtClean="0"/>
              <a:t>CUST_BRWS_0</a:t>
            </a:r>
            <a:fld id="{073F34FB-0E7A-49D6-BEA6-EA3C477AFB1D}" type="slidenum">
              <a:rPr lang="en-US" smtClean="0"/>
              <a:pPr/>
              <a:t>8</a:t>
            </a:fld>
            <a:r>
              <a:rPr lang="en-US" smtClean="0"/>
              <a:t>0</a:t>
            </a:r>
          </a:p>
        </p:txBody>
      </p:sp>
      <p:pic>
        <p:nvPicPr>
          <p:cNvPr id="10245" name="Picture 8" descr="fieldproperties"/>
          <p:cNvPicPr>
            <a:picLocks noChangeAspect="1" noChangeArrowheads="1"/>
          </p:cNvPicPr>
          <p:nvPr/>
        </p:nvPicPr>
        <p:blipFill>
          <a:blip r:embed="rId3" cstate="print"/>
          <a:srcRect/>
          <a:stretch>
            <a:fillRect/>
          </a:stretch>
        </p:blipFill>
        <p:spPr bwMode="auto">
          <a:xfrm>
            <a:off x="3368461" y="3531443"/>
            <a:ext cx="5200650" cy="238125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Rectangle 3"/>
          <p:cNvSpPr>
            <a:spLocks noGrp="1" noChangeArrowheads="1"/>
          </p:cNvSpPr>
          <p:nvPr>
            <p:ph idx="1"/>
          </p:nvPr>
        </p:nvSpPr>
        <p:spPr/>
        <p:txBody>
          <a:bodyPr/>
          <a:lstStyle/>
          <a:p>
            <a:pPr eaLnBrk="1" hangingPunct="1"/>
            <a:r>
              <a:rPr lang="en-IE" smtClean="0"/>
              <a:t>Name and description for the browse</a:t>
            </a:r>
          </a:p>
          <a:p>
            <a:pPr eaLnBrk="1" hangingPunct="1"/>
            <a:r>
              <a:rPr lang="en-IE" smtClean="0"/>
              <a:t>Optionally restrict access to the browse</a:t>
            </a:r>
          </a:p>
          <a:p>
            <a:pPr eaLnBrk="1" hangingPunct="1"/>
            <a:r>
              <a:rPr lang="en-IE" smtClean="0"/>
              <a:t>Join the browse tables to the global domain</a:t>
            </a:r>
          </a:p>
          <a:p>
            <a:pPr eaLnBrk="1" hangingPunct="1"/>
            <a:r>
              <a:rPr lang="en-IE" smtClean="0"/>
              <a:t>Specify the value returned by double-clicking on a browse row</a:t>
            </a:r>
          </a:p>
          <a:p>
            <a:pPr eaLnBrk="1" hangingPunct="1"/>
            <a:endParaRPr lang="en-IE" smtClean="0"/>
          </a:p>
          <a:p>
            <a:pPr eaLnBrk="1" hangingPunct="1"/>
            <a:endParaRPr lang="en-IE" smtClean="0"/>
          </a:p>
          <a:p>
            <a:pPr eaLnBrk="1" hangingPunct="1"/>
            <a:endParaRPr lang="en-US" smtClean="0"/>
          </a:p>
          <a:p>
            <a:pPr lvl="1" eaLnBrk="1" hangingPunct="1"/>
            <a:endParaRPr lang="en-US" smtClean="0"/>
          </a:p>
          <a:p>
            <a:pPr lvl="1" eaLnBrk="1" hangingPunct="1"/>
            <a:endParaRPr lang="en-US" smtClean="0"/>
          </a:p>
          <a:p>
            <a:pPr lvl="1" eaLnBrk="1" hangingPunct="1"/>
            <a:endParaRPr lang="en-US" smtClean="0"/>
          </a:p>
          <a:p>
            <a:pPr lvl="1" eaLnBrk="1" hangingPunct="1"/>
            <a:endParaRPr lang="en-US" smtClean="0"/>
          </a:p>
          <a:p>
            <a:pPr lvl="1" eaLnBrk="1" hangingPunct="1"/>
            <a:endParaRPr lang="en-US" smtClean="0"/>
          </a:p>
          <a:p>
            <a:pPr lvl="1" eaLnBrk="1" hangingPunct="1"/>
            <a:endParaRPr lang="en-US" smtClean="0"/>
          </a:p>
          <a:p>
            <a:pPr lvl="1" eaLnBrk="1" hangingPunct="1"/>
            <a:endParaRPr lang="en-US" smtClean="0"/>
          </a:p>
          <a:p>
            <a:pPr lvl="1" eaLnBrk="1" hangingPunct="1"/>
            <a:endParaRPr lang="en-US" smtClean="0"/>
          </a:p>
          <a:p>
            <a:pPr eaLnBrk="1" hangingPunct="1">
              <a:buFont typeface="Webdings" pitchFamily="18" charset="2"/>
              <a:buNone/>
            </a:pPr>
            <a:endParaRPr lang="en-US" smtClean="0"/>
          </a:p>
        </p:txBody>
      </p:sp>
      <p:sp>
        <p:nvSpPr>
          <p:cNvPr id="11267" name="Rectangle 2"/>
          <p:cNvSpPr>
            <a:spLocks noGrp="1" noChangeArrowheads="1"/>
          </p:cNvSpPr>
          <p:nvPr>
            <p:ph type="title"/>
          </p:nvPr>
        </p:nvSpPr>
        <p:spPr/>
        <p:txBody>
          <a:bodyPr/>
          <a:lstStyle/>
          <a:p>
            <a:pPr eaLnBrk="1" hangingPunct="1"/>
            <a:r>
              <a:rPr lang="en-US" smtClean="0"/>
              <a:t>Header Data Tab</a:t>
            </a:r>
          </a:p>
        </p:txBody>
      </p:sp>
      <p:sp>
        <p:nvSpPr>
          <p:cNvPr id="11266" name="Footer Placeholder 3"/>
          <p:cNvSpPr>
            <a:spLocks noGrp="1"/>
          </p:cNvSpPr>
          <p:nvPr>
            <p:ph type="ftr" sz="quarter" idx="10"/>
          </p:nvPr>
        </p:nvSpPr>
        <p:spPr>
          <a:xfrm>
            <a:off x="8229600" y="6638544"/>
            <a:ext cx="1005840" cy="219456"/>
          </a:xfrm>
          <a:noFill/>
        </p:spPr>
        <p:txBody>
          <a:bodyPr/>
          <a:lstStyle/>
          <a:p>
            <a:r>
              <a:rPr lang="en-US" smtClean="0"/>
              <a:t>CUST_BRWS_0</a:t>
            </a:r>
            <a:fld id="{E185D551-C3FE-472D-BAE9-4FDA78951B7E}" type="slidenum">
              <a:rPr lang="en-US" smtClean="0"/>
              <a:pPr/>
              <a:t>9</a:t>
            </a:fld>
            <a:r>
              <a:rPr lang="en-US" smtClean="0"/>
              <a:t>0</a:t>
            </a:r>
          </a:p>
        </p:txBody>
      </p:sp>
      <p:pic>
        <p:nvPicPr>
          <p:cNvPr id="11269" name="Picture 6" descr="headerdata"/>
          <p:cNvPicPr>
            <a:picLocks noChangeAspect="1" noChangeArrowheads="1"/>
          </p:cNvPicPr>
          <p:nvPr/>
        </p:nvPicPr>
        <p:blipFill>
          <a:blip r:embed="rId3" cstate="print"/>
          <a:srcRect/>
          <a:stretch>
            <a:fillRect/>
          </a:stretch>
        </p:blipFill>
        <p:spPr bwMode="auto">
          <a:xfrm>
            <a:off x="1844824" y="3605822"/>
            <a:ext cx="5438775" cy="24574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2_EX06PP_template">
  <a:themeElements>
    <a:clrScheme name="2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2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2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QAD_corporate_presentation_template</Template>
  <TotalTime>16132</TotalTime>
  <Words>2118</Words>
  <Application>Microsoft Office PowerPoint</Application>
  <PresentationFormat>On-screen Show (4:3)</PresentationFormat>
  <Paragraphs>557</Paragraphs>
  <Slides>46</Slides>
  <Notes>30</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46</vt:i4>
      </vt:variant>
    </vt:vector>
  </HeadingPairs>
  <TitlesOfParts>
    <vt:vector size="55" baseType="lpstr">
      <vt:lpstr>Arial</vt:lpstr>
      <vt:lpstr>Century Gothic</vt:lpstr>
      <vt:lpstr>Webdings</vt:lpstr>
      <vt:lpstr>Tahoma</vt:lpstr>
      <vt:lpstr>Lucida Grande</vt:lpstr>
      <vt:lpstr>Courier New</vt:lpstr>
      <vt:lpstr>Times New Roman</vt:lpstr>
      <vt:lpstr>2_EX06PP_template</vt:lpstr>
      <vt:lpstr>QAD 2010 Template</vt:lpstr>
      <vt:lpstr>QAD Enterprise Applications 2013 Enterprise Edition Customization</vt:lpstr>
      <vt:lpstr>Slide 2</vt:lpstr>
      <vt:lpstr>Browse Maintenance</vt:lpstr>
      <vt:lpstr>Browse Maintenance</vt:lpstr>
      <vt:lpstr>Creating a Browse</vt:lpstr>
      <vt:lpstr>Selecting Fields</vt:lpstr>
      <vt:lpstr>Using the Query Tab</vt:lpstr>
      <vt:lpstr>Field Properties</vt:lpstr>
      <vt:lpstr>Header Data Tab</vt:lpstr>
      <vt:lpstr>Other Browse Options</vt:lpstr>
      <vt:lpstr>Performance Considerations</vt:lpstr>
      <vt:lpstr>Table Joins</vt:lpstr>
      <vt:lpstr>Exporting Browses</vt:lpstr>
      <vt:lpstr>Importing Browses</vt:lpstr>
      <vt:lpstr>Deleting Multiple Browses</vt:lpstr>
      <vt:lpstr>Browse Link Maintenance</vt:lpstr>
      <vt:lpstr>Creating a Browse Link</vt:lpstr>
      <vt:lpstr>Browse URL Maintenance</vt:lpstr>
      <vt:lpstr>Creating a URL Link to a Program</vt:lpstr>
      <vt:lpstr>Creating a Browse Link to a Web Page</vt:lpstr>
      <vt:lpstr>Creating a Browse Link to a Web Page</vt:lpstr>
      <vt:lpstr>Creating a Browse Link to Financials</vt:lpstr>
      <vt:lpstr>Slide 23</vt:lpstr>
      <vt:lpstr>Database – New Tables </vt:lpstr>
      <vt:lpstr>Terminology Mapping</vt:lpstr>
      <vt:lpstr>Database – Fields in New Tables</vt:lpstr>
      <vt:lpstr>Database – Fields in New Tables</vt:lpstr>
      <vt:lpstr>Database – Fields in New Tables</vt:lpstr>
      <vt:lpstr>Database – Fields in New Tables</vt:lpstr>
      <vt:lpstr>Data Replication/Data Ownership</vt:lpstr>
      <vt:lpstr>Data Replication/Data Ownership</vt:lpstr>
      <vt:lpstr>Data Replication/Data Ownership</vt:lpstr>
      <vt:lpstr>Data Replication/Data Ownership</vt:lpstr>
      <vt:lpstr>Data Replication/Data Ownership</vt:lpstr>
      <vt:lpstr>Data Replication/Data Ownership</vt:lpstr>
      <vt:lpstr>Replicated Tables</vt:lpstr>
      <vt:lpstr>Replicated Tables</vt:lpstr>
      <vt:lpstr>Replicated Tables</vt:lpstr>
      <vt:lpstr>Business Data Model</vt:lpstr>
      <vt:lpstr>Levels of Data</vt:lpstr>
      <vt:lpstr>Shared Set Data</vt:lpstr>
      <vt:lpstr>Shared Sets</vt:lpstr>
      <vt:lpstr>Shared Sets – Assignment to Domain</vt:lpstr>
      <vt:lpstr>Shared Sets – Assignment to Entity</vt:lpstr>
      <vt:lpstr>Browses on Entity Data</vt:lpstr>
      <vt:lpstr>Browses on Shared Set Data</vt:lpstr>
    </vt:vector>
  </TitlesOfParts>
  <Company>qad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Financials Troubleshooting</dc:title>
  <dc:creator>Dara Monahan</dc:creator>
  <cp:lastModifiedBy>Administrator</cp:lastModifiedBy>
  <cp:revision>646</cp:revision>
  <cp:lastPrinted>1999-10-04T21:04:47Z</cp:lastPrinted>
  <dcterms:created xsi:type="dcterms:W3CDTF">1998-02-18T21:36:34Z</dcterms:created>
  <dcterms:modified xsi:type="dcterms:W3CDTF">2013-04-25T14:58:50Z</dcterms:modified>
</cp:coreProperties>
</file>