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notesSlides/notesSlide124.xml" ContentType="application/vnd.openxmlformats-officedocument.presentationml.notesSlide+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Default Extension="emf" ContentType="image/x-emf"/>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s/slide119.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notesSlides/notesSlide118.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Layouts/slideLayout8.xml" ContentType="application/vnd.openxmlformats-officedocument.presentationml.slideLayout+xml"/>
  <Override PartName="/ppt/notesSlides/notesSlide69.xml" ContentType="application/vnd.openxmlformats-officedocument.presentationml.notes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21.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Default Extension="wmf" ContentType="image/x-wmf"/>
  <Override PartName="/ppt/notesSlides/notesSlide36.xml" ContentType="application/vnd.openxmlformats-officedocument.presentationml.notesSlide+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notesSlides/notesSlide110.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notesSlides/notesSlide10.xml" ContentType="application/vnd.openxmlformats-officedocument.presentationml.notes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26.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notesSlides/notesSlide104.xml" ContentType="application/vnd.openxmlformats-officedocument.presentationml.notesSlide+xml"/>
  <Override PartName="/ppt/notesSlides/notesSlide115.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95.xml" ContentType="application/vnd.openxmlformats-officedocument.presentationml.notesSlide+xml"/>
  <Override PartName="/ppt/notesSlides/notesSlide122.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notesSlides/notesSlide89.xml" ContentType="application/vnd.openxmlformats-officedocument.presentationml.notesSlide+xml"/>
  <Override PartName="/ppt/notesSlides/notesSlide116.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ppt/slides/slide40.xml" ContentType="application/vnd.openxmlformats-officedocument.presentationml.slide+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26.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79" r:id="rId1"/>
  </p:sldMasterIdLst>
  <p:notesMasterIdLst>
    <p:notesMasterId r:id="rId128"/>
  </p:notesMasterIdLst>
  <p:handoutMasterIdLst>
    <p:handoutMasterId r:id="rId129"/>
  </p:handoutMasterIdLst>
  <p:sldIdLst>
    <p:sldId id="529" r:id="rId2"/>
    <p:sldId id="535" r:id="rId3"/>
    <p:sldId id="537" r:id="rId4"/>
    <p:sldId id="452" r:id="rId5"/>
    <p:sldId id="456" r:id="rId6"/>
    <p:sldId id="457" r:id="rId7"/>
    <p:sldId id="520" r:id="rId8"/>
    <p:sldId id="458" r:id="rId9"/>
    <p:sldId id="522" r:id="rId10"/>
    <p:sldId id="534" r:id="rId11"/>
    <p:sldId id="531" r:id="rId12"/>
    <p:sldId id="532" r:id="rId13"/>
    <p:sldId id="533" r:id="rId14"/>
    <p:sldId id="530" r:id="rId15"/>
    <p:sldId id="538" r:id="rId16"/>
    <p:sldId id="539" r:id="rId17"/>
    <p:sldId id="540" r:id="rId18"/>
    <p:sldId id="541" r:id="rId19"/>
    <p:sldId id="542" r:id="rId20"/>
    <p:sldId id="543" r:id="rId21"/>
    <p:sldId id="544" r:id="rId22"/>
    <p:sldId id="545" r:id="rId23"/>
    <p:sldId id="546" r:id="rId24"/>
    <p:sldId id="547" r:id="rId25"/>
    <p:sldId id="548" r:id="rId26"/>
    <p:sldId id="549" r:id="rId27"/>
    <p:sldId id="550" r:id="rId28"/>
    <p:sldId id="551" r:id="rId29"/>
    <p:sldId id="552" r:id="rId30"/>
    <p:sldId id="553" r:id="rId31"/>
    <p:sldId id="554" r:id="rId32"/>
    <p:sldId id="555" r:id="rId33"/>
    <p:sldId id="556" r:id="rId34"/>
    <p:sldId id="557" r:id="rId35"/>
    <p:sldId id="558" r:id="rId36"/>
    <p:sldId id="559" r:id="rId37"/>
    <p:sldId id="560" r:id="rId38"/>
    <p:sldId id="561" r:id="rId39"/>
    <p:sldId id="562" r:id="rId40"/>
    <p:sldId id="634" r:id="rId41"/>
    <p:sldId id="635" r:id="rId42"/>
    <p:sldId id="636" r:id="rId43"/>
    <p:sldId id="567" r:id="rId44"/>
    <p:sldId id="568" r:id="rId45"/>
    <p:sldId id="569" r:id="rId46"/>
    <p:sldId id="570" r:id="rId47"/>
    <p:sldId id="571" r:id="rId48"/>
    <p:sldId id="572" r:id="rId49"/>
    <p:sldId id="573" r:id="rId50"/>
    <p:sldId id="574" r:id="rId51"/>
    <p:sldId id="575" r:id="rId52"/>
    <p:sldId id="576" r:id="rId53"/>
    <p:sldId id="577" r:id="rId54"/>
    <p:sldId id="578" r:id="rId55"/>
    <p:sldId id="579" r:id="rId56"/>
    <p:sldId id="580" r:id="rId57"/>
    <p:sldId id="581" r:id="rId58"/>
    <p:sldId id="582" r:id="rId59"/>
    <p:sldId id="583" r:id="rId60"/>
    <p:sldId id="584" r:id="rId61"/>
    <p:sldId id="585" r:id="rId62"/>
    <p:sldId id="586" r:id="rId63"/>
    <p:sldId id="587" r:id="rId64"/>
    <p:sldId id="588" r:id="rId65"/>
    <p:sldId id="620" r:id="rId66"/>
    <p:sldId id="621" r:id="rId67"/>
    <p:sldId id="622" r:id="rId68"/>
    <p:sldId id="589" r:id="rId69"/>
    <p:sldId id="590" r:id="rId70"/>
    <p:sldId id="591" r:id="rId71"/>
    <p:sldId id="592" r:id="rId72"/>
    <p:sldId id="593" r:id="rId73"/>
    <p:sldId id="594" r:id="rId74"/>
    <p:sldId id="595" r:id="rId75"/>
    <p:sldId id="646" r:id="rId76"/>
    <p:sldId id="647" r:id="rId77"/>
    <p:sldId id="648" r:id="rId78"/>
    <p:sldId id="596" r:id="rId79"/>
    <p:sldId id="656" r:id="rId80"/>
    <p:sldId id="657" r:id="rId81"/>
    <p:sldId id="600" r:id="rId82"/>
    <p:sldId id="601" r:id="rId83"/>
    <p:sldId id="602" r:id="rId84"/>
    <p:sldId id="603" r:id="rId85"/>
    <p:sldId id="604" r:id="rId86"/>
    <p:sldId id="605" r:id="rId87"/>
    <p:sldId id="606" r:id="rId88"/>
    <p:sldId id="609" r:id="rId89"/>
    <p:sldId id="610" r:id="rId90"/>
    <p:sldId id="611" r:id="rId91"/>
    <p:sldId id="607" r:id="rId92"/>
    <p:sldId id="608" r:id="rId93"/>
    <p:sldId id="612" r:id="rId94"/>
    <p:sldId id="613" r:id="rId95"/>
    <p:sldId id="614" r:id="rId96"/>
    <p:sldId id="615" r:id="rId97"/>
    <p:sldId id="616" r:id="rId98"/>
    <p:sldId id="617" r:id="rId99"/>
    <p:sldId id="618" r:id="rId100"/>
    <p:sldId id="619" r:id="rId101"/>
    <p:sldId id="623" r:id="rId102"/>
    <p:sldId id="624" r:id="rId103"/>
    <p:sldId id="625" r:id="rId104"/>
    <p:sldId id="641" r:id="rId105"/>
    <p:sldId id="626" r:id="rId106"/>
    <p:sldId id="627" r:id="rId107"/>
    <p:sldId id="642" r:id="rId108"/>
    <p:sldId id="628" r:id="rId109"/>
    <p:sldId id="629" r:id="rId110"/>
    <p:sldId id="643" r:id="rId111"/>
    <p:sldId id="630" r:id="rId112"/>
    <p:sldId id="631" r:id="rId113"/>
    <p:sldId id="632" r:id="rId114"/>
    <p:sldId id="633" r:id="rId115"/>
    <p:sldId id="658" r:id="rId116"/>
    <p:sldId id="637" r:id="rId117"/>
    <p:sldId id="638" r:id="rId118"/>
    <p:sldId id="640" r:id="rId119"/>
    <p:sldId id="645" r:id="rId120"/>
    <p:sldId id="649" r:id="rId121"/>
    <p:sldId id="650" r:id="rId122"/>
    <p:sldId id="651" r:id="rId123"/>
    <p:sldId id="652" r:id="rId124"/>
    <p:sldId id="653" r:id="rId125"/>
    <p:sldId id="654" r:id="rId126"/>
    <p:sldId id="655" r:id="rId127"/>
  </p:sldIdLst>
  <p:sldSz cx="9144000" cy="6858000" type="screen4x3"/>
  <p:notesSz cx="9236075" cy="7010400"/>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3F1F0"/>
    <a:srgbClr val="3546EB"/>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129" autoAdjust="0"/>
    <p:restoredTop sz="73624" autoAdjust="0"/>
  </p:normalViewPr>
  <p:slideViewPr>
    <p:cSldViewPr>
      <p:cViewPr>
        <p:scale>
          <a:sx n="90" d="100"/>
          <a:sy n="90" d="100"/>
        </p:scale>
        <p:origin x="6" y="756"/>
      </p:cViewPr>
      <p:guideLst>
        <p:guide orient="horz" pos="2160"/>
        <p:guide pos="2880"/>
      </p:guideLst>
    </p:cSldViewPr>
  </p:slideViewPr>
  <p:notesTextViewPr>
    <p:cViewPr>
      <p:scale>
        <a:sx n="100" d="100"/>
        <a:sy n="100" d="100"/>
      </p:scale>
      <p:origin x="0" y="2850"/>
    </p:cViewPr>
  </p:notesTextViewPr>
  <p:sorterViewPr>
    <p:cViewPr>
      <p:scale>
        <a:sx n="66" d="100"/>
        <a:sy n="66" d="100"/>
      </p:scale>
      <p:origin x="0" y="5154"/>
    </p:cViewPr>
  </p:sorterViewPr>
  <p:notesViewPr>
    <p:cSldViewPr>
      <p:cViewPr>
        <p:scale>
          <a:sx n="150" d="100"/>
          <a:sy n="150" d="100"/>
        </p:scale>
        <p:origin x="-252" y="-72"/>
      </p:cViewPr>
      <p:guideLst>
        <p:guide orient="horz" pos="2208"/>
        <p:guide pos="2909"/>
      </p:guideLst>
    </p:cSldViewPr>
  </p:notes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notesMaster" Target="notesMasters/notesMaster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viewProps" Target="view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002999" cy="3505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230978" y="0"/>
            <a:ext cx="4002999" cy="350520"/>
          </a:xfrm>
          <a:prstGeom prst="rect">
            <a:avLst/>
          </a:prstGeom>
        </p:spPr>
        <p:txBody>
          <a:bodyPr vert="horz" lIns="91440" tIns="45720" rIns="91440" bIns="45720" rtlCol="0"/>
          <a:lstStyle>
            <a:lvl1pPr algn="r">
              <a:defRPr sz="1200"/>
            </a:lvl1pPr>
          </a:lstStyle>
          <a:p>
            <a:fld id="{F9CAD45D-FAD2-4E68-BD91-EAC91F0723AB}" type="datetimeFigureOut">
              <a:rPr lang="en-US" smtClean="0"/>
              <a:pPr/>
              <a:t>4/29/2013</a:t>
            </a:fld>
            <a:endParaRPr lang="en-US"/>
          </a:p>
        </p:txBody>
      </p:sp>
      <p:sp>
        <p:nvSpPr>
          <p:cNvPr id="4" name="Footer Placeholder 3"/>
          <p:cNvSpPr>
            <a:spLocks noGrp="1"/>
          </p:cNvSpPr>
          <p:nvPr>
            <p:ph type="ftr" sz="quarter" idx="2"/>
          </p:nvPr>
        </p:nvSpPr>
        <p:spPr>
          <a:xfrm>
            <a:off x="2" y="6658680"/>
            <a:ext cx="4002999" cy="35052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230978" y="6658680"/>
            <a:ext cx="4002999" cy="350520"/>
          </a:xfrm>
          <a:prstGeom prst="rect">
            <a:avLst/>
          </a:prstGeom>
        </p:spPr>
        <p:txBody>
          <a:bodyPr vert="horz" lIns="91440" tIns="45720" rIns="91440" bIns="45720" rtlCol="0" anchor="b"/>
          <a:lstStyle>
            <a:lvl1pPr algn="r">
              <a:defRPr sz="1200"/>
            </a:lvl1pPr>
          </a:lstStyle>
          <a:p>
            <a:fld id="{2C43E66A-6F8C-4843-B2E9-688A7FFEFB20}" type="slidenum">
              <a:rPr lang="en-US" smtClean="0"/>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2"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l" defTabSz="928987">
              <a:defRPr sz="1200" b="0"/>
            </a:lvl1pPr>
          </a:lstStyle>
          <a:p>
            <a:pPr>
              <a:defRPr/>
            </a:pPr>
            <a:endParaRPr lang="en-US"/>
          </a:p>
        </p:txBody>
      </p:sp>
      <p:sp>
        <p:nvSpPr>
          <p:cNvPr id="57347" name="Rectangle 3"/>
          <p:cNvSpPr>
            <a:spLocks noGrp="1" noChangeArrowheads="1"/>
          </p:cNvSpPr>
          <p:nvPr>
            <p:ph type="dt" idx="1"/>
          </p:nvPr>
        </p:nvSpPr>
        <p:spPr bwMode="auto">
          <a:xfrm>
            <a:off x="5231374" y="0"/>
            <a:ext cx="4002700" cy="350056"/>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lvl1pPr algn="r" defTabSz="928987">
              <a:defRPr sz="1200" b="0"/>
            </a:lvl1pPr>
          </a:lstStyle>
          <a:p>
            <a:pPr>
              <a:defRPr/>
            </a:pPr>
            <a:endParaRPr lang="en-US"/>
          </a:p>
        </p:txBody>
      </p:sp>
      <p:sp>
        <p:nvSpPr>
          <p:cNvPr id="135172" name="Rectangle 4"/>
          <p:cNvSpPr>
            <a:spLocks noGrp="1" noRot="1" noChangeAspect="1" noChangeArrowheads="1" noTextEdit="1"/>
          </p:cNvSpPr>
          <p:nvPr>
            <p:ph type="sldImg" idx="2"/>
          </p:nvPr>
        </p:nvSpPr>
        <p:spPr bwMode="auto">
          <a:xfrm>
            <a:off x="2865438" y="525463"/>
            <a:ext cx="3505200" cy="2628900"/>
          </a:xfrm>
          <a:prstGeom prst="rect">
            <a:avLst/>
          </a:prstGeom>
          <a:noFill/>
          <a:ln w="9525">
            <a:solidFill>
              <a:srgbClr val="000000"/>
            </a:solidFill>
            <a:miter lim="800000"/>
            <a:headEnd/>
            <a:tailEnd/>
          </a:ln>
        </p:spPr>
      </p:sp>
      <p:sp>
        <p:nvSpPr>
          <p:cNvPr id="57349" name="Rectangle 5"/>
          <p:cNvSpPr>
            <a:spLocks noGrp="1" noChangeArrowheads="1"/>
          </p:cNvSpPr>
          <p:nvPr>
            <p:ph type="body" sz="quarter" idx="3"/>
          </p:nvPr>
        </p:nvSpPr>
        <p:spPr bwMode="auto">
          <a:xfrm>
            <a:off x="924009" y="3330173"/>
            <a:ext cx="7388059" cy="3153984"/>
          </a:xfrm>
          <a:prstGeom prst="rect">
            <a:avLst/>
          </a:prstGeom>
          <a:noFill/>
          <a:ln w="9525">
            <a:noFill/>
            <a:miter lim="800000"/>
            <a:headEnd/>
            <a:tailEnd/>
          </a:ln>
          <a:effectLst/>
        </p:spPr>
        <p:txBody>
          <a:bodyPr vert="horz" wrap="square" lIns="92858" tIns="46430" rIns="92858"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7350" name="Rectangle 6"/>
          <p:cNvSpPr>
            <a:spLocks noGrp="1" noChangeArrowheads="1"/>
          </p:cNvSpPr>
          <p:nvPr>
            <p:ph type="ftr" sz="quarter" idx="4"/>
          </p:nvPr>
        </p:nvSpPr>
        <p:spPr bwMode="auto">
          <a:xfrm>
            <a:off x="2"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l" defTabSz="928987">
              <a:defRPr sz="1200" b="0"/>
            </a:lvl1pPr>
          </a:lstStyle>
          <a:p>
            <a:pPr>
              <a:defRPr/>
            </a:pPr>
            <a:endParaRPr lang="en-US"/>
          </a:p>
        </p:txBody>
      </p:sp>
      <p:sp>
        <p:nvSpPr>
          <p:cNvPr id="57351" name="Rectangle 7"/>
          <p:cNvSpPr>
            <a:spLocks noGrp="1" noChangeArrowheads="1"/>
          </p:cNvSpPr>
          <p:nvPr>
            <p:ph type="sldNum" sz="quarter" idx="5"/>
          </p:nvPr>
        </p:nvSpPr>
        <p:spPr bwMode="auto">
          <a:xfrm>
            <a:off x="5231374" y="6659186"/>
            <a:ext cx="4002700" cy="350056"/>
          </a:xfrm>
          <a:prstGeom prst="rect">
            <a:avLst/>
          </a:prstGeom>
          <a:noFill/>
          <a:ln w="9525">
            <a:noFill/>
            <a:miter lim="800000"/>
            <a:headEnd/>
            <a:tailEnd/>
          </a:ln>
          <a:effectLst/>
        </p:spPr>
        <p:txBody>
          <a:bodyPr vert="horz" wrap="square" lIns="92858" tIns="46430" rIns="92858" bIns="46430" numCol="1" anchor="b" anchorCtr="0" compatLnSpc="1">
            <a:prstTxWarp prst="textNoShape">
              <a:avLst/>
            </a:prstTxWarp>
          </a:bodyPr>
          <a:lstStyle>
            <a:lvl1pPr algn="r" defTabSz="928987">
              <a:defRPr sz="1200" b="0"/>
            </a:lvl1pPr>
          </a:lstStyle>
          <a:p>
            <a:pPr>
              <a:defRPr/>
            </a:pPr>
            <a:fld id="{0485CB42-6DF5-4DA1-B868-6093CFC6B9A8}"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273050" rtl="0" eaLnBrk="0" fontAlgn="base" hangingPunct="0">
      <a:spcBef>
        <a:spcPct val="30000"/>
      </a:spcBef>
      <a:spcAft>
        <a:spcPct val="0"/>
      </a:spcAft>
      <a:defRPr sz="1000" kern="1200">
        <a:solidFill>
          <a:schemeClr val="tx1"/>
        </a:solidFill>
        <a:latin typeface="Arial" charset="0"/>
        <a:ea typeface="+mn-ea"/>
        <a:cs typeface="+mn-cs"/>
      </a:defRPr>
    </a:lvl1pPr>
    <a:lvl2pPr marL="179388" algn="l" defTabSz="273050" rtl="0" eaLnBrk="0" fontAlgn="base" hangingPunct="0">
      <a:spcBef>
        <a:spcPct val="30000"/>
      </a:spcBef>
      <a:spcAft>
        <a:spcPct val="0"/>
      </a:spcAft>
      <a:defRPr sz="1000" kern="1200">
        <a:solidFill>
          <a:schemeClr val="tx1"/>
        </a:solidFill>
        <a:latin typeface="Arial" charset="0"/>
        <a:ea typeface="+mn-ea"/>
        <a:cs typeface="+mn-cs"/>
      </a:defRPr>
    </a:lvl2pPr>
    <a:lvl3pPr marL="358775" algn="l" defTabSz="273050" rtl="0" eaLnBrk="0" fontAlgn="base" hangingPunct="0">
      <a:spcBef>
        <a:spcPct val="30000"/>
      </a:spcBef>
      <a:spcAft>
        <a:spcPct val="0"/>
      </a:spcAft>
      <a:defRPr sz="1000" kern="1200">
        <a:solidFill>
          <a:schemeClr val="tx1"/>
        </a:solidFill>
        <a:latin typeface="Arial" charset="0"/>
        <a:ea typeface="+mn-ea"/>
        <a:cs typeface="+mn-cs"/>
      </a:defRPr>
    </a:lvl3pPr>
    <a:lvl4pPr marL="538163" algn="l" defTabSz="273050" rtl="0" eaLnBrk="0" fontAlgn="base" hangingPunct="0">
      <a:spcBef>
        <a:spcPct val="30000"/>
      </a:spcBef>
      <a:spcAft>
        <a:spcPct val="0"/>
      </a:spcAft>
      <a:defRPr sz="1000" kern="1200">
        <a:solidFill>
          <a:schemeClr val="tx1"/>
        </a:solidFill>
        <a:latin typeface="Arial" charset="0"/>
        <a:ea typeface="+mn-ea"/>
        <a:cs typeface="+mn-cs"/>
      </a:defRPr>
    </a:lvl4pPr>
    <a:lvl5pPr marL="717550" algn="l" defTabSz="273050" rtl="0" eaLnBrk="0" fontAlgn="base" hangingPunct="0">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884CD306-CB4A-4F92-8BC5-F0578B7B0041}" type="slidenum">
              <a:rPr lang="en-US" smtClean="0"/>
              <a:pPr/>
              <a:t>1</a:t>
            </a:fld>
            <a:endParaRPr lang="en-US" smtClean="0"/>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xfrm>
            <a:off x="1230678" y="3330173"/>
            <a:ext cx="6774725" cy="3153984"/>
          </a:xfrm>
          <a:noFill/>
          <a:ln/>
        </p:spPr>
        <p:txBody>
          <a:bodyPr/>
          <a:lstStyle/>
          <a:p>
            <a:pPr eaLnBrk="1" hangingPunct="1"/>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p>
            <a:fld id="{7E29EB84-6CC2-4E90-A4B0-9E5C05A427B4}" type="slidenum">
              <a:rPr lang="en-US" smtClean="0"/>
              <a:pPr/>
              <a:t>10</a:t>
            </a:fld>
            <a:endParaRPr lang="en-US" smtClean="0"/>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7"/>
          <p:cNvSpPr>
            <a:spLocks noGrp="1" noChangeArrowheads="1"/>
          </p:cNvSpPr>
          <p:nvPr>
            <p:ph type="sldNum" sz="quarter" idx="5"/>
          </p:nvPr>
        </p:nvSpPr>
        <p:spPr>
          <a:noFill/>
        </p:spPr>
        <p:txBody>
          <a:bodyPr/>
          <a:lstStyle/>
          <a:p>
            <a:fld id="{96130FB1-8D14-479F-834F-577AAF1EA45B}" type="slidenum">
              <a:rPr lang="en-US" smtClean="0"/>
              <a:pPr/>
              <a:t>100</a:t>
            </a:fld>
            <a:endParaRPr lang="en-US" smtClean="0"/>
          </a:p>
        </p:txBody>
      </p:sp>
      <p:sp>
        <p:nvSpPr>
          <p:cNvPr id="237571" name="Rectangle 2"/>
          <p:cNvSpPr>
            <a:spLocks noGrp="1" noRot="1" noChangeAspect="1" noChangeArrowheads="1" noTextEdit="1"/>
          </p:cNvSpPr>
          <p:nvPr>
            <p:ph type="sldImg"/>
          </p:nvPr>
        </p:nvSpPr>
        <p:spPr>
          <a:ln/>
        </p:spPr>
      </p:sp>
      <p:sp>
        <p:nvSpPr>
          <p:cNvPr id="237572" name="Rectangle 3"/>
          <p:cNvSpPr>
            <a:spLocks noGrp="1" noChangeArrowheads="1"/>
          </p:cNvSpPr>
          <p:nvPr>
            <p:ph type="body" idx="1"/>
          </p:nvPr>
        </p:nvSpPr>
        <p:spPr>
          <a:noFill/>
          <a:ln/>
        </p:spPr>
        <p:txBody>
          <a:bodyPr/>
          <a:lstStyle/>
          <a:p>
            <a:pPr eaLnBrk="1" hangingPunct="1">
              <a:lnSpc>
                <a:spcPct val="90000"/>
              </a:lnSpc>
            </a:pPr>
            <a:r>
              <a:rPr lang="en-US" dirty="0" smtClean="0"/>
              <a:t>The mechanism built into the application ensures that every time a Customization is started, the version is checked against the version of the standard component code that is currently used in memory. In a normal situation, this is not an issue. The system reports (in the form of a warning) as soon as there is a version mismatch. This is not only at runtime, but also at compile</a:t>
            </a:r>
            <a:r>
              <a:rPr lang="en-US" baseline="0" dirty="0" smtClean="0"/>
              <a:t> </a:t>
            </a:r>
            <a:r>
              <a:rPr lang="en-US" dirty="0" smtClean="0"/>
              <a:t>time. Compiler pre-processed code checks these numbers.  So, if you try to compile a Customization that was originally copied from the Customization folder for an older version of the component, the compiler shows the exact version numbers and indicates there is a conflict.</a:t>
            </a:r>
            <a:r>
              <a:rPr lang="en-US" baseline="0" dirty="0" smtClean="0"/>
              <a:t> </a:t>
            </a:r>
            <a:r>
              <a:rPr lang="en-US" dirty="0" smtClean="0"/>
              <a:t>However, this does not stop compilation, but we advise you</a:t>
            </a:r>
            <a:r>
              <a:rPr lang="en-US" baseline="0" dirty="0" smtClean="0"/>
              <a:t> </a:t>
            </a:r>
            <a:r>
              <a:rPr lang="en-US" dirty="0" smtClean="0"/>
              <a:t>to review the code before updating the version number and recompiling.</a:t>
            </a:r>
          </a:p>
          <a:p>
            <a:pPr eaLnBrk="1" hangingPunct="1">
              <a:lnSpc>
                <a:spcPct val="90000"/>
              </a:lnSpc>
            </a:pPr>
            <a:endParaRPr lang="en-US" dirty="0" smtClean="0"/>
          </a:p>
          <a:p>
            <a:pPr eaLnBrk="1" hangingPunct="1">
              <a:lnSpc>
                <a:spcPct val="90000"/>
              </a:lnSpc>
            </a:pPr>
            <a:r>
              <a:rPr lang="en-US" dirty="0" smtClean="0"/>
              <a:t>It should be noted</a:t>
            </a:r>
            <a:r>
              <a:rPr lang="en-US" baseline="0" dirty="0" smtClean="0"/>
              <a:t> </a:t>
            </a:r>
            <a:r>
              <a:rPr lang="en-US" dirty="0" smtClean="0"/>
              <a:t>that after every upgrade / patch install,</a:t>
            </a:r>
            <a:r>
              <a:rPr lang="en-US" baseline="0" dirty="0" smtClean="0"/>
              <a:t> </a:t>
            </a:r>
            <a:r>
              <a:rPr lang="en-US" dirty="0" smtClean="0"/>
              <a:t>the customer must recompile the custom code. The</a:t>
            </a:r>
            <a:r>
              <a:rPr lang="en-US" baseline="0" dirty="0" smtClean="0"/>
              <a:t> PROPATH </a:t>
            </a:r>
            <a:r>
              <a:rPr lang="en-US" dirty="0" smtClean="0"/>
              <a:t>must point to the standard components, which may have a different version number.</a:t>
            </a:r>
            <a:r>
              <a:rPr lang="en-US" baseline="0" dirty="0" smtClean="0"/>
              <a:t> </a:t>
            </a:r>
            <a:r>
              <a:rPr lang="en-US" dirty="0" smtClean="0"/>
              <a:t>When everything compiles correctly, there is no error, and no further action</a:t>
            </a:r>
            <a:r>
              <a:rPr lang="en-US" baseline="0" dirty="0" smtClean="0"/>
              <a:t> is needed</a:t>
            </a:r>
            <a:r>
              <a:rPr lang="en-US" dirty="0" smtClean="0"/>
              <a:t>.</a:t>
            </a:r>
          </a:p>
          <a:p>
            <a:pPr eaLnBrk="1" hangingPunct="1">
              <a:lnSpc>
                <a:spcPct val="90000"/>
              </a:lnSpc>
            </a:pPr>
            <a:endParaRPr lang="en-US" dirty="0" smtClean="0"/>
          </a:p>
          <a:p>
            <a:pPr eaLnBrk="1" hangingPunct="1">
              <a:lnSpc>
                <a:spcPct val="90000"/>
              </a:lnSpc>
            </a:pPr>
            <a:r>
              <a:rPr lang="en-US" dirty="0" smtClean="0"/>
              <a:t>If the compiler displays the version conflict warnings, it is possible that there is still no issue, and that changes in the standard code do not impact the correct working of the custom code. In this case, the proposed procedure is to compare the custom code with the latest version of the template for the same component (using file-compare).</a:t>
            </a:r>
            <a:r>
              <a:rPr lang="en-US" baseline="0" dirty="0" smtClean="0"/>
              <a:t> </a:t>
            </a:r>
            <a:r>
              <a:rPr lang="en-US" dirty="0" smtClean="0"/>
              <a:t>Go through the differences</a:t>
            </a:r>
            <a:r>
              <a:rPr lang="en-US" baseline="0" dirty="0" smtClean="0"/>
              <a:t> </a:t>
            </a:r>
            <a:r>
              <a:rPr lang="en-US" dirty="0" smtClean="0"/>
              <a:t>and check only what has changed for the customized method(s). In effect, this is a basic check of the parameters of the method.</a:t>
            </a:r>
            <a:r>
              <a:rPr lang="en-US" baseline="0" dirty="0" smtClean="0"/>
              <a:t> </a:t>
            </a:r>
            <a:r>
              <a:rPr lang="en-US" dirty="0" smtClean="0"/>
              <a:t>In most cases, the changes do not impact custom code, and you should update the version number specified in the custom code (&amp;scoped-define class-version) to the correct version, and recompile.</a:t>
            </a:r>
          </a:p>
          <a:p>
            <a:pPr eaLnBrk="1" hangingPunct="1">
              <a:lnSpc>
                <a:spcPct val="90000"/>
              </a:lnSpc>
            </a:pPr>
            <a:endParaRPr lang="en-US" u="sng" dirty="0" smtClean="0"/>
          </a:p>
          <a:p>
            <a:pPr eaLnBrk="1" hangingPunct="1">
              <a:lnSpc>
                <a:spcPct val="90000"/>
              </a:lnSpc>
            </a:pPr>
            <a:r>
              <a:rPr lang="en-US" u="none" dirty="0" smtClean="0"/>
              <a:t>Note:</a:t>
            </a:r>
          </a:p>
          <a:p>
            <a:pPr eaLnBrk="1" hangingPunct="1">
              <a:lnSpc>
                <a:spcPct val="90000"/>
              </a:lnSpc>
            </a:pPr>
            <a:r>
              <a:rPr lang="en-US" dirty="0" smtClean="0"/>
              <a:t>The component major version number indicates public interface changes (each time parameters in public methods change, the major version is incremented by 1). The component minor version number indicates internal changes in the component (which can be code changes, but also parameter changes to non-public methods).  When one of the two numbers change, you must go through the process described above.</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7"/>
          <p:cNvSpPr>
            <a:spLocks noGrp="1" noChangeArrowheads="1"/>
          </p:cNvSpPr>
          <p:nvPr>
            <p:ph type="sldNum" sz="quarter" idx="5"/>
          </p:nvPr>
        </p:nvSpPr>
        <p:spPr>
          <a:noFill/>
        </p:spPr>
        <p:txBody>
          <a:bodyPr/>
          <a:lstStyle/>
          <a:p>
            <a:fld id="{3DC739AA-3738-41CE-ADCA-89C9F965F833}" type="slidenum">
              <a:rPr lang="en-US" smtClean="0"/>
              <a:pPr/>
              <a:t>101</a:t>
            </a:fld>
            <a:endParaRPr lang="en-US" smtClean="0"/>
          </a:p>
        </p:txBody>
      </p:sp>
      <p:sp>
        <p:nvSpPr>
          <p:cNvPr id="238595" name="Rectangle 2"/>
          <p:cNvSpPr>
            <a:spLocks noGrp="1" noRot="1" noChangeAspect="1" noChangeArrowheads="1" noTextEdit="1"/>
          </p:cNvSpPr>
          <p:nvPr>
            <p:ph type="sldImg"/>
          </p:nvPr>
        </p:nvSpPr>
        <p:spPr>
          <a:ln/>
        </p:spPr>
      </p:sp>
      <p:sp>
        <p:nvSpPr>
          <p:cNvPr id="23859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7"/>
          <p:cNvSpPr>
            <a:spLocks noGrp="1" noChangeArrowheads="1"/>
          </p:cNvSpPr>
          <p:nvPr>
            <p:ph type="sldNum" sz="quarter" idx="5"/>
          </p:nvPr>
        </p:nvSpPr>
        <p:spPr>
          <a:noFill/>
        </p:spPr>
        <p:txBody>
          <a:bodyPr/>
          <a:lstStyle/>
          <a:p>
            <a:fld id="{DC7DA548-69F8-4717-B774-CADEBAF21ECA}" type="slidenum">
              <a:rPr lang="en-US" smtClean="0"/>
              <a:pPr/>
              <a:t>102</a:t>
            </a:fld>
            <a:endParaRPr lang="en-US" smtClean="0"/>
          </a:p>
        </p:txBody>
      </p:sp>
      <p:sp>
        <p:nvSpPr>
          <p:cNvPr id="239619" name="Rectangle 2"/>
          <p:cNvSpPr>
            <a:spLocks noGrp="1" noRot="1" noChangeAspect="1" noChangeArrowheads="1" noTextEdit="1"/>
          </p:cNvSpPr>
          <p:nvPr>
            <p:ph type="sldImg"/>
          </p:nvPr>
        </p:nvSpPr>
        <p:spPr>
          <a:ln/>
        </p:spPr>
      </p:sp>
      <p:sp>
        <p:nvSpPr>
          <p:cNvPr id="239620" name="Rectangle 3"/>
          <p:cNvSpPr>
            <a:spLocks noGrp="1" noChangeArrowheads="1"/>
          </p:cNvSpPr>
          <p:nvPr>
            <p:ph type="body" idx="1"/>
          </p:nvPr>
        </p:nvSpPr>
        <p:spPr>
          <a:noFill/>
          <a:ln/>
        </p:spPr>
        <p:txBody>
          <a:bodyPr/>
          <a:lstStyle/>
          <a:p>
            <a:pPr eaLnBrk="1" hangingPunct="1"/>
            <a:r>
              <a:rPr lang="en-US" dirty="0" smtClean="0"/>
              <a:t>The </a:t>
            </a:r>
            <a:r>
              <a:rPr lang="en-US" dirty="0" err="1" smtClean="0"/>
              <a:t>InitialValues</a:t>
            </a:r>
            <a:r>
              <a:rPr lang="en-US" dirty="0" smtClean="0"/>
              <a:t>() method is executed after the infrastructure code filled in the fixed fields </a:t>
            </a:r>
            <a:r>
              <a:rPr lang="en-US" dirty="0" err="1" smtClean="0"/>
              <a:t>tc_rowid</a:t>
            </a:r>
            <a:r>
              <a:rPr lang="en-US" dirty="0" smtClean="0"/>
              <a:t>, </a:t>
            </a:r>
            <a:r>
              <a:rPr lang="en-US" dirty="0" err="1" smtClean="0"/>
              <a:t>tc_parentrowid</a:t>
            </a:r>
            <a:r>
              <a:rPr lang="en-US" dirty="0" smtClean="0"/>
              <a:t> and </a:t>
            </a:r>
            <a:r>
              <a:rPr lang="en-US" dirty="0" err="1" smtClean="0"/>
              <a:t>tc_status</a:t>
            </a:r>
            <a:r>
              <a:rPr lang="en-US" dirty="0" smtClean="0"/>
              <a:t>. In the standard code also the identifier field is filled in. For example </a:t>
            </a:r>
            <a:r>
              <a:rPr lang="en-US" dirty="0" err="1" smtClean="0"/>
              <a:t>tCountry.Country_ID</a:t>
            </a:r>
            <a:r>
              <a:rPr lang="en-US" dirty="0" smtClean="0"/>
              <a:t>.  An internal sequence is used to determine the value.</a:t>
            </a:r>
          </a:p>
          <a:p>
            <a:pPr eaLnBrk="1" hangingPunct="1"/>
            <a:endParaRPr lang="en-US" dirty="0" smtClean="0"/>
          </a:p>
          <a:p>
            <a:pPr eaLnBrk="1" hangingPunct="1"/>
            <a:r>
              <a:rPr lang="en-US" dirty="0" smtClean="0"/>
              <a:t>Note:</a:t>
            </a:r>
          </a:p>
          <a:p>
            <a:pPr eaLnBrk="1" hangingPunct="1"/>
            <a:endParaRPr lang="en-US" dirty="0" smtClean="0"/>
          </a:p>
          <a:p>
            <a:pPr eaLnBrk="1" hangingPunct="1"/>
            <a:r>
              <a:rPr lang="en-US" dirty="0" smtClean="0"/>
              <a:t>Developers will never use a direct create statement on class tables. Instead, they will run method </a:t>
            </a:r>
            <a:r>
              <a:rPr lang="en-US" dirty="0" err="1" smtClean="0"/>
              <a:t>AddDetailLine</a:t>
            </a:r>
            <a:r>
              <a:rPr lang="en-US" dirty="0" smtClean="0"/>
              <a:t>. This method runs method </a:t>
            </a:r>
            <a:r>
              <a:rPr lang="en-US" dirty="0" err="1" smtClean="0"/>
              <a:t>InitialValues</a:t>
            </a:r>
            <a:r>
              <a:rPr lang="en-US" dirty="0" smtClean="0"/>
              <a:t> for initializing the newly created record.</a:t>
            </a:r>
          </a:p>
          <a:p>
            <a:pPr eaLnBrk="1" hangingPunct="1"/>
            <a:r>
              <a:rPr lang="en-US" dirty="0" smtClean="0"/>
              <a:t>When adding a record in a class table in custom code, we</a:t>
            </a:r>
            <a:r>
              <a:rPr lang="en-US" baseline="0" dirty="0" smtClean="0"/>
              <a:t> </a:t>
            </a:r>
            <a:r>
              <a:rPr lang="en-US" dirty="0" smtClean="0"/>
              <a:t>also recommended that you</a:t>
            </a:r>
            <a:r>
              <a:rPr lang="en-US" baseline="0" dirty="0" smtClean="0"/>
              <a:t> </a:t>
            </a:r>
            <a:r>
              <a:rPr lang="en-US" dirty="0" smtClean="0"/>
              <a:t>use</a:t>
            </a:r>
            <a:r>
              <a:rPr lang="en-US" baseline="0" dirty="0" smtClean="0"/>
              <a:t> </a:t>
            </a:r>
            <a:r>
              <a:rPr lang="en-US" dirty="0" smtClean="0"/>
              <a:t>this method.</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CF4CBEC8-A02A-4851-9E4C-8537272F5D86}" type="slidenum">
              <a:rPr lang="en-US" smtClean="0"/>
              <a:pPr/>
              <a:t>103</a:t>
            </a:fld>
            <a:endParaRPr lang="en-US" smtClean="0"/>
          </a:p>
        </p:txBody>
      </p:sp>
      <p:sp>
        <p:nvSpPr>
          <p:cNvPr id="240643" name="Rectangle 2"/>
          <p:cNvSpPr>
            <a:spLocks noGrp="1" noRot="1" noChangeAspect="1" noChangeArrowheads="1" noTextEdit="1"/>
          </p:cNvSpPr>
          <p:nvPr>
            <p:ph type="sldImg"/>
          </p:nvPr>
        </p:nvSpPr>
        <p:spPr>
          <a:ln/>
        </p:spPr>
      </p:sp>
      <p:sp>
        <p:nvSpPr>
          <p:cNvPr id="2406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7"/>
          <p:cNvSpPr>
            <a:spLocks noGrp="1" noChangeArrowheads="1"/>
          </p:cNvSpPr>
          <p:nvPr>
            <p:ph type="sldNum" sz="quarter" idx="5"/>
          </p:nvPr>
        </p:nvSpPr>
        <p:spPr>
          <a:noFill/>
        </p:spPr>
        <p:txBody>
          <a:bodyPr/>
          <a:lstStyle/>
          <a:p>
            <a:fld id="{B55D8E46-C737-48CB-AA50-86586FFFBBBF}" type="slidenum">
              <a:rPr lang="en-US" smtClean="0"/>
              <a:pPr/>
              <a:t>104</a:t>
            </a:fld>
            <a:endParaRPr lang="en-US" smtClean="0"/>
          </a:p>
        </p:txBody>
      </p:sp>
      <p:sp>
        <p:nvSpPr>
          <p:cNvPr id="241667" name="Rectangle 2"/>
          <p:cNvSpPr>
            <a:spLocks noGrp="1" noRot="1" noChangeAspect="1" noChangeArrowheads="1" noTextEdit="1"/>
          </p:cNvSpPr>
          <p:nvPr>
            <p:ph type="sldImg"/>
          </p:nvPr>
        </p:nvSpPr>
        <p:spPr>
          <a:ln/>
        </p:spPr>
      </p:sp>
      <p:sp>
        <p:nvSpPr>
          <p:cNvPr id="24166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F72D90F6-8D3A-4DE7-AE4F-3ADBE1AEA8AD}" type="slidenum">
              <a:rPr lang="en-US" smtClean="0"/>
              <a:pPr/>
              <a:t>105</a:t>
            </a:fld>
            <a:endParaRPr lang="en-US" smtClean="0"/>
          </a:p>
        </p:txBody>
      </p:sp>
      <p:sp>
        <p:nvSpPr>
          <p:cNvPr id="242691" name="Rectangle 2"/>
          <p:cNvSpPr>
            <a:spLocks noGrp="1" noRot="1" noChangeAspect="1" noChangeArrowheads="1" noTextEdit="1"/>
          </p:cNvSpPr>
          <p:nvPr>
            <p:ph type="sldImg"/>
          </p:nvPr>
        </p:nvSpPr>
        <p:spPr>
          <a:ln/>
        </p:spPr>
      </p:sp>
      <p:sp>
        <p:nvSpPr>
          <p:cNvPr id="242692" name="Rectangle 3"/>
          <p:cNvSpPr>
            <a:spLocks noGrp="1" noChangeArrowheads="1"/>
          </p:cNvSpPr>
          <p:nvPr>
            <p:ph type="body" idx="1"/>
          </p:nvPr>
        </p:nvSpPr>
        <p:spPr>
          <a:noFill/>
          <a:ln/>
        </p:spPr>
        <p:txBody>
          <a:bodyPr/>
          <a:lstStyle/>
          <a:p>
            <a:pPr eaLnBrk="1" hangingPunct="1"/>
            <a:r>
              <a:rPr lang="en-US" dirty="0" smtClean="0"/>
              <a:t>Each time a Financials object is loaded for modification, the application goes through the </a:t>
            </a:r>
            <a:r>
              <a:rPr lang="en-US" dirty="0" err="1" smtClean="0"/>
              <a:t>DataLoad</a:t>
            </a:r>
            <a:r>
              <a:rPr lang="en-US" dirty="0" smtClean="0"/>
              <a:t> pattern. The first thing that happens is reading the data from the database. Right after that, the Calculate method is executed. The intention of this method is to “calculate” the data for the calculated fields in the object dataset.</a:t>
            </a:r>
          </a:p>
          <a:p>
            <a:pPr eaLnBrk="1" hangingPunct="1"/>
            <a:endParaRPr lang="en-US" dirty="0" smtClean="0"/>
          </a:p>
          <a:p>
            <a:pPr eaLnBrk="1" hangingPunct="1"/>
            <a:r>
              <a:rPr lang="en-US" dirty="0" smtClean="0"/>
              <a:t>Typically, a Customization developer could use this method to get data from external systems and force it in the official object dataset of the object that is being loaded.</a:t>
            </a:r>
          </a:p>
          <a:p>
            <a:pPr eaLnBrk="1" hangingPunct="1"/>
            <a:endParaRPr lang="en-US" dirty="0" smtClean="0"/>
          </a:p>
          <a:p>
            <a:pPr eaLnBrk="1" hangingPunct="1"/>
            <a:r>
              <a:rPr lang="en-US" dirty="0" smtClean="0"/>
              <a:t>Because multiple objects, multiple main table records, multiple child table records can be loaded during the </a:t>
            </a:r>
            <a:r>
              <a:rPr lang="en-US" dirty="0" err="1" smtClean="0"/>
              <a:t>dataload</a:t>
            </a:r>
            <a:r>
              <a:rPr lang="en-US" dirty="0" smtClean="0"/>
              <a:t>, the programmer needs to use for each statements to loop over the records in the object dataset.</a:t>
            </a:r>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7"/>
          <p:cNvSpPr>
            <a:spLocks noGrp="1" noChangeArrowheads="1"/>
          </p:cNvSpPr>
          <p:nvPr>
            <p:ph type="sldNum" sz="quarter" idx="5"/>
          </p:nvPr>
        </p:nvSpPr>
        <p:spPr>
          <a:noFill/>
        </p:spPr>
        <p:txBody>
          <a:bodyPr/>
          <a:lstStyle/>
          <a:p>
            <a:fld id="{D5DCAC17-C1FE-448A-9804-89C05C2167D4}" type="slidenum">
              <a:rPr lang="en-US" smtClean="0"/>
              <a:pPr/>
              <a:t>106</a:t>
            </a:fld>
            <a:endParaRPr lang="en-US" smtClean="0"/>
          </a:p>
        </p:txBody>
      </p:sp>
      <p:sp>
        <p:nvSpPr>
          <p:cNvPr id="243715" name="Rectangle 2"/>
          <p:cNvSpPr>
            <a:spLocks noGrp="1" noRot="1" noChangeAspect="1" noChangeArrowheads="1" noTextEdit="1"/>
          </p:cNvSpPr>
          <p:nvPr>
            <p:ph type="sldImg"/>
          </p:nvPr>
        </p:nvSpPr>
        <p:spPr>
          <a:ln/>
        </p:spPr>
      </p:sp>
      <p:sp>
        <p:nvSpPr>
          <p:cNvPr id="24371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CC1B8EAC-7D05-4B2C-A790-0F8778A6CFDC}" type="slidenum">
              <a:rPr lang="en-US" smtClean="0"/>
              <a:pPr/>
              <a:t>107</a:t>
            </a:fld>
            <a:endParaRPr lang="en-US" smtClean="0"/>
          </a:p>
        </p:txBody>
      </p:sp>
      <p:sp>
        <p:nvSpPr>
          <p:cNvPr id="244739" name="Rectangle 2"/>
          <p:cNvSpPr>
            <a:spLocks noGrp="1" noRot="1" noChangeAspect="1" noChangeArrowheads="1" noTextEdit="1"/>
          </p:cNvSpPr>
          <p:nvPr>
            <p:ph type="sldImg"/>
          </p:nvPr>
        </p:nvSpPr>
        <p:spPr>
          <a:ln/>
        </p:spPr>
      </p:sp>
      <p:sp>
        <p:nvSpPr>
          <p:cNvPr id="244740"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7"/>
          <p:cNvSpPr>
            <a:spLocks noGrp="1" noChangeArrowheads="1"/>
          </p:cNvSpPr>
          <p:nvPr>
            <p:ph type="sldNum" sz="quarter" idx="5"/>
          </p:nvPr>
        </p:nvSpPr>
        <p:spPr>
          <a:noFill/>
        </p:spPr>
        <p:txBody>
          <a:bodyPr/>
          <a:lstStyle/>
          <a:p>
            <a:fld id="{14A90D8C-648D-4FF3-B580-80D4CE34FD99}" type="slidenum">
              <a:rPr lang="en-US" smtClean="0"/>
              <a:pPr/>
              <a:t>108</a:t>
            </a:fld>
            <a:endParaRPr lang="en-US" smtClean="0"/>
          </a:p>
        </p:txBody>
      </p:sp>
      <p:sp>
        <p:nvSpPr>
          <p:cNvPr id="245763" name="Rectangle 2"/>
          <p:cNvSpPr>
            <a:spLocks noGrp="1" noRot="1" noChangeAspect="1" noChangeArrowheads="1" noTextEdit="1"/>
          </p:cNvSpPr>
          <p:nvPr>
            <p:ph type="sldImg"/>
          </p:nvPr>
        </p:nvSpPr>
        <p:spPr>
          <a:ln/>
        </p:spPr>
      </p:sp>
      <p:sp>
        <p:nvSpPr>
          <p:cNvPr id="245764" name="Rectangle 3"/>
          <p:cNvSpPr>
            <a:spLocks noGrp="1" noChangeArrowheads="1"/>
          </p:cNvSpPr>
          <p:nvPr>
            <p:ph type="body" idx="1"/>
          </p:nvPr>
        </p:nvSpPr>
        <p:spPr>
          <a:noFill/>
          <a:ln/>
        </p:spPr>
        <p:txBody>
          <a:bodyPr/>
          <a:lstStyle/>
          <a:p>
            <a:pPr eaLnBrk="1" hangingPunct="1"/>
            <a:r>
              <a:rPr lang="en-US" dirty="0" err="1" smtClean="0"/>
              <a:t>ValidateComponent</a:t>
            </a:r>
            <a:r>
              <a:rPr lang="en-US" dirty="0" smtClean="0"/>
              <a:t> is the central validation method for each component. It is typically intended to contain all object-wide validation.  Besides the </a:t>
            </a:r>
            <a:r>
              <a:rPr lang="en-US" dirty="0" err="1" smtClean="0"/>
              <a:t>ValidateComponent</a:t>
            </a:r>
            <a:r>
              <a:rPr lang="en-US" dirty="0" smtClean="0"/>
              <a:t>,</a:t>
            </a:r>
            <a:r>
              <a:rPr lang="en-US" baseline="0" dirty="0" smtClean="0"/>
              <a:t> </a:t>
            </a:r>
            <a:r>
              <a:rPr lang="en-US" dirty="0" smtClean="0"/>
              <a:t>very specific field-level validations might also be in place.</a:t>
            </a:r>
          </a:p>
          <a:p>
            <a:pPr eaLnBrk="1" hangingPunct="1"/>
            <a:endParaRPr lang="en-US" dirty="0" smtClean="0"/>
          </a:p>
          <a:p>
            <a:pPr eaLnBrk="1" hangingPunct="1"/>
            <a:r>
              <a:rPr lang="en-US" dirty="0" smtClean="0"/>
              <a:t>This method is typically executed when data is sent from the UI client to the server. The first step the BL takes is to validate the data.</a:t>
            </a:r>
            <a:r>
              <a:rPr lang="en-US" baseline="0" dirty="0" smtClean="0"/>
              <a:t> </a:t>
            </a:r>
            <a:r>
              <a:rPr lang="en-US" dirty="0" smtClean="0"/>
              <a:t>The data that is not yet validated is available in the “S” object dataset (this means records in the </a:t>
            </a:r>
            <a:r>
              <a:rPr lang="en-US" dirty="0" err="1" smtClean="0"/>
              <a:t>t_s</a:t>
            </a:r>
            <a:r>
              <a:rPr lang="en-US" dirty="0" smtClean="0"/>
              <a:t> temp-tables). For example, a developer needs to use the data in </a:t>
            </a:r>
            <a:r>
              <a:rPr lang="en-US" dirty="0" err="1" smtClean="0"/>
              <a:t>t_sCountry</a:t>
            </a:r>
            <a:r>
              <a:rPr lang="en-US" dirty="0" smtClean="0"/>
              <a:t> if he/she wants to validate incoming changed data for a country object.</a:t>
            </a:r>
          </a:p>
          <a:p>
            <a:pPr eaLnBrk="1" hangingPunct="1"/>
            <a:endParaRPr lang="en-US" dirty="0" smtClean="0"/>
          </a:p>
          <a:p>
            <a:pPr eaLnBrk="1" hangingPunct="1"/>
            <a:r>
              <a:rPr lang="en-US" dirty="0" smtClean="0"/>
              <a:t>After the data has been validated, the system updates the data in the official object dataset (O buffers) with the validated changed data, executes </a:t>
            </a:r>
            <a:r>
              <a:rPr lang="en-US" dirty="0" err="1" smtClean="0"/>
              <a:t>AdditionalUpdates</a:t>
            </a:r>
            <a:r>
              <a:rPr lang="en-US" dirty="0" smtClean="0"/>
              <a:t>, and performs a </a:t>
            </a:r>
            <a:r>
              <a:rPr lang="en-US" dirty="0" err="1" smtClean="0"/>
              <a:t>DataSave</a:t>
            </a:r>
            <a:r>
              <a:rPr lang="en-US" dirty="0" smtClean="0"/>
              <a:t>.</a:t>
            </a:r>
          </a:p>
          <a:p>
            <a:pPr eaLnBrk="1" hangingPunct="1"/>
            <a:endParaRPr lang="en-US" dirty="0" smtClean="0"/>
          </a:p>
          <a:p>
            <a:pPr eaLnBrk="1" hangingPunct="1"/>
            <a:r>
              <a:rPr lang="en-US" dirty="0" err="1" smtClean="0"/>
              <a:t>ValidateComponent</a:t>
            </a:r>
            <a:r>
              <a:rPr lang="en-US" dirty="0" smtClean="0"/>
              <a:t> needs to validate everything. So, if data for</a:t>
            </a:r>
            <a:r>
              <a:rPr lang="en-US" baseline="0" dirty="0" smtClean="0"/>
              <a:t> </a:t>
            </a:r>
            <a:r>
              <a:rPr lang="en-US" dirty="0" smtClean="0"/>
              <a:t>more than one object is loaded in the object dataset, the code should validate everything. This means</a:t>
            </a:r>
            <a:r>
              <a:rPr lang="en-US" baseline="0" dirty="0" smtClean="0"/>
              <a:t> </a:t>
            </a:r>
            <a:r>
              <a:rPr lang="en-US" dirty="0" smtClean="0"/>
              <a:t>the code should have a for-each statement to go over all records in the class tables.</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3CF2DC72-201A-4E6E-9418-C1C7B42C2485}" type="slidenum">
              <a:rPr lang="en-US" smtClean="0"/>
              <a:pPr/>
              <a:t>109</a:t>
            </a:fld>
            <a:endParaRPr lang="en-US" smtClean="0"/>
          </a:p>
        </p:txBody>
      </p:sp>
      <p:sp>
        <p:nvSpPr>
          <p:cNvPr id="246787" name="Rectangle 2"/>
          <p:cNvSpPr>
            <a:spLocks noGrp="1" noRot="1" noChangeAspect="1" noChangeArrowheads="1" noTextEdit="1"/>
          </p:cNvSpPr>
          <p:nvPr>
            <p:ph type="sldImg"/>
          </p:nvPr>
        </p:nvSpPr>
        <p:spPr>
          <a:ln/>
        </p:spPr>
      </p:sp>
      <p:sp>
        <p:nvSpPr>
          <p:cNvPr id="2467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144F54A9-CBD3-414B-96AF-48F2883836D7}" type="slidenum">
              <a:rPr lang="en-US" smtClean="0"/>
              <a:pPr/>
              <a:t>11</a:t>
            </a:fld>
            <a:endParaRPr lang="en-US" smtClean="0"/>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a:ln/>
        </p:spPr>
        <p:txBody>
          <a:bodyPr/>
          <a:lstStyle/>
          <a:p>
            <a:pPr eaLnBrk="1" hangingPunct="1"/>
            <a:r>
              <a:rPr lang="en-US" dirty="0" smtClean="0"/>
              <a:t>Many of the UI Customization activities include the use of user-defined fields.</a:t>
            </a:r>
            <a:r>
              <a:rPr lang="en-US" baseline="0" dirty="0" smtClean="0"/>
              <a:t> </a:t>
            </a:r>
            <a:r>
              <a:rPr lang="en-US" dirty="0" smtClean="0"/>
              <a:t>Because the data available on the BL backend and the UI front end are different, and the datasets are the only way</a:t>
            </a:r>
            <a:r>
              <a:rPr lang="en-US" baseline="0" dirty="0" smtClean="0"/>
              <a:t> the </a:t>
            </a:r>
            <a:r>
              <a:rPr lang="en-US" dirty="0" smtClean="0"/>
              <a:t>data is passed between the layers, we </a:t>
            </a:r>
            <a:r>
              <a:rPr lang="en-US" dirty="0" smtClean="0"/>
              <a:t>try </a:t>
            </a:r>
            <a:r>
              <a:rPr lang="en-US" dirty="0" smtClean="0"/>
              <a:t>to use UDFs in many cases just to pass data.</a:t>
            </a:r>
          </a:p>
          <a:p>
            <a:pPr eaLnBrk="1" hangingPunct="1"/>
            <a:endParaRPr lang="en-US" dirty="0" smtClean="0"/>
          </a:p>
          <a:p>
            <a:pPr eaLnBrk="1" hangingPunct="1"/>
            <a:r>
              <a:rPr lang="en-US" i="1" dirty="0" smtClean="0"/>
              <a:t>Every component’s object dataset can contain business fields used to store customer specific values (user-defined fields).</a:t>
            </a:r>
            <a:r>
              <a:rPr lang="en-US" i="1" baseline="0" dirty="0" smtClean="0"/>
              <a:t> </a:t>
            </a:r>
            <a:r>
              <a:rPr lang="en-US" i="1" dirty="0" smtClean="0"/>
              <a:t>They can be defined on one or more data tables in the object dataset. The user-defined fields are fields that map to physical fields in the database.  The fields are known in the internal data flow within the application, but also in the application database itself.  For the internal use of these user-defined fields, all normal patterns are followed. User-defined fields are passed between database, application </a:t>
            </a:r>
            <a:r>
              <a:rPr lang="en-US" i="1" dirty="0" smtClean="0"/>
              <a:t>server,</a:t>
            </a:r>
            <a:r>
              <a:rPr lang="en-US" i="1" baseline="0" dirty="0" smtClean="0"/>
              <a:t> </a:t>
            </a:r>
            <a:r>
              <a:rPr lang="en-US" i="1" dirty="0" smtClean="0"/>
              <a:t>and </a:t>
            </a:r>
            <a:r>
              <a:rPr lang="en-US" i="1" dirty="0" smtClean="0"/>
              <a:t>client in the same way as other object data.</a:t>
            </a:r>
          </a:p>
          <a:p>
            <a:pPr eaLnBrk="1" hangingPunct="1"/>
            <a:endParaRPr lang="en-US" dirty="0" smtClean="0"/>
          </a:p>
          <a:p>
            <a:pPr eaLnBrk="1" hangingPunct="1"/>
            <a:r>
              <a:rPr lang="en-US" dirty="0" smtClean="0"/>
              <a:t>Use this activity to define a user-defined field. A user-defined field means, in effect, that the end user gives the field a meaning.</a:t>
            </a:r>
          </a:p>
          <a:p>
            <a:pPr eaLnBrk="1" hangingPunct="1"/>
            <a:endParaRPr lang="en-US" dirty="0" smtClean="0"/>
          </a:p>
          <a:p>
            <a:pPr eaLnBrk="1" hangingPunct="1"/>
            <a:r>
              <a:rPr lang="en-US" dirty="0" smtClean="0"/>
              <a:t>Specify </a:t>
            </a:r>
            <a:r>
              <a:rPr lang="en-US" dirty="0" smtClean="0"/>
              <a:t>the following information:</a:t>
            </a:r>
          </a:p>
          <a:p>
            <a:pPr eaLnBrk="1" hangingPunct="1"/>
            <a:endParaRPr lang="en-US" dirty="0" smtClean="0"/>
          </a:p>
          <a:p>
            <a:pPr eaLnBrk="1" hangingPunct="1">
              <a:buFontTx/>
              <a:buChar char="•"/>
            </a:pPr>
            <a:r>
              <a:rPr lang="en-US" dirty="0" smtClean="0"/>
              <a:t>Business Component: This is the label of the business component.</a:t>
            </a:r>
            <a:r>
              <a:rPr lang="en-US" baseline="0" dirty="0" smtClean="0"/>
              <a:t> </a:t>
            </a:r>
            <a:r>
              <a:rPr lang="en-US" dirty="0" smtClean="0"/>
              <a:t>For example “GL account” maps to the physical component name “</a:t>
            </a:r>
            <a:r>
              <a:rPr lang="en-US" dirty="0" err="1" smtClean="0"/>
              <a:t>BGl</a:t>
            </a:r>
            <a:r>
              <a:rPr lang="en-US" dirty="0" smtClean="0"/>
              <a:t>”. Use the activity Business Component View to detect this mapping.</a:t>
            </a:r>
          </a:p>
          <a:p>
            <a:pPr eaLnBrk="1" hangingPunct="1">
              <a:buFontTx/>
              <a:buChar char="•"/>
            </a:pPr>
            <a:r>
              <a:rPr lang="en-US" dirty="0" smtClean="0"/>
              <a:t>Field Name: Select a type of physical field.</a:t>
            </a:r>
            <a:r>
              <a:rPr lang="en-US" baseline="0" dirty="0" smtClean="0"/>
              <a:t> </a:t>
            </a:r>
            <a:r>
              <a:rPr lang="en-US" dirty="0" smtClean="0"/>
              <a:t>Typically,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dirty="0" err="1" smtClean="0"/>
              <a:t>CustomNote</a:t>
            </a:r>
            <a:r>
              <a:rPr lang="en-US" dirty="0" smtClean="0"/>
              <a:t> (character type field especially for fields represented as an editor)</a:t>
            </a:r>
          </a:p>
          <a:p>
            <a:pPr eaLnBrk="1" hangingPunct="1">
              <a:buFontTx/>
              <a:buChar char="•"/>
            </a:pPr>
            <a:r>
              <a:rPr lang="en-US" dirty="0" smtClean="0"/>
              <a:t>Description: Enter a logical name for the </a:t>
            </a:r>
            <a:r>
              <a:rPr lang="en-US" dirty="0" smtClean="0"/>
              <a:t>field</a:t>
            </a:r>
            <a:r>
              <a:rPr lang="en-US" baseline="0" dirty="0" smtClean="0"/>
              <a:t> to use </a:t>
            </a:r>
            <a:r>
              <a:rPr lang="en-US" dirty="0" smtClean="0"/>
              <a:t>in </a:t>
            </a:r>
            <a:r>
              <a:rPr lang="en-US" dirty="0" smtClean="0"/>
              <a:t>the application.</a:t>
            </a:r>
          </a:p>
          <a:p>
            <a:pPr eaLnBrk="1" hangingPunct="1">
              <a:buFontTx/>
              <a:buChar char="•"/>
            </a:pPr>
            <a:r>
              <a:rPr lang="en-US" dirty="0" smtClean="0"/>
              <a:t>Display: Modify the display length and decimal precision to change the display format.</a:t>
            </a:r>
          </a:p>
          <a:p>
            <a:pPr eaLnBrk="1" hangingPunct="1">
              <a:buFontTx/>
              <a:buChar char="•"/>
            </a:pPr>
            <a:r>
              <a:rPr lang="en-US" dirty="0" smtClean="0"/>
              <a:t>Lookup reference / Stored search / Return Field: Use these values to attach a lookup to the user-defined field.</a:t>
            </a:r>
          </a:p>
          <a:p>
            <a:pPr eaLnBrk="1" hangingPunct="1">
              <a:buFontTx/>
              <a:buChar char="•"/>
            </a:pPr>
            <a:r>
              <a:rPr lang="en-US" dirty="0" smtClean="0"/>
              <a:t>The Value List tab is only enabled for user-defined fields of type “</a:t>
            </a:r>
            <a:r>
              <a:rPr lang="en-US" dirty="0" err="1" smtClean="0"/>
              <a:t>CustomCombo</a:t>
            </a:r>
            <a:r>
              <a:rPr lang="en-US" dirty="0" smtClean="0"/>
              <a:t>”.  This tab lets the  user specify a distinct list of possible values.</a:t>
            </a:r>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7"/>
          <p:cNvSpPr>
            <a:spLocks noGrp="1" noChangeArrowheads="1"/>
          </p:cNvSpPr>
          <p:nvPr>
            <p:ph type="sldNum" sz="quarter" idx="5"/>
          </p:nvPr>
        </p:nvSpPr>
        <p:spPr>
          <a:noFill/>
        </p:spPr>
        <p:txBody>
          <a:bodyPr/>
          <a:lstStyle/>
          <a:p>
            <a:fld id="{27B530A4-DF09-403F-93E3-4AF16F918A96}" type="slidenum">
              <a:rPr lang="en-US" smtClean="0"/>
              <a:pPr/>
              <a:t>110</a:t>
            </a:fld>
            <a:endParaRPr lang="en-US" smtClean="0"/>
          </a:p>
        </p:txBody>
      </p:sp>
      <p:sp>
        <p:nvSpPr>
          <p:cNvPr id="247811" name="Rectangle 2"/>
          <p:cNvSpPr>
            <a:spLocks noGrp="1" noRot="1" noChangeAspect="1" noChangeArrowheads="1" noTextEdit="1"/>
          </p:cNvSpPr>
          <p:nvPr>
            <p:ph type="sldImg"/>
          </p:nvPr>
        </p:nvSpPr>
        <p:spPr>
          <a:ln/>
        </p:spPr>
      </p:sp>
      <p:sp>
        <p:nvSpPr>
          <p:cNvPr id="24781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7"/>
          <p:cNvSpPr>
            <a:spLocks noGrp="1" noChangeArrowheads="1"/>
          </p:cNvSpPr>
          <p:nvPr>
            <p:ph type="sldNum" sz="quarter" idx="5"/>
          </p:nvPr>
        </p:nvSpPr>
        <p:spPr>
          <a:noFill/>
        </p:spPr>
        <p:txBody>
          <a:bodyPr/>
          <a:lstStyle/>
          <a:p>
            <a:fld id="{A827675E-740F-46A5-8B8F-15BBE768B11D}" type="slidenum">
              <a:rPr lang="en-US" smtClean="0"/>
              <a:pPr/>
              <a:t>111</a:t>
            </a:fld>
            <a:endParaRPr lang="en-US" smtClean="0"/>
          </a:p>
        </p:txBody>
      </p:sp>
      <p:sp>
        <p:nvSpPr>
          <p:cNvPr id="248835" name="Rectangle 2"/>
          <p:cNvSpPr>
            <a:spLocks noGrp="1" noRot="1" noChangeAspect="1" noChangeArrowheads="1" noTextEdit="1"/>
          </p:cNvSpPr>
          <p:nvPr>
            <p:ph type="sldImg"/>
          </p:nvPr>
        </p:nvSpPr>
        <p:spPr>
          <a:ln/>
        </p:spPr>
      </p:sp>
      <p:sp>
        <p:nvSpPr>
          <p:cNvPr id="24883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7"/>
          <p:cNvSpPr>
            <a:spLocks noGrp="1" noChangeArrowheads="1"/>
          </p:cNvSpPr>
          <p:nvPr>
            <p:ph type="sldNum" sz="quarter" idx="5"/>
          </p:nvPr>
        </p:nvSpPr>
        <p:spPr>
          <a:noFill/>
        </p:spPr>
        <p:txBody>
          <a:bodyPr/>
          <a:lstStyle/>
          <a:p>
            <a:fld id="{A024739A-9E98-482D-AB83-2F1B954774A2}" type="slidenum">
              <a:rPr lang="en-US" smtClean="0"/>
              <a:pPr/>
              <a:t>112</a:t>
            </a:fld>
            <a:endParaRPr lang="en-US" smtClean="0"/>
          </a:p>
        </p:txBody>
      </p:sp>
      <p:sp>
        <p:nvSpPr>
          <p:cNvPr id="249859" name="Rectangle 2"/>
          <p:cNvSpPr>
            <a:spLocks noGrp="1" noRot="1" noChangeAspect="1" noChangeArrowheads="1" noTextEdit="1"/>
          </p:cNvSpPr>
          <p:nvPr>
            <p:ph type="sldImg"/>
          </p:nvPr>
        </p:nvSpPr>
        <p:spPr>
          <a:ln/>
        </p:spPr>
      </p:sp>
      <p:sp>
        <p:nvSpPr>
          <p:cNvPr id="2498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951C6B71-5D15-4B1A-8775-E73FF973CF40}" type="slidenum">
              <a:rPr lang="en-US" smtClean="0"/>
              <a:pPr/>
              <a:t>113</a:t>
            </a:fld>
            <a:endParaRPr lang="en-US" smtClean="0"/>
          </a:p>
        </p:txBody>
      </p:sp>
      <p:sp>
        <p:nvSpPr>
          <p:cNvPr id="250883" name="Rectangle 2"/>
          <p:cNvSpPr>
            <a:spLocks noGrp="1" noRot="1" noChangeAspect="1" noChangeArrowheads="1" noTextEdit="1"/>
          </p:cNvSpPr>
          <p:nvPr>
            <p:ph type="sldImg"/>
          </p:nvPr>
        </p:nvSpPr>
        <p:spPr>
          <a:ln/>
        </p:spPr>
      </p:sp>
      <p:sp>
        <p:nvSpPr>
          <p:cNvPr id="250884" name="Rectangle 3"/>
          <p:cNvSpPr>
            <a:spLocks noGrp="1" noChangeArrowheads="1"/>
          </p:cNvSpPr>
          <p:nvPr>
            <p:ph type="body" idx="1"/>
          </p:nvPr>
        </p:nvSpPr>
        <p:spPr>
          <a:noFill/>
          <a:ln/>
        </p:spPr>
        <p:txBody>
          <a:bodyPr/>
          <a:lstStyle/>
          <a:p>
            <a:pPr eaLnBrk="1" hangingPunct="1"/>
            <a:r>
              <a:rPr lang="en-US" dirty="0" smtClean="0"/>
              <a:t>These methods are typically used to update records in the database</a:t>
            </a:r>
            <a:r>
              <a:rPr lang="en-US" baseline="0" dirty="0" smtClean="0"/>
              <a:t> </a:t>
            </a:r>
            <a:r>
              <a:rPr lang="en-US" dirty="0" smtClean="0"/>
              <a:t>and the update needs to be in the same physical transaction.  An example is the update of custom tables in the database when the </a:t>
            </a:r>
            <a:r>
              <a:rPr lang="en-US" dirty="0" err="1" smtClean="0"/>
              <a:t>tCustomTable</a:t>
            </a:r>
            <a:r>
              <a:rPr lang="en-US" dirty="0" smtClean="0"/>
              <a:t>* tables are used in the object dataset.</a:t>
            </a:r>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7"/>
          <p:cNvSpPr>
            <a:spLocks noGrp="1" noChangeArrowheads="1"/>
          </p:cNvSpPr>
          <p:nvPr>
            <p:ph type="sldNum" sz="quarter" idx="5"/>
          </p:nvPr>
        </p:nvSpPr>
        <p:spPr>
          <a:noFill/>
        </p:spPr>
        <p:txBody>
          <a:bodyPr/>
          <a:lstStyle/>
          <a:p>
            <a:fld id="{0EBF0175-7D6F-411D-B380-0AB8835F22C4}" type="slidenum">
              <a:rPr lang="en-US" smtClean="0"/>
              <a:pPr/>
              <a:t>114</a:t>
            </a:fld>
            <a:endParaRPr lang="en-US" smtClean="0"/>
          </a:p>
        </p:txBody>
      </p:sp>
      <p:sp>
        <p:nvSpPr>
          <p:cNvPr id="251907" name="Rectangle 2"/>
          <p:cNvSpPr>
            <a:spLocks noGrp="1" noRot="1" noChangeAspect="1" noChangeArrowheads="1" noTextEdit="1"/>
          </p:cNvSpPr>
          <p:nvPr>
            <p:ph type="sldImg"/>
          </p:nvPr>
        </p:nvSpPr>
        <p:spPr>
          <a:ln/>
        </p:spPr>
      </p:sp>
      <p:sp>
        <p:nvSpPr>
          <p:cNvPr id="2519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6A1B3BA4-D707-408D-A3E9-CDF8A7ED6565}" type="slidenum">
              <a:rPr lang="en-US" smtClean="0"/>
              <a:pPr/>
              <a:t>115</a:t>
            </a:fld>
            <a:endParaRPr lang="en-US" smtClean="0"/>
          </a:p>
        </p:txBody>
      </p:sp>
      <p:sp>
        <p:nvSpPr>
          <p:cNvPr id="252931" name="Rectangle 2"/>
          <p:cNvSpPr>
            <a:spLocks noGrp="1" noRot="1" noChangeAspect="1" noChangeArrowheads="1" noTextEdit="1"/>
          </p:cNvSpPr>
          <p:nvPr>
            <p:ph type="sldImg"/>
          </p:nvPr>
        </p:nvSpPr>
        <p:spPr>
          <a:ln/>
        </p:spPr>
      </p:sp>
      <p:sp>
        <p:nvSpPr>
          <p:cNvPr id="2529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7"/>
          <p:cNvSpPr>
            <a:spLocks noGrp="1" noChangeArrowheads="1"/>
          </p:cNvSpPr>
          <p:nvPr>
            <p:ph type="sldNum" sz="quarter" idx="5"/>
          </p:nvPr>
        </p:nvSpPr>
        <p:spPr>
          <a:noFill/>
        </p:spPr>
        <p:txBody>
          <a:bodyPr/>
          <a:lstStyle/>
          <a:p>
            <a:fld id="{366D1E33-68CF-4453-BFE7-C5E1D0545268}" type="slidenum">
              <a:rPr lang="en-US" smtClean="0"/>
              <a:pPr/>
              <a:t>116</a:t>
            </a:fld>
            <a:endParaRPr lang="en-US" smtClean="0"/>
          </a:p>
        </p:txBody>
      </p:sp>
      <p:sp>
        <p:nvSpPr>
          <p:cNvPr id="253955" name="Rectangle 2"/>
          <p:cNvSpPr>
            <a:spLocks noGrp="1" noRot="1" noChangeAspect="1" noChangeArrowheads="1" noTextEdit="1"/>
          </p:cNvSpPr>
          <p:nvPr>
            <p:ph type="sldImg"/>
          </p:nvPr>
        </p:nvSpPr>
        <p:spPr>
          <a:ln/>
        </p:spPr>
      </p:sp>
      <p:sp>
        <p:nvSpPr>
          <p:cNvPr id="25395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79B7B174-F1B2-49D5-A9A5-63F15EAB48EA}" type="slidenum">
              <a:rPr lang="en-US" smtClean="0"/>
              <a:pPr/>
              <a:t>117</a:t>
            </a:fld>
            <a:endParaRPr lang="en-US" smtClean="0"/>
          </a:p>
        </p:txBody>
      </p:sp>
      <p:sp>
        <p:nvSpPr>
          <p:cNvPr id="254979" name="Rectangle 2"/>
          <p:cNvSpPr>
            <a:spLocks noGrp="1" noRot="1" noChangeAspect="1" noChangeArrowheads="1" noTextEdit="1"/>
          </p:cNvSpPr>
          <p:nvPr>
            <p:ph type="sldImg"/>
          </p:nvPr>
        </p:nvSpPr>
        <p:spPr>
          <a:ln/>
        </p:spPr>
      </p:sp>
      <p:sp>
        <p:nvSpPr>
          <p:cNvPr id="254980" name="Rectangle 3"/>
          <p:cNvSpPr>
            <a:spLocks noGrp="1" noChangeArrowheads="1"/>
          </p:cNvSpPr>
          <p:nvPr>
            <p:ph type="body" idx="1"/>
          </p:nvPr>
        </p:nvSpPr>
        <p:spPr>
          <a:xfrm>
            <a:off x="924009" y="3329013"/>
            <a:ext cx="7388059" cy="3155144"/>
          </a:xfrm>
          <a:noFill/>
          <a:ln/>
        </p:spPr>
        <p:txBody>
          <a:bodyPr/>
          <a:lstStyle/>
          <a:p>
            <a:pPr marL="0" indent="0" defTabSz="878647" eaLnBrk="1" hangingPunct="1">
              <a:lnSpc>
                <a:spcPct val="90000"/>
              </a:lnSpc>
            </a:pPr>
            <a:r>
              <a:rPr lang="en-US" sz="900" dirty="0" smtClean="0"/>
              <a:t>All of the information represented on UI forms is managed using the concept of business fields.</a:t>
            </a:r>
            <a:r>
              <a:rPr lang="en-US" sz="900" baseline="0" dirty="0" smtClean="0"/>
              <a:t> </a:t>
            </a:r>
            <a:r>
              <a:rPr lang="en-US" sz="900" dirty="0" smtClean="0"/>
              <a:t>All of the information on data represented by fields that are available on the UI is provided by the business logic. The UI only uses this information to represent and reformat the fields.</a:t>
            </a:r>
            <a:r>
              <a:rPr lang="en-US" sz="900" baseline="0" dirty="0" smtClean="0"/>
              <a:t> </a:t>
            </a:r>
            <a:r>
              <a:rPr lang="en-US" sz="900" dirty="0" smtClean="0"/>
              <a:t>Typically, the information provided is the format, the label, the lookup query, the control type, and the list of possible values.</a:t>
            </a:r>
          </a:p>
          <a:p>
            <a:pPr marL="0" indent="0" defTabSz="878647" eaLnBrk="1" hangingPunct="1">
              <a:lnSpc>
                <a:spcPct val="90000"/>
              </a:lnSpc>
            </a:pPr>
            <a:endParaRPr lang="en-US" sz="900" dirty="0" smtClean="0"/>
          </a:p>
          <a:p>
            <a:pPr marL="0" indent="0" defTabSz="878647" eaLnBrk="1" hangingPunct="1">
              <a:lnSpc>
                <a:spcPct val="90000"/>
              </a:lnSpc>
            </a:pPr>
            <a:r>
              <a:rPr lang="en-US" sz="900" dirty="0" smtClean="0"/>
              <a:t>This information is provided by the backend through the method </a:t>
            </a:r>
            <a:r>
              <a:rPr lang="en-US" sz="900" dirty="0" err="1" smtClean="0">
                <a:latin typeface="Courier New" pitchFamily="49" charset="0"/>
              </a:rPr>
              <a:t>GetBusinessFields</a:t>
            </a:r>
            <a:r>
              <a:rPr lang="en-US" sz="900" dirty="0" smtClean="0"/>
              <a:t>.</a:t>
            </a:r>
            <a:r>
              <a:rPr lang="en-US" sz="900" baseline="0" dirty="0" smtClean="0"/>
              <a:t> </a:t>
            </a:r>
            <a:r>
              <a:rPr lang="en-US" sz="900" dirty="0" smtClean="0"/>
              <a:t>Typically, the UI calls </a:t>
            </a:r>
            <a:r>
              <a:rPr lang="en-US" sz="900" dirty="0" err="1" smtClean="0">
                <a:latin typeface="Courier New" pitchFamily="49" charset="0"/>
              </a:rPr>
              <a:t>session.GetBusinessFields</a:t>
            </a:r>
            <a:r>
              <a:rPr lang="en-US" sz="900" dirty="0" smtClean="0">
                <a:latin typeface="Courier New" pitchFamily="49" charset="0"/>
              </a:rPr>
              <a:t>()</a:t>
            </a:r>
            <a:r>
              <a:rPr lang="en-US" sz="900" dirty="0" smtClean="0"/>
              <a:t>, which gets a “reference” as input.</a:t>
            </a:r>
          </a:p>
          <a:p>
            <a:pPr marL="0" indent="0" defTabSz="878647" eaLnBrk="1" hangingPunct="1">
              <a:lnSpc>
                <a:spcPct val="90000"/>
              </a:lnSpc>
            </a:pPr>
            <a:endParaRPr lang="en-US" sz="900" dirty="0" smtClean="0"/>
          </a:p>
          <a:p>
            <a:pPr marL="0" indent="0" defTabSz="878647" eaLnBrk="1" hangingPunct="1">
              <a:lnSpc>
                <a:spcPct val="90000"/>
              </a:lnSpc>
            </a:pPr>
            <a:r>
              <a:rPr lang="en-US" sz="900" dirty="0" smtClean="0"/>
              <a:t>The reference is typically a business object name like for example, "</a:t>
            </a:r>
            <a:r>
              <a:rPr lang="en-US" sz="900" dirty="0" err="1" smtClean="0"/>
              <a:t>BJournalEntry</a:t>
            </a:r>
            <a:r>
              <a:rPr lang="en-US" sz="900" dirty="0" smtClean="0"/>
              <a:t>", "</a:t>
            </a:r>
            <a:r>
              <a:rPr lang="en-US" sz="900" dirty="0" err="1" smtClean="0"/>
              <a:t>BCreditor</a:t>
            </a:r>
            <a:r>
              <a:rPr lang="en-US" sz="900" dirty="0" smtClean="0"/>
              <a:t>".</a:t>
            </a:r>
            <a:r>
              <a:rPr lang="en-US" sz="900" baseline="0" dirty="0" smtClean="0"/>
              <a:t> </a:t>
            </a:r>
            <a:r>
              <a:rPr lang="en-US" sz="900" dirty="0" smtClean="0"/>
              <a:t>This reference can also point to a query.</a:t>
            </a:r>
          </a:p>
          <a:p>
            <a:pPr marL="0" indent="0" defTabSz="878647" eaLnBrk="1" hangingPunct="1">
              <a:lnSpc>
                <a:spcPct val="90000"/>
              </a:lnSpc>
            </a:pPr>
            <a:endParaRPr lang="en-US" sz="900" dirty="0" smtClean="0">
              <a:latin typeface="Courier New" pitchFamily="49" charset="0"/>
            </a:endParaRPr>
          </a:p>
          <a:p>
            <a:pPr marL="0" indent="0" defTabSz="878647" eaLnBrk="1" hangingPunct="1">
              <a:lnSpc>
                <a:spcPct val="90000"/>
              </a:lnSpc>
            </a:pPr>
            <a:r>
              <a:rPr lang="en-US" sz="900" dirty="0" err="1" smtClean="0">
                <a:latin typeface="Courier New" pitchFamily="49" charset="0"/>
              </a:rPr>
              <a:t>GetBusinessFields</a:t>
            </a:r>
            <a:r>
              <a:rPr lang="en-US" sz="900" dirty="0" smtClean="0"/>
              <a:t> returns the "metadata" for the query. This metadata consists of a description of the filter fields of the query and the columns in the query </a:t>
            </a:r>
            <a:r>
              <a:rPr lang="en-US" sz="900" dirty="0" err="1" smtClean="0"/>
              <a:t>resultset</a:t>
            </a:r>
            <a:r>
              <a:rPr lang="en-US" sz="900" dirty="0" smtClean="0"/>
              <a:t>.</a:t>
            </a:r>
          </a:p>
          <a:p>
            <a:pPr marL="0" indent="0" defTabSz="878647" eaLnBrk="1" hangingPunct="1">
              <a:lnSpc>
                <a:spcPct val="90000"/>
              </a:lnSpc>
            </a:pPr>
            <a:endParaRPr lang="en-US" sz="900" dirty="0" smtClean="0">
              <a:latin typeface="Courier New" pitchFamily="49" charset="0"/>
            </a:endParaRPr>
          </a:p>
          <a:p>
            <a:pPr marL="0" indent="0" defTabSz="878647" eaLnBrk="1" hangingPunct="1">
              <a:lnSpc>
                <a:spcPct val="90000"/>
              </a:lnSpc>
            </a:pPr>
            <a:r>
              <a:rPr lang="en-US" sz="900" dirty="0" err="1" smtClean="0">
                <a:latin typeface="Courier New" pitchFamily="49" charset="0"/>
              </a:rPr>
              <a:t>session.GetBusinessFields</a:t>
            </a:r>
            <a:r>
              <a:rPr lang="en-US" sz="900" dirty="0" smtClean="0">
                <a:latin typeface="Courier New" pitchFamily="49" charset="0"/>
              </a:rPr>
              <a:t>()</a:t>
            </a:r>
            <a:r>
              <a:rPr lang="en-US" sz="900" dirty="0" smtClean="0"/>
              <a:t> is a wrapper that calls the component-specific </a:t>
            </a:r>
            <a:r>
              <a:rPr lang="en-US" sz="900" dirty="0" err="1" smtClean="0">
                <a:latin typeface="Courier New" pitchFamily="49" charset="0"/>
              </a:rPr>
              <a:t>GetBusinessFields</a:t>
            </a:r>
            <a:r>
              <a:rPr lang="en-US" sz="900" dirty="0" smtClean="0">
                <a:latin typeface="Courier New" pitchFamily="49" charset="0"/>
              </a:rPr>
              <a:t>()</a:t>
            </a:r>
            <a:r>
              <a:rPr lang="en-US" sz="900" dirty="0" smtClean="0"/>
              <a:t> method.</a:t>
            </a:r>
            <a:r>
              <a:rPr lang="en-US" sz="900" baseline="0" dirty="0" smtClean="0"/>
              <a:t> </a:t>
            </a:r>
            <a:r>
              <a:rPr lang="en-US" sz="900" dirty="0" smtClean="0"/>
              <a:t>It is really this method that contains the code</a:t>
            </a:r>
            <a:r>
              <a:rPr lang="en-US" sz="900" baseline="0" dirty="0" smtClean="0"/>
              <a:t> </a:t>
            </a:r>
            <a:r>
              <a:rPr lang="en-US" sz="900" dirty="0" smtClean="0"/>
              <a:t>that is executed to retrieve the business field information.</a:t>
            </a:r>
          </a:p>
          <a:p>
            <a:pPr marL="0" indent="0" defTabSz="878647" eaLnBrk="1" hangingPunct="1">
              <a:lnSpc>
                <a:spcPct val="90000"/>
              </a:lnSpc>
            </a:pPr>
            <a:endParaRPr lang="en-US" sz="900" dirty="0" smtClean="0"/>
          </a:p>
          <a:p>
            <a:pPr marL="0" indent="0" defTabSz="878647" eaLnBrk="1" hangingPunct="1">
              <a:lnSpc>
                <a:spcPct val="90000"/>
              </a:lnSpc>
            </a:pPr>
            <a:r>
              <a:rPr lang="en-US" sz="900" dirty="0" smtClean="0"/>
              <a:t>For business components, the standard component code uses generated code from the </a:t>
            </a:r>
            <a:r>
              <a:rPr lang="en-US" sz="900" dirty="0" err="1" smtClean="0"/>
              <a:t>datamodel</a:t>
            </a:r>
            <a:r>
              <a:rPr lang="en-US" sz="900" dirty="0" smtClean="0"/>
              <a:t> (for the normal fields). This is combined with code generated based on the extended information of the object dataset (for example, calculated fields). For queries, the code is generated using information about the query parameters, the joined tables in the query, and the output dataset.</a:t>
            </a:r>
          </a:p>
          <a:p>
            <a:pPr marL="0" indent="0" defTabSz="878647" eaLnBrk="1" hangingPunct="1">
              <a:lnSpc>
                <a:spcPct val="90000"/>
              </a:lnSpc>
            </a:pPr>
            <a:endParaRPr lang="en-US" sz="900" dirty="0" smtClean="0"/>
          </a:p>
          <a:p>
            <a:pPr marL="0" indent="0" defTabSz="878647" eaLnBrk="1" hangingPunct="1">
              <a:lnSpc>
                <a:spcPct val="90000"/>
              </a:lnSpc>
            </a:pPr>
            <a:r>
              <a:rPr lang="en-US" sz="900" dirty="0" smtClean="0"/>
              <a:t>For a business component, all business fields are of type "B", meaning a real business field.</a:t>
            </a:r>
          </a:p>
          <a:p>
            <a:pPr marL="0" indent="0" defTabSz="878647" eaLnBrk="1" hangingPunct="1">
              <a:lnSpc>
                <a:spcPct val="90000"/>
              </a:lnSpc>
            </a:pPr>
            <a:endParaRPr lang="en-US" sz="900" dirty="0" smtClean="0"/>
          </a:p>
          <a:p>
            <a:pPr marL="0" indent="0" defTabSz="878647" eaLnBrk="1" hangingPunct="1">
              <a:lnSpc>
                <a:spcPct val="90000"/>
              </a:lnSpc>
            </a:pPr>
            <a:r>
              <a:rPr lang="en-US" sz="900" dirty="0" smtClean="0"/>
              <a:t>For a query, </a:t>
            </a:r>
            <a:r>
              <a:rPr lang="en-US" sz="900" dirty="0" err="1" smtClean="0">
                <a:latin typeface="Courier New" pitchFamily="49" charset="0"/>
              </a:rPr>
              <a:t>GetBusinessFields</a:t>
            </a:r>
            <a:r>
              <a:rPr lang="en-US" sz="900" dirty="0" smtClean="0">
                <a:latin typeface="Courier New" pitchFamily="49" charset="0"/>
              </a:rPr>
              <a:t>()</a:t>
            </a:r>
            <a:r>
              <a:rPr lang="en-US" sz="900" dirty="0" smtClean="0"/>
              <a:t> is called from within the browse or lookup. There are three clear types of business field returned. Type "F" fields are the filter business fields. These fields are used in the browse / lookup in the filter area. Type "B" fields are the fields that are available in the result set of the query, so these fields can be used on the result grid of the browse / lookup. Type "C" fields are the custom fields (or user-defined fields) available in the result set of the query.</a:t>
            </a:r>
          </a:p>
          <a:p>
            <a:pPr marL="0" indent="0" defTabSz="878647" eaLnBrk="1" hangingPunct="1">
              <a:lnSpc>
                <a:spcPct val="90000"/>
              </a:lnSpc>
            </a:pPr>
            <a:endParaRPr lang="en-US" sz="900" dirty="0" smtClean="0"/>
          </a:p>
          <a:p>
            <a:pPr marL="0" indent="0" defTabSz="878647" eaLnBrk="1" hangingPunct="1">
              <a:lnSpc>
                <a:spcPct val="90000"/>
              </a:lnSpc>
            </a:pPr>
            <a:r>
              <a:rPr lang="en-US" sz="900" i="1" dirty="0" smtClean="0"/>
              <a:t>It should be clear that the Customization developer can change the UIs, or at least the way in which fields are shown on the UI, by changing the behavior of the </a:t>
            </a:r>
            <a:r>
              <a:rPr lang="en-US" sz="900" i="1" dirty="0" err="1" smtClean="0">
                <a:latin typeface="Courier New" pitchFamily="49" charset="0"/>
              </a:rPr>
              <a:t>GetBusinessFields</a:t>
            </a:r>
            <a:r>
              <a:rPr lang="en-US" sz="900" i="1" dirty="0" smtClean="0">
                <a:latin typeface="Courier New" pitchFamily="49" charset="0"/>
              </a:rPr>
              <a:t>()</a:t>
            </a:r>
            <a:r>
              <a:rPr lang="en-US" sz="900" i="1" dirty="0" smtClean="0"/>
              <a:t> method.</a:t>
            </a:r>
          </a:p>
          <a:p>
            <a:pPr marL="0" indent="0" defTabSz="878647" eaLnBrk="1" hangingPunct="1">
              <a:lnSpc>
                <a:spcPct val="90000"/>
              </a:lnSpc>
            </a:pPr>
            <a:endParaRPr lang="en-US" sz="900" dirty="0" smtClean="0"/>
          </a:p>
          <a:p>
            <a:pPr marL="0" indent="0" defTabSz="878647" eaLnBrk="1" hangingPunct="1">
              <a:lnSpc>
                <a:spcPct val="90000"/>
              </a:lnSpc>
            </a:pPr>
            <a:r>
              <a:rPr lang="en-US" sz="900" dirty="0" err="1" smtClean="0"/>
              <a:t>tcControlType</a:t>
            </a:r>
            <a:r>
              <a:rPr lang="en-US" sz="900" dirty="0" smtClean="0"/>
              <a:t> can be any of these values: </a:t>
            </a:r>
            <a:r>
              <a:rPr lang="en-US" sz="900" dirty="0" err="1" smtClean="0"/>
              <a:t>NumericDecimal</a:t>
            </a:r>
            <a:r>
              <a:rPr lang="en-US" sz="900" dirty="0" smtClean="0"/>
              <a:t> / </a:t>
            </a:r>
            <a:r>
              <a:rPr lang="en-US" sz="900" dirty="0" err="1" smtClean="0"/>
              <a:t>NumericInt</a:t>
            </a:r>
            <a:r>
              <a:rPr lang="en-US" sz="900" dirty="0" smtClean="0"/>
              <a:t> / </a:t>
            </a:r>
            <a:r>
              <a:rPr lang="en-US" sz="900" dirty="0" err="1" smtClean="0"/>
              <a:t>Bool</a:t>
            </a:r>
            <a:r>
              <a:rPr lang="en-US" sz="900" dirty="0" smtClean="0"/>
              <a:t> / </a:t>
            </a:r>
            <a:r>
              <a:rPr lang="en-US" sz="900" dirty="0" err="1" smtClean="0"/>
              <a:t>DateTime</a:t>
            </a:r>
            <a:r>
              <a:rPr lang="en-US" sz="900" dirty="0" smtClean="0"/>
              <a:t> / </a:t>
            </a:r>
            <a:r>
              <a:rPr lang="en-US" sz="900" dirty="0" err="1" smtClean="0"/>
              <a:t>TextBox</a:t>
            </a:r>
            <a:r>
              <a:rPr lang="en-US" sz="900" dirty="0" smtClean="0"/>
              <a:t> / </a:t>
            </a:r>
            <a:r>
              <a:rPr lang="en-US" sz="900" dirty="0" err="1" smtClean="0"/>
              <a:t>ComboBox</a:t>
            </a:r>
            <a:endParaRPr lang="en-US" sz="900" dirty="0" smtClean="0"/>
          </a:p>
          <a:p>
            <a:pPr marL="0" indent="0" defTabSz="878647" eaLnBrk="1" hangingPunct="1">
              <a:lnSpc>
                <a:spcPct val="90000"/>
              </a:lnSpc>
            </a:pPr>
            <a:endParaRPr lang="en-US" sz="900" dirty="0" smtClean="0"/>
          </a:p>
          <a:p>
            <a:pPr marL="0" indent="0" defTabSz="878647" eaLnBrk="1" hangingPunct="1">
              <a:lnSpc>
                <a:spcPct val="90000"/>
              </a:lnSpc>
            </a:pPr>
            <a:r>
              <a:rPr lang="en-US" sz="900" dirty="0" err="1" smtClean="0"/>
              <a:t>tcValueList</a:t>
            </a:r>
            <a:r>
              <a:rPr lang="en-US" sz="900" dirty="0" smtClean="0"/>
              <a:t> is a </a:t>
            </a:r>
            <a:r>
              <a:rPr lang="en-US" sz="900" dirty="0" err="1" smtClean="0"/>
              <a:t>chr</a:t>
            </a:r>
            <a:r>
              <a:rPr lang="en-US" sz="900" dirty="0" smtClean="0"/>
              <a:t>(2) separated list of a display value and an internal value</a:t>
            </a:r>
          </a:p>
          <a:p>
            <a:pPr marL="0" indent="0" defTabSz="878647" eaLnBrk="1" hangingPunct="1">
              <a:lnSpc>
                <a:spcPct val="90000"/>
              </a:lnSpc>
            </a:pPr>
            <a:r>
              <a:rPr lang="en-US" sz="900" dirty="0" smtClean="0"/>
              <a:t>so, &lt;label1&gt; </a:t>
            </a:r>
            <a:r>
              <a:rPr lang="en-US" sz="900" dirty="0" err="1" smtClean="0"/>
              <a:t>chr</a:t>
            </a:r>
            <a:r>
              <a:rPr lang="en-US" sz="900" dirty="0" smtClean="0"/>
              <a:t>(2) &lt;value1&gt; </a:t>
            </a:r>
            <a:r>
              <a:rPr lang="en-US" sz="900" dirty="0" err="1" smtClean="0"/>
              <a:t>chr</a:t>
            </a:r>
            <a:r>
              <a:rPr lang="en-US" sz="900" dirty="0" smtClean="0"/>
              <a:t>(2) &lt;label2&gt; </a:t>
            </a:r>
            <a:r>
              <a:rPr lang="en-US" sz="900" dirty="0" err="1" smtClean="0"/>
              <a:t>chr</a:t>
            </a:r>
            <a:r>
              <a:rPr lang="en-US" sz="900" dirty="0" smtClean="0"/>
              <a:t>(2) &lt;value2&gt; </a:t>
            </a:r>
            <a:r>
              <a:rPr lang="en-US" sz="900" dirty="0" err="1" smtClean="0"/>
              <a:t>chr</a:t>
            </a:r>
            <a:r>
              <a:rPr lang="en-US" sz="900" dirty="0" smtClean="0"/>
              <a:t>(2) … </a:t>
            </a:r>
          </a:p>
          <a:p>
            <a:pPr marL="219662" indent="-219662" defTabSz="878647" eaLnBrk="1" hangingPunct="1">
              <a:lnSpc>
                <a:spcPct val="90000"/>
              </a:lnSpc>
            </a:pPr>
            <a:endParaRPr lang="en-US" sz="900" dirty="0"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7"/>
          <p:cNvSpPr>
            <a:spLocks noGrp="1" noChangeArrowheads="1"/>
          </p:cNvSpPr>
          <p:nvPr>
            <p:ph type="sldNum" sz="quarter" idx="5"/>
          </p:nvPr>
        </p:nvSpPr>
        <p:spPr>
          <a:noFill/>
        </p:spPr>
        <p:txBody>
          <a:bodyPr/>
          <a:lstStyle/>
          <a:p>
            <a:fld id="{8B3908CE-75AC-486E-BBFF-DDF63EFB6BAF}" type="slidenum">
              <a:rPr lang="en-US" smtClean="0"/>
              <a:pPr/>
              <a:t>118</a:t>
            </a:fld>
            <a:endParaRPr lang="en-US" smtClean="0"/>
          </a:p>
        </p:txBody>
      </p:sp>
      <p:sp>
        <p:nvSpPr>
          <p:cNvPr id="256003" name="Rectangle 2"/>
          <p:cNvSpPr>
            <a:spLocks noGrp="1" noRot="1" noChangeAspect="1" noChangeArrowheads="1" noTextEdit="1"/>
          </p:cNvSpPr>
          <p:nvPr>
            <p:ph type="sldImg"/>
          </p:nvPr>
        </p:nvSpPr>
        <p:spPr>
          <a:ln/>
        </p:spPr>
      </p:sp>
      <p:sp>
        <p:nvSpPr>
          <p:cNvPr id="2560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A2852B32-4930-428A-8527-93930EC075A9}" type="slidenum">
              <a:rPr lang="en-US" smtClean="0"/>
              <a:pPr/>
              <a:t>119</a:t>
            </a:fld>
            <a:endParaRPr lang="en-US" smtClean="0"/>
          </a:p>
        </p:txBody>
      </p:sp>
      <p:sp>
        <p:nvSpPr>
          <p:cNvPr id="257027" name="Rectangle 2"/>
          <p:cNvSpPr>
            <a:spLocks noGrp="1" noRot="1" noChangeAspect="1" noChangeArrowheads="1" noTextEdit="1"/>
          </p:cNvSpPr>
          <p:nvPr>
            <p:ph type="sldImg"/>
          </p:nvPr>
        </p:nvSpPr>
        <p:spPr>
          <a:ln/>
        </p:spPr>
      </p:sp>
      <p:sp>
        <p:nvSpPr>
          <p:cNvPr id="25702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A327C44-B501-4348-98B4-0893CDF3D3A3}" type="slidenum">
              <a:rPr lang="en-US" smtClean="0"/>
              <a:pPr/>
              <a:t>12</a:t>
            </a:fld>
            <a:endParaRPr lang="en-US" smtClean="0"/>
          </a:p>
        </p:txBody>
      </p:sp>
      <p:sp>
        <p:nvSpPr>
          <p:cNvPr id="147459" name="Rectangle 2"/>
          <p:cNvSpPr>
            <a:spLocks noGrp="1" noRot="1" noChangeAspect="1" noChangeArrowheads="1" noTextEdit="1"/>
          </p:cNvSpPr>
          <p:nvPr>
            <p:ph type="sldImg"/>
          </p:nvPr>
        </p:nvSpPr>
        <p:spPr>
          <a:ln/>
        </p:spPr>
      </p:sp>
      <p:sp>
        <p:nvSpPr>
          <p:cNvPr id="1474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7"/>
          <p:cNvSpPr>
            <a:spLocks noGrp="1" noChangeArrowheads="1"/>
          </p:cNvSpPr>
          <p:nvPr>
            <p:ph type="sldNum" sz="quarter" idx="5"/>
          </p:nvPr>
        </p:nvSpPr>
        <p:spPr>
          <a:noFill/>
        </p:spPr>
        <p:txBody>
          <a:bodyPr/>
          <a:lstStyle/>
          <a:p>
            <a:fld id="{66CF4228-9FC0-4FBD-A68B-63189720A1AA}" type="slidenum">
              <a:rPr lang="en-US" smtClean="0"/>
              <a:pPr/>
              <a:t>120</a:t>
            </a:fld>
            <a:endParaRPr lang="en-US" smtClean="0"/>
          </a:p>
        </p:txBody>
      </p:sp>
      <p:sp>
        <p:nvSpPr>
          <p:cNvPr id="258051" name="Rectangle 2"/>
          <p:cNvSpPr>
            <a:spLocks noGrp="1" noRot="1" noChangeAspect="1" noChangeArrowheads="1" noTextEdit="1"/>
          </p:cNvSpPr>
          <p:nvPr>
            <p:ph type="sldImg"/>
          </p:nvPr>
        </p:nvSpPr>
        <p:spPr>
          <a:ln/>
        </p:spPr>
      </p:sp>
      <p:sp>
        <p:nvSpPr>
          <p:cNvPr id="2580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7"/>
          <p:cNvSpPr>
            <a:spLocks noGrp="1" noChangeArrowheads="1"/>
          </p:cNvSpPr>
          <p:nvPr>
            <p:ph type="sldNum" sz="quarter" idx="5"/>
          </p:nvPr>
        </p:nvSpPr>
        <p:spPr>
          <a:noFill/>
        </p:spPr>
        <p:txBody>
          <a:bodyPr/>
          <a:lstStyle/>
          <a:p>
            <a:fld id="{DD7C3774-AAC7-435F-AA99-28A8F7D9A6CA}" type="slidenum">
              <a:rPr lang="en-US" smtClean="0"/>
              <a:pPr/>
              <a:t>121</a:t>
            </a:fld>
            <a:endParaRPr lang="en-US" smtClean="0"/>
          </a:p>
        </p:txBody>
      </p:sp>
      <p:sp>
        <p:nvSpPr>
          <p:cNvPr id="259075" name="Rectangle 2"/>
          <p:cNvSpPr>
            <a:spLocks noGrp="1" noRot="1" noChangeAspect="1" noChangeArrowheads="1" noTextEdit="1"/>
          </p:cNvSpPr>
          <p:nvPr>
            <p:ph type="sldImg"/>
          </p:nvPr>
        </p:nvSpPr>
        <p:spPr>
          <a:ln/>
        </p:spPr>
      </p:sp>
      <p:sp>
        <p:nvSpPr>
          <p:cNvPr id="2590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7"/>
          <p:cNvSpPr>
            <a:spLocks noGrp="1" noChangeArrowheads="1"/>
          </p:cNvSpPr>
          <p:nvPr>
            <p:ph type="sldNum" sz="quarter" idx="5"/>
          </p:nvPr>
        </p:nvSpPr>
        <p:spPr>
          <a:noFill/>
        </p:spPr>
        <p:txBody>
          <a:bodyPr/>
          <a:lstStyle/>
          <a:p>
            <a:fld id="{1EB92805-1201-494D-A5EB-60B2C9DC47C0}" type="slidenum">
              <a:rPr lang="en-US" smtClean="0"/>
              <a:pPr/>
              <a:t>122</a:t>
            </a:fld>
            <a:endParaRPr lang="en-US" smtClean="0"/>
          </a:p>
        </p:txBody>
      </p:sp>
      <p:sp>
        <p:nvSpPr>
          <p:cNvPr id="260099" name="Rectangle 2"/>
          <p:cNvSpPr>
            <a:spLocks noGrp="1" noRot="1" noChangeAspect="1" noChangeArrowheads="1" noTextEdit="1"/>
          </p:cNvSpPr>
          <p:nvPr>
            <p:ph type="sldImg"/>
          </p:nvPr>
        </p:nvSpPr>
        <p:spPr>
          <a:ln/>
        </p:spPr>
      </p:sp>
      <p:sp>
        <p:nvSpPr>
          <p:cNvPr id="260100" name="Rectangle 3"/>
          <p:cNvSpPr>
            <a:spLocks noGrp="1" noChangeArrowheads="1"/>
          </p:cNvSpPr>
          <p:nvPr>
            <p:ph type="body" idx="1"/>
          </p:nvPr>
        </p:nvSpPr>
        <p:spPr>
          <a:noFill/>
          <a:ln/>
        </p:spPr>
        <p:txBody>
          <a:bodyPr/>
          <a:lstStyle/>
          <a:p>
            <a:pPr eaLnBrk="1" hangingPunct="1"/>
            <a:r>
              <a:rPr lang="en-US" dirty="0" smtClean="0"/>
              <a:t>Translatable strings are maintained in a resource file.</a:t>
            </a:r>
            <a:r>
              <a:rPr lang="en-US" baseline="0" dirty="0" smtClean="0"/>
              <a:t> </a:t>
            </a:r>
            <a:r>
              <a:rPr lang="en-US" dirty="0" smtClean="0"/>
              <a:t>A resource file is an XML formatted text file.</a:t>
            </a:r>
            <a:r>
              <a:rPr lang="en-US" baseline="0" dirty="0" smtClean="0"/>
              <a:t> </a:t>
            </a:r>
            <a:r>
              <a:rPr lang="en-US" dirty="0" smtClean="0"/>
              <a:t>One resource file is created per project.</a:t>
            </a:r>
          </a:p>
          <a:p>
            <a:pPr eaLnBrk="1" hangingPunct="1"/>
            <a:endParaRPr lang="en-US" dirty="0" smtClean="0"/>
          </a:p>
          <a:p>
            <a:pPr eaLnBrk="1" hangingPunct="1"/>
            <a:r>
              <a:rPr lang="en-US" dirty="0" smtClean="0"/>
              <a:t>Inside a resource file, each string is identified by a unique number.</a:t>
            </a:r>
            <a:r>
              <a:rPr lang="en-US" baseline="0" dirty="0" smtClean="0"/>
              <a:t> </a:t>
            </a:r>
            <a:r>
              <a:rPr lang="en-US" dirty="0" smtClean="0"/>
              <a:t>Each resource file is then translated into each required language and renamed as &lt;project&gt;.&lt;language&gt;.</a:t>
            </a:r>
            <a:r>
              <a:rPr lang="en-US" dirty="0" err="1" smtClean="0"/>
              <a:t>resx</a:t>
            </a:r>
            <a:r>
              <a:rPr lang="en-US" dirty="0" smtClean="0"/>
              <a:t> like </a:t>
            </a:r>
            <a:r>
              <a:rPr lang="en-US" dirty="0" err="1" smtClean="0"/>
              <a:t>f.e</a:t>
            </a:r>
            <a:r>
              <a:rPr lang="en-US" dirty="0" smtClean="0"/>
              <a:t>. </a:t>
            </a:r>
            <a:r>
              <a:rPr lang="en-US" dirty="0" err="1" smtClean="0"/>
              <a:t>qadfin.fr.resx</a:t>
            </a:r>
            <a:r>
              <a:rPr lang="en-US" dirty="0" smtClean="0"/>
              <a:t>.</a:t>
            </a:r>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E7123B5C-E04C-4916-B6D6-F538733EF55F}" type="slidenum">
              <a:rPr lang="en-US" smtClean="0"/>
              <a:pPr/>
              <a:t>123</a:t>
            </a:fld>
            <a:endParaRPr lang="en-US" smtClean="0"/>
          </a:p>
        </p:txBody>
      </p:sp>
      <p:sp>
        <p:nvSpPr>
          <p:cNvPr id="261123" name="Rectangle 2"/>
          <p:cNvSpPr>
            <a:spLocks noGrp="1" noRot="1" noChangeAspect="1" noChangeArrowheads="1" noTextEdit="1"/>
          </p:cNvSpPr>
          <p:nvPr>
            <p:ph type="sldImg"/>
          </p:nvPr>
        </p:nvSpPr>
        <p:spPr>
          <a:ln/>
        </p:spPr>
      </p:sp>
      <p:sp>
        <p:nvSpPr>
          <p:cNvPr id="261124" name="Rectangle 3"/>
          <p:cNvSpPr>
            <a:spLocks noGrp="1" noChangeArrowheads="1"/>
          </p:cNvSpPr>
          <p:nvPr>
            <p:ph type="body" idx="1"/>
          </p:nvPr>
        </p:nvSpPr>
        <p:spPr>
          <a:noFill/>
          <a:ln/>
        </p:spPr>
        <p:txBody>
          <a:bodyPr/>
          <a:lstStyle/>
          <a:p>
            <a:pPr eaLnBrk="1" hangingPunct="1"/>
            <a:r>
              <a:rPr lang="en-US" dirty="0" smtClean="0"/>
              <a:t>Translation resource files are loaded in the system synchronize function.</a:t>
            </a:r>
            <a:r>
              <a:rPr lang="en-US" baseline="0" dirty="0" smtClean="0"/>
              <a:t> </a:t>
            </a:r>
            <a:r>
              <a:rPr lang="en-US" dirty="0" smtClean="0"/>
              <a:t>Translations are loaded for all installed language codes.</a:t>
            </a:r>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7"/>
          <p:cNvSpPr>
            <a:spLocks noGrp="1" noChangeArrowheads="1"/>
          </p:cNvSpPr>
          <p:nvPr>
            <p:ph type="sldNum" sz="quarter" idx="5"/>
          </p:nvPr>
        </p:nvSpPr>
        <p:spPr>
          <a:noFill/>
        </p:spPr>
        <p:txBody>
          <a:bodyPr/>
          <a:lstStyle/>
          <a:p>
            <a:fld id="{4B859966-4589-4036-8919-75AA59A06A98}" type="slidenum">
              <a:rPr lang="en-US" smtClean="0"/>
              <a:pPr/>
              <a:t>124</a:t>
            </a:fld>
            <a:endParaRPr lang="en-US" smtClean="0"/>
          </a:p>
        </p:txBody>
      </p:sp>
      <p:sp>
        <p:nvSpPr>
          <p:cNvPr id="262147" name="Rectangle 2"/>
          <p:cNvSpPr>
            <a:spLocks noGrp="1" noRot="1" noChangeAspect="1" noChangeArrowheads="1" noTextEdit="1"/>
          </p:cNvSpPr>
          <p:nvPr>
            <p:ph type="sldImg"/>
          </p:nvPr>
        </p:nvSpPr>
        <p:spPr>
          <a:ln/>
        </p:spPr>
      </p:sp>
      <p:sp>
        <p:nvSpPr>
          <p:cNvPr id="262148" name="Rectangle 3"/>
          <p:cNvSpPr>
            <a:spLocks noGrp="1" noChangeArrowheads="1"/>
          </p:cNvSpPr>
          <p:nvPr>
            <p:ph type="body" idx="1"/>
          </p:nvPr>
        </p:nvSpPr>
        <p:spPr>
          <a:noFill/>
          <a:ln/>
        </p:spPr>
        <p:txBody>
          <a:bodyPr/>
          <a:lstStyle/>
          <a:p>
            <a:pPr eaLnBrk="1" hangingPunct="1"/>
            <a:r>
              <a:rPr lang="en-US" dirty="0" smtClean="0"/>
              <a:t>When modifying an existing resource file, you must redo your changes whenever a new version of the application is installed. Creating a resource file is upgrade-safe.</a:t>
            </a:r>
            <a:r>
              <a:rPr lang="en-US" baseline="0" dirty="0" smtClean="0"/>
              <a:t> </a:t>
            </a:r>
            <a:r>
              <a:rPr lang="en-US" dirty="0" smtClean="0"/>
              <a:t>You can use any editor you like to</a:t>
            </a:r>
            <a:r>
              <a:rPr lang="en-US" baseline="0" dirty="0" smtClean="0"/>
              <a:t> </a:t>
            </a:r>
            <a:r>
              <a:rPr lang="en-US" dirty="0" smtClean="0"/>
              <a:t>maintain</a:t>
            </a:r>
            <a:r>
              <a:rPr lang="en-US" baseline="0" dirty="0" smtClean="0"/>
              <a:t> </a:t>
            </a:r>
            <a:r>
              <a:rPr lang="en-US" dirty="0" smtClean="0"/>
              <a:t>resource files, like Visual Studio, or even </a:t>
            </a:r>
            <a:r>
              <a:rPr lang="en-US" dirty="0" err="1" smtClean="0"/>
              <a:t>NotePad</a:t>
            </a:r>
            <a:r>
              <a:rPr lang="en-US" dirty="0" smtClean="0"/>
              <a:t>.</a:t>
            </a:r>
            <a:r>
              <a:rPr lang="en-US" baseline="0" dirty="0" smtClean="0"/>
              <a:t> </a:t>
            </a:r>
            <a:r>
              <a:rPr lang="en-US" dirty="0" smtClean="0"/>
              <a:t>When creating a resource file, you can make a copy of an existing resource file to start from there.</a:t>
            </a:r>
            <a:r>
              <a:rPr lang="en-US" baseline="0" dirty="0" smtClean="0"/>
              <a:t> </a:t>
            </a:r>
            <a:r>
              <a:rPr lang="en-US" dirty="0" smtClean="0"/>
              <a:t>Make sure the project codes are set correctly.</a:t>
            </a:r>
            <a:r>
              <a:rPr lang="en-US" baseline="0" dirty="0" smtClean="0"/>
              <a:t> </a:t>
            </a:r>
            <a:r>
              <a:rPr lang="en-US" dirty="0" smtClean="0"/>
              <a:t>The project must match the resource file name.</a:t>
            </a:r>
            <a:r>
              <a:rPr lang="en-US" baseline="0" dirty="0" smtClean="0"/>
              <a:t> </a:t>
            </a:r>
            <a:r>
              <a:rPr lang="en-US" dirty="0" smtClean="0"/>
              <a:t>Ancestor project must be “QADFIN’” (as your resource file will be replacing the QADFIN resource file).</a:t>
            </a:r>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F836A5A-292B-45B0-8D70-C89814F354BD}" type="slidenum">
              <a:rPr lang="en-US" smtClean="0"/>
              <a:pPr/>
              <a:t>125</a:t>
            </a:fld>
            <a:endParaRPr lang="en-US" smtClean="0"/>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noFill/>
          <a:ln/>
        </p:spPr>
        <p:txBody>
          <a:bodyPr/>
          <a:lstStyle/>
          <a:p>
            <a:pPr eaLnBrk="1" hangingPunct="1"/>
            <a:r>
              <a:rPr lang="en-US" dirty="0" smtClean="0"/>
              <a:t>The application must know where to find your resource file.</a:t>
            </a:r>
            <a:r>
              <a:rPr lang="en-US" baseline="0" dirty="0" smtClean="0"/>
              <a:t> </a:t>
            </a:r>
            <a:r>
              <a:rPr lang="en-US" dirty="0" smtClean="0"/>
              <a:t>This is indicated in the file xml/projectcode.xml.</a:t>
            </a:r>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7"/>
          <p:cNvSpPr>
            <a:spLocks noGrp="1" noChangeArrowheads="1"/>
          </p:cNvSpPr>
          <p:nvPr>
            <p:ph type="sldNum" sz="quarter" idx="5"/>
          </p:nvPr>
        </p:nvSpPr>
        <p:spPr>
          <a:noFill/>
        </p:spPr>
        <p:txBody>
          <a:bodyPr/>
          <a:lstStyle/>
          <a:p>
            <a:fld id="{7D93187C-E8F4-48FC-A51C-86C164E2F1C6}" type="slidenum">
              <a:rPr lang="en-US" smtClean="0"/>
              <a:pPr/>
              <a:t>126</a:t>
            </a:fld>
            <a:endParaRPr lang="en-US" smtClean="0"/>
          </a:p>
        </p:txBody>
      </p:sp>
      <p:sp>
        <p:nvSpPr>
          <p:cNvPr id="264195" name="Rectangle 2"/>
          <p:cNvSpPr>
            <a:spLocks noGrp="1" noRot="1" noChangeAspect="1" noChangeArrowheads="1" noTextEdit="1"/>
          </p:cNvSpPr>
          <p:nvPr>
            <p:ph type="sldImg"/>
          </p:nvPr>
        </p:nvSpPr>
        <p:spPr>
          <a:ln/>
        </p:spPr>
      </p:sp>
      <p:sp>
        <p:nvSpPr>
          <p:cNvPr id="26419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656050AD-6E8A-4502-A6BF-C6A6F476A0C4}" type="slidenum">
              <a:rPr lang="en-US" smtClean="0"/>
              <a:pPr/>
              <a:t>13</a:t>
            </a:fld>
            <a:endParaRPr lang="en-US" smtClean="0"/>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9676B96E-7419-48CB-9D8C-EEF1EDC18902}" type="slidenum">
              <a:rPr lang="en-US" smtClean="0"/>
              <a:pPr/>
              <a:t>14</a:t>
            </a:fld>
            <a:endParaRPr lang="en-US" smtClean="0"/>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7"/>
          <p:cNvSpPr>
            <a:spLocks noGrp="1" noChangeArrowheads="1"/>
          </p:cNvSpPr>
          <p:nvPr>
            <p:ph type="sldNum" sz="quarter" idx="5"/>
          </p:nvPr>
        </p:nvSpPr>
        <p:spPr>
          <a:noFill/>
        </p:spPr>
        <p:txBody>
          <a:bodyPr/>
          <a:lstStyle/>
          <a:p>
            <a:fld id="{496F2546-842D-46EC-8B46-505C95596044}" type="slidenum">
              <a:rPr lang="en-US" smtClean="0"/>
              <a:pPr/>
              <a:t>15</a:t>
            </a:fld>
            <a:endParaRPr lang="en-US" smtClean="0"/>
          </a:p>
        </p:txBody>
      </p:sp>
      <p:sp>
        <p:nvSpPr>
          <p:cNvPr id="150531" name="Rectangle 2"/>
          <p:cNvSpPr>
            <a:spLocks noGrp="1" noRot="1" noChangeAspect="1" noChangeArrowheads="1" noTextEdit="1"/>
          </p:cNvSpPr>
          <p:nvPr>
            <p:ph type="sldImg"/>
          </p:nvPr>
        </p:nvSpPr>
        <p:spPr>
          <a:ln/>
        </p:spPr>
      </p:sp>
      <p:sp>
        <p:nvSpPr>
          <p:cNvPr id="150532"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02A153E6-C72E-4C20-8874-86C57D4965EE}" type="slidenum">
              <a:rPr lang="en-US" smtClean="0"/>
              <a:pPr/>
              <a:t>16</a:t>
            </a:fld>
            <a:endParaRPr lang="en-US" smtClean="0"/>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a:ln/>
        </p:spPr>
        <p:txBody>
          <a:bodyPr/>
          <a:lstStyle/>
          <a:p>
            <a:pPr eaLnBrk="1" hangingPunct="1"/>
            <a:r>
              <a:rPr lang="en-US" dirty="0" smtClean="0"/>
              <a:t>This presentation covers the most important concepts for application development of the new Financials.</a:t>
            </a:r>
          </a:p>
          <a:p>
            <a:pPr eaLnBrk="1" hangingPunct="1"/>
            <a:endParaRPr lang="en-US" dirty="0" smtClean="0"/>
          </a:p>
          <a:p>
            <a:pPr eaLnBrk="1" hangingPunct="1"/>
            <a:r>
              <a:rPr lang="en-US" dirty="0" smtClean="0"/>
              <a:t>Most of the concepts are important to fully understand the application’s built-in,</a:t>
            </a:r>
            <a:r>
              <a:rPr lang="en-US" baseline="0" dirty="0" smtClean="0"/>
              <a:t> </a:t>
            </a:r>
            <a:r>
              <a:rPr lang="en-US" dirty="0" smtClean="0"/>
              <a:t>non-intrusive Customization capabilities.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79051A63-F622-4A07-AAAB-5BF5580FFA90}" type="slidenum">
              <a:rPr lang="en-US" smtClean="0"/>
              <a:pPr/>
              <a:t>17</a:t>
            </a:fld>
            <a:endParaRPr lang="en-US" smtClean="0"/>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a:ln/>
        </p:spPr>
        <p:txBody>
          <a:bodyPr/>
          <a:lstStyle/>
          <a:p>
            <a:pPr eaLnBrk="1" hangingPunct="1">
              <a:buFont typeface="Arial" pitchFamily="34" charset="0"/>
              <a:buNone/>
            </a:pPr>
            <a:r>
              <a:rPr lang="en-US" dirty="0" smtClean="0"/>
              <a:t>Encapsulation of services. Each </a:t>
            </a:r>
            <a:r>
              <a:rPr lang="en-US" dirty="0" smtClean="0"/>
              <a:t>layer</a:t>
            </a:r>
            <a:r>
              <a:rPr lang="en-US" baseline="0" dirty="0" smtClean="0"/>
              <a:t> </a:t>
            </a:r>
            <a:r>
              <a:rPr lang="en-US" dirty="0" smtClean="0"/>
              <a:t>offers </a:t>
            </a:r>
            <a:r>
              <a:rPr lang="en-US" dirty="0" smtClean="0"/>
              <a:t>a number of clearly defined services. These services have interfaces that describe how the services can be used. </a:t>
            </a:r>
          </a:p>
          <a:p>
            <a:pPr lvl="1" eaLnBrk="1" hangingPunct="1">
              <a:buFontTx/>
              <a:buChar char="•"/>
            </a:pPr>
            <a:r>
              <a:rPr lang="en-US" dirty="0" smtClean="0"/>
              <a:t>For example, on the UI layer the </a:t>
            </a:r>
            <a:r>
              <a:rPr lang="en-US" dirty="0" err="1" smtClean="0"/>
              <a:t>AppShell</a:t>
            </a:r>
            <a:r>
              <a:rPr lang="en-US" dirty="0" smtClean="0"/>
              <a:t> offers a </a:t>
            </a:r>
            <a:r>
              <a:rPr lang="en-US" dirty="0" err="1" smtClean="0"/>
              <a:t>plugin</a:t>
            </a:r>
            <a:r>
              <a:rPr lang="en-US" dirty="0" smtClean="0"/>
              <a:t> architecture that exists of a framework that calls/combines services from </a:t>
            </a:r>
            <a:r>
              <a:rPr lang="en-US" dirty="0" err="1" smtClean="0"/>
              <a:t>plugins</a:t>
            </a:r>
            <a:r>
              <a:rPr lang="en-US" dirty="0" smtClean="0"/>
              <a:t> that all implement a certain predefined interface.</a:t>
            </a:r>
          </a:p>
          <a:p>
            <a:pPr lvl="1" eaLnBrk="1" hangingPunct="1">
              <a:buFontTx/>
              <a:buChar char="•"/>
            </a:pPr>
            <a:r>
              <a:rPr lang="en-US" dirty="0" smtClean="0"/>
              <a:t>For example, on the BL layer,</a:t>
            </a:r>
            <a:r>
              <a:rPr lang="en-US" baseline="0" dirty="0" smtClean="0"/>
              <a:t> </a:t>
            </a:r>
            <a:r>
              <a:rPr lang="en-US" dirty="0" smtClean="0"/>
              <a:t>specific components provide central functionality for the backend, like Session (for session management), Transaction (for logical transactions), Translations,</a:t>
            </a:r>
            <a:r>
              <a:rPr lang="en-US" baseline="0" dirty="0" smtClean="0"/>
              <a:t> and so on. </a:t>
            </a:r>
            <a:r>
              <a:rPr lang="en-US" dirty="0" smtClean="0"/>
              <a:t>Also, these components have clearly defined interfaces, which can be called by any of the external consumers (whether it is the UI, or another party that integrates with the application core services).</a:t>
            </a:r>
          </a:p>
          <a:p>
            <a:pPr lvl="1" eaLnBrk="1" hangingPunct="1">
              <a:buFontTx/>
              <a:buChar char="•"/>
            </a:pPr>
            <a:r>
              <a:rPr lang="en-US" dirty="0" smtClean="0"/>
              <a:t>For example,</a:t>
            </a:r>
            <a:r>
              <a:rPr lang="en-US" baseline="0" dirty="0" smtClean="0"/>
              <a:t> </a:t>
            </a:r>
            <a:r>
              <a:rPr lang="en-US" dirty="0" smtClean="0"/>
              <a:t>on the data access layer, the connection to the database, the possible queries and updates are implemented in a component.</a:t>
            </a:r>
            <a:r>
              <a:rPr lang="en-US" baseline="0" dirty="0" smtClean="0"/>
              <a:t> </a:t>
            </a:r>
            <a:r>
              <a:rPr lang="en-US" dirty="0" smtClean="0"/>
              <a:t>This component has a clear interface</a:t>
            </a:r>
            <a:r>
              <a:rPr lang="en-US" baseline="0" dirty="0" smtClean="0"/>
              <a:t> </a:t>
            </a:r>
            <a:r>
              <a:rPr lang="en-US" dirty="0" smtClean="0"/>
              <a:t>and is used by all business components in the system to get to the data. This brings a powerful</a:t>
            </a:r>
            <a:r>
              <a:rPr lang="en-US" baseline="0" dirty="0" smtClean="0"/>
              <a:t> </a:t>
            </a:r>
            <a:r>
              <a:rPr lang="en-US" dirty="0" smtClean="0"/>
              <a:t>level of abstraction to the application.</a:t>
            </a:r>
          </a:p>
          <a:p>
            <a:pPr eaLnBrk="1" hangingPunct="1">
              <a:buFont typeface="Arial" pitchFamily="34" charset="0"/>
              <a:buNone/>
            </a:pPr>
            <a:r>
              <a:rPr lang="en-US" dirty="0" smtClean="0"/>
              <a:t>Responsibility on each of the layers:</a:t>
            </a:r>
          </a:p>
          <a:p>
            <a:pPr lvl="1" eaLnBrk="1" hangingPunct="1">
              <a:buFontTx/>
              <a:buChar char="•"/>
            </a:pPr>
            <a:r>
              <a:rPr lang="en-US" dirty="0" smtClean="0"/>
              <a:t>UI: User interaction, provide the user access to the data (show the data on the screen), navigation in the system, provide the application menu, integration of the application on the client/UI level, and</a:t>
            </a:r>
            <a:r>
              <a:rPr lang="en-US" baseline="0" dirty="0" smtClean="0"/>
              <a:t> so on.</a:t>
            </a:r>
            <a:endParaRPr lang="en-US" dirty="0" smtClean="0"/>
          </a:p>
          <a:p>
            <a:pPr lvl="1" eaLnBrk="1" hangingPunct="1">
              <a:buFontTx/>
              <a:buChar char="•"/>
            </a:pPr>
            <a:r>
              <a:rPr lang="en-US" dirty="0" smtClean="0"/>
              <a:t>BL: Access to the data, calculation of data, validation of data, updates in related objects, query capabilities, meta information about objects, and</a:t>
            </a:r>
            <a:r>
              <a:rPr lang="en-US" baseline="0" dirty="0" smtClean="0"/>
              <a:t> so on.</a:t>
            </a:r>
            <a:endParaRPr lang="en-US" dirty="0" smtClean="0"/>
          </a:p>
          <a:p>
            <a:pPr lvl="1" eaLnBrk="1" hangingPunct="1">
              <a:buFontTx/>
              <a:buChar char="•"/>
            </a:pPr>
            <a:r>
              <a:rPr lang="en-US" dirty="0" smtClean="0"/>
              <a:t>Data access: Data retrieval and data update.</a:t>
            </a:r>
          </a:p>
          <a:p>
            <a:pPr eaLnBrk="1" hangingPunct="1">
              <a:buFontTx/>
              <a:buNone/>
            </a:pPr>
            <a:r>
              <a:rPr lang="en-US" dirty="0" smtClean="0"/>
              <a:t>The fact that an application is layered allows</a:t>
            </a:r>
            <a:r>
              <a:rPr lang="en-US" baseline="0" dirty="0" smtClean="0"/>
              <a:t> </a:t>
            </a:r>
            <a:r>
              <a:rPr lang="en-US" dirty="0" smtClean="0"/>
              <a:t>components evolve to other technologies much easier and independent than in a non-layered application. We know that the UI technology is moving in a much faster</a:t>
            </a:r>
            <a:r>
              <a:rPr lang="en-US" baseline="0" dirty="0" smtClean="0"/>
              <a:t> </a:t>
            </a:r>
            <a:r>
              <a:rPr lang="en-US" dirty="0" smtClean="0"/>
              <a:t>than the technology used for the business logic.</a:t>
            </a:r>
            <a:r>
              <a:rPr lang="en-US" baseline="0" dirty="0" smtClean="0"/>
              <a:t> </a:t>
            </a:r>
            <a:r>
              <a:rPr lang="en-US" dirty="0" smtClean="0"/>
              <a:t>This is why it is very important to have the separation in layers</a:t>
            </a:r>
            <a:r>
              <a:rPr lang="en-US" baseline="0" dirty="0" smtClean="0"/>
              <a:t> </a:t>
            </a:r>
            <a:r>
              <a:rPr lang="en-US" dirty="0" smtClean="0"/>
              <a:t>and for the access to the services in the layers to always go through predefined interfaces.</a:t>
            </a:r>
          </a:p>
          <a:p>
            <a:pPr eaLnBrk="1" hangingPunct="1">
              <a:buFontTx/>
              <a:buNone/>
            </a:pPr>
            <a:r>
              <a:rPr lang="en-US" dirty="0" smtClean="0"/>
              <a:t>Besides having services in separate layers with clear interfaces, it is important that the application functions follow a limited number of application patterns.</a:t>
            </a:r>
            <a:r>
              <a:rPr lang="en-US" baseline="0" dirty="0" smtClean="0"/>
              <a:t> </a:t>
            </a:r>
            <a:r>
              <a:rPr lang="en-US" dirty="0" smtClean="0"/>
              <a:t>This enables easier Customization and extensions of standard functionality on a later stage.</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p>
            <a:fld id="{F6DCABE5-0BAF-4A35-BA00-0ADAB6675103}" type="slidenum">
              <a:rPr lang="en-US" smtClean="0"/>
              <a:pPr/>
              <a:t>18</a:t>
            </a:fld>
            <a:endParaRPr lang="en-US" smtClean="0"/>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a:ln/>
        </p:spPr>
        <p:txBody>
          <a:bodyPr/>
          <a:lstStyle/>
          <a:p>
            <a:pPr eaLnBrk="1" hangingPunct="1"/>
            <a:r>
              <a:rPr lang="en-US" dirty="0" smtClean="0"/>
              <a:t>Business components offer us the possibility to provide a level of abstraction in the business application. This enables us to develop the application based on infrastructure code that supports some standard application patterns out of the box.  Through this type of generic code, the application gets some typical characteristics as stability, easier maintenance of overall functionality, non intrusive customizability, etc…  It also ensures that application services can be developed within the context of components.</a:t>
            </a:r>
          </a:p>
          <a:p>
            <a:pPr eaLnBrk="1" hangingPunct="1"/>
            <a:endParaRPr lang="en-US" dirty="0" smtClean="0"/>
          </a:p>
          <a:p>
            <a:pPr eaLnBrk="1" hangingPunct="1"/>
            <a:r>
              <a:rPr lang="en-US" dirty="0" smtClean="0"/>
              <a:t>Two mechanisms are mostly used to obtain the required level of abstraction.  Through encapsulation, specific implementations and data are hidden from the callers.  This simplifies the design of functionality.  Inheritance gives us the possibility to bring generalized interfaces to the application infrastructure. It ensures more reuse of code in a natural way.</a:t>
            </a:r>
          </a:p>
          <a:p>
            <a:pPr eaLnBrk="1" hangingPunct="1"/>
            <a:endParaRPr lang="en-US" dirty="0" smtClean="0"/>
          </a:p>
          <a:p>
            <a:pPr eaLnBrk="1" hangingPunct="1"/>
            <a:r>
              <a:rPr lang="en-US" dirty="0" smtClean="0"/>
              <a:t>The business components consist of methods, queries and data items. All of these have a scope level.  This way functionality and data can be hidden away for other components or applications.</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7"/>
          <p:cNvSpPr>
            <a:spLocks noGrp="1" noChangeArrowheads="1"/>
          </p:cNvSpPr>
          <p:nvPr>
            <p:ph type="sldNum" sz="quarter" idx="5"/>
          </p:nvPr>
        </p:nvSpPr>
        <p:spPr>
          <a:noFill/>
        </p:spPr>
        <p:txBody>
          <a:bodyPr/>
          <a:lstStyle/>
          <a:p>
            <a:fld id="{BEC272D4-A405-415A-BFF3-DB390A0B92B4}" type="slidenum">
              <a:rPr lang="en-US" smtClean="0"/>
              <a:pPr/>
              <a:t>19</a:t>
            </a:fld>
            <a:endParaRPr lang="en-US" smtClean="0"/>
          </a:p>
        </p:txBody>
      </p:sp>
      <p:sp>
        <p:nvSpPr>
          <p:cNvPr id="154627" name="Rectangle 2"/>
          <p:cNvSpPr>
            <a:spLocks noGrp="1" noRot="1" noChangeAspect="1" noChangeArrowheads="1" noTextEdit="1"/>
          </p:cNvSpPr>
          <p:nvPr>
            <p:ph type="sldImg"/>
          </p:nvPr>
        </p:nvSpPr>
        <p:spPr>
          <a:ln/>
        </p:spPr>
      </p:sp>
      <p:sp>
        <p:nvSpPr>
          <p:cNvPr id="154628" name="Rectangle 3"/>
          <p:cNvSpPr>
            <a:spLocks noGrp="1" noChangeArrowheads="1"/>
          </p:cNvSpPr>
          <p:nvPr>
            <p:ph type="body" idx="1"/>
          </p:nvPr>
        </p:nvSpPr>
        <p:spPr>
          <a:noFill/>
          <a:ln/>
        </p:spPr>
        <p:txBody>
          <a:bodyPr/>
          <a:lstStyle/>
          <a:p>
            <a:pPr eaLnBrk="1" hangingPunct="1"/>
            <a:r>
              <a:rPr lang="en-US" dirty="0" smtClean="0"/>
              <a:t>All business services are available on a central host in the system.  These services are available through from a client through the network layer. In order to use the central business service, it is typically</a:t>
            </a:r>
            <a:r>
              <a:rPr lang="en-US" baseline="0" dirty="0" smtClean="0"/>
              <a:t> necessary </a:t>
            </a:r>
            <a:r>
              <a:rPr lang="en-US" dirty="0" smtClean="0"/>
              <a:t>to know:</a:t>
            </a:r>
          </a:p>
          <a:p>
            <a:pPr eaLnBrk="1" hangingPunct="1">
              <a:buFontTx/>
              <a:buChar char="•"/>
            </a:pPr>
            <a:r>
              <a:rPr lang="en-US" dirty="0" smtClean="0"/>
              <a:t>The interface of the business service.</a:t>
            </a:r>
          </a:p>
          <a:p>
            <a:pPr eaLnBrk="1" hangingPunct="1">
              <a:buFontTx/>
              <a:buChar char="•"/>
            </a:pPr>
            <a:r>
              <a:rPr lang="en-US" dirty="0" smtClean="0"/>
              <a:t>The connection string to the central host.</a:t>
            </a:r>
          </a:p>
          <a:p>
            <a:pPr eaLnBrk="1" hangingPunct="1">
              <a:buFontTx/>
              <a:buChar char="•"/>
            </a:pPr>
            <a:r>
              <a:rPr lang="en-US" dirty="0" smtClean="0"/>
              <a:t>The mechanism for connecting to the central host.</a:t>
            </a:r>
          </a:p>
          <a:p>
            <a:pPr eaLnBrk="1" hangingPunct="1">
              <a:buFontTx/>
              <a:buChar char="•"/>
            </a:pPr>
            <a:r>
              <a:rPr lang="en-US" dirty="0" smtClean="0"/>
              <a:t>Some others, like the implementation of data types on the client, such as datasets, XML representations, and</a:t>
            </a:r>
            <a:r>
              <a:rPr lang="en-US" baseline="0" dirty="0" smtClean="0"/>
              <a:t> so on.</a:t>
            </a:r>
            <a:endParaRPr lang="en-US" dirty="0" smtClean="0"/>
          </a:p>
          <a:p>
            <a:pPr eaLnBrk="1" hangingPunct="1"/>
            <a:endParaRPr lang="en-US" dirty="0" smtClean="0"/>
          </a:p>
          <a:p>
            <a:pPr eaLnBrk="1" hangingPunct="1"/>
            <a:r>
              <a:rPr lang="en-US" dirty="0" smtClean="0"/>
              <a:t>Proxies allow you to centrally develop a business service in a certain technology, and yet expose the interface for the business service in the correct technology (C#, Progress, XML, Java, …). If you generate the proxies, and the </a:t>
            </a:r>
            <a:r>
              <a:rPr lang="en-US" dirty="0" smtClean="0"/>
              <a:t>way</a:t>
            </a:r>
            <a:r>
              <a:rPr lang="en-US" baseline="0" dirty="0" smtClean="0"/>
              <a:t> of </a:t>
            </a:r>
            <a:r>
              <a:rPr lang="en-US" dirty="0" smtClean="0"/>
              <a:t>connecting </a:t>
            </a:r>
            <a:r>
              <a:rPr lang="en-US" dirty="0" smtClean="0"/>
              <a:t>to the central business service layer is generic,</a:t>
            </a:r>
            <a:r>
              <a:rPr lang="en-US" baseline="0" dirty="0" smtClean="0"/>
              <a:t> </a:t>
            </a:r>
            <a:r>
              <a:rPr lang="en-US" dirty="0" smtClean="0"/>
              <a:t>the complexity of the connection can be hidden for the client.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5231374" y="6659186"/>
            <a:ext cx="4002700" cy="350056"/>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485E7570-52A8-45A2-B986-EA9D18F56184}" type="slidenum">
              <a:rPr lang="en-US" smtClean="0"/>
              <a:pPr/>
              <a:t>20</a:t>
            </a:fld>
            <a:endParaRPr lang="en-US" smtClean="0"/>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a:ln/>
        </p:spPr>
        <p:txBody>
          <a:bodyPr/>
          <a:lstStyle/>
          <a:p>
            <a:pPr eaLnBrk="1" hangingPunct="1"/>
            <a:r>
              <a:rPr lang="en-US" dirty="0" smtClean="0"/>
              <a:t>Patterns are crucial to new type of layered, component-based applications.</a:t>
            </a:r>
            <a:r>
              <a:rPr lang="en-US" baseline="0" dirty="0" smtClean="0"/>
              <a:t> </a:t>
            </a:r>
            <a:r>
              <a:rPr lang="en-US" dirty="0" smtClean="0"/>
              <a:t>The patterns drive the requirements for the generic coding in the infrastructure</a:t>
            </a:r>
            <a:r>
              <a:rPr lang="en-US" baseline="0" dirty="0" smtClean="0"/>
              <a:t> </a:t>
            </a:r>
            <a:r>
              <a:rPr lang="en-US" dirty="0" smtClean="0"/>
              <a:t>and give the guidelines for the design of the specific application components or classes.</a:t>
            </a:r>
          </a:p>
          <a:p>
            <a:pPr eaLnBrk="1" hangingPunct="1"/>
            <a:endParaRPr lang="en-US" dirty="0" smtClean="0"/>
          </a:p>
          <a:p>
            <a:pPr eaLnBrk="1" hangingPunct="1"/>
            <a:r>
              <a:rPr lang="en-US" dirty="0" smtClean="0"/>
              <a:t>Patterns also ensure more consistency in the program code for the application, which ensures easier maintenance, because program code written by other developers is easier to understand.</a:t>
            </a:r>
          </a:p>
          <a:p>
            <a:pPr eaLnBrk="1" hangingPunct="1"/>
            <a:endParaRPr lang="en-US" dirty="0" smtClean="0"/>
          </a:p>
          <a:p>
            <a:pPr eaLnBrk="1" hangingPunct="1"/>
            <a:r>
              <a:rPr lang="en-US" dirty="0" smtClean="0"/>
              <a:t>The defined patterns in the application infrastructure determine a developer’s ability</a:t>
            </a:r>
            <a:r>
              <a:rPr lang="en-US" baseline="0" dirty="0" smtClean="0"/>
              <a:t> </a:t>
            </a:r>
            <a:r>
              <a:rPr lang="en-US" dirty="0" smtClean="0"/>
              <a:t>to implement standard functions in the application.</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p>
            <a:fld id="{CCE6FE6C-C7A1-4ABE-A303-03A2FB1F10B4}" type="slidenum">
              <a:rPr lang="en-US" smtClean="0"/>
              <a:pPr/>
              <a:t>21</a:t>
            </a:fld>
            <a:endParaRPr lang="en-US" smtClean="0"/>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a:ln/>
        </p:spPr>
        <p:txBody>
          <a:bodyPr/>
          <a:lstStyle/>
          <a:p>
            <a:pPr eaLnBrk="1" hangingPunct="1"/>
            <a:r>
              <a:rPr lang="en-US" dirty="0" smtClean="0"/>
              <a:t>The typical properties of a business</a:t>
            </a:r>
            <a:r>
              <a:rPr lang="en-US" baseline="0" dirty="0" smtClean="0"/>
              <a:t> </a:t>
            </a:r>
            <a:r>
              <a:rPr lang="en-US" dirty="0" smtClean="0"/>
              <a:t>field are:</a:t>
            </a:r>
          </a:p>
          <a:p>
            <a:pPr eaLnBrk="1" hangingPunct="1">
              <a:buFontTx/>
              <a:buChar char="•"/>
            </a:pPr>
            <a:r>
              <a:rPr lang="en-US" dirty="0" smtClean="0"/>
              <a:t>Label</a:t>
            </a:r>
          </a:p>
          <a:p>
            <a:pPr eaLnBrk="1" hangingPunct="1">
              <a:buFontTx/>
              <a:buChar char="•"/>
            </a:pPr>
            <a:r>
              <a:rPr lang="en-US" dirty="0" smtClean="0"/>
              <a:t>Format</a:t>
            </a:r>
          </a:p>
          <a:p>
            <a:pPr eaLnBrk="1" hangingPunct="1">
              <a:buFontTx/>
              <a:buChar char="•"/>
            </a:pPr>
            <a:r>
              <a:rPr lang="en-US" dirty="0" smtClean="0"/>
              <a:t>Linked lookup</a:t>
            </a:r>
          </a:p>
          <a:p>
            <a:pPr eaLnBrk="1" hangingPunct="1">
              <a:buFontTx/>
              <a:buChar char="•"/>
            </a:pPr>
            <a:r>
              <a:rPr lang="en-US" dirty="0" smtClean="0"/>
              <a:t>Link with related object (</a:t>
            </a:r>
            <a:r>
              <a:rPr lang="en-US" dirty="0" err="1" smtClean="0"/>
              <a:t>goto</a:t>
            </a:r>
            <a:r>
              <a:rPr lang="en-US" dirty="0" smtClean="0"/>
              <a:t>)</a:t>
            </a:r>
          </a:p>
          <a:p>
            <a:pPr eaLnBrk="1" hangingPunct="1">
              <a:buFontTx/>
              <a:buChar char="•"/>
            </a:pPr>
            <a:r>
              <a:rPr lang="en-US" dirty="0" smtClean="0"/>
              <a:t>List of possible values (combo-box)</a:t>
            </a:r>
          </a:p>
          <a:p>
            <a:pPr eaLnBrk="1" hangingPunct="1">
              <a:buFontTx/>
              <a:buChar char="•"/>
            </a:pPr>
            <a:r>
              <a:rPr lang="en-US" dirty="0" smtClean="0"/>
              <a:t>Representation style</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4E7C766C-86C1-482A-BE6E-608FBA1C370B}" type="slidenum">
              <a:rPr lang="en-US" smtClean="0"/>
              <a:pPr/>
              <a:t>22</a:t>
            </a:fld>
            <a:endParaRPr lang="en-US" smtClean="0"/>
          </a:p>
        </p:txBody>
      </p:sp>
      <p:sp>
        <p:nvSpPr>
          <p:cNvPr id="157699" name="Rectangle 2"/>
          <p:cNvSpPr>
            <a:spLocks noGrp="1" noRot="1" noChangeAspect="1" noChangeArrowheads="1" noTextEdit="1"/>
          </p:cNvSpPr>
          <p:nvPr>
            <p:ph type="sldImg"/>
          </p:nvPr>
        </p:nvSpPr>
        <p:spPr>
          <a:ln/>
        </p:spPr>
      </p:sp>
      <p:sp>
        <p:nvSpPr>
          <p:cNvPr id="157700" name="Rectangle 3"/>
          <p:cNvSpPr>
            <a:spLocks noGrp="1" noChangeArrowheads="1"/>
          </p:cNvSpPr>
          <p:nvPr>
            <p:ph type="body" idx="1"/>
          </p:nvPr>
        </p:nvSpPr>
        <p:spPr>
          <a:noFill/>
          <a:ln/>
        </p:spPr>
        <p:txBody>
          <a:bodyPr/>
          <a:lstStyle/>
          <a:p>
            <a:pPr eaLnBrk="1" hangingPunct="1"/>
            <a:r>
              <a:rPr lang="en-US" dirty="0" smtClean="0"/>
              <a:t>Typically, the client UI uses</a:t>
            </a:r>
            <a:r>
              <a:rPr lang="en-US" baseline="0" dirty="0" smtClean="0"/>
              <a:t> </a:t>
            </a:r>
            <a:r>
              <a:rPr lang="en-US" dirty="0" smtClean="0"/>
              <a:t>business</a:t>
            </a:r>
            <a:r>
              <a:rPr lang="en-US" baseline="0" dirty="0" smtClean="0"/>
              <a:t> </a:t>
            </a:r>
            <a:r>
              <a:rPr lang="en-US" dirty="0" smtClean="0"/>
              <a:t>field information to show the business information on the screen.</a:t>
            </a:r>
          </a:p>
          <a:p>
            <a:pPr eaLnBrk="1" hangingPunct="1"/>
            <a:endParaRPr lang="en-US" dirty="0" smtClean="0"/>
          </a:p>
          <a:p>
            <a:pPr eaLnBrk="1" hangingPunct="1"/>
            <a:r>
              <a:rPr lang="en-US" dirty="0" smtClean="0"/>
              <a:t>The business field information is language-independent.</a:t>
            </a:r>
            <a:r>
              <a:rPr lang="en-US" baseline="0" dirty="0" smtClean="0"/>
              <a:t> </a:t>
            </a:r>
            <a:r>
              <a:rPr lang="en-US" dirty="0" smtClean="0"/>
              <a:t>The current UI is written in C#.NET, but any other UI might use the business field information to format the screens.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p>
            <a:fld id="{3EB2C481-A393-400A-AAD6-E7870A12C63C}" type="slidenum">
              <a:rPr lang="en-US" smtClean="0"/>
              <a:pPr/>
              <a:t>23</a:t>
            </a:fld>
            <a:endParaRPr lang="en-US" smtClean="0"/>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a:ln/>
        </p:spPr>
        <p:txBody>
          <a:bodyPr/>
          <a:lstStyle/>
          <a:p>
            <a:pPr eaLnBrk="1" hangingPunct="1"/>
            <a:r>
              <a:rPr lang="en-US" dirty="0" smtClean="0"/>
              <a:t>The business activities are defined on a higher level than the methods and the queries on components.</a:t>
            </a:r>
            <a:r>
              <a:rPr lang="en-US" baseline="0" dirty="0" smtClean="0"/>
              <a:t> </a:t>
            </a:r>
            <a:r>
              <a:rPr lang="en-US" dirty="0" smtClean="0"/>
              <a:t>Typically, the activities are exposed directly to end </a:t>
            </a:r>
            <a:r>
              <a:rPr lang="en-US" dirty="0" smtClean="0"/>
              <a:t>users.</a:t>
            </a:r>
            <a:r>
              <a:rPr lang="en-US" baseline="0" dirty="0" smtClean="0"/>
              <a:t> This </a:t>
            </a:r>
            <a:r>
              <a:rPr lang="en-US" dirty="0" smtClean="0"/>
              <a:t>is </a:t>
            </a:r>
            <a:r>
              <a:rPr lang="en-US" dirty="0" smtClean="0"/>
              <a:t>not the case for normal methods (even if they are public).</a:t>
            </a:r>
          </a:p>
          <a:p>
            <a:pPr eaLnBrk="1" hangingPunct="1"/>
            <a:endParaRPr lang="en-US" dirty="0" smtClean="0"/>
          </a:p>
          <a:p>
            <a:pPr eaLnBrk="1" hangingPunct="1"/>
            <a:r>
              <a:rPr lang="en-US" dirty="0" smtClean="0"/>
              <a:t>A business activity typically represents a certain program flow, mostly implementing one of the high-level application patterns (like “Journal Entry Create”)</a:t>
            </a:r>
          </a:p>
          <a:p>
            <a:pPr eaLnBrk="1" hangingPunct="1"/>
            <a:endParaRPr lang="en-US" dirty="0" smtClean="0"/>
          </a:p>
          <a:p>
            <a:pPr eaLnBrk="1" hangingPunct="1"/>
            <a:r>
              <a:rPr lang="en-US" dirty="0" smtClean="0"/>
              <a:t>The list of business activities can be retrieved in a generic way for each component.</a:t>
            </a:r>
            <a:r>
              <a:rPr lang="en-US" baseline="0" dirty="0" smtClean="0"/>
              <a:t> </a:t>
            </a:r>
            <a:r>
              <a:rPr lang="en-US" dirty="0" smtClean="0"/>
              <a:t>The generic infrastructure code uses the business activity code to verify access for the user/consumer</a:t>
            </a:r>
            <a:r>
              <a:rPr lang="en-US" baseline="0" dirty="0" smtClean="0"/>
              <a:t> </a:t>
            </a:r>
            <a:r>
              <a:rPr lang="en-US" dirty="0" smtClean="0"/>
              <a:t>of the service against the role-based security 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7CEBF3D8-91B7-4E17-9A25-A9C13F80AA93}" type="slidenum">
              <a:rPr lang="en-US" smtClean="0"/>
              <a:pPr/>
              <a:t>24</a:t>
            </a:fld>
            <a:endParaRPr lang="en-US" smtClean="0"/>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a:ln/>
        </p:spPr>
        <p:txBody>
          <a:bodyPr/>
          <a:lstStyle/>
          <a:p>
            <a:pPr eaLnBrk="1" hangingPunct="1"/>
            <a:r>
              <a:rPr lang="en-US" dirty="0" smtClean="0"/>
              <a:t>It is important to have a uniform way to</a:t>
            </a:r>
            <a:r>
              <a:rPr lang="en-US" baseline="0" dirty="0" smtClean="0"/>
              <a:t> </a:t>
            </a:r>
            <a:r>
              <a:rPr lang="en-US" dirty="0" smtClean="0"/>
              <a:t>pass</a:t>
            </a:r>
            <a:r>
              <a:rPr lang="en-US" baseline="0" dirty="0" smtClean="0"/>
              <a:t> </a:t>
            </a:r>
            <a:r>
              <a:rPr lang="en-US" dirty="0" smtClean="0"/>
              <a:t>object data between layers. As soon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endParaRPr lang="en-US" dirty="0" smtClean="0"/>
          </a:p>
          <a:p>
            <a:pPr eaLnBrk="1" hangingPunct="1"/>
            <a:r>
              <a:rPr lang="en-US" dirty="0" smtClean="0"/>
              <a:t>Besides being used as transportation vehicle, </a:t>
            </a:r>
            <a:r>
              <a:rPr lang="en-US" dirty="0" smtClean="0"/>
              <a:t>the</a:t>
            </a:r>
            <a:r>
              <a:rPr lang="en-US" baseline="0" dirty="0" smtClean="0"/>
              <a:t> </a:t>
            </a:r>
            <a:r>
              <a:rPr lang="en-US" dirty="0" smtClean="0"/>
              <a:t>dataset also lends </a:t>
            </a:r>
            <a:r>
              <a:rPr lang="en-US" dirty="0" smtClean="0"/>
              <a:t>its structure</a:t>
            </a:r>
            <a:r>
              <a:rPr lang="en-US" baseline="0" dirty="0" smtClean="0"/>
              <a:t> </a:t>
            </a:r>
            <a:r>
              <a:rPr lang="en-US" dirty="0" smtClean="0"/>
              <a:t>to external parties wanting to integrate with the business application. For example, when the business application exposes objects through configured events, the data that is published has always the same format, which is defined by the XML schema of the object dataset for the specific component.  Also, when data is loaded, the business application backend requires the data to be in the official object dataset format.</a:t>
            </a:r>
          </a:p>
          <a:p>
            <a:pPr eaLnBrk="1" hangingPunct="1"/>
            <a:endParaRPr lang="en-US" dirty="0" smtClean="0"/>
          </a:p>
          <a:p>
            <a:pPr eaLnBrk="1" hangingPunct="1"/>
            <a:r>
              <a:rPr lang="en-US" dirty="0" smtClean="0"/>
              <a:t>By having the proper documentation in place for the object dataset, the application business layer is much better documented.</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p>
            <a:fld id="{06F68771-5468-489A-9E58-94C587176460}" type="slidenum">
              <a:rPr lang="en-US" smtClean="0"/>
              <a:pPr/>
              <a:t>25</a:t>
            </a:fld>
            <a:endParaRPr lang="en-US" smtClean="0"/>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a:ln/>
        </p:spPr>
        <p:txBody>
          <a:bodyPr/>
          <a:lstStyle/>
          <a:p>
            <a:pPr eaLnBrk="1" hangingPunct="1"/>
            <a:r>
              <a:rPr lang="en-US" dirty="0" smtClean="0"/>
              <a:t>In a component-based application, the principle of “instantiation”</a:t>
            </a:r>
            <a:r>
              <a:rPr lang="en-US" baseline="0" dirty="0" smtClean="0"/>
              <a:t> must </a:t>
            </a:r>
            <a:r>
              <a:rPr lang="en-US" dirty="0" smtClean="0"/>
              <a:t>be very clear. Each consumer of a business service needs to instantiate a business component</a:t>
            </a:r>
            <a:r>
              <a:rPr lang="en-US" baseline="0" dirty="0" smtClean="0"/>
              <a:t> before being </a:t>
            </a:r>
            <a:r>
              <a:rPr lang="en-US" dirty="0" smtClean="0"/>
              <a:t>able to call a method on the business component.</a:t>
            </a:r>
            <a:r>
              <a:rPr lang="en-US" baseline="0" dirty="0" smtClean="0"/>
              <a:t> </a:t>
            </a:r>
            <a:r>
              <a:rPr lang="en-US" dirty="0" smtClean="0"/>
              <a:t>The consumer can be internal in the business layer, or it can be an external client (like the UI).</a:t>
            </a:r>
          </a:p>
          <a:p>
            <a:pPr eaLnBrk="1" hangingPunct="1"/>
            <a:endParaRPr lang="en-US" dirty="0" smtClean="0"/>
          </a:p>
          <a:p>
            <a:pPr eaLnBrk="1" hangingPunct="1"/>
            <a:r>
              <a:rPr lang="en-US" dirty="0" smtClean="0"/>
              <a:t>The instantiation process ensures</a:t>
            </a:r>
            <a:r>
              <a:rPr lang="en-US" baseline="0" dirty="0" smtClean="0"/>
              <a:t> </a:t>
            </a:r>
            <a:r>
              <a:rPr lang="en-US" dirty="0" smtClean="0"/>
              <a:t>that for the component,</a:t>
            </a:r>
            <a:r>
              <a:rPr lang="en-US" baseline="0" dirty="0" smtClean="0"/>
              <a:t> </a:t>
            </a:r>
            <a:r>
              <a:rPr lang="en-US" dirty="0" smtClean="0"/>
              <a:t>the necessary properties (data items) are initialized or loaded, so that the logic in the methods can be executed properly.</a:t>
            </a:r>
          </a:p>
          <a:p>
            <a:pPr eaLnBrk="1" hangingPunct="1"/>
            <a:endParaRPr lang="en-US" dirty="0" smtClean="0"/>
          </a:p>
          <a:p>
            <a:pPr eaLnBrk="1" hangingPunct="1"/>
            <a:r>
              <a:rPr lang="en-US" dirty="0" smtClean="0"/>
              <a:t>Every component instance is identified by its instance ID.</a:t>
            </a:r>
            <a:r>
              <a:rPr lang="en-US" baseline="0" dirty="0" smtClean="0"/>
              <a:t> </a:t>
            </a:r>
            <a:r>
              <a:rPr lang="en-US" dirty="0" smtClean="0"/>
              <a:t>This is a number</a:t>
            </a:r>
            <a:r>
              <a:rPr lang="en-US" baseline="0" dirty="0" smtClean="0"/>
              <a:t> </a:t>
            </a:r>
            <a:r>
              <a:rPr lang="en-US" dirty="0" smtClean="0"/>
              <a:t>generated at the moment of initial instantiation, and which</a:t>
            </a:r>
            <a:r>
              <a:rPr lang="en-US" baseline="0" dirty="0" smtClean="0"/>
              <a:t> </a:t>
            </a:r>
            <a:r>
              <a:rPr lang="en-US" dirty="0" smtClean="0"/>
              <a:t>can be used to identify the instance every time a consumer wants to communicate with the instance again.</a:t>
            </a:r>
          </a:p>
          <a:p>
            <a:pPr eaLnBrk="1" hangingPunct="1"/>
            <a:endParaRPr lang="en-US" dirty="0" smtClean="0"/>
          </a:p>
          <a:p>
            <a:pPr eaLnBrk="1" hangingPunct="1"/>
            <a:r>
              <a:rPr lang="en-US" u="sng" dirty="0" smtClean="0"/>
              <a:t>Typical example:</a:t>
            </a:r>
            <a:r>
              <a:rPr lang="en-US" dirty="0" smtClean="0"/>
              <a:t> The UI to create a supplier invoice will first need to start an instance for supplier invoice, before being able to send data to it, validate it,</a:t>
            </a:r>
            <a:r>
              <a:rPr lang="en-US" baseline="0" dirty="0" smtClean="0"/>
              <a:t> </a:t>
            </a:r>
            <a:r>
              <a:rPr lang="en-US" dirty="0" smtClean="0"/>
              <a:t>and save it.</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7"/>
          <p:cNvSpPr>
            <a:spLocks noGrp="1" noChangeArrowheads="1"/>
          </p:cNvSpPr>
          <p:nvPr>
            <p:ph type="sldNum" sz="quarter" idx="5"/>
          </p:nvPr>
        </p:nvSpPr>
        <p:spPr>
          <a:noFill/>
        </p:spPr>
        <p:txBody>
          <a:bodyPr/>
          <a:lstStyle/>
          <a:p>
            <a:fld id="{E1A632CA-D7E2-4819-B366-C8D59AF97371}" type="slidenum">
              <a:rPr lang="en-US" smtClean="0"/>
              <a:pPr/>
              <a:t>26</a:t>
            </a:fld>
            <a:endParaRPr lang="en-US" smtClean="0"/>
          </a:p>
        </p:txBody>
      </p:sp>
      <p:sp>
        <p:nvSpPr>
          <p:cNvPr id="161795" name="Rectangle 2"/>
          <p:cNvSpPr>
            <a:spLocks noGrp="1" noRot="1" noChangeAspect="1" noChangeArrowheads="1" noTextEdit="1"/>
          </p:cNvSpPr>
          <p:nvPr>
            <p:ph type="sldImg"/>
          </p:nvPr>
        </p:nvSpPr>
        <p:spPr>
          <a:ln/>
        </p:spPr>
      </p:sp>
      <p:sp>
        <p:nvSpPr>
          <p:cNvPr id="161796" name="Rectangle 3"/>
          <p:cNvSpPr>
            <a:spLocks noGrp="1" noChangeArrowheads="1"/>
          </p:cNvSpPr>
          <p:nvPr>
            <p:ph type="body" idx="1"/>
          </p:nvPr>
        </p:nvSpPr>
        <p:spPr>
          <a:noFill/>
          <a:ln/>
        </p:spPr>
        <p:txBody>
          <a:bodyPr/>
          <a:lstStyle/>
          <a:p>
            <a:pPr eaLnBrk="1" hangingPunct="1"/>
            <a:r>
              <a:rPr lang="en-US" dirty="0" smtClean="0"/>
              <a:t>Physical transactions are de facto linked to one process, and require a </a:t>
            </a:r>
            <a:r>
              <a:rPr lang="en-US" dirty="0" err="1" smtClean="0"/>
              <a:t>statefull</a:t>
            </a:r>
            <a:r>
              <a:rPr lang="en-US" dirty="0" smtClean="0"/>
              <a:t> application model, because the logic within one function</a:t>
            </a:r>
            <a:r>
              <a:rPr lang="en-US" baseline="0" dirty="0" smtClean="0"/>
              <a:t> must </a:t>
            </a:r>
            <a:r>
              <a:rPr lang="en-US" dirty="0" smtClean="0"/>
              <a:t>be guaranteed to be executed by the same process.</a:t>
            </a:r>
            <a:r>
              <a:rPr lang="en-US" baseline="0" dirty="0" smtClean="0"/>
              <a:t> </a:t>
            </a:r>
            <a:r>
              <a:rPr lang="en-US" dirty="0" smtClean="0"/>
              <a:t>If you work with a multi-layer model,</a:t>
            </a:r>
            <a:r>
              <a:rPr lang="en-US" baseline="0" dirty="0" smtClean="0"/>
              <a:t> in which </a:t>
            </a:r>
            <a:r>
              <a:rPr lang="en-US" dirty="0" smtClean="0"/>
              <a:t>the business logic is used in a stateless way, the logical transaction is used to logically link different updates in business components.</a:t>
            </a:r>
            <a:r>
              <a:rPr lang="en-US" baseline="0" dirty="0" smtClean="0"/>
              <a:t> </a:t>
            </a:r>
            <a:r>
              <a:rPr lang="en-US" dirty="0" smtClean="0"/>
              <a:t>The logical transaction is living on the level of the database</a:t>
            </a:r>
            <a:r>
              <a:rPr lang="en-US" baseline="0" dirty="0" smtClean="0"/>
              <a:t> </a:t>
            </a:r>
            <a:r>
              <a:rPr lang="en-US" dirty="0" smtClean="0"/>
              <a:t>and is available every time the client uses a different process on the server.</a:t>
            </a:r>
          </a:p>
          <a:p>
            <a:pPr eaLnBrk="1" hangingPunct="1"/>
            <a:endParaRPr lang="en-US" dirty="0" smtClean="0"/>
          </a:p>
          <a:p>
            <a:pPr eaLnBrk="1" hangingPunct="1"/>
            <a:r>
              <a:rPr lang="en-US" dirty="0" smtClean="0"/>
              <a:t>Every time a component instance is created, the instance must</a:t>
            </a:r>
            <a:r>
              <a:rPr lang="en-US" baseline="0" dirty="0" smtClean="0"/>
              <a:t> know if </a:t>
            </a:r>
            <a:r>
              <a:rPr lang="en-US" dirty="0" smtClean="0"/>
              <a:t>it is “standalone” or it takes part in a bigger transaction.</a:t>
            </a:r>
          </a:p>
          <a:p>
            <a:pPr eaLnBrk="1" hangingPunct="1"/>
            <a:endParaRPr lang="en-US" dirty="0" smtClean="0"/>
          </a:p>
          <a:p>
            <a:pPr eaLnBrk="1" hangingPunct="1"/>
            <a:r>
              <a:rPr lang="en-US" dirty="0" smtClean="0"/>
              <a:t>If</a:t>
            </a:r>
            <a:r>
              <a:rPr lang="en-US" baseline="0" dirty="0" smtClean="0"/>
              <a:t> </a:t>
            </a:r>
            <a:r>
              <a:rPr lang="en-US" dirty="0" smtClean="0"/>
              <a:t>instance is “standalone”, the logic itself is responsible for</a:t>
            </a:r>
            <a:r>
              <a:rPr lang="en-US" baseline="0" dirty="0" smtClean="0"/>
              <a:t> </a:t>
            </a:r>
            <a:r>
              <a:rPr lang="en-US" dirty="0" smtClean="0"/>
              <a:t>initiating</a:t>
            </a:r>
            <a:r>
              <a:rPr lang="en-US" baseline="0" dirty="0" smtClean="0"/>
              <a:t> and committing </a:t>
            </a:r>
            <a:r>
              <a:rPr lang="en-US" dirty="0" smtClean="0"/>
              <a:t>the transaction at the correct time. If</a:t>
            </a:r>
            <a:r>
              <a:rPr lang="en-US" baseline="0" dirty="0" smtClean="0"/>
              <a:t> </a:t>
            </a:r>
            <a:r>
              <a:rPr lang="en-US" dirty="0" smtClean="0"/>
              <a:t>the instance is part of a bigger transaction, it is assumed that the consumer (client) initiates the transaction</a:t>
            </a:r>
            <a:r>
              <a:rPr lang="en-US" baseline="0" dirty="0" smtClean="0"/>
              <a:t> </a:t>
            </a:r>
            <a:r>
              <a:rPr lang="en-US" dirty="0" smtClean="0"/>
              <a:t>and also decides when to commit the transaction.</a:t>
            </a:r>
          </a:p>
          <a:p>
            <a:pPr eaLnBrk="1" hangingPunct="1"/>
            <a:endParaRPr lang="en-US" dirty="0" smtClean="0"/>
          </a:p>
          <a:p>
            <a:pPr eaLnBrk="1" hangingPunct="1"/>
            <a:r>
              <a:rPr lang="en-US" u="sng" dirty="0" smtClean="0"/>
              <a:t>Typical example:</a:t>
            </a:r>
            <a:r>
              <a:rPr lang="en-US" dirty="0" smtClean="0"/>
              <a:t> The creation of a supplier invoice is started from the UI screen, but includes besides the supplier invoice a Financials posting.  Both the instance for the supplier invoice and for the posting belong to the same logical transaction.</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p>
            <a:fld id="{8E6F0EF5-0E33-47D6-A27A-E6A246FB6553}" type="slidenum">
              <a:rPr lang="en-US" smtClean="0"/>
              <a:pPr/>
              <a:t>27</a:t>
            </a:fld>
            <a:endParaRPr lang="en-US" smtClean="0"/>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a:ln/>
        </p:spPr>
        <p:txBody>
          <a:bodyPr/>
          <a:lstStyle/>
          <a:p>
            <a:pPr eaLnBrk="1" hangingPunct="1"/>
            <a:r>
              <a:rPr lang="en-US" dirty="0" smtClean="0"/>
              <a:t>A session component is instantiated at the moment a user logs on to the system.</a:t>
            </a:r>
            <a:r>
              <a:rPr lang="en-US" baseline="0" dirty="0" smtClean="0"/>
              <a:t> T</a:t>
            </a:r>
            <a:r>
              <a:rPr lang="en-US" dirty="0" smtClean="0"/>
              <a:t>he instance stays available throughout the user session</a:t>
            </a:r>
            <a:r>
              <a:rPr lang="en-US" baseline="0" dirty="0" smtClean="0"/>
              <a:t> </a:t>
            </a:r>
            <a:r>
              <a:rPr lang="en-US" dirty="0" smtClean="0"/>
              <a:t>until the user logs off</a:t>
            </a:r>
            <a:r>
              <a:rPr lang="en-US" baseline="0" dirty="0" smtClean="0"/>
              <a:t> </a:t>
            </a:r>
            <a:r>
              <a:rPr lang="en-US" dirty="0" smtClean="0"/>
              <a:t>or until a time-out occurs.</a:t>
            </a:r>
            <a:r>
              <a:rPr lang="en-US" baseline="0" dirty="0" smtClean="0"/>
              <a:t> </a:t>
            </a:r>
            <a:r>
              <a:rPr lang="en-US" dirty="0" smtClean="0"/>
              <a:t>As long as the session stays active, some data (specific for the user</a:t>
            </a:r>
            <a:r>
              <a:rPr lang="en-US" baseline="0" dirty="0" smtClean="0"/>
              <a:t> </a:t>
            </a:r>
            <a:r>
              <a:rPr lang="en-US" dirty="0" smtClean="0"/>
              <a:t>or specific to the context in which the user is working) stays available as properties of the session instance.</a:t>
            </a:r>
          </a:p>
          <a:p>
            <a:pPr eaLnBrk="1" hangingPunct="1"/>
            <a:endParaRPr lang="en-US" dirty="0" smtClean="0"/>
          </a:p>
          <a:p>
            <a:pPr eaLnBrk="1" hangingPunct="1"/>
            <a:r>
              <a:rPr lang="en-US" dirty="0" smtClean="0"/>
              <a:t>A session instance is only valid if the user is authenticated</a:t>
            </a:r>
            <a:r>
              <a:rPr lang="en-US" baseline="0" dirty="0" smtClean="0"/>
              <a:t> </a:t>
            </a:r>
            <a:r>
              <a:rPr lang="en-US" dirty="0" smtClean="0"/>
              <a:t>and</a:t>
            </a:r>
            <a:r>
              <a:rPr lang="en-US" baseline="0" dirty="0" smtClean="0"/>
              <a:t> </a:t>
            </a:r>
            <a:r>
              <a:rPr lang="en-US" dirty="0" smtClean="0"/>
              <a:t>granted access to the application.</a:t>
            </a:r>
          </a:p>
          <a:p>
            <a:pPr eaLnBrk="1" hangingPunct="1"/>
            <a:endParaRPr lang="en-US" dirty="0" smtClean="0"/>
          </a:p>
          <a:p>
            <a:pPr eaLnBrk="1" hangingPunct="1"/>
            <a:r>
              <a:rPr lang="en-US" dirty="0" smtClean="0"/>
              <a:t>Because a valid session is required for all</a:t>
            </a:r>
            <a:r>
              <a:rPr lang="en-US" baseline="0" dirty="0" smtClean="0"/>
              <a:t> </a:t>
            </a:r>
            <a:r>
              <a:rPr lang="en-US" dirty="0" smtClean="0"/>
              <a:t>business logic execution, external consumers</a:t>
            </a:r>
            <a:r>
              <a:rPr lang="en-US" baseline="0" dirty="0" smtClean="0"/>
              <a:t> must </a:t>
            </a:r>
            <a:r>
              <a:rPr lang="en-US" dirty="0" smtClean="0"/>
              <a:t>provide the required authentication information in order to execute business functions.</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p>
            <a:fld id="{4D201286-C532-43B4-BB46-3CE97C7E66DC}" type="slidenum">
              <a:rPr lang="en-US" smtClean="0"/>
              <a:pPr/>
              <a:t>28</a:t>
            </a:fld>
            <a:endParaRPr lang="en-US" smtClean="0"/>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p>
            <a:fld id="{95D05280-B49E-4914-8459-14613D0D4A4E}" type="slidenum">
              <a:rPr lang="en-US" smtClean="0"/>
              <a:pPr/>
              <a:t>29</a:t>
            </a:fld>
            <a:endParaRPr lang="en-US" smtClean="0"/>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7AE5724F-CDA3-40A9-BFD9-3132D0E61D73}" type="slidenum">
              <a:rPr lang="en-US" smtClean="0"/>
              <a:pPr/>
              <a:t>3</a:t>
            </a:fld>
            <a:endParaRPr lang="en-US" smtClean="0"/>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p>
            <a:fld id="{85C9BDD6-8E15-493E-A448-687E5A44E38A}" type="slidenum">
              <a:rPr lang="en-US" smtClean="0"/>
              <a:pPr/>
              <a:t>30</a:t>
            </a:fld>
            <a:endParaRPr lang="en-US" smtClean="0"/>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7"/>
          <p:cNvSpPr>
            <a:spLocks noGrp="1" noChangeArrowheads="1"/>
          </p:cNvSpPr>
          <p:nvPr>
            <p:ph type="sldNum" sz="quarter" idx="5"/>
          </p:nvPr>
        </p:nvSpPr>
        <p:spPr>
          <a:noFill/>
        </p:spPr>
        <p:txBody>
          <a:bodyPr/>
          <a:lstStyle/>
          <a:p>
            <a:fld id="{FED705D1-534D-4427-9EE7-E5C1C2E2DB20}" type="slidenum">
              <a:rPr lang="en-US" smtClean="0"/>
              <a:pPr/>
              <a:t>31</a:t>
            </a:fld>
            <a:endParaRPr lang="en-US" smtClean="0"/>
          </a:p>
        </p:txBody>
      </p:sp>
      <p:sp>
        <p:nvSpPr>
          <p:cNvPr id="166915" name="Rectangle 2"/>
          <p:cNvSpPr>
            <a:spLocks noGrp="1" noRot="1" noChangeAspect="1" noChangeArrowheads="1" noTextEdit="1"/>
          </p:cNvSpPr>
          <p:nvPr>
            <p:ph type="sldImg"/>
          </p:nvPr>
        </p:nvSpPr>
        <p:spPr>
          <a:ln/>
        </p:spPr>
      </p:sp>
      <p:sp>
        <p:nvSpPr>
          <p:cNvPr id="166916"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7"/>
          <p:cNvSpPr>
            <a:spLocks noGrp="1" noChangeArrowheads="1"/>
          </p:cNvSpPr>
          <p:nvPr>
            <p:ph type="sldNum" sz="quarter" idx="5"/>
          </p:nvPr>
        </p:nvSpPr>
        <p:spPr>
          <a:noFill/>
        </p:spPr>
        <p:txBody>
          <a:bodyPr/>
          <a:lstStyle/>
          <a:p>
            <a:fld id="{7EEEC1AF-E673-4EDF-9ECB-8310BAFA3262}" type="slidenum">
              <a:rPr lang="en-US" smtClean="0"/>
              <a:pPr/>
              <a:t>32</a:t>
            </a:fld>
            <a:endParaRPr lang="en-US" smtClean="0"/>
          </a:p>
        </p:txBody>
      </p:sp>
      <p:sp>
        <p:nvSpPr>
          <p:cNvPr id="167939" name="Rectangle 2"/>
          <p:cNvSpPr>
            <a:spLocks noGrp="1" noRot="1" noChangeAspect="1" noChangeArrowheads="1" noTextEdit="1"/>
          </p:cNvSpPr>
          <p:nvPr>
            <p:ph type="sldImg"/>
          </p:nvPr>
        </p:nvSpPr>
        <p:spPr>
          <a:ln/>
        </p:spPr>
      </p:sp>
      <p:sp>
        <p:nvSpPr>
          <p:cNvPr id="167940" name="Rectangle 3"/>
          <p:cNvSpPr>
            <a:spLocks noGrp="1" noChangeArrowheads="1"/>
          </p:cNvSpPr>
          <p:nvPr>
            <p:ph type="body" idx="1"/>
          </p:nvPr>
        </p:nvSpPr>
        <p:spPr>
          <a:noFill/>
          <a:ln/>
        </p:spPr>
        <p:txBody>
          <a:bodyPr/>
          <a:lstStyle/>
          <a:p>
            <a:pPr eaLnBrk="1" hangingPunct="1"/>
            <a:r>
              <a:rPr lang="en-US" dirty="0" smtClean="0"/>
              <a:t>Customization is different for standard MFG/PRO and Financials.</a:t>
            </a:r>
            <a:r>
              <a:rPr lang="en-US" baseline="0" dirty="0" smtClean="0"/>
              <a:t> </a:t>
            </a:r>
            <a:r>
              <a:rPr lang="en-US" dirty="0" smtClean="0"/>
              <a:t>This is, of course, caused by the different internal architecture of the two modules.</a:t>
            </a:r>
          </a:p>
          <a:p>
            <a:pPr eaLnBrk="1" hangingPunct="1"/>
            <a:endParaRPr lang="en-US" dirty="0" smtClean="0"/>
          </a:p>
          <a:p>
            <a:pPr eaLnBrk="1" hangingPunct="1"/>
            <a:r>
              <a:rPr lang="en-US" dirty="0" smtClean="0"/>
              <a:t>The design goals of Financials are based on the need for a component model for the application. This model features</a:t>
            </a:r>
            <a:r>
              <a:rPr lang="en-US" baseline="0" dirty="0" smtClean="0"/>
              <a:t> code reuse</a:t>
            </a:r>
            <a:r>
              <a:rPr lang="en-US" dirty="0" smtClean="0"/>
              <a:t>, encapsulation, and clear interfaces.</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p>
            <a:fld id="{0A0EFE30-A5D1-475B-9BA3-8B2ED738036E}" type="slidenum">
              <a:rPr lang="en-US" smtClean="0"/>
              <a:pPr/>
              <a:t>33</a:t>
            </a:fld>
            <a:endParaRPr lang="en-US" smtClean="0"/>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a:ln/>
        </p:spPr>
        <p:txBody>
          <a:bodyPr/>
          <a:lstStyle/>
          <a:p>
            <a:pPr eaLnBrk="1" hangingPunct="1"/>
            <a:r>
              <a:rPr lang="en-US" dirty="0" smtClean="0"/>
              <a:t>This slide first gives a global,</a:t>
            </a:r>
            <a:r>
              <a:rPr lang="en-US" baseline="0" dirty="0" smtClean="0"/>
              <a:t> </a:t>
            </a:r>
            <a:r>
              <a:rPr lang="en-US" dirty="0" smtClean="0"/>
              <a:t>high-level overview of the architecture for the QAD</a:t>
            </a:r>
            <a:r>
              <a:rPr lang="en-US" baseline="0" dirty="0" smtClean="0"/>
              <a:t> </a:t>
            </a:r>
            <a:r>
              <a:rPr lang="en-US" dirty="0" smtClean="0"/>
              <a:t>EE application.</a:t>
            </a:r>
          </a:p>
          <a:p>
            <a:pPr eaLnBrk="1" hangingPunct="1"/>
            <a:endParaRPr lang="en-US" dirty="0" smtClean="0"/>
          </a:p>
          <a:p>
            <a:pPr eaLnBrk="1" hangingPunct="1"/>
            <a:r>
              <a:rPr lang="en-US" dirty="0" smtClean="0"/>
              <a:t>The general rule of the architecture is a clear separation between UI / BL / Data access for the future.</a:t>
            </a:r>
          </a:p>
          <a:p>
            <a:pPr eaLnBrk="1" hangingPunct="1"/>
            <a:endParaRPr lang="en-US" dirty="0" smtClean="0"/>
          </a:p>
          <a:p>
            <a:pPr eaLnBrk="1" hangingPunct="1"/>
            <a:r>
              <a:rPr lang="en-US" dirty="0" smtClean="0"/>
              <a:t>Most important in the scope of this training is the right-hand side, with a further explanation about the BLF implementation of the architecture.</a:t>
            </a:r>
          </a:p>
          <a:p>
            <a:pPr eaLnBrk="1" hangingPunct="1"/>
            <a:endParaRPr lang="en-US" dirty="0" smtClean="0"/>
          </a:p>
          <a:p>
            <a:pPr eaLnBrk="1" hangingPunct="1"/>
            <a:r>
              <a:rPr lang="en-US" dirty="0" smtClean="0"/>
              <a:t>Internal integration of the different pieces in the application is based on the proxy mechanisms.</a:t>
            </a:r>
          </a:p>
          <a:p>
            <a:pPr eaLnBrk="1" hangingPunct="1"/>
            <a:endParaRPr lang="en-US" dirty="0" smtClean="0"/>
          </a:p>
          <a:p>
            <a:pPr eaLnBrk="1" hangingPunct="1"/>
            <a:r>
              <a:rPr lang="en-US" dirty="0" smtClean="0"/>
              <a:t>Proxy mechanisms rely on the deployment of pieces of code on the consumer side.</a:t>
            </a:r>
            <a:r>
              <a:rPr lang="en-US" baseline="0" dirty="0" smtClean="0"/>
              <a:t> </a:t>
            </a:r>
            <a:r>
              <a:rPr lang="en-US" dirty="0" smtClean="0"/>
              <a:t>These pieces just represent the business logic</a:t>
            </a:r>
            <a:r>
              <a:rPr lang="en-US" baseline="0" dirty="0" smtClean="0"/>
              <a:t> </a:t>
            </a:r>
            <a:r>
              <a:rPr lang="en-US" dirty="0" smtClean="0"/>
              <a:t>and are basically gateways, or wrappers, for the real business logic running on another server.</a:t>
            </a:r>
            <a:r>
              <a:rPr lang="en-US" baseline="0" dirty="0" smtClean="0"/>
              <a:t> </a:t>
            </a:r>
            <a:r>
              <a:rPr lang="en-US" dirty="0" smtClean="0"/>
              <a:t>Proxy code typically exposes the API interface of a component, but hides the logic for connecting to the backend </a:t>
            </a:r>
            <a:r>
              <a:rPr lang="en-US" dirty="0" err="1" smtClean="0"/>
              <a:t>AppServer</a:t>
            </a:r>
            <a:r>
              <a:rPr lang="en-US" dirty="0" smtClean="0"/>
              <a:t>.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7"/>
          <p:cNvSpPr>
            <a:spLocks noGrp="1" noChangeArrowheads="1"/>
          </p:cNvSpPr>
          <p:nvPr>
            <p:ph type="sldNum" sz="quarter" idx="5"/>
          </p:nvPr>
        </p:nvSpPr>
        <p:spPr>
          <a:noFill/>
        </p:spPr>
        <p:txBody>
          <a:bodyPr/>
          <a:lstStyle/>
          <a:p>
            <a:fld id="{2DC69109-3E58-43D8-A0FB-C2D1BC813FF9}" type="slidenum">
              <a:rPr lang="en-US" smtClean="0"/>
              <a:pPr/>
              <a:t>34</a:t>
            </a:fld>
            <a:endParaRPr lang="en-US" smtClean="0"/>
          </a:p>
        </p:txBody>
      </p:sp>
      <p:sp>
        <p:nvSpPr>
          <p:cNvPr id="169987" name="Rectangle 2"/>
          <p:cNvSpPr>
            <a:spLocks noGrp="1" noRot="1" noChangeAspect="1" noChangeArrowheads="1" noTextEdit="1"/>
          </p:cNvSpPr>
          <p:nvPr>
            <p:ph type="sldImg"/>
          </p:nvPr>
        </p:nvSpPr>
        <p:spPr>
          <a:ln/>
        </p:spPr>
      </p:sp>
      <p:sp>
        <p:nvSpPr>
          <p:cNvPr id="169988" name="Rectangle 3"/>
          <p:cNvSpPr>
            <a:spLocks noGrp="1" noChangeArrowheads="1"/>
          </p:cNvSpPr>
          <p:nvPr>
            <p:ph type="body" idx="1"/>
          </p:nvPr>
        </p:nvSpPr>
        <p:spPr>
          <a:noFill/>
          <a:ln/>
        </p:spPr>
        <p:txBody>
          <a:bodyPr/>
          <a:lstStyle/>
          <a:p>
            <a:pPr eaLnBrk="1" hangingPunct="1"/>
            <a:r>
              <a:rPr lang="en-US" dirty="0" smtClean="0"/>
              <a:t>MFG/PRO code is written in the traditional style. </a:t>
            </a:r>
            <a:r>
              <a:rPr lang="en-US" baseline="0" dirty="0" smtClean="0"/>
              <a:t> </a:t>
            </a:r>
            <a:r>
              <a:rPr lang="en-US" dirty="0" smtClean="0"/>
              <a:t>This means there is basically one layer containing a mixture of business logic, UI logic and database access logic.</a:t>
            </a:r>
            <a:r>
              <a:rPr lang="en-US" baseline="0" dirty="0" smtClean="0"/>
              <a:t> </a:t>
            </a:r>
            <a:r>
              <a:rPr lang="en-US" dirty="0" smtClean="0"/>
              <a:t>This is the typical approach for classical,</a:t>
            </a:r>
            <a:r>
              <a:rPr lang="en-US" baseline="0" dirty="0" smtClean="0"/>
              <a:t> </a:t>
            </a:r>
            <a:r>
              <a:rPr lang="en-US" dirty="0" smtClean="0"/>
              <a:t>procedural-written client-server code.</a:t>
            </a:r>
            <a:r>
              <a:rPr lang="en-US" baseline="0" dirty="0" smtClean="0"/>
              <a:t> </a:t>
            </a:r>
            <a:r>
              <a:rPr lang="en-US" dirty="0" smtClean="0"/>
              <a:t>The .NET UI is rendered</a:t>
            </a:r>
            <a:r>
              <a:rPr lang="en-US" baseline="0" dirty="0" smtClean="0"/>
              <a:t> </a:t>
            </a:r>
            <a:r>
              <a:rPr lang="en-US" dirty="0" smtClean="0"/>
              <a:t>and does not contain real application code on the .NET client side.</a:t>
            </a:r>
          </a:p>
          <a:p>
            <a:pPr eaLnBrk="1" hangingPunct="1"/>
            <a:endParaRPr lang="en-US" dirty="0" smtClean="0"/>
          </a:p>
          <a:p>
            <a:pPr eaLnBrk="1" hangingPunct="1"/>
            <a:r>
              <a:rPr lang="en-US" dirty="0" smtClean="0"/>
              <a:t>Due to this, MFG/PRO Customization is mostly intrusive</a:t>
            </a:r>
            <a:r>
              <a:rPr lang="en-US" baseline="0" dirty="0" smtClean="0"/>
              <a:t> </a:t>
            </a:r>
            <a:r>
              <a:rPr lang="en-US" dirty="0" smtClean="0"/>
              <a:t>and</a:t>
            </a:r>
            <a:r>
              <a:rPr lang="en-US" baseline="0" dirty="0" smtClean="0"/>
              <a:t> </a:t>
            </a:r>
            <a:r>
              <a:rPr lang="en-US" dirty="0" smtClean="0"/>
              <a:t>done in the main </a:t>
            </a:r>
            <a:r>
              <a:rPr lang="en-US" dirty="0" smtClean="0">
                <a:latin typeface="Courier New" pitchFamily="49" charset="0"/>
              </a:rPr>
              <a:t>.p</a:t>
            </a:r>
            <a:r>
              <a:rPr lang="en-US" dirty="0" smtClean="0"/>
              <a:t> program for the function (except for non-intrusive Customization done via ICT).</a:t>
            </a:r>
          </a:p>
          <a:p>
            <a:pPr eaLnBrk="1" hangingPunct="1"/>
            <a:endParaRPr lang="en-US" dirty="0" smtClean="0"/>
          </a:p>
          <a:p>
            <a:pPr eaLnBrk="1" hangingPunct="1"/>
            <a:r>
              <a:rPr lang="en-US" dirty="0" smtClean="0"/>
              <a:t>Financials are</a:t>
            </a:r>
            <a:r>
              <a:rPr lang="en-US" baseline="0" dirty="0" smtClean="0"/>
              <a:t> </a:t>
            </a:r>
            <a:r>
              <a:rPr lang="en-US" dirty="0" smtClean="0"/>
              <a:t>written for a component model, which is more event-driven.</a:t>
            </a:r>
            <a:r>
              <a:rPr lang="en-US" baseline="0" dirty="0" smtClean="0"/>
              <a:t> </a:t>
            </a:r>
            <a:r>
              <a:rPr lang="en-US" dirty="0" smtClean="0"/>
              <a:t>Business logic is developed in Progress</a:t>
            </a:r>
            <a:r>
              <a:rPr lang="en-US" baseline="0" dirty="0" smtClean="0"/>
              <a:t> </a:t>
            </a:r>
            <a:r>
              <a:rPr lang="en-US" dirty="0" smtClean="0"/>
              <a:t>and UI code is developed in C#.NET.  No behavioral code for the UI is written in Progress.</a:t>
            </a:r>
            <a:r>
              <a:rPr lang="en-US" baseline="0" dirty="0" smtClean="0"/>
              <a:t> </a:t>
            </a:r>
            <a:r>
              <a:rPr lang="en-US" dirty="0" smtClean="0"/>
              <a:t>The metadata about information for objects is retrieved from the business logic</a:t>
            </a:r>
            <a:r>
              <a:rPr lang="en-US" baseline="0" dirty="0" smtClean="0"/>
              <a:t> </a:t>
            </a:r>
            <a:r>
              <a:rPr lang="en-US" dirty="0" smtClean="0"/>
              <a:t>and is not duplicated on the UI side.</a:t>
            </a:r>
          </a:p>
          <a:p>
            <a:pPr eaLnBrk="1" hangingPunct="1"/>
            <a:endParaRPr lang="en-US" dirty="0" smtClean="0"/>
          </a:p>
          <a:p>
            <a:pPr eaLnBrk="1" hangingPunct="1"/>
            <a:r>
              <a:rPr lang="en-US" dirty="0" smtClean="0"/>
              <a:t>There is a fundamental difference in data handling between the two models.</a:t>
            </a:r>
            <a:r>
              <a:rPr lang="en-US" baseline="0" dirty="0" smtClean="0"/>
              <a:t> </a:t>
            </a:r>
            <a:r>
              <a:rPr lang="en-US" dirty="0" smtClean="0"/>
              <a:t>Because MFG/PRO is a client-server application using direct database access, data shown on the screen is retrieved directly from the database.</a:t>
            </a:r>
            <a:r>
              <a:rPr lang="en-US" baseline="0" dirty="0" smtClean="0"/>
              <a:t> </a:t>
            </a:r>
            <a:r>
              <a:rPr lang="en-US" dirty="0" smtClean="0"/>
              <a:t>Updates are immediate, with large physical transactions and locking of records within the transaction.</a:t>
            </a:r>
            <a:r>
              <a:rPr lang="en-US" baseline="0" dirty="0" smtClean="0"/>
              <a:t> </a:t>
            </a:r>
            <a:r>
              <a:rPr lang="en-US" dirty="0" smtClean="0"/>
              <a:t>For Financials, data manipulation is always on a dataset, which contains a copy of the data in the database.</a:t>
            </a:r>
            <a:r>
              <a:rPr lang="en-US" baseline="0" dirty="0" smtClean="0"/>
              <a:t> </a:t>
            </a:r>
            <a:r>
              <a:rPr lang="en-US" dirty="0" smtClean="0"/>
              <a:t>The object datasets consist of temp tables. Updating an object in Modify mode does not imply an active physical transaction. It uses an optimistic lock approach when updating data in the database.</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p>
            <a:fld id="{BE36A01C-2B33-4290-9F67-84F3203030E3}" type="slidenum">
              <a:rPr lang="en-US" smtClean="0"/>
              <a:pPr/>
              <a:t>35</a:t>
            </a:fld>
            <a:endParaRPr lang="en-US" smtClean="0"/>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a:ln/>
        </p:spPr>
        <p:txBody>
          <a:bodyPr/>
          <a:lstStyle/>
          <a:p>
            <a:pPr eaLnBrk="1" hangingPunct="1"/>
            <a:r>
              <a:rPr lang="en-US" dirty="0" smtClean="0"/>
              <a:t>This slide shows the final result when the Enterprise Financials application is deployed.</a:t>
            </a:r>
          </a:p>
          <a:p>
            <a:pPr eaLnBrk="1" hangingPunct="1"/>
            <a:endParaRPr lang="en-US" dirty="0" smtClean="0"/>
          </a:p>
          <a:p>
            <a:pPr eaLnBrk="1" hangingPunct="1"/>
            <a:r>
              <a:rPr lang="en-US" dirty="0" smtClean="0"/>
              <a:t>We should explain how components/functions are delivered as part of the foundation</a:t>
            </a:r>
            <a:r>
              <a:rPr lang="en-US" baseline="0" dirty="0" smtClean="0"/>
              <a:t> </a:t>
            </a:r>
            <a:r>
              <a:rPr lang="en-US" dirty="0" smtClean="0"/>
              <a:t>and how functions are delivered as part of the application.</a:t>
            </a:r>
          </a:p>
          <a:p>
            <a:pPr eaLnBrk="1" hangingPunct="1"/>
            <a:endParaRPr lang="en-US" dirty="0" smtClean="0"/>
          </a:p>
          <a:p>
            <a:pPr eaLnBrk="1" hangingPunct="1"/>
            <a:r>
              <a:rPr lang="en-US" dirty="0" smtClean="0"/>
              <a:t>We should briefly mention the mechanism of the INS and API interfaces.</a:t>
            </a:r>
            <a:r>
              <a:rPr lang="en-US" baseline="0" dirty="0" smtClean="0"/>
              <a:t> </a:t>
            </a:r>
            <a:r>
              <a:rPr lang="en-US" dirty="0" smtClean="0"/>
              <a:t>It is important, however, to also note that methods called through the INS require state in the form of an existing session instance and/or an existing transaction instance, so updates can be part of a larger transaction, and methods called through the API do not require state, and are always stand-alone transactions.</a:t>
            </a:r>
          </a:p>
          <a:p>
            <a:pPr eaLnBrk="1" hangingPunct="1"/>
            <a:r>
              <a:rPr lang="en-US" dirty="0" smtClean="0"/>
              <a:t>This is described in more detail later in the presentation.</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7"/>
          <p:cNvSpPr>
            <a:spLocks noGrp="1" noChangeArrowheads="1"/>
          </p:cNvSpPr>
          <p:nvPr>
            <p:ph type="sldNum" sz="quarter" idx="5"/>
          </p:nvPr>
        </p:nvSpPr>
        <p:spPr>
          <a:noFill/>
        </p:spPr>
        <p:txBody>
          <a:bodyPr/>
          <a:lstStyle/>
          <a:p>
            <a:fld id="{8A585A24-E7F5-4A5F-90EB-B68DD0E84687}" type="slidenum">
              <a:rPr lang="en-US" smtClean="0"/>
              <a:pPr/>
              <a:t>36</a:t>
            </a:fld>
            <a:endParaRPr lang="en-US" smtClean="0"/>
          </a:p>
        </p:txBody>
      </p:sp>
      <p:sp>
        <p:nvSpPr>
          <p:cNvPr id="172035" name="Rectangle 2"/>
          <p:cNvSpPr>
            <a:spLocks noGrp="1" noRot="1" noChangeAspect="1" noChangeArrowheads="1" noTextEdit="1"/>
          </p:cNvSpPr>
          <p:nvPr>
            <p:ph type="sldImg"/>
          </p:nvPr>
        </p:nvSpPr>
        <p:spPr>
          <a:ln/>
        </p:spPr>
      </p:sp>
      <p:sp>
        <p:nvSpPr>
          <p:cNvPr id="172036" name="Rectangle 3"/>
          <p:cNvSpPr>
            <a:spLocks noGrp="1" noChangeArrowheads="1"/>
          </p:cNvSpPr>
          <p:nvPr>
            <p:ph type="body" idx="1"/>
          </p:nvPr>
        </p:nvSpPr>
        <p:spPr>
          <a:noFill/>
          <a:ln/>
        </p:spPr>
        <p:txBody>
          <a:bodyPr/>
          <a:lstStyle/>
          <a:p>
            <a:pPr eaLnBrk="1" hangingPunct="1"/>
            <a:r>
              <a:rPr lang="en-US" dirty="0" smtClean="0"/>
              <a:t>The real physical structure of the code for a business component is explained later in the presentation.</a:t>
            </a:r>
          </a:p>
          <a:p>
            <a:pPr eaLnBrk="1" hangingPunct="1"/>
            <a:endParaRPr lang="en-US" dirty="0" smtClean="0"/>
          </a:p>
          <a:p>
            <a:pPr eaLnBrk="1" hangingPunct="1"/>
            <a:r>
              <a:rPr lang="en-US" dirty="0" smtClean="0"/>
              <a:t>The term “Progress </a:t>
            </a:r>
            <a:r>
              <a:rPr lang="en-US" dirty="0" err="1" smtClean="0"/>
              <a:t>AppServer</a:t>
            </a:r>
            <a:r>
              <a:rPr lang="en-US" dirty="0" smtClean="0"/>
              <a:t>” means that the business logic is developed in Progress 4GL (ABL).</a:t>
            </a:r>
            <a:br>
              <a:rPr lang="en-US" dirty="0" smtClean="0"/>
            </a:br>
            <a:endParaRPr lang="en-US" dirty="0" smtClean="0"/>
          </a:p>
          <a:p>
            <a:pPr eaLnBrk="1" hangingPunct="1"/>
            <a:r>
              <a:rPr lang="en-US" b="1" dirty="0" smtClean="0"/>
              <a:t>Scope of Methods</a:t>
            </a:r>
          </a:p>
          <a:p>
            <a:pPr eaLnBrk="1" hangingPunct="1"/>
            <a:endParaRPr lang="en-US" b="1" dirty="0" smtClean="0"/>
          </a:p>
          <a:p>
            <a:pPr eaLnBrk="1" hangingPunct="1"/>
            <a:r>
              <a:rPr lang="en-US" dirty="0" smtClean="0"/>
              <a:t>It is important to understand the term “proxy”, which is central to the rest of this session.</a:t>
            </a:r>
          </a:p>
          <a:p>
            <a:pPr eaLnBrk="1" hangingPunct="1"/>
            <a:endParaRPr lang="en-US" dirty="0" smtClean="0"/>
          </a:p>
          <a:p>
            <a:pPr eaLnBrk="1" hangingPunct="1"/>
            <a:r>
              <a:rPr lang="en-US" dirty="0" smtClean="0"/>
              <a:t>The scope itself can be private/protected/public.</a:t>
            </a:r>
            <a:r>
              <a:rPr lang="en-US" baseline="0" dirty="0" smtClean="0"/>
              <a:t> </a:t>
            </a:r>
            <a:r>
              <a:rPr lang="en-US" dirty="0" smtClean="0"/>
              <a:t>This is the same as in any other OO language.</a:t>
            </a:r>
            <a:r>
              <a:rPr lang="en-US" baseline="0" dirty="0" smtClean="0"/>
              <a:t> </a:t>
            </a:r>
            <a:r>
              <a:rPr lang="en-US" dirty="0" smtClean="0"/>
              <a:t>When the method is public, it means a method is available to other components within the business layer. A public method can also be marked as “API”, which means that the method is exposed to external consumers, and the proxy is generated and available for it.</a:t>
            </a:r>
            <a:r>
              <a:rPr lang="en-US" baseline="0" dirty="0" smtClean="0"/>
              <a:t> </a:t>
            </a:r>
            <a:r>
              <a:rPr lang="en-US" dirty="0" smtClean="0"/>
              <a:t>A public method can also be marked as “</a:t>
            </a:r>
            <a:r>
              <a:rPr lang="en-US" dirty="0" err="1" smtClean="0"/>
              <a:t>Remoting</a:t>
            </a:r>
            <a:r>
              <a:rPr lang="en-US" dirty="0" smtClean="0"/>
              <a:t>’”, which means that C# proxy code is generated and available to call the method from within the C# client code.</a:t>
            </a:r>
          </a:p>
          <a:p>
            <a:pPr eaLnBrk="1" hangingPunct="1"/>
            <a:endParaRPr lang="en-US" dirty="0" smtClean="0"/>
          </a:p>
          <a:p>
            <a:pPr eaLnBrk="1" hangingPunct="1"/>
            <a:r>
              <a:rPr lang="en-US" dirty="0" smtClean="0"/>
              <a:t>A method or query can only be called after a component has been instantiated.</a:t>
            </a:r>
            <a:r>
              <a:rPr lang="en-US" baseline="0" dirty="0" smtClean="0"/>
              <a:t> </a:t>
            </a:r>
            <a:r>
              <a:rPr lang="en-US" dirty="0" smtClean="0"/>
              <a:t>See the Pattern section of this training.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p>
            <a:fld id="{BA5C7641-70E0-45EB-8376-C85DD1F186BD}" type="slidenum">
              <a:rPr lang="en-US" smtClean="0"/>
              <a:pPr/>
              <a:t>37</a:t>
            </a:fld>
            <a:endParaRPr lang="en-US" smtClean="0"/>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a:ln/>
        </p:spPr>
        <p:txBody>
          <a:bodyPr/>
          <a:lstStyle/>
          <a:p>
            <a:pPr marL="0" indent="0" eaLnBrk="1" hangingPunct="1"/>
            <a:r>
              <a:rPr lang="en-US" dirty="0" smtClean="0"/>
              <a:t>Database connections are performed at runtime. Databases do not need to be connected at the startup of the </a:t>
            </a:r>
            <a:r>
              <a:rPr lang="en-US" dirty="0" err="1" smtClean="0"/>
              <a:t>AppServer</a:t>
            </a:r>
            <a:r>
              <a:rPr lang="en-US" dirty="0" smtClean="0"/>
              <a:t> sessions.</a:t>
            </a:r>
          </a:p>
          <a:p>
            <a:pPr marL="170848" indent="-170848" eaLnBrk="1" hangingPunct="1"/>
            <a:endParaRPr lang="en-US" dirty="0" smtClean="0"/>
          </a:p>
          <a:p>
            <a:pPr marL="170848" indent="-170848" eaLnBrk="1" hangingPunct="1"/>
            <a:r>
              <a:rPr lang="en-US" dirty="0" smtClean="0"/>
              <a:t>The following sections explain logical transactions and optimistic locking:</a:t>
            </a:r>
          </a:p>
          <a:p>
            <a:pPr marL="170848" indent="-170848" eaLnBrk="1" hangingPunct="1"/>
            <a:endParaRPr lang="en-US" dirty="0" smtClean="0"/>
          </a:p>
          <a:p>
            <a:pPr marL="170848" indent="-170848" eaLnBrk="1" hangingPunct="1">
              <a:buFontTx/>
              <a:buChar char="•"/>
            </a:pPr>
            <a:r>
              <a:rPr lang="en-US" dirty="0" smtClean="0"/>
              <a:t>For a typical classical transaction as used in MFG/PRO: As soon as a function is started, and data</a:t>
            </a:r>
            <a:r>
              <a:rPr lang="en-US" baseline="0" dirty="0" smtClean="0"/>
              <a:t> displays </a:t>
            </a:r>
            <a:r>
              <a:rPr lang="en-US" dirty="0" smtClean="0"/>
              <a:t>on the screen, a physical transaction is active.</a:t>
            </a:r>
            <a:r>
              <a:rPr lang="en-US" baseline="0" dirty="0" smtClean="0"/>
              <a:t> </a:t>
            </a:r>
            <a:r>
              <a:rPr lang="en-US" dirty="0" smtClean="0"/>
              <a:t>The records and data to be changed in the function are read with a find/for each with exclusive-lock (or share-lock).</a:t>
            </a:r>
            <a:r>
              <a:rPr lang="en-US" baseline="0" dirty="0" smtClean="0"/>
              <a:t> </a:t>
            </a:r>
            <a:r>
              <a:rPr lang="en-US" dirty="0" smtClean="0"/>
              <a:t>The updates are done directly in the database during the function.</a:t>
            </a:r>
            <a:r>
              <a:rPr lang="en-US" baseline="0" dirty="0" smtClean="0"/>
              <a:t> </a:t>
            </a:r>
            <a:r>
              <a:rPr lang="en-US" dirty="0" smtClean="0"/>
              <a:t>A transaction rollback is foreseen using the BI (before image) of the database.</a:t>
            </a:r>
            <a:r>
              <a:rPr lang="en-US" baseline="0" dirty="0" smtClean="0"/>
              <a:t> </a:t>
            </a:r>
            <a:r>
              <a:rPr lang="en-US" dirty="0" smtClean="0"/>
              <a:t>There is an implicit or explicit commit of the transaction, controlled by the code blocks in the program.</a:t>
            </a:r>
          </a:p>
          <a:p>
            <a:pPr marL="170848" indent="-170848" eaLnBrk="1" hangingPunct="1">
              <a:buFontTx/>
              <a:buChar char="•"/>
            </a:pPr>
            <a:r>
              <a:rPr lang="en-US" dirty="0" smtClean="0"/>
              <a:t>For a logical transaction as used in Financials: When a function is started, a logical transaction is started.</a:t>
            </a:r>
            <a:r>
              <a:rPr lang="en-US" baseline="0" dirty="0" smtClean="0"/>
              <a:t> </a:t>
            </a:r>
            <a:r>
              <a:rPr lang="en-US" dirty="0" smtClean="0"/>
              <a:t>The logical transaction is basically a component instance that controls other instances in which updates are prepared</a:t>
            </a:r>
            <a:r>
              <a:rPr lang="en-US" baseline="0" dirty="0" smtClean="0"/>
              <a:t> for </a:t>
            </a:r>
            <a:r>
              <a:rPr lang="en-US" dirty="0" smtClean="0"/>
              <a:t>writing</a:t>
            </a:r>
            <a:r>
              <a:rPr lang="en-US" baseline="0" dirty="0" smtClean="0"/>
              <a:t> </a:t>
            </a:r>
            <a:r>
              <a:rPr lang="en-US" dirty="0" smtClean="0"/>
              <a:t>to the database.</a:t>
            </a:r>
            <a:r>
              <a:rPr lang="en-US" baseline="0" dirty="0" smtClean="0"/>
              <a:t> </a:t>
            </a:r>
            <a:r>
              <a:rPr lang="en-US" dirty="0" smtClean="0"/>
              <a:t>The records and data to be changed during the function are read with a query no-lock from the database, and data is stored in temp tables datasets.</a:t>
            </a:r>
            <a:r>
              <a:rPr lang="en-US" baseline="0" dirty="0" smtClean="0"/>
              <a:t> </a:t>
            </a:r>
            <a:r>
              <a:rPr lang="en-US" dirty="0" smtClean="0"/>
              <a:t>No locking takes place.</a:t>
            </a:r>
            <a:r>
              <a:rPr lang="en-US" baseline="0" dirty="0" smtClean="0"/>
              <a:t> </a:t>
            </a:r>
            <a:r>
              <a:rPr lang="en-US" dirty="0" smtClean="0"/>
              <a:t>After the updates are</a:t>
            </a:r>
            <a:r>
              <a:rPr lang="en-US" baseline="0" dirty="0" smtClean="0"/>
              <a:t> made </a:t>
            </a:r>
            <a:r>
              <a:rPr lang="en-US" dirty="0" smtClean="0"/>
              <a:t>by the function, the changed dataset is validated, and finally the logical transaction is asked to commit the changes to the database. It is only at this moment the real physical transaction takes place.</a:t>
            </a:r>
            <a:r>
              <a:rPr lang="en-US" baseline="0" dirty="0" smtClean="0"/>
              <a:t> </a:t>
            </a:r>
            <a:r>
              <a:rPr lang="en-US" dirty="0" smtClean="0"/>
              <a:t>At this point,  an optimistic lock check takes place and the data is updated in the database.</a:t>
            </a:r>
          </a:p>
          <a:p>
            <a:pPr marL="170848" indent="-170848" eaLnBrk="1" hangingPunct="1"/>
            <a:endParaRPr lang="en-US" dirty="0" smtClean="0"/>
          </a:p>
          <a:p>
            <a:pPr marL="170848" indent="-170848" eaLnBrk="1" hangingPunct="1"/>
            <a:r>
              <a:rPr lang="en-US" dirty="0" smtClean="0"/>
              <a:t>Persistent state is explained later in this presentation.</a:t>
            </a:r>
          </a:p>
          <a:p>
            <a:pPr marL="170848" indent="-170848" eaLnBrk="1" hangingPunct="1"/>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p>
            <a:fld id="{9C71C243-46D6-4BB8-8DAD-779DECD58DF6}" type="slidenum">
              <a:rPr lang="en-US" smtClean="0"/>
              <a:pPr/>
              <a:t>38</a:t>
            </a:fld>
            <a:endParaRPr lang="en-US" smtClean="0"/>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a:ln/>
        </p:spPr>
        <p:txBody>
          <a:bodyPr/>
          <a:lstStyle/>
          <a:p>
            <a:pPr eaLnBrk="1" hangingPunct="1"/>
            <a:endParaRPr lang="en-US" smtClean="0"/>
          </a:p>
          <a:p>
            <a:pPr eaLnBrk="1" hangingPunct="1"/>
            <a:endParaRPr 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p>
            <a:fld id="{1B407F44-C14C-4226-90B5-40B152CBA721}" type="slidenum">
              <a:rPr lang="en-US" smtClean="0"/>
              <a:pPr/>
              <a:t>39</a:t>
            </a:fld>
            <a:endParaRPr lang="en-US" smtClean="0"/>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4F4292D9-CB31-4816-8E17-ADA4EE28505A}" type="slidenum">
              <a:rPr lang="en-US" smtClean="0"/>
              <a:pPr/>
              <a:t>4</a:t>
            </a:fld>
            <a:endParaRPr lang="en-US" smtClean="0"/>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a:ln/>
        </p:spPr>
        <p:txBody>
          <a:bodyPr/>
          <a:lstStyle/>
          <a:p>
            <a:pPr eaLnBrk="1" hangingPunct="1">
              <a:buFontTx/>
              <a:buChar char="•"/>
            </a:pPr>
            <a:r>
              <a:rPr lang="en-US" dirty="0" smtClean="0"/>
              <a:t>QAD UI developers design all </a:t>
            </a:r>
            <a:r>
              <a:rPr lang="en-US" dirty="0" smtClean="0"/>
              <a:t>Financials </a:t>
            </a:r>
            <a:r>
              <a:rPr lang="en-US" dirty="0" smtClean="0"/>
              <a:t>forms.</a:t>
            </a:r>
            <a:r>
              <a:rPr lang="en-US" baseline="0" dirty="0" smtClean="0"/>
              <a:t> </a:t>
            </a:r>
            <a:r>
              <a:rPr lang="en-US" dirty="0" smtClean="0"/>
              <a:t>The forms are included in the application UI libraries.</a:t>
            </a:r>
          </a:p>
          <a:p>
            <a:pPr eaLnBrk="1" hangingPunct="1">
              <a:buFontTx/>
              <a:buChar char="•"/>
            </a:pPr>
            <a:r>
              <a:rPr lang="en-US" dirty="0" smtClean="0"/>
              <a:t>The </a:t>
            </a:r>
            <a:r>
              <a:rPr lang="en-US" dirty="0" smtClean="0"/>
              <a:t>system</a:t>
            </a:r>
            <a:r>
              <a:rPr lang="en-US" baseline="0" dirty="0" smtClean="0"/>
              <a:t> lets you </a:t>
            </a:r>
            <a:r>
              <a:rPr lang="en-US" dirty="0" smtClean="0"/>
              <a:t>apply </a:t>
            </a:r>
            <a:r>
              <a:rPr lang="en-US" dirty="0" smtClean="0"/>
              <a:t>changes to the standard layout/design.</a:t>
            </a:r>
            <a:r>
              <a:rPr lang="en-US" baseline="0" dirty="0" smtClean="0"/>
              <a:t> </a:t>
            </a:r>
            <a:r>
              <a:rPr lang="en-US" dirty="0" smtClean="0"/>
              <a:t>The system stores the applied changes (changed properties) at user/role/system level.</a:t>
            </a:r>
          </a:p>
          <a:p>
            <a:pPr eaLnBrk="1" hangingPunct="1">
              <a:buFontTx/>
              <a:buChar char="•"/>
            </a:pPr>
            <a:r>
              <a:rPr lang="en-US" dirty="0" smtClean="0"/>
              <a:t>UI Design Mode is a secured feature.</a:t>
            </a:r>
            <a:r>
              <a:rPr lang="en-US" baseline="0" dirty="0" smtClean="0"/>
              <a:t> </a:t>
            </a:r>
            <a:r>
              <a:rPr lang="en-US" dirty="0" smtClean="0"/>
              <a:t>The system administrator can enable/disable it for certain roles.</a:t>
            </a:r>
          </a:p>
          <a:p>
            <a:pPr eaLnBrk="1" hangingPunct="1">
              <a:buFontTx/>
              <a:buChar char="•"/>
            </a:pPr>
            <a:r>
              <a:rPr lang="en-US" dirty="0" smtClean="0"/>
              <a:t>The UI design changes are</a:t>
            </a:r>
            <a:r>
              <a:rPr lang="en-US" baseline="0" dirty="0" smtClean="0"/>
              <a:t> at </a:t>
            </a:r>
            <a:r>
              <a:rPr lang="en-US" dirty="0" smtClean="0"/>
              <a:t>the activity level.</a:t>
            </a:r>
            <a:r>
              <a:rPr lang="en-US" baseline="0" dirty="0" smtClean="0"/>
              <a:t> </a:t>
            </a:r>
            <a:r>
              <a:rPr lang="en-US" dirty="0" smtClean="0"/>
              <a:t>Even if the standard </a:t>
            </a:r>
            <a:r>
              <a:rPr lang="en-US" dirty="0" smtClean="0"/>
              <a:t>application</a:t>
            </a:r>
            <a:r>
              <a:rPr lang="en-US" baseline="0" dirty="0" smtClean="0"/>
              <a:t> used </a:t>
            </a:r>
            <a:r>
              <a:rPr lang="en-US" dirty="0" smtClean="0"/>
              <a:t>the </a:t>
            </a:r>
            <a:r>
              <a:rPr lang="en-US" dirty="0" smtClean="0"/>
              <a:t>same object form for all activities, the end </a:t>
            </a:r>
            <a:r>
              <a:rPr lang="en-US" dirty="0" smtClean="0"/>
              <a:t>user</a:t>
            </a:r>
            <a:r>
              <a:rPr lang="en-US" baseline="0" dirty="0" smtClean="0"/>
              <a:t> can </a:t>
            </a:r>
            <a:r>
              <a:rPr lang="en-US" dirty="0" smtClean="0"/>
              <a:t>change </a:t>
            </a:r>
            <a:r>
              <a:rPr lang="en-US" dirty="0" smtClean="0"/>
              <a:t>the form layout</a:t>
            </a:r>
            <a:r>
              <a:rPr lang="en-US" baseline="0" dirty="0" smtClean="0"/>
              <a:t> </a:t>
            </a:r>
            <a:r>
              <a:rPr lang="en-US" dirty="0" smtClean="0"/>
              <a:t>for each of the activities.</a:t>
            </a:r>
          </a:p>
          <a:p>
            <a:pPr eaLnBrk="1" hangingPunct="1"/>
            <a:endParaRPr lang="en-US" dirty="0" smtClean="0"/>
          </a:p>
          <a:p>
            <a:pPr eaLnBrk="1" hangingPunct="1"/>
            <a:r>
              <a:rPr lang="en-US" dirty="0" smtClean="0"/>
              <a:t>UI Design mode is typically used to:</a:t>
            </a:r>
          </a:p>
          <a:p>
            <a:pPr eaLnBrk="1" hangingPunct="1">
              <a:buFontTx/>
              <a:buChar char="•"/>
            </a:pPr>
            <a:r>
              <a:rPr lang="en-US" dirty="0" smtClean="0"/>
              <a:t>Add user-defined fields to the form</a:t>
            </a:r>
          </a:p>
          <a:p>
            <a:pPr eaLnBrk="1" hangingPunct="1">
              <a:buFontTx/>
              <a:buChar char="•"/>
            </a:pPr>
            <a:r>
              <a:rPr lang="en-US" dirty="0" smtClean="0"/>
              <a:t>Change the position of fields on the form</a:t>
            </a:r>
          </a:p>
          <a:p>
            <a:pPr eaLnBrk="1" hangingPunct="1">
              <a:buFontTx/>
              <a:buChar char="•"/>
            </a:pPr>
            <a:r>
              <a:rPr lang="en-US" dirty="0" smtClean="0"/>
              <a:t>Change labels</a:t>
            </a:r>
          </a:p>
          <a:p>
            <a:pPr eaLnBrk="1" hangingPunct="1">
              <a:buFontTx/>
              <a:buChar char="•"/>
            </a:pPr>
            <a:r>
              <a:rPr lang="en-US" dirty="0" smtClean="0"/>
              <a:t>Hide fields</a:t>
            </a:r>
          </a:p>
          <a:p>
            <a:pPr eaLnBrk="1" hangingPunct="1">
              <a:buFontTx/>
              <a:buChar char="•"/>
            </a:pPr>
            <a:r>
              <a:rPr lang="en-US" dirty="0" smtClean="0"/>
              <a:t>Assign initial values to fields</a:t>
            </a:r>
          </a:p>
          <a:p>
            <a:pPr eaLnBrk="1" hangingPunct="1"/>
            <a:endParaRPr lang="en-US" dirty="0" smtClean="0"/>
          </a:p>
          <a:p>
            <a:pPr eaLnBrk="1" hangingPunct="1"/>
            <a:r>
              <a:rPr lang="en-US" dirty="0" smtClean="0"/>
              <a:t>Design Mode can be disabled in the System Settings option. If the customer does not intend to do any UI Customization, you can disable the function for performance reasons. </a:t>
            </a:r>
          </a:p>
          <a:p>
            <a:pPr eaLnBrk="1" hangingPunct="1">
              <a:buFontTx/>
              <a:buChar char="•"/>
            </a:pPr>
            <a:endParaRPr lang="en-US" dirty="0" smtClean="0"/>
          </a:p>
          <a:p>
            <a:pPr eaLnBrk="1" hangingPunct="1">
              <a:buFontTx/>
              <a:buChar char="•"/>
            </a:pPr>
            <a:endParaRPr lang="en-US"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p>
            <a:fld id="{B36D936A-164A-42C8-B9FF-1B415C1CF62A}" type="slidenum">
              <a:rPr lang="en-US" smtClean="0"/>
              <a:pPr/>
              <a:t>40</a:t>
            </a:fld>
            <a:endParaRPr lang="en-US" smtClean="0"/>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a:ln/>
        </p:spPr>
        <p:txBody>
          <a:bodyPr/>
          <a:lstStyle/>
          <a:p>
            <a:pPr eaLnBrk="1" hangingPunct="1"/>
            <a:r>
              <a:rPr lang="en-US" dirty="0" smtClean="0"/>
              <a:t>The application is built of components, which are maintained in different projects:</a:t>
            </a:r>
          </a:p>
          <a:p>
            <a:pPr eaLnBrk="1" hangingPunct="1"/>
            <a:endParaRPr lang="en-US" dirty="0" smtClean="0"/>
          </a:p>
          <a:p>
            <a:pPr eaLnBrk="1" hangingPunct="1">
              <a:buFontTx/>
              <a:buChar char="•"/>
            </a:pPr>
            <a:r>
              <a:rPr lang="en-US" dirty="0" smtClean="0"/>
              <a:t> </a:t>
            </a:r>
            <a:r>
              <a:rPr lang="en-US" dirty="0" err="1" smtClean="0"/>
              <a:t>FoundationClasses</a:t>
            </a:r>
            <a:r>
              <a:rPr lang="en-US" dirty="0" smtClean="0"/>
              <a:t>: This project contains TBD. These are the infrastructure foundation components.</a:t>
            </a:r>
          </a:p>
          <a:p>
            <a:pPr eaLnBrk="1" hangingPunct="1">
              <a:buFontTx/>
              <a:buChar char="•"/>
            </a:pPr>
            <a:endParaRPr lang="en-US" dirty="0" smtClean="0"/>
          </a:p>
          <a:p>
            <a:pPr eaLnBrk="1" hangingPunct="1">
              <a:buFontTx/>
              <a:buChar char="•"/>
            </a:pPr>
            <a:r>
              <a:rPr lang="en-US" dirty="0" smtClean="0"/>
              <a:t> BLF: This project contains the application foundation components. These are components that are used to implement generic application functionalities, such as stored searches, or role-based security. This project also contains the technical infrastructure components. These are abstract components with generic logic supporting all mechanisms and patterns in the application, and non-abstract technical components with a very specific function in the infrastructure.</a:t>
            </a:r>
          </a:p>
          <a:p>
            <a:pPr eaLnBrk="1" hangingPunct="1">
              <a:buFontTx/>
              <a:buNone/>
            </a:pPr>
            <a:endParaRPr lang="en-US" dirty="0" smtClean="0"/>
          </a:p>
          <a:p>
            <a:pPr eaLnBrk="1" hangingPunct="1">
              <a:buFontTx/>
              <a:buChar char="•"/>
            </a:pPr>
            <a:r>
              <a:rPr lang="en-US" dirty="0" smtClean="0"/>
              <a:t> </a:t>
            </a:r>
            <a:r>
              <a:rPr lang="en-US" dirty="0" err="1" smtClean="0"/>
              <a:t>QadFinancials</a:t>
            </a:r>
            <a:r>
              <a:rPr lang="en-US" dirty="0" smtClean="0"/>
              <a:t>: This project contains all application level components.</a:t>
            </a:r>
            <a:r>
              <a:rPr lang="en-US" baseline="0" dirty="0" smtClean="0"/>
              <a:t> </a:t>
            </a:r>
            <a:r>
              <a:rPr lang="en-US" dirty="0" smtClean="0"/>
              <a:t>The business logic for all application functions is implemented in this project.</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p>
            <a:fld id="{B7597ECF-3F17-4659-B7ED-C87069341286}" type="slidenum">
              <a:rPr lang="en-US" smtClean="0"/>
              <a:pPr/>
              <a:t>41</a:t>
            </a:fld>
            <a:endParaRPr lang="en-US" smtClean="0"/>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a:ln/>
        </p:spPr>
        <p:txBody>
          <a:bodyPr/>
          <a:lstStyle/>
          <a:p>
            <a:pPr eaLnBrk="1" hangingPunct="1"/>
            <a:r>
              <a:rPr lang="en-US" dirty="0" smtClean="0"/>
              <a:t>BLF:</a:t>
            </a:r>
          </a:p>
          <a:p>
            <a:pPr eaLnBrk="1" hangingPunct="1"/>
            <a:endParaRPr lang="en-US" dirty="0" smtClean="0"/>
          </a:p>
          <a:p>
            <a:pPr eaLnBrk="1" hangingPunct="1">
              <a:buFontTx/>
              <a:buChar char="•"/>
            </a:pPr>
            <a:r>
              <a:rPr lang="en-US" dirty="0" smtClean="0"/>
              <a:t> “Business” and “Technical” are the ancestor/super components for most of the other components in the system.</a:t>
            </a:r>
            <a:r>
              <a:rPr lang="en-US" baseline="0" dirty="0" smtClean="0"/>
              <a:t> </a:t>
            </a:r>
            <a:r>
              <a:rPr lang="en-US" dirty="0" smtClean="0"/>
              <a:t>These are abstract components containing generic logic, but are not suitable for instantiation.</a:t>
            </a:r>
          </a:p>
          <a:p>
            <a:pPr eaLnBrk="1" hangingPunct="1">
              <a:buFontTx/>
              <a:buNone/>
            </a:pPr>
            <a:endParaRPr lang="en-US" dirty="0" smtClean="0"/>
          </a:p>
          <a:p>
            <a:pPr eaLnBrk="1" hangingPunct="1">
              <a:buFontTx/>
              <a:buChar char="•"/>
            </a:pPr>
            <a:r>
              <a:rPr lang="en-US" dirty="0" smtClean="0"/>
              <a:t> “Database” is the ancestor component for all components in the application that are linked to tables in the application database, encapsulating data access to these tables.</a:t>
            </a:r>
          </a:p>
          <a:p>
            <a:pPr eaLnBrk="1" hangingPunct="1">
              <a:buFontTx/>
              <a:buNone/>
            </a:pPr>
            <a:endParaRPr lang="en-US" dirty="0" smtClean="0"/>
          </a:p>
          <a:p>
            <a:pPr eaLnBrk="1" hangingPunct="1">
              <a:buFontTx/>
              <a:buChar char="•"/>
            </a:pPr>
            <a:r>
              <a:rPr lang="en-US" dirty="0" smtClean="0"/>
              <a:t> “</a:t>
            </a:r>
            <a:r>
              <a:rPr lang="en-US" dirty="0" err="1" smtClean="0"/>
              <a:t>ComponentPool</a:t>
            </a:r>
            <a:r>
              <a:rPr lang="en-US" dirty="0" smtClean="0"/>
              <a:t>” is a component that handles the memory management for component instantiations at runtime. It is responsible for starting the underlying </a:t>
            </a:r>
            <a:r>
              <a:rPr lang="en-US" dirty="0" smtClean="0">
                <a:latin typeface="Courier New" pitchFamily="49" charset="0"/>
              </a:rPr>
              <a:t>.r</a:t>
            </a:r>
            <a:r>
              <a:rPr lang="en-US" dirty="0" smtClean="0"/>
              <a:t> code for components in memory, caching it, and cleaning it up. This is an important component for Customization, because</a:t>
            </a:r>
            <a:r>
              <a:rPr lang="en-US" baseline="0" dirty="0" smtClean="0"/>
              <a:t> </a:t>
            </a:r>
            <a:r>
              <a:rPr lang="en-US" dirty="0" smtClean="0"/>
              <a:t>it starts the </a:t>
            </a:r>
            <a:r>
              <a:rPr lang="en-US" dirty="0" err="1" smtClean="0"/>
              <a:t>Customizationcontroller</a:t>
            </a:r>
            <a:r>
              <a:rPr lang="en-US" dirty="0" smtClean="0"/>
              <a:t> component to guarantee available Customizations are detected and activated.</a:t>
            </a:r>
          </a:p>
          <a:p>
            <a:pPr eaLnBrk="1" hangingPunct="1">
              <a:buFontTx/>
              <a:buNone/>
            </a:pPr>
            <a:endParaRPr lang="en-US" dirty="0" smtClean="0"/>
          </a:p>
          <a:p>
            <a:pPr eaLnBrk="1" hangingPunct="1">
              <a:buFontTx/>
              <a:buChar char="•"/>
            </a:pPr>
            <a:r>
              <a:rPr lang="en-US" dirty="0" smtClean="0"/>
              <a:t> “Session” is a component that contains logic to store/restore all session-dependent properties. For each client session, a session instance is started on the BL.</a:t>
            </a:r>
            <a:r>
              <a:rPr lang="en-US" baseline="0" dirty="0" smtClean="0"/>
              <a:t> </a:t>
            </a:r>
            <a:r>
              <a:rPr lang="en-US" dirty="0" smtClean="0"/>
              <a:t>The session component is responsible for authenticating the client</a:t>
            </a:r>
            <a:r>
              <a:rPr lang="en-US" baseline="0" dirty="0" smtClean="0"/>
              <a:t> </a:t>
            </a:r>
            <a:r>
              <a:rPr lang="en-US" dirty="0" smtClean="0"/>
              <a:t>and for retrieving the settings specific for the entity/domain for which the client session is logged in.</a:t>
            </a:r>
          </a:p>
          <a:p>
            <a:pPr eaLnBrk="1" hangingPunct="1">
              <a:buFontTx/>
              <a:buNone/>
            </a:pPr>
            <a:endParaRPr lang="en-US" dirty="0" smtClean="0"/>
          </a:p>
          <a:p>
            <a:pPr eaLnBrk="1" hangingPunct="1">
              <a:buFontTx/>
              <a:buChar char="•"/>
            </a:pPr>
            <a:r>
              <a:rPr lang="en-US" dirty="0" smtClean="0"/>
              <a:t> “Transaction” is the component that contains all logic necessary for the implementation of the “logical transactions” in the system.</a:t>
            </a:r>
            <a:r>
              <a:rPr lang="en-US" baseline="0" dirty="0" smtClean="0"/>
              <a:t> </a:t>
            </a:r>
            <a:r>
              <a:rPr lang="en-US" dirty="0" smtClean="0"/>
              <a:t>Examples: </a:t>
            </a:r>
            <a:r>
              <a:rPr lang="en-US" dirty="0" err="1" smtClean="0">
                <a:latin typeface="Courier New" pitchFamily="49" charset="0"/>
              </a:rPr>
              <a:t>AddInstance</a:t>
            </a:r>
            <a:r>
              <a:rPr lang="en-US" dirty="0" smtClean="0">
                <a:latin typeface="Courier New" pitchFamily="49" charset="0"/>
              </a:rPr>
              <a:t>()</a:t>
            </a:r>
            <a:r>
              <a:rPr lang="en-US" dirty="0" smtClean="0"/>
              <a:t>, </a:t>
            </a:r>
            <a:r>
              <a:rPr lang="en-US" dirty="0" err="1" smtClean="0">
                <a:latin typeface="Courier New" pitchFamily="49" charset="0"/>
              </a:rPr>
              <a:t>CommitTransaction</a:t>
            </a:r>
            <a:r>
              <a:rPr lang="en-US" dirty="0" smtClean="0">
                <a:latin typeface="Courier New" pitchFamily="49" charset="0"/>
              </a:rPr>
              <a:t>()</a:t>
            </a:r>
            <a:r>
              <a:rPr lang="en-US" dirty="0" smtClean="0"/>
              <a:t>, </a:t>
            </a:r>
            <a:r>
              <a:rPr lang="en-US" dirty="0" err="1" smtClean="0">
                <a:latin typeface="Courier New" pitchFamily="49" charset="0"/>
              </a:rPr>
              <a:t>AbortTransaction</a:t>
            </a:r>
            <a:r>
              <a:rPr lang="en-US" dirty="0" smtClean="0">
                <a:latin typeface="Courier New" pitchFamily="49" charset="0"/>
              </a:rPr>
              <a:t>()</a:t>
            </a:r>
            <a:r>
              <a:rPr lang="en-US" dirty="0" smtClean="0"/>
              <a:t> methods.</a:t>
            </a:r>
          </a:p>
          <a:p>
            <a:pPr eaLnBrk="1" hangingPunct="1">
              <a:buFontTx/>
              <a:buNone/>
            </a:pPr>
            <a:endParaRPr lang="en-US" dirty="0" smtClean="0"/>
          </a:p>
          <a:p>
            <a:pPr eaLnBrk="1" hangingPunct="1">
              <a:buFontTx/>
              <a:buChar char="•"/>
            </a:pPr>
            <a:r>
              <a:rPr lang="en-US" dirty="0" smtClean="0"/>
              <a:t> “Persistence layer” is the component that contains the logic required to ensure the abstraction of data access in the system.</a:t>
            </a:r>
            <a:r>
              <a:rPr lang="en-US" baseline="0" dirty="0" smtClean="0"/>
              <a:t> </a:t>
            </a:r>
            <a:r>
              <a:rPr lang="en-US" dirty="0" smtClean="0"/>
              <a:t>Typical methods for this component are </a:t>
            </a:r>
            <a:r>
              <a:rPr lang="en-US" dirty="0" err="1" smtClean="0">
                <a:latin typeface="Courier New" pitchFamily="49" charset="0"/>
              </a:rPr>
              <a:t>ConnectDb</a:t>
            </a:r>
            <a:r>
              <a:rPr lang="en-US" dirty="0" smtClean="0">
                <a:latin typeface="Courier New" pitchFamily="49" charset="0"/>
              </a:rPr>
              <a:t>()</a:t>
            </a:r>
            <a:r>
              <a:rPr lang="en-US" dirty="0" smtClean="0"/>
              <a:t>, </a:t>
            </a:r>
            <a:r>
              <a:rPr lang="en-US" dirty="0" err="1" smtClean="0">
                <a:latin typeface="Courier New" pitchFamily="49" charset="0"/>
              </a:rPr>
              <a:t>ReadData</a:t>
            </a:r>
            <a:r>
              <a:rPr lang="en-US" dirty="0" smtClean="0">
                <a:latin typeface="Courier New" pitchFamily="49" charset="0"/>
              </a:rPr>
              <a:t>()</a:t>
            </a:r>
            <a:r>
              <a:rPr lang="en-US" dirty="0" smtClean="0"/>
              <a:t>, </a:t>
            </a:r>
            <a:r>
              <a:rPr lang="en-US" dirty="0" err="1" smtClean="0">
                <a:latin typeface="Courier New" pitchFamily="49" charset="0"/>
              </a:rPr>
              <a:t>WriteData</a:t>
            </a:r>
            <a:r>
              <a:rPr lang="en-US" dirty="0" smtClean="0">
                <a:latin typeface="Courier New" pitchFamily="49" charset="0"/>
              </a:rPr>
              <a:t>()</a:t>
            </a:r>
            <a:r>
              <a:rPr lang="en-US" dirty="0" smtClean="0"/>
              <a:t>, </a:t>
            </a:r>
            <a:r>
              <a:rPr lang="en-US" dirty="0" err="1" smtClean="0">
                <a:latin typeface="Courier New" pitchFamily="49" charset="0"/>
              </a:rPr>
              <a:t>ReadQuery</a:t>
            </a:r>
            <a:r>
              <a:rPr lang="en-US" dirty="0" smtClean="0">
                <a:latin typeface="Courier New" pitchFamily="49" charset="0"/>
              </a:rPr>
              <a:t>()</a:t>
            </a:r>
            <a:r>
              <a:rPr lang="en-US" dirty="0" smtClean="0"/>
              <a:t>, </a:t>
            </a:r>
            <a:r>
              <a:rPr lang="en-US" dirty="0" err="1" smtClean="0">
                <a:latin typeface="Courier New" pitchFamily="49" charset="0"/>
              </a:rPr>
              <a:t>SaveInstance</a:t>
            </a:r>
            <a:r>
              <a:rPr lang="en-US" dirty="0" smtClean="0">
                <a:latin typeface="Courier New" pitchFamily="49" charset="0"/>
              </a:rPr>
              <a:t>()</a:t>
            </a:r>
            <a:r>
              <a:rPr lang="en-US" dirty="0" smtClean="0"/>
              <a:t> and </a:t>
            </a:r>
            <a:r>
              <a:rPr lang="en-US" dirty="0" err="1" smtClean="0">
                <a:latin typeface="Courier New" pitchFamily="49" charset="0"/>
              </a:rPr>
              <a:t>LoadInstance</a:t>
            </a:r>
            <a:r>
              <a:rPr lang="en-US" dirty="0" smtClean="0">
                <a:latin typeface="Courier New" pitchFamily="49" charset="0"/>
              </a:rPr>
              <a:t>()</a:t>
            </a:r>
            <a:r>
              <a:rPr lang="en-US" dirty="0" smtClean="0"/>
              <a:t>.</a:t>
            </a:r>
            <a:r>
              <a:rPr lang="en-US" baseline="0" dirty="0" smtClean="0"/>
              <a:t> </a:t>
            </a:r>
            <a:r>
              <a:rPr lang="en-US" dirty="0" smtClean="0"/>
              <a:t>The</a:t>
            </a:r>
            <a:r>
              <a:rPr lang="en-US" baseline="0" dirty="0" smtClean="0"/>
              <a:t> </a:t>
            </a:r>
            <a:r>
              <a:rPr lang="en-US" dirty="0" smtClean="0"/>
              <a:t>last two methods are used for saving and restoring the state of an existing component instance.</a:t>
            </a:r>
          </a:p>
          <a:p>
            <a:pPr eaLnBrk="1" hangingPunct="1">
              <a:buFontTx/>
              <a:buNone/>
            </a:pPr>
            <a:endParaRPr lang="en-US" dirty="0" smtClean="0"/>
          </a:p>
          <a:p>
            <a:pPr eaLnBrk="1" hangingPunct="1">
              <a:buFontTx/>
              <a:buChar char="•"/>
            </a:pPr>
            <a:r>
              <a:rPr lang="en-US" dirty="0" smtClean="0"/>
              <a:t> Generic implementation of the daemons.</a:t>
            </a:r>
            <a:r>
              <a:rPr lang="en-US" baseline="0" dirty="0" smtClean="0"/>
              <a:t> </a:t>
            </a:r>
            <a:r>
              <a:rPr lang="en-US" dirty="0" smtClean="0"/>
              <a:t>For example, the XML daemon “‘</a:t>
            </a:r>
            <a:r>
              <a:rPr lang="en-US" dirty="0" err="1" smtClean="0"/>
              <a:t>BXmlDaemon</a:t>
            </a:r>
            <a:r>
              <a:rPr lang="en-US" dirty="0" smtClean="0"/>
              <a:t>” inherited from “</a:t>
            </a:r>
            <a:r>
              <a:rPr lang="en-US" dirty="0" err="1" smtClean="0"/>
              <a:t>BBaseDaemon</a:t>
            </a:r>
            <a:r>
              <a:rPr lang="en-US" dirty="0" smtClean="0"/>
              <a:t>”).</a:t>
            </a:r>
          </a:p>
          <a:p>
            <a:pPr eaLnBrk="1" hangingPunct="1">
              <a:buFontTx/>
              <a:buNone/>
            </a:pPr>
            <a:endParaRPr lang="en-US" dirty="0" smtClean="0"/>
          </a:p>
          <a:p>
            <a:pPr eaLnBrk="1" hangingPunct="1">
              <a:buFontTx/>
              <a:buChar char="•"/>
            </a:pPr>
            <a:r>
              <a:rPr lang="en-US" dirty="0" smtClean="0"/>
              <a:t> Security implementation.</a:t>
            </a:r>
            <a:r>
              <a:rPr lang="en-US" baseline="0" dirty="0" smtClean="0"/>
              <a:t> </a:t>
            </a:r>
            <a:r>
              <a:rPr lang="en-US" dirty="0" smtClean="0"/>
              <a:t>Roles, role permissions (“</a:t>
            </a:r>
            <a:r>
              <a:rPr lang="en-US" dirty="0" err="1" smtClean="0"/>
              <a:t>Brole</a:t>
            </a:r>
            <a:r>
              <a:rPr lang="en-US" dirty="0" smtClean="0"/>
              <a:t>”), role membership (“</a:t>
            </a:r>
            <a:r>
              <a:rPr lang="en-US" dirty="0" err="1" smtClean="0"/>
              <a:t>BUserRole</a:t>
            </a:r>
            <a:r>
              <a:rPr lang="en-US" dirty="0" smtClean="0"/>
              <a:t>”).</a:t>
            </a:r>
          </a:p>
          <a:p>
            <a:pPr eaLnBrk="1" hangingPunct="1">
              <a:buFontTx/>
              <a:buNone/>
            </a:pPr>
            <a:endParaRPr lang="en-US" dirty="0" smtClean="0"/>
          </a:p>
          <a:p>
            <a:pPr eaLnBrk="1" hangingPunct="1">
              <a:buFontTx/>
              <a:buChar char="•"/>
            </a:pPr>
            <a:r>
              <a:rPr lang="en-US" dirty="0" smtClean="0"/>
              <a:t> Typical implementation of the PMFG/PRO proxy.</a:t>
            </a:r>
            <a:r>
              <a:rPr lang="en-US" baseline="0" dirty="0" smtClean="0"/>
              <a:t> </a:t>
            </a:r>
            <a:r>
              <a:rPr lang="en-US" dirty="0" smtClean="0"/>
              <a:t>This component is used to call the MFG/PRO </a:t>
            </a:r>
            <a:r>
              <a:rPr lang="en-US" dirty="0" err="1" smtClean="0"/>
              <a:t>APIs.An</a:t>
            </a:r>
            <a:r>
              <a:rPr lang="en-US" dirty="0" smtClean="0"/>
              <a:t> example is the </a:t>
            </a:r>
            <a:r>
              <a:rPr lang="en-US" dirty="0" err="1" smtClean="0"/>
              <a:t>PAuthentication</a:t>
            </a:r>
            <a:r>
              <a:rPr lang="en-US" dirty="0" smtClean="0"/>
              <a:t>. The session component uses</a:t>
            </a:r>
            <a:r>
              <a:rPr lang="en-US" baseline="0" dirty="0" smtClean="0"/>
              <a:t> this component </a:t>
            </a:r>
            <a:r>
              <a:rPr lang="en-US" dirty="0" smtClean="0"/>
              <a:t>to call the authentication service.</a:t>
            </a:r>
          </a:p>
          <a:p>
            <a:pPr eaLnBrk="1" hangingPunct="1">
              <a:buFontTx/>
              <a:buNone/>
            </a:pPr>
            <a:endParaRPr lang="en-US" dirty="0" smtClean="0"/>
          </a:p>
          <a:p>
            <a:pPr eaLnBrk="1" hangingPunct="1">
              <a:buFontTx/>
              <a:buChar char="•"/>
            </a:pPr>
            <a:r>
              <a:rPr lang="en-US" dirty="0" smtClean="0"/>
              <a:t> The components “</a:t>
            </a:r>
            <a:r>
              <a:rPr lang="en-US" dirty="0" err="1" smtClean="0"/>
              <a:t>BStoredSearch</a:t>
            </a:r>
            <a:r>
              <a:rPr lang="en-US" dirty="0" smtClean="0"/>
              <a:t>” and “</a:t>
            </a:r>
            <a:r>
              <a:rPr lang="en-US" dirty="0" err="1" smtClean="0"/>
              <a:t>BControlProperty</a:t>
            </a:r>
            <a:r>
              <a:rPr lang="en-US" dirty="0" smtClean="0"/>
              <a:t>” contain the code used for resp. Browse stored searches and UI design mode (UI Customization).</a:t>
            </a:r>
          </a:p>
          <a:p>
            <a:pPr eaLnBrk="1" hangingPunct="1"/>
            <a:endParaRPr lang="en-US" dirty="0"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p>
            <a:fld id="{679D1BD8-FDB0-4016-860F-BC4DCFAD92AD}" type="slidenum">
              <a:rPr lang="en-US" smtClean="0"/>
              <a:pPr/>
              <a:t>42</a:t>
            </a:fld>
            <a:endParaRPr lang="en-US" smtClean="0"/>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a:ln/>
        </p:spPr>
        <p:txBody>
          <a:bodyPr/>
          <a:lstStyle/>
          <a:p>
            <a:pPr eaLnBrk="1" hangingPunct="1"/>
            <a:r>
              <a:rPr lang="en-US" dirty="0" err="1" smtClean="0"/>
              <a:t>QadFinancials</a:t>
            </a:r>
            <a:r>
              <a:rPr lang="en-US" dirty="0" smtClean="0"/>
              <a:t>:</a:t>
            </a:r>
          </a:p>
          <a:p>
            <a:pPr eaLnBrk="1" hangingPunct="1"/>
            <a:endParaRPr lang="en-US" dirty="0" smtClean="0"/>
          </a:p>
          <a:p>
            <a:pPr eaLnBrk="1" hangingPunct="1">
              <a:buFontTx/>
              <a:buChar char="•"/>
            </a:pPr>
            <a:r>
              <a:rPr lang="en-US" dirty="0" smtClean="0"/>
              <a:t> This project contains the application-specific components.</a:t>
            </a:r>
          </a:p>
          <a:p>
            <a:pPr eaLnBrk="1" hangingPunct="1">
              <a:buFontTx/>
              <a:buNone/>
            </a:pPr>
            <a:endParaRPr lang="en-US" dirty="0" smtClean="0"/>
          </a:p>
          <a:p>
            <a:pPr eaLnBrk="1" hangingPunct="1">
              <a:buFontTx/>
              <a:buChar char="•"/>
            </a:pPr>
            <a:r>
              <a:rPr lang="en-US" dirty="0" smtClean="0"/>
              <a:t> “</a:t>
            </a:r>
            <a:r>
              <a:rPr lang="en-US" dirty="0" err="1" smtClean="0"/>
              <a:t>Session”component</a:t>
            </a:r>
            <a:r>
              <a:rPr lang="en-US" dirty="0" smtClean="0"/>
              <a:t> is what we call a “Leaf” class.</a:t>
            </a:r>
            <a:r>
              <a:rPr lang="en-US" baseline="0" dirty="0" smtClean="0"/>
              <a:t> </a:t>
            </a:r>
            <a:r>
              <a:rPr lang="en-US" dirty="0" smtClean="0"/>
              <a:t>This is a class that is inherited from a component with the same name from another project (a project on which the current project is dependent).  Leaf classes are used to enable generic programming, with the possibility of overriding or extending methods and functionality on a lower level. Session is a typical example of a leaf class, because on each project level,</a:t>
            </a:r>
            <a:r>
              <a:rPr lang="en-US" baseline="0" dirty="0" smtClean="0"/>
              <a:t> </a:t>
            </a:r>
            <a:r>
              <a:rPr lang="en-US" dirty="0" smtClean="0"/>
              <a:t>more information is important for a client session. Other examples of leaf classes are “Business”, “Database”, and “Technical”.</a:t>
            </a:r>
          </a:p>
          <a:p>
            <a:pPr eaLnBrk="1" hangingPunct="1">
              <a:buFontTx/>
              <a:buNone/>
            </a:pPr>
            <a:endParaRPr lang="en-US" dirty="0" smtClean="0"/>
          </a:p>
          <a:p>
            <a:pPr eaLnBrk="1" hangingPunct="1">
              <a:buFontTx/>
              <a:buChar char="•"/>
            </a:pPr>
            <a:r>
              <a:rPr lang="en-US" dirty="0" smtClean="0"/>
              <a:t> The HTML documentation set is a good starting</a:t>
            </a:r>
            <a:r>
              <a:rPr lang="en-US" baseline="0" dirty="0" smtClean="0"/>
              <a:t> </a:t>
            </a:r>
            <a:r>
              <a:rPr lang="en-US" dirty="0" smtClean="0"/>
              <a:t>point</a:t>
            </a:r>
            <a:r>
              <a:rPr lang="en-US" baseline="0" dirty="0" smtClean="0"/>
              <a:t> for </a:t>
            </a:r>
            <a:r>
              <a:rPr lang="en-US" dirty="0" smtClean="0"/>
              <a:t>learning about business components in the application.</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7"/>
          <p:cNvSpPr>
            <a:spLocks noGrp="1" noChangeArrowheads="1"/>
          </p:cNvSpPr>
          <p:nvPr>
            <p:ph type="sldNum" sz="quarter" idx="5"/>
          </p:nvPr>
        </p:nvSpPr>
        <p:spPr>
          <a:noFill/>
        </p:spPr>
        <p:txBody>
          <a:bodyPr/>
          <a:lstStyle/>
          <a:p>
            <a:fld id="{50A946D3-5540-45B3-A204-A851B65BB3A4}" type="slidenum">
              <a:rPr lang="en-US" smtClean="0"/>
              <a:pPr/>
              <a:t>43</a:t>
            </a:fld>
            <a:endParaRPr lang="en-US" smtClean="0"/>
          </a:p>
        </p:txBody>
      </p:sp>
      <p:sp>
        <p:nvSpPr>
          <p:cNvPr id="179203" name="Rectangle 2"/>
          <p:cNvSpPr>
            <a:spLocks noGrp="1" noRot="1" noChangeAspect="1" noChangeArrowheads="1" noTextEdit="1"/>
          </p:cNvSpPr>
          <p:nvPr>
            <p:ph type="sldImg"/>
          </p:nvPr>
        </p:nvSpPr>
        <p:spPr>
          <a:xfrm>
            <a:off x="2865438" y="523875"/>
            <a:ext cx="3505200" cy="2628900"/>
          </a:xfrm>
          <a:ln/>
        </p:spPr>
      </p:sp>
      <p:sp>
        <p:nvSpPr>
          <p:cNvPr id="179204" name="Rectangle 3"/>
          <p:cNvSpPr>
            <a:spLocks noGrp="1" noChangeArrowheads="1"/>
          </p:cNvSpPr>
          <p:nvPr>
            <p:ph type="body" idx="1"/>
          </p:nvPr>
        </p:nvSpPr>
        <p:spPr>
          <a:xfrm>
            <a:off x="1539349" y="3330173"/>
            <a:ext cx="6157384" cy="3155144"/>
          </a:xfrm>
          <a:noFill/>
          <a:ln/>
        </p:spPr>
        <p:txBody>
          <a:bodyPr/>
          <a:lstStyle/>
          <a:p>
            <a:pPr eaLnBrk="1" hangingPunct="1"/>
            <a:endParaRPr lang="nl-BE"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p>
            <a:fld id="{7D036DE7-E29D-4EFB-94AB-59B511D2B2C2}" type="slidenum">
              <a:rPr lang="en-US" smtClean="0"/>
              <a:pPr/>
              <a:t>44</a:t>
            </a:fld>
            <a:endParaRPr lang="en-US" smtClean="0"/>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7"/>
          <p:cNvSpPr>
            <a:spLocks noGrp="1" noChangeArrowheads="1"/>
          </p:cNvSpPr>
          <p:nvPr>
            <p:ph type="sldNum" sz="quarter" idx="5"/>
          </p:nvPr>
        </p:nvSpPr>
        <p:spPr>
          <a:noFill/>
        </p:spPr>
        <p:txBody>
          <a:bodyPr/>
          <a:lstStyle/>
          <a:p>
            <a:fld id="{346B0326-5701-404E-876B-EC7D4F52D9B6}" type="slidenum">
              <a:rPr lang="en-US" smtClean="0"/>
              <a:pPr/>
              <a:t>45</a:t>
            </a:fld>
            <a:endParaRPr lang="en-US" smtClean="0"/>
          </a:p>
        </p:txBody>
      </p:sp>
      <p:sp>
        <p:nvSpPr>
          <p:cNvPr id="181251" name="Rectangle 2"/>
          <p:cNvSpPr>
            <a:spLocks noGrp="1" noRot="1" noChangeAspect="1" noChangeArrowheads="1" noTextEdit="1"/>
          </p:cNvSpPr>
          <p:nvPr>
            <p:ph type="sldImg"/>
          </p:nvPr>
        </p:nvSpPr>
        <p:spPr>
          <a:ln/>
        </p:spPr>
      </p:sp>
      <p:sp>
        <p:nvSpPr>
          <p:cNvPr id="18125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p>
            <a:fld id="{ADF15270-2ED6-4FA0-BE62-BC450FBAB36B}" type="slidenum">
              <a:rPr lang="en-US" smtClean="0"/>
              <a:pPr/>
              <a:t>46</a:t>
            </a:fld>
            <a:endParaRPr lang="en-US" smtClean="0"/>
          </a:p>
        </p:txBody>
      </p:sp>
      <p:sp>
        <p:nvSpPr>
          <p:cNvPr id="182275" name="Rectangle 2"/>
          <p:cNvSpPr>
            <a:spLocks noGrp="1" noRot="1" noChangeAspect="1" noChangeArrowheads="1" noTextEdit="1"/>
          </p:cNvSpPr>
          <p:nvPr>
            <p:ph type="sldImg"/>
          </p:nvPr>
        </p:nvSpPr>
        <p:spPr>
          <a:xfrm>
            <a:off x="2865438" y="523875"/>
            <a:ext cx="3505200" cy="2628900"/>
          </a:xfrm>
          <a:ln/>
        </p:spPr>
      </p:sp>
      <p:sp>
        <p:nvSpPr>
          <p:cNvPr id="182276"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a:t>
            </a:r>
            <a:r>
              <a:rPr lang="nl-BE" dirty="0" err="1" smtClean="0"/>
              <a:t>form</a:t>
            </a:r>
            <a:r>
              <a:rPr lang="nl-BE" dirty="0" smtClean="0"/>
              <a:t> is </a:t>
            </a:r>
            <a:r>
              <a:rPr lang="nl-BE" dirty="0" err="1" smtClean="0"/>
              <a:t>opened</a:t>
            </a:r>
            <a:r>
              <a:rPr lang="nl-BE" dirty="0" smtClean="0"/>
              <a:t> </a:t>
            </a:r>
            <a:r>
              <a:rPr lang="nl-BE" dirty="0" err="1" smtClean="0"/>
              <a:t>on</a:t>
            </a:r>
            <a:r>
              <a:rPr lang="nl-BE" dirty="0" smtClean="0"/>
              <a:t> the UI.</a:t>
            </a:r>
            <a:r>
              <a:rPr lang="nl-BE" baseline="0" dirty="0" smtClean="0"/>
              <a:t> </a:t>
            </a:r>
            <a:r>
              <a:rPr lang="nl-BE" dirty="0" err="1" smtClean="0"/>
              <a:t>It</a:t>
            </a:r>
            <a:r>
              <a:rPr lang="nl-BE" dirty="0" smtClean="0"/>
              <a:t> does </a:t>
            </a:r>
            <a:r>
              <a:rPr lang="nl-BE" dirty="0" err="1" smtClean="0"/>
              <a:t>not</a:t>
            </a:r>
            <a:r>
              <a:rPr lang="nl-BE" dirty="0" smtClean="0"/>
              <a:t> have </a:t>
            </a:r>
            <a:r>
              <a:rPr lang="nl-BE" dirty="0" err="1" smtClean="0"/>
              <a:t>any</a:t>
            </a:r>
            <a:r>
              <a:rPr lang="nl-BE" dirty="0" smtClean="0"/>
              <a:t> direct </a:t>
            </a:r>
            <a:r>
              <a:rPr lang="nl-BE" dirty="0" err="1" smtClean="0"/>
              <a:t>interaction</a:t>
            </a:r>
            <a:r>
              <a:rPr lang="nl-BE" dirty="0" smtClean="0"/>
              <a:t> </a:t>
            </a:r>
            <a:r>
              <a:rPr lang="nl-BE" dirty="0" err="1" smtClean="0"/>
              <a:t>with</a:t>
            </a:r>
            <a:r>
              <a:rPr lang="nl-BE" dirty="0" smtClean="0"/>
              <a:t> the business </a:t>
            </a:r>
            <a:r>
              <a:rPr lang="nl-BE" dirty="0" err="1" smtClean="0"/>
              <a:t>layer</a:t>
            </a:r>
            <a:r>
              <a:rPr lang="nl-BE" dirty="0" smtClean="0"/>
              <a:t>.</a:t>
            </a:r>
          </a:p>
          <a:p>
            <a:pPr eaLnBrk="1" hangingPunct="1"/>
            <a:endParaRPr lang="nl-BE" dirty="0" smtClean="0"/>
          </a:p>
          <a:p>
            <a:pPr eaLnBrk="1" hangingPunct="1"/>
            <a:r>
              <a:rPr lang="nl-BE" u="none" dirty="0" err="1" smtClean="0"/>
              <a:t>Note</a:t>
            </a:r>
            <a:r>
              <a:rPr lang="nl-BE" u="none" dirty="0" smtClean="0"/>
              <a:t>:</a:t>
            </a:r>
          </a:p>
          <a:p>
            <a:pPr eaLnBrk="1" hangingPunct="1"/>
            <a:endParaRPr lang="nl-BE" u="none" dirty="0" smtClean="0"/>
          </a:p>
          <a:p>
            <a:pPr eaLnBrk="1" hangingPunct="1"/>
            <a:r>
              <a:rPr lang="nl-BE" dirty="0" err="1" smtClean="0"/>
              <a:t>Usually</a:t>
            </a:r>
            <a:r>
              <a:rPr lang="nl-BE" dirty="0" smtClean="0"/>
              <a:t>, the </a:t>
            </a:r>
            <a:r>
              <a:rPr lang="nl-BE" dirty="0" err="1" smtClean="0">
                <a:latin typeface="Courier New" pitchFamily="49" charset="0"/>
              </a:rPr>
              <a:t>CreateProcessObject</a:t>
            </a:r>
            <a:r>
              <a:rPr lang="nl-BE" dirty="0" smtClean="0">
                <a:latin typeface="Courier New" pitchFamily="49" charset="0"/>
              </a:rPr>
              <a:t>()</a:t>
            </a:r>
            <a:r>
              <a:rPr lang="nl-BE" dirty="0" smtClean="0"/>
              <a:t> </a:t>
            </a:r>
            <a:r>
              <a:rPr lang="nl-BE" dirty="0" err="1" smtClean="0"/>
              <a:t>method</a:t>
            </a:r>
            <a:r>
              <a:rPr lang="nl-BE" dirty="0" smtClean="0"/>
              <a:t> is run, and the name of a business </a:t>
            </a:r>
            <a:r>
              <a:rPr lang="nl-BE" dirty="0" err="1" smtClean="0"/>
              <a:t>activity</a:t>
            </a:r>
            <a:r>
              <a:rPr lang="nl-BE" dirty="0" smtClean="0"/>
              <a:t> (</a:t>
            </a:r>
            <a:r>
              <a:rPr lang="nl-BE" dirty="0" err="1" smtClean="0"/>
              <a:t>format</a:t>
            </a:r>
            <a:r>
              <a:rPr lang="nl-BE" dirty="0" smtClean="0"/>
              <a:t> '&lt;</a:t>
            </a:r>
            <a:r>
              <a:rPr lang="nl-BE" dirty="0" err="1" smtClean="0"/>
              <a:t>BusinessComponent</a:t>
            </a:r>
            <a:r>
              <a:rPr lang="nl-BE" dirty="0" smtClean="0"/>
              <a:t>&gt;.&lt;</a:t>
            </a:r>
            <a:r>
              <a:rPr lang="nl-BE" dirty="0" err="1" smtClean="0"/>
              <a:t>Activity</a:t>
            </a:r>
            <a:r>
              <a:rPr lang="nl-BE" dirty="0" smtClean="0"/>
              <a:t>&gt;', </a:t>
            </a:r>
            <a:r>
              <a:rPr lang="nl-BE" dirty="0" err="1" smtClean="0"/>
              <a:t>such</a:t>
            </a:r>
            <a:r>
              <a:rPr lang="nl-BE" dirty="0" smtClean="0"/>
              <a:t> as '</a:t>
            </a:r>
            <a:r>
              <a:rPr lang="nl-BE" dirty="0" err="1" smtClean="0"/>
              <a:t>BGl.Modify</a:t>
            </a:r>
            <a:r>
              <a:rPr lang="nl-BE" dirty="0" smtClean="0"/>
              <a:t>') is </a:t>
            </a:r>
            <a:r>
              <a:rPr lang="nl-BE" dirty="0" err="1" smtClean="0"/>
              <a:t>supplied</a:t>
            </a:r>
            <a:r>
              <a:rPr lang="nl-BE" dirty="0" smtClean="0"/>
              <a:t> as a parameter. </a:t>
            </a:r>
            <a:r>
              <a:rPr lang="nl-BE" dirty="0" err="1" smtClean="0"/>
              <a:t>This</a:t>
            </a:r>
            <a:r>
              <a:rPr lang="nl-BE" dirty="0" smtClean="0"/>
              <a:t> </a:t>
            </a:r>
            <a:r>
              <a:rPr lang="nl-BE" dirty="0" err="1" smtClean="0"/>
              <a:t>automatically</a:t>
            </a:r>
            <a:r>
              <a:rPr lang="nl-BE" dirty="0" smtClean="0"/>
              <a:t> starts the </a:t>
            </a:r>
            <a:r>
              <a:rPr lang="nl-BE" dirty="0" err="1" smtClean="0"/>
              <a:t>necessary</a:t>
            </a:r>
            <a:r>
              <a:rPr lang="nl-BE" dirty="0" smtClean="0"/>
              <a:t> </a:t>
            </a:r>
            <a:r>
              <a:rPr lang="nl-BE" dirty="0" err="1" smtClean="0"/>
              <a:t>logic</a:t>
            </a:r>
            <a:r>
              <a:rPr lang="nl-BE" dirty="0" smtClean="0"/>
              <a:t> </a:t>
            </a:r>
            <a:r>
              <a:rPr lang="nl-BE" dirty="0" err="1" smtClean="0"/>
              <a:t>on</a:t>
            </a:r>
            <a:r>
              <a:rPr lang="nl-BE" dirty="0" smtClean="0"/>
              <a:t> the </a:t>
            </a:r>
            <a:r>
              <a:rPr lang="nl-BE" dirty="0" err="1" smtClean="0"/>
              <a:t>back-end</a:t>
            </a:r>
            <a:r>
              <a:rPr lang="nl-BE" dirty="0" smtClean="0"/>
              <a:t> business </a:t>
            </a:r>
            <a:r>
              <a:rPr lang="nl-BE" dirty="0" err="1" smtClean="0"/>
              <a:t>logic</a:t>
            </a:r>
            <a:r>
              <a:rPr lang="nl-BE" dirty="0" smtClean="0"/>
              <a:t> </a:t>
            </a:r>
            <a:r>
              <a:rPr lang="nl-BE" dirty="0" err="1" smtClean="0"/>
              <a:t>layer</a:t>
            </a:r>
            <a:r>
              <a:rPr lang="nl-BE" dirty="0" smtClean="0"/>
              <a:t> (as </a:t>
            </a:r>
            <a:r>
              <a:rPr lang="nl-BE" dirty="0" err="1" smtClean="0"/>
              <a:t>shown</a:t>
            </a:r>
            <a:r>
              <a:rPr lang="nl-BE" dirty="0" smtClean="0"/>
              <a:t> in the </a:t>
            </a:r>
            <a:r>
              <a:rPr lang="nl-BE" dirty="0" err="1" smtClean="0"/>
              <a:t>next</a:t>
            </a:r>
            <a:r>
              <a:rPr lang="nl-BE" dirty="0" smtClean="0"/>
              <a:t> </a:t>
            </a:r>
            <a:r>
              <a:rPr lang="nl-BE" dirty="0" err="1" smtClean="0"/>
              <a:t>section</a:t>
            </a:r>
            <a:r>
              <a:rPr lang="nl-BE" dirty="0" smtClean="0"/>
              <a:t>).</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7"/>
          <p:cNvSpPr>
            <a:spLocks noGrp="1" noChangeArrowheads="1"/>
          </p:cNvSpPr>
          <p:nvPr>
            <p:ph type="sldNum" sz="quarter" idx="5"/>
          </p:nvPr>
        </p:nvSpPr>
        <p:spPr>
          <a:noFill/>
        </p:spPr>
        <p:txBody>
          <a:bodyPr/>
          <a:lstStyle/>
          <a:p>
            <a:fld id="{1C1C04DA-FC74-46D8-8F32-F90806D3C106}" type="slidenum">
              <a:rPr lang="en-US" smtClean="0"/>
              <a:pPr/>
              <a:t>47</a:t>
            </a:fld>
            <a:endParaRPr lang="en-US" smtClean="0"/>
          </a:p>
        </p:txBody>
      </p:sp>
      <p:sp>
        <p:nvSpPr>
          <p:cNvPr id="183299" name="Rectangle 2"/>
          <p:cNvSpPr>
            <a:spLocks noGrp="1" noRot="1" noChangeAspect="1" noChangeArrowheads="1" noTextEdit="1"/>
          </p:cNvSpPr>
          <p:nvPr>
            <p:ph type="sldImg"/>
          </p:nvPr>
        </p:nvSpPr>
        <p:spPr>
          <a:xfrm>
            <a:off x="2865438" y="523875"/>
            <a:ext cx="3505200" cy="2628900"/>
          </a:xfrm>
          <a:ln/>
        </p:spPr>
      </p:sp>
      <p:sp>
        <p:nvSpPr>
          <p:cNvPr id="183300"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a:t>
            </a:r>
            <a:r>
              <a:rPr lang="nl-BE" dirty="0" err="1" smtClean="0"/>
              <a:t>Create</a:t>
            </a:r>
            <a:r>
              <a:rPr lang="nl-BE" dirty="0" smtClean="0"/>
              <a:t> </a:t>
            </a:r>
            <a:r>
              <a:rPr lang="nl-BE" dirty="0" err="1" smtClean="0"/>
              <a:t>activity</a:t>
            </a:r>
            <a:r>
              <a:rPr lang="nl-BE" dirty="0" smtClean="0"/>
              <a:t> is </a:t>
            </a:r>
            <a:r>
              <a:rPr lang="nl-BE" dirty="0" err="1" smtClean="0"/>
              <a:t>started</a:t>
            </a:r>
            <a:r>
              <a:rPr lang="nl-BE" dirty="0" smtClean="0"/>
              <a:t>.  </a:t>
            </a:r>
            <a:r>
              <a:rPr lang="nl-BE" dirty="0" err="1" smtClean="0"/>
              <a:t>It</a:t>
            </a:r>
            <a:r>
              <a:rPr lang="nl-BE" dirty="0" smtClean="0"/>
              <a:t> </a:t>
            </a:r>
            <a:r>
              <a:rPr lang="nl-BE" dirty="0" err="1" smtClean="0"/>
              <a:t>assumes</a:t>
            </a:r>
            <a:r>
              <a:rPr lang="nl-BE" dirty="0" smtClean="0"/>
              <a:t> the </a:t>
            </a:r>
            <a:r>
              <a:rPr lang="nl-BE" dirty="0" err="1" smtClean="0"/>
              <a:t>form</a:t>
            </a:r>
            <a:r>
              <a:rPr lang="nl-BE" dirty="0" smtClean="0"/>
              <a:t> is </a:t>
            </a:r>
            <a:r>
              <a:rPr lang="nl-BE" dirty="0" err="1" smtClean="0"/>
              <a:t>already</a:t>
            </a:r>
            <a:r>
              <a:rPr lang="nl-BE" dirty="0" smtClean="0"/>
              <a:t> </a:t>
            </a:r>
            <a:r>
              <a:rPr lang="nl-BE" dirty="0" err="1" smtClean="0"/>
              <a:t>instantiated</a:t>
            </a:r>
            <a:r>
              <a:rPr lang="nl-BE" dirty="0" smtClean="0"/>
              <a:t>.  </a:t>
            </a:r>
            <a:r>
              <a:rPr lang="nl-BE" dirty="0" err="1" smtClean="0"/>
              <a:t>It</a:t>
            </a:r>
            <a:r>
              <a:rPr lang="nl-BE" dirty="0" smtClean="0"/>
              <a:t> stops </a:t>
            </a:r>
            <a:r>
              <a:rPr lang="nl-BE" dirty="0" err="1" smtClean="0"/>
              <a:t>when</a:t>
            </a:r>
            <a:r>
              <a:rPr lang="nl-BE" dirty="0" smtClean="0"/>
              <a:t> the </a:t>
            </a:r>
            <a:r>
              <a:rPr lang="nl-BE" dirty="0" err="1" smtClean="0"/>
              <a:t>form</a:t>
            </a:r>
            <a:r>
              <a:rPr lang="nl-BE" dirty="0" smtClean="0"/>
              <a:t> is </a:t>
            </a:r>
            <a:r>
              <a:rPr lang="nl-BE" dirty="0" err="1" smtClean="0"/>
              <a:t>displayed</a:t>
            </a:r>
            <a:r>
              <a:rPr lang="nl-BE" dirty="0" smtClean="0"/>
              <a:t> </a:t>
            </a:r>
            <a:r>
              <a:rPr lang="nl-BE" dirty="0" err="1" smtClean="0"/>
              <a:t>on</a:t>
            </a:r>
            <a:r>
              <a:rPr lang="nl-BE" dirty="0" smtClean="0"/>
              <a:t> the screen and is </a:t>
            </a:r>
            <a:r>
              <a:rPr lang="nl-BE" dirty="0" err="1" smtClean="0"/>
              <a:t>ready</a:t>
            </a:r>
            <a:r>
              <a:rPr lang="nl-BE" dirty="0" smtClean="0"/>
              <a:t> to </a:t>
            </a:r>
            <a:r>
              <a:rPr lang="nl-BE" dirty="0" err="1" smtClean="0"/>
              <a:t>receive</a:t>
            </a:r>
            <a:r>
              <a:rPr lang="nl-BE" dirty="0" smtClean="0"/>
              <a:t> input </a:t>
            </a:r>
            <a:r>
              <a:rPr lang="nl-BE" dirty="0" err="1" smtClean="0"/>
              <a:t>from</a:t>
            </a:r>
            <a:r>
              <a:rPr lang="nl-BE" dirty="0" smtClean="0"/>
              <a:t> the end</a:t>
            </a:r>
            <a:r>
              <a:rPr lang="nl-BE" baseline="0" dirty="0" smtClean="0"/>
              <a:t> </a:t>
            </a:r>
            <a:r>
              <a:rPr lang="nl-BE" dirty="0" smtClean="0"/>
              <a:t>user.</a:t>
            </a:r>
          </a:p>
          <a:p>
            <a:pPr eaLnBrk="1" hangingPunct="1"/>
            <a:endParaRPr lang="nl-BE" dirty="0" smtClean="0"/>
          </a:p>
          <a:p>
            <a:pPr eaLnBrk="1" hangingPunct="1"/>
            <a:r>
              <a:rPr lang="nl-BE" dirty="0" err="1" smtClean="0"/>
              <a:t>Notes</a:t>
            </a:r>
            <a:r>
              <a:rPr lang="nl-BE" dirty="0" smtClean="0"/>
              <a:t>:</a:t>
            </a:r>
          </a:p>
          <a:p>
            <a:pPr eaLnBrk="1" hangingPunct="1"/>
            <a:endParaRPr lang="nl-BE" dirty="0" smtClean="0"/>
          </a:p>
          <a:p>
            <a:pPr eaLnBrk="1" hangingPunct="1">
              <a:buFontTx/>
              <a:buChar char="•"/>
            </a:pPr>
            <a:r>
              <a:rPr lang="nl-BE" dirty="0" err="1" smtClean="0"/>
              <a:t>When</a:t>
            </a:r>
            <a:r>
              <a:rPr lang="nl-BE" dirty="0" smtClean="0"/>
              <a:t> a </a:t>
            </a:r>
            <a:r>
              <a:rPr lang="nl-BE" dirty="0" err="1" smtClean="0"/>
              <a:t>method</a:t>
            </a:r>
            <a:r>
              <a:rPr lang="nl-BE" dirty="0" smtClean="0"/>
              <a:t> </a:t>
            </a:r>
            <a:r>
              <a:rPr lang="nl-BE" dirty="0" err="1" smtClean="0"/>
              <a:t>on</a:t>
            </a:r>
            <a:r>
              <a:rPr lang="nl-BE" dirty="0" smtClean="0"/>
              <a:t> the business </a:t>
            </a:r>
            <a:r>
              <a:rPr lang="nl-BE" dirty="0" err="1" smtClean="0"/>
              <a:t>layer</a:t>
            </a:r>
            <a:r>
              <a:rPr lang="nl-BE" dirty="0" smtClean="0"/>
              <a:t> is </a:t>
            </a:r>
            <a:r>
              <a:rPr lang="nl-BE" dirty="0" err="1" smtClean="0"/>
              <a:t>called</a:t>
            </a:r>
            <a:r>
              <a:rPr lang="nl-BE" dirty="0" smtClean="0"/>
              <a:t>, </a:t>
            </a:r>
            <a:r>
              <a:rPr lang="nl-BE" dirty="0" err="1" smtClean="0"/>
              <a:t>it</a:t>
            </a:r>
            <a:r>
              <a:rPr lang="nl-BE" dirty="0" smtClean="0"/>
              <a:t> is </a:t>
            </a:r>
            <a:r>
              <a:rPr lang="nl-BE" dirty="0" err="1" smtClean="0"/>
              <a:t>called</a:t>
            </a:r>
            <a:r>
              <a:rPr lang="nl-BE" dirty="0" smtClean="0"/>
              <a:t> </a:t>
            </a:r>
            <a:r>
              <a:rPr lang="nl-BE" dirty="0" err="1" smtClean="0"/>
              <a:t>through</a:t>
            </a:r>
            <a:r>
              <a:rPr lang="nl-BE" dirty="0" smtClean="0"/>
              <a:t> the business </a:t>
            </a:r>
            <a:r>
              <a:rPr lang="nl-BE" dirty="0" err="1" smtClean="0"/>
              <a:t>component’s</a:t>
            </a:r>
            <a:r>
              <a:rPr lang="nl-BE" dirty="0" smtClean="0"/>
              <a:t> proxy </a:t>
            </a:r>
            <a:r>
              <a:rPr lang="nl-BE" dirty="0" err="1" smtClean="0"/>
              <a:t>on</a:t>
            </a:r>
            <a:r>
              <a:rPr lang="nl-BE" dirty="0" smtClean="0"/>
              <a:t> the </a:t>
            </a:r>
            <a:r>
              <a:rPr lang="nl-BE" dirty="0" err="1" smtClean="0"/>
              <a:t>client</a:t>
            </a:r>
            <a:r>
              <a:rPr lang="nl-BE" dirty="0" smtClean="0"/>
              <a:t> </a:t>
            </a:r>
            <a:r>
              <a:rPr lang="nl-BE" dirty="0" err="1" smtClean="0"/>
              <a:t>side</a:t>
            </a:r>
            <a:r>
              <a:rPr lang="nl-BE" dirty="0" smtClean="0"/>
              <a:t>. In case of a </a:t>
            </a:r>
            <a:r>
              <a:rPr lang="nl-BE" dirty="0" err="1" smtClean="0"/>
              <a:t>normal</a:t>
            </a:r>
            <a:r>
              <a:rPr lang="nl-BE" dirty="0" smtClean="0"/>
              <a:t> </a:t>
            </a:r>
            <a:r>
              <a:rPr lang="nl-BE" dirty="0" err="1" smtClean="0"/>
              <a:t>method</a:t>
            </a:r>
            <a:r>
              <a:rPr lang="nl-BE" dirty="0" smtClean="0"/>
              <a:t>, a </a:t>
            </a:r>
            <a:r>
              <a:rPr lang="nl-BE" dirty="0" err="1" smtClean="0">
                <a:latin typeface="Courier New" pitchFamily="49" charset="0"/>
              </a:rPr>
              <a:t>createinstance</a:t>
            </a:r>
            <a:r>
              <a:rPr lang="nl-BE" dirty="0" smtClean="0">
                <a:latin typeface="Courier New" pitchFamily="49" charset="0"/>
              </a:rPr>
              <a:t>()</a:t>
            </a:r>
            <a:r>
              <a:rPr lang="nl-BE" dirty="0" smtClean="0"/>
              <a:t> and a </a:t>
            </a:r>
            <a:r>
              <a:rPr lang="nl-BE" dirty="0" err="1" smtClean="0">
                <a:latin typeface="Courier New" pitchFamily="49" charset="0"/>
              </a:rPr>
              <a:t>stopinstance</a:t>
            </a:r>
            <a:r>
              <a:rPr lang="nl-BE" dirty="0" smtClean="0">
                <a:latin typeface="Courier New" pitchFamily="49" charset="0"/>
              </a:rPr>
              <a:t>()</a:t>
            </a:r>
            <a:r>
              <a:rPr lang="nl-BE" dirty="0" smtClean="0"/>
              <a:t> </a:t>
            </a:r>
            <a:r>
              <a:rPr lang="nl-BE" dirty="0" err="1" smtClean="0"/>
              <a:t>should</a:t>
            </a:r>
            <a:r>
              <a:rPr lang="nl-BE" dirty="0" smtClean="0"/>
              <a:t> </a:t>
            </a:r>
            <a:r>
              <a:rPr lang="nl-BE" dirty="0" err="1" smtClean="0"/>
              <a:t>be</a:t>
            </a:r>
            <a:r>
              <a:rPr lang="nl-BE" dirty="0" smtClean="0"/>
              <a:t> </a:t>
            </a:r>
            <a:r>
              <a:rPr lang="nl-BE" dirty="0" err="1" smtClean="0"/>
              <a:t>placed</a:t>
            </a:r>
            <a:r>
              <a:rPr lang="nl-BE" dirty="0" smtClean="0"/>
              <a:t> </a:t>
            </a:r>
            <a:r>
              <a:rPr lang="nl-BE" dirty="0" err="1" smtClean="0"/>
              <a:t>around</a:t>
            </a:r>
            <a:r>
              <a:rPr lang="nl-BE" dirty="0" smtClean="0"/>
              <a:t> the </a:t>
            </a:r>
            <a:r>
              <a:rPr lang="nl-BE" dirty="0" err="1" smtClean="0"/>
              <a:t>call</a:t>
            </a:r>
            <a:r>
              <a:rPr lang="nl-BE" dirty="0" smtClean="0"/>
              <a:t>. </a:t>
            </a:r>
            <a:r>
              <a:rPr lang="nl-BE" dirty="0" err="1" smtClean="0"/>
              <a:t>This</a:t>
            </a:r>
            <a:r>
              <a:rPr lang="nl-BE" dirty="0" smtClean="0"/>
              <a:t> is </a:t>
            </a:r>
            <a:r>
              <a:rPr lang="nl-BE" dirty="0" err="1" smtClean="0"/>
              <a:t>because</a:t>
            </a:r>
            <a:r>
              <a:rPr lang="nl-BE" dirty="0" smtClean="0"/>
              <a:t> the </a:t>
            </a:r>
            <a:r>
              <a:rPr lang="nl-BE" dirty="0" err="1" smtClean="0"/>
              <a:t>normal</a:t>
            </a:r>
            <a:r>
              <a:rPr lang="nl-BE" dirty="0" smtClean="0"/>
              <a:t> </a:t>
            </a:r>
            <a:r>
              <a:rPr lang="nl-BE" dirty="0" err="1" smtClean="0"/>
              <a:t>methods</a:t>
            </a:r>
            <a:r>
              <a:rPr lang="nl-BE" dirty="0" smtClean="0"/>
              <a:t> </a:t>
            </a:r>
            <a:r>
              <a:rPr lang="nl-BE" dirty="0" err="1" smtClean="0"/>
              <a:t>need</a:t>
            </a:r>
            <a:r>
              <a:rPr lang="nl-BE" dirty="0" smtClean="0"/>
              <a:t> a component </a:t>
            </a:r>
            <a:r>
              <a:rPr lang="nl-BE" dirty="0" err="1" smtClean="0"/>
              <a:t>instance</a:t>
            </a:r>
            <a:r>
              <a:rPr lang="nl-BE" dirty="0" smtClean="0"/>
              <a:t> (and state) to </a:t>
            </a:r>
            <a:r>
              <a:rPr lang="nl-BE" dirty="0" err="1" smtClean="0"/>
              <a:t>execute</a:t>
            </a:r>
            <a:r>
              <a:rPr lang="nl-BE" dirty="0" smtClean="0"/>
              <a:t>.</a:t>
            </a:r>
          </a:p>
          <a:p>
            <a:pPr eaLnBrk="1" hangingPunct="1">
              <a:buFontTx/>
              <a:buNone/>
            </a:pPr>
            <a:endParaRPr lang="nl-BE" dirty="0" smtClean="0"/>
          </a:p>
          <a:p>
            <a:pPr eaLnBrk="1" hangingPunct="1">
              <a:buFontTx/>
              <a:buChar char="•"/>
            </a:pPr>
            <a:r>
              <a:rPr lang="nl-BE" dirty="0" smtClean="0"/>
              <a:t>The </a:t>
            </a:r>
            <a:r>
              <a:rPr lang="nl-BE" dirty="0" err="1" smtClean="0">
                <a:latin typeface="Courier New" pitchFamily="49" charset="0"/>
              </a:rPr>
              <a:t>CreateInstance</a:t>
            </a:r>
            <a:r>
              <a:rPr lang="nl-BE" dirty="0" smtClean="0">
                <a:latin typeface="Courier New" pitchFamily="49" charset="0"/>
              </a:rPr>
              <a:t>()</a:t>
            </a:r>
            <a:r>
              <a:rPr lang="nl-BE" dirty="0" smtClean="0"/>
              <a:t> </a:t>
            </a:r>
            <a:r>
              <a:rPr lang="nl-BE" dirty="0" err="1" smtClean="0"/>
              <a:t>method</a:t>
            </a:r>
            <a:r>
              <a:rPr lang="nl-BE" dirty="0" smtClean="0"/>
              <a:t> </a:t>
            </a:r>
            <a:r>
              <a:rPr lang="nl-BE" dirty="0" err="1" smtClean="0"/>
              <a:t>technically</a:t>
            </a:r>
            <a:r>
              <a:rPr lang="nl-BE" dirty="0" smtClean="0"/>
              <a:t> </a:t>
            </a:r>
            <a:r>
              <a:rPr lang="nl-BE" dirty="0" err="1" smtClean="0"/>
              <a:t>creates</a:t>
            </a:r>
            <a:r>
              <a:rPr lang="nl-BE" dirty="0" smtClean="0"/>
              <a:t> the object </a:t>
            </a:r>
            <a:r>
              <a:rPr lang="nl-BE" dirty="0" err="1" smtClean="0"/>
              <a:t>instance</a:t>
            </a:r>
            <a:r>
              <a:rPr lang="nl-BE" dirty="0" smtClean="0"/>
              <a:t> </a:t>
            </a:r>
            <a:r>
              <a:rPr lang="nl-BE" dirty="0" err="1" smtClean="0"/>
              <a:t>on</a:t>
            </a:r>
            <a:r>
              <a:rPr lang="nl-BE" dirty="0" smtClean="0"/>
              <a:t> </a:t>
            </a:r>
            <a:r>
              <a:rPr lang="nl-BE" dirty="0" err="1" smtClean="0"/>
              <a:t>which</a:t>
            </a:r>
            <a:r>
              <a:rPr lang="nl-BE" dirty="0" smtClean="0"/>
              <a:t> the </a:t>
            </a:r>
            <a:r>
              <a:rPr lang="nl-BE" dirty="0" err="1" smtClean="0"/>
              <a:t>method</a:t>
            </a:r>
            <a:r>
              <a:rPr lang="nl-BE" dirty="0" smtClean="0"/>
              <a:t> </a:t>
            </a:r>
            <a:r>
              <a:rPr lang="nl-BE" dirty="0" err="1" smtClean="0"/>
              <a:t>can</a:t>
            </a:r>
            <a:r>
              <a:rPr lang="nl-BE" dirty="0" smtClean="0"/>
              <a:t> </a:t>
            </a:r>
            <a:r>
              <a:rPr lang="nl-BE" dirty="0" err="1" smtClean="0"/>
              <a:t>be</a:t>
            </a:r>
            <a:r>
              <a:rPr lang="nl-BE" dirty="0" smtClean="0"/>
              <a:t> </a:t>
            </a:r>
            <a:r>
              <a:rPr lang="nl-BE" dirty="0" err="1" smtClean="0"/>
              <a:t>called</a:t>
            </a:r>
            <a:r>
              <a:rPr lang="nl-BE" dirty="0" smtClean="0"/>
              <a:t>.  </a:t>
            </a:r>
            <a:r>
              <a:rPr lang="nl-BE" dirty="0" err="1" smtClean="0"/>
              <a:t>When</a:t>
            </a:r>
            <a:r>
              <a:rPr lang="nl-BE" dirty="0" smtClean="0"/>
              <a:t> 0 is </a:t>
            </a:r>
            <a:r>
              <a:rPr lang="nl-BE" dirty="0" err="1" smtClean="0"/>
              <a:t>passed</a:t>
            </a:r>
            <a:r>
              <a:rPr lang="nl-BE" dirty="0" smtClean="0"/>
              <a:t> as the </a:t>
            </a:r>
            <a:r>
              <a:rPr lang="nl-BE" dirty="0" err="1" smtClean="0"/>
              <a:t>instance</a:t>
            </a:r>
            <a:r>
              <a:rPr lang="nl-BE" dirty="0" smtClean="0"/>
              <a:t> ID, the backend </a:t>
            </a:r>
            <a:r>
              <a:rPr lang="nl-BE" dirty="0" err="1" smtClean="0"/>
              <a:t>creates</a:t>
            </a:r>
            <a:r>
              <a:rPr lang="nl-BE" dirty="0" smtClean="0"/>
              <a:t> a </a:t>
            </a:r>
            <a:r>
              <a:rPr lang="nl-BE" dirty="0" err="1" smtClean="0"/>
              <a:t>new</a:t>
            </a:r>
            <a:r>
              <a:rPr lang="nl-BE" dirty="0" smtClean="0"/>
              <a:t> </a:t>
            </a:r>
            <a:r>
              <a:rPr lang="nl-BE" dirty="0" err="1" smtClean="0"/>
              <a:t>instance</a:t>
            </a:r>
            <a:r>
              <a:rPr lang="nl-BE" dirty="0" smtClean="0"/>
              <a:t>, </a:t>
            </a:r>
            <a:r>
              <a:rPr lang="nl-BE" dirty="0" err="1" smtClean="0"/>
              <a:t>with</a:t>
            </a:r>
            <a:r>
              <a:rPr lang="nl-BE" dirty="0" smtClean="0"/>
              <a:t> a </a:t>
            </a:r>
            <a:r>
              <a:rPr lang="nl-BE" dirty="0" err="1" smtClean="0"/>
              <a:t>new</a:t>
            </a:r>
            <a:r>
              <a:rPr lang="nl-BE" dirty="0" smtClean="0"/>
              <a:t> </a:t>
            </a:r>
            <a:r>
              <a:rPr lang="nl-BE" dirty="0" err="1" smtClean="0"/>
              <a:t>unique</a:t>
            </a:r>
            <a:r>
              <a:rPr lang="nl-BE" dirty="0" smtClean="0"/>
              <a:t> </a:t>
            </a:r>
            <a:r>
              <a:rPr lang="nl-BE" dirty="0" err="1" smtClean="0"/>
              <a:t>instance</a:t>
            </a:r>
            <a:r>
              <a:rPr lang="nl-BE" dirty="0" smtClean="0"/>
              <a:t> ID and return </a:t>
            </a:r>
            <a:r>
              <a:rPr lang="nl-BE" dirty="0" err="1" smtClean="0"/>
              <a:t>this</a:t>
            </a:r>
            <a:r>
              <a:rPr lang="nl-BE" dirty="0" smtClean="0"/>
              <a:t>. </a:t>
            </a:r>
            <a:r>
              <a:rPr lang="nl-BE" dirty="0" err="1" smtClean="0"/>
              <a:t>When</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instance</a:t>
            </a:r>
            <a:r>
              <a:rPr lang="nl-BE" dirty="0" smtClean="0"/>
              <a:t> ID is </a:t>
            </a:r>
            <a:r>
              <a:rPr lang="nl-BE" dirty="0" err="1" smtClean="0"/>
              <a:t>passed</a:t>
            </a:r>
            <a:r>
              <a:rPr lang="nl-BE" dirty="0" smtClean="0"/>
              <a:t> (non-zero), the state </a:t>
            </a:r>
            <a:r>
              <a:rPr lang="nl-BE" dirty="0" err="1" smtClean="0"/>
              <a:t>for</a:t>
            </a:r>
            <a:r>
              <a:rPr lang="nl-BE" dirty="0" smtClean="0"/>
              <a:t> </a:t>
            </a:r>
            <a:r>
              <a:rPr lang="nl-BE" dirty="0" err="1" smtClean="0"/>
              <a:t>that</a:t>
            </a:r>
            <a:r>
              <a:rPr lang="nl-BE" dirty="0" smtClean="0"/>
              <a:t> </a:t>
            </a:r>
            <a:r>
              <a:rPr lang="nl-BE" dirty="0" err="1" smtClean="0"/>
              <a:t>instance</a:t>
            </a:r>
            <a:r>
              <a:rPr lang="nl-BE" dirty="0" smtClean="0"/>
              <a:t> is </a:t>
            </a:r>
            <a:r>
              <a:rPr lang="nl-BE" dirty="0" err="1" smtClean="0"/>
              <a:t>restored</a:t>
            </a:r>
            <a:r>
              <a:rPr lang="nl-BE" dirty="0" smtClean="0"/>
              <a:t>.</a:t>
            </a:r>
          </a:p>
          <a:p>
            <a:pPr eaLnBrk="1" hangingPunct="1">
              <a:buFontTx/>
              <a:buNone/>
            </a:pPr>
            <a:endParaRPr lang="nl-BE" dirty="0" smtClean="0"/>
          </a:p>
          <a:p>
            <a:pPr eaLnBrk="1" hangingPunct="1">
              <a:buFontTx/>
              <a:buChar char="•"/>
            </a:pPr>
            <a:r>
              <a:rPr lang="nl-BE" dirty="0" smtClean="0"/>
              <a:t>The </a:t>
            </a:r>
            <a:r>
              <a:rPr lang="nl-BE" dirty="0" err="1" smtClean="0"/>
              <a:t>call</a:t>
            </a:r>
            <a:r>
              <a:rPr lang="nl-BE" dirty="0" smtClean="0"/>
              <a:t> to </a:t>
            </a:r>
            <a:r>
              <a:rPr lang="nl-BE" dirty="0" err="1" smtClean="0">
                <a:latin typeface="Courier New" pitchFamily="49" charset="0"/>
              </a:rPr>
              <a:t>GetBusinessFields</a:t>
            </a:r>
            <a:r>
              <a:rPr lang="nl-BE" dirty="0" smtClean="0">
                <a:latin typeface="Courier New" pitchFamily="49" charset="0"/>
              </a:rPr>
              <a:t>()</a:t>
            </a:r>
            <a:r>
              <a:rPr lang="nl-BE" dirty="0" smtClean="0"/>
              <a:t> is </a:t>
            </a:r>
            <a:r>
              <a:rPr lang="nl-BE" dirty="0" err="1" smtClean="0"/>
              <a:t>conditional</a:t>
            </a:r>
            <a:r>
              <a:rPr lang="nl-BE" dirty="0" smtClean="0"/>
              <a:t>. </a:t>
            </a:r>
            <a:r>
              <a:rPr lang="nl-BE" dirty="0" err="1" smtClean="0"/>
              <a:t>Since</a:t>
            </a:r>
            <a:r>
              <a:rPr lang="nl-BE" dirty="0" smtClean="0"/>
              <a:t> </a:t>
            </a:r>
            <a:r>
              <a:rPr lang="nl-BE" dirty="0" err="1" smtClean="0"/>
              <a:t>this</a:t>
            </a:r>
            <a:r>
              <a:rPr lang="nl-BE" dirty="0" smtClean="0"/>
              <a:t> </a:t>
            </a:r>
            <a:r>
              <a:rPr lang="nl-BE" dirty="0" err="1" smtClean="0"/>
              <a:t>information</a:t>
            </a:r>
            <a:r>
              <a:rPr lang="nl-BE" dirty="0" smtClean="0"/>
              <a:t> </a:t>
            </a:r>
            <a:r>
              <a:rPr lang="nl-BE" dirty="0" err="1" smtClean="0"/>
              <a:t>can</a:t>
            </a:r>
            <a:r>
              <a:rPr lang="nl-BE" dirty="0" smtClean="0"/>
              <a:t> </a:t>
            </a:r>
            <a:r>
              <a:rPr lang="nl-BE" dirty="0" err="1" smtClean="0"/>
              <a:t>be</a:t>
            </a:r>
            <a:r>
              <a:rPr lang="nl-BE" dirty="0" smtClean="0"/>
              <a:t> </a:t>
            </a:r>
            <a:r>
              <a:rPr lang="nl-BE" dirty="0" err="1" smtClean="0"/>
              <a:t>cached</a:t>
            </a:r>
            <a:r>
              <a:rPr lang="nl-BE" dirty="0" smtClean="0"/>
              <a:t>, the </a:t>
            </a:r>
            <a:r>
              <a:rPr lang="nl-BE" dirty="0" err="1" smtClean="0"/>
              <a:t>flow</a:t>
            </a:r>
            <a:r>
              <a:rPr lang="nl-BE" dirty="0" smtClean="0"/>
              <a:t> </a:t>
            </a:r>
            <a:r>
              <a:rPr lang="nl-BE" dirty="0" err="1" smtClean="0"/>
              <a:t>may</a:t>
            </a:r>
            <a:r>
              <a:rPr lang="nl-BE" dirty="0" smtClean="0"/>
              <a:t> </a:t>
            </a:r>
            <a:r>
              <a:rPr lang="nl-BE" dirty="0" err="1" smtClean="0"/>
              <a:t>skip</a:t>
            </a:r>
            <a:r>
              <a:rPr lang="nl-BE" dirty="0" smtClean="0"/>
              <a:t> </a:t>
            </a:r>
            <a:r>
              <a:rPr lang="nl-BE" dirty="0" err="1" smtClean="0"/>
              <a:t>this</a:t>
            </a:r>
            <a:r>
              <a:rPr lang="nl-BE" dirty="0" smtClean="0"/>
              <a:t> </a:t>
            </a:r>
            <a:r>
              <a:rPr lang="nl-BE" dirty="0" err="1" smtClean="0"/>
              <a:t>call</a:t>
            </a:r>
            <a:r>
              <a:rPr lang="nl-BE" dirty="0" smtClean="0"/>
              <a:t> </a:t>
            </a:r>
            <a:r>
              <a:rPr lang="nl-BE" dirty="0" err="1" smtClean="0"/>
              <a:t>if</a:t>
            </a:r>
            <a:r>
              <a:rPr lang="nl-BE" dirty="0" smtClean="0"/>
              <a:t> the </a:t>
            </a:r>
            <a:r>
              <a:rPr lang="nl-BE" dirty="0" err="1" smtClean="0"/>
              <a:t>information</a:t>
            </a:r>
            <a:r>
              <a:rPr lang="nl-BE" dirty="0" smtClean="0"/>
              <a:t> is </a:t>
            </a:r>
            <a:r>
              <a:rPr lang="nl-BE" dirty="0" err="1" smtClean="0"/>
              <a:t>still</a:t>
            </a:r>
            <a:r>
              <a:rPr lang="nl-BE" dirty="0" smtClean="0"/>
              <a:t> up-to-date </a:t>
            </a:r>
            <a:r>
              <a:rPr lang="nl-BE" dirty="0" err="1" smtClean="0"/>
              <a:t>on</a:t>
            </a:r>
            <a:r>
              <a:rPr lang="nl-BE" dirty="0" smtClean="0"/>
              <a:t> the </a:t>
            </a:r>
            <a:r>
              <a:rPr lang="nl-BE" dirty="0" err="1" smtClean="0"/>
              <a:t>client</a:t>
            </a:r>
            <a:r>
              <a:rPr lang="nl-BE" dirty="0" smtClean="0"/>
              <a:t> </a:t>
            </a:r>
            <a:r>
              <a:rPr lang="nl-BE" dirty="0" err="1" smtClean="0"/>
              <a:t>side</a:t>
            </a:r>
            <a:r>
              <a:rPr lang="nl-BE" dirty="0" smtClean="0"/>
              <a:t>.</a:t>
            </a:r>
          </a:p>
          <a:p>
            <a:pPr eaLnBrk="1" hangingPunct="1">
              <a:buFontTx/>
              <a:buNone/>
            </a:pPr>
            <a:endParaRPr lang="nl-BE"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p>
            <a:fld id="{A746D767-8C9D-47B6-B499-A3EBDDC8BE37}" type="slidenum">
              <a:rPr lang="en-US" smtClean="0"/>
              <a:pPr/>
              <a:t>48</a:t>
            </a:fld>
            <a:endParaRPr lang="en-US" smtClean="0"/>
          </a:p>
        </p:txBody>
      </p:sp>
      <p:sp>
        <p:nvSpPr>
          <p:cNvPr id="184323" name="Rectangle 2"/>
          <p:cNvSpPr>
            <a:spLocks noGrp="1" noRot="1" noChangeAspect="1" noChangeArrowheads="1" noTextEdit="1"/>
          </p:cNvSpPr>
          <p:nvPr>
            <p:ph type="sldImg"/>
          </p:nvPr>
        </p:nvSpPr>
        <p:spPr>
          <a:xfrm>
            <a:off x="2865438" y="523875"/>
            <a:ext cx="3505200" cy="2628900"/>
          </a:xfrm>
          <a:ln/>
        </p:spPr>
      </p:sp>
      <p:sp>
        <p:nvSpPr>
          <p:cNvPr id="184324"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the user selects </a:t>
            </a:r>
            <a:r>
              <a:rPr lang="nl-BE" dirty="0" err="1" smtClean="0"/>
              <a:t>an</a:t>
            </a:r>
            <a:r>
              <a:rPr lang="nl-BE" dirty="0" smtClean="0"/>
              <a:t> </a:t>
            </a:r>
            <a:r>
              <a:rPr lang="nl-BE" dirty="0" err="1" smtClean="0"/>
              <a:t>activity</a:t>
            </a:r>
            <a:r>
              <a:rPr lang="nl-BE" dirty="0" smtClean="0"/>
              <a:t> </a:t>
            </a:r>
            <a:r>
              <a:rPr lang="nl-BE" dirty="0" err="1" smtClean="0"/>
              <a:t>for</a:t>
            </a:r>
            <a:r>
              <a:rPr lang="nl-BE" dirty="0" smtClean="0"/>
              <a:t> </a:t>
            </a:r>
            <a:r>
              <a:rPr lang="nl-BE" dirty="0" err="1" smtClean="0"/>
              <a:t>which</a:t>
            </a:r>
            <a:r>
              <a:rPr lang="nl-BE" dirty="0" smtClean="0"/>
              <a:t> </a:t>
            </a:r>
            <a:r>
              <a:rPr lang="nl-BE" dirty="0" err="1" smtClean="0"/>
              <a:t>an</a:t>
            </a:r>
            <a:r>
              <a:rPr lang="nl-BE" dirty="0" smtClean="0"/>
              <a:t> object must </a:t>
            </a:r>
            <a:r>
              <a:rPr lang="nl-BE" dirty="0" err="1" smtClean="0"/>
              <a:t>be</a:t>
            </a:r>
            <a:r>
              <a:rPr lang="nl-BE" baseline="0" dirty="0" smtClean="0"/>
              <a:t> </a:t>
            </a:r>
            <a:r>
              <a:rPr lang="nl-BE" dirty="0" err="1" smtClean="0"/>
              <a:t>first</a:t>
            </a:r>
            <a:r>
              <a:rPr lang="nl-BE" dirty="0" smtClean="0"/>
              <a:t> </a:t>
            </a:r>
            <a:r>
              <a:rPr lang="nl-BE" dirty="0" err="1" smtClean="0"/>
              <a:t>selected</a:t>
            </a:r>
            <a:r>
              <a:rPr lang="nl-BE" dirty="0" smtClean="0"/>
              <a:t>.</a:t>
            </a:r>
            <a:r>
              <a:rPr lang="nl-BE" baseline="0" dirty="0" smtClean="0"/>
              <a:t> </a:t>
            </a:r>
            <a:r>
              <a:rPr lang="nl-BE" dirty="0" err="1" smtClean="0"/>
              <a:t>It</a:t>
            </a:r>
            <a:r>
              <a:rPr lang="nl-BE" dirty="0" smtClean="0"/>
              <a:t> starts the </a:t>
            </a:r>
            <a:r>
              <a:rPr lang="nl-BE" dirty="0" err="1" smtClean="0"/>
              <a:t>browse</a:t>
            </a:r>
            <a:r>
              <a:rPr lang="nl-BE" dirty="0" smtClean="0"/>
              <a:t> </a:t>
            </a:r>
            <a:r>
              <a:rPr lang="nl-BE" dirty="0" err="1" smtClean="0"/>
              <a:t>form</a:t>
            </a:r>
            <a:r>
              <a:rPr lang="nl-BE" dirty="0" smtClean="0"/>
              <a:t> </a:t>
            </a:r>
            <a:r>
              <a:rPr lang="nl-BE" dirty="0" err="1" smtClean="0"/>
              <a:t>or</a:t>
            </a:r>
            <a:r>
              <a:rPr lang="nl-BE" dirty="0" smtClean="0"/>
              <a:t> </a:t>
            </a:r>
            <a:r>
              <a:rPr lang="nl-BE" dirty="0" err="1" smtClean="0"/>
              <a:t>lookup</a:t>
            </a:r>
            <a:r>
              <a:rPr lang="nl-BE" dirty="0" smtClean="0"/>
              <a:t> </a:t>
            </a:r>
            <a:r>
              <a:rPr lang="nl-BE" dirty="0" err="1" smtClean="0"/>
              <a:t>form</a:t>
            </a:r>
            <a:r>
              <a:rPr lang="nl-BE" dirty="0" smtClean="0"/>
              <a:t>, </a:t>
            </a:r>
            <a:r>
              <a:rPr lang="nl-BE" dirty="0" err="1" smtClean="0"/>
              <a:t>retrieves</a:t>
            </a:r>
            <a:r>
              <a:rPr lang="nl-BE" dirty="0" smtClean="0"/>
              <a:t> all metadata (</a:t>
            </a:r>
            <a:r>
              <a:rPr lang="nl-BE" dirty="0" err="1" smtClean="0"/>
              <a:t>such</a:t>
            </a:r>
            <a:r>
              <a:rPr lang="nl-BE" dirty="0" smtClean="0"/>
              <a:t> as filter </a:t>
            </a:r>
            <a:r>
              <a:rPr lang="nl-BE" dirty="0" err="1" smtClean="0"/>
              <a:t>fields</a:t>
            </a:r>
            <a:r>
              <a:rPr lang="nl-BE" dirty="0" smtClean="0"/>
              <a:t> </a:t>
            </a:r>
            <a:r>
              <a:rPr lang="nl-BE" dirty="0" err="1" smtClean="0"/>
              <a:t>or</a:t>
            </a:r>
            <a:r>
              <a:rPr lang="nl-BE" dirty="0" smtClean="0"/>
              <a:t> </a:t>
            </a:r>
            <a:r>
              <a:rPr lang="nl-BE" dirty="0" err="1" smtClean="0"/>
              <a:t>result</a:t>
            </a:r>
            <a:r>
              <a:rPr lang="nl-BE" dirty="0" smtClean="0"/>
              <a:t> </a:t>
            </a:r>
            <a:r>
              <a:rPr lang="nl-BE" dirty="0" err="1" smtClean="0"/>
              <a:t>fields</a:t>
            </a:r>
            <a:r>
              <a:rPr lang="nl-BE" dirty="0" smtClean="0"/>
              <a:t> </a:t>
            </a:r>
            <a:r>
              <a:rPr lang="nl-BE" dirty="0" err="1" smtClean="0"/>
              <a:t>information</a:t>
            </a:r>
            <a:r>
              <a:rPr lang="nl-BE" dirty="0" smtClean="0"/>
              <a:t>), and runs the query to </a:t>
            </a:r>
            <a:r>
              <a:rPr lang="nl-BE" dirty="0" err="1" smtClean="0"/>
              <a:t>retrieve</a:t>
            </a:r>
            <a:r>
              <a:rPr lang="nl-BE" dirty="0" smtClean="0"/>
              <a:t> the list of </a:t>
            </a:r>
            <a:r>
              <a:rPr lang="nl-BE" dirty="0" err="1" smtClean="0"/>
              <a:t>objects</a:t>
            </a:r>
            <a:r>
              <a:rPr lang="nl-BE" dirty="0" smtClean="0"/>
              <a:t>.</a:t>
            </a:r>
          </a:p>
          <a:p>
            <a:pPr eaLnBrk="1" hangingPunct="1"/>
            <a:endParaRPr lang="nl-BE" dirty="0" smtClean="0"/>
          </a:p>
          <a:p>
            <a:pPr eaLnBrk="1" hangingPunct="1"/>
            <a:r>
              <a:rPr lang="nl-BE" dirty="0" err="1" smtClean="0"/>
              <a:t>This</a:t>
            </a:r>
            <a:r>
              <a:rPr lang="nl-BE" dirty="0" smtClean="0"/>
              <a:t> is a </a:t>
            </a:r>
            <a:r>
              <a:rPr lang="nl-BE" dirty="0" err="1" smtClean="0"/>
              <a:t>common</a:t>
            </a:r>
            <a:r>
              <a:rPr lang="nl-BE" dirty="0" smtClean="0"/>
              <a:t> </a:t>
            </a:r>
            <a:r>
              <a:rPr lang="nl-BE" dirty="0" err="1" smtClean="0"/>
              <a:t>flow</a:t>
            </a:r>
            <a:r>
              <a:rPr lang="nl-BE" dirty="0" smtClean="0"/>
              <a:t> </a:t>
            </a:r>
            <a:r>
              <a:rPr lang="nl-BE" dirty="0" err="1" smtClean="0"/>
              <a:t>for</a:t>
            </a:r>
            <a:r>
              <a:rPr lang="nl-BE" dirty="0" smtClean="0"/>
              <a:t> all </a:t>
            </a:r>
            <a:r>
              <a:rPr lang="nl-BE" dirty="0" err="1" smtClean="0"/>
              <a:t>activities</a:t>
            </a:r>
            <a:r>
              <a:rPr lang="nl-BE" dirty="0" smtClean="0"/>
              <a:t> </a:t>
            </a:r>
            <a:r>
              <a:rPr lang="nl-BE" dirty="0" err="1" smtClean="0"/>
              <a:t>that</a:t>
            </a:r>
            <a:r>
              <a:rPr lang="nl-BE" dirty="0" smtClean="0"/>
              <a:t> </a:t>
            </a:r>
            <a:r>
              <a:rPr lang="nl-BE" dirty="0" err="1" smtClean="0"/>
              <a:t>require</a:t>
            </a:r>
            <a:r>
              <a:rPr lang="nl-BE" dirty="0" smtClean="0"/>
              <a:t> </a:t>
            </a:r>
            <a:r>
              <a:rPr lang="nl-BE" dirty="0" err="1" smtClean="0"/>
              <a:t>an</a:t>
            </a:r>
            <a:r>
              <a:rPr lang="nl-BE" dirty="0" smtClean="0"/>
              <a:t> object </a:t>
            </a:r>
            <a:r>
              <a:rPr lang="nl-BE" dirty="0" err="1" smtClean="0"/>
              <a:t>be</a:t>
            </a:r>
            <a:r>
              <a:rPr lang="nl-BE" dirty="0" smtClean="0"/>
              <a:t> </a:t>
            </a:r>
            <a:r>
              <a:rPr lang="nl-BE" dirty="0" err="1" smtClean="0"/>
              <a:t>selected</a:t>
            </a:r>
            <a:r>
              <a:rPr lang="nl-BE" dirty="0" smtClean="0"/>
              <a:t> </a:t>
            </a:r>
            <a:r>
              <a:rPr lang="nl-BE" dirty="0" err="1" smtClean="0"/>
              <a:t>before</a:t>
            </a:r>
            <a:r>
              <a:rPr lang="nl-BE" dirty="0" smtClean="0"/>
              <a:t> the object </a:t>
            </a:r>
            <a:r>
              <a:rPr lang="nl-BE" dirty="0" err="1" smtClean="0"/>
              <a:t>form</a:t>
            </a:r>
            <a:r>
              <a:rPr lang="nl-BE" dirty="0" smtClean="0"/>
              <a:t> </a:t>
            </a:r>
            <a:r>
              <a:rPr lang="nl-BE" dirty="0" err="1" smtClean="0"/>
              <a:t>for</a:t>
            </a:r>
            <a:r>
              <a:rPr lang="nl-BE" dirty="0" smtClean="0"/>
              <a:t> the </a:t>
            </a:r>
            <a:r>
              <a:rPr lang="nl-BE" dirty="0" err="1" smtClean="0"/>
              <a:t>activity</a:t>
            </a:r>
            <a:r>
              <a:rPr lang="nl-BE" dirty="0" smtClean="0"/>
              <a:t> is </a:t>
            </a:r>
            <a:r>
              <a:rPr lang="nl-BE" dirty="0" err="1" smtClean="0"/>
              <a:t>started</a:t>
            </a:r>
            <a:r>
              <a:rPr lang="nl-BE" dirty="0" smtClean="0"/>
              <a:t> (</a:t>
            </a:r>
            <a:r>
              <a:rPr lang="nl-BE" dirty="0" err="1" smtClean="0"/>
              <a:t>for</a:t>
            </a:r>
            <a:r>
              <a:rPr lang="nl-BE" dirty="0" smtClean="0"/>
              <a:t> </a:t>
            </a:r>
            <a:r>
              <a:rPr lang="nl-BE" dirty="0" err="1" smtClean="0"/>
              <a:t>example</a:t>
            </a:r>
            <a:r>
              <a:rPr lang="nl-BE" dirty="0" smtClean="0"/>
              <a:t> “</a:t>
            </a:r>
            <a:r>
              <a:rPr lang="nl-BE" dirty="0" err="1" smtClean="0"/>
              <a:t>Modify</a:t>
            </a:r>
            <a:r>
              <a:rPr lang="nl-BE" dirty="0" smtClean="0"/>
              <a:t>” </a:t>
            </a:r>
            <a:r>
              <a:rPr lang="nl-BE" dirty="0" err="1" smtClean="0"/>
              <a:t>or</a:t>
            </a:r>
            <a:r>
              <a:rPr lang="nl-BE" dirty="0" smtClean="0"/>
              <a:t> “Delete”).</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7"/>
          <p:cNvSpPr>
            <a:spLocks noGrp="1" noChangeArrowheads="1"/>
          </p:cNvSpPr>
          <p:nvPr>
            <p:ph type="sldNum" sz="quarter" idx="5"/>
          </p:nvPr>
        </p:nvSpPr>
        <p:spPr>
          <a:noFill/>
        </p:spPr>
        <p:txBody>
          <a:bodyPr/>
          <a:lstStyle/>
          <a:p>
            <a:fld id="{AA9F7708-95F6-440C-9B22-CE6E594533F4}" type="slidenum">
              <a:rPr lang="en-US" smtClean="0"/>
              <a:pPr/>
              <a:t>49</a:t>
            </a:fld>
            <a:endParaRPr lang="en-US" smtClean="0"/>
          </a:p>
        </p:txBody>
      </p:sp>
      <p:sp>
        <p:nvSpPr>
          <p:cNvPr id="185347" name="Rectangle 2"/>
          <p:cNvSpPr>
            <a:spLocks noGrp="1" noRot="1" noChangeAspect="1" noChangeArrowheads="1" noTextEdit="1"/>
          </p:cNvSpPr>
          <p:nvPr>
            <p:ph type="sldImg"/>
          </p:nvPr>
        </p:nvSpPr>
        <p:spPr>
          <a:xfrm>
            <a:off x="2865438" y="523875"/>
            <a:ext cx="3505200" cy="2628900"/>
          </a:xfrm>
          <a:ln/>
        </p:spPr>
      </p:sp>
      <p:sp>
        <p:nvSpPr>
          <p:cNvPr id="185348"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t>
            </a:r>
            <a:r>
              <a:rPr lang="nl-BE" dirty="0" err="1" smtClean="0"/>
              <a:t>modifying</a:t>
            </a:r>
            <a:r>
              <a:rPr lang="nl-BE" dirty="0" smtClean="0"/>
              <a:t> </a:t>
            </a:r>
            <a:r>
              <a:rPr lang="nl-BE" dirty="0" err="1" smtClean="0"/>
              <a:t>or</a:t>
            </a:r>
            <a:r>
              <a:rPr lang="nl-BE" dirty="0" smtClean="0"/>
              <a:t> </a:t>
            </a:r>
            <a:r>
              <a:rPr lang="nl-BE" dirty="0" err="1" smtClean="0"/>
              <a:t>deleting</a:t>
            </a:r>
            <a:r>
              <a:rPr lang="nl-BE" dirty="0" smtClean="0"/>
              <a:t> </a:t>
            </a:r>
            <a:r>
              <a:rPr lang="nl-BE" dirty="0" err="1" smtClean="0"/>
              <a:t>an</a:t>
            </a:r>
            <a:r>
              <a:rPr lang="nl-BE" dirty="0" smtClean="0"/>
              <a:t> object.</a:t>
            </a:r>
            <a:r>
              <a:rPr lang="nl-BE" baseline="0" dirty="0" smtClean="0"/>
              <a:t> </a:t>
            </a:r>
            <a:r>
              <a:rPr lang="nl-BE" dirty="0" smtClean="0"/>
              <a:t>The </a:t>
            </a:r>
            <a:r>
              <a:rPr lang="nl-BE" dirty="0" err="1" smtClean="0"/>
              <a:t>main</a:t>
            </a:r>
            <a:r>
              <a:rPr lang="nl-BE" dirty="0" smtClean="0"/>
              <a:t> </a:t>
            </a:r>
            <a:r>
              <a:rPr lang="nl-BE" dirty="0" err="1" smtClean="0"/>
              <a:t>difference</a:t>
            </a:r>
            <a:r>
              <a:rPr lang="nl-BE" dirty="0" smtClean="0"/>
              <a:t> </a:t>
            </a:r>
            <a:r>
              <a:rPr lang="nl-BE" dirty="0" err="1" smtClean="0"/>
              <a:t>with</a:t>
            </a:r>
            <a:r>
              <a:rPr lang="nl-BE" dirty="0" smtClean="0"/>
              <a:t> the </a:t>
            </a:r>
            <a:r>
              <a:rPr lang="nl-BE" dirty="0" err="1" smtClean="0"/>
              <a:t>Create</a:t>
            </a:r>
            <a:r>
              <a:rPr lang="nl-BE" dirty="0" smtClean="0"/>
              <a:t> </a:t>
            </a:r>
            <a:r>
              <a:rPr lang="nl-BE" dirty="0" err="1" smtClean="0"/>
              <a:t>flow</a:t>
            </a:r>
            <a:r>
              <a:rPr lang="nl-BE" dirty="0" smtClean="0"/>
              <a:t> is the </a:t>
            </a:r>
            <a:r>
              <a:rPr lang="nl-BE" dirty="0" err="1" smtClean="0"/>
              <a:t>call</a:t>
            </a:r>
            <a:r>
              <a:rPr lang="nl-BE" dirty="0" smtClean="0"/>
              <a:t> to </a:t>
            </a:r>
            <a:r>
              <a:rPr lang="nl-BE" dirty="0" err="1" smtClean="0"/>
              <a:t>DataLoadGetPublicTables</a:t>
            </a:r>
            <a:r>
              <a:rPr lang="nl-BE" dirty="0" smtClean="0"/>
              <a:t> </a:t>
            </a:r>
            <a:r>
              <a:rPr lang="nl-BE" dirty="0" err="1" smtClean="0"/>
              <a:t>instead</a:t>
            </a:r>
            <a:r>
              <a:rPr lang="nl-BE" dirty="0" smtClean="0"/>
              <a:t> of </a:t>
            </a:r>
            <a:r>
              <a:rPr lang="nl-BE" dirty="0" err="1" smtClean="0"/>
              <a:t>DataNewGetPublicTables</a:t>
            </a:r>
            <a:r>
              <a:rPr lang="nl-BE" dirty="0" smtClean="0"/>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0E6E9710-0B69-45AE-8464-DF74684DDAF0}" type="slidenum">
              <a:rPr lang="en-US" smtClean="0"/>
              <a:pPr/>
              <a:t>5</a:t>
            </a:fld>
            <a:endParaRPr lang="en-US" smtClean="0"/>
          </a:p>
        </p:txBody>
      </p:sp>
      <p:sp>
        <p:nvSpPr>
          <p:cNvPr id="140291" name="Rectangle 2"/>
          <p:cNvSpPr>
            <a:spLocks noGrp="1" noRot="1" noChangeAspect="1" noChangeArrowheads="1" noTextEdit="1"/>
          </p:cNvSpPr>
          <p:nvPr>
            <p:ph type="sldImg"/>
          </p:nvPr>
        </p:nvSpPr>
        <p:spPr>
          <a:ln/>
        </p:spPr>
      </p:sp>
      <p:sp>
        <p:nvSpPr>
          <p:cNvPr id="140292" name="Rectangle 3"/>
          <p:cNvSpPr>
            <a:spLocks noGrp="1" noChangeArrowheads="1"/>
          </p:cNvSpPr>
          <p:nvPr>
            <p:ph type="body" idx="1"/>
          </p:nvPr>
        </p:nvSpPr>
        <p:spPr>
          <a:noFill/>
          <a:ln/>
        </p:spPr>
        <p:txBody>
          <a:bodyPr/>
          <a:lstStyle/>
          <a:p>
            <a:pPr eaLnBrk="1" hangingPunct="1"/>
            <a:r>
              <a:rPr lang="en-US" dirty="0" smtClean="0"/>
              <a:t>The UI Design Mode is the main way</a:t>
            </a:r>
            <a:r>
              <a:rPr lang="en-US" baseline="0" dirty="0" smtClean="0"/>
              <a:t> </a:t>
            </a:r>
            <a:r>
              <a:rPr lang="en-US" dirty="0" smtClean="0"/>
              <a:t>to change the applications UI. Typically, Customization developers would remove fields, or make them read-only.  </a:t>
            </a:r>
            <a:r>
              <a:rPr lang="en-US" dirty="0" smtClean="0"/>
              <a:t>They</a:t>
            </a:r>
            <a:r>
              <a:rPr lang="en-US" baseline="0" dirty="0" smtClean="0"/>
              <a:t> can also </a:t>
            </a:r>
            <a:r>
              <a:rPr lang="en-US" dirty="0" smtClean="0"/>
              <a:t>totally </a:t>
            </a:r>
            <a:r>
              <a:rPr lang="en-US" dirty="0" smtClean="0"/>
              <a:t>rearrange the form.</a:t>
            </a:r>
          </a:p>
          <a:p>
            <a:pPr eaLnBrk="1" hangingPunct="1"/>
            <a:endParaRPr lang="en-US" dirty="0" smtClean="0"/>
          </a:p>
          <a:p>
            <a:pPr eaLnBrk="1" hangingPunct="1"/>
            <a:r>
              <a:rPr lang="en-US" dirty="0" smtClean="0"/>
              <a:t>You can also use UI Customization</a:t>
            </a:r>
            <a:r>
              <a:rPr lang="en-US" baseline="0" dirty="0" smtClean="0"/>
              <a:t> </a:t>
            </a:r>
            <a:r>
              <a:rPr lang="en-US" dirty="0" smtClean="0"/>
              <a:t>to put new fields on the form</a:t>
            </a:r>
            <a:r>
              <a:rPr lang="en-US" baseline="0" dirty="0" smtClean="0"/>
              <a:t> </a:t>
            </a:r>
            <a:r>
              <a:rPr lang="en-US" dirty="0" smtClean="0"/>
              <a:t>and put new tab controls and grids on the form (this is in case of adding a </a:t>
            </a:r>
            <a:r>
              <a:rPr lang="en-US" dirty="0" smtClean="0"/>
              <a:t>custom </a:t>
            </a:r>
            <a:r>
              <a:rPr lang="en-US" dirty="0" smtClean="0"/>
              <a:t>table to an existing form).</a:t>
            </a:r>
          </a:p>
          <a:p>
            <a:pPr eaLnBrk="1" hangingPunct="1"/>
            <a:endParaRPr lang="en-US" dirty="0" smtClean="0"/>
          </a:p>
          <a:p>
            <a:pPr eaLnBrk="1" hangingPunct="1"/>
            <a:r>
              <a:rPr lang="en-US" dirty="0" smtClean="0"/>
              <a:t>The UI Design Mode is available on almost all forms in the fin application.</a:t>
            </a:r>
            <a:r>
              <a:rPr lang="en-US" baseline="0" dirty="0" smtClean="0"/>
              <a:t> </a:t>
            </a:r>
            <a:r>
              <a:rPr lang="en-US" baseline="0" dirty="0" smtClean="0"/>
              <a:t>Start </a:t>
            </a:r>
            <a:r>
              <a:rPr lang="en-US" baseline="0" dirty="0" smtClean="0"/>
              <a:t>it using “</a:t>
            </a:r>
            <a:r>
              <a:rPr lang="en-US" dirty="0" smtClean="0"/>
              <a:t>Tools-&gt;Design Mode…”</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p>
            <a:fld id="{8D97C3B8-B878-4E0D-89E8-668C60816A32}" type="slidenum">
              <a:rPr lang="en-US" smtClean="0"/>
              <a:pPr/>
              <a:t>50</a:t>
            </a:fld>
            <a:endParaRPr lang="en-US" smtClean="0"/>
          </a:p>
        </p:txBody>
      </p:sp>
      <p:sp>
        <p:nvSpPr>
          <p:cNvPr id="186371" name="Rectangle 2"/>
          <p:cNvSpPr>
            <a:spLocks noGrp="1" noRot="1" noChangeAspect="1" noChangeArrowheads="1" noTextEdit="1"/>
          </p:cNvSpPr>
          <p:nvPr>
            <p:ph type="sldImg"/>
          </p:nvPr>
        </p:nvSpPr>
        <p:spPr>
          <a:xfrm>
            <a:off x="2865438" y="523875"/>
            <a:ext cx="3505200" cy="2628900"/>
          </a:xfrm>
          <a:ln/>
        </p:spPr>
      </p:sp>
      <p:sp>
        <p:nvSpPr>
          <p:cNvPr id="186372"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the user clicks Save and submits the </a:t>
            </a:r>
            <a:r>
              <a:rPr lang="nl-BE" dirty="0" err="1" smtClean="0"/>
              <a:t>form</a:t>
            </a:r>
            <a:r>
              <a:rPr lang="nl-BE" dirty="0" smtClean="0"/>
              <a:t>.</a:t>
            </a:r>
          </a:p>
          <a:p>
            <a:pPr eaLnBrk="1" hangingPunct="1"/>
            <a:endParaRPr lang="nl-BE" dirty="0" smtClean="0"/>
          </a:p>
          <a:p>
            <a:pPr eaLnBrk="1" hangingPunct="1"/>
            <a:r>
              <a:rPr lang="nl-BE" dirty="0" err="1" smtClean="0"/>
              <a:t>Note</a:t>
            </a:r>
            <a:r>
              <a:rPr lang="nl-BE" dirty="0" smtClean="0"/>
              <a:t>:</a:t>
            </a:r>
          </a:p>
          <a:p>
            <a:pPr eaLnBrk="1" hangingPunct="1"/>
            <a:endParaRPr lang="nl-BE" dirty="0" smtClean="0"/>
          </a:p>
          <a:p>
            <a:pPr eaLnBrk="1" hangingPunct="1">
              <a:buFontTx/>
              <a:buChar char="•"/>
            </a:pPr>
            <a:r>
              <a:rPr lang="nl-BE" dirty="0" err="1" smtClean="0"/>
              <a:t>SetOutputDataset</a:t>
            </a:r>
            <a:r>
              <a:rPr lang="nl-BE" dirty="0" smtClean="0"/>
              <a:t>: Handles the </a:t>
            </a:r>
            <a:r>
              <a:rPr lang="nl-BE" dirty="0" err="1" smtClean="0"/>
              <a:t>completion</a:t>
            </a:r>
            <a:r>
              <a:rPr lang="nl-BE" dirty="0" smtClean="0"/>
              <a:t> of the </a:t>
            </a:r>
            <a:r>
              <a:rPr lang="nl-BE" dirty="0" err="1" smtClean="0"/>
              <a:t>tc</a:t>
            </a:r>
            <a:r>
              <a:rPr lang="nl-BE" dirty="0" smtClean="0"/>
              <a:t>_status. </a:t>
            </a:r>
            <a:r>
              <a:rPr lang="nl-BE" dirty="0" err="1" smtClean="0"/>
              <a:t>It</a:t>
            </a:r>
            <a:r>
              <a:rPr lang="nl-BE" dirty="0" smtClean="0"/>
              <a:t> </a:t>
            </a:r>
            <a:r>
              <a:rPr lang="nl-BE" dirty="0" err="1" smtClean="0"/>
              <a:t>also</a:t>
            </a:r>
            <a:r>
              <a:rPr lang="nl-BE" dirty="0" smtClean="0"/>
              <a:t> </a:t>
            </a:r>
            <a:r>
              <a:rPr lang="nl-BE" dirty="0" err="1" smtClean="0"/>
              <a:t>ensures</a:t>
            </a:r>
            <a:r>
              <a:rPr lang="nl-BE" dirty="0" smtClean="0"/>
              <a:t> </a:t>
            </a:r>
            <a:r>
              <a:rPr lang="nl-BE" dirty="0" err="1" smtClean="0"/>
              <a:t>that</a:t>
            </a:r>
            <a:r>
              <a:rPr lang="nl-BE" dirty="0" smtClean="0"/>
              <a:t> ONLY </a:t>
            </a:r>
            <a:r>
              <a:rPr lang="nl-BE" dirty="0" err="1" smtClean="0"/>
              <a:t>changed</a:t>
            </a:r>
            <a:r>
              <a:rPr lang="nl-BE" dirty="0" smtClean="0"/>
              <a:t>/</a:t>
            </a:r>
            <a:r>
              <a:rPr lang="nl-BE" dirty="0" err="1" smtClean="0"/>
              <a:t>new</a:t>
            </a:r>
            <a:r>
              <a:rPr lang="nl-BE" dirty="0" smtClean="0"/>
              <a:t>/</a:t>
            </a:r>
            <a:r>
              <a:rPr lang="nl-BE" dirty="0" err="1" smtClean="0"/>
              <a:t>deleted</a:t>
            </a:r>
            <a:r>
              <a:rPr lang="nl-BE" dirty="0" smtClean="0"/>
              <a:t> records are sent to the server.</a:t>
            </a:r>
          </a:p>
          <a:p>
            <a:pPr eaLnBrk="1" hangingPunct="1">
              <a:buFontTx/>
              <a:buNone/>
            </a:pPr>
            <a:endParaRPr lang="nl-BE" dirty="0" smtClean="0"/>
          </a:p>
          <a:p>
            <a:pPr eaLnBrk="1" hangingPunct="1">
              <a:buFontTx/>
              <a:buChar char="•"/>
            </a:pPr>
            <a:r>
              <a:rPr lang="nl-BE" dirty="0" err="1" smtClean="0"/>
              <a:t>SetOutputDataset</a:t>
            </a:r>
            <a:r>
              <a:rPr lang="nl-BE" dirty="0" smtClean="0"/>
              <a:t>: </a:t>
            </a:r>
            <a:r>
              <a:rPr lang="nl-BE" dirty="0" err="1" smtClean="0"/>
              <a:t>When</a:t>
            </a:r>
            <a:r>
              <a:rPr lang="nl-BE" dirty="0" smtClean="0"/>
              <a:t> data is </a:t>
            </a:r>
            <a:r>
              <a:rPr lang="nl-BE" dirty="0" err="1" smtClean="0"/>
              <a:t>submitted</a:t>
            </a:r>
            <a:r>
              <a:rPr lang="nl-BE" dirty="0" smtClean="0"/>
              <a:t> </a:t>
            </a:r>
            <a:r>
              <a:rPr lang="nl-BE" dirty="0" err="1" smtClean="0"/>
              <a:t>for</a:t>
            </a:r>
            <a:r>
              <a:rPr lang="nl-BE" dirty="0" smtClean="0"/>
              <a:t> the “Delete” </a:t>
            </a:r>
            <a:r>
              <a:rPr lang="nl-BE" dirty="0" err="1" smtClean="0"/>
              <a:t>activity</a:t>
            </a:r>
            <a:r>
              <a:rPr lang="nl-BE" dirty="0" smtClean="0"/>
              <a:t>, the </a:t>
            </a:r>
            <a:r>
              <a:rPr lang="nl-BE" dirty="0" err="1" smtClean="0"/>
              <a:t>tc</a:t>
            </a:r>
            <a:r>
              <a:rPr lang="nl-BE" dirty="0" smtClean="0"/>
              <a:t>_status </a:t>
            </a:r>
            <a:r>
              <a:rPr lang="nl-BE" dirty="0" err="1" smtClean="0"/>
              <a:t>for</a:t>
            </a:r>
            <a:r>
              <a:rPr lang="nl-BE" dirty="0" smtClean="0"/>
              <a:t> the </a:t>
            </a:r>
            <a:r>
              <a:rPr lang="nl-BE" dirty="0" err="1" smtClean="0"/>
              <a:t>main</a:t>
            </a:r>
            <a:r>
              <a:rPr lang="nl-BE" dirty="0" smtClean="0"/>
              <a:t> </a:t>
            </a:r>
            <a:r>
              <a:rPr lang="nl-BE" dirty="0" err="1" smtClean="0"/>
              <a:t>table</a:t>
            </a:r>
            <a:r>
              <a:rPr lang="nl-BE" dirty="0" smtClean="0"/>
              <a:t> records is set to “D”.</a:t>
            </a:r>
          </a:p>
          <a:p>
            <a:pPr eaLnBrk="1" hangingPunct="1">
              <a:buFontTx/>
              <a:buChar char="•"/>
            </a:pPr>
            <a:endParaRPr lang="nl-BE"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p>
            <a:fld id="{0627ED99-FB35-4448-A559-946135B4F77E}" type="slidenum">
              <a:rPr lang="en-US" smtClean="0"/>
              <a:pPr/>
              <a:t>51</a:t>
            </a:fld>
            <a:endParaRPr lang="en-US" smtClean="0"/>
          </a:p>
        </p:txBody>
      </p:sp>
      <p:sp>
        <p:nvSpPr>
          <p:cNvPr id="187395" name="Rectangle 2"/>
          <p:cNvSpPr>
            <a:spLocks noGrp="1" noRot="1" noChangeAspect="1" noChangeArrowheads="1" noTextEdit="1"/>
          </p:cNvSpPr>
          <p:nvPr>
            <p:ph type="sldImg"/>
          </p:nvPr>
        </p:nvSpPr>
        <p:spPr>
          <a:xfrm>
            <a:off x="2865438" y="523875"/>
            <a:ext cx="3505200" cy="2628900"/>
          </a:xfrm>
          <a:ln/>
        </p:spPr>
      </p:sp>
      <p:sp>
        <p:nvSpPr>
          <p:cNvPr id="187396"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business component </a:t>
            </a:r>
            <a:r>
              <a:rPr lang="nl-BE" dirty="0" err="1" smtClean="0"/>
              <a:t>instance</a:t>
            </a:r>
            <a:r>
              <a:rPr lang="nl-BE" dirty="0" smtClean="0"/>
              <a:t> is </a:t>
            </a:r>
            <a:r>
              <a:rPr lang="nl-BE" dirty="0" err="1" smtClean="0"/>
              <a:t>started</a:t>
            </a:r>
            <a:r>
              <a:rPr lang="nl-BE" dirty="0" smtClean="0"/>
              <a:t>. </a:t>
            </a:r>
            <a:r>
              <a:rPr lang="nl-BE" baseline="0" dirty="0" smtClean="0"/>
              <a:t> </a:t>
            </a:r>
            <a:r>
              <a:rPr lang="nl-BE" dirty="0" err="1" smtClean="0"/>
              <a:t>You</a:t>
            </a:r>
            <a:r>
              <a:rPr lang="nl-BE" dirty="0" smtClean="0"/>
              <a:t> </a:t>
            </a:r>
            <a:r>
              <a:rPr lang="nl-BE" dirty="0" err="1" smtClean="0"/>
              <a:t>can</a:t>
            </a:r>
            <a:r>
              <a:rPr lang="nl-BE" dirty="0" smtClean="0"/>
              <a:t> start a component </a:t>
            </a:r>
            <a:r>
              <a:rPr lang="nl-BE" dirty="0" err="1" smtClean="0"/>
              <a:t>instance</a:t>
            </a:r>
            <a:r>
              <a:rPr lang="nl-BE" dirty="0" smtClean="0"/>
              <a:t> in </a:t>
            </a:r>
            <a:r>
              <a:rPr lang="nl-BE" dirty="0" err="1" smtClean="0"/>
              <a:t>two</a:t>
            </a:r>
            <a:r>
              <a:rPr lang="nl-BE" dirty="0" smtClean="0"/>
              <a:t> </a:t>
            </a:r>
            <a:r>
              <a:rPr lang="nl-BE" dirty="0" err="1" smtClean="0"/>
              <a:t>ways</a:t>
            </a:r>
            <a:r>
              <a:rPr lang="nl-BE" dirty="0" smtClean="0"/>
              <a:t>:</a:t>
            </a:r>
          </a:p>
          <a:p>
            <a:pPr eaLnBrk="1" hangingPunct="1">
              <a:buFontTx/>
              <a:buAutoNum type="arabicPeriod"/>
            </a:pPr>
            <a:r>
              <a:rPr lang="nl-BE" dirty="0" smtClean="0"/>
              <a:t> </a:t>
            </a:r>
            <a:r>
              <a:rPr lang="nl-BE" dirty="0" err="1" smtClean="0"/>
              <a:t>With</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instance</a:t>
            </a:r>
            <a:r>
              <a:rPr lang="nl-BE" dirty="0" smtClean="0"/>
              <a:t> ID, in </a:t>
            </a:r>
            <a:r>
              <a:rPr lang="nl-BE" dirty="0" err="1" smtClean="0"/>
              <a:t>which</a:t>
            </a:r>
            <a:r>
              <a:rPr lang="nl-BE" dirty="0" smtClean="0"/>
              <a:t> case the state of </a:t>
            </a:r>
            <a:r>
              <a:rPr lang="nl-BE" dirty="0" err="1" smtClean="0"/>
              <a:t>that</a:t>
            </a:r>
            <a:r>
              <a:rPr lang="nl-BE" dirty="0" smtClean="0"/>
              <a:t> </a:t>
            </a:r>
            <a:r>
              <a:rPr lang="nl-BE" dirty="0" err="1" smtClean="0"/>
              <a:t>instance</a:t>
            </a:r>
            <a:r>
              <a:rPr lang="nl-BE" dirty="0" smtClean="0"/>
              <a:t> is </a:t>
            </a:r>
            <a:r>
              <a:rPr lang="nl-BE" dirty="0" err="1" smtClean="0"/>
              <a:t>loaded</a:t>
            </a:r>
            <a:r>
              <a:rPr lang="nl-BE" dirty="0" smtClean="0"/>
              <a:t>, </a:t>
            </a:r>
            <a:r>
              <a:rPr lang="nl-BE" dirty="0" err="1" smtClean="0"/>
              <a:t>or</a:t>
            </a:r>
            <a:endParaRPr lang="nl-BE" dirty="0" smtClean="0"/>
          </a:p>
          <a:p>
            <a:pPr eaLnBrk="1" hangingPunct="1">
              <a:buFontTx/>
              <a:buAutoNum type="arabicPeriod"/>
            </a:pPr>
            <a:r>
              <a:rPr lang="nl-BE" dirty="0" smtClean="0"/>
              <a:t> </a:t>
            </a:r>
            <a:r>
              <a:rPr lang="nl-BE" dirty="0" err="1" smtClean="0"/>
              <a:t>With</a:t>
            </a:r>
            <a:r>
              <a:rPr lang="nl-BE" dirty="0" smtClean="0"/>
              <a:t> a </a:t>
            </a:r>
            <a:r>
              <a:rPr lang="nl-BE" dirty="0" err="1" smtClean="0"/>
              <a:t>non-existing</a:t>
            </a:r>
            <a:r>
              <a:rPr lang="nl-BE" dirty="0" smtClean="0"/>
              <a:t> </a:t>
            </a:r>
            <a:r>
              <a:rPr lang="nl-BE" dirty="0" err="1" smtClean="0"/>
              <a:t>instance</a:t>
            </a:r>
            <a:r>
              <a:rPr lang="nl-BE" dirty="0" smtClean="0"/>
              <a:t> ID (=0), in </a:t>
            </a:r>
            <a:r>
              <a:rPr lang="nl-BE" dirty="0" err="1" smtClean="0"/>
              <a:t>which</a:t>
            </a:r>
            <a:r>
              <a:rPr lang="nl-BE" dirty="0" smtClean="0"/>
              <a:t> case the system </a:t>
            </a:r>
            <a:r>
              <a:rPr lang="nl-BE" dirty="0" err="1" smtClean="0"/>
              <a:t>creates</a:t>
            </a:r>
            <a:r>
              <a:rPr lang="nl-BE" dirty="0" smtClean="0"/>
              <a:t> a </a:t>
            </a:r>
            <a:r>
              <a:rPr lang="nl-BE" dirty="0" err="1" smtClean="0"/>
              <a:t>new</a:t>
            </a:r>
            <a:r>
              <a:rPr lang="nl-BE" dirty="0" smtClean="0"/>
              <a:t> </a:t>
            </a:r>
            <a:r>
              <a:rPr lang="nl-BE" dirty="0" err="1" smtClean="0"/>
              <a:t>instance</a:t>
            </a:r>
            <a:r>
              <a:rPr lang="nl-BE" dirty="0" smtClean="0"/>
              <a:t>.  </a:t>
            </a:r>
          </a:p>
          <a:p>
            <a:pPr eaLnBrk="1" hangingPunct="1"/>
            <a:r>
              <a:rPr lang="nl-BE" dirty="0" smtClean="0"/>
              <a:t>The </a:t>
            </a:r>
            <a:r>
              <a:rPr lang="nl-BE" dirty="0" err="1" smtClean="0"/>
              <a:t>instance</a:t>
            </a:r>
            <a:r>
              <a:rPr lang="nl-BE" dirty="0" smtClean="0"/>
              <a:t> is </a:t>
            </a:r>
            <a:r>
              <a:rPr lang="nl-BE" dirty="0" err="1" smtClean="0"/>
              <a:t>started</a:t>
            </a:r>
            <a:r>
              <a:rPr lang="nl-BE" dirty="0" smtClean="0"/>
              <a:t> </a:t>
            </a:r>
            <a:r>
              <a:rPr lang="nl-BE" dirty="0" err="1" smtClean="0"/>
              <a:t>by</a:t>
            </a:r>
            <a:r>
              <a:rPr lang="nl-BE" dirty="0" smtClean="0"/>
              <a:t> running the </a:t>
            </a:r>
            <a:r>
              <a:rPr lang="nl-BE" dirty="0" err="1" smtClean="0"/>
              <a:t>instance</a:t>
            </a:r>
            <a:r>
              <a:rPr lang="nl-BE" dirty="0" smtClean="0"/>
              <a:t> </a:t>
            </a:r>
            <a:r>
              <a:rPr lang="nl-BE" dirty="0" err="1" smtClean="0"/>
              <a:t>persistently</a:t>
            </a:r>
            <a:r>
              <a:rPr lang="nl-BE" dirty="0" smtClean="0"/>
              <a:t> </a:t>
            </a:r>
            <a:r>
              <a:rPr lang="nl-BE" dirty="0" err="1" smtClean="0"/>
              <a:t>on</a:t>
            </a:r>
            <a:r>
              <a:rPr lang="nl-BE" dirty="0" smtClean="0"/>
              <a:t> the </a:t>
            </a:r>
            <a:r>
              <a:rPr lang="nl-BE" dirty="0" err="1" smtClean="0"/>
              <a:t>AppServer</a:t>
            </a:r>
            <a:r>
              <a:rPr lang="nl-BE" dirty="0" smtClean="0"/>
              <a:t>.</a:t>
            </a:r>
            <a:r>
              <a:rPr lang="nl-BE" baseline="0" dirty="0" smtClean="0"/>
              <a:t> </a:t>
            </a:r>
            <a:r>
              <a:rPr lang="nl-BE" dirty="0" err="1" smtClean="0"/>
              <a:t>This</a:t>
            </a:r>
            <a:r>
              <a:rPr lang="nl-BE" dirty="0" smtClean="0"/>
              <a:t> </a:t>
            </a:r>
            <a:r>
              <a:rPr lang="nl-BE" dirty="0" err="1" smtClean="0"/>
              <a:t>locks</a:t>
            </a:r>
            <a:r>
              <a:rPr lang="nl-BE" dirty="0" smtClean="0"/>
              <a:t> the </a:t>
            </a:r>
            <a:r>
              <a:rPr lang="nl-BE" dirty="0" err="1" smtClean="0"/>
              <a:t>AppServer</a:t>
            </a:r>
            <a:r>
              <a:rPr lang="nl-BE" dirty="0" smtClean="0"/>
              <a:t> agent, and </a:t>
            </a:r>
            <a:r>
              <a:rPr lang="nl-BE" dirty="0" err="1" smtClean="0"/>
              <a:t>ensures</a:t>
            </a:r>
            <a:r>
              <a:rPr lang="nl-BE" dirty="0" smtClean="0"/>
              <a:t> </a:t>
            </a:r>
            <a:r>
              <a:rPr lang="nl-BE" dirty="0" err="1" smtClean="0"/>
              <a:t>that</a:t>
            </a:r>
            <a:r>
              <a:rPr lang="nl-BE" dirty="0" smtClean="0"/>
              <a:t> data and context </a:t>
            </a:r>
            <a:r>
              <a:rPr lang="nl-BE" dirty="0" err="1" smtClean="0"/>
              <a:t>remain</a:t>
            </a:r>
            <a:r>
              <a:rPr lang="nl-BE" dirty="0" smtClean="0"/>
              <a:t> </a:t>
            </a:r>
            <a:r>
              <a:rPr lang="nl-BE" dirty="0" err="1" smtClean="0"/>
              <a:t>available</a:t>
            </a:r>
            <a:r>
              <a:rPr lang="nl-BE" dirty="0" smtClean="0"/>
              <a:t> to the </a:t>
            </a:r>
            <a:r>
              <a:rPr lang="nl-BE" dirty="0" err="1" smtClean="0"/>
              <a:t>client</a:t>
            </a:r>
            <a:r>
              <a:rPr lang="nl-BE" dirty="0" smtClean="0"/>
              <a:t> </a:t>
            </a:r>
            <a:r>
              <a:rPr lang="nl-BE" dirty="0" err="1" smtClean="0"/>
              <a:t>session</a:t>
            </a:r>
            <a:r>
              <a:rPr lang="nl-BE" dirty="0" smtClean="0"/>
              <a:t> as long as the procedure is persistent in </a:t>
            </a:r>
            <a:r>
              <a:rPr lang="nl-BE" dirty="0" err="1" smtClean="0"/>
              <a:t>memory</a:t>
            </a:r>
            <a:r>
              <a:rPr lang="nl-BE" dirty="0" smtClean="0"/>
              <a:t>.</a:t>
            </a:r>
          </a:p>
          <a:p>
            <a:pPr eaLnBrk="1" hangingPunct="1"/>
            <a:r>
              <a:rPr lang="nl-BE" dirty="0" smtClean="0"/>
              <a:t>A component </a:t>
            </a:r>
            <a:r>
              <a:rPr lang="nl-BE" dirty="0" err="1" smtClean="0"/>
              <a:t>instance</a:t>
            </a:r>
            <a:r>
              <a:rPr lang="nl-BE" dirty="0" smtClean="0"/>
              <a:t> is </a:t>
            </a:r>
            <a:r>
              <a:rPr lang="nl-BE" dirty="0" err="1" smtClean="0"/>
              <a:t>started</a:t>
            </a:r>
            <a:r>
              <a:rPr lang="nl-BE" dirty="0" smtClean="0"/>
              <a:t> </a:t>
            </a:r>
            <a:r>
              <a:rPr lang="nl-BE" dirty="0" err="1" smtClean="0"/>
              <a:t>by</a:t>
            </a:r>
            <a:r>
              <a:rPr lang="nl-BE" dirty="0" smtClean="0"/>
              <a:t> running the </a:t>
            </a:r>
            <a:r>
              <a:rPr lang="nl-BE" dirty="0" err="1" smtClean="0"/>
              <a:t>ins</a:t>
            </a:r>
            <a:r>
              <a:rPr lang="nl-BE" dirty="0" smtClean="0"/>
              <a:t>__ procedure </a:t>
            </a:r>
            <a:r>
              <a:rPr lang="nl-BE" dirty="0" err="1" smtClean="0"/>
              <a:t>persistently</a:t>
            </a:r>
            <a:r>
              <a:rPr lang="nl-BE" dirty="0" smtClean="0"/>
              <a:t> </a:t>
            </a:r>
            <a:r>
              <a:rPr lang="nl-BE" dirty="0" err="1" smtClean="0"/>
              <a:t>on</a:t>
            </a:r>
            <a:r>
              <a:rPr lang="nl-BE" dirty="0" smtClean="0"/>
              <a:t> the </a:t>
            </a:r>
            <a:r>
              <a:rPr lang="nl-BE" dirty="0" err="1" smtClean="0"/>
              <a:t>AppServer</a:t>
            </a:r>
            <a:r>
              <a:rPr lang="nl-BE" dirty="0" smtClean="0"/>
              <a:t>.</a:t>
            </a:r>
            <a:r>
              <a:rPr lang="nl-BE" baseline="0" dirty="0" smtClean="0"/>
              <a:t> </a:t>
            </a:r>
            <a:r>
              <a:rPr lang="nl-BE" dirty="0" err="1" smtClean="0">
                <a:latin typeface="Courier New" pitchFamily="49" charset="0"/>
              </a:rPr>
              <a:t>SessionId</a:t>
            </a:r>
            <a:r>
              <a:rPr lang="nl-BE" dirty="0" smtClean="0"/>
              <a:t>, </a:t>
            </a:r>
            <a:r>
              <a:rPr lang="nl-BE" dirty="0" err="1" smtClean="0">
                <a:latin typeface="Courier New" pitchFamily="49" charset="0"/>
              </a:rPr>
              <a:t>TransactionId</a:t>
            </a:r>
            <a:r>
              <a:rPr lang="nl-BE" dirty="0" smtClean="0"/>
              <a:t> and </a:t>
            </a:r>
            <a:r>
              <a:rPr lang="nl-BE" dirty="0" err="1" smtClean="0">
                <a:latin typeface="Courier New" pitchFamily="49" charset="0"/>
              </a:rPr>
              <a:t>InstanceId</a:t>
            </a:r>
            <a:r>
              <a:rPr lang="nl-BE" dirty="0" smtClean="0"/>
              <a:t> are </a:t>
            </a:r>
            <a:r>
              <a:rPr lang="nl-BE" dirty="0" err="1" smtClean="0"/>
              <a:t>passed</a:t>
            </a:r>
            <a:r>
              <a:rPr lang="nl-BE" dirty="0" smtClean="0"/>
              <a:t> as parameters.</a:t>
            </a:r>
          </a:p>
          <a:p>
            <a:pPr eaLnBrk="1" hangingPunct="1">
              <a:buFontTx/>
              <a:buChar char="•"/>
            </a:pPr>
            <a:r>
              <a:rPr lang="nl-BE" dirty="0" err="1" smtClean="0">
                <a:latin typeface="Courier New" pitchFamily="49" charset="0"/>
              </a:rPr>
              <a:t>SessionId</a:t>
            </a:r>
            <a:r>
              <a:rPr lang="nl-BE" dirty="0" smtClean="0"/>
              <a:t> is </a:t>
            </a:r>
            <a:r>
              <a:rPr lang="nl-BE" dirty="0" err="1" smtClean="0"/>
              <a:t>required</a:t>
            </a:r>
            <a:r>
              <a:rPr lang="nl-BE" dirty="0" smtClean="0"/>
              <a:t>.</a:t>
            </a:r>
            <a:r>
              <a:rPr lang="nl-BE" baseline="0" dirty="0" smtClean="0"/>
              <a:t> </a:t>
            </a:r>
            <a:r>
              <a:rPr lang="nl-BE" dirty="0" err="1" smtClean="0"/>
              <a:t>It</a:t>
            </a:r>
            <a:r>
              <a:rPr lang="nl-BE" dirty="0" smtClean="0"/>
              <a:t> is the component </a:t>
            </a:r>
            <a:r>
              <a:rPr lang="nl-BE" dirty="0" err="1" smtClean="0"/>
              <a:t>instance</a:t>
            </a:r>
            <a:r>
              <a:rPr lang="nl-BE" dirty="0" smtClean="0"/>
              <a:t> ID of the </a:t>
            </a:r>
            <a:r>
              <a:rPr lang="nl-BE" dirty="0" err="1" smtClean="0"/>
              <a:t>session</a:t>
            </a:r>
            <a:r>
              <a:rPr lang="nl-BE" dirty="0" smtClean="0"/>
              <a:t> </a:t>
            </a:r>
            <a:r>
              <a:rPr lang="nl-BE" dirty="0" err="1" smtClean="0"/>
              <a:t>started</a:t>
            </a:r>
            <a:r>
              <a:rPr lang="nl-BE" dirty="0" smtClean="0"/>
              <a:t> </a:t>
            </a:r>
            <a:r>
              <a:rPr lang="nl-BE" dirty="0" err="1" smtClean="0"/>
              <a:t>previously</a:t>
            </a:r>
            <a:r>
              <a:rPr lang="nl-BE" dirty="0" smtClean="0"/>
              <a:t>, </a:t>
            </a:r>
            <a:r>
              <a:rPr lang="nl-BE" dirty="0" err="1" smtClean="0"/>
              <a:t>which</a:t>
            </a:r>
            <a:r>
              <a:rPr lang="nl-BE" dirty="0" smtClean="0"/>
              <a:t> </a:t>
            </a:r>
            <a:r>
              <a:rPr lang="nl-BE" dirty="0" err="1" smtClean="0"/>
              <a:t>contains</a:t>
            </a:r>
            <a:r>
              <a:rPr lang="nl-BE" dirty="0" smtClean="0"/>
              <a:t> the </a:t>
            </a:r>
            <a:r>
              <a:rPr lang="nl-BE" dirty="0" err="1" smtClean="0"/>
              <a:t>information</a:t>
            </a:r>
            <a:r>
              <a:rPr lang="nl-BE" dirty="0" smtClean="0"/>
              <a:t> </a:t>
            </a:r>
            <a:r>
              <a:rPr lang="nl-BE" dirty="0" err="1" smtClean="0"/>
              <a:t>about</a:t>
            </a:r>
            <a:r>
              <a:rPr lang="nl-BE" dirty="0" smtClean="0"/>
              <a:t> the </a:t>
            </a:r>
            <a:r>
              <a:rPr lang="nl-BE" dirty="0" err="1" smtClean="0"/>
              <a:t>current</a:t>
            </a:r>
            <a:r>
              <a:rPr lang="nl-BE" dirty="0" smtClean="0"/>
              <a:t> </a:t>
            </a:r>
            <a:r>
              <a:rPr lang="nl-BE" dirty="0" err="1" smtClean="0"/>
              <a:t>session</a:t>
            </a:r>
            <a:r>
              <a:rPr lang="nl-BE" dirty="0" smtClean="0"/>
              <a:t>.</a:t>
            </a:r>
          </a:p>
          <a:p>
            <a:pPr eaLnBrk="1" hangingPunct="1">
              <a:buFontTx/>
              <a:buChar char="•"/>
            </a:pPr>
            <a:r>
              <a:rPr lang="nl-BE" dirty="0" err="1" smtClean="0">
                <a:latin typeface="Courier New" pitchFamily="49" charset="0"/>
              </a:rPr>
              <a:t>InstanceId</a:t>
            </a:r>
            <a:r>
              <a:rPr lang="nl-BE" dirty="0" smtClean="0"/>
              <a:t>: Ff </a:t>
            </a:r>
            <a:r>
              <a:rPr lang="nl-BE" dirty="0" err="1" smtClean="0"/>
              <a:t>it</a:t>
            </a:r>
            <a:r>
              <a:rPr lang="nl-BE" dirty="0" smtClean="0"/>
              <a:t> is 0, </a:t>
            </a:r>
            <a:r>
              <a:rPr lang="nl-BE" dirty="0" err="1" smtClean="0"/>
              <a:t>it</a:t>
            </a:r>
            <a:r>
              <a:rPr lang="nl-BE" dirty="0" smtClean="0"/>
              <a:t> is </a:t>
            </a:r>
            <a:r>
              <a:rPr lang="nl-BE" dirty="0" err="1" smtClean="0"/>
              <a:t>assumed</a:t>
            </a:r>
            <a:r>
              <a:rPr lang="nl-BE" dirty="0" smtClean="0"/>
              <a:t> </a:t>
            </a:r>
            <a:r>
              <a:rPr lang="nl-BE" dirty="0" err="1" smtClean="0"/>
              <a:t>that</a:t>
            </a:r>
            <a:r>
              <a:rPr lang="nl-BE" dirty="0" smtClean="0"/>
              <a:t> a </a:t>
            </a:r>
            <a:r>
              <a:rPr lang="nl-BE" dirty="0" err="1" smtClean="0"/>
              <a:t>real</a:t>
            </a:r>
            <a:r>
              <a:rPr lang="nl-BE" dirty="0" smtClean="0"/>
              <a:t> </a:t>
            </a:r>
            <a:r>
              <a:rPr lang="nl-BE" dirty="0" err="1" smtClean="0"/>
              <a:t>new</a:t>
            </a:r>
            <a:r>
              <a:rPr lang="nl-BE" dirty="0" smtClean="0"/>
              <a:t> </a:t>
            </a:r>
            <a:r>
              <a:rPr lang="nl-BE" dirty="0" err="1" smtClean="0"/>
              <a:t>instance</a:t>
            </a:r>
            <a:r>
              <a:rPr lang="nl-BE" dirty="0" smtClean="0"/>
              <a:t> / state must </a:t>
            </a:r>
            <a:r>
              <a:rPr lang="nl-BE" dirty="0" err="1" smtClean="0"/>
              <a:t>be</a:t>
            </a:r>
            <a:r>
              <a:rPr lang="nl-BE" dirty="0" smtClean="0"/>
              <a:t> </a:t>
            </a:r>
            <a:r>
              <a:rPr lang="nl-BE" dirty="0" err="1" smtClean="0"/>
              <a:t>created</a:t>
            </a:r>
            <a:r>
              <a:rPr lang="nl-BE" dirty="0" smtClean="0"/>
              <a:t>.</a:t>
            </a:r>
            <a:r>
              <a:rPr lang="nl-BE" baseline="0" dirty="0" smtClean="0"/>
              <a:t> </a:t>
            </a:r>
            <a:r>
              <a:rPr lang="nl-BE" dirty="0" err="1" smtClean="0"/>
              <a:t>If</a:t>
            </a:r>
            <a:r>
              <a:rPr lang="nl-BE" dirty="0" smtClean="0"/>
              <a:t> </a:t>
            </a:r>
            <a:r>
              <a:rPr lang="nl-BE" dirty="0" err="1" smtClean="0"/>
              <a:t>it</a:t>
            </a:r>
            <a:r>
              <a:rPr lang="nl-BE" dirty="0" smtClean="0"/>
              <a:t> is &lt;&gt;0, the system </a:t>
            </a:r>
            <a:r>
              <a:rPr lang="nl-BE" dirty="0" err="1" smtClean="0"/>
              <a:t>restores</a:t>
            </a:r>
            <a:r>
              <a:rPr lang="nl-BE" dirty="0" smtClean="0"/>
              <a:t> the </a:t>
            </a:r>
            <a:r>
              <a:rPr lang="nl-BE" dirty="0" err="1" smtClean="0"/>
              <a:t>instance</a:t>
            </a:r>
            <a:r>
              <a:rPr lang="nl-BE" dirty="0" smtClean="0"/>
              <a:t> data </a:t>
            </a:r>
            <a:r>
              <a:rPr lang="nl-BE" dirty="0" err="1" smtClean="0"/>
              <a:t>associated</a:t>
            </a:r>
            <a:r>
              <a:rPr lang="nl-BE" dirty="0" smtClean="0"/>
              <a:t> </a:t>
            </a:r>
            <a:r>
              <a:rPr lang="nl-BE" dirty="0" err="1" smtClean="0"/>
              <a:t>with</a:t>
            </a:r>
            <a:r>
              <a:rPr lang="nl-BE" dirty="0" smtClean="0"/>
              <a:t> </a:t>
            </a:r>
            <a:r>
              <a:rPr lang="nl-BE" dirty="0" err="1" smtClean="0"/>
              <a:t>that</a:t>
            </a:r>
            <a:r>
              <a:rPr lang="nl-BE" dirty="0" smtClean="0"/>
              <a:t> </a:t>
            </a:r>
            <a:r>
              <a:rPr lang="nl-BE" dirty="0" err="1" smtClean="0"/>
              <a:t>instance</a:t>
            </a:r>
            <a:r>
              <a:rPr lang="nl-BE" dirty="0" smtClean="0"/>
              <a:t> ID.</a:t>
            </a:r>
          </a:p>
          <a:p>
            <a:pPr eaLnBrk="1" hangingPunct="1">
              <a:buFontTx/>
              <a:buChar char="•"/>
            </a:pPr>
            <a:r>
              <a:rPr lang="nl-BE" dirty="0" err="1" smtClean="0">
                <a:latin typeface="Courier New" pitchFamily="49" charset="0"/>
              </a:rPr>
              <a:t>TransactionId</a:t>
            </a:r>
            <a:r>
              <a:rPr lang="nl-BE" dirty="0" smtClean="0"/>
              <a:t> </a:t>
            </a:r>
            <a:r>
              <a:rPr lang="nl-BE" dirty="0" err="1" smtClean="0"/>
              <a:t>should</a:t>
            </a:r>
            <a:r>
              <a:rPr lang="nl-BE" dirty="0" smtClean="0"/>
              <a:t> </a:t>
            </a:r>
            <a:r>
              <a:rPr lang="nl-BE" dirty="0" err="1" smtClean="0"/>
              <a:t>be</a:t>
            </a:r>
            <a:r>
              <a:rPr lang="nl-BE" dirty="0" smtClean="0"/>
              <a:t> </a:t>
            </a:r>
            <a:r>
              <a:rPr lang="nl-BE" dirty="0" err="1" smtClean="0"/>
              <a:t>completed</a:t>
            </a:r>
            <a:r>
              <a:rPr lang="nl-BE" dirty="0" smtClean="0"/>
              <a:t> </a:t>
            </a:r>
            <a:r>
              <a:rPr lang="nl-BE" dirty="0" err="1" smtClean="0"/>
              <a:t>if</a:t>
            </a:r>
            <a:r>
              <a:rPr lang="nl-BE" dirty="0" smtClean="0"/>
              <a:t> a </a:t>
            </a:r>
            <a:r>
              <a:rPr lang="nl-BE" dirty="0" err="1" smtClean="0"/>
              <a:t>new</a:t>
            </a:r>
            <a:r>
              <a:rPr lang="nl-BE" dirty="0" smtClean="0"/>
              <a:t> </a:t>
            </a:r>
            <a:r>
              <a:rPr lang="nl-BE" dirty="0" err="1" smtClean="0"/>
              <a:t>instance</a:t>
            </a:r>
            <a:r>
              <a:rPr lang="nl-BE" dirty="0" smtClean="0"/>
              <a:t> must </a:t>
            </a:r>
            <a:r>
              <a:rPr lang="nl-BE" dirty="0" err="1" smtClean="0"/>
              <a:t>be</a:t>
            </a:r>
            <a:r>
              <a:rPr lang="nl-BE" dirty="0" smtClean="0"/>
              <a:t> </a:t>
            </a:r>
            <a:r>
              <a:rPr lang="nl-BE" dirty="0" err="1" smtClean="0"/>
              <a:t>associated</a:t>
            </a:r>
            <a:r>
              <a:rPr lang="nl-BE" dirty="0" smtClean="0"/>
              <a:t> </a:t>
            </a:r>
            <a:r>
              <a:rPr lang="nl-BE" dirty="0" err="1" smtClean="0"/>
              <a:t>with</a:t>
            </a:r>
            <a:r>
              <a:rPr lang="nl-BE" dirty="0" smtClean="0"/>
              <a:t> </a:t>
            </a:r>
            <a:r>
              <a:rPr lang="nl-BE" dirty="0" err="1" smtClean="0"/>
              <a:t>an</a:t>
            </a:r>
            <a:r>
              <a:rPr lang="nl-BE" dirty="0" smtClean="0"/>
              <a:t> </a:t>
            </a:r>
            <a:r>
              <a:rPr lang="nl-BE" dirty="0" err="1" smtClean="0"/>
              <a:t>existing</a:t>
            </a:r>
            <a:r>
              <a:rPr lang="nl-BE" dirty="0" smtClean="0"/>
              <a:t> </a:t>
            </a:r>
            <a:r>
              <a:rPr lang="nl-BE" dirty="0" err="1" smtClean="0"/>
              <a:t>logical</a:t>
            </a:r>
            <a:r>
              <a:rPr lang="nl-BE" dirty="0" smtClean="0"/>
              <a:t> </a:t>
            </a:r>
            <a:r>
              <a:rPr lang="nl-BE" dirty="0" err="1" smtClean="0"/>
              <a:t>transaction</a:t>
            </a:r>
            <a:r>
              <a:rPr lang="nl-BE" dirty="0" smtClean="0"/>
              <a:t> (as </a:t>
            </a:r>
            <a:r>
              <a:rPr lang="nl-BE" dirty="0" err="1" smtClean="0"/>
              <a:t>identified</a:t>
            </a:r>
            <a:r>
              <a:rPr lang="nl-BE" dirty="0" smtClean="0"/>
              <a:t> </a:t>
            </a:r>
            <a:r>
              <a:rPr lang="nl-BE" dirty="0" err="1" smtClean="0"/>
              <a:t>by</a:t>
            </a:r>
            <a:r>
              <a:rPr lang="nl-BE" dirty="0" smtClean="0"/>
              <a:t> </a:t>
            </a:r>
            <a:r>
              <a:rPr lang="nl-BE" dirty="0" err="1" smtClean="0">
                <a:latin typeface="Courier New" pitchFamily="49" charset="0"/>
              </a:rPr>
              <a:t>TransactionId</a:t>
            </a:r>
            <a:r>
              <a:rPr lang="nl-BE" dirty="0" smtClean="0"/>
              <a:t>).</a:t>
            </a:r>
          </a:p>
          <a:p>
            <a:pPr eaLnBrk="1" hangingPunct="1"/>
            <a:r>
              <a:rPr lang="nl-BE" dirty="0" smtClean="0"/>
              <a:t>The </a:t>
            </a:r>
            <a:r>
              <a:rPr lang="nl-BE" dirty="0" err="1" smtClean="0"/>
              <a:t>role</a:t>
            </a:r>
            <a:r>
              <a:rPr lang="nl-BE" dirty="0" smtClean="0"/>
              <a:t> of the </a:t>
            </a:r>
            <a:r>
              <a:rPr lang="nl-BE" dirty="0" err="1" smtClean="0">
                <a:latin typeface="Courier New" pitchFamily="49" charset="0"/>
              </a:rPr>
              <a:t>ComponentPool</a:t>
            </a:r>
            <a:r>
              <a:rPr lang="nl-BE" dirty="0" smtClean="0"/>
              <a:t> component </a:t>
            </a:r>
            <a:r>
              <a:rPr lang="nl-BE" dirty="0" err="1" smtClean="0"/>
              <a:t>should</a:t>
            </a:r>
            <a:r>
              <a:rPr lang="nl-BE" dirty="0" smtClean="0"/>
              <a:t> </a:t>
            </a:r>
            <a:r>
              <a:rPr lang="nl-BE" dirty="0" err="1" smtClean="0"/>
              <a:t>be</a:t>
            </a:r>
            <a:r>
              <a:rPr lang="nl-BE" dirty="0" smtClean="0"/>
              <a:t> </a:t>
            </a:r>
            <a:r>
              <a:rPr lang="nl-BE" dirty="0" err="1" smtClean="0"/>
              <a:t>clear</a:t>
            </a:r>
            <a:r>
              <a:rPr lang="nl-BE" dirty="0" smtClean="0"/>
              <a:t> in </a:t>
            </a:r>
            <a:r>
              <a:rPr lang="nl-BE" dirty="0" err="1" smtClean="0"/>
              <a:t>this</a:t>
            </a:r>
            <a:r>
              <a:rPr lang="nl-BE" dirty="0" smtClean="0"/>
              <a:t> </a:t>
            </a:r>
            <a:r>
              <a:rPr lang="nl-BE" dirty="0" err="1" smtClean="0"/>
              <a:t>pattern</a:t>
            </a:r>
            <a:r>
              <a:rPr lang="nl-BE" dirty="0" smtClean="0"/>
              <a:t>.</a:t>
            </a:r>
            <a:r>
              <a:rPr lang="nl-BE" baseline="0" dirty="0" smtClean="0"/>
              <a:t> </a:t>
            </a:r>
            <a:r>
              <a:rPr lang="nl-BE" dirty="0" err="1" smtClean="0"/>
              <a:t>Technically</a:t>
            </a:r>
            <a:r>
              <a:rPr lang="nl-BE" dirty="0" smtClean="0"/>
              <a:t>, the </a:t>
            </a:r>
            <a:r>
              <a:rPr lang="nl-BE" dirty="0" err="1" smtClean="0"/>
              <a:t>creation</a:t>
            </a:r>
            <a:r>
              <a:rPr lang="nl-BE" dirty="0" smtClean="0"/>
              <a:t> of a component </a:t>
            </a:r>
            <a:r>
              <a:rPr lang="nl-BE" dirty="0" err="1" smtClean="0"/>
              <a:t>instance</a:t>
            </a:r>
            <a:r>
              <a:rPr lang="nl-BE" dirty="0" smtClean="0"/>
              <a:t> </a:t>
            </a:r>
            <a:r>
              <a:rPr lang="nl-BE" dirty="0" err="1" smtClean="0"/>
              <a:t>ensures</a:t>
            </a:r>
            <a:r>
              <a:rPr lang="nl-BE" dirty="0" smtClean="0"/>
              <a:t> the right </a:t>
            </a:r>
            <a:r>
              <a:rPr lang="nl-BE" dirty="0" smtClean="0">
                <a:latin typeface="Courier New" pitchFamily="49" charset="0"/>
              </a:rPr>
              <a:t>.r</a:t>
            </a:r>
            <a:r>
              <a:rPr lang="nl-BE" dirty="0" smtClean="0"/>
              <a:t> code is </a:t>
            </a:r>
            <a:r>
              <a:rPr lang="nl-BE" dirty="0" err="1" smtClean="0"/>
              <a:t>loaded</a:t>
            </a:r>
            <a:r>
              <a:rPr lang="nl-BE" dirty="0" smtClean="0"/>
              <a:t> in </a:t>
            </a:r>
            <a:r>
              <a:rPr lang="nl-BE" dirty="0" err="1" smtClean="0"/>
              <a:t>memory</a:t>
            </a:r>
            <a:r>
              <a:rPr lang="nl-BE" baseline="0" dirty="0" smtClean="0"/>
              <a:t> </a:t>
            </a:r>
            <a:r>
              <a:rPr lang="nl-BE" dirty="0" smtClean="0"/>
              <a:t>to </a:t>
            </a:r>
            <a:r>
              <a:rPr lang="nl-BE" dirty="0" err="1" smtClean="0"/>
              <a:t>enable</a:t>
            </a:r>
            <a:r>
              <a:rPr lang="nl-BE" dirty="0" smtClean="0"/>
              <a:t> </a:t>
            </a:r>
            <a:r>
              <a:rPr lang="nl-BE" dirty="0" err="1" smtClean="0"/>
              <a:t>execution</a:t>
            </a:r>
            <a:r>
              <a:rPr lang="nl-BE" dirty="0" smtClean="0"/>
              <a:t> of </a:t>
            </a:r>
            <a:r>
              <a:rPr lang="nl-BE" dirty="0" err="1" smtClean="0"/>
              <a:t>methods</a:t>
            </a:r>
            <a:r>
              <a:rPr lang="nl-BE" dirty="0" smtClean="0"/>
              <a:t>.</a:t>
            </a:r>
            <a:r>
              <a:rPr lang="nl-BE" baseline="0" dirty="0" smtClean="0"/>
              <a:t> </a:t>
            </a:r>
            <a:r>
              <a:rPr lang="nl-BE" dirty="0" smtClean="0"/>
              <a:t>The </a:t>
            </a:r>
            <a:r>
              <a:rPr lang="nl-BE" dirty="0" err="1" smtClean="0"/>
              <a:t>logic</a:t>
            </a:r>
            <a:r>
              <a:rPr lang="nl-BE" dirty="0" smtClean="0"/>
              <a:t> </a:t>
            </a:r>
            <a:r>
              <a:rPr lang="nl-BE" dirty="0" err="1" smtClean="0"/>
              <a:t>for</a:t>
            </a:r>
            <a:r>
              <a:rPr lang="nl-BE" dirty="0" smtClean="0"/>
              <a:t> </a:t>
            </a:r>
            <a:r>
              <a:rPr lang="nl-BE" dirty="0" err="1" smtClean="0"/>
              <a:t>starting</a:t>
            </a:r>
            <a:r>
              <a:rPr lang="nl-BE" dirty="0" smtClean="0"/>
              <a:t> a component </a:t>
            </a:r>
            <a:r>
              <a:rPr lang="nl-BE" dirty="0" err="1" smtClean="0"/>
              <a:t>instance</a:t>
            </a:r>
            <a:r>
              <a:rPr lang="nl-BE" dirty="0" smtClean="0"/>
              <a:t> is </a:t>
            </a:r>
            <a:r>
              <a:rPr lang="nl-BE" dirty="0" err="1" smtClean="0"/>
              <a:t>contained</a:t>
            </a:r>
            <a:r>
              <a:rPr lang="nl-BE" dirty="0" smtClean="0"/>
              <a:t> in </a:t>
            </a:r>
            <a:r>
              <a:rPr lang="nl-BE" dirty="0" err="1" smtClean="0">
                <a:latin typeface="Courier New" pitchFamily="49" charset="0"/>
              </a:rPr>
              <a:t>ComponentPool</a:t>
            </a:r>
            <a:r>
              <a:rPr lang="nl-BE" dirty="0" smtClean="0"/>
              <a:t>. </a:t>
            </a:r>
            <a:r>
              <a:rPr lang="nl-BE" dirty="0" err="1" smtClean="0"/>
              <a:t>When</a:t>
            </a:r>
            <a:r>
              <a:rPr lang="nl-BE" dirty="0" smtClean="0"/>
              <a:t> the system starts a component </a:t>
            </a:r>
            <a:r>
              <a:rPr lang="nl-BE" dirty="0" err="1" smtClean="0"/>
              <a:t>instance</a:t>
            </a:r>
            <a:r>
              <a:rPr lang="nl-BE" dirty="0" smtClean="0"/>
              <a:t>, </a:t>
            </a:r>
            <a:r>
              <a:rPr lang="nl-BE" dirty="0" err="1" smtClean="0">
                <a:latin typeface="Courier New" pitchFamily="49" charset="0"/>
              </a:rPr>
              <a:t>ComponentPool</a:t>
            </a:r>
            <a:r>
              <a:rPr lang="nl-BE" dirty="0" smtClean="0"/>
              <a:t> </a:t>
            </a:r>
            <a:r>
              <a:rPr lang="nl-BE" dirty="0" err="1" smtClean="0"/>
              <a:t>first</a:t>
            </a:r>
            <a:r>
              <a:rPr lang="nl-BE" dirty="0" smtClean="0"/>
              <a:t> </a:t>
            </a:r>
            <a:r>
              <a:rPr lang="nl-BE" dirty="0" err="1" smtClean="0"/>
              <a:t>checks</a:t>
            </a:r>
            <a:r>
              <a:rPr lang="nl-BE" dirty="0" smtClean="0"/>
              <a:t> </a:t>
            </a:r>
            <a:r>
              <a:rPr lang="nl-BE" dirty="0" err="1" smtClean="0"/>
              <a:t>its</a:t>
            </a:r>
            <a:r>
              <a:rPr lang="nl-BE" dirty="0" smtClean="0"/>
              <a:t> </a:t>
            </a:r>
            <a:r>
              <a:rPr lang="nl-BE" dirty="0" err="1" smtClean="0"/>
              <a:t>internal</a:t>
            </a:r>
            <a:r>
              <a:rPr lang="nl-BE" dirty="0" smtClean="0"/>
              <a:t> cache of component </a:t>
            </a:r>
            <a:r>
              <a:rPr lang="nl-BE" dirty="0" err="1" smtClean="0"/>
              <a:t>instances</a:t>
            </a:r>
            <a:r>
              <a:rPr lang="nl-BE" dirty="0" smtClean="0"/>
              <a:t> (the set of </a:t>
            </a:r>
            <a:r>
              <a:rPr lang="nl-BE" dirty="0" err="1" smtClean="0"/>
              <a:t>related</a:t>
            </a:r>
            <a:r>
              <a:rPr lang="nl-BE" dirty="0" smtClean="0"/>
              <a:t> </a:t>
            </a:r>
            <a:r>
              <a:rPr lang="nl-BE" dirty="0" smtClean="0">
                <a:latin typeface="Courier New" pitchFamily="49" charset="0"/>
              </a:rPr>
              <a:t>.r</a:t>
            </a:r>
            <a:r>
              <a:rPr lang="nl-BE" dirty="0" smtClean="0"/>
              <a:t> code persistent in </a:t>
            </a:r>
            <a:r>
              <a:rPr lang="nl-BE" dirty="0" err="1" smtClean="0"/>
              <a:t>memory</a:t>
            </a:r>
            <a:r>
              <a:rPr lang="nl-BE" dirty="0" smtClean="0"/>
              <a:t>), and returns a </a:t>
            </a:r>
            <a:r>
              <a:rPr lang="nl-BE" dirty="0" err="1" smtClean="0"/>
              <a:t>reference</a:t>
            </a:r>
            <a:r>
              <a:rPr lang="nl-BE" dirty="0" smtClean="0"/>
              <a:t>,</a:t>
            </a:r>
            <a:r>
              <a:rPr lang="nl-BE" baseline="0" dirty="0" smtClean="0"/>
              <a:t> </a:t>
            </a:r>
            <a:r>
              <a:rPr lang="nl-BE" baseline="0" dirty="0" err="1" smtClean="0"/>
              <a:t>if</a:t>
            </a:r>
            <a:r>
              <a:rPr lang="nl-BE" baseline="0" dirty="0" smtClean="0"/>
              <a:t> </a:t>
            </a:r>
            <a:r>
              <a:rPr lang="nl-BE" baseline="0" dirty="0" err="1" smtClean="0"/>
              <a:t>found</a:t>
            </a:r>
            <a:r>
              <a:rPr lang="nl-BE" baseline="0" dirty="0" smtClean="0"/>
              <a:t>, </a:t>
            </a:r>
            <a:r>
              <a:rPr lang="nl-BE" dirty="0" smtClean="0"/>
              <a:t>to the </a:t>
            </a:r>
            <a:r>
              <a:rPr lang="nl-BE" dirty="0" err="1" smtClean="0"/>
              <a:t>instance</a:t>
            </a:r>
            <a:r>
              <a:rPr lang="nl-BE" dirty="0" smtClean="0"/>
              <a:t>. </a:t>
            </a:r>
            <a:r>
              <a:rPr lang="nl-BE" dirty="0" err="1" smtClean="0"/>
              <a:t>If</a:t>
            </a:r>
            <a:r>
              <a:rPr lang="nl-BE" dirty="0" smtClean="0"/>
              <a:t> a </a:t>
            </a:r>
            <a:r>
              <a:rPr lang="nl-BE" dirty="0" err="1" smtClean="0"/>
              <a:t>reference</a:t>
            </a:r>
            <a:r>
              <a:rPr lang="nl-BE" dirty="0" smtClean="0"/>
              <a:t> is </a:t>
            </a:r>
            <a:r>
              <a:rPr lang="nl-BE" dirty="0" err="1" smtClean="0"/>
              <a:t>not</a:t>
            </a:r>
            <a:r>
              <a:rPr lang="nl-BE" dirty="0" smtClean="0"/>
              <a:t> </a:t>
            </a:r>
            <a:r>
              <a:rPr lang="nl-BE" dirty="0" err="1" smtClean="0"/>
              <a:t>found</a:t>
            </a:r>
            <a:r>
              <a:rPr lang="nl-BE" dirty="0" smtClean="0"/>
              <a:t> in the cache, </a:t>
            </a:r>
            <a:r>
              <a:rPr lang="nl-BE" dirty="0" err="1" smtClean="0"/>
              <a:t>it</a:t>
            </a:r>
            <a:r>
              <a:rPr lang="nl-BE" dirty="0" smtClean="0"/>
              <a:t> </a:t>
            </a:r>
            <a:r>
              <a:rPr lang="nl-BE" dirty="0" err="1" smtClean="0"/>
              <a:t>loads</a:t>
            </a:r>
            <a:r>
              <a:rPr lang="nl-BE" dirty="0" smtClean="0"/>
              <a:t> the </a:t>
            </a:r>
            <a:r>
              <a:rPr lang="nl-BE" dirty="0" err="1" smtClean="0"/>
              <a:t>required</a:t>
            </a:r>
            <a:r>
              <a:rPr lang="nl-BE" dirty="0" smtClean="0"/>
              <a:t> </a:t>
            </a:r>
            <a:r>
              <a:rPr lang="nl-BE" dirty="0" smtClean="0">
                <a:latin typeface="Courier New" pitchFamily="49" charset="0"/>
              </a:rPr>
              <a:t>.</a:t>
            </a:r>
            <a:r>
              <a:rPr lang="nl-BE" dirty="0" smtClean="0"/>
              <a:t>r code in </a:t>
            </a:r>
            <a:r>
              <a:rPr lang="nl-BE" dirty="0" err="1" smtClean="0"/>
              <a:t>memory</a:t>
            </a:r>
            <a:r>
              <a:rPr lang="nl-BE" dirty="0" smtClean="0"/>
              <a:t> and returns a </a:t>
            </a:r>
            <a:r>
              <a:rPr lang="nl-BE" dirty="0" err="1" smtClean="0"/>
              <a:t>reference</a:t>
            </a:r>
            <a:r>
              <a:rPr lang="nl-BE" dirty="0" smtClean="0"/>
              <a:t> to it.</a:t>
            </a:r>
          </a:p>
          <a:p>
            <a:pPr eaLnBrk="1" hangingPunct="1"/>
            <a:r>
              <a:rPr lang="nl-BE" dirty="0" smtClean="0"/>
              <a:t>For </a:t>
            </a:r>
            <a:r>
              <a:rPr lang="nl-BE" dirty="0" err="1" smtClean="0"/>
              <a:t>Customizations</a:t>
            </a:r>
            <a:r>
              <a:rPr lang="nl-BE" dirty="0" smtClean="0"/>
              <a:t> (</a:t>
            </a:r>
            <a:r>
              <a:rPr lang="nl-BE" dirty="0" err="1" smtClean="0"/>
              <a:t>see</a:t>
            </a:r>
            <a:r>
              <a:rPr lang="nl-BE" dirty="0" smtClean="0"/>
              <a:t> later), </a:t>
            </a:r>
            <a:r>
              <a:rPr lang="nl-BE" dirty="0" err="1" smtClean="0"/>
              <a:t>it</a:t>
            </a:r>
            <a:r>
              <a:rPr lang="nl-BE" dirty="0" smtClean="0"/>
              <a:t> is important to </a:t>
            </a:r>
            <a:r>
              <a:rPr lang="nl-BE" dirty="0" err="1" smtClean="0"/>
              <a:t>understand</a:t>
            </a:r>
            <a:r>
              <a:rPr lang="nl-BE" dirty="0" smtClean="0"/>
              <a:t> </a:t>
            </a:r>
            <a:r>
              <a:rPr lang="nl-BE" dirty="0" err="1" smtClean="0"/>
              <a:t>that</a:t>
            </a:r>
            <a:r>
              <a:rPr lang="nl-BE" dirty="0" smtClean="0"/>
              <a:t> the </a:t>
            </a:r>
            <a:r>
              <a:rPr lang="nl-BE" dirty="0" err="1" smtClean="0"/>
              <a:t>ComponentPool</a:t>
            </a:r>
            <a:r>
              <a:rPr lang="nl-BE" dirty="0" smtClean="0"/>
              <a:t> </a:t>
            </a:r>
            <a:r>
              <a:rPr lang="nl-BE" dirty="0" err="1" smtClean="0"/>
              <a:t>uses</a:t>
            </a:r>
            <a:r>
              <a:rPr lang="nl-BE" dirty="0" smtClean="0"/>
              <a:t> the </a:t>
            </a:r>
            <a:r>
              <a:rPr lang="nl-BE" dirty="0" err="1" smtClean="0"/>
              <a:t>CustomizationController</a:t>
            </a:r>
            <a:r>
              <a:rPr lang="nl-BE" dirty="0" smtClean="0"/>
              <a:t> component to </a:t>
            </a:r>
            <a:r>
              <a:rPr lang="nl-BE" dirty="0" err="1" smtClean="0"/>
              <a:t>establish</a:t>
            </a:r>
            <a:r>
              <a:rPr lang="nl-BE" dirty="0" smtClean="0"/>
              <a:t> </a:t>
            </a:r>
            <a:r>
              <a:rPr lang="nl-BE" dirty="0" err="1" smtClean="0"/>
              <a:t>if</a:t>
            </a:r>
            <a:r>
              <a:rPr lang="nl-BE" dirty="0" smtClean="0"/>
              <a:t> </a:t>
            </a:r>
            <a:r>
              <a:rPr lang="nl-BE" dirty="0" err="1" smtClean="0"/>
              <a:t>there</a:t>
            </a:r>
            <a:r>
              <a:rPr lang="nl-BE" dirty="0" smtClean="0"/>
              <a:t> is </a:t>
            </a:r>
            <a:r>
              <a:rPr lang="nl-BE" dirty="0" err="1" smtClean="0"/>
              <a:t>customized</a:t>
            </a:r>
            <a:r>
              <a:rPr lang="nl-BE" dirty="0" smtClean="0"/>
              <a:t> code </a:t>
            </a:r>
            <a:r>
              <a:rPr lang="nl-BE" dirty="0" err="1" smtClean="0"/>
              <a:t>for</a:t>
            </a:r>
            <a:r>
              <a:rPr lang="nl-BE" dirty="0" smtClean="0"/>
              <a:t> the component.</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p>
            <a:fld id="{FC450A06-5A0E-481B-AB9C-82C3C96D5F15}" type="slidenum">
              <a:rPr lang="en-US" smtClean="0"/>
              <a:pPr/>
              <a:t>52</a:t>
            </a:fld>
            <a:endParaRPr lang="en-US" smtClean="0"/>
          </a:p>
        </p:txBody>
      </p:sp>
      <p:sp>
        <p:nvSpPr>
          <p:cNvPr id="188419" name="Rectangle 2"/>
          <p:cNvSpPr>
            <a:spLocks noGrp="1" noRot="1" noChangeAspect="1" noChangeArrowheads="1" noTextEdit="1"/>
          </p:cNvSpPr>
          <p:nvPr>
            <p:ph type="sldImg"/>
          </p:nvPr>
        </p:nvSpPr>
        <p:spPr>
          <a:xfrm>
            <a:off x="2865438" y="523875"/>
            <a:ext cx="3505200" cy="2628900"/>
          </a:xfrm>
          <a:ln/>
        </p:spPr>
      </p:sp>
      <p:sp>
        <p:nvSpPr>
          <p:cNvPr id="188420"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when</a:t>
            </a:r>
            <a:r>
              <a:rPr lang="nl-BE" dirty="0" smtClean="0"/>
              <a:t> a business component </a:t>
            </a:r>
            <a:r>
              <a:rPr lang="nl-BE" dirty="0" err="1" smtClean="0"/>
              <a:t>instance</a:t>
            </a:r>
            <a:r>
              <a:rPr lang="nl-BE" dirty="0" smtClean="0"/>
              <a:t> is </a:t>
            </a:r>
            <a:r>
              <a:rPr lang="nl-BE" dirty="0" err="1" smtClean="0"/>
              <a:t>stopped</a:t>
            </a:r>
            <a:r>
              <a:rPr lang="nl-BE" dirty="0" smtClean="0"/>
              <a:t>. Stopping the </a:t>
            </a:r>
            <a:r>
              <a:rPr lang="nl-BE" dirty="0" err="1" smtClean="0"/>
              <a:t>instance</a:t>
            </a:r>
            <a:r>
              <a:rPr lang="nl-BE" dirty="0" smtClean="0"/>
              <a:t> </a:t>
            </a:r>
            <a:r>
              <a:rPr lang="nl-BE" dirty="0" err="1" smtClean="0"/>
              <a:t>from</a:t>
            </a:r>
            <a:r>
              <a:rPr lang="nl-BE" dirty="0" smtClean="0"/>
              <a:t> the UI </a:t>
            </a:r>
            <a:r>
              <a:rPr lang="nl-BE" dirty="0" err="1" smtClean="0"/>
              <a:t>means</a:t>
            </a:r>
            <a:r>
              <a:rPr lang="nl-BE" dirty="0" smtClean="0"/>
              <a:t> </a:t>
            </a:r>
            <a:r>
              <a:rPr lang="nl-BE" dirty="0" err="1" smtClean="0"/>
              <a:t>that</a:t>
            </a:r>
            <a:r>
              <a:rPr lang="nl-BE" dirty="0" smtClean="0"/>
              <a:t> the </a:t>
            </a:r>
            <a:r>
              <a:rPr lang="nl-BE" dirty="0" err="1" smtClean="0"/>
              <a:t>instance</a:t>
            </a:r>
            <a:r>
              <a:rPr lang="nl-BE" dirty="0" smtClean="0"/>
              <a:t> is </a:t>
            </a:r>
            <a:r>
              <a:rPr lang="nl-BE" dirty="0" err="1" smtClean="0"/>
              <a:t>no</a:t>
            </a:r>
            <a:r>
              <a:rPr lang="nl-BE" dirty="0" smtClean="0"/>
              <a:t> </a:t>
            </a:r>
            <a:r>
              <a:rPr lang="nl-BE" dirty="0" err="1" smtClean="0"/>
              <a:t>longer</a:t>
            </a:r>
            <a:r>
              <a:rPr lang="nl-BE" dirty="0" smtClean="0"/>
              <a:t> </a:t>
            </a:r>
            <a:r>
              <a:rPr lang="nl-BE" dirty="0" err="1" smtClean="0"/>
              <a:t>needed</a:t>
            </a:r>
            <a:r>
              <a:rPr lang="nl-BE" dirty="0" smtClean="0"/>
              <a:t>, and the </a:t>
            </a:r>
            <a:r>
              <a:rPr lang="nl-BE" dirty="0" err="1" smtClean="0"/>
              <a:t>lock</a:t>
            </a:r>
            <a:r>
              <a:rPr lang="nl-BE" dirty="0" smtClean="0"/>
              <a:t> </a:t>
            </a:r>
            <a:r>
              <a:rPr lang="nl-BE" dirty="0" err="1" smtClean="0"/>
              <a:t>on</a:t>
            </a:r>
            <a:r>
              <a:rPr lang="nl-BE" dirty="0" smtClean="0"/>
              <a:t> the </a:t>
            </a:r>
            <a:r>
              <a:rPr lang="nl-BE" dirty="0" err="1" smtClean="0"/>
              <a:t>stateless</a:t>
            </a:r>
            <a:r>
              <a:rPr lang="nl-BE" dirty="0" smtClean="0"/>
              <a:t> </a:t>
            </a:r>
            <a:r>
              <a:rPr lang="nl-BE" dirty="0" err="1" smtClean="0"/>
              <a:t>connection</a:t>
            </a:r>
            <a:r>
              <a:rPr lang="nl-BE" dirty="0" smtClean="0"/>
              <a:t> </a:t>
            </a:r>
            <a:r>
              <a:rPr lang="nl-BE" dirty="0" err="1" smtClean="0"/>
              <a:t>can</a:t>
            </a:r>
            <a:r>
              <a:rPr lang="nl-BE" dirty="0" smtClean="0"/>
              <a:t> </a:t>
            </a:r>
            <a:r>
              <a:rPr lang="nl-BE" dirty="0" err="1" smtClean="0"/>
              <a:t>be</a:t>
            </a:r>
            <a:r>
              <a:rPr lang="nl-BE" dirty="0" smtClean="0"/>
              <a:t> </a:t>
            </a:r>
            <a:r>
              <a:rPr lang="nl-BE" dirty="0" err="1" smtClean="0"/>
              <a:t>released</a:t>
            </a:r>
            <a:r>
              <a:rPr lang="nl-BE" dirty="0" smtClean="0"/>
              <a:t>. </a:t>
            </a:r>
            <a:r>
              <a:rPr lang="nl-BE" dirty="0" err="1" smtClean="0"/>
              <a:t>This</a:t>
            </a:r>
            <a:r>
              <a:rPr lang="nl-BE" dirty="0" smtClean="0"/>
              <a:t> is </a:t>
            </a:r>
            <a:r>
              <a:rPr lang="nl-BE" dirty="0" err="1" smtClean="0"/>
              <a:t>primarily</a:t>
            </a:r>
            <a:r>
              <a:rPr lang="nl-BE" dirty="0" smtClean="0"/>
              <a:t> </a:t>
            </a:r>
            <a:r>
              <a:rPr lang="nl-BE" dirty="0" err="1" smtClean="0"/>
              <a:t>done</a:t>
            </a:r>
            <a:r>
              <a:rPr lang="nl-BE" dirty="0" smtClean="0"/>
              <a:t> </a:t>
            </a:r>
            <a:r>
              <a:rPr lang="nl-BE" dirty="0" err="1" smtClean="0"/>
              <a:t>by</a:t>
            </a:r>
            <a:r>
              <a:rPr lang="nl-BE" dirty="0" smtClean="0"/>
              <a:t> stopping the persistent procedure.</a:t>
            </a:r>
          </a:p>
          <a:p>
            <a:pPr eaLnBrk="1" hangingPunct="1"/>
            <a:endParaRPr lang="nl-BE" dirty="0" smtClean="0"/>
          </a:p>
          <a:p>
            <a:pPr eaLnBrk="1" hangingPunct="1"/>
            <a:r>
              <a:rPr lang="nl-BE" dirty="0" smtClean="0"/>
              <a:t>Stopping </a:t>
            </a:r>
            <a:r>
              <a:rPr lang="nl-BE" dirty="0" err="1" smtClean="0"/>
              <a:t>an</a:t>
            </a:r>
            <a:r>
              <a:rPr lang="nl-BE" dirty="0" smtClean="0"/>
              <a:t> </a:t>
            </a:r>
            <a:r>
              <a:rPr lang="nl-BE" dirty="0" err="1" smtClean="0"/>
              <a:t>instance</a:t>
            </a:r>
            <a:r>
              <a:rPr lang="nl-BE" dirty="0" smtClean="0"/>
              <a:t> </a:t>
            </a:r>
            <a:r>
              <a:rPr lang="nl-BE" dirty="0" err="1" smtClean="0"/>
              <a:t>can</a:t>
            </a:r>
            <a:r>
              <a:rPr lang="nl-BE" dirty="0" smtClean="0"/>
              <a:t> </a:t>
            </a:r>
            <a:r>
              <a:rPr lang="nl-BE" dirty="0" err="1" smtClean="0"/>
              <a:t>be</a:t>
            </a:r>
            <a:r>
              <a:rPr lang="nl-BE" dirty="0" smtClean="0"/>
              <a:t> </a:t>
            </a:r>
            <a:r>
              <a:rPr lang="nl-BE" dirty="0" err="1" smtClean="0"/>
              <a:t>done</a:t>
            </a:r>
            <a:r>
              <a:rPr lang="nl-BE" dirty="0" smtClean="0"/>
              <a:t> in </a:t>
            </a:r>
            <a:r>
              <a:rPr lang="nl-BE" dirty="0" err="1" smtClean="0"/>
              <a:t>two</a:t>
            </a:r>
            <a:r>
              <a:rPr lang="nl-BE" dirty="0" smtClean="0"/>
              <a:t> </a:t>
            </a:r>
            <a:r>
              <a:rPr lang="nl-BE" dirty="0" err="1" smtClean="0"/>
              <a:t>ways</a:t>
            </a:r>
            <a:r>
              <a:rPr lang="nl-BE" dirty="0" smtClean="0"/>
              <a:t> (</a:t>
            </a:r>
            <a:r>
              <a:rPr lang="nl-BE" dirty="0" err="1" smtClean="0"/>
              <a:t>specified</a:t>
            </a:r>
            <a:r>
              <a:rPr lang="nl-BE" dirty="0" smtClean="0"/>
              <a:t> </a:t>
            </a:r>
            <a:r>
              <a:rPr lang="nl-BE" dirty="0" err="1" smtClean="0"/>
              <a:t>by</a:t>
            </a:r>
            <a:r>
              <a:rPr lang="nl-BE" dirty="0" smtClean="0"/>
              <a:t> the “Save” input parameter).  </a:t>
            </a:r>
          </a:p>
          <a:p>
            <a:pPr eaLnBrk="1" hangingPunct="1"/>
            <a:endParaRPr lang="nl-BE" dirty="0" smtClean="0"/>
          </a:p>
          <a:p>
            <a:pPr eaLnBrk="1" hangingPunct="1"/>
            <a:r>
              <a:rPr lang="nl-BE" dirty="0" smtClean="0"/>
              <a:t>The </a:t>
            </a:r>
            <a:r>
              <a:rPr lang="nl-BE" dirty="0" err="1" smtClean="0"/>
              <a:t>first</a:t>
            </a:r>
            <a:r>
              <a:rPr lang="nl-BE" dirty="0" smtClean="0"/>
              <a:t> </a:t>
            </a:r>
            <a:r>
              <a:rPr lang="nl-BE" dirty="0" err="1" smtClean="0"/>
              <a:t>way</a:t>
            </a:r>
            <a:r>
              <a:rPr lang="nl-BE" dirty="0" smtClean="0"/>
              <a:t> is to stop </a:t>
            </a:r>
            <a:r>
              <a:rPr lang="nl-BE" dirty="0" err="1" smtClean="0"/>
              <a:t>an</a:t>
            </a:r>
            <a:r>
              <a:rPr lang="nl-BE" dirty="0" smtClean="0"/>
              <a:t> </a:t>
            </a:r>
            <a:r>
              <a:rPr lang="nl-BE" dirty="0" err="1" smtClean="0"/>
              <a:t>instance</a:t>
            </a:r>
            <a:r>
              <a:rPr lang="nl-BE" dirty="0" smtClean="0"/>
              <a:t> </a:t>
            </a:r>
            <a:r>
              <a:rPr lang="nl-BE" dirty="0" err="1" smtClean="0"/>
              <a:t>with</a:t>
            </a:r>
            <a:r>
              <a:rPr lang="nl-BE" dirty="0" smtClean="0"/>
              <a:t> the </a:t>
            </a:r>
            <a:r>
              <a:rPr lang="nl-BE" dirty="0" err="1" smtClean="0"/>
              <a:t>intention</a:t>
            </a:r>
            <a:r>
              <a:rPr lang="nl-BE" dirty="0" smtClean="0"/>
              <a:t> of </a:t>
            </a:r>
            <a:r>
              <a:rPr lang="nl-BE" dirty="0" err="1" smtClean="0"/>
              <a:t>removing</a:t>
            </a:r>
            <a:r>
              <a:rPr lang="nl-BE" dirty="0" smtClean="0"/>
              <a:t> </a:t>
            </a:r>
            <a:r>
              <a:rPr lang="nl-BE" dirty="0" err="1" smtClean="0"/>
              <a:t>everything</a:t>
            </a:r>
            <a:r>
              <a:rPr lang="nl-BE" dirty="0" smtClean="0"/>
              <a:t> </a:t>
            </a:r>
            <a:r>
              <a:rPr lang="nl-BE" dirty="0" err="1" smtClean="0"/>
              <a:t>from</a:t>
            </a:r>
            <a:r>
              <a:rPr lang="nl-BE" dirty="0" smtClean="0"/>
              <a:t> the server.</a:t>
            </a:r>
            <a:r>
              <a:rPr lang="nl-BE" baseline="0" dirty="0" smtClean="0"/>
              <a:t> </a:t>
            </a:r>
            <a:r>
              <a:rPr lang="nl-BE" dirty="0" err="1" smtClean="0"/>
              <a:t>Not</a:t>
            </a:r>
            <a:r>
              <a:rPr lang="nl-BE" dirty="0" smtClean="0"/>
              <a:t> </a:t>
            </a:r>
            <a:r>
              <a:rPr lang="nl-BE" dirty="0" err="1" smtClean="0"/>
              <a:t>only</a:t>
            </a:r>
            <a:r>
              <a:rPr lang="nl-BE" dirty="0" smtClean="0"/>
              <a:t> is the program code </a:t>
            </a:r>
            <a:r>
              <a:rPr lang="nl-BE" dirty="0" err="1" smtClean="0"/>
              <a:t>released</a:t>
            </a:r>
            <a:r>
              <a:rPr lang="nl-BE" dirty="0" smtClean="0"/>
              <a:t>, </a:t>
            </a:r>
            <a:r>
              <a:rPr lang="nl-BE" dirty="0" err="1" smtClean="0"/>
              <a:t>but</a:t>
            </a:r>
            <a:r>
              <a:rPr lang="nl-BE" dirty="0" smtClean="0"/>
              <a:t> all </a:t>
            </a:r>
            <a:r>
              <a:rPr lang="nl-BE" dirty="0" err="1" smtClean="0"/>
              <a:t>related</a:t>
            </a:r>
            <a:r>
              <a:rPr lang="nl-BE" dirty="0" smtClean="0"/>
              <a:t> state </a:t>
            </a:r>
            <a:r>
              <a:rPr lang="nl-BE" dirty="0" err="1" smtClean="0"/>
              <a:t>information</a:t>
            </a:r>
            <a:r>
              <a:rPr lang="nl-BE" dirty="0" smtClean="0"/>
              <a:t> is </a:t>
            </a:r>
            <a:r>
              <a:rPr lang="nl-BE" dirty="0" err="1" smtClean="0"/>
              <a:t>also</a:t>
            </a:r>
            <a:r>
              <a:rPr lang="nl-BE" dirty="0" smtClean="0"/>
              <a:t> </a:t>
            </a:r>
            <a:r>
              <a:rPr lang="nl-BE" dirty="0" err="1" smtClean="0"/>
              <a:t>deleted</a:t>
            </a:r>
            <a:r>
              <a:rPr lang="nl-BE" dirty="0" smtClean="0"/>
              <a:t>. </a:t>
            </a:r>
          </a:p>
          <a:p>
            <a:pPr eaLnBrk="1" hangingPunct="1"/>
            <a:endParaRPr lang="nl-BE" dirty="0" smtClean="0"/>
          </a:p>
          <a:p>
            <a:pPr eaLnBrk="1" hangingPunct="1"/>
            <a:r>
              <a:rPr lang="nl-BE" dirty="0" smtClean="0"/>
              <a:t>The </a:t>
            </a:r>
            <a:r>
              <a:rPr lang="nl-BE" dirty="0" err="1" smtClean="0"/>
              <a:t>second</a:t>
            </a:r>
            <a:r>
              <a:rPr lang="nl-BE" dirty="0" smtClean="0"/>
              <a:t> </a:t>
            </a:r>
            <a:r>
              <a:rPr lang="nl-BE" dirty="0" err="1" smtClean="0"/>
              <a:t>way</a:t>
            </a:r>
            <a:r>
              <a:rPr lang="nl-BE" dirty="0" smtClean="0"/>
              <a:t> is to stop the </a:t>
            </a:r>
            <a:r>
              <a:rPr lang="nl-BE" dirty="0" err="1" smtClean="0"/>
              <a:t>instance</a:t>
            </a:r>
            <a:r>
              <a:rPr lang="nl-BE" dirty="0" smtClean="0"/>
              <a:t>, </a:t>
            </a:r>
            <a:r>
              <a:rPr lang="nl-BE" dirty="0" err="1" smtClean="0"/>
              <a:t>but</a:t>
            </a:r>
            <a:r>
              <a:rPr lang="nl-BE" dirty="0" smtClean="0"/>
              <a:t> to keep the state </a:t>
            </a:r>
            <a:r>
              <a:rPr lang="nl-BE" dirty="0" err="1" smtClean="0"/>
              <a:t>information</a:t>
            </a:r>
            <a:r>
              <a:rPr lang="nl-BE" dirty="0" smtClean="0"/>
              <a:t> </a:t>
            </a:r>
            <a:r>
              <a:rPr lang="nl-BE" dirty="0" err="1" smtClean="0"/>
              <a:t>so</a:t>
            </a:r>
            <a:r>
              <a:rPr lang="nl-BE" dirty="0" smtClean="0"/>
              <a:t> </a:t>
            </a:r>
            <a:r>
              <a:rPr lang="nl-BE" dirty="0" err="1" smtClean="0"/>
              <a:t>that</a:t>
            </a:r>
            <a:r>
              <a:rPr lang="nl-BE" dirty="0" smtClean="0"/>
              <a:t> the </a:t>
            </a:r>
            <a:r>
              <a:rPr lang="nl-BE" dirty="0" err="1" smtClean="0"/>
              <a:t>instance</a:t>
            </a:r>
            <a:r>
              <a:rPr lang="nl-BE" dirty="0" smtClean="0"/>
              <a:t> </a:t>
            </a:r>
            <a:r>
              <a:rPr lang="nl-BE" dirty="0" err="1" smtClean="0"/>
              <a:t>with</a:t>
            </a:r>
            <a:r>
              <a:rPr lang="nl-BE" dirty="0" smtClean="0"/>
              <a:t> </a:t>
            </a:r>
            <a:r>
              <a:rPr lang="nl-BE" dirty="0" err="1" smtClean="0"/>
              <a:t>that</a:t>
            </a:r>
            <a:r>
              <a:rPr lang="nl-BE" dirty="0" smtClean="0"/>
              <a:t> state </a:t>
            </a:r>
            <a:r>
              <a:rPr lang="nl-BE" dirty="0" err="1" smtClean="0"/>
              <a:t>can</a:t>
            </a:r>
            <a:r>
              <a:rPr lang="nl-BE" dirty="0" smtClean="0"/>
              <a:t> </a:t>
            </a:r>
            <a:r>
              <a:rPr lang="nl-BE" dirty="0" err="1" smtClean="0"/>
              <a:t>be</a:t>
            </a:r>
            <a:r>
              <a:rPr lang="nl-BE" dirty="0" smtClean="0"/>
              <a:t> “</a:t>
            </a:r>
            <a:r>
              <a:rPr lang="nl-BE" dirty="0" err="1" smtClean="0"/>
              <a:t>revived</a:t>
            </a:r>
            <a:r>
              <a:rPr lang="nl-BE" dirty="0" smtClean="0"/>
              <a:t>” at a later stage.</a:t>
            </a:r>
          </a:p>
          <a:p>
            <a:pPr eaLnBrk="1" hangingPunct="1"/>
            <a:endParaRPr lang="nl-BE" dirty="0" smtClean="0"/>
          </a:p>
          <a:p>
            <a:pPr eaLnBrk="1" hangingPunct="1"/>
            <a:r>
              <a:rPr lang="nl-BE" dirty="0" smtClean="0"/>
              <a:t>The </a:t>
            </a:r>
            <a:r>
              <a:rPr lang="nl-BE" dirty="0" err="1" smtClean="0"/>
              <a:t>ComponentPool</a:t>
            </a:r>
            <a:r>
              <a:rPr lang="nl-BE" dirty="0" smtClean="0"/>
              <a:t> </a:t>
            </a:r>
            <a:r>
              <a:rPr lang="nl-BE" dirty="0" err="1" smtClean="0"/>
              <a:t>removes</a:t>
            </a:r>
            <a:r>
              <a:rPr lang="nl-BE" dirty="0" smtClean="0"/>
              <a:t> the </a:t>
            </a:r>
            <a:r>
              <a:rPr lang="nl-BE" dirty="0" smtClean="0">
                <a:latin typeface="Courier New" pitchFamily="49" charset="0"/>
              </a:rPr>
              <a:t>.r</a:t>
            </a:r>
            <a:r>
              <a:rPr lang="nl-BE" dirty="0" smtClean="0"/>
              <a:t> code </a:t>
            </a:r>
            <a:r>
              <a:rPr lang="nl-BE" dirty="0" err="1" smtClean="0"/>
              <a:t>associated</a:t>
            </a:r>
            <a:r>
              <a:rPr lang="nl-BE" dirty="0" smtClean="0"/>
              <a:t> </a:t>
            </a:r>
            <a:r>
              <a:rPr lang="nl-BE" dirty="0" err="1" smtClean="0"/>
              <a:t>with</a:t>
            </a:r>
            <a:r>
              <a:rPr lang="nl-BE" dirty="0" smtClean="0"/>
              <a:t> the component </a:t>
            </a:r>
            <a:r>
              <a:rPr lang="nl-BE" dirty="0" err="1" smtClean="0"/>
              <a:t>instance</a:t>
            </a:r>
            <a:r>
              <a:rPr lang="nl-BE" dirty="0" smtClean="0"/>
              <a:t> </a:t>
            </a:r>
            <a:r>
              <a:rPr lang="nl-BE" dirty="0" err="1" smtClean="0"/>
              <a:t>from</a:t>
            </a:r>
            <a:r>
              <a:rPr lang="nl-BE" dirty="0" smtClean="0"/>
              <a:t> </a:t>
            </a:r>
            <a:r>
              <a:rPr lang="nl-BE" dirty="0" err="1" smtClean="0"/>
              <a:t>memory</a:t>
            </a:r>
            <a:r>
              <a:rPr lang="nl-BE" dirty="0" smtClean="0"/>
              <a:t>, </a:t>
            </a:r>
            <a:r>
              <a:rPr lang="nl-BE" dirty="0" err="1" smtClean="0"/>
              <a:t>but</a:t>
            </a:r>
            <a:r>
              <a:rPr lang="nl-BE" dirty="0" smtClean="0"/>
              <a:t> </a:t>
            </a:r>
            <a:r>
              <a:rPr lang="nl-BE" dirty="0" err="1" smtClean="0"/>
              <a:t>only</a:t>
            </a:r>
            <a:r>
              <a:rPr lang="nl-BE" dirty="0" smtClean="0"/>
              <a:t> </a:t>
            </a:r>
            <a:r>
              <a:rPr lang="nl-BE" dirty="0" err="1" smtClean="0"/>
              <a:t>if</a:t>
            </a:r>
            <a:r>
              <a:rPr lang="nl-BE" dirty="0" smtClean="0"/>
              <a:t> the </a:t>
            </a:r>
            <a:r>
              <a:rPr lang="nl-BE" dirty="0" err="1" smtClean="0"/>
              <a:t>number</a:t>
            </a:r>
            <a:r>
              <a:rPr lang="nl-BE" dirty="0" smtClean="0"/>
              <a:t> of </a:t>
            </a:r>
            <a:r>
              <a:rPr lang="nl-BE" dirty="0" err="1" smtClean="0"/>
              <a:t>cached</a:t>
            </a:r>
            <a:r>
              <a:rPr lang="nl-BE" dirty="0" smtClean="0"/>
              <a:t> </a:t>
            </a:r>
            <a:r>
              <a:rPr lang="nl-BE" dirty="0" err="1" smtClean="0"/>
              <a:t>components</a:t>
            </a:r>
            <a:r>
              <a:rPr lang="nl-BE" dirty="0" smtClean="0"/>
              <a:t> </a:t>
            </a:r>
            <a:r>
              <a:rPr lang="nl-BE" dirty="0" err="1" smtClean="0"/>
              <a:t>exceeds</a:t>
            </a:r>
            <a:r>
              <a:rPr lang="nl-BE" dirty="0" smtClean="0"/>
              <a:t> the component cache limit as </a:t>
            </a:r>
            <a:r>
              <a:rPr lang="nl-BE" dirty="0" err="1" smtClean="0"/>
              <a:t>defined</a:t>
            </a:r>
            <a:r>
              <a:rPr lang="nl-BE" dirty="0" smtClean="0"/>
              <a:t> in the </a:t>
            </a:r>
            <a:r>
              <a:rPr lang="nl-BE" dirty="0" err="1" smtClean="0">
                <a:latin typeface="Courier New" pitchFamily="49" charset="0"/>
              </a:rPr>
              <a:t>server.xml</a:t>
            </a:r>
            <a:r>
              <a:rPr lang="nl-BE" dirty="0" smtClean="0"/>
              <a:t> </a:t>
            </a:r>
            <a:r>
              <a:rPr lang="nl-BE" dirty="0" err="1" smtClean="0"/>
              <a:t>configuration</a:t>
            </a:r>
            <a:r>
              <a:rPr lang="nl-BE" dirty="0" smtClean="0"/>
              <a:t> file </a:t>
            </a:r>
            <a:r>
              <a:rPr lang="nl-BE" dirty="0" err="1" smtClean="0"/>
              <a:t>for</a:t>
            </a:r>
            <a:r>
              <a:rPr lang="nl-BE" dirty="0" smtClean="0"/>
              <a:t> the </a:t>
            </a:r>
            <a:r>
              <a:rPr lang="nl-BE" dirty="0" err="1" smtClean="0"/>
              <a:t>back-end</a:t>
            </a:r>
            <a:r>
              <a:rPr lang="nl-BE" dirty="0" smtClean="0"/>
              <a:t> </a:t>
            </a:r>
            <a:r>
              <a:rPr lang="nl-BE" dirty="0" err="1" smtClean="0"/>
              <a:t>Financials</a:t>
            </a:r>
            <a:r>
              <a:rPr lang="nl-BE" dirty="0" smtClean="0"/>
              <a:t> </a:t>
            </a:r>
            <a:r>
              <a:rPr lang="nl-BE" dirty="0" err="1" smtClean="0"/>
              <a:t>AppServer</a:t>
            </a:r>
            <a:r>
              <a:rPr lang="nl-BE" dirty="0" smtClean="0"/>
              <a:t> (</a:t>
            </a:r>
            <a:r>
              <a:rPr lang="nl-BE" dirty="0" smtClean="0">
                <a:latin typeface="Courier New" pitchFamily="49" charset="0"/>
              </a:rPr>
              <a:t>&lt;</a:t>
            </a:r>
            <a:r>
              <a:rPr lang="nl-BE" dirty="0" err="1" smtClean="0">
                <a:latin typeface="Courier New" pitchFamily="49" charset="0"/>
              </a:rPr>
              <a:t>swaplimit</a:t>
            </a:r>
            <a:r>
              <a:rPr lang="nl-BE" dirty="0" smtClean="0">
                <a:latin typeface="Courier New" pitchFamily="49" charset="0"/>
              </a:rPr>
              <a:t>&gt;</a:t>
            </a:r>
            <a:r>
              <a:rPr lang="nl-BE" dirty="0" smtClean="0"/>
              <a:t>).  </a:t>
            </a:r>
            <a:r>
              <a:rPr lang="nl-BE" dirty="0" err="1" smtClean="0"/>
              <a:t>Otherwise</a:t>
            </a:r>
            <a:r>
              <a:rPr lang="nl-BE" dirty="0" smtClean="0"/>
              <a:t>, the </a:t>
            </a:r>
            <a:r>
              <a:rPr lang="nl-BE" dirty="0" smtClean="0">
                <a:latin typeface="Courier New" pitchFamily="49" charset="0"/>
              </a:rPr>
              <a:t>.r</a:t>
            </a:r>
            <a:r>
              <a:rPr lang="nl-BE" dirty="0" smtClean="0"/>
              <a:t> code </a:t>
            </a:r>
            <a:r>
              <a:rPr lang="nl-BE" dirty="0" err="1" smtClean="0"/>
              <a:t>stays</a:t>
            </a:r>
            <a:r>
              <a:rPr lang="nl-BE" dirty="0" smtClean="0"/>
              <a:t> persistent in </a:t>
            </a:r>
            <a:r>
              <a:rPr lang="nl-BE" dirty="0" err="1" smtClean="0"/>
              <a:t>memory</a:t>
            </a:r>
            <a:r>
              <a:rPr lang="nl-BE" baseline="0" dirty="0" smtClean="0"/>
              <a:t> </a:t>
            </a:r>
            <a:r>
              <a:rPr lang="nl-BE" dirty="0" smtClean="0"/>
              <a:t>and </a:t>
            </a:r>
            <a:r>
              <a:rPr lang="nl-BE" dirty="0" err="1" smtClean="0"/>
              <a:t>can</a:t>
            </a:r>
            <a:r>
              <a:rPr lang="nl-BE" dirty="0" smtClean="0"/>
              <a:t> </a:t>
            </a:r>
            <a:r>
              <a:rPr lang="nl-BE" dirty="0" err="1" smtClean="0"/>
              <a:t>be</a:t>
            </a:r>
            <a:r>
              <a:rPr lang="nl-BE" dirty="0" smtClean="0"/>
              <a:t> </a:t>
            </a:r>
            <a:r>
              <a:rPr lang="nl-BE" dirty="0" err="1" smtClean="0"/>
              <a:t>reused</a:t>
            </a:r>
            <a:r>
              <a:rPr lang="nl-BE" dirty="0" smtClean="0"/>
              <a:t> in a </a:t>
            </a:r>
            <a:r>
              <a:rPr lang="nl-BE" dirty="0" err="1" smtClean="0"/>
              <a:t>subsequent</a:t>
            </a:r>
            <a:r>
              <a:rPr lang="nl-BE" dirty="0" smtClean="0"/>
              <a:t> </a:t>
            </a:r>
            <a:r>
              <a:rPr lang="nl-BE" dirty="0" err="1" smtClean="0"/>
              <a:t>request</a:t>
            </a:r>
            <a:r>
              <a:rPr lang="nl-BE" dirty="0" smtClean="0"/>
              <a:t> </a:t>
            </a:r>
            <a:r>
              <a:rPr lang="nl-BE" dirty="0" err="1" smtClean="0"/>
              <a:t>for</a:t>
            </a:r>
            <a:r>
              <a:rPr lang="nl-BE" dirty="0" smtClean="0"/>
              <a:t> a component </a:t>
            </a:r>
            <a:r>
              <a:rPr lang="nl-BE" dirty="0" err="1" smtClean="0"/>
              <a:t>instance</a:t>
            </a:r>
            <a:r>
              <a:rPr lang="nl-BE" dirty="0" smtClean="0"/>
              <a:t>.</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7"/>
          <p:cNvSpPr>
            <a:spLocks noGrp="1" noChangeArrowheads="1"/>
          </p:cNvSpPr>
          <p:nvPr>
            <p:ph type="sldNum" sz="quarter" idx="5"/>
          </p:nvPr>
        </p:nvSpPr>
        <p:spPr>
          <a:noFill/>
        </p:spPr>
        <p:txBody>
          <a:bodyPr/>
          <a:lstStyle/>
          <a:p>
            <a:fld id="{A024DA84-90A0-4C4E-9CCF-CB0AE72C4FBA}" type="slidenum">
              <a:rPr lang="en-US" smtClean="0"/>
              <a:pPr/>
              <a:t>53</a:t>
            </a:fld>
            <a:endParaRPr lang="en-US" smtClean="0"/>
          </a:p>
        </p:txBody>
      </p:sp>
      <p:sp>
        <p:nvSpPr>
          <p:cNvPr id="189443" name="Rectangle 2"/>
          <p:cNvSpPr>
            <a:spLocks noGrp="1" noRot="1" noChangeAspect="1" noChangeArrowheads="1" noTextEdit="1"/>
          </p:cNvSpPr>
          <p:nvPr>
            <p:ph type="sldImg"/>
          </p:nvPr>
        </p:nvSpPr>
        <p:spPr>
          <a:xfrm>
            <a:off x="2865438" y="523875"/>
            <a:ext cx="3505200" cy="2628900"/>
          </a:xfrm>
          <a:ln/>
        </p:spPr>
      </p:sp>
      <p:sp>
        <p:nvSpPr>
          <p:cNvPr id="189444"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a:t>
            </a:r>
            <a:r>
              <a:rPr lang="nl-BE" dirty="0" err="1" smtClean="0"/>
              <a:t>created</a:t>
            </a:r>
            <a:r>
              <a:rPr lang="nl-BE" dirty="0" smtClean="0"/>
              <a:t>.</a:t>
            </a:r>
          </a:p>
          <a:p>
            <a:pPr eaLnBrk="1" hangingPunct="1"/>
            <a:endParaRPr lang="nl-BE" dirty="0" smtClean="0"/>
          </a:p>
          <a:p>
            <a:pPr eaLnBrk="1" hangingPunct="1"/>
            <a:r>
              <a:rPr lang="nl-BE" dirty="0" smtClean="0"/>
              <a:t>These UI </a:t>
            </a:r>
            <a:r>
              <a:rPr lang="nl-BE" dirty="0" err="1" smtClean="0"/>
              <a:t>calls</a:t>
            </a:r>
            <a:r>
              <a:rPr lang="nl-BE" dirty="0" smtClean="0"/>
              <a:t> are </a:t>
            </a:r>
            <a:r>
              <a:rPr lang="nl-BE" dirty="0" err="1" smtClean="0"/>
              <a:t>performed</a:t>
            </a:r>
            <a:r>
              <a:rPr lang="nl-BE" dirty="0" smtClean="0"/>
              <a:t> </a:t>
            </a:r>
            <a:r>
              <a:rPr lang="nl-BE" dirty="0" err="1" smtClean="0"/>
              <a:t>when</a:t>
            </a:r>
            <a:r>
              <a:rPr lang="nl-BE" dirty="0" smtClean="0"/>
              <a:t> the </a:t>
            </a:r>
            <a:r>
              <a:rPr lang="nl-BE" dirty="0" err="1" smtClean="0"/>
              <a:t>form</a:t>
            </a:r>
            <a:r>
              <a:rPr lang="nl-BE" dirty="0" smtClean="0"/>
              <a:t> is </a:t>
            </a:r>
            <a:r>
              <a:rPr lang="nl-BE" dirty="0" err="1" smtClean="0"/>
              <a:t>opened</a:t>
            </a:r>
            <a:r>
              <a:rPr lang="nl-BE" dirty="0" smtClean="0"/>
              <a:t> in </a:t>
            </a:r>
            <a:r>
              <a:rPr lang="nl-BE" dirty="0" err="1" smtClean="0"/>
              <a:t>Create</a:t>
            </a:r>
            <a:r>
              <a:rPr lang="nl-BE" dirty="0" smtClean="0"/>
              <a:t> mode.</a:t>
            </a:r>
          </a:p>
          <a:p>
            <a:pPr eaLnBrk="1" hangingPunct="1"/>
            <a:endParaRPr lang="nl-BE" dirty="0" smtClean="0"/>
          </a:p>
          <a:p>
            <a:pPr eaLnBrk="1" hangingPunct="1"/>
            <a:r>
              <a:rPr lang="nl-BE" dirty="0" err="1" smtClean="0">
                <a:latin typeface="Courier New" pitchFamily="49" charset="0"/>
              </a:rPr>
              <a:t>InitialValues</a:t>
            </a:r>
            <a:r>
              <a:rPr lang="nl-BE" dirty="0" smtClean="0"/>
              <a:t> is </a:t>
            </a:r>
            <a:r>
              <a:rPr lang="nl-BE" dirty="0" err="1" smtClean="0"/>
              <a:t>typically</a:t>
            </a:r>
            <a:r>
              <a:rPr lang="nl-BE" dirty="0" smtClean="0"/>
              <a:t> a </a:t>
            </a:r>
            <a:r>
              <a:rPr lang="nl-BE" dirty="0" err="1" smtClean="0"/>
              <a:t>method</a:t>
            </a:r>
            <a:r>
              <a:rPr lang="nl-BE" dirty="0" smtClean="0"/>
              <a:t> </a:t>
            </a:r>
            <a:r>
              <a:rPr lang="nl-BE" dirty="0" err="1" smtClean="0"/>
              <a:t>that</a:t>
            </a:r>
            <a:r>
              <a:rPr lang="nl-BE" dirty="0" smtClean="0"/>
              <a:t> </a:t>
            </a:r>
            <a:r>
              <a:rPr lang="nl-BE" dirty="0" err="1" smtClean="0"/>
              <a:t>can</a:t>
            </a:r>
            <a:r>
              <a:rPr lang="nl-BE" dirty="0" smtClean="0"/>
              <a:t> </a:t>
            </a:r>
            <a:r>
              <a:rPr lang="nl-BE" dirty="0" err="1" smtClean="0"/>
              <a:t>be</a:t>
            </a:r>
            <a:r>
              <a:rPr lang="nl-BE" dirty="0" smtClean="0"/>
              <a:t> </a:t>
            </a:r>
            <a:r>
              <a:rPr lang="nl-BE" dirty="0" err="1" smtClean="0"/>
              <a:t>customized</a:t>
            </a:r>
            <a:r>
              <a:rPr lang="nl-BE" dirty="0" smtClean="0"/>
              <a:t> </a:t>
            </a:r>
            <a:r>
              <a:rPr lang="nl-BE" dirty="0" err="1" smtClean="0"/>
              <a:t>on</a:t>
            </a:r>
            <a:r>
              <a:rPr lang="nl-BE" dirty="0" smtClean="0"/>
              <a:t> the backend to </a:t>
            </a:r>
            <a:r>
              <a:rPr lang="nl-BE" dirty="0" err="1" smtClean="0"/>
              <a:t>specify</a:t>
            </a:r>
            <a:r>
              <a:rPr lang="nl-BE" dirty="0" smtClean="0"/>
              <a:t> </a:t>
            </a:r>
            <a:r>
              <a:rPr lang="nl-BE" dirty="0" err="1" smtClean="0"/>
              <a:t>initial</a:t>
            </a:r>
            <a:r>
              <a:rPr lang="nl-BE" dirty="0" smtClean="0"/>
              <a:t> </a:t>
            </a:r>
            <a:r>
              <a:rPr lang="nl-BE" dirty="0" err="1" smtClean="0"/>
              <a:t>values</a:t>
            </a:r>
            <a:r>
              <a:rPr lang="nl-BE" baseline="0" dirty="0" smtClean="0"/>
              <a:t> </a:t>
            </a:r>
            <a:r>
              <a:rPr lang="nl-BE" dirty="0" err="1" smtClean="0"/>
              <a:t>or</a:t>
            </a:r>
            <a:r>
              <a:rPr lang="nl-BE" dirty="0" smtClean="0"/>
              <a:t> to do </a:t>
            </a:r>
            <a:r>
              <a:rPr lang="nl-BE" dirty="0" err="1" smtClean="0"/>
              <a:t>initial</a:t>
            </a:r>
            <a:r>
              <a:rPr lang="nl-BE" dirty="0" smtClean="0"/>
              <a:t> </a:t>
            </a:r>
            <a:r>
              <a:rPr lang="nl-BE" dirty="0" err="1" smtClean="0"/>
              <a:t>calculations</a:t>
            </a:r>
            <a:r>
              <a:rPr lang="nl-BE" dirty="0" smtClean="0"/>
              <a:t> and </a:t>
            </a:r>
            <a:r>
              <a:rPr lang="nl-BE" dirty="0" err="1" smtClean="0"/>
              <a:t>defaulting</a:t>
            </a:r>
            <a:r>
              <a:rPr lang="nl-BE" dirty="0" smtClean="0"/>
              <a:t>.</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p>
            <a:fld id="{1DCDBE2D-2764-4AAC-85B5-D729AE8A4072}" type="slidenum">
              <a:rPr lang="en-US" smtClean="0"/>
              <a:pPr/>
              <a:t>54</a:t>
            </a:fld>
            <a:endParaRPr lang="en-US" smtClean="0"/>
          </a:p>
        </p:txBody>
      </p:sp>
      <p:sp>
        <p:nvSpPr>
          <p:cNvPr id="190467" name="Rectangle 2"/>
          <p:cNvSpPr>
            <a:spLocks noGrp="1" noRot="1" noChangeAspect="1" noChangeArrowheads="1" noTextEdit="1"/>
          </p:cNvSpPr>
          <p:nvPr>
            <p:ph type="sldImg"/>
          </p:nvPr>
        </p:nvSpPr>
        <p:spPr>
          <a:xfrm>
            <a:off x="2865438" y="523875"/>
            <a:ext cx="3505200" cy="2628900"/>
          </a:xfrm>
          <a:ln/>
        </p:spPr>
      </p:sp>
      <p:sp>
        <p:nvSpPr>
          <p:cNvPr id="190468"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a:t>
            </a:r>
            <a:r>
              <a:rPr lang="nl-BE" dirty="0" err="1" smtClean="0"/>
              <a:t>loaded</a:t>
            </a:r>
            <a:r>
              <a:rPr lang="nl-BE" dirty="0" smtClean="0"/>
              <a:t> </a:t>
            </a:r>
            <a:r>
              <a:rPr lang="nl-BE" dirty="0" err="1" smtClean="0"/>
              <a:t>for</a:t>
            </a:r>
            <a:r>
              <a:rPr lang="nl-BE" dirty="0" smtClean="0"/>
              <a:t> </a:t>
            </a:r>
            <a:r>
              <a:rPr lang="nl-BE" dirty="0" err="1" smtClean="0"/>
              <a:t>modification</a:t>
            </a:r>
            <a:r>
              <a:rPr lang="nl-BE" dirty="0" smtClean="0"/>
              <a:t>.</a:t>
            </a:r>
          </a:p>
          <a:p>
            <a:pPr eaLnBrk="1" hangingPunct="1"/>
            <a:r>
              <a:rPr lang="nl-BE" dirty="0" smtClean="0"/>
              <a:t>These UI </a:t>
            </a:r>
            <a:r>
              <a:rPr lang="nl-BE" dirty="0" err="1" smtClean="0"/>
              <a:t>calls</a:t>
            </a:r>
            <a:r>
              <a:rPr lang="nl-BE" dirty="0" smtClean="0"/>
              <a:t> are </a:t>
            </a:r>
            <a:r>
              <a:rPr lang="nl-BE" dirty="0" err="1" smtClean="0"/>
              <a:t>performed</a:t>
            </a:r>
            <a:r>
              <a:rPr lang="nl-BE" dirty="0" smtClean="0"/>
              <a:t> </a:t>
            </a:r>
            <a:r>
              <a:rPr lang="nl-BE" dirty="0" err="1" smtClean="0"/>
              <a:t>when</a:t>
            </a:r>
            <a:r>
              <a:rPr lang="nl-BE" dirty="0" smtClean="0"/>
              <a:t> the </a:t>
            </a:r>
            <a:r>
              <a:rPr lang="nl-BE" dirty="0" err="1" smtClean="0"/>
              <a:t>form</a:t>
            </a:r>
            <a:r>
              <a:rPr lang="nl-BE" dirty="0" smtClean="0"/>
              <a:t> is </a:t>
            </a:r>
            <a:r>
              <a:rPr lang="nl-BE" dirty="0" err="1" smtClean="0"/>
              <a:t>opened</a:t>
            </a:r>
            <a:r>
              <a:rPr lang="nl-BE" dirty="0" smtClean="0"/>
              <a:t> in </a:t>
            </a:r>
            <a:r>
              <a:rPr lang="nl-BE" dirty="0" err="1" smtClean="0"/>
              <a:t>Modify</a:t>
            </a:r>
            <a:r>
              <a:rPr lang="nl-BE" dirty="0" smtClean="0"/>
              <a:t> </a:t>
            </a:r>
            <a:r>
              <a:rPr lang="nl-BE" dirty="0" err="1" smtClean="0"/>
              <a:t>or</a:t>
            </a:r>
            <a:r>
              <a:rPr lang="nl-BE" dirty="0" smtClean="0"/>
              <a:t> Delete mode.</a:t>
            </a:r>
          </a:p>
          <a:p>
            <a:pPr eaLnBrk="1" hangingPunct="1"/>
            <a:endParaRPr lang="nl-BE" dirty="0" smtClean="0"/>
          </a:p>
          <a:p>
            <a:pPr eaLnBrk="1" hangingPunct="1"/>
            <a:r>
              <a:rPr lang="nl-BE" dirty="0" err="1" smtClean="0"/>
              <a:t>This</a:t>
            </a:r>
            <a:r>
              <a:rPr lang="nl-BE" dirty="0" smtClean="0"/>
              <a:t> </a:t>
            </a:r>
            <a:r>
              <a:rPr lang="nl-BE" dirty="0" err="1" smtClean="0"/>
              <a:t>flow</a:t>
            </a:r>
            <a:r>
              <a:rPr lang="nl-BE" dirty="0" smtClean="0"/>
              <a:t> </a:t>
            </a:r>
            <a:r>
              <a:rPr lang="nl-BE" dirty="0" err="1" smtClean="0"/>
              <a:t>basically</a:t>
            </a:r>
            <a:r>
              <a:rPr lang="nl-BE" dirty="0" smtClean="0"/>
              <a:t> handles the </a:t>
            </a:r>
            <a:r>
              <a:rPr lang="nl-BE" dirty="0" err="1" smtClean="0"/>
              <a:t>completion</a:t>
            </a:r>
            <a:r>
              <a:rPr lang="nl-BE" dirty="0" smtClean="0"/>
              <a:t> of the object dataset </a:t>
            </a:r>
            <a:r>
              <a:rPr lang="nl-BE" dirty="0" err="1" smtClean="0"/>
              <a:t>with</a:t>
            </a:r>
            <a:r>
              <a:rPr lang="nl-BE" dirty="0" smtClean="0"/>
              <a:t> data </a:t>
            </a:r>
            <a:r>
              <a:rPr lang="nl-BE" dirty="0" err="1" smtClean="0"/>
              <a:t>that</a:t>
            </a:r>
            <a:r>
              <a:rPr lang="nl-BE" dirty="0" smtClean="0"/>
              <a:t> </a:t>
            </a:r>
            <a:r>
              <a:rPr lang="nl-BE" dirty="0" err="1" smtClean="0"/>
              <a:t>can</a:t>
            </a:r>
            <a:r>
              <a:rPr lang="nl-BE" dirty="0" smtClean="0"/>
              <a:t> </a:t>
            </a:r>
            <a:r>
              <a:rPr lang="nl-BE" dirty="0" err="1" smtClean="0"/>
              <a:t>be</a:t>
            </a:r>
            <a:r>
              <a:rPr lang="nl-BE" dirty="0" smtClean="0"/>
              <a:t> </a:t>
            </a:r>
            <a:r>
              <a:rPr lang="nl-BE" dirty="0" err="1" smtClean="0"/>
              <a:t>modified</a:t>
            </a:r>
            <a:r>
              <a:rPr lang="nl-BE" dirty="0" smtClean="0"/>
              <a:t> / </a:t>
            </a:r>
            <a:r>
              <a:rPr lang="nl-BE" dirty="0" err="1" smtClean="0"/>
              <a:t>deleted</a:t>
            </a:r>
            <a:r>
              <a:rPr lang="nl-BE" dirty="0" smtClean="0"/>
              <a:t> in a later </a:t>
            </a:r>
            <a:r>
              <a:rPr lang="nl-BE" dirty="0" err="1" smtClean="0"/>
              <a:t>phase</a:t>
            </a:r>
            <a:r>
              <a:rPr lang="nl-BE" dirty="0" smtClean="0"/>
              <a:t>.</a:t>
            </a:r>
            <a:r>
              <a:rPr lang="nl-BE" baseline="0" dirty="0" smtClean="0"/>
              <a:t> </a:t>
            </a:r>
            <a:r>
              <a:rPr lang="nl-BE" dirty="0" smtClean="0"/>
              <a:t>The object dataset is </a:t>
            </a:r>
            <a:r>
              <a:rPr lang="nl-BE" dirty="0" err="1" smtClean="0"/>
              <a:t>returned</a:t>
            </a:r>
            <a:r>
              <a:rPr lang="nl-BE" dirty="0" smtClean="0"/>
              <a:t> to the UI, </a:t>
            </a:r>
            <a:r>
              <a:rPr lang="nl-BE" dirty="0" err="1" smtClean="0"/>
              <a:t>where</a:t>
            </a:r>
            <a:r>
              <a:rPr lang="nl-BE" dirty="0" smtClean="0"/>
              <a:t> </a:t>
            </a:r>
            <a:r>
              <a:rPr lang="nl-BE" dirty="0" err="1" smtClean="0"/>
              <a:t>it</a:t>
            </a:r>
            <a:r>
              <a:rPr lang="nl-BE" dirty="0" smtClean="0"/>
              <a:t> </a:t>
            </a:r>
            <a:r>
              <a:rPr lang="nl-BE" dirty="0" err="1" smtClean="0"/>
              <a:t>can</a:t>
            </a:r>
            <a:r>
              <a:rPr lang="nl-BE" dirty="0" smtClean="0"/>
              <a:t> </a:t>
            </a:r>
            <a:r>
              <a:rPr lang="nl-BE" dirty="0" err="1" smtClean="0"/>
              <a:t>be</a:t>
            </a:r>
            <a:r>
              <a:rPr lang="nl-BE" dirty="0" smtClean="0"/>
              <a:t> </a:t>
            </a:r>
            <a:r>
              <a:rPr lang="nl-BE" dirty="0" err="1" smtClean="0"/>
              <a:t>viewed</a:t>
            </a:r>
            <a:r>
              <a:rPr lang="nl-BE" dirty="0" smtClean="0"/>
              <a:t>.</a:t>
            </a:r>
          </a:p>
          <a:p>
            <a:pPr eaLnBrk="1" hangingPunct="1"/>
            <a:endParaRPr lang="nl-BE" dirty="0" smtClean="0"/>
          </a:p>
          <a:p>
            <a:pPr eaLnBrk="1" hangingPunct="1"/>
            <a:r>
              <a:rPr lang="nl-BE" dirty="0" smtClean="0"/>
              <a:t>The </a:t>
            </a:r>
            <a:r>
              <a:rPr lang="nl-BE" dirty="0" err="1" smtClean="0">
                <a:latin typeface="Courier New" pitchFamily="49" charset="0"/>
              </a:rPr>
              <a:t>Calculate</a:t>
            </a:r>
            <a:r>
              <a:rPr lang="nl-BE" dirty="0" smtClean="0">
                <a:latin typeface="Courier New" pitchFamily="49" charset="0"/>
              </a:rPr>
              <a:t>()</a:t>
            </a:r>
            <a:r>
              <a:rPr lang="nl-BE" dirty="0" smtClean="0"/>
              <a:t> </a:t>
            </a:r>
            <a:r>
              <a:rPr lang="nl-BE" dirty="0" err="1" smtClean="0"/>
              <a:t>method</a:t>
            </a:r>
            <a:r>
              <a:rPr lang="nl-BE" dirty="0" smtClean="0"/>
              <a:t> is </a:t>
            </a:r>
            <a:r>
              <a:rPr lang="nl-BE" dirty="0" err="1" smtClean="0"/>
              <a:t>typically</a:t>
            </a:r>
            <a:r>
              <a:rPr lang="nl-BE" dirty="0" smtClean="0"/>
              <a:t> </a:t>
            </a:r>
            <a:r>
              <a:rPr lang="nl-BE" dirty="0" err="1" smtClean="0"/>
              <a:t>used</a:t>
            </a:r>
            <a:r>
              <a:rPr lang="nl-BE" dirty="0" smtClean="0"/>
              <a:t> to </a:t>
            </a:r>
            <a:r>
              <a:rPr lang="nl-BE" dirty="0" err="1" smtClean="0"/>
              <a:t>fill</a:t>
            </a:r>
            <a:r>
              <a:rPr lang="nl-BE" dirty="0" smtClean="0"/>
              <a:t> in the </a:t>
            </a:r>
            <a:r>
              <a:rPr lang="nl-BE" dirty="0" err="1" smtClean="0"/>
              <a:t>calculated</a:t>
            </a:r>
            <a:r>
              <a:rPr lang="nl-BE" dirty="0" smtClean="0"/>
              <a:t> </a:t>
            </a:r>
            <a:r>
              <a:rPr lang="nl-BE" dirty="0" err="1" smtClean="0"/>
              <a:t>fields</a:t>
            </a:r>
            <a:r>
              <a:rPr lang="nl-BE" dirty="0" smtClean="0"/>
              <a:t> in the object dataset.</a:t>
            </a:r>
          </a:p>
          <a:p>
            <a:pPr eaLnBrk="1" hangingPunct="1"/>
            <a:endParaRPr lang="nl-BE" dirty="0" smtClean="0"/>
          </a:p>
          <a:p>
            <a:pPr eaLnBrk="1" hangingPunct="1"/>
            <a:r>
              <a:rPr lang="nl-BE" u="none" dirty="0" err="1" smtClean="0"/>
              <a:t>Note</a:t>
            </a:r>
            <a:r>
              <a:rPr lang="nl-BE" u="none" dirty="0" smtClean="0"/>
              <a:t>:</a:t>
            </a:r>
          </a:p>
          <a:p>
            <a:pPr eaLnBrk="1" hangingPunct="1"/>
            <a:endParaRPr lang="nl-BE" u="none" dirty="0" smtClean="0"/>
          </a:p>
          <a:p>
            <a:pPr eaLnBrk="1" hangingPunct="1"/>
            <a:r>
              <a:rPr lang="nl-BE" dirty="0" smtClean="0"/>
              <a:t>The </a:t>
            </a:r>
            <a:r>
              <a:rPr lang="nl-BE" dirty="0" err="1" smtClean="0">
                <a:latin typeface="Courier New" pitchFamily="49" charset="0"/>
              </a:rPr>
              <a:t>GetBusinessFields</a:t>
            </a:r>
            <a:r>
              <a:rPr lang="nl-BE" dirty="0" smtClean="0">
                <a:latin typeface="Courier New" pitchFamily="49" charset="0"/>
              </a:rPr>
              <a:t>()</a:t>
            </a:r>
            <a:r>
              <a:rPr lang="nl-BE" dirty="0" smtClean="0"/>
              <a:t> </a:t>
            </a:r>
            <a:r>
              <a:rPr lang="nl-BE" dirty="0" err="1" smtClean="0"/>
              <a:t>method</a:t>
            </a:r>
            <a:r>
              <a:rPr lang="nl-BE" dirty="0" smtClean="0"/>
              <a:t> is </a:t>
            </a:r>
            <a:r>
              <a:rPr lang="nl-BE" dirty="0" err="1" smtClean="0"/>
              <a:t>only</a:t>
            </a:r>
            <a:r>
              <a:rPr lang="nl-BE" dirty="0" smtClean="0"/>
              <a:t> </a:t>
            </a:r>
            <a:r>
              <a:rPr lang="nl-BE" dirty="0" err="1" smtClean="0"/>
              <a:t>executed</a:t>
            </a:r>
            <a:r>
              <a:rPr lang="nl-BE" dirty="0" smtClean="0"/>
              <a:t> </a:t>
            </a:r>
            <a:r>
              <a:rPr lang="nl-BE" dirty="0" err="1" smtClean="0"/>
              <a:t>when</a:t>
            </a:r>
            <a:r>
              <a:rPr lang="nl-BE" dirty="0" smtClean="0"/>
              <a:t> the </a:t>
            </a:r>
            <a:r>
              <a:rPr lang="nl-BE" dirty="0" err="1" smtClean="0"/>
              <a:t>local</a:t>
            </a:r>
            <a:r>
              <a:rPr lang="nl-BE" dirty="0" smtClean="0"/>
              <a:t> </a:t>
            </a:r>
            <a:r>
              <a:rPr lang="nl-BE" dirty="0" err="1" smtClean="0"/>
              <a:t>client</a:t>
            </a:r>
            <a:r>
              <a:rPr lang="nl-BE" dirty="0" smtClean="0"/>
              <a:t> cache </a:t>
            </a:r>
            <a:r>
              <a:rPr lang="nl-BE" dirty="0" err="1" smtClean="0"/>
              <a:t>for</a:t>
            </a:r>
            <a:r>
              <a:rPr lang="nl-BE" dirty="0" smtClean="0"/>
              <a:t> </a:t>
            </a:r>
            <a:r>
              <a:rPr lang="nl-BE" dirty="0" err="1" smtClean="0"/>
              <a:t>that</a:t>
            </a:r>
            <a:r>
              <a:rPr lang="nl-BE" dirty="0" smtClean="0"/>
              <a:t> data is </a:t>
            </a:r>
            <a:r>
              <a:rPr lang="nl-BE" dirty="0" err="1" smtClean="0"/>
              <a:t>not</a:t>
            </a:r>
            <a:r>
              <a:rPr lang="nl-BE" dirty="0" smtClean="0"/>
              <a:t> up-to-date.</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p>
            <a:fld id="{7FF2EC0F-91AC-45A2-9B9A-5C00A0D03AFD}" type="slidenum">
              <a:rPr lang="en-US" smtClean="0"/>
              <a:pPr/>
              <a:t>55</a:t>
            </a:fld>
            <a:endParaRPr lang="en-US" smtClean="0"/>
          </a:p>
        </p:txBody>
      </p:sp>
      <p:sp>
        <p:nvSpPr>
          <p:cNvPr id="191491" name="Rectangle 2"/>
          <p:cNvSpPr>
            <a:spLocks noGrp="1" noRot="1" noChangeAspect="1" noChangeArrowheads="1" noTextEdit="1"/>
          </p:cNvSpPr>
          <p:nvPr>
            <p:ph type="sldImg"/>
          </p:nvPr>
        </p:nvSpPr>
        <p:spPr>
          <a:xfrm>
            <a:off x="2865438" y="523875"/>
            <a:ext cx="3505200" cy="2628900"/>
          </a:xfrm>
          <a:ln/>
        </p:spPr>
      </p:sp>
      <p:sp>
        <p:nvSpPr>
          <p:cNvPr id="191492"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program </a:t>
            </a:r>
            <a:r>
              <a:rPr lang="nl-BE" dirty="0" err="1" smtClean="0"/>
              <a:t>flow</a:t>
            </a:r>
            <a:r>
              <a:rPr lang="nl-BE" dirty="0" smtClean="0"/>
              <a:t> </a:t>
            </a:r>
            <a:r>
              <a:rPr lang="nl-BE" dirty="0" err="1" smtClean="0"/>
              <a:t>that</a:t>
            </a:r>
            <a:r>
              <a:rPr lang="nl-BE" dirty="0" smtClean="0"/>
              <a:t> is </a:t>
            </a:r>
            <a:r>
              <a:rPr lang="nl-BE" dirty="0" err="1" smtClean="0"/>
              <a:t>executed</a:t>
            </a:r>
            <a:r>
              <a:rPr lang="nl-BE" dirty="0" smtClean="0"/>
              <a:t> </a:t>
            </a:r>
            <a:r>
              <a:rPr lang="nl-BE" dirty="0" err="1" smtClean="0"/>
              <a:t>on</a:t>
            </a:r>
            <a:r>
              <a:rPr lang="nl-BE" dirty="0" smtClean="0"/>
              <a:t> the business </a:t>
            </a:r>
            <a:r>
              <a:rPr lang="nl-BE" dirty="0" err="1" smtClean="0"/>
              <a:t>logic</a:t>
            </a:r>
            <a:r>
              <a:rPr lang="nl-BE" dirty="0" smtClean="0"/>
              <a:t> </a:t>
            </a:r>
            <a:r>
              <a:rPr lang="nl-BE" dirty="0" err="1" smtClean="0"/>
              <a:t>layer</a:t>
            </a:r>
            <a:r>
              <a:rPr lang="nl-BE" dirty="0" smtClean="0"/>
              <a:t> </a:t>
            </a:r>
            <a:r>
              <a:rPr lang="nl-BE" dirty="0" err="1" smtClean="0"/>
              <a:t>when</a:t>
            </a:r>
            <a:r>
              <a:rPr lang="nl-BE" dirty="0" smtClean="0"/>
              <a:t> </a:t>
            </a:r>
            <a:r>
              <a:rPr lang="nl-BE" dirty="0" err="1" smtClean="0"/>
              <a:t>an</a:t>
            </a:r>
            <a:r>
              <a:rPr lang="nl-BE" dirty="0" smtClean="0"/>
              <a:t> object is sent </a:t>
            </a:r>
            <a:r>
              <a:rPr lang="nl-BE" dirty="0" err="1" smtClean="0"/>
              <a:t>from</a:t>
            </a:r>
            <a:r>
              <a:rPr lang="nl-BE" dirty="0" smtClean="0"/>
              <a:t> the </a:t>
            </a:r>
            <a:r>
              <a:rPr lang="nl-BE" dirty="0" err="1" smtClean="0"/>
              <a:t>client</a:t>
            </a:r>
            <a:r>
              <a:rPr lang="nl-BE" dirty="0" smtClean="0"/>
              <a:t> to the backend to </a:t>
            </a:r>
            <a:r>
              <a:rPr lang="nl-BE" dirty="0" err="1" smtClean="0"/>
              <a:t>be</a:t>
            </a:r>
            <a:r>
              <a:rPr lang="nl-BE" dirty="0" smtClean="0"/>
              <a:t> </a:t>
            </a:r>
            <a:r>
              <a:rPr lang="nl-BE" dirty="0" err="1" smtClean="0"/>
              <a:t>saved</a:t>
            </a:r>
            <a:r>
              <a:rPr lang="nl-BE" dirty="0" smtClean="0"/>
              <a:t>.</a:t>
            </a:r>
          </a:p>
          <a:p>
            <a:pPr eaLnBrk="1" hangingPunct="1"/>
            <a:endParaRPr lang="nl-BE" dirty="0" smtClean="0"/>
          </a:p>
          <a:p>
            <a:pPr eaLnBrk="1" hangingPunct="1"/>
            <a:r>
              <a:rPr lang="nl-BE" dirty="0" smtClean="0"/>
              <a:t>The </a:t>
            </a:r>
            <a:r>
              <a:rPr lang="nl-BE" dirty="0" err="1" smtClean="0"/>
              <a:t>objectDataset</a:t>
            </a:r>
            <a:r>
              <a:rPr lang="nl-BE" dirty="0" smtClean="0"/>
              <a:t> </a:t>
            </a:r>
            <a:r>
              <a:rPr lang="nl-BE" dirty="0" err="1" smtClean="0"/>
              <a:t>which</a:t>
            </a:r>
            <a:r>
              <a:rPr lang="nl-BE" dirty="0" smtClean="0"/>
              <a:t> is </a:t>
            </a:r>
            <a:r>
              <a:rPr lang="nl-BE" dirty="0" err="1" smtClean="0"/>
              <a:t>passed</a:t>
            </a:r>
            <a:r>
              <a:rPr lang="nl-BE" dirty="0" smtClean="0"/>
              <a:t> in as parameter to the </a:t>
            </a:r>
            <a:r>
              <a:rPr lang="nl-BE" dirty="0" err="1" smtClean="0">
                <a:latin typeface="Courier New" pitchFamily="49" charset="0"/>
              </a:rPr>
              <a:t>SetPublicTablesDataSave</a:t>
            </a:r>
            <a:r>
              <a:rPr lang="nl-BE" dirty="0" smtClean="0">
                <a:latin typeface="Courier New" pitchFamily="49" charset="0"/>
              </a:rPr>
              <a:t>(),</a:t>
            </a:r>
            <a:r>
              <a:rPr lang="nl-BE" dirty="0" smtClean="0"/>
              <a:t> </a:t>
            </a:r>
            <a:r>
              <a:rPr lang="nl-BE" dirty="0" err="1" smtClean="0"/>
              <a:t>only</a:t>
            </a:r>
            <a:r>
              <a:rPr lang="nl-BE" dirty="0" smtClean="0"/>
              <a:t> </a:t>
            </a:r>
            <a:r>
              <a:rPr lang="nl-BE" dirty="0" err="1" smtClean="0"/>
              <a:t>contains</a:t>
            </a:r>
            <a:r>
              <a:rPr lang="nl-BE" dirty="0" smtClean="0"/>
              <a:t> the </a:t>
            </a:r>
            <a:r>
              <a:rPr lang="nl-BE" dirty="0" err="1" smtClean="0"/>
              <a:t>changed</a:t>
            </a:r>
            <a:r>
              <a:rPr lang="nl-BE" dirty="0" smtClean="0"/>
              <a:t> </a:t>
            </a:r>
            <a:r>
              <a:rPr lang="nl-BE" dirty="0" err="1" smtClean="0"/>
              <a:t>rows</a:t>
            </a:r>
            <a:r>
              <a:rPr lang="nl-BE" dirty="0" smtClean="0"/>
              <a:t>.</a:t>
            </a:r>
            <a:r>
              <a:rPr lang="nl-BE" baseline="0" dirty="0" smtClean="0"/>
              <a:t> </a:t>
            </a:r>
            <a:r>
              <a:rPr lang="nl-BE" dirty="0" smtClean="0"/>
              <a:t>The </a:t>
            </a:r>
            <a:r>
              <a:rPr lang="nl-BE" dirty="0" err="1" smtClean="0"/>
              <a:t>internal</a:t>
            </a:r>
            <a:r>
              <a:rPr lang="nl-BE" dirty="0" smtClean="0"/>
              <a:t> </a:t>
            </a:r>
            <a:r>
              <a:rPr lang="nl-BE" dirty="0" err="1" smtClean="0"/>
              <a:t>flow</a:t>
            </a:r>
            <a:r>
              <a:rPr lang="nl-BE" dirty="0" smtClean="0"/>
              <a:t> </a:t>
            </a:r>
            <a:r>
              <a:rPr lang="nl-BE" dirty="0" err="1" smtClean="0"/>
              <a:t>merges</a:t>
            </a:r>
            <a:r>
              <a:rPr lang="nl-BE" dirty="0" smtClean="0"/>
              <a:t> the </a:t>
            </a:r>
            <a:r>
              <a:rPr lang="nl-BE" dirty="0" err="1" smtClean="0"/>
              <a:t>changes</a:t>
            </a:r>
            <a:r>
              <a:rPr lang="nl-BE" dirty="0" smtClean="0"/>
              <a:t> </a:t>
            </a:r>
            <a:r>
              <a:rPr lang="nl-BE" dirty="0" err="1" smtClean="0"/>
              <a:t>into</a:t>
            </a:r>
            <a:r>
              <a:rPr lang="nl-BE" dirty="0" smtClean="0"/>
              <a:t> the official object dataset </a:t>
            </a:r>
            <a:r>
              <a:rPr lang="nl-BE" dirty="0" err="1" smtClean="0"/>
              <a:t>on</a:t>
            </a:r>
            <a:r>
              <a:rPr lang="nl-BE" dirty="0" smtClean="0"/>
              <a:t> the backend </a:t>
            </a:r>
            <a:r>
              <a:rPr lang="nl-BE" dirty="0" err="1" smtClean="0"/>
              <a:t>during</a:t>
            </a:r>
            <a:r>
              <a:rPr lang="nl-BE" dirty="0" smtClean="0"/>
              <a:t> the </a:t>
            </a:r>
            <a:r>
              <a:rPr lang="nl-BE" dirty="0" err="1" smtClean="0"/>
              <a:t>validation</a:t>
            </a:r>
            <a:r>
              <a:rPr lang="nl-BE" dirty="0" smtClean="0"/>
              <a:t> </a:t>
            </a:r>
            <a:r>
              <a:rPr lang="nl-BE" dirty="0" err="1" smtClean="0"/>
              <a:t>process</a:t>
            </a:r>
            <a:r>
              <a:rPr lang="nl-BE" dirty="0" smtClean="0"/>
              <a:t>.</a:t>
            </a:r>
          </a:p>
          <a:p>
            <a:pPr eaLnBrk="1" hangingPunct="1"/>
            <a:endParaRPr lang="nl-BE" dirty="0" smtClean="0"/>
          </a:p>
          <a:p>
            <a:pPr eaLnBrk="1" hangingPunct="1"/>
            <a:r>
              <a:rPr lang="nl-BE" dirty="0" err="1" smtClean="0"/>
              <a:t>This</a:t>
            </a:r>
            <a:r>
              <a:rPr lang="nl-BE" dirty="0" smtClean="0"/>
              <a:t> diagram does </a:t>
            </a:r>
            <a:r>
              <a:rPr lang="nl-BE" dirty="0" err="1" smtClean="0"/>
              <a:t>not</a:t>
            </a:r>
            <a:r>
              <a:rPr lang="nl-BE" dirty="0" smtClean="0"/>
              <a:t> show the </a:t>
            </a:r>
            <a:r>
              <a:rPr lang="nl-BE" dirty="0" err="1" smtClean="0"/>
              <a:t>communication</a:t>
            </a:r>
            <a:r>
              <a:rPr lang="nl-BE" dirty="0" smtClean="0"/>
              <a:t> </a:t>
            </a:r>
            <a:r>
              <a:rPr lang="nl-BE" dirty="0" err="1" smtClean="0"/>
              <a:t>with</a:t>
            </a:r>
            <a:r>
              <a:rPr lang="nl-BE" dirty="0" smtClean="0"/>
              <a:t> the </a:t>
            </a:r>
            <a:r>
              <a:rPr lang="nl-BE" dirty="0" err="1" smtClean="0"/>
              <a:t>persistence</a:t>
            </a:r>
            <a:r>
              <a:rPr lang="nl-BE" dirty="0" smtClean="0"/>
              <a:t> </a:t>
            </a:r>
            <a:r>
              <a:rPr lang="nl-BE" dirty="0" err="1" smtClean="0"/>
              <a:t>layer</a:t>
            </a:r>
            <a:r>
              <a:rPr lang="nl-BE" dirty="0" smtClean="0"/>
              <a:t> in detail (</a:t>
            </a:r>
            <a:r>
              <a:rPr lang="nl-BE" dirty="0" err="1" smtClean="0"/>
              <a:t>this</a:t>
            </a:r>
            <a:r>
              <a:rPr lang="nl-BE" dirty="0" smtClean="0"/>
              <a:t> is </a:t>
            </a:r>
            <a:r>
              <a:rPr lang="nl-BE" dirty="0" err="1" smtClean="0"/>
              <a:t>shown</a:t>
            </a:r>
            <a:r>
              <a:rPr lang="nl-BE" dirty="0" smtClean="0"/>
              <a:t> in </a:t>
            </a:r>
            <a:r>
              <a:rPr lang="nl-BE" dirty="0" err="1" smtClean="0"/>
              <a:t>another</a:t>
            </a:r>
            <a:r>
              <a:rPr lang="nl-BE" dirty="0" smtClean="0"/>
              <a:t> diagram).</a:t>
            </a:r>
            <a:r>
              <a:rPr lang="nl-BE" baseline="0" dirty="0" smtClean="0"/>
              <a:t> </a:t>
            </a:r>
            <a:r>
              <a:rPr lang="nl-BE" dirty="0" smtClean="0"/>
              <a:t>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method</a:t>
            </a:r>
            <a:r>
              <a:rPr lang="nl-BE" dirty="0" smtClean="0"/>
              <a:t> </a:t>
            </a:r>
            <a:r>
              <a:rPr lang="nl-BE" dirty="0" err="1" smtClean="0"/>
              <a:t>only</a:t>
            </a:r>
            <a:r>
              <a:rPr lang="nl-BE" dirty="0" smtClean="0"/>
              <a:t> </a:t>
            </a:r>
            <a:r>
              <a:rPr lang="nl-BE" dirty="0" err="1" smtClean="0"/>
              <a:t>writes</a:t>
            </a:r>
            <a:r>
              <a:rPr lang="nl-BE" dirty="0" smtClean="0"/>
              <a:t> data to the database </a:t>
            </a:r>
            <a:r>
              <a:rPr lang="nl-BE" dirty="0" err="1" smtClean="0"/>
              <a:t>when</a:t>
            </a:r>
            <a:r>
              <a:rPr lang="nl-BE" dirty="0" smtClean="0"/>
              <a:t> the component </a:t>
            </a:r>
            <a:r>
              <a:rPr lang="nl-BE" dirty="0" err="1" smtClean="0"/>
              <a:t>instance</a:t>
            </a:r>
            <a:r>
              <a:rPr lang="nl-BE" dirty="0" smtClean="0"/>
              <a:t> is </a:t>
            </a:r>
            <a:r>
              <a:rPr lang="nl-BE" dirty="0" err="1" smtClean="0"/>
              <a:t>not</a:t>
            </a:r>
            <a:r>
              <a:rPr lang="nl-BE" dirty="0" smtClean="0"/>
              <a:t> </a:t>
            </a:r>
            <a:r>
              <a:rPr lang="nl-BE" dirty="0" err="1" smtClean="0"/>
              <a:t>associated</a:t>
            </a:r>
            <a:r>
              <a:rPr lang="nl-BE" dirty="0" smtClean="0"/>
              <a:t> </a:t>
            </a:r>
            <a:r>
              <a:rPr lang="nl-BE" dirty="0" err="1" smtClean="0"/>
              <a:t>with</a:t>
            </a:r>
            <a:r>
              <a:rPr lang="nl-BE" dirty="0" smtClean="0"/>
              <a:t> a </a:t>
            </a:r>
            <a:r>
              <a:rPr lang="nl-BE" dirty="0" err="1" smtClean="0"/>
              <a:t>logical</a:t>
            </a:r>
            <a:r>
              <a:rPr lang="nl-BE" dirty="0" smtClean="0"/>
              <a:t> </a:t>
            </a:r>
            <a:r>
              <a:rPr lang="nl-BE" dirty="0" err="1" smtClean="0"/>
              <a:t>transaction</a:t>
            </a:r>
            <a:r>
              <a:rPr lang="nl-BE" dirty="0" smtClean="0"/>
              <a:t>. </a:t>
            </a:r>
            <a:r>
              <a:rPr lang="nl-BE" dirty="0" err="1" smtClean="0"/>
              <a:t>When</a:t>
            </a:r>
            <a:r>
              <a:rPr lang="nl-BE" dirty="0" smtClean="0"/>
              <a:t> the </a:t>
            </a:r>
            <a:r>
              <a:rPr lang="nl-BE" dirty="0" err="1" smtClean="0"/>
              <a:t>instance</a:t>
            </a:r>
            <a:r>
              <a:rPr lang="nl-BE" dirty="0" smtClean="0"/>
              <a:t> is </a:t>
            </a:r>
            <a:r>
              <a:rPr lang="nl-BE" dirty="0" err="1" smtClean="0"/>
              <a:t>associated</a:t>
            </a:r>
            <a:r>
              <a:rPr lang="nl-BE" dirty="0" smtClean="0"/>
              <a:t> </a:t>
            </a:r>
            <a:r>
              <a:rPr lang="nl-BE" dirty="0" err="1" smtClean="0"/>
              <a:t>with</a:t>
            </a:r>
            <a:r>
              <a:rPr lang="nl-BE" dirty="0" smtClean="0"/>
              <a:t> a </a:t>
            </a:r>
            <a:r>
              <a:rPr lang="nl-BE" dirty="0" err="1" smtClean="0"/>
              <a:t>logical</a:t>
            </a:r>
            <a:r>
              <a:rPr lang="nl-BE" dirty="0" smtClean="0"/>
              <a:t> </a:t>
            </a:r>
            <a:r>
              <a:rPr lang="nl-BE" dirty="0" err="1" smtClean="0"/>
              <a:t>transaction</a:t>
            </a:r>
            <a:r>
              <a:rPr lang="nl-BE" dirty="0" smtClean="0"/>
              <a:t>, the </a:t>
            </a:r>
            <a:r>
              <a:rPr lang="nl-BE" dirty="0" err="1" smtClean="0"/>
              <a:t>write</a:t>
            </a:r>
            <a:r>
              <a:rPr lang="nl-BE" dirty="0" smtClean="0"/>
              <a:t> to the database is </a:t>
            </a:r>
            <a:r>
              <a:rPr lang="nl-BE" dirty="0" err="1" smtClean="0"/>
              <a:t>performed</a:t>
            </a:r>
            <a:r>
              <a:rPr lang="nl-BE" dirty="0" smtClean="0"/>
              <a:t> in the “</a:t>
            </a:r>
            <a:r>
              <a:rPr lang="nl-BE" dirty="0" err="1" smtClean="0"/>
              <a:t>CommitTransaction</a:t>
            </a:r>
            <a:r>
              <a:rPr lang="nl-BE" dirty="0" smtClean="0"/>
              <a:t>” of the </a:t>
            </a:r>
            <a:r>
              <a:rPr lang="nl-BE" dirty="0" err="1" smtClean="0"/>
              <a:t>logical</a:t>
            </a:r>
            <a:r>
              <a:rPr lang="nl-BE" dirty="0" smtClean="0"/>
              <a:t> </a:t>
            </a:r>
            <a:r>
              <a:rPr lang="nl-BE" dirty="0" err="1" smtClean="0"/>
              <a:t>transaction</a:t>
            </a:r>
            <a:r>
              <a:rPr lang="nl-BE" dirty="0" smtClean="0"/>
              <a:t> </a:t>
            </a:r>
            <a:r>
              <a:rPr lang="nl-BE" dirty="0" err="1" smtClean="0"/>
              <a:t>itself</a:t>
            </a:r>
            <a:r>
              <a:rPr lang="nl-BE" dirty="0" smtClean="0"/>
              <a:t>, in a later step.</a:t>
            </a:r>
          </a:p>
          <a:p>
            <a:pPr eaLnBrk="1" hangingPunct="1"/>
            <a:endParaRPr lang="nl-BE" dirty="0" smtClean="0"/>
          </a:p>
          <a:p>
            <a:pPr eaLnBrk="1" hangingPunct="1"/>
            <a:r>
              <a:rPr lang="nl-BE" dirty="0" err="1" smtClean="0">
                <a:latin typeface="Courier New" pitchFamily="49" charset="0"/>
              </a:rPr>
              <a:t>gipr</a:t>
            </a:r>
            <a:r>
              <a:rPr lang="nl-BE" dirty="0" smtClean="0">
                <a:latin typeface="Courier New" pitchFamily="49" charset="0"/>
              </a:rPr>
              <a:t>_</a:t>
            </a:r>
            <a:r>
              <a:rPr lang="nl-BE" dirty="0" err="1" smtClean="0">
                <a:latin typeface="Courier New" pitchFamily="49" charset="0"/>
              </a:rPr>
              <a:t>validateTables</a:t>
            </a:r>
            <a:r>
              <a:rPr lang="nl-BE" dirty="0" smtClean="0"/>
              <a:t> is a </a:t>
            </a:r>
            <a:r>
              <a:rPr lang="nl-BE" dirty="0" err="1" smtClean="0"/>
              <a:t>generated</a:t>
            </a:r>
            <a:r>
              <a:rPr lang="nl-BE" dirty="0" smtClean="0"/>
              <a:t> procedure, and </a:t>
            </a:r>
            <a:r>
              <a:rPr lang="nl-BE" dirty="0" err="1" smtClean="0"/>
              <a:t>contains</a:t>
            </a:r>
            <a:r>
              <a:rPr lang="nl-BE" dirty="0" smtClean="0"/>
              <a:t> all </a:t>
            </a:r>
            <a:r>
              <a:rPr lang="nl-BE" dirty="0" err="1" smtClean="0"/>
              <a:t>validations</a:t>
            </a:r>
            <a:r>
              <a:rPr lang="nl-BE" dirty="0" smtClean="0"/>
              <a:t> </a:t>
            </a:r>
            <a:r>
              <a:rPr lang="nl-BE" dirty="0" err="1" smtClean="0"/>
              <a:t>based</a:t>
            </a:r>
            <a:r>
              <a:rPr lang="nl-BE" dirty="0" smtClean="0"/>
              <a:t> </a:t>
            </a:r>
            <a:r>
              <a:rPr lang="nl-BE" dirty="0" err="1" smtClean="0"/>
              <a:t>on</a:t>
            </a:r>
            <a:r>
              <a:rPr lang="nl-BE" dirty="0" smtClean="0"/>
              <a:t> the data model </a:t>
            </a:r>
            <a:r>
              <a:rPr lang="nl-BE" dirty="0" err="1" smtClean="0"/>
              <a:t>information</a:t>
            </a:r>
            <a:r>
              <a:rPr lang="nl-BE" dirty="0" smtClean="0"/>
              <a:t> (</a:t>
            </a:r>
            <a:r>
              <a:rPr lang="nl-BE" dirty="0" err="1" smtClean="0"/>
              <a:t>for</a:t>
            </a:r>
            <a:r>
              <a:rPr lang="nl-BE" dirty="0" smtClean="0"/>
              <a:t> </a:t>
            </a:r>
            <a:r>
              <a:rPr lang="nl-BE" dirty="0" err="1" smtClean="0"/>
              <a:t>example</a:t>
            </a:r>
            <a:r>
              <a:rPr lang="nl-BE" dirty="0" smtClean="0"/>
              <a:t>,</a:t>
            </a:r>
            <a:r>
              <a:rPr lang="nl-BE" baseline="0" dirty="0" smtClean="0"/>
              <a:t> </a:t>
            </a:r>
            <a:r>
              <a:rPr lang="nl-BE" dirty="0" err="1" smtClean="0"/>
              <a:t>mandatory</a:t>
            </a:r>
            <a:r>
              <a:rPr lang="nl-BE" dirty="0" smtClean="0"/>
              <a:t> </a:t>
            </a:r>
            <a:r>
              <a:rPr lang="nl-BE" dirty="0" err="1" smtClean="0"/>
              <a:t>fields</a:t>
            </a:r>
            <a:r>
              <a:rPr lang="nl-BE" dirty="0" smtClean="0"/>
              <a:t> and </a:t>
            </a:r>
            <a:r>
              <a:rPr lang="nl-BE" dirty="0" err="1" smtClean="0"/>
              <a:t>mandatory</a:t>
            </a:r>
            <a:r>
              <a:rPr lang="nl-BE" dirty="0" smtClean="0"/>
              <a:t> relations).</a:t>
            </a:r>
          </a:p>
          <a:p>
            <a:pPr eaLnBrk="1" hangingPunct="1"/>
            <a:r>
              <a:rPr lang="nl-BE" dirty="0" err="1" smtClean="0">
                <a:latin typeface="Courier New" pitchFamily="49" charset="0"/>
              </a:rPr>
              <a:t>gipr</a:t>
            </a:r>
            <a:r>
              <a:rPr lang="nl-BE" dirty="0" smtClean="0">
                <a:latin typeface="Courier New" pitchFamily="49" charset="0"/>
              </a:rPr>
              <a:t>_</a:t>
            </a:r>
            <a:r>
              <a:rPr lang="nl-BE" dirty="0" err="1" smtClean="0">
                <a:latin typeface="Courier New" pitchFamily="49" charset="0"/>
              </a:rPr>
              <a:t>SetTables</a:t>
            </a:r>
            <a:r>
              <a:rPr lang="nl-BE" dirty="0" smtClean="0"/>
              <a:t> is a </a:t>
            </a:r>
            <a:r>
              <a:rPr lang="nl-BE" dirty="0" err="1" smtClean="0"/>
              <a:t>generated</a:t>
            </a:r>
            <a:r>
              <a:rPr lang="nl-BE" dirty="0" smtClean="0"/>
              <a:t> procedure and handles the updating of the </a:t>
            </a:r>
            <a:r>
              <a:rPr lang="nl-BE" dirty="0" err="1" smtClean="0"/>
              <a:t>internal</a:t>
            </a:r>
            <a:r>
              <a:rPr lang="nl-BE" dirty="0" smtClean="0"/>
              <a:t> object dataset </a:t>
            </a:r>
            <a:r>
              <a:rPr lang="nl-BE" dirty="0" err="1" smtClean="0"/>
              <a:t>that</a:t>
            </a:r>
            <a:r>
              <a:rPr lang="nl-BE" dirty="0" smtClean="0"/>
              <a:t> </a:t>
            </a:r>
            <a:r>
              <a:rPr lang="nl-BE" dirty="0" err="1" smtClean="0"/>
              <a:t>contains</a:t>
            </a:r>
            <a:r>
              <a:rPr lang="nl-BE" dirty="0" smtClean="0"/>
              <a:t> data </a:t>
            </a:r>
            <a:r>
              <a:rPr lang="nl-BE" dirty="0" err="1" smtClean="0"/>
              <a:t>that</a:t>
            </a:r>
            <a:r>
              <a:rPr lang="nl-BE" dirty="0" smtClean="0"/>
              <a:t> is </a:t>
            </a:r>
            <a:r>
              <a:rPr lang="nl-BE" dirty="0" err="1" smtClean="0"/>
              <a:t>ready</a:t>
            </a:r>
            <a:r>
              <a:rPr lang="nl-BE" dirty="0" smtClean="0"/>
              <a:t> to </a:t>
            </a:r>
            <a:r>
              <a:rPr lang="nl-BE" dirty="0" err="1" smtClean="0"/>
              <a:t>be</a:t>
            </a:r>
            <a:r>
              <a:rPr lang="nl-BE" dirty="0" smtClean="0"/>
              <a:t> </a:t>
            </a:r>
            <a:r>
              <a:rPr lang="nl-BE" dirty="0" err="1" smtClean="0"/>
              <a:t>written</a:t>
            </a:r>
            <a:r>
              <a:rPr lang="nl-BE" dirty="0" smtClean="0"/>
              <a:t> to the database.</a:t>
            </a:r>
          </a:p>
          <a:p>
            <a:pPr eaLnBrk="1" hangingPunct="1"/>
            <a:endParaRPr lang="nl-BE" dirty="0" smtClean="0"/>
          </a:p>
          <a:p>
            <a:pPr eaLnBrk="1" hangingPunct="1"/>
            <a:r>
              <a:rPr lang="nl-BE" dirty="0" err="1" smtClean="0"/>
              <a:t>Typical</a:t>
            </a:r>
            <a:r>
              <a:rPr lang="nl-BE" dirty="0" smtClean="0"/>
              <a:t> </a:t>
            </a:r>
            <a:r>
              <a:rPr lang="nl-BE" dirty="0" err="1" smtClean="0"/>
              <a:t>Customizations</a:t>
            </a:r>
            <a:r>
              <a:rPr lang="nl-BE" dirty="0" smtClean="0"/>
              <a:t> </a:t>
            </a:r>
            <a:r>
              <a:rPr lang="nl-BE" dirty="0" err="1" smtClean="0"/>
              <a:t>can</a:t>
            </a:r>
            <a:r>
              <a:rPr lang="nl-BE" dirty="0" smtClean="0"/>
              <a:t> </a:t>
            </a:r>
            <a:r>
              <a:rPr lang="nl-BE" dirty="0" err="1" smtClean="0"/>
              <a:t>be</a:t>
            </a:r>
            <a:r>
              <a:rPr lang="nl-BE" dirty="0" smtClean="0"/>
              <a:t> of:</a:t>
            </a:r>
          </a:p>
          <a:p>
            <a:pPr eaLnBrk="1" hangingPunct="1"/>
            <a:endParaRPr lang="nl-BE" dirty="0" smtClean="0"/>
          </a:p>
          <a:p>
            <a:pPr eaLnBrk="1" hangingPunct="1">
              <a:buFontTx/>
              <a:buChar char="•"/>
            </a:pPr>
            <a:r>
              <a:rPr lang="nl-BE" dirty="0" err="1" smtClean="0">
                <a:latin typeface="Courier New" pitchFamily="49" charset="0"/>
              </a:rPr>
              <a:t>ValidateComponent</a:t>
            </a:r>
            <a:r>
              <a:rPr lang="nl-BE" dirty="0" smtClean="0"/>
              <a:t>: </a:t>
            </a:r>
            <a:r>
              <a:rPr lang="nl-BE" dirty="0" err="1" smtClean="0"/>
              <a:t>This</a:t>
            </a:r>
            <a:r>
              <a:rPr lang="nl-BE" dirty="0" smtClean="0"/>
              <a:t> </a:t>
            </a:r>
            <a:r>
              <a:rPr lang="nl-BE" dirty="0" err="1" smtClean="0"/>
              <a:t>method</a:t>
            </a:r>
            <a:r>
              <a:rPr lang="nl-BE" dirty="0" smtClean="0"/>
              <a:t> </a:t>
            </a:r>
            <a:r>
              <a:rPr lang="nl-BE" dirty="0" err="1" smtClean="0"/>
              <a:t>contains</a:t>
            </a:r>
            <a:r>
              <a:rPr lang="nl-BE" dirty="0" smtClean="0"/>
              <a:t> the </a:t>
            </a:r>
            <a:r>
              <a:rPr lang="nl-BE" dirty="0" err="1" smtClean="0"/>
              <a:t>logic</a:t>
            </a:r>
            <a:r>
              <a:rPr lang="nl-BE" dirty="0" smtClean="0"/>
              <a:t> to </a:t>
            </a:r>
            <a:r>
              <a:rPr lang="nl-BE" dirty="0" err="1" smtClean="0"/>
              <a:t>validate</a:t>
            </a:r>
            <a:r>
              <a:rPr lang="nl-BE" dirty="0" smtClean="0"/>
              <a:t> the data in the object dataset </a:t>
            </a:r>
            <a:r>
              <a:rPr lang="nl-BE" dirty="0" err="1" smtClean="0"/>
              <a:t>with</a:t>
            </a:r>
            <a:r>
              <a:rPr lang="nl-BE" dirty="0" smtClean="0"/>
              <a:t> the </a:t>
            </a:r>
            <a:r>
              <a:rPr lang="nl-BE" dirty="0" err="1" smtClean="0"/>
              <a:t>changed</a:t>
            </a:r>
            <a:r>
              <a:rPr lang="nl-BE" dirty="0" smtClean="0"/>
              <a:t> data.</a:t>
            </a:r>
          </a:p>
          <a:p>
            <a:pPr eaLnBrk="1" hangingPunct="1">
              <a:buFontTx/>
              <a:buChar char="•"/>
            </a:pPr>
            <a:r>
              <a:rPr lang="nl-BE" dirty="0" err="1" smtClean="0">
                <a:latin typeface="Courier New" pitchFamily="49" charset="0"/>
              </a:rPr>
              <a:t>AdditionalUpdates</a:t>
            </a:r>
            <a:r>
              <a:rPr lang="nl-BE" dirty="0" smtClean="0"/>
              <a:t>: </a:t>
            </a:r>
            <a:r>
              <a:rPr lang="nl-BE" dirty="0" err="1" smtClean="0"/>
              <a:t>This</a:t>
            </a:r>
            <a:r>
              <a:rPr lang="nl-BE" dirty="0" smtClean="0"/>
              <a:t> </a:t>
            </a:r>
            <a:r>
              <a:rPr lang="nl-BE" dirty="0" err="1" smtClean="0"/>
              <a:t>method</a:t>
            </a:r>
            <a:r>
              <a:rPr lang="nl-BE" dirty="0" smtClean="0"/>
              <a:t> </a:t>
            </a:r>
            <a:r>
              <a:rPr lang="nl-BE" dirty="0" err="1" smtClean="0"/>
              <a:t>contains</a:t>
            </a:r>
            <a:r>
              <a:rPr lang="nl-BE" dirty="0" smtClean="0"/>
              <a:t> </a:t>
            </a:r>
            <a:r>
              <a:rPr lang="nl-BE" dirty="0" err="1" smtClean="0"/>
              <a:t>logic</a:t>
            </a:r>
            <a:r>
              <a:rPr lang="nl-BE" dirty="0" smtClean="0"/>
              <a:t> to </a:t>
            </a:r>
            <a:r>
              <a:rPr lang="nl-BE" dirty="0" err="1" smtClean="0"/>
              <a:t>perform</a:t>
            </a:r>
            <a:r>
              <a:rPr lang="nl-BE" dirty="0" smtClean="0"/>
              <a:t> updates </a:t>
            </a:r>
            <a:r>
              <a:rPr lang="nl-BE" dirty="0" err="1" smtClean="0"/>
              <a:t>on</a:t>
            </a:r>
            <a:r>
              <a:rPr lang="nl-BE" dirty="0" smtClean="0"/>
              <a:t> </a:t>
            </a:r>
            <a:r>
              <a:rPr lang="nl-BE" dirty="0" err="1" smtClean="0"/>
              <a:t>other</a:t>
            </a:r>
            <a:r>
              <a:rPr lang="nl-BE" dirty="0" smtClean="0"/>
              <a:t> </a:t>
            </a:r>
            <a:r>
              <a:rPr lang="nl-BE" dirty="0" err="1" smtClean="0"/>
              <a:t>components</a:t>
            </a:r>
            <a:r>
              <a:rPr lang="nl-BE" dirty="0" smtClean="0"/>
              <a:t> </a:t>
            </a:r>
            <a:r>
              <a:rPr lang="nl-BE" dirty="0" err="1" smtClean="0"/>
              <a:t>besides</a:t>
            </a:r>
            <a:r>
              <a:rPr lang="nl-BE" dirty="0" smtClean="0"/>
              <a:t> the </a:t>
            </a:r>
            <a:r>
              <a:rPr lang="nl-BE" dirty="0" err="1" smtClean="0"/>
              <a:t>current</a:t>
            </a:r>
            <a:r>
              <a:rPr lang="nl-BE" dirty="0" smtClean="0"/>
              <a:t> </a:t>
            </a:r>
            <a:r>
              <a:rPr lang="nl-BE" dirty="0" err="1" smtClean="0"/>
              <a:t>one</a:t>
            </a:r>
            <a:r>
              <a:rPr lang="nl-BE" dirty="0" smtClean="0"/>
              <a:t>, </a:t>
            </a:r>
            <a:r>
              <a:rPr lang="nl-BE" dirty="0" err="1" smtClean="0"/>
              <a:t>based</a:t>
            </a:r>
            <a:r>
              <a:rPr lang="nl-BE" dirty="0" smtClean="0"/>
              <a:t> </a:t>
            </a:r>
            <a:r>
              <a:rPr lang="nl-BE" dirty="0" err="1" smtClean="0"/>
              <a:t>on</a:t>
            </a:r>
            <a:r>
              <a:rPr lang="nl-BE" dirty="0" smtClean="0"/>
              <a:t> the data </a:t>
            </a:r>
            <a:r>
              <a:rPr lang="nl-BE" dirty="0" err="1" smtClean="0"/>
              <a:t>that</a:t>
            </a:r>
            <a:r>
              <a:rPr lang="nl-BE" dirty="0" smtClean="0"/>
              <a:t> is </a:t>
            </a:r>
            <a:r>
              <a:rPr lang="nl-BE" dirty="0" err="1" smtClean="0"/>
              <a:t>ready</a:t>
            </a:r>
            <a:r>
              <a:rPr lang="nl-BE" dirty="0" smtClean="0"/>
              <a:t> to </a:t>
            </a:r>
            <a:r>
              <a:rPr lang="nl-BE" dirty="0" err="1" smtClean="0"/>
              <a:t>be</a:t>
            </a:r>
            <a:r>
              <a:rPr lang="nl-BE" dirty="0" smtClean="0"/>
              <a:t> </a:t>
            </a:r>
            <a:r>
              <a:rPr lang="nl-BE" dirty="0" err="1" smtClean="0"/>
              <a:t>written</a:t>
            </a:r>
            <a:r>
              <a:rPr lang="nl-BE" dirty="0" smtClean="0"/>
              <a:t> to the database.</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7"/>
          <p:cNvSpPr>
            <a:spLocks noGrp="1" noChangeArrowheads="1"/>
          </p:cNvSpPr>
          <p:nvPr>
            <p:ph type="sldNum" sz="quarter" idx="5"/>
          </p:nvPr>
        </p:nvSpPr>
        <p:spPr>
          <a:noFill/>
        </p:spPr>
        <p:txBody>
          <a:bodyPr/>
          <a:lstStyle/>
          <a:p>
            <a:fld id="{DF6A7A3B-E73D-40C2-9E59-1FA0BF2F3C2F}" type="slidenum">
              <a:rPr lang="en-US" smtClean="0"/>
              <a:pPr/>
              <a:t>56</a:t>
            </a:fld>
            <a:endParaRPr lang="en-US" smtClean="0"/>
          </a:p>
        </p:txBody>
      </p:sp>
      <p:sp>
        <p:nvSpPr>
          <p:cNvPr id="192515" name="Rectangle 2"/>
          <p:cNvSpPr>
            <a:spLocks noGrp="1" noRot="1" noChangeAspect="1" noChangeArrowheads="1" noTextEdit="1"/>
          </p:cNvSpPr>
          <p:nvPr>
            <p:ph type="sldImg"/>
          </p:nvPr>
        </p:nvSpPr>
        <p:spPr>
          <a:xfrm>
            <a:off x="2865438" y="523875"/>
            <a:ext cx="3505200" cy="2628900"/>
          </a:xfrm>
          <a:ln/>
        </p:spPr>
      </p:sp>
      <p:sp>
        <p:nvSpPr>
          <p:cNvPr id="192516"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detail program </a:t>
            </a:r>
            <a:r>
              <a:rPr lang="nl-BE" dirty="0" err="1" smtClean="0"/>
              <a:t>flow</a:t>
            </a:r>
            <a:r>
              <a:rPr lang="nl-BE" dirty="0" smtClean="0"/>
              <a:t> </a:t>
            </a:r>
            <a:r>
              <a:rPr lang="nl-BE" dirty="0" err="1" smtClean="0"/>
              <a:t>for</a:t>
            </a:r>
            <a:r>
              <a:rPr lang="nl-BE" dirty="0" smtClean="0"/>
              <a:t> the </a:t>
            </a:r>
            <a:r>
              <a:rPr lang="nl-BE" dirty="0" err="1" smtClean="0"/>
              <a:t>execution</a:t>
            </a:r>
            <a:r>
              <a:rPr lang="nl-BE" dirty="0" smtClean="0"/>
              <a:t> of 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method</a:t>
            </a:r>
            <a:r>
              <a:rPr lang="nl-BE" dirty="0" smtClean="0"/>
              <a:t>.</a:t>
            </a:r>
            <a:r>
              <a:rPr lang="nl-BE" baseline="0" dirty="0" smtClean="0"/>
              <a:t> </a:t>
            </a:r>
            <a:r>
              <a:rPr lang="nl-BE" dirty="0" err="1" smtClean="0"/>
              <a:t>This</a:t>
            </a:r>
            <a:r>
              <a:rPr lang="nl-BE" dirty="0" smtClean="0"/>
              <a:t> </a:t>
            </a:r>
            <a:r>
              <a:rPr lang="nl-BE" dirty="0" err="1" smtClean="0"/>
              <a:t>flow</a:t>
            </a:r>
            <a:r>
              <a:rPr lang="nl-BE" dirty="0" smtClean="0"/>
              <a:t> is </a:t>
            </a:r>
            <a:r>
              <a:rPr lang="nl-BE" dirty="0" err="1" smtClean="0"/>
              <a:t>only</a:t>
            </a:r>
            <a:r>
              <a:rPr lang="nl-BE" dirty="0" smtClean="0"/>
              <a:t> </a:t>
            </a:r>
            <a:r>
              <a:rPr lang="nl-BE" dirty="0" err="1" smtClean="0"/>
              <a:t>followed</a:t>
            </a:r>
            <a:r>
              <a:rPr lang="nl-BE" dirty="0" smtClean="0"/>
              <a:t> </a:t>
            </a:r>
            <a:r>
              <a:rPr lang="nl-BE" dirty="0" err="1" smtClean="0"/>
              <a:t>when</a:t>
            </a:r>
            <a:r>
              <a:rPr lang="nl-BE" dirty="0" smtClean="0"/>
              <a:t> the component </a:t>
            </a:r>
            <a:r>
              <a:rPr lang="nl-BE" dirty="0" err="1" smtClean="0"/>
              <a:t>instance</a:t>
            </a:r>
            <a:r>
              <a:rPr lang="nl-BE" dirty="0" smtClean="0"/>
              <a:t> </a:t>
            </a:r>
            <a:r>
              <a:rPr lang="nl-BE" dirty="0" err="1" smtClean="0"/>
              <a:t>for</a:t>
            </a:r>
            <a:r>
              <a:rPr lang="nl-BE" dirty="0" smtClean="0"/>
              <a:t> </a:t>
            </a:r>
            <a:r>
              <a:rPr lang="nl-BE" dirty="0" err="1" smtClean="0"/>
              <a:t>which</a:t>
            </a:r>
            <a:r>
              <a:rPr lang="nl-BE" dirty="0" smtClean="0"/>
              <a:t> the </a:t>
            </a:r>
            <a:r>
              <a:rPr lang="nl-BE" dirty="0" err="1" smtClean="0"/>
              <a:t>DataLoad</a:t>
            </a:r>
            <a:r>
              <a:rPr lang="nl-BE" dirty="0" smtClean="0"/>
              <a:t> is </a:t>
            </a:r>
            <a:r>
              <a:rPr lang="nl-BE" dirty="0" err="1" smtClean="0"/>
              <a:t>executed</a:t>
            </a:r>
            <a:r>
              <a:rPr lang="nl-BE" dirty="0" smtClean="0"/>
              <a:t> was</a:t>
            </a:r>
            <a:r>
              <a:rPr lang="nl-BE" baseline="0" dirty="0" smtClean="0"/>
              <a:t> </a:t>
            </a:r>
            <a:r>
              <a:rPr lang="nl-BE" dirty="0" err="1" smtClean="0"/>
              <a:t>not</a:t>
            </a:r>
            <a:r>
              <a:rPr lang="nl-BE" dirty="0" smtClean="0"/>
              <a:t> </a:t>
            </a:r>
            <a:r>
              <a:rPr lang="nl-BE" dirty="0" err="1" smtClean="0"/>
              <a:t>previously</a:t>
            </a:r>
            <a:r>
              <a:rPr lang="nl-BE" baseline="0" dirty="0" smtClean="0"/>
              <a:t> </a:t>
            </a:r>
            <a:r>
              <a:rPr lang="nl-BE" dirty="0" err="1" smtClean="0"/>
              <a:t>linked</a:t>
            </a:r>
            <a:r>
              <a:rPr lang="nl-BE" dirty="0" smtClean="0"/>
              <a:t> to a </a:t>
            </a:r>
            <a:r>
              <a:rPr lang="nl-BE" dirty="0" err="1" smtClean="0"/>
              <a:t>logical</a:t>
            </a:r>
            <a:r>
              <a:rPr lang="nl-BE" dirty="0" smtClean="0"/>
              <a:t> </a:t>
            </a:r>
            <a:r>
              <a:rPr lang="nl-BE" dirty="0" err="1" smtClean="0"/>
              <a:t>transaction</a:t>
            </a:r>
            <a:r>
              <a:rPr lang="nl-BE" dirty="0" smtClean="0"/>
              <a:t>. In the </a:t>
            </a:r>
            <a:r>
              <a:rPr lang="nl-BE" dirty="0" err="1" smtClean="0"/>
              <a:t>latter</a:t>
            </a:r>
            <a:r>
              <a:rPr lang="nl-BE" dirty="0" smtClean="0"/>
              <a:t> case, the </a:t>
            </a:r>
            <a:r>
              <a:rPr lang="nl-BE" dirty="0" err="1" smtClean="0">
                <a:latin typeface="Courier New" pitchFamily="49" charset="0"/>
              </a:rPr>
              <a:t>DataSave</a:t>
            </a:r>
            <a:r>
              <a:rPr lang="nl-BE" dirty="0" smtClean="0">
                <a:latin typeface="Courier New" pitchFamily="49" charset="0"/>
              </a:rPr>
              <a:t>()</a:t>
            </a:r>
            <a:r>
              <a:rPr lang="nl-BE" dirty="0" smtClean="0"/>
              <a:t> does </a:t>
            </a:r>
            <a:r>
              <a:rPr lang="nl-BE" dirty="0" err="1" smtClean="0"/>
              <a:t>nothing</a:t>
            </a:r>
            <a:r>
              <a:rPr lang="nl-BE" dirty="0" smtClean="0"/>
              <a:t>, and the </a:t>
            </a:r>
            <a:r>
              <a:rPr lang="nl-BE" dirty="0" err="1" smtClean="0"/>
              <a:t>logical</a:t>
            </a:r>
            <a:r>
              <a:rPr lang="nl-BE" dirty="0" smtClean="0"/>
              <a:t> </a:t>
            </a:r>
            <a:r>
              <a:rPr lang="nl-BE" dirty="0" err="1" smtClean="0"/>
              <a:t>transaction</a:t>
            </a:r>
            <a:r>
              <a:rPr lang="nl-BE" dirty="0" smtClean="0"/>
              <a:t> </a:t>
            </a:r>
            <a:r>
              <a:rPr lang="nl-BE" dirty="0" err="1" smtClean="0"/>
              <a:t>itself</a:t>
            </a:r>
            <a:r>
              <a:rPr lang="nl-BE" dirty="0" smtClean="0"/>
              <a:t> is </a:t>
            </a:r>
            <a:r>
              <a:rPr lang="nl-BE" dirty="0" err="1" smtClean="0"/>
              <a:t>responsible</a:t>
            </a:r>
            <a:r>
              <a:rPr lang="nl-BE" dirty="0" smtClean="0"/>
              <a:t> </a:t>
            </a:r>
            <a:r>
              <a:rPr lang="nl-BE" dirty="0" err="1" smtClean="0"/>
              <a:t>for</a:t>
            </a:r>
            <a:r>
              <a:rPr lang="nl-BE" dirty="0" smtClean="0"/>
              <a:t> </a:t>
            </a:r>
            <a:r>
              <a:rPr lang="nl-BE" dirty="0" err="1" smtClean="0"/>
              <a:t>writing</a:t>
            </a:r>
            <a:r>
              <a:rPr lang="nl-BE" dirty="0" smtClean="0"/>
              <a:t> </a:t>
            </a:r>
            <a:r>
              <a:rPr lang="nl-BE" dirty="0" err="1" smtClean="0"/>
              <a:t>changed</a:t>
            </a:r>
            <a:r>
              <a:rPr lang="nl-BE" dirty="0" smtClean="0"/>
              <a:t> data to the database.</a:t>
            </a:r>
          </a:p>
          <a:p>
            <a:pPr eaLnBrk="1" hangingPunct="1"/>
            <a:endParaRPr lang="nl-BE" dirty="0" smtClean="0"/>
          </a:p>
          <a:p>
            <a:pPr eaLnBrk="1" hangingPunct="1"/>
            <a:r>
              <a:rPr lang="nl-BE" dirty="0" err="1" smtClean="0"/>
              <a:t>It</a:t>
            </a:r>
            <a:r>
              <a:rPr lang="nl-BE" dirty="0" smtClean="0"/>
              <a:t> is </a:t>
            </a:r>
            <a:r>
              <a:rPr lang="nl-BE" dirty="0" err="1" smtClean="0"/>
              <a:t>assumed</a:t>
            </a:r>
            <a:r>
              <a:rPr lang="nl-BE" dirty="0" smtClean="0"/>
              <a:t> </a:t>
            </a:r>
            <a:r>
              <a:rPr lang="nl-BE" dirty="0" err="1" smtClean="0"/>
              <a:t>that</a:t>
            </a:r>
            <a:r>
              <a:rPr lang="nl-BE" dirty="0" smtClean="0"/>
              <a:t> the data in the object dataset is </a:t>
            </a:r>
            <a:r>
              <a:rPr lang="nl-BE" dirty="0" err="1" smtClean="0"/>
              <a:t>succesfully</a:t>
            </a:r>
            <a:r>
              <a:rPr lang="nl-BE" dirty="0" smtClean="0"/>
              <a:t> </a:t>
            </a:r>
            <a:r>
              <a:rPr lang="nl-BE" dirty="0" err="1" smtClean="0"/>
              <a:t>validated</a:t>
            </a:r>
            <a:r>
              <a:rPr lang="nl-BE" dirty="0" smtClean="0"/>
              <a:t>.</a:t>
            </a:r>
          </a:p>
          <a:p>
            <a:pPr eaLnBrk="1" hangingPunct="1"/>
            <a:endParaRPr lang="nl-BE" dirty="0" smtClean="0"/>
          </a:p>
          <a:p>
            <a:pPr eaLnBrk="1" hangingPunct="1"/>
            <a:r>
              <a:rPr lang="nl-BE" dirty="0" err="1" smtClean="0"/>
              <a:t>Typical</a:t>
            </a:r>
            <a:r>
              <a:rPr lang="nl-BE" dirty="0" smtClean="0"/>
              <a:t> </a:t>
            </a:r>
            <a:r>
              <a:rPr lang="nl-BE" dirty="0" err="1" smtClean="0"/>
              <a:t>candidates</a:t>
            </a:r>
            <a:r>
              <a:rPr lang="nl-BE" dirty="0" smtClean="0"/>
              <a:t> </a:t>
            </a:r>
            <a:r>
              <a:rPr lang="nl-BE" dirty="0" err="1" smtClean="0"/>
              <a:t>for</a:t>
            </a:r>
            <a:r>
              <a:rPr lang="nl-BE" dirty="0" smtClean="0"/>
              <a:t> </a:t>
            </a:r>
            <a:r>
              <a:rPr lang="nl-BE" dirty="0" err="1" smtClean="0"/>
              <a:t>Customization</a:t>
            </a:r>
            <a:r>
              <a:rPr lang="nl-BE" dirty="0" smtClean="0"/>
              <a:t> are the </a:t>
            </a:r>
            <a:r>
              <a:rPr lang="nl-BE" dirty="0" err="1" smtClean="0">
                <a:latin typeface="Courier New" pitchFamily="49" charset="0"/>
              </a:rPr>
              <a:t>PreSave</a:t>
            </a:r>
            <a:r>
              <a:rPr lang="nl-BE" dirty="0" smtClean="0"/>
              <a:t>, </a:t>
            </a:r>
            <a:r>
              <a:rPr lang="nl-BE" dirty="0" err="1" smtClean="0">
                <a:latin typeface="Courier New" pitchFamily="49" charset="0"/>
              </a:rPr>
              <a:t>PostSave</a:t>
            </a:r>
            <a:r>
              <a:rPr lang="nl-BE" dirty="0" smtClean="0"/>
              <a:t>, and </a:t>
            </a:r>
            <a:r>
              <a:rPr lang="nl-BE" dirty="0" err="1" smtClean="0">
                <a:latin typeface="Courier New" pitchFamily="49" charset="0"/>
              </a:rPr>
              <a:t>PostTransaction</a:t>
            </a:r>
            <a:r>
              <a:rPr lang="nl-BE" dirty="0" smtClean="0"/>
              <a:t> </a:t>
            </a:r>
            <a:r>
              <a:rPr lang="nl-BE" dirty="0" err="1" smtClean="0"/>
              <a:t>methods</a:t>
            </a:r>
            <a:r>
              <a:rPr lang="nl-BE" dirty="0" smtClean="0"/>
              <a:t>.</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p>
            <a:fld id="{B65F07D4-3717-41E0-90A2-D665818C6FA4}" type="slidenum">
              <a:rPr lang="en-US" smtClean="0"/>
              <a:pPr/>
              <a:t>57</a:t>
            </a:fld>
            <a:endParaRPr lang="en-US" smtClean="0"/>
          </a:p>
        </p:txBody>
      </p:sp>
      <p:sp>
        <p:nvSpPr>
          <p:cNvPr id="193539" name="Rectangle 2"/>
          <p:cNvSpPr>
            <a:spLocks noGrp="1" noRot="1" noChangeAspect="1" noChangeArrowheads="1" noTextEdit="1"/>
          </p:cNvSpPr>
          <p:nvPr>
            <p:ph type="sldImg"/>
          </p:nvPr>
        </p:nvSpPr>
        <p:spPr>
          <a:xfrm>
            <a:off x="2865438" y="523875"/>
            <a:ext cx="3505200" cy="2628900"/>
          </a:xfrm>
          <a:ln/>
        </p:spPr>
      </p:sp>
      <p:sp>
        <p:nvSpPr>
          <p:cNvPr id="193540"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This</a:t>
            </a:r>
            <a:r>
              <a:rPr lang="nl-BE" dirty="0" smtClean="0"/>
              <a:t> diagram shows the detail program </a:t>
            </a:r>
            <a:r>
              <a:rPr lang="nl-BE" dirty="0" err="1" smtClean="0"/>
              <a:t>flow</a:t>
            </a:r>
            <a:r>
              <a:rPr lang="nl-BE" dirty="0" smtClean="0"/>
              <a:t> </a:t>
            </a:r>
            <a:r>
              <a:rPr lang="nl-BE" dirty="0" err="1" smtClean="0"/>
              <a:t>for</a:t>
            </a:r>
            <a:r>
              <a:rPr lang="nl-BE" dirty="0" smtClean="0"/>
              <a:t> the </a:t>
            </a:r>
            <a:r>
              <a:rPr lang="nl-BE" dirty="0" err="1" smtClean="0"/>
              <a:t>execution</a:t>
            </a:r>
            <a:r>
              <a:rPr lang="nl-BE" dirty="0" smtClean="0"/>
              <a:t> of the </a:t>
            </a:r>
            <a:r>
              <a:rPr lang="nl-BE" dirty="0" err="1" smtClean="0">
                <a:latin typeface="Courier New" pitchFamily="49" charset="0"/>
              </a:rPr>
              <a:t>Transaction.CommitTransaction</a:t>
            </a:r>
            <a:r>
              <a:rPr lang="nl-BE" dirty="0" smtClean="0">
                <a:latin typeface="Courier New" pitchFamily="49" charset="0"/>
              </a:rPr>
              <a:t>()</a:t>
            </a:r>
            <a:r>
              <a:rPr lang="nl-BE" dirty="0" smtClean="0"/>
              <a:t> </a:t>
            </a:r>
            <a:r>
              <a:rPr lang="nl-BE" dirty="0" err="1" smtClean="0"/>
              <a:t>method</a:t>
            </a:r>
            <a:r>
              <a:rPr lang="nl-BE" dirty="0" smtClean="0"/>
              <a:t>.</a:t>
            </a:r>
          </a:p>
          <a:p>
            <a:pPr eaLnBrk="1" hangingPunct="1"/>
            <a:endParaRPr lang="nl-BE" dirty="0" smtClean="0"/>
          </a:p>
          <a:p>
            <a:pPr eaLnBrk="1" hangingPunct="1"/>
            <a:r>
              <a:rPr lang="nl-BE" dirty="0" err="1" smtClean="0"/>
              <a:t>This</a:t>
            </a:r>
            <a:r>
              <a:rPr lang="nl-BE" dirty="0" smtClean="0"/>
              <a:t> is </a:t>
            </a:r>
            <a:r>
              <a:rPr lang="nl-BE" dirty="0" err="1" smtClean="0"/>
              <a:t>typically</a:t>
            </a:r>
            <a:r>
              <a:rPr lang="nl-BE" dirty="0" smtClean="0"/>
              <a:t> </a:t>
            </a:r>
            <a:r>
              <a:rPr lang="nl-BE" dirty="0" err="1" smtClean="0"/>
              <a:t>executed</a:t>
            </a:r>
            <a:r>
              <a:rPr lang="nl-BE" dirty="0" smtClean="0"/>
              <a:t> </a:t>
            </a:r>
            <a:r>
              <a:rPr lang="nl-BE" dirty="0" err="1" smtClean="0"/>
              <a:t>when</a:t>
            </a:r>
            <a:r>
              <a:rPr lang="nl-BE" dirty="0" smtClean="0"/>
              <a:t> a </a:t>
            </a:r>
            <a:r>
              <a:rPr lang="nl-BE" dirty="0" err="1" smtClean="0"/>
              <a:t>logical</a:t>
            </a:r>
            <a:r>
              <a:rPr lang="nl-BE" dirty="0" smtClean="0"/>
              <a:t> </a:t>
            </a:r>
            <a:r>
              <a:rPr lang="nl-BE" dirty="0" err="1" smtClean="0"/>
              <a:t>transaction</a:t>
            </a:r>
            <a:r>
              <a:rPr lang="nl-BE" dirty="0" smtClean="0"/>
              <a:t>, </a:t>
            </a:r>
            <a:r>
              <a:rPr lang="nl-BE" dirty="0" err="1" smtClean="0"/>
              <a:t>containing</a:t>
            </a:r>
            <a:r>
              <a:rPr lang="nl-BE" dirty="0" smtClean="0"/>
              <a:t> multiple </a:t>
            </a:r>
            <a:r>
              <a:rPr lang="nl-BE" dirty="0" err="1" smtClean="0"/>
              <a:t>associated</a:t>
            </a:r>
            <a:r>
              <a:rPr lang="nl-BE" dirty="0" smtClean="0"/>
              <a:t> component </a:t>
            </a:r>
            <a:r>
              <a:rPr lang="nl-BE" dirty="0" err="1" smtClean="0"/>
              <a:t>instances</a:t>
            </a:r>
            <a:r>
              <a:rPr lang="nl-BE" dirty="0" smtClean="0"/>
              <a:t>,</a:t>
            </a:r>
            <a:r>
              <a:rPr lang="nl-BE" baseline="0" dirty="0" smtClean="0"/>
              <a:t> </a:t>
            </a:r>
            <a:r>
              <a:rPr lang="nl-BE" dirty="0" err="1" smtClean="0"/>
              <a:t>needs</a:t>
            </a:r>
            <a:r>
              <a:rPr lang="nl-BE" dirty="0" smtClean="0"/>
              <a:t> to </a:t>
            </a:r>
            <a:r>
              <a:rPr lang="nl-BE" dirty="0" err="1" smtClean="0"/>
              <a:t>be</a:t>
            </a:r>
            <a:r>
              <a:rPr lang="nl-BE" dirty="0" smtClean="0"/>
              <a:t> </a:t>
            </a:r>
            <a:r>
              <a:rPr lang="nl-BE" dirty="0" err="1" smtClean="0"/>
              <a:t>committed</a:t>
            </a:r>
            <a:r>
              <a:rPr lang="nl-BE" dirty="0" smtClean="0"/>
              <a:t>.</a:t>
            </a:r>
          </a:p>
          <a:p>
            <a:pPr eaLnBrk="1" hangingPunct="1"/>
            <a:endParaRPr lang="nl-BE" dirty="0" smtClean="0"/>
          </a:p>
          <a:p>
            <a:pPr eaLnBrk="1" hangingPunct="1"/>
            <a:r>
              <a:rPr lang="nl-BE" dirty="0" smtClean="0"/>
              <a:t>The </a:t>
            </a:r>
            <a:r>
              <a:rPr lang="nl-BE" dirty="0" err="1" smtClean="0"/>
              <a:t>logic</a:t>
            </a:r>
            <a:r>
              <a:rPr lang="nl-BE" baseline="0" dirty="0" smtClean="0"/>
              <a:t> </a:t>
            </a:r>
            <a:r>
              <a:rPr lang="nl-BE" dirty="0" smtClean="0"/>
              <a:t>loops </a:t>
            </a:r>
            <a:r>
              <a:rPr lang="nl-BE" dirty="0" err="1" smtClean="0"/>
              <a:t>through</a:t>
            </a:r>
            <a:r>
              <a:rPr lang="nl-BE" dirty="0" smtClean="0"/>
              <a:t> all </a:t>
            </a:r>
            <a:r>
              <a:rPr lang="nl-BE" dirty="0" err="1" smtClean="0"/>
              <a:t>associated</a:t>
            </a:r>
            <a:r>
              <a:rPr lang="nl-BE" dirty="0" smtClean="0"/>
              <a:t> component </a:t>
            </a:r>
            <a:r>
              <a:rPr lang="nl-BE" dirty="0" err="1" smtClean="0"/>
              <a:t>instances</a:t>
            </a:r>
            <a:r>
              <a:rPr lang="nl-BE" dirty="0" smtClean="0"/>
              <a:t> and </a:t>
            </a:r>
            <a:r>
              <a:rPr lang="nl-BE" dirty="0" err="1" smtClean="0"/>
              <a:t>writes</a:t>
            </a:r>
            <a:r>
              <a:rPr lang="nl-BE" dirty="0" smtClean="0"/>
              <a:t> the </a:t>
            </a:r>
            <a:r>
              <a:rPr lang="nl-BE" dirty="0" err="1" smtClean="0"/>
              <a:t>changed</a:t>
            </a:r>
            <a:r>
              <a:rPr lang="nl-BE" dirty="0" smtClean="0"/>
              <a:t> data to the database in </a:t>
            </a:r>
            <a:r>
              <a:rPr lang="nl-BE" dirty="0" err="1" smtClean="0"/>
              <a:t>sub-transactions</a:t>
            </a:r>
            <a:r>
              <a:rPr lang="nl-BE" dirty="0" smtClean="0"/>
              <a:t>.</a:t>
            </a:r>
            <a:r>
              <a:rPr lang="nl-BE" baseline="0" dirty="0" smtClean="0"/>
              <a:t> </a:t>
            </a:r>
            <a:r>
              <a:rPr lang="nl-BE" dirty="0" smtClean="0"/>
              <a:t>The </a:t>
            </a:r>
            <a:r>
              <a:rPr lang="nl-BE" dirty="0" err="1" smtClean="0">
                <a:latin typeface="Courier New" pitchFamily="49" charset="0"/>
              </a:rPr>
              <a:t>Transaction</a:t>
            </a:r>
            <a:r>
              <a:rPr lang="nl-BE" dirty="0" smtClean="0"/>
              <a:t> component </a:t>
            </a:r>
            <a:r>
              <a:rPr lang="nl-BE" dirty="0" err="1" smtClean="0"/>
              <a:t>instance</a:t>
            </a:r>
            <a:r>
              <a:rPr lang="nl-BE" dirty="0" smtClean="0"/>
              <a:t> </a:t>
            </a:r>
            <a:r>
              <a:rPr lang="nl-BE" dirty="0" err="1" smtClean="0"/>
              <a:t>itself</a:t>
            </a:r>
            <a:r>
              <a:rPr lang="nl-BE" dirty="0" smtClean="0"/>
              <a:t> </a:t>
            </a:r>
            <a:r>
              <a:rPr lang="nl-BE" dirty="0" err="1" smtClean="0"/>
              <a:t>controls</a:t>
            </a:r>
            <a:r>
              <a:rPr lang="nl-BE" dirty="0" smtClean="0"/>
              <a:t> the </a:t>
            </a:r>
            <a:r>
              <a:rPr lang="nl-BE" dirty="0" err="1" smtClean="0"/>
              <a:t>life</a:t>
            </a:r>
            <a:r>
              <a:rPr lang="nl-BE" dirty="0" smtClean="0"/>
              <a:t> span of the </a:t>
            </a:r>
            <a:r>
              <a:rPr lang="nl-BE" dirty="0" err="1" smtClean="0"/>
              <a:t>physical</a:t>
            </a:r>
            <a:r>
              <a:rPr lang="nl-BE" dirty="0" smtClean="0"/>
              <a:t> </a:t>
            </a:r>
            <a:r>
              <a:rPr lang="nl-BE" dirty="0" err="1" smtClean="0"/>
              <a:t>transaction</a:t>
            </a:r>
            <a:r>
              <a:rPr lang="nl-BE" dirty="0" smtClean="0"/>
              <a:t>.</a:t>
            </a:r>
          </a:p>
          <a:p>
            <a:pPr eaLnBrk="1" hangingPunct="1"/>
            <a:endParaRPr lang="nl-BE" dirty="0" smtClean="0"/>
          </a:p>
          <a:p>
            <a:pPr eaLnBrk="1" hangingPunct="1"/>
            <a:r>
              <a:rPr lang="nl-BE" dirty="0" err="1" smtClean="0"/>
              <a:t>Typical</a:t>
            </a:r>
            <a:r>
              <a:rPr lang="nl-BE" dirty="0" smtClean="0"/>
              <a:t> </a:t>
            </a:r>
            <a:r>
              <a:rPr lang="nl-BE" dirty="0" err="1" smtClean="0"/>
              <a:t>candidates</a:t>
            </a:r>
            <a:r>
              <a:rPr lang="nl-BE" dirty="0" smtClean="0"/>
              <a:t> </a:t>
            </a:r>
            <a:r>
              <a:rPr lang="nl-BE" dirty="0" err="1" smtClean="0"/>
              <a:t>for</a:t>
            </a:r>
            <a:r>
              <a:rPr lang="nl-BE" dirty="0" smtClean="0"/>
              <a:t> </a:t>
            </a:r>
            <a:r>
              <a:rPr lang="nl-BE" dirty="0" err="1" smtClean="0"/>
              <a:t>Customization</a:t>
            </a:r>
            <a:r>
              <a:rPr lang="nl-BE" dirty="0" smtClean="0"/>
              <a:t> are the </a:t>
            </a:r>
            <a:r>
              <a:rPr lang="nl-BE" dirty="0" err="1" smtClean="0">
                <a:latin typeface="Courier New" pitchFamily="49" charset="0"/>
              </a:rPr>
              <a:t>PreSave</a:t>
            </a:r>
            <a:r>
              <a:rPr lang="nl-BE" dirty="0" smtClean="0"/>
              <a:t>, </a:t>
            </a:r>
            <a:r>
              <a:rPr lang="nl-BE" dirty="0" err="1" smtClean="0">
                <a:latin typeface="Courier New" pitchFamily="49" charset="0"/>
              </a:rPr>
              <a:t>PostSave</a:t>
            </a:r>
            <a:r>
              <a:rPr lang="nl-BE" dirty="0" smtClean="0"/>
              <a:t>, and </a:t>
            </a:r>
            <a:r>
              <a:rPr lang="nl-BE" dirty="0" err="1" smtClean="0">
                <a:latin typeface="Courier New" pitchFamily="49" charset="0"/>
              </a:rPr>
              <a:t>PostTransaction</a:t>
            </a:r>
            <a:r>
              <a:rPr lang="nl-BE" dirty="0" smtClean="0"/>
              <a:t> </a:t>
            </a:r>
            <a:r>
              <a:rPr lang="nl-BE" dirty="0" err="1" smtClean="0"/>
              <a:t>methods</a:t>
            </a:r>
            <a:r>
              <a:rPr lang="nl-BE" dirty="0" smtClean="0"/>
              <a:t>.</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p>
            <a:fld id="{DFF0146B-A9D9-4F24-A838-11CA6C30E6DF}" type="slidenum">
              <a:rPr lang="en-US" smtClean="0"/>
              <a:pPr/>
              <a:t>58</a:t>
            </a:fld>
            <a:endParaRPr lang="en-US" smtClean="0"/>
          </a:p>
        </p:txBody>
      </p:sp>
      <p:sp>
        <p:nvSpPr>
          <p:cNvPr id="194563" name="Rectangle 2"/>
          <p:cNvSpPr>
            <a:spLocks noGrp="1" noRot="1" noChangeAspect="1" noChangeArrowheads="1" noTextEdit="1"/>
          </p:cNvSpPr>
          <p:nvPr>
            <p:ph type="sldImg"/>
          </p:nvPr>
        </p:nvSpPr>
        <p:spPr>
          <a:xfrm>
            <a:off x="2865438" y="523875"/>
            <a:ext cx="3505200" cy="2628900"/>
          </a:xfrm>
          <a:ln/>
        </p:spPr>
      </p:sp>
      <p:sp>
        <p:nvSpPr>
          <p:cNvPr id="194564"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p>
            <a:fld id="{D81B9246-3FB5-4A4F-8D5D-E399774D2267}" type="slidenum">
              <a:rPr lang="en-US" smtClean="0"/>
              <a:pPr/>
              <a:t>59</a:t>
            </a:fld>
            <a:endParaRPr lang="en-US" smtClean="0"/>
          </a:p>
        </p:txBody>
      </p:sp>
      <p:sp>
        <p:nvSpPr>
          <p:cNvPr id="195587" name="Rectangle 2"/>
          <p:cNvSpPr>
            <a:spLocks noGrp="1" noRot="1" noChangeAspect="1" noChangeArrowheads="1" noTextEdit="1"/>
          </p:cNvSpPr>
          <p:nvPr>
            <p:ph type="sldImg"/>
          </p:nvPr>
        </p:nvSpPr>
        <p:spPr>
          <a:xfrm>
            <a:off x="2865438" y="523875"/>
            <a:ext cx="3505200" cy="2628900"/>
          </a:xfrm>
          <a:ln/>
        </p:spPr>
      </p:sp>
      <p:sp>
        <p:nvSpPr>
          <p:cNvPr id="195588" name="Rectangle 3"/>
          <p:cNvSpPr>
            <a:spLocks noGrp="1" noChangeArrowheads="1"/>
          </p:cNvSpPr>
          <p:nvPr>
            <p:ph type="body" idx="1"/>
          </p:nvPr>
        </p:nvSpPr>
        <p:spPr>
          <a:xfrm>
            <a:off x="1539349" y="3331331"/>
            <a:ext cx="6157384" cy="3153985"/>
          </a:xfrm>
          <a:noFill/>
          <a:ln/>
        </p:spPr>
        <p:txBody>
          <a:bodyPr/>
          <a:lstStyle/>
          <a:p>
            <a:pPr eaLnBrk="1" hangingPunct="1"/>
            <a:endParaRPr lang="nl-BE"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31C68BA6-D030-40CF-B059-31F0BDC2B4E6}" type="slidenum">
              <a:rPr lang="en-US" smtClean="0"/>
              <a:pPr/>
              <a:t>6</a:t>
            </a:fld>
            <a:endParaRPr lang="en-US" smtClean="0"/>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a:ln/>
        </p:spPr>
        <p:txBody>
          <a:bodyPr/>
          <a:lstStyle/>
          <a:p>
            <a:pPr eaLnBrk="1" hangingPunct="1">
              <a:buFontTx/>
              <a:buChar char="•"/>
            </a:pPr>
            <a:r>
              <a:rPr lang="en-US" dirty="0" smtClean="0"/>
              <a:t>(1) You can use the Properties panel</a:t>
            </a:r>
            <a:r>
              <a:rPr lang="en-US" baseline="0" dirty="0" smtClean="0"/>
              <a:t> </a:t>
            </a:r>
            <a:r>
              <a:rPr lang="en-US" dirty="0" smtClean="0"/>
              <a:t>to manually change available properties of the selected control (the control that is selected with a red rectangle on the screen).</a:t>
            </a:r>
            <a:r>
              <a:rPr lang="en-US" baseline="0" dirty="0" smtClean="0"/>
              <a:t> </a:t>
            </a:r>
            <a:r>
              <a:rPr lang="en-US" dirty="0" smtClean="0"/>
              <a:t>The name of the business field represented on the object form is displayed in the Field List, Properties window (as the </a:t>
            </a:r>
            <a:r>
              <a:rPr lang="en-US" dirty="0" err="1" smtClean="0"/>
              <a:t>FieldName</a:t>
            </a:r>
            <a:r>
              <a:rPr lang="en-US" dirty="0" smtClean="0"/>
              <a:t> property). In most cases, this value is auto-completed. If the field is not directly mapped to a field in the object dataset, the field name is not displayed, and the related business field </a:t>
            </a:r>
            <a:r>
              <a:rPr lang="en-US" dirty="0" smtClean="0"/>
              <a:t>name</a:t>
            </a:r>
            <a:r>
              <a:rPr lang="en-US" baseline="0" dirty="0" smtClean="0"/>
              <a:t> is </a:t>
            </a:r>
            <a:r>
              <a:rPr lang="en-US" dirty="0" smtClean="0"/>
              <a:t>retrieved </a:t>
            </a:r>
            <a:r>
              <a:rPr lang="en-US" dirty="0" smtClean="0"/>
              <a:t>using other mechanisms or by consulting the HTML documentation.</a:t>
            </a:r>
          </a:p>
          <a:p>
            <a:pPr eaLnBrk="1" hangingPunct="1">
              <a:buFontTx/>
              <a:buChar char="•"/>
            </a:pPr>
            <a:r>
              <a:rPr lang="en-US" dirty="0" smtClean="0"/>
              <a:t>(2) The Field/Control panel contains the business fields and/or controls that are available, but not visible on the form.</a:t>
            </a:r>
            <a:r>
              <a:rPr lang="en-US" baseline="0" dirty="0" smtClean="0"/>
              <a:t> </a:t>
            </a:r>
            <a:r>
              <a:rPr lang="en-US" dirty="0" smtClean="0"/>
              <a:t>The user can drag the fields from the panel straight on the form in Design Mode.</a:t>
            </a:r>
          </a:p>
          <a:p>
            <a:pPr eaLnBrk="1" hangingPunct="1">
              <a:buFontTx/>
              <a:buChar char="•"/>
            </a:pPr>
            <a:r>
              <a:rPr lang="en-US" dirty="0" smtClean="0"/>
              <a:t>(2) If</a:t>
            </a:r>
            <a:r>
              <a:rPr lang="en-US" baseline="0" dirty="0" smtClean="0"/>
              <a:t> </a:t>
            </a:r>
            <a:r>
              <a:rPr lang="en-US" dirty="0" smtClean="0"/>
              <a:t>the user wants to add a custom table on the </a:t>
            </a:r>
            <a:r>
              <a:rPr lang="en-US" dirty="0" smtClean="0"/>
              <a:t>form,</a:t>
            </a:r>
            <a:r>
              <a:rPr lang="en-US" baseline="0" dirty="0" smtClean="0"/>
              <a:t> the user can </a:t>
            </a:r>
            <a:r>
              <a:rPr lang="en-US" dirty="0" smtClean="0"/>
              <a:t>drag </a:t>
            </a:r>
            <a:r>
              <a:rPr lang="en-US" dirty="0" smtClean="0"/>
              <a:t>it to the form, which adds</a:t>
            </a:r>
            <a:r>
              <a:rPr lang="en-US" baseline="0" dirty="0" smtClean="0"/>
              <a:t> </a:t>
            </a:r>
            <a:r>
              <a:rPr lang="en-US" dirty="0" smtClean="0"/>
              <a:t>a</a:t>
            </a:r>
            <a:r>
              <a:rPr lang="en-US" baseline="0" dirty="0" smtClean="0"/>
              <a:t> </a:t>
            </a:r>
            <a:r>
              <a:rPr lang="en-US" dirty="0" smtClean="0"/>
              <a:t>grid</a:t>
            </a:r>
            <a:r>
              <a:rPr lang="en-US" baseline="0" dirty="0" smtClean="0"/>
              <a:t> </a:t>
            </a:r>
            <a:r>
              <a:rPr lang="en-US" baseline="0" dirty="0" smtClean="0"/>
              <a:t>to </a:t>
            </a:r>
            <a:r>
              <a:rPr lang="en-US" dirty="0" smtClean="0"/>
              <a:t>the form.</a:t>
            </a:r>
          </a:p>
          <a:p>
            <a:pPr eaLnBrk="1" hangingPunct="1">
              <a:buFontTx/>
              <a:buChar char="•"/>
            </a:pPr>
            <a:r>
              <a:rPr lang="en-US" dirty="0" smtClean="0"/>
              <a:t>(3) The form in Design Mode can be used to select a field or control.</a:t>
            </a:r>
            <a:r>
              <a:rPr lang="en-US" baseline="0" dirty="0" smtClean="0"/>
              <a:t> </a:t>
            </a:r>
            <a:r>
              <a:rPr lang="en-US" dirty="0" smtClean="0"/>
              <a:t>A user can drag a control</a:t>
            </a:r>
            <a:r>
              <a:rPr lang="en-US" baseline="0" dirty="0" smtClean="0"/>
              <a:t> </a:t>
            </a:r>
            <a:r>
              <a:rPr lang="en-US" dirty="0" smtClean="0"/>
              <a:t>or resize it.  </a:t>
            </a:r>
          </a:p>
          <a:p>
            <a:pPr eaLnBrk="1" hangingPunct="1">
              <a:buFontTx/>
              <a:buChar char="•"/>
            </a:pPr>
            <a:r>
              <a:rPr lang="en-US" dirty="0" smtClean="0"/>
              <a:t>(3) On the form design, the user can use the context menu to add a </a:t>
            </a:r>
            <a:r>
              <a:rPr lang="en-US" dirty="0" err="1" smtClean="0"/>
              <a:t>tabcontrol</a:t>
            </a:r>
            <a:r>
              <a:rPr lang="en-US" dirty="0" smtClean="0"/>
              <a:t> (max. 1 per form), and in an existing </a:t>
            </a:r>
            <a:r>
              <a:rPr lang="en-US" dirty="0" err="1" smtClean="0"/>
              <a:t>tabcontrol</a:t>
            </a:r>
            <a:r>
              <a:rPr lang="en-US" dirty="0" smtClean="0"/>
              <a:t> add </a:t>
            </a:r>
            <a:r>
              <a:rPr lang="en-US" dirty="0" err="1" smtClean="0"/>
              <a:t>tabpages</a:t>
            </a:r>
            <a:r>
              <a:rPr lang="en-US" dirty="0" smtClean="0"/>
              <a:t>. One can also add a text control this way.</a:t>
            </a:r>
          </a:p>
          <a:p>
            <a:pPr eaLnBrk="1" hangingPunct="1">
              <a:buFontTx/>
              <a:buChar char="•"/>
            </a:pPr>
            <a:r>
              <a:rPr lang="en-US" dirty="0" smtClean="0"/>
              <a:t>(4) You</a:t>
            </a:r>
            <a:r>
              <a:rPr lang="en-US" baseline="0" dirty="0" smtClean="0"/>
              <a:t> </a:t>
            </a:r>
            <a:r>
              <a:rPr lang="en-US" dirty="0" smtClean="0"/>
              <a:t>can always go back to the factory defaults by using the “Reset to initial settings” button.</a:t>
            </a:r>
          </a:p>
          <a:p>
            <a:pPr eaLnBrk="1" hangingPunct="1">
              <a:buFontTx/>
              <a:buChar char="•"/>
            </a:pPr>
            <a:r>
              <a:rPr lang="en-US" dirty="0" smtClean="0"/>
              <a:t>(4) The “Copy settings” button gives the user the</a:t>
            </a:r>
            <a:r>
              <a:rPr lang="en-US" baseline="0" dirty="0" smtClean="0"/>
              <a:t> ability </a:t>
            </a:r>
            <a:r>
              <a:rPr lang="en-US" dirty="0" smtClean="0"/>
              <a:t>to copy an existing UI Customization (from some other user/role) for </a:t>
            </a:r>
            <a:r>
              <a:rPr lang="en-US" dirty="0" smtClean="0"/>
              <a:t>personal</a:t>
            </a:r>
            <a:r>
              <a:rPr lang="en-US" baseline="0" dirty="0" smtClean="0"/>
              <a:t> </a:t>
            </a:r>
            <a:r>
              <a:rPr lang="en-US" dirty="0" smtClean="0"/>
              <a:t>use</a:t>
            </a:r>
            <a:r>
              <a:rPr lang="en-US" dirty="0" smtClean="0"/>
              <a:t>. When this option is used, the selected Customization over-writes the previous Customization.</a:t>
            </a:r>
          </a:p>
          <a:p>
            <a:pPr eaLnBrk="1" hangingPunct="1">
              <a:buFontTx/>
              <a:buChar char="•"/>
            </a:pPr>
            <a:endParaRPr lang="en-US" dirty="0" smtClean="0"/>
          </a:p>
          <a:p>
            <a:pPr eaLnBrk="1" hangingPunct="1">
              <a:buFontTx/>
              <a:buChar char="•"/>
            </a:pPr>
            <a:endParaRPr lang="en-US"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p>
            <a:fld id="{02C815A0-0206-4633-BA70-A7BFA8095FC1}" type="slidenum">
              <a:rPr lang="en-US" smtClean="0"/>
              <a:pPr/>
              <a:t>60</a:t>
            </a:fld>
            <a:endParaRPr lang="en-US" smtClean="0"/>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p>
            <a:fld id="{678C65C3-35A4-46FB-911C-B4E55EAE72CC}" type="slidenum">
              <a:rPr lang="en-US" smtClean="0"/>
              <a:pPr/>
              <a:t>61</a:t>
            </a:fld>
            <a:endParaRPr lang="en-US" smtClean="0"/>
          </a:p>
        </p:txBody>
      </p:sp>
      <p:sp>
        <p:nvSpPr>
          <p:cNvPr id="197635" name="Rectangle 2"/>
          <p:cNvSpPr>
            <a:spLocks noGrp="1" noRot="1" noChangeAspect="1" noChangeArrowheads="1" noTextEdit="1"/>
          </p:cNvSpPr>
          <p:nvPr>
            <p:ph type="sldImg"/>
          </p:nvPr>
        </p:nvSpPr>
        <p:spPr>
          <a:xfrm>
            <a:off x="2865438" y="523875"/>
            <a:ext cx="3505200" cy="2628900"/>
          </a:xfrm>
          <a:ln/>
        </p:spPr>
      </p:sp>
      <p:sp>
        <p:nvSpPr>
          <p:cNvPr id="197636" name="Rectangle 3"/>
          <p:cNvSpPr>
            <a:spLocks noGrp="1" noChangeArrowheads="1"/>
          </p:cNvSpPr>
          <p:nvPr>
            <p:ph type="body" idx="1"/>
          </p:nvPr>
        </p:nvSpPr>
        <p:spPr>
          <a:xfrm>
            <a:off x="924009" y="3330173"/>
            <a:ext cx="7388059" cy="3155144"/>
          </a:xfrm>
          <a:noFill/>
          <a:ln/>
        </p:spPr>
        <p:txBody>
          <a:bodyPr/>
          <a:lstStyle/>
          <a:p>
            <a:pPr marL="219662" indent="-219662" defTabSz="878647" eaLnBrk="1" hangingPunct="1"/>
            <a:r>
              <a:rPr lang="en-US" dirty="0" smtClean="0"/>
              <a:t>A dataset exists of temp-tables.</a:t>
            </a:r>
          </a:p>
          <a:p>
            <a:pPr marL="219662" indent="-219662" defTabSz="878647" eaLnBrk="1" hangingPunct="1"/>
            <a:endParaRPr lang="en-US" dirty="0" smtClean="0"/>
          </a:p>
          <a:p>
            <a:pPr marL="0" indent="0" defTabSz="878647" eaLnBrk="1" hangingPunct="1"/>
            <a:r>
              <a:rPr lang="en-US" dirty="0" smtClean="0"/>
              <a:t>One way to define the dataset is shown in this example.</a:t>
            </a:r>
            <a:r>
              <a:rPr lang="en-US" baseline="0" dirty="0" smtClean="0"/>
              <a:t> </a:t>
            </a:r>
            <a:r>
              <a:rPr lang="en-US" dirty="0" smtClean="0"/>
              <a:t>It uses statically defined temp-tables, and defines a </a:t>
            </a:r>
            <a:r>
              <a:rPr lang="en-US" dirty="0" err="1" smtClean="0"/>
              <a:t>statical</a:t>
            </a:r>
            <a:r>
              <a:rPr lang="en-US" dirty="0" smtClean="0"/>
              <a:t> dataset (also named a “named” or “typed” dataset). Another way could be to build the dataset dynamically using the “create dataset” statement.</a:t>
            </a:r>
          </a:p>
          <a:p>
            <a:pPr marL="219662" indent="-219662" defTabSz="878647" eaLnBrk="1" hangingPunct="1"/>
            <a:endParaRPr lang="en-US" dirty="0" smtClean="0"/>
          </a:p>
          <a:p>
            <a:pPr marL="219662" indent="-219662" defTabSz="878647" eaLnBrk="1" hangingPunct="1">
              <a:buFontTx/>
              <a:buAutoNum type="arabicPeriod"/>
            </a:pPr>
            <a:r>
              <a:rPr lang="en-US" dirty="0" smtClean="0"/>
              <a:t>Define the different temp-tables.</a:t>
            </a:r>
          </a:p>
          <a:p>
            <a:pPr marL="219662" indent="-219662" defTabSz="878647" eaLnBrk="1" hangingPunct="1">
              <a:buFontTx/>
              <a:buAutoNum type="arabicPeriod"/>
            </a:pPr>
            <a:r>
              <a:rPr lang="en-US" dirty="0" smtClean="0"/>
              <a:t>Define the dataset (with name dDS1) which holds the temp-tables tTable1 and tTable2. A data relation is defined between tTable1 and tTable2 within the dataset, linking the 2 tables using the tiT1ID field.</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p>
            <a:fld id="{D794B26B-E5F4-4BC0-AAFD-3FD2E9C020A1}" type="slidenum">
              <a:rPr lang="en-US" smtClean="0"/>
              <a:pPr/>
              <a:t>62</a:t>
            </a:fld>
            <a:endParaRPr lang="en-US" smtClean="0"/>
          </a:p>
        </p:txBody>
      </p:sp>
      <p:sp>
        <p:nvSpPr>
          <p:cNvPr id="198659" name="Rectangle 2"/>
          <p:cNvSpPr>
            <a:spLocks noGrp="1" noRot="1" noChangeAspect="1" noChangeArrowheads="1" noTextEdit="1"/>
          </p:cNvSpPr>
          <p:nvPr>
            <p:ph type="sldImg"/>
          </p:nvPr>
        </p:nvSpPr>
        <p:spPr>
          <a:xfrm>
            <a:off x="2865438" y="523875"/>
            <a:ext cx="3505200" cy="2628900"/>
          </a:xfrm>
          <a:ln/>
        </p:spPr>
      </p:sp>
      <p:sp>
        <p:nvSpPr>
          <p:cNvPr id="198660" name="Rectangle 3"/>
          <p:cNvSpPr>
            <a:spLocks noGrp="1" noChangeArrowheads="1"/>
          </p:cNvSpPr>
          <p:nvPr>
            <p:ph type="body" idx="1"/>
          </p:nvPr>
        </p:nvSpPr>
        <p:spPr>
          <a:xfrm>
            <a:off x="924009" y="3330173"/>
            <a:ext cx="7388059" cy="3155144"/>
          </a:xfrm>
          <a:noFill/>
          <a:ln/>
        </p:spPr>
        <p:txBody>
          <a:bodyPr/>
          <a:lstStyle/>
          <a:p>
            <a:pPr eaLnBrk="1" hangingPunct="1"/>
            <a:r>
              <a:rPr lang="en-US" dirty="0" smtClean="0"/>
              <a:t>3. Use the “write-xml” method on the dataset object to serialize the dataset to XML format.</a:t>
            </a:r>
            <a:r>
              <a:rPr lang="en-US" baseline="0" dirty="0" smtClean="0"/>
              <a:t> </a:t>
            </a:r>
            <a:r>
              <a:rPr lang="en-US" dirty="0" smtClean="0"/>
              <a:t>This can be extremely useful when you want to dump the data and be able to reload the same data for processing in another system.</a:t>
            </a:r>
          </a:p>
          <a:p>
            <a:pPr eaLnBrk="1" hangingPunct="1"/>
            <a:r>
              <a:rPr lang="en-US" dirty="0" smtClean="0"/>
              <a:t>4. Use the “write-</a:t>
            </a:r>
            <a:r>
              <a:rPr lang="en-US" dirty="0" err="1" smtClean="0"/>
              <a:t>xmlschema</a:t>
            </a:r>
            <a:r>
              <a:rPr lang="en-US" dirty="0" smtClean="0"/>
              <a:t>” method on the dataset object to generate the XML description file.</a:t>
            </a:r>
            <a:r>
              <a:rPr lang="en-US" baseline="0" dirty="0" smtClean="0"/>
              <a:t> </a:t>
            </a:r>
            <a:r>
              <a:rPr lang="en-US" dirty="0" smtClean="0"/>
              <a:t>This is useful to be able to validate an XML file before trying to load it into a system.</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p>
            <a:fld id="{5A76CE64-DD40-4152-95CB-14D191F72058}" type="slidenum">
              <a:rPr lang="en-US" smtClean="0"/>
              <a:pPr/>
              <a:t>63</a:t>
            </a:fld>
            <a:endParaRPr lang="en-US" smtClean="0"/>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a:ln/>
        </p:spPr>
        <p:txBody>
          <a:bodyPr/>
          <a:lstStyle/>
          <a:p>
            <a:pPr eaLnBrk="1" hangingPunct="1">
              <a:buFontTx/>
              <a:buChar char="•"/>
            </a:pPr>
            <a:r>
              <a:rPr lang="en-US" dirty="0" smtClean="0"/>
              <a:t>The root element in the XML file is the dataset.</a:t>
            </a:r>
          </a:p>
          <a:p>
            <a:pPr eaLnBrk="1" hangingPunct="1">
              <a:buFontTx/>
              <a:buChar char="•"/>
            </a:pPr>
            <a:r>
              <a:rPr lang="en-US" dirty="0" smtClean="0"/>
              <a:t>Every record is a sub-element of the dataset element, with the name of the table as name of the element</a:t>
            </a:r>
            <a:r>
              <a:rPr lang="en-US" baseline="0" dirty="0" smtClean="0"/>
              <a:t> </a:t>
            </a:r>
            <a:r>
              <a:rPr lang="en-US" dirty="0" smtClean="0"/>
              <a:t>(an alternative hierarchical representation exists based on the </a:t>
            </a:r>
            <a:r>
              <a:rPr lang="en-US" dirty="0" err="1" smtClean="0"/>
              <a:t>datarelations</a:t>
            </a:r>
            <a:r>
              <a:rPr lang="en-US" dirty="0" smtClean="0"/>
              <a:t>; in this case it would mean that the &lt;tTable2&gt; element would be a sub-element of &lt;tTable1&gt; (where &lt;tiID1&gt; = 1) )</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p>
            <a:fld id="{B775E0D2-3376-48DE-817E-BA07E418E778}" type="slidenum">
              <a:rPr lang="en-US" smtClean="0"/>
              <a:pPr/>
              <a:t>64</a:t>
            </a:fld>
            <a:endParaRPr lang="en-US" smtClean="0"/>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a:ln/>
        </p:spPr>
        <p:txBody>
          <a:bodyPr/>
          <a:lstStyle/>
          <a:p>
            <a:pPr eaLnBrk="1" hangingPunct="1"/>
            <a:r>
              <a:rPr lang="en-US" dirty="0" smtClean="0"/>
              <a:t>Note the relationship between tTable1 and tTable2.</a:t>
            </a:r>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p>
            <a:fld id="{802610D6-F01B-492A-9158-66090E3DAD08}" type="slidenum">
              <a:rPr lang="en-US" smtClean="0"/>
              <a:pPr/>
              <a:t>65</a:t>
            </a:fld>
            <a:endParaRPr lang="en-US" smtClean="0"/>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a:ln/>
        </p:spPr>
        <p:txBody>
          <a:bodyPr/>
          <a:lstStyle/>
          <a:p>
            <a:pPr eaLnBrk="1" hangingPunct="1"/>
            <a:r>
              <a:rPr lang="en-US" dirty="0" smtClean="0"/>
              <a:t>A business component is typically responsible for the data belonging to a certain object.</a:t>
            </a:r>
            <a:r>
              <a:rPr lang="en-US" baseline="0" dirty="0" smtClean="0"/>
              <a:t> </a:t>
            </a:r>
            <a:r>
              <a:rPr lang="en-US" dirty="0" smtClean="0"/>
              <a:t>For example, the business component </a:t>
            </a:r>
            <a:r>
              <a:rPr lang="en-US" dirty="0" err="1" smtClean="0"/>
              <a:t>BPosting</a:t>
            </a:r>
            <a:r>
              <a:rPr lang="en-US" dirty="0" smtClean="0"/>
              <a:t> is responsible for a Financials posting. </a:t>
            </a:r>
            <a:r>
              <a:rPr lang="en-US" baseline="0" dirty="0" smtClean="0"/>
              <a:t> </a:t>
            </a:r>
            <a:r>
              <a:rPr lang="en-US" dirty="0" smtClean="0"/>
              <a:t>This might exist of header information and some lines.</a:t>
            </a:r>
          </a:p>
          <a:p>
            <a:pPr eaLnBrk="1" hangingPunct="1"/>
            <a:endParaRPr lang="en-US" dirty="0" smtClean="0"/>
          </a:p>
          <a:p>
            <a:pPr eaLnBrk="1" hangingPunct="1"/>
            <a:r>
              <a:rPr lang="en-US" dirty="0" smtClean="0"/>
              <a:t>Typically, the object dataset contains a temp-table per physical table in the database.</a:t>
            </a:r>
            <a:r>
              <a:rPr lang="en-US" baseline="0" dirty="0" smtClean="0"/>
              <a:t> </a:t>
            </a:r>
            <a:r>
              <a:rPr lang="en-US" dirty="0" smtClean="0"/>
              <a:t>This temp-table contains a filed for each physical field in the database, but might also be extended with calculated fields.</a:t>
            </a:r>
            <a:r>
              <a:rPr lang="en-US" baseline="0" dirty="0" smtClean="0"/>
              <a:t> </a:t>
            </a:r>
            <a:r>
              <a:rPr lang="en-US" dirty="0" smtClean="0"/>
              <a:t>These typically can be recognized by their naming.</a:t>
            </a:r>
            <a:r>
              <a:rPr lang="en-US" baseline="0" dirty="0" smtClean="0"/>
              <a:t> </a:t>
            </a:r>
            <a:r>
              <a:rPr lang="en-US" dirty="0" smtClean="0"/>
              <a:t>The calculated fields are named “t&lt;</a:t>
            </a:r>
            <a:r>
              <a:rPr lang="en-US" dirty="0" err="1" smtClean="0"/>
              <a:t>datatype</a:t>
            </a:r>
            <a:r>
              <a:rPr lang="en-US" dirty="0" smtClean="0"/>
              <a:t>&gt;&lt;Name&gt;”. </a:t>
            </a:r>
          </a:p>
          <a:p>
            <a:pPr eaLnBrk="1" hangingPunct="1"/>
            <a:r>
              <a:rPr lang="en-US" dirty="0" smtClean="0"/>
              <a:t>&lt;</a:t>
            </a:r>
            <a:r>
              <a:rPr lang="en-US" dirty="0" err="1" smtClean="0"/>
              <a:t>datatype</a:t>
            </a:r>
            <a:r>
              <a:rPr lang="en-US" dirty="0" smtClean="0"/>
              <a:t>&gt; can be one of the following:</a:t>
            </a:r>
          </a:p>
          <a:p>
            <a:pPr eaLnBrk="1" hangingPunct="1">
              <a:buFontTx/>
              <a:buChar char="•"/>
            </a:pPr>
            <a:r>
              <a:rPr lang="en-US" dirty="0" smtClean="0"/>
              <a:t>“</a:t>
            </a:r>
            <a:r>
              <a:rPr lang="en-US" dirty="0" err="1" smtClean="0"/>
              <a:t>i</a:t>
            </a:r>
            <a:r>
              <a:rPr lang="en-US" dirty="0" smtClean="0"/>
              <a:t>” (integer)</a:t>
            </a:r>
          </a:p>
          <a:p>
            <a:pPr eaLnBrk="1" hangingPunct="1">
              <a:buFontTx/>
              <a:buChar char="•"/>
            </a:pPr>
            <a:r>
              <a:rPr lang="en-US" dirty="0" smtClean="0"/>
              <a:t>“d” (decimal)</a:t>
            </a:r>
          </a:p>
          <a:p>
            <a:pPr eaLnBrk="1" hangingPunct="1">
              <a:buFontTx/>
              <a:buChar char="•"/>
            </a:pPr>
            <a:r>
              <a:rPr lang="en-US" dirty="0" smtClean="0"/>
              <a:t>“t” (time)</a:t>
            </a:r>
          </a:p>
          <a:p>
            <a:pPr eaLnBrk="1" hangingPunct="1">
              <a:buFontTx/>
              <a:buChar char="•"/>
            </a:pPr>
            <a:r>
              <a:rPr lang="en-US" dirty="0" smtClean="0"/>
              <a:t>“c” (character)</a:t>
            </a:r>
          </a:p>
          <a:p>
            <a:pPr eaLnBrk="1" hangingPunct="1">
              <a:buFontTx/>
              <a:buChar char="•"/>
            </a:pPr>
            <a:r>
              <a:rPr lang="en-US" dirty="0" smtClean="0"/>
              <a:t>“l” (logical)</a:t>
            </a:r>
          </a:p>
          <a:p>
            <a:pPr eaLnBrk="1" hangingPunct="1">
              <a:buFontTx/>
              <a:buChar char="•"/>
            </a:pPr>
            <a:r>
              <a:rPr lang="en-US" dirty="0" smtClean="0"/>
              <a:t>“m” (</a:t>
            </a:r>
            <a:r>
              <a:rPr lang="en-US" dirty="0" err="1" smtClean="0"/>
              <a:t>memptr</a:t>
            </a:r>
            <a:r>
              <a:rPr lang="en-US" dirty="0" smtClean="0"/>
              <a:t>)</a:t>
            </a:r>
          </a:p>
          <a:p>
            <a:pPr eaLnBrk="1" hangingPunct="1">
              <a:buFontTx/>
              <a:buChar char="•"/>
            </a:pPr>
            <a:r>
              <a:rPr lang="en-US" dirty="0" smtClean="0"/>
              <a:t>“b” (blob)</a:t>
            </a:r>
          </a:p>
          <a:p>
            <a:pPr eaLnBrk="1" hangingPunct="1">
              <a:buFontTx/>
              <a:buChar char="•"/>
            </a:pPr>
            <a:r>
              <a:rPr lang="en-US" dirty="0" smtClean="0"/>
              <a:t>“h” (handle)</a:t>
            </a:r>
          </a:p>
          <a:p>
            <a:pPr eaLnBrk="1" hangingPunct="1">
              <a:buFontTx/>
              <a:buChar char="•"/>
            </a:pPr>
            <a:r>
              <a:rPr lang="en-US" dirty="0" smtClean="0"/>
              <a:t>“g” (int64)</a:t>
            </a:r>
          </a:p>
          <a:p>
            <a:pPr eaLnBrk="1" hangingPunct="1">
              <a:buFontTx/>
              <a:buChar char="•"/>
            </a:pPr>
            <a:r>
              <a:rPr lang="en-US" dirty="0" smtClean="0"/>
              <a:t>“p” (</a:t>
            </a:r>
            <a:r>
              <a:rPr lang="en-US" dirty="0" err="1" smtClean="0"/>
              <a:t>longchar</a:t>
            </a:r>
            <a:r>
              <a:rPr lang="en-US" dirty="0" smtClean="0"/>
              <a:t>)</a:t>
            </a:r>
          </a:p>
          <a:p>
            <a:pPr eaLnBrk="1" hangingPunct="1">
              <a:buFontTx/>
              <a:buChar char="•"/>
            </a:pPr>
            <a:r>
              <a:rPr lang="en-US" dirty="0" smtClean="0"/>
              <a:t>“a” (raw)</a:t>
            </a:r>
          </a:p>
          <a:p>
            <a:pPr eaLnBrk="1" hangingPunct="1">
              <a:buFontTx/>
              <a:buChar char="•"/>
            </a:pPr>
            <a:r>
              <a:rPr lang="en-US" dirty="0" smtClean="0"/>
              <a:t>“r” (</a:t>
            </a:r>
            <a:r>
              <a:rPr lang="en-US" dirty="0" err="1" smtClean="0"/>
              <a:t>rowid</a:t>
            </a:r>
            <a:r>
              <a:rPr lang="en-US" dirty="0" smtClean="0"/>
              <a:t>)</a:t>
            </a:r>
          </a:p>
          <a:p>
            <a:pPr eaLnBrk="1" hangingPunct="1">
              <a:buFontTx/>
              <a:buChar char="•"/>
            </a:pPr>
            <a:endParaRPr lang="en-US" dirty="0" smtClean="0"/>
          </a:p>
          <a:p>
            <a:pPr eaLnBrk="1" hangingPunct="1"/>
            <a:r>
              <a:rPr lang="en-US" dirty="0" smtClean="0"/>
              <a:t>The temp-tables in the object dataset are called “class tables”.  There is always one (and only one) main class table, which is the parent table for the object data.</a:t>
            </a:r>
          </a:p>
          <a:p>
            <a:pPr eaLnBrk="1" hangingPunct="1"/>
            <a:endParaRPr lang="en-US" dirty="0" smtClean="0"/>
          </a:p>
          <a:p>
            <a:pPr eaLnBrk="1" hangingPunct="1"/>
            <a:r>
              <a:rPr lang="en-US" dirty="0" smtClean="0"/>
              <a:t>For Customization purposes, each object dataset contains also three</a:t>
            </a:r>
            <a:r>
              <a:rPr lang="en-US" baseline="0" dirty="0" smtClean="0"/>
              <a:t> </a:t>
            </a:r>
            <a:r>
              <a:rPr lang="en-US" dirty="0" smtClean="0"/>
              <a:t>custom tables that can be freely used by Customization developers to extend the data in the object datasets.</a:t>
            </a:r>
            <a:r>
              <a:rPr lang="en-US" baseline="0" dirty="0" smtClean="0"/>
              <a:t> </a:t>
            </a:r>
            <a:r>
              <a:rPr lang="en-US" dirty="0" smtClean="0"/>
              <a:t>They contain a fixed set of fields that are recognized by the framework</a:t>
            </a:r>
            <a:r>
              <a:rPr lang="en-US" baseline="0" dirty="0" smtClean="0"/>
              <a:t> </a:t>
            </a:r>
            <a:r>
              <a:rPr lang="en-US" dirty="0" smtClean="0"/>
              <a:t>and</a:t>
            </a:r>
            <a:r>
              <a:rPr lang="en-US" baseline="0" dirty="0" smtClean="0"/>
              <a:t> </a:t>
            </a:r>
            <a:r>
              <a:rPr lang="en-US" dirty="0" smtClean="0"/>
              <a:t>can be filled in by the Customization developer.</a:t>
            </a:r>
          </a:p>
          <a:p>
            <a:pPr eaLnBrk="1" hangingPunct="1"/>
            <a:endParaRPr lang="en-US" dirty="0" smtClean="0"/>
          </a:p>
          <a:p>
            <a:pPr eaLnBrk="1" hangingPunct="1"/>
            <a:r>
              <a:rPr lang="en-US" dirty="0" smtClean="0"/>
              <a:t>Each temp-table in the object dataset has</a:t>
            </a:r>
            <a:r>
              <a:rPr lang="en-US" baseline="0" dirty="0" smtClean="0"/>
              <a:t> three </a:t>
            </a:r>
            <a:r>
              <a:rPr lang="en-US" dirty="0" smtClean="0"/>
              <a:t>fields</a:t>
            </a:r>
            <a:r>
              <a:rPr lang="en-US" baseline="0" dirty="0" smtClean="0"/>
              <a:t> </a:t>
            </a:r>
            <a:r>
              <a:rPr lang="en-US" dirty="0" smtClean="0"/>
              <a:t>used by the framework for multiple reasons. Avoid manipulating these field, because doing so can</a:t>
            </a:r>
            <a:r>
              <a:rPr lang="en-US" baseline="0" dirty="0" smtClean="0"/>
              <a:t> </a:t>
            </a:r>
            <a:r>
              <a:rPr lang="en-US" dirty="0" smtClean="0"/>
              <a:t>yield unwanted/unpredictable behavior.</a:t>
            </a:r>
          </a:p>
          <a:p>
            <a:pPr eaLnBrk="1" hangingPunct="1">
              <a:buFontTx/>
              <a:buChar char="•"/>
            </a:pPr>
            <a:r>
              <a:rPr lang="en-US" dirty="0" err="1" smtClean="0"/>
              <a:t>tc_rowid</a:t>
            </a:r>
            <a:r>
              <a:rPr lang="en-US" dirty="0" smtClean="0"/>
              <a:t>: A</a:t>
            </a:r>
            <a:r>
              <a:rPr lang="en-US" baseline="0" dirty="0" smtClean="0"/>
              <a:t> </a:t>
            </a:r>
            <a:r>
              <a:rPr lang="en-US" dirty="0" smtClean="0"/>
              <a:t>unique value in the object dataset. For new records, this is typically filled in with a negative </a:t>
            </a:r>
            <a:r>
              <a:rPr lang="en-US" dirty="0" smtClean="0"/>
              <a:t>number.</a:t>
            </a:r>
            <a:r>
              <a:rPr lang="en-US" baseline="0" dirty="0" smtClean="0"/>
              <a:t> </a:t>
            </a:r>
            <a:r>
              <a:rPr lang="en-US" baseline="0" smtClean="0"/>
              <a:t>F</a:t>
            </a:r>
            <a:r>
              <a:rPr lang="en-US" smtClean="0"/>
              <a:t>or </a:t>
            </a:r>
            <a:r>
              <a:rPr lang="en-US" dirty="0" smtClean="0"/>
              <a:t>records loaded for change, this is filled in with the </a:t>
            </a:r>
            <a:r>
              <a:rPr lang="en-US" dirty="0" err="1" smtClean="0"/>
              <a:t>rowid</a:t>
            </a:r>
            <a:r>
              <a:rPr lang="en-US" dirty="0" smtClean="0"/>
              <a:t> from the database.</a:t>
            </a:r>
          </a:p>
          <a:p>
            <a:pPr eaLnBrk="1" hangingPunct="1">
              <a:buFontTx/>
              <a:buChar char="•"/>
            </a:pPr>
            <a:r>
              <a:rPr lang="en-US" dirty="0" err="1" smtClean="0"/>
              <a:t>tc_status</a:t>
            </a:r>
            <a:r>
              <a:rPr lang="en-US" dirty="0" smtClean="0"/>
              <a:t>: an indication on what the system is doing with the data in this record. “N” means the record is being created, “C” means the record is being updated, “D” means the record is being deleted. “” means the record is unchanged in the transaction.</a:t>
            </a:r>
          </a:p>
          <a:p>
            <a:pPr eaLnBrk="1" hangingPunct="1">
              <a:buFontTx/>
              <a:buChar char="•"/>
            </a:pPr>
            <a:r>
              <a:rPr lang="en-US" dirty="0" err="1" smtClean="0"/>
              <a:t>tc_parentrowid</a:t>
            </a:r>
            <a:r>
              <a:rPr lang="en-US" dirty="0" smtClean="0"/>
              <a:t>: This value is only filled in for records in a child table.  It contains the value of the parent records </a:t>
            </a:r>
            <a:r>
              <a:rPr lang="en-US" dirty="0" err="1" smtClean="0"/>
              <a:t>tc_rowid</a:t>
            </a:r>
            <a:r>
              <a:rPr lang="en-US" dirty="0" smtClean="0"/>
              <a:t>.</a:t>
            </a:r>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5A0BEE9E-6180-4AF2-9513-3AD761EC85ED}" type="slidenum">
              <a:rPr lang="en-US" smtClean="0"/>
              <a:pPr/>
              <a:t>66</a:t>
            </a:fld>
            <a:endParaRPr lang="en-US" smtClean="0"/>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a:ln/>
        </p:spPr>
        <p:txBody>
          <a:bodyPr/>
          <a:lstStyle/>
          <a:p>
            <a:pPr eaLnBrk="1" hangingPunct="1"/>
            <a:r>
              <a:rPr lang="en-US" dirty="0" smtClean="0"/>
              <a:t>The object dataset is used to pass data between the layers. The business logic layer never directly uses</a:t>
            </a:r>
            <a:r>
              <a:rPr lang="en-US" baseline="0" dirty="0" smtClean="0"/>
              <a:t> </a:t>
            </a:r>
            <a:r>
              <a:rPr lang="en-US" dirty="0" smtClean="0"/>
              <a:t>database tables. The data is always retrieved via the persistence layer, and stored in the object dataset.</a:t>
            </a:r>
            <a:r>
              <a:rPr lang="en-US" baseline="0" dirty="0" smtClean="0"/>
              <a:t> </a:t>
            </a:r>
            <a:r>
              <a:rPr lang="en-US" dirty="0" smtClean="0"/>
              <a:t>The data the client UI layer is working with is received from the BL </a:t>
            </a:r>
            <a:r>
              <a:rPr lang="en-US" dirty="0" err="1" smtClean="0"/>
              <a:t>bakcend</a:t>
            </a:r>
            <a:r>
              <a:rPr lang="en-US" dirty="0" smtClean="0"/>
              <a:t> in the form of the object dataset.</a:t>
            </a:r>
          </a:p>
          <a:p>
            <a:pPr eaLnBrk="1" hangingPunct="1"/>
            <a:r>
              <a:rPr lang="en-US" dirty="0" smtClean="0"/>
              <a:t>The</a:t>
            </a:r>
            <a:r>
              <a:rPr lang="en-US" baseline="0" dirty="0" smtClean="0"/>
              <a:t> three </a:t>
            </a:r>
            <a:r>
              <a:rPr lang="en-US" dirty="0" smtClean="0"/>
              <a:t>variants are the following:</a:t>
            </a:r>
          </a:p>
          <a:p>
            <a:pPr eaLnBrk="1" hangingPunct="1">
              <a:buFontTx/>
              <a:buChar char="•"/>
            </a:pPr>
            <a:r>
              <a:rPr lang="en-US" dirty="0" smtClean="0"/>
              <a:t>&lt;</a:t>
            </a:r>
            <a:r>
              <a:rPr lang="en-US" dirty="0" err="1" smtClean="0"/>
              <a:t>BusinessComponent</a:t>
            </a:r>
            <a:r>
              <a:rPr lang="en-US" dirty="0" smtClean="0"/>
              <a:t>&gt;O:</a:t>
            </a:r>
            <a:r>
              <a:rPr lang="en-US" baseline="0" dirty="0" smtClean="0"/>
              <a:t> T</a:t>
            </a:r>
            <a:r>
              <a:rPr lang="en-US" dirty="0" smtClean="0"/>
              <a:t>he official object dataset.</a:t>
            </a:r>
            <a:r>
              <a:rPr lang="en-US" baseline="0" dirty="0" smtClean="0"/>
              <a:t> </a:t>
            </a:r>
            <a:r>
              <a:rPr lang="en-US" dirty="0" smtClean="0"/>
              <a:t>Temp-tables defined for the object dataset are </a:t>
            </a:r>
            <a:r>
              <a:rPr lang="en-US" dirty="0" err="1" smtClean="0"/>
              <a:t>t_o</a:t>
            </a:r>
            <a:r>
              <a:rPr lang="en-US" dirty="0" smtClean="0"/>
              <a:t>&lt;</a:t>
            </a:r>
            <a:r>
              <a:rPr lang="en-US" dirty="0" err="1" smtClean="0"/>
              <a:t>tableName</a:t>
            </a:r>
            <a:r>
              <a:rPr lang="en-US" dirty="0" smtClean="0"/>
              <a:t>&gt;, for which in the source code t&lt;</a:t>
            </a:r>
            <a:r>
              <a:rPr lang="en-US" dirty="0" err="1" smtClean="0"/>
              <a:t>TableName</a:t>
            </a:r>
            <a:r>
              <a:rPr lang="en-US" dirty="0" smtClean="0"/>
              <a:t>&gt; are buffers. </a:t>
            </a:r>
            <a:r>
              <a:rPr lang="en-US" i="1" dirty="0" smtClean="0"/>
              <a:t>For example, the buffer </a:t>
            </a:r>
            <a:r>
              <a:rPr lang="en-US" i="1" dirty="0" err="1" smtClean="0"/>
              <a:t>tCountry</a:t>
            </a:r>
            <a:r>
              <a:rPr lang="en-US" i="1" dirty="0" smtClean="0"/>
              <a:t> represents </a:t>
            </a:r>
            <a:r>
              <a:rPr lang="en-US" i="1" dirty="0" err="1" smtClean="0"/>
              <a:t>t_oCountry</a:t>
            </a:r>
            <a:r>
              <a:rPr lang="en-US" dirty="0" smtClean="0"/>
              <a:t>.</a:t>
            </a:r>
          </a:p>
          <a:p>
            <a:pPr eaLnBrk="1" hangingPunct="1">
              <a:buFontTx/>
              <a:buChar char="•"/>
            </a:pPr>
            <a:r>
              <a:rPr lang="en-US" dirty="0" smtClean="0"/>
              <a:t>&lt;</a:t>
            </a:r>
            <a:r>
              <a:rPr lang="en-US" dirty="0" err="1" smtClean="0"/>
              <a:t>BusinessComponent</a:t>
            </a:r>
            <a:r>
              <a:rPr lang="en-US" dirty="0" smtClean="0"/>
              <a:t>&gt;I: The initial object dataset. Temp-tables defined for the object dataset are </a:t>
            </a:r>
            <a:r>
              <a:rPr lang="en-US" dirty="0" err="1" smtClean="0"/>
              <a:t>t_i</a:t>
            </a:r>
            <a:r>
              <a:rPr lang="en-US" dirty="0" smtClean="0"/>
              <a:t>&lt;</a:t>
            </a:r>
            <a:r>
              <a:rPr lang="en-US" dirty="0" err="1" smtClean="0"/>
              <a:t>tableName</a:t>
            </a:r>
            <a:r>
              <a:rPr lang="en-US" dirty="0" smtClean="0"/>
              <a:t>&gt;. The data in this dataset is used for optimistic lock checking during the update.</a:t>
            </a:r>
          </a:p>
          <a:p>
            <a:pPr eaLnBrk="1" hangingPunct="1">
              <a:buFontTx/>
              <a:buChar char="•"/>
            </a:pPr>
            <a:r>
              <a:rPr lang="en-US" dirty="0" smtClean="0"/>
              <a:t>&lt;</a:t>
            </a:r>
            <a:r>
              <a:rPr lang="en-US" dirty="0" err="1" smtClean="0"/>
              <a:t>BusinessComponent</a:t>
            </a:r>
            <a:r>
              <a:rPr lang="en-US" dirty="0" smtClean="0"/>
              <a:t>&gt;S: The update object dataset. Temp-tables defined for the object dataset are </a:t>
            </a:r>
            <a:r>
              <a:rPr lang="en-US" dirty="0" err="1" smtClean="0"/>
              <a:t>t_s</a:t>
            </a:r>
            <a:r>
              <a:rPr lang="en-US" dirty="0" smtClean="0"/>
              <a:t>&lt;</a:t>
            </a:r>
            <a:r>
              <a:rPr lang="en-US" dirty="0" err="1" smtClean="0"/>
              <a:t>tableName</a:t>
            </a:r>
            <a:r>
              <a:rPr lang="en-US" dirty="0" smtClean="0"/>
              <a:t>. The data in this dataset is typically coming from the client and</a:t>
            </a:r>
            <a:r>
              <a:rPr lang="en-US" baseline="0" dirty="0" smtClean="0"/>
              <a:t> should </a:t>
            </a:r>
            <a:r>
              <a:rPr lang="en-US" dirty="0" smtClean="0"/>
              <a:t>be validated in the flow.</a:t>
            </a:r>
          </a:p>
          <a:p>
            <a:pPr eaLnBrk="1" hangingPunct="1"/>
            <a:r>
              <a:rPr lang="en-US" dirty="0" smtClean="0"/>
              <a:t>In the business code, mostly the programmer is working directly on the official object dataset. What this means is that if he/she accesses the temp-table t&lt;</a:t>
            </a:r>
            <a:r>
              <a:rPr lang="en-US" dirty="0" err="1" smtClean="0"/>
              <a:t>tablename</a:t>
            </a:r>
            <a:r>
              <a:rPr lang="en-US" dirty="0" smtClean="0"/>
              <a:t>&gt;, the data from the official object dataset is used. There is one moment the programmer needs to be aware other data needs to be worked on. This is during the validation of object data. At that moment, the </a:t>
            </a:r>
            <a:r>
              <a:rPr lang="en-US" dirty="0" err="1" smtClean="0"/>
              <a:t>t_s</a:t>
            </a:r>
            <a:r>
              <a:rPr lang="en-US" dirty="0" smtClean="0"/>
              <a:t>&lt;</a:t>
            </a:r>
            <a:r>
              <a:rPr lang="en-US" dirty="0" err="1" smtClean="0"/>
              <a:t>tablename</a:t>
            </a:r>
            <a:r>
              <a:rPr lang="en-US" dirty="0" smtClean="0"/>
              <a:t>&gt; should be referenced.</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p>
            <a:fld id="{4273A505-649A-4974-8962-03DD288D8558}" type="slidenum">
              <a:rPr lang="en-US" smtClean="0"/>
              <a:pPr/>
              <a:t>67</a:t>
            </a:fld>
            <a:endParaRPr lang="en-US" smtClean="0"/>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a:ln/>
        </p:spPr>
        <p:txBody>
          <a:bodyPr/>
          <a:lstStyle/>
          <a:p>
            <a:pPr eaLnBrk="1" hangingPunct="1"/>
            <a:r>
              <a:rPr lang="en-US" dirty="0" smtClean="0"/>
              <a:t>The business layer uses the object dataset instances to:</a:t>
            </a:r>
          </a:p>
          <a:p>
            <a:pPr eaLnBrk="1" hangingPunct="1"/>
            <a:endParaRPr lang="en-US" dirty="0" smtClean="0"/>
          </a:p>
          <a:p>
            <a:pPr eaLnBrk="1" hangingPunct="1">
              <a:buFontTx/>
              <a:buChar char="•"/>
            </a:pPr>
            <a:r>
              <a:rPr lang="en-US" dirty="0" smtClean="0"/>
              <a:t>Store data that has been read from the database (in the I and O instances)</a:t>
            </a:r>
          </a:p>
          <a:p>
            <a:pPr eaLnBrk="1" hangingPunct="1">
              <a:buFontTx/>
              <a:buChar char="•"/>
            </a:pPr>
            <a:r>
              <a:rPr lang="en-US" dirty="0" smtClean="0"/>
              <a:t>Prepare data to write</a:t>
            </a:r>
            <a:r>
              <a:rPr lang="en-US" baseline="0" dirty="0" smtClean="0"/>
              <a:t> </a:t>
            </a:r>
            <a:r>
              <a:rPr lang="en-US" dirty="0" smtClean="0"/>
              <a:t>to the database (in the O instance)</a:t>
            </a:r>
          </a:p>
          <a:p>
            <a:pPr eaLnBrk="1" hangingPunct="1">
              <a:buFontTx/>
              <a:buChar char="•"/>
            </a:pPr>
            <a:r>
              <a:rPr lang="en-US" dirty="0" smtClean="0"/>
              <a:t>Store data that has been received from a client, but is not yet validated. (in the S instance)</a:t>
            </a:r>
          </a:p>
          <a:p>
            <a:pPr eaLnBrk="1" hangingPunct="1">
              <a:buFontTx/>
              <a:buChar char="•"/>
            </a:pPr>
            <a:endParaRPr lang="en-US" dirty="0" smtClean="0"/>
          </a:p>
          <a:p>
            <a:pPr eaLnBrk="1" hangingPunct="1"/>
            <a:r>
              <a:rPr lang="en-US" dirty="0" smtClean="0"/>
              <a:t>The UI layer uses the object dataset instances to:</a:t>
            </a:r>
          </a:p>
          <a:p>
            <a:pPr eaLnBrk="1" hangingPunct="1"/>
            <a:endParaRPr lang="en-US" dirty="0" smtClean="0"/>
          </a:p>
          <a:p>
            <a:pPr eaLnBrk="1" hangingPunct="1">
              <a:buFontTx/>
              <a:buChar char="•"/>
            </a:pPr>
            <a:r>
              <a:rPr lang="en-US" dirty="0" smtClean="0"/>
              <a:t>Receive the data from the BL (O instance)</a:t>
            </a:r>
          </a:p>
          <a:p>
            <a:pPr eaLnBrk="1" hangingPunct="1">
              <a:buFontTx/>
              <a:buChar char="•"/>
            </a:pPr>
            <a:r>
              <a:rPr lang="en-US" dirty="0" smtClean="0"/>
              <a:t>Send the data to the BL (S instance)</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p>
            <a:fld id="{3EE6F15E-0262-43E9-B5EC-49BAF472AD6A}" type="slidenum">
              <a:rPr lang="en-US" smtClean="0"/>
              <a:pPr/>
              <a:t>68</a:t>
            </a:fld>
            <a:endParaRPr lang="en-US" smtClean="0"/>
          </a:p>
        </p:txBody>
      </p:sp>
      <p:sp>
        <p:nvSpPr>
          <p:cNvPr id="204803" name="Rectangle 2"/>
          <p:cNvSpPr>
            <a:spLocks noGrp="1" noRot="1" noChangeAspect="1" noChangeArrowheads="1" noTextEdit="1"/>
          </p:cNvSpPr>
          <p:nvPr>
            <p:ph type="sldImg"/>
          </p:nvPr>
        </p:nvSpPr>
        <p:spPr>
          <a:xfrm>
            <a:off x="2865438" y="523875"/>
            <a:ext cx="3505200" cy="2628900"/>
          </a:xfrm>
          <a:ln/>
        </p:spPr>
      </p:sp>
      <p:sp>
        <p:nvSpPr>
          <p:cNvPr id="204804" name="Rectangle 3"/>
          <p:cNvSpPr>
            <a:spLocks noGrp="1" noChangeArrowheads="1"/>
          </p:cNvSpPr>
          <p:nvPr>
            <p:ph type="body" idx="1"/>
          </p:nvPr>
        </p:nvSpPr>
        <p:spPr>
          <a:xfrm>
            <a:off x="1539349" y="3331331"/>
            <a:ext cx="6157384" cy="3153985"/>
          </a:xfrm>
          <a:noFill/>
          <a:ln/>
        </p:spPr>
        <p:txBody>
          <a:bodyPr/>
          <a:lstStyle/>
          <a:p>
            <a:pPr eaLnBrk="1" hangingPunct="1">
              <a:buFontTx/>
              <a:buChar char="•"/>
            </a:pPr>
            <a:r>
              <a:rPr lang="nl-BE" dirty="0" err="1" smtClean="0"/>
              <a:t>BCountry</a:t>
            </a:r>
            <a:r>
              <a:rPr lang="nl-BE" dirty="0" smtClean="0"/>
              <a:t> is a business component </a:t>
            </a:r>
            <a:r>
              <a:rPr lang="nl-BE" dirty="0" err="1" smtClean="0"/>
              <a:t>that</a:t>
            </a:r>
            <a:r>
              <a:rPr lang="nl-BE" dirty="0" smtClean="0"/>
              <a:t> </a:t>
            </a:r>
            <a:r>
              <a:rPr lang="nl-BE" dirty="0" err="1" smtClean="0"/>
              <a:t>inherits</a:t>
            </a:r>
            <a:r>
              <a:rPr lang="nl-BE" dirty="0" smtClean="0"/>
              <a:t> </a:t>
            </a:r>
            <a:r>
              <a:rPr lang="nl-BE" dirty="0" err="1" smtClean="0"/>
              <a:t>from</a:t>
            </a:r>
            <a:r>
              <a:rPr lang="nl-BE" dirty="0" smtClean="0"/>
              <a:t> the “Database” component.</a:t>
            </a:r>
            <a:r>
              <a:rPr lang="nl-BE" baseline="0" dirty="0" smtClean="0"/>
              <a:t> </a:t>
            </a:r>
            <a:r>
              <a:rPr lang="nl-BE" dirty="0" err="1" smtClean="0"/>
              <a:t>This</a:t>
            </a:r>
            <a:r>
              <a:rPr lang="nl-BE" dirty="0" smtClean="0"/>
              <a:t> </a:t>
            </a:r>
            <a:r>
              <a:rPr lang="nl-BE" dirty="0" err="1" smtClean="0"/>
              <a:t>ensures</a:t>
            </a:r>
            <a:r>
              <a:rPr lang="nl-BE" dirty="0" smtClean="0"/>
              <a:t> </a:t>
            </a:r>
            <a:r>
              <a:rPr lang="nl-BE" dirty="0" err="1" smtClean="0"/>
              <a:t>that</a:t>
            </a:r>
            <a:r>
              <a:rPr lang="nl-BE" dirty="0" smtClean="0"/>
              <a:t> the component </a:t>
            </a:r>
            <a:r>
              <a:rPr lang="nl-BE" dirty="0" err="1" smtClean="0"/>
              <a:t>encapsulates</a:t>
            </a:r>
            <a:r>
              <a:rPr lang="nl-BE" dirty="0" smtClean="0"/>
              <a:t> all data </a:t>
            </a:r>
            <a:r>
              <a:rPr lang="nl-BE" dirty="0" err="1" smtClean="0"/>
              <a:t>access</a:t>
            </a:r>
            <a:r>
              <a:rPr lang="nl-BE" dirty="0" smtClean="0"/>
              <a:t> to the tables </a:t>
            </a:r>
            <a:r>
              <a:rPr lang="nl-BE" dirty="0" err="1" smtClean="0"/>
              <a:t>it</a:t>
            </a:r>
            <a:r>
              <a:rPr lang="nl-BE" dirty="0" smtClean="0"/>
              <a:t> is </a:t>
            </a:r>
            <a:r>
              <a:rPr lang="nl-BE" dirty="0" err="1" smtClean="0"/>
              <a:t>associated</a:t>
            </a:r>
            <a:r>
              <a:rPr lang="nl-BE" dirty="0" smtClean="0"/>
              <a:t> </a:t>
            </a:r>
            <a:r>
              <a:rPr lang="nl-BE" dirty="0" err="1" smtClean="0"/>
              <a:t>with</a:t>
            </a:r>
            <a:r>
              <a:rPr lang="nl-BE" dirty="0" smtClean="0"/>
              <a:t>.</a:t>
            </a:r>
            <a:r>
              <a:rPr lang="nl-BE" baseline="0" dirty="0" smtClean="0"/>
              <a:t> </a:t>
            </a:r>
            <a:r>
              <a:rPr lang="nl-BE" dirty="0" err="1" smtClean="0"/>
              <a:t>BCountry</a:t>
            </a:r>
            <a:r>
              <a:rPr lang="nl-BE" dirty="0" smtClean="0"/>
              <a:t> is </a:t>
            </a:r>
            <a:r>
              <a:rPr lang="nl-BE" dirty="0" err="1" smtClean="0"/>
              <a:t>responsible</a:t>
            </a:r>
            <a:r>
              <a:rPr lang="nl-BE" dirty="0" smtClean="0"/>
              <a:t> </a:t>
            </a:r>
            <a:r>
              <a:rPr lang="nl-BE" dirty="0" err="1" smtClean="0"/>
              <a:t>for</a:t>
            </a:r>
            <a:r>
              <a:rPr lang="nl-BE" dirty="0" smtClean="0"/>
              <a:t> tables Country and </a:t>
            </a:r>
            <a:r>
              <a:rPr lang="nl-BE" dirty="0" err="1" smtClean="0"/>
              <a:t>CountryVatFormat</a:t>
            </a:r>
            <a:r>
              <a:rPr lang="nl-BE" dirty="0" smtClean="0"/>
              <a:t>, </a:t>
            </a:r>
            <a:r>
              <a:rPr lang="nl-BE" dirty="0" err="1" smtClean="0"/>
              <a:t>for</a:t>
            </a:r>
            <a:r>
              <a:rPr lang="nl-BE" dirty="0" smtClean="0"/>
              <a:t> </a:t>
            </a:r>
            <a:r>
              <a:rPr lang="nl-BE" dirty="0" err="1" smtClean="0"/>
              <a:t>which</a:t>
            </a:r>
            <a:r>
              <a:rPr lang="nl-BE" dirty="0" smtClean="0"/>
              <a:t> a 1-N </a:t>
            </a:r>
            <a:r>
              <a:rPr lang="nl-BE" dirty="0" err="1" smtClean="0"/>
              <a:t>primary</a:t>
            </a:r>
            <a:r>
              <a:rPr lang="nl-BE" dirty="0" smtClean="0"/>
              <a:t> </a:t>
            </a:r>
            <a:r>
              <a:rPr lang="nl-BE" dirty="0" err="1" smtClean="0"/>
              <a:t>relation</a:t>
            </a:r>
            <a:r>
              <a:rPr lang="nl-BE" dirty="0" smtClean="0"/>
              <a:t> is </a:t>
            </a:r>
            <a:r>
              <a:rPr lang="nl-BE" dirty="0" err="1" smtClean="0"/>
              <a:t>defined</a:t>
            </a:r>
            <a:r>
              <a:rPr lang="nl-BE" dirty="0" smtClean="0"/>
              <a:t> in the datamodel.</a:t>
            </a:r>
          </a:p>
          <a:p>
            <a:pPr eaLnBrk="1" hangingPunct="1">
              <a:buFontTx/>
              <a:buChar char="•"/>
            </a:pPr>
            <a:r>
              <a:rPr lang="nl-BE" dirty="0" smtClean="0"/>
              <a:t>A </a:t>
            </a:r>
            <a:r>
              <a:rPr lang="nl-BE" dirty="0" err="1" smtClean="0"/>
              <a:t>BCountry</a:t>
            </a:r>
            <a:r>
              <a:rPr lang="nl-BE" dirty="0" smtClean="0"/>
              <a:t> component </a:t>
            </a:r>
            <a:r>
              <a:rPr lang="nl-BE" dirty="0" err="1" smtClean="0"/>
              <a:t>instance</a:t>
            </a:r>
            <a:r>
              <a:rPr lang="nl-BE" dirty="0" smtClean="0"/>
              <a:t> has </a:t>
            </a:r>
            <a:r>
              <a:rPr lang="nl-BE" dirty="0" err="1" smtClean="0"/>
              <a:t>three</a:t>
            </a:r>
            <a:r>
              <a:rPr lang="nl-BE" dirty="0" smtClean="0"/>
              <a:t> </a:t>
            </a:r>
            <a:r>
              <a:rPr lang="nl-BE" dirty="0" err="1" smtClean="0"/>
              <a:t>defined</a:t>
            </a:r>
            <a:r>
              <a:rPr lang="nl-BE" dirty="0" smtClean="0"/>
              <a:t> datasets (</a:t>
            </a:r>
            <a:r>
              <a:rPr lang="nl-BE" dirty="0" err="1" smtClean="0"/>
              <a:t>BCountryS</a:t>
            </a:r>
            <a:r>
              <a:rPr lang="nl-BE" dirty="0" smtClean="0"/>
              <a:t>, </a:t>
            </a:r>
            <a:r>
              <a:rPr lang="nl-BE" dirty="0" err="1" smtClean="0"/>
              <a:t>BCountryI</a:t>
            </a:r>
            <a:r>
              <a:rPr lang="nl-BE" dirty="0" smtClean="0"/>
              <a:t>, </a:t>
            </a:r>
            <a:r>
              <a:rPr lang="nl-BE" dirty="0" err="1" smtClean="0"/>
              <a:t>BCountryO</a:t>
            </a:r>
            <a:r>
              <a:rPr lang="nl-BE" dirty="0" smtClean="0"/>
              <a:t>).</a:t>
            </a:r>
            <a:r>
              <a:rPr lang="nl-BE" baseline="0" dirty="0" smtClean="0"/>
              <a:t> </a:t>
            </a:r>
            <a:r>
              <a:rPr lang="nl-BE" dirty="0" smtClean="0"/>
              <a:t>These datasets are </a:t>
            </a:r>
            <a:r>
              <a:rPr lang="nl-BE" dirty="0" err="1" smtClean="0"/>
              <a:t>used</a:t>
            </a:r>
            <a:r>
              <a:rPr lang="nl-BE" dirty="0" smtClean="0"/>
              <a:t> to store the records </a:t>
            </a:r>
            <a:r>
              <a:rPr lang="nl-BE" dirty="0" err="1" smtClean="0"/>
              <a:t>that</a:t>
            </a:r>
            <a:r>
              <a:rPr lang="nl-BE" dirty="0" smtClean="0"/>
              <a:t> are </a:t>
            </a:r>
            <a:r>
              <a:rPr lang="nl-BE" dirty="0" err="1" smtClean="0"/>
              <a:t>updated</a:t>
            </a:r>
            <a:r>
              <a:rPr lang="nl-BE" dirty="0" smtClean="0"/>
              <a:t> and </a:t>
            </a:r>
            <a:r>
              <a:rPr lang="nl-BE" dirty="0" err="1" smtClean="0"/>
              <a:t>passed</a:t>
            </a:r>
            <a:r>
              <a:rPr lang="nl-BE" dirty="0" smtClean="0"/>
              <a:t> </a:t>
            </a:r>
            <a:r>
              <a:rPr lang="nl-BE" dirty="0" err="1" smtClean="0"/>
              <a:t>around</a:t>
            </a:r>
            <a:r>
              <a:rPr lang="nl-BE" dirty="0" smtClean="0"/>
              <a:t> in the system.</a:t>
            </a:r>
          </a:p>
          <a:p>
            <a:pPr lvl="1" eaLnBrk="1" hangingPunct="1">
              <a:buFontTx/>
              <a:buChar char="•"/>
            </a:pPr>
            <a:r>
              <a:rPr lang="en-US" dirty="0" err="1" smtClean="0"/>
              <a:t>BCountry</a:t>
            </a:r>
            <a:r>
              <a:rPr lang="en-US" b="1" dirty="0" err="1" smtClean="0"/>
              <a:t>I</a:t>
            </a:r>
            <a:r>
              <a:rPr lang="en-US" dirty="0" smtClean="0"/>
              <a:t> : Contains records that were originally read from the database when data is loaded which it is intended to change.</a:t>
            </a:r>
          </a:p>
          <a:p>
            <a:pPr lvl="1" eaLnBrk="1" hangingPunct="1">
              <a:buFontTx/>
              <a:buChar char="•"/>
            </a:pPr>
            <a:r>
              <a:rPr lang="nl-BE" dirty="0" err="1" smtClean="0"/>
              <a:t>BCountry</a:t>
            </a:r>
            <a:r>
              <a:rPr lang="nl-BE" b="1" dirty="0" err="1" smtClean="0"/>
              <a:t>O</a:t>
            </a:r>
            <a:r>
              <a:rPr lang="nl-BE" dirty="0" smtClean="0"/>
              <a:t> : </a:t>
            </a:r>
            <a:r>
              <a:rPr lang="en-US" dirty="0" smtClean="0"/>
              <a:t>Contains records that are to be written to the database with the next </a:t>
            </a:r>
            <a:r>
              <a:rPr lang="en-US" dirty="0" err="1" smtClean="0"/>
              <a:t>DataSave</a:t>
            </a:r>
            <a:r>
              <a:rPr lang="en-US" dirty="0" smtClean="0"/>
              <a:t> / </a:t>
            </a:r>
            <a:r>
              <a:rPr lang="en-US" dirty="0" err="1" smtClean="0"/>
              <a:t>CommitTransaction</a:t>
            </a:r>
            <a:r>
              <a:rPr lang="en-US" dirty="0" smtClean="0"/>
              <a:t>.</a:t>
            </a:r>
            <a:endParaRPr lang="nl-BE" dirty="0" smtClean="0"/>
          </a:p>
          <a:p>
            <a:pPr lvl="1" eaLnBrk="1" hangingPunct="1">
              <a:buFontTx/>
              <a:buChar char="•"/>
            </a:pPr>
            <a:r>
              <a:rPr lang="nl-BE" dirty="0" err="1" smtClean="0"/>
              <a:t>BCountry</a:t>
            </a:r>
            <a:r>
              <a:rPr lang="nl-BE" b="1" dirty="0" err="1" smtClean="0"/>
              <a:t>S</a:t>
            </a:r>
            <a:r>
              <a:rPr lang="nl-BE" dirty="0" smtClean="0"/>
              <a:t> : </a:t>
            </a:r>
            <a:r>
              <a:rPr lang="en-US" dirty="0" smtClean="0"/>
              <a:t>Contains data (record(s) in </a:t>
            </a:r>
            <a:r>
              <a:rPr lang="en-US" dirty="0" err="1" smtClean="0"/>
              <a:t>tCountry</a:t>
            </a:r>
            <a:r>
              <a:rPr lang="en-US" dirty="0" smtClean="0"/>
              <a:t> and </a:t>
            </a:r>
            <a:r>
              <a:rPr lang="en-US" dirty="0" err="1" smtClean="0"/>
              <a:t>tCountryVatFormat</a:t>
            </a:r>
            <a:r>
              <a:rPr lang="en-US" dirty="0" smtClean="0"/>
              <a:t>) that is presented by a client to be updated.</a:t>
            </a:r>
            <a:r>
              <a:rPr lang="en-US" baseline="0" dirty="0" smtClean="0"/>
              <a:t> </a:t>
            </a:r>
            <a:r>
              <a:rPr lang="en-US" dirty="0" smtClean="0"/>
              <a:t>This is </a:t>
            </a:r>
            <a:r>
              <a:rPr lang="en-US" dirty="0" err="1" smtClean="0"/>
              <a:t>unvalidated</a:t>
            </a:r>
            <a:r>
              <a:rPr lang="en-US" dirty="0" smtClean="0"/>
              <a:t> data.</a:t>
            </a:r>
          </a:p>
          <a:p>
            <a:pPr eaLnBrk="1" hangingPunct="1">
              <a:buFontTx/>
              <a:buChar char="•"/>
            </a:pPr>
            <a:r>
              <a:rPr lang="nl-BE" dirty="0" err="1" smtClean="0"/>
              <a:t>When</a:t>
            </a:r>
            <a:r>
              <a:rPr lang="nl-BE" dirty="0" smtClean="0"/>
              <a:t> data is </a:t>
            </a:r>
            <a:r>
              <a:rPr lang="nl-BE" dirty="0" err="1" smtClean="0"/>
              <a:t>loaded</a:t>
            </a:r>
            <a:r>
              <a:rPr lang="nl-BE" dirty="0" smtClean="0"/>
              <a:t> in the </a:t>
            </a:r>
            <a:r>
              <a:rPr lang="nl-BE" dirty="0" err="1" smtClean="0"/>
              <a:t>BCountry</a:t>
            </a:r>
            <a:r>
              <a:rPr lang="nl-BE" dirty="0" smtClean="0"/>
              <a:t> component </a:t>
            </a:r>
            <a:r>
              <a:rPr lang="nl-BE" dirty="0" err="1" smtClean="0"/>
              <a:t>instance</a:t>
            </a:r>
            <a:r>
              <a:rPr lang="nl-BE" dirty="0" smtClean="0"/>
              <a:t> </a:t>
            </a:r>
            <a:r>
              <a:rPr lang="nl-BE" dirty="0" err="1" smtClean="0"/>
              <a:t>through</a:t>
            </a:r>
            <a:r>
              <a:rPr lang="nl-BE" dirty="0" smtClean="0"/>
              <a:t> “</a:t>
            </a:r>
            <a:r>
              <a:rPr lang="nl-BE" dirty="0" err="1" smtClean="0"/>
              <a:t>DataLoad</a:t>
            </a:r>
            <a:r>
              <a:rPr lang="nl-BE" dirty="0" smtClean="0"/>
              <a:t>”, the </a:t>
            </a:r>
            <a:r>
              <a:rPr lang="nl-BE" dirty="0" err="1" smtClean="0"/>
              <a:t>instance</a:t>
            </a:r>
            <a:r>
              <a:rPr lang="nl-BE" dirty="0" smtClean="0"/>
              <a:t> </a:t>
            </a:r>
            <a:r>
              <a:rPr lang="nl-BE" dirty="0" err="1" smtClean="0"/>
              <a:t>contains</a:t>
            </a:r>
            <a:r>
              <a:rPr lang="nl-BE" dirty="0" smtClean="0"/>
              <a:t> a “database </a:t>
            </a:r>
            <a:r>
              <a:rPr lang="nl-BE" dirty="0" err="1" smtClean="0"/>
              <a:t>instance</a:t>
            </a:r>
            <a:r>
              <a:rPr lang="nl-BE" dirty="0" smtClean="0"/>
              <a:t>”.</a:t>
            </a:r>
          </a:p>
          <a:p>
            <a:pPr eaLnBrk="1" hangingPunct="1">
              <a:buFontTx/>
              <a:buChar char="•"/>
            </a:pPr>
            <a:r>
              <a:rPr lang="nl-BE" dirty="0" smtClean="0"/>
              <a:t>A </a:t>
            </a:r>
            <a:r>
              <a:rPr lang="nl-BE" dirty="0" err="1" smtClean="0"/>
              <a:t>call</a:t>
            </a:r>
            <a:r>
              <a:rPr lang="nl-BE" dirty="0" smtClean="0"/>
              <a:t> to </a:t>
            </a:r>
            <a:r>
              <a:rPr lang="nl-BE" dirty="0" err="1" smtClean="0"/>
              <a:t>DataLoad</a:t>
            </a:r>
            <a:r>
              <a:rPr lang="nl-BE" dirty="0" smtClean="0"/>
              <a:t> </a:t>
            </a:r>
            <a:r>
              <a:rPr lang="nl-BE" dirty="0" err="1" smtClean="0"/>
              <a:t>triggers</a:t>
            </a:r>
            <a:r>
              <a:rPr lang="nl-BE" dirty="0" smtClean="0"/>
              <a:t> a </a:t>
            </a:r>
            <a:r>
              <a:rPr lang="nl-BE" dirty="0" err="1" smtClean="0"/>
              <a:t>call</a:t>
            </a:r>
            <a:r>
              <a:rPr lang="nl-BE" dirty="0" smtClean="0"/>
              <a:t> to </a:t>
            </a:r>
            <a:r>
              <a:rPr lang="nl-BE" dirty="0" err="1" smtClean="0"/>
              <a:t>Persistence.ReadData</a:t>
            </a:r>
            <a:r>
              <a:rPr lang="nl-BE" dirty="0" smtClean="0"/>
              <a:t>, </a:t>
            </a:r>
            <a:r>
              <a:rPr lang="nl-BE" dirty="0" err="1" smtClean="0"/>
              <a:t>which</a:t>
            </a:r>
            <a:r>
              <a:rPr lang="nl-BE" dirty="0" smtClean="0"/>
              <a:t> </a:t>
            </a:r>
            <a:r>
              <a:rPr lang="nl-BE" dirty="0" err="1" smtClean="0"/>
              <a:t>reads</a:t>
            </a:r>
            <a:r>
              <a:rPr lang="nl-BE" dirty="0" smtClean="0"/>
              <a:t> data </a:t>
            </a:r>
            <a:r>
              <a:rPr lang="nl-BE" dirty="0" err="1" smtClean="0"/>
              <a:t>from</a:t>
            </a:r>
            <a:r>
              <a:rPr lang="nl-BE" dirty="0" smtClean="0"/>
              <a:t> the database to the </a:t>
            </a:r>
            <a:r>
              <a:rPr lang="nl-BE" dirty="0" err="1" smtClean="0"/>
              <a:t>BCountryO</a:t>
            </a:r>
            <a:r>
              <a:rPr lang="nl-BE" dirty="0" smtClean="0"/>
              <a:t> and </a:t>
            </a:r>
            <a:r>
              <a:rPr lang="nl-BE" dirty="0" err="1" smtClean="0"/>
              <a:t>BCountryI</a:t>
            </a:r>
            <a:r>
              <a:rPr lang="nl-BE" dirty="0" smtClean="0"/>
              <a:t> datasets.</a:t>
            </a:r>
          </a:p>
          <a:p>
            <a:pPr eaLnBrk="1" hangingPunct="1">
              <a:buFontTx/>
              <a:buChar char="•"/>
            </a:pPr>
            <a:r>
              <a:rPr lang="nl-BE" dirty="0" smtClean="0"/>
              <a:t>A </a:t>
            </a:r>
            <a:r>
              <a:rPr lang="nl-BE" dirty="0" err="1" smtClean="0"/>
              <a:t>call</a:t>
            </a:r>
            <a:r>
              <a:rPr lang="nl-BE" dirty="0" smtClean="0"/>
              <a:t> to </a:t>
            </a:r>
            <a:r>
              <a:rPr lang="nl-BE" dirty="0" err="1" smtClean="0"/>
              <a:t>GetPublicTables</a:t>
            </a:r>
            <a:r>
              <a:rPr lang="nl-BE" dirty="0" smtClean="0"/>
              <a:t> transfers the object dataset to the </a:t>
            </a:r>
            <a:r>
              <a:rPr lang="nl-BE" dirty="0" err="1" smtClean="0"/>
              <a:t>client</a:t>
            </a:r>
            <a:r>
              <a:rPr lang="nl-BE" dirty="0" smtClean="0"/>
              <a:t>. The </a:t>
            </a:r>
            <a:r>
              <a:rPr lang="nl-BE" dirty="0" err="1" smtClean="0"/>
              <a:t>client</a:t>
            </a:r>
            <a:r>
              <a:rPr lang="nl-BE" dirty="0" smtClean="0"/>
              <a:t> displays the </a:t>
            </a:r>
            <a:r>
              <a:rPr lang="nl-BE" dirty="0" err="1" smtClean="0"/>
              <a:t>information</a:t>
            </a:r>
            <a:r>
              <a:rPr lang="nl-BE" dirty="0" smtClean="0"/>
              <a:t> </a:t>
            </a:r>
            <a:r>
              <a:rPr lang="nl-BE" dirty="0" err="1" smtClean="0"/>
              <a:t>because</a:t>
            </a:r>
            <a:r>
              <a:rPr lang="nl-BE" dirty="0" smtClean="0"/>
              <a:t> </a:t>
            </a:r>
            <a:r>
              <a:rPr lang="nl-BE" dirty="0" err="1" smtClean="0"/>
              <a:t>controls</a:t>
            </a:r>
            <a:r>
              <a:rPr lang="nl-BE" dirty="0" smtClean="0"/>
              <a:t> are </a:t>
            </a:r>
            <a:r>
              <a:rPr lang="nl-BE" dirty="0" err="1" smtClean="0"/>
              <a:t>bound</a:t>
            </a:r>
            <a:r>
              <a:rPr lang="nl-BE" dirty="0" smtClean="0"/>
              <a:t> to the dataset.</a:t>
            </a:r>
          </a:p>
          <a:p>
            <a:pPr eaLnBrk="1" hangingPunct="1">
              <a:buFontTx/>
              <a:buChar char="•"/>
            </a:pPr>
            <a:r>
              <a:rPr lang="nl-BE" dirty="0" smtClean="0"/>
              <a:t>A </a:t>
            </a:r>
            <a:r>
              <a:rPr lang="nl-BE" dirty="0" err="1" smtClean="0"/>
              <a:t>call</a:t>
            </a:r>
            <a:r>
              <a:rPr lang="nl-BE" dirty="0" smtClean="0"/>
              <a:t> to </a:t>
            </a:r>
            <a:r>
              <a:rPr lang="nl-BE" dirty="0" err="1" smtClean="0"/>
              <a:t>SetPublicTables</a:t>
            </a:r>
            <a:r>
              <a:rPr lang="nl-BE" dirty="0" smtClean="0"/>
              <a:t> transfers the </a:t>
            </a:r>
            <a:r>
              <a:rPr lang="nl-BE" dirty="0" err="1" smtClean="0"/>
              <a:t>changes</a:t>
            </a:r>
            <a:r>
              <a:rPr lang="nl-BE" dirty="0" smtClean="0"/>
              <a:t> in the object dataset </a:t>
            </a:r>
            <a:r>
              <a:rPr lang="nl-BE" dirty="0" err="1" smtClean="0"/>
              <a:t>from</a:t>
            </a:r>
            <a:r>
              <a:rPr lang="nl-BE" dirty="0" smtClean="0"/>
              <a:t> the </a:t>
            </a:r>
            <a:r>
              <a:rPr lang="nl-BE" dirty="0" err="1" smtClean="0"/>
              <a:t>client</a:t>
            </a:r>
            <a:r>
              <a:rPr lang="nl-BE" dirty="0" smtClean="0"/>
              <a:t> to the </a:t>
            </a:r>
            <a:r>
              <a:rPr lang="nl-BE" dirty="0" err="1" smtClean="0"/>
              <a:t>BCountry</a:t>
            </a:r>
            <a:r>
              <a:rPr lang="nl-BE" dirty="0" smtClean="0"/>
              <a:t> component </a:t>
            </a:r>
            <a:r>
              <a:rPr lang="nl-BE" dirty="0" err="1" smtClean="0"/>
              <a:t>instance</a:t>
            </a:r>
            <a:r>
              <a:rPr lang="nl-BE" dirty="0" smtClean="0"/>
              <a:t>, and data is </a:t>
            </a:r>
            <a:r>
              <a:rPr lang="nl-BE" dirty="0" err="1" smtClean="0"/>
              <a:t>validated</a:t>
            </a:r>
            <a:r>
              <a:rPr lang="nl-BE" dirty="0" smtClean="0"/>
              <a:t>.</a:t>
            </a:r>
          </a:p>
          <a:p>
            <a:pPr eaLnBrk="1" hangingPunct="1">
              <a:buFontTx/>
              <a:buChar char="•"/>
            </a:pPr>
            <a:r>
              <a:rPr lang="nl-BE" dirty="0" smtClean="0"/>
              <a:t>A </a:t>
            </a:r>
            <a:r>
              <a:rPr lang="nl-BE" dirty="0" err="1" smtClean="0"/>
              <a:t>call</a:t>
            </a:r>
            <a:r>
              <a:rPr lang="nl-BE" dirty="0" smtClean="0"/>
              <a:t> to </a:t>
            </a:r>
            <a:r>
              <a:rPr lang="nl-BE" dirty="0" err="1" smtClean="0"/>
              <a:t>Transaction.CommitTransaction</a:t>
            </a:r>
            <a:r>
              <a:rPr lang="nl-BE" dirty="0" smtClean="0"/>
              <a:t> (</a:t>
            </a:r>
            <a:r>
              <a:rPr lang="nl-BE" dirty="0" err="1" smtClean="0"/>
              <a:t>or</a:t>
            </a:r>
            <a:r>
              <a:rPr lang="nl-BE" dirty="0" smtClean="0"/>
              <a:t> </a:t>
            </a:r>
            <a:r>
              <a:rPr lang="nl-BE" dirty="0" err="1" smtClean="0"/>
              <a:t>BCountry.DataSave</a:t>
            </a:r>
            <a:r>
              <a:rPr lang="nl-BE" dirty="0" smtClean="0"/>
              <a:t>) </a:t>
            </a:r>
            <a:r>
              <a:rPr lang="nl-BE" dirty="0" err="1" smtClean="0"/>
              <a:t>triggers</a:t>
            </a:r>
            <a:r>
              <a:rPr lang="nl-BE" dirty="0" smtClean="0"/>
              <a:t> a </a:t>
            </a:r>
            <a:r>
              <a:rPr lang="nl-BE" dirty="0" err="1" smtClean="0"/>
              <a:t>call</a:t>
            </a:r>
            <a:r>
              <a:rPr lang="nl-BE" dirty="0" smtClean="0"/>
              <a:t> to </a:t>
            </a:r>
            <a:r>
              <a:rPr lang="nl-BE" dirty="0" err="1" smtClean="0"/>
              <a:t>Persistence.WriteData</a:t>
            </a:r>
            <a:r>
              <a:rPr lang="nl-BE" dirty="0" smtClean="0"/>
              <a:t>, </a:t>
            </a:r>
            <a:r>
              <a:rPr lang="nl-BE" dirty="0" err="1" smtClean="0"/>
              <a:t>which</a:t>
            </a:r>
            <a:r>
              <a:rPr lang="nl-BE" dirty="0" smtClean="0"/>
              <a:t> stores the </a:t>
            </a:r>
            <a:r>
              <a:rPr lang="nl-BE" dirty="0" err="1" smtClean="0"/>
              <a:t>changes</a:t>
            </a:r>
            <a:r>
              <a:rPr lang="nl-BE" dirty="0" smtClean="0"/>
              <a:t> in the </a:t>
            </a:r>
            <a:r>
              <a:rPr lang="nl-BE" dirty="0" err="1" smtClean="0"/>
              <a:t>application</a:t>
            </a:r>
            <a:r>
              <a:rPr lang="nl-BE" dirty="0" smtClean="0"/>
              <a:t> database.</a:t>
            </a:r>
          </a:p>
          <a:p>
            <a:pPr eaLnBrk="1" hangingPunct="1">
              <a:buFontTx/>
              <a:buChar char="•"/>
            </a:pPr>
            <a:endParaRPr lang="nl-BE" dirty="0"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p>
            <a:fld id="{AF141657-0C7A-45C6-998D-DFBEC5EDF024}" type="slidenum">
              <a:rPr lang="en-US" smtClean="0"/>
              <a:pPr/>
              <a:t>69</a:t>
            </a:fld>
            <a:endParaRPr lang="en-US" smtClean="0"/>
          </a:p>
        </p:txBody>
      </p:sp>
      <p:sp>
        <p:nvSpPr>
          <p:cNvPr id="205827" name="Rectangle 2"/>
          <p:cNvSpPr>
            <a:spLocks noGrp="1" noRot="1" noChangeAspect="1" noChangeArrowheads="1" noTextEdit="1"/>
          </p:cNvSpPr>
          <p:nvPr>
            <p:ph type="sldImg"/>
          </p:nvPr>
        </p:nvSpPr>
        <p:spPr>
          <a:xfrm>
            <a:off x="2865438" y="523875"/>
            <a:ext cx="3505200" cy="2628900"/>
          </a:xfrm>
          <a:ln/>
        </p:spPr>
      </p:sp>
      <p:sp>
        <p:nvSpPr>
          <p:cNvPr id="205828" name="Rectangle 3"/>
          <p:cNvSpPr>
            <a:spLocks noGrp="1" noChangeArrowheads="1"/>
          </p:cNvSpPr>
          <p:nvPr>
            <p:ph type="body" idx="1"/>
          </p:nvPr>
        </p:nvSpPr>
        <p:spPr>
          <a:xfrm>
            <a:off x="1539349" y="3331331"/>
            <a:ext cx="6157384" cy="3153985"/>
          </a:xfrm>
          <a:noFill/>
          <a:ln/>
        </p:spPr>
        <p:txBody>
          <a:bodyPr/>
          <a:lstStyle/>
          <a:p>
            <a:pPr eaLnBrk="1" hangingPunct="1">
              <a:buFontTx/>
              <a:buNone/>
            </a:pPr>
            <a:endParaRPr lang="nl-BE"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58003859-52B1-4CF7-B706-D2502B3D99BB}" type="slidenum">
              <a:rPr lang="en-US" smtClean="0"/>
              <a:pPr/>
              <a:t>7</a:t>
            </a:fld>
            <a:endParaRPr lang="en-US" smtClean="0"/>
          </a:p>
        </p:txBody>
      </p:sp>
      <p:sp>
        <p:nvSpPr>
          <p:cNvPr id="142339" name="Rectangle 2"/>
          <p:cNvSpPr>
            <a:spLocks noGrp="1" noRot="1" noChangeAspect="1" noChangeArrowheads="1" noTextEdit="1"/>
          </p:cNvSpPr>
          <p:nvPr>
            <p:ph type="sldImg"/>
          </p:nvPr>
        </p:nvSpPr>
        <p:spPr>
          <a:ln/>
        </p:spPr>
      </p:sp>
      <p:sp>
        <p:nvSpPr>
          <p:cNvPr id="142340"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None/>
            </a:pPr>
            <a:endParaRPr lang="en-US" sz="800"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p>
            <a:fld id="{59D299B7-7873-4F75-B3C4-712942CA9C47}" type="slidenum">
              <a:rPr lang="en-US" smtClean="0"/>
              <a:pPr/>
              <a:t>70</a:t>
            </a:fld>
            <a:endParaRPr lang="en-US" smtClean="0"/>
          </a:p>
        </p:txBody>
      </p:sp>
      <p:sp>
        <p:nvSpPr>
          <p:cNvPr id="206851" name="Rectangle 2"/>
          <p:cNvSpPr>
            <a:spLocks noGrp="1" noRot="1" noChangeAspect="1" noChangeArrowheads="1" noTextEdit="1"/>
          </p:cNvSpPr>
          <p:nvPr>
            <p:ph type="sldImg"/>
          </p:nvPr>
        </p:nvSpPr>
        <p:spPr>
          <a:xfrm>
            <a:off x="2865438" y="523875"/>
            <a:ext cx="3505200" cy="2628900"/>
          </a:xfrm>
          <a:ln/>
        </p:spPr>
      </p:sp>
      <p:sp>
        <p:nvSpPr>
          <p:cNvPr id="206852" name="Rectangle 3"/>
          <p:cNvSpPr>
            <a:spLocks noGrp="1" noChangeArrowheads="1"/>
          </p:cNvSpPr>
          <p:nvPr>
            <p:ph type="body" idx="1"/>
          </p:nvPr>
        </p:nvSpPr>
        <p:spPr>
          <a:xfrm>
            <a:off x="1539349" y="3331331"/>
            <a:ext cx="6157384" cy="3153985"/>
          </a:xfrm>
          <a:noFill/>
          <a:ln/>
        </p:spPr>
        <p:txBody>
          <a:bodyPr/>
          <a:lstStyle/>
          <a:p>
            <a:pPr eaLnBrk="1" hangingPunct="1"/>
            <a:r>
              <a:rPr lang="nl-BE" dirty="0" err="1" smtClean="0"/>
              <a:t>Notes</a:t>
            </a:r>
            <a:r>
              <a:rPr lang="nl-BE" dirty="0" smtClean="0"/>
              <a:t>:</a:t>
            </a:r>
          </a:p>
          <a:p>
            <a:pPr eaLnBrk="1" hangingPunct="1">
              <a:buFontTx/>
              <a:buChar char="•"/>
            </a:pPr>
            <a:r>
              <a:rPr lang="nl-BE" dirty="0" smtClean="0"/>
              <a:t>The </a:t>
            </a:r>
            <a:r>
              <a:rPr lang="nl-BE" dirty="0" err="1" smtClean="0"/>
              <a:t>BCountryI</a:t>
            </a:r>
            <a:r>
              <a:rPr lang="nl-BE" dirty="0" smtClean="0"/>
              <a:t> dataset is </a:t>
            </a:r>
            <a:r>
              <a:rPr lang="nl-BE" dirty="0" err="1" smtClean="0"/>
              <a:t>not</a:t>
            </a:r>
            <a:r>
              <a:rPr lang="nl-BE" dirty="0" smtClean="0"/>
              <a:t> </a:t>
            </a:r>
            <a:r>
              <a:rPr lang="nl-BE" dirty="0" err="1" smtClean="0"/>
              <a:t>used</a:t>
            </a:r>
            <a:r>
              <a:rPr lang="nl-BE" dirty="0" smtClean="0"/>
              <a:t> in </a:t>
            </a:r>
            <a:r>
              <a:rPr lang="nl-BE" dirty="0" err="1" smtClean="0"/>
              <a:t>this</a:t>
            </a:r>
            <a:r>
              <a:rPr lang="nl-BE" dirty="0" smtClean="0"/>
              <a:t> case, </a:t>
            </a:r>
            <a:r>
              <a:rPr lang="nl-BE" dirty="0" err="1" smtClean="0"/>
              <a:t>because</a:t>
            </a:r>
            <a:r>
              <a:rPr lang="nl-BE" dirty="0" smtClean="0"/>
              <a:t> </a:t>
            </a:r>
            <a:r>
              <a:rPr lang="nl-BE" dirty="0" err="1" smtClean="0"/>
              <a:t>no</a:t>
            </a:r>
            <a:r>
              <a:rPr lang="nl-BE" dirty="0" smtClean="0"/>
              <a:t> </a:t>
            </a:r>
            <a:r>
              <a:rPr lang="nl-BE" dirty="0" err="1" smtClean="0"/>
              <a:t>optimistic</a:t>
            </a:r>
            <a:r>
              <a:rPr lang="nl-BE" dirty="0" smtClean="0"/>
              <a:t> </a:t>
            </a:r>
            <a:r>
              <a:rPr lang="nl-BE" dirty="0" err="1" smtClean="0"/>
              <a:t>locking</a:t>
            </a:r>
            <a:r>
              <a:rPr lang="nl-BE" dirty="0" smtClean="0"/>
              <a:t> </a:t>
            </a:r>
            <a:r>
              <a:rPr lang="nl-BE" dirty="0" err="1" smtClean="0"/>
              <a:t>needs</a:t>
            </a:r>
            <a:r>
              <a:rPr lang="nl-BE" dirty="0" smtClean="0"/>
              <a:t> to </a:t>
            </a:r>
            <a:r>
              <a:rPr lang="nl-BE" dirty="0" err="1" smtClean="0"/>
              <a:t>take</a:t>
            </a:r>
            <a:r>
              <a:rPr lang="nl-BE" dirty="0" smtClean="0"/>
              <a:t> place </a:t>
            </a:r>
            <a:r>
              <a:rPr lang="nl-BE" dirty="0" err="1" smtClean="0"/>
              <a:t>for</a:t>
            </a:r>
            <a:r>
              <a:rPr lang="nl-BE" dirty="0" smtClean="0"/>
              <a:t> a </a:t>
            </a:r>
            <a:r>
              <a:rPr lang="nl-BE" dirty="0" err="1" smtClean="0"/>
              <a:t>newly-created</a:t>
            </a:r>
            <a:r>
              <a:rPr lang="nl-BE" dirty="0" smtClean="0"/>
              <a:t> record.</a:t>
            </a:r>
          </a:p>
          <a:p>
            <a:pPr eaLnBrk="1" hangingPunct="1">
              <a:buFontTx/>
              <a:buChar char="•"/>
            </a:pPr>
            <a:r>
              <a:rPr lang="nl-BE" dirty="0" err="1" smtClean="0">
                <a:latin typeface="Courier New" pitchFamily="49" charset="0"/>
              </a:rPr>
              <a:t>DataNew</a:t>
            </a:r>
            <a:r>
              <a:rPr lang="nl-BE" dirty="0" smtClean="0">
                <a:latin typeface="Courier New" pitchFamily="49" charset="0"/>
              </a:rPr>
              <a:t>()</a:t>
            </a:r>
            <a:r>
              <a:rPr lang="nl-BE" dirty="0" smtClean="0"/>
              <a:t> </a:t>
            </a:r>
            <a:r>
              <a:rPr lang="nl-BE" dirty="0" err="1" smtClean="0"/>
              <a:t>makes</a:t>
            </a:r>
            <a:r>
              <a:rPr lang="nl-BE" dirty="0" smtClean="0"/>
              <a:t> </a:t>
            </a:r>
            <a:r>
              <a:rPr lang="nl-BE" dirty="0" err="1" smtClean="0"/>
              <a:t>sure</a:t>
            </a:r>
            <a:r>
              <a:rPr lang="nl-BE" dirty="0" smtClean="0"/>
              <a:t> a </a:t>
            </a:r>
            <a:r>
              <a:rPr lang="nl-BE" dirty="0" err="1" smtClean="0"/>
              <a:t>new</a:t>
            </a:r>
            <a:r>
              <a:rPr lang="nl-BE" dirty="0" smtClean="0"/>
              <a:t> record in the t_</a:t>
            </a:r>
            <a:r>
              <a:rPr lang="nl-BE" dirty="0" err="1" smtClean="0"/>
              <a:t>sCountry</a:t>
            </a:r>
            <a:r>
              <a:rPr lang="nl-BE" dirty="0" smtClean="0"/>
              <a:t> and t_</a:t>
            </a:r>
            <a:r>
              <a:rPr lang="nl-BE" dirty="0" err="1" smtClean="0"/>
              <a:t>oCountry</a:t>
            </a:r>
            <a:r>
              <a:rPr lang="nl-BE" dirty="0" smtClean="0"/>
              <a:t> is </a:t>
            </a:r>
            <a:r>
              <a:rPr lang="nl-BE" dirty="0" err="1" smtClean="0"/>
              <a:t>created</a:t>
            </a:r>
            <a:r>
              <a:rPr lang="nl-BE" dirty="0" smtClean="0"/>
              <a:t>. Tc_status is </a:t>
            </a:r>
            <a:r>
              <a:rPr lang="nl-BE" dirty="0" err="1" smtClean="0"/>
              <a:t>always</a:t>
            </a:r>
            <a:r>
              <a:rPr lang="nl-BE" dirty="0" smtClean="0"/>
              <a:t> “N”, and </a:t>
            </a:r>
            <a:r>
              <a:rPr lang="nl-BE" dirty="0" err="1" smtClean="0"/>
              <a:t>tc</a:t>
            </a:r>
            <a:r>
              <a:rPr lang="nl-BE" dirty="0" smtClean="0"/>
              <a:t>_</a:t>
            </a:r>
            <a:r>
              <a:rPr lang="nl-BE" dirty="0" err="1" smtClean="0"/>
              <a:t>rowid</a:t>
            </a:r>
            <a:r>
              <a:rPr lang="nl-BE" dirty="0" smtClean="0"/>
              <a:t> is a </a:t>
            </a:r>
            <a:r>
              <a:rPr lang="nl-BE" dirty="0" err="1" smtClean="0"/>
              <a:t>negative</a:t>
            </a:r>
            <a:r>
              <a:rPr lang="nl-BE" dirty="0" smtClean="0"/>
              <a:t> </a:t>
            </a:r>
            <a:r>
              <a:rPr lang="nl-BE" dirty="0" err="1" smtClean="0"/>
              <a:t>number</a:t>
            </a:r>
            <a:r>
              <a:rPr lang="nl-BE" dirty="0" smtClean="0"/>
              <a:t>, </a:t>
            </a:r>
            <a:r>
              <a:rPr lang="nl-BE" dirty="0" err="1" smtClean="0"/>
              <a:t>starting</a:t>
            </a:r>
            <a:r>
              <a:rPr lang="nl-BE" dirty="0" smtClean="0"/>
              <a:t> </a:t>
            </a:r>
            <a:r>
              <a:rPr lang="nl-BE" dirty="0" err="1" smtClean="0"/>
              <a:t>with</a:t>
            </a:r>
            <a:r>
              <a:rPr lang="nl-BE" dirty="0" smtClean="0"/>
              <a:t> “-1” </a:t>
            </a:r>
            <a:r>
              <a:rPr lang="nl-BE" dirty="0" err="1" smtClean="0"/>
              <a:t>for</a:t>
            </a:r>
            <a:r>
              <a:rPr lang="nl-BE" dirty="0" smtClean="0"/>
              <a:t> the </a:t>
            </a:r>
            <a:r>
              <a:rPr lang="nl-BE" dirty="0" err="1" smtClean="0"/>
              <a:t>first</a:t>
            </a:r>
            <a:r>
              <a:rPr lang="nl-BE" dirty="0" smtClean="0"/>
              <a:t> </a:t>
            </a:r>
            <a:r>
              <a:rPr lang="nl-BE" dirty="0" err="1" smtClean="0"/>
              <a:t>created</a:t>
            </a:r>
            <a:r>
              <a:rPr lang="nl-BE" dirty="0" smtClean="0"/>
              <a:t> record. </a:t>
            </a:r>
            <a:r>
              <a:rPr lang="nl-BE" dirty="0" err="1" smtClean="0">
                <a:latin typeface="Courier New" pitchFamily="49" charset="0"/>
              </a:rPr>
              <a:t>DataNew</a:t>
            </a:r>
            <a:r>
              <a:rPr lang="nl-BE" dirty="0" smtClean="0">
                <a:latin typeface="Courier New" pitchFamily="49" charset="0"/>
              </a:rPr>
              <a:t>()</a:t>
            </a:r>
            <a:r>
              <a:rPr lang="nl-BE" dirty="0" smtClean="0"/>
              <a:t> </a:t>
            </a:r>
            <a:r>
              <a:rPr lang="nl-BE" dirty="0" err="1" smtClean="0"/>
              <a:t>only</a:t>
            </a:r>
            <a:r>
              <a:rPr lang="nl-BE" dirty="0" smtClean="0"/>
              <a:t> </a:t>
            </a:r>
            <a:r>
              <a:rPr lang="nl-BE" dirty="0" err="1" smtClean="0"/>
              <a:t>creates</a:t>
            </a:r>
            <a:r>
              <a:rPr lang="nl-BE" dirty="0" smtClean="0"/>
              <a:t> records </a:t>
            </a:r>
            <a:r>
              <a:rPr lang="nl-BE" dirty="0" err="1" smtClean="0"/>
              <a:t>for</a:t>
            </a:r>
            <a:r>
              <a:rPr lang="nl-BE" dirty="0" smtClean="0"/>
              <a:t> the </a:t>
            </a:r>
            <a:r>
              <a:rPr lang="nl-BE" dirty="0" err="1" smtClean="0"/>
              <a:t>main</a:t>
            </a:r>
            <a:r>
              <a:rPr lang="nl-BE" dirty="0" smtClean="0"/>
              <a:t> </a:t>
            </a:r>
            <a:r>
              <a:rPr lang="nl-BE" dirty="0" err="1" smtClean="0"/>
              <a:t>class</a:t>
            </a:r>
            <a:r>
              <a:rPr lang="nl-BE" dirty="0" smtClean="0"/>
              <a:t> </a:t>
            </a:r>
            <a:r>
              <a:rPr lang="nl-BE" dirty="0" err="1" smtClean="0"/>
              <a:t>table</a:t>
            </a:r>
            <a:r>
              <a:rPr lang="nl-BE" dirty="0" smtClean="0"/>
              <a:t>, </a:t>
            </a:r>
            <a:r>
              <a:rPr lang="nl-BE" dirty="0" err="1" smtClean="0"/>
              <a:t>not</a:t>
            </a:r>
            <a:r>
              <a:rPr lang="nl-BE" dirty="0" smtClean="0"/>
              <a:t> </a:t>
            </a:r>
            <a:r>
              <a:rPr lang="nl-BE" dirty="0" err="1" smtClean="0"/>
              <a:t>for</a:t>
            </a:r>
            <a:r>
              <a:rPr lang="nl-BE" dirty="0" smtClean="0"/>
              <a:t> the </a:t>
            </a:r>
            <a:r>
              <a:rPr lang="nl-BE" dirty="0" err="1" smtClean="0"/>
              <a:t>child</a:t>
            </a:r>
            <a:r>
              <a:rPr lang="nl-BE" dirty="0" smtClean="0"/>
              <a:t> tables. </a:t>
            </a:r>
            <a:r>
              <a:rPr lang="nl-BE" dirty="0" err="1" smtClean="0"/>
              <a:t>So</a:t>
            </a:r>
            <a:r>
              <a:rPr lang="nl-BE" dirty="0" smtClean="0"/>
              <a:t> in </a:t>
            </a:r>
            <a:r>
              <a:rPr lang="nl-BE" dirty="0" err="1" smtClean="0"/>
              <a:t>this</a:t>
            </a:r>
            <a:r>
              <a:rPr lang="nl-BE" dirty="0" smtClean="0"/>
              <a:t> </a:t>
            </a:r>
            <a:r>
              <a:rPr lang="nl-BE" dirty="0" err="1" smtClean="0"/>
              <a:t>example</a:t>
            </a:r>
            <a:r>
              <a:rPr lang="nl-BE" dirty="0" smtClean="0"/>
              <a:t>, </a:t>
            </a:r>
            <a:r>
              <a:rPr lang="nl-BE" dirty="0" err="1" smtClean="0">
                <a:latin typeface="Courier New" pitchFamily="49" charset="0"/>
              </a:rPr>
              <a:t>DataNew</a:t>
            </a:r>
            <a:r>
              <a:rPr lang="nl-BE" dirty="0" smtClean="0">
                <a:latin typeface="Courier New" pitchFamily="49" charset="0"/>
              </a:rPr>
              <a:t>()</a:t>
            </a:r>
            <a:r>
              <a:rPr lang="nl-BE" dirty="0" smtClean="0"/>
              <a:t> does </a:t>
            </a:r>
            <a:r>
              <a:rPr lang="nl-BE" dirty="0" err="1" smtClean="0"/>
              <a:t>not</a:t>
            </a:r>
            <a:r>
              <a:rPr lang="nl-BE" dirty="0" smtClean="0"/>
              <a:t> </a:t>
            </a:r>
            <a:r>
              <a:rPr lang="nl-BE" dirty="0" err="1" smtClean="0"/>
              <a:t>create</a:t>
            </a:r>
            <a:r>
              <a:rPr lang="nl-BE" dirty="0" smtClean="0"/>
              <a:t> a record in t_</a:t>
            </a:r>
            <a:r>
              <a:rPr lang="nl-BE" dirty="0" err="1" smtClean="0"/>
              <a:t>sCountryVatFormat</a:t>
            </a:r>
            <a:r>
              <a:rPr lang="nl-BE" dirty="0" smtClean="0"/>
              <a:t> </a:t>
            </a:r>
            <a:r>
              <a:rPr lang="nl-BE" dirty="0" err="1" smtClean="0"/>
              <a:t>or</a:t>
            </a:r>
            <a:r>
              <a:rPr lang="nl-BE" dirty="0" smtClean="0"/>
              <a:t> in t_</a:t>
            </a:r>
            <a:r>
              <a:rPr lang="nl-BE" dirty="0" err="1" smtClean="0"/>
              <a:t>oCountryVatFormat</a:t>
            </a:r>
            <a:r>
              <a:rPr lang="nl-BE" dirty="0" smtClean="0"/>
              <a:t>.</a:t>
            </a:r>
          </a:p>
          <a:p>
            <a:pPr eaLnBrk="1" hangingPunct="1">
              <a:buFontTx/>
              <a:buChar char="•"/>
            </a:pPr>
            <a:r>
              <a:rPr lang="nl-BE" dirty="0" smtClean="0"/>
              <a:t>For </a:t>
            </a:r>
            <a:r>
              <a:rPr lang="nl-BE" dirty="0" err="1" smtClean="0"/>
              <a:t>each</a:t>
            </a:r>
            <a:r>
              <a:rPr lang="nl-BE" dirty="0" smtClean="0"/>
              <a:t> of the </a:t>
            </a:r>
            <a:r>
              <a:rPr lang="nl-BE" dirty="0" err="1" smtClean="0"/>
              <a:t>child</a:t>
            </a:r>
            <a:r>
              <a:rPr lang="nl-BE" dirty="0" smtClean="0"/>
              <a:t> tables (in </a:t>
            </a:r>
            <a:r>
              <a:rPr lang="nl-BE" dirty="0" err="1" smtClean="0"/>
              <a:t>this</a:t>
            </a:r>
            <a:r>
              <a:rPr lang="nl-BE" dirty="0" smtClean="0"/>
              <a:t> case </a:t>
            </a:r>
            <a:r>
              <a:rPr lang="nl-BE" dirty="0" err="1" smtClean="0"/>
              <a:t>on</a:t>
            </a:r>
            <a:r>
              <a:rPr lang="nl-BE" dirty="0" smtClean="0"/>
              <a:t> </a:t>
            </a:r>
            <a:r>
              <a:rPr lang="nl-BE" dirty="0" err="1" smtClean="0"/>
              <a:t>tCountryVatFormat</a:t>
            </a:r>
            <a:r>
              <a:rPr lang="nl-BE" dirty="0" smtClean="0"/>
              <a:t>), a separate </a:t>
            </a:r>
            <a:r>
              <a:rPr lang="nl-BE" dirty="0" err="1" smtClean="0"/>
              <a:t>method</a:t>
            </a:r>
            <a:r>
              <a:rPr lang="nl-BE" dirty="0" smtClean="0"/>
              <a:t> “</a:t>
            </a:r>
            <a:r>
              <a:rPr lang="nl-BE" dirty="0" err="1" smtClean="0"/>
              <a:t>Create</a:t>
            </a:r>
            <a:r>
              <a:rPr lang="nl-BE" dirty="0" smtClean="0"/>
              <a:t>&lt;</a:t>
            </a:r>
            <a:r>
              <a:rPr lang="nl-BE" dirty="0" err="1" smtClean="0"/>
              <a:t>tableName</a:t>
            </a:r>
            <a:r>
              <a:rPr lang="nl-BE" dirty="0" smtClean="0"/>
              <a:t>&gt;” </a:t>
            </a:r>
            <a:r>
              <a:rPr lang="nl-BE" dirty="0" err="1" smtClean="0"/>
              <a:t>exists</a:t>
            </a:r>
            <a:r>
              <a:rPr lang="nl-BE" dirty="0" smtClean="0"/>
              <a:t>, </a:t>
            </a:r>
            <a:r>
              <a:rPr lang="nl-BE" dirty="0" err="1" smtClean="0"/>
              <a:t>which</a:t>
            </a:r>
            <a:r>
              <a:rPr lang="nl-BE" dirty="0" smtClean="0"/>
              <a:t> is </a:t>
            </a:r>
            <a:r>
              <a:rPr lang="nl-BE" dirty="0" err="1" smtClean="0"/>
              <a:t>used</a:t>
            </a:r>
            <a:r>
              <a:rPr lang="nl-BE" dirty="0" smtClean="0"/>
              <a:t> to </a:t>
            </a:r>
            <a:r>
              <a:rPr lang="nl-BE" dirty="0" err="1" smtClean="0"/>
              <a:t>create</a:t>
            </a:r>
            <a:r>
              <a:rPr lang="nl-BE" dirty="0" smtClean="0"/>
              <a:t> and </a:t>
            </a:r>
            <a:r>
              <a:rPr lang="nl-BE" dirty="0" err="1" smtClean="0"/>
              <a:t>initialize</a:t>
            </a:r>
            <a:r>
              <a:rPr lang="nl-BE" dirty="0" smtClean="0"/>
              <a:t> a </a:t>
            </a:r>
            <a:r>
              <a:rPr lang="nl-BE" dirty="0" err="1" smtClean="0"/>
              <a:t>new</a:t>
            </a:r>
            <a:r>
              <a:rPr lang="nl-BE" dirty="0" smtClean="0"/>
              <a:t> record in </a:t>
            </a:r>
            <a:r>
              <a:rPr lang="nl-BE" dirty="0" err="1" smtClean="0"/>
              <a:t>that</a:t>
            </a:r>
            <a:r>
              <a:rPr lang="nl-BE" dirty="0" smtClean="0"/>
              <a:t> </a:t>
            </a:r>
            <a:r>
              <a:rPr lang="nl-BE" dirty="0" err="1" smtClean="0"/>
              <a:t>table</a:t>
            </a:r>
            <a:r>
              <a:rPr lang="nl-BE" dirty="0" smtClean="0"/>
              <a:t> and transfer </a:t>
            </a:r>
            <a:r>
              <a:rPr lang="nl-BE" dirty="0" err="1" smtClean="0"/>
              <a:t>it</a:t>
            </a:r>
            <a:r>
              <a:rPr lang="nl-BE" dirty="0" smtClean="0"/>
              <a:t> </a:t>
            </a:r>
            <a:r>
              <a:rPr lang="nl-BE" dirty="0" err="1" smtClean="0"/>
              <a:t>immediately</a:t>
            </a:r>
            <a:r>
              <a:rPr lang="nl-BE" dirty="0" smtClean="0"/>
              <a:t> to the </a:t>
            </a:r>
            <a:r>
              <a:rPr lang="nl-BE" dirty="0" err="1" smtClean="0"/>
              <a:t>client</a:t>
            </a:r>
            <a:r>
              <a:rPr lang="nl-BE" dirty="0" smtClean="0"/>
              <a:t>.</a:t>
            </a:r>
            <a:r>
              <a:rPr lang="nl-BE" baseline="0" dirty="0" smtClean="0"/>
              <a:t> </a:t>
            </a:r>
            <a:r>
              <a:rPr lang="nl-BE" dirty="0" err="1" smtClean="0"/>
              <a:t>Underlying</a:t>
            </a:r>
            <a:r>
              <a:rPr lang="nl-BE" dirty="0" smtClean="0"/>
              <a:t> </a:t>
            </a:r>
            <a:r>
              <a:rPr lang="nl-BE" dirty="0" err="1" smtClean="0"/>
              <a:t>this</a:t>
            </a:r>
            <a:r>
              <a:rPr lang="nl-BE" dirty="0" smtClean="0"/>
              <a:t>, a </a:t>
            </a:r>
            <a:r>
              <a:rPr lang="nl-BE" dirty="0" err="1" smtClean="0"/>
              <a:t>call</a:t>
            </a:r>
            <a:r>
              <a:rPr lang="nl-BE" dirty="0" smtClean="0"/>
              <a:t> to the </a:t>
            </a:r>
            <a:r>
              <a:rPr lang="nl-BE" dirty="0" err="1" smtClean="0"/>
              <a:t>method</a:t>
            </a:r>
            <a:r>
              <a:rPr lang="nl-BE" dirty="0" smtClean="0"/>
              <a:t> </a:t>
            </a:r>
            <a:r>
              <a:rPr lang="nl-BE" dirty="0" err="1" smtClean="0">
                <a:latin typeface="Courier New" pitchFamily="49" charset="0"/>
              </a:rPr>
              <a:t>AddDetailLine</a:t>
            </a:r>
            <a:r>
              <a:rPr lang="nl-BE" dirty="0" smtClean="0">
                <a:latin typeface="Courier New" pitchFamily="49" charset="0"/>
              </a:rPr>
              <a:t>()</a:t>
            </a:r>
            <a:r>
              <a:rPr lang="nl-BE" dirty="0" smtClean="0"/>
              <a:t> is </a:t>
            </a:r>
            <a:r>
              <a:rPr lang="nl-BE" dirty="0" err="1" smtClean="0"/>
              <a:t>done</a:t>
            </a:r>
            <a:r>
              <a:rPr lang="nl-BE" dirty="0" smtClean="0"/>
              <a:t>, </a:t>
            </a:r>
            <a:r>
              <a:rPr lang="nl-BE" dirty="0" err="1" smtClean="0"/>
              <a:t>supplying</a:t>
            </a:r>
            <a:r>
              <a:rPr lang="nl-BE" dirty="0" smtClean="0"/>
              <a:t> the name of the </a:t>
            </a:r>
            <a:r>
              <a:rPr lang="nl-BE" dirty="0" err="1" smtClean="0"/>
              <a:t>child</a:t>
            </a:r>
            <a:r>
              <a:rPr lang="nl-BE" dirty="0" smtClean="0"/>
              <a:t> </a:t>
            </a:r>
            <a:r>
              <a:rPr lang="nl-BE" dirty="0" err="1" smtClean="0"/>
              <a:t>table</a:t>
            </a:r>
            <a:r>
              <a:rPr lang="nl-BE" dirty="0" smtClean="0"/>
              <a:t> as parameter.</a:t>
            </a:r>
          </a:p>
          <a:p>
            <a:pPr eaLnBrk="1" hangingPunct="1">
              <a:buFontTx/>
              <a:buChar char="•"/>
            </a:pPr>
            <a:r>
              <a:rPr lang="nl-BE" dirty="0" err="1" smtClean="0"/>
              <a:t>Transaction.CommitTransaction</a:t>
            </a:r>
            <a:r>
              <a:rPr lang="nl-BE" dirty="0" smtClean="0"/>
              <a:t> </a:t>
            </a:r>
            <a:r>
              <a:rPr lang="nl-BE" dirty="0" err="1" smtClean="0"/>
              <a:t>or</a:t>
            </a:r>
            <a:r>
              <a:rPr lang="nl-BE" dirty="0" smtClean="0"/>
              <a:t> </a:t>
            </a:r>
            <a:r>
              <a:rPr lang="nl-BE" dirty="0" err="1" smtClean="0"/>
              <a:t>BCountry.DataSave</a:t>
            </a:r>
            <a:r>
              <a:rPr lang="nl-BE" dirty="0" smtClean="0"/>
              <a:t> (</a:t>
            </a:r>
            <a:r>
              <a:rPr lang="nl-BE" dirty="0" err="1" smtClean="0"/>
              <a:t>depending</a:t>
            </a:r>
            <a:r>
              <a:rPr lang="nl-BE" dirty="0" smtClean="0"/>
              <a:t> </a:t>
            </a:r>
            <a:r>
              <a:rPr lang="nl-BE" dirty="0" err="1" smtClean="0"/>
              <a:t>on</a:t>
            </a:r>
            <a:r>
              <a:rPr lang="nl-BE" dirty="0" smtClean="0"/>
              <a:t> </a:t>
            </a:r>
            <a:r>
              <a:rPr lang="nl-BE" dirty="0" err="1" smtClean="0"/>
              <a:t>whether</a:t>
            </a:r>
            <a:r>
              <a:rPr lang="nl-BE" dirty="0" smtClean="0"/>
              <a:t> the component </a:t>
            </a:r>
            <a:r>
              <a:rPr lang="nl-BE" dirty="0" err="1" smtClean="0"/>
              <a:t>instance</a:t>
            </a:r>
            <a:r>
              <a:rPr lang="nl-BE" dirty="0" smtClean="0"/>
              <a:t> has been </a:t>
            </a:r>
            <a:r>
              <a:rPr lang="nl-BE" dirty="0" err="1" smtClean="0"/>
              <a:t>attached</a:t>
            </a:r>
            <a:r>
              <a:rPr lang="nl-BE" dirty="0" smtClean="0"/>
              <a:t> to a </a:t>
            </a:r>
            <a:r>
              <a:rPr lang="nl-BE" dirty="0" err="1" smtClean="0"/>
              <a:t>logical</a:t>
            </a:r>
            <a:r>
              <a:rPr lang="nl-BE" dirty="0" smtClean="0"/>
              <a:t> </a:t>
            </a:r>
            <a:r>
              <a:rPr lang="nl-BE" dirty="0" err="1" smtClean="0"/>
              <a:t>transaction</a:t>
            </a:r>
            <a:r>
              <a:rPr lang="nl-BE" dirty="0" smtClean="0"/>
              <a:t> </a:t>
            </a:r>
            <a:r>
              <a:rPr lang="nl-BE" dirty="0" err="1" smtClean="0"/>
              <a:t>or</a:t>
            </a:r>
            <a:r>
              <a:rPr lang="nl-BE" dirty="0" smtClean="0"/>
              <a:t> </a:t>
            </a:r>
            <a:r>
              <a:rPr lang="nl-BE" dirty="0" err="1" smtClean="0"/>
              <a:t>not</a:t>
            </a:r>
            <a:r>
              <a:rPr lang="nl-BE" dirty="0" smtClean="0"/>
              <a:t>), the data is </a:t>
            </a:r>
            <a:r>
              <a:rPr lang="nl-BE" dirty="0" err="1" smtClean="0"/>
              <a:t>written</a:t>
            </a:r>
            <a:r>
              <a:rPr lang="nl-BE" dirty="0" smtClean="0"/>
              <a:t> to the database, ONLY </a:t>
            </a:r>
            <a:r>
              <a:rPr lang="nl-BE" dirty="0" err="1" smtClean="0"/>
              <a:t>if</a:t>
            </a:r>
            <a:r>
              <a:rPr lang="nl-BE" dirty="0" smtClean="0"/>
              <a:t> the </a:t>
            </a:r>
            <a:r>
              <a:rPr lang="nl-BE" dirty="0" err="1" smtClean="0"/>
              <a:t>flag</a:t>
            </a:r>
            <a:r>
              <a:rPr lang="nl-BE" dirty="0" smtClean="0"/>
              <a:t> </a:t>
            </a:r>
            <a:r>
              <a:rPr lang="nl-BE" dirty="0" err="1" smtClean="0"/>
              <a:t>indicating</a:t>
            </a:r>
            <a:r>
              <a:rPr lang="nl-BE" dirty="0" smtClean="0"/>
              <a:t> a </a:t>
            </a:r>
            <a:r>
              <a:rPr lang="nl-BE" dirty="0" err="1" smtClean="0"/>
              <a:t>succesful</a:t>
            </a:r>
            <a:r>
              <a:rPr lang="nl-BE" dirty="0" smtClean="0"/>
              <a:t> </a:t>
            </a:r>
            <a:r>
              <a:rPr lang="nl-BE" dirty="0" err="1" smtClean="0"/>
              <a:t>validation</a:t>
            </a:r>
            <a:r>
              <a:rPr lang="nl-BE" dirty="0" smtClean="0"/>
              <a:t> is </a:t>
            </a:r>
            <a:r>
              <a:rPr lang="nl-BE" dirty="0" err="1" smtClean="0"/>
              <a:t>switched</a:t>
            </a:r>
            <a:r>
              <a:rPr lang="nl-BE" dirty="0" smtClean="0"/>
              <a:t> </a:t>
            </a:r>
            <a:r>
              <a:rPr lang="nl-BE" dirty="0" err="1" smtClean="0"/>
              <a:t>on</a:t>
            </a:r>
            <a:r>
              <a:rPr lang="nl-BE" dirty="0" smtClean="0"/>
              <a:t>.</a:t>
            </a:r>
          </a:p>
          <a:p>
            <a:pPr eaLnBrk="1" hangingPunct="1">
              <a:buFontTx/>
              <a:buChar char="•"/>
            </a:pPr>
            <a:r>
              <a:rPr lang="nl-BE" dirty="0" err="1" smtClean="0"/>
              <a:t>Within</a:t>
            </a:r>
            <a:r>
              <a:rPr lang="nl-BE" dirty="0" smtClean="0"/>
              <a:t> the dataset, relations </a:t>
            </a:r>
            <a:r>
              <a:rPr lang="nl-BE" dirty="0" err="1" smtClean="0"/>
              <a:t>between</a:t>
            </a:r>
            <a:r>
              <a:rPr lang="nl-BE" dirty="0" smtClean="0"/>
              <a:t> the tables are </a:t>
            </a:r>
            <a:r>
              <a:rPr lang="nl-BE" dirty="0" err="1" smtClean="0"/>
              <a:t>based</a:t>
            </a:r>
            <a:r>
              <a:rPr lang="nl-BE" dirty="0" smtClean="0"/>
              <a:t> </a:t>
            </a:r>
            <a:r>
              <a:rPr lang="nl-BE" dirty="0" err="1" smtClean="0"/>
              <a:t>on</a:t>
            </a:r>
            <a:r>
              <a:rPr lang="nl-BE" dirty="0" smtClean="0"/>
              <a:t> </a:t>
            </a:r>
            <a:r>
              <a:rPr lang="nl-BE" dirty="0" err="1" smtClean="0"/>
              <a:t>tc</a:t>
            </a:r>
            <a:r>
              <a:rPr lang="nl-BE" dirty="0" smtClean="0"/>
              <a:t>_</a:t>
            </a:r>
            <a:r>
              <a:rPr lang="nl-BE" dirty="0" err="1" smtClean="0"/>
              <a:t>parentrowid</a:t>
            </a:r>
            <a:r>
              <a:rPr lang="nl-BE" dirty="0" smtClean="0"/>
              <a:t> = </a:t>
            </a:r>
            <a:r>
              <a:rPr lang="nl-BE" dirty="0" err="1" smtClean="0"/>
              <a:t>tc</a:t>
            </a:r>
            <a:r>
              <a:rPr lang="nl-BE" dirty="0" smtClean="0"/>
              <a:t>_</a:t>
            </a:r>
            <a:r>
              <a:rPr lang="nl-BE" dirty="0" err="1" smtClean="0"/>
              <a:t>rowid</a:t>
            </a:r>
            <a:r>
              <a:rPr lang="nl-BE" dirty="0" smtClean="0"/>
              <a:t> </a:t>
            </a:r>
            <a:r>
              <a:rPr lang="nl-BE" dirty="0" err="1" smtClean="0"/>
              <a:t>condition</a:t>
            </a:r>
            <a:r>
              <a:rPr lang="nl-BE" dirty="0" smtClean="0"/>
              <a:t>. In </a:t>
            </a:r>
            <a:r>
              <a:rPr lang="nl-BE" dirty="0" err="1" smtClean="0"/>
              <a:t>this</a:t>
            </a:r>
            <a:r>
              <a:rPr lang="nl-BE" dirty="0" smtClean="0"/>
              <a:t> </a:t>
            </a:r>
            <a:r>
              <a:rPr lang="nl-BE" dirty="0" err="1" smtClean="0"/>
              <a:t>example</a:t>
            </a:r>
            <a:r>
              <a:rPr lang="nl-BE" dirty="0" smtClean="0"/>
              <a:t>: </a:t>
            </a:r>
            <a:r>
              <a:rPr lang="nl-BE" dirty="0" err="1" smtClean="0"/>
              <a:t>tCountryVatFormat.tc</a:t>
            </a:r>
            <a:r>
              <a:rPr lang="nl-BE" dirty="0" smtClean="0"/>
              <a:t>_</a:t>
            </a:r>
            <a:r>
              <a:rPr lang="nl-BE" dirty="0" err="1" smtClean="0"/>
              <a:t>parentrowid</a:t>
            </a:r>
            <a:r>
              <a:rPr lang="nl-BE" dirty="0" smtClean="0"/>
              <a:t> = </a:t>
            </a:r>
            <a:r>
              <a:rPr lang="nl-BE" dirty="0" err="1" smtClean="0"/>
              <a:t>tCountry.tc</a:t>
            </a:r>
            <a:r>
              <a:rPr lang="nl-BE" dirty="0" smtClean="0"/>
              <a:t>_</a:t>
            </a:r>
            <a:r>
              <a:rPr lang="nl-BE" dirty="0" err="1" smtClean="0"/>
              <a:t>rowid</a:t>
            </a:r>
            <a:r>
              <a:rPr lang="nl-BE" dirty="0" smtClean="0"/>
              <a:t>.</a:t>
            </a:r>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7"/>
          <p:cNvSpPr>
            <a:spLocks noGrp="1" noChangeArrowheads="1"/>
          </p:cNvSpPr>
          <p:nvPr>
            <p:ph type="sldNum" sz="quarter" idx="5"/>
          </p:nvPr>
        </p:nvSpPr>
        <p:spPr>
          <a:noFill/>
        </p:spPr>
        <p:txBody>
          <a:bodyPr/>
          <a:lstStyle/>
          <a:p>
            <a:fld id="{03E83BC1-9E4A-4DD3-ABE4-2A13103FB8CC}" type="slidenum">
              <a:rPr lang="en-US" smtClean="0"/>
              <a:pPr/>
              <a:t>71</a:t>
            </a:fld>
            <a:endParaRPr lang="en-US" smtClean="0"/>
          </a:p>
        </p:txBody>
      </p:sp>
      <p:sp>
        <p:nvSpPr>
          <p:cNvPr id="207875" name="Rectangle 2"/>
          <p:cNvSpPr>
            <a:spLocks noGrp="1" noRot="1" noChangeAspect="1" noChangeArrowheads="1" noTextEdit="1"/>
          </p:cNvSpPr>
          <p:nvPr>
            <p:ph type="sldImg"/>
          </p:nvPr>
        </p:nvSpPr>
        <p:spPr>
          <a:xfrm>
            <a:off x="2865438" y="523875"/>
            <a:ext cx="3505200" cy="2628900"/>
          </a:xfrm>
          <a:ln/>
        </p:spPr>
      </p:sp>
      <p:sp>
        <p:nvSpPr>
          <p:cNvPr id="207876" name="Rectangle 3"/>
          <p:cNvSpPr>
            <a:spLocks noGrp="1" noChangeArrowheads="1"/>
          </p:cNvSpPr>
          <p:nvPr>
            <p:ph type="body" idx="1"/>
          </p:nvPr>
        </p:nvSpPr>
        <p:spPr>
          <a:xfrm>
            <a:off x="1539349" y="3331331"/>
            <a:ext cx="6157384" cy="3153985"/>
          </a:xfrm>
          <a:noFill/>
          <a:ln/>
        </p:spPr>
        <p:txBody>
          <a:bodyPr/>
          <a:lstStyle/>
          <a:p>
            <a:pPr eaLnBrk="1" hangingPunct="1">
              <a:buFontTx/>
              <a:buNone/>
            </a:pPr>
            <a:endParaRPr lang="nl-BE" dirty="0"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7"/>
          <p:cNvSpPr>
            <a:spLocks noGrp="1" noChangeArrowheads="1"/>
          </p:cNvSpPr>
          <p:nvPr>
            <p:ph type="sldNum" sz="quarter" idx="5"/>
          </p:nvPr>
        </p:nvSpPr>
        <p:spPr>
          <a:noFill/>
        </p:spPr>
        <p:txBody>
          <a:bodyPr/>
          <a:lstStyle/>
          <a:p>
            <a:fld id="{030D4361-5463-4021-838B-4395D5861820}" type="slidenum">
              <a:rPr lang="en-US" smtClean="0"/>
              <a:pPr/>
              <a:t>72</a:t>
            </a:fld>
            <a:endParaRPr lang="en-US" smtClean="0"/>
          </a:p>
        </p:txBody>
      </p:sp>
      <p:sp>
        <p:nvSpPr>
          <p:cNvPr id="208899" name="Rectangle 2"/>
          <p:cNvSpPr>
            <a:spLocks noGrp="1" noRot="1" noChangeAspect="1" noChangeArrowheads="1" noTextEdit="1"/>
          </p:cNvSpPr>
          <p:nvPr>
            <p:ph type="sldImg"/>
          </p:nvPr>
        </p:nvSpPr>
        <p:spPr>
          <a:xfrm>
            <a:off x="2865438" y="523875"/>
            <a:ext cx="3505200" cy="2628900"/>
          </a:xfrm>
          <a:ln/>
        </p:spPr>
      </p:sp>
      <p:sp>
        <p:nvSpPr>
          <p:cNvPr id="208900" name="Rectangle 3"/>
          <p:cNvSpPr>
            <a:spLocks noGrp="1" noChangeArrowheads="1"/>
          </p:cNvSpPr>
          <p:nvPr>
            <p:ph type="body" idx="1"/>
          </p:nvPr>
        </p:nvSpPr>
        <p:spPr>
          <a:xfrm>
            <a:off x="1539349" y="3331331"/>
            <a:ext cx="6157384" cy="3153985"/>
          </a:xfrm>
          <a:noFill/>
          <a:ln/>
        </p:spPr>
        <p:txBody>
          <a:bodyPr/>
          <a:lstStyle/>
          <a:p>
            <a:pPr eaLnBrk="1" hangingPunct="1"/>
            <a:r>
              <a:rPr lang="nl-BE" b="0" dirty="0" err="1" smtClean="0"/>
              <a:t>Note</a:t>
            </a:r>
            <a:r>
              <a:rPr lang="nl-BE" b="0" dirty="0" smtClean="0"/>
              <a:t>:</a:t>
            </a:r>
          </a:p>
          <a:p>
            <a:pPr eaLnBrk="1" hangingPunct="1">
              <a:buFontTx/>
              <a:buNone/>
            </a:pPr>
            <a:endParaRPr lang="nl-BE" dirty="0" smtClean="0"/>
          </a:p>
          <a:p>
            <a:pPr eaLnBrk="1" hangingPunct="1">
              <a:buFontTx/>
              <a:buNone/>
            </a:pPr>
            <a:r>
              <a:rPr lang="nl-BE" dirty="0" err="1" smtClean="0"/>
              <a:t>Besides</a:t>
            </a:r>
            <a:r>
              <a:rPr lang="nl-BE" dirty="0" smtClean="0"/>
              <a:t> the </a:t>
            </a:r>
            <a:r>
              <a:rPr lang="nl-BE" dirty="0" err="1" smtClean="0"/>
              <a:t>normal</a:t>
            </a:r>
            <a:r>
              <a:rPr lang="nl-BE" dirty="0" smtClean="0"/>
              <a:t> </a:t>
            </a:r>
            <a:r>
              <a:rPr lang="nl-BE" dirty="0" err="1" smtClean="0"/>
              <a:t>logical</a:t>
            </a:r>
            <a:r>
              <a:rPr lang="nl-BE" dirty="0" smtClean="0"/>
              <a:t> </a:t>
            </a:r>
            <a:r>
              <a:rPr lang="nl-BE" dirty="0" err="1" smtClean="0"/>
              <a:t>validations</a:t>
            </a:r>
            <a:r>
              <a:rPr lang="nl-BE" dirty="0" smtClean="0"/>
              <a:t> of data, the system </a:t>
            </a:r>
            <a:r>
              <a:rPr lang="nl-BE" dirty="0" err="1" smtClean="0"/>
              <a:t>also</a:t>
            </a:r>
            <a:r>
              <a:rPr lang="nl-BE" dirty="0" smtClean="0"/>
              <a:t> </a:t>
            </a:r>
            <a:r>
              <a:rPr lang="nl-BE" dirty="0" err="1" smtClean="0"/>
              <a:t>checks</a:t>
            </a:r>
            <a:r>
              <a:rPr lang="nl-BE" dirty="0" smtClean="0"/>
              <a:t> </a:t>
            </a:r>
            <a:r>
              <a:rPr lang="nl-BE" dirty="0" err="1" smtClean="0"/>
              <a:t>optimistic</a:t>
            </a:r>
            <a:r>
              <a:rPr lang="nl-BE" dirty="0" smtClean="0"/>
              <a:t> </a:t>
            </a:r>
            <a:r>
              <a:rPr lang="nl-BE" dirty="0" err="1" smtClean="0"/>
              <a:t>locking</a:t>
            </a:r>
            <a:r>
              <a:rPr lang="nl-BE" dirty="0" smtClean="0"/>
              <a:t>. </a:t>
            </a:r>
            <a:r>
              <a:rPr lang="nl-BE" dirty="0" err="1" smtClean="0"/>
              <a:t>If</a:t>
            </a:r>
            <a:r>
              <a:rPr lang="nl-BE" dirty="0" smtClean="0"/>
              <a:t> the </a:t>
            </a:r>
            <a:r>
              <a:rPr lang="nl-BE" dirty="0" err="1" smtClean="0">
                <a:latin typeface="Courier New" pitchFamily="49" charset="0"/>
              </a:rPr>
              <a:t>DataSave</a:t>
            </a:r>
            <a:r>
              <a:rPr lang="nl-BE" dirty="0" smtClean="0">
                <a:latin typeface="Courier New" pitchFamily="49" charset="0"/>
              </a:rPr>
              <a:t>()</a:t>
            </a:r>
            <a:r>
              <a:rPr lang="nl-BE" dirty="0" smtClean="0"/>
              <a:t> </a:t>
            </a:r>
            <a:r>
              <a:rPr lang="nl-BE" dirty="0" err="1" smtClean="0"/>
              <a:t>fails</a:t>
            </a:r>
            <a:r>
              <a:rPr lang="nl-BE" dirty="0" smtClean="0"/>
              <a:t> </a:t>
            </a:r>
            <a:r>
              <a:rPr lang="nl-BE" dirty="0" err="1" smtClean="0"/>
              <a:t>on</a:t>
            </a:r>
            <a:r>
              <a:rPr lang="nl-BE" dirty="0" smtClean="0"/>
              <a:t> </a:t>
            </a:r>
            <a:r>
              <a:rPr lang="nl-BE" dirty="0" err="1" smtClean="0"/>
              <a:t>optimistic</a:t>
            </a:r>
            <a:r>
              <a:rPr lang="nl-BE" dirty="0" smtClean="0"/>
              <a:t> </a:t>
            </a:r>
            <a:r>
              <a:rPr lang="nl-BE" dirty="0" err="1" smtClean="0"/>
              <a:t>locking</a:t>
            </a:r>
            <a:r>
              <a:rPr lang="nl-BE" dirty="0" smtClean="0"/>
              <a:t>, the system updates the records in the t_i and t_o temp tables </a:t>
            </a:r>
            <a:r>
              <a:rPr lang="nl-BE" dirty="0" err="1" smtClean="0"/>
              <a:t>with</a:t>
            </a:r>
            <a:r>
              <a:rPr lang="nl-BE" dirty="0" smtClean="0"/>
              <a:t> the </a:t>
            </a:r>
            <a:r>
              <a:rPr lang="nl-BE" dirty="0" err="1" smtClean="0"/>
              <a:t>latest</a:t>
            </a:r>
            <a:r>
              <a:rPr lang="nl-BE" dirty="0" smtClean="0"/>
              <a:t> (correct) </a:t>
            </a:r>
            <a:r>
              <a:rPr lang="nl-BE" dirty="0" err="1" smtClean="0"/>
              <a:t>values</a:t>
            </a:r>
            <a:r>
              <a:rPr lang="nl-BE" dirty="0" smtClean="0"/>
              <a:t> </a:t>
            </a:r>
            <a:r>
              <a:rPr lang="nl-BE" dirty="0" err="1" smtClean="0"/>
              <a:t>from</a:t>
            </a:r>
            <a:r>
              <a:rPr lang="nl-BE" dirty="0" smtClean="0"/>
              <a:t> the database, and updates the t_s records.</a:t>
            </a:r>
            <a:r>
              <a:rPr lang="nl-BE" baseline="0" dirty="0" smtClean="0"/>
              <a:t> </a:t>
            </a:r>
            <a:r>
              <a:rPr lang="nl-BE" dirty="0" smtClean="0"/>
              <a:t>The user is </a:t>
            </a:r>
            <a:r>
              <a:rPr lang="nl-BE" dirty="0" err="1" smtClean="0"/>
              <a:t>also</a:t>
            </a:r>
            <a:r>
              <a:rPr lang="nl-BE" dirty="0" smtClean="0"/>
              <a:t> </a:t>
            </a:r>
            <a:r>
              <a:rPr lang="nl-BE" dirty="0" err="1" smtClean="0"/>
              <a:t>notified</a:t>
            </a:r>
            <a:r>
              <a:rPr lang="nl-BE" dirty="0" smtClean="0"/>
              <a:t> </a:t>
            </a:r>
            <a:r>
              <a:rPr lang="nl-BE" dirty="0" err="1" smtClean="0"/>
              <a:t>about</a:t>
            </a:r>
            <a:r>
              <a:rPr lang="nl-BE" dirty="0" smtClean="0"/>
              <a:t> </a:t>
            </a:r>
            <a:r>
              <a:rPr lang="nl-BE" dirty="0" err="1" smtClean="0"/>
              <a:t>this</a:t>
            </a:r>
            <a:r>
              <a:rPr lang="nl-BE" dirty="0" smtClean="0"/>
              <a:t> update.</a:t>
            </a:r>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p>
            <a:fld id="{F8683C40-46BB-4654-A0F6-4147EE2C1A92}" type="slidenum">
              <a:rPr lang="en-US" smtClean="0"/>
              <a:pPr/>
              <a:t>73</a:t>
            </a:fld>
            <a:endParaRPr lang="en-US" smtClean="0"/>
          </a:p>
        </p:txBody>
      </p:sp>
      <p:sp>
        <p:nvSpPr>
          <p:cNvPr id="209923" name="Rectangle 2"/>
          <p:cNvSpPr>
            <a:spLocks noGrp="1" noRot="1" noChangeAspect="1" noChangeArrowheads="1" noTextEdit="1"/>
          </p:cNvSpPr>
          <p:nvPr>
            <p:ph type="sldImg"/>
          </p:nvPr>
        </p:nvSpPr>
        <p:spPr>
          <a:xfrm>
            <a:off x="2865438" y="523875"/>
            <a:ext cx="3505200" cy="2628900"/>
          </a:xfrm>
          <a:ln/>
        </p:spPr>
      </p:sp>
      <p:sp>
        <p:nvSpPr>
          <p:cNvPr id="209924" name="Rectangle 3"/>
          <p:cNvSpPr>
            <a:spLocks noGrp="1" noChangeArrowheads="1"/>
          </p:cNvSpPr>
          <p:nvPr>
            <p:ph type="body" idx="1"/>
          </p:nvPr>
        </p:nvSpPr>
        <p:spPr>
          <a:xfrm>
            <a:off x="1539349" y="3331331"/>
            <a:ext cx="6157384" cy="3153985"/>
          </a:xfrm>
          <a:noFill/>
          <a:ln/>
        </p:spPr>
        <p:txBody>
          <a:bodyPr/>
          <a:lstStyle/>
          <a:p>
            <a:pPr eaLnBrk="1" hangingPunct="1">
              <a:buFontTx/>
              <a:buNone/>
            </a:pPr>
            <a:endParaRPr lang="nl-BE" dirty="0"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p>
            <a:fld id="{A84AE6E2-7A2C-4EE5-BD37-01C16BD58E43}" type="slidenum">
              <a:rPr lang="en-US" smtClean="0"/>
              <a:pPr/>
              <a:t>74</a:t>
            </a:fld>
            <a:endParaRPr lang="en-US" smtClean="0"/>
          </a:p>
        </p:txBody>
      </p:sp>
      <p:sp>
        <p:nvSpPr>
          <p:cNvPr id="210947" name="Rectangle 2"/>
          <p:cNvSpPr>
            <a:spLocks noGrp="1" noRot="1" noChangeAspect="1" noChangeArrowheads="1" noTextEdit="1"/>
          </p:cNvSpPr>
          <p:nvPr>
            <p:ph type="sldImg"/>
          </p:nvPr>
        </p:nvSpPr>
        <p:spPr>
          <a:xfrm>
            <a:off x="2865438" y="523875"/>
            <a:ext cx="3505200" cy="2628900"/>
          </a:xfrm>
          <a:ln/>
        </p:spPr>
      </p:sp>
      <p:sp>
        <p:nvSpPr>
          <p:cNvPr id="210948" name="Rectangle 3"/>
          <p:cNvSpPr>
            <a:spLocks noGrp="1" noChangeArrowheads="1"/>
          </p:cNvSpPr>
          <p:nvPr>
            <p:ph type="body" idx="1"/>
          </p:nvPr>
        </p:nvSpPr>
        <p:spPr>
          <a:xfrm>
            <a:off x="1539349" y="3331331"/>
            <a:ext cx="6157384" cy="3153985"/>
          </a:xfrm>
          <a:noFill/>
          <a:ln/>
        </p:spPr>
        <p:txBody>
          <a:bodyPr/>
          <a:lstStyle/>
          <a:p>
            <a:pPr eaLnBrk="1" hangingPunct="1">
              <a:buFontTx/>
              <a:buNone/>
            </a:pPr>
            <a:endParaRPr lang="nl-BE" dirty="0"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7"/>
          <p:cNvSpPr>
            <a:spLocks noGrp="1" noChangeArrowheads="1"/>
          </p:cNvSpPr>
          <p:nvPr>
            <p:ph type="sldNum" sz="quarter" idx="5"/>
          </p:nvPr>
        </p:nvSpPr>
        <p:spPr>
          <a:noFill/>
        </p:spPr>
        <p:txBody>
          <a:bodyPr/>
          <a:lstStyle/>
          <a:p>
            <a:fld id="{5C9442AE-3436-40BC-8B58-149FA53FAF5E}" type="slidenum">
              <a:rPr lang="en-US" smtClean="0"/>
              <a:pPr/>
              <a:t>75</a:t>
            </a:fld>
            <a:endParaRPr lang="en-US" smtClean="0"/>
          </a:p>
        </p:txBody>
      </p:sp>
      <p:sp>
        <p:nvSpPr>
          <p:cNvPr id="211971" name="Rectangle 2"/>
          <p:cNvSpPr>
            <a:spLocks noGrp="1" noRot="1" noChangeAspect="1" noChangeArrowheads="1" noTextEdit="1"/>
          </p:cNvSpPr>
          <p:nvPr>
            <p:ph type="sldImg"/>
          </p:nvPr>
        </p:nvSpPr>
        <p:spPr>
          <a:xfrm>
            <a:off x="2865438" y="523875"/>
            <a:ext cx="3505200" cy="2628900"/>
          </a:xfrm>
          <a:ln/>
        </p:spPr>
      </p:sp>
      <p:sp>
        <p:nvSpPr>
          <p:cNvPr id="211972" name="Rectangle 3"/>
          <p:cNvSpPr>
            <a:spLocks noGrp="1" noChangeArrowheads="1"/>
          </p:cNvSpPr>
          <p:nvPr>
            <p:ph type="body" idx="1"/>
          </p:nvPr>
        </p:nvSpPr>
        <p:spPr>
          <a:xfrm>
            <a:off x="1539349" y="3331331"/>
            <a:ext cx="6157384" cy="3153985"/>
          </a:xfrm>
          <a:noFill/>
          <a:ln/>
        </p:spPr>
        <p:txBody>
          <a:bodyPr/>
          <a:lstStyle/>
          <a:p>
            <a:pPr eaLnBrk="1" hangingPunct="1"/>
            <a:r>
              <a:rPr lang="nl-BE" dirty="0" smtClean="0"/>
              <a:t>The business </a:t>
            </a:r>
            <a:r>
              <a:rPr lang="nl-BE" dirty="0" err="1" smtClean="0"/>
              <a:t>logic</a:t>
            </a:r>
            <a:r>
              <a:rPr lang="nl-BE" dirty="0" smtClean="0"/>
              <a:t> </a:t>
            </a:r>
            <a:r>
              <a:rPr lang="nl-BE" dirty="0" err="1" smtClean="0"/>
              <a:t>will</a:t>
            </a:r>
            <a:r>
              <a:rPr lang="nl-BE" dirty="0" smtClean="0"/>
              <a:t> </a:t>
            </a:r>
            <a:r>
              <a:rPr lang="nl-BE" dirty="0" err="1" smtClean="0"/>
              <a:t>write</a:t>
            </a:r>
            <a:r>
              <a:rPr lang="nl-BE" dirty="0" smtClean="0"/>
              <a:t> </a:t>
            </a:r>
            <a:r>
              <a:rPr lang="nl-BE" dirty="0" err="1" smtClean="0"/>
              <a:t>messages</a:t>
            </a:r>
            <a:r>
              <a:rPr lang="nl-BE" dirty="0" smtClean="0"/>
              <a:t> to a </a:t>
            </a:r>
            <a:r>
              <a:rPr lang="nl-BE" dirty="0" err="1" smtClean="0"/>
              <a:t>temp-table</a:t>
            </a:r>
            <a:r>
              <a:rPr lang="nl-BE" dirty="0" smtClean="0"/>
              <a:t>, </a:t>
            </a:r>
            <a:r>
              <a:rPr lang="nl-BE" dirty="0" err="1" smtClean="0"/>
              <a:t>not</a:t>
            </a:r>
            <a:r>
              <a:rPr lang="nl-BE" dirty="0" smtClean="0"/>
              <a:t> </a:t>
            </a:r>
            <a:r>
              <a:rPr lang="nl-BE" dirty="0" err="1" smtClean="0"/>
              <a:t>by</a:t>
            </a:r>
            <a:r>
              <a:rPr lang="nl-BE" dirty="0" smtClean="0"/>
              <a:t> </a:t>
            </a:r>
            <a:r>
              <a:rPr lang="nl-BE" dirty="0" err="1" smtClean="0"/>
              <a:t>creating</a:t>
            </a:r>
            <a:r>
              <a:rPr lang="nl-BE" dirty="0" smtClean="0"/>
              <a:t> records </a:t>
            </a:r>
            <a:r>
              <a:rPr lang="nl-BE" dirty="0" err="1" smtClean="0"/>
              <a:t>directly</a:t>
            </a:r>
            <a:r>
              <a:rPr lang="nl-BE" dirty="0" smtClean="0"/>
              <a:t> in the </a:t>
            </a:r>
            <a:r>
              <a:rPr lang="nl-BE" dirty="0" err="1" smtClean="0"/>
              <a:t>table</a:t>
            </a:r>
            <a:r>
              <a:rPr lang="nl-BE" dirty="0" smtClean="0"/>
              <a:t>, </a:t>
            </a:r>
            <a:r>
              <a:rPr lang="nl-BE" dirty="0" err="1" smtClean="0"/>
              <a:t>but</a:t>
            </a:r>
            <a:r>
              <a:rPr lang="nl-BE" dirty="0" smtClean="0"/>
              <a:t> </a:t>
            </a:r>
            <a:r>
              <a:rPr lang="nl-BE" dirty="0" err="1" smtClean="0"/>
              <a:t>by</a:t>
            </a:r>
            <a:r>
              <a:rPr lang="nl-BE" dirty="0" smtClean="0"/>
              <a:t> </a:t>
            </a:r>
            <a:r>
              <a:rPr lang="nl-BE" dirty="0" err="1" smtClean="0"/>
              <a:t>calling</a:t>
            </a:r>
            <a:r>
              <a:rPr lang="nl-BE" dirty="0" smtClean="0"/>
              <a:t> </a:t>
            </a:r>
            <a:r>
              <a:rPr lang="nl-BE" dirty="0" err="1" smtClean="0"/>
              <a:t>method</a:t>
            </a:r>
            <a:r>
              <a:rPr lang="nl-BE" dirty="0" smtClean="0"/>
              <a:t> </a:t>
            </a:r>
            <a:r>
              <a:rPr lang="nl-BE" dirty="0" err="1" smtClean="0"/>
              <a:t>SetMessage</a:t>
            </a:r>
            <a:r>
              <a:rPr lang="nl-BE" dirty="0" smtClean="0"/>
              <a:t>.</a:t>
            </a:r>
          </a:p>
          <a:p>
            <a:pPr eaLnBrk="1" hangingPunct="1"/>
            <a:endParaRPr lang="nl-BE" dirty="0" smtClean="0"/>
          </a:p>
          <a:p>
            <a:pPr eaLnBrk="1" hangingPunct="1"/>
            <a:r>
              <a:rPr lang="nl-BE" dirty="0" err="1" smtClean="0"/>
              <a:t>This</a:t>
            </a:r>
            <a:r>
              <a:rPr lang="nl-BE" dirty="0" smtClean="0"/>
              <a:t> </a:t>
            </a:r>
            <a:r>
              <a:rPr lang="nl-BE" dirty="0" err="1" smtClean="0"/>
              <a:t>table</a:t>
            </a:r>
            <a:r>
              <a:rPr lang="nl-BE" dirty="0" smtClean="0"/>
              <a:t> is </a:t>
            </a:r>
            <a:r>
              <a:rPr lang="nl-BE" dirty="0" err="1" smtClean="0"/>
              <a:t>then</a:t>
            </a:r>
            <a:r>
              <a:rPr lang="nl-BE" dirty="0" smtClean="0"/>
              <a:t> </a:t>
            </a:r>
            <a:r>
              <a:rPr lang="nl-BE" dirty="0" err="1" smtClean="0"/>
              <a:t>returned</a:t>
            </a:r>
            <a:r>
              <a:rPr lang="nl-BE" dirty="0" smtClean="0"/>
              <a:t> to the </a:t>
            </a:r>
            <a:r>
              <a:rPr lang="nl-BE" dirty="0" err="1" smtClean="0"/>
              <a:t>client</a:t>
            </a:r>
            <a:r>
              <a:rPr lang="nl-BE" dirty="0" smtClean="0"/>
              <a:t>.</a:t>
            </a:r>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p>
            <a:fld id="{CAFDD482-FE3B-4038-B99B-EA0A6752650F}" type="slidenum">
              <a:rPr lang="en-US" smtClean="0"/>
              <a:pPr/>
              <a:t>76</a:t>
            </a:fld>
            <a:endParaRPr lang="en-US" smtClean="0"/>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a:ln/>
        </p:spPr>
        <p:txBody>
          <a:bodyPr/>
          <a:lstStyle/>
          <a:p>
            <a:pPr eaLnBrk="1" hangingPunct="1">
              <a:lnSpc>
                <a:spcPct val="90000"/>
              </a:lnSpc>
            </a:pPr>
            <a:r>
              <a:rPr lang="en-US" sz="900" dirty="0" err="1" smtClean="0"/>
              <a:t>tcFcMessage</a:t>
            </a:r>
            <a:endParaRPr lang="en-US" sz="900" dirty="0" smtClean="0"/>
          </a:p>
          <a:p>
            <a:pPr eaLnBrk="1" hangingPunct="1">
              <a:lnSpc>
                <a:spcPct val="90000"/>
              </a:lnSpc>
            </a:pPr>
            <a:r>
              <a:rPr lang="en-US" sz="900" dirty="0" smtClean="0"/>
              <a:t>	The actual (error) message</a:t>
            </a:r>
          </a:p>
          <a:p>
            <a:pPr eaLnBrk="1" hangingPunct="1">
              <a:lnSpc>
                <a:spcPct val="90000"/>
              </a:lnSpc>
            </a:pPr>
            <a:r>
              <a:rPr lang="en-US" sz="900" dirty="0" err="1" smtClean="0"/>
              <a:t>tcFcType</a:t>
            </a:r>
            <a:endParaRPr lang="en-US" sz="900" dirty="0" smtClean="0"/>
          </a:p>
          <a:p>
            <a:pPr eaLnBrk="1" hangingPunct="1">
              <a:lnSpc>
                <a:spcPct val="90000"/>
              </a:lnSpc>
            </a:pPr>
            <a:r>
              <a:rPr lang="en-US" sz="900" dirty="0" smtClean="0"/>
              <a:t>	Type of message</a:t>
            </a:r>
          </a:p>
          <a:p>
            <a:pPr eaLnBrk="1" hangingPunct="1">
              <a:lnSpc>
                <a:spcPct val="90000"/>
              </a:lnSpc>
            </a:pPr>
            <a:r>
              <a:rPr lang="en-US" sz="900" dirty="0" smtClean="0"/>
              <a:t>	E (standard correctable error;</a:t>
            </a:r>
            <a:r>
              <a:rPr lang="en-US" sz="900" baseline="0" dirty="0" smtClean="0"/>
              <a:t> </a:t>
            </a:r>
            <a:r>
              <a:rPr lang="en-US" sz="900" dirty="0" smtClean="0"/>
              <a:t>for example an error caused by incorrect user input)</a:t>
            </a:r>
          </a:p>
          <a:p>
            <a:pPr eaLnBrk="1" hangingPunct="1">
              <a:lnSpc>
                <a:spcPct val="90000"/>
              </a:lnSpc>
            </a:pPr>
            <a:r>
              <a:rPr lang="en-US" sz="900" dirty="0" smtClean="0"/>
              <a:t>	D (non-correctable error;</a:t>
            </a:r>
            <a:r>
              <a:rPr lang="en-US" sz="900" baseline="0" dirty="0" smtClean="0"/>
              <a:t> </a:t>
            </a:r>
            <a:r>
              <a:rPr lang="en-US" sz="900" dirty="0" smtClean="0"/>
              <a:t>for example a restricted delete error)</a:t>
            </a:r>
          </a:p>
          <a:p>
            <a:pPr eaLnBrk="1" hangingPunct="1">
              <a:lnSpc>
                <a:spcPct val="90000"/>
              </a:lnSpc>
            </a:pPr>
            <a:r>
              <a:rPr lang="en-US" sz="900" dirty="0" smtClean="0"/>
              <a:t>	S (system error;</a:t>
            </a:r>
            <a:r>
              <a:rPr lang="en-US" sz="900" baseline="0" dirty="0" smtClean="0"/>
              <a:t> </a:t>
            </a:r>
            <a:r>
              <a:rPr lang="en-US" sz="900" dirty="0" smtClean="0"/>
              <a:t>for example a configuration file not found error)</a:t>
            </a:r>
          </a:p>
          <a:p>
            <a:pPr eaLnBrk="1" hangingPunct="1">
              <a:lnSpc>
                <a:spcPct val="90000"/>
              </a:lnSpc>
            </a:pPr>
            <a:r>
              <a:rPr lang="en-US" sz="900" dirty="0" smtClean="0"/>
              <a:t>	W (warning)</a:t>
            </a:r>
          </a:p>
          <a:p>
            <a:pPr eaLnBrk="1" hangingPunct="1">
              <a:lnSpc>
                <a:spcPct val="90000"/>
              </a:lnSpc>
            </a:pPr>
            <a:r>
              <a:rPr lang="en-US" sz="900" dirty="0" smtClean="0"/>
              <a:t>	I (information)</a:t>
            </a:r>
          </a:p>
          <a:p>
            <a:pPr eaLnBrk="1" hangingPunct="1">
              <a:lnSpc>
                <a:spcPct val="90000"/>
              </a:lnSpc>
            </a:pPr>
            <a:r>
              <a:rPr lang="en-US" sz="900" dirty="0" err="1" smtClean="0"/>
              <a:t>tiFcSeverity</a:t>
            </a:r>
            <a:endParaRPr lang="en-US" sz="900" dirty="0" smtClean="0"/>
          </a:p>
          <a:p>
            <a:pPr eaLnBrk="1" hangingPunct="1">
              <a:lnSpc>
                <a:spcPct val="90000"/>
              </a:lnSpc>
            </a:pPr>
            <a:r>
              <a:rPr lang="en-US" sz="900" dirty="0" smtClean="0"/>
              <a:t>	1 (highest severity)</a:t>
            </a:r>
          </a:p>
          <a:p>
            <a:pPr eaLnBrk="1" hangingPunct="1">
              <a:lnSpc>
                <a:spcPct val="90000"/>
              </a:lnSpc>
            </a:pPr>
            <a:r>
              <a:rPr lang="en-US" sz="900" dirty="0" smtClean="0"/>
              <a:t>	to</a:t>
            </a:r>
          </a:p>
          <a:p>
            <a:pPr eaLnBrk="1" hangingPunct="1">
              <a:lnSpc>
                <a:spcPct val="90000"/>
              </a:lnSpc>
            </a:pPr>
            <a:r>
              <a:rPr lang="en-US" sz="900" dirty="0" smtClean="0"/>
              <a:t>	5 (lowest severity)</a:t>
            </a:r>
          </a:p>
          <a:p>
            <a:pPr eaLnBrk="1" hangingPunct="1">
              <a:lnSpc>
                <a:spcPct val="90000"/>
              </a:lnSpc>
            </a:pPr>
            <a:r>
              <a:rPr lang="en-US" sz="900" dirty="0" err="1" smtClean="0"/>
              <a:t>tcFcMsgNumber</a:t>
            </a:r>
            <a:endParaRPr lang="en-US" sz="900" dirty="0" smtClean="0"/>
          </a:p>
          <a:p>
            <a:pPr eaLnBrk="1" hangingPunct="1">
              <a:lnSpc>
                <a:spcPct val="90000"/>
              </a:lnSpc>
            </a:pPr>
            <a:r>
              <a:rPr lang="en-US" sz="900" dirty="0" smtClean="0"/>
              <a:t>	Unique key to identify the error message and look it up in the application source code</a:t>
            </a:r>
          </a:p>
          <a:p>
            <a:pPr eaLnBrk="1" hangingPunct="1">
              <a:lnSpc>
                <a:spcPct val="90000"/>
              </a:lnSpc>
            </a:pPr>
            <a:r>
              <a:rPr lang="en-US" sz="900" dirty="0" err="1" smtClean="0"/>
              <a:t>tcFcBusMethod</a:t>
            </a:r>
            <a:endParaRPr lang="en-US" sz="900" dirty="0" smtClean="0"/>
          </a:p>
          <a:p>
            <a:pPr eaLnBrk="1" hangingPunct="1">
              <a:lnSpc>
                <a:spcPct val="90000"/>
              </a:lnSpc>
            </a:pPr>
            <a:r>
              <a:rPr lang="en-US" sz="900" dirty="0" smtClean="0"/>
              <a:t>	Name of the business method that raised the error</a:t>
            </a:r>
          </a:p>
          <a:p>
            <a:pPr eaLnBrk="1" hangingPunct="1">
              <a:lnSpc>
                <a:spcPct val="90000"/>
              </a:lnSpc>
            </a:pPr>
            <a:r>
              <a:rPr lang="en-US" sz="900" dirty="0" err="1" smtClean="0"/>
              <a:t>tcFcFieldLabel</a:t>
            </a:r>
            <a:endParaRPr lang="en-US" sz="900" dirty="0" smtClean="0"/>
          </a:p>
          <a:p>
            <a:pPr eaLnBrk="1" hangingPunct="1">
              <a:lnSpc>
                <a:spcPct val="90000"/>
              </a:lnSpc>
            </a:pPr>
            <a:r>
              <a:rPr lang="en-US" sz="900" dirty="0" err="1" smtClean="0"/>
              <a:t>tcFcFieldName</a:t>
            </a:r>
            <a:endParaRPr lang="en-US" sz="900" dirty="0" smtClean="0"/>
          </a:p>
          <a:p>
            <a:pPr eaLnBrk="1" hangingPunct="1">
              <a:lnSpc>
                <a:spcPct val="90000"/>
              </a:lnSpc>
            </a:pPr>
            <a:r>
              <a:rPr lang="en-US" sz="900" dirty="0" err="1" smtClean="0"/>
              <a:t>tcFcFieldValue</a:t>
            </a:r>
            <a:endParaRPr lang="en-US" sz="900" dirty="0" smtClean="0"/>
          </a:p>
          <a:p>
            <a:pPr eaLnBrk="1" hangingPunct="1">
              <a:lnSpc>
                <a:spcPct val="90000"/>
              </a:lnSpc>
            </a:pPr>
            <a:r>
              <a:rPr lang="en-US" sz="900" dirty="0" err="1" smtClean="0"/>
              <a:t>tcFcRowid</a:t>
            </a:r>
            <a:endParaRPr lang="en-US" sz="900" dirty="0" smtClean="0"/>
          </a:p>
          <a:p>
            <a:pPr eaLnBrk="1" hangingPunct="1">
              <a:lnSpc>
                <a:spcPct val="90000"/>
              </a:lnSpc>
            </a:pPr>
            <a:r>
              <a:rPr lang="en-US" sz="900" dirty="0" smtClean="0"/>
              <a:t>	If the error is a validation error on data in the object dataset, these columns indicate what record and what column on that record contains an incorrect value.</a:t>
            </a:r>
          </a:p>
          <a:p>
            <a:pPr eaLnBrk="1" hangingPunct="1">
              <a:lnSpc>
                <a:spcPct val="90000"/>
              </a:lnSpc>
            </a:pPr>
            <a:r>
              <a:rPr lang="en-US" sz="900" dirty="0" err="1" smtClean="0"/>
              <a:t>tcFcContext</a:t>
            </a:r>
            <a:endParaRPr lang="en-US" sz="900" dirty="0" smtClean="0"/>
          </a:p>
          <a:p>
            <a:pPr eaLnBrk="1" hangingPunct="1">
              <a:lnSpc>
                <a:spcPct val="90000"/>
              </a:lnSpc>
            </a:pPr>
            <a:r>
              <a:rPr lang="en-US" sz="900" dirty="0" err="1" smtClean="0"/>
              <a:t>tcFcExplanation</a:t>
            </a:r>
            <a:endParaRPr lang="en-US" sz="900" dirty="0" smtClean="0"/>
          </a:p>
          <a:p>
            <a:pPr eaLnBrk="1" hangingPunct="1">
              <a:lnSpc>
                <a:spcPct val="90000"/>
              </a:lnSpc>
            </a:pPr>
            <a:r>
              <a:rPr lang="en-US" sz="900" dirty="0" err="1" smtClean="0"/>
              <a:t>tcFcIdentification</a:t>
            </a:r>
            <a:endParaRPr lang="en-US" sz="900" dirty="0"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7"/>
          <p:cNvSpPr>
            <a:spLocks noGrp="1" noChangeArrowheads="1"/>
          </p:cNvSpPr>
          <p:nvPr>
            <p:ph type="sldNum" sz="quarter" idx="5"/>
          </p:nvPr>
        </p:nvSpPr>
        <p:spPr>
          <a:noFill/>
        </p:spPr>
        <p:txBody>
          <a:bodyPr/>
          <a:lstStyle/>
          <a:p>
            <a:fld id="{6364C412-7A67-4649-ADCE-B1403C7C8284}" type="slidenum">
              <a:rPr lang="en-US" smtClean="0"/>
              <a:pPr/>
              <a:t>77</a:t>
            </a:fld>
            <a:endParaRPr lang="en-US" smtClean="0"/>
          </a:p>
        </p:txBody>
      </p:sp>
      <p:sp>
        <p:nvSpPr>
          <p:cNvPr id="214019" name="Rectangle 2"/>
          <p:cNvSpPr>
            <a:spLocks noGrp="1" noRot="1" noChangeAspect="1" noChangeArrowheads="1" noTextEdit="1"/>
          </p:cNvSpPr>
          <p:nvPr>
            <p:ph type="sldImg"/>
          </p:nvPr>
        </p:nvSpPr>
        <p:spPr>
          <a:ln/>
        </p:spPr>
      </p:sp>
      <p:sp>
        <p:nvSpPr>
          <p:cNvPr id="214020" name="Rectangle 3"/>
          <p:cNvSpPr>
            <a:spLocks noGrp="1" noChangeArrowheads="1"/>
          </p:cNvSpPr>
          <p:nvPr>
            <p:ph type="body" idx="1"/>
          </p:nvPr>
        </p:nvSpPr>
        <p:spPr>
          <a:noFill/>
          <a:ln/>
        </p:spPr>
        <p:txBody>
          <a:bodyPr/>
          <a:lstStyle/>
          <a:p>
            <a:pPr eaLnBrk="1" hangingPunct="1"/>
            <a:r>
              <a:rPr lang="en-US" dirty="0" smtClean="0"/>
              <a:t>(Almost) every business method has an output parameter </a:t>
            </a:r>
            <a:r>
              <a:rPr lang="en-US" dirty="0" err="1" smtClean="0"/>
              <a:t>oiReturnStatus</a:t>
            </a:r>
            <a:r>
              <a:rPr lang="en-US" dirty="0" smtClean="0"/>
              <a:t> to indicate if the method executed correctly.</a:t>
            </a:r>
          </a:p>
          <a:p>
            <a:pPr eaLnBrk="1" hangingPunct="1"/>
            <a:endParaRPr lang="en-US" dirty="0" smtClean="0"/>
          </a:p>
          <a:p>
            <a:pPr eaLnBrk="1" hangingPunct="1"/>
            <a:r>
              <a:rPr lang="en-US" dirty="0" smtClean="0"/>
              <a:t>Known return statuses:</a:t>
            </a:r>
          </a:p>
          <a:p>
            <a:pPr eaLnBrk="1" hangingPunct="1"/>
            <a:r>
              <a:rPr lang="en-US" dirty="0" smtClean="0"/>
              <a:t>+1	Warning</a:t>
            </a:r>
          </a:p>
          <a:p>
            <a:pPr eaLnBrk="1" hangingPunct="1"/>
            <a:r>
              <a:rPr lang="en-US" dirty="0" smtClean="0"/>
              <a:t>-1	Validation error</a:t>
            </a:r>
          </a:p>
          <a:p>
            <a:pPr eaLnBrk="1" hangingPunct="1"/>
            <a:r>
              <a:rPr lang="en-US" dirty="0" smtClean="0"/>
              <a:t>-2	Optimistic lock error</a:t>
            </a:r>
          </a:p>
          <a:p>
            <a:pPr eaLnBrk="1" hangingPunct="1"/>
            <a:r>
              <a:rPr lang="en-US" dirty="0" smtClean="0"/>
              <a:t>-3	Standard run-time error</a:t>
            </a:r>
          </a:p>
          <a:p>
            <a:pPr eaLnBrk="1" hangingPunct="1"/>
            <a:r>
              <a:rPr lang="en-US" dirty="0" smtClean="0"/>
              <a:t>-4	No results found</a:t>
            </a:r>
          </a:p>
          <a:p>
            <a:pPr eaLnBrk="1" hangingPunct="1"/>
            <a:r>
              <a:rPr lang="en-US" dirty="0" smtClean="0"/>
              <a:t>-5	Fatal error</a:t>
            </a:r>
          </a:p>
          <a:p>
            <a:pPr eaLnBrk="1" hangingPunct="1"/>
            <a:r>
              <a:rPr lang="en-US" dirty="0" smtClean="0"/>
              <a:t>-98	Progress runtime (error not raised by the application but by the progress runtime)</a:t>
            </a: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p>
            <a:fld id="{E603DD45-02D8-43BC-B0DB-F775EFE048D8}" type="slidenum">
              <a:rPr lang="en-US" smtClean="0"/>
              <a:pPr/>
              <a:t>78</a:t>
            </a:fld>
            <a:endParaRPr lang="en-US" smtClean="0"/>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xfrm>
            <a:off x="1230678" y="3330173"/>
            <a:ext cx="6774725" cy="3153984"/>
          </a:xfrm>
          <a:noFill/>
          <a:ln/>
        </p:spPr>
        <p:txBody>
          <a:bodyPr/>
          <a:lstStyle/>
          <a:p>
            <a:pPr eaLnBrk="1" hangingPunct="1"/>
            <a:endParaRPr 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p>
            <a:fld id="{6D264E44-42EF-40CC-ABF1-8C2DA9997B1D}" type="slidenum">
              <a:rPr lang="en-US" smtClean="0"/>
              <a:pPr/>
              <a:t>79</a:t>
            </a:fld>
            <a:endParaRPr lang="en-US" smtClean="0"/>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800" b="0" u="none" dirty="0" smtClean="0"/>
              <a:t>General requirements</a:t>
            </a:r>
          </a:p>
          <a:p>
            <a:pPr marL="658985" lvl="1" indent="-486612" eaLnBrk="1" hangingPunct="1">
              <a:lnSpc>
                <a:spcPct val="80000"/>
              </a:lnSpc>
            </a:pPr>
            <a:r>
              <a:rPr lang="en-US" sz="800" u="sng" dirty="0" smtClean="0"/>
              <a:t>[G1] Manageable</a:t>
            </a:r>
            <a:endParaRPr lang="nl-NL" sz="800" u="sng" dirty="0" smtClean="0"/>
          </a:p>
          <a:p>
            <a:pPr marL="182880" lvl="1" indent="0" eaLnBrk="1" hangingPunct="1">
              <a:lnSpc>
                <a:spcPct val="80000"/>
              </a:lnSpc>
            </a:pPr>
            <a:r>
              <a:rPr lang="en-US" sz="800" dirty="0" smtClean="0"/>
              <a:t>The Customizations should be easily manageable. This means that a developer is able to add and change Customization code using his own preferred development tools. </a:t>
            </a:r>
            <a:r>
              <a:rPr lang="en-US" sz="800" baseline="0" dirty="0" smtClean="0"/>
              <a:t> </a:t>
            </a:r>
            <a:r>
              <a:rPr lang="en-US" sz="800" dirty="0" smtClean="0"/>
              <a:t>For Progress this might be the Progress Editor or OE architect.</a:t>
            </a:r>
            <a:endParaRPr lang="en-US" sz="800" u="sng" dirty="0" smtClean="0"/>
          </a:p>
          <a:p>
            <a:pPr marL="658985" lvl="1" indent="-486612" eaLnBrk="1" hangingPunct="1">
              <a:lnSpc>
                <a:spcPct val="80000"/>
              </a:lnSpc>
            </a:pPr>
            <a:r>
              <a:rPr lang="en-US" sz="800" u="sng" dirty="0" smtClean="0"/>
              <a:t>[G2] Upgradeability</a:t>
            </a:r>
            <a:endParaRPr lang="nl-NL" sz="800" u="sng" dirty="0" smtClean="0"/>
          </a:p>
          <a:p>
            <a:pPr marL="182880" lvl="1" indent="0" eaLnBrk="1" hangingPunct="1">
              <a:lnSpc>
                <a:spcPct val="80000"/>
              </a:lnSpc>
            </a:pPr>
            <a:r>
              <a:rPr lang="en-US" sz="800" dirty="0" smtClean="0"/>
              <a:t>The effort required to move non-intrusive Customizations from one version of the standard product to another should be minimized and predictable.</a:t>
            </a:r>
          </a:p>
          <a:p>
            <a:pPr marL="182880" lvl="1" indent="0" eaLnBrk="1" hangingPunct="1">
              <a:lnSpc>
                <a:spcPct val="80000"/>
              </a:lnSpc>
            </a:pPr>
            <a:r>
              <a:rPr lang="en-US" sz="800" dirty="0" smtClean="0"/>
              <a:t>When Customizations are in place at a customer installation, it should be relatively easy for the customer to upgrade the Customizations to a newer version of the standard product.</a:t>
            </a:r>
            <a:endParaRPr lang="en-US" sz="800" u="sng" dirty="0" smtClean="0"/>
          </a:p>
          <a:p>
            <a:pPr marL="658985" lvl="1" indent="-486612" eaLnBrk="1" hangingPunct="1">
              <a:lnSpc>
                <a:spcPct val="80000"/>
              </a:lnSpc>
            </a:pPr>
            <a:r>
              <a:rPr lang="en-US" sz="800" u="sng" dirty="0" smtClean="0"/>
              <a:t>[G3] Learning curve</a:t>
            </a:r>
            <a:endParaRPr lang="nl-NL" sz="800" u="sng" dirty="0" smtClean="0"/>
          </a:p>
          <a:p>
            <a:pPr marL="182880" lvl="1" indent="0" eaLnBrk="1" hangingPunct="1">
              <a:lnSpc>
                <a:spcPct val="80000"/>
              </a:lnSpc>
            </a:pPr>
            <a:r>
              <a:rPr lang="en-US" sz="800" dirty="0" smtClean="0"/>
              <a:t>It should be easy enough for an experienced developer to start writing non-intrusive Customization code. The system should come with enough documentation, samples and templates.</a:t>
            </a:r>
          </a:p>
          <a:p>
            <a:pPr marL="182880" lvl="1" indent="0" eaLnBrk="1" hangingPunct="1">
              <a:lnSpc>
                <a:spcPct val="80000"/>
              </a:lnSpc>
            </a:pPr>
            <a:r>
              <a:rPr lang="en-US" sz="800" dirty="0" smtClean="0"/>
              <a:t>It may also be necessary to provide Customization training.</a:t>
            </a:r>
            <a:endParaRPr lang="en-US" sz="800" u="sng" dirty="0" smtClean="0"/>
          </a:p>
          <a:p>
            <a:pPr marL="658985" lvl="1" indent="-486612" eaLnBrk="1" hangingPunct="1">
              <a:lnSpc>
                <a:spcPct val="80000"/>
              </a:lnSpc>
            </a:pPr>
            <a:r>
              <a:rPr lang="en-US" sz="800" u="sng" dirty="0" smtClean="0"/>
              <a:t>[G4] Extra localizations</a:t>
            </a:r>
            <a:endParaRPr lang="nl-NL" sz="800" u="sng" dirty="0" smtClean="0"/>
          </a:p>
          <a:p>
            <a:pPr marL="182880" lvl="1" indent="0" eaLnBrk="1" hangingPunct="1">
              <a:lnSpc>
                <a:spcPct val="80000"/>
              </a:lnSpc>
            </a:pPr>
            <a:r>
              <a:rPr lang="en-US" sz="800" dirty="0" smtClean="0"/>
              <a:t>It should be possible for local service organizations to add specific localization code via non-intrusive Customizations and deliver this as add-ons with the standard product.</a:t>
            </a:r>
            <a:endParaRPr lang="en-US" sz="800" u="sng" dirty="0" smtClean="0"/>
          </a:p>
          <a:p>
            <a:pPr marL="658985" lvl="1" indent="-486612" eaLnBrk="1" hangingPunct="1">
              <a:lnSpc>
                <a:spcPct val="80000"/>
              </a:lnSpc>
            </a:pPr>
            <a:r>
              <a:rPr lang="en-US" sz="800" u="sng" dirty="0" smtClean="0"/>
              <a:t>[G5] Documentation</a:t>
            </a:r>
            <a:endParaRPr lang="nl-NL" sz="800" u="sng" dirty="0" smtClean="0"/>
          </a:p>
          <a:p>
            <a:pPr marL="182880" lvl="1" indent="0" eaLnBrk="1" hangingPunct="1">
              <a:lnSpc>
                <a:spcPct val="80000"/>
              </a:lnSpc>
            </a:pPr>
            <a:r>
              <a:rPr lang="en-US" sz="800" dirty="0" smtClean="0"/>
              <a:t>Customizations should come with sufficient documentation.</a:t>
            </a:r>
            <a:r>
              <a:rPr lang="en-US" sz="800" baseline="0" dirty="0" smtClean="0"/>
              <a:t> </a:t>
            </a:r>
            <a:r>
              <a:rPr lang="en-US" sz="800" dirty="0" smtClean="0"/>
              <a:t>People should be able to use the documentation to set up and define a Customization, code it and maintain it.</a:t>
            </a:r>
            <a:r>
              <a:rPr lang="en-US" sz="800" baseline="0" dirty="0" smtClean="0"/>
              <a:t> </a:t>
            </a:r>
            <a:r>
              <a:rPr lang="en-US" sz="800" dirty="0" smtClean="0"/>
              <a:t>The documentation should also include the object-specific documentation. For example, what are the extendable methods of the Journal Entry component?</a:t>
            </a:r>
            <a:endParaRPr lang="en-US" sz="800" u="sng" dirty="0" smtClean="0"/>
          </a:p>
          <a:p>
            <a:pPr marL="658985" lvl="1" indent="-486612" eaLnBrk="1" hangingPunct="1">
              <a:lnSpc>
                <a:spcPct val="80000"/>
              </a:lnSpc>
            </a:pPr>
            <a:r>
              <a:rPr lang="en-US" sz="800" u="sng" dirty="0" smtClean="0"/>
              <a:t>[G6] Training</a:t>
            </a:r>
            <a:endParaRPr lang="nl-NL" sz="800" u="sng" dirty="0" smtClean="0"/>
          </a:p>
          <a:p>
            <a:pPr marL="182880" lvl="1" indent="0" eaLnBrk="1" hangingPunct="1">
              <a:lnSpc>
                <a:spcPct val="80000"/>
              </a:lnSpc>
            </a:pPr>
            <a:r>
              <a:rPr lang="en-US" sz="800" dirty="0" smtClean="0"/>
              <a:t>Customization should come with training for QAD services on how the non-intrusive Customization works.</a:t>
            </a:r>
            <a:r>
              <a:rPr lang="en-US" sz="800" baseline="0" dirty="0" smtClean="0"/>
              <a:t> </a:t>
            </a:r>
            <a:r>
              <a:rPr lang="en-US" sz="800" dirty="0" smtClean="0"/>
              <a:t>The training material should cover some of the most</a:t>
            </a:r>
            <a:r>
              <a:rPr lang="en-US" sz="800" baseline="0" dirty="0" smtClean="0"/>
              <a:t> </a:t>
            </a:r>
            <a:r>
              <a:rPr lang="en-US" sz="800" dirty="0" smtClean="0"/>
              <a:t>used Customization techniques.</a:t>
            </a:r>
            <a:r>
              <a:rPr lang="en-US" sz="800" baseline="0" dirty="0" smtClean="0"/>
              <a:t> </a:t>
            </a:r>
            <a:r>
              <a:rPr lang="en-US" sz="800" dirty="0" smtClean="0"/>
              <a:t>Training material should be constructed in such a way that it can be used by services to explain to partners and customers how to implement NI Customization.</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p>
            <a:fld id="{5F83B236-A0C8-4099-9D34-F6B6045870E4}" type="slidenum">
              <a:rPr lang="en-US" smtClean="0"/>
              <a:pPr/>
              <a:t>8</a:t>
            </a:fld>
            <a:endParaRPr lang="en-US" smtClean="0"/>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a:ln/>
        </p:spPr>
        <p:txBody>
          <a:bodyPr/>
          <a:lstStyle/>
          <a:p>
            <a:pPr eaLnBrk="1" hangingPunct="1">
              <a:buFontTx/>
              <a:buNone/>
            </a:pPr>
            <a:endParaRPr lang="en-US" dirty="0"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7"/>
          <p:cNvSpPr>
            <a:spLocks noGrp="1" noChangeArrowheads="1"/>
          </p:cNvSpPr>
          <p:nvPr>
            <p:ph type="sldNum" sz="quarter" idx="5"/>
          </p:nvPr>
        </p:nvSpPr>
        <p:spPr>
          <a:noFill/>
        </p:spPr>
        <p:txBody>
          <a:bodyPr/>
          <a:lstStyle/>
          <a:p>
            <a:fld id="{BAE7C3E3-E1ED-4006-9926-D32865F2DEFC}" type="slidenum">
              <a:rPr lang="en-US" smtClean="0"/>
              <a:pPr/>
              <a:t>80</a:t>
            </a:fld>
            <a:endParaRPr lang="en-US" smtClean="0"/>
          </a:p>
        </p:txBody>
      </p:sp>
      <p:sp>
        <p:nvSpPr>
          <p:cNvPr id="217091" name="Rectangle 2"/>
          <p:cNvSpPr>
            <a:spLocks noGrp="1" noRot="1" noChangeAspect="1" noChangeArrowheads="1" noTextEdit="1"/>
          </p:cNvSpPr>
          <p:nvPr>
            <p:ph type="sldImg"/>
          </p:nvPr>
        </p:nvSpPr>
        <p:spPr>
          <a:ln/>
        </p:spPr>
      </p:sp>
      <p:sp>
        <p:nvSpPr>
          <p:cNvPr id="217092" name="Rectangle 3"/>
          <p:cNvSpPr>
            <a:spLocks noGrp="1" noChangeArrowheads="1"/>
          </p:cNvSpPr>
          <p:nvPr>
            <p:ph type="body" idx="1"/>
          </p:nvPr>
        </p:nvSpPr>
        <p:spPr>
          <a:xfrm>
            <a:off x="924009" y="3329013"/>
            <a:ext cx="7388059" cy="3155144"/>
          </a:xfrm>
          <a:noFill/>
          <a:ln/>
        </p:spPr>
        <p:txBody>
          <a:bodyPr/>
          <a:lstStyle/>
          <a:p>
            <a:pPr marL="219662" indent="-219662" eaLnBrk="1" hangingPunct="1">
              <a:lnSpc>
                <a:spcPct val="80000"/>
              </a:lnSpc>
            </a:pPr>
            <a:r>
              <a:rPr lang="en-GB" sz="600" b="0" u="none" dirty="0" smtClean="0"/>
              <a:t>Application changes</a:t>
            </a:r>
          </a:p>
          <a:p>
            <a:pPr marL="219662" indent="-219662" eaLnBrk="1" hangingPunct="1">
              <a:lnSpc>
                <a:spcPct val="80000"/>
              </a:lnSpc>
            </a:pPr>
            <a:r>
              <a:rPr lang="en-US" sz="600" u="sng" dirty="0" smtClean="0"/>
              <a:t>[A1] Add fields on existing functions</a:t>
            </a:r>
            <a:endParaRPr lang="nl-NL" sz="600" u="sng" dirty="0" smtClean="0"/>
          </a:p>
          <a:p>
            <a:pPr marL="0" indent="0" eaLnBrk="1" hangingPunct="1">
              <a:lnSpc>
                <a:spcPct val="80000"/>
              </a:lnSpc>
            </a:pPr>
            <a:r>
              <a:rPr lang="en-US" sz="600" dirty="0" smtClean="0"/>
              <a:t>It should be possible to add new custom fields to existing functions in the application.  This means that an extra field can be added to the screen for a certain object (such as a GL account). For this, a developer needs to be able to write logic to retrieve and save the value for this field.</a:t>
            </a:r>
          </a:p>
          <a:p>
            <a:pPr marL="0" indent="0" eaLnBrk="1" hangingPunct="1">
              <a:lnSpc>
                <a:spcPct val="80000"/>
              </a:lnSpc>
            </a:pPr>
            <a:r>
              <a:rPr lang="en-US" sz="600" dirty="0" smtClean="0"/>
              <a:t>Typically, this type of field is stored in a customer-managed shadow table for the standard table. You cannot add fields directly in the standard tables.</a:t>
            </a:r>
          </a:p>
          <a:p>
            <a:pPr marL="0" indent="0" eaLnBrk="1" hangingPunct="1">
              <a:lnSpc>
                <a:spcPct val="80000"/>
              </a:lnSpc>
            </a:pPr>
            <a:r>
              <a:rPr lang="en-US" sz="600" dirty="0" smtClean="0"/>
              <a:t>The developer also needs to be able to specify other metadata for the custom fields (such as format, control type, label, lookup query, possible values).</a:t>
            </a:r>
          </a:p>
          <a:p>
            <a:pPr marL="0" indent="0" eaLnBrk="1" hangingPunct="1">
              <a:lnSpc>
                <a:spcPct val="80000"/>
              </a:lnSpc>
            </a:pPr>
            <a:r>
              <a:rPr lang="en-US" sz="600" dirty="0" smtClean="0"/>
              <a:t>This type of Customization is separate</a:t>
            </a:r>
            <a:r>
              <a:rPr lang="en-US" sz="600" baseline="0" dirty="0" smtClean="0"/>
              <a:t> from </a:t>
            </a:r>
            <a:r>
              <a:rPr lang="en-US" sz="600" dirty="0" smtClean="0"/>
              <a:t>that already provided by the user-defined fields.</a:t>
            </a:r>
            <a:endParaRPr lang="en-US" sz="600" u="sng" dirty="0" smtClean="0"/>
          </a:p>
          <a:p>
            <a:pPr marL="219662" indent="-219662" eaLnBrk="1" hangingPunct="1">
              <a:lnSpc>
                <a:spcPct val="80000"/>
              </a:lnSpc>
            </a:pPr>
            <a:r>
              <a:rPr lang="en-US" sz="600" u="sng" dirty="0" smtClean="0"/>
              <a:t>[A2] Change validations</a:t>
            </a:r>
            <a:endParaRPr lang="nl-NL" sz="600" u="sng" dirty="0" smtClean="0"/>
          </a:p>
          <a:p>
            <a:pPr marL="0" indent="0" eaLnBrk="1" hangingPunct="1">
              <a:lnSpc>
                <a:spcPct val="80000"/>
              </a:lnSpc>
            </a:pPr>
            <a:r>
              <a:rPr lang="en-US" sz="600" dirty="0" smtClean="0"/>
              <a:t>It should be possible to change validations associated with a certain application function.</a:t>
            </a:r>
            <a:r>
              <a:rPr lang="en-US" sz="600" baseline="0" dirty="0" smtClean="0"/>
              <a:t> </a:t>
            </a:r>
            <a:r>
              <a:rPr lang="en-US" sz="600" dirty="0" smtClean="0"/>
              <a:t>This should include field-level validations (like simple checking whether the value is in a certain range) and more complex inter-field and inter-table validations.</a:t>
            </a:r>
          </a:p>
          <a:p>
            <a:pPr marL="0" indent="0" eaLnBrk="1" hangingPunct="1">
              <a:lnSpc>
                <a:spcPct val="80000"/>
              </a:lnSpc>
            </a:pPr>
            <a:r>
              <a:rPr lang="en-US" sz="600" dirty="0" smtClean="0"/>
              <a:t>This also covers adding validations for user-defined fields.</a:t>
            </a:r>
          </a:p>
          <a:p>
            <a:pPr marL="0" indent="0" eaLnBrk="1" hangingPunct="1">
              <a:lnSpc>
                <a:spcPct val="80000"/>
              </a:lnSpc>
            </a:pPr>
            <a:r>
              <a:rPr lang="en-US" sz="600" dirty="0" smtClean="0"/>
              <a:t>This also covers adding validations for new custom fields.</a:t>
            </a:r>
            <a:endParaRPr lang="en-US" sz="600" u="sng" dirty="0" smtClean="0"/>
          </a:p>
          <a:p>
            <a:pPr marL="219662" indent="-219662" eaLnBrk="1" hangingPunct="1">
              <a:lnSpc>
                <a:spcPct val="80000"/>
              </a:lnSpc>
            </a:pPr>
            <a:r>
              <a:rPr lang="en-US" sz="600" u="sng" dirty="0" smtClean="0"/>
              <a:t>[A3] Add custom detail tables</a:t>
            </a:r>
            <a:endParaRPr lang="nl-NL" sz="600" u="sng" dirty="0" smtClean="0"/>
          </a:p>
          <a:p>
            <a:pPr marL="0" indent="0" eaLnBrk="1" hangingPunct="1">
              <a:lnSpc>
                <a:spcPct val="80000"/>
              </a:lnSpc>
            </a:pPr>
            <a:r>
              <a:rPr lang="en-US" sz="600" dirty="0" smtClean="0"/>
              <a:t>It should be possible to add a custom table to represent detailed information on a certain object, and give access to the table on the screen. With this, the Customization developer needs to be able to write logic to retrieve, store, and validate this data.</a:t>
            </a:r>
          </a:p>
          <a:p>
            <a:pPr marL="0" indent="0" eaLnBrk="1" hangingPunct="1">
              <a:lnSpc>
                <a:spcPct val="80000"/>
              </a:lnSpc>
            </a:pPr>
            <a:r>
              <a:rPr lang="en-US" sz="600" dirty="0" smtClean="0"/>
              <a:t>The developer also needs to be able to specify other metadata for the fields in the new table (such as format, label, lookup query, possible values).</a:t>
            </a:r>
            <a:endParaRPr lang="en-US" sz="600" u="sng" dirty="0" smtClean="0"/>
          </a:p>
          <a:p>
            <a:pPr marL="219662" indent="-219662" eaLnBrk="1" hangingPunct="1">
              <a:lnSpc>
                <a:spcPct val="80000"/>
              </a:lnSpc>
            </a:pPr>
            <a:r>
              <a:rPr lang="en-US" sz="600" u="sng" dirty="0" smtClean="0"/>
              <a:t>[A4] Change lookups</a:t>
            </a:r>
            <a:endParaRPr lang="nl-NL" sz="600" u="sng" dirty="0" smtClean="0"/>
          </a:p>
          <a:p>
            <a:pPr marL="0" indent="0" eaLnBrk="1" hangingPunct="1">
              <a:lnSpc>
                <a:spcPct val="80000"/>
              </a:lnSpc>
            </a:pPr>
            <a:r>
              <a:rPr lang="en-US" sz="600" dirty="0" smtClean="0"/>
              <a:t>It should be possible to extend the lookup queries with extra fields, so that custom fields can be shown on lookup grids.</a:t>
            </a:r>
          </a:p>
          <a:p>
            <a:pPr marL="0" indent="0" eaLnBrk="1" hangingPunct="1">
              <a:lnSpc>
                <a:spcPct val="80000"/>
              </a:lnSpc>
            </a:pPr>
            <a:r>
              <a:rPr lang="en-US" sz="600" dirty="0" smtClean="0"/>
              <a:t>In</a:t>
            </a:r>
            <a:r>
              <a:rPr lang="en-US" sz="600" baseline="0" dirty="0" smtClean="0"/>
              <a:t> addition to </a:t>
            </a:r>
            <a:r>
              <a:rPr lang="en-US" sz="600" dirty="0" smtClean="0"/>
              <a:t>adding custom fields in the query result grid, it should be possible to use these fields as filters.</a:t>
            </a:r>
            <a:endParaRPr lang="en-US" sz="600" u="sng" dirty="0" smtClean="0"/>
          </a:p>
          <a:p>
            <a:pPr marL="219662" indent="-219662" eaLnBrk="1" hangingPunct="1">
              <a:lnSpc>
                <a:spcPct val="80000"/>
              </a:lnSpc>
            </a:pPr>
            <a:r>
              <a:rPr lang="en-US" sz="600" u="sng" dirty="0" smtClean="0"/>
              <a:t>[A5] Change field information</a:t>
            </a:r>
            <a:endParaRPr lang="nl-NL" sz="600" u="sng" dirty="0" smtClean="0"/>
          </a:p>
          <a:p>
            <a:pPr marL="0" indent="0" eaLnBrk="1" hangingPunct="1">
              <a:lnSpc>
                <a:spcPct val="80000"/>
              </a:lnSpc>
            </a:pPr>
            <a:r>
              <a:rPr lang="en-US" sz="600" dirty="0" smtClean="0"/>
              <a:t>A Customization developer needs to be able to change certain metadata about fields in the standard application, such as format, label and lookup query. Care should be taken that all labels are translatable, using the same standard built-in mechanism.</a:t>
            </a:r>
            <a:endParaRPr lang="en-US" sz="600" u="sng" dirty="0" smtClean="0"/>
          </a:p>
          <a:p>
            <a:pPr marL="219662" indent="-219662" eaLnBrk="1" hangingPunct="1">
              <a:lnSpc>
                <a:spcPct val="80000"/>
              </a:lnSpc>
            </a:pPr>
            <a:r>
              <a:rPr lang="en-US" sz="600" u="sng" dirty="0" smtClean="0"/>
              <a:t>[A6] Change behavior by adding program code</a:t>
            </a:r>
            <a:endParaRPr lang="nl-NL" sz="600" u="sng" dirty="0" smtClean="0"/>
          </a:p>
          <a:p>
            <a:pPr marL="0" indent="0" eaLnBrk="1" hangingPunct="1">
              <a:lnSpc>
                <a:spcPct val="80000"/>
              </a:lnSpc>
            </a:pPr>
            <a:r>
              <a:rPr lang="en-US" sz="600" dirty="0" smtClean="0"/>
              <a:t>It should be possible to change the application behavior by adding Progress 4GL code on the business layer.</a:t>
            </a:r>
            <a:r>
              <a:rPr lang="en-US" sz="600" baseline="0" dirty="0" smtClean="0"/>
              <a:t> </a:t>
            </a:r>
            <a:r>
              <a:rPr lang="en-US" sz="600" dirty="0" smtClean="0"/>
              <a:t>Typically, a customer should be able to add code when an object is initialized or validated, and also when an object is deleted.</a:t>
            </a:r>
            <a:r>
              <a:rPr lang="en-US" sz="600" baseline="0" dirty="0" smtClean="0"/>
              <a:t> </a:t>
            </a:r>
            <a:r>
              <a:rPr lang="en-US" sz="600" dirty="0" smtClean="0"/>
              <a:t>They should also be able to add code in well-defined places in the program flow typical to CB objects.</a:t>
            </a:r>
            <a:endParaRPr lang="en-US" sz="600" u="sng" dirty="0" smtClean="0"/>
          </a:p>
          <a:p>
            <a:pPr marL="219662" indent="-219662" eaLnBrk="1" hangingPunct="1">
              <a:lnSpc>
                <a:spcPct val="80000"/>
              </a:lnSpc>
            </a:pPr>
            <a:r>
              <a:rPr lang="en-US" sz="600" u="sng" dirty="0" smtClean="0"/>
              <a:t>[A7] Create own queries for lookups</a:t>
            </a:r>
            <a:endParaRPr lang="nl-NL" sz="600" u="sng" dirty="0" smtClean="0"/>
          </a:p>
          <a:p>
            <a:pPr marL="0" indent="0" eaLnBrk="1" hangingPunct="1">
              <a:lnSpc>
                <a:spcPct val="80000"/>
              </a:lnSpc>
            </a:pPr>
            <a:r>
              <a:rPr lang="en-US" sz="600" dirty="0" smtClean="0"/>
              <a:t>A Customization developer should be able to create his own queries that can be used for lookups.</a:t>
            </a:r>
            <a:r>
              <a:rPr lang="en-US" sz="600" baseline="0" dirty="0" smtClean="0"/>
              <a:t> </a:t>
            </a:r>
            <a:r>
              <a:rPr lang="en-US" sz="600" dirty="0" smtClean="0"/>
              <a:t>This is required in combination with new custom fields / tables.</a:t>
            </a:r>
            <a:r>
              <a:rPr lang="en-US" sz="600" baseline="0" dirty="0" smtClean="0"/>
              <a:t> </a:t>
            </a:r>
            <a:r>
              <a:rPr lang="en-US" sz="600" dirty="0" smtClean="0"/>
              <a:t>For these new fields he must be able to specify the lookup query.</a:t>
            </a:r>
            <a:endParaRPr lang="en-US" sz="600" u="sng" dirty="0" smtClean="0"/>
          </a:p>
          <a:p>
            <a:pPr marL="219662" indent="-219662" eaLnBrk="1" hangingPunct="1">
              <a:lnSpc>
                <a:spcPct val="80000"/>
              </a:lnSpc>
            </a:pPr>
            <a:r>
              <a:rPr lang="en-US" sz="600" u="sng" dirty="0" smtClean="0"/>
              <a:t>[A8] Create own browses</a:t>
            </a:r>
            <a:endParaRPr lang="nl-NL" sz="600" u="sng" dirty="0" smtClean="0"/>
          </a:p>
          <a:p>
            <a:pPr marL="0" indent="0" eaLnBrk="1" hangingPunct="1">
              <a:lnSpc>
                <a:spcPct val="80000"/>
              </a:lnSpc>
            </a:pPr>
            <a:r>
              <a:rPr lang="en-US" sz="600" dirty="0" smtClean="0"/>
              <a:t>A Customization developer should be able to create new browses as replacements for the standard component browse.</a:t>
            </a:r>
            <a:r>
              <a:rPr lang="en-US" sz="600" baseline="0" dirty="0" smtClean="0"/>
              <a:t> </a:t>
            </a:r>
            <a:r>
              <a:rPr lang="en-US" sz="600" dirty="0" smtClean="0"/>
              <a:t>For example, if the browse for Supplier Invoice Approve needs to be modified, the Customization developer should be able to create an own query, and point to this for the Supplier Invoice Approve activity.</a:t>
            </a:r>
            <a:endParaRPr lang="en-US" sz="600" u="sng" dirty="0" smtClean="0"/>
          </a:p>
          <a:p>
            <a:pPr marL="219662" indent="-219662" eaLnBrk="1" hangingPunct="1">
              <a:lnSpc>
                <a:spcPct val="80000"/>
              </a:lnSpc>
            </a:pPr>
            <a:r>
              <a:rPr lang="en-US" sz="600" u="sng" dirty="0" smtClean="0"/>
              <a:t>[A9] Form changes</a:t>
            </a:r>
            <a:endParaRPr lang="nl-NL" sz="600" u="sng" dirty="0" smtClean="0"/>
          </a:p>
          <a:p>
            <a:pPr marL="0" indent="0" eaLnBrk="1" hangingPunct="1">
              <a:lnSpc>
                <a:spcPct val="80000"/>
              </a:lnSpc>
            </a:pPr>
            <a:r>
              <a:rPr lang="en-US" sz="600" dirty="0" smtClean="0"/>
              <a:t>It should be possible to add more controls to the forms without writing C# code. It should be possible to add a grid, a tab page (on an existing tab control) and a tab control.</a:t>
            </a:r>
            <a:endParaRPr lang="en-US" sz="600" u="sng" dirty="0" smtClean="0"/>
          </a:p>
          <a:p>
            <a:pPr marL="219662" indent="-219662" eaLnBrk="1" hangingPunct="1">
              <a:lnSpc>
                <a:spcPct val="80000"/>
              </a:lnSpc>
            </a:pPr>
            <a:r>
              <a:rPr lang="en-US" sz="600" u="sng" dirty="0" smtClean="0"/>
              <a:t>[A10] Change UI logic and add sub-forms</a:t>
            </a:r>
            <a:endParaRPr lang="nl-NL" sz="600" u="sng" dirty="0" smtClean="0"/>
          </a:p>
          <a:p>
            <a:pPr marL="0" indent="0" eaLnBrk="1" hangingPunct="1">
              <a:lnSpc>
                <a:spcPct val="80000"/>
              </a:lnSpc>
            </a:pPr>
            <a:r>
              <a:rPr lang="en-US" sz="600" dirty="0" smtClean="0"/>
              <a:t>It should be possible to write extensions to the UI logic. The Customization developer should be able to add code on certain events, should be able to add code before or after the normal code on execution of predefined infrastructure methods.</a:t>
            </a:r>
          </a:p>
          <a:p>
            <a:pPr marL="0" indent="0" eaLnBrk="1" hangingPunct="1">
              <a:lnSpc>
                <a:spcPct val="80000"/>
              </a:lnSpc>
            </a:pPr>
            <a:r>
              <a:rPr lang="en-US" sz="600" dirty="0" smtClean="0"/>
              <a:t>It should also be possible to add extra forms for an existing application activity. These can be activated when</a:t>
            </a:r>
            <a:r>
              <a:rPr lang="en-US" sz="600" baseline="0" dirty="0" smtClean="0"/>
              <a:t> </a:t>
            </a:r>
            <a:r>
              <a:rPr lang="en-US" sz="600" dirty="0" smtClean="0"/>
              <a:t>certain events occur.</a:t>
            </a:r>
            <a:endParaRPr lang="en-US" sz="600" u="sng" dirty="0" smtClean="0"/>
          </a:p>
          <a:p>
            <a:pPr marL="219662" indent="-219662" eaLnBrk="1" hangingPunct="1">
              <a:lnSpc>
                <a:spcPct val="80000"/>
              </a:lnSpc>
            </a:pPr>
            <a:r>
              <a:rPr lang="en-US" sz="600" u="sng" dirty="0" smtClean="0"/>
              <a:t>[A11] Add </a:t>
            </a:r>
            <a:r>
              <a:rPr lang="en-US" sz="600" u="sng" dirty="0" err="1" smtClean="0"/>
              <a:t>GoTos</a:t>
            </a:r>
            <a:endParaRPr lang="nl-NL" sz="600" u="sng" dirty="0" smtClean="0"/>
          </a:p>
          <a:p>
            <a:pPr marL="0" indent="0" eaLnBrk="1" hangingPunct="1">
              <a:lnSpc>
                <a:spcPct val="80000"/>
              </a:lnSpc>
            </a:pPr>
            <a:r>
              <a:rPr lang="en-US" sz="600" dirty="0" smtClean="0"/>
              <a:t>A Customization developer should be able to add related views to an existing object form. This includes creating their own queries, and adding them to the list of related views for a certain component.</a:t>
            </a:r>
            <a:r>
              <a:rPr lang="en-US" sz="600" baseline="0" dirty="0" smtClean="0"/>
              <a:t> </a:t>
            </a:r>
            <a:r>
              <a:rPr lang="en-US" sz="600" dirty="0" smtClean="0"/>
              <a:t>This should follow the same mechanism as the standard </a:t>
            </a:r>
            <a:r>
              <a:rPr lang="en-US" sz="600" dirty="0" err="1" smtClean="0"/>
              <a:t>GoTo</a:t>
            </a:r>
            <a:r>
              <a:rPr lang="en-US" sz="600" dirty="0" smtClean="0"/>
              <a:t> function.</a:t>
            </a:r>
            <a:r>
              <a:rPr lang="en-US" sz="600" baseline="0" dirty="0" smtClean="0"/>
              <a:t> </a:t>
            </a:r>
            <a:r>
              <a:rPr lang="en-US" sz="600" dirty="0" smtClean="0"/>
              <a:t>They should be available from the browse and the object form.</a:t>
            </a: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7"/>
          <p:cNvSpPr>
            <a:spLocks noGrp="1" noChangeArrowheads="1"/>
          </p:cNvSpPr>
          <p:nvPr>
            <p:ph type="sldNum" sz="quarter" idx="5"/>
          </p:nvPr>
        </p:nvSpPr>
        <p:spPr>
          <a:noFill/>
        </p:spPr>
        <p:txBody>
          <a:bodyPr/>
          <a:lstStyle/>
          <a:p>
            <a:fld id="{DC1DC1BF-52E6-4E12-865D-E53FE678545A}" type="slidenum">
              <a:rPr lang="en-US" smtClean="0"/>
              <a:pPr/>
              <a:t>81</a:t>
            </a:fld>
            <a:endParaRPr lang="en-US" smtClean="0"/>
          </a:p>
        </p:txBody>
      </p:sp>
      <p:sp>
        <p:nvSpPr>
          <p:cNvPr id="218115" name="Rectangle 2"/>
          <p:cNvSpPr>
            <a:spLocks noGrp="1" noRot="1" noChangeAspect="1" noChangeArrowheads="1" noTextEdit="1"/>
          </p:cNvSpPr>
          <p:nvPr>
            <p:ph type="sldImg"/>
          </p:nvPr>
        </p:nvSpPr>
        <p:spPr>
          <a:ln/>
        </p:spPr>
      </p:sp>
      <p:sp>
        <p:nvSpPr>
          <p:cNvPr id="218116" name="Rectangle 3"/>
          <p:cNvSpPr>
            <a:spLocks noGrp="1" noChangeArrowheads="1"/>
          </p:cNvSpPr>
          <p:nvPr>
            <p:ph type="body" idx="1"/>
          </p:nvPr>
        </p:nvSpPr>
        <p:spPr>
          <a:noFill/>
          <a:ln/>
        </p:spPr>
        <p:txBody>
          <a:bodyPr/>
          <a:lstStyle/>
          <a:p>
            <a:pPr eaLnBrk="1" hangingPunct="1"/>
            <a:r>
              <a:rPr lang="en-US" dirty="0" smtClean="0"/>
              <a:t>The standard application comes with a Customization controller. </a:t>
            </a:r>
          </a:p>
          <a:p>
            <a:pPr eaLnBrk="1" hangingPunct="1"/>
            <a:endParaRPr lang="en-US" dirty="0" smtClean="0"/>
          </a:p>
          <a:p>
            <a:pPr eaLnBrk="1" hangingPunct="1"/>
            <a:r>
              <a:rPr lang="en-US" dirty="0" smtClean="0"/>
              <a:t>This piece in the application looks for procedures that contain customized code in a subfolder named “</a:t>
            </a:r>
            <a:r>
              <a:rPr lang="en-US" dirty="0" err="1" smtClean="0"/>
              <a:t>customcode</a:t>
            </a:r>
            <a:r>
              <a:rPr lang="en-US" dirty="0" smtClean="0"/>
              <a:t>”.</a:t>
            </a:r>
            <a:r>
              <a:rPr lang="en-US" baseline="0" dirty="0" smtClean="0"/>
              <a:t> </a:t>
            </a:r>
            <a:r>
              <a:rPr lang="en-US" dirty="0" smtClean="0"/>
              <a:t>It is started at startup of every </a:t>
            </a:r>
            <a:r>
              <a:rPr lang="en-US" dirty="0" err="1" smtClean="0"/>
              <a:t>AppServer</a:t>
            </a:r>
            <a:r>
              <a:rPr lang="en-US" dirty="0" smtClean="0"/>
              <a:t> agent for the Financials business layer.</a:t>
            </a:r>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p>
            <a:fld id="{F71A8439-472C-4763-96A8-39BA07E9FB50}" type="slidenum">
              <a:rPr lang="en-US" smtClean="0"/>
              <a:pPr/>
              <a:t>82</a:t>
            </a:fld>
            <a:endParaRPr lang="en-US" smtClean="0"/>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a:ln/>
        </p:spPr>
        <p:txBody>
          <a:bodyPr/>
          <a:lstStyle/>
          <a:p>
            <a:pPr eaLnBrk="1" hangingPunct="1"/>
            <a:r>
              <a:rPr lang="en-US" b="0" dirty="0" smtClean="0"/>
              <a:t>The name of the method and the business component can be used to navigate</a:t>
            </a:r>
            <a:r>
              <a:rPr lang="en-US" b="0" baseline="0" dirty="0" smtClean="0"/>
              <a:t> </a:t>
            </a:r>
            <a:r>
              <a:rPr lang="en-US" b="0" dirty="0" smtClean="0"/>
              <a:t>the HTML documentation to find the right documentation and source code for the standard implementation of the method.</a:t>
            </a:r>
          </a:p>
          <a:p>
            <a:pPr eaLnBrk="1" hangingPunct="1"/>
            <a:endParaRPr lang="en-US" b="0" dirty="0" smtClean="0"/>
          </a:p>
          <a:p>
            <a:pPr eaLnBrk="1" hangingPunct="1"/>
            <a:r>
              <a:rPr lang="en-US" b="0" dirty="0" smtClean="0"/>
              <a:t>Each method in a business component has by default at least one output parameter called </a:t>
            </a:r>
            <a:r>
              <a:rPr lang="en-US" b="0" dirty="0" err="1" smtClean="0">
                <a:latin typeface="Courier New" pitchFamily="49" charset="0"/>
                <a:cs typeface="Courier New" pitchFamily="49" charset="0"/>
              </a:rPr>
              <a:t>oiReturnStatus</a:t>
            </a:r>
            <a:r>
              <a:rPr lang="en-US" b="0" dirty="0" smtClean="0"/>
              <a:t>.</a:t>
            </a:r>
            <a:r>
              <a:rPr lang="en-US" b="0" baseline="0" dirty="0" smtClean="0"/>
              <a:t> </a:t>
            </a:r>
            <a:r>
              <a:rPr lang="en-US" b="0" dirty="0" smtClean="0"/>
              <a:t>The value of this is negative if</a:t>
            </a:r>
            <a:r>
              <a:rPr lang="en-US" b="0" baseline="0" dirty="0" smtClean="0"/>
              <a:t> </a:t>
            </a:r>
            <a:r>
              <a:rPr lang="en-US" b="0" dirty="0" smtClean="0"/>
              <a:t>an error occurred,</a:t>
            </a:r>
            <a:r>
              <a:rPr lang="en-US" b="0" baseline="0" dirty="0" smtClean="0"/>
              <a:t> </a:t>
            </a:r>
            <a:r>
              <a:rPr lang="en-US" b="0" dirty="0" smtClean="0"/>
              <a:t>it is greater</a:t>
            </a:r>
            <a:r>
              <a:rPr lang="en-US" b="0" baseline="0" dirty="0" smtClean="0"/>
              <a:t> </a:t>
            </a:r>
            <a:r>
              <a:rPr lang="en-US" b="0" dirty="0" smtClean="0"/>
              <a:t>than 0 if a warning occurred, and it is 0 in case of execution of the method without any errors/warnings.</a:t>
            </a:r>
          </a:p>
          <a:p>
            <a:pPr eaLnBrk="1" hangingPunct="1"/>
            <a:endParaRPr lang="en-US" b="0" dirty="0" smtClean="0"/>
          </a:p>
          <a:p>
            <a:pPr eaLnBrk="1" hangingPunct="1"/>
            <a:r>
              <a:rPr lang="en-US" b="0" dirty="0" smtClean="0"/>
              <a:t>The following applies to the </a:t>
            </a:r>
            <a:r>
              <a:rPr lang="en-US" b="0" dirty="0" err="1" smtClean="0"/>
              <a:t>oiReturnStatus</a:t>
            </a:r>
            <a:r>
              <a:rPr lang="en-US" b="0" dirty="0" smtClean="0"/>
              <a:t>:</a:t>
            </a:r>
          </a:p>
          <a:p>
            <a:pPr eaLnBrk="1" hangingPunct="1">
              <a:buFontTx/>
              <a:buChar char="•"/>
            </a:pPr>
            <a:r>
              <a:rPr lang="en-US" b="0" dirty="0" smtClean="0"/>
              <a:t>If the standard code already set the </a:t>
            </a:r>
            <a:r>
              <a:rPr lang="en-US" b="0" dirty="0" err="1" smtClean="0"/>
              <a:t>oiReturnStatus</a:t>
            </a:r>
            <a:r>
              <a:rPr lang="en-US" b="0" dirty="0" smtClean="0"/>
              <a:t> value to a negative value, then the “after” hook will not be executed.</a:t>
            </a:r>
          </a:p>
          <a:p>
            <a:pPr eaLnBrk="1" hangingPunct="1">
              <a:buFontTx/>
              <a:buChar char="•"/>
            </a:pPr>
            <a:r>
              <a:rPr lang="en-US" b="0" dirty="0" smtClean="0"/>
              <a:t>If the code in the “before” hook sets the </a:t>
            </a:r>
            <a:r>
              <a:rPr lang="en-US" b="0" dirty="0" err="1" smtClean="0"/>
              <a:t>oiReturnStatus</a:t>
            </a:r>
            <a:r>
              <a:rPr lang="en-US" b="0" dirty="0" smtClean="0"/>
              <a:t> value to a negative value, the standard code will not be executed, and the method stops execution and returns.</a:t>
            </a:r>
          </a:p>
          <a:p>
            <a:pPr eaLnBrk="1" hangingPunct="1">
              <a:buFontTx/>
              <a:buChar char="•"/>
            </a:pPr>
            <a:r>
              <a:rPr lang="en-US" b="0" dirty="0" smtClean="0"/>
              <a:t>The exception on the above rule is the central validation method “</a:t>
            </a:r>
            <a:r>
              <a:rPr lang="en-US" b="0" dirty="0" err="1" smtClean="0"/>
              <a:t>ValidateComponent</a:t>
            </a:r>
            <a:r>
              <a:rPr lang="en-US" b="0" dirty="0" smtClean="0"/>
              <a:t>”. The is because,</a:t>
            </a:r>
            <a:r>
              <a:rPr lang="en-US" b="0" baseline="0" dirty="0" smtClean="0"/>
              <a:t> f</a:t>
            </a:r>
            <a:r>
              <a:rPr lang="en-US" b="0" dirty="0" smtClean="0"/>
              <a:t>or component validation, we want</a:t>
            </a:r>
            <a:r>
              <a:rPr lang="en-US" b="0" baseline="0" dirty="0" smtClean="0"/>
              <a:t> </a:t>
            </a:r>
            <a:r>
              <a:rPr lang="en-US" b="0" dirty="0" smtClean="0"/>
              <a:t>as much information as possible information returned on invalid data.</a:t>
            </a:r>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p>
            <a:fld id="{581749A7-A9C4-4E28-8752-650F91CEE815}" type="slidenum">
              <a:rPr lang="en-US" smtClean="0"/>
              <a:pPr/>
              <a:t>83</a:t>
            </a:fld>
            <a:endParaRPr lang="en-US" smtClean="0"/>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a:ln/>
        </p:spPr>
        <p:txBody>
          <a:bodyPr/>
          <a:lstStyle/>
          <a:p>
            <a:pPr eaLnBrk="1" hangingPunct="1"/>
            <a:r>
              <a:rPr lang="en-US" dirty="0" smtClean="0"/>
              <a:t>Data access in the standard component logic is always implemented using the persistence layer as Data Access layer.</a:t>
            </a:r>
            <a:r>
              <a:rPr lang="en-US" baseline="0" dirty="0" smtClean="0"/>
              <a:t> </a:t>
            </a:r>
            <a:r>
              <a:rPr lang="en-US" dirty="0" smtClean="0"/>
              <a:t>For the Customization we don’t want to apply this rule because the interface to the persistence layer is not straightforward.</a:t>
            </a:r>
            <a:r>
              <a:rPr lang="en-US" baseline="0" dirty="0" smtClean="0"/>
              <a:t> </a:t>
            </a:r>
            <a:r>
              <a:rPr lang="en-US" dirty="0" smtClean="0"/>
              <a:t>For the standard code development within the QAD development teams, the Component Builder tool automatically generates the necessary calls to the persistence layer, which is not possible for the Customization code.</a:t>
            </a:r>
          </a:p>
          <a:p>
            <a:pPr eaLnBrk="1" hangingPunct="1"/>
            <a:endParaRPr lang="en-US" dirty="0" smtClean="0"/>
          </a:p>
          <a:p>
            <a:pPr eaLnBrk="1" hangingPunct="1"/>
            <a:r>
              <a:rPr lang="en-US" u="none" dirty="0" smtClean="0"/>
              <a:t>Attention!</a:t>
            </a:r>
            <a:endParaRPr lang="en-US" u="none" smtClean="0"/>
          </a:p>
          <a:p>
            <a:pPr eaLnBrk="1" hangingPunct="1"/>
            <a:endParaRPr lang="en-US" u="none" dirty="0" smtClean="0"/>
          </a:p>
          <a:p>
            <a:pPr eaLnBrk="1" hangingPunct="1"/>
            <a:r>
              <a:rPr lang="en-US" dirty="0" smtClean="0"/>
              <a:t>Since everything stays persistent in memory, care should be taken for record scopes.</a:t>
            </a:r>
            <a:r>
              <a:rPr lang="en-US" baseline="0" dirty="0" smtClean="0"/>
              <a:t> </a:t>
            </a:r>
            <a:r>
              <a:rPr lang="en-US" dirty="0" smtClean="0"/>
              <a:t>For example if you write code to update a table in the </a:t>
            </a:r>
            <a:r>
              <a:rPr lang="en-US" dirty="0" err="1" smtClean="0"/>
              <a:t>PostSave.After</a:t>
            </a:r>
            <a:r>
              <a:rPr lang="en-US" dirty="0" smtClean="0"/>
              <a:t> event, since the transaction is not finished, an exclusive lock on a record is downgraded to a share lock. To avoid problems, it is best to use a locally defined buffer (defined inside the internal procedure) for doing any database update.</a:t>
            </a:r>
            <a:r>
              <a:rPr lang="en-US" baseline="0" dirty="0" smtClean="0"/>
              <a:t> O</a:t>
            </a:r>
            <a:r>
              <a:rPr lang="en-US" dirty="0" smtClean="0"/>
              <a:t>r use the “release” statement as soon as the record is updated, and you don’t need it anymore in the remaining flow.</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p>
            <a:fld id="{3964242A-F06F-4014-85FB-47CD6E5F6169}" type="slidenum">
              <a:rPr lang="en-US" smtClean="0"/>
              <a:pPr/>
              <a:t>84</a:t>
            </a:fld>
            <a:endParaRPr lang="en-US" smtClean="0"/>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a:ln/>
        </p:spPr>
        <p:txBody>
          <a:bodyPr/>
          <a:lstStyle/>
          <a:p>
            <a:pPr eaLnBrk="1" hangingPunct="1"/>
            <a:r>
              <a:rPr lang="en-US" dirty="0" smtClean="0"/>
              <a:t>Accessing the object dataset is</a:t>
            </a:r>
            <a:r>
              <a:rPr lang="en-US" baseline="0" dirty="0" smtClean="0"/>
              <a:t> </a:t>
            </a:r>
            <a:r>
              <a:rPr lang="en-US" dirty="0" smtClean="0"/>
              <a:t>through the temp-tables that make up the object dataset.</a:t>
            </a:r>
            <a:r>
              <a:rPr lang="en-US" baseline="0" dirty="0" smtClean="0"/>
              <a:t> </a:t>
            </a:r>
            <a:r>
              <a:rPr lang="en-US" dirty="0" smtClean="0"/>
              <a:t>In this example, we use the table </a:t>
            </a:r>
            <a:r>
              <a:rPr lang="en-US" dirty="0" err="1" smtClean="0"/>
              <a:t>tCountry</a:t>
            </a:r>
            <a:r>
              <a:rPr lang="en-US" dirty="0" smtClean="0"/>
              <a:t>.</a:t>
            </a:r>
            <a:r>
              <a:rPr lang="en-US" baseline="0" dirty="0" smtClean="0"/>
              <a:t> </a:t>
            </a:r>
            <a:r>
              <a:rPr lang="en-US" dirty="0" smtClean="0"/>
              <a:t>The newly created buffer is available, so no find/for each is required.</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p>
            <a:fld id="{975FBAEB-1FB5-462B-9B67-0809F492DB20}" type="slidenum">
              <a:rPr lang="en-US" smtClean="0"/>
              <a:pPr/>
              <a:t>85</a:t>
            </a:fld>
            <a:endParaRPr lang="en-US" smtClean="0"/>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p>
            <a:fld id="{1F5F6589-E19F-4EF4-AA43-7FCB8B8ACC75}" type="slidenum">
              <a:rPr lang="en-US" smtClean="0"/>
              <a:pPr/>
              <a:t>86</a:t>
            </a:fld>
            <a:endParaRPr lang="en-US" smtClean="0"/>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a:ln/>
        </p:spPr>
        <p:txBody>
          <a:bodyPr/>
          <a:lstStyle/>
          <a:p>
            <a:pPr eaLnBrk="1" hangingPunct="1">
              <a:buFontTx/>
              <a:buNone/>
            </a:pPr>
            <a:r>
              <a:rPr lang="en-US" b="0" dirty="0" smtClean="0"/>
              <a:t>The Customization controller component is started by the </a:t>
            </a:r>
            <a:r>
              <a:rPr lang="en-US" b="0" dirty="0" err="1" smtClean="0">
                <a:latin typeface="Courier New" pitchFamily="49" charset="0"/>
              </a:rPr>
              <a:t>componentpool</a:t>
            </a:r>
            <a:r>
              <a:rPr lang="en-US" b="0" dirty="0" smtClean="0"/>
              <a:t> session super-procedure. At startup (typically startup of the </a:t>
            </a:r>
            <a:r>
              <a:rPr lang="en-US" b="0" dirty="0" err="1" smtClean="0"/>
              <a:t>AppServer</a:t>
            </a:r>
            <a:r>
              <a:rPr lang="en-US" b="0" dirty="0" smtClean="0"/>
              <a:t> agent), it identifies all available Customizations by searching in the PROPATH for a folder named “</a:t>
            </a:r>
            <a:r>
              <a:rPr lang="en-US" b="0" dirty="0" err="1" smtClean="0"/>
              <a:t>customcode</a:t>
            </a:r>
            <a:r>
              <a:rPr lang="en-US" b="0" dirty="0" smtClean="0"/>
              <a:t>”. It keeps in memory which components are customized (for which components custom code is found).</a:t>
            </a:r>
          </a:p>
          <a:p>
            <a:pPr eaLnBrk="1" hangingPunct="1">
              <a:buFontTx/>
              <a:buChar char="•"/>
            </a:pPr>
            <a:endParaRPr lang="en-US" b="0" dirty="0" smtClean="0"/>
          </a:p>
          <a:p>
            <a:pPr eaLnBrk="1" hangingPunct="1">
              <a:buFontTx/>
              <a:buNone/>
            </a:pPr>
            <a:r>
              <a:rPr lang="en-US" b="0" dirty="0" err="1" smtClean="0">
                <a:latin typeface="Courier New" pitchFamily="49" charset="0"/>
              </a:rPr>
              <a:t>componentpool</a:t>
            </a:r>
            <a:r>
              <a:rPr lang="en-US" b="0" dirty="0" smtClean="0"/>
              <a:t> uses this information to automatically start the Customization code together with the other component code.</a:t>
            </a:r>
          </a:p>
          <a:p>
            <a:pPr eaLnBrk="1" hangingPunct="1">
              <a:buFontTx/>
              <a:buNone/>
            </a:pPr>
            <a:endParaRPr lang="en-US" b="0" dirty="0" smtClean="0"/>
          </a:p>
          <a:p>
            <a:pPr eaLnBrk="1" hangingPunct="1">
              <a:buFontTx/>
              <a:buNone/>
            </a:pPr>
            <a:r>
              <a:rPr lang="en-US" b="0" dirty="0" smtClean="0"/>
              <a:t>The Customization is started, and publish-subscribe is activated by running </a:t>
            </a:r>
            <a:r>
              <a:rPr lang="en-US" b="0" dirty="0" err="1" smtClean="0">
                <a:latin typeface="Courier New" pitchFamily="49" charset="0"/>
              </a:rPr>
              <a:t>custprogram</a:t>
            </a:r>
            <a:r>
              <a:rPr lang="en-US" b="0" dirty="0" smtClean="0">
                <a:latin typeface="Courier New" pitchFamily="49" charset="0"/>
              </a:rPr>
              <a:t>/&lt;</a:t>
            </a:r>
            <a:r>
              <a:rPr lang="en-US" b="0" dirty="0" err="1" smtClean="0">
                <a:latin typeface="Courier New" pitchFamily="49" charset="0"/>
              </a:rPr>
              <a:t>compcode</a:t>
            </a:r>
            <a:r>
              <a:rPr lang="en-US" b="0" dirty="0" smtClean="0">
                <a:latin typeface="Courier New" pitchFamily="49" charset="0"/>
              </a:rPr>
              <a:t>&gt;.p</a:t>
            </a:r>
            <a:r>
              <a:rPr lang="en-US" b="0" dirty="0" smtClean="0"/>
              <a:t>, and ensuring this procedure gets the super-procedure stack of the normal component code and the component code itself as its own super-procedure stack.</a:t>
            </a:r>
          </a:p>
          <a:p>
            <a:pPr eaLnBrk="1" hangingPunct="1">
              <a:buFontTx/>
              <a:buNone/>
            </a:pPr>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346DC8F5-1FC8-4C23-92A0-0954AC1293BE}" type="slidenum">
              <a:rPr lang="en-US" smtClean="0"/>
              <a:pPr/>
              <a:t>87</a:t>
            </a:fld>
            <a:endParaRPr lang="en-US" smtClean="0"/>
          </a:p>
        </p:txBody>
      </p:sp>
      <p:sp>
        <p:nvSpPr>
          <p:cNvPr id="224259" name="Rectangle 2"/>
          <p:cNvSpPr>
            <a:spLocks noGrp="1" noRot="1" noChangeAspect="1" noChangeArrowheads="1" noTextEdit="1"/>
          </p:cNvSpPr>
          <p:nvPr>
            <p:ph type="sldImg"/>
          </p:nvPr>
        </p:nvSpPr>
        <p:spPr>
          <a:ln/>
        </p:spPr>
      </p:sp>
      <p:sp>
        <p:nvSpPr>
          <p:cNvPr id="22426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p>
            <a:fld id="{348E490A-7F26-4C12-8C07-434CF85BF8C1}" type="slidenum">
              <a:rPr lang="en-US" smtClean="0"/>
              <a:pPr/>
              <a:t>88</a:t>
            </a:fld>
            <a:endParaRPr lang="en-US" smtClean="0"/>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a:ln/>
        </p:spPr>
        <p:txBody>
          <a:bodyPr/>
          <a:lstStyle/>
          <a:p>
            <a:pPr eaLnBrk="1" hangingPunct="1"/>
            <a:r>
              <a:rPr lang="en-US" dirty="0" smtClean="0"/>
              <a:t>In this step, you should look at the function in the application you want to customize, and describe exactly what you intend to change.</a:t>
            </a:r>
          </a:p>
          <a:p>
            <a:pPr eaLnBrk="1" hangingPunct="1"/>
            <a:endParaRPr lang="en-US" dirty="0" smtClean="0"/>
          </a:p>
          <a:p>
            <a:pPr eaLnBrk="1" hangingPunct="1"/>
            <a:r>
              <a:rPr lang="en-US" dirty="0" smtClean="0"/>
              <a:t>This can be a very high-level description</a:t>
            </a:r>
            <a:r>
              <a:rPr lang="en-US" baseline="0" dirty="0" smtClean="0"/>
              <a:t> </a:t>
            </a:r>
            <a:r>
              <a:rPr lang="en-US" dirty="0" smtClean="0"/>
              <a:t>and does not need to go into technical details. At this stage, the person making the analysis is purely focused on functionality</a:t>
            </a:r>
            <a:r>
              <a:rPr lang="en-US" baseline="0" dirty="0" smtClean="0"/>
              <a:t> </a:t>
            </a:r>
            <a:r>
              <a:rPr lang="en-US" dirty="0" smtClean="0"/>
              <a:t>and not on whether the Customization is feasible with non-intrusive Customization or requires intrusive Customization.</a:t>
            </a:r>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728A6017-B733-485D-B328-4061776B17E5}" type="slidenum">
              <a:rPr lang="en-US" smtClean="0"/>
              <a:pPr/>
              <a:t>89</a:t>
            </a:fld>
            <a:endParaRPr lang="en-US" smtClean="0"/>
          </a:p>
        </p:txBody>
      </p:sp>
      <p:sp>
        <p:nvSpPr>
          <p:cNvPr id="226307" name="Rectangle 2"/>
          <p:cNvSpPr>
            <a:spLocks noGrp="1" noRot="1" noChangeAspect="1" noChangeArrowheads="1" noTextEdit="1"/>
          </p:cNvSpPr>
          <p:nvPr>
            <p:ph type="sldImg"/>
          </p:nvPr>
        </p:nvSpPr>
        <p:spPr>
          <a:ln/>
        </p:spPr>
      </p:sp>
      <p:sp>
        <p:nvSpPr>
          <p:cNvPr id="226308" name="Rectangle 3"/>
          <p:cNvSpPr>
            <a:spLocks noGrp="1" noChangeArrowheads="1"/>
          </p:cNvSpPr>
          <p:nvPr>
            <p:ph type="body" idx="1"/>
          </p:nvPr>
        </p:nvSpPr>
        <p:spPr>
          <a:noFill/>
          <a:ln/>
        </p:spPr>
        <p:txBody>
          <a:bodyPr/>
          <a:lstStyle/>
          <a:p>
            <a:pPr eaLnBrk="1" hangingPunct="1"/>
            <a:r>
              <a:rPr lang="en-US" dirty="0" smtClean="0"/>
              <a:t>In this step, the designer uses the functional description to further detail the work required to implement the Customization. In this phase, the requested function is considered in terms of the technical possibilities of non-intrusive Customization.</a:t>
            </a:r>
            <a:r>
              <a:rPr lang="en-US" baseline="0" dirty="0" smtClean="0"/>
              <a:t> </a:t>
            </a:r>
            <a:r>
              <a:rPr lang="en-US" dirty="0" smtClean="0"/>
              <a:t>If the requested functionality can be implemented, the actions mentioned above provide the right starting point for the developer to implement the Customization.</a:t>
            </a:r>
          </a:p>
          <a:p>
            <a:pPr eaLnBrk="1" hangingPunct="1"/>
            <a:endParaRPr lang="en-US" dirty="0" smtClean="0"/>
          </a:p>
          <a:p>
            <a:pPr eaLnBrk="1" hangingPunct="1"/>
            <a:r>
              <a:rPr lang="en-US" dirty="0" smtClean="0"/>
              <a:t>The design step is the most difficult. This requires comprehensive knowledge of the application, the data model, the application structure</a:t>
            </a:r>
            <a:r>
              <a:rPr lang="en-US" baseline="0" dirty="0" smtClean="0"/>
              <a:t> </a:t>
            </a:r>
            <a:r>
              <a:rPr lang="en-US" dirty="0" smtClean="0"/>
              <a:t>and the patterns.</a:t>
            </a:r>
            <a:r>
              <a:rPr lang="en-US" baseline="0" dirty="0" smtClean="0"/>
              <a:t> </a:t>
            </a:r>
            <a:r>
              <a:rPr lang="en-US" dirty="0" smtClean="0"/>
              <a:t>In complex cases, QAD services might need to be involved to explain how the function works</a:t>
            </a:r>
            <a:r>
              <a:rPr lang="en-US" baseline="0" dirty="0" smtClean="0"/>
              <a:t> </a:t>
            </a:r>
            <a:r>
              <a:rPr lang="en-US" dirty="0" smtClean="0"/>
              <a:t>and how a certain Customization can be achieved.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1C0EAA03-2D67-493E-A93D-9DD8FB6A1260}" type="slidenum">
              <a:rPr lang="en-US" smtClean="0"/>
              <a:pPr/>
              <a:t>9</a:t>
            </a:fld>
            <a:endParaRPr lang="en-US" smtClean="0"/>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xfrm>
            <a:off x="924009" y="3329013"/>
            <a:ext cx="7388059" cy="3155144"/>
          </a:xfrm>
          <a:noFill/>
          <a:ln/>
        </p:spPr>
        <p:txBody>
          <a:bodyPr/>
          <a:lstStyle/>
          <a:p>
            <a:pPr marL="219662" indent="-219662" defTabSz="878647" eaLnBrk="1" hangingPunct="1">
              <a:lnSpc>
                <a:spcPct val="80000"/>
              </a:lnSpc>
              <a:buFontTx/>
              <a:buNone/>
            </a:pPr>
            <a:endParaRPr lang="en-US" sz="800" dirty="0"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7"/>
          <p:cNvSpPr>
            <a:spLocks noGrp="1" noChangeArrowheads="1"/>
          </p:cNvSpPr>
          <p:nvPr>
            <p:ph type="sldNum" sz="quarter" idx="5"/>
          </p:nvPr>
        </p:nvSpPr>
        <p:spPr>
          <a:noFill/>
        </p:spPr>
        <p:txBody>
          <a:bodyPr/>
          <a:lstStyle/>
          <a:p>
            <a:fld id="{11DEA74F-BF75-41EC-BCE9-B067CFA4F51E}" type="slidenum">
              <a:rPr lang="en-US" smtClean="0"/>
              <a:pPr/>
              <a:t>90</a:t>
            </a:fld>
            <a:endParaRPr lang="en-US" smtClean="0"/>
          </a:p>
        </p:txBody>
      </p:sp>
      <p:sp>
        <p:nvSpPr>
          <p:cNvPr id="227331" name="Rectangle 2"/>
          <p:cNvSpPr>
            <a:spLocks noGrp="1" noRot="1" noChangeAspect="1" noChangeArrowheads="1" noTextEdit="1"/>
          </p:cNvSpPr>
          <p:nvPr>
            <p:ph type="sldImg"/>
          </p:nvPr>
        </p:nvSpPr>
        <p:spPr>
          <a:ln/>
        </p:spPr>
      </p:sp>
      <p:sp>
        <p:nvSpPr>
          <p:cNvPr id="227332" name="Rectangle 3"/>
          <p:cNvSpPr>
            <a:spLocks noGrp="1" noChangeArrowheads="1"/>
          </p:cNvSpPr>
          <p:nvPr>
            <p:ph type="body" idx="1"/>
          </p:nvPr>
        </p:nvSpPr>
        <p:spPr>
          <a:noFill/>
          <a:ln/>
        </p:spPr>
        <p:txBody>
          <a:bodyPr/>
          <a:lstStyle/>
          <a:p>
            <a:pPr eaLnBrk="1" hangingPunct="1"/>
            <a:r>
              <a:rPr lang="en-US" i="0" dirty="0" smtClean="0"/>
              <a:t>The Customization in the training environment is located at: /dr01/</a:t>
            </a:r>
            <a:r>
              <a:rPr lang="en-US" i="0" dirty="0" err="1" smtClean="0"/>
              <a:t>qadapps</a:t>
            </a:r>
            <a:r>
              <a:rPr lang="en-US" i="0" dirty="0" smtClean="0"/>
              <a:t>/</a:t>
            </a:r>
            <a:r>
              <a:rPr lang="en-US" i="0" dirty="0" err="1" smtClean="0"/>
              <a:t>qea</a:t>
            </a:r>
            <a:r>
              <a:rPr lang="en-US" i="0" dirty="0" smtClean="0"/>
              <a:t>/fin/Customization.</a:t>
            </a:r>
          </a:p>
          <a:p>
            <a:pPr eaLnBrk="1" hangingPunct="1"/>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C8A76368-56FD-442A-A405-11E8164FF0F1}" type="slidenum">
              <a:rPr lang="en-US" smtClean="0"/>
              <a:pPr/>
              <a:t>91</a:t>
            </a:fld>
            <a:endParaRPr lang="en-US" smtClean="0"/>
          </a:p>
        </p:txBody>
      </p:sp>
      <p:sp>
        <p:nvSpPr>
          <p:cNvPr id="228355" name="Rectangle 2"/>
          <p:cNvSpPr>
            <a:spLocks noGrp="1" noRot="1" noChangeAspect="1" noChangeArrowheads="1" noTextEdit="1"/>
          </p:cNvSpPr>
          <p:nvPr>
            <p:ph type="sldImg"/>
          </p:nvPr>
        </p:nvSpPr>
        <p:spPr>
          <a:ln/>
        </p:spPr>
      </p:sp>
      <p:sp>
        <p:nvSpPr>
          <p:cNvPr id="228356" name="Rectangle 3"/>
          <p:cNvSpPr>
            <a:spLocks noGrp="1" noChangeArrowheads="1"/>
          </p:cNvSpPr>
          <p:nvPr>
            <p:ph type="body" idx="1"/>
          </p:nvPr>
        </p:nvSpPr>
        <p:spPr>
          <a:noFill/>
          <a:ln/>
        </p:spPr>
        <p:txBody>
          <a:bodyPr/>
          <a:lstStyle/>
          <a:p>
            <a:pPr eaLnBrk="1" hangingPunct="1"/>
            <a:r>
              <a:rPr lang="en-US" dirty="0" smtClean="0"/>
              <a:t>In the new separate folder &lt;CUST&gt;, the </a:t>
            </a:r>
            <a:r>
              <a:rPr lang="en-US" dirty="0" err="1" smtClean="0"/>
              <a:t>customcode</a:t>
            </a:r>
            <a:r>
              <a:rPr lang="en-US" dirty="0" smtClean="0"/>
              <a:t> subfolder must contain only the compiled Customization procedures.</a:t>
            </a:r>
          </a:p>
          <a:p>
            <a:pPr eaLnBrk="1" hangingPunct="1"/>
            <a:endParaRPr lang="en-US" dirty="0" smtClean="0"/>
          </a:p>
          <a:p>
            <a:pPr eaLnBrk="1" hangingPunct="1"/>
            <a:r>
              <a:rPr lang="en-US" dirty="0" smtClean="0"/>
              <a:t>The Financials </a:t>
            </a:r>
            <a:r>
              <a:rPr lang="en-US" dirty="0" err="1" smtClean="0"/>
              <a:t>AppServer</a:t>
            </a:r>
            <a:r>
              <a:rPr lang="en-US" dirty="0" smtClean="0"/>
              <a:t> needs to be restarted after the</a:t>
            </a:r>
            <a:r>
              <a:rPr lang="en-US" baseline="0" dirty="0" smtClean="0"/>
              <a:t> PROPATH </a:t>
            </a:r>
            <a:r>
              <a:rPr lang="en-US" dirty="0" smtClean="0"/>
              <a:t>is set.</a:t>
            </a:r>
          </a:p>
          <a:p>
            <a:pPr eaLnBrk="1" hangingPunct="1"/>
            <a:endParaRPr lang="en-US" dirty="0" smtClean="0"/>
          </a:p>
          <a:p>
            <a:pPr eaLnBrk="1" hangingPunct="1"/>
            <a:r>
              <a:rPr lang="en-US" dirty="0" smtClean="0"/>
              <a:t>The changes to Customization procedures will be in effect only after you trim the Financials </a:t>
            </a:r>
            <a:r>
              <a:rPr lang="en-US" dirty="0" err="1" smtClean="0"/>
              <a:t>AppServer</a:t>
            </a:r>
            <a:r>
              <a:rPr lang="en-US" dirty="0" smtClean="0"/>
              <a:t>.</a:t>
            </a:r>
          </a:p>
          <a:p>
            <a:pPr eaLnBrk="1" hangingPunct="1"/>
            <a:endParaRPr lang="en-US" dirty="0" smtClean="0"/>
          </a:p>
          <a:p>
            <a:pPr eaLnBrk="1" hangingPunct="1"/>
            <a:r>
              <a:rPr lang="en-US" dirty="0" smtClean="0"/>
              <a:t>Trimming the Financials </a:t>
            </a:r>
            <a:r>
              <a:rPr lang="en-US" dirty="0" err="1" smtClean="0"/>
              <a:t>AppServer</a:t>
            </a:r>
            <a:r>
              <a:rPr lang="en-US" dirty="0" smtClean="0"/>
              <a:t> can be done using the following commands from the Linux prompt (command below assumes the DLC variable is set properly, and the PATH is pointing to the $DLC/bin folder, it trims 10 </a:t>
            </a:r>
            <a:r>
              <a:rPr lang="en-US" dirty="0" err="1" smtClean="0"/>
              <a:t>AppServer</a:t>
            </a:r>
            <a:r>
              <a:rPr lang="en-US" dirty="0" smtClean="0"/>
              <a:t> agents):</a:t>
            </a:r>
          </a:p>
          <a:p>
            <a:pPr eaLnBrk="1" hangingPunct="1"/>
            <a:endParaRPr lang="en-US" dirty="0" smtClean="0"/>
          </a:p>
          <a:p>
            <a:pPr eaLnBrk="1" hangingPunct="1"/>
            <a:r>
              <a:rPr lang="en-US" dirty="0" smtClean="0"/>
              <a:t>	</a:t>
            </a:r>
            <a:r>
              <a:rPr lang="en-US" dirty="0" err="1" smtClean="0"/>
              <a:t>asbman</a:t>
            </a:r>
            <a:r>
              <a:rPr lang="en-US" dirty="0" smtClean="0"/>
              <a:t> -name </a:t>
            </a:r>
            <a:r>
              <a:rPr lang="en-US" dirty="0" err="1" smtClean="0"/>
              <a:t>qadfinlive</a:t>
            </a:r>
            <a:r>
              <a:rPr lang="en-US" dirty="0" smtClean="0"/>
              <a:t> -trim 10</a:t>
            </a:r>
          </a:p>
          <a:p>
            <a:pPr eaLnBrk="1" hangingPunct="1"/>
            <a:endParaRPr lang="en-US" dirty="0" smtClean="0"/>
          </a:p>
          <a:p>
            <a:pPr eaLnBrk="1" hangingPunct="1"/>
            <a:r>
              <a:rPr lang="en-US" dirty="0" smtClean="0"/>
              <a:t>You can also trim the Financials </a:t>
            </a:r>
            <a:r>
              <a:rPr lang="en-US" dirty="0" err="1" smtClean="0"/>
              <a:t>AppServer</a:t>
            </a:r>
            <a:r>
              <a:rPr lang="en-US" baseline="0" dirty="0" smtClean="0"/>
              <a:t> </a:t>
            </a:r>
            <a:r>
              <a:rPr lang="en-US" dirty="0" smtClean="0"/>
              <a:t>using the “Status” tab on the “System Admin” page in the training environment.</a:t>
            </a:r>
            <a:r>
              <a:rPr lang="en-US" baseline="0" dirty="0" smtClean="0"/>
              <a:t> </a:t>
            </a:r>
            <a:r>
              <a:rPr lang="en-US" dirty="0" smtClean="0"/>
              <a:t>Simply click on the “..</a:t>
            </a:r>
            <a:r>
              <a:rPr lang="en-US" dirty="0" err="1" smtClean="0"/>
              <a:t>qadfinlive</a:t>
            </a:r>
            <a:r>
              <a:rPr lang="en-US" dirty="0" smtClean="0"/>
              <a:t>.” label.  This will trim 10 </a:t>
            </a:r>
            <a:r>
              <a:rPr lang="en-US" dirty="0" err="1" smtClean="0"/>
              <a:t>AppServer</a:t>
            </a:r>
            <a:r>
              <a:rPr lang="en-US" dirty="0" smtClean="0"/>
              <a:t> agents.</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7"/>
          <p:cNvSpPr>
            <a:spLocks noGrp="1" noChangeArrowheads="1"/>
          </p:cNvSpPr>
          <p:nvPr>
            <p:ph type="sldNum" sz="quarter" idx="5"/>
          </p:nvPr>
        </p:nvSpPr>
        <p:spPr>
          <a:noFill/>
        </p:spPr>
        <p:txBody>
          <a:bodyPr/>
          <a:lstStyle/>
          <a:p>
            <a:fld id="{0B0BD91C-F300-444E-A6E4-9DEB34852756}" type="slidenum">
              <a:rPr lang="en-US" smtClean="0"/>
              <a:pPr/>
              <a:t>92</a:t>
            </a:fld>
            <a:endParaRPr lang="en-US" smtClean="0"/>
          </a:p>
        </p:txBody>
      </p:sp>
      <p:sp>
        <p:nvSpPr>
          <p:cNvPr id="229379" name="Rectangle 2"/>
          <p:cNvSpPr>
            <a:spLocks noGrp="1" noRot="1" noChangeAspect="1" noChangeArrowheads="1" noTextEdit="1"/>
          </p:cNvSpPr>
          <p:nvPr>
            <p:ph type="sldImg"/>
          </p:nvPr>
        </p:nvSpPr>
        <p:spPr>
          <a:ln/>
        </p:spPr>
      </p:sp>
      <p:sp>
        <p:nvSpPr>
          <p:cNvPr id="229380" name="Rectangle 3"/>
          <p:cNvSpPr>
            <a:spLocks noGrp="1" noChangeArrowheads="1"/>
          </p:cNvSpPr>
          <p:nvPr>
            <p:ph type="body" idx="1"/>
          </p:nvPr>
        </p:nvSpPr>
        <p:spPr>
          <a:noFill/>
          <a:ln/>
        </p:spPr>
        <p:txBody>
          <a:bodyPr/>
          <a:lstStyle/>
          <a:p>
            <a:pPr eaLnBrk="1" hangingPunct="1"/>
            <a:r>
              <a:rPr lang="en-US" dirty="0" smtClean="0"/>
              <a:t>Startup parameters</a:t>
            </a:r>
          </a:p>
          <a:p>
            <a:pPr eaLnBrk="1" hangingPunct="1"/>
            <a:endParaRPr lang="en-US" dirty="0" smtClean="0"/>
          </a:p>
          <a:p>
            <a:pPr eaLnBrk="1" hangingPunct="1"/>
            <a:r>
              <a:rPr lang="en-US" dirty="0" smtClean="0"/>
              <a:t>	-s 512 -</a:t>
            </a:r>
            <a:r>
              <a:rPr lang="en-US" dirty="0" err="1" smtClean="0"/>
              <a:t>mmax</a:t>
            </a:r>
            <a:r>
              <a:rPr lang="en-US" dirty="0" smtClean="0"/>
              <a:t> 4000 -</a:t>
            </a:r>
            <a:r>
              <a:rPr lang="en-US" dirty="0" err="1" smtClean="0"/>
              <a:t>inp</a:t>
            </a:r>
            <a:r>
              <a:rPr lang="en-US" dirty="0" smtClean="0"/>
              <a:t> 32000 -</a:t>
            </a:r>
            <a:r>
              <a:rPr lang="en-US" dirty="0" err="1" smtClean="0"/>
              <a:t>tok</a:t>
            </a:r>
            <a:r>
              <a:rPr lang="en-US" dirty="0" smtClean="0"/>
              <a:t> 20000 -TB 30 -TM 30 -Bt 3000 -</a:t>
            </a:r>
            <a:r>
              <a:rPr lang="en-US" dirty="0" err="1" smtClean="0"/>
              <a:t>errorstack</a:t>
            </a:r>
            <a:r>
              <a:rPr lang="en-US" dirty="0" smtClean="0"/>
              <a:t> -</a:t>
            </a:r>
            <a:r>
              <a:rPr lang="en-US" dirty="0" err="1" smtClean="0"/>
              <a:t>cpinternal</a:t>
            </a:r>
            <a:r>
              <a:rPr lang="en-US" dirty="0" smtClean="0"/>
              <a:t> utf-8 -</a:t>
            </a:r>
            <a:r>
              <a:rPr lang="en-US" dirty="0" err="1" smtClean="0"/>
              <a:t>cpstream</a:t>
            </a:r>
            <a:r>
              <a:rPr lang="en-US" dirty="0" smtClean="0"/>
              <a:t> utf-8 -</a:t>
            </a:r>
            <a:r>
              <a:rPr lang="en-US" dirty="0" err="1" smtClean="0"/>
              <a:t>cpcoll</a:t>
            </a:r>
            <a:r>
              <a:rPr lang="en-US" dirty="0" smtClean="0"/>
              <a:t> ICU-UCA -</a:t>
            </a:r>
            <a:r>
              <a:rPr lang="en-US" dirty="0" err="1" smtClean="0"/>
              <a:t>cpcase</a:t>
            </a:r>
            <a:r>
              <a:rPr lang="en-US" dirty="0" smtClean="0"/>
              <a:t> basic</a:t>
            </a:r>
          </a:p>
          <a:p>
            <a:pPr eaLnBrk="1" hangingPunct="1"/>
            <a:endParaRPr lang="en-US" dirty="0" smtClean="0"/>
          </a:p>
          <a:p>
            <a:pPr eaLnBrk="1" hangingPunct="1"/>
            <a:r>
              <a:rPr lang="en-US" dirty="0" smtClean="0"/>
              <a:t>Build destination</a:t>
            </a:r>
          </a:p>
          <a:p>
            <a:pPr eaLnBrk="1" hangingPunct="1"/>
            <a:endParaRPr lang="en-US" dirty="0" smtClean="0"/>
          </a:p>
          <a:p>
            <a:pPr eaLnBrk="1" hangingPunct="1"/>
            <a:r>
              <a:rPr lang="en-US" dirty="0" smtClean="0"/>
              <a:t>	Z:\training\Customization_component_based\customcode</a:t>
            </a:r>
          </a:p>
          <a:p>
            <a:pPr eaLnBrk="1" hangingPunct="1"/>
            <a:endParaRPr lang="en-US" dirty="0" smtClean="0"/>
          </a:p>
          <a:p>
            <a:pPr eaLnBrk="1" hangingPunct="1"/>
            <a:r>
              <a:rPr lang="en-US" dirty="0" smtClean="0"/>
              <a:t>PROPATH (PROPATH for compilation does not match the PROPATH for runtime)</a:t>
            </a:r>
          </a:p>
          <a:p>
            <a:pPr eaLnBrk="1" hangingPunct="1"/>
            <a:endParaRPr lang="en-US" dirty="0" smtClean="0"/>
          </a:p>
          <a:p>
            <a:pPr eaLnBrk="1" hangingPunct="1"/>
            <a:r>
              <a:rPr lang="en-US" dirty="0" smtClean="0"/>
              <a:t>	Z:\qadapps\qea\fin\Customization</a:t>
            </a:r>
          </a:p>
          <a:p>
            <a:pPr eaLnBrk="1" hangingPunct="1"/>
            <a:endParaRPr lang="en-US" dirty="0" smtClean="0"/>
          </a:p>
          <a:p>
            <a:pPr eaLnBrk="1" hangingPunct="1"/>
            <a:r>
              <a:rPr lang="en-US" dirty="0" smtClean="0"/>
              <a:t>Database connections</a:t>
            </a:r>
          </a:p>
          <a:p>
            <a:pPr eaLnBrk="1" hangingPunct="1"/>
            <a:endParaRPr lang="en-US" dirty="0" smtClean="0"/>
          </a:p>
          <a:p>
            <a:pPr eaLnBrk="1" hangingPunct="1"/>
            <a:r>
              <a:rPr lang="en-US" dirty="0" smtClean="0"/>
              <a:t>	physical name =	</a:t>
            </a:r>
            <a:r>
              <a:rPr lang="en-US" dirty="0" err="1" smtClean="0"/>
              <a:t>qaddb</a:t>
            </a:r>
            <a:r>
              <a:rPr lang="en-US" dirty="0" smtClean="0"/>
              <a:t>		</a:t>
            </a:r>
            <a:r>
              <a:rPr lang="en-US" dirty="0" err="1" smtClean="0"/>
              <a:t>traindb</a:t>
            </a:r>
            <a:endParaRPr lang="en-US" dirty="0" smtClean="0"/>
          </a:p>
          <a:p>
            <a:pPr eaLnBrk="1" hangingPunct="1"/>
            <a:endParaRPr lang="en-US" dirty="0" smtClean="0"/>
          </a:p>
          <a:p>
            <a:pPr eaLnBrk="1" hangingPunct="1"/>
            <a:r>
              <a:rPr lang="en-US" dirty="0" smtClean="0"/>
              <a:t>	logical name =		</a:t>
            </a:r>
            <a:r>
              <a:rPr lang="en-US" dirty="0" err="1" smtClean="0"/>
              <a:t>qaddb</a:t>
            </a:r>
            <a:r>
              <a:rPr lang="en-US" dirty="0" smtClean="0"/>
              <a:t>		</a:t>
            </a:r>
            <a:r>
              <a:rPr lang="en-US" dirty="0" err="1" smtClean="0"/>
              <a:t>traindb</a:t>
            </a:r>
            <a:endParaRPr lang="en-US" dirty="0" smtClean="0"/>
          </a:p>
          <a:p>
            <a:pPr eaLnBrk="1" hangingPunct="1"/>
            <a:endParaRPr lang="en-US" dirty="0" smtClean="0"/>
          </a:p>
          <a:p>
            <a:pPr eaLnBrk="1" hangingPunct="1"/>
            <a:r>
              <a:rPr lang="en-US" dirty="0" smtClean="0"/>
              <a:t>	host =				</a:t>
            </a:r>
            <a:r>
              <a:rPr lang="en-US" dirty="0" err="1" smtClean="0"/>
              <a:t>qaddemo</a:t>
            </a:r>
            <a:r>
              <a:rPr lang="en-US" dirty="0" smtClean="0"/>
              <a:t>	</a:t>
            </a:r>
            <a:r>
              <a:rPr lang="en-US" dirty="0" err="1" smtClean="0"/>
              <a:t>qaddemo</a:t>
            </a:r>
            <a:endParaRPr lang="en-US" dirty="0" smtClean="0"/>
          </a:p>
          <a:p>
            <a:pPr eaLnBrk="1" hangingPunct="1"/>
            <a:endParaRPr lang="en-US" dirty="0" smtClean="0"/>
          </a:p>
          <a:p>
            <a:pPr eaLnBrk="1" hangingPunct="1"/>
            <a:r>
              <a:rPr lang="en-US" dirty="0" smtClean="0"/>
              <a:t>	service =			7744		7845</a:t>
            </a:r>
          </a:p>
          <a:p>
            <a:pPr eaLnBrk="1" hangingPunct="1"/>
            <a:endParaRPr lang="en-US"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6BD7EB42-333C-4719-9A05-401D7294F073}" type="slidenum">
              <a:rPr lang="en-US" smtClean="0"/>
              <a:pPr/>
              <a:t>93</a:t>
            </a:fld>
            <a:endParaRPr lang="en-US" smtClean="0"/>
          </a:p>
        </p:txBody>
      </p:sp>
      <p:sp>
        <p:nvSpPr>
          <p:cNvPr id="230403" name="Rectangle 2"/>
          <p:cNvSpPr>
            <a:spLocks noGrp="1" noRot="1" noChangeAspect="1" noChangeArrowheads="1" noTextEdit="1"/>
          </p:cNvSpPr>
          <p:nvPr>
            <p:ph type="sldImg"/>
          </p:nvPr>
        </p:nvSpPr>
        <p:spPr>
          <a:ln/>
        </p:spPr>
      </p:sp>
      <p:sp>
        <p:nvSpPr>
          <p:cNvPr id="23040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7"/>
          <p:cNvSpPr>
            <a:spLocks noGrp="1" noChangeArrowheads="1"/>
          </p:cNvSpPr>
          <p:nvPr>
            <p:ph type="sldNum" sz="quarter" idx="5"/>
          </p:nvPr>
        </p:nvSpPr>
        <p:spPr>
          <a:noFill/>
        </p:spPr>
        <p:txBody>
          <a:bodyPr/>
          <a:lstStyle/>
          <a:p>
            <a:fld id="{37569432-AA26-4CBA-8478-ECB80B5743CA}" type="slidenum">
              <a:rPr lang="en-US" smtClean="0"/>
              <a:pPr/>
              <a:t>94</a:t>
            </a:fld>
            <a:endParaRPr lang="en-US" smtClean="0"/>
          </a:p>
        </p:txBody>
      </p:sp>
      <p:sp>
        <p:nvSpPr>
          <p:cNvPr id="231427" name="Rectangle 2"/>
          <p:cNvSpPr>
            <a:spLocks noGrp="1" noRot="1" noChangeAspect="1" noChangeArrowheads="1" noTextEdit="1"/>
          </p:cNvSpPr>
          <p:nvPr>
            <p:ph type="sldImg"/>
          </p:nvPr>
        </p:nvSpPr>
        <p:spPr>
          <a:ln/>
        </p:spPr>
      </p:sp>
      <p:sp>
        <p:nvSpPr>
          <p:cNvPr id="231428" name="Rectangle 3"/>
          <p:cNvSpPr>
            <a:spLocks noGrp="1" noChangeArrowheads="1"/>
          </p:cNvSpPr>
          <p:nvPr>
            <p:ph type="body" idx="1"/>
          </p:nvPr>
        </p:nvSpPr>
        <p:spPr>
          <a:noFill/>
          <a:ln/>
        </p:spPr>
        <p:txBody>
          <a:bodyPr/>
          <a:lstStyle/>
          <a:p>
            <a:pPr marL="0" indent="0" eaLnBrk="1" hangingPunct="1"/>
            <a:r>
              <a:rPr lang="en-US" dirty="0" smtClean="0"/>
              <a:t>The reason why</a:t>
            </a:r>
            <a:r>
              <a:rPr lang="en-US" baseline="0" dirty="0" smtClean="0"/>
              <a:t> we </a:t>
            </a:r>
            <a:r>
              <a:rPr lang="en-US" dirty="0" smtClean="0"/>
              <a:t>remove all unused methods from the copied procedure is to make comparing this file with the template after an upgrade easier.</a:t>
            </a:r>
          </a:p>
          <a:p>
            <a:pPr marL="183051" indent="-183051" eaLnBrk="1" hangingPunct="1"/>
            <a:endParaRPr lang="en-US" dirty="0" smtClean="0"/>
          </a:p>
          <a:p>
            <a:pPr marL="183051" indent="-183051" eaLnBrk="1" hangingPunct="1"/>
            <a:r>
              <a:rPr lang="en-US" dirty="0" smtClean="0"/>
              <a:t>The build file should contain following blocks of code:</a:t>
            </a:r>
          </a:p>
          <a:p>
            <a:pPr marL="183051" indent="-183051" eaLnBrk="1" hangingPunct="1"/>
            <a:endParaRPr lang="en-US" dirty="0" smtClean="0"/>
          </a:p>
          <a:p>
            <a:pPr marL="183051" indent="-183051" eaLnBrk="1" hangingPunct="1">
              <a:buFontTx/>
              <a:buNone/>
            </a:pPr>
            <a:r>
              <a:rPr lang="en-US" dirty="0" smtClean="0"/>
              <a:t>1. Set the PROPATH.  The PROPATH should point to the current folder (“work”) and the parent folder of the folder where the template was copied from (fin/Customization).</a:t>
            </a:r>
          </a:p>
          <a:p>
            <a:pPr marL="183051" indent="-183051" eaLnBrk="1" hangingPunct="1">
              <a:buFontTx/>
              <a:buNone/>
            </a:pPr>
            <a:endParaRPr lang="en-US" dirty="0" smtClean="0"/>
          </a:p>
          <a:p>
            <a:pPr marL="183051" indent="-183051" eaLnBrk="1" hangingPunct="1">
              <a:buFontTx/>
              <a:buNone/>
            </a:pPr>
            <a:r>
              <a:rPr lang="en-US" dirty="0" smtClean="0"/>
              <a:t>2. Connect the database if the custom code contains direct table access (for each / find / query) and if the database is not connected yet.</a:t>
            </a:r>
          </a:p>
          <a:p>
            <a:pPr marL="183051" indent="-183051" eaLnBrk="1" hangingPunct="1">
              <a:buFontTx/>
              <a:buNone/>
            </a:pPr>
            <a:endParaRPr lang="en-US" dirty="0" smtClean="0"/>
          </a:p>
          <a:p>
            <a:pPr marL="183051" indent="-183051" eaLnBrk="1" hangingPunct="1">
              <a:buFontTx/>
              <a:buNone/>
            </a:pPr>
            <a:r>
              <a:rPr lang="en-US" dirty="0" smtClean="0"/>
              <a:t>3. Compile statements for all custom code for the different components.</a:t>
            </a:r>
          </a:p>
          <a:p>
            <a:pPr marL="183051" indent="-183051" eaLnBrk="1" hangingPunct="1">
              <a:buFontTx/>
              <a:buNone/>
            </a:pPr>
            <a:endParaRPr lang="en-US" dirty="0" smtClean="0"/>
          </a:p>
          <a:p>
            <a:pPr marL="183051" indent="-183051" eaLnBrk="1" hangingPunct="1"/>
            <a:r>
              <a:rPr lang="en-US" dirty="0" smtClean="0"/>
              <a:t>    For example:</a:t>
            </a:r>
          </a:p>
          <a:p>
            <a:pPr marL="183051" indent="-183051" eaLnBrk="1" hangingPunct="1"/>
            <a:endParaRPr lang="en-US" dirty="0" smtClean="0"/>
          </a:p>
          <a:p>
            <a:pPr marL="183051" indent="-183051" eaLnBrk="1" hangingPunct="1"/>
            <a:r>
              <a:rPr lang="en-US" dirty="0" smtClean="0"/>
              <a:t>	compile </a:t>
            </a:r>
            <a:r>
              <a:rPr lang="en-US" dirty="0" err="1" smtClean="0"/>
              <a:t>bcountry.p</a:t>
            </a:r>
            <a:r>
              <a:rPr lang="en-US" dirty="0" smtClean="0"/>
              <a:t> save into ../</a:t>
            </a:r>
            <a:r>
              <a:rPr lang="en-US" dirty="0" err="1" smtClean="0"/>
              <a:t>customcode</a:t>
            </a:r>
            <a:r>
              <a:rPr lang="en-US" dirty="0" smtClean="0"/>
              <a:t>.</a:t>
            </a:r>
          </a:p>
          <a:p>
            <a:pPr marL="183051" indent="-183051" eaLnBrk="1" hangingPunct="1"/>
            <a:r>
              <a:rPr lang="en-US" dirty="0" smtClean="0"/>
              <a:t>	compile </a:t>
            </a:r>
            <a:r>
              <a:rPr lang="en-US" dirty="0" err="1" smtClean="0"/>
              <a:t>bposting.p</a:t>
            </a:r>
            <a:r>
              <a:rPr lang="en-US" dirty="0" smtClean="0"/>
              <a:t> save into ../</a:t>
            </a:r>
            <a:r>
              <a:rPr lang="en-US" dirty="0" err="1" smtClean="0"/>
              <a:t>customcode</a:t>
            </a:r>
            <a:r>
              <a:rPr lang="en-US" dirty="0" smtClean="0"/>
              <a:t>.</a:t>
            </a:r>
          </a:p>
          <a:p>
            <a:pPr marL="183051" indent="-183051" eaLnBrk="1" hangingPunct="1"/>
            <a:endParaRPr lang="en-US" dirty="0" smtClean="0"/>
          </a:p>
          <a:p>
            <a:pPr marL="183051" indent="-183051" eaLnBrk="1" hangingPunct="1"/>
            <a:r>
              <a:rPr lang="en-US" dirty="0" smtClean="0"/>
              <a:t>Note: </a:t>
            </a:r>
            <a:r>
              <a:rPr lang="en-US" dirty="0" err="1" smtClean="0"/>
              <a:t>OpenEdge</a:t>
            </a:r>
            <a:r>
              <a:rPr lang="en-US" dirty="0" smtClean="0"/>
              <a:t> Architect will compile code automatically, so there is no need for a </a:t>
            </a:r>
            <a:r>
              <a:rPr lang="en-US" dirty="0" err="1" smtClean="0"/>
              <a:t>build.p</a:t>
            </a:r>
            <a:r>
              <a:rPr lang="en-US" dirty="0" smtClean="0"/>
              <a:t> anymore.</a:t>
            </a:r>
          </a:p>
          <a:p>
            <a:pPr marL="183051" indent="-183051" eaLnBrk="1" hangingPunct="1"/>
            <a:endParaRPr lang="en-US" dirty="0"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7"/>
          <p:cNvSpPr>
            <a:spLocks noGrp="1" noChangeArrowheads="1"/>
          </p:cNvSpPr>
          <p:nvPr>
            <p:ph type="sldNum" sz="quarter" idx="5"/>
          </p:nvPr>
        </p:nvSpPr>
        <p:spPr>
          <a:noFill/>
        </p:spPr>
        <p:txBody>
          <a:bodyPr/>
          <a:lstStyle/>
          <a:p>
            <a:fld id="{CFB3CCB8-6C2C-4420-BC68-B2F8DA0071F5}" type="slidenum">
              <a:rPr lang="en-US" smtClean="0"/>
              <a:pPr/>
              <a:t>95</a:t>
            </a:fld>
            <a:endParaRPr lang="en-US" smtClean="0"/>
          </a:p>
        </p:txBody>
      </p:sp>
      <p:sp>
        <p:nvSpPr>
          <p:cNvPr id="232451" name="Rectangle 2"/>
          <p:cNvSpPr>
            <a:spLocks noGrp="1" noRot="1" noChangeAspect="1" noChangeArrowheads="1" noTextEdit="1"/>
          </p:cNvSpPr>
          <p:nvPr>
            <p:ph type="sldImg"/>
          </p:nvPr>
        </p:nvSpPr>
        <p:spPr>
          <a:ln/>
        </p:spPr>
      </p:sp>
      <p:sp>
        <p:nvSpPr>
          <p:cNvPr id="232452" name="Rectangle 3"/>
          <p:cNvSpPr>
            <a:spLocks noGrp="1" noChangeArrowheads="1"/>
          </p:cNvSpPr>
          <p:nvPr>
            <p:ph type="body" idx="1"/>
          </p:nvPr>
        </p:nvSpPr>
        <p:spPr>
          <a:noFill/>
          <a:ln/>
        </p:spPr>
        <p:txBody>
          <a:bodyPr/>
          <a:lstStyle/>
          <a:p>
            <a:pPr marL="0" indent="0" eaLnBrk="1" hangingPunct="1"/>
            <a:r>
              <a:rPr lang="en-US" b="0" dirty="0" smtClean="0"/>
              <a:t>The section with the connection to the database is optional. It is only required when direct table access is done straight from the custom code.</a:t>
            </a:r>
          </a:p>
          <a:p>
            <a:pPr marL="0" indent="0" eaLnBrk="1" hangingPunct="1"/>
            <a:endParaRPr lang="en-US" b="0" dirty="0" smtClean="0"/>
          </a:p>
          <a:p>
            <a:pPr marL="0" indent="0" eaLnBrk="1" hangingPunct="1"/>
            <a:r>
              <a:rPr lang="en-US" b="0" dirty="0" smtClean="0"/>
              <a:t>In the above example,</a:t>
            </a:r>
            <a:r>
              <a:rPr lang="en-US" b="0" baseline="0" dirty="0" smtClean="0"/>
              <a:t> </a:t>
            </a:r>
            <a:r>
              <a:rPr lang="en-US" b="0" dirty="0" smtClean="0"/>
              <a:t>it connects to the central </a:t>
            </a:r>
            <a:r>
              <a:rPr lang="en-US" b="0" dirty="0" err="1" smtClean="0"/>
              <a:t>qad</a:t>
            </a:r>
            <a:r>
              <a:rPr lang="en-US" b="0" dirty="0" smtClean="0"/>
              <a:t> applications database. If another database would be used, you</a:t>
            </a:r>
            <a:r>
              <a:rPr lang="en-US" b="0" baseline="0" dirty="0" smtClean="0"/>
              <a:t> </a:t>
            </a:r>
            <a:r>
              <a:rPr lang="en-US" b="0" dirty="0" smtClean="0"/>
              <a:t>need to realize that also at runtime the connection needs to be made. To specify this connection, you need to update the central server.xml file.</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7"/>
          <p:cNvSpPr>
            <a:spLocks noGrp="1" noChangeArrowheads="1"/>
          </p:cNvSpPr>
          <p:nvPr>
            <p:ph type="sldNum" sz="quarter" idx="5"/>
          </p:nvPr>
        </p:nvSpPr>
        <p:spPr>
          <a:noFill/>
        </p:spPr>
        <p:txBody>
          <a:bodyPr/>
          <a:lstStyle/>
          <a:p>
            <a:fld id="{7D838142-B952-4C13-86F8-B6860AB4762D}" type="slidenum">
              <a:rPr lang="en-US" smtClean="0"/>
              <a:pPr/>
              <a:t>96</a:t>
            </a:fld>
            <a:endParaRPr lang="en-US" smtClean="0"/>
          </a:p>
        </p:txBody>
      </p:sp>
      <p:sp>
        <p:nvSpPr>
          <p:cNvPr id="233475" name="Rectangle 2"/>
          <p:cNvSpPr>
            <a:spLocks noGrp="1" noRot="1" noChangeAspect="1" noChangeArrowheads="1" noTextEdit="1"/>
          </p:cNvSpPr>
          <p:nvPr>
            <p:ph type="sldImg"/>
          </p:nvPr>
        </p:nvSpPr>
        <p:spPr>
          <a:ln/>
        </p:spPr>
      </p:sp>
      <p:sp>
        <p:nvSpPr>
          <p:cNvPr id="233476" name="Rectangle 3"/>
          <p:cNvSpPr>
            <a:spLocks noGrp="1" noChangeArrowheads="1"/>
          </p:cNvSpPr>
          <p:nvPr>
            <p:ph type="body" idx="1"/>
          </p:nvPr>
        </p:nvSpPr>
        <p:spPr>
          <a:noFill/>
          <a:ln/>
        </p:spPr>
        <p:txBody>
          <a:bodyPr/>
          <a:lstStyle/>
          <a:p>
            <a:pPr eaLnBrk="1" hangingPunct="1"/>
            <a:r>
              <a:rPr lang="en-US" dirty="0" smtClean="0"/>
              <a:t>When activating a new Customization</a:t>
            </a:r>
            <a:r>
              <a:rPr lang="en-US" baseline="0" dirty="0" smtClean="0"/>
              <a:t> </a:t>
            </a:r>
            <a:r>
              <a:rPr lang="en-US" dirty="0" smtClean="0"/>
              <a:t>or making sure changes in existing Customization code are picked up,</a:t>
            </a:r>
            <a:r>
              <a:rPr lang="en-US" baseline="0" dirty="0" smtClean="0"/>
              <a:t> </a:t>
            </a:r>
            <a:r>
              <a:rPr lang="en-US" dirty="0" smtClean="0"/>
              <a:t>the Financials </a:t>
            </a:r>
            <a:r>
              <a:rPr lang="en-US" dirty="0" err="1" smtClean="0"/>
              <a:t>AppServer</a:t>
            </a:r>
            <a:r>
              <a:rPr lang="en-US" dirty="0" smtClean="0"/>
              <a:t> needs to be trimmed.</a:t>
            </a:r>
            <a:r>
              <a:rPr lang="en-US" baseline="0" dirty="0" smtClean="0"/>
              <a:t> </a:t>
            </a:r>
            <a:r>
              <a:rPr lang="en-US" dirty="0" smtClean="0"/>
              <a:t>This is necessary because the business layer caches component code in memory.</a:t>
            </a:r>
            <a:r>
              <a:rPr lang="en-US" baseline="0" dirty="0" smtClean="0"/>
              <a:t> </a:t>
            </a:r>
            <a:r>
              <a:rPr lang="en-US" dirty="0" smtClean="0"/>
              <a:t>It keeps procedures running persistently for best performance. By trimming the </a:t>
            </a:r>
            <a:r>
              <a:rPr lang="en-US" dirty="0" err="1" smtClean="0"/>
              <a:t>AppServer</a:t>
            </a:r>
            <a:r>
              <a:rPr lang="en-US" dirty="0" smtClean="0"/>
              <a:t>, all active </a:t>
            </a:r>
            <a:r>
              <a:rPr lang="en-US" dirty="0" err="1" smtClean="0"/>
              <a:t>AppServer</a:t>
            </a:r>
            <a:r>
              <a:rPr lang="en-US" dirty="0" smtClean="0"/>
              <a:t> agents are restarted. This triggers the Customization controller to look in the </a:t>
            </a:r>
            <a:r>
              <a:rPr lang="en-US" dirty="0" err="1" smtClean="0"/>
              <a:t>customcode</a:t>
            </a:r>
            <a:r>
              <a:rPr lang="en-US" dirty="0" smtClean="0"/>
              <a:t> folder again, and make sure the right Customization code is started the next time a business component gets instantiated.</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7"/>
          <p:cNvSpPr>
            <a:spLocks noGrp="1" noChangeArrowheads="1"/>
          </p:cNvSpPr>
          <p:nvPr>
            <p:ph type="sldNum" sz="quarter" idx="5"/>
          </p:nvPr>
        </p:nvSpPr>
        <p:spPr>
          <a:noFill/>
        </p:spPr>
        <p:txBody>
          <a:bodyPr/>
          <a:lstStyle/>
          <a:p>
            <a:fld id="{CA2F1D2A-7D8E-4C57-A39F-16D3500FEDE7}" type="slidenum">
              <a:rPr lang="en-US" smtClean="0"/>
              <a:pPr/>
              <a:t>97</a:t>
            </a:fld>
            <a:endParaRPr lang="en-US" smtClean="0"/>
          </a:p>
        </p:txBody>
      </p:sp>
      <p:sp>
        <p:nvSpPr>
          <p:cNvPr id="234499" name="Rectangle 2"/>
          <p:cNvSpPr>
            <a:spLocks noGrp="1" noRot="1" noChangeAspect="1" noChangeArrowheads="1" noTextEdit="1"/>
          </p:cNvSpPr>
          <p:nvPr>
            <p:ph type="sldImg"/>
          </p:nvPr>
        </p:nvSpPr>
        <p:spPr>
          <a:ln/>
        </p:spPr>
      </p:sp>
      <p:sp>
        <p:nvSpPr>
          <p:cNvPr id="234500" name="Rectangle 3"/>
          <p:cNvSpPr>
            <a:spLocks noGrp="1" noChangeArrowheads="1"/>
          </p:cNvSpPr>
          <p:nvPr>
            <p:ph type="body" idx="1"/>
          </p:nvPr>
        </p:nvSpPr>
        <p:spPr>
          <a:noFill/>
          <a:ln/>
        </p:spPr>
        <p:txBody>
          <a:bodyPr/>
          <a:lstStyle/>
          <a:p>
            <a:pPr eaLnBrk="1" hangingPunct="1"/>
            <a:r>
              <a:rPr lang="en-US" dirty="0" smtClean="0"/>
              <a:t>The system monitor reveals a lot of information about the business layer running on the back-end </a:t>
            </a:r>
            <a:r>
              <a:rPr lang="en-US" dirty="0" err="1" smtClean="0"/>
              <a:t>AppServer</a:t>
            </a:r>
            <a:r>
              <a:rPr lang="en-US" dirty="0" smtClean="0"/>
              <a:t>.</a:t>
            </a:r>
          </a:p>
          <a:p>
            <a:pPr eaLnBrk="1" hangingPunct="1"/>
            <a:endParaRPr lang="en-US" dirty="0" smtClean="0"/>
          </a:p>
          <a:p>
            <a:pPr eaLnBrk="1" hangingPunct="1"/>
            <a:r>
              <a:rPr lang="en-US" dirty="0" smtClean="0"/>
              <a:t>One of the interesting pieces of information is the list of customized hooks on the business layer. You</a:t>
            </a:r>
            <a:r>
              <a:rPr lang="en-US" baseline="0" dirty="0" smtClean="0"/>
              <a:t> can </a:t>
            </a:r>
            <a:r>
              <a:rPr lang="en-US" dirty="0" smtClean="0"/>
              <a:t>retrieve</a:t>
            </a:r>
            <a:r>
              <a:rPr lang="en-US" baseline="0" dirty="0" smtClean="0"/>
              <a:t> this </a:t>
            </a:r>
            <a:r>
              <a:rPr lang="en-US" dirty="0" smtClean="0"/>
              <a:t> by selecting “Customization” on the </a:t>
            </a:r>
            <a:r>
              <a:rPr lang="en-US" dirty="0" err="1" smtClean="0"/>
              <a:t>AppServer</a:t>
            </a:r>
            <a:r>
              <a:rPr lang="en-US" dirty="0" smtClean="0"/>
              <a:t> section.</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7"/>
          <p:cNvSpPr>
            <a:spLocks noGrp="1" noChangeArrowheads="1"/>
          </p:cNvSpPr>
          <p:nvPr>
            <p:ph type="sldNum" sz="quarter" idx="5"/>
          </p:nvPr>
        </p:nvSpPr>
        <p:spPr>
          <a:noFill/>
        </p:spPr>
        <p:txBody>
          <a:bodyPr/>
          <a:lstStyle/>
          <a:p>
            <a:fld id="{F00BEBC0-18B9-4BBE-AE40-C0A30E698EFD}" type="slidenum">
              <a:rPr lang="en-US" smtClean="0"/>
              <a:pPr/>
              <a:t>98</a:t>
            </a:fld>
            <a:endParaRPr lang="en-US" smtClean="0"/>
          </a:p>
        </p:txBody>
      </p:sp>
      <p:sp>
        <p:nvSpPr>
          <p:cNvPr id="235523" name="Rectangle 2"/>
          <p:cNvSpPr>
            <a:spLocks noGrp="1" noRot="1" noChangeAspect="1" noChangeArrowheads="1" noTextEdit="1"/>
          </p:cNvSpPr>
          <p:nvPr>
            <p:ph type="sldImg"/>
          </p:nvPr>
        </p:nvSpPr>
        <p:spPr>
          <a:ln/>
        </p:spPr>
      </p:sp>
      <p:sp>
        <p:nvSpPr>
          <p:cNvPr id="235524" name="Rectangle 3"/>
          <p:cNvSpPr>
            <a:spLocks noGrp="1" noChangeArrowheads="1"/>
          </p:cNvSpPr>
          <p:nvPr>
            <p:ph type="body" idx="1"/>
          </p:nvPr>
        </p:nvSpPr>
        <p:spPr>
          <a:noFill/>
          <a:ln/>
        </p:spPr>
        <p:txBody>
          <a:bodyPr/>
          <a:lstStyle/>
          <a:p>
            <a:pPr eaLnBrk="1" hangingPunct="1">
              <a:lnSpc>
                <a:spcPct val="90000"/>
              </a:lnSpc>
            </a:pPr>
            <a:r>
              <a:rPr lang="en-US" dirty="0" smtClean="0"/>
              <a:t>The Customization developer has the</a:t>
            </a:r>
            <a:r>
              <a:rPr lang="en-US" baseline="0" dirty="0" smtClean="0"/>
              <a:t> a</a:t>
            </a:r>
            <a:r>
              <a:rPr lang="en-US" dirty="0" smtClean="0"/>
              <a:t>bility to add code using </a:t>
            </a:r>
            <a:r>
              <a:rPr lang="en-US" dirty="0" err="1" smtClean="0"/>
              <a:t>customcode</a:t>
            </a:r>
            <a:r>
              <a:rPr lang="en-US" dirty="0" smtClean="0"/>
              <a:t>, but it is not possible to override standard logic.</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7"/>
          <p:cNvSpPr>
            <a:spLocks noGrp="1" noChangeArrowheads="1"/>
          </p:cNvSpPr>
          <p:nvPr>
            <p:ph type="sldNum" sz="quarter" idx="5"/>
          </p:nvPr>
        </p:nvSpPr>
        <p:spPr>
          <a:noFill/>
        </p:spPr>
        <p:txBody>
          <a:bodyPr/>
          <a:lstStyle/>
          <a:p>
            <a:fld id="{B4A4A444-C385-4066-83FE-CF4D45551B81}" type="slidenum">
              <a:rPr lang="en-US" smtClean="0"/>
              <a:pPr/>
              <a:t>99</a:t>
            </a:fld>
            <a:endParaRPr lang="en-US" smtClean="0"/>
          </a:p>
        </p:txBody>
      </p:sp>
      <p:sp>
        <p:nvSpPr>
          <p:cNvPr id="236547" name="Rectangle 2"/>
          <p:cNvSpPr>
            <a:spLocks noGrp="1" noRot="1" noChangeAspect="1" noChangeArrowheads="1" noTextEdit="1"/>
          </p:cNvSpPr>
          <p:nvPr>
            <p:ph type="sldImg"/>
          </p:nvPr>
        </p:nvSpPr>
        <p:spPr>
          <a:ln/>
        </p:spPr>
      </p:sp>
      <p:sp>
        <p:nvSpPr>
          <p:cNvPr id="236548" name="Rectangle 3"/>
          <p:cNvSpPr>
            <a:spLocks noGrp="1" noChangeArrowheads="1"/>
          </p:cNvSpPr>
          <p:nvPr>
            <p:ph type="body" idx="1"/>
          </p:nvPr>
        </p:nvSpPr>
        <p:spPr>
          <a:noFill/>
          <a:ln/>
        </p:spPr>
        <p:txBody>
          <a:bodyPr/>
          <a:lstStyle/>
          <a:p>
            <a:pPr eaLnBrk="1" hangingPunct="1">
              <a:lnSpc>
                <a:spcPct val="90000"/>
              </a:lnSpc>
            </a:pPr>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0AC731F1-D231-4380-9C5A-DEE99F5B890E}"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507413"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B616FDCA-82BF-4906-98A8-EA603B692EB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BE3E41EE-3966-40E9-98FD-4F9E7D92AD8C}" type="slidenum">
              <a:rPr lang="en-US" smtClean="0"/>
              <a:pPr>
                <a:defRPr/>
              </a:pPr>
              <a:t>‹#›</a:t>
            </a:fld>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B477B1E8-C933-457A-9F7F-4233B8B333F1}" type="slidenum">
              <a:rPr lang="en-US" smtClean="0"/>
              <a:pPr>
                <a:defRPr/>
              </a:pPr>
              <a:t>‹#›</a:t>
            </a:fld>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9672450E-7576-4159-8FBB-67981A1D153B}" type="slidenum">
              <a:rPr lang="en-US" smtClean="0"/>
              <a:pPr>
                <a:defRPr/>
              </a:pPr>
              <a:t>‹#›</a:t>
            </a:fld>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60905F1B-0F04-4B95-B13D-2B8A3D850A81}" type="slidenum">
              <a:rPr lang="en-US" smtClean="0"/>
              <a:pPr>
                <a:defRPr/>
              </a:pPr>
              <a:t>‹#›</a:t>
            </a:fld>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0F03BB7D-A07A-4497-B783-7044A8C8B7E0}" type="slidenum">
              <a:rPr lang="en-US" smtClean="0"/>
              <a:pPr>
                <a:defRPr/>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6" name="Footer Placeholder 5"/>
          <p:cNvSpPr>
            <a:spLocks noGrp="1"/>
          </p:cNvSpPr>
          <p:nvPr>
            <p:ph type="ftr" sz="quarter" idx="10"/>
          </p:nvPr>
        </p:nvSpPr>
        <p:spPr/>
        <p:txBody>
          <a:bodyPr/>
          <a:lstStyle/>
          <a:p>
            <a:pPr>
              <a:defRPr/>
            </a:pPr>
            <a:fld id="{A9594510-B10E-486C-81B7-AFA90607E80C}" type="slidenum">
              <a:rPr lang="en-US" smtClean="0"/>
              <a:pPr>
                <a:defRPr/>
              </a:pPr>
              <a:t>‹#›</a:t>
            </a:fld>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7812360" y="6638544"/>
            <a:ext cx="1331640" cy="219456"/>
          </a:xfrm>
          <a:prstGeom prst="rect">
            <a:avLst/>
          </a:prstGeom>
        </p:spPr>
        <p:txBody>
          <a:bodyPr vert="horz" lIns="91440" tIns="45720" rIns="91440" bIns="45720" rtlCol="0" anchor="b"/>
          <a:lstStyle>
            <a:lvl1pPr algn="r">
              <a:defRPr sz="800">
                <a:solidFill>
                  <a:schemeClr val="tx1"/>
                </a:solidFill>
              </a:defRPr>
            </a:lvl1pPr>
          </a:lstStyle>
          <a:p>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 id="2147483783" r:id="rId4"/>
    <p:sldLayoutId id="2147483784" r:id="rId5"/>
    <p:sldLayoutId id="2147483785" r:id="rId6"/>
    <p:sldLayoutId id="2147483786" r:id="rId7"/>
    <p:sldLayoutId id="2147483787" r:id="rId8"/>
    <p:sldLayoutId id="2147483788" r:id="rId9"/>
    <p:sldLayoutId id="2147483789" r:id="rId10"/>
    <p:sldLayoutId id="2147483790" r:id="rId11"/>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3" Type="http://schemas.openxmlformats.org/officeDocument/2006/relationships/image" Target="../media/image50.emf"/><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123.xml"/><Relationship Id="rId1" Type="http://schemas.openxmlformats.org/officeDocument/2006/relationships/slideLayout" Target="../slideLayouts/slideLayout2.xml"/><Relationship Id="rId4" Type="http://schemas.openxmlformats.org/officeDocument/2006/relationships/image" Target="../media/image53.pn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7.e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3" Type="http://schemas.openxmlformats.org/officeDocument/2006/relationships/image" Target="../media/image26.wmf"/><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28.wmf"/><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0.wmf"/><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3" Type="http://schemas.openxmlformats.org/officeDocument/2006/relationships/image" Target="../media/image34.wmf"/><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35.wmf"/><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6.wmf"/><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8" Type="http://schemas.openxmlformats.org/officeDocument/2006/relationships/image" Target="../media/image46.emf"/><Relationship Id="rId3" Type="http://schemas.openxmlformats.org/officeDocument/2006/relationships/image" Target="../media/image41.emf"/><Relationship Id="rId7" Type="http://schemas.openxmlformats.org/officeDocument/2006/relationships/image" Target="../media/image45.emf"/><Relationship Id="rId2" Type="http://schemas.openxmlformats.org/officeDocument/2006/relationships/notesSlide" Target="../notesSlides/notesSlide68.xml"/><Relationship Id="rId1" Type="http://schemas.openxmlformats.org/officeDocument/2006/relationships/slideLayout" Target="../slideLayouts/slideLayout5.xml"/><Relationship Id="rId6" Type="http://schemas.openxmlformats.org/officeDocument/2006/relationships/image" Target="../media/image44.emf"/><Relationship Id="rId5" Type="http://schemas.openxmlformats.org/officeDocument/2006/relationships/image" Target="../media/image43.emf"/><Relationship Id="rId4" Type="http://schemas.openxmlformats.org/officeDocument/2006/relationships/image" Target="../media/image42.emf"/></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457200" y="607452"/>
            <a:ext cx="8435280" cy="705411"/>
          </a:xfrm>
          <a:noFill/>
        </p:spPr>
        <p:txBody>
          <a:bodyPr lIns="91432" tIns="45716" rIns="91432" bIns="45716" anchor="ctr" anchorCtr="0">
            <a:noAutofit/>
          </a:bodyPr>
          <a:lstStyle/>
          <a:p>
            <a:pPr eaLnBrk="1" hangingPunct="1"/>
            <a:r>
              <a:rPr lang="en-US" sz="2600" dirty="0" smtClean="0"/>
              <a:t>QAD Enterprise Applications 2013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smtClean="0"/>
              <a:t>Non-intrusive Customization of Enterprise Financials</a:t>
            </a:r>
          </a:p>
          <a:p>
            <a:endParaRPr lang="en-US"/>
          </a:p>
        </p:txBody>
      </p:sp>
      <p:sp>
        <p:nvSpPr>
          <p:cNvPr id="6" name="Text Placeholder 3"/>
          <p:cNvSpPr txBox="1">
            <a:spLocks/>
          </p:cNvSpPr>
          <p:nvPr/>
        </p:nvSpPr>
        <p:spPr>
          <a:xfrm>
            <a:off x="457200" y="3017520"/>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b="0" dirty="0" smtClean="0">
                <a:solidFill>
                  <a:schemeClr val="tx1">
                    <a:lumMod val="75000"/>
                    <a:lumOff val="25000"/>
                  </a:schemeClr>
                </a:solidFill>
                <a:latin typeface="Century Gothic"/>
                <a:cs typeface="Century Gothic"/>
              </a:rPr>
              <a:t>Revised April 2013</a:t>
            </a:r>
            <a:endParaRPr kumimoji="0" lang="en-US" sz="1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rPr>
              <a:t>Maintained</a:t>
            </a:r>
            <a:r>
              <a:rPr kumimoji="0" lang="en-US" sz="1400" b="0" i="0" u="none" strike="noStrike" kern="1200" cap="none" spc="0" normalizeH="0" noProof="0" smtClean="0">
                <a:ln>
                  <a:noFill/>
                </a:ln>
                <a:solidFill>
                  <a:schemeClr val="tx1">
                    <a:lumMod val="75000"/>
                    <a:lumOff val="25000"/>
                  </a:schemeClr>
                </a:solidFill>
                <a:effectLst/>
                <a:uLnTx/>
                <a:uFillTx/>
                <a:latin typeface="Century Gothic"/>
                <a:ea typeface="+mn-ea"/>
                <a:cs typeface="Century Gothic"/>
              </a:rPr>
              <a:t> by biw@qad.com</a:t>
            </a:r>
            <a:endParaRPr kumimoji="0" lang="en-US" sz="1400" b="0" i="0" u="none" strike="noStrike" kern="1200" cap="none" spc="0" normalizeH="0" baseline="0" noProof="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p:txBody>
          <a:bodyPr/>
          <a:lstStyle/>
          <a:p>
            <a:pPr eaLnBrk="1" hangingPunct="1"/>
            <a:r>
              <a:rPr lang="en-US" smtClean="0"/>
              <a:t>Hands-on Exercise (1)</a:t>
            </a:r>
          </a:p>
        </p:txBody>
      </p:sp>
      <p:sp>
        <p:nvSpPr>
          <p:cNvPr id="16386" name="Footer Placeholder 3"/>
          <p:cNvSpPr>
            <a:spLocks noGrp="1"/>
          </p:cNvSpPr>
          <p:nvPr>
            <p:ph type="ftr" sz="quarter" idx="10"/>
          </p:nvPr>
        </p:nvSpPr>
        <p:spPr>
          <a:noFill/>
        </p:spPr>
        <p:txBody>
          <a:bodyPr/>
          <a:lstStyle/>
          <a:p>
            <a:r>
              <a:rPr lang="en-US" smtClean="0"/>
              <a:t>CUST_UI_</a:t>
            </a:r>
            <a:fld id="{7C685E33-3DDC-4D8C-BF68-E11ECECD9A1B}" type="slidenum">
              <a:rPr lang="en-US" smtClean="0"/>
              <a:pPr/>
              <a:t>10</a:t>
            </a:fld>
            <a:r>
              <a:rPr lang="en-US" smtClean="0"/>
              <a:t>0</a:t>
            </a:r>
          </a:p>
        </p:txBody>
      </p:sp>
      <p:pic>
        <p:nvPicPr>
          <p:cNvPr id="1638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6389" name="Text Box 4"/>
          <p:cNvSpPr txBox="1">
            <a:spLocks noChangeArrowheads="1"/>
          </p:cNvSpPr>
          <p:nvPr/>
        </p:nvSpPr>
        <p:spPr bwMode="auto">
          <a:xfrm>
            <a:off x="971550" y="4941888"/>
            <a:ext cx="7200900" cy="549275"/>
          </a:xfrm>
          <a:prstGeom prst="rect">
            <a:avLst/>
          </a:prstGeom>
          <a:noFill/>
          <a:ln w="9525" algn="ctr">
            <a:noFill/>
            <a:miter lim="800000"/>
            <a:headEnd/>
            <a:tailEnd/>
          </a:ln>
        </p:spPr>
        <p:txBody>
          <a:bodyPr tIns="91440" bIns="91440">
            <a:spAutoFit/>
          </a:bodyPr>
          <a:lstStyle/>
          <a:p>
            <a:pPr algn="l"/>
            <a:r>
              <a:rPr lang="en-US" sz="2400"/>
              <a:t>UI Design</a:t>
            </a: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4" name="Rectangle 3"/>
          <p:cNvSpPr>
            <a:spLocks noGrp="1" noChangeArrowheads="1"/>
          </p:cNvSpPr>
          <p:nvPr>
            <p:ph idx="1"/>
          </p:nvPr>
        </p:nvSpPr>
        <p:spPr/>
        <p:txBody>
          <a:bodyPr>
            <a:normAutofit fontScale="92500"/>
          </a:bodyPr>
          <a:lstStyle/>
          <a:p>
            <a:pPr eaLnBrk="1" hangingPunct="1">
              <a:buNone/>
            </a:pPr>
            <a:r>
              <a:rPr lang="en-US" smtClean="0"/>
              <a:t>Versioning</a:t>
            </a:r>
          </a:p>
          <a:p>
            <a:r>
              <a:rPr lang="en-US" smtClean="0"/>
              <a:t>Every standard component has a version number consisting of a major and a minor number</a:t>
            </a:r>
          </a:p>
          <a:p>
            <a:r>
              <a:rPr lang="en-US" smtClean="0"/>
              <a:t>The component version is associated with the template for the Customization code from the moment the component is released</a:t>
            </a:r>
          </a:p>
          <a:p>
            <a:r>
              <a:rPr lang="en-US" smtClean="0"/>
              <a:t>The Customization controller checks both numbers and reports inconsistencies as warnings at runtime</a:t>
            </a:r>
          </a:p>
          <a:p>
            <a:r>
              <a:rPr lang="en-US" smtClean="0"/>
              <a:t>Version numbers can change with upgrades or patch installs</a:t>
            </a:r>
          </a:p>
        </p:txBody>
      </p:sp>
      <p:sp>
        <p:nvSpPr>
          <p:cNvPr id="107523" name="Rectangle 2"/>
          <p:cNvSpPr>
            <a:spLocks noGrp="1" noChangeArrowheads="1"/>
          </p:cNvSpPr>
          <p:nvPr>
            <p:ph type="title"/>
          </p:nvPr>
        </p:nvSpPr>
        <p:spPr/>
        <p:txBody>
          <a:bodyPr/>
          <a:lstStyle/>
          <a:p>
            <a:pPr eaLnBrk="1" hangingPunct="1"/>
            <a:r>
              <a:rPr lang="en-US" smtClean="0"/>
              <a:t>BL Customizations</a:t>
            </a:r>
          </a:p>
        </p:txBody>
      </p:sp>
      <p:sp>
        <p:nvSpPr>
          <p:cNvPr id="107522" name="Footer Placeholder 3"/>
          <p:cNvSpPr>
            <a:spLocks noGrp="1"/>
          </p:cNvSpPr>
          <p:nvPr>
            <p:ph type="ftr" sz="quarter" idx="10"/>
          </p:nvPr>
        </p:nvSpPr>
        <p:spPr>
          <a:noFill/>
        </p:spPr>
        <p:txBody>
          <a:bodyPr/>
          <a:lstStyle/>
          <a:p>
            <a:r>
              <a:rPr lang="en-US" smtClean="0"/>
              <a:t>CUST_DEV_230</a:t>
            </a: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8" name="Rectangle 3"/>
          <p:cNvSpPr>
            <a:spLocks noGrp="1" noChangeArrowheads="1"/>
          </p:cNvSpPr>
          <p:nvPr>
            <p:ph idx="1"/>
          </p:nvPr>
        </p:nvSpPr>
        <p:spPr/>
        <p:txBody>
          <a:bodyPr/>
          <a:lstStyle/>
          <a:p>
            <a:pPr marL="533400" indent="-533400" eaLnBrk="1" hangingPunct="1">
              <a:buNone/>
            </a:pPr>
            <a:r>
              <a:rPr lang="en-US" smtClean="0"/>
              <a:t>Most important Customization methods:</a:t>
            </a:r>
          </a:p>
          <a:p>
            <a:pPr marL="347472" indent="-347472"/>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latin typeface="Courier New" pitchFamily="49" charset="0"/>
                <a:cs typeface="Courier New" pitchFamily="49" charset="0"/>
              </a:rPr>
              <a:t>Calculate</a:t>
            </a:r>
          </a:p>
          <a:p>
            <a:pPr marL="347472" indent="-347472"/>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PreSave</a:t>
            </a:r>
            <a:r>
              <a:rPr lang="en-US" smtClean="0">
                <a:latin typeface="Courier New" pitchFamily="49" charset="0"/>
                <a:cs typeface="Courier New" pitchFamily="49" charset="0"/>
              </a:rPr>
              <a:t>/</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p:txBody>
      </p:sp>
      <p:sp>
        <p:nvSpPr>
          <p:cNvPr id="108547" name="Rectangle 2"/>
          <p:cNvSpPr>
            <a:spLocks noGrp="1" noChangeArrowheads="1"/>
          </p:cNvSpPr>
          <p:nvPr>
            <p:ph type="title"/>
          </p:nvPr>
        </p:nvSpPr>
        <p:spPr/>
        <p:txBody>
          <a:bodyPr/>
          <a:lstStyle/>
          <a:p>
            <a:pPr eaLnBrk="1" hangingPunct="1"/>
            <a:r>
              <a:rPr lang="en-US" smtClean="0"/>
              <a:t>BL Customizations</a:t>
            </a:r>
          </a:p>
        </p:txBody>
      </p:sp>
      <p:sp>
        <p:nvSpPr>
          <p:cNvPr id="108546" name="Footer Placeholder 3"/>
          <p:cNvSpPr>
            <a:spLocks noGrp="1"/>
          </p:cNvSpPr>
          <p:nvPr>
            <p:ph type="ftr" sz="quarter" idx="10"/>
          </p:nvPr>
        </p:nvSpPr>
        <p:spPr>
          <a:noFill/>
        </p:spPr>
        <p:txBody>
          <a:bodyPr/>
          <a:lstStyle/>
          <a:p>
            <a:r>
              <a:rPr lang="en-US" smtClean="0"/>
              <a:t>CUST_DEV_240</a:t>
            </a:r>
          </a:p>
        </p:txBody>
      </p:sp>
    </p:spTree>
  </p:cSld>
  <p:clrMapOvr>
    <a:masterClrMapping/>
  </p:clrMapOvr>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2" name="Rectangle 3"/>
          <p:cNvSpPr>
            <a:spLocks noGrp="1" noChangeArrowheads="1"/>
          </p:cNvSpPr>
          <p:nvPr>
            <p:ph idx="1"/>
          </p:nvPr>
        </p:nvSpPr>
        <p:spPr/>
        <p:txBody>
          <a:bodyPr>
            <a:normAutofit/>
          </a:bodyPr>
          <a:lstStyle/>
          <a:p>
            <a:pPr marL="533400" indent="-533400" eaLnBrk="1" hangingPunct="1">
              <a:buNone/>
            </a:pPr>
            <a:r>
              <a:rPr lang="en-US" err="1" smtClean="0">
                <a:latin typeface="Courier New" pitchFamily="49" charset="0"/>
                <a:cs typeface="Courier New" pitchFamily="49" charset="0"/>
              </a:rPr>
              <a:t>InitialValues</a:t>
            </a:r>
            <a:endParaRPr lang="en-US" smtClean="0">
              <a:latin typeface="Courier New" pitchFamily="49" charset="0"/>
              <a:cs typeface="Courier New" pitchFamily="49" charset="0"/>
            </a:endParaRPr>
          </a:p>
          <a:p>
            <a:pPr marL="347472" indent="-347472"/>
            <a:r>
              <a:rPr lang="en-US" smtClean="0"/>
              <a:t>Always executed as part of the pattern for a new record in the object dataset. The name of the table is passed as input parameter </a:t>
            </a:r>
            <a:r>
              <a:rPr lang="en-US" err="1" smtClean="0">
                <a:latin typeface="Courier New" pitchFamily="49" charset="0"/>
                <a:cs typeface="Courier New" pitchFamily="49" charset="0"/>
              </a:rPr>
              <a:t>icTableName</a:t>
            </a:r>
            <a:r>
              <a:rPr lang="en-US" smtClean="0"/>
              <a:t>.</a:t>
            </a:r>
          </a:p>
          <a:p>
            <a:pPr marL="347472" indent="-347472"/>
            <a:r>
              <a:rPr lang="en-US" smtClean="0"/>
              <a:t>Method is executed right after the infrastructure code is executed to create a new record in the object dataset</a:t>
            </a:r>
          </a:p>
          <a:p>
            <a:pPr marL="347472" indent="-347472"/>
            <a:r>
              <a:rPr lang="en-US" smtClean="0"/>
              <a:t>The record that is being created is in scope</a:t>
            </a:r>
          </a:p>
          <a:p>
            <a:pPr marL="347472" indent="-347472"/>
            <a:r>
              <a:rPr lang="en-US" smtClean="0"/>
              <a:t>Best to implement the </a:t>
            </a:r>
            <a:r>
              <a:rPr lang="en-US" err="1" smtClean="0">
                <a:latin typeface="Courier New" pitchFamily="49" charset="0"/>
                <a:cs typeface="Courier New" pitchFamily="49" charset="0"/>
              </a:rPr>
              <a:t>InitialValues.After</a:t>
            </a:r>
            <a:r>
              <a:rPr lang="en-US" smtClean="0"/>
              <a:t> method</a:t>
            </a:r>
          </a:p>
        </p:txBody>
      </p:sp>
      <p:sp>
        <p:nvSpPr>
          <p:cNvPr id="109571" name="Rectangle 2"/>
          <p:cNvSpPr>
            <a:spLocks noGrp="1" noChangeArrowheads="1"/>
          </p:cNvSpPr>
          <p:nvPr>
            <p:ph type="title"/>
          </p:nvPr>
        </p:nvSpPr>
        <p:spPr/>
        <p:txBody>
          <a:bodyPr/>
          <a:lstStyle/>
          <a:p>
            <a:pPr eaLnBrk="1" hangingPunct="1"/>
            <a:r>
              <a:rPr lang="en-US" smtClean="0"/>
              <a:t>BL Customizations</a:t>
            </a:r>
          </a:p>
        </p:txBody>
      </p:sp>
      <p:sp>
        <p:nvSpPr>
          <p:cNvPr id="109570" name="Footer Placeholder 3"/>
          <p:cNvSpPr>
            <a:spLocks noGrp="1"/>
          </p:cNvSpPr>
          <p:nvPr>
            <p:ph type="ftr" sz="quarter" idx="10"/>
          </p:nvPr>
        </p:nvSpPr>
        <p:spPr>
          <a:noFill/>
        </p:spPr>
        <p:txBody>
          <a:bodyPr/>
          <a:lstStyle/>
          <a:p>
            <a:r>
              <a:rPr lang="en-US" smtClean="0"/>
              <a:t>CUST_DEV_250</a:t>
            </a:r>
          </a:p>
        </p:txBody>
      </p:sp>
    </p:spTree>
  </p:cSld>
  <p:clrMapOvr>
    <a:masterClrMapping/>
  </p:clrMapOvr>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InitialValues</a:t>
            </a:r>
            <a:r>
              <a:rPr lang="en-US" smtClean="0"/>
              <a:t> - Example</a:t>
            </a:r>
          </a:p>
        </p:txBody>
      </p:sp>
      <p:sp>
        <p:nvSpPr>
          <p:cNvPr id="110595" name="Rectangle 2"/>
          <p:cNvSpPr>
            <a:spLocks noGrp="1" noChangeArrowheads="1"/>
          </p:cNvSpPr>
          <p:nvPr>
            <p:ph type="title"/>
          </p:nvPr>
        </p:nvSpPr>
        <p:spPr/>
        <p:txBody>
          <a:bodyPr/>
          <a:lstStyle/>
          <a:p>
            <a:pPr eaLnBrk="1" hangingPunct="1"/>
            <a:r>
              <a:rPr lang="en-US" smtClean="0"/>
              <a:t>BL Customizations</a:t>
            </a:r>
          </a:p>
        </p:txBody>
      </p:sp>
      <p:sp>
        <p:nvSpPr>
          <p:cNvPr id="110594" name="Footer Placeholder 3"/>
          <p:cNvSpPr>
            <a:spLocks noGrp="1"/>
          </p:cNvSpPr>
          <p:nvPr>
            <p:ph type="ftr" sz="quarter" idx="10"/>
          </p:nvPr>
        </p:nvSpPr>
        <p:spPr>
          <a:noFill/>
        </p:spPr>
        <p:txBody>
          <a:bodyPr/>
          <a:lstStyle/>
          <a:p>
            <a:r>
              <a:rPr lang="en-US" smtClean="0"/>
              <a:t>CUST_DEV_260</a:t>
            </a:r>
          </a:p>
        </p:txBody>
      </p:sp>
      <p:sp>
        <p:nvSpPr>
          <p:cNvPr id="933892" name="Text Box 4"/>
          <p:cNvSpPr txBox="1">
            <a:spLocks noChangeArrowheads="1"/>
          </p:cNvSpPr>
          <p:nvPr/>
        </p:nvSpPr>
        <p:spPr bwMode="auto">
          <a:xfrm>
            <a:off x="374270" y="2060848"/>
            <a:ext cx="8369300" cy="29337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InitialValues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a 'new' record (= a record that must be created in the application database) in a class temp-table.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input </a:t>
            </a:r>
            <a:r>
              <a:rPr lang="en-US" sz="1000" err="1">
                <a:solidFill>
                  <a:srgbClr val="009900"/>
                </a:solidFill>
                <a:latin typeface="Courier" pitchFamily="49" charset="0"/>
              </a:rPr>
              <a:t>icTableName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(Name of the database table of which a record is created in the class temp-table.)</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BCountry.InitialValues.after</a:t>
            </a:r>
            <a:r>
              <a:rPr lang="en-US" sz="1400">
                <a:latin typeface="Courier" pitchFamily="49" charset="0"/>
              </a:rPr>
              <a:t>:</a:t>
            </a:r>
          </a:p>
          <a:p>
            <a:pPr algn="l">
              <a:defRPr/>
            </a:pPr>
            <a:r>
              <a:rPr lang="en-US" sz="1400">
                <a:latin typeface="Courier" pitchFamily="49" charset="0"/>
              </a:rPr>
              <a:t>    if </a:t>
            </a:r>
            <a:r>
              <a:rPr lang="en-US" sz="1400" err="1">
                <a:latin typeface="Courier" pitchFamily="49" charset="0"/>
              </a:rPr>
              <a:t>t_parameter.icTableName</a:t>
            </a:r>
            <a:r>
              <a:rPr lang="en-US" sz="1400">
                <a:latin typeface="Courier" pitchFamily="49" charset="0"/>
              </a:rPr>
              <a:t> = "Country"</a:t>
            </a:r>
          </a:p>
          <a:p>
            <a:pPr algn="l">
              <a:defRPr/>
            </a:pPr>
            <a:r>
              <a:rPr lang="en-US" sz="1400">
                <a:latin typeface="Courier" pitchFamily="49" charset="0"/>
              </a:rPr>
              <a:t>    then assign tCountry.CustomInteger0 = 1000000.</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2"/>
          <p:cNvSpPr>
            <a:spLocks noGrp="1" noChangeArrowheads="1"/>
          </p:cNvSpPr>
          <p:nvPr>
            <p:ph type="title"/>
          </p:nvPr>
        </p:nvSpPr>
        <p:spPr/>
        <p:txBody>
          <a:bodyPr/>
          <a:lstStyle/>
          <a:p>
            <a:pPr eaLnBrk="1" hangingPunct="1"/>
            <a:r>
              <a:rPr lang="en-US" smtClean="0"/>
              <a:t>Hands-on Exercise (3)</a:t>
            </a:r>
          </a:p>
        </p:txBody>
      </p:sp>
      <p:sp>
        <p:nvSpPr>
          <p:cNvPr id="111618" name="Footer Placeholder 3"/>
          <p:cNvSpPr>
            <a:spLocks noGrp="1"/>
          </p:cNvSpPr>
          <p:nvPr>
            <p:ph type="ftr" sz="quarter" idx="10"/>
          </p:nvPr>
        </p:nvSpPr>
        <p:spPr>
          <a:noFill/>
        </p:spPr>
        <p:txBody>
          <a:bodyPr/>
          <a:lstStyle/>
          <a:p>
            <a:r>
              <a:rPr lang="en-US" smtClean="0"/>
              <a:t>CUST_DEV_270</a:t>
            </a:r>
          </a:p>
        </p:txBody>
      </p:sp>
      <p:pic>
        <p:nvPicPr>
          <p:cNvPr id="11162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162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(1)</a:t>
            </a: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4" name="Rectangle 3"/>
          <p:cNvSpPr>
            <a:spLocks noGrp="1" noChangeArrowheads="1"/>
          </p:cNvSpPr>
          <p:nvPr>
            <p:ph idx="1"/>
          </p:nvPr>
        </p:nvSpPr>
        <p:spPr/>
        <p:txBody>
          <a:bodyPr>
            <a:normAutofit/>
          </a:bodyPr>
          <a:lstStyle/>
          <a:p>
            <a:pPr marL="533400" indent="-533400" eaLnBrk="1" hangingPunct="1">
              <a:buNone/>
            </a:pPr>
            <a:r>
              <a:rPr lang="en-US" smtClean="0">
                <a:latin typeface="Courier New" pitchFamily="49" charset="0"/>
                <a:cs typeface="Courier New" pitchFamily="49" charset="0"/>
              </a:rPr>
              <a:t>Calculate</a:t>
            </a:r>
          </a:p>
          <a:p>
            <a:pPr marL="347472" indent="-347472"/>
            <a:r>
              <a:rPr lang="en-US" smtClean="0"/>
              <a:t>Executed as part of the </a:t>
            </a:r>
            <a:r>
              <a:rPr lang="en-US" err="1" smtClean="0"/>
              <a:t>DataLoad</a:t>
            </a:r>
            <a:r>
              <a:rPr lang="en-US" smtClean="0"/>
              <a:t> of an object. This is typically done when the application user selects an object from the browse and chooses Modify, Delete, or View</a:t>
            </a:r>
          </a:p>
          <a:p>
            <a:pPr marL="347472" indent="-347472"/>
            <a:r>
              <a:rPr lang="en-US" smtClean="0"/>
              <a:t>Records are not automatically in scope. The programmer needs to use a for each statement</a:t>
            </a:r>
          </a:p>
          <a:p>
            <a:pPr marL="347472" indent="-347472"/>
            <a:r>
              <a:rPr lang="en-US" smtClean="0"/>
              <a:t>Best is to implement </a:t>
            </a:r>
            <a:r>
              <a:rPr lang="en-US" err="1" smtClean="0">
                <a:latin typeface="Courier New" pitchFamily="49" charset="0"/>
                <a:cs typeface="Courier New" pitchFamily="49" charset="0"/>
              </a:rPr>
              <a:t>Calculate.After</a:t>
            </a:r>
            <a:r>
              <a:rPr lang="en-US" smtClean="0">
                <a:latin typeface="Courier New" pitchFamily="49" charset="0"/>
                <a:cs typeface="Courier New" pitchFamily="49" charset="0"/>
              </a:rPr>
              <a:t>()</a:t>
            </a:r>
            <a:r>
              <a:rPr lang="en-US" smtClean="0"/>
              <a:t>, because then the standard calculated fields are already known</a:t>
            </a:r>
          </a:p>
          <a:p>
            <a:pPr marL="914400" lvl="1" indent="-457200" eaLnBrk="1" hangingPunct="1"/>
            <a:endParaRPr lang="en-US" smtClean="0"/>
          </a:p>
          <a:p>
            <a:pPr marL="914400" lvl="1" indent="-457200" eaLnBrk="1" hangingPunct="1"/>
            <a:endParaRPr lang="en-US" smtClean="0"/>
          </a:p>
        </p:txBody>
      </p:sp>
      <p:sp>
        <p:nvSpPr>
          <p:cNvPr id="112643" name="Rectangle 2"/>
          <p:cNvSpPr>
            <a:spLocks noGrp="1" noChangeArrowheads="1"/>
          </p:cNvSpPr>
          <p:nvPr>
            <p:ph type="title"/>
          </p:nvPr>
        </p:nvSpPr>
        <p:spPr/>
        <p:txBody>
          <a:bodyPr/>
          <a:lstStyle/>
          <a:p>
            <a:pPr eaLnBrk="1" hangingPunct="1"/>
            <a:r>
              <a:rPr lang="en-US" smtClean="0"/>
              <a:t>BL Customizations</a:t>
            </a:r>
          </a:p>
        </p:txBody>
      </p:sp>
      <p:sp>
        <p:nvSpPr>
          <p:cNvPr id="112642" name="Footer Placeholder 3"/>
          <p:cNvSpPr>
            <a:spLocks noGrp="1"/>
          </p:cNvSpPr>
          <p:nvPr>
            <p:ph type="ftr" sz="quarter" idx="10"/>
          </p:nvPr>
        </p:nvSpPr>
        <p:spPr>
          <a:noFill/>
        </p:spPr>
        <p:txBody>
          <a:bodyPr/>
          <a:lstStyle/>
          <a:p>
            <a:r>
              <a:rPr lang="en-US" smtClean="0"/>
              <a:t>CUST_DEV_280</a:t>
            </a:r>
          </a:p>
        </p:txBody>
      </p:sp>
    </p:spTree>
  </p:cSld>
  <p:clrMapOvr>
    <a:masterClrMapping/>
  </p:clrMapOvr>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8" name="Rectangle 3"/>
          <p:cNvSpPr>
            <a:spLocks noGrp="1" noChangeArrowheads="1"/>
          </p:cNvSpPr>
          <p:nvPr>
            <p:ph idx="1"/>
          </p:nvPr>
        </p:nvSpPr>
        <p:spPr/>
        <p:txBody>
          <a:bodyPr/>
          <a:lstStyle/>
          <a:p>
            <a:pPr marL="533400" indent="-533400" eaLnBrk="1" hangingPunct="1">
              <a:buNone/>
            </a:pPr>
            <a:r>
              <a:rPr lang="en-US" smtClean="0">
                <a:latin typeface="Courier New" pitchFamily="49" charset="0"/>
                <a:cs typeface="Courier New" pitchFamily="49" charset="0"/>
              </a:rPr>
              <a:t>Calculate</a:t>
            </a:r>
            <a:r>
              <a:rPr lang="en-US" smtClean="0"/>
              <a:t> - Example</a:t>
            </a:r>
          </a:p>
        </p:txBody>
      </p:sp>
      <p:sp>
        <p:nvSpPr>
          <p:cNvPr id="113667" name="Rectangle 2"/>
          <p:cNvSpPr>
            <a:spLocks noGrp="1" noChangeArrowheads="1"/>
          </p:cNvSpPr>
          <p:nvPr>
            <p:ph type="title"/>
          </p:nvPr>
        </p:nvSpPr>
        <p:spPr/>
        <p:txBody>
          <a:bodyPr/>
          <a:lstStyle/>
          <a:p>
            <a:pPr eaLnBrk="1" hangingPunct="1"/>
            <a:r>
              <a:rPr lang="en-US" smtClean="0"/>
              <a:t>BL Customizations</a:t>
            </a:r>
          </a:p>
        </p:txBody>
      </p:sp>
      <p:sp>
        <p:nvSpPr>
          <p:cNvPr id="113666" name="Footer Placeholder 3"/>
          <p:cNvSpPr>
            <a:spLocks noGrp="1"/>
          </p:cNvSpPr>
          <p:nvPr>
            <p:ph type="ftr" sz="quarter" idx="10"/>
          </p:nvPr>
        </p:nvSpPr>
        <p:spPr>
          <a:noFill/>
        </p:spPr>
        <p:txBody>
          <a:bodyPr/>
          <a:lstStyle/>
          <a:p>
            <a:r>
              <a:rPr lang="en-US" smtClean="0"/>
              <a:t>CUST_DEV_290</a:t>
            </a:r>
          </a:p>
        </p:txBody>
      </p:sp>
      <p:sp>
        <p:nvSpPr>
          <p:cNvPr id="937988" name="Text Box 4"/>
          <p:cNvSpPr txBox="1">
            <a:spLocks noChangeArrowheads="1"/>
          </p:cNvSpPr>
          <p:nvPr/>
        </p:nvSpPr>
        <p:spPr bwMode="auto">
          <a:xfrm>
            <a:off x="384903" y="1700808"/>
            <a:ext cx="8369300" cy="3632200"/>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Calculate</a:t>
            </a: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Add code here to initialize the calculated fields of the class temp-tables after loading existing records from the application database.</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0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BCountry.Calculate.after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tCountry.CountryIsEUCountry</a:t>
            </a:r>
            <a:r>
              <a:rPr lang="en-US" sz="1400">
                <a:latin typeface="Courier" pitchFamily="49" charset="0"/>
              </a:rPr>
              <a:t> :</a:t>
            </a:r>
          </a:p>
          <a:p>
            <a:pPr algn="l">
              <a:defRPr/>
            </a:pPr>
            <a:r>
              <a:rPr lang="en-US" sz="1400">
                <a:latin typeface="Courier" pitchFamily="49" charset="0"/>
              </a:rPr>
              <a:t>        ASSIGN tCountry.CustomShort9 =</a:t>
            </a:r>
          </a:p>
          <a:p>
            <a:pPr algn="l">
              <a:defRPr/>
            </a:pPr>
            <a:r>
              <a:rPr lang="en-US" sz="1400">
                <a:latin typeface="Courier" pitchFamily="49" charset="0"/>
              </a:rPr>
              <a:t>            </a:t>
            </a:r>
            <a:r>
              <a:rPr lang="en-US" sz="1400" smtClean="0">
                <a:latin typeface="Courier" pitchFamily="49" charset="0"/>
              </a:rPr>
              <a:t>ENTRY(LOOKUP(</a:t>
            </a:r>
            <a:r>
              <a:rPr lang="en-US" sz="1400" err="1" smtClean="0">
                <a:latin typeface="Courier" pitchFamily="49" charset="0"/>
              </a:rPr>
              <a:t>tCountry.CountryDescription</a:t>
            </a:r>
            <a:r>
              <a:rPr lang="en-US" sz="1400" smtClean="0">
                <a:latin typeface="Courier" pitchFamily="49" charset="0"/>
              </a:rPr>
              <a:t>,</a:t>
            </a:r>
          </a:p>
          <a:p>
            <a:pPr algn="l">
              <a:defRPr/>
            </a:pPr>
            <a:r>
              <a:rPr lang="en-US" sz="1400" smtClean="0">
                <a:latin typeface="Courier" pitchFamily="49" charset="0"/>
              </a:rPr>
              <a:t>"</a:t>
            </a:r>
            <a:r>
              <a:rPr lang="en-US" sz="1400" err="1" smtClean="0">
                <a:latin typeface="Courier" pitchFamily="49" charset="0"/>
              </a:rPr>
              <a:t>Netherlands,Greece,Germany,Switzerland,Belgium,United</a:t>
            </a:r>
            <a:r>
              <a:rPr lang="en-US" sz="1400" smtClean="0">
                <a:latin typeface="Courier" pitchFamily="49" charset="0"/>
              </a:rPr>
              <a:t> </a:t>
            </a:r>
            <a:r>
              <a:rPr lang="en-US" sz="1400" err="1">
                <a:latin typeface="Courier" pitchFamily="49" charset="0"/>
              </a:rPr>
              <a:t>Kingdom,Spain,France,Italy</a:t>
            </a:r>
            <a:r>
              <a:rPr lang="en-US" sz="1400">
                <a:latin typeface="Courier" pitchFamily="49" charset="0"/>
              </a:rPr>
              <a:t>"),                  "</a:t>
            </a:r>
            <a:r>
              <a:rPr lang="en-US" sz="1400" err="1">
                <a:latin typeface="Courier" pitchFamily="49" charset="0"/>
              </a:rPr>
              <a:t>Amsterdam,Athens,Berlin,Bern,Brussels,London,Madrid,Paris,Rome</a:t>
            </a:r>
            <a:r>
              <a:rPr lang="en-US" sz="1400">
                <a:latin typeface="Courier" pitchFamily="49" charset="0"/>
              </a:rPr>
              <a:t>").</a:t>
            </a:r>
          </a:p>
          <a:p>
            <a:pPr algn="l">
              <a:defRPr/>
            </a:pPr>
            <a:r>
              <a:rPr lang="en-US" sz="1400">
                <a:latin typeface="Courier" pitchFamily="49" charset="0"/>
              </a:rPr>
              <a:t>    END.</a:t>
            </a:r>
          </a:p>
          <a:p>
            <a:pPr algn="l">
              <a:defRPr/>
            </a:pPr>
            <a:r>
              <a:rPr lang="en-US" sz="1400">
                <a:latin typeface="Courier" pitchFamily="49" charset="0"/>
              </a:rPr>
              <a:t>END PROCEDURE</a:t>
            </a:r>
            <a:r>
              <a:rPr lang="en-US" sz="1000">
                <a:solidFill>
                  <a:srgbClr val="009900"/>
                </a:solidFill>
                <a:latin typeface="Courier" pitchFamily="49" charset="0"/>
              </a:rPr>
              <a:t>.</a:t>
            </a:r>
          </a:p>
        </p:txBody>
      </p:sp>
    </p:spTree>
  </p:cSld>
  <p:clrMapOvr>
    <a:masterClrMapping/>
  </p:clrMapOvr>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Rectangle 2"/>
          <p:cNvSpPr>
            <a:spLocks noGrp="1" noChangeArrowheads="1"/>
          </p:cNvSpPr>
          <p:nvPr>
            <p:ph type="title"/>
          </p:nvPr>
        </p:nvSpPr>
        <p:spPr/>
        <p:txBody>
          <a:bodyPr/>
          <a:lstStyle/>
          <a:p>
            <a:pPr eaLnBrk="1" hangingPunct="1"/>
            <a:r>
              <a:rPr lang="en-US" smtClean="0"/>
              <a:t>Hands-on Exercise (4)</a:t>
            </a:r>
          </a:p>
        </p:txBody>
      </p:sp>
      <p:sp>
        <p:nvSpPr>
          <p:cNvPr id="114690" name="Footer Placeholder 3"/>
          <p:cNvSpPr>
            <a:spLocks noGrp="1"/>
          </p:cNvSpPr>
          <p:nvPr>
            <p:ph type="ftr" sz="quarter" idx="10"/>
          </p:nvPr>
        </p:nvSpPr>
        <p:spPr>
          <a:noFill/>
        </p:spPr>
        <p:txBody>
          <a:bodyPr/>
          <a:lstStyle/>
          <a:p>
            <a:r>
              <a:rPr lang="en-US" smtClean="0"/>
              <a:t>CUST_DEV_300</a:t>
            </a:r>
          </a:p>
        </p:txBody>
      </p:sp>
      <p:pic>
        <p:nvPicPr>
          <p:cNvPr id="114692"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4693"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Specify Default Value for Customer Category (2)</a:t>
            </a: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6" name="Rectangle 3"/>
          <p:cNvSpPr>
            <a:spLocks noGrp="1" noChangeArrowheads="1"/>
          </p:cNvSpPr>
          <p:nvPr>
            <p:ph idx="1"/>
          </p:nvPr>
        </p:nvSpPr>
        <p:spPr/>
        <p:txBody>
          <a:bodyPr>
            <a:normAutofit fontScale="85000" lnSpcReduction="20000"/>
          </a:bodyPr>
          <a:lstStyle/>
          <a:p>
            <a:pPr marL="533400" indent="-533400" eaLnBrk="1" hangingPunct="1">
              <a:lnSpc>
                <a:spcPct val="80000"/>
              </a:lnSpc>
              <a:buNone/>
            </a:pPr>
            <a:r>
              <a:rPr lang="en-US" err="1" smtClean="0">
                <a:latin typeface="Courier New" pitchFamily="49" charset="0"/>
                <a:cs typeface="Courier New" pitchFamily="49" charset="0"/>
              </a:rPr>
              <a:t>ValidateComponent</a:t>
            </a:r>
            <a:endParaRPr lang="en-US" smtClean="0">
              <a:latin typeface="Courier New" pitchFamily="49" charset="0"/>
              <a:cs typeface="Courier New" pitchFamily="49" charset="0"/>
            </a:endParaRPr>
          </a:p>
          <a:p>
            <a:pPr marL="347472" indent="-347472">
              <a:lnSpc>
                <a:spcPct val="110000"/>
              </a:lnSpc>
            </a:pPr>
            <a:r>
              <a:rPr lang="en-US" smtClean="0"/>
              <a:t>Executed every time object data needs to be validated before it can be written to the database</a:t>
            </a:r>
          </a:p>
          <a:p>
            <a:pPr marL="347472" indent="-347472">
              <a:lnSpc>
                <a:spcPct val="110000"/>
              </a:lnSpc>
            </a:pPr>
            <a:r>
              <a:rPr lang="en-US" smtClean="0"/>
              <a:t>Code in the method should specifically use the </a:t>
            </a:r>
            <a:r>
              <a:rPr lang="en-US" err="1" smtClean="0">
                <a:latin typeface="Courier New" pitchFamily="49" charset="0"/>
                <a:cs typeface="Courier New" pitchFamily="49" charset="0"/>
              </a:rPr>
              <a:t>t_s</a:t>
            </a:r>
            <a:r>
              <a:rPr lang="en-US" smtClean="0"/>
              <a:t> variant of the class tables</a:t>
            </a:r>
          </a:p>
          <a:p>
            <a:pPr marL="347472" indent="-347472">
              <a:lnSpc>
                <a:spcPct val="110000"/>
              </a:lnSpc>
            </a:pPr>
            <a:r>
              <a:rPr lang="en-US" smtClean="0"/>
              <a:t>In case of a validation error, the </a:t>
            </a:r>
            <a:r>
              <a:rPr lang="en-US" err="1" smtClean="0">
                <a:latin typeface="Courier New" pitchFamily="49" charset="0"/>
                <a:cs typeface="Courier New" pitchFamily="49" charset="0"/>
              </a:rPr>
              <a:t>oiReturnStatus</a:t>
            </a:r>
            <a:r>
              <a:rPr lang="en-US" smtClean="0"/>
              <a:t> needs to be given the value -1</a:t>
            </a:r>
          </a:p>
          <a:p>
            <a:pPr marL="576072" lvl="2" indent="0">
              <a:lnSpc>
                <a:spcPct val="110000"/>
              </a:lnSpc>
              <a:buNone/>
            </a:pPr>
            <a:r>
              <a:rPr lang="en-US" smtClean="0"/>
              <a:t>Use a call to </a:t>
            </a:r>
            <a:r>
              <a:rPr lang="en-US" err="1" smtClean="0">
                <a:latin typeface="Courier New" pitchFamily="49" charset="0"/>
                <a:cs typeface="Courier New" pitchFamily="49" charset="0"/>
              </a:rPr>
              <a:t>SetMessage</a:t>
            </a:r>
            <a:r>
              <a:rPr lang="en-US" smtClean="0"/>
              <a:t> to pass the correct error message</a:t>
            </a:r>
          </a:p>
          <a:p>
            <a:pPr marL="347472" indent="-347472">
              <a:lnSpc>
                <a:spcPct val="110000"/>
              </a:lnSpc>
            </a:pPr>
            <a:r>
              <a:rPr lang="en-US" smtClean="0"/>
              <a:t>The code should take into account that there might be more than one record in the main class table</a:t>
            </a:r>
          </a:p>
          <a:p>
            <a:pPr marL="347472" indent="-347472">
              <a:lnSpc>
                <a:spcPct val="110000"/>
              </a:lnSpc>
            </a:pPr>
            <a:r>
              <a:rPr lang="en-US" smtClean="0"/>
              <a:t>Standard validation cannot be overridden</a:t>
            </a:r>
          </a:p>
          <a:p>
            <a:pPr marL="347472" indent="-347472">
              <a:lnSpc>
                <a:spcPct val="110000"/>
              </a:lnSpc>
            </a:pPr>
            <a:r>
              <a:rPr lang="en-US" smtClean="0"/>
              <a:t>In case the </a:t>
            </a:r>
            <a:r>
              <a:rPr lang="en-US" err="1" smtClean="0">
                <a:latin typeface="Courier New" pitchFamily="49" charset="0"/>
                <a:cs typeface="Courier New" pitchFamily="49" charset="0"/>
              </a:rPr>
              <a:t>ValidateComponent.Before</a:t>
            </a:r>
            <a:r>
              <a:rPr lang="en-US" smtClean="0">
                <a:latin typeface="Courier New" pitchFamily="49" charset="0"/>
                <a:cs typeface="Courier New" pitchFamily="49" charset="0"/>
              </a:rPr>
              <a:t>() </a:t>
            </a:r>
            <a:r>
              <a:rPr lang="en-US" smtClean="0"/>
              <a:t>assigns </a:t>
            </a:r>
            <a:r>
              <a:rPr lang="en-US" err="1" smtClean="0">
                <a:latin typeface="Courier New" pitchFamily="49" charset="0"/>
                <a:cs typeface="Courier New" pitchFamily="49" charset="0"/>
              </a:rPr>
              <a:t>oiReturnStatus</a:t>
            </a:r>
            <a:r>
              <a:rPr lang="en-US" smtClean="0"/>
              <a:t> to -1, the standard execution flow continues</a:t>
            </a:r>
          </a:p>
        </p:txBody>
      </p:sp>
      <p:sp>
        <p:nvSpPr>
          <p:cNvPr id="115715" name="Rectangle 2"/>
          <p:cNvSpPr>
            <a:spLocks noGrp="1" noChangeArrowheads="1"/>
          </p:cNvSpPr>
          <p:nvPr>
            <p:ph type="title"/>
          </p:nvPr>
        </p:nvSpPr>
        <p:spPr/>
        <p:txBody>
          <a:bodyPr/>
          <a:lstStyle/>
          <a:p>
            <a:pPr eaLnBrk="1" hangingPunct="1"/>
            <a:r>
              <a:rPr lang="en-US" smtClean="0"/>
              <a:t>BL Customizations</a:t>
            </a:r>
          </a:p>
        </p:txBody>
      </p:sp>
      <p:sp>
        <p:nvSpPr>
          <p:cNvPr id="115714" name="Footer Placeholder 3"/>
          <p:cNvSpPr>
            <a:spLocks noGrp="1"/>
          </p:cNvSpPr>
          <p:nvPr>
            <p:ph type="ftr" sz="quarter" idx="10"/>
          </p:nvPr>
        </p:nvSpPr>
        <p:spPr>
          <a:noFill/>
        </p:spPr>
        <p:txBody>
          <a:bodyPr/>
          <a:lstStyle/>
          <a:p>
            <a:r>
              <a:rPr lang="en-US" smtClean="0"/>
              <a:t>CUST_DEV_310</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4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ValidateComponent</a:t>
            </a:r>
            <a:r>
              <a:rPr lang="en-US" smtClean="0"/>
              <a:t> - Example</a:t>
            </a:r>
          </a:p>
        </p:txBody>
      </p:sp>
      <p:sp>
        <p:nvSpPr>
          <p:cNvPr id="116739" name="Rectangle 2"/>
          <p:cNvSpPr>
            <a:spLocks noGrp="1" noChangeArrowheads="1"/>
          </p:cNvSpPr>
          <p:nvPr>
            <p:ph type="title"/>
          </p:nvPr>
        </p:nvSpPr>
        <p:spPr/>
        <p:txBody>
          <a:bodyPr/>
          <a:lstStyle/>
          <a:p>
            <a:pPr eaLnBrk="1" hangingPunct="1"/>
            <a:r>
              <a:rPr lang="en-US" smtClean="0"/>
              <a:t>BL Customizations</a:t>
            </a:r>
          </a:p>
        </p:txBody>
      </p:sp>
      <p:sp>
        <p:nvSpPr>
          <p:cNvPr id="116738" name="Footer Placeholder 3"/>
          <p:cNvSpPr>
            <a:spLocks noGrp="1"/>
          </p:cNvSpPr>
          <p:nvPr>
            <p:ph type="ftr" sz="quarter" idx="10"/>
          </p:nvPr>
        </p:nvSpPr>
        <p:spPr>
          <a:noFill/>
        </p:spPr>
        <p:txBody>
          <a:bodyPr/>
          <a:lstStyle/>
          <a:p>
            <a:r>
              <a:rPr lang="en-US" smtClean="0"/>
              <a:t>CUST_DEV_320</a:t>
            </a:r>
          </a:p>
        </p:txBody>
      </p:sp>
      <p:sp>
        <p:nvSpPr>
          <p:cNvPr id="942084" name="Text Box 4"/>
          <p:cNvSpPr txBox="1">
            <a:spLocks noChangeArrowheads="1"/>
          </p:cNvSpPr>
          <p:nvPr/>
        </p:nvSpPr>
        <p:spPr bwMode="auto">
          <a:xfrm>
            <a:off x="378454" y="1988840"/>
            <a:ext cx="8369300" cy="3176587"/>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ValidateComponent</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 …</a:t>
            </a:r>
          </a:p>
          <a:p>
            <a:pPr algn="l">
              <a:defRPr/>
            </a:pPr>
            <a:r>
              <a:rPr lang="en-US" sz="1000">
                <a:solidFill>
                  <a:srgbClr val="009900"/>
                </a:solidFill>
                <a:latin typeface="Courier" pitchFamily="49" charset="0"/>
              </a:rPr>
              <a:t>*/</a:t>
            </a:r>
          </a:p>
          <a:p>
            <a:pPr algn="l">
              <a:defRPr/>
            </a:pPr>
            <a:r>
              <a:rPr lang="en-US" sz="1200">
                <a:latin typeface="Courier" pitchFamily="49" charset="0"/>
              </a:rPr>
              <a:t>PROCEDURE </a:t>
            </a:r>
            <a:r>
              <a:rPr lang="en-US" sz="1200" smtClean="0">
                <a:latin typeface="Courier" pitchFamily="49" charset="0"/>
              </a:rPr>
              <a:t>BCountry.ValidateComponent.After:</a:t>
            </a:r>
            <a:endParaRPr lang="en-US" sz="1200">
              <a:latin typeface="Courier" pitchFamily="49" charset="0"/>
            </a:endParaRP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run </a:t>
            </a:r>
            <a:r>
              <a:rPr lang="en-US" sz="1200" err="1">
                <a:latin typeface="Courier" pitchFamily="49" charset="0"/>
              </a:rPr>
              <a:t>SetMessage</a:t>
            </a:r>
            <a:r>
              <a:rPr lang="en-US" sz="1200">
                <a:latin typeface="Courier" pitchFamily="49" charset="0"/>
              </a:rPr>
              <a:t> ('The number of habitants ($1) must be greater than 0.',</a:t>
            </a:r>
          </a:p>
          <a:p>
            <a:pPr algn="l">
              <a:defRPr/>
            </a:pPr>
            <a:r>
              <a:rPr lang="en-US" sz="1200">
                <a:latin typeface="Courier" pitchFamily="49" charset="0"/>
              </a:rPr>
              <a:t>                STRING(t_sCountry.CustomInteger0),'t_sCountry.CustomInteger0',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p:txBody>
          <a:bodyPr/>
          <a:lstStyle/>
          <a:p>
            <a:pPr eaLnBrk="1" hangingPunct="1"/>
            <a:r>
              <a:rPr lang="en-US" smtClean="0"/>
              <a:t>User-Defined Fields</a:t>
            </a:r>
          </a:p>
        </p:txBody>
      </p:sp>
      <p:sp>
        <p:nvSpPr>
          <p:cNvPr id="17410" name="Footer Placeholder 3"/>
          <p:cNvSpPr>
            <a:spLocks noGrp="1"/>
          </p:cNvSpPr>
          <p:nvPr>
            <p:ph type="ftr" sz="quarter" idx="10"/>
          </p:nvPr>
        </p:nvSpPr>
        <p:spPr>
          <a:noFill/>
        </p:spPr>
        <p:txBody>
          <a:bodyPr/>
          <a:lstStyle/>
          <a:p>
            <a:r>
              <a:rPr lang="en-US" smtClean="0"/>
              <a:t>CUST_UI_</a:t>
            </a:r>
            <a:fld id="{5D41F765-3F5F-4DB7-BD4B-712CD6813B6D}" type="slidenum">
              <a:rPr lang="en-US" smtClean="0"/>
              <a:pPr/>
              <a:t>11</a:t>
            </a:fld>
            <a:r>
              <a:rPr lang="en-US" smtClean="0"/>
              <a:t>0</a:t>
            </a:r>
          </a:p>
        </p:txBody>
      </p:sp>
      <p:pic>
        <p:nvPicPr>
          <p:cNvPr id="17412" name="Picture 3"/>
          <p:cNvPicPr>
            <a:picLocks noChangeAspect="1" noChangeArrowheads="1"/>
          </p:cNvPicPr>
          <p:nvPr/>
        </p:nvPicPr>
        <p:blipFill>
          <a:blip r:embed="rId3" cstate="print"/>
          <a:srcRect/>
          <a:stretch>
            <a:fillRect/>
          </a:stretch>
        </p:blipFill>
        <p:spPr bwMode="auto">
          <a:xfrm>
            <a:off x="1468289" y="1052736"/>
            <a:ext cx="6213475" cy="4845050"/>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Rectangle 2"/>
          <p:cNvSpPr>
            <a:spLocks noGrp="1" noChangeArrowheads="1"/>
          </p:cNvSpPr>
          <p:nvPr>
            <p:ph type="title"/>
          </p:nvPr>
        </p:nvSpPr>
        <p:spPr/>
        <p:txBody>
          <a:bodyPr/>
          <a:lstStyle/>
          <a:p>
            <a:pPr eaLnBrk="1" hangingPunct="1"/>
            <a:r>
              <a:rPr lang="en-US" smtClean="0"/>
              <a:t>Hands-on Exercise (5)</a:t>
            </a:r>
          </a:p>
        </p:txBody>
      </p:sp>
      <p:sp>
        <p:nvSpPr>
          <p:cNvPr id="117762" name="Footer Placeholder 3"/>
          <p:cNvSpPr>
            <a:spLocks noGrp="1"/>
          </p:cNvSpPr>
          <p:nvPr>
            <p:ph type="ftr" sz="quarter" idx="10"/>
          </p:nvPr>
        </p:nvSpPr>
        <p:spPr>
          <a:noFill/>
        </p:spPr>
        <p:txBody>
          <a:bodyPr/>
          <a:lstStyle/>
          <a:p>
            <a:r>
              <a:rPr lang="en-US" smtClean="0"/>
              <a:t>CUST_DEV_330</a:t>
            </a:r>
          </a:p>
        </p:txBody>
      </p:sp>
      <p:pic>
        <p:nvPicPr>
          <p:cNvPr id="11776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17765" name="Text Box 4"/>
          <p:cNvSpPr txBox="1">
            <a:spLocks noChangeArrowheads="1"/>
          </p:cNvSpPr>
          <p:nvPr/>
        </p:nvSpPr>
        <p:spPr bwMode="auto">
          <a:xfrm>
            <a:off x="971550" y="4941888"/>
            <a:ext cx="5472113" cy="549275"/>
          </a:xfrm>
          <a:prstGeom prst="rect">
            <a:avLst/>
          </a:prstGeom>
          <a:noFill/>
          <a:ln w="9525" algn="ctr">
            <a:noFill/>
            <a:miter lim="800000"/>
            <a:headEnd/>
            <a:tailEnd/>
          </a:ln>
        </p:spPr>
        <p:txBody>
          <a:bodyPr tIns="91440" bIns="91440">
            <a:spAutoFit/>
          </a:bodyPr>
          <a:lstStyle/>
          <a:p>
            <a:pPr algn="l"/>
            <a:r>
              <a:rPr lang="en-US" sz="2400"/>
              <a:t>Validation on State Tax Field</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endParaRPr lang="en-US" smtClean="0">
              <a:latin typeface="Courier New" pitchFamily="49" charset="0"/>
              <a:cs typeface="Courier New" pitchFamily="49" charset="0"/>
            </a:endParaRPr>
          </a:p>
          <a:p>
            <a:pPr marL="347472" indent="-347472"/>
            <a:r>
              <a:rPr lang="en-US" smtClean="0"/>
              <a:t>Executed during the object update pattern, after the </a:t>
            </a:r>
            <a:r>
              <a:rPr lang="en-US" err="1" smtClean="0">
                <a:latin typeface="Courier New" pitchFamily="49" charset="0"/>
                <a:cs typeface="Courier New" pitchFamily="49" charset="0"/>
              </a:rPr>
              <a:t>ValidateComponent</a:t>
            </a:r>
            <a:r>
              <a:rPr lang="en-US" smtClean="0"/>
              <a:t> and before the </a:t>
            </a:r>
            <a:r>
              <a:rPr lang="en-US" err="1" smtClean="0">
                <a:latin typeface="Courier New" pitchFamily="49" charset="0"/>
                <a:cs typeface="Courier New" pitchFamily="49" charset="0"/>
              </a:rPr>
              <a:t>DataSave</a:t>
            </a:r>
            <a:endParaRPr lang="en-US" smtClean="0"/>
          </a:p>
          <a:p>
            <a:pPr marL="347472" indent="-347472"/>
            <a:r>
              <a:rPr lang="en-US" smtClean="0"/>
              <a:t>This method typically contains code to apply changes to other objects as a consequence of a change to this object</a:t>
            </a:r>
          </a:p>
          <a:p>
            <a:pPr marL="347472" indent="-347472"/>
            <a:r>
              <a:rPr lang="en-US" smtClean="0"/>
              <a:t>At the moment of the execution of this method, no physical transaction is active</a:t>
            </a:r>
          </a:p>
        </p:txBody>
      </p:sp>
      <p:sp>
        <p:nvSpPr>
          <p:cNvPr id="118787" name="Rectangle 2"/>
          <p:cNvSpPr>
            <a:spLocks noGrp="1" noChangeArrowheads="1"/>
          </p:cNvSpPr>
          <p:nvPr>
            <p:ph type="title"/>
          </p:nvPr>
        </p:nvSpPr>
        <p:spPr/>
        <p:txBody>
          <a:bodyPr/>
          <a:lstStyle/>
          <a:p>
            <a:pPr eaLnBrk="1" hangingPunct="1"/>
            <a:r>
              <a:rPr lang="en-US" smtClean="0"/>
              <a:t>BL Customizations</a:t>
            </a:r>
          </a:p>
        </p:txBody>
      </p:sp>
      <p:sp>
        <p:nvSpPr>
          <p:cNvPr id="118786" name="Footer Placeholder 3"/>
          <p:cNvSpPr>
            <a:spLocks noGrp="1"/>
          </p:cNvSpPr>
          <p:nvPr>
            <p:ph type="ftr" sz="quarter" idx="10"/>
          </p:nvPr>
        </p:nvSpPr>
        <p:spPr>
          <a:noFill/>
        </p:spPr>
        <p:txBody>
          <a:bodyPr/>
          <a:lstStyle/>
          <a:p>
            <a:r>
              <a:rPr lang="en-US" smtClean="0"/>
              <a:t>CUST_DEV_340</a:t>
            </a:r>
          </a:p>
        </p:txBody>
      </p:sp>
    </p:spTree>
  </p:cSld>
  <p:clrMapOvr>
    <a:masterClrMapping/>
  </p:clrMapOvr>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2"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AdditionalUpdates</a:t>
            </a:r>
            <a:r>
              <a:rPr lang="en-US" smtClean="0"/>
              <a:t> - Example</a:t>
            </a:r>
          </a:p>
        </p:txBody>
      </p:sp>
      <p:sp>
        <p:nvSpPr>
          <p:cNvPr id="119811" name="Rectangle 2"/>
          <p:cNvSpPr>
            <a:spLocks noGrp="1" noChangeArrowheads="1"/>
          </p:cNvSpPr>
          <p:nvPr>
            <p:ph type="title"/>
          </p:nvPr>
        </p:nvSpPr>
        <p:spPr/>
        <p:txBody>
          <a:bodyPr/>
          <a:lstStyle/>
          <a:p>
            <a:pPr eaLnBrk="1" hangingPunct="1"/>
            <a:r>
              <a:rPr lang="en-US" smtClean="0"/>
              <a:t>BL Customizations</a:t>
            </a:r>
          </a:p>
        </p:txBody>
      </p:sp>
      <p:sp>
        <p:nvSpPr>
          <p:cNvPr id="119810" name="Footer Placeholder 3"/>
          <p:cNvSpPr>
            <a:spLocks noGrp="1"/>
          </p:cNvSpPr>
          <p:nvPr>
            <p:ph type="ftr" sz="quarter" idx="10"/>
          </p:nvPr>
        </p:nvSpPr>
        <p:spPr>
          <a:noFill/>
        </p:spPr>
        <p:txBody>
          <a:bodyPr/>
          <a:lstStyle/>
          <a:p>
            <a:r>
              <a:rPr lang="en-US" smtClean="0"/>
              <a:t>CUST_DEV_350</a:t>
            </a:r>
          </a:p>
        </p:txBody>
      </p:sp>
      <p:sp>
        <p:nvSpPr>
          <p:cNvPr id="946180" name="Text Box 4"/>
          <p:cNvSpPr txBox="1">
            <a:spLocks noChangeArrowheads="1"/>
          </p:cNvSpPr>
          <p:nvPr/>
        </p:nvSpPr>
        <p:spPr bwMode="auto">
          <a:xfrm>
            <a:off x="379296" y="1628800"/>
            <a:ext cx="8369300" cy="387667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AdditionalUpdates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This method is part of the </a:t>
            </a:r>
            <a:r>
              <a:rPr lang="en-US" sz="1000" err="1">
                <a:solidFill>
                  <a:srgbClr val="009900"/>
                </a:solidFill>
                <a:latin typeface="Courier" pitchFamily="49" charset="0"/>
              </a:rPr>
              <a:t>SetPublicTables</a:t>
            </a:r>
            <a:r>
              <a:rPr lang="en-US" sz="1000">
                <a:solidFill>
                  <a:srgbClr val="009900"/>
                </a:solidFill>
                <a:latin typeface="Courier" pitchFamily="49" charset="0"/>
              </a:rPr>
              <a:t> flow.</a:t>
            </a:r>
          </a:p>
          <a:p>
            <a:pPr algn="l">
              <a:defRPr/>
            </a:pPr>
            <a:r>
              <a:rPr lang="en-US" sz="1000">
                <a:solidFill>
                  <a:srgbClr val="009900"/>
                </a:solidFill>
                <a:latin typeface="Courier" pitchFamily="49" charset="0"/>
              </a:rPr>
              <a:t>When executed, data in the input class tables (prefix </a:t>
            </a:r>
            <a:r>
              <a:rPr lang="en-US" sz="1000" err="1">
                <a:solidFill>
                  <a:srgbClr val="009900"/>
                </a:solidFill>
                <a:latin typeface="Courier" pitchFamily="49" charset="0"/>
              </a:rPr>
              <a:t>t_s</a:t>
            </a:r>
            <a:r>
              <a:rPr lang="en-US" sz="1000">
                <a:solidFill>
                  <a:srgbClr val="009900"/>
                </a:solidFill>
                <a:latin typeface="Courier" pitchFamily="49" charset="0"/>
              </a:rPr>
              <a:t>) is validated and found correct, and copied into the class tables (prefix </a:t>
            </a:r>
            <a:r>
              <a:rPr lang="en-US" sz="1000" err="1">
                <a:solidFill>
                  <a:srgbClr val="009900"/>
                </a:solidFill>
                <a:latin typeface="Courier" pitchFamily="49" charset="0"/>
              </a:rPr>
              <a:t>t_o</a:t>
            </a:r>
            <a:r>
              <a:rPr lang="en-US" sz="1000">
                <a:solidFill>
                  <a:srgbClr val="009900"/>
                </a:solidFill>
                <a:latin typeface="Courier" pitchFamily="49" charset="0"/>
              </a:rPr>
              <a:t>).</a:t>
            </a:r>
          </a:p>
          <a:p>
            <a:pPr algn="l">
              <a:defRPr/>
            </a:pPr>
            <a:r>
              <a:rPr lang="en-US" sz="1000">
                <a:solidFill>
                  <a:srgbClr val="009900"/>
                </a:solidFill>
                <a:latin typeface="Courier" pitchFamily="49" charset="0"/>
              </a:rPr>
              <a:t>This method can be extended to do updates that do not require a validation or that involve running business methods of other business classes. These classes should be started with ADD-TO-TRANSACTION = 'true'. Also make sure to add these classes in method </a:t>
            </a:r>
            <a:r>
              <a:rPr lang="en-US" sz="1000" err="1">
                <a:solidFill>
                  <a:srgbClr val="009900"/>
                </a:solidFill>
                <a:latin typeface="Courier" pitchFamily="49" charset="0"/>
              </a:rPr>
              <a:t>StopExternalInstances</a:t>
            </a:r>
            <a:r>
              <a:rPr lang="en-US" sz="1000">
                <a:solidFill>
                  <a:srgbClr val="009900"/>
                </a:solidFill>
                <a:latin typeface="Courier" pitchFamily="49" charset="0"/>
              </a:rPr>
              <a:t>.</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BCountry.AdditionalUpdates.after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&lt;&gt; “”:</a:t>
            </a:r>
          </a:p>
          <a:p>
            <a:pPr algn="l">
              <a:defRPr/>
            </a:pPr>
            <a:r>
              <a:rPr lang="en-US" sz="1400">
                <a:latin typeface="Courier" pitchFamily="49" charset="0"/>
              </a:rPr>
              <a:t>        output to /dr01/logging/countrylog.log append.</a:t>
            </a:r>
          </a:p>
          <a:p>
            <a:pPr algn="l">
              <a:defRPr/>
            </a:pPr>
            <a:r>
              <a:rPr lang="en-US" sz="1400">
                <a:latin typeface="Courier" pitchFamily="49" charset="0"/>
              </a:rPr>
              <a:t>        put unformatted string(now) </a:t>
            </a:r>
            <a:r>
              <a:rPr lang="en-US" sz="1400" err="1">
                <a:latin typeface="Courier" pitchFamily="49" charset="0"/>
              </a:rPr>
              <a:t>tCountry.CountryCode</a:t>
            </a:r>
            <a:r>
              <a:rPr lang="en-US" sz="1400">
                <a:latin typeface="Courier" pitchFamily="49" charset="0"/>
              </a:rPr>
              <a:t> skip.</a:t>
            </a:r>
          </a:p>
          <a:p>
            <a:pPr algn="l">
              <a:defRPr/>
            </a:pPr>
            <a:r>
              <a:rPr lang="en-US" sz="1400">
                <a:latin typeface="Courier" pitchFamily="49" charset="0"/>
              </a:rPr>
              <a:t>        output close.</a:t>
            </a:r>
          </a:p>
          <a:p>
            <a:pPr algn="l">
              <a:defRPr/>
            </a:pPr>
            <a:r>
              <a:rPr lang="en-US" sz="1400">
                <a:latin typeface="Courier" pitchFamily="49" charset="0"/>
              </a:rPr>
              <a:t>    END.</a:t>
            </a:r>
          </a:p>
          <a:p>
            <a:pPr algn="l">
              <a:defRPr/>
            </a:pPr>
            <a:r>
              <a:rPr lang="en-US" sz="14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PreSave</a:t>
            </a:r>
            <a:r>
              <a:rPr lang="en-US" smtClean="0"/>
              <a:t> and </a:t>
            </a:r>
            <a:r>
              <a:rPr lang="en-US" err="1" smtClean="0">
                <a:latin typeface="Courier New" pitchFamily="49" charset="0"/>
                <a:cs typeface="Courier New" pitchFamily="49" charset="0"/>
              </a:rPr>
              <a:t>PostSave</a:t>
            </a:r>
            <a:endParaRPr lang="en-US" smtClean="0">
              <a:latin typeface="Courier New" pitchFamily="49" charset="0"/>
              <a:cs typeface="Courier New" pitchFamily="49" charset="0"/>
            </a:endParaRPr>
          </a:p>
          <a:p>
            <a:pPr marL="347472" indent="-347472"/>
            <a:r>
              <a:rPr lang="en-US" smtClean="0"/>
              <a:t>These methods are executed immediately before and after the object data is written to the database</a:t>
            </a:r>
          </a:p>
          <a:p>
            <a:pPr marL="347472" indent="-347472"/>
            <a:r>
              <a:rPr lang="en-US" smtClean="0"/>
              <a:t>Executed during the physical transaction for updating the object data in the database</a:t>
            </a:r>
          </a:p>
          <a:p>
            <a:pPr marL="347472" lvl="2" indent="0">
              <a:buNone/>
            </a:pPr>
            <a:r>
              <a:rPr lang="en-US" sz="2800" smtClean="0"/>
              <a:t>If the custom code is assigning </a:t>
            </a:r>
            <a:r>
              <a:rPr lang="en-US" sz="2800" err="1" smtClean="0">
                <a:latin typeface="Courier New" pitchFamily="49" charset="0"/>
                <a:cs typeface="Courier New" pitchFamily="49" charset="0"/>
              </a:rPr>
              <a:t>oiReturnStatus</a:t>
            </a:r>
            <a:r>
              <a:rPr lang="en-US" sz="2800" smtClean="0"/>
              <a:t> with a negative value, the entire transaction is rolled back</a:t>
            </a:r>
          </a:p>
        </p:txBody>
      </p:sp>
      <p:sp>
        <p:nvSpPr>
          <p:cNvPr id="120835" name="Rectangle 2"/>
          <p:cNvSpPr>
            <a:spLocks noGrp="1" noChangeArrowheads="1"/>
          </p:cNvSpPr>
          <p:nvPr>
            <p:ph type="title"/>
          </p:nvPr>
        </p:nvSpPr>
        <p:spPr/>
        <p:txBody>
          <a:bodyPr/>
          <a:lstStyle/>
          <a:p>
            <a:pPr eaLnBrk="1" hangingPunct="1"/>
            <a:r>
              <a:rPr lang="en-US" smtClean="0"/>
              <a:t>BL Customizations</a:t>
            </a:r>
          </a:p>
        </p:txBody>
      </p:sp>
      <p:sp>
        <p:nvSpPr>
          <p:cNvPr id="120834" name="Footer Placeholder 3"/>
          <p:cNvSpPr>
            <a:spLocks noGrp="1"/>
          </p:cNvSpPr>
          <p:nvPr>
            <p:ph type="ftr" sz="quarter" idx="10"/>
          </p:nvPr>
        </p:nvSpPr>
        <p:spPr>
          <a:noFill/>
        </p:spPr>
        <p:txBody>
          <a:bodyPr/>
          <a:lstStyle/>
          <a:p>
            <a:r>
              <a:rPr lang="en-US" smtClean="0"/>
              <a:t>CUST_DEV_360</a:t>
            </a:r>
          </a:p>
        </p:txBody>
      </p:sp>
    </p:spTree>
  </p:cSld>
  <p:clrMapOvr>
    <a:masterClrMapping/>
  </p:clrMapOvr>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0"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PostSave</a:t>
            </a:r>
            <a:r>
              <a:rPr lang="en-US" smtClean="0"/>
              <a:t> - Example</a:t>
            </a:r>
          </a:p>
        </p:txBody>
      </p:sp>
      <p:sp>
        <p:nvSpPr>
          <p:cNvPr id="121859" name="Rectangle 2"/>
          <p:cNvSpPr>
            <a:spLocks noGrp="1" noChangeArrowheads="1"/>
          </p:cNvSpPr>
          <p:nvPr>
            <p:ph type="title"/>
          </p:nvPr>
        </p:nvSpPr>
        <p:spPr/>
        <p:txBody>
          <a:bodyPr/>
          <a:lstStyle/>
          <a:p>
            <a:pPr eaLnBrk="1" hangingPunct="1"/>
            <a:r>
              <a:rPr lang="en-US" smtClean="0"/>
              <a:t>BL Customizations</a:t>
            </a:r>
          </a:p>
        </p:txBody>
      </p:sp>
      <p:sp>
        <p:nvSpPr>
          <p:cNvPr id="121858" name="Footer Placeholder 3"/>
          <p:cNvSpPr>
            <a:spLocks noGrp="1"/>
          </p:cNvSpPr>
          <p:nvPr>
            <p:ph type="ftr" sz="quarter" idx="10"/>
          </p:nvPr>
        </p:nvSpPr>
        <p:spPr>
          <a:noFill/>
        </p:spPr>
        <p:txBody>
          <a:bodyPr/>
          <a:lstStyle/>
          <a:p>
            <a:r>
              <a:rPr lang="en-US" smtClean="0"/>
              <a:t>CUST_DEV_370</a:t>
            </a:r>
          </a:p>
        </p:txBody>
      </p:sp>
      <p:sp>
        <p:nvSpPr>
          <p:cNvPr id="950276" name="Text Box 4"/>
          <p:cNvSpPr txBox="1">
            <a:spLocks noChangeArrowheads="1"/>
          </p:cNvSpPr>
          <p:nvPr/>
        </p:nvSpPr>
        <p:spPr bwMode="auto">
          <a:xfrm>
            <a:off x="379164" y="1484784"/>
            <a:ext cx="8369300" cy="43021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000">
                <a:solidFill>
                  <a:srgbClr val="009900"/>
                </a:solidFill>
                <a:latin typeface="Courier" pitchFamily="49" charset="0"/>
              </a:rPr>
              <a:t>/*</a:t>
            </a:r>
          </a:p>
          <a:p>
            <a:pPr algn="l">
              <a:defRPr/>
            </a:pPr>
            <a:r>
              <a:rPr lang="en-US" sz="1000">
                <a:solidFill>
                  <a:srgbClr val="009900"/>
                </a:solidFill>
                <a:latin typeface="Courier" pitchFamily="49" charset="0"/>
              </a:rPr>
              <a:t>Procedure: </a:t>
            </a:r>
            <a:r>
              <a:rPr lang="en-US" sz="1000" err="1">
                <a:solidFill>
                  <a:srgbClr val="009900"/>
                </a:solidFill>
                <a:latin typeface="Courier" pitchFamily="49" charset="0"/>
              </a:rPr>
              <a:t>PostSave</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Description:</a:t>
            </a:r>
          </a:p>
          <a:p>
            <a:pPr algn="l">
              <a:defRPr/>
            </a:pPr>
            <a:r>
              <a:rPr lang="en-US" sz="1000">
                <a:solidFill>
                  <a:srgbClr val="009900"/>
                </a:solidFill>
                <a:latin typeface="Courier" pitchFamily="49" charset="0"/>
              </a:rPr>
              <a:t>Actions to take after writing current instance to the database, and before final commit of the transaction.</a:t>
            </a:r>
          </a:p>
          <a:p>
            <a:pPr algn="l">
              <a:defRPr/>
            </a:pPr>
            <a:r>
              <a:rPr lang="en-US" sz="1000">
                <a:solidFill>
                  <a:srgbClr val="009900"/>
                </a:solidFill>
                <a:latin typeface="Courier" pitchFamily="49" charset="0"/>
              </a:rPr>
              <a:t>Use the field </a:t>
            </a:r>
            <a:r>
              <a:rPr lang="en-US" sz="1000" err="1">
                <a:solidFill>
                  <a:srgbClr val="009900"/>
                </a:solidFill>
                <a:latin typeface="Courier" pitchFamily="49" charset="0"/>
              </a:rPr>
              <a:t>tc_status</a:t>
            </a:r>
            <a:r>
              <a:rPr lang="en-US" sz="1000">
                <a:solidFill>
                  <a:srgbClr val="009900"/>
                </a:solidFill>
                <a:latin typeface="Courier" pitchFamily="49" charset="0"/>
              </a:rPr>
              <a:t> to test the status of the updated records:</a:t>
            </a:r>
          </a:p>
          <a:p>
            <a:pPr algn="l">
              <a:defRPr/>
            </a:pPr>
            <a:r>
              <a:rPr lang="en-US" sz="1000">
                <a:solidFill>
                  <a:srgbClr val="009900"/>
                </a:solidFill>
                <a:latin typeface="Courier" pitchFamily="49" charset="0"/>
              </a:rPr>
              <a:t>'' = unchanged</a:t>
            </a:r>
          </a:p>
          <a:p>
            <a:pPr algn="l">
              <a:defRPr/>
            </a:pPr>
            <a:r>
              <a:rPr lang="en-US" sz="1000">
                <a:solidFill>
                  <a:srgbClr val="009900"/>
                </a:solidFill>
                <a:latin typeface="Courier" pitchFamily="49" charset="0"/>
              </a:rPr>
              <a:t>'N' = new</a:t>
            </a:r>
          </a:p>
          <a:p>
            <a:pPr algn="l">
              <a:defRPr/>
            </a:pPr>
            <a:r>
              <a:rPr lang="en-US" sz="1000">
                <a:solidFill>
                  <a:srgbClr val="009900"/>
                </a:solidFill>
                <a:latin typeface="Courier" pitchFamily="49" charset="0"/>
              </a:rPr>
              <a:t>'C' = changed</a:t>
            </a:r>
          </a:p>
          <a:p>
            <a:pPr algn="l">
              <a:defRPr/>
            </a:pPr>
            <a:r>
              <a:rPr lang="en-US" sz="1000">
                <a:solidFill>
                  <a:srgbClr val="009900"/>
                </a:solidFill>
                <a:latin typeface="Courier" pitchFamily="49" charset="0"/>
              </a:rPr>
              <a:t>'D' = deleted</a:t>
            </a:r>
          </a:p>
          <a:p>
            <a:pPr algn="l">
              <a:defRPr/>
            </a:pPr>
            <a:r>
              <a:rPr lang="en-US" sz="1000">
                <a:solidFill>
                  <a:srgbClr val="009900"/>
                </a:solidFill>
                <a:latin typeface="Courier" pitchFamily="49" charset="0"/>
              </a:rPr>
              <a:t>Parameters:</a:t>
            </a:r>
          </a:p>
          <a:p>
            <a:pPr algn="l">
              <a:defRPr/>
            </a:pPr>
            <a:r>
              <a:rPr lang="en-US" sz="1000">
                <a:solidFill>
                  <a:srgbClr val="009900"/>
                </a:solidFill>
                <a:latin typeface="Courier" pitchFamily="49" charset="0"/>
              </a:rPr>
              <a:t>output </a:t>
            </a:r>
            <a:r>
              <a:rPr lang="en-US" sz="1000" err="1">
                <a:solidFill>
                  <a:srgbClr val="009900"/>
                </a:solidFill>
                <a:latin typeface="Courier" pitchFamily="49" charset="0"/>
              </a:rPr>
              <a:t>oiReturnStatus</a:t>
            </a:r>
            <a:endParaRPr lang="en-US" sz="1000">
              <a:solidFill>
                <a:srgbClr val="009900"/>
              </a:solidFill>
              <a:latin typeface="Courier" pitchFamily="49" charset="0"/>
            </a:endParaRPr>
          </a:p>
          <a:p>
            <a:pPr algn="l">
              <a:defRPr/>
            </a:pPr>
            <a:r>
              <a:rPr lang="en-US" sz="1000">
                <a:solidFill>
                  <a:srgbClr val="009900"/>
                </a:solidFill>
                <a:latin typeface="Courier" pitchFamily="49" charset="0"/>
              </a:rPr>
              <a:t>    ()</a:t>
            </a:r>
          </a:p>
          <a:p>
            <a:pPr algn="l">
              <a:defRPr/>
            </a:pPr>
            <a:r>
              <a:rPr lang="en-US" sz="1000">
                <a:solidFill>
                  <a:srgbClr val="009900"/>
                </a:solidFill>
                <a:latin typeface="Courier" pitchFamily="49" charset="0"/>
              </a:rPr>
              <a:t>*/</a:t>
            </a:r>
          </a:p>
          <a:p>
            <a:pPr algn="l">
              <a:defRPr/>
            </a:pPr>
            <a:endParaRPr lang="en-US" sz="1400">
              <a:solidFill>
                <a:srgbClr val="009900"/>
              </a:solidFill>
              <a:latin typeface="Courier" pitchFamily="49" charset="0"/>
            </a:endParaRPr>
          </a:p>
          <a:p>
            <a:pPr algn="l">
              <a:defRPr/>
            </a:pPr>
            <a:r>
              <a:rPr lang="en-US" sz="1400">
                <a:latin typeface="Courier" pitchFamily="49" charset="0"/>
              </a:rPr>
              <a:t>PROCEDURE </a:t>
            </a:r>
            <a:r>
              <a:rPr lang="en-US" sz="1400" err="1">
                <a:latin typeface="Courier" pitchFamily="49" charset="0"/>
              </a:rPr>
              <a:t>BCountry.PostSave.after</a:t>
            </a:r>
            <a:r>
              <a:rPr lang="en-US" sz="1400">
                <a:latin typeface="Courier" pitchFamily="49" charset="0"/>
              </a:rPr>
              <a:t>:</a:t>
            </a:r>
          </a:p>
          <a:p>
            <a:pPr algn="l">
              <a:defRPr/>
            </a:pPr>
            <a:r>
              <a:rPr lang="en-US" sz="1400">
                <a:latin typeface="Courier" pitchFamily="49" charset="0"/>
              </a:rPr>
              <a:t>    for each </a:t>
            </a:r>
            <a:r>
              <a:rPr lang="en-US" sz="1400" err="1">
                <a:latin typeface="Courier" pitchFamily="49" charset="0"/>
              </a:rPr>
              <a:t>tCountry</a:t>
            </a:r>
            <a:r>
              <a:rPr lang="en-US" sz="1400">
                <a:latin typeface="Courier" pitchFamily="49" charset="0"/>
              </a:rPr>
              <a:t> where </a:t>
            </a:r>
            <a:r>
              <a:rPr lang="en-US" sz="1400" err="1">
                <a:latin typeface="Courier" pitchFamily="49" charset="0"/>
              </a:rPr>
              <a:t>tCountry.tc_status</a:t>
            </a:r>
            <a:r>
              <a:rPr lang="en-US" sz="1400">
                <a:latin typeface="Courier" pitchFamily="49" charset="0"/>
              </a:rPr>
              <a:t> = “D”:</a:t>
            </a:r>
          </a:p>
          <a:p>
            <a:pPr algn="l">
              <a:defRPr/>
            </a:pPr>
            <a:r>
              <a:rPr lang="en-US" sz="1400">
                <a:latin typeface="Courier" pitchFamily="49" charset="0"/>
              </a:rPr>
              <a:t>	create </a:t>
            </a:r>
            <a:r>
              <a:rPr lang="en-US" sz="1400" err="1">
                <a:latin typeface="Courier" pitchFamily="49" charset="0"/>
              </a:rPr>
              <a:t>customlog</a:t>
            </a:r>
            <a:r>
              <a:rPr lang="en-US" sz="1400">
                <a:latin typeface="Courier" pitchFamily="49" charset="0"/>
              </a:rPr>
              <a:t>.</a:t>
            </a:r>
          </a:p>
          <a:p>
            <a:pPr algn="l">
              <a:defRPr/>
            </a:pPr>
            <a:r>
              <a:rPr lang="en-US" sz="1400">
                <a:latin typeface="Courier" pitchFamily="49" charset="0"/>
              </a:rPr>
              <a:t>	assign </a:t>
            </a:r>
            <a:r>
              <a:rPr lang="en-US" sz="1400" err="1">
                <a:latin typeface="Courier" pitchFamily="49" charset="0"/>
              </a:rPr>
              <a:t>customlog.tablename</a:t>
            </a:r>
            <a:r>
              <a:rPr lang="en-US" sz="1400">
                <a:latin typeface="Courier" pitchFamily="49" charset="0"/>
              </a:rPr>
              <a:t> = “country”</a:t>
            </a:r>
          </a:p>
          <a:p>
            <a:pPr algn="l">
              <a:defRPr/>
            </a:pPr>
            <a:r>
              <a:rPr lang="en-US" sz="1400">
                <a:latin typeface="Courier" pitchFamily="49" charset="0"/>
              </a:rPr>
              <a:t> 	       </a:t>
            </a:r>
            <a:r>
              <a:rPr lang="en-US" sz="1400" err="1">
                <a:latin typeface="Courier" pitchFamily="49" charset="0"/>
              </a:rPr>
              <a:t>customlog.tablekey</a:t>
            </a:r>
            <a:r>
              <a:rPr lang="en-US" sz="1400">
                <a:latin typeface="Courier" pitchFamily="49" charset="0"/>
              </a:rPr>
              <a:t> = </a:t>
            </a:r>
            <a:r>
              <a:rPr lang="en-US" sz="1400" err="1">
                <a:latin typeface="Courier" pitchFamily="49" charset="0"/>
              </a:rPr>
              <a:t>tcountry.countrycode</a:t>
            </a:r>
            <a:endParaRPr lang="en-US" sz="1400">
              <a:latin typeface="Courier" pitchFamily="49" charset="0"/>
            </a:endParaRPr>
          </a:p>
          <a:p>
            <a:pPr algn="l">
              <a:defRPr/>
            </a:pPr>
            <a:r>
              <a:rPr lang="en-US" sz="1400">
                <a:latin typeface="Courier" pitchFamily="49" charset="0"/>
              </a:rPr>
              <a:t>	       </a:t>
            </a:r>
            <a:r>
              <a:rPr lang="en-US" sz="1400" err="1">
                <a:latin typeface="Courier" pitchFamily="49" charset="0"/>
              </a:rPr>
              <a:t>customlog.tableaction</a:t>
            </a:r>
            <a:r>
              <a:rPr lang="en-US" sz="1400">
                <a:latin typeface="Courier" pitchFamily="49" charset="0"/>
              </a:rPr>
              <a:t> = “delete”.</a:t>
            </a:r>
          </a:p>
          <a:p>
            <a:pPr algn="l">
              <a:defRPr/>
            </a:pPr>
            <a:r>
              <a:rPr lang="en-US" sz="1400">
                <a:latin typeface="Courier" pitchFamily="49" charset="0"/>
              </a:rPr>
              <a:t>    end.</a:t>
            </a:r>
          </a:p>
          <a:p>
            <a:pPr algn="l">
              <a:defRPr/>
            </a:pPr>
            <a:r>
              <a:rPr lang="en-US" sz="1400">
                <a:latin typeface="Courier" pitchFamily="49" charset="0"/>
              </a:rPr>
              <a:t>END PROCEDURE.</a:t>
            </a:r>
          </a:p>
          <a:p>
            <a:pPr algn="l">
              <a:defRPr/>
            </a:pPr>
            <a:endParaRPr lang="en-US" sz="1400">
              <a:latin typeface="Courier" pitchFamily="49" charset="0"/>
            </a:endParaRPr>
          </a:p>
        </p:txBody>
      </p:sp>
    </p:spTree>
  </p:cSld>
  <p:clrMapOvr>
    <a:masterClrMapping/>
  </p:clrMapOvr>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3" name="Rectangle 2"/>
          <p:cNvSpPr>
            <a:spLocks noGrp="1" noChangeArrowheads="1"/>
          </p:cNvSpPr>
          <p:nvPr>
            <p:ph type="title"/>
          </p:nvPr>
        </p:nvSpPr>
        <p:spPr/>
        <p:txBody>
          <a:bodyPr/>
          <a:lstStyle/>
          <a:p>
            <a:pPr eaLnBrk="1" hangingPunct="1"/>
            <a:r>
              <a:rPr lang="en-US" smtClean="0"/>
              <a:t>Hands-on Exercise (6)</a:t>
            </a:r>
          </a:p>
        </p:txBody>
      </p:sp>
      <p:sp>
        <p:nvSpPr>
          <p:cNvPr id="122882" name="Footer Placeholder 3"/>
          <p:cNvSpPr>
            <a:spLocks noGrp="1"/>
          </p:cNvSpPr>
          <p:nvPr>
            <p:ph type="ftr" sz="quarter" idx="10"/>
          </p:nvPr>
        </p:nvSpPr>
        <p:spPr>
          <a:noFill/>
        </p:spPr>
        <p:txBody>
          <a:bodyPr/>
          <a:lstStyle/>
          <a:p>
            <a:r>
              <a:rPr lang="en-US" smtClean="0"/>
              <a:t>CUST_DEV_380</a:t>
            </a:r>
          </a:p>
        </p:txBody>
      </p:sp>
      <p:pic>
        <p:nvPicPr>
          <p:cNvPr id="1228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2885"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Replicate Customer Category</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endParaRPr lang="en-US" smtClean="0">
              <a:latin typeface="Courier New" pitchFamily="49" charset="0"/>
              <a:cs typeface="Courier New" pitchFamily="49" charset="0"/>
            </a:endParaRPr>
          </a:p>
          <a:p>
            <a:pPr marL="347472" indent="-347472"/>
            <a:r>
              <a:rPr lang="en-US" smtClean="0"/>
              <a:t>A client executes this method to retrieve meta data about information that can be used on the object form</a:t>
            </a:r>
          </a:p>
          <a:p>
            <a:pPr marL="347472" indent="-347472"/>
            <a:r>
              <a:rPr lang="en-US" smtClean="0"/>
              <a:t>The information for the business fields is returned in temp-table </a:t>
            </a:r>
            <a:r>
              <a:rPr lang="en-US" err="1" smtClean="0">
                <a:latin typeface="Courier New" pitchFamily="49" charset="0"/>
                <a:cs typeface="Courier New" pitchFamily="49" charset="0"/>
              </a:rPr>
              <a:t>tBusinessFields</a:t>
            </a:r>
            <a:endParaRPr lang="en-US" smtClean="0"/>
          </a:p>
          <a:p>
            <a:pPr marL="347472" indent="-347472"/>
            <a:r>
              <a:rPr lang="en-US" smtClean="0"/>
              <a:t>Not only used to retrieve information about business fields for the object form, but also for queries and reports</a:t>
            </a:r>
          </a:p>
        </p:txBody>
      </p:sp>
      <p:sp>
        <p:nvSpPr>
          <p:cNvPr id="123907" name="Rectangle 2"/>
          <p:cNvSpPr>
            <a:spLocks noGrp="1" noChangeArrowheads="1"/>
          </p:cNvSpPr>
          <p:nvPr>
            <p:ph type="title"/>
          </p:nvPr>
        </p:nvSpPr>
        <p:spPr/>
        <p:txBody>
          <a:bodyPr/>
          <a:lstStyle/>
          <a:p>
            <a:pPr eaLnBrk="1" hangingPunct="1"/>
            <a:r>
              <a:rPr lang="en-US" smtClean="0"/>
              <a:t>BL Customizations</a:t>
            </a:r>
          </a:p>
        </p:txBody>
      </p:sp>
      <p:sp>
        <p:nvSpPr>
          <p:cNvPr id="123906" name="Footer Placeholder 3"/>
          <p:cNvSpPr>
            <a:spLocks noGrp="1"/>
          </p:cNvSpPr>
          <p:nvPr>
            <p:ph type="ftr" sz="quarter" idx="10"/>
          </p:nvPr>
        </p:nvSpPr>
        <p:spPr>
          <a:noFill/>
        </p:spPr>
        <p:txBody>
          <a:bodyPr/>
          <a:lstStyle/>
          <a:p>
            <a:r>
              <a:rPr lang="en-US" smtClean="0"/>
              <a:t>CUST_DEV_390</a:t>
            </a:r>
          </a:p>
        </p:txBody>
      </p:sp>
    </p:spTree>
  </p:cSld>
  <p:clrMapOvr>
    <a:masterClrMapping/>
  </p:clrMapOvr>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2" name="Rectangle 3"/>
          <p:cNvSpPr>
            <a:spLocks noGrp="1" noChangeArrowheads="1"/>
          </p:cNvSpPr>
          <p:nvPr>
            <p:ph idx="1"/>
          </p:nvPr>
        </p:nvSpPr>
        <p:spPr/>
        <p:txBody>
          <a:bodyPr/>
          <a:lstStyle/>
          <a:p>
            <a:pPr eaLnBrk="1" hangingPunct="1">
              <a:lnSpc>
                <a:spcPct val="80000"/>
              </a:lnSpc>
              <a:buNone/>
            </a:pPr>
            <a:r>
              <a:rPr lang="en-US" sz="2400" smtClean="0"/>
              <a:t>Business Fields Mechanism</a:t>
            </a:r>
          </a:p>
          <a:p>
            <a:pPr marL="0" indent="0" eaLnBrk="1" hangingPunct="1">
              <a:lnSpc>
                <a:spcPct val="80000"/>
              </a:lnSpc>
              <a:buNone/>
            </a:pPr>
            <a:endParaRPr lang="en-US" sz="1200" smtClean="0"/>
          </a:p>
          <a:p>
            <a:pPr marL="0" indent="0" eaLnBrk="1" hangingPunct="1">
              <a:lnSpc>
                <a:spcPct val="80000"/>
              </a:lnSpc>
              <a:buNone/>
            </a:pPr>
            <a:r>
              <a:rPr lang="en-US" sz="2000" smtClean="0"/>
              <a:t>The dataset (with one temp table) </a:t>
            </a:r>
            <a:r>
              <a:rPr lang="en-US" sz="2000" err="1" smtClean="0">
                <a:latin typeface="Courier New" pitchFamily="49" charset="0"/>
                <a:cs typeface="Courier New" pitchFamily="49" charset="0"/>
              </a:rPr>
              <a:t>tBusinessFields</a:t>
            </a:r>
            <a:r>
              <a:rPr lang="en-US" sz="2000" smtClean="0"/>
              <a:t>, which is returned by the </a:t>
            </a:r>
            <a:r>
              <a:rPr lang="en-US" sz="2000" err="1" smtClean="0">
                <a:latin typeface="Courier New" pitchFamily="49" charset="0"/>
              </a:rPr>
              <a:t>GetBusinessFields</a:t>
            </a:r>
            <a:r>
              <a:rPr lang="en-US" sz="2000" smtClean="0">
                <a:latin typeface="Courier New" pitchFamily="49" charset="0"/>
              </a:rPr>
              <a:t>()</a:t>
            </a:r>
            <a:r>
              <a:rPr lang="en-US" sz="2000" smtClean="0"/>
              <a:t> method, contains the following fields:</a:t>
            </a:r>
          </a:p>
        </p:txBody>
      </p:sp>
      <p:sp>
        <p:nvSpPr>
          <p:cNvPr id="124931" name="Rectangle 2"/>
          <p:cNvSpPr>
            <a:spLocks noGrp="1" noChangeArrowheads="1"/>
          </p:cNvSpPr>
          <p:nvPr>
            <p:ph type="title"/>
          </p:nvPr>
        </p:nvSpPr>
        <p:spPr/>
        <p:txBody>
          <a:bodyPr/>
          <a:lstStyle/>
          <a:p>
            <a:pPr eaLnBrk="1" hangingPunct="1"/>
            <a:r>
              <a:rPr lang="en-US" smtClean="0"/>
              <a:t>BL Customizations</a:t>
            </a:r>
          </a:p>
        </p:txBody>
      </p:sp>
      <p:sp>
        <p:nvSpPr>
          <p:cNvPr id="124930" name="Footer Placeholder 4"/>
          <p:cNvSpPr>
            <a:spLocks noGrp="1"/>
          </p:cNvSpPr>
          <p:nvPr>
            <p:ph type="ftr" sz="quarter" idx="10"/>
          </p:nvPr>
        </p:nvSpPr>
        <p:spPr>
          <a:noFill/>
        </p:spPr>
        <p:txBody>
          <a:bodyPr/>
          <a:lstStyle/>
          <a:p>
            <a:r>
              <a:rPr lang="en-US" smtClean="0"/>
              <a:t>CUST_DEV_400</a:t>
            </a:r>
          </a:p>
        </p:txBody>
      </p:sp>
      <p:pic>
        <p:nvPicPr>
          <p:cNvPr id="124933" name="Picture 4"/>
          <p:cNvPicPr>
            <a:picLocks noChangeAspect="1" noChangeArrowheads="1"/>
          </p:cNvPicPr>
          <p:nvPr/>
        </p:nvPicPr>
        <p:blipFill>
          <a:blip r:embed="rId3" cstate="print"/>
          <a:srcRect/>
          <a:stretch>
            <a:fillRect/>
          </a:stretch>
        </p:blipFill>
        <p:spPr bwMode="auto">
          <a:xfrm>
            <a:off x="603879" y="2411760"/>
            <a:ext cx="7915275" cy="346551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6"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GetBusinessFields</a:t>
            </a:r>
            <a:r>
              <a:rPr lang="en-US" smtClean="0"/>
              <a:t> - Example</a:t>
            </a:r>
          </a:p>
        </p:txBody>
      </p:sp>
      <p:sp>
        <p:nvSpPr>
          <p:cNvPr id="125955" name="Rectangle 2"/>
          <p:cNvSpPr>
            <a:spLocks noGrp="1" noChangeArrowheads="1"/>
          </p:cNvSpPr>
          <p:nvPr>
            <p:ph type="title"/>
          </p:nvPr>
        </p:nvSpPr>
        <p:spPr/>
        <p:txBody>
          <a:bodyPr/>
          <a:lstStyle/>
          <a:p>
            <a:pPr eaLnBrk="1" hangingPunct="1"/>
            <a:r>
              <a:rPr lang="en-US" smtClean="0"/>
              <a:t>BL Customizations</a:t>
            </a:r>
          </a:p>
        </p:txBody>
      </p:sp>
      <p:sp>
        <p:nvSpPr>
          <p:cNvPr id="125954" name="Footer Placeholder 3"/>
          <p:cNvSpPr>
            <a:spLocks noGrp="1"/>
          </p:cNvSpPr>
          <p:nvPr>
            <p:ph type="ftr" sz="quarter" idx="10"/>
          </p:nvPr>
        </p:nvSpPr>
        <p:spPr>
          <a:noFill/>
        </p:spPr>
        <p:txBody>
          <a:bodyPr/>
          <a:lstStyle/>
          <a:p>
            <a:r>
              <a:rPr lang="en-US" smtClean="0"/>
              <a:t>CUST_DEV_410</a:t>
            </a:r>
          </a:p>
        </p:txBody>
      </p:sp>
      <p:sp>
        <p:nvSpPr>
          <p:cNvPr id="964612" name="Text Box 4"/>
          <p:cNvSpPr txBox="1">
            <a:spLocks noChangeArrowheads="1"/>
          </p:cNvSpPr>
          <p:nvPr/>
        </p:nvSpPr>
        <p:spPr bwMode="auto">
          <a:xfrm>
            <a:off x="384903" y="1700808"/>
            <a:ext cx="8369300" cy="4179888"/>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endParaRPr lang="en-US" sz="1000">
              <a:solidFill>
                <a:srgbClr val="009900"/>
              </a:solidFill>
              <a:latin typeface="Courier" pitchFamily="49" charset="0"/>
            </a:endParaRPr>
          </a:p>
          <a:p>
            <a:pPr algn="l">
              <a:defRPr/>
            </a:pPr>
            <a:r>
              <a:rPr lang="en-US" sz="1200">
                <a:solidFill>
                  <a:srgbClr val="009900"/>
                </a:solidFill>
                <a:latin typeface="Courier" pitchFamily="49" charset="0"/>
              </a:rPr>
              <a:t>/* Procedure: </a:t>
            </a:r>
            <a:r>
              <a:rPr lang="en-US" sz="1200" err="1">
                <a:solidFill>
                  <a:srgbClr val="009900"/>
                </a:solidFill>
                <a:latin typeface="Courier" pitchFamily="49" charset="0"/>
              </a:rPr>
              <a:t>GetBusinessFields</a:t>
            </a:r>
            <a:r>
              <a:rPr lang="en-US" sz="1200">
                <a:solidFill>
                  <a:srgbClr val="009900"/>
                </a:solidFill>
                <a:latin typeface="Courier" pitchFamily="49" charset="0"/>
              </a:rPr>
              <a:t> … */</a:t>
            </a:r>
          </a:p>
          <a:p>
            <a:pPr algn="l">
              <a:defRPr/>
            </a:pPr>
            <a:r>
              <a:rPr lang="en-US" sz="1200">
                <a:latin typeface="Courier" pitchFamily="49" charset="0"/>
              </a:rPr>
              <a:t>PROCEDURE </a:t>
            </a:r>
            <a:r>
              <a:rPr lang="en-US" sz="1200" err="1">
                <a:latin typeface="Courier" pitchFamily="49" charset="0"/>
              </a:rPr>
              <a:t>BCountry.GetBusinessFields.after</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vcList</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vcItemLabel</a:t>
            </a:r>
            <a:r>
              <a:rPr lang="en-US" sz="1200">
                <a:latin typeface="Courier" pitchFamily="49" charset="0"/>
              </a:rPr>
              <a:t> AS CHARACTER   NO-UNDO.</a:t>
            </a:r>
          </a:p>
          <a:p>
            <a:pPr algn="l">
              <a:defRPr/>
            </a:pPr>
            <a:r>
              <a:rPr lang="en-US" sz="1200">
                <a:latin typeface="Courier" pitchFamily="49" charset="0"/>
              </a:rPr>
              <a:t>    DEFINE VARIABLE </a:t>
            </a:r>
            <a:r>
              <a:rPr lang="en-US" sz="1200" err="1">
                <a:latin typeface="Courier" pitchFamily="49" charset="0"/>
              </a:rPr>
              <a:t>vcItemCode</a:t>
            </a:r>
            <a:r>
              <a:rPr lang="en-US" sz="1200">
                <a:latin typeface="Courier" pitchFamily="49" charset="0"/>
              </a:rPr>
              <a:t> AS CHARACTER   NO-UNDO.</a:t>
            </a:r>
          </a:p>
          <a:p>
            <a:pPr algn="l">
              <a:defRPr/>
            </a:pPr>
            <a:r>
              <a:rPr lang="en-US" sz="1200">
                <a:latin typeface="Courier" pitchFamily="49" charset="0"/>
              </a:rPr>
              <a:t>    FIND FIRST </a:t>
            </a:r>
            <a:r>
              <a:rPr lang="en-US" sz="1200" err="1">
                <a:latin typeface="Courier" pitchFamily="49" charset="0"/>
              </a:rPr>
              <a:t>tBusinessFields</a:t>
            </a:r>
            <a:r>
              <a:rPr lang="en-US" sz="1200">
                <a:latin typeface="Courier" pitchFamily="49" charset="0"/>
              </a:rPr>
              <a:t> WHERE</a:t>
            </a:r>
          </a:p>
          <a:p>
            <a:pPr algn="l">
              <a:defRPr/>
            </a:pPr>
            <a:r>
              <a:rPr lang="en-US" sz="1200">
                <a:latin typeface="Courier" pitchFamily="49" charset="0"/>
              </a:rPr>
              <a:t>         </a:t>
            </a:r>
            <a:r>
              <a:rPr lang="en-US" sz="1200" err="1">
                <a:latin typeface="Courier" pitchFamily="49" charset="0"/>
              </a:rPr>
              <a:t>tBusinessFields.tcFcFieldName</a:t>
            </a:r>
            <a:r>
              <a:rPr lang="en-US" sz="1200">
                <a:latin typeface="Courier" pitchFamily="49" charset="0"/>
              </a:rPr>
              <a:t> = "Country.tcCustomCombo2" NO-ERROR.</a:t>
            </a:r>
          </a:p>
          <a:p>
            <a:pPr algn="l">
              <a:defRPr/>
            </a:pPr>
            <a:r>
              <a:rPr lang="en-US" sz="1200">
                <a:latin typeface="Courier" pitchFamily="49" charset="0"/>
              </a:rPr>
              <a:t>    IF AVAILABLE </a:t>
            </a:r>
            <a:r>
              <a:rPr lang="en-US" sz="1200" err="1">
                <a:latin typeface="Courier" pitchFamily="49" charset="0"/>
              </a:rPr>
              <a:t>tBusinessFields</a:t>
            </a:r>
            <a:r>
              <a:rPr lang="en-US" sz="1200">
                <a:latin typeface="Courier" pitchFamily="49" charset="0"/>
              </a:rPr>
              <a:t> THEN DO:</a:t>
            </a:r>
          </a:p>
          <a:p>
            <a:pPr algn="l">
              <a:defRPr/>
            </a:pPr>
            <a:r>
              <a:rPr lang="en-US" sz="1200">
                <a:latin typeface="Courier" pitchFamily="49" charset="0"/>
              </a:rPr>
              <a:t>        INPUT FROM /dr01/lists/countrytypes.txt.</a:t>
            </a:r>
          </a:p>
          <a:p>
            <a:pPr algn="l">
              <a:defRPr/>
            </a:pPr>
            <a:r>
              <a:rPr lang="en-US" sz="1200">
                <a:latin typeface="Courier" pitchFamily="49" charset="0"/>
              </a:rPr>
              <a:t>        REPEAT:</a:t>
            </a:r>
          </a:p>
          <a:p>
            <a:pPr algn="l">
              <a:defRPr/>
            </a:pPr>
            <a:r>
              <a:rPr lang="en-US" sz="1200">
                <a:latin typeface="Courier" pitchFamily="49" charset="0"/>
              </a:rPr>
              <a:t>            IMPORT </a:t>
            </a:r>
            <a:r>
              <a:rPr lang="en-US" sz="1200" err="1">
                <a:latin typeface="Courier" pitchFamily="49" charset="0"/>
              </a:rPr>
              <a:t>vcItemCode</a:t>
            </a:r>
            <a:r>
              <a:rPr lang="en-US" sz="1200">
                <a:latin typeface="Courier" pitchFamily="49" charset="0"/>
              </a:rPr>
              <a:t> </a:t>
            </a:r>
            <a:r>
              <a:rPr lang="en-US" sz="1200" err="1">
                <a:latin typeface="Courier" pitchFamily="49" charset="0"/>
              </a:rPr>
              <a:t>vcItemLabel</a:t>
            </a:r>
            <a:r>
              <a:rPr lang="en-US" sz="1200">
                <a:latin typeface="Courier" pitchFamily="49" charset="0"/>
              </a:rPr>
              <a:t>.</a:t>
            </a:r>
          </a:p>
          <a:p>
            <a:pPr algn="l">
              <a:defRPr/>
            </a:pPr>
            <a:r>
              <a:rPr lang="en-US" sz="1200">
                <a:latin typeface="Courier" pitchFamily="49" charset="0"/>
              </a:rPr>
              <a:t>            ASSIGN </a:t>
            </a:r>
            <a:r>
              <a:rPr lang="en-US" sz="1200" err="1">
                <a:latin typeface="Courier" pitchFamily="49" charset="0"/>
              </a:rPr>
              <a:t>vcList</a:t>
            </a:r>
            <a:r>
              <a:rPr lang="en-US" sz="1200">
                <a:latin typeface="Courier" pitchFamily="49" charset="0"/>
              </a:rPr>
              <a:t> = (IF </a:t>
            </a:r>
            <a:r>
              <a:rPr lang="en-US" sz="1200" err="1">
                <a:latin typeface="Courier" pitchFamily="49" charset="0"/>
              </a:rPr>
              <a:t>vcList</a:t>
            </a:r>
            <a:r>
              <a:rPr lang="en-US" sz="1200">
                <a:latin typeface="Courier" pitchFamily="49" charset="0"/>
              </a:rPr>
              <a:t> = ""</a:t>
            </a:r>
          </a:p>
          <a:p>
            <a:pPr algn="l">
              <a:defRPr/>
            </a:pPr>
            <a:r>
              <a:rPr lang="en-US" sz="1200">
                <a:latin typeface="Courier" pitchFamily="49" charset="0"/>
              </a:rPr>
              <a:t>                             THEN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endParaRPr lang="en-US" sz="1200">
              <a:latin typeface="Courier" pitchFamily="49" charset="0"/>
            </a:endParaRPr>
          </a:p>
          <a:p>
            <a:pPr algn="l">
              <a:defRPr/>
            </a:pPr>
            <a:r>
              <a:rPr lang="en-US" sz="1200">
                <a:latin typeface="Courier" pitchFamily="49" charset="0"/>
              </a:rPr>
              <a:t>                             ELSE </a:t>
            </a:r>
            <a:r>
              <a:rPr lang="en-US" sz="1200" err="1">
                <a:latin typeface="Courier" pitchFamily="49" charset="0"/>
              </a:rPr>
              <a:t>vcList</a:t>
            </a:r>
            <a:r>
              <a:rPr lang="en-US" sz="1200">
                <a:latin typeface="Courier" pitchFamily="49" charset="0"/>
              </a:rPr>
              <a:t> + CHR(2) + </a:t>
            </a:r>
            <a:r>
              <a:rPr lang="en-US" sz="1200" err="1">
                <a:latin typeface="Courier" pitchFamily="49" charset="0"/>
              </a:rPr>
              <a:t>vcItemLabel</a:t>
            </a:r>
            <a:r>
              <a:rPr lang="en-US" sz="1200">
                <a:latin typeface="Courier" pitchFamily="49" charset="0"/>
              </a:rPr>
              <a:t> + CHR(2) + </a:t>
            </a:r>
            <a:r>
              <a:rPr lang="en-US" sz="1200" err="1">
                <a:latin typeface="Courier" pitchFamily="49" charset="0"/>
              </a:rPr>
              <a:t>vcItemCode</a:t>
            </a:r>
            <a:r>
              <a:rPr lang="en-US" sz="1200">
                <a:latin typeface="Courier" pitchFamily="49" charset="0"/>
              </a:rPr>
              <a:t>).</a:t>
            </a:r>
          </a:p>
          <a:p>
            <a:pPr algn="l">
              <a:defRPr/>
            </a:pPr>
            <a:endParaRPr lang="en-US" sz="1200">
              <a:latin typeface="Courier" pitchFamily="49" charset="0"/>
            </a:endParaRPr>
          </a:p>
          <a:p>
            <a:pPr algn="l">
              <a:defRPr/>
            </a:pPr>
            <a:r>
              <a:rPr lang="en-US" sz="1200">
                <a:latin typeface="Courier" pitchFamily="49" charset="0"/>
              </a:rPr>
              <a:t>        END.</a:t>
            </a:r>
          </a:p>
          <a:p>
            <a:pPr algn="l">
              <a:defRPr/>
            </a:pPr>
            <a:r>
              <a:rPr lang="en-US" sz="1200">
                <a:latin typeface="Courier" pitchFamily="49" charset="0"/>
              </a:rPr>
              <a:t>        ASSIGN </a:t>
            </a:r>
            <a:r>
              <a:rPr lang="en-US" sz="1200" err="1">
                <a:latin typeface="Courier" pitchFamily="49" charset="0"/>
              </a:rPr>
              <a:t>tBusinessFields.tcValueList</a:t>
            </a:r>
            <a:r>
              <a:rPr lang="en-US" sz="1200">
                <a:latin typeface="Courier" pitchFamily="49" charset="0"/>
              </a:rPr>
              <a:t> = </a:t>
            </a:r>
            <a:r>
              <a:rPr lang="en-US" sz="1200" err="1">
                <a:latin typeface="Courier" pitchFamily="49" charset="0"/>
              </a:rPr>
              <a:t>vcList</a:t>
            </a:r>
            <a:r>
              <a:rPr lang="en-US" sz="1200">
                <a:latin typeface="Courier" pitchFamily="49" charset="0"/>
              </a:rPr>
              <a:t>.</a:t>
            </a:r>
          </a:p>
          <a:p>
            <a:pPr algn="l">
              <a:defRPr/>
            </a:pPr>
            <a:r>
              <a:rPr lang="en-US" sz="1200">
                <a:latin typeface="Courier" pitchFamily="49" charset="0"/>
              </a:rPr>
              <a:t>        INPUT CLOSE.</a:t>
            </a:r>
          </a:p>
          <a:p>
            <a:pPr algn="l">
              <a:defRPr/>
            </a:pPr>
            <a:r>
              <a:rPr lang="en-US" sz="1200">
                <a:latin typeface="Courier" pitchFamily="49" charset="0"/>
              </a:rPr>
              <a:t>    END.</a:t>
            </a:r>
          </a:p>
          <a:p>
            <a:pPr algn="l">
              <a:defRPr/>
            </a:pPr>
            <a:r>
              <a:rPr lang="en-US" sz="1200">
                <a:latin typeface="Courier" pitchFamily="49" charset="0"/>
              </a:rPr>
              <a:t>END PROCEDURE.</a:t>
            </a:r>
          </a:p>
          <a:p>
            <a:pPr algn="l">
              <a:defRPr/>
            </a:pPr>
            <a:endParaRPr lang="en-US" sz="1200">
              <a:latin typeface="Courier" pitchFamily="49" charset="0"/>
            </a:endParaRPr>
          </a:p>
        </p:txBody>
      </p:sp>
    </p:spTree>
  </p:cSld>
  <p:clrMapOvr>
    <a:masterClrMapping/>
  </p:clrMapOvr>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9" name="Rectangle 2"/>
          <p:cNvSpPr>
            <a:spLocks noGrp="1" noChangeArrowheads="1"/>
          </p:cNvSpPr>
          <p:nvPr>
            <p:ph type="title"/>
          </p:nvPr>
        </p:nvSpPr>
        <p:spPr/>
        <p:txBody>
          <a:bodyPr/>
          <a:lstStyle/>
          <a:p>
            <a:pPr eaLnBrk="1" hangingPunct="1"/>
            <a:r>
              <a:rPr lang="en-US" smtClean="0"/>
              <a:t>Hands-on Exercise (7)</a:t>
            </a:r>
          </a:p>
        </p:txBody>
      </p:sp>
      <p:sp>
        <p:nvSpPr>
          <p:cNvPr id="126978" name="Footer Placeholder 3"/>
          <p:cNvSpPr>
            <a:spLocks noGrp="1"/>
          </p:cNvSpPr>
          <p:nvPr>
            <p:ph type="ftr" sz="quarter" idx="10"/>
          </p:nvPr>
        </p:nvSpPr>
        <p:spPr>
          <a:noFill/>
        </p:spPr>
        <p:txBody>
          <a:bodyPr/>
          <a:lstStyle/>
          <a:p>
            <a:r>
              <a:rPr lang="en-US" smtClean="0"/>
              <a:t>CUST_DEV_420</a:t>
            </a:r>
          </a:p>
        </p:txBody>
      </p:sp>
      <p:pic>
        <p:nvPicPr>
          <p:cNvPr id="126980"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26981" name="Text Box 4"/>
          <p:cNvSpPr txBox="1">
            <a:spLocks noChangeArrowheads="1"/>
          </p:cNvSpPr>
          <p:nvPr/>
        </p:nvSpPr>
        <p:spPr bwMode="auto">
          <a:xfrm>
            <a:off x="971550" y="4941888"/>
            <a:ext cx="7129463" cy="549275"/>
          </a:xfrm>
          <a:prstGeom prst="rect">
            <a:avLst/>
          </a:prstGeom>
          <a:noFill/>
          <a:ln w="9525" algn="ctr">
            <a:noFill/>
            <a:miter lim="800000"/>
            <a:headEnd/>
            <a:tailEnd/>
          </a:ln>
        </p:spPr>
        <p:txBody>
          <a:bodyPr tIns="91440" bIns="91440">
            <a:spAutoFit/>
          </a:bodyPr>
          <a:lstStyle/>
          <a:p>
            <a:pPr algn="l"/>
            <a:r>
              <a:rPr lang="en-US" sz="2400"/>
              <a:t>Change the Field Format of a Business Field</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2"/>
          <p:cNvSpPr>
            <a:spLocks noGrp="1" noChangeArrowheads="1"/>
          </p:cNvSpPr>
          <p:nvPr>
            <p:ph type="title"/>
          </p:nvPr>
        </p:nvSpPr>
        <p:spPr/>
        <p:txBody>
          <a:bodyPr/>
          <a:lstStyle/>
          <a:p>
            <a:pPr eaLnBrk="1" hangingPunct="1"/>
            <a:r>
              <a:rPr lang="en-US" smtClean="0"/>
              <a:t>User-Defined Fields</a:t>
            </a:r>
          </a:p>
        </p:txBody>
      </p:sp>
      <p:sp>
        <p:nvSpPr>
          <p:cNvPr id="18434" name="Footer Placeholder 3"/>
          <p:cNvSpPr>
            <a:spLocks noGrp="1"/>
          </p:cNvSpPr>
          <p:nvPr>
            <p:ph type="ftr" sz="quarter" idx="10"/>
          </p:nvPr>
        </p:nvSpPr>
        <p:spPr>
          <a:noFill/>
        </p:spPr>
        <p:txBody>
          <a:bodyPr/>
          <a:lstStyle/>
          <a:p>
            <a:r>
              <a:rPr lang="en-US" smtClean="0"/>
              <a:t>CUST_UI_</a:t>
            </a:r>
            <a:fld id="{154202AB-0E7D-497F-BC5E-51DE57F22DB6}" type="slidenum">
              <a:rPr lang="en-US" smtClean="0"/>
              <a:pPr/>
              <a:t>12</a:t>
            </a:fld>
            <a:r>
              <a:rPr lang="en-US" smtClean="0"/>
              <a:t>0</a:t>
            </a:r>
          </a:p>
        </p:txBody>
      </p:sp>
      <p:pic>
        <p:nvPicPr>
          <p:cNvPr id="18436" name="Picture 3"/>
          <p:cNvPicPr>
            <a:picLocks noChangeAspect="1" noChangeArrowheads="1"/>
          </p:cNvPicPr>
          <p:nvPr/>
        </p:nvPicPr>
        <p:blipFill>
          <a:blip r:embed="rId3" cstate="print"/>
          <a:srcRect/>
          <a:stretch>
            <a:fillRect/>
          </a:stretch>
        </p:blipFill>
        <p:spPr bwMode="auto">
          <a:xfrm>
            <a:off x="1364622" y="980728"/>
            <a:ext cx="6400800" cy="498157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4"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endParaRPr lang="en-US" smtClean="0">
              <a:latin typeface="Courier New" pitchFamily="49" charset="0"/>
              <a:cs typeface="Courier New" pitchFamily="49" charset="0"/>
            </a:endParaRPr>
          </a:p>
          <a:p>
            <a:pPr marL="347472" indent="-347472"/>
            <a:r>
              <a:rPr lang="en-US" smtClean="0"/>
              <a:t>The business code executes this method to retrieve the correct translation of a string</a:t>
            </a:r>
          </a:p>
          <a:p>
            <a:pPr marL="347472" indent="-347472"/>
            <a:r>
              <a:rPr lang="en-US" smtClean="0"/>
              <a:t>You usually do not customize this method, but use it from your Customization</a:t>
            </a:r>
          </a:p>
          <a:p>
            <a:pPr marL="347472" indent="-347472"/>
            <a:r>
              <a:rPr lang="en-US" smtClean="0"/>
              <a:t>Note: This method is not an internal procedure, but a function. Therefore, do not use run, use dynamic-function</a:t>
            </a:r>
          </a:p>
        </p:txBody>
      </p:sp>
      <p:sp>
        <p:nvSpPr>
          <p:cNvPr id="128003" name="Rectangle 2"/>
          <p:cNvSpPr>
            <a:spLocks noGrp="1" noChangeArrowheads="1"/>
          </p:cNvSpPr>
          <p:nvPr>
            <p:ph type="title"/>
          </p:nvPr>
        </p:nvSpPr>
        <p:spPr/>
        <p:txBody>
          <a:bodyPr/>
          <a:lstStyle/>
          <a:p>
            <a:pPr eaLnBrk="1" hangingPunct="1"/>
            <a:r>
              <a:rPr lang="en-US" smtClean="0"/>
              <a:t>BL Customizations</a:t>
            </a:r>
          </a:p>
        </p:txBody>
      </p:sp>
      <p:sp>
        <p:nvSpPr>
          <p:cNvPr id="128002" name="Footer Placeholder 3"/>
          <p:cNvSpPr>
            <a:spLocks noGrp="1"/>
          </p:cNvSpPr>
          <p:nvPr>
            <p:ph type="ftr" sz="quarter" idx="10"/>
          </p:nvPr>
        </p:nvSpPr>
        <p:spPr>
          <a:noFill/>
        </p:spPr>
        <p:txBody>
          <a:bodyPr/>
          <a:lstStyle/>
          <a:p>
            <a:r>
              <a:rPr lang="en-US" smtClean="0"/>
              <a:t>CUST_DEV_430</a:t>
            </a:r>
          </a:p>
        </p:txBody>
      </p:sp>
    </p:spTree>
  </p:cSld>
  <p:clrMapOvr>
    <a:masterClrMapping/>
  </p:clrMapOvr>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8" name="Rectangle 3"/>
          <p:cNvSpPr>
            <a:spLocks noGrp="1" noChangeArrowheads="1"/>
          </p:cNvSpPr>
          <p:nvPr>
            <p:ph idx="1"/>
          </p:nvPr>
        </p:nvSpPr>
        <p:spPr/>
        <p:txBody>
          <a:bodyPr/>
          <a:lstStyle/>
          <a:p>
            <a:pPr marL="533400" indent="-533400" eaLnBrk="1" hangingPunct="1">
              <a:buNone/>
            </a:pPr>
            <a:r>
              <a:rPr lang="en-US" err="1" smtClean="0">
                <a:latin typeface="Courier New" pitchFamily="49" charset="0"/>
                <a:cs typeface="Courier New" pitchFamily="49" charset="0"/>
              </a:rPr>
              <a:t>GetTranslation</a:t>
            </a:r>
            <a:r>
              <a:rPr lang="en-US" smtClean="0"/>
              <a:t> - Example</a:t>
            </a:r>
          </a:p>
        </p:txBody>
      </p:sp>
      <p:sp>
        <p:nvSpPr>
          <p:cNvPr id="129027" name="Rectangle 2"/>
          <p:cNvSpPr>
            <a:spLocks noGrp="1" noChangeArrowheads="1"/>
          </p:cNvSpPr>
          <p:nvPr>
            <p:ph type="title"/>
          </p:nvPr>
        </p:nvSpPr>
        <p:spPr/>
        <p:txBody>
          <a:bodyPr/>
          <a:lstStyle/>
          <a:p>
            <a:pPr eaLnBrk="1" hangingPunct="1"/>
            <a:r>
              <a:rPr lang="en-US" smtClean="0"/>
              <a:t>BL Customizations</a:t>
            </a:r>
          </a:p>
        </p:txBody>
      </p:sp>
      <p:sp>
        <p:nvSpPr>
          <p:cNvPr id="129026" name="Footer Placeholder 3"/>
          <p:cNvSpPr>
            <a:spLocks noGrp="1"/>
          </p:cNvSpPr>
          <p:nvPr>
            <p:ph type="ftr" sz="quarter" idx="10"/>
          </p:nvPr>
        </p:nvSpPr>
        <p:spPr>
          <a:noFill/>
        </p:spPr>
        <p:txBody>
          <a:bodyPr/>
          <a:lstStyle/>
          <a:p>
            <a:r>
              <a:rPr lang="en-US" smtClean="0"/>
              <a:t>CUST_DEV_440</a:t>
            </a:r>
          </a:p>
        </p:txBody>
      </p:sp>
      <p:sp>
        <p:nvSpPr>
          <p:cNvPr id="985092" name="Text Box 4"/>
          <p:cNvSpPr txBox="1">
            <a:spLocks noChangeArrowheads="1"/>
          </p:cNvSpPr>
          <p:nvPr/>
        </p:nvSpPr>
        <p:spPr bwMode="auto">
          <a:xfrm>
            <a:off x="379164" y="1700808"/>
            <a:ext cx="8369300" cy="3844925"/>
          </a:xfrm>
          <a:prstGeom prst="rect">
            <a:avLst/>
          </a:prstGeom>
          <a:noFill/>
          <a:ln w="9525" algn="ctr">
            <a:solidFill>
              <a:schemeClr val="tx1"/>
            </a:solidFill>
            <a:miter lim="800000"/>
            <a:headEnd/>
            <a:tailEnd/>
          </a:ln>
          <a:effectLst>
            <a:outerShdw sx="1000" sy="1000" algn="ctr" rotWithShape="0">
              <a:schemeClr val="bg2"/>
            </a:outerShdw>
          </a:effectLst>
        </p:spPr>
        <p:txBody>
          <a:bodyPr tIns="91440" bIns="91440">
            <a:spAutoFit/>
          </a:bodyPr>
          <a:lstStyle/>
          <a:p>
            <a:pPr algn="l">
              <a:defRPr/>
            </a:pPr>
            <a:r>
              <a:rPr lang="en-US" sz="1200">
                <a:latin typeface="Courier" pitchFamily="49" charset="0"/>
              </a:rPr>
              <a:t>PROCEDURE </a:t>
            </a:r>
            <a:r>
              <a:rPr lang="en-US" sz="1200" err="1">
                <a:latin typeface="Courier" pitchFamily="49" charset="0"/>
              </a:rPr>
              <a:t>BCountry.ValidateComponent.before</a:t>
            </a:r>
            <a:r>
              <a:rPr lang="en-US" sz="1200">
                <a:latin typeface="Courier" pitchFamily="49" charset="0"/>
              </a:rPr>
              <a:t>:</a:t>
            </a:r>
          </a:p>
          <a:p>
            <a:pPr algn="l">
              <a:defRPr/>
            </a:pPr>
            <a:r>
              <a:rPr lang="en-US" sz="1200">
                <a:latin typeface="Courier" pitchFamily="49" charset="0"/>
              </a:rPr>
              <a:t>    DEFINE VARIABLE </a:t>
            </a:r>
            <a:r>
              <a:rPr lang="en-US" sz="1200" err="1">
                <a:latin typeface="Courier" pitchFamily="49" charset="0"/>
              </a:rPr>
              <a:t>viReturn</a:t>
            </a:r>
            <a:r>
              <a:rPr lang="en-US" sz="1200">
                <a:latin typeface="Courier" pitchFamily="49" charset="0"/>
              </a:rPr>
              <a:t> AS INTEGER NO-UNDO.</a:t>
            </a:r>
          </a:p>
          <a:p>
            <a:pPr algn="l">
              <a:defRPr/>
            </a:pPr>
            <a:r>
              <a:rPr lang="en-US" sz="1200">
                <a:latin typeface="Courier" pitchFamily="49" charset="0"/>
              </a:rPr>
              <a:t>    DEFINE VARIABLE </a:t>
            </a:r>
            <a:r>
              <a:rPr lang="en-US" sz="1200" err="1">
                <a:latin typeface="Courier" pitchFamily="49" charset="0"/>
              </a:rPr>
              <a:t>vcMessage</a:t>
            </a:r>
            <a:r>
              <a:rPr lang="en-US" sz="1200">
                <a:latin typeface="Courier" pitchFamily="49" charset="0"/>
              </a:rPr>
              <a:t> AS CHARACTER NO-UNDO.</a:t>
            </a:r>
          </a:p>
          <a:p>
            <a:pPr algn="l">
              <a:defRPr/>
            </a:pPr>
            <a:r>
              <a:rPr lang="en-US" sz="1200">
                <a:latin typeface="Courier" pitchFamily="49" charset="0"/>
              </a:rPr>
              <a:t>    FOR EACH </a:t>
            </a:r>
            <a:r>
              <a:rPr lang="en-US" sz="1200" err="1">
                <a:latin typeface="Courier" pitchFamily="49" charset="0"/>
              </a:rPr>
              <a:t>t_sCountry</a:t>
            </a:r>
            <a:r>
              <a:rPr lang="en-US" sz="1200">
                <a:latin typeface="Courier" pitchFamily="49" charset="0"/>
              </a:rPr>
              <a:t>:</a:t>
            </a:r>
          </a:p>
          <a:p>
            <a:pPr algn="l">
              <a:defRPr/>
            </a:pPr>
            <a:r>
              <a:rPr lang="en-US" sz="1200">
                <a:latin typeface="Courier" pitchFamily="49" charset="0"/>
              </a:rPr>
              <a:t>        IF t_sCountry.CustomInteger0 = 0 THEN DO:</a:t>
            </a:r>
          </a:p>
          <a:p>
            <a:pPr algn="l">
              <a:defRPr/>
            </a:pPr>
            <a:r>
              <a:rPr lang="en-US" sz="1200">
                <a:latin typeface="Courier" pitchFamily="49" charset="0"/>
              </a:rPr>
              <a:t>            ASSIGN </a:t>
            </a:r>
            <a:r>
              <a:rPr lang="en-US" sz="1200" err="1">
                <a:latin typeface="Courier" pitchFamily="49" charset="0"/>
              </a:rPr>
              <a:t>t_parameter.oiReturnStatus</a:t>
            </a:r>
            <a:r>
              <a:rPr lang="en-US" sz="1200">
                <a:latin typeface="Courier" pitchFamily="49" charset="0"/>
              </a:rPr>
              <a:t> = -102.</a:t>
            </a:r>
          </a:p>
          <a:p>
            <a:pPr algn="l">
              <a:defRPr/>
            </a:pPr>
            <a:r>
              <a:rPr lang="en-US" sz="1200">
                <a:latin typeface="Courier" pitchFamily="49" charset="0"/>
              </a:rPr>
              <a:t>            ASSIGN </a:t>
            </a:r>
            <a:r>
              <a:rPr lang="en-US" sz="1200" err="1">
                <a:latin typeface="Courier" pitchFamily="49" charset="0"/>
              </a:rPr>
              <a:t>vcMessage</a:t>
            </a:r>
            <a:r>
              <a:rPr lang="en-US" sz="1200">
                <a:latin typeface="Courier" pitchFamily="49" charset="0"/>
              </a:rPr>
              <a:t> = DYNAMIC-FUNCTION</a:t>
            </a:r>
          </a:p>
          <a:p>
            <a:pPr algn="l">
              <a:defRPr/>
            </a:pPr>
            <a:r>
              <a:rPr lang="en-US" sz="1200">
                <a:latin typeface="Courier" pitchFamily="49" charset="0"/>
              </a:rPr>
              <a:t>                 (‘</a:t>
            </a:r>
            <a:r>
              <a:rPr lang="en-US" sz="1200" err="1">
                <a:latin typeface="Courier" pitchFamily="49" charset="0"/>
              </a:rPr>
              <a:t>GetTranslation</a:t>
            </a:r>
            <a:r>
              <a:rPr lang="en-US" sz="1200">
                <a:latin typeface="Courier" pitchFamily="49" charset="0"/>
              </a:rPr>
              <a:t>’ in {&amp;TARGETPROCEDURE}, 12345, </a:t>
            </a:r>
            <a:r>
              <a:rPr lang="en-US" sz="1200" err="1">
                <a:latin typeface="Courier" pitchFamily="49" charset="0"/>
              </a:rPr>
              <a:t>PCode</a:t>
            </a:r>
            <a:r>
              <a:rPr lang="en-US" sz="1200">
                <a:latin typeface="Courier" pitchFamily="49" charset="0"/>
              </a:rPr>
              <a:t>’,</a:t>
            </a:r>
          </a:p>
          <a:p>
            <a:pPr algn="l">
              <a:defRPr/>
            </a:pPr>
            <a:r>
              <a:rPr lang="en-US" sz="1200">
                <a:latin typeface="Courier" pitchFamily="49" charset="0"/>
              </a:rPr>
              <a:t>                 ‘The number of habitants ($1) must be greater than 0.’).</a:t>
            </a:r>
          </a:p>
          <a:p>
            <a:pPr algn="l">
              <a:defRPr/>
            </a:pPr>
            <a:r>
              <a:rPr lang="en-US" sz="1200">
                <a:latin typeface="Courier" pitchFamily="49" charset="0"/>
              </a:rPr>
              <a:t>            run </a:t>
            </a:r>
            <a:r>
              <a:rPr lang="en-US" sz="1200" err="1">
                <a:latin typeface="Courier" pitchFamily="49" charset="0"/>
              </a:rPr>
              <a:t>SetMessage</a:t>
            </a:r>
            <a:endParaRPr lang="en-US" sz="1200">
              <a:latin typeface="Courier" pitchFamily="49" charset="0"/>
            </a:endParaRPr>
          </a:p>
          <a:p>
            <a:pPr algn="l">
              <a:defRPr/>
            </a:pPr>
            <a:r>
              <a:rPr lang="en-US" sz="1200">
                <a:latin typeface="Courier" pitchFamily="49" charset="0"/>
              </a:rPr>
              <a:t>               (</a:t>
            </a:r>
            <a:r>
              <a:rPr lang="en-US" sz="1200" err="1">
                <a:latin typeface="Courier" pitchFamily="49" charset="0"/>
              </a:rPr>
              <a:t>vcMessage</a:t>
            </a:r>
            <a:r>
              <a:rPr lang="en-US" sz="1200">
                <a:latin typeface="Courier" pitchFamily="49" charset="0"/>
              </a:rPr>
              <a:t>,</a:t>
            </a:r>
          </a:p>
          <a:p>
            <a:pPr algn="l">
              <a:defRPr/>
            </a:pPr>
            <a:r>
              <a:rPr lang="en-US" sz="1200">
                <a:latin typeface="Courier" pitchFamily="49" charset="0"/>
              </a:rPr>
              <a:t>                STRING(t_sCountry.CustomInteger0),</a:t>
            </a:r>
          </a:p>
          <a:p>
            <a:pPr algn="l">
              <a:defRPr/>
            </a:pPr>
            <a:r>
              <a:rPr lang="en-US" sz="1200">
                <a:latin typeface="Courier" pitchFamily="49" charset="0"/>
              </a:rPr>
              <a:t>                't_sCountry.CustomInteger0',</a:t>
            </a:r>
          </a:p>
          <a:p>
            <a:pPr algn="l">
              <a:defRPr/>
            </a:pPr>
            <a:r>
              <a:rPr lang="en-US" sz="1200">
                <a:latin typeface="Courier" pitchFamily="49" charset="0"/>
              </a:rPr>
              <a:t>                string(t_sCountry.CustomInteger0),</a:t>
            </a:r>
          </a:p>
          <a:p>
            <a:pPr algn="l">
              <a:defRPr/>
            </a:pPr>
            <a:r>
              <a:rPr lang="en-US" sz="1200">
                <a:latin typeface="Courier" pitchFamily="49" charset="0"/>
              </a:rPr>
              <a:t>                'E', 3, </a:t>
            </a:r>
            <a:r>
              <a:rPr lang="en-US" sz="1200" err="1">
                <a:latin typeface="Courier" pitchFamily="49" charset="0"/>
              </a:rPr>
              <a:t>t_sCountry.tc_Rowid</a:t>
            </a:r>
            <a:r>
              <a:rPr lang="en-US" sz="1200">
                <a:latin typeface="Courier" pitchFamily="49" charset="0"/>
              </a:rPr>
              <a:t>,</a:t>
            </a:r>
          </a:p>
          <a:p>
            <a:pPr algn="l">
              <a:defRPr/>
            </a:pPr>
            <a:r>
              <a:rPr lang="en-US" sz="1200">
                <a:latin typeface="Courier" pitchFamily="49" charset="0"/>
              </a:rPr>
              <a:t>                ‘CUSTOM-001', '', '', '', output </a:t>
            </a:r>
            <a:r>
              <a:rPr lang="en-US" sz="1200" err="1">
                <a:latin typeface="Courier" pitchFamily="49" charset="0"/>
              </a:rPr>
              <a:t>viReturn</a:t>
            </a:r>
            <a:r>
              <a:rPr lang="en-US" sz="1200">
                <a:latin typeface="Courier" pitchFamily="49" charset="0"/>
              </a:rPr>
              <a:t>).</a:t>
            </a:r>
          </a:p>
          <a:p>
            <a:pPr algn="l">
              <a:defRPr/>
            </a:pPr>
            <a:r>
              <a:rPr lang="en-US" sz="1200">
                <a:latin typeface="Courier" pitchFamily="49" charset="0"/>
              </a:rPr>
              <a:t>            RETURN.</a:t>
            </a:r>
          </a:p>
          <a:p>
            <a:pPr algn="l">
              <a:defRPr/>
            </a:pPr>
            <a:r>
              <a:rPr lang="en-US" sz="1200">
                <a:latin typeface="Courier" pitchFamily="49" charset="0"/>
              </a:rPr>
              <a:t>        END.</a:t>
            </a:r>
          </a:p>
          <a:p>
            <a:pPr algn="l">
              <a:defRPr/>
            </a:pPr>
            <a:r>
              <a:rPr lang="en-US" sz="1200">
                <a:latin typeface="Courier" pitchFamily="49" charset="0"/>
              </a:rPr>
              <a:t>    END.</a:t>
            </a:r>
          </a:p>
          <a:p>
            <a:pPr algn="l">
              <a:defRPr/>
            </a:pPr>
            <a:r>
              <a:rPr lang="en-US" sz="1200">
                <a:latin typeface="Courier" pitchFamily="49" charset="0"/>
              </a:rPr>
              <a:t>END PROCEDURE.</a:t>
            </a:r>
          </a:p>
        </p:txBody>
      </p:sp>
    </p:spTree>
  </p:cSld>
  <p:clrMapOvr>
    <a:masterClrMapping/>
  </p:clrMapOvr>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p:nvPr>
        </p:nvSpPr>
        <p:spPr/>
        <p:txBody>
          <a:bodyPr/>
          <a:lstStyle/>
          <a:p>
            <a:pPr eaLnBrk="1" hangingPunct="1"/>
            <a:r>
              <a:rPr lang="en-US" smtClean="0"/>
              <a:t>Translations</a:t>
            </a:r>
          </a:p>
        </p:txBody>
      </p:sp>
      <p:sp>
        <p:nvSpPr>
          <p:cNvPr id="130050" name="Footer Placeholder 3"/>
          <p:cNvSpPr>
            <a:spLocks noGrp="1"/>
          </p:cNvSpPr>
          <p:nvPr>
            <p:ph type="ftr" sz="quarter" idx="10"/>
          </p:nvPr>
        </p:nvSpPr>
        <p:spPr>
          <a:noFill/>
        </p:spPr>
        <p:txBody>
          <a:bodyPr/>
          <a:lstStyle/>
          <a:p>
            <a:r>
              <a:rPr lang="en-US" smtClean="0"/>
              <a:t>CUST_DEV_450</a:t>
            </a:r>
          </a:p>
        </p:txBody>
      </p:sp>
      <p:pic>
        <p:nvPicPr>
          <p:cNvPr id="130052" name="Picture 3"/>
          <p:cNvPicPr>
            <a:picLocks noChangeAspect="1" noChangeArrowheads="1"/>
          </p:cNvPicPr>
          <p:nvPr/>
        </p:nvPicPr>
        <p:blipFill>
          <a:blip r:embed="rId3" cstate="print"/>
          <a:srcRect/>
          <a:stretch>
            <a:fillRect/>
          </a:stretch>
        </p:blipFill>
        <p:spPr bwMode="auto">
          <a:xfrm>
            <a:off x="582613" y="1052736"/>
            <a:ext cx="7964487" cy="4810125"/>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5" name="Rectangle 2"/>
          <p:cNvSpPr>
            <a:spLocks noGrp="1" noChangeArrowheads="1"/>
          </p:cNvSpPr>
          <p:nvPr>
            <p:ph type="title"/>
          </p:nvPr>
        </p:nvSpPr>
        <p:spPr/>
        <p:txBody>
          <a:bodyPr/>
          <a:lstStyle/>
          <a:p>
            <a:pPr eaLnBrk="1" hangingPunct="1"/>
            <a:r>
              <a:rPr lang="en-US" smtClean="0"/>
              <a:t>Translations</a:t>
            </a:r>
          </a:p>
        </p:txBody>
      </p:sp>
      <p:sp>
        <p:nvSpPr>
          <p:cNvPr id="131074" name="Footer Placeholder 3"/>
          <p:cNvSpPr>
            <a:spLocks noGrp="1"/>
          </p:cNvSpPr>
          <p:nvPr>
            <p:ph type="ftr" sz="quarter" idx="10"/>
          </p:nvPr>
        </p:nvSpPr>
        <p:spPr>
          <a:noFill/>
        </p:spPr>
        <p:txBody>
          <a:bodyPr/>
          <a:lstStyle/>
          <a:p>
            <a:r>
              <a:rPr lang="en-US" smtClean="0"/>
              <a:t>CUST_DEV_460</a:t>
            </a:r>
          </a:p>
        </p:txBody>
      </p:sp>
      <p:pic>
        <p:nvPicPr>
          <p:cNvPr id="131076" name="Picture 3"/>
          <p:cNvPicPr>
            <a:picLocks noChangeAspect="1" noChangeArrowheads="1"/>
          </p:cNvPicPr>
          <p:nvPr/>
        </p:nvPicPr>
        <p:blipFill>
          <a:blip r:embed="rId3" cstate="print"/>
          <a:srcRect/>
          <a:stretch>
            <a:fillRect/>
          </a:stretch>
        </p:blipFill>
        <p:spPr bwMode="auto">
          <a:xfrm>
            <a:off x="2413132" y="1196752"/>
            <a:ext cx="4308475" cy="2095500"/>
          </a:xfrm>
          <a:prstGeom prst="rect">
            <a:avLst/>
          </a:prstGeom>
          <a:noFill/>
          <a:ln w="9525">
            <a:noFill/>
            <a:miter lim="800000"/>
            <a:headEnd/>
            <a:tailEnd/>
          </a:ln>
          <a:effectLst>
            <a:outerShdw dist="101600" dir="2700000" algn="ctr" rotWithShape="0">
              <a:schemeClr val="bg1">
                <a:lumMod val="75000"/>
              </a:schemeClr>
            </a:outerShdw>
          </a:effectLst>
        </p:spPr>
      </p:pic>
      <p:pic>
        <p:nvPicPr>
          <p:cNvPr id="131077" name="Picture 4"/>
          <p:cNvPicPr>
            <a:picLocks noChangeAspect="1" noChangeArrowheads="1"/>
          </p:cNvPicPr>
          <p:nvPr/>
        </p:nvPicPr>
        <p:blipFill>
          <a:blip r:embed="rId4" cstate="print"/>
          <a:srcRect/>
          <a:stretch>
            <a:fillRect/>
          </a:stretch>
        </p:blipFill>
        <p:spPr bwMode="auto">
          <a:xfrm>
            <a:off x="1157263" y="3573016"/>
            <a:ext cx="6831012" cy="2076450"/>
          </a:xfrm>
          <a:prstGeom prst="rect">
            <a:avLst/>
          </a:prstGeom>
          <a:noFill/>
          <a:ln w="9525">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100" name="Rectangle 3"/>
          <p:cNvSpPr>
            <a:spLocks noGrp="1" noChangeArrowheads="1"/>
          </p:cNvSpPr>
          <p:nvPr>
            <p:ph idx="1"/>
          </p:nvPr>
        </p:nvSpPr>
        <p:spPr/>
        <p:txBody>
          <a:bodyPr/>
          <a:lstStyle/>
          <a:p>
            <a:pPr marL="533400" indent="-533400" eaLnBrk="1" hangingPunct="1">
              <a:buNone/>
            </a:pPr>
            <a:r>
              <a:rPr lang="en-US" smtClean="0"/>
              <a:t>How to define a translatable string</a:t>
            </a:r>
          </a:p>
          <a:p>
            <a:pPr marL="914400" lvl="1" indent="-457200" eaLnBrk="1" hangingPunct="1">
              <a:buFont typeface="Webdings" pitchFamily="18" charset="2"/>
              <a:buAutoNum type="arabicPeriod"/>
            </a:pPr>
            <a:r>
              <a:rPr lang="en-US" smtClean="0"/>
              <a:t>Reuse an existing string</a:t>
            </a:r>
          </a:p>
          <a:p>
            <a:pPr marL="914400" lvl="1" indent="-457200" eaLnBrk="1" hangingPunct="1">
              <a:buFont typeface="Webdings" pitchFamily="18" charset="2"/>
              <a:buAutoNum type="arabicPeriod"/>
            </a:pPr>
            <a:r>
              <a:rPr lang="en-US" smtClean="0"/>
              <a:t>Create a string in an existing resource file</a:t>
            </a:r>
          </a:p>
          <a:p>
            <a:pPr marL="914400" lvl="1" indent="-457200" eaLnBrk="1" hangingPunct="1">
              <a:buFont typeface="Webdings" pitchFamily="18" charset="2"/>
              <a:buAutoNum type="arabicPeriod"/>
            </a:pPr>
            <a:r>
              <a:rPr lang="en-US" smtClean="0"/>
              <a:t>Create a resource file</a:t>
            </a:r>
          </a:p>
          <a:p>
            <a:pPr marL="533400" indent="-533400" eaLnBrk="1" hangingPunct="1">
              <a:buFont typeface="Webdings" pitchFamily="18" charset="2"/>
              <a:buNone/>
            </a:pPr>
            <a:endParaRPr lang="en-US" smtClean="0"/>
          </a:p>
          <a:p>
            <a:pPr marL="533400" indent="-533400" eaLnBrk="1" hangingPunct="1">
              <a:buFont typeface="Webdings" pitchFamily="18" charset="2"/>
              <a:buNone/>
            </a:pPr>
            <a:endParaRPr lang="en-US" sz="2000" smtClean="0"/>
          </a:p>
        </p:txBody>
      </p:sp>
      <p:sp>
        <p:nvSpPr>
          <p:cNvPr id="132099" name="Rectangle 2"/>
          <p:cNvSpPr>
            <a:spLocks noGrp="1" noChangeArrowheads="1"/>
          </p:cNvSpPr>
          <p:nvPr>
            <p:ph type="title"/>
          </p:nvPr>
        </p:nvSpPr>
        <p:spPr/>
        <p:txBody>
          <a:bodyPr/>
          <a:lstStyle/>
          <a:p>
            <a:pPr eaLnBrk="1" hangingPunct="1"/>
            <a:r>
              <a:rPr lang="en-US" smtClean="0"/>
              <a:t>Translations</a:t>
            </a:r>
          </a:p>
        </p:txBody>
      </p:sp>
      <p:sp>
        <p:nvSpPr>
          <p:cNvPr id="132098" name="Footer Placeholder 3"/>
          <p:cNvSpPr>
            <a:spLocks noGrp="1"/>
          </p:cNvSpPr>
          <p:nvPr>
            <p:ph type="ftr" sz="quarter" idx="10"/>
          </p:nvPr>
        </p:nvSpPr>
        <p:spPr>
          <a:noFill/>
        </p:spPr>
        <p:txBody>
          <a:bodyPr/>
          <a:lstStyle/>
          <a:p>
            <a:r>
              <a:rPr lang="en-US" smtClean="0"/>
              <a:t>CUST_DEV_470</a:t>
            </a:r>
          </a:p>
        </p:txBody>
      </p:sp>
      <p:sp>
        <p:nvSpPr>
          <p:cNvPr id="132101" name="Text Box 4"/>
          <p:cNvSpPr txBox="1">
            <a:spLocks noChangeArrowheads="1"/>
          </p:cNvSpPr>
          <p:nvPr/>
        </p:nvSpPr>
        <p:spPr bwMode="auto">
          <a:xfrm>
            <a:off x="501138" y="2852936"/>
            <a:ext cx="8126413" cy="3130550"/>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   </a:t>
            </a:r>
          </a:p>
          <a:p>
            <a:pPr algn="l"/>
            <a:r>
              <a:rPr lang="en-US" sz="1600">
                <a:latin typeface="Courier New" pitchFamily="49" charset="0"/>
              </a:rPr>
              <a:t>    &lt;resheader name="dump time"&gt;</a:t>
            </a:r>
          </a:p>
          <a:p>
            <a:pPr algn="l"/>
            <a:r>
              <a:rPr lang="en-US" sz="1600">
                <a:latin typeface="Courier New" pitchFamily="49" charset="0"/>
              </a:rPr>
              <a:t>        &lt;value&gt;07:48:36&lt;/value&gt;</a:t>
            </a:r>
          </a:p>
          <a:p>
            <a:pPr algn="l"/>
            <a:r>
              <a:rPr lang="en-US" sz="1600">
                <a:latin typeface="Courier New" pitchFamily="49" charset="0"/>
              </a:rPr>
              <a:t>    &lt;/resheader&gt;</a:t>
            </a:r>
          </a:p>
          <a:p>
            <a:pPr algn="l"/>
            <a:r>
              <a:rPr lang="en-US" sz="1600">
                <a:latin typeface="Courier New" pitchFamily="49" charset="0"/>
              </a:rPr>
              <a:t>       &lt;resheader name="project"&gt;</a:t>
            </a:r>
          </a:p>
          <a:p>
            <a:pPr algn="l"/>
            <a:r>
              <a:rPr lang="en-US" sz="1600">
                <a:latin typeface="Courier New" pitchFamily="49" charset="0"/>
              </a:rPr>
              <a:t>        &lt;value&gt;QADFIN&lt;/value&gt;</a:t>
            </a:r>
          </a:p>
          <a:p>
            <a:pPr algn="l"/>
            <a:r>
              <a:rPr lang="en-US" sz="1600">
                <a:latin typeface="Courier New" pitchFamily="49" charset="0"/>
              </a:rPr>
              <a:t>    &lt;/resheader&gt;</a:t>
            </a:r>
          </a:p>
          <a:p>
            <a:pPr algn="l"/>
            <a:r>
              <a:rPr lang="en-US" sz="1600">
                <a:latin typeface="Courier New" pitchFamily="49" charset="0"/>
              </a:rPr>
              <a:t>       &lt;resheader name="ancestor projects"&gt;</a:t>
            </a:r>
          </a:p>
          <a:p>
            <a:pPr algn="l"/>
            <a:r>
              <a:rPr lang="en-US" sz="1600">
                <a:latin typeface="Courier New" pitchFamily="49" charset="0"/>
              </a:rPr>
              <a:t>        &lt;value&gt;BLF&lt;/value&gt;</a:t>
            </a:r>
          </a:p>
          <a:p>
            <a:pPr algn="l"/>
            <a:r>
              <a:rPr lang="en-US" sz="1600">
                <a:latin typeface="Courier New" pitchFamily="49" charset="0"/>
              </a:rPr>
              <a:t>    &lt;/resheader&gt;</a:t>
            </a:r>
          </a:p>
          <a:p>
            <a:pPr algn="l"/>
            <a:r>
              <a:rPr lang="en-US" sz="1600">
                <a:latin typeface="Courier New" pitchFamily="49" charset="0"/>
              </a:rPr>
              <a:t>    &lt;data name="1"&gt;</a:t>
            </a:r>
          </a:p>
          <a:p>
            <a:pPr algn="l"/>
            <a:r>
              <a:rPr lang="en-US" sz="1600">
                <a:latin typeface="Courier New" pitchFamily="49" charset="0"/>
              </a:rPr>
              <a:t>...</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4" name="Rectangle 3"/>
          <p:cNvSpPr>
            <a:spLocks noGrp="1" noChangeArrowheads="1"/>
          </p:cNvSpPr>
          <p:nvPr>
            <p:ph idx="1"/>
          </p:nvPr>
        </p:nvSpPr>
        <p:spPr/>
        <p:txBody>
          <a:bodyPr/>
          <a:lstStyle/>
          <a:p>
            <a:pPr eaLnBrk="1" hangingPunct="1">
              <a:buNone/>
            </a:pPr>
            <a:r>
              <a:rPr lang="en-US" smtClean="0"/>
              <a:t>When creating a resource file:</a:t>
            </a:r>
          </a:p>
        </p:txBody>
      </p:sp>
      <p:sp>
        <p:nvSpPr>
          <p:cNvPr id="133123" name="Rectangle 2"/>
          <p:cNvSpPr>
            <a:spLocks noGrp="1" noChangeArrowheads="1"/>
          </p:cNvSpPr>
          <p:nvPr>
            <p:ph type="title"/>
          </p:nvPr>
        </p:nvSpPr>
        <p:spPr/>
        <p:txBody>
          <a:bodyPr/>
          <a:lstStyle/>
          <a:p>
            <a:pPr eaLnBrk="1" hangingPunct="1"/>
            <a:r>
              <a:rPr lang="en-US" smtClean="0"/>
              <a:t>Translations</a:t>
            </a:r>
          </a:p>
        </p:txBody>
      </p:sp>
      <p:sp>
        <p:nvSpPr>
          <p:cNvPr id="133122" name="Footer Placeholder 3"/>
          <p:cNvSpPr>
            <a:spLocks noGrp="1"/>
          </p:cNvSpPr>
          <p:nvPr>
            <p:ph type="ftr" sz="quarter" idx="10"/>
          </p:nvPr>
        </p:nvSpPr>
        <p:spPr>
          <a:noFill/>
        </p:spPr>
        <p:txBody>
          <a:bodyPr/>
          <a:lstStyle/>
          <a:p>
            <a:r>
              <a:rPr lang="en-US" smtClean="0"/>
              <a:t>CUST_DEV_480</a:t>
            </a:r>
          </a:p>
        </p:txBody>
      </p:sp>
      <p:sp>
        <p:nvSpPr>
          <p:cNvPr id="133125" name="Text Box 4"/>
          <p:cNvSpPr txBox="1">
            <a:spLocks noChangeArrowheads="1"/>
          </p:cNvSpPr>
          <p:nvPr/>
        </p:nvSpPr>
        <p:spPr bwMode="auto">
          <a:xfrm>
            <a:off x="1141388" y="3002781"/>
            <a:ext cx="6846887" cy="930275"/>
          </a:xfrm>
          <a:prstGeom prst="rect">
            <a:avLst/>
          </a:prstGeom>
          <a:noFill/>
          <a:ln w="12700" algn="ctr">
            <a:solidFill>
              <a:schemeClr val="tx1"/>
            </a:solidFill>
            <a:miter lim="800000"/>
            <a:headEnd/>
            <a:tailEnd/>
          </a:ln>
        </p:spPr>
        <p:txBody>
          <a:bodyPr tIns="91440" bIns="91440">
            <a:spAutoFit/>
          </a:bodyPr>
          <a:lstStyle/>
          <a:p>
            <a:pPr algn="l"/>
            <a:r>
              <a:rPr lang="en-US" sz="1600">
                <a:latin typeface="Courier New" pitchFamily="49" charset="0"/>
              </a:rPr>
              <a:t>&lt;?xml version="1.0" encoding="utf-8" ?&gt;</a:t>
            </a:r>
          </a:p>
          <a:p>
            <a:pPr algn="l"/>
            <a:r>
              <a:rPr lang="en-US" sz="1600">
                <a:latin typeface="Courier New" pitchFamily="49" charset="0"/>
              </a:rPr>
              <a:t>&lt;ProjectCode&gt;qadfin&lt;/ProjectCode&gt;</a:t>
            </a:r>
          </a:p>
          <a:p>
            <a:pPr algn="l"/>
            <a:endParaRPr lang="en-US" sz="1600">
              <a:latin typeface="Courier New" pitchFamily="49" charset="0"/>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p:cNvSpPr>
            <a:spLocks noGrp="1" noChangeArrowheads="1"/>
          </p:cNvSpPr>
          <p:nvPr>
            <p:ph type="title"/>
          </p:nvPr>
        </p:nvSpPr>
        <p:spPr/>
        <p:txBody>
          <a:bodyPr/>
          <a:lstStyle/>
          <a:p>
            <a:pPr eaLnBrk="1" hangingPunct="1"/>
            <a:r>
              <a:rPr lang="en-US" smtClean="0"/>
              <a:t>Hands-on Exercise (8)</a:t>
            </a:r>
          </a:p>
        </p:txBody>
      </p:sp>
      <p:sp>
        <p:nvSpPr>
          <p:cNvPr id="134146" name="Footer Placeholder 3"/>
          <p:cNvSpPr>
            <a:spLocks noGrp="1"/>
          </p:cNvSpPr>
          <p:nvPr>
            <p:ph type="ftr" sz="quarter" idx="10"/>
          </p:nvPr>
        </p:nvSpPr>
        <p:spPr>
          <a:noFill/>
        </p:spPr>
        <p:txBody>
          <a:bodyPr/>
          <a:lstStyle/>
          <a:p>
            <a:r>
              <a:rPr lang="en-US" smtClean="0"/>
              <a:t>CUST_DEV_490</a:t>
            </a:r>
          </a:p>
        </p:txBody>
      </p:sp>
      <p:pic>
        <p:nvPicPr>
          <p:cNvPr id="134148"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134149" name="Text Box 4"/>
          <p:cNvSpPr txBox="1">
            <a:spLocks noChangeArrowheads="1"/>
          </p:cNvSpPr>
          <p:nvPr/>
        </p:nvSpPr>
        <p:spPr bwMode="auto">
          <a:xfrm>
            <a:off x="971550" y="4941888"/>
            <a:ext cx="7129463" cy="914400"/>
          </a:xfrm>
          <a:prstGeom prst="rect">
            <a:avLst/>
          </a:prstGeom>
          <a:noFill/>
          <a:ln w="9525" algn="ctr">
            <a:noFill/>
            <a:miter lim="800000"/>
            <a:headEnd/>
            <a:tailEnd/>
          </a:ln>
        </p:spPr>
        <p:txBody>
          <a:bodyPr tIns="91440" bIns="91440">
            <a:spAutoFit/>
          </a:bodyPr>
          <a:lstStyle/>
          <a:p>
            <a:pPr algn="l"/>
            <a:r>
              <a:rPr lang="en-US" sz="2400"/>
              <a:t>Change the Label of a Business Field</a:t>
            </a:r>
          </a:p>
          <a:p>
            <a:pPr algn="l"/>
            <a:endParaRPr lang="en-US" sz="240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Rectangle 3"/>
          <p:cNvSpPr>
            <a:spLocks noGrp="1" noChangeArrowheads="1"/>
          </p:cNvSpPr>
          <p:nvPr>
            <p:ph idx="1"/>
          </p:nvPr>
        </p:nvSpPr>
        <p:spPr>
          <a:noFill/>
        </p:spPr>
        <p:txBody>
          <a:bodyPr>
            <a:normAutofit lnSpcReduction="10000"/>
          </a:bodyPr>
          <a:lstStyle/>
          <a:p>
            <a:pPr marL="533400" indent="-533400" eaLnBrk="1" hangingPunct="1">
              <a:buNone/>
            </a:pPr>
            <a:r>
              <a:rPr lang="en-US" smtClean="0"/>
              <a:t>Start using user-defined fields:</a:t>
            </a:r>
          </a:p>
          <a:p>
            <a:pPr marL="514350" indent="-457200"/>
            <a:r>
              <a:rPr lang="en-US" smtClean="0"/>
              <a:t>On the UI:</a:t>
            </a:r>
          </a:p>
          <a:p>
            <a:pPr marL="895350" lvl="1" indent="-381000"/>
            <a:r>
              <a:rPr lang="en-US" smtClean="0"/>
              <a:t>Use UI Design Mode to add fields to the forms</a:t>
            </a:r>
          </a:p>
          <a:p>
            <a:pPr marL="895350" lvl="1" indent="-381000"/>
            <a:r>
              <a:rPr lang="en-US" smtClean="0"/>
              <a:t>Use the selection of columns in the browse grid to show it on the result</a:t>
            </a:r>
          </a:p>
          <a:p>
            <a:pPr marL="514350" indent="-457200"/>
            <a:r>
              <a:rPr lang="en-US" smtClean="0"/>
              <a:t>On the BL: Use the physical field representing the user-defined field (like </a:t>
            </a:r>
            <a:r>
              <a:rPr lang="en-US" smtClean="0">
                <a:latin typeface="Courier New" pitchFamily="49" charset="0"/>
                <a:cs typeface="Courier New" pitchFamily="49" charset="0"/>
              </a:rPr>
              <a:t>tCreditor.CustomShort1</a:t>
            </a:r>
            <a:r>
              <a:rPr lang="en-US" smtClean="0"/>
              <a:t>) in the NI Customization code</a:t>
            </a:r>
          </a:p>
          <a:p>
            <a:pPr marL="514350" indent="-457200"/>
            <a:r>
              <a:rPr lang="en-US" smtClean="0"/>
              <a:t>On reports: Change the NI Customization code for the reporting component to give access to the UDF (see later in the training)</a:t>
            </a:r>
          </a:p>
        </p:txBody>
      </p:sp>
      <p:sp>
        <p:nvSpPr>
          <p:cNvPr id="19459" name="Rectangle 2"/>
          <p:cNvSpPr>
            <a:spLocks noGrp="1" noChangeArrowheads="1"/>
          </p:cNvSpPr>
          <p:nvPr>
            <p:ph type="title"/>
          </p:nvPr>
        </p:nvSpPr>
        <p:spPr/>
        <p:txBody>
          <a:bodyPr/>
          <a:lstStyle/>
          <a:p>
            <a:pPr eaLnBrk="1" hangingPunct="1"/>
            <a:r>
              <a:rPr lang="en-US" smtClean="0"/>
              <a:t>User-Defined Fields</a:t>
            </a:r>
          </a:p>
        </p:txBody>
      </p:sp>
      <p:sp>
        <p:nvSpPr>
          <p:cNvPr id="19458" name="Footer Placeholder 3"/>
          <p:cNvSpPr>
            <a:spLocks noGrp="1"/>
          </p:cNvSpPr>
          <p:nvPr>
            <p:ph type="ftr" sz="quarter" idx="10"/>
          </p:nvPr>
        </p:nvSpPr>
        <p:spPr>
          <a:noFill/>
        </p:spPr>
        <p:txBody>
          <a:bodyPr/>
          <a:lstStyle/>
          <a:p>
            <a:r>
              <a:rPr lang="en-IE" smtClean="0"/>
              <a:t> </a:t>
            </a:r>
            <a:r>
              <a:rPr lang="en-US" smtClean="0"/>
              <a:t>CUST_UI_</a:t>
            </a:r>
            <a:fld id="{8582CB79-05A5-4D55-8F5A-0B2251F91913}" type="slidenum">
              <a:rPr lang="en-US" smtClean="0"/>
              <a:pPr/>
              <a:t>13</a:t>
            </a:fld>
            <a:r>
              <a:rPr lang="en-US" smtClean="0"/>
              <a:t>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2"/>
          <p:cNvSpPr>
            <a:spLocks noGrp="1" noChangeArrowheads="1"/>
          </p:cNvSpPr>
          <p:nvPr>
            <p:ph type="title"/>
          </p:nvPr>
        </p:nvSpPr>
        <p:spPr/>
        <p:txBody>
          <a:bodyPr/>
          <a:lstStyle/>
          <a:p>
            <a:pPr eaLnBrk="1" hangingPunct="1"/>
            <a:r>
              <a:rPr lang="en-US" smtClean="0"/>
              <a:t>Hands-on Exercise (2)</a:t>
            </a:r>
          </a:p>
        </p:txBody>
      </p:sp>
      <p:sp>
        <p:nvSpPr>
          <p:cNvPr id="20482" name="Footer Placeholder 3"/>
          <p:cNvSpPr>
            <a:spLocks noGrp="1"/>
          </p:cNvSpPr>
          <p:nvPr>
            <p:ph type="ftr" sz="quarter" idx="10"/>
          </p:nvPr>
        </p:nvSpPr>
        <p:spPr>
          <a:noFill/>
        </p:spPr>
        <p:txBody>
          <a:bodyPr/>
          <a:lstStyle/>
          <a:p>
            <a:r>
              <a:rPr lang="en-US" smtClean="0"/>
              <a:t>CUST_UI_</a:t>
            </a:r>
            <a:fld id="{081B098B-E1D4-41E7-B6ED-5A53EDE5D100}" type="slidenum">
              <a:rPr lang="en-US" smtClean="0"/>
              <a:pPr/>
              <a:t>14</a:t>
            </a:fld>
            <a:r>
              <a:rPr lang="en-US" smtClean="0"/>
              <a:t>0</a:t>
            </a:r>
          </a:p>
        </p:txBody>
      </p:sp>
      <p:pic>
        <p:nvPicPr>
          <p:cNvPr id="20484"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
        <p:nvSpPr>
          <p:cNvPr id="20485" name="Text Box 4"/>
          <p:cNvSpPr txBox="1">
            <a:spLocks noChangeArrowheads="1"/>
          </p:cNvSpPr>
          <p:nvPr/>
        </p:nvSpPr>
        <p:spPr bwMode="auto">
          <a:xfrm>
            <a:off x="971550" y="4941888"/>
            <a:ext cx="5472113" cy="914400"/>
          </a:xfrm>
          <a:prstGeom prst="rect">
            <a:avLst/>
          </a:prstGeom>
          <a:noFill/>
          <a:ln w="9525" algn="ctr">
            <a:noFill/>
            <a:miter lim="800000"/>
            <a:headEnd/>
            <a:tailEnd/>
          </a:ln>
        </p:spPr>
        <p:txBody>
          <a:bodyPr tIns="91440" bIns="91440">
            <a:spAutoFit/>
          </a:bodyPr>
          <a:lstStyle/>
          <a:p>
            <a:pPr algn="l"/>
            <a:r>
              <a:rPr lang="en-US" sz="2400"/>
              <a:t>Define a </a:t>
            </a:r>
            <a:r>
              <a:rPr lang="en-US" sz="2400" smtClean="0"/>
              <a:t>User-defined </a:t>
            </a:r>
            <a:r>
              <a:rPr lang="en-US" sz="2400"/>
              <a:t>Field for the Customer Application Object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Concepts</a:t>
            </a:r>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3"/>
          <p:cNvSpPr>
            <a:spLocks noGrp="1" noChangeArrowheads="1"/>
          </p:cNvSpPr>
          <p:nvPr>
            <p:ph idx="1"/>
          </p:nvPr>
        </p:nvSpPr>
        <p:spPr/>
        <p:txBody>
          <a:bodyPr>
            <a:normAutofit/>
          </a:bodyPr>
          <a:lstStyle/>
          <a:p>
            <a:pPr marL="533400" indent="-533400" eaLnBrk="1" hangingPunct="1">
              <a:lnSpc>
                <a:spcPct val="80000"/>
              </a:lnSpc>
            </a:pPr>
            <a:r>
              <a:rPr lang="en-US" sz="2600" smtClean="0"/>
              <a:t>Layered application</a:t>
            </a:r>
          </a:p>
          <a:p>
            <a:pPr marL="533400" indent="-533400" eaLnBrk="1" hangingPunct="1">
              <a:lnSpc>
                <a:spcPct val="80000"/>
              </a:lnSpc>
            </a:pPr>
            <a:r>
              <a:rPr lang="en-US" sz="2600" smtClean="0"/>
              <a:t>Business components (inheritance, encapsulation)</a:t>
            </a:r>
          </a:p>
          <a:p>
            <a:pPr marL="533400" indent="-533400" eaLnBrk="1" hangingPunct="1">
              <a:lnSpc>
                <a:spcPct val="80000"/>
              </a:lnSpc>
            </a:pPr>
            <a:r>
              <a:rPr lang="en-US" sz="2600" smtClean="0"/>
              <a:t>Proxy implementations</a:t>
            </a:r>
          </a:p>
          <a:p>
            <a:pPr marL="533400" indent="-533400" eaLnBrk="1" hangingPunct="1">
              <a:lnSpc>
                <a:spcPct val="80000"/>
              </a:lnSpc>
            </a:pPr>
            <a:r>
              <a:rPr lang="en-US" sz="2600" smtClean="0"/>
              <a:t>Predefined application patterns</a:t>
            </a:r>
          </a:p>
          <a:p>
            <a:pPr marL="533400" indent="-533400" eaLnBrk="1" hangingPunct="1">
              <a:lnSpc>
                <a:spcPct val="80000"/>
              </a:lnSpc>
            </a:pPr>
            <a:r>
              <a:rPr lang="en-US" sz="2600" smtClean="0"/>
              <a:t>Business fields</a:t>
            </a:r>
          </a:p>
          <a:p>
            <a:pPr marL="533400" indent="-533400" eaLnBrk="1" hangingPunct="1">
              <a:lnSpc>
                <a:spcPct val="80000"/>
              </a:lnSpc>
            </a:pPr>
            <a:r>
              <a:rPr lang="en-US" sz="2600" smtClean="0"/>
              <a:t>Business activities</a:t>
            </a:r>
          </a:p>
          <a:p>
            <a:pPr marL="533400" indent="-533400" eaLnBrk="1" hangingPunct="1">
              <a:lnSpc>
                <a:spcPct val="80000"/>
              </a:lnSpc>
            </a:pPr>
            <a:r>
              <a:rPr lang="en-US" sz="2600" smtClean="0"/>
              <a:t>Object datasets</a:t>
            </a:r>
          </a:p>
          <a:p>
            <a:pPr marL="533400" indent="-533400" eaLnBrk="1" hangingPunct="1">
              <a:lnSpc>
                <a:spcPct val="80000"/>
              </a:lnSpc>
            </a:pPr>
            <a:r>
              <a:rPr lang="en-US" sz="2600" smtClean="0"/>
              <a:t>Component instances</a:t>
            </a:r>
          </a:p>
          <a:p>
            <a:pPr marL="533400" indent="-533400" eaLnBrk="1" hangingPunct="1">
              <a:lnSpc>
                <a:spcPct val="80000"/>
              </a:lnSpc>
            </a:pPr>
            <a:r>
              <a:rPr lang="en-US" sz="2600" smtClean="0"/>
              <a:t>Logical transaction</a:t>
            </a:r>
          </a:p>
          <a:p>
            <a:pPr marL="533400" indent="-533400" eaLnBrk="1" hangingPunct="1">
              <a:lnSpc>
                <a:spcPct val="80000"/>
              </a:lnSpc>
            </a:pPr>
            <a:r>
              <a:rPr lang="en-US" sz="2600" smtClean="0"/>
              <a:t>Session component</a:t>
            </a:r>
          </a:p>
          <a:p>
            <a:pPr marL="533400" indent="-533400" eaLnBrk="1" hangingPunct="1">
              <a:lnSpc>
                <a:spcPct val="80000"/>
              </a:lnSpc>
            </a:pPr>
            <a:r>
              <a:rPr lang="en-US" sz="2600" smtClean="0"/>
              <a:t>User defined fields – tables – components</a:t>
            </a:r>
          </a:p>
          <a:p>
            <a:pPr marL="533400" indent="-533400" eaLnBrk="1" hangingPunct="1">
              <a:lnSpc>
                <a:spcPct val="80000"/>
              </a:lnSpc>
            </a:pPr>
            <a:r>
              <a:rPr lang="en-US" sz="2600" smtClean="0"/>
              <a:t>Related information / objects</a:t>
            </a:r>
          </a:p>
        </p:txBody>
      </p:sp>
      <p:sp>
        <p:nvSpPr>
          <p:cNvPr id="22531" name="Rectangle 2"/>
          <p:cNvSpPr>
            <a:spLocks noGrp="1" noChangeArrowheads="1"/>
          </p:cNvSpPr>
          <p:nvPr>
            <p:ph type="title"/>
          </p:nvPr>
        </p:nvSpPr>
        <p:spPr/>
        <p:txBody>
          <a:bodyPr/>
          <a:lstStyle/>
          <a:p>
            <a:pPr eaLnBrk="1" hangingPunct="1"/>
            <a:r>
              <a:rPr lang="en-US" smtClean="0"/>
              <a:t>Concepts</a:t>
            </a:r>
          </a:p>
        </p:txBody>
      </p:sp>
      <p:sp>
        <p:nvSpPr>
          <p:cNvPr id="22530" name="Footer Placeholder 3"/>
          <p:cNvSpPr>
            <a:spLocks noGrp="1"/>
          </p:cNvSpPr>
          <p:nvPr>
            <p:ph type="ftr" sz="quarter" idx="10"/>
          </p:nvPr>
        </p:nvSpPr>
        <p:spPr>
          <a:noFill/>
        </p:spPr>
        <p:txBody>
          <a:bodyPr/>
          <a:lstStyle/>
          <a:p>
            <a:r>
              <a:rPr lang="en-US" smtClean="0"/>
              <a:t>CUST_CON_020</a:t>
            </a: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3"/>
          <p:cNvSpPr>
            <a:spLocks noGrp="1" noChangeArrowheads="1"/>
          </p:cNvSpPr>
          <p:nvPr>
            <p:ph idx="1"/>
          </p:nvPr>
        </p:nvSpPr>
        <p:spPr/>
        <p:txBody>
          <a:bodyPr/>
          <a:lstStyle/>
          <a:p>
            <a:pPr marL="533400" indent="-533400" eaLnBrk="1" hangingPunct="1"/>
            <a:r>
              <a:rPr lang="en-US" smtClean="0"/>
              <a:t>Three layers:</a:t>
            </a:r>
          </a:p>
          <a:p>
            <a:pPr marL="914400" lvl="1" indent="-457200" eaLnBrk="1" hangingPunct="1"/>
            <a:r>
              <a:rPr lang="en-US" smtClean="0"/>
              <a:t>User interface (presentation)</a:t>
            </a:r>
          </a:p>
          <a:p>
            <a:pPr marL="914400" lvl="1" indent="-457200" eaLnBrk="1" hangingPunct="1"/>
            <a:r>
              <a:rPr lang="en-US" smtClean="0"/>
              <a:t>Business logic</a:t>
            </a:r>
          </a:p>
          <a:p>
            <a:pPr marL="914400" lvl="1" indent="-457200" eaLnBrk="1" hangingPunct="1"/>
            <a:r>
              <a:rPr lang="en-US" smtClean="0"/>
              <a:t>Data access</a:t>
            </a:r>
          </a:p>
          <a:p>
            <a:pPr marL="533400" indent="-533400" eaLnBrk="1" hangingPunct="1"/>
            <a:r>
              <a:rPr lang="en-US" smtClean="0"/>
              <a:t>Encapsulation of services</a:t>
            </a:r>
          </a:p>
          <a:p>
            <a:pPr marL="533400" indent="-533400" eaLnBrk="1" hangingPunct="1"/>
            <a:r>
              <a:rPr lang="en-US" smtClean="0"/>
              <a:t>Clear responsibilities on each</a:t>
            </a:r>
            <a:br>
              <a:rPr lang="en-US" smtClean="0"/>
            </a:br>
            <a:r>
              <a:rPr lang="en-US" smtClean="0"/>
              <a:t>of the layers</a:t>
            </a:r>
          </a:p>
          <a:p>
            <a:pPr marL="533400" indent="-533400" eaLnBrk="1" hangingPunct="1"/>
            <a:r>
              <a:rPr lang="en-US" smtClean="0"/>
              <a:t>Move of technology on the layers</a:t>
            </a:r>
          </a:p>
          <a:p>
            <a:pPr marL="533400" indent="-533400" eaLnBrk="1" hangingPunct="1"/>
            <a:r>
              <a:rPr lang="en-US" smtClean="0"/>
              <a:t>Application patterns</a:t>
            </a:r>
          </a:p>
          <a:p>
            <a:pPr marL="533400" indent="-533400" eaLnBrk="1" hangingPunct="1"/>
            <a:endParaRPr lang="en-US" smtClean="0"/>
          </a:p>
        </p:txBody>
      </p:sp>
      <p:sp>
        <p:nvSpPr>
          <p:cNvPr id="23555" name="Rectangle 2"/>
          <p:cNvSpPr>
            <a:spLocks noGrp="1" noChangeArrowheads="1"/>
          </p:cNvSpPr>
          <p:nvPr>
            <p:ph type="title"/>
          </p:nvPr>
        </p:nvSpPr>
        <p:spPr/>
        <p:txBody>
          <a:bodyPr/>
          <a:lstStyle/>
          <a:p>
            <a:pPr eaLnBrk="1" hangingPunct="1"/>
            <a:r>
              <a:rPr lang="en-US" smtClean="0"/>
              <a:t>Layered Application</a:t>
            </a:r>
          </a:p>
        </p:txBody>
      </p:sp>
      <p:sp>
        <p:nvSpPr>
          <p:cNvPr id="23554" name="Footer Placeholder 3"/>
          <p:cNvSpPr>
            <a:spLocks noGrp="1"/>
          </p:cNvSpPr>
          <p:nvPr>
            <p:ph type="ftr" sz="quarter" idx="10"/>
          </p:nvPr>
        </p:nvSpPr>
        <p:spPr>
          <a:noFill/>
        </p:spPr>
        <p:txBody>
          <a:bodyPr/>
          <a:lstStyle/>
          <a:p>
            <a:r>
              <a:rPr lang="en-US" smtClean="0"/>
              <a:t>CUST_CON_030</a:t>
            </a:r>
          </a:p>
        </p:txBody>
      </p:sp>
      <p:pic>
        <p:nvPicPr>
          <p:cNvPr id="23557" name="Picture 4"/>
          <p:cNvPicPr>
            <a:picLocks noChangeAspect="1" noChangeArrowheads="1"/>
          </p:cNvPicPr>
          <p:nvPr/>
        </p:nvPicPr>
        <p:blipFill>
          <a:blip r:embed="rId3" cstate="print"/>
          <a:srcRect/>
          <a:stretch>
            <a:fillRect/>
          </a:stretch>
        </p:blipFill>
        <p:spPr bwMode="auto">
          <a:xfrm>
            <a:off x="6352480" y="901706"/>
            <a:ext cx="2540000" cy="33131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marL="533400" indent="-533400" eaLnBrk="1" hangingPunct="1">
              <a:buNone/>
            </a:pPr>
            <a:r>
              <a:rPr lang="en-US" smtClean="0"/>
              <a:t>Abstraction</a:t>
            </a:r>
          </a:p>
          <a:p>
            <a:pPr marL="514350" indent="-457200"/>
            <a:r>
              <a:rPr lang="en-US" smtClean="0"/>
              <a:t>Encapsulation</a:t>
            </a:r>
          </a:p>
          <a:p>
            <a:pPr marL="514350" indent="-457200"/>
            <a:r>
              <a:rPr lang="en-US" smtClean="0"/>
              <a:t>Inheritance</a:t>
            </a:r>
          </a:p>
        </p:txBody>
      </p:sp>
      <p:sp>
        <p:nvSpPr>
          <p:cNvPr id="24579" name="Rectangle 2"/>
          <p:cNvSpPr>
            <a:spLocks noGrp="1" noChangeArrowheads="1"/>
          </p:cNvSpPr>
          <p:nvPr>
            <p:ph type="title"/>
          </p:nvPr>
        </p:nvSpPr>
        <p:spPr/>
        <p:txBody>
          <a:bodyPr/>
          <a:lstStyle/>
          <a:p>
            <a:pPr eaLnBrk="1" hangingPunct="1"/>
            <a:r>
              <a:rPr lang="en-US" smtClean="0"/>
              <a:t>Business Components</a:t>
            </a:r>
          </a:p>
        </p:txBody>
      </p:sp>
      <p:sp>
        <p:nvSpPr>
          <p:cNvPr id="24578" name="Footer Placeholder 3"/>
          <p:cNvSpPr>
            <a:spLocks noGrp="1"/>
          </p:cNvSpPr>
          <p:nvPr>
            <p:ph type="ftr" sz="quarter" idx="10"/>
          </p:nvPr>
        </p:nvSpPr>
        <p:spPr>
          <a:noFill/>
        </p:spPr>
        <p:txBody>
          <a:bodyPr/>
          <a:lstStyle/>
          <a:p>
            <a:r>
              <a:rPr lang="en-US" smtClean="0"/>
              <a:t>CUST_CON_040</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nvPr>
        </p:nvSpPr>
        <p:spPr/>
        <p:txBody>
          <a:bodyPr/>
          <a:lstStyle/>
          <a:p>
            <a:pPr marL="533400" indent="-533400" eaLnBrk="1" hangingPunct="1"/>
            <a:r>
              <a:rPr lang="en-US" smtClean="0"/>
              <a:t>Surrogates for business</a:t>
            </a:r>
            <a:br>
              <a:rPr lang="en-US" smtClean="0"/>
            </a:br>
            <a:r>
              <a:rPr lang="en-US" smtClean="0"/>
              <a:t>components that provide</a:t>
            </a:r>
            <a:br>
              <a:rPr lang="en-US" smtClean="0"/>
            </a:br>
            <a:r>
              <a:rPr lang="en-US" smtClean="0"/>
              <a:t>access to it on the client</a:t>
            </a:r>
            <a:br>
              <a:rPr lang="en-US" smtClean="0"/>
            </a:br>
            <a:r>
              <a:rPr lang="en-US" smtClean="0"/>
              <a:t>(consumer) side.</a:t>
            </a:r>
            <a:br>
              <a:rPr lang="en-US" smtClean="0"/>
            </a:br>
            <a:r>
              <a:rPr lang="en-US" smtClean="0"/>
              <a:t>Client deployment of stubs representing business functions</a:t>
            </a:r>
          </a:p>
          <a:p>
            <a:pPr marL="533400" indent="-533400" eaLnBrk="1" hangingPunct="1"/>
            <a:r>
              <a:rPr lang="en-US" smtClean="0"/>
              <a:t>Proxies hide the complexity of connection infrastructure, session handling, and state handling for the client</a:t>
            </a:r>
          </a:p>
          <a:p>
            <a:pPr marL="533400" indent="-533400" eaLnBrk="1" hangingPunct="1"/>
            <a:r>
              <a:rPr lang="en-US" smtClean="0"/>
              <a:t>Proxies are generated and can be used in different types of technologies</a:t>
            </a:r>
          </a:p>
          <a:p>
            <a:pPr marL="533400" indent="-533400" eaLnBrk="1" hangingPunct="1"/>
            <a:endParaRPr lang="en-US" smtClean="0"/>
          </a:p>
        </p:txBody>
      </p:sp>
      <p:sp>
        <p:nvSpPr>
          <p:cNvPr id="25603" name="Rectangle 2"/>
          <p:cNvSpPr>
            <a:spLocks noGrp="1" noChangeArrowheads="1"/>
          </p:cNvSpPr>
          <p:nvPr>
            <p:ph type="title"/>
          </p:nvPr>
        </p:nvSpPr>
        <p:spPr/>
        <p:txBody>
          <a:bodyPr/>
          <a:lstStyle/>
          <a:p>
            <a:pPr eaLnBrk="1" hangingPunct="1"/>
            <a:r>
              <a:rPr lang="en-US" smtClean="0"/>
              <a:t>Proxy Implementations</a:t>
            </a:r>
          </a:p>
        </p:txBody>
      </p:sp>
      <p:sp>
        <p:nvSpPr>
          <p:cNvPr id="25602" name="Footer Placeholder 3"/>
          <p:cNvSpPr>
            <a:spLocks noGrp="1"/>
          </p:cNvSpPr>
          <p:nvPr>
            <p:ph type="ftr" sz="quarter" idx="10"/>
          </p:nvPr>
        </p:nvSpPr>
        <p:spPr>
          <a:noFill/>
        </p:spPr>
        <p:txBody>
          <a:bodyPr/>
          <a:lstStyle/>
          <a:p>
            <a:r>
              <a:rPr lang="en-US" smtClean="0"/>
              <a:t>CUST_CON_050</a:t>
            </a:r>
          </a:p>
        </p:txBody>
      </p:sp>
      <p:pic>
        <p:nvPicPr>
          <p:cNvPr id="25605" name="Picture 4"/>
          <p:cNvPicPr>
            <a:picLocks noChangeAspect="1" noChangeArrowheads="1"/>
          </p:cNvPicPr>
          <p:nvPr/>
        </p:nvPicPr>
        <p:blipFill>
          <a:blip r:embed="rId3" cstate="print"/>
          <a:srcRect/>
          <a:stretch>
            <a:fillRect/>
          </a:stretch>
        </p:blipFill>
        <p:spPr bwMode="auto">
          <a:xfrm>
            <a:off x="5500694" y="1041474"/>
            <a:ext cx="3656012" cy="15954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lstStyle/>
          <a:p>
            <a:pPr marL="0" indent="0" eaLnBrk="1" hangingPunct="1">
              <a:buNone/>
            </a:pPr>
            <a:r>
              <a:rPr lang="en-US" smtClean="0"/>
              <a:t>Provide predefined program flows on different levels:</a:t>
            </a:r>
          </a:p>
          <a:p>
            <a:pPr marL="514350" indent="-457200"/>
            <a:r>
              <a:rPr lang="en-US" smtClean="0"/>
              <a:t>Examples high-level patterns:</a:t>
            </a:r>
          </a:p>
          <a:p>
            <a:pPr marL="895350" lvl="1" indent="-381000"/>
            <a:r>
              <a:rPr lang="en-US" smtClean="0"/>
              <a:t>Creation of an object</a:t>
            </a:r>
          </a:p>
          <a:p>
            <a:pPr marL="895350" lvl="1" indent="-381000"/>
            <a:r>
              <a:rPr lang="en-US" smtClean="0"/>
              <a:t>Modification of an object</a:t>
            </a:r>
          </a:p>
          <a:p>
            <a:pPr marL="895350" lvl="1" indent="-381000"/>
            <a:r>
              <a:rPr lang="en-US" smtClean="0"/>
              <a:t>Deletion of an object</a:t>
            </a:r>
          </a:p>
          <a:p>
            <a:pPr marL="895350" lvl="1" indent="-381000"/>
            <a:r>
              <a:rPr lang="en-US" smtClean="0"/>
              <a:t>Maintenance of object set</a:t>
            </a:r>
          </a:p>
          <a:p>
            <a:pPr marL="895350" lvl="1" indent="-381000"/>
            <a:r>
              <a:rPr lang="en-US" smtClean="0"/>
              <a:t>Selection of an object</a:t>
            </a:r>
          </a:p>
          <a:p>
            <a:pPr marL="514350" indent="-457200"/>
            <a:r>
              <a:rPr lang="en-US" smtClean="0"/>
              <a:t>Examples of lower level patterns:</a:t>
            </a:r>
          </a:p>
          <a:p>
            <a:pPr marL="895350" lvl="1" indent="-381000"/>
            <a:r>
              <a:rPr lang="en-US" smtClean="0"/>
              <a:t>Instantiation of components</a:t>
            </a:r>
          </a:p>
          <a:p>
            <a:pPr marL="895350" lvl="1" indent="-381000"/>
            <a:r>
              <a:rPr lang="en-US" smtClean="0"/>
              <a:t>Error processing</a:t>
            </a:r>
          </a:p>
        </p:txBody>
      </p:sp>
      <p:sp>
        <p:nvSpPr>
          <p:cNvPr id="26627" name="Rectangle 2"/>
          <p:cNvSpPr>
            <a:spLocks noGrp="1" noChangeArrowheads="1"/>
          </p:cNvSpPr>
          <p:nvPr>
            <p:ph type="title"/>
          </p:nvPr>
        </p:nvSpPr>
        <p:spPr/>
        <p:txBody>
          <a:bodyPr/>
          <a:lstStyle/>
          <a:p>
            <a:pPr eaLnBrk="1" hangingPunct="1"/>
            <a:r>
              <a:rPr lang="en-US" smtClean="0"/>
              <a:t>Predefined Application Patterns</a:t>
            </a:r>
          </a:p>
        </p:txBody>
      </p:sp>
      <p:sp>
        <p:nvSpPr>
          <p:cNvPr id="26626" name="Footer Placeholder 3"/>
          <p:cNvSpPr>
            <a:spLocks noGrp="1"/>
          </p:cNvSpPr>
          <p:nvPr>
            <p:ph type="ftr" sz="quarter" idx="10"/>
          </p:nvPr>
        </p:nvSpPr>
        <p:spPr>
          <a:noFill/>
        </p:spPr>
        <p:txBody>
          <a:bodyPr/>
          <a:lstStyle/>
          <a:p>
            <a:r>
              <a:rPr lang="en-US" smtClean="0"/>
              <a:t>CUST_CON_060</a:t>
            </a:r>
          </a:p>
        </p:txBody>
      </p:sp>
      <p:pic>
        <p:nvPicPr>
          <p:cNvPr id="26629" name="Picture 4"/>
          <p:cNvPicPr>
            <a:picLocks noChangeAspect="1" noChangeArrowheads="1"/>
          </p:cNvPicPr>
          <p:nvPr/>
        </p:nvPicPr>
        <p:blipFill>
          <a:blip r:embed="rId3" cstate="print"/>
          <a:srcRect/>
          <a:stretch>
            <a:fillRect/>
          </a:stretch>
        </p:blipFill>
        <p:spPr bwMode="auto">
          <a:xfrm>
            <a:off x="5429256" y="2444756"/>
            <a:ext cx="3612292" cy="1882346"/>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normAutofit lnSpcReduction="10000"/>
          </a:bodyPr>
          <a:lstStyle/>
          <a:p>
            <a:pPr marL="533400" indent="-533400" eaLnBrk="1" hangingPunct="1"/>
            <a:r>
              <a:rPr lang="en-US" sz="2400" smtClean="0"/>
              <a:t>Abstraction of the information that is available for every object on the business layer:</a:t>
            </a:r>
          </a:p>
          <a:p>
            <a:pPr marL="914400" lvl="1" indent="-457200" eaLnBrk="1" hangingPunct="1"/>
            <a:r>
              <a:rPr lang="en-US" sz="2200" smtClean="0"/>
              <a:t>Properties and information defined for the object, which typically can be used on the UI</a:t>
            </a:r>
          </a:p>
          <a:p>
            <a:pPr marL="914400" lvl="1" indent="-457200" eaLnBrk="1" hangingPunct="1"/>
            <a:r>
              <a:rPr lang="en-US" sz="2200" smtClean="0"/>
              <a:t>Business field information provides information required by an external party representing the object</a:t>
            </a:r>
          </a:p>
          <a:p>
            <a:pPr marL="533400" indent="-533400" eaLnBrk="1" hangingPunct="1"/>
            <a:r>
              <a:rPr lang="en-US" sz="2400" smtClean="0"/>
              <a:t>Kinds of business fields:</a:t>
            </a:r>
          </a:p>
          <a:p>
            <a:pPr marL="914400" lvl="1" indent="-457200" eaLnBrk="1" hangingPunct="1"/>
            <a:r>
              <a:rPr lang="en-US" sz="2200" smtClean="0"/>
              <a:t>Business fields representing physical database fields</a:t>
            </a:r>
          </a:p>
          <a:p>
            <a:pPr marL="914400" lvl="1" indent="-457200" eaLnBrk="1" hangingPunct="1"/>
            <a:r>
              <a:rPr lang="en-US" sz="2200" smtClean="0"/>
              <a:t>Business fields representing calculated values which logically extend the object information</a:t>
            </a:r>
          </a:p>
          <a:p>
            <a:pPr marL="914400" lvl="1" indent="-457200" eaLnBrk="1" hangingPunct="1"/>
            <a:r>
              <a:rPr lang="en-US" sz="2200" smtClean="0"/>
              <a:t>Related business fields representing fields that belong to other objects, which are related to the current object</a:t>
            </a:r>
          </a:p>
          <a:p>
            <a:pPr marL="533400" indent="-533400" eaLnBrk="1" hangingPunct="1"/>
            <a:r>
              <a:rPr lang="en-US" sz="2400" smtClean="0"/>
              <a:t>Values for business fields found in object dataset</a:t>
            </a:r>
          </a:p>
        </p:txBody>
      </p:sp>
      <p:sp>
        <p:nvSpPr>
          <p:cNvPr id="27651" name="Rectangle 2"/>
          <p:cNvSpPr>
            <a:spLocks noGrp="1" noChangeArrowheads="1"/>
          </p:cNvSpPr>
          <p:nvPr>
            <p:ph type="title"/>
          </p:nvPr>
        </p:nvSpPr>
        <p:spPr/>
        <p:txBody>
          <a:bodyPr/>
          <a:lstStyle/>
          <a:p>
            <a:pPr eaLnBrk="1" hangingPunct="1"/>
            <a:r>
              <a:rPr lang="en-US" smtClean="0"/>
              <a:t>Business Fields</a:t>
            </a:r>
          </a:p>
        </p:txBody>
      </p:sp>
      <p:sp>
        <p:nvSpPr>
          <p:cNvPr id="27650" name="Footer Placeholder 3"/>
          <p:cNvSpPr>
            <a:spLocks noGrp="1"/>
          </p:cNvSpPr>
          <p:nvPr>
            <p:ph type="ftr" sz="quarter" idx="10"/>
          </p:nvPr>
        </p:nvSpPr>
        <p:spPr>
          <a:noFill/>
        </p:spPr>
        <p:txBody>
          <a:bodyPr/>
          <a:lstStyle/>
          <a:p>
            <a:r>
              <a:rPr lang="en-US" smtClean="0"/>
              <a:t>CUST_CON_070</a:t>
            </a:r>
          </a:p>
        </p:txBody>
      </p:sp>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Footer Placeholder 3"/>
          <p:cNvSpPr>
            <a:spLocks noGrp="1"/>
          </p:cNvSpPr>
          <p:nvPr>
            <p:ph type="ftr" sz="quarter" idx="10"/>
          </p:nvPr>
        </p:nvSpPr>
        <p:spPr>
          <a:noFill/>
        </p:spPr>
        <p:txBody>
          <a:bodyPr/>
          <a:lstStyle/>
          <a:p>
            <a:r>
              <a:rPr lang="en-US" smtClean="0"/>
              <a:t>CUST_CON_080</a:t>
            </a:r>
          </a:p>
        </p:txBody>
      </p:sp>
      <p:pic>
        <p:nvPicPr>
          <p:cNvPr id="28675" name="Picture 2"/>
          <p:cNvPicPr>
            <a:picLocks noChangeAspect="1" noChangeArrowheads="1"/>
          </p:cNvPicPr>
          <p:nvPr/>
        </p:nvPicPr>
        <p:blipFill>
          <a:blip r:embed="rId3" cstate="print"/>
          <a:srcRect/>
          <a:stretch>
            <a:fillRect/>
          </a:stretch>
        </p:blipFill>
        <p:spPr bwMode="auto">
          <a:xfrm>
            <a:off x="849313" y="2105323"/>
            <a:ext cx="4918075" cy="3656012"/>
          </a:xfrm>
          <a:prstGeom prst="rect">
            <a:avLst/>
          </a:prstGeom>
          <a:noFill/>
          <a:ln w="9525" algn="ctr">
            <a:noFill/>
            <a:miter lim="800000"/>
            <a:headEnd/>
            <a:tailEnd/>
          </a:ln>
        </p:spPr>
      </p:pic>
      <p:sp>
        <p:nvSpPr>
          <p:cNvPr id="28676" name="Text Box 3"/>
          <p:cNvSpPr txBox="1">
            <a:spLocks noChangeArrowheads="1"/>
          </p:cNvSpPr>
          <p:nvPr/>
        </p:nvSpPr>
        <p:spPr bwMode="auto">
          <a:xfrm>
            <a:off x="428625" y="841364"/>
            <a:ext cx="5694363" cy="1016000"/>
          </a:xfrm>
          <a:prstGeom prst="rect">
            <a:avLst/>
          </a:prstGeom>
          <a:noFill/>
          <a:ln w="9525" algn="ctr">
            <a:noFill/>
            <a:miter lim="800000"/>
            <a:headEnd/>
            <a:tailEnd/>
          </a:ln>
        </p:spPr>
        <p:txBody>
          <a:bodyPr tIns="91440" bIns="91440">
            <a:spAutoFit/>
          </a:bodyPr>
          <a:lstStyle/>
          <a:p>
            <a:r>
              <a:rPr lang="en-US" sz="1800">
                <a:latin typeface="+mj-lt"/>
              </a:rPr>
              <a:t>Business fields on the UI</a:t>
            </a:r>
          </a:p>
          <a:p>
            <a:r>
              <a:rPr lang="en-US" sz="1800">
                <a:latin typeface="+mj-lt"/>
              </a:rPr>
              <a:t>representing </a:t>
            </a:r>
            <a:r>
              <a:rPr lang="en-US" sz="1800" smtClean="0">
                <a:latin typeface="+mj-lt"/>
              </a:rPr>
              <a:t>information </a:t>
            </a:r>
            <a:r>
              <a:rPr lang="en-US" sz="1800">
                <a:latin typeface="+mj-lt"/>
              </a:rPr>
              <a:t>for</a:t>
            </a:r>
          </a:p>
          <a:p>
            <a:r>
              <a:rPr lang="en-US" sz="1800">
                <a:latin typeface="+mj-lt"/>
              </a:rPr>
              <a:t>the “customer” object</a:t>
            </a:r>
          </a:p>
        </p:txBody>
      </p:sp>
      <p:sp>
        <p:nvSpPr>
          <p:cNvPr id="28677" name="Line 4"/>
          <p:cNvSpPr>
            <a:spLocks noChangeShapeType="1"/>
          </p:cNvSpPr>
          <p:nvPr/>
        </p:nvSpPr>
        <p:spPr bwMode="auto">
          <a:xfrm flipH="1">
            <a:off x="2046288" y="1817985"/>
            <a:ext cx="598487" cy="7191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8" name="Line 5"/>
          <p:cNvSpPr>
            <a:spLocks noChangeShapeType="1"/>
          </p:cNvSpPr>
          <p:nvPr/>
        </p:nvSpPr>
        <p:spPr bwMode="auto">
          <a:xfrm>
            <a:off x="3973513" y="1817985"/>
            <a:ext cx="265112" cy="93503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79" name="Line 6"/>
          <p:cNvSpPr>
            <a:spLocks noChangeShapeType="1"/>
          </p:cNvSpPr>
          <p:nvPr/>
        </p:nvSpPr>
        <p:spPr bwMode="auto">
          <a:xfrm>
            <a:off x="3641725" y="1744960"/>
            <a:ext cx="133350" cy="865188"/>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0" name="Line 7"/>
          <p:cNvSpPr>
            <a:spLocks noChangeShapeType="1"/>
          </p:cNvSpPr>
          <p:nvPr/>
        </p:nvSpPr>
        <p:spPr bwMode="auto">
          <a:xfrm flipH="1">
            <a:off x="2312988" y="1817985"/>
            <a:ext cx="596900" cy="10080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1" name="Line 8"/>
          <p:cNvSpPr>
            <a:spLocks noChangeShapeType="1"/>
          </p:cNvSpPr>
          <p:nvPr/>
        </p:nvSpPr>
        <p:spPr bwMode="auto">
          <a:xfrm flipH="1">
            <a:off x="2378075" y="1817985"/>
            <a:ext cx="865188" cy="1439863"/>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2" name="Line 9"/>
          <p:cNvSpPr>
            <a:spLocks noChangeShapeType="1"/>
          </p:cNvSpPr>
          <p:nvPr/>
        </p:nvSpPr>
        <p:spPr bwMode="auto">
          <a:xfrm flipH="1">
            <a:off x="3441700" y="1817985"/>
            <a:ext cx="131763" cy="2232025"/>
          </a:xfrm>
          <a:prstGeom prst="line">
            <a:avLst/>
          </a:prstGeom>
          <a:noFill/>
          <a:ln w="9525">
            <a:solidFill>
              <a:schemeClr val="tx1"/>
            </a:solidFill>
            <a:round/>
            <a:headEnd/>
            <a:tailEnd type="triangle" w="med" len="med"/>
          </a:ln>
        </p:spPr>
        <p:txBody>
          <a:bodyPr wrap="none" tIns="91440" bIns="91440" anchor="ctr"/>
          <a:lstStyle/>
          <a:p>
            <a:endParaRPr lang="en-US">
              <a:latin typeface="+mj-lt"/>
            </a:endParaRPr>
          </a:p>
        </p:txBody>
      </p:sp>
      <p:sp>
        <p:nvSpPr>
          <p:cNvPr id="28683" name="AutoShape 10"/>
          <p:cNvSpPr>
            <a:spLocks noChangeArrowheads="1"/>
          </p:cNvSpPr>
          <p:nvPr/>
        </p:nvSpPr>
        <p:spPr bwMode="auto">
          <a:xfrm rot="10800000">
            <a:off x="4772025" y="3689648"/>
            <a:ext cx="3055938" cy="1871662"/>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solidFill>
            <a:schemeClr val="accent1">
              <a:alpha val="32156"/>
            </a:schemeClr>
          </a:solidFill>
          <a:ln w="9525" algn="ctr">
            <a:solidFill>
              <a:srgbClr val="0000FF"/>
            </a:solidFill>
            <a:miter lim="800000"/>
            <a:headEnd/>
            <a:tailEnd/>
          </a:ln>
        </p:spPr>
        <p:txBody>
          <a:bodyPr wrap="none" tIns="91440" bIns="91440" anchor="ctr"/>
          <a:lstStyle/>
          <a:p>
            <a:endParaRPr lang="en-IE">
              <a:latin typeface="+mj-lt"/>
            </a:endParaRPr>
          </a:p>
        </p:txBody>
      </p:sp>
      <p:sp>
        <p:nvSpPr>
          <p:cNvPr id="28684" name="Text Box 11"/>
          <p:cNvSpPr txBox="1">
            <a:spLocks noChangeArrowheads="1"/>
          </p:cNvSpPr>
          <p:nvPr/>
        </p:nvSpPr>
        <p:spPr bwMode="auto">
          <a:xfrm>
            <a:off x="5919788" y="3761085"/>
            <a:ext cx="2724150" cy="1846263"/>
          </a:xfrm>
          <a:prstGeom prst="rect">
            <a:avLst/>
          </a:prstGeom>
          <a:noFill/>
          <a:ln w="9525" algn="ctr">
            <a:noFill/>
            <a:miter lim="800000"/>
            <a:headEnd/>
            <a:tailEnd/>
          </a:ln>
        </p:spPr>
        <p:txBody>
          <a:bodyPr wrap="none" tIns="91440" bIns="91440">
            <a:spAutoFit/>
          </a:bodyPr>
          <a:lstStyle/>
          <a:p>
            <a:r>
              <a:rPr lang="en-US" sz="1800">
                <a:latin typeface="+mj-lt"/>
              </a:rPr>
              <a:t>Information from</a:t>
            </a:r>
          </a:p>
          <a:p>
            <a:r>
              <a:rPr lang="en-US" sz="1800">
                <a:latin typeface="+mj-lt"/>
              </a:rPr>
              <a:t>the business object </a:t>
            </a:r>
          </a:p>
          <a:p>
            <a:r>
              <a:rPr lang="en-US" sz="1800">
                <a:latin typeface="+mj-lt"/>
              </a:rPr>
              <a:t>“customer” is linked to</a:t>
            </a:r>
          </a:p>
          <a:p>
            <a:r>
              <a:rPr lang="en-US" sz="1800">
                <a:latin typeface="+mj-lt"/>
              </a:rPr>
              <a:t>controls on the UI via a</a:t>
            </a:r>
          </a:p>
          <a:p>
            <a:r>
              <a:rPr lang="en-US" sz="1800">
                <a:latin typeface="+mj-lt"/>
              </a:rPr>
              <a:t>generic</a:t>
            </a:r>
          </a:p>
          <a:p>
            <a:r>
              <a:rPr lang="en-US" sz="1800">
                <a:latin typeface="+mj-lt"/>
              </a:rPr>
              <a:t>mechanism</a:t>
            </a:r>
          </a:p>
        </p:txBody>
      </p:sp>
      <p:pic>
        <p:nvPicPr>
          <p:cNvPr id="28685" name="Picture 12"/>
          <p:cNvPicPr>
            <a:picLocks noChangeAspect="1" noChangeArrowheads="1"/>
          </p:cNvPicPr>
          <p:nvPr/>
        </p:nvPicPr>
        <p:blipFill>
          <a:blip r:embed="rId4" cstate="print"/>
          <a:srcRect/>
          <a:stretch>
            <a:fillRect/>
          </a:stretch>
        </p:blipFill>
        <p:spPr bwMode="auto">
          <a:xfrm>
            <a:off x="5643570" y="1960860"/>
            <a:ext cx="3424237" cy="1733550"/>
          </a:xfrm>
          <a:prstGeom prst="rect">
            <a:avLst/>
          </a:prstGeom>
          <a:noFill/>
          <a:ln w="9525" algn="ctr">
            <a:noFill/>
            <a:miter lim="800000"/>
            <a:headEnd/>
            <a:tailEnd/>
          </a:ln>
        </p:spPr>
      </p:pic>
      <p:sp>
        <p:nvSpPr>
          <p:cNvPr id="17" name="Title 16"/>
          <p:cNvSpPr>
            <a:spLocks noGrp="1"/>
          </p:cNvSpPr>
          <p:nvPr>
            <p:ph type="title"/>
          </p:nvPr>
        </p:nvSpPr>
        <p:spPr/>
        <p:txBody>
          <a:bodyPr/>
          <a:lstStyle/>
          <a:p>
            <a:r>
              <a:rPr lang="en-US" smtClean="0"/>
              <a:t>Business Fields</a:t>
            </a:r>
            <a:endParaRPr lang="en-US"/>
          </a:p>
        </p:txBody>
      </p:sp>
    </p:spTree>
  </p:cSld>
  <p:clrMapOvr>
    <a:masterClrMapping/>
  </p:clrMapOv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idx="1"/>
          </p:nvPr>
        </p:nvSpPr>
        <p:spPr/>
        <p:txBody>
          <a:bodyPr/>
          <a:lstStyle/>
          <a:p>
            <a:pPr marL="533400" indent="-533400" eaLnBrk="1" hangingPunct="1">
              <a:lnSpc>
                <a:spcPct val="80000"/>
              </a:lnSpc>
            </a:pPr>
            <a:r>
              <a:rPr lang="en-US" smtClean="0"/>
              <a:t>Represent the business functions of the application</a:t>
            </a:r>
          </a:p>
          <a:p>
            <a:pPr marL="533400" indent="-533400" eaLnBrk="1" hangingPunct="1">
              <a:lnSpc>
                <a:spcPct val="80000"/>
              </a:lnSpc>
            </a:pPr>
            <a:r>
              <a:rPr lang="en-US" smtClean="0"/>
              <a:t>Defined on the level of the business component (for example, “Approve a supplier invoice”)</a:t>
            </a:r>
            <a:br>
              <a:rPr lang="en-US" smtClean="0"/>
            </a:br>
            <a:r>
              <a:rPr lang="en-US" smtClean="0"/>
              <a:t>(</a:t>
            </a:r>
            <a:r>
              <a:rPr lang="en-US" i="1" err="1" smtClean="0">
                <a:latin typeface="Courier New" pitchFamily="49" charset="0"/>
                <a:cs typeface="Courier New" pitchFamily="49" charset="0"/>
              </a:rPr>
              <a:t>BCInvoice.Approve</a:t>
            </a:r>
            <a:r>
              <a:rPr lang="en-US" smtClean="0"/>
              <a:t>)</a:t>
            </a:r>
          </a:p>
          <a:p>
            <a:pPr marL="533400" indent="-533400" eaLnBrk="1" hangingPunct="1">
              <a:lnSpc>
                <a:spcPct val="80000"/>
              </a:lnSpc>
            </a:pPr>
            <a:r>
              <a:rPr lang="en-US" smtClean="0"/>
              <a:t>Mostly accessible from the application menu</a:t>
            </a:r>
          </a:p>
          <a:p>
            <a:pPr marL="533400" indent="-533400" eaLnBrk="1" hangingPunct="1">
              <a:lnSpc>
                <a:spcPct val="80000"/>
              </a:lnSpc>
            </a:pPr>
            <a:r>
              <a:rPr lang="en-US" smtClean="0"/>
              <a:t>Used to secure the business functions in the application</a:t>
            </a:r>
          </a:p>
        </p:txBody>
      </p:sp>
      <p:sp>
        <p:nvSpPr>
          <p:cNvPr id="29699" name="Rectangle 2"/>
          <p:cNvSpPr>
            <a:spLocks noGrp="1" noChangeArrowheads="1"/>
          </p:cNvSpPr>
          <p:nvPr>
            <p:ph type="title"/>
          </p:nvPr>
        </p:nvSpPr>
        <p:spPr/>
        <p:txBody>
          <a:bodyPr/>
          <a:lstStyle/>
          <a:p>
            <a:pPr eaLnBrk="1" hangingPunct="1"/>
            <a:r>
              <a:rPr lang="en-US" smtClean="0"/>
              <a:t>Business Activities</a:t>
            </a:r>
          </a:p>
        </p:txBody>
      </p:sp>
      <p:sp>
        <p:nvSpPr>
          <p:cNvPr id="29698" name="Footer Placeholder 3"/>
          <p:cNvSpPr>
            <a:spLocks noGrp="1"/>
          </p:cNvSpPr>
          <p:nvPr>
            <p:ph type="ftr" sz="quarter" idx="10"/>
          </p:nvPr>
        </p:nvSpPr>
        <p:spPr>
          <a:noFill/>
        </p:spPr>
        <p:txBody>
          <a:bodyPr/>
          <a:lstStyle/>
          <a:p>
            <a:r>
              <a:rPr lang="en-US" smtClean="0"/>
              <a:t>CUST_CON_090</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Rectangle 3"/>
          <p:cNvSpPr>
            <a:spLocks noGrp="1" noChangeArrowheads="1"/>
          </p:cNvSpPr>
          <p:nvPr>
            <p:ph idx="1"/>
          </p:nvPr>
        </p:nvSpPr>
        <p:spPr/>
        <p:txBody>
          <a:bodyPr/>
          <a:lstStyle/>
          <a:p>
            <a:r>
              <a:rPr lang="en-US" smtClean="0"/>
              <a:t>The data associated</a:t>
            </a:r>
            <a:br>
              <a:rPr lang="en-US" smtClean="0"/>
            </a:br>
            <a:r>
              <a:rPr lang="en-US" smtClean="0"/>
              <a:t>with an object is</a:t>
            </a:r>
            <a:br>
              <a:rPr lang="en-US" smtClean="0"/>
            </a:br>
            <a:r>
              <a:rPr lang="en-US" smtClean="0"/>
              <a:t>passed between the</a:t>
            </a:r>
            <a:br>
              <a:rPr lang="en-US" smtClean="0"/>
            </a:br>
            <a:r>
              <a:rPr lang="en-US" smtClean="0"/>
              <a:t>different layers using</a:t>
            </a:r>
            <a:br>
              <a:rPr lang="en-US" smtClean="0"/>
            </a:br>
            <a:r>
              <a:rPr lang="en-US" smtClean="0"/>
              <a:t>object datasets</a:t>
            </a:r>
          </a:p>
          <a:p>
            <a:r>
              <a:rPr lang="en-US" smtClean="0"/>
              <a:t>Object datasets represented by:</a:t>
            </a:r>
          </a:p>
          <a:p>
            <a:pPr lvl="1"/>
            <a:r>
              <a:rPr lang="en-US" err="1" smtClean="0"/>
              <a:t>OpenEdge</a:t>
            </a:r>
            <a:r>
              <a:rPr lang="en-US" smtClean="0"/>
              <a:t> </a:t>
            </a:r>
            <a:r>
              <a:rPr lang="en-US" err="1" smtClean="0"/>
              <a:t>ProDatasets</a:t>
            </a:r>
            <a:r>
              <a:rPr lang="en-US" smtClean="0"/>
              <a:t> on the BL side</a:t>
            </a:r>
          </a:p>
          <a:p>
            <a:pPr lvl="1"/>
            <a:r>
              <a:rPr lang="en-US" smtClean="0"/>
              <a:t>.NET datasets on the UI side</a:t>
            </a:r>
          </a:p>
          <a:p>
            <a:r>
              <a:rPr lang="en-US" smtClean="0"/>
              <a:t>Object datasets are not only used by the UI client, but all types of consumers of the business services (integration, load functionality, event publishing…)</a:t>
            </a:r>
          </a:p>
        </p:txBody>
      </p:sp>
      <p:sp>
        <p:nvSpPr>
          <p:cNvPr id="30722" name="Rectangle 2"/>
          <p:cNvSpPr>
            <a:spLocks noGrp="1" noChangeArrowheads="1"/>
          </p:cNvSpPr>
          <p:nvPr>
            <p:ph type="title"/>
          </p:nvPr>
        </p:nvSpPr>
        <p:spPr/>
        <p:txBody>
          <a:bodyPr/>
          <a:lstStyle/>
          <a:p>
            <a:r>
              <a:rPr lang="en-US" smtClean="0"/>
              <a:t>Object Datasets</a:t>
            </a:r>
          </a:p>
        </p:txBody>
      </p:sp>
      <p:sp>
        <p:nvSpPr>
          <p:cNvPr id="30724" name="Footer Placeholder 3"/>
          <p:cNvSpPr>
            <a:spLocks noGrp="1"/>
          </p:cNvSpPr>
          <p:nvPr>
            <p:ph type="ftr" sz="quarter" idx="10"/>
          </p:nvPr>
        </p:nvSpPr>
        <p:spPr>
          <a:noFill/>
        </p:spPr>
        <p:txBody>
          <a:bodyPr/>
          <a:lstStyle/>
          <a:p>
            <a:r>
              <a:rPr lang="en-US" smtClean="0"/>
              <a:t>CUST_CON_100</a:t>
            </a:r>
          </a:p>
        </p:txBody>
      </p:sp>
      <p:pic>
        <p:nvPicPr>
          <p:cNvPr id="30725" name="Picture 4"/>
          <p:cNvPicPr>
            <a:picLocks noChangeAspect="1" noChangeArrowheads="1"/>
          </p:cNvPicPr>
          <p:nvPr/>
        </p:nvPicPr>
        <p:blipFill>
          <a:blip r:embed="rId3" cstate="print"/>
          <a:srcRect/>
          <a:stretch>
            <a:fillRect/>
          </a:stretch>
        </p:blipFill>
        <p:spPr bwMode="auto">
          <a:xfrm>
            <a:off x="4644008" y="1414592"/>
            <a:ext cx="4318198" cy="122232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7" name="Rectangle 3"/>
          <p:cNvSpPr>
            <a:spLocks noGrp="1" noChangeArrowheads="1"/>
          </p:cNvSpPr>
          <p:nvPr>
            <p:ph idx="1"/>
          </p:nvPr>
        </p:nvSpPr>
        <p:spPr/>
        <p:txBody>
          <a:bodyPr>
            <a:normAutofit/>
          </a:bodyPr>
          <a:lstStyle/>
          <a:p>
            <a:r>
              <a:rPr lang="en-US" smtClean="0"/>
              <a:t>Instances of business components:</a:t>
            </a:r>
          </a:p>
          <a:p>
            <a:pPr lvl="1"/>
            <a:r>
              <a:rPr lang="en-US" smtClean="0"/>
              <a:t>Alike instances of objects</a:t>
            </a:r>
          </a:p>
          <a:p>
            <a:pPr lvl="1"/>
            <a:r>
              <a:rPr lang="en-US" smtClean="0"/>
              <a:t>Contain state (properties, data)</a:t>
            </a:r>
          </a:p>
          <a:p>
            <a:pPr lvl="1"/>
            <a:r>
              <a:rPr lang="en-US" smtClean="0"/>
              <a:t>Instances are typically used for situations in which the method calls take part in a bigger logical</a:t>
            </a:r>
            <a:br>
              <a:rPr lang="en-US" smtClean="0"/>
            </a:br>
            <a:r>
              <a:rPr lang="en-US" smtClean="0"/>
              <a:t>transaction controlled by the external client</a:t>
            </a:r>
          </a:p>
          <a:p>
            <a:r>
              <a:rPr lang="en-US" smtClean="0"/>
              <a:t>Most methods need an instance to be started (or revived) before being called. Some methods do not need it, and encapsulate the start of the component instance and the required transaction within the method itself</a:t>
            </a:r>
          </a:p>
        </p:txBody>
      </p:sp>
      <p:sp>
        <p:nvSpPr>
          <p:cNvPr id="31746" name="Rectangle 2"/>
          <p:cNvSpPr>
            <a:spLocks noGrp="1" noChangeArrowheads="1"/>
          </p:cNvSpPr>
          <p:nvPr>
            <p:ph type="title"/>
          </p:nvPr>
        </p:nvSpPr>
        <p:spPr/>
        <p:txBody>
          <a:bodyPr/>
          <a:lstStyle/>
          <a:p>
            <a:r>
              <a:rPr lang="en-US" smtClean="0"/>
              <a:t>(BL) Component Instantiations</a:t>
            </a:r>
          </a:p>
        </p:txBody>
      </p:sp>
      <p:sp>
        <p:nvSpPr>
          <p:cNvPr id="31748" name="Footer Placeholder 3"/>
          <p:cNvSpPr>
            <a:spLocks noGrp="1"/>
          </p:cNvSpPr>
          <p:nvPr>
            <p:ph type="ftr" sz="quarter" idx="10"/>
          </p:nvPr>
        </p:nvSpPr>
        <p:spPr>
          <a:noFill/>
        </p:spPr>
        <p:txBody>
          <a:bodyPr/>
          <a:lstStyle/>
          <a:p>
            <a:r>
              <a:rPr lang="en-US" smtClean="0"/>
              <a:t>CUST_CON_110</a:t>
            </a:r>
          </a:p>
        </p:txBody>
      </p:sp>
    </p:spTree>
  </p:cSld>
  <p:clrMapOvr>
    <a:masterClrMapping/>
  </p:clrMapOv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Rectangle 3"/>
          <p:cNvSpPr>
            <a:spLocks noGrp="1" noChangeArrowheads="1"/>
          </p:cNvSpPr>
          <p:nvPr>
            <p:ph idx="1"/>
          </p:nvPr>
        </p:nvSpPr>
        <p:spPr/>
        <p:txBody>
          <a:bodyPr/>
          <a:lstStyle/>
          <a:p>
            <a:r>
              <a:rPr lang="en-US" dirty="0" smtClean="0"/>
              <a:t>Physical transactions do not </a:t>
            </a:r>
            <a:br>
              <a:rPr lang="en-US" dirty="0" smtClean="0"/>
            </a:br>
            <a:r>
              <a:rPr lang="en-US" dirty="0" smtClean="0"/>
              <a:t>work well with stateless </a:t>
            </a:r>
            <a:br>
              <a:rPr lang="en-US" dirty="0" smtClean="0"/>
            </a:br>
            <a:r>
              <a:rPr lang="en-US" dirty="0" smtClean="0"/>
              <a:t>applications. We must</a:t>
            </a:r>
            <a:br>
              <a:rPr lang="en-US" dirty="0" smtClean="0"/>
            </a:br>
            <a:r>
              <a:rPr lang="en-US" dirty="0" smtClean="0"/>
              <a:t>try to eliminate the risk</a:t>
            </a:r>
            <a:br>
              <a:rPr lang="en-US" dirty="0" smtClean="0"/>
            </a:br>
            <a:r>
              <a:rPr lang="en-US" dirty="0" smtClean="0"/>
              <a:t>of record locking by</a:t>
            </a:r>
            <a:br>
              <a:rPr lang="en-US" dirty="0" smtClean="0"/>
            </a:br>
            <a:r>
              <a:rPr lang="en-US" dirty="0" smtClean="0"/>
              <a:t>optimistic locking</a:t>
            </a:r>
          </a:p>
          <a:p>
            <a:r>
              <a:rPr lang="en-US" dirty="0" smtClean="0"/>
              <a:t>The transaction control can be encapsulated in the business logic level, but can also be on the level of the UI or an external consumer</a:t>
            </a:r>
          </a:p>
          <a:p>
            <a:r>
              <a:rPr lang="en-US" dirty="0" smtClean="0"/>
              <a:t>Component instances must be aware of logical transactions</a:t>
            </a:r>
          </a:p>
        </p:txBody>
      </p:sp>
      <p:sp>
        <p:nvSpPr>
          <p:cNvPr id="32770" name="Rectangle 2"/>
          <p:cNvSpPr>
            <a:spLocks noGrp="1" noChangeArrowheads="1"/>
          </p:cNvSpPr>
          <p:nvPr>
            <p:ph type="title"/>
          </p:nvPr>
        </p:nvSpPr>
        <p:spPr/>
        <p:txBody>
          <a:bodyPr/>
          <a:lstStyle/>
          <a:p>
            <a:r>
              <a:rPr lang="en-US" smtClean="0"/>
              <a:t>Logical Transactions</a:t>
            </a:r>
          </a:p>
        </p:txBody>
      </p:sp>
      <p:sp>
        <p:nvSpPr>
          <p:cNvPr id="32772" name="Footer Placeholder 3"/>
          <p:cNvSpPr>
            <a:spLocks noGrp="1"/>
          </p:cNvSpPr>
          <p:nvPr>
            <p:ph type="ftr" sz="quarter" idx="10"/>
          </p:nvPr>
        </p:nvSpPr>
        <p:spPr>
          <a:noFill/>
        </p:spPr>
        <p:txBody>
          <a:bodyPr/>
          <a:lstStyle/>
          <a:p>
            <a:r>
              <a:rPr lang="en-US" smtClean="0"/>
              <a:t>CUST_CON_120</a:t>
            </a:r>
          </a:p>
        </p:txBody>
      </p:sp>
      <p:pic>
        <p:nvPicPr>
          <p:cNvPr id="32773" name="Picture 4" descr="transaction"/>
          <p:cNvPicPr>
            <a:picLocks noChangeAspect="1" noChangeArrowheads="1"/>
          </p:cNvPicPr>
          <p:nvPr/>
        </p:nvPicPr>
        <p:blipFill>
          <a:blip r:embed="rId3" cstate="print"/>
          <a:srcRect/>
          <a:stretch>
            <a:fillRect/>
          </a:stretch>
        </p:blipFill>
        <p:spPr bwMode="auto">
          <a:xfrm>
            <a:off x="5835906" y="1124744"/>
            <a:ext cx="3128582" cy="2431157"/>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3"/>
          <p:cNvSpPr>
            <a:spLocks noGrp="1" noChangeArrowheads="1"/>
          </p:cNvSpPr>
          <p:nvPr>
            <p:ph idx="1"/>
          </p:nvPr>
        </p:nvSpPr>
        <p:spPr/>
        <p:txBody>
          <a:bodyPr/>
          <a:lstStyle/>
          <a:p>
            <a:r>
              <a:rPr lang="en-US" dirty="0" smtClean="0"/>
              <a:t>Each client needs a valid session to call functions on the business layer</a:t>
            </a:r>
          </a:p>
          <a:p>
            <a:r>
              <a:rPr lang="en-US" dirty="0" smtClean="0"/>
              <a:t>Central place to store session-specific data</a:t>
            </a:r>
          </a:p>
          <a:p>
            <a:r>
              <a:rPr lang="en-US" dirty="0" smtClean="0"/>
              <a:t>Session is always available when executing application logic</a:t>
            </a:r>
          </a:p>
          <a:p>
            <a:r>
              <a:rPr lang="en-US" dirty="0" smtClean="0"/>
              <a:t>A session is clearly linked to the application’s authentication system</a:t>
            </a:r>
          </a:p>
        </p:txBody>
      </p:sp>
      <p:sp>
        <p:nvSpPr>
          <p:cNvPr id="33794" name="Rectangle 2"/>
          <p:cNvSpPr>
            <a:spLocks noGrp="1" noChangeArrowheads="1"/>
          </p:cNvSpPr>
          <p:nvPr>
            <p:ph type="title"/>
          </p:nvPr>
        </p:nvSpPr>
        <p:spPr/>
        <p:txBody>
          <a:bodyPr/>
          <a:lstStyle/>
          <a:p>
            <a:r>
              <a:rPr lang="en-US" smtClean="0"/>
              <a:t>Session Component</a:t>
            </a:r>
          </a:p>
        </p:txBody>
      </p:sp>
      <p:sp>
        <p:nvSpPr>
          <p:cNvPr id="33796" name="Footer Placeholder 3"/>
          <p:cNvSpPr>
            <a:spLocks noGrp="1"/>
          </p:cNvSpPr>
          <p:nvPr>
            <p:ph type="ftr" sz="quarter" idx="10"/>
          </p:nvPr>
        </p:nvSpPr>
        <p:spPr>
          <a:noFill/>
        </p:spPr>
        <p:txBody>
          <a:bodyPr/>
          <a:lstStyle/>
          <a:p>
            <a:r>
              <a:rPr lang="en-US" smtClean="0"/>
              <a:t>CUST_CON_130</a:t>
            </a:r>
          </a:p>
        </p:txBody>
      </p:sp>
    </p:spTree>
  </p:cSld>
  <p:clrMapOvr>
    <a:masterClrMapping/>
  </p:clrMapOv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3"/>
          <p:cNvSpPr>
            <a:spLocks noGrp="1" noChangeArrowheads="1"/>
          </p:cNvSpPr>
          <p:nvPr>
            <p:ph idx="1"/>
          </p:nvPr>
        </p:nvSpPr>
        <p:spPr/>
        <p:txBody>
          <a:bodyPr/>
          <a:lstStyle/>
          <a:p>
            <a:r>
              <a:rPr lang="en-US" smtClean="0"/>
              <a:t>Easy extension of object datasets</a:t>
            </a:r>
          </a:p>
          <a:p>
            <a:r>
              <a:rPr lang="en-US" smtClean="0"/>
              <a:t>Predefined, with fixed name fields in the object datasets and in the application database</a:t>
            </a:r>
          </a:p>
          <a:p>
            <a:r>
              <a:rPr lang="en-US" smtClean="0"/>
              <a:t>User can give meaning to the fields using application functions or Customization code</a:t>
            </a:r>
          </a:p>
          <a:p>
            <a:r>
              <a:rPr lang="en-US" smtClean="0"/>
              <a:t>The system recognizes these fields and retrieves the extra properties for the fields when required</a:t>
            </a:r>
          </a:p>
          <a:p>
            <a:r>
              <a:rPr lang="en-US" smtClean="0"/>
              <a:t>Do not require any coding</a:t>
            </a:r>
          </a:p>
        </p:txBody>
      </p:sp>
      <p:sp>
        <p:nvSpPr>
          <p:cNvPr id="34818" name="Rectangle 2"/>
          <p:cNvSpPr>
            <a:spLocks noGrp="1" noChangeArrowheads="1"/>
          </p:cNvSpPr>
          <p:nvPr>
            <p:ph type="title"/>
          </p:nvPr>
        </p:nvSpPr>
        <p:spPr/>
        <p:txBody>
          <a:bodyPr/>
          <a:lstStyle/>
          <a:p>
            <a:r>
              <a:rPr lang="en-US" smtClean="0"/>
              <a:t>User-Defined Fields</a:t>
            </a:r>
          </a:p>
        </p:txBody>
      </p:sp>
      <p:sp>
        <p:nvSpPr>
          <p:cNvPr id="34820" name="Footer Placeholder 3"/>
          <p:cNvSpPr>
            <a:spLocks noGrp="1"/>
          </p:cNvSpPr>
          <p:nvPr>
            <p:ph type="ftr" sz="quarter" idx="10"/>
          </p:nvPr>
        </p:nvSpPr>
        <p:spPr>
          <a:noFill/>
        </p:spPr>
        <p:txBody>
          <a:bodyPr/>
          <a:lstStyle/>
          <a:p>
            <a:r>
              <a:rPr lang="en-US" smtClean="0"/>
              <a:t>CUST_CON_140</a:t>
            </a:r>
          </a:p>
        </p:txBody>
      </p:sp>
    </p:spTree>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3"/>
          <p:cNvSpPr>
            <a:spLocks noGrp="1" noChangeArrowheads="1"/>
          </p:cNvSpPr>
          <p:nvPr>
            <p:ph idx="1"/>
          </p:nvPr>
        </p:nvSpPr>
        <p:spPr/>
        <p:txBody>
          <a:bodyPr/>
          <a:lstStyle/>
          <a:p>
            <a:r>
              <a:rPr lang="en-US" smtClean="0"/>
              <a:t>More advanced extension of object datasets</a:t>
            </a:r>
          </a:p>
          <a:p>
            <a:r>
              <a:rPr lang="en-US" smtClean="0"/>
              <a:t>Only the interface is predefined, with three custom tables per business class</a:t>
            </a:r>
          </a:p>
          <a:p>
            <a:r>
              <a:rPr lang="en-US" smtClean="0"/>
              <a:t>Everything else must be coded</a:t>
            </a:r>
          </a:p>
        </p:txBody>
      </p:sp>
      <p:sp>
        <p:nvSpPr>
          <p:cNvPr id="35842" name="Rectangle 4"/>
          <p:cNvSpPr>
            <a:spLocks noGrp="1" noChangeArrowheads="1"/>
          </p:cNvSpPr>
          <p:nvPr>
            <p:ph type="title"/>
          </p:nvPr>
        </p:nvSpPr>
        <p:spPr/>
        <p:txBody>
          <a:bodyPr/>
          <a:lstStyle/>
          <a:p>
            <a:r>
              <a:rPr lang="en-US" smtClean="0"/>
              <a:t>User-Defined Tables + Components</a:t>
            </a:r>
          </a:p>
        </p:txBody>
      </p:sp>
      <p:sp>
        <p:nvSpPr>
          <p:cNvPr id="35844" name="Footer Placeholder 3"/>
          <p:cNvSpPr>
            <a:spLocks noGrp="1"/>
          </p:cNvSpPr>
          <p:nvPr>
            <p:ph type="ftr" sz="quarter" idx="10"/>
          </p:nvPr>
        </p:nvSpPr>
        <p:spPr>
          <a:noFill/>
        </p:spPr>
        <p:txBody>
          <a:bodyPr/>
          <a:lstStyle/>
          <a:p>
            <a:r>
              <a:rPr lang="en-US" smtClean="0"/>
              <a:t>CUST_CON_150</a:t>
            </a:r>
          </a:p>
        </p:txBody>
      </p:sp>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buClrTx/>
              <a:buFontTx/>
              <a:buNone/>
            </a:pPr>
            <a:r>
              <a:rPr lang="en-US" smtClean="0"/>
              <a:t>Non-intrusive Customization: UI Design</a:t>
            </a:r>
          </a:p>
        </p:txBody>
      </p:sp>
    </p:spTree>
  </p:cSld>
  <p:clrMapOvr>
    <a:masterClrMapping/>
  </p:clrMapOv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idx="1"/>
          </p:nvPr>
        </p:nvSpPr>
        <p:spPr/>
        <p:txBody>
          <a:bodyPr/>
          <a:lstStyle/>
          <a:p>
            <a:pPr marL="533400" indent="-533400" eaLnBrk="1" hangingPunct="1"/>
            <a:r>
              <a:rPr lang="en-US" smtClean="0"/>
              <a:t>Based on unique identifier of the object</a:t>
            </a:r>
          </a:p>
          <a:p>
            <a:pPr marL="533400" indent="-533400" eaLnBrk="1" hangingPunct="1"/>
            <a:r>
              <a:rPr lang="en-US" err="1" smtClean="0"/>
              <a:t>GoTo</a:t>
            </a:r>
            <a:r>
              <a:rPr lang="en-US" smtClean="0"/>
              <a:t> links in the application</a:t>
            </a:r>
          </a:p>
        </p:txBody>
      </p:sp>
      <p:sp>
        <p:nvSpPr>
          <p:cNvPr id="36867" name="Rectangle 2"/>
          <p:cNvSpPr>
            <a:spLocks noGrp="1" noChangeArrowheads="1"/>
          </p:cNvSpPr>
          <p:nvPr>
            <p:ph type="title"/>
          </p:nvPr>
        </p:nvSpPr>
        <p:spPr/>
        <p:txBody>
          <a:bodyPr/>
          <a:lstStyle/>
          <a:p>
            <a:pPr eaLnBrk="1" hangingPunct="1"/>
            <a:r>
              <a:rPr lang="en-US" smtClean="0"/>
              <a:t>Related Information / Objects</a:t>
            </a:r>
          </a:p>
        </p:txBody>
      </p:sp>
      <p:sp>
        <p:nvSpPr>
          <p:cNvPr id="36866" name="Footer Placeholder 3"/>
          <p:cNvSpPr>
            <a:spLocks noGrp="1"/>
          </p:cNvSpPr>
          <p:nvPr>
            <p:ph type="ftr" sz="quarter" idx="10"/>
          </p:nvPr>
        </p:nvSpPr>
        <p:spPr>
          <a:noFill/>
        </p:spPr>
        <p:txBody>
          <a:bodyPr/>
          <a:lstStyle/>
          <a:p>
            <a:r>
              <a:rPr lang="en-US" smtClean="0"/>
              <a:t>CUST_CON_160</a:t>
            </a:r>
          </a:p>
        </p:txBody>
      </p:sp>
    </p:spTree>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3"/>
          <p:cNvSpPr>
            <a:spLocks noGrp="1" noChangeArrowheads="1"/>
          </p:cNvSpPr>
          <p:nvPr>
            <p:ph type="body" sz="quarter" idx="10"/>
          </p:nvPr>
        </p:nvSpPr>
        <p:spPr/>
        <p:txBody>
          <a:bodyPr>
            <a:normAutofit fontScale="92500" lnSpcReduction="20000"/>
          </a:bodyPr>
          <a:lstStyle/>
          <a:p>
            <a:r>
              <a:rPr lang="en-US" smtClean="0"/>
              <a:t>Non-intrusive Customization: Architecture</a:t>
            </a:r>
          </a:p>
        </p:txBody>
      </p:sp>
    </p:spTree>
  </p:cSld>
  <p:clrMapOvr>
    <a:masterClrMapping/>
  </p:clrMapOv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3"/>
          <p:cNvSpPr>
            <a:spLocks noGrp="1" noChangeArrowheads="1"/>
          </p:cNvSpPr>
          <p:nvPr>
            <p:ph idx="1"/>
          </p:nvPr>
        </p:nvSpPr>
        <p:spPr/>
        <p:txBody>
          <a:bodyPr/>
          <a:lstStyle/>
          <a:p>
            <a:r>
              <a:rPr lang="en-US" smtClean="0"/>
              <a:t>QAD Reference Architecture: Multiple applications within one architecture </a:t>
            </a:r>
          </a:p>
          <a:p>
            <a:r>
              <a:rPr lang="en-US" smtClean="0"/>
              <a:t>Distinction between two major parts of the Global Application:</a:t>
            </a:r>
          </a:p>
          <a:p>
            <a:pPr lvl="1">
              <a:lnSpc>
                <a:spcPct val="100000"/>
              </a:lnSpc>
            </a:pPr>
            <a:r>
              <a:rPr lang="en-US" smtClean="0"/>
              <a:t>Legacy MFG/PRO: Client-server architecture, procedural code, pure Progress 4GL logic</a:t>
            </a:r>
          </a:p>
          <a:p>
            <a:pPr lvl="1">
              <a:lnSpc>
                <a:spcPct val="100000"/>
              </a:lnSpc>
            </a:pPr>
            <a:r>
              <a:rPr lang="en-US" smtClean="0"/>
              <a:t>Financials: Multi-tier architecture, event-driven, clear split between business and UI logic (.NET client for UI logic and 4GL business components for business logic)</a:t>
            </a:r>
          </a:p>
        </p:txBody>
      </p:sp>
      <p:sp>
        <p:nvSpPr>
          <p:cNvPr id="38914" name="Rectangle 2"/>
          <p:cNvSpPr>
            <a:spLocks noGrp="1" noChangeArrowheads="1"/>
          </p:cNvSpPr>
          <p:nvPr>
            <p:ph type="title"/>
          </p:nvPr>
        </p:nvSpPr>
        <p:spPr/>
        <p:txBody>
          <a:bodyPr/>
          <a:lstStyle/>
          <a:p>
            <a:r>
              <a:rPr lang="en-US" smtClean="0"/>
              <a:t>Introduction to QAD EE Architecture</a:t>
            </a:r>
          </a:p>
        </p:txBody>
      </p:sp>
      <p:sp>
        <p:nvSpPr>
          <p:cNvPr id="38916" name="Footer Placeholder 3"/>
          <p:cNvSpPr>
            <a:spLocks noGrp="1"/>
          </p:cNvSpPr>
          <p:nvPr>
            <p:ph type="ftr" sz="quarter" idx="10"/>
          </p:nvPr>
        </p:nvSpPr>
        <p:spPr>
          <a:noFill/>
        </p:spPr>
        <p:txBody>
          <a:bodyPr/>
          <a:lstStyle/>
          <a:p>
            <a:r>
              <a:rPr lang="en-US" smtClean="0"/>
              <a:t>CUST_ARCH_020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p:txBody>
          <a:bodyPr>
            <a:normAutofit fontScale="90000"/>
          </a:bodyPr>
          <a:lstStyle/>
          <a:p>
            <a:pPr eaLnBrk="1" hangingPunct="1"/>
            <a:r>
              <a:rPr lang="en-US" sz="2800" smtClean="0"/>
              <a:t>Introduction to QAD EE Architecture –</a:t>
            </a:r>
            <a:br>
              <a:rPr lang="en-US" sz="2800" smtClean="0"/>
            </a:br>
            <a:r>
              <a:rPr lang="en-US" sz="2800" smtClean="0"/>
              <a:t>Deployed Application</a:t>
            </a:r>
          </a:p>
        </p:txBody>
      </p:sp>
      <p:sp>
        <p:nvSpPr>
          <p:cNvPr id="1027" name="Footer Placeholder 3"/>
          <p:cNvSpPr>
            <a:spLocks noGrp="1"/>
          </p:cNvSpPr>
          <p:nvPr>
            <p:ph type="ftr" sz="quarter" idx="10"/>
          </p:nvPr>
        </p:nvSpPr>
        <p:spPr>
          <a:noFill/>
        </p:spPr>
        <p:txBody>
          <a:bodyPr/>
          <a:lstStyle/>
          <a:p>
            <a:r>
              <a:rPr lang="en-US" smtClean="0"/>
              <a:t>CUST_ARCH_030</a:t>
            </a:r>
          </a:p>
        </p:txBody>
      </p:sp>
      <p:grpSp>
        <p:nvGrpSpPr>
          <p:cNvPr id="1029" name="Group 3"/>
          <p:cNvGrpSpPr>
            <a:grpSpLocks/>
          </p:cNvGrpSpPr>
          <p:nvPr/>
        </p:nvGrpSpPr>
        <p:grpSpPr bwMode="auto">
          <a:xfrm>
            <a:off x="1090802" y="1052736"/>
            <a:ext cx="6956425" cy="5048250"/>
            <a:chOff x="1023" y="915"/>
            <a:chExt cx="4747" cy="3253"/>
          </a:xfrm>
        </p:grpSpPr>
        <p:graphicFrame>
          <p:nvGraphicFramePr>
            <p:cNvPr id="1026" name="Object 4"/>
            <p:cNvGraphicFramePr>
              <a:graphicFrameLocks noChangeAspect="1"/>
            </p:cNvGraphicFramePr>
            <p:nvPr/>
          </p:nvGraphicFramePr>
          <p:xfrm>
            <a:off x="1023" y="1036"/>
            <a:ext cx="4104" cy="3006"/>
          </p:xfrm>
          <a:graphic>
            <a:graphicData uri="http://schemas.openxmlformats.org/presentationml/2006/ole">
              <p:oleObj spid="_x0000_s1026" name="Visio" r:id="rId4" imgW="8098869" imgH="5932170" progId="">
                <p:embed/>
              </p:oleObj>
            </a:graphicData>
          </a:graphic>
        </p:graphicFrame>
        <p:sp>
          <p:nvSpPr>
            <p:cNvPr id="1030" name="Rectangle 5"/>
            <p:cNvSpPr>
              <a:spLocks noChangeArrowheads="1"/>
            </p:cNvSpPr>
            <p:nvPr/>
          </p:nvSpPr>
          <p:spPr bwMode="auto">
            <a:xfrm>
              <a:off x="3404" y="920"/>
              <a:ext cx="2366" cy="3242"/>
            </a:xfrm>
            <a:prstGeom prst="rect">
              <a:avLst/>
            </a:prstGeom>
            <a:noFill/>
            <a:ln w="57150" algn="ctr">
              <a:solidFill>
                <a:srgbClr val="B98853"/>
              </a:solidFill>
              <a:prstDash val="dash"/>
              <a:miter lim="800000"/>
              <a:headEnd/>
              <a:tailEnd/>
            </a:ln>
          </p:spPr>
          <p:txBody>
            <a:bodyPr vert="eaVert" wrap="none" tIns="91440" bIns="91440"/>
            <a:lstStyle/>
            <a:p>
              <a:r>
                <a:rPr lang="en-US" sz="4000" b="0" u="sng">
                  <a:solidFill>
                    <a:srgbClr val="B98853"/>
                  </a:solidFill>
                  <a:latin typeface="Tahoma" pitchFamily="34" charset="0"/>
                </a:rPr>
                <a:t>B L F</a:t>
              </a:r>
            </a:p>
          </p:txBody>
        </p:sp>
        <p:sp>
          <p:nvSpPr>
            <p:cNvPr id="1031" name="Rectangle 6"/>
            <p:cNvSpPr>
              <a:spLocks noChangeArrowheads="1"/>
            </p:cNvSpPr>
            <p:nvPr/>
          </p:nvSpPr>
          <p:spPr bwMode="auto">
            <a:xfrm>
              <a:off x="1260" y="915"/>
              <a:ext cx="2132" cy="3253"/>
            </a:xfrm>
            <a:prstGeom prst="rect">
              <a:avLst/>
            </a:prstGeom>
            <a:solidFill>
              <a:schemeClr val="bg1">
                <a:alpha val="60000"/>
              </a:schemeClr>
            </a:solidFill>
            <a:ln w="9525" algn="ctr">
              <a:noFill/>
              <a:miter lim="800000"/>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3"/>
          <p:cNvSpPr>
            <a:spLocks noGrp="1" noChangeArrowheads="1"/>
          </p:cNvSpPr>
          <p:nvPr>
            <p:ph idx="1"/>
          </p:nvPr>
        </p:nvSpPr>
        <p:spPr/>
        <p:txBody>
          <a:bodyPr>
            <a:normAutofit lnSpcReduction="10000"/>
          </a:bodyPr>
          <a:lstStyle/>
          <a:p>
            <a:pPr eaLnBrk="1" hangingPunct="1"/>
            <a:r>
              <a:rPr lang="en-US" smtClean="0"/>
              <a:t>MFG/PRO Development:</a:t>
            </a:r>
          </a:p>
          <a:p>
            <a:pPr lvl="1" eaLnBrk="1" hangingPunct="1"/>
            <a:r>
              <a:rPr lang="en-US" smtClean="0"/>
              <a:t>Using standard Progress tooling</a:t>
            </a:r>
          </a:p>
          <a:p>
            <a:pPr lvl="1" eaLnBrk="1" hangingPunct="1"/>
            <a:r>
              <a:rPr lang="en-US" smtClean="0"/>
              <a:t>No specific client .NET development.  Rendering in .NET client</a:t>
            </a:r>
          </a:p>
          <a:p>
            <a:pPr lvl="1" eaLnBrk="1" hangingPunct="1"/>
            <a:r>
              <a:rPr lang="en-US" smtClean="0"/>
              <a:t>Development according to a set of rules and guidelines</a:t>
            </a:r>
          </a:p>
          <a:p>
            <a:pPr eaLnBrk="1" hangingPunct="1"/>
            <a:r>
              <a:rPr lang="en-US" smtClean="0"/>
              <a:t>Financials Development:</a:t>
            </a:r>
          </a:p>
          <a:p>
            <a:pPr lvl="1" eaLnBrk="1" hangingPunct="1"/>
            <a:r>
              <a:rPr lang="en-US" smtClean="0"/>
              <a:t>Using Component Builder for business logic and data access logic</a:t>
            </a:r>
          </a:p>
          <a:p>
            <a:pPr lvl="1" eaLnBrk="1" hangingPunct="1"/>
            <a:r>
              <a:rPr lang="en-US" smtClean="0"/>
              <a:t>Using Visual Studio .NET for UI logic</a:t>
            </a:r>
          </a:p>
          <a:p>
            <a:pPr lvl="1" eaLnBrk="1" hangingPunct="1"/>
            <a:r>
              <a:rPr lang="en-US" smtClean="0"/>
              <a:t>All development based on foundation infrastructure. All classes inherit from foundation classes</a:t>
            </a:r>
          </a:p>
        </p:txBody>
      </p:sp>
      <p:sp>
        <p:nvSpPr>
          <p:cNvPr id="39939" name="Rectangle 2"/>
          <p:cNvSpPr>
            <a:spLocks noGrp="1" noChangeArrowheads="1"/>
          </p:cNvSpPr>
          <p:nvPr>
            <p:ph type="title"/>
          </p:nvPr>
        </p:nvSpPr>
        <p:spPr/>
        <p:txBody>
          <a:bodyPr/>
          <a:lstStyle/>
          <a:p>
            <a:pPr eaLnBrk="1" hangingPunct="1"/>
            <a:r>
              <a:rPr lang="en-US" smtClean="0"/>
              <a:t>Introduction to QAD EE Architecture</a:t>
            </a:r>
          </a:p>
        </p:txBody>
      </p:sp>
      <p:sp>
        <p:nvSpPr>
          <p:cNvPr id="39938" name="Footer Placeholder 3"/>
          <p:cNvSpPr>
            <a:spLocks noGrp="1"/>
          </p:cNvSpPr>
          <p:nvPr>
            <p:ph type="ftr" sz="quarter" idx="10"/>
          </p:nvPr>
        </p:nvSpPr>
        <p:spPr>
          <a:noFill/>
        </p:spPr>
        <p:txBody>
          <a:bodyPr/>
          <a:lstStyle/>
          <a:p>
            <a:r>
              <a:rPr lang="en-US" smtClean="0"/>
              <a:t>CUST_ARCH_040</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9" name="Rectangle 30"/>
          <p:cNvSpPr>
            <a:spLocks noGrp="1" noChangeArrowheads="1"/>
          </p:cNvSpPr>
          <p:nvPr>
            <p:ph type="title"/>
          </p:nvPr>
        </p:nvSpPr>
        <p:spPr>
          <a:noFill/>
        </p:spPr>
        <p:txBody>
          <a:bodyPr/>
          <a:lstStyle/>
          <a:p>
            <a:pPr eaLnBrk="1" hangingPunct="1"/>
            <a:r>
              <a:rPr lang="en-US" sz="3600" smtClean="0"/>
              <a:t>Application Layers</a:t>
            </a:r>
          </a:p>
        </p:txBody>
      </p:sp>
      <p:sp>
        <p:nvSpPr>
          <p:cNvPr id="40962" name="Footer Placeholder 3"/>
          <p:cNvSpPr>
            <a:spLocks noGrp="1"/>
          </p:cNvSpPr>
          <p:nvPr>
            <p:ph type="ftr" sz="quarter" idx="10"/>
          </p:nvPr>
        </p:nvSpPr>
        <p:spPr>
          <a:noFill/>
        </p:spPr>
        <p:txBody>
          <a:bodyPr/>
          <a:lstStyle/>
          <a:p>
            <a:r>
              <a:rPr lang="en-US" smtClean="0"/>
              <a:t>CUST_ARCH_050</a:t>
            </a:r>
          </a:p>
        </p:txBody>
      </p:sp>
      <p:grpSp>
        <p:nvGrpSpPr>
          <p:cNvPr id="32" name="Group 31"/>
          <p:cNvGrpSpPr/>
          <p:nvPr/>
        </p:nvGrpSpPr>
        <p:grpSpPr>
          <a:xfrm>
            <a:off x="363915" y="1340768"/>
            <a:ext cx="8305803" cy="4463197"/>
            <a:chOff x="639763" y="1971675"/>
            <a:chExt cx="8305803" cy="4463197"/>
          </a:xfrm>
        </p:grpSpPr>
        <p:sp>
          <p:nvSpPr>
            <p:cNvPr id="796674" name="Rectangle 2"/>
            <p:cNvSpPr>
              <a:spLocks noChangeArrowheads="1"/>
            </p:cNvSpPr>
            <p:nvPr/>
          </p:nvSpPr>
          <p:spPr bwMode="auto">
            <a:xfrm>
              <a:off x="3213100" y="2268538"/>
              <a:ext cx="3670300" cy="2895600"/>
            </a:xfrm>
            <a:prstGeom prst="rect">
              <a:avLst/>
            </a:prstGeom>
            <a:solidFill>
              <a:srgbClr val="716FB0"/>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75" name="Rectangle 3"/>
            <p:cNvSpPr>
              <a:spLocks noChangeArrowheads="1"/>
            </p:cNvSpPr>
            <p:nvPr/>
          </p:nvSpPr>
          <p:spPr bwMode="auto">
            <a:xfrm>
              <a:off x="2468563" y="22748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Ins</a:t>
              </a:r>
              <a:endParaRPr lang="nl-BE" sz="1400">
                <a:latin typeface="+mj-lt"/>
              </a:endParaRPr>
            </a:p>
          </p:txBody>
        </p:sp>
        <p:sp>
          <p:nvSpPr>
            <p:cNvPr id="40965" name="Text Box 4"/>
            <p:cNvSpPr txBox="1">
              <a:spLocks noChangeArrowheads="1"/>
            </p:cNvSpPr>
            <p:nvPr/>
          </p:nvSpPr>
          <p:spPr bwMode="auto">
            <a:xfrm>
              <a:off x="639763" y="2986088"/>
              <a:ext cx="1093569" cy="523220"/>
            </a:xfrm>
            <a:prstGeom prst="rect">
              <a:avLst/>
            </a:prstGeom>
            <a:noFill/>
            <a:ln w="9525">
              <a:noFill/>
              <a:miter lim="800000"/>
              <a:headEnd/>
              <a:tailEnd/>
            </a:ln>
          </p:spPr>
          <p:txBody>
            <a:bodyPr wrap="none">
              <a:spAutoFit/>
            </a:bodyPr>
            <a:lstStyle/>
            <a:p>
              <a:pPr algn="l" eaLnBrk="0" hangingPunct="0"/>
              <a:r>
                <a:rPr lang="en-US" sz="1400">
                  <a:latin typeface="+mj-lt"/>
                </a:rPr>
                <a:t>C# </a:t>
              </a:r>
              <a:r>
                <a:rPr lang="en-US" sz="1400" smtClean="0">
                  <a:latin typeface="+mj-lt"/>
                </a:rPr>
                <a:t>Proxies</a:t>
              </a:r>
              <a:endParaRPr lang="en-US" sz="1400">
                <a:latin typeface="+mj-lt"/>
              </a:endParaRPr>
            </a:p>
            <a:p>
              <a:pPr algn="l" eaLnBrk="0" hangingPunct="0"/>
              <a:r>
                <a:rPr lang="en-US" sz="1400">
                  <a:latin typeface="+mj-lt"/>
                </a:rPr>
                <a:t>(client)</a:t>
              </a:r>
              <a:endParaRPr lang="nl-BE" sz="1400">
                <a:latin typeface="+mj-lt"/>
              </a:endParaRPr>
            </a:p>
          </p:txBody>
        </p:sp>
        <p:sp>
          <p:nvSpPr>
            <p:cNvPr id="40966" name="Line 5"/>
            <p:cNvSpPr>
              <a:spLocks noChangeShapeType="1"/>
            </p:cNvSpPr>
            <p:nvPr/>
          </p:nvSpPr>
          <p:spPr bwMode="auto">
            <a:xfrm flipH="1">
              <a:off x="1762125" y="2844800"/>
              <a:ext cx="690563" cy="430213"/>
            </a:xfrm>
            <a:prstGeom prst="line">
              <a:avLst/>
            </a:prstGeom>
            <a:noFill/>
            <a:ln w="9525">
              <a:solidFill>
                <a:schemeClr val="tx1"/>
              </a:solidFill>
              <a:round/>
              <a:headEnd/>
              <a:tailEnd/>
            </a:ln>
          </p:spPr>
          <p:txBody>
            <a:bodyPr wrap="none" anchor="ctr"/>
            <a:lstStyle/>
            <a:p>
              <a:endParaRPr lang="en-US">
                <a:latin typeface="+mj-lt"/>
              </a:endParaRPr>
            </a:p>
          </p:txBody>
        </p:sp>
        <p:sp>
          <p:nvSpPr>
            <p:cNvPr id="796678" name="Rectangle 6"/>
            <p:cNvSpPr>
              <a:spLocks noChangeArrowheads="1"/>
            </p:cNvSpPr>
            <p:nvPr/>
          </p:nvSpPr>
          <p:spPr bwMode="auto">
            <a:xfrm>
              <a:off x="2481263" y="3748088"/>
              <a:ext cx="419100" cy="1397000"/>
            </a:xfrm>
            <a:prstGeom prst="rect">
              <a:avLst/>
            </a:prstGeom>
            <a:solidFill>
              <a:srgbClr val="FEA46A"/>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eaLnBrk="0" hangingPunct="0">
                <a:defRPr/>
              </a:pPr>
              <a:r>
                <a:rPr lang="en-US" sz="1400">
                  <a:latin typeface="+mj-lt"/>
                </a:rPr>
                <a:t>API</a:t>
              </a:r>
              <a:endParaRPr lang="nl-BE" sz="1400">
                <a:latin typeface="+mj-lt"/>
              </a:endParaRPr>
            </a:p>
          </p:txBody>
        </p:sp>
        <p:sp>
          <p:nvSpPr>
            <p:cNvPr id="40968" name="Text Box 7"/>
            <p:cNvSpPr txBox="1">
              <a:spLocks noChangeArrowheads="1"/>
            </p:cNvSpPr>
            <p:nvPr/>
          </p:nvSpPr>
          <p:spPr bwMode="auto">
            <a:xfrm>
              <a:off x="639763" y="4354513"/>
              <a:ext cx="1350050" cy="707886"/>
            </a:xfrm>
            <a:prstGeom prst="rect">
              <a:avLst/>
            </a:prstGeom>
            <a:noFill/>
            <a:ln w="9525">
              <a:noFill/>
              <a:miter lim="800000"/>
              <a:headEnd/>
              <a:tailEnd/>
            </a:ln>
          </p:spPr>
          <p:txBody>
            <a:bodyPr wrap="none">
              <a:spAutoFit/>
            </a:bodyPr>
            <a:lstStyle/>
            <a:p>
              <a:pPr algn="l" eaLnBrk="0" hangingPunct="0"/>
              <a:r>
                <a:rPr lang="en-US" sz="1400" err="1" smtClean="0">
                  <a:latin typeface="+mj-lt"/>
                </a:rPr>
                <a:t>WebServices</a:t>
              </a:r>
              <a:r>
                <a:rPr lang="en-US" sz="1400">
                  <a:latin typeface="+mj-lt"/>
                </a:rPr>
                <a:t>,</a:t>
              </a:r>
            </a:p>
            <a:p>
              <a:pPr algn="l" eaLnBrk="0" hangingPunct="0"/>
              <a:r>
                <a:rPr lang="en-US" sz="1200">
                  <a:latin typeface="+mj-lt"/>
                </a:rPr>
                <a:t>4GL proxies</a:t>
              </a:r>
            </a:p>
            <a:p>
              <a:pPr algn="l" eaLnBrk="0" hangingPunct="0"/>
              <a:r>
                <a:rPr lang="en-US" sz="1400">
                  <a:latin typeface="+mj-lt"/>
                </a:rPr>
                <a:t>(integration)</a:t>
              </a:r>
              <a:endParaRPr lang="nl-BE" sz="1400">
                <a:latin typeface="+mj-lt"/>
              </a:endParaRPr>
            </a:p>
          </p:txBody>
        </p:sp>
        <p:sp>
          <p:nvSpPr>
            <p:cNvPr id="40969" name="Line 8"/>
            <p:cNvSpPr>
              <a:spLocks noChangeShapeType="1"/>
            </p:cNvSpPr>
            <p:nvPr/>
          </p:nvSpPr>
          <p:spPr bwMode="auto">
            <a:xfrm flipH="1" flipV="1">
              <a:off x="1716088" y="3452813"/>
              <a:ext cx="763587" cy="808037"/>
            </a:xfrm>
            <a:prstGeom prst="line">
              <a:avLst/>
            </a:prstGeom>
            <a:noFill/>
            <a:ln w="9525">
              <a:solidFill>
                <a:schemeClr val="tx1"/>
              </a:solidFill>
              <a:round/>
              <a:headEnd/>
              <a:tailEnd/>
            </a:ln>
          </p:spPr>
          <p:txBody>
            <a:bodyPr wrap="none" anchor="ctr"/>
            <a:lstStyle/>
            <a:p>
              <a:endParaRPr lang="en-US">
                <a:latin typeface="+mj-lt"/>
              </a:endParaRPr>
            </a:p>
          </p:txBody>
        </p:sp>
        <p:sp>
          <p:nvSpPr>
            <p:cNvPr id="40970" name="Line 9"/>
            <p:cNvSpPr>
              <a:spLocks noChangeShapeType="1"/>
            </p:cNvSpPr>
            <p:nvPr/>
          </p:nvSpPr>
          <p:spPr bwMode="auto">
            <a:xfrm flipH="1">
              <a:off x="1954213" y="4429125"/>
              <a:ext cx="525462" cy="239713"/>
            </a:xfrm>
            <a:prstGeom prst="line">
              <a:avLst/>
            </a:prstGeom>
            <a:noFill/>
            <a:ln w="9525">
              <a:solidFill>
                <a:schemeClr val="tx1"/>
              </a:solidFill>
              <a:round/>
              <a:headEnd/>
              <a:tailEnd/>
            </a:ln>
          </p:spPr>
          <p:txBody>
            <a:bodyPr wrap="none" anchor="ctr"/>
            <a:lstStyle/>
            <a:p>
              <a:endParaRPr lang="en-US">
                <a:latin typeface="+mj-lt"/>
              </a:endParaRPr>
            </a:p>
          </p:txBody>
        </p:sp>
        <p:sp>
          <p:nvSpPr>
            <p:cNvPr id="796682" name="Rectangle 10"/>
            <p:cNvSpPr>
              <a:spLocks noChangeArrowheads="1"/>
            </p:cNvSpPr>
            <p:nvPr/>
          </p:nvSpPr>
          <p:spPr bwMode="auto">
            <a:xfrm>
              <a:off x="6665913" y="3470275"/>
              <a:ext cx="215900" cy="6858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3" name="Rectangle 11"/>
            <p:cNvSpPr>
              <a:spLocks noChangeArrowheads="1"/>
            </p:cNvSpPr>
            <p:nvPr/>
          </p:nvSpPr>
          <p:spPr bwMode="auto">
            <a:xfrm>
              <a:off x="3432175" y="3890963"/>
              <a:ext cx="2819400" cy="1128712"/>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r>
                <a:rPr lang="en-US" sz="1600">
                  <a:latin typeface="+mj-lt"/>
                </a:rPr>
                <a:t>Application </a:t>
              </a:r>
              <a:r>
                <a:rPr lang="en-US" sz="1600" smtClean="0">
                  <a:latin typeface="+mj-lt"/>
                </a:rPr>
                <a:t>Business </a:t>
              </a:r>
              <a:endParaRPr lang="en-US" sz="1600">
                <a:latin typeface="+mj-lt"/>
              </a:endParaRPr>
            </a:p>
            <a:p>
              <a:pPr>
                <a:defRPr/>
              </a:pPr>
              <a:r>
                <a:rPr lang="en-US" sz="1600">
                  <a:latin typeface="+mj-lt"/>
                </a:rPr>
                <a:t>C</a:t>
              </a:r>
              <a:r>
                <a:rPr lang="en-US" sz="1600" smtClean="0">
                  <a:latin typeface="+mj-lt"/>
                </a:rPr>
                <a:t>omponents</a:t>
              </a:r>
              <a:endParaRPr lang="nl-BE" sz="1600">
                <a:latin typeface="+mj-lt"/>
              </a:endParaRPr>
            </a:p>
          </p:txBody>
        </p:sp>
        <p:sp>
          <p:nvSpPr>
            <p:cNvPr id="796684" name="Rectangle 12"/>
            <p:cNvSpPr>
              <a:spLocks noChangeArrowheads="1"/>
            </p:cNvSpPr>
            <p:nvPr/>
          </p:nvSpPr>
          <p:spPr bwMode="auto">
            <a:xfrm>
              <a:off x="3432175" y="2390775"/>
              <a:ext cx="2819400" cy="1244600"/>
            </a:xfrm>
            <a:prstGeom prst="rect">
              <a:avLst/>
            </a:prstGeom>
            <a:solidFill>
              <a:srgbClr val="B6B5D8"/>
            </a:solidFill>
            <a:ln w="9525" algn="ctr">
              <a:solidFill>
                <a:schemeClr val="tx1"/>
              </a:solidFill>
              <a:miter lim="800000"/>
              <a:headEnd/>
              <a:tailEnd/>
            </a:ln>
            <a:effectLst>
              <a:outerShdw dist="35921" dir="2700000" algn="ctr" rotWithShape="0">
                <a:schemeClr val="tx1">
                  <a:alpha val="50000"/>
                </a:schemeClr>
              </a:outerShdw>
            </a:effectLst>
          </p:spPr>
          <p:txBody>
            <a:bodyPr wrap="none"/>
            <a:lstStyle/>
            <a:p>
              <a:pPr>
                <a:defRPr/>
              </a:pPr>
              <a:r>
                <a:rPr lang="en-US" sz="1600">
                  <a:latin typeface="+mj-lt"/>
                </a:rPr>
                <a:t>Foundation </a:t>
              </a:r>
              <a:r>
                <a:rPr lang="en-US" sz="1600" smtClean="0">
                  <a:latin typeface="+mj-lt"/>
                </a:rPr>
                <a:t>Classes</a:t>
              </a:r>
              <a:endParaRPr lang="nl-BE" sz="1600">
                <a:latin typeface="+mj-lt"/>
              </a:endParaRPr>
            </a:p>
          </p:txBody>
        </p:sp>
        <p:sp>
          <p:nvSpPr>
            <p:cNvPr id="796685" name="Rectangle 13"/>
            <p:cNvSpPr>
              <a:spLocks noChangeArrowheads="1"/>
            </p:cNvSpPr>
            <p:nvPr/>
          </p:nvSpPr>
          <p:spPr bwMode="auto">
            <a:xfrm>
              <a:off x="38385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6" name="Rectangle 14"/>
            <p:cNvSpPr>
              <a:spLocks noChangeArrowheads="1"/>
            </p:cNvSpPr>
            <p:nvPr/>
          </p:nvSpPr>
          <p:spPr bwMode="auto">
            <a:xfrm>
              <a:off x="42957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7" name="Rectangle 15"/>
            <p:cNvSpPr>
              <a:spLocks noChangeArrowheads="1"/>
            </p:cNvSpPr>
            <p:nvPr/>
          </p:nvSpPr>
          <p:spPr bwMode="auto">
            <a:xfrm>
              <a:off x="4752975" y="28098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8" name="Rectangle 16"/>
            <p:cNvSpPr>
              <a:spLocks noChangeArrowheads="1"/>
            </p:cNvSpPr>
            <p:nvPr/>
          </p:nvSpPr>
          <p:spPr bwMode="auto">
            <a:xfrm>
              <a:off x="5210175" y="28225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796689" name="Rectangle 17"/>
            <p:cNvSpPr>
              <a:spLocks noChangeArrowheads="1"/>
            </p:cNvSpPr>
            <p:nvPr/>
          </p:nvSpPr>
          <p:spPr bwMode="auto">
            <a:xfrm>
              <a:off x="5667375" y="2835275"/>
              <a:ext cx="241300" cy="279400"/>
            </a:xfrm>
            <a:prstGeom prst="rect">
              <a:avLst/>
            </a:prstGeom>
            <a:solidFill>
              <a:srgbClr val="FFF0A1"/>
            </a:solidFill>
            <a:ln w="9525" algn="ctr">
              <a:solidFill>
                <a:schemeClr val="tx1"/>
              </a:solidFill>
              <a:miter lim="800000"/>
              <a:headEnd/>
              <a:tailEnd/>
            </a:ln>
            <a:effectLst>
              <a:outerShdw dist="35921" dir="2700000" algn="ctr" rotWithShape="0">
                <a:schemeClr val="tx1">
                  <a:alpha val="50000"/>
                </a:schemeClr>
              </a:outerShdw>
            </a:effectLst>
          </p:spPr>
          <p:txBody>
            <a:bodyPr wrap="none" anchor="ctr"/>
            <a:lstStyle/>
            <a:p>
              <a:pPr>
                <a:defRPr/>
              </a:pPr>
              <a:endParaRPr lang="en-IE">
                <a:latin typeface="+mj-lt"/>
              </a:endParaRPr>
            </a:p>
          </p:txBody>
        </p:sp>
        <p:sp>
          <p:nvSpPr>
            <p:cNvPr id="40979" name="Line 18"/>
            <p:cNvSpPr>
              <a:spLocks noChangeShapeType="1"/>
            </p:cNvSpPr>
            <p:nvPr/>
          </p:nvSpPr>
          <p:spPr bwMode="auto">
            <a:xfrm>
              <a:off x="6915150" y="3835400"/>
              <a:ext cx="7112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0" name="Rectangle 19"/>
            <p:cNvSpPr>
              <a:spLocks noChangeArrowheads="1"/>
            </p:cNvSpPr>
            <p:nvPr/>
          </p:nvSpPr>
          <p:spPr bwMode="auto">
            <a:xfrm>
              <a:off x="2398713" y="1989138"/>
              <a:ext cx="4699000" cy="35306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sp>
          <p:nvSpPr>
            <p:cNvPr id="40981" name="Text Box 20"/>
            <p:cNvSpPr txBox="1">
              <a:spLocks noChangeArrowheads="1"/>
            </p:cNvSpPr>
            <p:nvPr/>
          </p:nvSpPr>
          <p:spPr bwMode="auto">
            <a:xfrm>
              <a:off x="3577945" y="5572125"/>
              <a:ext cx="2912977" cy="461665"/>
            </a:xfrm>
            <a:prstGeom prst="rect">
              <a:avLst/>
            </a:prstGeom>
            <a:noFill/>
            <a:ln w="9525">
              <a:noFill/>
              <a:miter lim="800000"/>
              <a:headEnd/>
              <a:tailEnd/>
            </a:ln>
          </p:spPr>
          <p:txBody>
            <a:bodyPr wrap="none">
              <a:spAutoFit/>
            </a:bodyPr>
            <a:lstStyle/>
            <a:p>
              <a:pPr algn="l" eaLnBrk="0" hangingPunct="0"/>
              <a:r>
                <a:rPr lang="en-US" sz="2400" b="0">
                  <a:latin typeface="+mj-lt"/>
                </a:rPr>
                <a:t>Application </a:t>
              </a:r>
              <a:r>
                <a:rPr lang="en-US" sz="2400" b="0" smtClean="0">
                  <a:latin typeface="+mj-lt"/>
                </a:rPr>
                <a:t>Server</a:t>
              </a:r>
              <a:endParaRPr lang="nl-BE" sz="2400" b="0">
                <a:latin typeface="+mj-lt"/>
              </a:endParaRPr>
            </a:p>
          </p:txBody>
        </p:sp>
        <p:sp>
          <p:nvSpPr>
            <p:cNvPr id="40982" name="Text Box 21"/>
            <p:cNvSpPr txBox="1">
              <a:spLocks noChangeArrowheads="1"/>
            </p:cNvSpPr>
            <p:nvPr/>
          </p:nvSpPr>
          <p:spPr bwMode="auto">
            <a:xfrm>
              <a:off x="7631113" y="5603875"/>
              <a:ext cx="1095172" cy="830997"/>
            </a:xfrm>
            <a:prstGeom prst="rect">
              <a:avLst/>
            </a:prstGeom>
            <a:noFill/>
            <a:ln w="9525">
              <a:noFill/>
              <a:miter lim="800000"/>
              <a:headEnd/>
              <a:tailEnd/>
            </a:ln>
          </p:spPr>
          <p:txBody>
            <a:bodyPr wrap="none">
              <a:spAutoFit/>
            </a:bodyPr>
            <a:lstStyle/>
            <a:p>
              <a:pPr algn="l" eaLnBrk="0" hangingPunct="0"/>
              <a:r>
                <a:rPr lang="en-US" sz="2400" b="0">
                  <a:latin typeface="+mj-lt"/>
                </a:rPr>
                <a:t>DB</a:t>
              </a:r>
            </a:p>
            <a:p>
              <a:pPr algn="l" eaLnBrk="0" hangingPunct="0"/>
              <a:r>
                <a:rPr lang="en-US" sz="2400" b="0">
                  <a:latin typeface="+mj-lt"/>
                </a:rPr>
                <a:t>S</a:t>
              </a:r>
              <a:r>
                <a:rPr lang="en-US" sz="2400" b="0" smtClean="0">
                  <a:latin typeface="+mj-lt"/>
                </a:rPr>
                <a:t>erver</a:t>
              </a:r>
              <a:endParaRPr lang="nl-BE" sz="2400" b="0">
                <a:latin typeface="+mj-lt"/>
              </a:endParaRPr>
            </a:p>
          </p:txBody>
        </p:sp>
        <p:sp>
          <p:nvSpPr>
            <p:cNvPr id="40983" name="Line 22"/>
            <p:cNvSpPr>
              <a:spLocks noChangeShapeType="1"/>
            </p:cNvSpPr>
            <p:nvPr/>
          </p:nvSpPr>
          <p:spPr bwMode="auto">
            <a:xfrm>
              <a:off x="2909888" y="29527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4" name="Line 23"/>
            <p:cNvSpPr>
              <a:spLocks noChangeShapeType="1"/>
            </p:cNvSpPr>
            <p:nvPr/>
          </p:nvSpPr>
          <p:spPr bwMode="auto">
            <a:xfrm>
              <a:off x="2922588" y="4311650"/>
              <a:ext cx="304800" cy="0"/>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40985" name="Text Box 24"/>
            <p:cNvSpPr txBox="1">
              <a:spLocks noChangeArrowheads="1"/>
            </p:cNvSpPr>
            <p:nvPr/>
          </p:nvSpPr>
          <p:spPr bwMode="auto">
            <a:xfrm>
              <a:off x="3670300" y="3236913"/>
              <a:ext cx="2522538" cy="244475"/>
            </a:xfrm>
            <a:prstGeom prst="rect">
              <a:avLst/>
            </a:prstGeom>
            <a:noFill/>
            <a:ln w="9525">
              <a:noFill/>
              <a:miter lim="800000"/>
              <a:headEnd/>
              <a:tailEnd/>
            </a:ln>
          </p:spPr>
          <p:txBody>
            <a:bodyPr wrap="none">
              <a:spAutoFit/>
            </a:bodyPr>
            <a:lstStyle/>
            <a:p>
              <a:pPr algn="l" eaLnBrk="0" hangingPunct="0"/>
              <a:r>
                <a:rPr lang="en-US" sz="1000">
                  <a:latin typeface="+mj-lt"/>
                </a:rPr>
                <a:t>session, security, transaction, error, …</a:t>
              </a:r>
              <a:endParaRPr lang="nl-BE" sz="1000">
                <a:latin typeface="+mj-lt"/>
              </a:endParaRPr>
            </a:p>
          </p:txBody>
        </p:sp>
        <p:sp>
          <p:nvSpPr>
            <p:cNvPr id="40986" name="Text Box 25"/>
            <p:cNvSpPr txBox="1">
              <a:spLocks noChangeArrowheads="1"/>
            </p:cNvSpPr>
            <p:nvPr/>
          </p:nvSpPr>
          <p:spPr bwMode="auto">
            <a:xfrm>
              <a:off x="6884631" y="3606800"/>
              <a:ext cx="892175" cy="396875"/>
            </a:xfrm>
            <a:prstGeom prst="rect">
              <a:avLst/>
            </a:prstGeom>
            <a:noFill/>
            <a:ln w="9525">
              <a:noFill/>
              <a:miter lim="800000"/>
              <a:headEnd/>
              <a:tailEnd/>
            </a:ln>
          </p:spPr>
          <p:txBody>
            <a:bodyPr wrap="none">
              <a:spAutoFit/>
            </a:bodyPr>
            <a:lstStyle/>
            <a:p>
              <a:pPr eaLnBrk="0" hangingPunct="0"/>
              <a:r>
                <a:rPr lang="en-US" sz="1000">
                  <a:latin typeface="+mj-lt"/>
                </a:rPr>
                <a:t>Persistence</a:t>
              </a:r>
            </a:p>
            <a:p>
              <a:pPr eaLnBrk="0" hangingPunct="0"/>
              <a:r>
                <a:rPr lang="en-US" sz="1000">
                  <a:latin typeface="+mj-lt"/>
                </a:rPr>
                <a:t>L</a:t>
              </a:r>
              <a:r>
                <a:rPr lang="en-US" sz="1000" smtClean="0">
                  <a:latin typeface="+mj-lt"/>
                </a:rPr>
                <a:t>ayer</a:t>
              </a:r>
              <a:endParaRPr lang="nl-BE" sz="1000">
                <a:latin typeface="+mj-lt"/>
              </a:endParaRPr>
            </a:p>
          </p:txBody>
        </p:sp>
        <p:grpSp>
          <p:nvGrpSpPr>
            <p:cNvPr id="40987" name="Group 26"/>
            <p:cNvGrpSpPr>
              <a:grpSpLocks/>
            </p:cNvGrpSpPr>
            <p:nvPr/>
          </p:nvGrpSpPr>
          <p:grpSpPr bwMode="auto">
            <a:xfrm>
              <a:off x="7277103" y="3384552"/>
              <a:ext cx="1668463" cy="1125538"/>
              <a:chOff x="4584" y="2132"/>
              <a:chExt cx="1051" cy="709"/>
            </a:xfrm>
          </p:grpSpPr>
          <p:pic>
            <p:nvPicPr>
              <p:cNvPr id="40990" name="Picture 27" descr="8"/>
              <p:cNvPicPr>
                <a:picLocks noChangeAspect="1" noChangeArrowheads="1"/>
              </p:cNvPicPr>
              <p:nvPr/>
            </p:nvPicPr>
            <p:blipFill>
              <a:blip r:embed="rId3" cstate="print"/>
              <a:srcRect/>
              <a:stretch>
                <a:fillRect/>
              </a:stretch>
            </p:blipFill>
            <p:spPr bwMode="auto">
              <a:xfrm>
                <a:off x="4839" y="2132"/>
                <a:ext cx="471" cy="543"/>
              </a:xfrm>
              <a:prstGeom prst="rect">
                <a:avLst/>
              </a:prstGeom>
              <a:noFill/>
              <a:ln w="9525">
                <a:noFill/>
                <a:miter lim="800000"/>
                <a:headEnd/>
                <a:tailEnd/>
              </a:ln>
            </p:spPr>
          </p:pic>
          <p:sp>
            <p:nvSpPr>
              <p:cNvPr id="40991" name="Text Box 28"/>
              <p:cNvSpPr txBox="1">
                <a:spLocks noChangeArrowheads="1"/>
              </p:cNvSpPr>
              <p:nvPr/>
            </p:nvSpPr>
            <p:spPr bwMode="auto">
              <a:xfrm>
                <a:off x="4584" y="2628"/>
                <a:ext cx="1051" cy="213"/>
              </a:xfrm>
              <a:prstGeom prst="rect">
                <a:avLst/>
              </a:prstGeom>
              <a:noFill/>
              <a:ln w="9525">
                <a:noFill/>
                <a:miter lim="800000"/>
                <a:headEnd/>
                <a:tailEnd/>
              </a:ln>
            </p:spPr>
            <p:txBody>
              <a:bodyPr wrap="none">
                <a:spAutoFit/>
              </a:bodyPr>
              <a:lstStyle/>
              <a:p>
                <a:pPr algn="l" eaLnBrk="0" hangingPunct="0"/>
                <a:r>
                  <a:rPr lang="en-US" sz="1600" b="0">
                    <a:latin typeface="+mj-lt"/>
                  </a:rPr>
                  <a:t>Application </a:t>
                </a:r>
                <a:r>
                  <a:rPr lang="en-US" sz="1600" b="0" smtClean="0">
                    <a:latin typeface="+mj-lt"/>
                  </a:rPr>
                  <a:t>DB</a:t>
                </a:r>
                <a:endParaRPr lang="nl-BE" sz="1600" b="0">
                  <a:latin typeface="+mj-lt"/>
                </a:endParaRPr>
              </a:p>
            </p:txBody>
          </p:sp>
        </p:grpSp>
        <p:sp>
          <p:nvSpPr>
            <p:cNvPr id="40988" name="Rectangle 29"/>
            <p:cNvSpPr>
              <a:spLocks noChangeArrowheads="1"/>
            </p:cNvSpPr>
            <p:nvPr/>
          </p:nvSpPr>
          <p:spPr bwMode="auto">
            <a:xfrm>
              <a:off x="7421563" y="1971675"/>
              <a:ext cx="1346200" cy="3556000"/>
            </a:xfrm>
            <a:prstGeom prst="rect">
              <a:avLst/>
            </a:prstGeom>
            <a:noFill/>
            <a:ln w="9525">
              <a:solidFill>
                <a:schemeClr val="tx1"/>
              </a:solidFill>
              <a:prstDash val="dash"/>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BL (Business Logic) Layer:</a:t>
            </a:r>
          </a:p>
          <a:p>
            <a:pPr marL="514350" indent="-457200"/>
            <a:r>
              <a:rPr lang="en-US" smtClean="0"/>
              <a:t>Component model. Functionality implemented (encapsulated) in components.  A business component typically offers functionality through methods and has responsibility over certain application data</a:t>
            </a:r>
          </a:p>
          <a:p>
            <a:pPr marL="514350" indent="-457200"/>
            <a:r>
              <a:rPr lang="en-US" smtClean="0"/>
              <a:t>Business components have clear, documented interfaces</a:t>
            </a:r>
          </a:p>
          <a:p>
            <a:pPr marL="514350" indent="-457200"/>
            <a:r>
              <a:rPr lang="en-US" smtClean="0"/>
              <a:t>The logic is accessible within the BL layer (by calls from other business components). Access is governed by the scope of the methods</a:t>
            </a:r>
          </a:p>
          <a:p>
            <a:pPr marL="514350" indent="-457200"/>
            <a:r>
              <a:rPr lang="en-US" smtClean="0"/>
              <a:t>The logic is accessible via 4GL proxy, C# proxy or direct calls from another 4GL session</a:t>
            </a:r>
          </a:p>
          <a:p>
            <a:pPr marL="514350" indent="-457200"/>
            <a:r>
              <a:rPr lang="en-US" smtClean="0"/>
              <a:t>Runs on Progress </a:t>
            </a:r>
            <a:r>
              <a:rPr lang="en-US" err="1" smtClean="0"/>
              <a:t>AppServer</a:t>
            </a:r>
            <a:endParaRPr lang="en-US" smtClean="0"/>
          </a:p>
        </p:txBody>
      </p:sp>
      <p:sp>
        <p:nvSpPr>
          <p:cNvPr id="41987" name="Rectangle 2"/>
          <p:cNvSpPr>
            <a:spLocks noGrp="1" noChangeArrowheads="1"/>
          </p:cNvSpPr>
          <p:nvPr>
            <p:ph type="title"/>
          </p:nvPr>
        </p:nvSpPr>
        <p:spPr/>
        <p:txBody>
          <a:bodyPr/>
          <a:lstStyle/>
          <a:p>
            <a:pPr eaLnBrk="1" hangingPunct="1"/>
            <a:r>
              <a:rPr lang="en-US" smtClean="0"/>
              <a:t>Application Layers</a:t>
            </a:r>
          </a:p>
        </p:txBody>
      </p:sp>
      <p:sp>
        <p:nvSpPr>
          <p:cNvPr id="41986" name="Footer Placeholder 3"/>
          <p:cNvSpPr>
            <a:spLocks noGrp="1"/>
          </p:cNvSpPr>
          <p:nvPr>
            <p:ph type="ftr" sz="quarter" idx="10"/>
          </p:nvPr>
        </p:nvSpPr>
        <p:spPr>
          <a:noFill/>
        </p:spPr>
        <p:txBody>
          <a:bodyPr/>
          <a:lstStyle/>
          <a:p>
            <a:r>
              <a:rPr lang="en-US" smtClean="0"/>
              <a:t>CUST_ARCH_060</a:t>
            </a:r>
          </a:p>
        </p:txBody>
      </p:sp>
    </p:spTree>
  </p:cSld>
  <p:clrMapOvr>
    <a:masterClrMapping/>
  </p:clrMapOv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3"/>
          <p:cNvSpPr>
            <a:spLocks noGrp="1" noChangeArrowheads="1"/>
          </p:cNvSpPr>
          <p:nvPr>
            <p:ph idx="1"/>
          </p:nvPr>
        </p:nvSpPr>
        <p:spPr/>
        <p:txBody>
          <a:bodyPr/>
          <a:lstStyle/>
          <a:p>
            <a:pPr marL="533400" indent="-533400" eaLnBrk="1" hangingPunct="1">
              <a:buNone/>
            </a:pPr>
            <a:r>
              <a:rPr lang="en-US" smtClean="0"/>
              <a:t>Data Access Layer (Persistence Layer)</a:t>
            </a:r>
          </a:p>
          <a:p>
            <a:pPr marL="0" lvl="1" indent="0" eaLnBrk="1" hangingPunct="1">
              <a:buNone/>
            </a:pPr>
            <a:r>
              <a:rPr lang="en-US" smtClean="0"/>
              <a:t>One foundation component making an abstraction of database access</a:t>
            </a:r>
          </a:p>
          <a:p>
            <a:pPr marL="495300" indent="-381000"/>
            <a:r>
              <a:rPr lang="en-US" smtClean="0"/>
              <a:t>Database connections</a:t>
            </a:r>
          </a:p>
          <a:p>
            <a:pPr marL="495300" indent="-381000"/>
            <a:r>
              <a:rPr lang="en-US" smtClean="0"/>
              <a:t>Read query</a:t>
            </a:r>
          </a:p>
          <a:p>
            <a:pPr marL="495300" indent="-381000"/>
            <a:r>
              <a:rPr lang="en-US" smtClean="0"/>
              <a:t>Update</a:t>
            </a:r>
          </a:p>
          <a:p>
            <a:pPr marL="495300" indent="-381000"/>
            <a:r>
              <a:rPr lang="en-US" smtClean="0"/>
              <a:t>Physical transaction control</a:t>
            </a:r>
          </a:p>
          <a:p>
            <a:pPr marL="495300" indent="-381000"/>
            <a:r>
              <a:rPr lang="en-US" smtClean="0"/>
              <a:t>Optimistic lock checking</a:t>
            </a:r>
          </a:p>
          <a:p>
            <a:pPr marL="495300" indent="-381000"/>
            <a:r>
              <a:rPr lang="en-US" smtClean="0"/>
              <a:t>Internal number sequences</a:t>
            </a:r>
          </a:p>
          <a:p>
            <a:pPr marL="495300" indent="-381000"/>
            <a:r>
              <a:rPr lang="en-US" smtClean="0"/>
              <a:t>Audit support</a:t>
            </a:r>
          </a:p>
          <a:p>
            <a:pPr marL="495300" indent="-381000"/>
            <a:r>
              <a:rPr lang="en-US" smtClean="0"/>
              <a:t>Persistent state</a:t>
            </a:r>
          </a:p>
        </p:txBody>
      </p:sp>
      <p:sp>
        <p:nvSpPr>
          <p:cNvPr id="43011" name="Rectangle 2"/>
          <p:cNvSpPr>
            <a:spLocks noGrp="1" noChangeArrowheads="1"/>
          </p:cNvSpPr>
          <p:nvPr>
            <p:ph type="title"/>
          </p:nvPr>
        </p:nvSpPr>
        <p:spPr/>
        <p:txBody>
          <a:bodyPr/>
          <a:lstStyle/>
          <a:p>
            <a:pPr eaLnBrk="1" hangingPunct="1"/>
            <a:r>
              <a:rPr lang="en-US" smtClean="0"/>
              <a:t>Application Layers</a:t>
            </a:r>
          </a:p>
        </p:txBody>
      </p:sp>
      <p:sp>
        <p:nvSpPr>
          <p:cNvPr id="43010" name="Footer Placeholder 3"/>
          <p:cNvSpPr>
            <a:spLocks noGrp="1"/>
          </p:cNvSpPr>
          <p:nvPr>
            <p:ph type="ftr" sz="quarter" idx="10"/>
          </p:nvPr>
        </p:nvSpPr>
        <p:spPr>
          <a:noFill/>
        </p:spPr>
        <p:txBody>
          <a:bodyPr/>
          <a:lstStyle/>
          <a:p>
            <a:r>
              <a:rPr lang="en-US" smtClean="0"/>
              <a:t>CUST_ARCH_070</a:t>
            </a:r>
          </a:p>
        </p:txBody>
      </p:sp>
    </p:spTree>
  </p:cSld>
  <p:clrMapOvr>
    <a:masterClrMapping/>
  </p:clrMapOv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3"/>
          <p:cNvSpPr>
            <a:spLocks noGrp="1" noChangeArrowheads="1"/>
          </p:cNvSpPr>
          <p:nvPr>
            <p:ph idx="1"/>
          </p:nvPr>
        </p:nvSpPr>
        <p:spPr/>
        <p:txBody>
          <a:bodyPr>
            <a:normAutofit fontScale="85000" lnSpcReduction="20000"/>
          </a:bodyPr>
          <a:lstStyle/>
          <a:p>
            <a:pPr marL="533400" indent="-533400" eaLnBrk="1" hangingPunct="1">
              <a:buNone/>
            </a:pPr>
            <a:r>
              <a:rPr lang="en-US" smtClean="0"/>
              <a:t>Foundation for UI (User Interface) layer:</a:t>
            </a:r>
          </a:p>
          <a:p>
            <a:pPr marL="514350" indent="-457200"/>
            <a:r>
              <a:rPr lang="en-US" smtClean="0"/>
              <a:t>.NET foundation libraries (</a:t>
            </a:r>
            <a:r>
              <a:rPr lang="en-US" smtClean="0">
                <a:latin typeface="Courier New" pitchFamily="49" charset="0"/>
              </a:rPr>
              <a:t>AppServer.dll, BaseTypes.dll, BaseAdapters.dll, BaseForms.dll, Common.dll</a:t>
            </a:r>
            <a:r>
              <a:rPr lang="en-US" smtClean="0"/>
              <a:t>)</a:t>
            </a:r>
          </a:p>
          <a:p>
            <a:pPr marL="514350" indent="-457200"/>
            <a:r>
              <a:rPr lang="en-US" smtClean="0"/>
              <a:t>Infrastructure for the following client-side mechanisms:</a:t>
            </a:r>
          </a:p>
          <a:p>
            <a:pPr marL="895350" lvl="1" indent="-381000"/>
            <a:r>
              <a:rPr lang="en-US" sz="2400" smtClean="0"/>
              <a:t>Integration in the </a:t>
            </a:r>
            <a:r>
              <a:rPr lang="en-US" sz="2400" err="1" smtClean="0"/>
              <a:t>AppShell</a:t>
            </a:r>
            <a:endParaRPr lang="en-US" sz="2400" smtClean="0"/>
          </a:p>
          <a:p>
            <a:pPr marL="895350" lvl="1" indent="-381000"/>
            <a:r>
              <a:rPr lang="en-US" sz="2400" smtClean="0"/>
              <a:t>Client session, linked with back-end session (including security)</a:t>
            </a:r>
          </a:p>
          <a:p>
            <a:pPr marL="895350" lvl="1" indent="-381000"/>
            <a:r>
              <a:rPr lang="en-US" sz="2400" smtClean="0"/>
              <a:t>Exception handling</a:t>
            </a:r>
          </a:p>
          <a:p>
            <a:pPr marL="895350" lvl="1" indent="-381000"/>
            <a:r>
              <a:rPr lang="en-US" sz="2400" smtClean="0"/>
              <a:t>…</a:t>
            </a:r>
          </a:p>
          <a:p>
            <a:pPr marL="514350" indent="-457200"/>
            <a:r>
              <a:rPr lang="en-US" smtClean="0"/>
              <a:t>BLF-type of plug-in for the </a:t>
            </a:r>
            <a:r>
              <a:rPr lang="en-US" err="1" smtClean="0"/>
              <a:t>AppShell</a:t>
            </a:r>
            <a:endParaRPr lang="en-US" smtClean="0"/>
          </a:p>
          <a:p>
            <a:pPr marL="514350" indent="-457200"/>
            <a:r>
              <a:rPr lang="en-US" smtClean="0"/>
              <a:t>Prescribed way of developing C# classes for functions/activities</a:t>
            </a:r>
          </a:p>
          <a:p>
            <a:pPr marL="514350" indent="-457200"/>
            <a:r>
              <a:rPr lang="en-US" smtClean="0"/>
              <a:t>The UI Layer uses C# proxy classes for the business components</a:t>
            </a:r>
          </a:p>
        </p:txBody>
      </p:sp>
      <p:sp>
        <p:nvSpPr>
          <p:cNvPr id="44035" name="Rectangle 2"/>
          <p:cNvSpPr>
            <a:spLocks noGrp="1" noChangeArrowheads="1"/>
          </p:cNvSpPr>
          <p:nvPr>
            <p:ph type="title"/>
          </p:nvPr>
        </p:nvSpPr>
        <p:spPr/>
        <p:txBody>
          <a:bodyPr/>
          <a:lstStyle/>
          <a:p>
            <a:pPr eaLnBrk="1" hangingPunct="1"/>
            <a:r>
              <a:rPr lang="en-US" smtClean="0"/>
              <a:t>Application Layers</a:t>
            </a:r>
          </a:p>
        </p:txBody>
      </p:sp>
      <p:sp>
        <p:nvSpPr>
          <p:cNvPr id="44034" name="Footer Placeholder 3"/>
          <p:cNvSpPr>
            <a:spLocks noGrp="1"/>
          </p:cNvSpPr>
          <p:nvPr>
            <p:ph type="ftr" sz="quarter" idx="10"/>
          </p:nvPr>
        </p:nvSpPr>
        <p:spPr>
          <a:noFill/>
        </p:spPr>
        <p:txBody>
          <a:bodyPr/>
          <a:lstStyle/>
          <a:p>
            <a:r>
              <a:rPr lang="en-US" smtClean="0"/>
              <a:t>CUST_ARCH_080</a:t>
            </a:r>
          </a:p>
        </p:txBody>
      </p:sp>
    </p:spTree>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p:txBody>
          <a:bodyPr/>
          <a:lstStyle/>
          <a:p>
            <a:r>
              <a:rPr lang="en-US" smtClean="0"/>
              <a:t>Inheritance model (class diagram)</a:t>
            </a:r>
          </a:p>
          <a:p>
            <a:r>
              <a:rPr lang="en-US" smtClean="0"/>
              <a:t>Business / technical components</a:t>
            </a:r>
          </a:p>
        </p:txBody>
      </p:sp>
      <p:sp>
        <p:nvSpPr>
          <p:cNvPr id="45058" name="Rectangle 2"/>
          <p:cNvSpPr>
            <a:spLocks noGrp="1" noChangeArrowheads="1"/>
          </p:cNvSpPr>
          <p:nvPr>
            <p:ph type="title"/>
          </p:nvPr>
        </p:nvSpPr>
        <p:spPr/>
        <p:txBody>
          <a:bodyPr>
            <a:normAutofit/>
          </a:bodyPr>
          <a:lstStyle/>
          <a:p>
            <a:r>
              <a:rPr lang="en-US" sz="3000" smtClean="0"/>
              <a:t>Business Layer Component Structure</a:t>
            </a:r>
          </a:p>
        </p:txBody>
      </p:sp>
      <p:sp>
        <p:nvSpPr>
          <p:cNvPr id="45060" name="Footer Placeholder 3"/>
          <p:cNvSpPr>
            <a:spLocks noGrp="1"/>
          </p:cNvSpPr>
          <p:nvPr>
            <p:ph type="ftr" sz="quarter" idx="10"/>
          </p:nvPr>
        </p:nvSpPr>
        <p:spPr>
          <a:noFill/>
        </p:spPr>
        <p:txBody>
          <a:bodyPr/>
          <a:lstStyle/>
          <a:p>
            <a:r>
              <a:rPr lang="en-US" smtClean="0"/>
              <a:t>CUST_ARCH_090</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marL="533400" indent="-533400" eaLnBrk="1" hangingPunct="1"/>
            <a:r>
              <a:rPr lang="en-US" smtClean="0"/>
              <a:t>Available in all Financials UIs</a:t>
            </a:r>
          </a:p>
          <a:p>
            <a:pPr marL="533400" indent="-533400" eaLnBrk="1" hangingPunct="1"/>
            <a:r>
              <a:rPr lang="en-US" smtClean="0"/>
              <a:t>Lets you change certain control properties:</a:t>
            </a:r>
          </a:p>
          <a:p>
            <a:pPr marL="914400" lvl="1" indent="-457200" eaLnBrk="1" hangingPunct="1"/>
            <a:r>
              <a:rPr lang="en-US" smtClean="0"/>
              <a:t>Controls can be anything on the form, such as fields, buttons, labels, or tab controls</a:t>
            </a:r>
          </a:p>
          <a:p>
            <a:pPr marL="914400" lvl="1" indent="-457200" eaLnBrk="1" hangingPunct="1"/>
            <a:r>
              <a:rPr lang="en-US" smtClean="0"/>
              <a:t>Properties can be visible, enabled, label, initial value, co-ordinates on the form</a:t>
            </a:r>
          </a:p>
          <a:p>
            <a:pPr marL="533400" indent="-533400" eaLnBrk="1" hangingPunct="1"/>
            <a:r>
              <a:rPr lang="en-US" smtClean="0"/>
              <a:t>Different levels of Customization: User / Role / System</a:t>
            </a:r>
          </a:p>
          <a:p>
            <a:pPr marL="777240" lvl="1" indent="0" eaLnBrk="1" hangingPunct="1">
              <a:buNone/>
            </a:pPr>
            <a:r>
              <a:rPr lang="en-US" smtClean="0"/>
              <a:t>Secured via Secured Items not on Menu (under </a:t>
            </a:r>
            <a:r>
              <a:rPr lang="en-US" err="1" smtClean="0">
                <a:latin typeface="Courier New" pitchFamily="49" charset="0"/>
                <a:cs typeface="Courier New" pitchFamily="49" charset="0"/>
              </a:rPr>
              <a:t>BControlProperty</a:t>
            </a:r>
            <a:r>
              <a:rPr lang="en-US" smtClean="0"/>
              <a:t> in the tree view)</a:t>
            </a:r>
          </a:p>
          <a:p>
            <a:pPr marL="533400" indent="-533400" eaLnBrk="1" hangingPunct="1"/>
            <a:endParaRPr lang="en-US" smtClean="0"/>
          </a:p>
        </p:txBody>
      </p:sp>
      <p:sp>
        <p:nvSpPr>
          <p:cNvPr id="10243" name="Rectangle 2"/>
          <p:cNvSpPr>
            <a:spLocks noGrp="1" noChangeArrowheads="1"/>
          </p:cNvSpPr>
          <p:nvPr>
            <p:ph type="title"/>
          </p:nvPr>
        </p:nvSpPr>
        <p:spPr/>
        <p:txBody>
          <a:bodyPr/>
          <a:lstStyle/>
          <a:p>
            <a:pPr eaLnBrk="1" hangingPunct="1"/>
            <a:r>
              <a:rPr lang="en-US" smtClean="0"/>
              <a:t>UI Design Mode</a:t>
            </a:r>
          </a:p>
        </p:txBody>
      </p:sp>
      <p:sp>
        <p:nvSpPr>
          <p:cNvPr id="10242" name="Footer Placeholder 3"/>
          <p:cNvSpPr>
            <a:spLocks noGrp="1"/>
          </p:cNvSpPr>
          <p:nvPr>
            <p:ph type="ftr" sz="quarter" idx="10"/>
          </p:nvPr>
        </p:nvSpPr>
        <p:spPr>
          <a:noFill/>
        </p:spPr>
        <p:txBody>
          <a:bodyPr/>
          <a:lstStyle/>
          <a:p>
            <a:r>
              <a:rPr lang="en-US" smtClean="0"/>
              <a:t>CUST_UI_050</a:t>
            </a:r>
          </a:p>
        </p:txBody>
      </p:sp>
    </p:spTree>
  </p:cSld>
  <p:clrMapOvr>
    <a:masterClrMapping/>
  </p:clrMapOvr>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2"/>
          <p:cNvSpPr>
            <a:spLocks noGrp="1" noChangeArrowheads="1"/>
          </p:cNvSpPr>
          <p:nvPr>
            <p:ph type="title"/>
          </p:nvPr>
        </p:nvSpPr>
        <p:spPr/>
        <p:txBody>
          <a:bodyPr/>
          <a:lstStyle/>
          <a:p>
            <a:pPr eaLnBrk="1" hangingPunct="1"/>
            <a:r>
              <a:rPr lang="en-US" smtClean="0"/>
              <a:t>Inheritance Structure</a:t>
            </a:r>
          </a:p>
        </p:txBody>
      </p:sp>
      <p:sp>
        <p:nvSpPr>
          <p:cNvPr id="46082" name="Footer Placeholder 3"/>
          <p:cNvSpPr>
            <a:spLocks noGrp="1"/>
          </p:cNvSpPr>
          <p:nvPr>
            <p:ph type="ftr" sz="quarter" idx="10"/>
          </p:nvPr>
        </p:nvSpPr>
        <p:spPr>
          <a:noFill/>
        </p:spPr>
        <p:txBody>
          <a:bodyPr/>
          <a:lstStyle/>
          <a:p>
            <a:r>
              <a:rPr lang="en-US" smtClean="0"/>
              <a:t>CUST_ARCH_100</a:t>
            </a:r>
          </a:p>
        </p:txBody>
      </p:sp>
      <p:pic>
        <p:nvPicPr>
          <p:cNvPr id="46084" name="Picture 3"/>
          <p:cNvPicPr>
            <a:picLocks noChangeAspect="1" noChangeArrowheads="1"/>
          </p:cNvPicPr>
          <p:nvPr/>
        </p:nvPicPr>
        <p:blipFill>
          <a:blip r:embed="rId3" cstate="print"/>
          <a:srcRect/>
          <a:stretch>
            <a:fillRect/>
          </a:stretch>
        </p:blipFill>
        <p:spPr bwMode="auto">
          <a:xfrm>
            <a:off x="152251" y="1340768"/>
            <a:ext cx="8837613" cy="44386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3"/>
          <p:cNvSpPr>
            <a:spLocks noGrp="1" noChangeArrowheads="1"/>
          </p:cNvSpPr>
          <p:nvPr>
            <p:ph type="title"/>
          </p:nvPr>
        </p:nvSpPr>
        <p:spPr>
          <a:noFill/>
        </p:spPr>
        <p:txBody>
          <a:bodyPr/>
          <a:lstStyle/>
          <a:p>
            <a:pPr eaLnBrk="1" hangingPunct="1"/>
            <a:r>
              <a:rPr lang="en-US" smtClean="0"/>
              <a:t>Inheritance Structure</a:t>
            </a:r>
          </a:p>
        </p:txBody>
      </p:sp>
      <p:sp>
        <p:nvSpPr>
          <p:cNvPr id="47106" name="Footer Placeholder 3"/>
          <p:cNvSpPr>
            <a:spLocks noGrp="1"/>
          </p:cNvSpPr>
          <p:nvPr>
            <p:ph type="ftr" sz="quarter" idx="10"/>
          </p:nvPr>
        </p:nvSpPr>
        <p:spPr>
          <a:noFill/>
        </p:spPr>
        <p:txBody>
          <a:bodyPr/>
          <a:lstStyle/>
          <a:p>
            <a:r>
              <a:rPr lang="en-US" smtClean="0"/>
              <a:t>CUST_ARCH_110</a:t>
            </a:r>
          </a:p>
        </p:txBody>
      </p:sp>
      <p:pic>
        <p:nvPicPr>
          <p:cNvPr id="47107" name="Picture 2"/>
          <p:cNvPicPr>
            <a:picLocks noChangeAspect="1" noChangeArrowheads="1"/>
          </p:cNvPicPr>
          <p:nvPr/>
        </p:nvPicPr>
        <p:blipFill>
          <a:blip r:embed="rId3" cstate="print"/>
          <a:srcRect/>
          <a:stretch>
            <a:fillRect/>
          </a:stretch>
        </p:blipFill>
        <p:spPr bwMode="auto">
          <a:xfrm>
            <a:off x="152251" y="1268760"/>
            <a:ext cx="8826500" cy="4419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a:noFill/>
        </p:spPr>
        <p:txBody>
          <a:bodyPr/>
          <a:lstStyle/>
          <a:p>
            <a:pPr eaLnBrk="1" hangingPunct="1"/>
            <a:r>
              <a:rPr lang="en-US" smtClean="0"/>
              <a:t>Inheritance Structure</a:t>
            </a:r>
          </a:p>
        </p:txBody>
      </p:sp>
      <p:sp>
        <p:nvSpPr>
          <p:cNvPr id="48130" name="Footer Placeholder 3"/>
          <p:cNvSpPr>
            <a:spLocks noGrp="1"/>
          </p:cNvSpPr>
          <p:nvPr>
            <p:ph type="ftr" sz="quarter" idx="10"/>
          </p:nvPr>
        </p:nvSpPr>
        <p:spPr>
          <a:noFill/>
        </p:spPr>
        <p:txBody>
          <a:bodyPr/>
          <a:lstStyle/>
          <a:p>
            <a:r>
              <a:rPr lang="en-US" smtClean="0"/>
              <a:t>CUST_ARCH_120</a:t>
            </a:r>
          </a:p>
        </p:txBody>
      </p:sp>
      <p:pic>
        <p:nvPicPr>
          <p:cNvPr id="48132" name="Picture 3"/>
          <p:cNvPicPr>
            <a:picLocks noChangeAspect="1" noChangeArrowheads="1"/>
          </p:cNvPicPr>
          <p:nvPr/>
        </p:nvPicPr>
        <p:blipFill>
          <a:blip r:embed="rId3" cstate="print"/>
          <a:srcRect/>
          <a:stretch>
            <a:fillRect/>
          </a:stretch>
        </p:blipFill>
        <p:spPr bwMode="auto">
          <a:xfrm>
            <a:off x="162884" y="1355311"/>
            <a:ext cx="8820150" cy="4410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3"/>
          <p:cNvSpPr>
            <a:spLocks noGrp="1" noChangeArrowheads="1"/>
          </p:cNvSpPr>
          <p:nvPr>
            <p:ph idx="1"/>
          </p:nvPr>
        </p:nvSpPr>
        <p:spPr/>
        <p:txBody>
          <a:bodyPr>
            <a:normAutofit lnSpcReduction="10000"/>
          </a:bodyPr>
          <a:lstStyle/>
          <a:p>
            <a:pPr marL="447675" indent="-447675" eaLnBrk="1" hangingPunct="1">
              <a:buNone/>
            </a:pPr>
            <a:r>
              <a:rPr lang="en-US" smtClean="0"/>
              <a:t>API vs. Instance method:</a:t>
            </a:r>
          </a:p>
          <a:p>
            <a:pPr marL="512763"/>
            <a:r>
              <a:rPr lang="en-US" smtClean="0"/>
              <a:t>API method: A separate stand-alone transaction with a clear function (returns True or False)</a:t>
            </a:r>
          </a:p>
          <a:p>
            <a:pPr marL="548640" indent="0">
              <a:buNone/>
            </a:pPr>
            <a:r>
              <a:rPr lang="en-US" smtClean="0"/>
              <a:t>API methods can run without prior activation of a component instance</a:t>
            </a:r>
          </a:p>
          <a:p>
            <a:pPr marL="512763"/>
            <a:r>
              <a:rPr lang="en-US" smtClean="0"/>
              <a:t>Instance method: A method that uses (specifying or modifying) instance-dependent data (state)</a:t>
            </a:r>
          </a:p>
          <a:p>
            <a:pPr marL="548640" indent="0">
              <a:buNone/>
            </a:pPr>
            <a:r>
              <a:rPr lang="en-US" smtClean="0"/>
              <a:t>The proper working of the instance-dependent methods is dependent on the state of the component instance</a:t>
            </a:r>
          </a:p>
        </p:txBody>
      </p:sp>
      <p:sp>
        <p:nvSpPr>
          <p:cNvPr id="49155"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endParaRPr lang="nl-BE" sz="2800" smtClean="0"/>
          </a:p>
        </p:txBody>
      </p:sp>
      <p:sp>
        <p:nvSpPr>
          <p:cNvPr id="49154" name="Footer Placeholder 4"/>
          <p:cNvSpPr>
            <a:spLocks noGrp="1"/>
          </p:cNvSpPr>
          <p:nvPr>
            <p:ph type="ftr" sz="quarter" idx="10"/>
          </p:nvPr>
        </p:nvSpPr>
        <p:spPr>
          <a:noFill/>
        </p:spPr>
        <p:txBody>
          <a:bodyPr/>
          <a:lstStyle/>
          <a:p>
            <a:r>
              <a:rPr lang="en-US" smtClean="0"/>
              <a:t>CUST_ARCH_130</a:t>
            </a:r>
          </a:p>
        </p:txBody>
      </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9" name="Rectangle 2"/>
          <p:cNvSpPr>
            <a:spLocks noGrp="1" noChangeArrowheads="1"/>
          </p:cNvSpPr>
          <p:nvPr>
            <p:ph type="title"/>
          </p:nvPr>
        </p:nvSpPr>
        <p:spPr/>
        <p:txBody>
          <a:bodyPr>
            <a:normAutofit fontScale="90000"/>
          </a:bodyPr>
          <a:lstStyle/>
          <a:p>
            <a:pPr eaLnBrk="1" hangingPunct="1"/>
            <a:r>
              <a:rPr lang="en-US" sz="2800" smtClean="0"/>
              <a:t>Business Layer Component Structure - Terminology</a:t>
            </a:r>
          </a:p>
        </p:txBody>
      </p:sp>
      <p:sp>
        <p:nvSpPr>
          <p:cNvPr id="50178" name="Footer Placeholder 3"/>
          <p:cNvSpPr>
            <a:spLocks noGrp="1"/>
          </p:cNvSpPr>
          <p:nvPr>
            <p:ph type="ftr" sz="quarter" idx="10"/>
          </p:nvPr>
        </p:nvSpPr>
        <p:spPr>
          <a:noFill/>
        </p:spPr>
        <p:txBody>
          <a:bodyPr/>
          <a:lstStyle/>
          <a:p>
            <a:r>
              <a:rPr lang="en-US" smtClean="0"/>
              <a:t>CUST_ARCH_140</a:t>
            </a:r>
          </a:p>
        </p:txBody>
      </p:sp>
      <p:sp>
        <p:nvSpPr>
          <p:cNvPr id="50180" name="AutoShape 3"/>
          <p:cNvSpPr>
            <a:spLocks noChangeArrowheads="1"/>
          </p:cNvSpPr>
          <p:nvPr/>
        </p:nvSpPr>
        <p:spPr bwMode="auto">
          <a:xfrm>
            <a:off x="3897643" y="2280692"/>
            <a:ext cx="825500" cy="660400"/>
          </a:xfrm>
          <a:prstGeom prst="roundRect">
            <a:avLst>
              <a:gd name="adj" fmla="val 16667"/>
            </a:avLst>
          </a:prstGeom>
          <a:solidFill>
            <a:srgbClr val="D3F1F0">
              <a:alpha val="40000"/>
            </a:srgbClr>
          </a:solidFill>
          <a:ln w="9525">
            <a:solidFill>
              <a:schemeClr val="tx1"/>
            </a:solidFill>
            <a:round/>
            <a:headEnd/>
            <a:tailEnd/>
          </a:ln>
        </p:spPr>
        <p:txBody>
          <a:bodyPr wrap="none" anchor="ctr"/>
          <a:lstStyle/>
          <a:p>
            <a:pPr eaLnBrk="0" hangingPunct="0"/>
            <a:r>
              <a:rPr lang="nl-BE" sz="1400">
                <a:latin typeface="+mj-lt"/>
              </a:rPr>
              <a:t>ins_BC.p</a:t>
            </a:r>
            <a:endParaRPr lang="en-US" sz="1400">
              <a:latin typeface="+mj-lt"/>
            </a:endParaRPr>
          </a:p>
        </p:txBody>
      </p:sp>
      <p:sp>
        <p:nvSpPr>
          <p:cNvPr id="50181" name="Rectangle 4"/>
          <p:cNvSpPr>
            <a:spLocks noChangeArrowheads="1"/>
          </p:cNvSpPr>
          <p:nvPr/>
        </p:nvSpPr>
        <p:spPr bwMode="auto">
          <a:xfrm>
            <a:off x="3592843" y="1683792"/>
            <a:ext cx="4368800" cy="2260600"/>
          </a:xfrm>
          <a:prstGeom prst="rect">
            <a:avLst/>
          </a:prstGeom>
          <a:noFill/>
          <a:ln w="12700">
            <a:solidFill>
              <a:schemeClr val="tx1"/>
            </a:solidFill>
            <a:prstDash val="dash"/>
            <a:miter lim="800000"/>
            <a:headEnd/>
            <a:tailEnd/>
          </a:ln>
        </p:spPr>
        <p:txBody>
          <a:bodyPr wrap="none"/>
          <a:lstStyle/>
          <a:p>
            <a:pPr eaLnBrk="0" hangingPunct="0"/>
            <a:r>
              <a:rPr lang="nl-BE" sz="2400" b="0">
                <a:latin typeface="+mj-lt"/>
              </a:rPr>
              <a:t>Business Component </a:t>
            </a:r>
            <a:r>
              <a:rPr lang="nl-BE" sz="2400" b="0" smtClean="0">
                <a:latin typeface="+mj-lt"/>
              </a:rPr>
              <a:t>‘BC’</a:t>
            </a:r>
            <a:endParaRPr lang="en-US" sz="2400" b="0">
              <a:latin typeface="+mj-lt"/>
            </a:endParaRPr>
          </a:p>
        </p:txBody>
      </p:sp>
      <p:sp>
        <p:nvSpPr>
          <p:cNvPr id="50182" name="AutoShape 5"/>
          <p:cNvSpPr>
            <a:spLocks noChangeArrowheads="1"/>
          </p:cNvSpPr>
          <p:nvPr/>
        </p:nvSpPr>
        <p:spPr bwMode="auto">
          <a:xfrm>
            <a:off x="3897643" y="30807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api_BC.p</a:t>
            </a:r>
            <a:endParaRPr lang="en-US" sz="1400">
              <a:latin typeface="+mj-lt"/>
            </a:endParaRPr>
          </a:p>
        </p:txBody>
      </p:sp>
      <p:sp>
        <p:nvSpPr>
          <p:cNvPr id="50183" name="Text Box 6"/>
          <p:cNvSpPr txBox="1">
            <a:spLocks noChangeArrowheads="1"/>
          </p:cNvSpPr>
          <p:nvPr/>
        </p:nvSpPr>
        <p:spPr bwMode="auto">
          <a:xfrm>
            <a:off x="636918" y="1609179"/>
            <a:ext cx="1742785" cy="707886"/>
          </a:xfrm>
          <a:prstGeom prst="rect">
            <a:avLst/>
          </a:prstGeom>
          <a:noFill/>
          <a:ln w="9525">
            <a:noFill/>
            <a:miter lim="800000"/>
            <a:headEnd/>
            <a:tailEnd/>
          </a:ln>
        </p:spPr>
        <p:txBody>
          <a:bodyPr wrap="none">
            <a:spAutoFit/>
          </a:bodyPr>
          <a:lstStyle/>
          <a:p>
            <a:pPr algn="l" eaLnBrk="0" hangingPunct="0"/>
            <a:r>
              <a:rPr lang="nl-BE" sz="2400" b="0" smtClean="0">
                <a:solidFill>
                  <a:srgbClr val="008EF3"/>
                </a:solidFill>
                <a:latin typeface="+mj-lt"/>
              </a:rPr>
              <a:t>AppServer</a:t>
            </a:r>
            <a:endParaRPr lang="nl-BE" sz="2400" b="0">
              <a:solidFill>
                <a:srgbClr val="008EF3"/>
              </a:solidFill>
              <a:latin typeface="+mj-lt"/>
            </a:endParaRPr>
          </a:p>
          <a:p>
            <a:pPr algn="l" eaLnBrk="0" hangingPunct="0"/>
            <a:r>
              <a:rPr lang="nl-BE" sz="1600" b="0">
                <a:solidFill>
                  <a:srgbClr val="008EF3"/>
                </a:solidFill>
                <a:latin typeface="+mj-lt"/>
              </a:rPr>
              <a:t>Progress 4GL</a:t>
            </a:r>
            <a:endParaRPr lang="en-US" sz="1600" b="0">
              <a:solidFill>
                <a:srgbClr val="008EF3"/>
              </a:solidFill>
              <a:latin typeface="+mj-lt"/>
            </a:endParaRPr>
          </a:p>
        </p:txBody>
      </p:sp>
      <p:sp>
        <p:nvSpPr>
          <p:cNvPr id="50184" name="Line 7"/>
          <p:cNvSpPr>
            <a:spLocks noChangeShapeType="1"/>
          </p:cNvSpPr>
          <p:nvPr/>
        </p:nvSpPr>
        <p:spPr bwMode="auto">
          <a:xfrm>
            <a:off x="697243" y="15567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5" name="Text Box 8"/>
          <p:cNvSpPr txBox="1">
            <a:spLocks noChangeArrowheads="1"/>
          </p:cNvSpPr>
          <p:nvPr/>
        </p:nvSpPr>
        <p:spPr bwMode="auto">
          <a:xfrm>
            <a:off x="640093" y="4149179"/>
            <a:ext cx="1743075" cy="701675"/>
          </a:xfrm>
          <a:prstGeom prst="rect">
            <a:avLst/>
          </a:prstGeom>
          <a:noFill/>
          <a:ln w="9525">
            <a:noFill/>
            <a:miter lim="800000"/>
            <a:headEnd/>
            <a:tailEnd/>
          </a:ln>
        </p:spPr>
        <p:txBody>
          <a:bodyPr wrap="none">
            <a:spAutoFit/>
          </a:bodyPr>
          <a:lstStyle/>
          <a:p>
            <a:pPr algn="l" eaLnBrk="0" hangingPunct="0"/>
            <a:r>
              <a:rPr lang="nl-BE" sz="2400" b="0">
                <a:solidFill>
                  <a:srgbClr val="008EF3"/>
                </a:solidFill>
                <a:latin typeface="+mj-lt"/>
              </a:rPr>
              <a:t>.NET Client</a:t>
            </a:r>
          </a:p>
          <a:p>
            <a:pPr algn="l" eaLnBrk="0" hangingPunct="0"/>
            <a:r>
              <a:rPr lang="nl-BE" sz="1600" b="0">
                <a:solidFill>
                  <a:srgbClr val="008EF3"/>
                </a:solidFill>
                <a:latin typeface="+mj-lt"/>
              </a:rPr>
              <a:t>C#</a:t>
            </a:r>
            <a:endParaRPr lang="en-US" sz="1600" b="0">
              <a:solidFill>
                <a:srgbClr val="008EF3"/>
              </a:solidFill>
              <a:latin typeface="+mj-lt"/>
            </a:endParaRPr>
          </a:p>
        </p:txBody>
      </p:sp>
      <p:sp>
        <p:nvSpPr>
          <p:cNvPr id="50186" name="Line 9"/>
          <p:cNvSpPr>
            <a:spLocks noChangeShapeType="1"/>
          </p:cNvSpPr>
          <p:nvPr/>
        </p:nvSpPr>
        <p:spPr bwMode="auto">
          <a:xfrm>
            <a:off x="735343" y="41221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7" name="Line 10"/>
          <p:cNvSpPr>
            <a:spLocks noChangeShapeType="1"/>
          </p:cNvSpPr>
          <p:nvPr/>
        </p:nvSpPr>
        <p:spPr bwMode="auto">
          <a:xfrm>
            <a:off x="722643" y="5760492"/>
            <a:ext cx="7772400" cy="0"/>
          </a:xfrm>
          <a:prstGeom prst="line">
            <a:avLst/>
          </a:prstGeom>
          <a:noFill/>
          <a:ln w="9525">
            <a:solidFill>
              <a:srgbClr val="008EF3"/>
            </a:solidFill>
            <a:round/>
            <a:headEnd/>
            <a:tailEnd/>
          </a:ln>
        </p:spPr>
        <p:txBody>
          <a:bodyPr/>
          <a:lstStyle/>
          <a:p>
            <a:endParaRPr lang="en-US">
              <a:latin typeface="+mj-lt"/>
            </a:endParaRPr>
          </a:p>
        </p:txBody>
      </p:sp>
      <p:sp>
        <p:nvSpPr>
          <p:cNvPr id="50188" name="Rectangle 11"/>
          <p:cNvSpPr>
            <a:spLocks noChangeArrowheads="1"/>
          </p:cNvSpPr>
          <p:nvPr/>
        </p:nvSpPr>
        <p:spPr bwMode="auto">
          <a:xfrm>
            <a:off x="5675643" y="22298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89" name="Rectangle 12"/>
          <p:cNvSpPr>
            <a:spLocks noChangeArrowheads="1"/>
          </p:cNvSpPr>
          <p:nvPr/>
        </p:nvSpPr>
        <p:spPr bwMode="auto">
          <a:xfrm>
            <a:off x="5819788" y="31950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0" name="Rectangle 13"/>
          <p:cNvSpPr>
            <a:spLocks noChangeArrowheads="1"/>
          </p:cNvSpPr>
          <p:nvPr/>
        </p:nvSpPr>
        <p:spPr bwMode="auto">
          <a:xfrm>
            <a:off x="5828043" y="2407692"/>
            <a:ext cx="609600" cy="508000"/>
          </a:xfrm>
          <a:prstGeom prst="rect">
            <a:avLst/>
          </a:prstGeom>
          <a:solidFill>
            <a:srgbClr val="D3F1F0"/>
          </a:solidFill>
          <a:ln w="9525">
            <a:solidFill>
              <a:schemeClr val="tx1"/>
            </a:solidFill>
            <a:miter lim="800000"/>
            <a:headEnd/>
            <a:tailEnd/>
          </a:ln>
        </p:spPr>
        <p:txBody>
          <a:bodyPr wrap="none" anchor="ctr"/>
          <a:lstStyle/>
          <a:p>
            <a:endParaRPr lang="en-IE">
              <a:latin typeface="+mj-lt"/>
            </a:endParaRPr>
          </a:p>
        </p:txBody>
      </p:sp>
      <p:sp>
        <p:nvSpPr>
          <p:cNvPr id="50191" name="Rectangle 14"/>
          <p:cNvSpPr>
            <a:spLocks noChangeArrowheads="1"/>
          </p:cNvSpPr>
          <p:nvPr/>
        </p:nvSpPr>
        <p:spPr bwMode="auto">
          <a:xfrm>
            <a:off x="5967743" y="2547392"/>
            <a:ext cx="609600" cy="508000"/>
          </a:xfrm>
          <a:prstGeom prst="rect">
            <a:avLst/>
          </a:prstGeom>
          <a:solidFill>
            <a:srgbClr val="D3F1F0"/>
          </a:solidFill>
          <a:ln w="9525">
            <a:solidFill>
              <a:schemeClr val="tx1"/>
            </a:solidFill>
            <a:miter lim="800000"/>
            <a:headEnd/>
            <a:tailEnd/>
          </a:ln>
        </p:spPr>
        <p:txBody>
          <a:bodyPr wrap="none" anchor="ctr"/>
          <a:lstStyle/>
          <a:p>
            <a:pPr eaLnBrk="0" hangingPunct="0"/>
            <a:endParaRPr lang="en-US" sz="1400">
              <a:solidFill>
                <a:schemeClr val="bg2"/>
              </a:solidFill>
              <a:latin typeface="+mj-lt"/>
            </a:endParaRPr>
          </a:p>
        </p:txBody>
      </p:sp>
      <p:sp>
        <p:nvSpPr>
          <p:cNvPr id="50192" name="Text Box 15"/>
          <p:cNvSpPr txBox="1">
            <a:spLocks noChangeArrowheads="1"/>
          </p:cNvSpPr>
          <p:nvPr/>
        </p:nvSpPr>
        <p:spPr bwMode="auto">
          <a:xfrm>
            <a:off x="6712281" y="2266404"/>
            <a:ext cx="1223412" cy="523220"/>
          </a:xfrm>
          <a:prstGeom prst="rect">
            <a:avLst/>
          </a:prstGeom>
          <a:noFill/>
          <a:ln w="9525">
            <a:noFill/>
            <a:miter lim="800000"/>
            <a:headEnd/>
            <a:tailEnd/>
          </a:ln>
        </p:spPr>
        <p:txBody>
          <a:bodyPr wrap="none">
            <a:spAutoFit/>
          </a:bodyPr>
          <a:lstStyle/>
          <a:p>
            <a:pPr algn="l" eaLnBrk="0" hangingPunct="0"/>
            <a:r>
              <a:rPr lang="nl-BE" sz="1400">
                <a:latin typeface="+mj-lt"/>
              </a:rPr>
              <a:t>Program</a:t>
            </a:r>
          </a:p>
          <a:p>
            <a:pPr algn="l" eaLnBrk="0" hangingPunct="0"/>
            <a:r>
              <a:rPr lang="nl-BE" sz="1400">
                <a:latin typeface="+mj-lt"/>
              </a:rPr>
              <a:t>Program0..9</a:t>
            </a:r>
            <a:endParaRPr lang="en-US" sz="1400">
              <a:latin typeface="+mj-lt"/>
            </a:endParaRPr>
          </a:p>
        </p:txBody>
      </p:sp>
      <p:sp>
        <p:nvSpPr>
          <p:cNvPr id="50193" name="Text Box 16"/>
          <p:cNvSpPr txBox="1">
            <a:spLocks noChangeArrowheads="1"/>
          </p:cNvSpPr>
          <p:nvPr/>
        </p:nvSpPr>
        <p:spPr bwMode="auto">
          <a:xfrm>
            <a:off x="6715140" y="3282404"/>
            <a:ext cx="720069" cy="307777"/>
          </a:xfrm>
          <a:prstGeom prst="rect">
            <a:avLst/>
          </a:prstGeom>
          <a:noFill/>
          <a:ln w="9525">
            <a:noFill/>
            <a:miter lim="800000"/>
            <a:headEnd/>
            <a:tailEnd/>
          </a:ln>
        </p:spPr>
        <p:txBody>
          <a:bodyPr wrap="none">
            <a:spAutoFit/>
          </a:bodyPr>
          <a:lstStyle/>
          <a:p>
            <a:pPr algn="l" eaLnBrk="0" hangingPunct="0"/>
            <a:r>
              <a:rPr lang="nl-BE" sz="1400">
                <a:latin typeface="+mj-lt"/>
              </a:rPr>
              <a:t>Query</a:t>
            </a:r>
            <a:endParaRPr lang="en-US" sz="1400">
              <a:latin typeface="+mj-lt"/>
            </a:endParaRPr>
          </a:p>
        </p:txBody>
      </p:sp>
      <p:sp>
        <p:nvSpPr>
          <p:cNvPr id="50194" name="AutoShape 17"/>
          <p:cNvSpPr>
            <a:spLocks noChangeArrowheads="1"/>
          </p:cNvSpPr>
          <p:nvPr/>
        </p:nvSpPr>
        <p:spPr bwMode="auto">
          <a:xfrm>
            <a:off x="3567443" y="4261892"/>
            <a:ext cx="825500" cy="660400"/>
          </a:xfrm>
          <a:prstGeom prst="roundRect">
            <a:avLst>
              <a:gd name="adj" fmla="val 16667"/>
            </a:avLst>
          </a:prstGeom>
          <a:solidFill>
            <a:srgbClr val="D3F1F0"/>
          </a:solidFill>
          <a:ln w="9525">
            <a:solidFill>
              <a:schemeClr val="tx1"/>
            </a:solidFill>
            <a:round/>
            <a:headEnd/>
            <a:tailEnd/>
          </a:ln>
        </p:spPr>
        <p:txBody>
          <a:bodyPr wrap="none" anchor="ctr"/>
          <a:lstStyle/>
          <a:p>
            <a:pPr eaLnBrk="0" hangingPunct="0"/>
            <a:r>
              <a:rPr lang="nl-BE" sz="1400">
                <a:latin typeface="+mj-lt"/>
              </a:rPr>
              <a:t>I_BC</a:t>
            </a:r>
            <a:endParaRPr lang="en-US" sz="1400">
              <a:latin typeface="+mj-lt"/>
            </a:endParaRPr>
          </a:p>
        </p:txBody>
      </p:sp>
      <p:sp>
        <p:nvSpPr>
          <p:cNvPr id="50195" name="AutoShape 18"/>
          <p:cNvSpPr>
            <a:spLocks noChangeArrowheads="1"/>
          </p:cNvSpPr>
          <p:nvPr/>
        </p:nvSpPr>
        <p:spPr bwMode="auto">
          <a:xfrm>
            <a:off x="3567443" y="4998492"/>
            <a:ext cx="825500" cy="660400"/>
          </a:xfrm>
          <a:prstGeom prst="roundRect">
            <a:avLst>
              <a:gd name="adj" fmla="val 16667"/>
            </a:avLst>
          </a:prstGeom>
          <a:solidFill>
            <a:srgbClr val="75D1A3"/>
          </a:solidFill>
          <a:ln w="9525">
            <a:solidFill>
              <a:schemeClr val="tx1"/>
            </a:solidFill>
            <a:round/>
            <a:headEnd/>
            <a:tailEnd/>
          </a:ln>
        </p:spPr>
        <p:txBody>
          <a:bodyPr wrap="none" anchor="ctr"/>
          <a:lstStyle/>
          <a:p>
            <a:pPr eaLnBrk="0" hangingPunct="0"/>
            <a:r>
              <a:rPr lang="nl-BE" sz="1400">
                <a:latin typeface="+mj-lt"/>
              </a:rPr>
              <a:t>I_BCSAO</a:t>
            </a:r>
            <a:endParaRPr lang="en-US" sz="1400">
              <a:latin typeface="+mj-lt"/>
            </a:endParaRPr>
          </a:p>
        </p:txBody>
      </p:sp>
      <p:sp>
        <p:nvSpPr>
          <p:cNvPr id="50196" name="Rectangle 19"/>
          <p:cNvSpPr>
            <a:spLocks noChangeArrowheads="1"/>
          </p:cNvSpPr>
          <p:nvPr/>
        </p:nvSpPr>
        <p:spPr bwMode="auto">
          <a:xfrm>
            <a:off x="6005843" y="4338092"/>
            <a:ext cx="698500" cy="508000"/>
          </a:xfrm>
          <a:prstGeom prst="rect">
            <a:avLst/>
          </a:prstGeom>
          <a:solidFill>
            <a:srgbClr val="D3F1F0"/>
          </a:solidFill>
          <a:ln w="9525">
            <a:solidFill>
              <a:schemeClr val="tx1"/>
            </a:solidFill>
            <a:miter lim="800000"/>
            <a:headEnd/>
            <a:tailEnd/>
          </a:ln>
        </p:spPr>
        <p:txBody>
          <a:bodyPr wrap="none" anchor="ctr"/>
          <a:lstStyle/>
          <a:p>
            <a:pPr eaLnBrk="0" hangingPunct="0"/>
            <a:r>
              <a:rPr lang="nl-BE" sz="1400">
                <a:latin typeface="+mj-lt"/>
              </a:rPr>
              <a:t>BC</a:t>
            </a:r>
            <a:endParaRPr lang="en-US" sz="1400">
              <a:latin typeface="+mj-lt"/>
            </a:endParaRPr>
          </a:p>
        </p:txBody>
      </p:sp>
      <p:sp>
        <p:nvSpPr>
          <p:cNvPr id="50197" name="Rectangle 20"/>
          <p:cNvSpPr>
            <a:spLocks noChangeArrowheads="1"/>
          </p:cNvSpPr>
          <p:nvPr/>
        </p:nvSpPr>
        <p:spPr bwMode="auto">
          <a:xfrm>
            <a:off x="6018543" y="5061992"/>
            <a:ext cx="698500" cy="508000"/>
          </a:xfrm>
          <a:prstGeom prst="rect">
            <a:avLst/>
          </a:prstGeom>
          <a:solidFill>
            <a:srgbClr val="75D1A3"/>
          </a:solidFill>
          <a:ln w="9525">
            <a:solidFill>
              <a:schemeClr val="tx1"/>
            </a:solidFill>
            <a:miter lim="800000"/>
            <a:headEnd/>
            <a:tailEnd/>
          </a:ln>
        </p:spPr>
        <p:txBody>
          <a:bodyPr wrap="none" anchor="ctr"/>
          <a:lstStyle/>
          <a:p>
            <a:pPr eaLnBrk="0" hangingPunct="0"/>
            <a:r>
              <a:rPr lang="nl-BE" sz="1400">
                <a:latin typeface="+mj-lt"/>
              </a:rPr>
              <a:t>BCSAO</a:t>
            </a:r>
            <a:endParaRPr lang="en-US" sz="1400">
              <a:latin typeface="+mj-lt"/>
            </a:endParaRPr>
          </a:p>
        </p:txBody>
      </p:sp>
      <p:sp>
        <p:nvSpPr>
          <p:cNvPr id="50198" name="Line 21"/>
          <p:cNvSpPr>
            <a:spLocks noChangeShapeType="1"/>
          </p:cNvSpPr>
          <p:nvPr/>
        </p:nvSpPr>
        <p:spPr bwMode="auto">
          <a:xfrm>
            <a:off x="4380243" y="4579392"/>
            <a:ext cx="1625600" cy="0"/>
          </a:xfrm>
          <a:prstGeom prst="line">
            <a:avLst/>
          </a:prstGeom>
          <a:noFill/>
          <a:ln w="9525">
            <a:solidFill>
              <a:schemeClr val="tx1"/>
            </a:solidFill>
            <a:prstDash val="dash"/>
            <a:round/>
            <a:headEnd type="stealth" w="med" len="med"/>
            <a:tailEnd/>
          </a:ln>
        </p:spPr>
        <p:txBody>
          <a:bodyPr wrap="none" anchor="ctr"/>
          <a:lstStyle/>
          <a:p>
            <a:endParaRPr lang="en-US">
              <a:latin typeface="+mj-lt"/>
            </a:endParaRPr>
          </a:p>
        </p:txBody>
      </p:sp>
      <p:sp>
        <p:nvSpPr>
          <p:cNvPr id="50199" name="Text Box 22"/>
          <p:cNvSpPr txBox="1">
            <a:spLocks noChangeArrowheads="1"/>
          </p:cNvSpPr>
          <p:nvPr/>
        </p:nvSpPr>
        <p:spPr bwMode="auto">
          <a:xfrm>
            <a:off x="4616781" y="43111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0" name="Line 23"/>
          <p:cNvSpPr>
            <a:spLocks noChangeShapeType="1"/>
          </p:cNvSpPr>
          <p:nvPr/>
        </p:nvSpPr>
        <p:spPr bwMode="auto">
          <a:xfrm>
            <a:off x="4380243" y="5303292"/>
            <a:ext cx="1625600" cy="0"/>
          </a:xfrm>
          <a:prstGeom prst="line">
            <a:avLst/>
          </a:prstGeom>
          <a:noFill/>
          <a:ln w="9525">
            <a:solidFill>
              <a:schemeClr val="tx1"/>
            </a:solidFill>
            <a:prstDash val="lgDash"/>
            <a:round/>
            <a:headEnd type="stealth" w="med" len="med"/>
            <a:tailEnd/>
          </a:ln>
        </p:spPr>
        <p:txBody>
          <a:bodyPr wrap="none" anchor="ctr"/>
          <a:lstStyle/>
          <a:p>
            <a:endParaRPr lang="en-US">
              <a:latin typeface="+mj-lt"/>
            </a:endParaRPr>
          </a:p>
        </p:txBody>
      </p:sp>
      <p:sp>
        <p:nvSpPr>
          <p:cNvPr id="50201" name="Text Box 24"/>
          <p:cNvSpPr txBox="1">
            <a:spLocks noChangeArrowheads="1"/>
          </p:cNvSpPr>
          <p:nvPr/>
        </p:nvSpPr>
        <p:spPr bwMode="auto">
          <a:xfrm>
            <a:off x="4616781" y="5035004"/>
            <a:ext cx="1191352" cy="307777"/>
          </a:xfrm>
          <a:prstGeom prst="rect">
            <a:avLst/>
          </a:prstGeom>
          <a:noFill/>
          <a:ln w="9525">
            <a:noFill/>
            <a:miter lim="800000"/>
            <a:headEnd/>
            <a:tailEnd/>
          </a:ln>
        </p:spPr>
        <p:txBody>
          <a:bodyPr wrap="none">
            <a:spAutoFit/>
          </a:bodyPr>
          <a:lstStyle/>
          <a:p>
            <a:pPr algn="l" eaLnBrk="0" hangingPunct="0"/>
            <a:r>
              <a:rPr lang="nl-BE" sz="1400" b="0">
                <a:latin typeface="+mj-lt"/>
              </a:rPr>
              <a:t>Implements</a:t>
            </a:r>
            <a:endParaRPr lang="en-US" sz="1400" b="0">
              <a:latin typeface="+mj-lt"/>
            </a:endParaRPr>
          </a:p>
        </p:txBody>
      </p:sp>
      <p:sp>
        <p:nvSpPr>
          <p:cNvPr id="50202" name="Line 25"/>
          <p:cNvSpPr>
            <a:spLocks noChangeShapeType="1"/>
          </p:cNvSpPr>
          <p:nvPr/>
        </p:nvSpPr>
        <p:spPr bwMode="auto">
          <a:xfrm flipH="1" flipV="1">
            <a:off x="4723143" y="2737892"/>
            <a:ext cx="1435100" cy="16002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3" name="Line 26"/>
          <p:cNvSpPr>
            <a:spLocks noChangeShapeType="1"/>
          </p:cNvSpPr>
          <p:nvPr/>
        </p:nvSpPr>
        <p:spPr bwMode="auto">
          <a:xfrm flipH="1" flipV="1">
            <a:off x="4710443" y="3487192"/>
            <a:ext cx="1397000" cy="15748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4" name="Rectangle 27"/>
          <p:cNvSpPr>
            <a:spLocks noChangeArrowheads="1"/>
          </p:cNvSpPr>
          <p:nvPr/>
        </p:nvSpPr>
        <p:spPr bwMode="auto">
          <a:xfrm>
            <a:off x="7304418" y="4733379"/>
            <a:ext cx="1079500" cy="508000"/>
          </a:xfrm>
          <a:prstGeom prst="rect">
            <a:avLst/>
          </a:prstGeom>
          <a:solidFill>
            <a:srgbClr val="FFCC00"/>
          </a:solidFill>
          <a:ln w="9525">
            <a:solidFill>
              <a:schemeClr val="tx1"/>
            </a:solidFill>
            <a:miter lim="800000"/>
            <a:headEnd/>
            <a:tailEnd/>
          </a:ln>
        </p:spPr>
        <p:txBody>
          <a:bodyPr wrap="none" anchor="ctr"/>
          <a:lstStyle/>
          <a:p>
            <a:pPr eaLnBrk="0" hangingPunct="0"/>
            <a:r>
              <a:rPr lang="nl-BE" sz="1400">
                <a:latin typeface="+mj-lt"/>
              </a:rPr>
              <a:t>UI </a:t>
            </a:r>
            <a:r>
              <a:rPr lang="nl-BE" sz="1400" smtClean="0">
                <a:latin typeface="+mj-lt"/>
              </a:rPr>
              <a:t>Forms</a:t>
            </a:r>
            <a:endParaRPr lang="en-US" sz="1400">
              <a:latin typeface="+mj-lt"/>
            </a:endParaRPr>
          </a:p>
        </p:txBody>
      </p:sp>
      <p:sp>
        <p:nvSpPr>
          <p:cNvPr id="50205" name="Line 28"/>
          <p:cNvSpPr>
            <a:spLocks noChangeShapeType="1"/>
          </p:cNvSpPr>
          <p:nvPr/>
        </p:nvSpPr>
        <p:spPr bwMode="auto">
          <a:xfrm flipH="1">
            <a:off x="6729743" y="4947692"/>
            <a:ext cx="585788" cy="406400"/>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
        <p:nvSpPr>
          <p:cNvPr id="50206" name="Line 29"/>
          <p:cNvSpPr>
            <a:spLocks noChangeShapeType="1"/>
          </p:cNvSpPr>
          <p:nvPr/>
        </p:nvSpPr>
        <p:spPr bwMode="auto">
          <a:xfrm flipH="1" flipV="1">
            <a:off x="6704343" y="4617492"/>
            <a:ext cx="593725" cy="319087"/>
          </a:xfrm>
          <a:prstGeom prst="line">
            <a:avLst/>
          </a:prstGeom>
          <a:noFill/>
          <a:ln w="9525">
            <a:solidFill>
              <a:schemeClr val="tx1"/>
            </a:solidFill>
            <a:round/>
            <a:headEnd/>
            <a:tailEnd type="triangle" w="med" len="med"/>
          </a:ln>
        </p:spPr>
        <p:txBody>
          <a:bodyPr wrap="none" anchor="ctr"/>
          <a:lstStyle/>
          <a:p>
            <a:endParaRPr lang="en-US">
              <a:latin typeface="+mj-lt"/>
            </a:endParaRPr>
          </a:p>
        </p:txBody>
      </p:sp>
    </p:spTree>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3"/>
          <p:cNvSpPr>
            <a:spLocks noGrp="1" noChangeArrowheads="1"/>
          </p:cNvSpPr>
          <p:nvPr>
            <p:ph idx="1"/>
          </p:nvPr>
        </p:nvSpPr>
        <p:spPr/>
        <p:txBody>
          <a:bodyPr>
            <a:normAutofit fontScale="92500" lnSpcReduction="10000"/>
          </a:bodyPr>
          <a:lstStyle/>
          <a:p>
            <a:pPr eaLnBrk="1" hangingPunct="1"/>
            <a:r>
              <a:rPr lang="en-US" smtClean="0"/>
              <a:t>The foundation infrastructure logic is built on predefined patterns for application functions</a:t>
            </a:r>
          </a:p>
          <a:p>
            <a:pPr eaLnBrk="1" hangingPunct="1"/>
            <a:r>
              <a:rPr lang="en-US" smtClean="0"/>
              <a:t>For example:</a:t>
            </a:r>
          </a:p>
          <a:p>
            <a:pPr lvl="1" eaLnBrk="1" hangingPunct="1"/>
            <a:r>
              <a:rPr lang="en-US" sz="2000" smtClean="0"/>
              <a:t>Start an application session</a:t>
            </a:r>
          </a:p>
          <a:p>
            <a:pPr lvl="1" eaLnBrk="1" hangingPunct="1"/>
            <a:r>
              <a:rPr lang="en-US" sz="2000" smtClean="0"/>
              <a:t>Browse for an object</a:t>
            </a:r>
          </a:p>
          <a:p>
            <a:pPr lvl="1" eaLnBrk="1" hangingPunct="1"/>
            <a:r>
              <a:rPr lang="en-US" sz="2000" smtClean="0"/>
              <a:t>Start an activity</a:t>
            </a:r>
          </a:p>
          <a:p>
            <a:pPr lvl="1" eaLnBrk="1" hangingPunct="1"/>
            <a:r>
              <a:rPr lang="en-US" sz="2000" smtClean="0"/>
              <a:t>Create an object</a:t>
            </a:r>
          </a:p>
          <a:p>
            <a:pPr lvl="1" eaLnBrk="1" hangingPunct="1"/>
            <a:r>
              <a:rPr lang="en-US" sz="2000" smtClean="0"/>
              <a:t>Modify an object</a:t>
            </a:r>
          </a:p>
          <a:p>
            <a:pPr lvl="1" eaLnBrk="1" hangingPunct="1"/>
            <a:r>
              <a:rPr lang="en-US" sz="2000" smtClean="0"/>
              <a:t>Delete an object</a:t>
            </a:r>
          </a:p>
          <a:p>
            <a:pPr lvl="1" eaLnBrk="1" hangingPunct="1"/>
            <a:r>
              <a:rPr lang="en-US" sz="2000" smtClean="0"/>
              <a:t>Maintain a set of objects</a:t>
            </a:r>
          </a:p>
          <a:p>
            <a:pPr eaLnBrk="1" hangingPunct="1"/>
            <a:r>
              <a:rPr lang="en-US" sz="3000" smtClean="0"/>
              <a:t>Patterns (re)use fixed flows in the code to execute code in predefined methods</a:t>
            </a:r>
          </a:p>
          <a:p>
            <a:pPr marL="365760" indent="0" eaLnBrk="1" hangingPunct="1">
              <a:buNone/>
            </a:pPr>
            <a:r>
              <a:rPr lang="en-US" sz="3000" smtClean="0"/>
              <a:t>This is implemented in the abstract foundation components</a:t>
            </a:r>
          </a:p>
        </p:txBody>
      </p:sp>
      <p:sp>
        <p:nvSpPr>
          <p:cNvPr id="51203" name="Rectangle 2"/>
          <p:cNvSpPr>
            <a:spLocks noGrp="1" noChangeArrowheads="1"/>
          </p:cNvSpPr>
          <p:nvPr>
            <p:ph type="title"/>
          </p:nvPr>
        </p:nvSpPr>
        <p:spPr/>
        <p:txBody>
          <a:bodyPr/>
          <a:lstStyle/>
          <a:p>
            <a:pPr eaLnBrk="1" hangingPunct="1"/>
            <a:r>
              <a:rPr lang="en-US" smtClean="0"/>
              <a:t>Application Patterns</a:t>
            </a:r>
          </a:p>
        </p:txBody>
      </p:sp>
      <p:sp>
        <p:nvSpPr>
          <p:cNvPr id="51202" name="Footer Placeholder 3"/>
          <p:cNvSpPr>
            <a:spLocks noGrp="1"/>
          </p:cNvSpPr>
          <p:nvPr>
            <p:ph type="ftr" sz="quarter" idx="10"/>
          </p:nvPr>
        </p:nvSpPr>
        <p:spPr>
          <a:noFill/>
        </p:spPr>
        <p:txBody>
          <a:bodyPr/>
          <a:lstStyle/>
          <a:p>
            <a:r>
              <a:rPr lang="en-US" smtClean="0"/>
              <a:t>CUST_ARCH_150</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7" name="Rectangle 2"/>
          <p:cNvSpPr>
            <a:spLocks noGrp="1" noChangeArrowheads="1"/>
          </p:cNvSpPr>
          <p:nvPr>
            <p:ph type="title"/>
          </p:nvPr>
        </p:nvSpPr>
        <p:spPr/>
        <p:txBody>
          <a:bodyPr>
            <a:normAutofit fontScale="90000"/>
          </a:bodyPr>
          <a:lstStyle/>
          <a:p>
            <a:pPr eaLnBrk="1" hangingPunct="1"/>
            <a:r>
              <a:rPr lang="en-US" smtClean="0"/>
              <a:t>Application Patterns Client – Open the Form</a:t>
            </a:r>
            <a:endParaRPr lang="nl-BE" smtClean="0"/>
          </a:p>
        </p:txBody>
      </p:sp>
      <p:sp>
        <p:nvSpPr>
          <p:cNvPr id="52226" name="Footer Placeholder 4"/>
          <p:cNvSpPr>
            <a:spLocks noGrp="1"/>
          </p:cNvSpPr>
          <p:nvPr>
            <p:ph type="ftr" sz="quarter" idx="10"/>
          </p:nvPr>
        </p:nvSpPr>
        <p:spPr>
          <a:noFill/>
        </p:spPr>
        <p:txBody>
          <a:bodyPr/>
          <a:lstStyle/>
          <a:p>
            <a:r>
              <a:rPr lang="en-US" smtClean="0"/>
              <a:t>CUST_ARCH_160</a:t>
            </a:r>
          </a:p>
        </p:txBody>
      </p:sp>
      <p:pic>
        <p:nvPicPr>
          <p:cNvPr id="52228" name="Picture 3"/>
          <p:cNvPicPr>
            <a:picLocks noChangeAspect="1" noChangeArrowheads="1"/>
          </p:cNvPicPr>
          <p:nvPr/>
        </p:nvPicPr>
        <p:blipFill>
          <a:blip r:embed="rId3" cstate="print"/>
          <a:srcRect/>
          <a:stretch>
            <a:fillRect/>
          </a:stretch>
        </p:blipFill>
        <p:spPr bwMode="auto">
          <a:xfrm>
            <a:off x="1447800" y="1340768"/>
            <a:ext cx="6248400" cy="44846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1" name="Rectangle 2"/>
          <p:cNvSpPr>
            <a:spLocks noGrp="1" noChangeArrowheads="1"/>
          </p:cNvSpPr>
          <p:nvPr>
            <p:ph type="title"/>
          </p:nvPr>
        </p:nvSpPr>
        <p:spPr/>
        <p:txBody>
          <a:bodyPr>
            <a:normAutofit fontScale="90000"/>
          </a:bodyPr>
          <a:lstStyle/>
          <a:p>
            <a:pPr eaLnBrk="1" hangingPunct="1"/>
            <a:r>
              <a:rPr lang="en-US" sz="2800" smtClean="0"/>
              <a:t>Application Patterns </a:t>
            </a:r>
            <a:r>
              <a:rPr lang="en-US" sz="3000" smtClean="0"/>
              <a:t>Client – Create Activity - Start</a:t>
            </a:r>
            <a:endParaRPr lang="nl-BE" sz="3000" smtClean="0"/>
          </a:p>
        </p:txBody>
      </p:sp>
      <p:sp>
        <p:nvSpPr>
          <p:cNvPr id="53250" name="Footer Placeholder 4"/>
          <p:cNvSpPr>
            <a:spLocks noGrp="1"/>
          </p:cNvSpPr>
          <p:nvPr>
            <p:ph type="ftr" sz="quarter" idx="10"/>
          </p:nvPr>
        </p:nvSpPr>
        <p:spPr>
          <a:noFill/>
        </p:spPr>
        <p:txBody>
          <a:bodyPr/>
          <a:lstStyle/>
          <a:p>
            <a:r>
              <a:rPr lang="en-US" smtClean="0"/>
              <a:t>CUST_ARCH_170</a:t>
            </a:r>
          </a:p>
        </p:txBody>
      </p:sp>
      <p:pic>
        <p:nvPicPr>
          <p:cNvPr id="53252" name="Picture 3"/>
          <p:cNvPicPr>
            <a:picLocks noChangeAspect="1" noChangeArrowheads="1"/>
          </p:cNvPicPr>
          <p:nvPr/>
        </p:nvPicPr>
        <p:blipFill>
          <a:blip r:embed="rId3" cstate="print"/>
          <a:srcRect/>
          <a:stretch>
            <a:fillRect/>
          </a:stretch>
        </p:blipFill>
        <p:spPr bwMode="auto">
          <a:xfrm>
            <a:off x="417513" y="1052736"/>
            <a:ext cx="8308975"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Rectangle 2"/>
          <p:cNvSpPr>
            <a:spLocks noGrp="1" noChangeArrowheads="1"/>
          </p:cNvSpPr>
          <p:nvPr>
            <p:ph type="title"/>
          </p:nvPr>
        </p:nvSpPr>
        <p:spPr/>
        <p:txBody>
          <a:bodyPr>
            <a:noAutofit/>
          </a:bodyPr>
          <a:lstStyle/>
          <a:p>
            <a:pPr eaLnBrk="1" hangingPunct="1"/>
            <a:r>
              <a:rPr lang="en-US" sz="2100" smtClean="0"/>
              <a:t>Application Patterns Client – Select Object for Modify/Delete</a:t>
            </a:r>
            <a:endParaRPr lang="nl-BE" sz="2100" smtClean="0"/>
          </a:p>
        </p:txBody>
      </p:sp>
      <p:sp>
        <p:nvSpPr>
          <p:cNvPr id="54274" name="Footer Placeholder 4"/>
          <p:cNvSpPr>
            <a:spLocks noGrp="1"/>
          </p:cNvSpPr>
          <p:nvPr>
            <p:ph type="ftr" sz="quarter" idx="10"/>
          </p:nvPr>
        </p:nvSpPr>
        <p:spPr>
          <a:noFill/>
        </p:spPr>
        <p:txBody>
          <a:bodyPr/>
          <a:lstStyle/>
          <a:p>
            <a:r>
              <a:rPr lang="en-US" smtClean="0"/>
              <a:t>CUST_ARCH_180</a:t>
            </a:r>
          </a:p>
        </p:txBody>
      </p:sp>
      <p:pic>
        <p:nvPicPr>
          <p:cNvPr id="54276" name="Picture 3"/>
          <p:cNvPicPr>
            <a:picLocks noChangeAspect="1" noChangeArrowheads="1"/>
          </p:cNvPicPr>
          <p:nvPr/>
        </p:nvPicPr>
        <p:blipFill>
          <a:blip r:embed="rId3" cstate="print"/>
          <a:srcRect/>
          <a:stretch>
            <a:fillRect/>
          </a:stretch>
        </p:blipFill>
        <p:spPr bwMode="auto">
          <a:xfrm>
            <a:off x="582613" y="980728"/>
            <a:ext cx="7978775" cy="50498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Rectangle 2"/>
          <p:cNvSpPr>
            <a:spLocks noGrp="1" noChangeArrowheads="1"/>
          </p:cNvSpPr>
          <p:nvPr>
            <p:ph type="title"/>
          </p:nvPr>
        </p:nvSpPr>
        <p:spPr/>
        <p:txBody>
          <a:bodyPr>
            <a:normAutofit/>
          </a:bodyPr>
          <a:lstStyle/>
          <a:p>
            <a:pPr eaLnBrk="1" hangingPunct="1"/>
            <a:r>
              <a:rPr lang="en-US" sz="2200" smtClean="0"/>
              <a:t>Application Patterns Client – Modify or Delete Activity - Start</a:t>
            </a:r>
            <a:endParaRPr lang="nl-BE" sz="2200" smtClean="0"/>
          </a:p>
        </p:txBody>
      </p:sp>
      <p:sp>
        <p:nvSpPr>
          <p:cNvPr id="55298" name="Footer Placeholder 4"/>
          <p:cNvSpPr>
            <a:spLocks noGrp="1"/>
          </p:cNvSpPr>
          <p:nvPr>
            <p:ph type="ftr" sz="quarter" idx="10"/>
          </p:nvPr>
        </p:nvSpPr>
        <p:spPr>
          <a:noFill/>
        </p:spPr>
        <p:txBody>
          <a:bodyPr/>
          <a:lstStyle/>
          <a:p>
            <a:r>
              <a:rPr lang="en-US" smtClean="0"/>
              <a:t>CUST_ARCH_190</a:t>
            </a:r>
          </a:p>
        </p:txBody>
      </p:sp>
      <p:pic>
        <p:nvPicPr>
          <p:cNvPr id="55300" name="Picture 3"/>
          <p:cNvPicPr>
            <a:picLocks noChangeAspect="1" noChangeArrowheads="1"/>
          </p:cNvPicPr>
          <p:nvPr/>
        </p:nvPicPr>
        <p:blipFill>
          <a:blip r:embed="rId3" cstate="print"/>
          <a:srcRect/>
          <a:stretch>
            <a:fillRect/>
          </a:stretch>
        </p:blipFill>
        <p:spPr bwMode="auto">
          <a:xfrm>
            <a:off x="870579" y="1124744"/>
            <a:ext cx="7378700" cy="49450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smtClean="0"/>
              <a:t>UI Design Mode - Starting</a:t>
            </a:r>
          </a:p>
        </p:txBody>
      </p:sp>
      <p:sp>
        <p:nvSpPr>
          <p:cNvPr id="11266" name="Footer Placeholder 3"/>
          <p:cNvSpPr>
            <a:spLocks noGrp="1"/>
          </p:cNvSpPr>
          <p:nvPr>
            <p:ph type="ftr" sz="quarter" idx="10"/>
          </p:nvPr>
        </p:nvSpPr>
        <p:spPr>
          <a:noFill/>
        </p:spPr>
        <p:txBody>
          <a:bodyPr/>
          <a:lstStyle/>
          <a:p>
            <a:r>
              <a:rPr lang="en-US" smtClean="0"/>
              <a:t>CUST_UI_060</a:t>
            </a:r>
          </a:p>
        </p:txBody>
      </p:sp>
      <p:grpSp>
        <p:nvGrpSpPr>
          <p:cNvPr id="6" name="Group 5"/>
          <p:cNvGrpSpPr/>
          <p:nvPr/>
        </p:nvGrpSpPr>
        <p:grpSpPr>
          <a:xfrm>
            <a:off x="1803797" y="2123355"/>
            <a:ext cx="5519738" cy="2817813"/>
            <a:chOff x="1114425" y="2133600"/>
            <a:chExt cx="5519738" cy="2817813"/>
          </a:xfrm>
        </p:grpSpPr>
        <p:pic>
          <p:nvPicPr>
            <p:cNvPr id="11268"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p:spPr>
        </p:pic>
        <p:pic>
          <p:nvPicPr>
            <p:cNvPr id="11269"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p:spPr>
        </p:pic>
      </p:grpSp>
    </p:spTree>
  </p:cSld>
  <p:clrMapOvr>
    <a:masterClrMapping/>
  </p:clrMapOvr>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Rectangle 2"/>
          <p:cNvSpPr>
            <a:spLocks noGrp="1" noChangeArrowheads="1"/>
          </p:cNvSpPr>
          <p:nvPr>
            <p:ph type="title"/>
          </p:nvPr>
        </p:nvSpPr>
        <p:spPr/>
        <p:txBody>
          <a:bodyPr>
            <a:normAutofit fontScale="90000"/>
          </a:bodyPr>
          <a:lstStyle/>
          <a:p>
            <a:pPr eaLnBrk="1" hangingPunct="1"/>
            <a:r>
              <a:rPr lang="en-US" smtClean="0"/>
              <a:t>Application Patterns Client – Save Object</a:t>
            </a:r>
            <a:endParaRPr lang="nl-BE" smtClean="0"/>
          </a:p>
        </p:txBody>
      </p:sp>
      <p:sp>
        <p:nvSpPr>
          <p:cNvPr id="56322" name="Footer Placeholder 4"/>
          <p:cNvSpPr>
            <a:spLocks noGrp="1"/>
          </p:cNvSpPr>
          <p:nvPr>
            <p:ph type="ftr" sz="quarter" idx="10"/>
          </p:nvPr>
        </p:nvSpPr>
        <p:spPr>
          <a:noFill/>
        </p:spPr>
        <p:txBody>
          <a:bodyPr/>
          <a:lstStyle/>
          <a:p>
            <a:r>
              <a:rPr lang="en-US" smtClean="0"/>
              <a:t>CUST_ARCH_200</a:t>
            </a:r>
          </a:p>
        </p:txBody>
      </p:sp>
      <p:pic>
        <p:nvPicPr>
          <p:cNvPr id="56324" name="Picture 3"/>
          <p:cNvPicPr>
            <a:picLocks noChangeAspect="1" noChangeArrowheads="1"/>
          </p:cNvPicPr>
          <p:nvPr/>
        </p:nvPicPr>
        <p:blipFill>
          <a:blip r:embed="rId3" cstate="print"/>
          <a:srcRect/>
          <a:stretch>
            <a:fillRect/>
          </a:stretch>
        </p:blipFill>
        <p:spPr bwMode="auto">
          <a:xfrm>
            <a:off x="870579" y="980728"/>
            <a:ext cx="7378700" cy="508158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2"/>
          <p:cNvSpPr>
            <a:spLocks noGrp="1" noChangeArrowheads="1"/>
          </p:cNvSpPr>
          <p:nvPr>
            <p:ph type="title"/>
          </p:nvPr>
        </p:nvSpPr>
        <p:spPr/>
        <p:txBody>
          <a:bodyPr>
            <a:normAutofit/>
          </a:bodyPr>
          <a:lstStyle/>
          <a:p>
            <a:pPr eaLnBrk="1" hangingPunct="1"/>
            <a:r>
              <a:rPr lang="en-US" sz="1800" smtClean="0"/>
              <a:t>Application Patterns Business Logic Flow – Start Component Instances</a:t>
            </a:r>
            <a:endParaRPr lang="nl-BE" sz="1800" smtClean="0"/>
          </a:p>
        </p:txBody>
      </p:sp>
      <p:sp>
        <p:nvSpPr>
          <p:cNvPr id="57346" name="Footer Placeholder 4"/>
          <p:cNvSpPr>
            <a:spLocks noGrp="1"/>
          </p:cNvSpPr>
          <p:nvPr>
            <p:ph type="ftr" sz="quarter" idx="10"/>
          </p:nvPr>
        </p:nvSpPr>
        <p:spPr>
          <a:noFill/>
        </p:spPr>
        <p:txBody>
          <a:bodyPr/>
          <a:lstStyle/>
          <a:p>
            <a:r>
              <a:rPr lang="en-US" smtClean="0"/>
              <a:t>CUST_ARCH_210</a:t>
            </a:r>
          </a:p>
        </p:txBody>
      </p:sp>
      <p:pic>
        <p:nvPicPr>
          <p:cNvPr id="57348" name="Picture 3"/>
          <p:cNvPicPr>
            <a:picLocks noChangeAspect="1" noChangeArrowheads="1"/>
          </p:cNvPicPr>
          <p:nvPr/>
        </p:nvPicPr>
        <p:blipFill>
          <a:blip r:embed="rId3" cstate="print"/>
          <a:srcRect/>
          <a:stretch>
            <a:fillRect/>
          </a:stretch>
        </p:blipFill>
        <p:spPr bwMode="auto">
          <a:xfrm>
            <a:off x="384175" y="1124744"/>
            <a:ext cx="8375650" cy="47545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Rectangle 2"/>
          <p:cNvSpPr>
            <a:spLocks noGrp="1" noChangeArrowheads="1"/>
          </p:cNvSpPr>
          <p:nvPr>
            <p:ph type="title"/>
          </p:nvPr>
        </p:nvSpPr>
        <p:spPr/>
        <p:txBody>
          <a:bodyPr>
            <a:normAutofit/>
          </a:bodyPr>
          <a:lstStyle/>
          <a:p>
            <a:pPr eaLnBrk="1" hangingPunct="1"/>
            <a:r>
              <a:rPr lang="en-US" sz="1800" smtClean="0"/>
              <a:t>Application Patterns Business Logic Flow – Stop Component Instances</a:t>
            </a:r>
            <a:endParaRPr lang="nl-BE" sz="1800" smtClean="0"/>
          </a:p>
        </p:txBody>
      </p:sp>
      <p:sp>
        <p:nvSpPr>
          <p:cNvPr id="58370" name="Footer Placeholder 4"/>
          <p:cNvSpPr>
            <a:spLocks noGrp="1"/>
          </p:cNvSpPr>
          <p:nvPr>
            <p:ph type="ftr" sz="quarter" idx="10"/>
          </p:nvPr>
        </p:nvSpPr>
        <p:spPr>
          <a:noFill/>
        </p:spPr>
        <p:txBody>
          <a:bodyPr/>
          <a:lstStyle/>
          <a:p>
            <a:r>
              <a:rPr lang="en-US" smtClean="0"/>
              <a:t>CUST_ARCH_220</a:t>
            </a:r>
          </a:p>
        </p:txBody>
      </p:sp>
      <p:pic>
        <p:nvPicPr>
          <p:cNvPr id="58372" name="Picture 3"/>
          <p:cNvPicPr>
            <a:picLocks noChangeAspect="1" noChangeArrowheads="1"/>
          </p:cNvPicPr>
          <p:nvPr/>
        </p:nvPicPr>
        <p:blipFill>
          <a:blip r:embed="rId3" cstate="print"/>
          <a:srcRect/>
          <a:stretch>
            <a:fillRect/>
          </a:stretch>
        </p:blipFill>
        <p:spPr bwMode="auto">
          <a:xfrm>
            <a:off x="603879" y="1267618"/>
            <a:ext cx="7910512" cy="44656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Rectangle 2"/>
          <p:cNvSpPr>
            <a:spLocks noGrp="1" noChangeArrowheads="1"/>
          </p:cNvSpPr>
          <p:nvPr>
            <p:ph type="title"/>
          </p:nvPr>
        </p:nvSpPr>
        <p:spPr/>
        <p:txBody>
          <a:bodyPr>
            <a:normAutofit/>
          </a:bodyPr>
          <a:lstStyle/>
          <a:p>
            <a:pPr eaLnBrk="1" hangingPunct="1"/>
            <a:r>
              <a:rPr lang="en-US" sz="2000" smtClean="0"/>
              <a:t>Application Patterns Business Logic Flow – Create Activity - Start</a:t>
            </a:r>
            <a:endParaRPr lang="nl-BE" sz="2000" smtClean="0"/>
          </a:p>
        </p:txBody>
      </p:sp>
      <p:sp>
        <p:nvSpPr>
          <p:cNvPr id="59394" name="Footer Placeholder 4"/>
          <p:cNvSpPr>
            <a:spLocks noGrp="1"/>
          </p:cNvSpPr>
          <p:nvPr>
            <p:ph type="ftr" sz="quarter" idx="10"/>
          </p:nvPr>
        </p:nvSpPr>
        <p:spPr>
          <a:noFill/>
        </p:spPr>
        <p:txBody>
          <a:bodyPr/>
          <a:lstStyle/>
          <a:p>
            <a:r>
              <a:rPr lang="en-US" smtClean="0"/>
              <a:t>CUST_ARCH_230</a:t>
            </a:r>
          </a:p>
        </p:txBody>
      </p:sp>
      <p:pic>
        <p:nvPicPr>
          <p:cNvPr id="59396" name="Picture 3"/>
          <p:cNvPicPr>
            <a:picLocks noChangeAspect="1" noChangeArrowheads="1"/>
          </p:cNvPicPr>
          <p:nvPr/>
        </p:nvPicPr>
        <p:blipFill>
          <a:blip r:embed="rId3" cstate="print"/>
          <a:srcRect/>
          <a:stretch>
            <a:fillRect/>
          </a:stretch>
        </p:blipFill>
        <p:spPr bwMode="auto">
          <a:xfrm>
            <a:off x="582613" y="1124744"/>
            <a:ext cx="7978775" cy="47450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Rectangle 2"/>
          <p:cNvSpPr>
            <a:spLocks noGrp="1" noChangeArrowheads="1"/>
          </p:cNvSpPr>
          <p:nvPr>
            <p:ph type="title"/>
          </p:nvPr>
        </p:nvSpPr>
        <p:spPr/>
        <p:txBody>
          <a:bodyPr>
            <a:normAutofit/>
          </a:bodyPr>
          <a:lstStyle/>
          <a:p>
            <a:pPr eaLnBrk="1" hangingPunct="1"/>
            <a:r>
              <a:rPr lang="en-US" sz="1700" smtClean="0"/>
              <a:t>Application Patterns Business Logic Flow – Modify or Delete Activity - Start</a:t>
            </a:r>
            <a:endParaRPr lang="nl-BE" sz="1700" smtClean="0"/>
          </a:p>
        </p:txBody>
      </p:sp>
      <p:sp>
        <p:nvSpPr>
          <p:cNvPr id="60418" name="Footer Placeholder 4"/>
          <p:cNvSpPr>
            <a:spLocks noGrp="1"/>
          </p:cNvSpPr>
          <p:nvPr>
            <p:ph type="ftr" sz="quarter" idx="10"/>
          </p:nvPr>
        </p:nvSpPr>
        <p:spPr>
          <a:noFill/>
        </p:spPr>
        <p:txBody>
          <a:bodyPr/>
          <a:lstStyle/>
          <a:p>
            <a:r>
              <a:rPr lang="en-US" smtClean="0"/>
              <a:t>CUST_ARCH_240</a:t>
            </a:r>
          </a:p>
        </p:txBody>
      </p:sp>
      <p:pic>
        <p:nvPicPr>
          <p:cNvPr id="60420" name="Picture 3"/>
          <p:cNvPicPr>
            <a:picLocks noChangeAspect="1" noChangeArrowheads="1"/>
          </p:cNvPicPr>
          <p:nvPr/>
        </p:nvPicPr>
        <p:blipFill>
          <a:blip r:embed="rId3" cstate="print"/>
          <a:srcRect/>
          <a:stretch>
            <a:fillRect/>
          </a:stretch>
        </p:blipFill>
        <p:spPr bwMode="auto">
          <a:xfrm>
            <a:off x="1347788" y="980728"/>
            <a:ext cx="6448425" cy="5216525"/>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Rectangle 2"/>
          <p:cNvSpPr>
            <a:spLocks noGrp="1" noChangeArrowheads="1"/>
          </p:cNvSpPr>
          <p:nvPr>
            <p:ph type="title"/>
          </p:nvPr>
        </p:nvSpPr>
        <p:spPr/>
        <p:txBody>
          <a:bodyPr>
            <a:normAutofit/>
          </a:bodyPr>
          <a:lstStyle/>
          <a:p>
            <a:pPr eaLnBrk="1" hangingPunct="1"/>
            <a:r>
              <a:rPr lang="en-US" sz="2400" smtClean="0"/>
              <a:t>Application Patterns Business Logic Flow – Save Object</a:t>
            </a:r>
            <a:endParaRPr lang="nl-BE" sz="2400" smtClean="0"/>
          </a:p>
        </p:txBody>
      </p:sp>
      <p:sp>
        <p:nvSpPr>
          <p:cNvPr id="61442" name="Footer Placeholder 4"/>
          <p:cNvSpPr>
            <a:spLocks noGrp="1"/>
          </p:cNvSpPr>
          <p:nvPr>
            <p:ph type="ftr" sz="quarter" idx="10"/>
          </p:nvPr>
        </p:nvSpPr>
        <p:spPr>
          <a:noFill/>
        </p:spPr>
        <p:txBody>
          <a:bodyPr/>
          <a:lstStyle/>
          <a:p>
            <a:r>
              <a:rPr lang="en-US" smtClean="0"/>
              <a:t>CUST_ARCH_250</a:t>
            </a:r>
          </a:p>
        </p:txBody>
      </p:sp>
      <p:pic>
        <p:nvPicPr>
          <p:cNvPr id="61444" name="Picture 3"/>
          <p:cNvPicPr>
            <a:picLocks noChangeAspect="1" noChangeArrowheads="1"/>
          </p:cNvPicPr>
          <p:nvPr/>
        </p:nvPicPr>
        <p:blipFill>
          <a:blip r:embed="rId3" cstate="print"/>
          <a:srcRect/>
          <a:stretch>
            <a:fillRect/>
          </a:stretch>
        </p:blipFill>
        <p:spPr bwMode="auto">
          <a:xfrm>
            <a:off x="1437945" y="980728"/>
            <a:ext cx="6248400" cy="499586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normAutofit/>
          </a:bodyPr>
          <a:lstStyle/>
          <a:p>
            <a:pPr eaLnBrk="1" hangingPunct="1"/>
            <a:r>
              <a:rPr lang="en-US" sz="2400" smtClean="0"/>
              <a:t>Application Patterns Business Logic Flow – Data Save</a:t>
            </a:r>
            <a:endParaRPr lang="nl-BE" sz="2400" smtClean="0"/>
          </a:p>
        </p:txBody>
      </p:sp>
      <p:sp>
        <p:nvSpPr>
          <p:cNvPr id="62466" name="Footer Placeholder 4"/>
          <p:cNvSpPr>
            <a:spLocks noGrp="1"/>
          </p:cNvSpPr>
          <p:nvPr>
            <p:ph type="ftr" sz="quarter" idx="10"/>
          </p:nvPr>
        </p:nvSpPr>
        <p:spPr>
          <a:noFill/>
        </p:spPr>
        <p:txBody>
          <a:bodyPr/>
          <a:lstStyle/>
          <a:p>
            <a:r>
              <a:rPr lang="en-US" smtClean="0"/>
              <a:t>CUST_ARCH_260</a:t>
            </a:r>
          </a:p>
        </p:txBody>
      </p:sp>
      <p:pic>
        <p:nvPicPr>
          <p:cNvPr id="62468" name="Picture 3"/>
          <p:cNvPicPr>
            <a:picLocks noChangeAspect="1" noChangeArrowheads="1"/>
          </p:cNvPicPr>
          <p:nvPr/>
        </p:nvPicPr>
        <p:blipFill>
          <a:blip r:embed="rId3" cstate="print"/>
          <a:srcRect/>
          <a:stretch>
            <a:fillRect/>
          </a:stretch>
        </p:blipFill>
        <p:spPr bwMode="auto">
          <a:xfrm>
            <a:off x="1247775" y="1268760"/>
            <a:ext cx="6648450" cy="468788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57200" y="891610"/>
            <a:ext cx="8435280" cy="5424523"/>
          </a:xfrm>
        </p:spPr>
        <p:txBody>
          <a:bodyPr>
            <a:normAutofit/>
          </a:bodyPr>
          <a:lstStyle/>
          <a:p>
            <a:pPr>
              <a:buNone/>
            </a:pPr>
            <a:r>
              <a:rPr lang="en-US" sz="2400" smtClean="0"/>
              <a:t>Business Logic Flow – </a:t>
            </a:r>
            <a:r>
              <a:rPr lang="en-US" sz="2400" err="1" smtClean="0"/>
              <a:t>Transaction.TransactionCommit</a:t>
            </a:r>
            <a:endParaRPr lang="en-US" sz="2400"/>
          </a:p>
        </p:txBody>
      </p:sp>
      <p:sp>
        <p:nvSpPr>
          <p:cNvPr id="63491" name="Rectangle 2"/>
          <p:cNvSpPr>
            <a:spLocks noGrp="1" noChangeArrowheads="1"/>
          </p:cNvSpPr>
          <p:nvPr>
            <p:ph type="title"/>
          </p:nvPr>
        </p:nvSpPr>
        <p:spPr/>
        <p:txBody>
          <a:bodyPr>
            <a:normAutofit/>
          </a:bodyPr>
          <a:lstStyle/>
          <a:p>
            <a:pPr eaLnBrk="1" hangingPunct="1"/>
            <a:r>
              <a:rPr lang="en-US" sz="2800" smtClean="0"/>
              <a:t>Application Patterns</a:t>
            </a:r>
            <a:endParaRPr lang="nl-BE" sz="1800" smtClean="0"/>
          </a:p>
        </p:txBody>
      </p:sp>
      <p:sp>
        <p:nvSpPr>
          <p:cNvPr id="63490" name="Footer Placeholder 4"/>
          <p:cNvSpPr>
            <a:spLocks noGrp="1"/>
          </p:cNvSpPr>
          <p:nvPr>
            <p:ph type="ftr" sz="quarter" idx="10"/>
          </p:nvPr>
        </p:nvSpPr>
        <p:spPr>
          <a:noFill/>
        </p:spPr>
        <p:txBody>
          <a:bodyPr/>
          <a:lstStyle/>
          <a:p>
            <a:r>
              <a:rPr lang="en-US" smtClean="0"/>
              <a:t>CUST_ARCH_270</a:t>
            </a:r>
          </a:p>
        </p:txBody>
      </p:sp>
      <p:pic>
        <p:nvPicPr>
          <p:cNvPr id="63492" name="Picture 3"/>
          <p:cNvPicPr>
            <a:picLocks noChangeAspect="1" noChangeArrowheads="1"/>
          </p:cNvPicPr>
          <p:nvPr/>
        </p:nvPicPr>
        <p:blipFill>
          <a:blip r:embed="rId3" cstate="print"/>
          <a:srcRect/>
          <a:stretch>
            <a:fillRect/>
          </a:stretch>
        </p:blipFill>
        <p:spPr bwMode="auto">
          <a:xfrm>
            <a:off x="870579" y="1340768"/>
            <a:ext cx="7378700" cy="5024437"/>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5"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4514" name="Footer Placeholder 4"/>
          <p:cNvSpPr>
            <a:spLocks noGrp="1"/>
          </p:cNvSpPr>
          <p:nvPr>
            <p:ph type="ftr" sz="quarter" idx="10"/>
          </p:nvPr>
        </p:nvSpPr>
        <p:spPr>
          <a:noFill/>
        </p:spPr>
        <p:txBody>
          <a:bodyPr/>
          <a:lstStyle/>
          <a:p>
            <a:r>
              <a:rPr lang="en-US" smtClean="0"/>
              <a:t>CUST_ARCH_280</a:t>
            </a:r>
          </a:p>
          <a:p>
            <a:endParaRPr lang="en-US" smtClean="0"/>
          </a:p>
        </p:txBody>
      </p:sp>
      <p:pic>
        <p:nvPicPr>
          <p:cNvPr id="64516" name="Picture 3"/>
          <p:cNvPicPr>
            <a:picLocks noChangeAspect="1" noChangeArrowheads="1"/>
          </p:cNvPicPr>
          <p:nvPr/>
        </p:nvPicPr>
        <p:blipFill>
          <a:blip r:embed="rId3" cstate="print"/>
          <a:srcRect/>
          <a:stretch>
            <a:fillRect/>
          </a:stretch>
        </p:blipFill>
        <p:spPr bwMode="auto">
          <a:xfrm>
            <a:off x="517525" y="1268760"/>
            <a:ext cx="8108950" cy="46037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9" name="Rectangle 2"/>
          <p:cNvSpPr>
            <a:spLocks noGrp="1" noChangeArrowheads="1"/>
          </p:cNvSpPr>
          <p:nvPr>
            <p:ph type="title"/>
          </p:nvPr>
        </p:nvSpPr>
        <p:spPr/>
        <p:txBody>
          <a:bodyPr>
            <a:normAutofit/>
          </a:bodyPr>
          <a:lstStyle/>
          <a:p>
            <a:pPr eaLnBrk="1" hangingPunct="1"/>
            <a:r>
              <a:rPr lang="en-US" smtClean="0"/>
              <a:t>Application Patterns Report Flow</a:t>
            </a:r>
            <a:endParaRPr lang="nl-BE" smtClean="0"/>
          </a:p>
        </p:txBody>
      </p:sp>
      <p:sp>
        <p:nvSpPr>
          <p:cNvPr id="65538" name="Footer Placeholder 4"/>
          <p:cNvSpPr>
            <a:spLocks noGrp="1"/>
          </p:cNvSpPr>
          <p:nvPr>
            <p:ph type="ftr" sz="quarter" idx="10"/>
          </p:nvPr>
        </p:nvSpPr>
        <p:spPr>
          <a:noFill/>
        </p:spPr>
        <p:txBody>
          <a:bodyPr/>
          <a:lstStyle/>
          <a:p>
            <a:r>
              <a:rPr lang="en-US" smtClean="0"/>
              <a:t>CUST_ARCH_290</a:t>
            </a:r>
          </a:p>
        </p:txBody>
      </p:sp>
      <p:pic>
        <p:nvPicPr>
          <p:cNvPr id="65540" name="Picture 3"/>
          <p:cNvPicPr>
            <a:picLocks noChangeAspect="1" noChangeArrowheads="1"/>
          </p:cNvPicPr>
          <p:nvPr/>
        </p:nvPicPr>
        <p:blipFill>
          <a:blip r:embed="rId3" cstate="print"/>
          <a:srcRect/>
          <a:stretch>
            <a:fillRect/>
          </a:stretch>
        </p:blipFill>
        <p:spPr bwMode="auto">
          <a:xfrm>
            <a:off x="1181100" y="1357298"/>
            <a:ext cx="6780213" cy="4618038"/>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pPr>
              <a:buNone/>
            </a:pPr>
            <a:r>
              <a:rPr lang="en-US" sz="2400" smtClean="0"/>
              <a:t>Non-intrusive Customization on Enterprise Financials</a:t>
            </a:r>
          </a:p>
          <a:p>
            <a:endParaRPr lang="en-US"/>
          </a:p>
        </p:txBody>
      </p:sp>
      <p:sp>
        <p:nvSpPr>
          <p:cNvPr id="12291" name="Rectangle 2"/>
          <p:cNvSpPr>
            <a:spLocks noGrp="1" noChangeArrowheads="1"/>
          </p:cNvSpPr>
          <p:nvPr>
            <p:ph type="title"/>
          </p:nvPr>
        </p:nvSpPr>
        <p:spPr/>
        <p:txBody>
          <a:bodyPr/>
          <a:lstStyle/>
          <a:p>
            <a:pPr eaLnBrk="1" hangingPunct="1"/>
            <a:r>
              <a:rPr lang="en-US" smtClean="0"/>
              <a:t>UI Design Mode</a:t>
            </a:r>
          </a:p>
        </p:txBody>
      </p:sp>
      <p:sp>
        <p:nvSpPr>
          <p:cNvPr id="12290" name="Footer Placeholder 3"/>
          <p:cNvSpPr>
            <a:spLocks noGrp="1"/>
          </p:cNvSpPr>
          <p:nvPr>
            <p:ph type="ftr" sz="quarter" idx="10"/>
          </p:nvPr>
        </p:nvSpPr>
        <p:spPr>
          <a:noFill/>
        </p:spPr>
        <p:txBody>
          <a:bodyPr/>
          <a:lstStyle/>
          <a:p>
            <a:r>
              <a:rPr lang="en-US" smtClean="0"/>
              <a:t>CUST_UI_060</a:t>
            </a:r>
          </a:p>
        </p:txBody>
      </p:sp>
      <p:grpSp>
        <p:nvGrpSpPr>
          <p:cNvPr id="8" name="Group 7"/>
          <p:cNvGrpSpPr/>
          <p:nvPr/>
        </p:nvGrpSpPr>
        <p:grpSpPr>
          <a:xfrm>
            <a:off x="611567" y="1453034"/>
            <a:ext cx="7918450" cy="4640262"/>
            <a:chOff x="1042988" y="1773238"/>
            <a:chExt cx="7918450" cy="4640262"/>
          </a:xfrm>
        </p:grpSpPr>
        <p:pic>
          <p:nvPicPr>
            <p:cNvPr id="12292" name="Picture 6"/>
            <p:cNvPicPr>
              <a:picLocks noChangeAspect="1" noChangeArrowheads="1"/>
            </p:cNvPicPr>
            <p:nvPr/>
          </p:nvPicPr>
          <p:blipFill>
            <a:blip r:embed="rId3" cstate="print"/>
            <a:srcRect/>
            <a:stretch>
              <a:fillRect/>
            </a:stretch>
          </p:blipFill>
          <p:spPr bwMode="auto">
            <a:xfrm>
              <a:off x="1042988" y="1773238"/>
              <a:ext cx="6977062" cy="4640262"/>
            </a:xfrm>
            <a:prstGeom prst="rect">
              <a:avLst/>
            </a:prstGeom>
            <a:noFill/>
            <a:ln w="9525" algn="ctr">
              <a:noFill/>
              <a:miter lim="800000"/>
              <a:headEnd/>
              <a:tailEnd/>
            </a:ln>
          </p:spPr>
        </p:pic>
        <p:sp>
          <p:nvSpPr>
            <p:cNvPr id="12293" name="Rectangle 8"/>
            <p:cNvSpPr>
              <a:spLocks noChangeArrowheads="1"/>
            </p:cNvSpPr>
            <p:nvPr/>
          </p:nvSpPr>
          <p:spPr bwMode="auto">
            <a:xfrm>
              <a:off x="3973513" y="4797425"/>
              <a:ext cx="4786312" cy="863600"/>
            </a:xfrm>
            <a:prstGeom prst="rect">
              <a:avLst/>
            </a:prstGeom>
            <a:solidFill>
              <a:schemeClr val="bg1"/>
            </a:solidFill>
            <a:ln w="9525" algn="ctr">
              <a:noFill/>
              <a:miter lim="800000"/>
              <a:headEnd/>
              <a:tailEnd/>
            </a:ln>
          </p:spPr>
          <p:txBody>
            <a:bodyPr wrap="none" tIns="91440" bIns="91440" anchor="ctr"/>
            <a:lstStyle/>
            <a:p>
              <a:endParaRPr lang="en-IE"/>
            </a:p>
          </p:txBody>
        </p:sp>
        <p:pic>
          <p:nvPicPr>
            <p:cNvPr id="12294" name="Picture 7"/>
            <p:cNvPicPr>
              <a:picLocks noChangeAspect="1" noChangeArrowheads="1"/>
            </p:cNvPicPr>
            <p:nvPr/>
          </p:nvPicPr>
          <p:blipFill>
            <a:blip r:embed="rId4" cstate="print"/>
            <a:srcRect/>
            <a:stretch>
              <a:fillRect/>
            </a:stretch>
          </p:blipFill>
          <p:spPr bwMode="auto">
            <a:xfrm>
              <a:off x="4040188" y="4941888"/>
              <a:ext cx="4921250" cy="801687"/>
            </a:xfrm>
            <a:prstGeom prst="rect">
              <a:avLst/>
            </a:prstGeom>
            <a:noFill/>
            <a:ln w="9525" algn="ctr">
              <a:noFill/>
              <a:miter lim="800000"/>
              <a:headEnd/>
              <a:tailEnd/>
            </a:ln>
          </p:spPr>
        </p:pic>
        <p:sp>
          <p:nvSpPr>
            <p:cNvPr id="7" name="Rectangle 6"/>
            <p:cNvSpPr/>
            <p:nvPr/>
          </p:nvSpPr>
          <p:spPr>
            <a:xfrm>
              <a:off x="2286000" y="2736503"/>
              <a:ext cx="4572000" cy="523220"/>
            </a:xfrm>
            <a:prstGeom prst="rect">
              <a:avLst/>
            </a:prstGeom>
          </p:spPr>
          <p:txBody>
            <a:bodyPr>
              <a:spAutoFit/>
            </a:bodyPr>
            <a:lstStyle/>
            <a:p>
              <a:pPr eaLnBrk="1" hangingPunct="1">
                <a:buClrTx/>
                <a:buFontTx/>
                <a:buNone/>
              </a:pPr>
              <a:endParaRPr lang="en-US" smtClean="0">
                <a:latin typeface="+mj-lt"/>
              </a:endParaRPr>
            </a:p>
          </p:txBody>
        </p:sp>
      </p:gr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5" name="Rectangle 6"/>
          <p:cNvSpPr>
            <a:spLocks noGrp="1" noChangeArrowheads="1"/>
          </p:cNvSpPr>
          <p:nvPr>
            <p:ph idx="1"/>
          </p:nvPr>
        </p:nvSpPr>
        <p:spPr>
          <a:noFill/>
        </p:spPr>
        <p:txBody>
          <a:bodyPr/>
          <a:lstStyle/>
          <a:p>
            <a:pPr marL="347472" indent="-347472" eaLnBrk="1" hangingPunct="1">
              <a:lnSpc>
                <a:spcPct val="80000"/>
              </a:lnSpc>
            </a:pPr>
            <a:r>
              <a:rPr lang="en-US" sz="2600" smtClean="0"/>
              <a:t>Widely used in the Financials application layers to keep and manage data</a:t>
            </a:r>
          </a:p>
          <a:p>
            <a:pPr marL="347472" indent="-347472" eaLnBrk="1" hangingPunct="1">
              <a:lnSpc>
                <a:spcPct val="80000"/>
              </a:lnSpc>
            </a:pPr>
            <a:r>
              <a:rPr lang="en-US" sz="2600" smtClean="0"/>
              <a:t>Imagine a small database in memory</a:t>
            </a:r>
          </a:p>
          <a:p>
            <a:pPr marL="740664" lvl="1" indent="-283464" eaLnBrk="1" hangingPunct="1">
              <a:lnSpc>
                <a:spcPct val="80000"/>
              </a:lnSpc>
            </a:pPr>
            <a:r>
              <a:rPr lang="en-US" sz="2200" smtClean="0"/>
              <a:t>A dataset contains one or more temp-tables</a:t>
            </a:r>
          </a:p>
          <a:p>
            <a:pPr marL="740664" lvl="1" indent="-283464" eaLnBrk="1" hangingPunct="1">
              <a:lnSpc>
                <a:spcPct val="80000"/>
              </a:lnSpc>
            </a:pPr>
            <a:r>
              <a:rPr lang="en-US" sz="2200" smtClean="0"/>
              <a:t>temp-tables in a dataset are related</a:t>
            </a:r>
          </a:p>
          <a:p>
            <a:pPr marL="740664" lvl="1" indent="-283464" eaLnBrk="1" hangingPunct="1">
              <a:lnSpc>
                <a:spcPct val="80000"/>
              </a:lnSpc>
            </a:pPr>
            <a:r>
              <a:rPr lang="en-US" sz="2200" smtClean="0"/>
              <a:t>temp-tables in a dataset can have indexes, </a:t>
            </a:r>
            <a:br>
              <a:rPr lang="en-US" sz="2200" smtClean="0"/>
            </a:br>
            <a:r>
              <a:rPr lang="en-US" sz="2200" smtClean="0"/>
              <a:t>and can have constraints defined</a:t>
            </a:r>
          </a:p>
          <a:p>
            <a:pPr marL="347472" indent="-347472" eaLnBrk="1" hangingPunct="1">
              <a:lnSpc>
                <a:spcPct val="80000"/>
              </a:lnSpc>
            </a:pPr>
            <a:r>
              <a:rPr lang="en-US" sz="2600" smtClean="0"/>
              <a:t>A dataset can be passed as a parameter to a procedure</a:t>
            </a:r>
          </a:p>
          <a:p>
            <a:pPr marL="347472" indent="-347472" eaLnBrk="1" hangingPunct="1">
              <a:lnSpc>
                <a:spcPct val="80000"/>
              </a:lnSpc>
            </a:pPr>
            <a:r>
              <a:rPr lang="en-US" sz="2600" smtClean="0"/>
              <a:t>A dataset can easily be serialized to XML format</a:t>
            </a:r>
          </a:p>
          <a:p>
            <a:pPr marL="347472" indent="-347472" eaLnBrk="1" hangingPunct="1">
              <a:lnSpc>
                <a:spcPct val="80000"/>
              </a:lnSpc>
            </a:pPr>
            <a:r>
              <a:rPr lang="en-US" sz="2600" smtClean="0"/>
              <a:t>A Progress dataset matches a .NET dataset</a:t>
            </a:r>
          </a:p>
        </p:txBody>
      </p:sp>
      <p:sp>
        <p:nvSpPr>
          <p:cNvPr id="66563" name="Rectangle 2"/>
          <p:cNvSpPr>
            <a:spLocks noGrp="1" noChangeArrowheads="1"/>
          </p:cNvSpPr>
          <p:nvPr>
            <p:ph type="title"/>
          </p:nvPr>
        </p:nvSpPr>
        <p:spPr/>
        <p:txBody>
          <a:bodyPr/>
          <a:lstStyle/>
          <a:p>
            <a:pPr eaLnBrk="1" hangingPunct="1"/>
            <a:r>
              <a:rPr lang="en-US" smtClean="0"/>
              <a:t>Data Handling - Datasets</a:t>
            </a:r>
          </a:p>
        </p:txBody>
      </p:sp>
      <p:sp>
        <p:nvSpPr>
          <p:cNvPr id="66562" name="Footer Placeholder 3"/>
          <p:cNvSpPr>
            <a:spLocks noGrp="1"/>
          </p:cNvSpPr>
          <p:nvPr>
            <p:ph type="ftr" sz="quarter" idx="10"/>
          </p:nvPr>
        </p:nvSpPr>
        <p:spPr>
          <a:noFill/>
        </p:spPr>
        <p:txBody>
          <a:bodyPr/>
          <a:lstStyle/>
          <a:p>
            <a:r>
              <a:rPr lang="en-US" smtClean="0"/>
              <a:t>CUST_ARCH_300</a:t>
            </a:r>
          </a:p>
        </p:txBody>
      </p:sp>
      <p:grpSp>
        <p:nvGrpSpPr>
          <p:cNvPr id="66564" name="Group 3"/>
          <p:cNvGrpSpPr>
            <a:grpSpLocks noChangeAspect="1"/>
          </p:cNvGrpSpPr>
          <p:nvPr/>
        </p:nvGrpSpPr>
        <p:grpSpPr bwMode="auto">
          <a:xfrm>
            <a:off x="7500958" y="1412776"/>
            <a:ext cx="1496572" cy="1783705"/>
            <a:chOff x="507" y="1298"/>
            <a:chExt cx="2223" cy="2450"/>
          </a:xfrm>
        </p:grpSpPr>
        <p:pic>
          <p:nvPicPr>
            <p:cNvPr id="66566" name="Picture 4"/>
            <p:cNvPicPr>
              <a:picLocks noChangeAspect="1" noChangeArrowheads="1"/>
            </p:cNvPicPr>
            <p:nvPr/>
          </p:nvPicPr>
          <p:blipFill>
            <a:blip r:embed="rId3" cstate="print"/>
            <a:srcRect/>
            <a:stretch>
              <a:fillRect/>
            </a:stretch>
          </p:blipFill>
          <p:spPr bwMode="auto">
            <a:xfrm>
              <a:off x="825" y="1796"/>
              <a:ext cx="1673" cy="1816"/>
            </a:xfrm>
            <a:prstGeom prst="rect">
              <a:avLst/>
            </a:prstGeom>
            <a:noFill/>
            <a:ln w="9525" algn="ctr">
              <a:noFill/>
              <a:miter lim="800000"/>
              <a:headEnd/>
              <a:tailEnd/>
            </a:ln>
          </p:spPr>
        </p:pic>
        <p:sp>
          <p:nvSpPr>
            <p:cNvPr id="66567" name="AutoShape 5"/>
            <p:cNvSpPr>
              <a:spLocks noChangeAspect="1" noChangeArrowheads="1"/>
            </p:cNvSpPr>
            <p:nvPr/>
          </p:nvSpPr>
          <p:spPr bwMode="auto">
            <a:xfrm>
              <a:off x="507" y="1298"/>
              <a:ext cx="2223" cy="2450"/>
            </a:xfrm>
            <a:prstGeom prst="can">
              <a:avLst>
                <a:gd name="adj" fmla="val 17624"/>
              </a:avLst>
            </a:prstGeom>
            <a:noFill/>
            <a:ln w="9525">
              <a:solidFill>
                <a:schemeClr val="tx1"/>
              </a:solidFill>
              <a:round/>
              <a:headEnd/>
              <a:tailEnd/>
            </a:ln>
          </p:spPr>
          <p:txBody>
            <a:bodyPr wrap="none" tIns="91440" bIns="91440" anchor="ctr"/>
            <a:lstStyle/>
            <a:p>
              <a:endParaRPr lang="en-IE"/>
            </a:p>
          </p:txBody>
        </p:sp>
      </p:grpSp>
    </p:spTree>
  </p:cSld>
  <p:clrMapOvr>
    <a:masterClrMapping/>
  </p:clrMapOvr>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Rectangle 2"/>
          <p:cNvSpPr>
            <a:spLocks noGrp="1" noChangeArrowheads="1"/>
          </p:cNvSpPr>
          <p:nvPr>
            <p:ph type="title"/>
          </p:nvPr>
        </p:nvSpPr>
        <p:spPr>
          <a:noFill/>
        </p:spPr>
        <p:txBody>
          <a:bodyPr/>
          <a:lstStyle/>
          <a:p>
            <a:pPr eaLnBrk="1" hangingPunct="1"/>
            <a:r>
              <a:rPr lang="en-US" smtClean="0"/>
              <a:t>Data Handling - Datasets</a:t>
            </a:r>
          </a:p>
        </p:txBody>
      </p:sp>
      <p:sp>
        <p:nvSpPr>
          <p:cNvPr id="67586" name="Footer Placeholder 3"/>
          <p:cNvSpPr>
            <a:spLocks noGrp="1"/>
          </p:cNvSpPr>
          <p:nvPr>
            <p:ph type="ftr" sz="quarter" idx="10"/>
          </p:nvPr>
        </p:nvSpPr>
        <p:spPr>
          <a:noFill/>
        </p:spPr>
        <p:txBody>
          <a:bodyPr/>
          <a:lstStyle/>
          <a:p>
            <a:r>
              <a:rPr lang="en-US" smtClean="0"/>
              <a:t>CUST_ARCH_310</a:t>
            </a:r>
          </a:p>
        </p:txBody>
      </p:sp>
      <p:grpSp>
        <p:nvGrpSpPr>
          <p:cNvPr id="7" name="Group 6"/>
          <p:cNvGrpSpPr/>
          <p:nvPr/>
        </p:nvGrpSpPr>
        <p:grpSpPr>
          <a:xfrm>
            <a:off x="1691680" y="1484784"/>
            <a:ext cx="5759450" cy="4062651"/>
            <a:chOff x="669925" y="1719263"/>
            <a:chExt cx="5759450" cy="4062651"/>
          </a:xfrm>
        </p:grpSpPr>
        <p:sp>
          <p:nvSpPr>
            <p:cNvPr id="67588" name="Text Box 3"/>
            <p:cNvSpPr txBox="1">
              <a:spLocks noChangeArrowheads="1"/>
            </p:cNvSpPr>
            <p:nvPr/>
          </p:nvSpPr>
          <p:spPr bwMode="auto">
            <a:xfrm>
              <a:off x="669925" y="1719263"/>
              <a:ext cx="4538422" cy="4062651"/>
            </a:xfrm>
            <a:prstGeom prst="rect">
              <a:avLst/>
            </a:prstGeom>
            <a:noFill/>
            <a:ln w="19050" algn="ctr">
              <a:noFill/>
              <a:miter lim="800000"/>
              <a:headEnd/>
              <a:tailEnd/>
            </a:ln>
          </p:spPr>
          <p:txBody>
            <a:bodyPr wrap="none" tIns="91440" bIns="91440">
              <a:spAutoFit/>
            </a:bodyPr>
            <a:lstStyle/>
            <a:p>
              <a:pPr algn="l"/>
              <a:r>
                <a:rPr lang="en-US" sz="1400" b="0">
                  <a:latin typeface="+mj-lt"/>
                </a:rPr>
                <a:t>DEFINE TEMP-TABLE tTable1 NO-UNDO</a:t>
              </a:r>
            </a:p>
            <a:p>
              <a:pPr algn="l"/>
              <a:r>
                <a:rPr lang="en-US" sz="1400" b="0">
                  <a:latin typeface="+mj-lt"/>
                </a:rPr>
                <a:t>    FIELD tcT1Field1 AS CHARACTER</a:t>
              </a:r>
            </a:p>
            <a:p>
              <a:pPr algn="l"/>
              <a:r>
                <a:rPr lang="en-US" sz="1400" b="0">
                  <a:latin typeface="+mj-lt"/>
                </a:rPr>
                <a:t>    FIELD tiT1Field2 AS INTEGER</a:t>
              </a:r>
            </a:p>
            <a:p>
              <a:pPr algn="l"/>
              <a:r>
                <a:rPr lang="en-US" sz="1400" b="0">
                  <a:latin typeface="+mj-lt"/>
                </a:rPr>
                <a:t>    FIELD tiT1ID AS INTEGER</a:t>
              </a:r>
            </a:p>
            <a:p>
              <a:pPr algn="l"/>
              <a:r>
                <a:rPr lang="en-US" sz="1400" b="0">
                  <a:latin typeface="+mj-lt"/>
                </a:rPr>
                <a:t>    INDEX prim IS UNIQUE PRIMARY tiT1ID.</a:t>
              </a:r>
            </a:p>
            <a:p>
              <a:pPr algn="l"/>
              <a:endParaRPr lang="en-US" sz="1400" b="0">
                <a:latin typeface="+mj-lt"/>
              </a:endParaRPr>
            </a:p>
            <a:p>
              <a:pPr algn="l"/>
              <a:r>
                <a:rPr lang="en-US" sz="1400" b="0">
                  <a:latin typeface="+mj-lt"/>
                </a:rPr>
                <a:t>DEFINE TEMP-TABLE tTable2 NO-UNDO</a:t>
              </a:r>
            </a:p>
            <a:p>
              <a:pPr algn="l"/>
              <a:r>
                <a:rPr lang="en-US" sz="1400" b="0">
                  <a:latin typeface="+mj-lt"/>
                </a:rPr>
                <a:t>    FIELD tcT2Field1 AS CHARACTER</a:t>
              </a:r>
            </a:p>
            <a:p>
              <a:pPr algn="l"/>
              <a:r>
                <a:rPr lang="en-US" sz="1400" b="0">
                  <a:latin typeface="+mj-lt"/>
                </a:rPr>
                <a:t>    FIELD tlT2Field2 AS LOGICAL</a:t>
              </a:r>
            </a:p>
            <a:p>
              <a:pPr algn="l"/>
              <a:r>
                <a:rPr lang="en-US" sz="1400" b="0">
                  <a:latin typeface="+mj-lt"/>
                </a:rPr>
                <a:t>    FIELD tiT1ID AS INTEGER</a:t>
              </a:r>
            </a:p>
            <a:p>
              <a:pPr algn="l"/>
              <a:r>
                <a:rPr lang="en-US" sz="1400" b="0">
                  <a:latin typeface="+mj-lt"/>
                </a:rPr>
                <a:t>    FIELD tiT2ID AS INTEGER</a:t>
              </a:r>
            </a:p>
            <a:p>
              <a:pPr algn="l"/>
              <a:r>
                <a:rPr lang="en-US" sz="1400" b="0">
                  <a:latin typeface="+mj-lt"/>
                </a:rPr>
                <a:t>    INDEX prim IS UNIQUE PRIMARY tiT2ID.</a:t>
              </a:r>
            </a:p>
            <a:p>
              <a:pPr algn="l"/>
              <a:endParaRPr lang="en-US" sz="1400">
                <a:solidFill>
                  <a:srgbClr val="0033CC"/>
                </a:solidFill>
                <a:latin typeface="+mj-lt"/>
              </a:endParaRPr>
            </a:p>
            <a:p>
              <a:pPr algn="l"/>
              <a:r>
                <a:rPr lang="en-US" sz="1400">
                  <a:solidFill>
                    <a:srgbClr val="0033CC"/>
                  </a:solidFill>
                  <a:latin typeface="+mj-lt"/>
                </a:rPr>
                <a:t>DEFINE DATASET dDS1 FOR tTable1, tTable2</a:t>
              </a:r>
            </a:p>
            <a:p>
              <a:pPr algn="l"/>
              <a:r>
                <a:rPr lang="en-US" sz="1400">
                  <a:solidFill>
                    <a:srgbClr val="0033CC"/>
                  </a:solidFill>
                  <a:latin typeface="+mj-lt"/>
                </a:rPr>
                <a:t>       DATA-RELATION Relation1 FOR tTable1, tTable2</a:t>
              </a:r>
            </a:p>
            <a:p>
              <a:pPr algn="l"/>
              <a:r>
                <a:rPr lang="en-US" sz="1400">
                  <a:solidFill>
                    <a:srgbClr val="0033CC"/>
                  </a:solidFill>
                  <a:latin typeface="+mj-lt"/>
                </a:rPr>
                <a:t>            RELATION-FIELDS (tiT1ID, tiT1ID).</a:t>
              </a:r>
            </a:p>
            <a:p>
              <a:pPr algn="l"/>
              <a:endParaRPr lang="en-US" sz="1400">
                <a:solidFill>
                  <a:srgbClr val="0033CC"/>
                </a:solidFill>
                <a:latin typeface="+mj-lt"/>
              </a:endParaRPr>
            </a:p>
            <a:p>
              <a:pPr algn="l"/>
              <a:r>
                <a:rPr lang="en-US" sz="1400" b="0">
                  <a:latin typeface="+mj-lt"/>
                </a:rPr>
                <a:t>/* Continued on next page */</a:t>
              </a:r>
            </a:p>
          </p:txBody>
        </p:sp>
        <p:sp>
          <p:nvSpPr>
            <p:cNvPr id="67589" name="Oval 4"/>
            <p:cNvSpPr>
              <a:spLocks noChangeAspect="1" noChangeArrowheads="1"/>
            </p:cNvSpPr>
            <p:nvPr/>
          </p:nvSpPr>
          <p:spPr bwMode="auto">
            <a:xfrm>
              <a:off x="5915025" y="17399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1</a:t>
              </a:r>
            </a:p>
          </p:txBody>
        </p:sp>
        <p:sp>
          <p:nvSpPr>
            <p:cNvPr id="67590" name="Oval 5"/>
            <p:cNvSpPr>
              <a:spLocks noChangeAspect="1" noChangeArrowheads="1"/>
            </p:cNvSpPr>
            <p:nvPr/>
          </p:nvSpPr>
          <p:spPr bwMode="auto">
            <a:xfrm>
              <a:off x="5924550" y="449580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2</a:t>
              </a: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a:noFill/>
        </p:spPr>
        <p:txBody>
          <a:bodyPr/>
          <a:lstStyle/>
          <a:p>
            <a:pPr eaLnBrk="1" hangingPunct="1"/>
            <a:r>
              <a:rPr lang="en-US" smtClean="0"/>
              <a:t>Data Handling - Datasets</a:t>
            </a:r>
          </a:p>
        </p:txBody>
      </p:sp>
      <p:sp>
        <p:nvSpPr>
          <p:cNvPr id="68610" name="Footer Placeholder 3"/>
          <p:cNvSpPr>
            <a:spLocks noGrp="1"/>
          </p:cNvSpPr>
          <p:nvPr>
            <p:ph type="ftr" sz="quarter" idx="10"/>
          </p:nvPr>
        </p:nvSpPr>
        <p:spPr>
          <a:noFill/>
        </p:spPr>
        <p:txBody>
          <a:bodyPr/>
          <a:lstStyle/>
          <a:p>
            <a:r>
              <a:rPr lang="en-US" smtClean="0"/>
              <a:t>CUST_ARCH_320</a:t>
            </a:r>
          </a:p>
        </p:txBody>
      </p:sp>
      <p:grpSp>
        <p:nvGrpSpPr>
          <p:cNvPr id="7" name="Group 6"/>
          <p:cNvGrpSpPr/>
          <p:nvPr/>
        </p:nvGrpSpPr>
        <p:grpSpPr>
          <a:xfrm>
            <a:off x="1425375" y="1340768"/>
            <a:ext cx="6293711" cy="4278094"/>
            <a:chOff x="669925" y="1719263"/>
            <a:chExt cx="6293711" cy="4278094"/>
          </a:xfrm>
        </p:grpSpPr>
        <p:sp>
          <p:nvSpPr>
            <p:cNvPr id="68612" name="Text Box 3"/>
            <p:cNvSpPr txBox="1">
              <a:spLocks noChangeArrowheads="1"/>
            </p:cNvSpPr>
            <p:nvPr/>
          </p:nvSpPr>
          <p:spPr bwMode="auto">
            <a:xfrm>
              <a:off x="669925" y="1719263"/>
              <a:ext cx="6293711" cy="4278094"/>
            </a:xfrm>
            <a:prstGeom prst="rect">
              <a:avLst/>
            </a:prstGeom>
            <a:noFill/>
            <a:ln w="19050" algn="ctr">
              <a:noFill/>
              <a:miter lim="800000"/>
              <a:headEnd/>
              <a:tailEnd/>
            </a:ln>
          </p:spPr>
          <p:txBody>
            <a:bodyPr wrap="none" tIns="91440" bIns="91440">
              <a:spAutoFit/>
            </a:bodyPr>
            <a:lstStyle/>
            <a:p>
              <a:pPr algn="l"/>
              <a:r>
                <a:rPr lang="en-US" sz="1400" b="0">
                  <a:latin typeface="+mj-lt"/>
                </a:rPr>
                <a:t>/* Continued from previous page */</a:t>
              </a:r>
            </a:p>
            <a:p>
              <a:pPr algn="l"/>
              <a:endParaRPr lang="en-US" sz="1400" b="0">
                <a:latin typeface="+mj-lt"/>
              </a:endParaRPr>
            </a:p>
            <a:p>
              <a:pPr algn="l"/>
              <a:r>
                <a:rPr lang="en-US" sz="1400" b="0">
                  <a:latin typeface="+mj-lt"/>
                </a:rPr>
                <a:t>CREATE tTable1.</a:t>
              </a:r>
            </a:p>
            <a:p>
              <a:pPr algn="l"/>
              <a:r>
                <a:rPr lang="en-US" sz="1400" b="0">
                  <a:latin typeface="+mj-lt"/>
                </a:rPr>
                <a:t>ASSIGN tTable1.tcT1Field1 = "This is content for Table1"</a:t>
              </a:r>
            </a:p>
            <a:p>
              <a:pPr algn="l"/>
              <a:r>
                <a:rPr lang="en-US" sz="1400" b="0">
                  <a:latin typeface="+mj-lt"/>
                </a:rPr>
                <a:t>       tTable1.tiT1Field2 = 9873521</a:t>
              </a:r>
            </a:p>
            <a:p>
              <a:pPr algn="l"/>
              <a:r>
                <a:rPr lang="en-US" sz="1400" b="0">
                  <a:latin typeface="+mj-lt"/>
                </a:rPr>
                <a:t>       tTable1.tiT1ID = 1.</a:t>
              </a:r>
            </a:p>
            <a:p>
              <a:pPr algn="l"/>
              <a:r>
                <a:rPr lang="en-US" sz="1400" b="0">
                  <a:latin typeface="+mj-lt"/>
                </a:rPr>
                <a:t>CREATE tTable1.</a:t>
              </a:r>
            </a:p>
            <a:p>
              <a:pPr algn="l"/>
              <a:r>
                <a:rPr lang="en-US" sz="1400" b="0">
                  <a:latin typeface="+mj-lt"/>
                </a:rPr>
                <a:t>ASSIGN tTable1.tcT1Field1 = "This is more content for Table1"</a:t>
              </a:r>
            </a:p>
            <a:p>
              <a:pPr algn="l"/>
              <a:r>
                <a:rPr lang="en-US" sz="1400" b="0">
                  <a:latin typeface="+mj-lt"/>
                </a:rPr>
                <a:t>       tTable1.tiT1Field2 = 98778231</a:t>
              </a:r>
            </a:p>
            <a:p>
              <a:pPr algn="l"/>
              <a:r>
                <a:rPr lang="en-US" sz="1400" b="0">
                  <a:latin typeface="+mj-lt"/>
                </a:rPr>
                <a:t>       tTable1.tiT1ID = 2.</a:t>
              </a:r>
            </a:p>
            <a:p>
              <a:pPr algn="l"/>
              <a:r>
                <a:rPr lang="en-US" sz="1400" b="0">
                  <a:latin typeface="+mj-lt"/>
                </a:rPr>
                <a:t>CREATE tTable2.</a:t>
              </a:r>
            </a:p>
            <a:p>
              <a:pPr algn="l"/>
              <a:r>
                <a:rPr lang="en-US" sz="1400" b="0">
                  <a:latin typeface="+mj-lt"/>
                </a:rPr>
                <a:t>ASSIGN tTable2.tcT2Field1 = "This is content for Table2 - child for Table1"</a:t>
              </a:r>
            </a:p>
            <a:p>
              <a:pPr algn="l"/>
              <a:r>
                <a:rPr lang="en-US" sz="1400" b="0">
                  <a:latin typeface="+mj-lt"/>
                </a:rPr>
                <a:t>       tTable2.tlT2Field2 = YES</a:t>
              </a:r>
            </a:p>
            <a:p>
              <a:pPr algn="l"/>
              <a:r>
                <a:rPr lang="en-US" sz="1400" b="0">
                  <a:latin typeface="+mj-lt"/>
                </a:rPr>
                <a:t>       tTable2.tiT1ID = 1</a:t>
              </a:r>
            </a:p>
            <a:p>
              <a:pPr algn="l"/>
              <a:r>
                <a:rPr lang="en-US" sz="1400" b="0">
                  <a:latin typeface="+mj-lt"/>
                </a:rPr>
                <a:t>       tTable2.tiT2ID = 11.</a:t>
              </a:r>
            </a:p>
            <a:p>
              <a:pPr algn="l"/>
              <a:endParaRPr lang="en-US" sz="1400" b="0">
                <a:latin typeface="+mj-lt"/>
              </a:endParaRPr>
            </a:p>
            <a:p>
              <a:pPr algn="l"/>
              <a:r>
                <a:rPr lang="en-US" sz="1400" b="0">
                  <a:latin typeface="+mj-lt"/>
                </a:rPr>
                <a:t>DATASET dDS1:WRITE-XML("file","c:\temp\out.xml",?,?,?,?).</a:t>
              </a:r>
            </a:p>
            <a:p>
              <a:pPr algn="l"/>
              <a:endParaRPr lang="en-US" sz="1400" b="0">
                <a:latin typeface="+mj-lt"/>
              </a:endParaRPr>
            </a:p>
            <a:p>
              <a:pPr algn="l"/>
              <a:r>
                <a:rPr lang="en-US" sz="1400" b="0">
                  <a:latin typeface="+mj-lt"/>
                </a:rPr>
                <a:t>DATASET dDS1:WRITE-XMLSCHEMA("file","c:\temp\out.xsd").</a:t>
              </a:r>
            </a:p>
          </p:txBody>
        </p:sp>
        <p:sp>
          <p:nvSpPr>
            <p:cNvPr id="68613" name="Oval 4"/>
            <p:cNvSpPr>
              <a:spLocks noChangeAspect="1" noChangeArrowheads="1"/>
            </p:cNvSpPr>
            <p:nvPr/>
          </p:nvSpPr>
          <p:spPr bwMode="auto">
            <a:xfrm>
              <a:off x="6416675" y="4956175"/>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3</a:t>
              </a:r>
            </a:p>
          </p:txBody>
        </p:sp>
        <p:sp>
          <p:nvSpPr>
            <p:cNvPr id="68614" name="Oval 5"/>
            <p:cNvSpPr>
              <a:spLocks noChangeAspect="1" noChangeArrowheads="1"/>
            </p:cNvSpPr>
            <p:nvPr/>
          </p:nvSpPr>
          <p:spPr bwMode="auto">
            <a:xfrm>
              <a:off x="6413500" y="5454650"/>
              <a:ext cx="504825" cy="504825"/>
            </a:xfrm>
            <a:prstGeom prst="ellipse">
              <a:avLst/>
            </a:prstGeom>
            <a:noFill/>
            <a:ln w="19050" algn="ctr">
              <a:solidFill>
                <a:srgbClr val="0000FF"/>
              </a:solidFill>
              <a:round/>
              <a:headEnd/>
              <a:tailEnd/>
            </a:ln>
          </p:spPr>
          <p:txBody>
            <a:bodyPr wrap="none" tIns="91440" bIns="91440" anchor="ctr"/>
            <a:lstStyle/>
            <a:p>
              <a:r>
                <a:rPr lang="en-US" sz="2000">
                  <a:solidFill>
                    <a:srgbClr val="0033CC"/>
                  </a:solidFill>
                  <a:latin typeface="+mj-lt"/>
                </a:rPr>
                <a:t>4</a:t>
              </a:r>
            </a:p>
          </p:txBody>
        </p:sp>
      </p:gr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idx="1"/>
          </p:nvPr>
        </p:nvSpPr>
        <p:spPr/>
        <p:txBody>
          <a:bodyPr/>
          <a:lstStyle/>
          <a:p>
            <a:pPr eaLnBrk="1" hangingPunct="1">
              <a:buNone/>
            </a:pPr>
            <a:r>
              <a:rPr lang="en-US" smtClean="0"/>
              <a:t>Serialized Dataset in XML Format </a:t>
            </a:r>
          </a:p>
        </p:txBody>
      </p:sp>
      <p:sp>
        <p:nvSpPr>
          <p:cNvPr id="69636" name="Rectangle 3"/>
          <p:cNvSpPr>
            <a:spLocks noGrp="1" noChangeArrowheads="1"/>
          </p:cNvSpPr>
          <p:nvPr>
            <p:ph type="title"/>
          </p:nvPr>
        </p:nvSpPr>
        <p:spPr>
          <a:noFill/>
        </p:spPr>
        <p:txBody>
          <a:bodyPr/>
          <a:lstStyle/>
          <a:p>
            <a:pPr eaLnBrk="1" hangingPunct="1"/>
            <a:r>
              <a:rPr lang="en-US" smtClean="0"/>
              <a:t>Data Handling - Datasets</a:t>
            </a:r>
          </a:p>
        </p:txBody>
      </p:sp>
      <p:sp>
        <p:nvSpPr>
          <p:cNvPr id="69634" name="Footer Placeholder 3"/>
          <p:cNvSpPr>
            <a:spLocks noGrp="1"/>
          </p:cNvSpPr>
          <p:nvPr>
            <p:ph type="ftr" sz="quarter" idx="10"/>
          </p:nvPr>
        </p:nvSpPr>
        <p:spPr>
          <a:noFill/>
        </p:spPr>
        <p:txBody>
          <a:bodyPr/>
          <a:lstStyle/>
          <a:p>
            <a:r>
              <a:rPr lang="en-US" smtClean="0"/>
              <a:t>CUST_ARCH_330</a:t>
            </a:r>
          </a:p>
        </p:txBody>
      </p:sp>
      <p:pic>
        <p:nvPicPr>
          <p:cNvPr id="69637" name="Picture 4"/>
          <p:cNvPicPr>
            <a:picLocks noChangeAspect="1" noChangeArrowheads="1"/>
          </p:cNvPicPr>
          <p:nvPr/>
        </p:nvPicPr>
        <p:blipFill>
          <a:blip r:embed="rId3" cstate="print"/>
          <a:srcRect/>
          <a:stretch>
            <a:fillRect/>
          </a:stretch>
        </p:blipFill>
        <p:spPr bwMode="auto">
          <a:xfrm>
            <a:off x="1232619" y="1772816"/>
            <a:ext cx="6675438" cy="3902075"/>
          </a:xfrm>
          <a:prstGeom prst="rect">
            <a:avLst/>
          </a:prstGeom>
          <a:noFill/>
          <a:ln w="19050" algn="ctr">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Rectangle 2"/>
          <p:cNvSpPr>
            <a:spLocks noGrp="1" noChangeArrowheads="1"/>
          </p:cNvSpPr>
          <p:nvPr>
            <p:ph idx="1"/>
          </p:nvPr>
        </p:nvSpPr>
        <p:spPr/>
        <p:txBody>
          <a:bodyPr/>
          <a:lstStyle/>
          <a:p>
            <a:pPr eaLnBrk="1" hangingPunct="1">
              <a:buNone/>
            </a:pPr>
            <a:r>
              <a:rPr lang="en-US" smtClean="0"/>
              <a:t>XML Schema File Presentation in Visual Studio </a:t>
            </a:r>
          </a:p>
        </p:txBody>
      </p:sp>
      <p:sp>
        <p:nvSpPr>
          <p:cNvPr id="70660" name="Rectangle 3"/>
          <p:cNvSpPr>
            <a:spLocks noGrp="1" noChangeArrowheads="1"/>
          </p:cNvSpPr>
          <p:nvPr>
            <p:ph type="title"/>
          </p:nvPr>
        </p:nvSpPr>
        <p:spPr>
          <a:noFill/>
        </p:spPr>
        <p:txBody>
          <a:bodyPr/>
          <a:lstStyle/>
          <a:p>
            <a:pPr eaLnBrk="1" hangingPunct="1"/>
            <a:r>
              <a:rPr lang="en-US" smtClean="0"/>
              <a:t>Data Handling - Datasets</a:t>
            </a:r>
          </a:p>
        </p:txBody>
      </p:sp>
      <p:sp>
        <p:nvSpPr>
          <p:cNvPr id="70658" name="Footer Placeholder 3"/>
          <p:cNvSpPr>
            <a:spLocks noGrp="1"/>
          </p:cNvSpPr>
          <p:nvPr>
            <p:ph type="ftr" sz="quarter" idx="10"/>
          </p:nvPr>
        </p:nvSpPr>
        <p:spPr>
          <a:noFill/>
        </p:spPr>
        <p:txBody>
          <a:bodyPr/>
          <a:lstStyle/>
          <a:p>
            <a:r>
              <a:rPr lang="en-US" smtClean="0"/>
              <a:t>CUST_ARCH_340</a:t>
            </a:r>
          </a:p>
        </p:txBody>
      </p:sp>
      <p:pic>
        <p:nvPicPr>
          <p:cNvPr id="70661" name="Picture 4"/>
          <p:cNvPicPr>
            <a:picLocks noChangeAspect="1" noChangeArrowheads="1"/>
          </p:cNvPicPr>
          <p:nvPr/>
        </p:nvPicPr>
        <p:blipFill>
          <a:blip r:embed="rId3" cstate="print"/>
          <a:srcRect/>
          <a:stretch>
            <a:fillRect/>
          </a:stretch>
        </p:blipFill>
        <p:spPr bwMode="auto">
          <a:xfrm>
            <a:off x="1730549" y="1556792"/>
            <a:ext cx="5681662" cy="4295775"/>
          </a:xfrm>
          <a:prstGeom prst="rect">
            <a:avLst/>
          </a:prstGeom>
          <a:noFill/>
          <a:ln w="19050" algn="ctr">
            <a:noFill/>
            <a:miter lim="800000"/>
            <a:headEnd/>
            <a:tailEnd/>
          </a:ln>
          <a:effectLst>
            <a:outerShdw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3"/>
          <p:cNvSpPr>
            <a:spLocks noGrp="1" noChangeArrowheads="1"/>
          </p:cNvSpPr>
          <p:nvPr>
            <p:ph idx="1"/>
          </p:nvPr>
        </p:nvSpPr>
        <p:spPr/>
        <p:txBody>
          <a:bodyPr>
            <a:normAutofit fontScale="92500" lnSpcReduction="20000"/>
          </a:bodyPr>
          <a:lstStyle/>
          <a:p>
            <a:pPr marL="533400" indent="-533400" eaLnBrk="1" hangingPunct="1">
              <a:buNone/>
            </a:pPr>
            <a:r>
              <a:rPr lang="en-US" smtClean="0"/>
              <a:t>Object Dataset</a:t>
            </a:r>
          </a:p>
          <a:p>
            <a:pPr marL="347472" indent="-347472"/>
            <a:r>
              <a:rPr lang="en-US" smtClean="0"/>
              <a:t>Contains temp-tables</a:t>
            </a:r>
          </a:p>
          <a:p>
            <a:pPr marL="740664" lvl="1" indent="-283464"/>
            <a:r>
              <a:rPr lang="en-US" smtClean="0"/>
              <a:t>One per physical table (</a:t>
            </a:r>
            <a:r>
              <a:rPr lang="en-US" smtClean="0">
                <a:latin typeface="Courier New" pitchFamily="49" charset="0"/>
                <a:cs typeface="Courier New" pitchFamily="49" charset="0"/>
              </a:rPr>
              <a:t>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 like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TableName</a:t>
            </a:r>
            <a:r>
              <a:rPr lang="en-US" smtClean="0">
                <a:latin typeface="Courier New" pitchFamily="49" charset="0"/>
                <a:cs typeface="Courier New" pitchFamily="49" charset="0"/>
              </a:rPr>
              <a:t>&gt;</a:t>
            </a:r>
            <a:r>
              <a:rPr lang="en-US" smtClean="0"/>
              <a:t>)</a:t>
            </a:r>
            <a:br>
              <a:rPr lang="en-US" smtClean="0"/>
            </a:br>
            <a:r>
              <a:rPr lang="en-US" smtClean="0"/>
              <a:t>(for example </a:t>
            </a:r>
            <a:r>
              <a:rPr lang="en-US" err="1" smtClean="0">
                <a:latin typeface="Courier New" pitchFamily="49" charset="0"/>
                <a:cs typeface="Courier New" pitchFamily="49" charset="0"/>
              </a:rPr>
              <a:t>tCountry</a:t>
            </a:r>
            <a:r>
              <a:rPr lang="en-US" smtClean="0"/>
              <a:t> representing Country database table)</a:t>
            </a:r>
          </a:p>
          <a:p>
            <a:pPr marL="740664" lvl="1" indent="-283464"/>
            <a:r>
              <a:rPr lang="en-US" smtClean="0"/>
              <a:t>Three custom tables (</a:t>
            </a:r>
            <a:r>
              <a:rPr lang="en-US" err="1" smtClean="0">
                <a:latin typeface="Courier New" pitchFamily="49" charset="0"/>
                <a:cs typeface="Courier New" pitchFamily="49" charset="0"/>
              </a:rPr>
              <a:t>tCustomTable</a:t>
            </a:r>
            <a:r>
              <a:rPr lang="en-US" smtClean="0">
                <a:latin typeface="Courier New" pitchFamily="49" charset="0"/>
                <a:cs typeface="Courier New" pitchFamily="49" charset="0"/>
              </a:rPr>
              <a:t>[0-2]</a:t>
            </a:r>
            <a:r>
              <a:rPr lang="en-US" smtClean="0"/>
              <a:t>) with fixed set of fields (38 fields)</a:t>
            </a:r>
          </a:p>
          <a:p>
            <a:pPr marL="347472" indent="-347472"/>
            <a:r>
              <a:rPr lang="en-US" smtClean="0"/>
              <a:t>Each temp-table has certain fields used by the framework</a:t>
            </a:r>
          </a:p>
          <a:p>
            <a:pPr marL="731520" lvl="1" indent="-283464"/>
            <a:r>
              <a:rPr lang="en-US" err="1" smtClean="0">
                <a:latin typeface="Courier New" pitchFamily="49" charset="0"/>
                <a:cs typeface="Courier New" pitchFamily="49" charset="0"/>
              </a:rPr>
              <a:t>Tc_Status</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Tc_Rowid</a:t>
            </a:r>
            <a:endParaRPr lang="en-US" smtClean="0">
              <a:latin typeface="Courier New" pitchFamily="49" charset="0"/>
              <a:cs typeface="Courier New" pitchFamily="49" charset="0"/>
            </a:endParaRPr>
          </a:p>
          <a:p>
            <a:pPr marL="731520" lvl="1" indent="-283464"/>
            <a:r>
              <a:rPr lang="en-US" err="1" smtClean="0">
                <a:latin typeface="Courier New" pitchFamily="49" charset="0"/>
                <a:cs typeface="Courier New" pitchFamily="49" charset="0"/>
              </a:rPr>
              <a:t>Tc_ParentRowid</a:t>
            </a:r>
            <a:endParaRPr lang="en-US" smtClean="0">
              <a:latin typeface="Courier New" pitchFamily="49" charset="0"/>
              <a:cs typeface="Courier New" pitchFamily="49" charset="0"/>
            </a:endParaRPr>
          </a:p>
          <a:p>
            <a:pPr marL="347472" indent="-347472"/>
            <a:r>
              <a:rPr lang="en-US" smtClean="0"/>
              <a:t>Relations based on </a:t>
            </a:r>
            <a:r>
              <a:rPr lang="en-US" err="1" smtClean="0">
                <a:latin typeface="Courier New" pitchFamily="49" charset="0"/>
                <a:cs typeface="Courier New" pitchFamily="49" charset="0"/>
              </a:rPr>
              <a:t>tc_rowid</a:t>
            </a:r>
            <a:r>
              <a:rPr lang="en-US" smtClean="0"/>
              <a:t> and </a:t>
            </a:r>
            <a:r>
              <a:rPr lang="en-US" err="1" smtClean="0">
                <a:latin typeface="Courier New" pitchFamily="49" charset="0"/>
                <a:cs typeface="Courier New" pitchFamily="49" charset="0"/>
              </a:rPr>
              <a:t>tc_parentrowid</a:t>
            </a:r>
            <a:endParaRPr lang="en-US" smtClean="0"/>
          </a:p>
        </p:txBody>
      </p:sp>
      <p:sp>
        <p:nvSpPr>
          <p:cNvPr id="71683" name="Rectangle 2"/>
          <p:cNvSpPr>
            <a:spLocks noGrp="1" noChangeArrowheads="1"/>
          </p:cNvSpPr>
          <p:nvPr>
            <p:ph type="title"/>
          </p:nvPr>
        </p:nvSpPr>
        <p:spPr/>
        <p:txBody>
          <a:bodyPr/>
          <a:lstStyle/>
          <a:p>
            <a:pPr eaLnBrk="1" hangingPunct="1"/>
            <a:r>
              <a:rPr lang="en-US" smtClean="0"/>
              <a:t>Data Handling - Datasets</a:t>
            </a:r>
          </a:p>
        </p:txBody>
      </p:sp>
      <p:sp>
        <p:nvSpPr>
          <p:cNvPr id="71682" name="Footer Placeholder 3"/>
          <p:cNvSpPr>
            <a:spLocks noGrp="1"/>
          </p:cNvSpPr>
          <p:nvPr>
            <p:ph type="ftr" sz="quarter" idx="10"/>
          </p:nvPr>
        </p:nvSpPr>
        <p:spPr>
          <a:noFill/>
        </p:spPr>
        <p:txBody>
          <a:bodyPr/>
          <a:lstStyle/>
          <a:p>
            <a:r>
              <a:rPr lang="en-US" smtClean="0"/>
              <a:t>CUST_ARCH_350</a:t>
            </a:r>
          </a:p>
        </p:txBody>
      </p:sp>
    </p:spTree>
  </p:cSld>
  <p:clrMapOvr>
    <a:masterClrMapping/>
  </p:clrMapOvr>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3"/>
          <p:cNvSpPr>
            <a:spLocks noGrp="1" noChangeArrowheads="1"/>
          </p:cNvSpPr>
          <p:nvPr>
            <p:ph idx="1"/>
          </p:nvPr>
        </p:nvSpPr>
        <p:spPr/>
        <p:txBody>
          <a:bodyPr>
            <a:normAutofit lnSpcReduction="10000"/>
          </a:bodyPr>
          <a:lstStyle/>
          <a:p>
            <a:pPr marL="533400" indent="-533400" eaLnBrk="1" hangingPunct="1">
              <a:buNone/>
            </a:pPr>
            <a:r>
              <a:rPr lang="en-US" smtClean="0"/>
              <a:t>Object Dataset</a:t>
            </a:r>
          </a:p>
          <a:p>
            <a:pPr marL="347472" indent="-347472"/>
            <a:r>
              <a:rPr lang="en-US" smtClean="0"/>
              <a:t>Used for data transport between different layers</a:t>
            </a:r>
          </a:p>
          <a:p>
            <a:pPr marL="347472" indent="-347472"/>
            <a:r>
              <a:rPr lang="en-US" smtClean="0"/>
              <a:t>Three variants used in the code:</a:t>
            </a:r>
          </a:p>
          <a:p>
            <a:pPr marL="740664" lvl="1" indent="-283464"/>
            <a:r>
              <a:rPr lang="en-US" smtClean="0"/>
              <a:t>The official object dataset.  This represents what is in the database, or what is validated and ready for writing to the database</a:t>
            </a:r>
          </a:p>
          <a:p>
            <a:pPr marL="740664" lvl="1" indent="-283464"/>
            <a:r>
              <a:rPr lang="en-US" smtClean="0"/>
              <a:t>The initial object dataset. This holds the values that were initially read from the database for an object in modify mode</a:t>
            </a:r>
          </a:p>
          <a:p>
            <a:pPr marL="740664" lvl="1" indent="-283464"/>
            <a:r>
              <a:rPr lang="en-US" smtClean="0"/>
              <a:t>The update object dataset. This represents the modified data that still must be validated (typically data coming from the UI client)</a:t>
            </a:r>
          </a:p>
        </p:txBody>
      </p:sp>
      <p:sp>
        <p:nvSpPr>
          <p:cNvPr id="72707" name="Rectangle 2"/>
          <p:cNvSpPr>
            <a:spLocks noGrp="1" noChangeArrowheads="1"/>
          </p:cNvSpPr>
          <p:nvPr>
            <p:ph type="title"/>
          </p:nvPr>
        </p:nvSpPr>
        <p:spPr/>
        <p:txBody>
          <a:bodyPr/>
          <a:lstStyle/>
          <a:p>
            <a:pPr eaLnBrk="1" hangingPunct="1"/>
            <a:r>
              <a:rPr lang="en-US" smtClean="0"/>
              <a:t>Data Handling - Datasets</a:t>
            </a:r>
          </a:p>
        </p:txBody>
      </p:sp>
      <p:sp>
        <p:nvSpPr>
          <p:cNvPr id="72706" name="Footer Placeholder 3"/>
          <p:cNvSpPr>
            <a:spLocks noGrp="1"/>
          </p:cNvSpPr>
          <p:nvPr>
            <p:ph type="ftr" sz="quarter" idx="10"/>
          </p:nvPr>
        </p:nvSpPr>
        <p:spPr>
          <a:noFill/>
        </p:spPr>
        <p:txBody>
          <a:bodyPr/>
          <a:lstStyle/>
          <a:p>
            <a:r>
              <a:rPr lang="en-US" smtClean="0"/>
              <a:t>CUST_ARCH_360</a:t>
            </a:r>
          </a:p>
        </p:txBody>
      </p:sp>
    </p:spTree>
  </p:cSld>
  <p:clrMapOvr>
    <a:masterClrMapping/>
  </p:clrMapOvr>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3"/>
          <p:cNvSpPr>
            <a:spLocks noGrp="1" noChangeArrowheads="1"/>
          </p:cNvSpPr>
          <p:nvPr>
            <p:ph idx="1"/>
          </p:nvPr>
        </p:nvSpPr>
        <p:spPr/>
        <p:txBody>
          <a:bodyPr/>
          <a:lstStyle/>
          <a:p>
            <a:pPr marL="533400" indent="-533400" eaLnBrk="1" hangingPunct="1">
              <a:buNone/>
            </a:pPr>
            <a:r>
              <a:rPr lang="en-US" smtClean="0"/>
              <a:t>Object Dataset</a:t>
            </a:r>
          </a:p>
        </p:txBody>
      </p:sp>
      <p:sp>
        <p:nvSpPr>
          <p:cNvPr id="73731" name="Rectangle 2"/>
          <p:cNvSpPr>
            <a:spLocks noGrp="1" noChangeArrowheads="1"/>
          </p:cNvSpPr>
          <p:nvPr>
            <p:ph type="title"/>
          </p:nvPr>
        </p:nvSpPr>
        <p:spPr/>
        <p:txBody>
          <a:bodyPr/>
          <a:lstStyle/>
          <a:p>
            <a:pPr eaLnBrk="1" hangingPunct="1"/>
            <a:r>
              <a:rPr lang="en-US" smtClean="0"/>
              <a:t>Data Handling - Datasets</a:t>
            </a:r>
          </a:p>
        </p:txBody>
      </p:sp>
      <p:sp>
        <p:nvSpPr>
          <p:cNvPr id="73730" name="Footer Placeholder 3"/>
          <p:cNvSpPr>
            <a:spLocks noGrp="1"/>
          </p:cNvSpPr>
          <p:nvPr>
            <p:ph type="ftr" sz="quarter" idx="10"/>
          </p:nvPr>
        </p:nvSpPr>
        <p:spPr>
          <a:noFill/>
        </p:spPr>
        <p:txBody>
          <a:bodyPr/>
          <a:lstStyle/>
          <a:p>
            <a:r>
              <a:rPr lang="en-US" smtClean="0"/>
              <a:t>CUST_ARCH_370</a:t>
            </a:r>
          </a:p>
        </p:txBody>
      </p:sp>
      <p:grpSp>
        <p:nvGrpSpPr>
          <p:cNvPr id="26" name="Group 25"/>
          <p:cNvGrpSpPr/>
          <p:nvPr/>
        </p:nvGrpSpPr>
        <p:grpSpPr>
          <a:xfrm>
            <a:off x="539552" y="1628800"/>
            <a:ext cx="8043862" cy="4391025"/>
            <a:chOff x="915988" y="2133600"/>
            <a:chExt cx="8043862" cy="4391025"/>
          </a:xfrm>
        </p:grpSpPr>
        <p:sp>
          <p:nvSpPr>
            <p:cNvPr id="927748" name="AutoShape 4"/>
            <p:cNvSpPr>
              <a:spLocks noChangeArrowheads="1"/>
            </p:cNvSpPr>
            <p:nvPr/>
          </p:nvSpPr>
          <p:spPr bwMode="auto">
            <a:xfrm>
              <a:off x="7629525" y="4941888"/>
              <a:ext cx="1330325" cy="1008062"/>
            </a:xfrm>
            <a:prstGeom prst="can">
              <a:avLst>
                <a:gd name="adj" fmla="val 25000"/>
              </a:avLst>
            </a:prstGeom>
            <a:solidFill>
              <a:schemeClr val="accent1"/>
            </a:solidFill>
            <a:ln w="9525">
              <a:noFill/>
              <a:round/>
              <a:headEnd/>
              <a:tailEnd/>
            </a:ln>
            <a:effectLst>
              <a:outerShdw dist="143684" dir="2700000" algn="ctr" rotWithShape="0">
                <a:schemeClr val="bg2">
                  <a:alpha val="50000"/>
                </a:schemeClr>
              </a:outerShdw>
            </a:effectLst>
          </p:spPr>
          <p:txBody>
            <a:bodyPr wrap="none" tIns="91440" bIns="91440" anchor="ctr"/>
            <a:lstStyle/>
            <a:p>
              <a:pPr>
                <a:defRPr/>
              </a:pPr>
              <a:endParaRPr lang="en-IE">
                <a:latin typeface="+mj-lt"/>
              </a:endParaRPr>
            </a:p>
          </p:txBody>
        </p:sp>
        <p:sp>
          <p:nvSpPr>
            <p:cNvPr id="73734" name="Rectangle 5"/>
            <p:cNvSpPr>
              <a:spLocks noChangeArrowheads="1"/>
            </p:cNvSpPr>
            <p:nvPr/>
          </p:nvSpPr>
          <p:spPr bwMode="auto">
            <a:xfrm>
              <a:off x="915988" y="2133600"/>
              <a:ext cx="312420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User Interface</a:t>
              </a:r>
            </a:p>
          </p:txBody>
        </p:sp>
        <p:sp>
          <p:nvSpPr>
            <p:cNvPr id="73735" name="Rectangle 6"/>
            <p:cNvSpPr>
              <a:spLocks noChangeArrowheads="1"/>
            </p:cNvSpPr>
            <p:nvPr/>
          </p:nvSpPr>
          <p:spPr bwMode="auto">
            <a:xfrm>
              <a:off x="4238625" y="2133600"/>
              <a:ext cx="3257550" cy="4391025"/>
            </a:xfrm>
            <a:prstGeom prst="rect">
              <a:avLst/>
            </a:prstGeom>
            <a:noFill/>
            <a:ln w="9525" algn="ctr">
              <a:solidFill>
                <a:srgbClr val="333399"/>
              </a:solidFill>
              <a:prstDash val="dash"/>
              <a:miter lim="800000"/>
              <a:headEnd/>
              <a:tailEnd/>
            </a:ln>
          </p:spPr>
          <p:txBody>
            <a:bodyPr wrap="none" tIns="91440" bIns="91440"/>
            <a:lstStyle/>
            <a:p>
              <a:r>
                <a:rPr lang="en-US">
                  <a:solidFill>
                    <a:schemeClr val="tx2"/>
                  </a:solidFill>
                  <a:latin typeface="+mj-lt"/>
                </a:rPr>
                <a:t>Business Logic</a:t>
              </a:r>
            </a:p>
          </p:txBody>
        </p:sp>
        <p:sp>
          <p:nvSpPr>
            <p:cNvPr id="73736" name="Rectangle 7"/>
            <p:cNvSpPr>
              <a:spLocks noChangeArrowheads="1"/>
            </p:cNvSpPr>
            <p:nvPr/>
          </p:nvSpPr>
          <p:spPr bwMode="auto">
            <a:xfrm>
              <a:off x="4572000" y="4724400"/>
              <a:ext cx="1662113" cy="1584325"/>
            </a:xfrm>
            <a:prstGeom prst="rect">
              <a:avLst/>
            </a:prstGeom>
            <a:solidFill>
              <a:srgbClr val="86CCBB"/>
            </a:solidFill>
            <a:ln w="9525" algn="ctr">
              <a:solidFill>
                <a:schemeClr val="tx1"/>
              </a:solidFill>
              <a:miter lim="800000"/>
              <a:headEnd/>
              <a:tailEnd/>
            </a:ln>
          </p:spPr>
          <p:txBody>
            <a:bodyPr wrap="none" tIns="91440" bIns="91440" anchor="ctr"/>
            <a:lstStyle/>
            <a:p>
              <a:pPr algn="l"/>
              <a:r>
                <a:rPr lang="en-US" sz="1400">
                  <a:latin typeface="+mj-lt"/>
                </a:rPr>
                <a:t>Business </a:t>
              </a:r>
            </a:p>
            <a:p>
              <a:pPr algn="l"/>
              <a:r>
                <a:rPr lang="en-US" sz="1400">
                  <a:latin typeface="+mj-lt"/>
                </a:rPr>
                <a:t>C</a:t>
              </a:r>
              <a:r>
                <a:rPr lang="en-US" sz="1400" smtClean="0">
                  <a:latin typeface="+mj-lt"/>
                </a:rPr>
                <a:t>omponent </a:t>
              </a:r>
              <a:endParaRPr lang="en-US" sz="1400">
                <a:latin typeface="+mj-lt"/>
              </a:endParaRPr>
            </a:p>
            <a:p>
              <a:pPr algn="l"/>
              <a:r>
                <a:rPr lang="en-US" sz="1400">
                  <a:latin typeface="+mj-lt"/>
                </a:rPr>
                <a:t>I</a:t>
              </a:r>
              <a:r>
                <a:rPr lang="en-US" sz="1400" smtClean="0">
                  <a:latin typeface="+mj-lt"/>
                </a:rPr>
                <a:t>nstance</a:t>
              </a:r>
              <a:endParaRPr lang="en-US" sz="1400">
                <a:latin typeface="+mj-lt"/>
              </a:endParaRPr>
            </a:p>
          </p:txBody>
        </p:sp>
        <p:sp>
          <p:nvSpPr>
            <p:cNvPr id="73737" name="AutoShape 8"/>
            <p:cNvSpPr>
              <a:spLocks noChangeArrowheads="1"/>
            </p:cNvSpPr>
            <p:nvPr/>
          </p:nvSpPr>
          <p:spPr bwMode="auto">
            <a:xfrm>
              <a:off x="5170488" y="3141663"/>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O</a:t>
              </a:r>
            </a:p>
          </p:txBody>
        </p:sp>
        <p:sp>
          <p:nvSpPr>
            <p:cNvPr id="73738" name="AutoShape 9"/>
            <p:cNvSpPr>
              <a:spLocks noChangeArrowheads="1"/>
            </p:cNvSpPr>
            <p:nvPr/>
          </p:nvSpPr>
          <p:spPr bwMode="auto">
            <a:xfrm>
              <a:off x="5702300" y="3500438"/>
              <a:ext cx="663575" cy="576262"/>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S</a:t>
              </a:r>
            </a:p>
          </p:txBody>
        </p:sp>
        <p:sp>
          <p:nvSpPr>
            <p:cNvPr id="73739" name="AutoShape 10"/>
            <p:cNvSpPr>
              <a:spLocks noChangeArrowheads="1"/>
            </p:cNvSpPr>
            <p:nvPr/>
          </p:nvSpPr>
          <p:spPr bwMode="auto">
            <a:xfrm>
              <a:off x="6299200" y="3860800"/>
              <a:ext cx="663575" cy="576263"/>
            </a:xfrm>
            <a:prstGeom prst="can">
              <a:avLst>
                <a:gd name="adj" fmla="val 25000"/>
              </a:avLst>
            </a:prstGeom>
            <a:solidFill>
              <a:srgbClr val="90D0C1"/>
            </a:solidFill>
            <a:ln w="9525">
              <a:noFill/>
              <a:round/>
              <a:headEnd/>
              <a:tailEnd/>
            </a:ln>
          </p:spPr>
          <p:txBody>
            <a:bodyPr wrap="none" tIns="91440" bIns="91440" anchor="ctr"/>
            <a:lstStyle/>
            <a:p>
              <a:r>
                <a:rPr lang="en-US">
                  <a:solidFill>
                    <a:srgbClr val="317363"/>
                  </a:solidFill>
                  <a:latin typeface="+mj-lt"/>
                </a:rPr>
                <a:t>I</a:t>
              </a:r>
            </a:p>
          </p:txBody>
        </p:sp>
        <p:sp>
          <p:nvSpPr>
            <p:cNvPr id="73740" name="Rectangle 11"/>
            <p:cNvSpPr>
              <a:spLocks noChangeArrowheads="1"/>
            </p:cNvSpPr>
            <p:nvPr/>
          </p:nvSpPr>
          <p:spPr bwMode="auto">
            <a:xfrm>
              <a:off x="4837113" y="2924175"/>
              <a:ext cx="2525712" cy="1657350"/>
            </a:xfrm>
            <a:prstGeom prst="rect">
              <a:avLst/>
            </a:prstGeom>
            <a:noFill/>
            <a:ln w="9525" algn="ctr">
              <a:solidFill>
                <a:schemeClr val="tx1"/>
              </a:solidFill>
              <a:prstDash val="lgDash"/>
              <a:miter lim="800000"/>
              <a:headEnd/>
              <a:tailEnd/>
            </a:ln>
          </p:spPr>
          <p:txBody>
            <a:bodyPr wrap="none" tIns="91440" bIns="91440"/>
            <a:lstStyle/>
            <a:p>
              <a:pPr algn="r"/>
              <a:r>
                <a:rPr lang="en-US" sz="1200">
                  <a:latin typeface="+mj-lt"/>
                </a:rPr>
                <a:t>Object</a:t>
              </a:r>
            </a:p>
            <a:p>
              <a:pPr algn="r"/>
              <a:r>
                <a:rPr lang="en-US" sz="1200">
                  <a:latin typeface="+mj-lt"/>
                </a:rPr>
                <a:t>Dataset</a:t>
              </a:r>
            </a:p>
            <a:p>
              <a:pPr algn="r"/>
              <a:r>
                <a:rPr lang="en-US" sz="1200">
                  <a:latin typeface="+mj-lt"/>
                </a:rPr>
                <a:t>I</a:t>
              </a:r>
              <a:r>
                <a:rPr lang="en-US" sz="1200" smtClean="0">
                  <a:latin typeface="+mj-lt"/>
                </a:rPr>
                <a:t>nstances</a:t>
              </a:r>
              <a:endParaRPr lang="en-US" sz="1200">
                <a:latin typeface="+mj-lt"/>
              </a:endParaRPr>
            </a:p>
          </p:txBody>
        </p:sp>
        <p:sp>
          <p:nvSpPr>
            <p:cNvPr id="73741" name="Line 12"/>
            <p:cNvSpPr>
              <a:spLocks noChangeShapeType="1"/>
            </p:cNvSpPr>
            <p:nvPr/>
          </p:nvSpPr>
          <p:spPr bwMode="auto">
            <a:xfrm flipV="1">
              <a:off x="5237163" y="3500438"/>
              <a:ext cx="200025" cy="1512887"/>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2" name="Line 13"/>
            <p:cNvSpPr>
              <a:spLocks noChangeShapeType="1"/>
            </p:cNvSpPr>
            <p:nvPr/>
          </p:nvSpPr>
          <p:spPr bwMode="auto">
            <a:xfrm flipV="1">
              <a:off x="5437188" y="3789363"/>
              <a:ext cx="530225" cy="1295400"/>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3" name="Line 14"/>
            <p:cNvSpPr>
              <a:spLocks noChangeShapeType="1"/>
            </p:cNvSpPr>
            <p:nvPr/>
          </p:nvSpPr>
          <p:spPr bwMode="auto">
            <a:xfrm flipV="1">
              <a:off x="5568950" y="4221163"/>
              <a:ext cx="996950" cy="1008062"/>
            </a:xfrm>
            <a:prstGeom prst="line">
              <a:avLst/>
            </a:prstGeom>
            <a:noFill/>
            <a:ln w="9525">
              <a:solidFill>
                <a:srgbClr val="347C6B"/>
              </a:solidFill>
              <a:round/>
              <a:headEnd/>
              <a:tailEnd/>
            </a:ln>
          </p:spPr>
          <p:txBody>
            <a:bodyPr wrap="none" tIns="91440" bIns="91440" anchor="ctr"/>
            <a:lstStyle/>
            <a:p>
              <a:endParaRPr lang="en-US">
                <a:latin typeface="+mj-lt"/>
              </a:endParaRPr>
            </a:p>
          </p:txBody>
        </p:sp>
        <p:sp>
          <p:nvSpPr>
            <p:cNvPr id="73744" name="Rectangle 15"/>
            <p:cNvSpPr>
              <a:spLocks noChangeArrowheads="1"/>
            </p:cNvSpPr>
            <p:nvPr/>
          </p:nvSpPr>
          <p:spPr bwMode="auto">
            <a:xfrm>
              <a:off x="1846263" y="4724400"/>
              <a:ext cx="1662112" cy="1584325"/>
            </a:xfrm>
            <a:prstGeom prst="rect">
              <a:avLst/>
            </a:prstGeom>
            <a:solidFill>
              <a:srgbClr val="E7C56F"/>
            </a:solidFill>
            <a:ln w="9525" algn="ctr">
              <a:solidFill>
                <a:schemeClr val="tx1"/>
              </a:solidFill>
              <a:miter lim="800000"/>
              <a:headEnd/>
              <a:tailEnd/>
            </a:ln>
          </p:spPr>
          <p:txBody>
            <a:bodyPr wrap="none" tIns="91440" bIns="91440" anchor="ctr"/>
            <a:lstStyle/>
            <a:p>
              <a:pPr algn="l"/>
              <a:r>
                <a:rPr lang="en-US" sz="1400">
                  <a:latin typeface="+mj-lt"/>
                </a:rPr>
                <a:t>Object </a:t>
              </a:r>
              <a:r>
                <a:rPr lang="en-US" sz="1400" smtClean="0">
                  <a:latin typeface="+mj-lt"/>
                </a:rPr>
                <a:t>Form</a:t>
              </a:r>
              <a:endParaRPr lang="en-US" sz="1400">
                <a:latin typeface="+mj-lt"/>
              </a:endParaRPr>
            </a:p>
            <a:p>
              <a:pPr algn="l"/>
              <a:r>
                <a:rPr lang="en-US" sz="1400">
                  <a:latin typeface="+mj-lt"/>
                </a:rPr>
                <a:t>Process </a:t>
              </a:r>
              <a:r>
                <a:rPr lang="en-US" sz="1400" smtClean="0">
                  <a:latin typeface="+mj-lt"/>
                </a:rPr>
                <a:t>Object</a:t>
              </a:r>
              <a:endParaRPr lang="en-US" sz="1400">
                <a:latin typeface="+mj-lt"/>
              </a:endParaRPr>
            </a:p>
            <a:p>
              <a:pPr algn="l"/>
              <a:r>
                <a:rPr lang="en-US" sz="1400">
                  <a:latin typeface="+mj-lt"/>
                </a:rPr>
                <a:t>Adapter</a:t>
              </a:r>
            </a:p>
          </p:txBody>
        </p:sp>
        <p:sp>
          <p:nvSpPr>
            <p:cNvPr id="73745" name="AutoShape 16"/>
            <p:cNvSpPr>
              <a:spLocks noChangeArrowheads="1"/>
            </p:cNvSpPr>
            <p:nvPr/>
          </p:nvSpPr>
          <p:spPr bwMode="auto">
            <a:xfrm>
              <a:off x="2111375" y="3140075"/>
              <a:ext cx="663575" cy="576263"/>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O</a:t>
              </a:r>
            </a:p>
          </p:txBody>
        </p:sp>
        <p:sp>
          <p:nvSpPr>
            <p:cNvPr id="73746" name="AutoShape 17"/>
            <p:cNvSpPr>
              <a:spLocks noChangeArrowheads="1"/>
            </p:cNvSpPr>
            <p:nvPr/>
          </p:nvSpPr>
          <p:spPr bwMode="auto">
            <a:xfrm>
              <a:off x="2643188" y="3500438"/>
              <a:ext cx="663575" cy="576262"/>
            </a:xfrm>
            <a:prstGeom prst="can">
              <a:avLst>
                <a:gd name="adj" fmla="val 25000"/>
              </a:avLst>
            </a:prstGeom>
            <a:solidFill>
              <a:srgbClr val="EBCF89"/>
            </a:solidFill>
            <a:ln w="9525">
              <a:noFill/>
              <a:round/>
              <a:headEnd/>
              <a:tailEnd/>
            </a:ln>
          </p:spPr>
          <p:txBody>
            <a:bodyPr wrap="none" tIns="91440" bIns="91440" anchor="ctr"/>
            <a:lstStyle/>
            <a:p>
              <a:r>
                <a:rPr lang="en-US">
                  <a:solidFill>
                    <a:srgbClr val="9D781B"/>
                  </a:solidFill>
                  <a:latin typeface="+mj-lt"/>
                </a:rPr>
                <a:t>S</a:t>
              </a:r>
            </a:p>
          </p:txBody>
        </p:sp>
        <p:sp>
          <p:nvSpPr>
            <p:cNvPr id="73747" name="Rectangle 18"/>
            <p:cNvSpPr>
              <a:spLocks noChangeArrowheads="1"/>
            </p:cNvSpPr>
            <p:nvPr/>
          </p:nvSpPr>
          <p:spPr bwMode="auto">
            <a:xfrm>
              <a:off x="1181100" y="2852738"/>
              <a:ext cx="2525713" cy="1657350"/>
            </a:xfrm>
            <a:prstGeom prst="rect">
              <a:avLst/>
            </a:prstGeom>
            <a:noFill/>
            <a:ln w="9525" algn="ctr">
              <a:solidFill>
                <a:schemeClr val="tx1"/>
              </a:solidFill>
              <a:prstDash val="lgDash"/>
              <a:miter lim="800000"/>
              <a:headEnd/>
              <a:tailEnd/>
            </a:ln>
          </p:spPr>
          <p:txBody>
            <a:bodyPr wrap="none" tIns="91440" bIns="91440"/>
            <a:lstStyle/>
            <a:p>
              <a:pPr algn="l"/>
              <a:r>
                <a:rPr lang="en-US" sz="1200">
                  <a:latin typeface="+mj-lt"/>
                </a:rPr>
                <a:t>Object</a:t>
              </a:r>
            </a:p>
            <a:p>
              <a:pPr algn="l"/>
              <a:r>
                <a:rPr lang="en-US" sz="1200">
                  <a:latin typeface="+mj-lt"/>
                </a:rPr>
                <a:t>Dataset</a:t>
              </a:r>
            </a:p>
            <a:p>
              <a:pPr algn="l"/>
              <a:r>
                <a:rPr lang="en-US" sz="1200">
                  <a:latin typeface="+mj-lt"/>
                </a:rPr>
                <a:t>I</a:t>
              </a:r>
              <a:r>
                <a:rPr lang="en-US" sz="1200" smtClean="0">
                  <a:latin typeface="+mj-lt"/>
                </a:rPr>
                <a:t>nstances</a:t>
              </a:r>
              <a:endParaRPr lang="en-US" sz="1200">
                <a:latin typeface="+mj-lt"/>
              </a:endParaRPr>
            </a:p>
          </p:txBody>
        </p:sp>
        <p:sp>
          <p:nvSpPr>
            <p:cNvPr id="73748" name="AutoShape 19"/>
            <p:cNvSpPr>
              <a:spLocks noChangeArrowheads="1"/>
            </p:cNvSpPr>
            <p:nvPr/>
          </p:nvSpPr>
          <p:spPr bwMode="auto">
            <a:xfrm>
              <a:off x="3376613" y="4941888"/>
              <a:ext cx="1262062"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49" name="AutoShape 20"/>
            <p:cNvSpPr>
              <a:spLocks noChangeArrowheads="1"/>
            </p:cNvSpPr>
            <p:nvPr/>
          </p:nvSpPr>
          <p:spPr bwMode="auto">
            <a:xfrm>
              <a:off x="3906838" y="4868863"/>
              <a:ext cx="465137" cy="360362"/>
            </a:xfrm>
            <a:prstGeom prst="can">
              <a:avLst>
                <a:gd name="adj" fmla="val 25000"/>
              </a:avLst>
            </a:prstGeom>
            <a:solidFill>
              <a:srgbClr val="90D0C1"/>
            </a:solidFill>
            <a:ln w="9525">
              <a:noFill/>
              <a:round/>
              <a:headEnd/>
              <a:tailEnd/>
            </a:ln>
          </p:spPr>
          <p:txBody>
            <a:bodyPr wrap="none" tIns="91440" bIns="91440" anchor="ctr"/>
            <a:lstStyle/>
            <a:p>
              <a:r>
                <a:rPr lang="en-US" sz="1800">
                  <a:solidFill>
                    <a:srgbClr val="317363"/>
                  </a:solidFill>
                  <a:latin typeface="+mj-lt"/>
                </a:rPr>
                <a:t>O</a:t>
              </a:r>
            </a:p>
          </p:txBody>
        </p:sp>
        <p:sp>
          <p:nvSpPr>
            <p:cNvPr id="73750" name="AutoShape 21"/>
            <p:cNvSpPr>
              <a:spLocks noChangeArrowheads="1"/>
            </p:cNvSpPr>
            <p:nvPr/>
          </p:nvSpPr>
          <p:spPr bwMode="auto">
            <a:xfrm rot="10800000">
              <a:off x="3441700" y="5589588"/>
              <a:ext cx="1262063" cy="647700"/>
            </a:xfrm>
            <a:prstGeom prst="leftArrow">
              <a:avLst>
                <a:gd name="adj1" fmla="val 50000"/>
                <a:gd name="adj2" fmla="val 48713"/>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1" name="AutoShape 22"/>
            <p:cNvSpPr>
              <a:spLocks noChangeArrowheads="1"/>
            </p:cNvSpPr>
            <p:nvPr/>
          </p:nvSpPr>
          <p:spPr bwMode="auto">
            <a:xfrm>
              <a:off x="3840163" y="5516563"/>
              <a:ext cx="398462" cy="360362"/>
            </a:xfrm>
            <a:prstGeom prst="can">
              <a:avLst>
                <a:gd name="adj" fmla="val 25000"/>
              </a:avLst>
            </a:prstGeom>
            <a:solidFill>
              <a:srgbClr val="EBCF89"/>
            </a:solidFill>
            <a:ln w="9525">
              <a:noFill/>
              <a:round/>
              <a:headEnd/>
              <a:tailEnd/>
            </a:ln>
          </p:spPr>
          <p:txBody>
            <a:bodyPr wrap="none" tIns="91440" bIns="91440" anchor="ctr"/>
            <a:lstStyle/>
            <a:p>
              <a:r>
                <a:rPr lang="en-US" sz="1800">
                  <a:solidFill>
                    <a:srgbClr val="9D781B"/>
                  </a:solidFill>
                  <a:latin typeface="+mj-lt"/>
                </a:rPr>
                <a:t>S</a:t>
              </a:r>
            </a:p>
          </p:txBody>
        </p:sp>
        <p:sp>
          <p:nvSpPr>
            <p:cNvPr id="73752" name="AutoShape 23"/>
            <p:cNvSpPr>
              <a:spLocks noChangeArrowheads="1"/>
            </p:cNvSpPr>
            <p:nvPr/>
          </p:nvSpPr>
          <p:spPr bwMode="auto">
            <a:xfrm>
              <a:off x="6100763" y="5229225"/>
              <a:ext cx="1595437" cy="485775"/>
            </a:xfrm>
            <a:prstGeom prst="leftRightArrow">
              <a:avLst>
                <a:gd name="adj1" fmla="val 50000"/>
                <a:gd name="adj2" fmla="val 65686"/>
              </a:avLst>
            </a:prstGeom>
            <a:solidFill>
              <a:schemeClr val="accent1"/>
            </a:solidFill>
            <a:ln w="9525" algn="ctr">
              <a:noFill/>
              <a:miter lim="800000"/>
              <a:headEnd/>
              <a:tailEnd/>
            </a:ln>
          </p:spPr>
          <p:txBody>
            <a:bodyPr wrap="none" tIns="91440" bIns="91440" anchor="ctr"/>
            <a:lstStyle/>
            <a:p>
              <a:endParaRPr lang="en-IE">
                <a:latin typeface="+mj-lt"/>
              </a:endParaRPr>
            </a:p>
          </p:txBody>
        </p:sp>
        <p:sp>
          <p:nvSpPr>
            <p:cNvPr id="73753" name="AutoShape 24"/>
            <p:cNvSpPr>
              <a:spLocks noChangeArrowheads="1"/>
            </p:cNvSpPr>
            <p:nvPr/>
          </p:nvSpPr>
          <p:spPr bwMode="auto">
            <a:xfrm>
              <a:off x="7097713" y="3789363"/>
              <a:ext cx="1846262" cy="898525"/>
            </a:xfrm>
            <a:prstGeom prst="wedgeRoundRectCallout">
              <a:avLst>
                <a:gd name="adj1" fmla="val -62856"/>
                <a:gd name="adj2" fmla="val 135157"/>
                <a:gd name="adj3" fmla="val 16667"/>
              </a:avLst>
            </a:prstGeom>
            <a:solidFill>
              <a:schemeClr val="bg1"/>
            </a:solidFill>
            <a:ln w="9525" cap="rnd" algn="ctr">
              <a:solidFill>
                <a:schemeClr val="tx1"/>
              </a:solidFill>
              <a:prstDash val="sysDot"/>
              <a:miter lim="800000"/>
              <a:headEnd/>
              <a:tailEnd/>
            </a:ln>
          </p:spPr>
          <p:txBody>
            <a:bodyPr tIns="91440" bIns="91440" anchor="ctr"/>
            <a:lstStyle/>
            <a:p>
              <a:pPr algn="l"/>
              <a:r>
                <a:rPr lang="en-US" sz="1000">
                  <a:latin typeface="+mj-lt"/>
                </a:rPr>
                <a:t>Persistence layer used to:</a:t>
              </a:r>
            </a:p>
            <a:p>
              <a:pPr algn="l">
                <a:buFontTx/>
                <a:buChar char="•"/>
              </a:pPr>
              <a:r>
                <a:rPr lang="en-US" sz="1000">
                  <a:latin typeface="+mj-lt"/>
                </a:rPr>
                <a:t>Retrieve O and I buffers</a:t>
              </a:r>
            </a:p>
            <a:p>
              <a:pPr algn="l">
                <a:buFontTx/>
                <a:buChar char="•"/>
              </a:pPr>
              <a:r>
                <a:rPr lang="en-US" sz="1000">
                  <a:latin typeface="+mj-lt"/>
                </a:rPr>
                <a:t>Update data based </a:t>
              </a:r>
              <a:r>
                <a:rPr lang="en-US" sz="1000" smtClean="0">
                  <a:latin typeface="+mj-lt"/>
                </a:rPr>
                <a:t>on</a:t>
              </a:r>
              <a:br>
                <a:rPr lang="en-US" sz="1000" smtClean="0">
                  <a:latin typeface="+mj-lt"/>
                </a:rPr>
              </a:br>
              <a:r>
                <a:rPr lang="en-US" sz="1000" smtClean="0">
                  <a:latin typeface="+mj-lt"/>
                </a:rPr>
                <a:t>  O </a:t>
              </a:r>
              <a:r>
                <a:rPr lang="en-US" sz="1000">
                  <a:latin typeface="+mj-lt"/>
                </a:rPr>
                <a:t>buffer</a:t>
              </a:r>
            </a:p>
            <a:p>
              <a:pPr algn="l"/>
              <a:endParaRPr lang="en-US" sz="1000">
                <a:latin typeface="+mj-lt"/>
              </a:endParaRPr>
            </a:p>
          </p:txBody>
        </p:sp>
      </p:grpSp>
    </p:spTree>
  </p:cSld>
  <p:clrMapOvr>
    <a:masterClrMapping/>
  </p:clrMapOvr>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2"/>
          <p:cNvSpPr>
            <a:spLocks noGrp="1" noChangeArrowheads="1"/>
          </p:cNvSpPr>
          <p:nvPr>
            <p:ph type="title"/>
          </p:nvPr>
        </p:nvSpPr>
        <p:spPr/>
        <p:txBody>
          <a:bodyPr>
            <a:normAutofit/>
          </a:bodyPr>
          <a:lstStyle/>
          <a:p>
            <a:pPr eaLnBrk="1" hangingPunct="1"/>
            <a:r>
              <a:rPr lang="en-US" sz="1900" smtClean="0"/>
              <a:t>Data Handling –  Data Flow in Common Patterns – </a:t>
            </a:r>
            <a:r>
              <a:rPr lang="en-US" sz="1900" err="1" smtClean="0"/>
              <a:t>BCountry</a:t>
            </a:r>
            <a:r>
              <a:rPr lang="en-US" sz="1900" smtClean="0"/>
              <a:t> Modify</a:t>
            </a:r>
            <a:endParaRPr lang="nl-BE" sz="1900" smtClean="0"/>
          </a:p>
        </p:txBody>
      </p:sp>
      <p:sp>
        <p:nvSpPr>
          <p:cNvPr id="74754" name="Footer Placeholder 3"/>
          <p:cNvSpPr>
            <a:spLocks noGrp="1"/>
          </p:cNvSpPr>
          <p:nvPr>
            <p:ph type="ftr" sz="quarter" idx="10"/>
          </p:nvPr>
        </p:nvSpPr>
        <p:spPr>
          <a:noFill/>
        </p:spPr>
        <p:txBody>
          <a:bodyPr/>
          <a:lstStyle/>
          <a:p>
            <a:r>
              <a:rPr lang="en-US" smtClean="0"/>
              <a:t>CUST_ARCH_380</a:t>
            </a:r>
          </a:p>
        </p:txBody>
      </p:sp>
      <p:grpSp>
        <p:nvGrpSpPr>
          <p:cNvPr id="28" name="Group 27"/>
          <p:cNvGrpSpPr/>
          <p:nvPr/>
        </p:nvGrpSpPr>
        <p:grpSpPr>
          <a:xfrm>
            <a:off x="184150" y="1556792"/>
            <a:ext cx="8775700" cy="4176712"/>
            <a:chOff x="184150" y="1556792"/>
            <a:chExt cx="8775700" cy="4176712"/>
          </a:xfrm>
        </p:grpSpPr>
        <p:sp>
          <p:nvSpPr>
            <p:cNvPr id="74756" name="AutoShape 3"/>
            <p:cNvSpPr>
              <a:spLocks noChangeArrowheads="1"/>
            </p:cNvSpPr>
            <p:nvPr/>
          </p:nvSpPr>
          <p:spPr bwMode="auto">
            <a:xfrm>
              <a:off x="6367463" y="2348954"/>
              <a:ext cx="2592387" cy="3384550"/>
            </a:xfrm>
            <a:prstGeom prst="can">
              <a:avLst>
                <a:gd name="adj" fmla="val 32639"/>
              </a:avLst>
            </a:prstGeom>
            <a:noFill/>
            <a:ln w="9525">
              <a:solidFill>
                <a:schemeClr val="tx1"/>
              </a:solidFill>
              <a:round/>
              <a:headEnd/>
              <a:tailEnd/>
            </a:ln>
          </p:spPr>
          <p:txBody>
            <a:bodyPr wrap="none" tIns="91440" bIns="91440" anchor="ctr"/>
            <a:lstStyle/>
            <a:p>
              <a:endParaRPr lang="en-IE">
                <a:latin typeface="+mj-lt"/>
              </a:endParaRPr>
            </a:p>
          </p:txBody>
        </p:sp>
        <p:sp>
          <p:nvSpPr>
            <p:cNvPr id="74757" name="Rectangle 4"/>
            <p:cNvSpPr>
              <a:spLocks noChangeArrowheads="1"/>
            </p:cNvSpPr>
            <p:nvPr/>
          </p:nvSpPr>
          <p:spPr bwMode="auto">
            <a:xfrm>
              <a:off x="2446338" y="1988592"/>
              <a:ext cx="3654425"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Object dataset </a:t>
              </a:r>
              <a:r>
                <a:rPr lang="en-US" sz="1600" b="0" smtClean="0">
                  <a:latin typeface="+mj-lt"/>
                </a:rPr>
                <a:t>in three formats</a:t>
              </a:r>
              <a:r>
                <a:rPr lang="en-US" sz="1600" b="0">
                  <a:latin typeface="+mj-lt"/>
                </a:rPr>
                <a:t>:</a:t>
              </a:r>
            </a:p>
            <a:p>
              <a:pPr algn="l"/>
              <a:r>
                <a:rPr lang="en-US" sz="1400" b="0" err="1">
                  <a:latin typeface="+mj-lt"/>
                </a:rPr>
                <a:t>BCountryO</a:t>
              </a:r>
              <a:r>
                <a:rPr lang="en-US" sz="1400" b="0">
                  <a:latin typeface="+mj-lt"/>
                </a:rPr>
                <a:t>, </a:t>
              </a:r>
              <a:r>
                <a:rPr lang="en-US" sz="1400" b="0" err="1">
                  <a:latin typeface="+mj-lt"/>
                </a:rPr>
                <a:t>BCountryI</a:t>
              </a:r>
              <a:r>
                <a:rPr lang="en-US" sz="1400" b="0">
                  <a:latin typeface="+mj-lt"/>
                </a:rPr>
                <a:t>, </a:t>
              </a:r>
              <a:r>
                <a:rPr lang="en-US" sz="1400" b="0" err="1">
                  <a:latin typeface="+mj-lt"/>
                </a:rPr>
                <a:t>BCountryS</a:t>
              </a:r>
              <a:r>
                <a:rPr lang="en-US" sz="1600" b="0">
                  <a:latin typeface="+mj-lt"/>
                </a:rPr>
                <a:t> </a:t>
              </a:r>
            </a:p>
            <a:p>
              <a:pPr algn="l"/>
              <a:r>
                <a:rPr lang="en-US" sz="1000" b="0">
                  <a:latin typeface="+mj-lt"/>
                </a:rPr>
                <a:t>(all containing 2 temp tables, </a:t>
              </a:r>
              <a:r>
                <a:rPr lang="en-US" sz="1000" b="0" err="1">
                  <a:latin typeface="+mj-lt"/>
                </a:rPr>
                <a:t>resp</a:t>
              </a:r>
              <a:r>
                <a:rPr lang="en-US" sz="1000" b="0">
                  <a:latin typeface="+mj-lt"/>
                </a:rPr>
                <a:t> </a:t>
              </a:r>
            </a:p>
            <a:p>
              <a:pPr algn="l"/>
              <a:r>
                <a:rPr lang="en-US" sz="1000" b="0" err="1">
                  <a:latin typeface="+mj-lt"/>
                </a:rPr>
                <a:t>t_oCountry</a:t>
              </a:r>
              <a:r>
                <a:rPr lang="en-US" sz="1000" b="0">
                  <a:latin typeface="+mj-lt"/>
                </a:rPr>
                <a:t>, </a:t>
              </a:r>
              <a:r>
                <a:rPr lang="en-US" sz="1000" b="0" err="1">
                  <a:latin typeface="+mj-lt"/>
                </a:rPr>
                <a:t>t_oCountryVatFormat</a:t>
              </a:r>
              <a:r>
                <a:rPr lang="en-US" sz="1000" b="0">
                  <a:latin typeface="+mj-lt"/>
                </a:rPr>
                <a:t>, </a:t>
              </a:r>
            </a:p>
            <a:p>
              <a:pPr algn="l"/>
              <a:r>
                <a:rPr lang="en-US" sz="1000" b="0" err="1">
                  <a:latin typeface="+mj-lt"/>
                </a:rPr>
                <a:t>t_iCountry</a:t>
              </a:r>
              <a:r>
                <a:rPr lang="en-US" sz="1000" b="0">
                  <a:latin typeface="+mj-lt"/>
                </a:rPr>
                <a:t>, </a:t>
              </a:r>
              <a:r>
                <a:rPr lang="en-US" sz="1000" b="0" err="1">
                  <a:latin typeface="+mj-lt"/>
                </a:rPr>
                <a:t>t_iCountryVatFormat</a:t>
              </a:r>
              <a:r>
                <a:rPr lang="en-US" sz="1000" b="0">
                  <a:latin typeface="+mj-lt"/>
                </a:rPr>
                <a:t>,</a:t>
              </a:r>
            </a:p>
            <a:p>
              <a:pPr algn="l"/>
              <a:r>
                <a:rPr lang="en-US" sz="1000" b="0" err="1">
                  <a:latin typeface="+mj-lt"/>
                </a:rPr>
                <a:t>t_sCountry</a:t>
              </a:r>
              <a:r>
                <a:rPr lang="en-US" sz="1000" b="0">
                  <a:latin typeface="+mj-lt"/>
                </a:rPr>
                <a:t> and </a:t>
              </a:r>
              <a:r>
                <a:rPr lang="en-US" sz="1000" b="0" err="1">
                  <a:latin typeface="+mj-lt"/>
                </a:rPr>
                <a:t>t_sCountryVatFormat</a:t>
              </a:r>
              <a:r>
                <a:rPr lang="en-US" sz="1000" b="0">
                  <a:latin typeface="+mj-lt"/>
                </a:rPr>
                <a:t>)</a:t>
              </a:r>
            </a:p>
          </p:txBody>
        </p:sp>
        <p:sp>
          <p:nvSpPr>
            <p:cNvPr id="74758" name="Rectangle 5"/>
            <p:cNvSpPr>
              <a:spLocks noChangeArrowheads="1"/>
            </p:cNvSpPr>
            <p:nvPr/>
          </p:nvSpPr>
          <p:spPr bwMode="auto">
            <a:xfrm>
              <a:off x="184150" y="1988592"/>
              <a:ext cx="1928813" cy="3671887"/>
            </a:xfrm>
            <a:prstGeom prst="rect">
              <a:avLst/>
            </a:prstGeom>
            <a:noFill/>
            <a:ln w="9525" algn="ctr">
              <a:solidFill>
                <a:schemeClr val="tx1"/>
              </a:solidFill>
              <a:miter lim="800000"/>
              <a:headEnd/>
              <a:tailEnd/>
            </a:ln>
          </p:spPr>
          <p:txBody>
            <a:bodyPr wrap="none" tIns="91440" bIns="91440"/>
            <a:lstStyle/>
            <a:p>
              <a:pPr algn="l"/>
              <a:r>
                <a:rPr lang="en-US" sz="1600" b="0">
                  <a:latin typeface="+mj-lt"/>
                </a:rPr>
                <a:t>Controls on form</a:t>
              </a:r>
            </a:p>
            <a:p>
              <a:pPr algn="l"/>
              <a:r>
                <a:rPr lang="en-US" sz="1600" b="0">
                  <a:latin typeface="+mj-lt"/>
                </a:rPr>
                <a:t>data binding</a:t>
              </a:r>
            </a:p>
            <a:p>
              <a:pPr algn="l"/>
              <a:r>
                <a:rPr lang="en-US" sz="1600" b="0">
                  <a:latin typeface="+mj-lt"/>
                </a:rPr>
                <a:t>to object dataset</a:t>
              </a:r>
            </a:p>
          </p:txBody>
        </p:sp>
        <p:sp>
          <p:nvSpPr>
            <p:cNvPr id="74759" name="Text Box 6"/>
            <p:cNvSpPr txBox="1">
              <a:spLocks noChangeArrowheads="1"/>
            </p:cNvSpPr>
            <p:nvPr/>
          </p:nvSpPr>
          <p:spPr bwMode="auto">
            <a:xfrm>
              <a:off x="2704782" y="1556792"/>
              <a:ext cx="3151825" cy="430887"/>
            </a:xfrm>
            <a:prstGeom prst="rect">
              <a:avLst/>
            </a:prstGeom>
            <a:noFill/>
            <a:ln w="9525" algn="ctr">
              <a:noFill/>
              <a:miter lim="800000"/>
              <a:headEnd/>
              <a:tailEnd/>
            </a:ln>
          </p:spPr>
          <p:txBody>
            <a:bodyPr wrap="none" tIns="91440" bIns="91440">
              <a:spAutoFit/>
            </a:bodyPr>
            <a:lstStyle/>
            <a:p>
              <a:r>
                <a:rPr lang="en-US" sz="1600" b="0">
                  <a:latin typeface="+mj-lt"/>
                </a:rPr>
                <a:t>Business Component Instance</a:t>
              </a:r>
            </a:p>
          </p:txBody>
        </p:sp>
        <p:sp>
          <p:nvSpPr>
            <p:cNvPr id="74760" name="Text Box 7"/>
            <p:cNvSpPr txBox="1">
              <a:spLocks noChangeArrowheads="1"/>
            </p:cNvSpPr>
            <p:nvPr/>
          </p:nvSpPr>
          <p:spPr bwMode="auto">
            <a:xfrm>
              <a:off x="6462108" y="1556792"/>
              <a:ext cx="2390398" cy="430887"/>
            </a:xfrm>
            <a:prstGeom prst="rect">
              <a:avLst/>
            </a:prstGeom>
            <a:noFill/>
            <a:ln w="9525" algn="ctr">
              <a:noFill/>
              <a:miter lim="800000"/>
              <a:headEnd/>
              <a:tailEnd/>
            </a:ln>
          </p:spPr>
          <p:txBody>
            <a:bodyPr wrap="none" tIns="91440" bIns="91440">
              <a:spAutoFit/>
            </a:bodyPr>
            <a:lstStyle/>
            <a:p>
              <a:r>
                <a:rPr lang="en-US" sz="1600" b="0">
                  <a:latin typeface="+mj-lt"/>
                </a:rPr>
                <a:t>Application Database</a:t>
              </a:r>
            </a:p>
          </p:txBody>
        </p:sp>
        <p:sp>
          <p:nvSpPr>
            <p:cNvPr id="74761" name="Text Box 8"/>
            <p:cNvSpPr txBox="1">
              <a:spLocks noChangeArrowheads="1"/>
            </p:cNvSpPr>
            <p:nvPr/>
          </p:nvSpPr>
          <p:spPr bwMode="auto">
            <a:xfrm>
              <a:off x="656205" y="1556792"/>
              <a:ext cx="998992" cy="430887"/>
            </a:xfrm>
            <a:prstGeom prst="rect">
              <a:avLst/>
            </a:prstGeom>
            <a:noFill/>
            <a:ln w="9525" algn="ctr">
              <a:noFill/>
              <a:miter lim="800000"/>
              <a:headEnd/>
              <a:tailEnd/>
            </a:ln>
          </p:spPr>
          <p:txBody>
            <a:bodyPr wrap="none" tIns="91440" bIns="91440">
              <a:spAutoFit/>
            </a:bodyPr>
            <a:lstStyle/>
            <a:p>
              <a:r>
                <a:rPr lang="en-US" sz="1600" b="0">
                  <a:latin typeface="+mj-lt"/>
                </a:rPr>
                <a:t>UI Client</a:t>
              </a:r>
            </a:p>
          </p:txBody>
        </p:sp>
        <p:pic>
          <p:nvPicPr>
            <p:cNvPr id="74762" name="Picture 9"/>
            <p:cNvPicPr>
              <a:picLocks noChangeAspect="1" noChangeArrowheads="1"/>
            </p:cNvPicPr>
            <p:nvPr/>
          </p:nvPicPr>
          <p:blipFill>
            <a:blip r:embed="rId3" cstate="print"/>
            <a:srcRect/>
            <a:stretch>
              <a:fillRect/>
            </a:stretch>
          </p:blipFill>
          <p:spPr bwMode="auto">
            <a:xfrm>
              <a:off x="6699250" y="3644354"/>
              <a:ext cx="604838" cy="815975"/>
            </a:xfrm>
            <a:prstGeom prst="rect">
              <a:avLst/>
            </a:prstGeom>
            <a:noFill/>
            <a:ln w="9525" algn="ctr">
              <a:noFill/>
              <a:miter lim="800000"/>
              <a:headEnd/>
              <a:tailEnd/>
            </a:ln>
          </p:spPr>
        </p:pic>
        <p:pic>
          <p:nvPicPr>
            <p:cNvPr id="74763" name="Picture 10"/>
            <p:cNvPicPr>
              <a:picLocks noChangeAspect="1" noChangeArrowheads="1"/>
            </p:cNvPicPr>
            <p:nvPr/>
          </p:nvPicPr>
          <p:blipFill>
            <a:blip r:embed="rId4" cstate="print"/>
            <a:srcRect/>
            <a:stretch>
              <a:fillRect/>
            </a:stretch>
          </p:blipFill>
          <p:spPr bwMode="auto">
            <a:xfrm>
              <a:off x="7431088" y="4149179"/>
              <a:ext cx="1130300" cy="815975"/>
            </a:xfrm>
            <a:prstGeom prst="rect">
              <a:avLst/>
            </a:prstGeom>
            <a:noFill/>
            <a:ln w="9525" algn="ctr">
              <a:noFill/>
              <a:miter lim="800000"/>
              <a:headEnd/>
              <a:tailEnd/>
            </a:ln>
          </p:spPr>
        </p:pic>
        <p:pic>
          <p:nvPicPr>
            <p:cNvPr id="74764" name="Picture 11"/>
            <p:cNvPicPr>
              <a:picLocks noChangeAspect="1" noChangeArrowheads="1"/>
            </p:cNvPicPr>
            <p:nvPr/>
          </p:nvPicPr>
          <p:blipFill>
            <a:blip r:embed="rId5" cstate="print"/>
            <a:srcRect/>
            <a:stretch>
              <a:fillRect/>
            </a:stretch>
          </p:blipFill>
          <p:spPr bwMode="auto">
            <a:xfrm>
              <a:off x="2578100" y="3212554"/>
              <a:ext cx="1989138" cy="971550"/>
            </a:xfrm>
            <a:prstGeom prst="rect">
              <a:avLst/>
            </a:prstGeom>
            <a:noFill/>
            <a:ln w="9525" algn="ctr">
              <a:noFill/>
              <a:miter lim="800000"/>
              <a:headEnd/>
              <a:tailEnd/>
            </a:ln>
          </p:spPr>
        </p:pic>
        <p:pic>
          <p:nvPicPr>
            <p:cNvPr id="74765" name="Picture 12"/>
            <p:cNvPicPr>
              <a:picLocks noChangeAspect="1" noChangeArrowheads="1"/>
            </p:cNvPicPr>
            <p:nvPr/>
          </p:nvPicPr>
          <p:blipFill>
            <a:blip r:embed="rId6" cstate="print"/>
            <a:srcRect/>
            <a:stretch>
              <a:fillRect/>
            </a:stretch>
          </p:blipFill>
          <p:spPr bwMode="auto">
            <a:xfrm>
              <a:off x="2776538" y="3717379"/>
              <a:ext cx="1952625" cy="971550"/>
            </a:xfrm>
            <a:prstGeom prst="rect">
              <a:avLst/>
            </a:prstGeom>
            <a:solidFill>
              <a:schemeClr val="bg1"/>
            </a:solidFill>
            <a:ln w="9525" algn="ctr">
              <a:noFill/>
              <a:miter lim="800000"/>
              <a:headEnd/>
              <a:tailEnd/>
            </a:ln>
          </p:spPr>
        </p:pic>
        <p:pic>
          <p:nvPicPr>
            <p:cNvPr id="74766" name="Picture 13"/>
            <p:cNvPicPr>
              <a:picLocks noChangeAspect="1" noChangeArrowheads="1"/>
            </p:cNvPicPr>
            <p:nvPr/>
          </p:nvPicPr>
          <p:blipFill>
            <a:blip r:embed="rId7" cstate="print"/>
            <a:srcRect/>
            <a:stretch>
              <a:fillRect/>
            </a:stretch>
          </p:blipFill>
          <p:spPr bwMode="auto">
            <a:xfrm>
              <a:off x="3175000" y="4220617"/>
              <a:ext cx="2027238" cy="971550"/>
            </a:xfrm>
            <a:prstGeom prst="rect">
              <a:avLst/>
            </a:prstGeom>
            <a:solidFill>
              <a:schemeClr val="bg1"/>
            </a:solidFill>
            <a:ln w="9525" algn="ctr">
              <a:noFill/>
              <a:miter lim="800000"/>
              <a:headEnd/>
              <a:tailEnd/>
            </a:ln>
          </p:spPr>
        </p:pic>
        <p:pic>
          <p:nvPicPr>
            <p:cNvPr id="74767" name="Picture 14"/>
            <p:cNvPicPr>
              <a:picLocks noChangeAspect="1" noChangeArrowheads="1"/>
            </p:cNvPicPr>
            <p:nvPr/>
          </p:nvPicPr>
          <p:blipFill>
            <a:blip r:embed="rId8" cstate="print"/>
            <a:srcRect/>
            <a:stretch>
              <a:fillRect/>
            </a:stretch>
          </p:blipFill>
          <p:spPr bwMode="auto">
            <a:xfrm>
              <a:off x="252413" y="3860254"/>
              <a:ext cx="1795462" cy="927100"/>
            </a:xfrm>
            <a:prstGeom prst="rect">
              <a:avLst/>
            </a:prstGeom>
            <a:noFill/>
            <a:ln w="9525" algn="ctr">
              <a:noFill/>
              <a:miter lim="800000"/>
              <a:headEnd/>
              <a:tailEnd/>
            </a:ln>
          </p:spPr>
        </p:pic>
        <p:sp>
          <p:nvSpPr>
            <p:cNvPr id="74768" name="Line 15"/>
            <p:cNvSpPr>
              <a:spLocks noChangeShapeType="1"/>
            </p:cNvSpPr>
            <p:nvPr/>
          </p:nvSpPr>
          <p:spPr bwMode="auto">
            <a:xfrm flipH="1">
              <a:off x="5103813" y="34284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69" name="Text Box 16"/>
            <p:cNvSpPr txBox="1">
              <a:spLocks noChangeArrowheads="1"/>
            </p:cNvSpPr>
            <p:nvPr/>
          </p:nvSpPr>
          <p:spPr bwMode="auto">
            <a:xfrm>
              <a:off x="5031108" y="3141117"/>
              <a:ext cx="1542410" cy="338554"/>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Persistence.ReadData</a:t>
              </a:r>
            </a:p>
          </p:txBody>
        </p:sp>
        <p:sp>
          <p:nvSpPr>
            <p:cNvPr id="74770" name="Line 17"/>
            <p:cNvSpPr>
              <a:spLocks noChangeShapeType="1"/>
            </p:cNvSpPr>
            <p:nvPr/>
          </p:nvSpPr>
          <p:spPr bwMode="auto">
            <a:xfrm>
              <a:off x="1714500" y="321255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1" name="Text Box 18"/>
            <p:cNvSpPr txBox="1">
              <a:spLocks noChangeArrowheads="1"/>
            </p:cNvSpPr>
            <p:nvPr/>
          </p:nvSpPr>
          <p:spPr bwMode="auto">
            <a:xfrm>
              <a:off x="1143000" y="2925217"/>
              <a:ext cx="137636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BCountry.DataLoad</a:t>
              </a:r>
            </a:p>
          </p:txBody>
        </p:sp>
        <p:sp>
          <p:nvSpPr>
            <p:cNvPr id="74772" name="Line 19"/>
            <p:cNvSpPr>
              <a:spLocks noChangeShapeType="1"/>
            </p:cNvSpPr>
            <p:nvPr/>
          </p:nvSpPr>
          <p:spPr bwMode="auto">
            <a:xfrm>
              <a:off x="1714500" y="3739604"/>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3" name="Text Box 20"/>
            <p:cNvSpPr txBox="1">
              <a:spLocks noChangeArrowheads="1"/>
            </p:cNvSpPr>
            <p:nvPr/>
          </p:nvSpPr>
          <p:spPr bwMode="auto">
            <a:xfrm>
              <a:off x="714375" y="3452267"/>
              <a:ext cx="1789113"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BCountry.GetPublicTables</a:t>
              </a:r>
            </a:p>
          </p:txBody>
        </p:sp>
        <p:sp>
          <p:nvSpPr>
            <p:cNvPr id="74774" name="Line 21"/>
            <p:cNvSpPr>
              <a:spLocks noChangeShapeType="1"/>
            </p:cNvSpPr>
            <p:nvPr/>
          </p:nvSpPr>
          <p:spPr bwMode="auto">
            <a:xfrm>
              <a:off x="1714500" y="5012779"/>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5" name="Text Box 22"/>
            <p:cNvSpPr txBox="1">
              <a:spLocks noChangeArrowheads="1"/>
            </p:cNvSpPr>
            <p:nvPr/>
          </p:nvSpPr>
          <p:spPr bwMode="auto">
            <a:xfrm>
              <a:off x="989013" y="4725442"/>
              <a:ext cx="1774825"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BCountry.SetPublicTables</a:t>
              </a:r>
            </a:p>
          </p:txBody>
        </p:sp>
        <p:sp>
          <p:nvSpPr>
            <p:cNvPr id="74776" name="Line 23"/>
            <p:cNvSpPr>
              <a:spLocks noChangeShapeType="1"/>
            </p:cNvSpPr>
            <p:nvPr/>
          </p:nvSpPr>
          <p:spPr bwMode="auto">
            <a:xfrm flipH="1">
              <a:off x="5170488" y="5371554"/>
              <a:ext cx="1462087" cy="0"/>
            </a:xfrm>
            <a:prstGeom prst="line">
              <a:avLst/>
            </a:prstGeom>
            <a:noFill/>
            <a:ln w="9525">
              <a:solidFill>
                <a:srgbClr val="0000FF"/>
              </a:solidFill>
              <a:round/>
              <a:headEnd type="triangle" w="med" len="med"/>
              <a:tailEnd/>
            </a:ln>
          </p:spPr>
          <p:txBody>
            <a:bodyPr wrap="none" tIns="91440" bIns="91440" anchor="ctr"/>
            <a:lstStyle/>
            <a:p>
              <a:endParaRPr lang="en-US">
                <a:latin typeface="+mj-lt"/>
              </a:endParaRPr>
            </a:p>
          </p:txBody>
        </p:sp>
        <p:sp>
          <p:nvSpPr>
            <p:cNvPr id="74777" name="Text Box 24"/>
            <p:cNvSpPr txBox="1">
              <a:spLocks noChangeArrowheads="1"/>
            </p:cNvSpPr>
            <p:nvPr/>
          </p:nvSpPr>
          <p:spPr bwMode="auto">
            <a:xfrm>
              <a:off x="5108575" y="5084217"/>
              <a:ext cx="1519238"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Persistence.WriteData</a:t>
              </a:r>
            </a:p>
          </p:txBody>
        </p:sp>
        <p:sp>
          <p:nvSpPr>
            <p:cNvPr id="74778" name="Line 25"/>
            <p:cNvSpPr>
              <a:spLocks noChangeShapeType="1"/>
            </p:cNvSpPr>
            <p:nvPr/>
          </p:nvSpPr>
          <p:spPr bwMode="auto">
            <a:xfrm>
              <a:off x="1730375" y="5300117"/>
              <a:ext cx="930275" cy="0"/>
            </a:xfrm>
            <a:prstGeom prst="line">
              <a:avLst/>
            </a:prstGeom>
            <a:noFill/>
            <a:ln w="9525">
              <a:solidFill>
                <a:srgbClr val="0000FF"/>
              </a:solidFill>
              <a:round/>
              <a:headEnd/>
              <a:tailEnd type="triangle" w="med" len="med"/>
            </a:ln>
          </p:spPr>
          <p:txBody>
            <a:bodyPr wrap="none" tIns="91440" bIns="91440" anchor="ctr"/>
            <a:lstStyle/>
            <a:p>
              <a:endParaRPr lang="en-US">
                <a:latin typeface="+mj-lt"/>
              </a:endParaRPr>
            </a:p>
          </p:txBody>
        </p:sp>
        <p:sp>
          <p:nvSpPr>
            <p:cNvPr id="74779" name="Text Box 26"/>
            <p:cNvSpPr txBox="1">
              <a:spLocks noChangeArrowheads="1"/>
            </p:cNvSpPr>
            <p:nvPr/>
          </p:nvSpPr>
          <p:spPr bwMode="auto">
            <a:xfrm>
              <a:off x="839788" y="5012779"/>
              <a:ext cx="2127250" cy="336550"/>
            </a:xfrm>
            <a:prstGeom prst="rect">
              <a:avLst/>
            </a:prstGeom>
            <a:noFill/>
            <a:ln w="9525" algn="ctr">
              <a:noFill/>
              <a:miter lim="800000"/>
              <a:headEnd/>
              <a:tailEnd/>
            </a:ln>
          </p:spPr>
          <p:txBody>
            <a:bodyPr wrap="none" tIns="91440" bIns="91440">
              <a:spAutoFit/>
            </a:bodyPr>
            <a:lstStyle/>
            <a:p>
              <a:r>
                <a:rPr lang="en-US" sz="1000">
                  <a:solidFill>
                    <a:srgbClr val="3546EB"/>
                  </a:solidFill>
                  <a:latin typeface="+mj-lt"/>
                </a:rPr>
                <a:t>Transaction.CommitTransaction</a:t>
              </a:r>
            </a:p>
          </p:txBody>
        </p:sp>
      </p:grpSp>
    </p:spTree>
  </p:cSld>
  <p:clrMapOvr>
    <a:masterClrMapping/>
  </p:clrMapOvr>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fontScale="92500"/>
          </a:bodyPr>
          <a:lstStyle/>
          <a:p>
            <a:pPr marL="447675" indent="-447675" eaLnBrk="1" hangingPunct="1">
              <a:buNone/>
            </a:pPr>
            <a:r>
              <a:rPr lang="en-US" smtClean="0"/>
              <a:t>Common Activity Method Flows: New</a:t>
            </a:r>
          </a:p>
          <a:p>
            <a:pPr marL="512763"/>
            <a:r>
              <a:rPr lang="en-US" err="1" smtClean="0">
                <a:latin typeface="Courier New" pitchFamily="49" charset="0"/>
                <a:cs typeface="Courier New" pitchFamily="49" charset="0"/>
              </a:rPr>
              <a:t>DataNew</a:t>
            </a:r>
            <a:r>
              <a:rPr lang="en-US" smtClean="0"/>
              <a:t>: Create a new database instance</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5779"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5778" name="Footer Placeholder 4"/>
          <p:cNvSpPr>
            <a:spLocks noGrp="1"/>
          </p:cNvSpPr>
          <p:nvPr>
            <p:ph type="ftr" sz="quarter" idx="10"/>
          </p:nvPr>
        </p:nvSpPr>
        <p:spPr>
          <a:noFill/>
        </p:spPr>
        <p:txBody>
          <a:bodyPr/>
          <a:lstStyle/>
          <a:p>
            <a:r>
              <a:rPr lang="en-US" smtClean="0"/>
              <a:t>CUST_ARCH_390</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2"/>
          <p:cNvSpPr>
            <a:spLocks noGrp="1" noChangeArrowheads="1"/>
          </p:cNvSpPr>
          <p:nvPr>
            <p:ph type="title"/>
          </p:nvPr>
        </p:nvSpPr>
        <p:spPr/>
        <p:txBody>
          <a:bodyPr/>
          <a:lstStyle/>
          <a:p>
            <a:pPr eaLnBrk="1" hangingPunct="1"/>
            <a:r>
              <a:rPr lang="en-US" smtClean="0"/>
              <a:t>UI Design Mode</a:t>
            </a:r>
          </a:p>
        </p:txBody>
      </p:sp>
      <p:sp>
        <p:nvSpPr>
          <p:cNvPr id="13314" name="Footer Placeholder 3"/>
          <p:cNvSpPr>
            <a:spLocks noGrp="1"/>
          </p:cNvSpPr>
          <p:nvPr>
            <p:ph type="ftr" sz="quarter" idx="10"/>
          </p:nvPr>
        </p:nvSpPr>
        <p:spPr>
          <a:noFill/>
        </p:spPr>
        <p:txBody>
          <a:bodyPr/>
          <a:lstStyle/>
          <a:p>
            <a:r>
              <a:rPr lang="en-US" smtClean="0"/>
              <a:t>CUST_UI_080</a:t>
            </a:r>
          </a:p>
        </p:txBody>
      </p:sp>
      <p:pic>
        <p:nvPicPr>
          <p:cNvPr id="13316" name="Picture 5"/>
          <p:cNvPicPr>
            <a:picLocks noChangeAspect="1" noChangeArrowheads="1"/>
          </p:cNvPicPr>
          <p:nvPr/>
        </p:nvPicPr>
        <p:blipFill>
          <a:blip r:embed="rId3" cstate="print"/>
          <a:srcRect/>
          <a:stretch>
            <a:fillRect/>
          </a:stretch>
        </p:blipFill>
        <p:spPr bwMode="auto">
          <a:xfrm>
            <a:off x="1176817" y="1268760"/>
            <a:ext cx="6778625" cy="4497388"/>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Rectangle 2"/>
          <p:cNvSpPr>
            <a:spLocks noGrp="1" noChangeArrowheads="1"/>
          </p:cNvSpPr>
          <p:nvPr>
            <p:ph type="title"/>
          </p:nvPr>
        </p:nvSpPr>
        <p:spPr/>
        <p:txBody>
          <a:bodyPr>
            <a:normAutofit/>
          </a:bodyPr>
          <a:lstStyle/>
          <a:p>
            <a:pPr eaLnBrk="1" hangingPunct="1"/>
            <a:r>
              <a:rPr lang="en-US" sz="2000" smtClean="0"/>
              <a:t>Data Handling – Data Handling in Object Datasets - New Object</a:t>
            </a:r>
            <a:endParaRPr lang="nl-BE" sz="2000" smtClean="0"/>
          </a:p>
        </p:txBody>
      </p:sp>
      <p:sp>
        <p:nvSpPr>
          <p:cNvPr id="76802" name="Footer Placeholder 4"/>
          <p:cNvSpPr>
            <a:spLocks noGrp="1"/>
          </p:cNvSpPr>
          <p:nvPr>
            <p:ph type="ftr" sz="quarter" idx="10"/>
          </p:nvPr>
        </p:nvSpPr>
        <p:spPr>
          <a:noFill/>
        </p:spPr>
        <p:txBody>
          <a:bodyPr/>
          <a:lstStyle/>
          <a:p>
            <a:r>
              <a:rPr lang="en-US" smtClean="0"/>
              <a:t>CUST_ARCH_400</a:t>
            </a:r>
          </a:p>
        </p:txBody>
      </p:sp>
      <p:pic>
        <p:nvPicPr>
          <p:cNvPr id="76804" name="Picture 3"/>
          <p:cNvPicPr>
            <a:picLocks noChangeAspect="1" noChangeArrowheads="1"/>
          </p:cNvPicPr>
          <p:nvPr/>
        </p:nvPicPr>
        <p:blipFill>
          <a:blip r:embed="rId3" cstate="print"/>
          <a:srcRect/>
          <a:stretch>
            <a:fillRect/>
          </a:stretch>
        </p:blipFill>
        <p:spPr bwMode="auto">
          <a:xfrm>
            <a:off x="179512" y="1268760"/>
            <a:ext cx="8755062" cy="4506912"/>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8" name="Rectangle 3"/>
          <p:cNvSpPr>
            <a:spLocks noGrp="1" noChangeArrowheads="1"/>
          </p:cNvSpPr>
          <p:nvPr>
            <p:ph idx="1"/>
          </p:nvPr>
        </p:nvSpPr>
        <p:spPr/>
        <p:txBody>
          <a:bodyPr>
            <a:normAutofit fontScale="92500" lnSpcReduction="10000"/>
          </a:bodyPr>
          <a:lstStyle/>
          <a:p>
            <a:pPr marL="447675" indent="-447675" eaLnBrk="1" hangingPunct="1">
              <a:buNone/>
            </a:pPr>
            <a:r>
              <a:rPr lang="en-US" smtClean="0"/>
              <a:t>Common Activity Method Flows: Modify</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change data on the UI representation&gt;&gt;&gt;</a:t>
            </a:r>
          </a:p>
          <a:p>
            <a:pPr marL="512763"/>
            <a:r>
              <a:rPr lang="en-US" err="1" smtClean="0">
                <a:latin typeface="Courier New" pitchFamily="49" charset="0"/>
                <a:cs typeface="Courier New" pitchFamily="49" charset="0"/>
              </a:rPr>
              <a:t>SetPublicTables</a:t>
            </a:r>
            <a:r>
              <a:rPr lang="en-US" smtClean="0"/>
              <a:t>: Send the changed database instance data from the UI to the component instance.  Validate the changes</a:t>
            </a:r>
          </a:p>
          <a:p>
            <a:pPr marL="512763"/>
            <a:r>
              <a:rPr lang="en-US" err="1" smtClean="0">
                <a:latin typeface="Courier New" pitchFamily="49" charset="0"/>
                <a:cs typeface="Courier New" pitchFamily="49" charset="0"/>
              </a:rPr>
              <a:t>DataSave</a:t>
            </a:r>
            <a:r>
              <a:rPr lang="en-US" smtClean="0"/>
              <a:t>: Write the changes to the database (only possible if the database instance was validated successfully before this)</a:t>
            </a:r>
          </a:p>
        </p:txBody>
      </p:sp>
      <p:sp>
        <p:nvSpPr>
          <p:cNvPr id="77827"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7826" name="Footer Placeholder 4"/>
          <p:cNvSpPr>
            <a:spLocks noGrp="1"/>
          </p:cNvSpPr>
          <p:nvPr>
            <p:ph type="ftr" sz="quarter" idx="10"/>
          </p:nvPr>
        </p:nvSpPr>
        <p:spPr>
          <a:noFill/>
        </p:spPr>
        <p:txBody>
          <a:bodyPr/>
          <a:lstStyle/>
          <a:p>
            <a:r>
              <a:rPr lang="en-US" smtClean="0"/>
              <a:t>CUST_ARCH_410</a:t>
            </a:r>
          </a:p>
        </p:txBody>
      </p:sp>
    </p:spTree>
  </p:cSld>
  <p:clrMapOvr>
    <a:masterClrMapping/>
  </p:clrMapOvr>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Rectangle 2"/>
          <p:cNvSpPr>
            <a:spLocks noGrp="1" noChangeArrowheads="1"/>
          </p:cNvSpPr>
          <p:nvPr>
            <p:ph type="title"/>
          </p:nvPr>
        </p:nvSpPr>
        <p:spPr/>
        <p:txBody>
          <a:bodyPr>
            <a:normAutofit/>
          </a:bodyPr>
          <a:lstStyle/>
          <a:p>
            <a:pPr eaLnBrk="1" hangingPunct="1"/>
            <a:r>
              <a:rPr lang="en-US" sz="1900" smtClean="0"/>
              <a:t>Data Handling – Data Handling in Object Datasets – Modify Object</a:t>
            </a:r>
            <a:endParaRPr lang="nl-BE" sz="1900" smtClean="0"/>
          </a:p>
        </p:txBody>
      </p:sp>
      <p:sp>
        <p:nvSpPr>
          <p:cNvPr id="78850" name="Footer Placeholder 4"/>
          <p:cNvSpPr>
            <a:spLocks noGrp="1"/>
          </p:cNvSpPr>
          <p:nvPr>
            <p:ph type="ftr" sz="quarter" idx="10"/>
          </p:nvPr>
        </p:nvSpPr>
        <p:spPr>
          <a:noFill/>
        </p:spPr>
        <p:txBody>
          <a:bodyPr/>
          <a:lstStyle/>
          <a:p>
            <a:r>
              <a:rPr lang="en-US" smtClean="0"/>
              <a:t>CUST_ARCH_420</a:t>
            </a:r>
          </a:p>
        </p:txBody>
      </p:sp>
      <p:pic>
        <p:nvPicPr>
          <p:cNvPr id="78852" name="Picture 3"/>
          <p:cNvPicPr>
            <a:picLocks noChangeAspect="1" noChangeArrowheads="1"/>
          </p:cNvPicPr>
          <p:nvPr/>
        </p:nvPicPr>
        <p:blipFill>
          <a:blip r:embed="rId3" cstate="print"/>
          <a:srcRect/>
          <a:stretch>
            <a:fillRect/>
          </a:stretch>
        </p:blipFill>
        <p:spPr bwMode="auto">
          <a:xfrm>
            <a:off x="-6681" y="1311746"/>
            <a:ext cx="9088438" cy="478155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6" name="Rectangle 3"/>
          <p:cNvSpPr>
            <a:spLocks noGrp="1" noChangeArrowheads="1"/>
          </p:cNvSpPr>
          <p:nvPr>
            <p:ph idx="1"/>
          </p:nvPr>
        </p:nvSpPr>
        <p:spPr/>
        <p:txBody>
          <a:bodyPr>
            <a:normAutofit lnSpcReduction="10000"/>
          </a:bodyPr>
          <a:lstStyle/>
          <a:p>
            <a:pPr marL="447675" indent="-447675" eaLnBrk="1" hangingPunct="1">
              <a:buNone/>
            </a:pPr>
            <a:r>
              <a:rPr lang="en-US" smtClean="0"/>
              <a:t>Common Activity Method Flows: Delete</a:t>
            </a:r>
          </a:p>
          <a:p>
            <a:pPr marL="512763"/>
            <a:r>
              <a:rPr lang="en-US" err="1" smtClean="0">
                <a:latin typeface="Courier New" pitchFamily="49" charset="0"/>
                <a:cs typeface="Courier New" pitchFamily="49" charset="0"/>
              </a:rPr>
              <a:t>DataLoad</a:t>
            </a:r>
            <a:r>
              <a:rPr lang="en-US" smtClean="0"/>
              <a:t>: Load one or more existing database instances</a:t>
            </a:r>
          </a:p>
          <a:p>
            <a:pPr marL="512763"/>
            <a:r>
              <a:rPr lang="en-US" err="1" smtClean="0">
                <a:latin typeface="Courier New" pitchFamily="49" charset="0"/>
                <a:cs typeface="Courier New" pitchFamily="49" charset="0"/>
              </a:rPr>
              <a:t>GetPublicTables</a:t>
            </a:r>
            <a:r>
              <a:rPr lang="en-US" smtClean="0"/>
              <a:t>: Get the database instance data from the component instance to the user interface</a:t>
            </a:r>
          </a:p>
          <a:p>
            <a:pPr marL="512763"/>
            <a:r>
              <a:rPr lang="en-US" smtClean="0"/>
              <a:t>&lt;&lt;&lt; delete confirmation &gt;&gt;&gt;</a:t>
            </a:r>
          </a:p>
          <a:p>
            <a:pPr marL="512763"/>
            <a:r>
              <a:rPr lang="en-US" err="1" smtClean="0">
                <a:latin typeface="Courier New" pitchFamily="49" charset="0"/>
                <a:cs typeface="Courier New" pitchFamily="49" charset="0"/>
              </a:rPr>
              <a:t>DataDelete</a:t>
            </a:r>
            <a:r>
              <a:rPr lang="en-US" smtClean="0"/>
              <a:t>: Validate whether the database instance can be deleted, and set status to ‘D’</a:t>
            </a:r>
          </a:p>
          <a:p>
            <a:pPr marL="512763"/>
            <a:r>
              <a:rPr lang="en-US" err="1" smtClean="0">
                <a:latin typeface="Courier New" pitchFamily="49" charset="0"/>
                <a:cs typeface="Courier New" pitchFamily="49" charset="0"/>
              </a:rPr>
              <a:t>DataSave</a:t>
            </a:r>
            <a:r>
              <a:rPr lang="en-US" smtClean="0"/>
              <a:t>: Delete the database instances marked with </a:t>
            </a:r>
            <a:r>
              <a:rPr lang="en-US" err="1" smtClean="0">
                <a:latin typeface="Courier New" pitchFamily="49" charset="0"/>
                <a:cs typeface="Courier New" pitchFamily="49" charset="0"/>
              </a:rPr>
              <a:t>tc_status</a:t>
            </a:r>
            <a:r>
              <a:rPr lang="en-US" smtClean="0"/>
              <a:t> = ‘D’</a:t>
            </a:r>
          </a:p>
        </p:txBody>
      </p:sp>
      <p:sp>
        <p:nvSpPr>
          <p:cNvPr id="79875" name="Rectangle 2"/>
          <p:cNvSpPr>
            <a:spLocks noGrp="1" noChangeArrowheads="1"/>
          </p:cNvSpPr>
          <p:nvPr>
            <p:ph type="title"/>
          </p:nvPr>
        </p:nvSpPr>
        <p:spPr/>
        <p:txBody>
          <a:bodyPr/>
          <a:lstStyle/>
          <a:p>
            <a:pPr eaLnBrk="1" hangingPunct="1"/>
            <a:r>
              <a:rPr lang="en-US" smtClean="0"/>
              <a:t>Data Handling – Data Flow in Patterns</a:t>
            </a:r>
            <a:endParaRPr lang="nl-BE" smtClean="0"/>
          </a:p>
        </p:txBody>
      </p:sp>
      <p:sp>
        <p:nvSpPr>
          <p:cNvPr id="79874" name="Footer Placeholder 4"/>
          <p:cNvSpPr>
            <a:spLocks noGrp="1"/>
          </p:cNvSpPr>
          <p:nvPr>
            <p:ph type="ftr" sz="quarter" idx="10"/>
          </p:nvPr>
        </p:nvSpPr>
        <p:spPr>
          <a:noFill/>
        </p:spPr>
        <p:txBody>
          <a:bodyPr/>
          <a:lstStyle/>
          <a:p>
            <a:r>
              <a:rPr lang="en-US" smtClean="0"/>
              <a:t>CUST_ARCH_430</a:t>
            </a:r>
          </a:p>
        </p:txBody>
      </p:sp>
    </p:spTree>
  </p:cSld>
  <p:clrMapOvr>
    <a:masterClrMapping/>
  </p:clrMapOvr>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Rectangle 2"/>
          <p:cNvSpPr>
            <a:spLocks noGrp="1" noChangeArrowheads="1"/>
          </p:cNvSpPr>
          <p:nvPr>
            <p:ph type="title"/>
          </p:nvPr>
        </p:nvSpPr>
        <p:spPr/>
        <p:txBody>
          <a:bodyPr>
            <a:noAutofit/>
          </a:bodyPr>
          <a:lstStyle/>
          <a:p>
            <a:pPr eaLnBrk="1" hangingPunct="1"/>
            <a:r>
              <a:rPr lang="en-US" sz="1900" smtClean="0"/>
              <a:t>Data Handling – Data Handling in Object Datasets – Delete Object</a:t>
            </a:r>
            <a:endParaRPr lang="nl-BE" sz="1900" smtClean="0"/>
          </a:p>
        </p:txBody>
      </p:sp>
      <p:sp>
        <p:nvSpPr>
          <p:cNvPr id="80898" name="Footer Placeholder 4"/>
          <p:cNvSpPr>
            <a:spLocks noGrp="1"/>
          </p:cNvSpPr>
          <p:nvPr>
            <p:ph type="ftr" sz="quarter" idx="10"/>
          </p:nvPr>
        </p:nvSpPr>
        <p:spPr>
          <a:noFill/>
        </p:spPr>
        <p:txBody>
          <a:bodyPr/>
          <a:lstStyle/>
          <a:p>
            <a:r>
              <a:rPr lang="en-US" smtClean="0"/>
              <a:t>CUST_ARCH_440</a:t>
            </a:r>
          </a:p>
        </p:txBody>
      </p:sp>
      <p:grpSp>
        <p:nvGrpSpPr>
          <p:cNvPr id="81924" name="Group 4"/>
          <p:cNvGrpSpPr>
            <a:grpSpLocks noChangeAspect="1"/>
          </p:cNvGrpSpPr>
          <p:nvPr/>
        </p:nvGrpSpPr>
        <p:grpSpPr bwMode="auto">
          <a:xfrm>
            <a:off x="-80963" y="1412875"/>
            <a:ext cx="9144001" cy="4318000"/>
            <a:chOff x="-51" y="890"/>
            <a:chExt cx="5760" cy="2720"/>
          </a:xfrm>
        </p:grpSpPr>
        <p:sp>
          <p:nvSpPr>
            <p:cNvPr id="81923" name="AutoShape 3"/>
            <p:cNvSpPr>
              <a:spLocks noChangeAspect="1" noChangeArrowheads="1" noTextEdit="1"/>
            </p:cNvSpPr>
            <p:nvPr/>
          </p:nvSpPr>
          <p:spPr bwMode="auto">
            <a:xfrm>
              <a:off x="-51" y="890"/>
              <a:ext cx="5760" cy="270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nvGrpSpPr>
            <p:cNvPr id="82125" name="Group 205"/>
            <p:cNvGrpSpPr>
              <a:grpSpLocks/>
            </p:cNvGrpSpPr>
            <p:nvPr/>
          </p:nvGrpSpPr>
          <p:grpSpPr bwMode="auto">
            <a:xfrm>
              <a:off x="31" y="897"/>
              <a:ext cx="5678" cy="2713"/>
              <a:chOff x="31" y="897"/>
              <a:chExt cx="5678" cy="2713"/>
            </a:xfrm>
          </p:grpSpPr>
          <p:sp>
            <p:nvSpPr>
              <p:cNvPr id="81925" name="Rectangle 5"/>
              <p:cNvSpPr>
                <a:spLocks noChangeArrowheads="1"/>
              </p:cNvSpPr>
              <p:nvPr/>
            </p:nvSpPr>
            <p:spPr bwMode="auto">
              <a:xfrm>
                <a:off x="141" y="1654"/>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6" name="Rectangle 6"/>
              <p:cNvSpPr>
                <a:spLocks noChangeArrowheads="1"/>
              </p:cNvSpPr>
              <p:nvPr/>
            </p:nvSpPr>
            <p:spPr bwMode="auto">
              <a:xfrm>
                <a:off x="141" y="1907"/>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7" name="Rectangle 7"/>
              <p:cNvSpPr>
                <a:spLocks noChangeArrowheads="1"/>
              </p:cNvSpPr>
              <p:nvPr/>
            </p:nvSpPr>
            <p:spPr bwMode="auto">
              <a:xfrm>
                <a:off x="141" y="2161"/>
                <a:ext cx="5566" cy="254"/>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8" name="Rectangle 8"/>
              <p:cNvSpPr>
                <a:spLocks noChangeArrowheads="1"/>
              </p:cNvSpPr>
              <p:nvPr/>
            </p:nvSpPr>
            <p:spPr bwMode="auto">
              <a:xfrm>
                <a:off x="141" y="2414"/>
                <a:ext cx="5566" cy="255"/>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29" name="Rectangle 9"/>
              <p:cNvSpPr>
                <a:spLocks noChangeArrowheads="1"/>
              </p:cNvSpPr>
              <p:nvPr/>
            </p:nvSpPr>
            <p:spPr bwMode="auto">
              <a:xfrm>
                <a:off x="141" y="2668"/>
                <a:ext cx="5566" cy="33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0" name="Rectangle 10"/>
              <p:cNvSpPr>
                <a:spLocks noChangeArrowheads="1"/>
              </p:cNvSpPr>
              <p:nvPr/>
            </p:nvSpPr>
            <p:spPr bwMode="auto">
              <a:xfrm>
                <a:off x="141" y="3006"/>
                <a:ext cx="5566" cy="339"/>
              </a:xfrm>
              <a:prstGeom prst="rect">
                <a:avLst/>
              </a:prstGeom>
              <a:solidFill>
                <a:srgbClr val="FFCC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1" name="Rectangle 11"/>
              <p:cNvSpPr>
                <a:spLocks noChangeArrowheads="1"/>
              </p:cNvSpPr>
              <p:nvPr/>
            </p:nvSpPr>
            <p:spPr bwMode="auto">
              <a:xfrm>
                <a:off x="141" y="3344"/>
                <a:ext cx="5566" cy="249"/>
              </a:xfrm>
              <a:prstGeom prst="rect">
                <a:avLst/>
              </a:prstGeom>
              <a:solidFill>
                <a:srgbClr val="FFFF99"/>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1932" name="Rectangle 12"/>
              <p:cNvSpPr>
                <a:spLocks noChangeArrowheads="1"/>
              </p:cNvSpPr>
              <p:nvPr/>
            </p:nvSpPr>
            <p:spPr bwMode="auto">
              <a:xfrm>
                <a:off x="154" y="897"/>
                <a:ext cx="209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Object Dataset Bcountry (class tables Country and CountryVatFormat)</a:t>
                </a:r>
                <a:endParaRPr kumimoji="0" lang="en-US" sz="1800" b="0" i="0" u="none" strike="noStrike" cap="none" normalizeH="0" baseline="0" smtClean="0">
                  <a:ln>
                    <a:noFill/>
                  </a:ln>
                  <a:solidFill>
                    <a:schemeClr val="tx1"/>
                  </a:solidFill>
                  <a:effectLst/>
                  <a:latin typeface="Arial" pitchFamily="34" charset="0"/>
                </a:endParaRPr>
              </a:p>
            </p:txBody>
          </p:sp>
          <p:sp>
            <p:nvSpPr>
              <p:cNvPr id="81933" name="Rectangle 13"/>
              <p:cNvSpPr>
                <a:spLocks noChangeArrowheads="1"/>
              </p:cNvSpPr>
              <p:nvPr/>
            </p:nvSpPr>
            <p:spPr bwMode="auto">
              <a:xfrm>
                <a:off x="154" y="1066"/>
                <a:ext cx="4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 = Ctry</a:t>
                </a:r>
                <a:endParaRPr kumimoji="0" lang="en-US" sz="1800" b="0" i="0" u="none" strike="noStrike" cap="none" normalizeH="0" baseline="0" smtClean="0">
                  <a:ln>
                    <a:noFill/>
                  </a:ln>
                  <a:solidFill>
                    <a:schemeClr val="tx1"/>
                  </a:solidFill>
                  <a:effectLst/>
                  <a:latin typeface="Arial" pitchFamily="34" charset="0"/>
                </a:endParaRPr>
              </a:p>
            </p:txBody>
          </p:sp>
          <p:sp>
            <p:nvSpPr>
              <p:cNvPr id="81934" name="Rectangle 14"/>
              <p:cNvSpPr>
                <a:spLocks noChangeArrowheads="1"/>
              </p:cNvSpPr>
              <p:nvPr/>
            </p:nvSpPr>
            <p:spPr bwMode="auto">
              <a:xfrm>
                <a:off x="154" y="1151"/>
                <a:ext cx="85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CountryVatFormat = 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5" name="Rectangle 15"/>
              <p:cNvSpPr>
                <a:spLocks noChangeArrowheads="1"/>
              </p:cNvSpPr>
              <p:nvPr/>
            </p:nvSpPr>
            <p:spPr bwMode="auto">
              <a:xfrm>
                <a:off x="154" y="1235"/>
                <a:ext cx="47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tc_status = stat</a:t>
                </a:r>
                <a:endParaRPr kumimoji="0" lang="en-US" sz="1800" b="0" i="0" u="none" strike="noStrike" cap="none" normalizeH="0" baseline="0" smtClean="0">
                  <a:ln>
                    <a:noFill/>
                  </a:ln>
                  <a:solidFill>
                    <a:schemeClr val="tx1"/>
                  </a:solidFill>
                  <a:effectLst/>
                  <a:latin typeface="Arial" pitchFamily="34" charset="0"/>
                </a:endParaRPr>
              </a:p>
            </p:txBody>
          </p:sp>
          <p:sp>
            <p:nvSpPr>
              <p:cNvPr id="81936" name="Rectangle 16"/>
              <p:cNvSpPr>
                <a:spLocks noChangeArrowheads="1"/>
              </p:cNvSpPr>
              <p:nvPr/>
            </p:nvSpPr>
            <p:spPr bwMode="auto">
              <a:xfrm>
                <a:off x="811" y="1406"/>
                <a:ext cx="2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UI layer</a:t>
                </a:r>
                <a:endParaRPr kumimoji="0" lang="en-US" sz="1800" b="0" i="0" u="none" strike="noStrike" cap="none" normalizeH="0" baseline="0" smtClean="0">
                  <a:ln>
                    <a:noFill/>
                  </a:ln>
                  <a:solidFill>
                    <a:schemeClr val="tx1"/>
                  </a:solidFill>
                  <a:effectLst/>
                  <a:latin typeface="Arial" pitchFamily="34" charset="0"/>
                </a:endParaRPr>
              </a:p>
            </p:txBody>
          </p:sp>
          <p:sp>
            <p:nvSpPr>
              <p:cNvPr id="81937" name="Rectangle 17"/>
              <p:cNvSpPr>
                <a:spLocks noChangeArrowheads="1"/>
              </p:cNvSpPr>
              <p:nvPr/>
            </p:nvSpPr>
            <p:spPr bwMode="auto">
              <a:xfrm>
                <a:off x="853" y="1573"/>
                <a:ext cx="1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a:t>
                </a:r>
                <a:endParaRPr kumimoji="0" lang="en-US" sz="1800" b="0" i="0" u="none" strike="noStrike" cap="none" normalizeH="0" baseline="0" smtClean="0">
                  <a:ln>
                    <a:noFill/>
                  </a:ln>
                  <a:solidFill>
                    <a:schemeClr val="tx1"/>
                  </a:solidFill>
                  <a:effectLst/>
                  <a:latin typeface="Arial" pitchFamily="34" charset="0"/>
                </a:endParaRPr>
              </a:p>
            </p:txBody>
          </p:sp>
          <p:sp>
            <p:nvSpPr>
              <p:cNvPr id="81938" name="Rectangle 18"/>
              <p:cNvSpPr>
                <a:spLocks noChangeArrowheads="1"/>
              </p:cNvSpPr>
              <p:nvPr/>
            </p:nvSpPr>
            <p:spPr bwMode="auto">
              <a:xfrm>
                <a:off x="1365" y="1573"/>
                <a:ext cx="25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39" name="Rectangle 19"/>
              <p:cNvSpPr>
                <a:spLocks noChangeArrowheads="1"/>
              </p:cNvSpPr>
              <p:nvPr/>
            </p:nvSpPr>
            <p:spPr bwMode="auto">
              <a:xfrm>
                <a:off x="1932" y="1573"/>
                <a:ext cx="23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a:t>
                </a:r>
                <a:endParaRPr kumimoji="0" lang="en-US" sz="1800" b="0" i="0" u="none" strike="noStrike" cap="none" normalizeH="0" baseline="0" smtClean="0">
                  <a:ln>
                    <a:noFill/>
                  </a:ln>
                  <a:solidFill>
                    <a:schemeClr val="tx1"/>
                  </a:solidFill>
                  <a:effectLst/>
                  <a:latin typeface="Arial" pitchFamily="34" charset="0"/>
                </a:endParaRPr>
              </a:p>
            </p:txBody>
          </p:sp>
          <p:sp>
            <p:nvSpPr>
              <p:cNvPr id="81940" name="Rectangle 20"/>
              <p:cNvSpPr>
                <a:spLocks noChangeArrowheads="1"/>
              </p:cNvSpPr>
              <p:nvPr/>
            </p:nvSpPr>
            <p:spPr bwMode="auto">
              <a:xfrm>
                <a:off x="2459" y="1573"/>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t_sCtryVF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1" name="Rectangle 21"/>
              <p:cNvSpPr>
                <a:spLocks noChangeArrowheads="1"/>
              </p:cNvSpPr>
              <p:nvPr/>
            </p:nvSpPr>
            <p:spPr bwMode="auto">
              <a:xfrm>
                <a:off x="3053" y="1573"/>
                <a:ext cx="2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a:t>
                </a:r>
                <a:endParaRPr kumimoji="0" lang="en-US" sz="1800" b="0" i="0" u="none" strike="noStrike" cap="none" normalizeH="0" baseline="0" smtClean="0">
                  <a:ln>
                    <a:noFill/>
                  </a:ln>
                  <a:solidFill>
                    <a:schemeClr val="tx1"/>
                  </a:solidFill>
                  <a:effectLst/>
                  <a:latin typeface="Arial" pitchFamily="34" charset="0"/>
                </a:endParaRPr>
              </a:p>
            </p:txBody>
          </p:sp>
          <p:sp>
            <p:nvSpPr>
              <p:cNvPr id="81942" name="Rectangle 22"/>
              <p:cNvSpPr>
                <a:spLocks noChangeArrowheads="1"/>
              </p:cNvSpPr>
              <p:nvPr/>
            </p:nvSpPr>
            <p:spPr bwMode="auto">
              <a:xfrm>
                <a:off x="3535" y="1573"/>
                <a:ext cx="305"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t_iCtryVF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3" name="Rectangle 23"/>
              <p:cNvSpPr>
                <a:spLocks noChangeArrowheads="1"/>
              </p:cNvSpPr>
              <p:nvPr/>
            </p:nvSpPr>
            <p:spPr bwMode="auto">
              <a:xfrm>
                <a:off x="4103" y="1573"/>
                <a:ext cx="242"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a:t>
                </a:r>
                <a:endParaRPr kumimoji="0" lang="en-US" sz="1800" b="0" i="0" u="none" strike="noStrike" cap="none" normalizeH="0" baseline="0" smtClean="0">
                  <a:ln>
                    <a:noFill/>
                  </a:ln>
                  <a:solidFill>
                    <a:schemeClr val="tx1"/>
                  </a:solidFill>
                  <a:effectLst/>
                  <a:latin typeface="Arial" pitchFamily="34" charset="0"/>
                </a:endParaRPr>
              </a:p>
            </p:txBody>
          </p:sp>
          <p:sp>
            <p:nvSpPr>
              <p:cNvPr id="81944" name="Rectangle 24"/>
              <p:cNvSpPr>
                <a:spLocks noChangeArrowheads="1"/>
              </p:cNvSpPr>
              <p:nvPr/>
            </p:nvSpPr>
            <p:spPr bwMode="auto">
              <a:xfrm>
                <a:off x="4615" y="1573"/>
                <a:ext cx="32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t_oCtryVF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5" name="Rectangle 25"/>
              <p:cNvSpPr>
                <a:spLocks noChangeArrowheads="1"/>
              </p:cNvSpPr>
              <p:nvPr/>
            </p:nvSpPr>
            <p:spPr bwMode="auto">
              <a:xfrm>
                <a:off x="5144" y="1573"/>
                <a:ext cx="1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a:t>
                </a:r>
                <a:endParaRPr kumimoji="0" lang="en-US" sz="1800" b="0" i="0" u="none" strike="noStrike" cap="none" normalizeH="0" baseline="0" smtClean="0">
                  <a:ln>
                    <a:noFill/>
                  </a:ln>
                  <a:solidFill>
                    <a:schemeClr val="tx1"/>
                  </a:solidFill>
                  <a:effectLst/>
                  <a:latin typeface="Arial" pitchFamily="34" charset="0"/>
                </a:endParaRPr>
              </a:p>
            </p:txBody>
          </p:sp>
          <p:sp>
            <p:nvSpPr>
              <p:cNvPr id="81946" name="Rectangle 26"/>
              <p:cNvSpPr>
                <a:spLocks noChangeArrowheads="1"/>
              </p:cNvSpPr>
              <p:nvPr/>
            </p:nvSpPr>
            <p:spPr bwMode="auto">
              <a:xfrm>
                <a:off x="5442" y="1573"/>
                <a:ext cx="23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CtryVF</a:t>
                </a:r>
                <a:endParaRPr kumimoji="0" lang="en-US" sz="1800" b="0" i="0" u="none" strike="noStrike" cap="none" normalizeH="0" baseline="0" smtClean="0">
                  <a:ln>
                    <a:noFill/>
                  </a:ln>
                  <a:solidFill>
                    <a:schemeClr val="tx1"/>
                  </a:solidFill>
                  <a:effectLst/>
                  <a:latin typeface="Arial" pitchFamily="34" charset="0"/>
                </a:endParaRPr>
              </a:p>
            </p:txBody>
          </p:sp>
          <p:sp>
            <p:nvSpPr>
              <p:cNvPr id="81947" name="Rectangle 27"/>
              <p:cNvSpPr>
                <a:spLocks noChangeArrowheads="1"/>
              </p:cNvSpPr>
              <p:nvPr/>
            </p:nvSpPr>
            <p:spPr bwMode="auto">
              <a:xfrm>
                <a:off x="5041" y="1658"/>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48" name="Rectangle 28"/>
              <p:cNvSpPr>
                <a:spLocks noChangeArrowheads="1"/>
              </p:cNvSpPr>
              <p:nvPr/>
            </p:nvSpPr>
            <p:spPr bwMode="auto">
              <a:xfrm>
                <a:off x="5379" y="1658"/>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49" name="Rectangle 29"/>
              <p:cNvSpPr>
                <a:spLocks noChangeArrowheads="1"/>
              </p:cNvSpPr>
              <p:nvPr/>
            </p:nvSpPr>
            <p:spPr bwMode="auto">
              <a:xfrm>
                <a:off x="5379" y="174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50" name="Rectangle 30"/>
              <p:cNvSpPr>
                <a:spLocks noChangeArrowheads="1"/>
              </p:cNvSpPr>
              <p:nvPr/>
            </p:nvSpPr>
            <p:spPr bwMode="auto">
              <a:xfrm>
                <a:off x="5041" y="1827"/>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51" name="Rectangle 31"/>
              <p:cNvSpPr>
                <a:spLocks noChangeArrowheads="1"/>
              </p:cNvSpPr>
              <p:nvPr/>
            </p:nvSpPr>
            <p:spPr bwMode="auto">
              <a:xfrm>
                <a:off x="5379" y="1827"/>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52" name="Rectangle 32"/>
              <p:cNvSpPr>
                <a:spLocks noChangeArrowheads="1"/>
              </p:cNvSpPr>
              <p:nvPr/>
            </p:nvSpPr>
            <p:spPr bwMode="auto">
              <a:xfrm>
                <a:off x="2891"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3" name="Rectangle 33"/>
              <p:cNvSpPr>
                <a:spLocks noChangeArrowheads="1"/>
              </p:cNvSpPr>
              <p:nvPr/>
            </p:nvSpPr>
            <p:spPr bwMode="auto">
              <a:xfrm>
                <a:off x="3413"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4" name="Rectangle 34"/>
              <p:cNvSpPr>
                <a:spLocks noChangeArrowheads="1"/>
              </p:cNvSpPr>
              <p:nvPr/>
            </p:nvSpPr>
            <p:spPr bwMode="auto">
              <a:xfrm>
                <a:off x="3936" y="1909"/>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55" name="Rectangle 35"/>
              <p:cNvSpPr>
                <a:spLocks noChangeArrowheads="1"/>
              </p:cNvSpPr>
              <p:nvPr/>
            </p:nvSpPr>
            <p:spPr bwMode="auto">
              <a:xfrm>
                <a:off x="4489" y="1909"/>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56" name="Rectangle 36"/>
              <p:cNvSpPr>
                <a:spLocks noChangeArrowheads="1"/>
              </p:cNvSpPr>
              <p:nvPr/>
            </p:nvSpPr>
            <p:spPr bwMode="auto">
              <a:xfrm>
                <a:off x="5041" y="1911"/>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57" name="Rectangle 37"/>
              <p:cNvSpPr>
                <a:spLocks noChangeArrowheads="1"/>
              </p:cNvSpPr>
              <p:nvPr/>
            </p:nvSpPr>
            <p:spPr bwMode="auto">
              <a:xfrm>
                <a:off x="5379" y="1911"/>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58" name="Rectangle 38"/>
              <p:cNvSpPr>
                <a:spLocks noChangeArrowheads="1"/>
              </p:cNvSpPr>
              <p:nvPr/>
            </p:nvSpPr>
            <p:spPr bwMode="auto">
              <a:xfrm>
                <a:off x="3413"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59" name="Rectangle 39"/>
              <p:cNvSpPr>
                <a:spLocks noChangeArrowheads="1"/>
              </p:cNvSpPr>
              <p:nvPr/>
            </p:nvSpPr>
            <p:spPr bwMode="auto">
              <a:xfrm>
                <a:off x="4489" y="199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60" name="Rectangle 40"/>
              <p:cNvSpPr>
                <a:spLocks noChangeArrowheads="1"/>
              </p:cNvSpPr>
              <p:nvPr/>
            </p:nvSpPr>
            <p:spPr bwMode="auto">
              <a:xfrm>
                <a:off x="5379" y="1996"/>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61" name="Rectangle 41"/>
              <p:cNvSpPr>
                <a:spLocks noChangeArrowheads="1"/>
              </p:cNvSpPr>
              <p:nvPr/>
            </p:nvSpPr>
            <p:spPr bwMode="auto">
              <a:xfrm>
                <a:off x="5041" y="208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62" name="Rectangle 42"/>
              <p:cNvSpPr>
                <a:spLocks noChangeArrowheads="1"/>
              </p:cNvSpPr>
              <p:nvPr/>
            </p:nvSpPr>
            <p:spPr bwMode="auto">
              <a:xfrm>
                <a:off x="5379" y="208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63" name="Rectangle 43"/>
              <p:cNvSpPr>
                <a:spLocks noChangeArrowheads="1"/>
              </p:cNvSpPr>
              <p:nvPr/>
            </p:nvSpPr>
            <p:spPr bwMode="auto">
              <a:xfrm>
                <a:off x="651" y="2163"/>
                <a:ext cx="470"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4" name="Rectangle 44"/>
              <p:cNvSpPr>
                <a:spLocks noChangeArrowheads="1"/>
              </p:cNvSpPr>
              <p:nvPr/>
            </p:nvSpPr>
            <p:spPr bwMode="auto">
              <a:xfrm>
                <a:off x="1204" y="2163"/>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5" name="Rectangle 45"/>
              <p:cNvSpPr>
                <a:spLocks noChangeArrowheads="1"/>
              </p:cNvSpPr>
              <p:nvPr/>
            </p:nvSpPr>
            <p:spPr bwMode="auto">
              <a:xfrm>
                <a:off x="2891"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6" name="Rectangle 46"/>
              <p:cNvSpPr>
                <a:spLocks noChangeArrowheads="1"/>
              </p:cNvSpPr>
              <p:nvPr/>
            </p:nvSpPr>
            <p:spPr bwMode="auto">
              <a:xfrm>
                <a:off x="3413"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7" name="Rectangle 47"/>
              <p:cNvSpPr>
                <a:spLocks noChangeArrowheads="1"/>
              </p:cNvSpPr>
              <p:nvPr/>
            </p:nvSpPr>
            <p:spPr bwMode="auto">
              <a:xfrm>
                <a:off x="3936" y="2165"/>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68" name="Rectangle 48"/>
              <p:cNvSpPr>
                <a:spLocks noChangeArrowheads="1"/>
              </p:cNvSpPr>
              <p:nvPr/>
            </p:nvSpPr>
            <p:spPr bwMode="auto">
              <a:xfrm>
                <a:off x="4489" y="216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69" name="Rectangle 49"/>
              <p:cNvSpPr>
                <a:spLocks noChangeArrowheads="1"/>
              </p:cNvSpPr>
              <p:nvPr/>
            </p:nvSpPr>
            <p:spPr bwMode="auto">
              <a:xfrm>
                <a:off x="5041" y="2165"/>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70" name="Rectangle 50"/>
              <p:cNvSpPr>
                <a:spLocks noChangeArrowheads="1"/>
              </p:cNvSpPr>
              <p:nvPr/>
            </p:nvSpPr>
            <p:spPr bwMode="auto">
              <a:xfrm>
                <a:off x="5379" y="216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71" name="Rectangle 51"/>
              <p:cNvSpPr>
                <a:spLocks noChangeArrowheads="1"/>
              </p:cNvSpPr>
              <p:nvPr/>
            </p:nvSpPr>
            <p:spPr bwMode="auto">
              <a:xfrm>
                <a:off x="1204" y="2247"/>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2" name="Rectangle 52"/>
              <p:cNvSpPr>
                <a:spLocks noChangeArrowheads="1"/>
              </p:cNvSpPr>
              <p:nvPr/>
            </p:nvSpPr>
            <p:spPr bwMode="auto">
              <a:xfrm>
                <a:off x="3413"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3" name="Rectangle 53"/>
              <p:cNvSpPr>
                <a:spLocks noChangeArrowheads="1"/>
              </p:cNvSpPr>
              <p:nvPr/>
            </p:nvSpPr>
            <p:spPr bwMode="auto">
              <a:xfrm>
                <a:off x="4489" y="225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74" name="Rectangle 54"/>
              <p:cNvSpPr>
                <a:spLocks noChangeArrowheads="1"/>
              </p:cNvSpPr>
              <p:nvPr/>
            </p:nvSpPr>
            <p:spPr bwMode="auto">
              <a:xfrm>
                <a:off x="5379" y="225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75" name="Rectangle 55"/>
              <p:cNvSpPr>
                <a:spLocks noChangeArrowheads="1"/>
              </p:cNvSpPr>
              <p:nvPr/>
            </p:nvSpPr>
            <p:spPr bwMode="auto">
              <a:xfrm>
                <a:off x="5041" y="2334"/>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76" name="Rectangle 56"/>
              <p:cNvSpPr>
                <a:spLocks noChangeArrowheads="1"/>
              </p:cNvSpPr>
              <p:nvPr/>
            </p:nvSpPr>
            <p:spPr bwMode="auto">
              <a:xfrm>
                <a:off x="5379" y="2334"/>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77" name="Rectangle 57"/>
              <p:cNvSpPr>
                <a:spLocks noChangeArrowheads="1"/>
              </p:cNvSpPr>
              <p:nvPr/>
            </p:nvSpPr>
            <p:spPr bwMode="auto">
              <a:xfrm>
                <a:off x="651" y="2416"/>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78" name="Rectangle 58"/>
              <p:cNvSpPr>
                <a:spLocks noChangeArrowheads="1"/>
              </p:cNvSpPr>
              <p:nvPr/>
            </p:nvSpPr>
            <p:spPr bwMode="auto">
              <a:xfrm>
                <a:off x="1204"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79" name="Rectangle 59"/>
              <p:cNvSpPr>
                <a:spLocks noChangeArrowheads="1"/>
              </p:cNvSpPr>
              <p:nvPr/>
            </p:nvSpPr>
            <p:spPr bwMode="auto">
              <a:xfrm>
                <a:off x="2891"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0" name="Rectangle 60"/>
              <p:cNvSpPr>
                <a:spLocks noChangeArrowheads="1"/>
              </p:cNvSpPr>
              <p:nvPr/>
            </p:nvSpPr>
            <p:spPr bwMode="auto">
              <a:xfrm>
                <a:off x="3413"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1" name="Rectangle 61"/>
              <p:cNvSpPr>
                <a:spLocks noChangeArrowheads="1"/>
              </p:cNvSpPr>
              <p:nvPr/>
            </p:nvSpPr>
            <p:spPr bwMode="auto">
              <a:xfrm>
                <a:off x="3936" y="2419"/>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82" name="Rectangle 62"/>
              <p:cNvSpPr>
                <a:spLocks noChangeArrowheads="1"/>
              </p:cNvSpPr>
              <p:nvPr/>
            </p:nvSpPr>
            <p:spPr bwMode="auto">
              <a:xfrm>
                <a:off x="4489" y="2419"/>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83" name="Rectangle 63"/>
              <p:cNvSpPr>
                <a:spLocks noChangeArrowheads="1"/>
              </p:cNvSpPr>
              <p:nvPr/>
            </p:nvSpPr>
            <p:spPr bwMode="auto">
              <a:xfrm>
                <a:off x="5041" y="2419"/>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1984" name="Rectangle 64"/>
              <p:cNvSpPr>
                <a:spLocks noChangeArrowheads="1"/>
              </p:cNvSpPr>
              <p:nvPr/>
            </p:nvSpPr>
            <p:spPr bwMode="auto">
              <a:xfrm>
                <a:off x="5379" y="2419"/>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1985" name="Rectangle 65"/>
              <p:cNvSpPr>
                <a:spLocks noChangeArrowheads="1"/>
              </p:cNvSpPr>
              <p:nvPr/>
            </p:nvSpPr>
            <p:spPr bwMode="auto">
              <a:xfrm>
                <a:off x="1204"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6" name="Rectangle 66"/>
              <p:cNvSpPr>
                <a:spLocks noChangeArrowheads="1"/>
              </p:cNvSpPr>
              <p:nvPr/>
            </p:nvSpPr>
            <p:spPr bwMode="auto">
              <a:xfrm>
                <a:off x="3413"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7" name="Rectangle 67"/>
              <p:cNvSpPr>
                <a:spLocks noChangeArrowheads="1"/>
              </p:cNvSpPr>
              <p:nvPr/>
            </p:nvSpPr>
            <p:spPr bwMode="auto">
              <a:xfrm>
                <a:off x="4489" y="2503"/>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1988" name="Rectangle 68"/>
              <p:cNvSpPr>
                <a:spLocks noChangeArrowheads="1"/>
              </p:cNvSpPr>
              <p:nvPr/>
            </p:nvSpPr>
            <p:spPr bwMode="auto">
              <a:xfrm>
                <a:off x="5379" y="2503"/>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1989" name="Rectangle 69"/>
              <p:cNvSpPr>
                <a:spLocks noChangeArrowheads="1"/>
              </p:cNvSpPr>
              <p:nvPr/>
            </p:nvSpPr>
            <p:spPr bwMode="auto">
              <a:xfrm>
                <a:off x="5041" y="258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1990" name="Rectangle 70"/>
              <p:cNvSpPr>
                <a:spLocks noChangeArrowheads="1"/>
              </p:cNvSpPr>
              <p:nvPr/>
            </p:nvSpPr>
            <p:spPr bwMode="auto">
              <a:xfrm>
                <a:off x="5379" y="258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1991" name="Rectangle 71"/>
              <p:cNvSpPr>
                <a:spLocks noChangeArrowheads="1"/>
              </p:cNvSpPr>
              <p:nvPr/>
            </p:nvSpPr>
            <p:spPr bwMode="auto">
              <a:xfrm>
                <a:off x="651"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2" name="Rectangle 72"/>
              <p:cNvSpPr>
                <a:spLocks noChangeArrowheads="1"/>
              </p:cNvSpPr>
              <p:nvPr/>
            </p:nvSpPr>
            <p:spPr bwMode="auto">
              <a:xfrm>
                <a:off x="1204"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3" name="Rectangle 73"/>
              <p:cNvSpPr>
                <a:spLocks noChangeArrowheads="1"/>
              </p:cNvSpPr>
              <p:nvPr/>
            </p:nvSpPr>
            <p:spPr bwMode="auto">
              <a:xfrm>
                <a:off x="175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4" name="Rectangle 74"/>
              <p:cNvSpPr>
                <a:spLocks noChangeArrowheads="1"/>
              </p:cNvSpPr>
              <p:nvPr/>
            </p:nvSpPr>
            <p:spPr bwMode="auto">
              <a:xfrm>
                <a:off x="2323"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5" name="Rectangle 75"/>
              <p:cNvSpPr>
                <a:spLocks noChangeArrowheads="1"/>
              </p:cNvSpPr>
              <p:nvPr/>
            </p:nvSpPr>
            <p:spPr bwMode="auto">
              <a:xfrm>
                <a:off x="2891" y="2672"/>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1996" name="Rectangle 76"/>
              <p:cNvSpPr>
                <a:spLocks noChangeArrowheads="1"/>
              </p:cNvSpPr>
              <p:nvPr/>
            </p:nvSpPr>
            <p:spPr bwMode="auto">
              <a:xfrm>
                <a:off x="3413"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7" name="Rectangle 77"/>
              <p:cNvSpPr>
                <a:spLocks noChangeArrowheads="1"/>
              </p:cNvSpPr>
              <p:nvPr/>
            </p:nvSpPr>
            <p:spPr bwMode="auto">
              <a:xfrm>
                <a:off x="3936" y="2670"/>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1998" name="Rectangle 78"/>
              <p:cNvSpPr>
                <a:spLocks noChangeArrowheads="1"/>
              </p:cNvSpPr>
              <p:nvPr/>
            </p:nvSpPr>
            <p:spPr bwMode="auto">
              <a:xfrm>
                <a:off x="4489" y="267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1999" name="Rectangle 79"/>
              <p:cNvSpPr>
                <a:spLocks noChangeArrowheads="1"/>
              </p:cNvSpPr>
              <p:nvPr/>
            </p:nvSpPr>
            <p:spPr bwMode="auto">
              <a:xfrm>
                <a:off x="5041" y="2672"/>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00" name="Rectangle 80"/>
              <p:cNvSpPr>
                <a:spLocks noChangeArrowheads="1"/>
              </p:cNvSpPr>
              <p:nvPr/>
            </p:nvSpPr>
            <p:spPr bwMode="auto">
              <a:xfrm>
                <a:off x="5379" y="2672"/>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01" name="Rectangle 81"/>
              <p:cNvSpPr>
                <a:spLocks noChangeArrowheads="1"/>
              </p:cNvSpPr>
              <p:nvPr/>
            </p:nvSpPr>
            <p:spPr bwMode="auto">
              <a:xfrm>
                <a:off x="1204"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2" name="Rectangle 82"/>
              <p:cNvSpPr>
                <a:spLocks noChangeArrowheads="1"/>
              </p:cNvSpPr>
              <p:nvPr/>
            </p:nvSpPr>
            <p:spPr bwMode="auto">
              <a:xfrm>
                <a:off x="2323"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3" name="Rectangle 83"/>
              <p:cNvSpPr>
                <a:spLocks noChangeArrowheads="1"/>
              </p:cNvSpPr>
              <p:nvPr/>
            </p:nvSpPr>
            <p:spPr bwMode="auto">
              <a:xfrm>
                <a:off x="3413" y="2757"/>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4" name="Rectangle 84"/>
              <p:cNvSpPr>
                <a:spLocks noChangeArrowheads="1"/>
              </p:cNvSpPr>
              <p:nvPr/>
            </p:nvSpPr>
            <p:spPr bwMode="auto">
              <a:xfrm>
                <a:off x="4489" y="2754"/>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05" name="Rectangle 85"/>
              <p:cNvSpPr>
                <a:spLocks noChangeArrowheads="1"/>
              </p:cNvSpPr>
              <p:nvPr/>
            </p:nvSpPr>
            <p:spPr bwMode="auto">
              <a:xfrm>
                <a:off x="5379" y="2757"/>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06" name="Rectangle 86"/>
              <p:cNvSpPr>
                <a:spLocks noChangeArrowheads="1"/>
              </p:cNvSpPr>
              <p:nvPr/>
            </p:nvSpPr>
            <p:spPr bwMode="auto">
              <a:xfrm>
                <a:off x="5041" y="2841"/>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07" name="Rectangle 87"/>
              <p:cNvSpPr>
                <a:spLocks noChangeArrowheads="1"/>
              </p:cNvSpPr>
              <p:nvPr/>
            </p:nvSpPr>
            <p:spPr bwMode="auto">
              <a:xfrm>
                <a:off x="5379" y="2841"/>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08" name="Rectangle 88"/>
              <p:cNvSpPr>
                <a:spLocks noChangeArrowheads="1"/>
              </p:cNvSpPr>
              <p:nvPr/>
            </p:nvSpPr>
            <p:spPr bwMode="auto">
              <a:xfrm>
                <a:off x="651"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09" name="Rectangle 89"/>
              <p:cNvSpPr>
                <a:spLocks noChangeArrowheads="1"/>
              </p:cNvSpPr>
              <p:nvPr/>
            </p:nvSpPr>
            <p:spPr bwMode="auto">
              <a:xfrm>
                <a:off x="1204"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0" name="Rectangle 90"/>
              <p:cNvSpPr>
                <a:spLocks noChangeArrowheads="1"/>
              </p:cNvSpPr>
              <p:nvPr/>
            </p:nvSpPr>
            <p:spPr bwMode="auto">
              <a:xfrm>
                <a:off x="1756"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11" name="Rectangle 91"/>
              <p:cNvSpPr>
                <a:spLocks noChangeArrowheads="1"/>
              </p:cNvSpPr>
              <p:nvPr/>
            </p:nvSpPr>
            <p:spPr bwMode="auto">
              <a:xfrm>
                <a:off x="2323" y="3008"/>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2" name="Rectangle 92"/>
              <p:cNvSpPr>
                <a:spLocks noChangeArrowheads="1"/>
              </p:cNvSpPr>
              <p:nvPr/>
            </p:nvSpPr>
            <p:spPr bwMode="auto">
              <a:xfrm>
                <a:off x="2891"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3" name="Rectangle 93"/>
              <p:cNvSpPr>
                <a:spLocks noChangeArrowheads="1"/>
              </p:cNvSpPr>
              <p:nvPr/>
            </p:nvSpPr>
            <p:spPr bwMode="auto">
              <a:xfrm>
                <a:off x="3413"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4" name="Rectangle 94"/>
              <p:cNvSpPr>
                <a:spLocks noChangeArrowheads="1"/>
              </p:cNvSpPr>
              <p:nvPr/>
            </p:nvSpPr>
            <p:spPr bwMode="auto">
              <a:xfrm>
                <a:off x="3936" y="3010"/>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15" name="Rectangle 95"/>
              <p:cNvSpPr>
                <a:spLocks noChangeArrowheads="1"/>
              </p:cNvSpPr>
              <p:nvPr/>
            </p:nvSpPr>
            <p:spPr bwMode="auto">
              <a:xfrm>
                <a:off x="4489" y="3010"/>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16" name="Rectangle 96"/>
              <p:cNvSpPr>
                <a:spLocks noChangeArrowheads="1"/>
              </p:cNvSpPr>
              <p:nvPr/>
            </p:nvSpPr>
            <p:spPr bwMode="auto">
              <a:xfrm>
                <a:off x="5041" y="3010"/>
                <a:ext cx="166"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17" name="Rectangle 97"/>
              <p:cNvSpPr>
                <a:spLocks noChangeArrowheads="1"/>
              </p:cNvSpPr>
              <p:nvPr/>
            </p:nvSpPr>
            <p:spPr bwMode="auto">
              <a:xfrm>
                <a:off x="5379" y="3010"/>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a:t>
                </a:r>
                <a:endParaRPr kumimoji="0" lang="en-US" sz="1800" b="0" i="0" u="none" strike="noStrike" cap="none" normalizeH="0" baseline="0" smtClean="0">
                  <a:ln>
                    <a:noFill/>
                  </a:ln>
                  <a:solidFill>
                    <a:schemeClr val="tx1"/>
                  </a:solidFill>
                  <a:effectLst/>
                  <a:latin typeface="Arial" pitchFamily="34" charset="0"/>
                </a:endParaRPr>
              </a:p>
            </p:txBody>
          </p:sp>
          <p:sp>
            <p:nvSpPr>
              <p:cNvPr id="82018" name="Rectangle 98"/>
              <p:cNvSpPr>
                <a:spLocks noChangeArrowheads="1"/>
              </p:cNvSpPr>
              <p:nvPr/>
            </p:nvSpPr>
            <p:spPr bwMode="auto">
              <a:xfrm>
                <a:off x="1204"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19" name="Rectangle 99"/>
              <p:cNvSpPr>
                <a:spLocks noChangeArrowheads="1"/>
              </p:cNvSpPr>
              <p:nvPr/>
            </p:nvSpPr>
            <p:spPr bwMode="auto">
              <a:xfrm>
                <a:off x="2323" y="3092"/>
                <a:ext cx="51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0" name="Rectangle 100"/>
              <p:cNvSpPr>
                <a:spLocks noChangeArrowheads="1"/>
              </p:cNvSpPr>
              <p:nvPr/>
            </p:nvSpPr>
            <p:spPr bwMode="auto">
              <a:xfrm>
                <a:off x="3413"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1" name="Rectangle 101"/>
              <p:cNvSpPr>
                <a:spLocks noChangeArrowheads="1"/>
              </p:cNvSpPr>
              <p:nvPr/>
            </p:nvSpPr>
            <p:spPr bwMode="auto">
              <a:xfrm>
                <a:off x="4489" y="3095"/>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22" name="Rectangle 102"/>
              <p:cNvSpPr>
                <a:spLocks noChangeArrowheads="1"/>
              </p:cNvSpPr>
              <p:nvPr/>
            </p:nvSpPr>
            <p:spPr bwMode="auto">
              <a:xfrm>
                <a:off x="5379" y="3095"/>
                <a:ext cx="2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a:t>
                </a:r>
                <a:endParaRPr kumimoji="0" lang="en-US" sz="1800" b="0" i="0" u="none" strike="noStrike" cap="none" normalizeH="0" baseline="0" smtClean="0">
                  <a:ln>
                    <a:noFill/>
                  </a:ln>
                  <a:solidFill>
                    <a:schemeClr val="tx1"/>
                  </a:solidFill>
                  <a:effectLst/>
                  <a:latin typeface="Arial" pitchFamily="34" charset="0"/>
                </a:endParaRPr>
              </a:p>
            </p:txBody>
          </p:sp>
          <p:sp>
            <p:nvSpPr>
              <p:cNvPr id="82023" name="Rectangle 103"/>
              <p:cNvSpPr>
                <a:spLocks noChangeArrowheads="1"/>
              </p:cNvSpPr>
              <p:nvPr/>
            </p:nvSpPr>
            <p:spPr bwMode="auto">
              <a:xfrm>
                <a:off x="5041" y="3179"/>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24" name="Rectangle 104"/>
              <p:cNvSpPr>
                <a:spLocks noChangeArrowheads="1"/>
              </p:cNvSpPr>
              <p:nvPr/>
            </p:nvSpPr>
            <p:spPr bwMode="auto">
              <a:xfrm>
                <a:off x="5379" y="3179"/>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25" name="Rectangle 105"/>
              <p:cNvSpPr>
                <a:spLocks noChangeArrowheads="1"/>
              </p:cNvSpPr>
              <p:nvPr/>
            </p:nvSpPr>
            <p:spPr bwMode="auto">
              <a:xfrm>
                <a:off x="651"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6" name="Rectangle 106"/>
              <p:cNvSpPr>
                <a:spLocks noChangeArrowheads="1"/>
              </p:cNvSpPr>
              <p:nvPr/>
            </p:nvSpPr>
            <p:spPr bwMode="auto">
              <a:xfrm>
                <a:off x="1202"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27" name="Rectangle 107"/>
              <p:cNvSpPr>
                <a:spLocks noChangeArrowheads="1"/>
              </p:cNvSpPr>
              <p:nvPr/>
            </p:nvSpPr>
            <p:spPr bwMode="auto">
              <a:xfrm>
                <a:off x="175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28" name="Rectangle 108"/>
              <p:cNvSpPr>
                <a:spLocks noChangeArrowheads="1"/>
              </p:cNvSpPr>
              <p:nvPr/>
            </p:nvSpPr>
            <p:spPr bwMode="auto">
              <a:xfrm>
                <a:off x="2891" y="3428"/>
                <a:ext cx="420"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a:t>
                </a:r>
                <a:endParaRPr kumimoji="0" lang="en-US" sz="1800" b="0" i="0" u="none" strike="noStrike" cap="none" normalizeH="0" baseline="0" smtClean="0">
                  <a:ln>
                    <a:noFill/>
                  </a:ln>
                  <a:solidFill>
                    <a:schemeClr val="tx1"/>
                  </a:solidFill>
                  <a:effectLst/>
                  <a:latin typeface="Arial" pitchFamily="34" charset="0"/>
                </a:endParaRPr>
              </a:p>
            </p:txBody>
          </p:sp>
          <p:sp>
            <p:nvSpPr>
              <p:cNvPr id="82029" name="Rectangle 109"/>
              <p:cNvSpPr>
                <a:spLocks noChangeArrowheads="1"/>
              </p:cNvSpPr>
              <p:nvPr/>
            </p:nvSpPr>
            <p:spPr bwMode="auto">
              <a:xfrm>
                <a:off x="3413"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0" name="Rectangle 110"/>
              <p:cNvSpPr>
                <a:spLocks noChangeArrowheads="1"/>
              </p:cNvSpPr>
              <p:nvPr/>
            </p:nvSpPr>
            <p:spPr bwMode="auto">
              <a:xfrm>
                <a:off x="3936" y="3428"/>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 (stat="D")</a:t>
                </a:r>
                <a:endParaRPr kumimoji="0" lang="en-US" sz="1800" b="0" i="0" u="none" strike="noStrike" cap="none" normalizeH="0" baseline="0" smtClean="0">
                  <a:ln>
                    <a:noFill/>
                  </a:ln>
                  <a:solidFill>
                    <a:schemeClr val="tx1"/>
                  </a:solidFill>
                  <a:effectLst/>
                  <a:latin typeface="Arial" pitchFamily="34" charset="0"/>
                </a:endParaRPr>
              </a:p>
            </p:txBody>
          </p:sp>
          <p:sp>
            <p:nvSpPr>
              <p:cNvPr id="82031" name="Rectangle 111"/>
              <p:cNvSpPr>
                <a:spLocks noChangeArrowheads="1"/>
              </p:cNvSpPr>
              <p:nvPr/>
            </p:nvSpPr>
            <p:spPr bwMode="auto">
              <a:xfrm>
                <a:off x="4489" y="3428"/>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 (stat=“")</a:t>
                </a:r>
                <a:endParaRPr kumimoji="0" lang="en-US" sz="1800" b="0" i="0" u="none" strike="noStrike" cap="none" normalizeH="0" baseline="0" smtClean="0">
                  <a:ln>
                    <a:noFill/>
                  </a:ln>
                  <a:solidFill>
                    <a:schemeClr val="tx1"/>
                  </a:solidFill>
                  <a:effectLst/>
                  <a:latin typeface="Arial" pitchFamily="34" charset="0"/>
                </a:endParaRPr>
              </a:p>
            </p:txBody>
          </p:sp>
          <p:sp>
            <p:nvSpPr>
              <p:cNvPr id="82032" name="Rectangle 112"/>
              <p:cNvSpPr>
                <a:spLocks noChangeArrowheads="1"/>
              </p:cNvSpPr>
              <p:nvPr/>
            </p:nvSpPr>
            <p:spPr bwMode="auto">
              <a:xfrm>
                <a:off x="5041" y="3428"/>
                <a:ext cx="14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"IN"</a:t>
                </a:r>
                <a:endParaRPr kumimoji="0" lang="en-US" sz="1800" b="0" i="0" u="none" strike="noStrike" cap="none" normalizeH="0" baseline="0" smtClean="0">
                  <a:ln>
                    <a:noFill/>
                  </a:ln>
                  <a:solidFill>
                    <a:schemeClr val="tx1"/>
                  </a:solidFill>
                  <a:effectLst/>
                  <a:latin typeface="Arial" pitchFamily="34" charset="0"/>
                </a:endParaRPr>
              </a:p>
            </p:txBody>
          </p:sp>
          <p:sp>
            <p:nvSpPr>
              <p:cNvPr id="82033" name="Rectangle 113"/>
              <p:cNvSpPr>
                <a:spLocks noChangeArrowheads="1"/>
              </p:cNvSpPr>
              <p:nvPr/>
            </p:nvSpPr>
            <p:spPr bwMode="auto">
              <a:xfrm>
                <a:off x="5379" y="3428"/>
                <a:ext cx="25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"Vat11"</a:t>
                </a:r>
                <a:endParaRPr kumimoji="0" lang="en-US" sz="1800" b="0" i="0" u="none" strike="noStrike" cap="none" normalizeH="0" baseline="0" smtClean="0">
                  <a:ln>
                    <a:noFill/>
                  </a:ln>
                  <a:solidFill>
                    <a:schemeClr val="tx1"/>
                  </a:solidFill>
                  <a:effectLst/>
                  <a:latin typeface="Arial" pitchFamily="34" charset="0"/>
                </a:endParaRPr>
              </a:p>
            </p:txBody>
          </p:sp>
          <p:sp>
            <p:nvSpPr>
              <p:cNvPr id="82034" name="Rectangle 114"/>
              <p:cNvSpPr>
                <a:spLocks noChangeArrowheads="1"/>
              </p:cNvSpPr>
              <p:nvPr/>
            </p:nvSpPr>
            <p:spPr bwMode="auto">
              <a:xfrm>
                <a:off x="1202"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5" name="Rectangle 115"/>
              <p:cNvSpPr>
                <a:spLocks noChangeArrowheads="1"/>
              </p:cNvSpPr>
              <p:nvPr/>
            </p:nvSpPr>
            <p:spPr bwMode="auto">
              <a:xfrm>
                <a:off x="2323"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6" name="Rectangle 116"/>
              <p:cNvSpPr>
                <a:spLocks noChangeArrowheads="1"/>
              </p:cNvSpPr>
              <p:nvPr/>
            </p:nvSpPr>
            <p:spPr bwMode="auto">
              <a:xfrm>
                <a:off x="3413" y="3512"/>
                <a:ext cx="46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7" name="Rectangle 117"/>
              <p:cNvSpPr>
                <a:spLocks noChangeArrowheads="1"/>
              </p:cNvSpPr>
              <p:nvPr/>
            </p:nvSpPr>
            <p:spPr bwMode="auto">
              <a:xfrm>
                <a:off x="4499" y="3512"/>
                <a:ext cx="481" cy="8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"Vat2" (stat=“")</a:t>
                </a:r>
                <a:endParaRPr kumimoji="0" lang="en-US" sz="1800" b="0" i="0" u="none" strike="noStrike" cap="none" normalizeH="0" baseline="0" smtClean="0">
                  <a:ln>
                    <a:noFill/>
                  </a:ln>
                  <a:solidFill>
                    <a:schemeClr val="tx1"/>
                  </a:solidFill>
                  <a:effectLst/>
                  <a:latin typeface="Arial" pitchFamily="34" charset="0"/>
                </a:endParaRPr>
              </a:p>
            </p:txBody>
          </p:sp>
          <p:sp>
            <p:nvSpPr>
              <p:cNvPr id="82038" name="Rectangle 118"/>
              <p:cNvSpPr>
                <a:spLocks noChangeArrowheads="1"/>
              </p:cNvSpPr>
              <p:nvPr/>
            </p:nvSpPr>
            <p:spPr bwMode="auto">
              <a:xfrm rot="16200000">
                <a:off x="-937" y="2480"/>
                <a:ext cx="2064" cy="127"/>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100" b="0" i="0" u="none" strike="noStrike" cap="none" normalizeH="0" baseline="0" smtClean="0">
                    <a:ln>
                      <a:noFill/>
                    </a:ln>
                    <a:solidFill>
                      <a:srgbClr val="000000"/>
                    </a:solidFill>
                    <a:effectLst/>
                    <a:latin typeface="Arial" pitchFamily="34" charset="0"/>
                  </a:rPr>
                  <a:t>Data flow in case of a deleted object (Country "BE")</a:t>
                </a:r>
                <a:endParaRPr kumimoji="0" lang="en-US" sz="1800" b="0" i="0" u="none" strike="noStrike" cap="none" normalizeH="0" baseline="0" smtClean="0">
                  <a:ln>
                    <a:noFill/>
                  </a:ln>
                  <a:solidFill>
                    <a:schemeClr val="tx1"/>
                  </a:solidFill>
                  <a:effectLst/>
                  <a:latin typeface="Arial" pitchFamily="34" charset="0"/>
                </a:endParaRPr>
              </a:p>
            </p:txBody>
          </p:sp>
          <p:sp>
            <p:nvSpPr>
              <p:cNvPr id="82039" name="Rectangle 119"/>
              <p:cNvSpPr>
                <a:spLocks noChangeArrowheads="1"/>
              </p:cNvSpPr>
              <p:nvPr/>
            </p:nvSpPr>
            <p:spPr bwMode="auto">
              <a:xfrm>
                <a:off x="154" y="1827"/>
                <a:ext cx="5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Starting situation</a:t>
                </a:r>
                <a:endParaRPr kumimoji="0" lang="en-US" sz="1800" b="0" i="0" u="none" strike="noStrike" cap="none" normalizeH="0" baseline="0" smtClean="0">
                  <a:ln>
                    <a:noFill/>
                  </a:ln>
                  <a:solidFill>
                    <a:schemeClr val="tx1"/>
                  </a:solidFill>
                  <a:effectLst/>
                  <a:latin typeface="Arial" pitchFamily="34" charset="0"/>
                </a:endParaRPr>
              </a:p>
            </p:txBody>
          </p:sp>
          <p:sp>
            <p:nvSpPr>
              <p:cNvPr id="82040" name="Rectangle 120"/>
              <p:cNvSpPr>
                <a:spLocks noChangeArrowheads="1"/>
              </p:cNvSpPr>
              <p:nvPr/>
            </p:nvSpPr>
            <p:spPr bwMode="auto">
              <a:xfrm>
                <a:off x="154" y="1908"/>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1" name="Rectangle 121"/>
              <p:cNvSpPr>
                <a:spLocks noChangeArrowheads="1"/>
              </p:cNvSpPr>
              <p:nvPr/>
            </p:nvSpPr>
            <p:spPr bwMode="auto">
              <a:xfrm>
                <a:off x="154" y="1993"/>
                <a:ext cx="354"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DataLoad </a:t>
                </a:r>
                <a:endParaRPr kumimoji="0" lang="en-US" sz="1800" b="0" i="0" u="none" strike="noStrike" cap="none" normalizeH="0" baseline="0" smtClean="0">
                  <a:ln>
                    <a:noFill/>
                  </a:ln>
                  <a:solidFill>
                    <a:schemeClr val="tx1"/>
                  </a:solidFill>
                  <a:effectLst/>
                  <a:latin typeface="Arial" pitchFamily="34" charset="0"/>
                </a:endParaRPr>
              </a:p>
            </p:txBody>
          </p:sp>
          <p:sp>
            <p:nvSpPr>
              <p:cNvPr id="82042" name="Rectangle 122"/>
              <p:cNvSpPr>
                <a:spLocks noChangeArrowheads="1"/>
              </p:cNvSpPr>
              <p:nvPr/>
            </p:nvSpPr>
            <p:spPr bwMode="auto">
              <a:xfrm>
                <a:off x="458" y="1995"/>
                <a:ext cx="12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for </a:t>
                </a:r>
                <a:endParaRPr kumimoji="0" lang="en-US" sz="1800" b="0" i="0" u="none" strike="noStrike" cap="none" normalizeH="0" baseline="0" smtClean="0">
                  <a:ln>
                    <a:noFill/>
                  </a:ln>
                  <a:solidFill>
                    <a:schemeClr val="tx1"/>
                  </a:solidFill>
                  <a:effectLst/>
                  <a:latin typeface="Arial" pitchFamily="34" charset="0"/>
                </a:endParaRPr>
              </a:p>
            </p:txBody>
          </p:sp>
          <p:sp>
            <p:nvSpPr>
              <p:cNvPr id="82043" name="Rectangle 123"/>
              <p:cNvSpPr>
                <a:spLocks noChangeArrowheads="1"/>
              </p:cNvSpPr>
              <p:nvPr/>
            </p:nvSpPr>
            <p:spPr bwMode="auto">
              <a:xfrm>
                <a:off x="154" y="2081"/>
                <a:ext cx="117"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BE</a:t>
                </a:r>
                <a:endParaRPr kumimoji="0" lang="en-US" sz="1800" b="0" i="0" u="none" strike="noStrike" cap="none" normalizeH="0" baseline="0" smtClean="0">
                  <a:ln>
                    <a:noFill/>
                  </a:ln>
                  <a:solidFill>
                    <a:schemeClr val="tx1"/>
                  </a:solidFill>
                  <a:effectLst/>
                  <a:latin typeface="Arial" pitchFamily="34" charset="0"/>
                </a:endParaRPr>
              </a:p>
            </p:txBody>
          </p:sp>
          <p:sp>
            <p:nvSpPr>
              <p:cNvPr id="82044" name="Rectangle 124"/>
              <p:cNvSpPr>
                <a:spLocks noChangeArrowheads="1"/>
              </p:cNvSpPr>
              <p:nvPr/>
            </p:nvSpPr>
            <p:spPr bwMode="auto">
              <a:xfrm>
                <a:off x="154" y="2159"/>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5" name="Rectangle 125"/>
              <p:cNvSpPr>
                <a:spLocks noChangeArrowheads="1"/>
              </p:cNvSpPr>
              <p:nvPr/>
            </p:nvSpPr>
            <p:spPr bwMode="auto">
              <a:xfrm>
                <a:off x="154" y="2244"/>
                <a:ext cx="516"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GetPublicTable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6" name="Rectangle 126"/>
              <p:cNvSpPr>
                <a:spLocks noChangeArrowheads="1"/>
              </p:cNvSpPr>
              <p:nvPr/>
            </p:nvSpPr>
            <p:spPr bwMode="auto">
              <a:xfrm>
                <a:off x="154" y="2332"/>
                <a:ext cx="69"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a:t>
                </a:r>
                <a:endParaRPr kumimoji="0" lang="en-US" sz="1800" b="0" i="0" u="none" strike="noStrike" cap="none" normalizeH="0" baseline="0" smtClean="0">
                  <a:ln>
                    <a:noFill/>
                  </a:ln>
                  <a:solidFill>
                    <a:schemeClr val="tx1"/>
                  </a:solidFill>
                  <a:effectLst/>
                  <a:latin typeface="Arial" pitchFamily="34" charset="0"/>
                </a:endParaRPr>
              </a:p>
            </p:txBody>
          </p:sp>
          <p:sp>
            <p:nvSpPr>
              <p:cNvPr id="82047" name="Rectangle 127"/>
              <p:cNvSpPr>
                <a:spLocks noChangeArrowheads="1"/>
              </p:cNvSpPr>
              <p:nvPr/>
            </p:nvSpPr>
            <p:spPr bwMode="auto">
              <a:xfrm>
                <a:off x="154" y="2663"/>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48" name="Rectangle 128"/>
              <p:cNvSpPr>
                <a:spLocks noChangeArrowheads="1"/>
              </p:cNvSpPr>
              <p:nvPr/>
            </p:nvSpPr>
            <p:spPr bwMode="auto">
              <a:xfrm>
                <a:off x="154" y="2748"/>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49" name="Rectangle 129"/>
              <p:cNvSpPr>
                <a:spLocks noChangeArrowheads="1"/>
              </p:cNvSpPr>
              <p:nvPr/>
            </p:nvSpPr>
            <p:spPr bwMode="auto">
              <a:xfrm>
                <a:off x="154" y="2835"/>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0" name="Rectangle 130"/>
              <p:cNvSpPr>
                <a:spLocks noChangeArrowheads="1"/>
              </p:cNvSpPr>
              <p:nvPr/>
            </p:nvSpPr>
            <p:spPr bwMode="auto">
              <a:xfrm>
                <a:off x="154" y="2923"/>
                <a:ext cx="132"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OK</a:t>
                </a:r>
                <a:endParaRPr kumimoji="0" lang="en-US" sz="1800" b="0" i="0" u="none" strike="noStrike" cap="none" normalizeH="0" baseline="0" smtClean="0">
                  <a:ln>
                    <a:noFill/>
                  </a:ln>
                  <a:solidFill>
                    <a:schemeClr val="tx1"/>
                  </a:solidFill>
                  <a:effectLst/>
                  <a:latin typeface="Arial" pitchFamily="34" charset="0"/>
                </a:endParaRPr>
              </a:p>
            </p:txBody>
          </p:sp>
          <p:sp>
            <p:nvSpPr>
              <p:cNvPr id="82051" name="Rectangle 131"/>
              <p:cNvSpPr>
                <a:spLocks noChangeArrowheads="1"/>
              </p:cNvSpPr>
              <p:nvPr/>
            </p:nvSpPr>
            <p:spPr bwMode="auto">
              <a:xfrm>
                <a:off x="154" y="3001"/>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2" name="Rectangle 132"/>
              <p:cNvSpPr>
                <a:spLocks noChangeArrowheads="1"/>
              </p:cNvSpPr>
              <p:nvPr/>
            </p:nvSpPr>
            <p:spPr bwMode="auto">
              <a:xfrm>
                <a:off x="154" y="3086"/>
                <a:ext cx="508"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SetPublicTable</a:t>
                </a:r>
                <a:endParaRPr kumimoji="0" lang="en-US" sz="1800" b="0" i="0" u="none" strike="noStrike" cap="none" normalizeH="0" baseline="0" smtClean="0">
                  <a:ln>
                    <a:noFill/>
                  </a:ln>
                  <a:solidFill>
                    <a:schemeClr val="tx1"/>
                  </a:solidFill>
                  <a:effectLst/>
                  <a:latin typeface="Arial" pitchFamily="34" charset="0"/>
                </a:endParaRPr>
              </a:p>
            </p:txBody>
          </p:sp>
          <p:sp>
            <p:nvSpPr>
              <p:cNvPr id="82053" name="Rectangle 133"/>
              <p:cNvSpPr>
                <a:spLocks noChangeArrowheads="1"/>
              </p:cNvSpPr>
              <p:nvPr/>
            </p:nvSpPr>
            <p:spPr bwMode="auto">
              <a:xfrm>
                <a:off x="154" y="3173"/>
                <a:ext cx="503"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s with validate </a:t>
                </a:r>
                <a:endParaRPr kumimoji="0" lang="en-US" sz="1800" b="0" i="0" u="none" strike="noStrike" cap="none" normalizeH="0" baseline="0" smtClean="0">
                  <a:ln>
                    <a:noFill/>
                  </a:ln>
                  <a:solidFill>
                    <a:schemeClr val="tx1"/>
                  </a:solidFill>
                  <a:effectLst/>
                  <a:latin typeface="Arial" pitchFamily="34" charset="0"/>
                </a:endParaRPr>
              </a:p>
            </p:txBody>
          </p:sp>
          <p:sp>
            <p:nvSpPr>
              <p:cNvPr id="82054" name="Rectangle 134"/>
              <p:cNvSpPr>
                <a:spLocks noChangeArrowheads="1"/>
              </p:cNvSpPr>
              <p:nvPr/>
            </p:nvSpPr>
            <p:spPr bwMode="auto">
              <a:xfrm>
                <a:off x="154" y="3261"/>
                <a:ext cx="29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NOT OK</a:t>
                </a:r>
                <a:endParaRPr kumimoji="0" lang="en-US" sz="1800" b="0" i="0" u="none" strike="noStrike" cap="none" normalizeH="0" baseline="0" smtClean="0">
                  <a:ln>
                    <a:noFill/>
                  </a:ln>
                  <a:solidFill>
                    <a:schemeClr val="tx1"/>
                  </a:solidFill>
                  <a:effectLst/>
                  <a:latin typeface="Arial" pitchFamily="34" charset="0"/>
                </a:endParaRPr>
              </a:p>
            </p:txBody>
          </p:sp>
          <p:sp>
            <p:nvSpPr>
              <p:cNvPr id="82055" name="Rectangle 135"/>
              <p:cNvSpPr>
                <a:spLocks noChangeArrowheads="1"/>
              </p:cNvSpPr>
              <p:nvPr/>
            </p:nvSpPr>
            <p:spPr bwMode="auto">
              <a:xfrm>
                <a:off x="154" y="2503"/>
                <a:ext cx="4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clicking </a:t>
                </a:r>
                <a:endParaRPr kumimoji="0" lang="en-US" sz="1800" b="0" i="0" u="none" strike="noStrike" cap="none" normalizeH="0" baseline="0" smtClean="0">
                  <a:ln>
                    <a:noFill/>
                  </a:ln>
                  <a:solidFill>
                    <a:schemeClr val="tx1"/>
                  </a:solidFill>
                  <a:effectLst/>
                  <a:latin typeface="Arial" pitchFamily="34" charset="0"/>
                </a:endParaRPr>
              </a:p>
            </p:txBody>
          </p:sp>
          <p:sp>
            <p:nvSpPr>
              <p:cNvPr id="82056" name="Rectangle 136"/>
              <p:cNvSpPr>
                <a:spLocks noChangeArrowheads="1"/>
              </p:cNvSpPr>
              <p:nvPr/>
            </p:nvSpPr>
            <p:spPr bwMode="auto">
              <a:xfrm>
                <a:off x="154" y="2588"/>
                <a:ext cx="471"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"Delete" button</a:t>
                </a:r>
                <a:endParaRPr kumimoji="0" lang="en-US" sz="1800" b="0" i="0" u="none" strike="noStrike" cap="none" normalizeH="0" baseline="0" smtClean="0">
                  <a:ln>
                    <a:noFill/>
                  </a:ln>
                  <a:solidFill>
                    <a:schemeClr val="tx1"/>
                  </a:solidFill>
                  <a:effectLst/>
                  <a:latin typeface="Arial" pitchFamily="34" charset="0"/>
                </a:endParaRPr>
              </a:p>
            </p:txBody>
          </p:sp>
          <p:sp>
            <p:nvSpPr>
              <p:cNvPr id="82057" name="Rectangle 137"/>
              <p:cNvSpPr>
                <a:spLocks noChangeArrowheads="1"/>
              </p:cNvSpPr>
              <p:nvPr/>
            </p:nvSpPr>
            <p:spPr bwMode="auto">
              <a:xfrm>
                <a:off x="154" y="3337"/>
                <a:ext cx="39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After calling </a:t>
                </a:r>
                <a:endParaRPr kumimoji="0" lang="en-US" sz="1800" b="0" i="0" u="none" strike="noStrike" cap="none" normalizeH="0" baseline="0" smtClean="0">
                  <a:ln>
                    <a:noFill/>
                  </a:ln>
                  <a:solidFill>
                    <a:schemeClr val="tx1"/>
                  </a:solidFill>
                  <a:effectLst/>
                  <a:latin typeface="Arial" pitchFamily="34" charset="0"/>
                </a:endParaRPr>
              </a:p>
            </p:txBody>
          </p:sp>
          <p:sp>
            <p:nvSpPr>
              <p:cNvPr id="82058" name="Rectangle 138"/>
              <p:cNvSpPr>
                <a:spLocks noChangeArrowheads="1"/>
              </p:cNvSpPr>
              <p:nvPr/>
            </p:nvSpPr>
            <p:spPr bwMode="auto">
              <a:xfrm>
                <a:off x="154" y="3422"/>
                <a:ext cx="497"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DataSave/Com</a:t>
                </a:r>
                <a:endParaRPr kumimoji="0" lang="en-US" sz="1800" b="0" i="0" u="none" strike="noStrike" cap="none" normalizeH="0" baseline="0" smtClean="0">
                  <a:ln>
                    <a:noFill/>
                  </a:ln>
                  <a:solidFill>
                    <a:schemeClr val="tx1"/>
                  </a:solidFill>
                  <a:effectLst/>
                  <a:latin typeface="Arial" pitchFamily="34" charset="0"/>
                </a:endParaRPr>
              </a:p>
            </p:txBody>
          </p:sp>
          <p:sp>
            <p:nvSpPr>
              <p:cNvPr id="82059" name="Rectangle 139"/>
              <p:cNvSpPr>
                <a:spLocks noChangeArrowheads="1"/>
              </p:cNvSpPr>
              <p:nvPr/>
            </p:nvSpPr>
            <p:spPr bwMode="auto">
              <a:xfrm>
                <a:off x="154" y="3510"/>
                <a:ext cx="131" cy="100"/>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1" i="0" u="none" strike="noStrike" cap="none" normalizeH="0" baseline="0" smtClean="0">
                    <a:ln>
                      <a:noFill/>
                    </a:ln>
                    <a:solidFill>
                      <a:srgbClr val="000000"/>
                    </a:solidFill>
                    <a:effectLst/>
                    <a:latin typeface="Arial" pitchFamily="34" charset="0"/>
                  </a:rPr>
                  <a:t>mit</a:t>
                </a:r>
                <a:endParaRPr kumimoji="0" lang="en-US" sz="1800" b="0" i="0" u="none" strike="noStrike" cap="none" normalizeH="0" baseline="0" smtClean="0">
                  <a:ln>
                    <a:noFill/>
                  </a:ln>
                  <a:solidFill>
                    <a:schemeClr val="tx1"/>
                  </a:solidFill>
                  <a:effectLst/>
                  <a:latin typeface="Arial" pitchFamily="34" charset="0"/>
                </a:endParaRPr>
              </a:p>
            </p:txBody>
          </p:sp>
          <p:sp>
            <p:nvSpPr>
              <p:cNvPr id="82060" name="Rectangle 140"/>
              <p:cNvSpPr>
                <a:spLocks noChangeArrowheads="1"/>
              </p:cNvSpPr>
              <p:nvPr/>
            </p:nvSpPr>
            <p:spPr bwMode="auto">
              <a:xfrm>
                <a:off x="3275" y="1404"/>
                <a:ext cx="27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BL layer</a:t>
                </a:r>
                <a:endParaRPr kumimoji="0" lang="en-US" sz="1800" b="0" i="0" u="none" strike="noStrike" cap="none" normalizeH="0" baseline="0" smtClean="0">
                  <a:ln>
                    <a:noFill/>
                  </a:ln>
                  <a:solidFill>
                    <a:schemeClr val="tx1"/>
                  </a:solidFill>
                  <a:effectLst/>
                  <a:latin typeface="Arial" pitchFamily="34" charset="0"/>
                </a:endParaRPr>
              </a:p>
            </p:txBody>
          </p:sp>
          <p:sp>
            <p:nvSpPr>
              <p:cNvPr id="82061" name="Rectangle 141"/>
              <p:cNvSpPr>
                <a:spLocks noChangeArrowheads="1"/>
              </p:cNvSpPr>
              <p:nvPr/>
            </p:nvSpPr>
            <p:spPr bwMode="auto">
              <a:xfrm>
                <a:off x="5236" y="1406"/>
                <a:ext cx="314"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Database</a:t>
                </a:r>
                <a:endParaRPr kumimoji="0" lang="en-US" sz="1800" b="0" i="0" u="none" strike="noStrike" cap="none" normalizeH="0" baseline="0" smtClean="0">
                  <a:ln>
                    <a:noFill/>
                  </a:ln>
                  <a:solidFill>
                    <a:schemeClr val="tx1"/>
                  </a:solidFill>
                  <a:effectLst/>
                  <a:latin typeface="Arial" pitchFamily="34" charset="0"/>
                </a:endParaRPr>
              </a:p>
            </p:txBody>
          </p:sp>
          <p:sp>
            <p:nvSpPr>
              <p:cNvPr id="82062" name="Rectangle 142"/>
              <p:cNvSpPr>
                <a:spLocks noChangeArrowheads="1"/>
              </p:cNvSpPr>
              <p:nvPr/>
            </p:nvSpPr>
            <p:spPr bwMode="auto">
              <a:xfrm>
                <a:off x="651" y="1489"/>
                <a:ext cx="30" cy="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endParaRPr>
              </a:p>
            </p:txBody>
          </p:sp>
          <p:sp>
            <p:nvSpPr>
              <p:cNvPr id="82063" name="Rectangle 143"/>
              <p:cNvSpPr>
                <a:spLocks noChangeArrowheads="1"/>
              </p:cNvSpPr>
              <p:nvPr/>
            </p:nvSpPr>
            <p:spPr bwMode="auto">
              <a:xfrm>
                <a:off x="2163" y="1489"/>
                <a:ext cx="349"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BCountryS</a:t>
                </a:r>
                <a:endParaRPr kumimoji="0" lang="en-US" sz="1800" b="0" i="0" u="none" strike="noStrike" cap="none" normalizeH="0" baseline="0" smtClean="0">
                  <a:ln>
                    <a:noFill/>
                  </a:ln>
                  <a:solidFill>
                    <a:schemeClr val="tx1"/>
                  </a:solidFill>
                  <a:effectLst/>
                  <a:latin typeface="Arial" pitchFamily="34" charset="0"/>
                </a:endParaRPr>
              </a:p>
            </p:txBody>
          </p:sp>
          <p:sp>
            <p:nvSpPr>
              <p:cNvPr id="82064" name="Rectangle 144"/>
              <p:cNvSpPr>
                <a:spLocks noChangeArrowheads="1"/>
              </p:cNvSpPr>
              <p:nvPr/>
            </p:nvSpPr>
            <p:spPr bwMode="auto">
              <a:xfrm>
                <a:off x="3266" y="1489"/>
                <a:ext cx="323"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BCountryI</a:t>
                </a:r>
                <a:endParaRPr kumimoji="0" lang="en-US" sz="1800" b="0" i="0" u="none" strike="noStrike" cap="none" normalizeH="0" baseline="0" smtClean="0">
                  <a:ln>
                    <a:noFill/>
                  </a:ln>
                  <a:solidFill>
                    <a:schemeClr val="tx1"/>
                  </a:solidFill>
                  <a:effectLst/>
                  <a:latin typeface="Arial" pitchFamily="34" charset="0"/>
                </a:endParaRPr>
              </a:p>
            </p:txBody>
          </p:sp>
          <p:sp>
            <p:nvSpPr>
              <p:cNvPr id="82065" name="Rectangle 145"/>
              <p:cNvSpPr>
                <a:spLocks noChangeArrowheads="1"/>
              </p:cNvSpPr>
              <p:nvPr/>
            </p:nvSpPr>
            <p:spPr bwMode="auto">
              <a:xfrm>
                <a:off x="4325" y="1489"/>
                <a:ext cx="358" cy="98"/>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900" b="0" i="0" u="none" strike="noStrike" cap="none" normalizeH="0" baseline="0" smtClean="0">
                    <a:ln>
                      <a:noFill/>
                    </a:ln>
                    <a:solidFill>
                      <a:srgbClr val="000000"/>
                    </a:solidFill>
                    <a:effectLst/>
                    <a:latin typeface="Arial" pitchFamily="34" charset="0"/>
                  </a:rPr>
                  <a:t>BCountryO</a:t>
                </a:r>
                <a:endParaRPr kumimoji="0" lang="en-US" sz="1800" b="0" i="0" u="none" strike="noStrike" cap="none" normalizeH="0" baseline="0" smtClean="0">
                  <a:ln>
                    <a:noFill/>
                  </a:ln>
                  <a:solidFill>
                    <a:schemeClr val="tx1"/>
                  </a:solidFill>
                  <a:effectLst/>
                  <a:latin typeface="Arial" pitchFamily="34" charset="0"/>
                </a:endParaRPr>
              </a:p>
            </p:txBody>
          </p:sp>
          <p:sp>
            <p:nvSpPr>
              <p:cNvPr id="82066" name="Line 146"/>
              <p:cNvSpPr>
                <a:spLocks noChangeShapeType="1"/>
              </p:cNvSpPr>
              <p:nvPr/>
            </p:nvSpPr>
            <p:spPr bwMode="auto">
              <a:xfrm>
                <a:off x="1188" y="1404"/>
                <a:ext cx="1" cy="84"/>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7" name="Rectangle 147"/>
              <p:cNvSpPr>
                <a:spLocks noChangeArrowheads="1"/>
              </p:cNvSpPr>
              <p:nvPr/>
            </p:nvSpPr>
            <p:spPr bwMode="auto">
              <a:xfrm>
                <a:off x="1188" y="1404"/>
                <a:ext cx="6" cy="84"/>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68" name="Line 148"/>
              <p:cNvSpPr>
                <a:spLocks noChangeShapeType="1"/>
              </p:cNvSpPr>
              <p:nvPr/>
            </p:nvSpPr>
            <p:spPr bwMode="auto">
              <a:xfrm>
                <a:off x="636" y="1397"/>
                <a:ext cx="1" cy="2199"/>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69" name="Rectangle 149"/>
              <p:cNvSpPr>
                <a:spLocks noChangeArrowheads="1"/>
              </p:cNvSpPr>
              <p:nvPr/>
            </p:nvSpPr>
            <p:spPr bwMode="auto">
              <a:xfrm>
                <a:off x="636" y="1397"/>
                <a:ext cx="6" cy="2199"/>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0" name="Line 150"/>
              <p:cNvSpPr>
                <a:spLocks noChangeShapeType="1"/>
              </p:cNvSpPr>
              <p:nvPr/>
            </p:nvSpPr>
            <p:spPr bwMode="auto">
              <a:xfrm>
                <a:off x="118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1" name="Rectangle 151"/>
              <p:cNvSpPr>
                <a:spLocks noChangeArrowheads="1"/>
              </p:cNvSpPr>
              <p:nvPr/>
            </p:nvSpPr>
            <p:spPr bwMode="auto">
              <a:xfrm>
                <a:off x="118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2" name="Line 152"/>
              <p:cNvSpPr>
                <a:spLocks noChangeShapeType="1"/>
              </p:cNvSpPr>
              <p:nvPr/>
            </p:nvSpPr>
            <p:spPr bwMode="auto">
              <a:xfrm>
                <a:off x="1741"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3" name="Rectangle 153"/>
              <p:cNvSpPr>
                <a:spLocks noChangeArrowheads="1"/>
              </p:cNvSpPr>
              <p:nvPr/>
            </p:nvSpPr>
            <p:spPr bwMode="auto">
              <a:xfrm>
                <a:off x="1741"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4" name="Line 154"/>
              <p:cNvSpPr>
                <a:spLocks noChangeShapeType="1"/>
              </p:cNvSpPr>
              <p:nvPr/>
            </p:nvSpPr>
            <p:spPr bwMode="auto">
              <a:xfrm>
                <a:off x="5026"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5" name="Rectangle 155"/>
              <p:cNvSpPr>
                <a:spLocks noChangeArrowheads="1"/>
              </p:cNvSpPr>
              <p:nvPr/>
            </p:nvSpPr>
            <p:spPr bwMode="auto">
              <a:xfrm>
                <a:off x="5026"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6" name="Line 156"/>
              <p:cNvSpPr>
                <a:spLocks noChangeShapeType="1"/>
              </p:cNvSpPr>
              <p:nvPr/>
            </p:nvSpPr>
            <p:spPr bwMode="auto">
              <a:xfrm>
                <a:off x="5703" y="1404"/>
                <a:ext cx="1" cy="2192"/>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7" name="Rectangle 157"/>
              <p:cNvSpPr>
                <a:spLocks noChangeArrowheads="1"/>
              </p:cNvSpPr>
              <p:nvPr/>
            </p:nvSpPr>
            <p:spPr bwMode="auto">
              <a:xfrm>
                <a:off x="5703" y="1404"/>
                <a:ext cx="6" cy="2192"/>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78" name="Line 158"/>
              <p:cNvSpPr>
                <a:spLocks noChangeShapeType="1"/>
              </p:cNvSpPr>
              <p:nvPr/>
            </p:nvSpPr>
            <p:spPr bwMode="auto">
              <a:xfrm>
                <a:off x="2876"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79" name="Rectangle 159"/>
              <p:cNvSpPr>
                <a:spLocks noChangeArrowheads="1"/>
              </p:cNvSpPr>
              <p:nvPr/>
            </p:nvSpPr>
            <p:spPr bwMode="auto">
              <a:xfrm>
                <a:off x="2876"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0" name="Line 160"/>
              <p:cNvSpPr>
                <a:spLocks noChangeShapeType="1"/>
              </p:cNvSpPr>
              <p:nvPr/>
            </p:nvSpPr>
            <p:spPr bwMode="auto">
              <a:xfrm>
                <a:off x="3921" y="1488"/>
                <a:ext cx="1" cy="2108"/>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1" name="Rectangle 161"/>
              <p:cNvSpPr>
                <a:spLocks noChangeArrowheads="1"/>
              </p:cNvSpPr>
              <p:nvPr/>
            </p:nvSpPr>
            <p:spPr bwMode="auto">
              <a:xfrm>
                <a:off x="3921" y="1488"/>
                <a:ext cx="6" cy="2108"/>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2" name="Line 162"/>
              <p:cNvSpPr>
                <a:spLocks noChangeShapeType="1"/>
              </p:cNvSpPr>
              <p:nvPr/>
            </p:nvSpPr>
            <p:spPr bwMode="auto">
              <a:xfrm>
                <a:off x="230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3" name="Rectangle 163"/>
              <p:cNvSpPr>
                <a:spLocks noChangeArrowheads="1"/>
              </p:cNvSpPr>
              <p:nvPr/>
            </p:nvSpPr>
            <p:spPr bwMode="auto">
              <a:xfrm>
                <a:off x="230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4" name="Line 164"/>
              <p:cNvSpPr>
                <a:spLocks noChangeShapeType="1"/>
              </p:cNvSpPr>
              <p:nvPr/>
            </p:nvSpPr>
            <p:spPr bwMode="auto">
              <a:xfrm>
                <a:off x="3398"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5" name="Rectangle 165"/>
              <p:cNvSpPr>
                <a:spLocks noChangeArrowheads="1"/>
              </p:cNvSpPr>
              <p:nvPr/>
            </p:nvSpPr>
            <p:spPr bwMode="auto">
              <a:xfrm>
                <a:off x="3398"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6" name="Line 166"/>
              <p:cNvSpPr>
                <a:spLocks noChangeShapeType="1"/>
              </p:cNvSpPr>
              <p:nvPr/>
            </p:nvSpPr>
            <p:spPr bwMode="auto">
              <a:xfrm>
                <a:off x="4473"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7" name="Rectangle 167"/>
              <p:cNvSpPr>
                <a:spLocks noChangeArrowheads="1"/>
              </p:cNvSpPr>
              <p:nvPr/>
            </p:nvSpPr>
            <p:spPr bwMode="auto">
              <a:xfrm>
                <a:off x="4473"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88" name="Line 168"/>
              <p:cNvSpPr>
                <a:spLocks noChangeShapeType="1"/>
              </p:cNvSpPr>
              <p:nvPr/>
            </p:nvSpPr>
            <p:spPr bwMode="auto">
              <a:xfrm>
                <a:off x="5364" y="1573"/>
                <a:ext cx="1" cy="2023"/>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89" name="Rectangle 169"/>
              <p:cNvSpPr>
                <a:spLocks noChangeArrowheads="1"/>
              </p:cNvSpPr>
              <p:nvPr/>
            </p:nvSpPr>
            <p:spPr bwMode="auto">
              <a:xfrm>
                <a:off x="5364" y="1573"/>
                <a:ext cx="6" cy="2023"/>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0" name="Line 170"/>
              <p:cNvSpPr>
                <a:spLocks noChangeShapeType="1"/>
              </p:cNvSpPr>
              <p:nvPr/>
            </p:nvSpPr>
            <p:spPr bwMode="auto">
              <a:xfrm>
                <a:off x="642" y="139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1" name="Rectangle 171"/>
              <p:cNvSpPr>
                <a:spLocks noChangeArrowheads="1"/>
              </p:cNvSpPr>
              <p:nvPr/>
            </p:nvSpPr>
            <p:spPr bwMode="auto">
              <a:xfrm>
                <a:off x="642" y="139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2" name="Line 172"/>
              <p:cNvSpPr>
                <a:spLocks noChangeShapeType="1"/>
              </p:cNvSpPr>
              <p:nvPr/>
            </p:nvSpPr>
            <p:spPr bwMode="auto">
              <a:xfrm>
                <a:off x="642" y="1482"/>
                <a:ext cx="4390"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3" name="Rectangle 173"/>
              <p:cNvSpPr>
                <a:spLocks noChangeArrowheads="1"/>
              </p:cNvSpPr>
              <p:nvPr/>
            </p:nvSpPr>
            <p:spPr bwMode="auto">
              <a:xfrm>
                <a:off x="642" y="1482"/>
                <a:ext cx="4390"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4" name="Line 174"/>
              <p:cNvSpPr>
                <a:spLocks noChangeShapeType="1"/>
              </p:cNvSpPr>
              <p:nvPr/>
            </p:nvSpPr>
            <p:spPr bwMode="auto">
              <a:xfrm>
                <a:off x="642" y="156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5" name="Rectangle 175"/>
              <p:cNvSpPr>
                <a:spLocks noChangeArrowheads="1"/>
              </p:cNvSpPr>
              <p:nvPr/>
            </p:nvSpPr>
            <p:spPr bwMode="auto">
              <a:xfrm>
                <a:off x="642" y="156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6" name="Line 176"/>
              <p:cNvSpPr>
                <a:spLocks noChangeShapeType="1"/>
              </p:cNvSpPr>
              <p:nvPr/>
            </p:nvSpPr>
            <p:spPr bwMode="auto">
              <a:xfrm>
                <a:off x="642" y="165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7" name="Rectangle 177"/>
              <p:cNvSpPr>
                <a:spLocks noChangeArrowheads="1"/>
              </p:cNvSpPr>
              <p:nvPr/>
            </p:nvSpPr>
            <p:spPr bwMode="auto">
              <a:xfrm>
                <a:off x="642" y="165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098" name="Line 178"/>
              <p:cNvSpPr>
                <a:spLocks noChangeShapeType="1"/>
              </p:cNvSpPr>
              <p:nvPr/>
            </p:nvSpPr>
            <p:spPr bwMode="auto">
              <a:xfrm>
                <a:off x="642" y="173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099" name="Rectangle 179"/>
              <p:cNvSpPr>
                <a:spLocks noChangeArrowheads="1"/>
              </p:cNvSpPr>
              <p:nvPr/>
            </p:nvSpPr>
            <p:spPr bwMode="auto">
              <a:xfrm>
                <a:off x="642" y="1735"/>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0" name="Line 180"/>
              <p:cNvSpPr>
                <a:spLocks noChangeShapeType="1"/>
              </p:cNvSpPr>
              <p:nvPr/>
            </p:nvSpPr>
            <p:spPr bwMode="auto">
              <a:xfrm>
                <a:off x="642" y="182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1" name="Rectangle 181"/>
              <p:cNvSpPr>
                <a:spLocks noChangeArrowheads="1"/>
              </p:cNvSpPr>
              <p:nvPr/>
            </p:nvSpPr>
            <p:spPr bwMode="auto">
              <a:xfrm>
                <a:off x="642" y="1820"/>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2" name="Line 182"/>
              <p:cNvSpPr>
                <a:spLocks noChangeShapeType="1"/>
              </p:cNvSpPr>
              <p:nvPr/>
            </p:nvSpPr>
            <p:spPr bwMode="auto">
              <a:xfrm>
                <a:off x="642" y="190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3" name="Rectangle 183"/>
              <p:cNvSpPr>
                <a:spLocks noChangeArrowheads="1"/>
              </p:cNvSpPr>
              <p:nvPr/>
            </p:nvSpPr>
            <p:spPr bwMode="auto">
              <a:xfrm>
                <a:off x="642" y="1904"/>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4" name="Line 184"/>
              <p:cNvSpPr>
                <a:spLocks noChangeShapeType="1"/>
              </p:cNvSpPr>
              <p:nvPr/>
            </p:nvSpPr>
            <p:spPr bwMode="auto">
              <a:xfrm>
                <a:off x="642" y="19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5" name="Rectangle 185"/>
              <p:cNvSpPr>
                <a:spLocks noChangeArrowheads="1"/>
              </p:cNvSpPr>
              <p:nvPr/>
            </p:nvSpPr>
            <p:spPr bwMode="auto">
              <a:xfrm>
                <a:off x="642" y="1989"/>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6" name="Line 186"/>
              <p:cNvSpPr>
                <a:spLocks noChangeShapeType="1"/>
              </p:cNvSpPr>
              <p:nvPr/>
            </p:nvSpPr>
            <p:spPr bwMode="auto">
              <a:xfrm>
                <a:off x="642" y="207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7" name="Rectangle 187"/>
              <p:cNvSpPr>
                <a:spLocks noChangeArrowheads="1"/>
              </p:cNvSpPr>
              <p:nvPr/>
            </p:nvSpPr>
            <p:spPr bwMode="auto">
              <a:xfrm>
                <a:off x="642" y="2073"/>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08" name="Line 188"/>
              <p:cNvSpPr>
                <a:spLocks noChangeShapeType="1"/>
              </p:cNvSpPr>
              <p:nvPr/>
            </p:nvSpPr>
            <p:spPr bwMode="auto">
              <a:xfrm>
                <a:off x="642" y="215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09" name="Rectangle 189"/>
              <p:cNvSpPr>
                <a:spLocks noChangeArrowheads="1"/>
              </p:cNvSpPr>
              <p:nvPr/>
            </p:nvSpPr>
            <p:spPr bwMode="auto">
              <a:xfrm>
                <a:off x="642" y="2158"/>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0" name="Line 190"/>
              <p:cNvSpPr>
                <a:spLocks noChangeShapeType="1"/>
              </p:cNvSpPr>
              <p:nvPr/>
            </p:nvSpPr>
            <p:spPr bwMode="auto">
              <a:xfrm>
                <a:off x="642" y="224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1" name="Rectangle 191"/>
              <p:cNvSpPr>
                <a:spLocks noChangeArrowheads="1"/>
              </p:cNvSpPr>
              <p:nvPr/>
            </p:nvSpPr>
            <p:spPr bwMode="auto">
              <a:xfrm>
                <a:off x="642" y="2242"/>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2" name="Line 192"/>
              <p:cNvSpPr>
                <a:spLocks noChangeShapeType="1"/>
              </p:cNvSpPr>
              <p:nvPr/>
            </p:nvSpPr>
            <p:spPr bwMode="auto">
              <a:xfrm>
                <a:off x="642" y="232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3" name="Rectangle 193"/>
              <p:cNvSpPr>
                <a:spLocks noChangeArrowheads="1"/>
              </p:cNvSpPr>
              <p:nvPr/>
            </p:nvSpPr>
            <p:spPr bwMode="auto">
              <a:xfrm>
                <a:off x="642" y="2327"/>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4" name="Line 194"/>
              <p:cNvSpPr>
                <a:spLocks noChangeShapeType="1"/>
              </p:cNvSpPr>
              <p:nvPr/>
            </p:nvSpPr>
            <p:spPr bwMode="auto">
              <a:xfrm>
                <a:off x="642" y="241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5" name="Rectangle 195"/>
              <p:cNvSpPr>
                <a:spLocks noChangeArrowheads="1"/>
              </p:cNvSpPr>
              <p:nvPr/>
            </p:nvSpPr>
            <p:spPr bwMode="auto">
              <a:xfrm>
                <a:off x="642" y="2411"/>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6" name="Line 196"/>
              <p:cNvSpPr>
                <a:spLocks noChangeShapeType="1"/>
              </p:cNvSpPr>
              <p:nvPr/>
            </p:nvSpPr>
            <p:spPr bwMode="auto">
              <a:xfrm>
                <a:off x="642" y="249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7" name="Rectangle 197"/>
              <p:cNvSpPr>
                <a:spLocks noChangeArrowheads="1"/>
              </p:cNvSpPr>
              <p:nvPr/>
            </p:nvSpPr>
            <p:spPr bwMode="auto">
              <a:xfrm>
                <a:off x="642" y="2496"/>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18" name="Line 198"/>
              <p:cNvSpPr>
                <a:spLocks noChangeShapeType="1"/>
              </p:cNvSpPr>
              <p:nvPr/>
            </p:nvSpPr>
            <p:spPr bwMode="auto">
              <a:xfrm>
                <a:off x="642" y="2580"/>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19" name="Rectangle 199"/>
              <p:cNvSpPr>
                <a:spLocks noChangeArrowheads="1"/>
              </p:cNvSpPr>
              <p:nvPr/>
            </p:nvSpPr>
            <p:spPr bwMode="auto">
              <a:xfrm>
                <a:off x="642" y="2580"/>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0" name="Line 200"/>
              <p:cNvSpPr>
                <a:spLocks noChangeShapeType="1"/>
              </p:cNvSpPr>
              <p:nvPr/>
            </p:nvSpPr>
            <p:spPr bwMode="auto">
              <a:xfrm>
                <a:off x="642" y="266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1" name="Rectangle 201"/>
              <p:cNvSpPr>
                <a:spLocks noChangeArrowheads="1"/>
              </p:cNvSpPr>
              <p:nvPr/>
            </p:nvSpPr>
            <p:spPr bwMode="auto">
              <a:xfrm>
                <a:off x="642" y="266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2" name="Line 202"/>
              <p:cNvSpPr>
                <a:spLocks noChangeShapeType="1"/>
              </p:cNvSpPr>
              <p:nvPr/>
            </p:nvSpPr>
            <p:spPr bwMode="auto">
              <a:xfrm>
                <a:off x="642" y="274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3" name="Rectangle 203"/>
              <p:cNvSpPr>
                <a:spLocks noChangeArrowheads="1"/>
              </p:cNvSpPr>
              <p:nvPr/>
            </p:nvSpPr>
            <p:spPr bwMode="auto">
              <a:xfrm>
                <a:off x="642" y="274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4" name="Line 204"/>
              <p:cNvSpPr>
                <a:spLocks noChangeShapeType="1"/>
              </p:cNvSpPr>
              <p:nvPr/>
            </p:nvSpPr>
            <p:spPr bwMode="auto">
              <a:xfrm>
                <a:off x="642" y="2834"/>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82126" name="Rectangle 206"/>
            <p:cNvSpPr>
              <a:spLocks noChangeArrowheads="1"/>
            </p:cNvSpPr>
            <p:nvPr/>
          </p:nvSpPr>
          <p:spPr bwMode="auto">
            <a:xfrm>
              <a:off x="642" y="2834"/>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7" name="Line 207"/>
            <p:cNvSpPr>
              <a:spLocks noChangeShapeType="1"/>
            </p:cNvSpPr>
            <p:nvPr/>
          </p:nvSpPr>
          <p:spPr bwMode="auto">
            <a:xfrm>
              <a:off x="642" y="2918"/>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28" name="Rectangle 208"/>
            <p:cNvSpPr>
              <a:spLocks noChangeArrowheads="1"/>
            </p:cNvSpPr>
            <p:nvPr/>
          </p:nvSpPr>
          <p:spPr bwMode="auto">
            <a:xfrm>
              <a:off x="642" y="2918"/>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29" name="Line 209"/>
            <p:cNvSpPr>
              <a:spLocks noChangeShapeType="1"/>
            </p:cNvSpPr>
            <p:nvPr/>
          </p:nvSpPr>
          <p:spPr bwMode="auto">
            <a:xfrm>
              <a:off x="642" y="3003"/>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0" name="Rectangle 210"/>
            <p:cNvSpPr>
              <a:spLocks noChangeArrowheads="1"/>
            </p:cNvSpPr>
            <p:nvPr/>
          </p:nvSpPr>
          <p:spPr bwMode="auto">
            <a:xfrm>
              <a:off x="642" y="3003"/>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1" name="Line 211"/>
            <p:cNvSpPr>
              <a:spLocks noChangeShapeType="1"/>
            </p:cNvSpPr>
            <p:nvPr/>
          </p:nvSpPr>
          <p:spPr bwMode="auto">
            <a:xfrm>
              <a:off x="642" y="3087"/>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2" name="Rectangle 212"/>
            <p:cNvSpPr>
              <a:spLocks noChangeArrowheads="1"/>
            </p:cNvSpPr>
            <p:nvPr/>
          </p:nvSpPr>
          <p:spPr bwMode="auto">
            <a:xfrm>
              <a:off x="642" y="3087"/>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3" name="Line 213"/>
            <p:cNvSpPr>
              <a:spLocks noChangeShapeType="1"/>
            </p:cNvSpPr>
            <p:nvPr/>
          </p:nvSpPr>
          <p:spPr bwMode="auto">
            <a:xfrm>
              <a:off x="642" y="3172"/>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4" name="Rectangle 214"/>
            <p:cNvSpPr>
              <a:spLocks noChangeArrowheads="1"/>
            </p:cNvSpPr>
            <p:nvPr/>
          </p:nvSpPr>
          <p:spPr bwMode="auto">
            <a:xfrm>
              <a:off x="642" y="3172"/>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5" name="Line 215"/>
            <p:cNvSpPr>
              <a:spLocks noChangeShapeType="1"/>
            </p:cNvSpPr>
            <p:nvPr/>
          </p:nvSpPr>
          <p:spPr bwMode="auto">
            <a:xfrm>
              <a:off x="642" y="3256"/>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6" name="Rectangle 216"/>
            <p:cNvSpPr>
              <a:spLocks noChangeArrowheads="1"/>
            </p:cNvSpPr>
            <p:nvPr/>
          </p:nvSpPr>
          <p:spPr bwMode="auto">
            <a:xfrm>
              <a:off x="642" y="3256"/>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7" name="Line 217"/>
            <p:cNvSpPr>
              <a:spLocks noChangeShapeType="1"/>
            </p:cNvSpPr>
            <p:nvPr/>
          </p:nvSpPr>
          <p:spPr bwMode="auto">
            <a:xfrm>
              <a:off x="642" y="3341"/>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38" name="Rectangle 218"/>
            <p:cNvSpPr>
              <a:spLocks noChangeArrowheads="1"/>
            </p:cNvSpPr>
            <p:nvPr/>
          </p:nvSpPr>
          <p:spPr bwMode="auto">
            <a:xfrm>
              <a:off x="642" y="3341"/>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39" name="Line 219"/>
            <p:cNvSpPr>
              <a:spLocks noChangeShapeType="1"/>
            </p:cNvSpPr>
            <p:nvPr/>
          </p:nvSpPr>
          <p:spPr bwMode="auto">
            <a:xfrm>
              <a:off x="642" y="3505"/>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0" name="Rectangle 220"/>
            <p:cNvSpPr>
              <a:spLocks noChangeArrowheads="1"/>
            </p:cNvSpPr>
            <p:nvPr/>
          </p:nvSpPr>
          <p:spPr bwMode="auto">
            <a:xfrm>
              <a:off x="642" y="3505"/>
              <a:ext cx="5067" cy="6"/>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2141" name="Line 221"/>
            <p:cNvSpPr>
              <a:spLocks noChangeShapeType="1"/>
            </p:cNvSpPr>
            <p:nvPr/>
          </p:nvSpPr>
          <p:spPr bwMode="auto">
            <a:xfrm>
              <a:off x="642" y="3589"/>
              <a:ext cx="5067" cy="1"/>
            </a:xfrm>
            <a:prstGeom prst="line">
              <a:avLst/>
            </a:prstGeom>
            <a:no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82142" name="Rectangle 222"/>
            <p:cNvSpPr>
              <a:spLocks noChangeArrowheads="1"/>
            </p:cNvSpPr>
            <p:nvPr/>
          </p:nvSpPr>
          <p:spPr bwMode="auto">
            <a:xfrm>
              <a:off x="642" y="3589"/>
              <a:ext cx="5067" cy="7"/>
            </a:xfrm>
            <a:prstGeom prst="rect">
              <a:avLst/>
            </a:prstGeom>
            <a:solidFill>
              <a:srgbClr val="000000"/>
            </a:solidFill>
            <a:ln w="9525">
              <a:noFill/>
              <a:miter lim="800000"/>
              <a:headEnd/>
              <a:tailEnd/>
            </a:ln>
          </p:spPr>
          <p:txBody>
            <a:bodyPr vert="horz" wrap="square" lIns="91440" tIns="45720" rIns="91440" bIns="45720" numCol="1" anchor="t" anchorCtr="0" compatLnSpc="1">
              <a:prstTxWarp prst="textNoShape">
                <a:avLst/>
              </a:prstTxWarp>
            </a:bodyPr>
            <a:lstStyle/>
            <a:p>
              <a:endParaRPr lang="en-US"/>
            </a:p>
          </p:txBody>
        </p:sp>
      </p:grpSp>
    </p:spTree>
  </p:cSld>
  <p:clrMapOvr>
    <a:masterClrMapping/>
  </p:clrMapOvr>
  <p:transition/>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4" name="Rectangle 3"/>
          <p:cNvSpPr>
            <a:spLocks noGrp="1" noChangeArrowheads="1"/>
          </p:cNvSpPr>
          <p:nvPr>
            <p:ph idx="1"/>
          </p:nvPr>
        </p:nvSpPr>
        <p:spPr/>
        <p:txBody>
          <a:bodyPr/>
          <a:lstStyle/>
          <a:p>
            <a:pPr marL="347472" indent="-347472" eaLnBrk="1" hangingPunct="1"/>
            <a:r>
              <a:rPr lang="en-US" smtClean="0"/>
              <a:t>No user interaction possible</a:t>
            </a:r>
          </a:p>
          <a:p>
            <a:pPr marL="347472" indent="-347472" eaLnBrk="1" hangingPunct="1"/>
            <a:r>
              <a:rPr lang="en-US" smtClean="0"/>
              <a:t>Collect error messages in table </a:t>
            </a:r>
            <a:r>
              <a:rPr lang="en-US" err="1" smtClean="0">
                <a:latin typeface="Courier New" pitchFamily="49" charset="0"/>
                <a:cs typeface="Courier New" pitchFamily="49" charset="0"/>
              </a:rPr>
              <a:t>tFcMessages</a:t>
            </a:r>
            <a:endParaRPr lang="en-US" smtClean="0"/>
          </a:p>
          <a:p>
            <a:pPr marL="347472" indent="-347472" eaLnBrk="1" hangingPunct="1"/>
            <a:r>
              <a:rPr lang="en-US" err="1" smtClean="0">
                <a:latin typeface="Courier New" pitchFamily="49" charset="0"/>
                <a:cs typeface="Courier New" pitchFamily="49" charset="0"/>
              </a:rPr>
              <a:t>GetPublictFcMessages</a:t>
            </a:r>
            <a:r>
              <a:rPr lang="en-US" smtClean="0"/>
              <a:t/>
            </a:r>
            <a:br>
              <a:rPr lang="en-US" smtClean="0"/>
            </a:br>
            <a:r>
              <a:rPr lang="en-US" smtClean="0"/>
              <a:t>    or</a:t>
            </a:r>
          </a:p>
          <a:p>
            <a:pPr marL="347472" indent="0" eaLnBrk="1" hangingPunct="1">
              <a:buNone/>
            </a:pPr>
            <a:r>
              <a:rPr lang="en-US" smtClean="0"/>
              <a:t>output parameter </a:t>
            </a:r>
            <a:r>
              <a:rPr lang="en-US" err="1" smtClean="0">
                <a:latin typeface="Courier New" pitchFamily="49" charset="0"/>
                <a:cs typeface="Courier New" pitchFamily="49" charset="0"/>
              </a:rPr>
              <a:t>tFcMessages</a:t>
            </a:r>
            <a:r>
              <a:rPr lang="en-US" smtClean="0"/>
              <a:t/>
            </a:r>
            <a:br>
              <a:rPr lang="en-US" smtClean="0"/>
            </a:br>
            <a:r>
              <a:rPr lang="en-US" smtClean="0"/>
              <a:t>for the API interface</a:t>
            </a:r>
          </a:p>
        </p:txBody>
      </p:sp>
      <p:sp>
        <p:nvSpPr>
          <p:cNvPr id="81923" name="Rectangle 2"/>
          <p:cNvSpPr>
            <a:spLocks noGrp="1" noChangeArrowheads="1"/>
          </p:cNvSpPr>
          <p:nvPr>
            <p:ph type="title"/>
          </p:nvPr>
        </p:nvSpPr>
        <p:spPr/>
        <p:txBody>
          <a:bodyPr/>
          <a:lstStyle/>
          <a:p>
            <a:pPr eaLnBrk="1" hangingPunct="1"/>
            <a:r>
              <a:rPr lang="en-US" smtClean="0"/>
              <a:t>Error Handling</a:t>
            </a:r>
            <a:endParaRPr lang="nl-BE" smtClean="0"/>
          </a:p>
        </p:txBody>
      </p:sp>
      <p:sp>
        <p:nvSpPr>
          <p:cNvPr id="81922" name="Footer Placeholder 4"/>
          <p:cNvSpPr>
            <a:spLocks noGrp="1"/>
          </p:cNvSpPr>
          <p:nvPr>
            <p:ph type="ftr" sz="quarter" idx="10"/>
          </p:nvPr>
        </p:nvSpPr>
        <p:spPr>
          <a:noFill/>
        </p:spPr>
        <p:txBody>
          <a:bodyPr/>
          <a:lstStyle/>
          <a:p>
            <a:r>
              <a:rPr lang="en-US" smtClean="0"/>
              <a:t>CUST_ARCH_450</a:t>
            </a:r>
          </a:p>
        </p:txBody>
      </p:sp>
    </p:spTree>
  </p:cSld>
  <p:clrMapOvr>
    <a:masterClrMapping/>
  </p:clrMapOvr>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Rectangle 2"/>
          <p:cNvSpPr>
            <a:spLocks noGrp="1" noChangeArrowheads="1"/>
          </p:cNvSpPr>
          <p:nvPr>
            <p:ph type="title"/>
          </p:nvPr>
        </p:nvSpPr>
        <p:spPr/>
        <p:txBody>
          <a:bodyPr/>
          <a:lstStyle/>
          <a:p>
            <a:pPr eaLnBrk="1" hangingPunct="1"/>
            <a:r>
              <a:rPr lang="en-US" smtClean="0"/>
              <a:t>Error Handling</a:t>
            </a:r>
          </a:p>
        </p:txBody>
      </p:sp>
      <p:sp>
        <p:nvSpPr>
          <p:cNvPr id="82946" name="Footer Placeholder 3"/>
          <p:cNvSpPr>
            <a:spLocks noGrp="1"/>
          </p:cNvSpPr>
          <p:nvPr>
            <p:ph type="ftr" sz="quarter" idx="10"/>
          </p:nvPr>
        </p:nvSpPr>
        <p:spPr>
          <a:noFill/>
        </p:spPr>
        <p:txBody>
          <a:bodyPr/>
          <a:lstStyle/>
          <a:p>
            <a:r>
              <a:rPr lang="en-US" smtClean="0"/>
              <a:t>CUST_ARCH_460</a:t>
            </a:r>
          </a:p>
        </p:txBody>
      </p:sp>
      <p:sp>
        <p:nvSpPr>
          <p:cNvPr id="82948" name="Rectangle 3"/>
          <p:cNvSpPr>
            <a:spLocks noGrp="1" noChangeArrowheads="1"/>
          </p:cNvSpPr>
          <p:nvPr>
            <p:ph idx="4294967295"/>
          </p:nvPr>
        </p:nvSpPr>
        <p:spPr>
          <a:xfrm>
            <a:off x="662880" y="892175"/>
            <a:ext cx="8229600" cy="5424488"/>
          </a:xfrm>
        </p:spPr>
        <p:txBody>
          <a:bodyPr>
            <a:normAutofit fontScale="92500" lnSpcReduction="20000"/>
          </a:bodyPr>
          <a:lstStyle/>
          <a:p>
            <a:pPr eaLnBrk="1" hangingPunct="1">
              <a:buFont typeface="Webdings" pitchFamily="18" charset="2"/>
              <a:buNone/>
            </a:pPr>
            <a:r>
              <a:rPr lang="en-US" err="1" smtClean="0">
                <a:latin typeface="+mj-lt"/>
              </a:rPr>
              <a:t>tFcMessages</a:t>
            </a:r>
            <a:r>
              <a:rPr lang="en-US" smtClean="0">
                <a:latin typeface="+mj-lt"/>
              </a:rPr>
              <a:t>:</a:t>
            </a:r>
          </a:p>
          <a:p>
            <a:r>
              <a:rPr lang="en-US" err="1" smtClean="0">
                <a:latin typeface="+mj-lt"/>
              </a:rPr>
              <a:t>tcFcBusMethod</a:t>
            </a:r>
            <a:endParaRPr lang="en-US" smtClean="0">
              <a:latin typeface="+mj-lt"/>
            </a:endParaRPr>
          </a:p>
          <a:p>
            <a:r>
              <a:rPr lang="en-US" err="1" smtClean="0">
                <a:latin typeface="+mj-lt"/>
              </a:rPr>
              <a:t>tcFcContext</a:t>
            </a:r>
            <a:endParaRPr lang="en-US" smtClean="0">
              <a:latin typeface="+mj-lt"/>
            </a:endParaRPr>
          </a:p>
          <a:p>
            <a:r>
              <a:rPr lang="en-US" err="1" smtClean="0">
                <a:latin typeface="+mj-lt"/>
              </a:rPr>
              <a:t>tcFcExplanation</a:t>
            </a:r>
            <a:endParaRPr lang="en-US" smtClean="0">
              <a:latin typeface="+mj-lt"/>
            </a:endParaRPr>
          </a:p>
          <a:p>
            <a:r>
              <a:rPr lang="en-US" err="1" smtClean="0">
                <a:latin typeface="+mj-lt"/>
              </a:rPr>
              <a:t>tcFcFieldLabel</a:t>
            </a:r>
            <a:endParaRPr lang="en-US" smtClean="0">
              <a:latin typeface="+mj-lt"/>
            </a:endParaRPr>
          </a:p>
          <a:p>
            <a:r>
              <a:rPr lang="en-US" err="1" smtClean="0">
                <a:latin typeface="+mj-lt"/>
              </a:rPr>
              <a:t>tcFcFieldName</a:t>
            </a:r>
            <a:endParaRPr lang="en-US" smtClean="0">
              <a:latin typeface="+mj-lt"/>
            </a:endParaRPr>
          </a:p>
          <a:p>
            <a:r>
              <a:rPr lang="en-US" err="1" smtClean="0">
                <a:latin typeface="+mj-lt"/>
              </a:rPr>
              <a:t>tcFcFieldValue</a:t>
            </a:r>
            <a:endParaRPr lang="en-US" smtClean="0">
              <a:latin typeface="+mj-lt"/>
            </a:endParaRPr>
          </a:p>
          <a:p>
            <a:r>
              <a:rPr lang="en-US" err="1" smtClean="0">
                <a:latin typeface="+mj-lt"/>
              </a:rPr>
              <a:t>tcFcIdentification</a:t>
            </a:r>
            <a:endParaRPr lang="en-US" smtClean="0">
              <a:latin typeface="+mj-lt"/>
            </a:endParaRPr>
          </a:p>
          <a:p>
            <a:r>
              <a:rPr lang="en-US" err="1" smtClean="0">
                <a:latin typeface="+mj-lt"/>
              </a:rPr>
              <a:t>tcFcMessage</a:t>
            </a:r>
            <a:endParaRPr lang="en-US" smtClean="0">
              <a:latin typeface="+mj-lt"/>
            </a:endParaRPr>
          </a:p>
          <a:p>
            <a:r>
              <a:rPr lang="en-US" err="1" smtClean="0">
                <a:latin typeface="+mj-lt"/>
              </a:rPr>
              <a:t>tcFcMsgNumber</a:t>
            </a:r>
            <a:endParaRPr lang="en-US" smtClean="0">
              <a:latin typeface="+mj-lt"/>
            </a:endParaRPr>
          </a:p>
          <a:p>
            <a:r>
              <a:rPr lang="en-US" err="1" smtClean="0">
                <a:latin typeface="+mj-lt"/>
              </a:rPr>
              <a:t>tcFcRowid</a:t>
            </a:r>
            <a:endParaRPr lang="en-US" smtClean="0">
              <a:latin typeface="+mj-lt"/>
            </a:endParaRPr>
          </a:p>
          <a:p>
            <a:r>
              <a:rPr lang="en-US" err="1" smtClean="0">
                <a:latin typeface="+mj-lt"/>
              </a:rPr>
              <a:t>tiFcSeverity</a:t>
            </a:r>
            <a:endParaRPr lang="en-US" smtClean="0">
              <a:latin typeface="+mj-lt"/>
            </a:endParaRPr>
          </a:p>
          <a:p>
            <a:r>
              <a:rPr lang="en-US" err="1" smtClean="0">
                <a:latin typeface="+mj-lt"/>
              </a:rPr>
              <a:t>tcFcType</a:t>
            </a:r>
            <a:endParaRPr lang="en-US" smtClean="0">
              <a:latin typeface="+mj-lt"/>
            </a:endParaRPr>
          </a:p>
          <a:p>
            <a:pPr eaLnBrk="1" hangingPunct="1">
              <a:buFont typeface="Webdings" pitchFamily="18" charset="2"/>
              <a:buNone/>
            </a:pPr>
            <a:endParaRPr lang="en-US" sz="2400" smtClean="0">
              <a:latin typeface="+mj-lt"/>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2" name="Rectangle 3"/>
          <p:cNvSpPr>
            <a:spLocks noGrp="1" noChangeArrowheads="1"/>
          </p:cNvSpPr>
          <p:nvPr>
            <p:ph idx="1"/>
          </p:nvPr>
        </p:nvSpPr>
        <p:spPr/>
        <p:txBody>
          <a:bodyPr/>
          <a:lstStyle/>
          <a:p>
            <a:pPr eaLnBrk="1" hangingPunct="1">
              <a:buNone/>
            </a:pPr>
            <a:r>
              <a:rPr lang="en-US" err="1" smtClean="0">
                <a:latin typeface="Courier New" pitchFamily="49" charset="0"/>
                <a:cs typeface="Courier New" pitchFamily="49" charset="0"/>
              </a:rPr>
              <a:t>oiReturnStatus</a:t>
            </a:r>
            <a:endParaRPr lang="en-US" smtClean="0">
              <a:latin typeface="Courier New" pitchFamily="49" charset="0"/>
              <a:cs typeface="Courier New" pitchFamily="49" charset="0"/>
            </a:endParaRPr>
          </a:p>
          <a:p>
            <a:pPr eaLnBrk="1" hangingPunct="1">
              <a:buFont typeface="Webdings" pitchFamily="18" charset="2"/>
              <a:buNone/>
            </a:pPr>
            <a:endParaRPr lang="en-US" smtClean="0"/>
          </a:p>
          <a:p>
            <a:r>
              <a:rPr lang="en-US" smtClean="0"/>
              <a:t>= 0	business code executed without issues</a:t>
            </a:r>
          </a:p>
          <a:p>
            <a:endParaRPr lang="en-US" smtClean="0"/>
          </a:p>
          <a:p>
            <a:r>
              <a:rPr lang="en-US" smtClean="0"/>
              <a:t>&lt; 0 business code raised an error</a:t>
            </a:r>
          </a:p>
          <a:p>
            <a:pPr marL="914400" indent="0">
              <a:buNone/>
            </a:pPr>
            <a:r>
              <a:rPr lang="en-US" smtClean="0"/>
              <a:t>(any updates were rolled back)</a:t>
            </a:r>
          </a:p>
          <a:p>
            <a:endParaRPr lang="en-US" smtClean="0"/>
          </a:p>
          <a:p>
            <a:r>
              <a:rPr lang="en-US" smtClean="0"/>
              <a:t>&gt; 0	business code raised a warning</a:t>
            </a:r>
          </a:p>
          <a:p>
            <a:pPr marL="914400" indent="0">
              <a:buNone/>
            </a:pPr>
            <a:r>
              <a:rPr lang="en-US" smtClean="0"/>
              <a:t>(any updates were committed)</a:t>
            </a:r>
          </a:p>
        </p:txBody>
      </p:sp>
      <p:sp>
        <p:nvSpPr>
          <p:cNvPr id="83971" name="Rectangle 2"/>
          <p:cNvSpPr>
            <a:spLocks noGrp="1" noChangeArrowheads="1"/>
          </p:cNvSpPr>
          <p:nvPr>
            <p:ph type="title"/>
          </p:nvPr>
        </p:nvSpPr>
        <p:spPr/>
        <p:txBody>
          <a:bodyPr/>
          <a:lstStyle/>
          <a:p>
            <a:pPr eaLnBrk="1" hangingPunct="1"/>
            <a:r>
              <a:rPr lang="en-US" smtClean="0"/>
              <a:t>Error Handling</a:t>
            </a:r>
          </a:p>
        </p:txBody>
      </p:sp>
      <p:sp>
        <p:nvSpPr>
          <p:cNvPr id="83970" name="Footer Placeholder 3"/>
          <p:cNvSpPr>
            <a:spLocks noGrp="1"/>
          </p:cNvSpPr>
          <p:nvPr>
            <p:ph type="ftr" sz="quarter" idx="10"/>
          </p:nvPr>
        </p:nvSpPr>
        <p:spPr>
          <a:noFill/>
        </p:spPr>
        <p:txBody>
          <a:bodyPr/>
          <a:lstStyle/>
          <a:p>
            <a:r>
              <a:rPr lang="en-US" smtClean="0"/>
              <a:t>CUST_ARCH_470</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Rectangle 3"/>
          <p:cNvSpPr>
            <a:spLocks noGrp="1" noChangeArrowheads="1"/>
          </p:cNvSpPr>
          <p:nvPr>
            <p:ph type="body" sz="quarter" idx="10"/>
          </p:nvPr>
        </p:nvSpPr>
        <p:spPr/>
        <p:txBody>
          <a:bodyPr lIns="91432" tIns="45716" rIns="91432" bIns="45716">
            <a:normAutofit fontScale="92500" lnSpcReduction="20000"/>
          </a:bodyPr>
          <a:lstStyle/>
          <a:p>
            <a:pPr eaLnBrk="1" hangingPunct="1"/>
            <a:r>
              <a:rPr lang="en-US" smtClean="0"/>
              <a:t>Non-intrusive Customization: Development</a:t>
            </a:r>
          </a:p>
        </p:txBody>
      </p:sp>
    </p:spTree>
  </p:cSld>
  <p:clrMapOvr>
    <a:masterClrMapping/>
  </p:clrMapOvr>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3"/>
          <p:cNvSpPr>
            <a:spLocks noGrp="1" noChangeArrowheads="1"/>
          </p:cNvSpPr>
          <p:nvPr>
            <p:ph idx="1"/>
          </p:nvPr>
        </p:nvSpPr>
        <p:spPr/>
        <p:txBody>
          <a:bodyPr/>
          <a:lstStyle/>
          <a:p>
            <a:pPr eaLnBrk="1" hangingPunct="1">
              <a:buNone/>
            </a:pPr>
            <a:r>
              <a:rPr lang="en-US" smtClean="0"/>
              <a:t>General:</a:t>
            </a:r>
          </a:p>
          <a:p>
            <a:r>
              <a:rPr lang="en-US" smtClean="0"/>
              <a:t>Manageable</a:t>
            </a:r>
          </a:p>
          <a:p>
            <a:r>
              <a:rPr lang="en-US" smtClean="0"/>
              <a:t>Upgradeable</a:t>
            </a:r>
          </a:p>
          <a:p>
            <a:r>
              <a:rPr lang="en-US" smtClean="0"/>
              <a:t>Acceptable learning curve</a:t>
            </a:r>
          </a:p>
          <a:p>
            <a:r>
              <a:rPr lang="en-US" smtClean="0"/>
              <a:t>Documented</a:t>
            </a:r>
          </a:p>
          <a:p>
            <a:r>
              <a:rPr lang="en-US" smtClean="0"/>
              <a:t>Training available</a:t>
            </a:r>
          </a:p>
        </p:txBody>
      </p:sp>
      <p:sp>
        <p:nvSpPr>
          <p:cNvPr id="86019" name="Rectangle 2"/>
          <p:cNvSpPr>
            <a:spLocks noGrp="1" noChangeArrowheads="1"/>
          </p:cNvSpPr>
          <p:nvPr>
            <p:ph type="title"/>
          </p:nvPr>
        </p:nvSpPr>
        <p:spPr/>
        <p:txBody>
          <a:bodyPr/>
          <a:lstStyle/>
          <a:p>
            <a:pPr eaLnBrk="1" hangingPunct="1"/>
            <a:r>
              <a:rPr lang="en-US" smtClean="0"/>
              <a:t>Requirements for Customization</a:t>
            </a:r>
          </a:p>
        </p:txBody>
      </p:sp>
      <p:sp>
        <p:nvSpPr>
          <p:cNvPr id="86018" name="Footer Placeholder 3"/>
          <p:cNvSpPr>
            <a:spLocks noGrp="1"/>
          </p:cNvSpPr>
          <p:nvPr>
            <p:ph type="ftr" sz="quarter" idx="10"/>
          </p:nvPr>
        </p:nvSpPr>
        <p:spPr>
          <a:noFill/>
        </p:spPr>
        <p:txBody>
          <a:bodyPr/>
          <a:lstStyle/>
          <a:p>
            <a:r>
              <a:rPr lang="en-US" smtClean="0"/>
              <a:t>CUST_DEV_020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nvPr>
        </p:nvSpPr>
        <p:spPr/>
        <p:txBody>
          <a:bodyPr/>
          <a:lstStyle/>
          <a:p>
            <a:pPr eaLnBrk="1" hangingPunct="1"/>
            <a:r>
              <a:rPr lang="en-US" smtClean="0"/>
              <a:t>UI Design Mode - Closing</a:t>
            </a:r>
          </a:p>
        </p:txBody>
      </p:sp>
      <p:sp>
        <p:nvSpPr>
          <p:cNvPr id="14338" name="Footer Placeholder 3"/>
          <p:cNvSpPr>
            <a:spLocks noGrp="1"/>
          </p:cNvSpPr>
          <p:nvPr>
            <p:ph type="ftr" sz="quarter" idx="10"/>
          </p:nvPr>
        </p:nvSpPr>
        <p:spPr>
          <a:noFill/>
        </p:spPr>
        <p:txBody>
          <a:bodyPr/>
          <a:lstStyle/>
          <a:p>
            <a:r>
              <a:rPr lang="en-US" smtClean="0"/>
              <a:t>CUST_UI_0</a:t>
            </a:r>
            <a:fld id="{AE213A0C-574F-4642-8972-10EC02BA95DD}" type="slidenum">
              <a:rPr lang="en-US" smtClean="0"/>
              <a:pPr/>
              <a:t>8</a:t>
            </a:fld>
            <a:r>
              <a:rPr lang="en-US" smtClean="0"/>
              <a:t>0</a:t>
            </a:r>
          </a:p>
        </p:txBody>
      </p:sp>
      <p:pic>
        <p:nvPicPr>
          <p:cNvPr id="14340" name="Picture 6"/>
          <p:cNvPicPr>
            <a:picLocks noChangeAspect="1" noChangeArrowheads="1"/>
          </p:cNvPicPr>
          <p:nvPr/>
        </p:nvPicPr>
        <p:blipFill>
          <a:blip r:embed="rId3" cstate="print"/>
          <a:srcRect/>
          <a:stretch>
            <a:fillRect/>
          </a:stretch>
        </p:blipFill>
        <p:spPr bwMode="auto">
          <a:xfrm>
            <a:off x="2355850" y="1628800"/>
            <a:ext cx="4430713" cy="3962400"/>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4" name="Rectangle 3"/>
          <p:cNvSpPr>
            <a:spLocks noGrp="1" noChangeArrowheads="1"/>
          </p:cNvSpPr>
          <p:nvPr>
            <p:ph idx="1"/>
          </p:nvPr>
        </p:nvSpPr>
        <p:spPr/>
        <p:txBody>
          <a:bodyPr>
            <a:normAutofit fontScale="92500" lnSpcReduction="10000"/>
          </a:bodyPr>
          <a:lstStyle/>
          <a:p>
            <a:pPr eaLnBrk="1" hangingPunct="1">
              <a:buNone/>
            </a:pPr>
            <a:r>
              <a:rPr lang="en-US" smtClean="0"/>
              <a:t>Application:</a:t>
            </a:r>
          </a:p>
          <a:p>
            <a:r>
              <a:rPr lang="en-US" smtClean="0"/>
              <a:t>Add fields on existing forms for certain functions</a:t>
            </a:r>
          </a:p>
          <a:p>
            <a:r>
              <a:rPr lang="en-US" smtClean="0"/>
              <a:t>Change validations for application objects</a:t>
            </a:r>
          </a:p>
          <a:p>
            <a:r>
              <a:rPr lang="en-US" smtClean="0"/>
              <a:t>Add custom detail tables</a:t>
            </a:r>
          </a:p>
          <a:p>
            <a:r>
              <a:rPr lang="en-US" smtClean="0"/>
              <a:t>Change lookups</a:t>
            </a:r>
          </a:p>
          <a:p>
            <a:r>
              <a:rPr lang="en-US" smtClean="0"/>
              <a:t>Change field information</a:t>
            </a:r>
          </a:p>
          <a:p>
            <a:r>
              <a:rPr lang="en-US" smtClean="0"/>
              <a:t>Change behavior by adding program code</a:t>
            </a:r>
          </a:p>
          <a:p>
            <a:r>
              <a:rPr lang="en-US" smtClean="0"/>
              <a:t>Create custom queries for lookups</a:t>
            </a:r>
          </a:p>
          <a:p>
            <a:r>
              <a:rPr lang="en-US" smtClean="0"/>
              <a:t>Create custom browses</a:t>
            </a:r>
          </a:p>
          <a:p>
            <a:r>
              <a:rPr lang="en-US" smtClean="0"/>
              <a:t>Change form layout</a:t>
            </a:r>
          </a:p>
          <a:p>
            <a:r>
              <a:rPr lang="en-US" smtClean="0"/>
              <a:t>Change UI logic and add sub-forms</a:t>
            </a:r>
          </a:p>
          <a:p>
            <a:r>
              <a:rPr lang="en-US" smtClean="0"/>
              <a:t>Add </a:t>
            </a:r>
            <a:r>
              <a:rPr lang="en-US" err="1" smtClean="0"/>
              <a:t>GoTos</a:t>
            </a:r>
            <a:r>
              <a:rPr lang="en-US" smtClean="0"/>
              <a:t> (Related Views / Drill function)</a:t>
            </a:r>
          </a:p>
          <a:p>
            <a:pPr lvl="1" eaLnBrk="1" hangingPunct="1"/>
            <a:endParaRPr lang="en-US" smtClean="0"/>
          </a:p>
        </p:txBody>
      </p:sp>
      <p:sp>
        <p:nvSpPr>
          <p:cNvPr id="87043" name="Rectangle 2"/>
          <p:cNvSpPr>
            <a:spLocks noGrp="1" noChangeArrowheads="1"/>
          </p:cNvSpPr>
          <p:nvPr>
            <p:ph type="title"/>
          </p:nvPr>
        </p:nvSpPr>
        <p:spPr/>
        <p:txBody>
          <a:bodyPr/>
          <a:lstStyle/>
          <a:p>
            <a:pPr eaLnBrk="1" hangingPunct="1"/>
            <a:r>
              <a:rPr lang="en-US" smtClean="0"/>
              <a:t>Requirements for Customization</a:t>
            </a:r>
          </a:p>
        </p:txBody>
      </p:sp>
      <p:sp>
        <p:nvSpPr>
          <p:cNvPr id="87042" name="Footer Placeholder 3"/>
          <p:cNvSpPr>
            <a:spLocks noGrp="1"/>
          </p:cNvSpPr>
          <p:nvPr>
            <p:ph type="ftr" sz="quarter" idx="10"/>
          </p:nvPr>
        </p:nvSpPr>
        <p:spPr>
          <a:noFill/>
        </p:spPr>
        <p:txBody>
          <a:bodyPr/>
          <a:lstStyle/>
          <a:p>
            <a:r>
              <a:rPr lang="en-US" smtClean="0"/>
              <a:t>CUST_DEV_030</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3"/>
          <p:cNvSpPr>
            <a:spLocks noGrp="1" noChangeArrowheads="1"/>
          </p:cNvSpPr>
          <p:nvPr>
            <p:ph idx="1"/>
          </p:nvPr>
        </p:nvSpPr>
        <p:spPr/>
        <p:txBody>
          <a:bodyPr>
            <a:normAutofit lnSpcReduction="10000"/>
          </a:bodyPr>
          <a:lstStyle/>
          <a:p>
            <a:pPr marL="347472" indent="-347472" eaLnBrk="1" hangingPunct="1"/>
            <a:r>
              <a:rPr lang="en-US" smtClean="0"/>
              <a:t>Use of template procedures delivered with the standard application</a:t>
            </a:r>
          </a:p>
          <a:p>
            <a:pPr marL="347472" indent="-347472" eaLnBrk="1" hangingPunct="1"/>
            <a:r>
              <a:rPr lang="en-US" smtClean="0"/>
              <a:t>Each business component has its own template procedure, which must be implemented to activate the Customization for the component</a:t>
            </a:r>
          </a:p>
          <a:p>
            <a:pPr marL="347472" indent="-347472" eaLnBrk="1" hangingPunct="1"/>
            <a:r>
              <a:rPr lang="en-US" smtClean="0"/>
              <a:t>All Customization procedures must be put in a folder named </a:t>
            </a:r>
            <a:r>
              <a:rPr lang="en-US" err="1" smtClean="0">
                <a:latin typeface="Courier New" pitchFamily="49" charset="0"/>
                <a:cs typeface="Courier New" pitchFamily="49" charset="0"/>
              </a:rPr>
              <a:t>customcode</a:t>
            </a:r>
            <a:r>
              <a:rPr lang="en-US" smtClean="0"/>
              <a:t> on the server running the business backend</a:t>
            </a:r>
          </a:p>
          <a:p>
            <a:pPr marL="347472" indent="-347472" eaLnBrk="1" hangingPunct="1"/>
            <a:r>
              <a:rPr lang="en-US" smtClean="0"/>
              <a:t>The </a:t>
            </a:r>
            <a:r>
              <a:rPr lang="en-US" err="1" smtClean="0">
                <a:latin typeface="Courier New" pitchFamily="49" charset="0"/>
                <a:cs typeface="Courier New" pitchFamily="49" charset="0"/>
              </a:rPr>
              <a:t>customcode</a:t>
            </a:r>
            <a:r>
              <a:rPr lang="en-US" smtClean="0"/>
              <a:t> folder must be a subfolder of a folder in the PROPATH of the </a:t>
            </a:r>
            <a:r>
              <a:rPr lang="en-US" err="1" smtClean="0"/>
              <a:t>AppServer</a:t>
            </a:r>
            <a:r>
              <a:rPr lang="en-US" smtClean="0"/>
              <a:t> running the business backend</a:t>
            </a:r>
          </a:p>
        </p:txBody>
      </p:sp>
      <p:sp>
        <p:nvSpPr>
          <p:cNvPr id="88067" name="Rectangle 2"/>
          <p:cNvSpPr>
            <a:spLocks noGrp="1" noChangeArrowheads="1"/>
          </p:cNvSpPr>
          <p:nvPr>
            <p:ph type="title"/>
          </p:nvPr>
        </p:nvSpPr>
        <p:spPr/>
        <p:txBody>
          <a:bodyPr/>
          <a:lstStyle/>
          <a:p>
            <a:pPr eaLnBrk="1" hangingPunct="1"/>
            <a:r>
              <a:rPr lang="en-US" smtClean="0"/>
              <a:t>BL Customizations</a:t>
            </a:r>
          </a:p>
        </p:txBody>
      </p:sp>
      <p:sp>
        <p:nvSpPr>
          <p:cNvPr id="88066" name="Footer Placeholder 3"/>
          <p:cNvSpPr>
            <a:spLocks noGrp="1"/>
          </p:cNvSpPr>
          <p:nvPr>
            <p:ph type="ftr" sz="quarter" idx="10"/>
          </p:nvPr>
        </p:nvSpPr>
        <p:spPr>
          <a:noFill/>
        </p:spPr>
        <p:txBody>
          <a:bodyPr/>
          <a:lstStyle/>
          <a:p>
            <a:r>
              <a:rPr lang="en-US" smtClean="0"/>
              <a:t>CUST_DEV_040</a:t>
            </a:r>
          </a:p>
        </p:txBody>
      </p:sp>
    </p:spTree>
  </p:cSld>
  <p:clrMapOvr>
    <a:masterClrMapping/>
  </p:clrMapOvr>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2" name="Rectangle 3"/>
          <p:cNvSpPr>
            <a:spLocks noGrp="1" noChangeArrowheads="1"/>
          </p:cNvSpPr>
          <p:nvPr>
            <p:ph idx="1"/>
          </p:nvPr>
        </p:nvSpPr>
        <p:spPr/>
        <p:txBody>
          <a:bodyPr>
            <a:normAutofit lnSpcReduction="10000"/>
          </a:bodyPr>
          <a:lstStyle/>
          <a:p>
            <a:pPr marL="533400" indent="-533400" eaLnBrk="1" hangingPunct="1">
              <a:buNone/>
            </a:pPr>
            <a:r>
              <a:rPr lang="en-US" smtClean="0"/>
              <a:t>Customization Procedures</a:t>
            </a:r>
          </a:p>
          <a:p>
            <a:pPr marL="347472" indent="-347472"/>
            <a:r>
              <a:rPr lang="en-US" smtClean="0"/>
              <a:t>Basis for Customization code</a:t>
            </a:r>
          </a:p>
          <a:p>
            <a:pPr marL="347472" indent="-347472"/>
            <a:r>
              <a:rPr lang="en-US" smtClean="0"/>
              <a:t>Contain:</a:t>
            </a:r>
          </a:p>
          <a:p>
            <a:pPr marL="740664" lvl="1" indent="-283464"/>
            <a:r>
              <a:rPr lang="en-US" smtClean="0"/>
              <a:t>Version number</a:t>
            </a:r>
          </a:p>
          <a:p>
            <a:pPr marL="740664" lvl="1" indent="-283464"/>
            <a:r>
              <a:rPr lang="en-US" smtClean="0"/>
              <a:t>For each method of the business component a before and after hook</a:t>
            </a:r>
            <a:br>
              <a:rPr lang="en-US" smtClean="0"/>
            </a:br>
            <a:r>
              <a:rPr lang="en-US" sz="2300" smtClean="0">
                <a:solidFill>
                  <a:srgbClr val="0000FF"/>
                </a:solidFill>
              </a:rPr>
              <a:t>“&lt;</a:t>
            </a:r>
            <a:r>
              <a:rPr lang="en-US" sz="2300" err="1" smtClean="0">
                <a:solidFill>
                  <a:srgbClr val="0000FF"/>
                </a:solidFill>
              </a:rPr>
              <a:t>businessComponent</a:t>
            </a:r>
            <a:r>
              <a:rPr lang="en-US" sz="2300" smtClean="0">
                <a:solidFill>
                  <a:srgbClr val="0000FF"/>
                </a:solidFill>
              </a:rPr>
              <a:t>&gt;.&lt;</a:t>
            </a:r>
            <a:r>
              <a:rPr lang="en-US" sz="2300" err="1" smtClean="0">
                <a:solidFill>
                  <a:srgbClr val="0000FF"/>
                </a:solidFill>
              </a:rPr>
              <a:t>methodName</a:t>
            </a:r>
            <a:r>
              <a:rPr lang="en-US" sz="2300" smtClean="0">
                <a:solidFill>
                  <a:srgbClr val="0000FF"/>
                </a:solidFill>
              </a:rPr>
              <a:t>&gt;.[</a:t>
            </a:r>
            <a:r>
              <a:rPr lang="en-US" sz="2300" err="1" smtClean="0">
                <a:solidFill>
                  <a:srgbClr val="0000FF"/>
                </a:solidFill>
              </a:rPr>
              <a:t>Before|After</a:t>
            </a:r>
            <a:r>
              <a:rPr lang="en-US" sz="2300" smtClean="0">
                <a:solidFill>
                  <a:srgbClr val="0000FF"/>
                </a:solidFill>
              </a:rPr>
              <a:t>]”</a:t>
            </a:r>
            <a:r>
              <a:rPr lang="en-US" smtClean="0"/>
              <a:t/>
            </a:r>
            <a:br>
              <a:rPr lang="en-US" smtClean="0"/>
            </a:br>
            <a:r>
              <a:rPr lang="en-US" smtClean="0"/>
              <a:t>For example: </a:t>
            </a:r>
            <a:r>
              <a:rPr lang="en-US" err="1" smtClean="0">
                <a:latin typeface="Courier New" pitchFamily="49" charset="0"/>
                <a:cs typeface="Courier New" pitchFamily="49" charset="0"/>
              </a:rPr>
              <a:t>BCountry.AdditionalUpdates.Before</a:t>
            </a:r>
            <a:r>
              <a:rPr lang="en-US" smtClean="0">
                <a:latin typeface="Courier New" pitchFamily="49" charset="0"/>
                <a:cs typeface="Courier New" pitchFamily="49" charset="0"/>
              </a:rPr>
              <a:t>, </a:t>
            </a:r>
            <a:r>
              <a:rPr lang="en-US" err="1" smtClean="0">
                <a:latin typeface="Courier New" pitchFamily="49" charset="0"/>
                <a:cs typeface="Courier New" pitchFamily="49" charset="0"/>
              </a:rPr>
              <a:t>BCountry.ValidateComponent.After</a:t>
            </a:r>
            <a:r>
              <a:rPr lang="en-US" smtClean="0">
                <a:latin typeface="Courier New" pitchFamily="49" charset="0"/>
                <a:cs typeface="Courier New" pitchFamily="49" charset="0"/>
              </a:rPr>
              <a:t>.</a:t>
            </a:r>
          </a:p>
          <a:p>
            <a:pPr marL="740664" lvl="1" indent="-283464"/>
            <a:r>
              <a:rPr lang="en-US" smtClean="0"/>
              <a:t>Standard code can be extended using the </a:t>
            </a:r>
            <a:r>
              <a:rPr lang="en-US" i="1" smtClean="0"/>
              <a:t>before</a:t>
            </a:r>
            <a:r>
              <a:rPr lang="en-US" smtClean="0"/>
              <a:t> and </a:t>
            </a:r>
            <a:r>
              <a:rPr lang="en-US" i="1" smtClean="0"/>
              <a:t>after</a:t>
            </a:r>
            <a:r>
              <a:rPr lang="en-US" smtClean="0"/>
              <a:t> hooks. It can never be overridden or replaced</a:t>
            </a:r>
          </a:p>
        </p:txBody>
      </p:sp>
      <p:sp>
        <p:nvSpPr>
          <p:cNvPr id="89091" name="Rectangle 2"/>
          <p:cNvSpPr>
            <a:spLocks noGrp="1" noChangeArrowheads="1"/>
          </p:cNvSpPr>
          <p:nvPr>
            <p:ph type="title"/>
          </p:nvPr>
        </p:nvSpPr>
        <p:spPr/>
        <p:txBody>
          <a:bodyPr/>
          <a:lstStyle/>
          <a:p>
            <a:pPr eaLnBrk="1" hangingPunct="1"/>
            <a:r>
              <a:rPr lang="en-US" smtClean="0"/>
              <a:t>BL Customizations</a:t>
            </a:r>
          </a:p>
        </p:txBody>
      </p:sp>
      <p:sp>
        <p:nvSpPr>
          <p:cNvPr id="89090" name="Footer Placeholder 3"/>
          <p:cNvSpPr>
            <a:spLocks noGrp="1"/>
          </p:cNvSpPr>
          <p:nvPr>
            <p:ph type="ftr" sz="quarter" idx="10"/>
          </p:nvPr>
        </p:nvSpPr>
        <p:spPr>
          <a:noFill/>
        </p:spPr>
        <p:txBody>
          <a:bodyPr/>
          <a:lstStyle/>
          <a:p>
            <a:r>
              <a:rPr lang="en-US" smtClean="0"/>
              <a:t>CUST_DEV_050</a:t>
            </a:r>
          </a:p>
        </p:txBody>
      </p:sp>
    </p:spTree>
  </p:cSld>
  <p:clrMapOvr>
    <a:masterClrMapping/>
  </p:clrMapOvr>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3"/>
          <p:cNvSpPr>
            <a:spLocks noGrp="1" noChangeArrowheads="1"/>
          </p:cNvSpPr>
          <p:nvPr>
            <p:ph idx="1"/>
          </p:nvPr>
        </p:nvSpPr>
        <p:spPr/>
        <p:txBody>
          <a:bodyPr/>
          <a:lstStyle/>
          <a:p>
            <a:pPr marL="533400" indent="-533400" eaLnBrk="1" hangingPunct="1">
              <a:buNone/>
            </a:pPr>
            <a:r>
              <a:rPr lang="en-US" smtClean="0"/>
              <a:t>Customization Procedures</a:t>
            </a:r>
          </a:p>
          <a:p>
            <a:pPr marL="347472" indent="-347472"/>
            <a:r>
              <a:rPr lang="en-US" smtClean="0"/>
              <a:t>Object datasets available</a:t>
            </a:r>
          </a:p>
          <a:p>
            <a:pPr marL="347472" indent="-347472"/>
            <a:r>
              <a:rPr lang="en-US" smtClean="0"/>
              <a:t>Parameter passing is done via a buffer. For example, setting the output parameter </a:t>
            </a:r>
            <a:r>
              <a:rPr lang="en-US" err="1" smtClean="0"/>
              <a:t>oiReturnStatus</a:t>
            </a:r>
            <a:r>
              <a:rPr lang="en-US" smtClean="0"/>
              <a:t> would be done as follows:</a:t>
            </a:r>
          </a:p>
          <a:p>
            <a:pPr marL="576072" indent="0">
              <a:buNone/>
            </a:pPr>
            <a:r>
              <a:rPr lang="en-US" sz="2000" smtClean="0">
                <a:latin typeface="Arial" pitchFamily="34" charset="0"/>
                <a:cs typeface="Arial" pitchFamily="34" charset="0"/>
              </a:rPr>
              <a:t>assign t_Parameter.oiReturnStatus = viReturn.</a:t>
            </a:r>
            <a:endParaRPr lang="en-US" smtClean="0">
              <a:latin typeface="Arial" pitchFamily="34" charset="0"/>
              <a:cs typeface="Arial" pitchFamily="34" charset="0"/>
            </a:endParaRPr>
          </a:p>
          <a:p>
            <a:pPr marL="347472" indent="-347472"/>
            <a:r>
              <a:rPr lang="en-US" smtClean="0"/>
              <a:t>Temp-tables from dataset parameters are automatically available</a:t>
            </a:r>
          </a:p>
          <a:p>
            <a:pPr marL="576072" lvl="2" indent="0" eaLnBrk="1" hangingPunct="1">
              <a:buNone/>
            </a:pPr>
            <a:r>
              <a:rPr lang="en-US" smtClean="0"/>
              <a:t>Data sets from the custom code are “bound” to the standard code</a:t>
            </a:r>
          </a:p>
          <a:p>
            <a:pPr marL="347472" indent="-347472"/>
            <a:r>
              <a:rPr lang="en-US" smtClean="0"/>
              <a:t>Data access is fully controlled by Customization developer</a:t>
            </a:r>
          </a:p>
        </p:txBody>
      </p:sp>
      <p:sp>
        <p:nvSpPr>
          <p:cNvPr id="90115" name="Rectangle 2"/>
          <p:cNvSpPr>
            <a:spLocks noGrp="1" noChangeArrowheads="1"/>
          </p:cNvSpPr>
          <p:nvPr>
            <p:ph type="title"/>
          </p:nvPr>
        </p:nvSpPr>
        <p:spPr/>
        <p:txBody>
          <a:bodyPr/>
          <a:lstStyle/>
          <a:p>
            <a:pPr eaLnBrk="1" hangingPunct="1"/>
            <a:r>
              <a:rPr lang="en-US" smtClean="0"/>
              <a:t>BL Customizations</a:t>
            </a:r>
          </a:p>
        </p:txBody>
      </p:sp>
      <p:sp>
        <p:nvSpPr>
          <p:cNvPr id="90114" name="Footer Placeholder 3"/>
          <p:cNvSpPr>
            <a:spLocks noGrp="1"/>
          </p:cNvSpPr>
          <p:nvPr>
            <p:ph type="ftr" sz="quarter" idx="10"/>
          </p:nvPr>
        </p:nvSpPr>
        <p:spPr>
          <a:noFill/>
        </p:spPr>
        <p:txBody>
          <a:bodyPr/>
          <a:lstStyle/>
          <a:p>
            <a:r>
              <a:rPr lang="en-US" smtClean="0"/>
              <a:t>CUST_DEV_060</a:t>
            </a:r>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40" name="Rectangle 3"/>
          <p:cNvSpPr>
            <a:spLocks noGrp="1" noChangeArrowheads="1"/>
          </p:cNvSpPr>
          <p:nvPr>
            <p:ph idx="1"/>
          </p:nvPr>
        </p:nvSpPr>
        <p:spPr/>
        <p:txBody>
          <a:bodyPr>
            <a:normAutofit/>
          </a:bodyPr>
          <a:lstStyle/>
          <a:p>
            <a:pPr marL="0" indent="0" eaLnBrk="1" hangingPunct="1">
              <a:lnSpc>
                <a:spcPct val="80000"/>
              </a:lnSpc>
              <a:buNone/>
            </a:pPr>
            <a:r>
              <a:rPr lang="en-US" smtClean="0"/>
              <a:t>Example – Add initialization for a user-defined field</a:t>
            </a:r>
          </a:p>
        </p:txBody>
      </p:sp>
      <p:sp>
        <p:nvSpPr>
          <p:cNvPr id="91139" name="Rectangle 2"/>
          <p:cNvSpPr>
            <a:spLocks noGrp="1" noChangeArrowheads="1"/>
          </p:cNvSpPr>
          <p:nvPr>
            <p:ph type="title"/>
          </p:nvPr>
        </p:nvSpPr>
        <p:spPr/>
        <p:txBody>
          <a:bodyPr/>
          <a:lstStyle/>
          <a:p>
            <a:pPr eaLnBrk="1" hangingPunct="1"/>
            <a:r>
              <a:rPr lang="en-US" smtClean="0"/>
              <a:t>BL Customizations</a:t>
            </a:r>
          </a:p>
        </p:txBody>
      </p:sp>
      <p:sp>
        <p:nvSpPr>
          <p:cNvPr id="91138" name="Footer Placeholder 3"/>
          <p:cNvSpPr>
            <a:spLocks noGrp="1"/>
          </p:cNvSpPr>
          <p:nvPr>
            <p:ph type="ftr" sz="quarter" idx="10"/>
          </p:nvPr>
        </p:nvSpPr>
        <p:spPr>
          <a:noFill/>
        </p:spPr>
        <p:txBody>
          <a:bodyPr/>
          <a:lstStyle/>
          <a:p>
            <a:r>
              <a:rPr lang="en-US" smtClean="0"/>
              <a:t>CUST_DEV_070</a:t>
            </a:r>
          </a:p>
        </p:txBody>
      </p:sp>
      <p:sp>
        <p:nvSpPr>
          <p:cNvPr id="91141" name="Text Box 4"/>
          <p:cNvSpPr txBox="1">
            <a:spLocks noChangeArrowheads="1"/>
          </p:cNvSpPr>
          <p:nvPr/>
        </p:nvSpPr>
        <p:spPr bwMode="auto">
          <a:xfrm>
            <a:off x="1049338" y="2205038"/>
            <a:ext cx="7378700" cy="1282700"/>
          </a:xfrm>
          <a:prstGeom prst="rect">
            <a:avLst/>
          </a:prstGeom>
          <a:noFill/>
          <a:ln w="9525" algn="ctr">
            <a:noFill/>
            <a:miter lim="800000"/>
            <a:headEnd/>
            <a:tailEnd/>
          </a:ln>
        </p:spPr>
        <p:txBody>
          <a:bodyPr tIns="91440" bIns="91440">
            <a:spAutoFit/>
          </a:bodyPr>
          <a:lstStyle/>
          <a:p>
            <a:pPr algn="l"/>
            <a:r>
              <a:rPr lang="en-US" sz="1800">
                <a:latin typeface="Arial" pitchFamily="34" charset="0"/>
                <a:cs typeface="Arial" pitchFamily="34" charset="0"/>
              </a:rPr>
              <a:t>PROCEDURE </a:t>
            </a:r>
            <a:r>
              <a:rPr lang="en-US" sz="1800" err="1">
                <a:latin typeface="Arial" pitchFamily="34" charset="0"/>
                <a:cs typeface="Arial" pitchFamily="34" charset="0"/>
              </a:rPr>
              <a:t>BCountry.InitialValues.after</a:t>
            </a:r>
            <a:r>
              <a:rPr lang="en-US" sz="1800">
                <a:latin typeface="Arial" pitchFamily="34" charset="0"/>
                <a:cs typeface="Arial" pitchFamily="34" charset="0"/>
              </a:rPr>
              <a:t>:</a:t>
            </a:r>
          </a:p>
          <a:p>
            <a:pPr algn="l"/>
            <a:r>
              <a:rPr lang="en-US" sz="1800">
                <a:latin typeface="Arial" pitchFamily="34" charset="0"/>
                <a:cs typeface="Arial" pitchFamily="34" charset="0"/>
              </a:rPr>
              <a:t>    if </a:t>
            </a:r>
            <a:r>
              <a:rPr lang="en-US" sz="1800" err="1">
                <a:latin typeface="Arial" pitchFamily="34" charset="0"/>
                <a:cs typeface="Arial" pitchFamily="34" charset="0"/>
              </a:rPr>
              <a:t>t_parameter.icTableName</a:t>
            </a:r>
            <a:r>
              <a:rPr lang="en-US" sz="1800">
                <a:latin typeface="Arial" pitchFamily="34" charset="0"/>
                <a:cs typeface="Arial" pitchFamily="34" charset="0"/>
              </a:rPr>
              <a:t> = “Country”</a:t>
            </a:r>
          </a:p>
          <a:p>
            <a:pPr algn="l"/>
            <a:r>
              <a:rPr lang="en-US" sz="1800">
                <a:latin typeface="Arial" pitchFamily="34" charset="0"/>
                <a:cs typeface="Arial" pitchFamily="34" charset="0"/>
              </a:rPr>
              <a:t>    then assign tCountry.CustomInteger0 = 1000000.</a:t>
            </a:r>
          </a:p>
          <a:p>
            <a:pPr algn="l"/>
            <a:r>
              <a:rPr lang="en-US" sz="1800">
                <a:latin typeface="Arial" pitchFamily="34" charset="0"/>
                <a:cs typeface="Arial" pitchFamily="34" charset="0"/>
              </a:rPr>
              <a:t>END PROCEDURE.</a:t>
            </a:r>
          </a:p>
        </p:txBody>
      </p:sp>
    </p:spTree>
  </p:cSld>
  <p:clrMapOvr>
    <a:masterClrMapping/>
  </p:clrMapOvr>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2162" name="Footer Placeholder 3"/>
          <p:cNvSpPr>
            <a:spLocks noGrp="1"/>
          </p:cNvSpPr>
          <p:nvPr>
            <p:ph type="ftr" sz="quarter" idx="10"/>
          </p:nvPr>
        </p:nvSpPr>
        <p:spPr>
          <a:noFill/>
        </p:spPr>
        <p:txBody>
          <a:bodyPr/>
          <a:lstStyle/>
          <a:p>
            <a:r>
              <a:rPr lang="en-US" smtClean="0"/>
              <a:t>CUST_DEV_080</a:t>
            </a:r>
          </a:p>
        </p:txBody>
      </p:sp>
      <p:grpSp>
        <p:nvGrpSpPr>
          <p:cNvPr id="32" name="Group 31"/>
          <p:cNvGrpSpPr/>
          <p:nvPr/>
        </p:nvGrpSpPr>
        <p:grpSpPr>
          <a:xfrm>
            <a:off x="1089025" y="188640"/>
            <a:ext cx="6697663" cy="6213475"/>
            <a:chOff x="1089025" y="600075"/>
            <a:chExt cx="6697663" cy="6213475"/>
          </a:xfrm>
        </p:grpSpPr>
        <p:grpSp>
          <p:nvGrpSpPr>
            <p:cNvPr id="92163" name="Group 2"/>
            <p:cNvGrpSpPr>
              <a:grpSpLocks/>
            </p:cNvGrpSpPr>
            <p:nvPr/>
          </p:nvGrpSpPr>
          <p:grpSpPr bwMode="auto">
            <a:xfrm>
              <a:off x="1089025" y="600075"/>
              <a:ext cx="2944813" cy="5421313"/>
              <a:chOff x="417" y="346"/>
              <a:chExt cx="2010" cy="3415"/>
            </a:xfrm>
          </p:grpSpPr>
          <p:sp>
            <p:nvSpPr>
              <p:cNvPr id="92189"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2190"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2191"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64" name="AutoShape 6"/>
            <p:cNvSpPr>
              <a:spLocks noChangeArrowheads="1"/>
            </p:cNvSpPr>
            <p:nvPr/>
          </p:nvSpPr>
          <p:spPr bwMode="auto">
            <a:xfrm>
              <a:off x="2935288" y="30067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5" name="Rectangle 7"/>
            <p:cNvSpPr>
              <a:spLocks noChangeArrowheads="1"/>
            </p:cNvSpPr>
            <p:nvPr/>
          </p:nvSpPr>
          <p:spPr bwMode="auto">
            <a:xfrm>
              <a:off x="2530475" y="235902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2166" name="Rectangle 8"/>
            <p:cNvSpPr>
              <a:spLocks noChangeArrowheads="1"/>
            </p:cNvSpPr>
            <p:nvPr/>
          </p:nvSpPr>
          <p:spPr bwMode="auto">
            <a:xfrm>
              <a:off x="2536825" y="3584575"/>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2167" name="AutoShape 9"/>
            <p:cNvSpPr>
              <a:spLocks noChangeArrowheads="1"/>
            </p:cNvSpPr>
            <p:nvPr/>
          </p:nvSpPr>
          <p:spPr bwMode="auto">
            <a:xfrm>
              <a:off x="2266950" y="2359025"/>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68" name="Rectangle 10"/>
            <p:cNvSpPr>
              <a:spLocks noChangeArrowheads="1"/>
            </p:cNvSpPr>
            <p:nvPr/>
          </p:nvSpPr>
          <p:spPr bwMode="auto">
            <a:xfrm>
              <a:off x="1868488" y="293687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2169" name="Rectangle 11"/>
            <p:cNvSpPr>
              <a:spLocks noChangeArrowheads="1"/>
            </p:cNvSpPr>
            <p:nvPr/>
          </p:nvSpPr>
          <p:spPr bwMode="auto">
            <a:xfrm>
              <a:off x="1862138" y="1711325"/>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2170" name="AutoShape 12"/>
            <p:cNvSpPr>
              <a:spLocks noChangeArrowheads="1"/>
            </p:cNvSpPr>
            <p:nvPr/>
          </p:nvSpPr>
          <p:spPr bwMode="auto">
            <a:xfrm>
              <a:off x="1638300" y="1773238"/>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2171" name="Rectangle 13"/>
            <p:cNvSpPr>
              <a:spLocks noChangeArrowheads="1"/>
            </p:cNvSpPr>
            <p:nvPr/>
          </p:nvSpPr>
          <p:spPr bwMode="auto">
            <a:xfrm>
              <a:off x="1115616" y="2351088"/>
              <a:ext cx="1073547"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2172" name="Rectangle 14"/>
            <p:cNvSpPr>
              <a:spLocks noChangeArrowheads="1"/>
            </p:cNvSpPr>
            <p:nvPr/>
          </p:nvSpPr>
          <p:spPr bwMode="auto">
            <a:xfrm>
              <a:off x="1233488" y="1125538"/>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2173" name="Line 15"/>
            <p:cNvSpPr>
              <a:spLocks noChangeShapeType="1"/>
            </p:cNvSpPr>
            <p:nvPr/>
          </p:nvSpPr>
          <p:spPr bwMode="auto">
            <a:xfrm>
              <a:off x="3465513" y="3860800"/>
              <a:ext cx="2016125"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2174" name="Rectangle 16"/>
            <p:cNvSpPr>
              <a:spLocks noChangeArrowheads="1"/>
            </p:cNvSpPr>
            <p:nvPr/>
          </p:nvSpPr>
          <p:spPr bwMode="auto">
            <a:xfrm>
              <a:off x="5481638" y="1125538"/>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2175" name="Group 17"/>
            <p:cNvGrpSpPr>
              <a:grpSpLocks/>
            </p:cNvGrpSpPr>
            <p:nvPr/>
          </p:nvGrpSpPr>
          <p:grpSpPr bwMode="auto">
            <a:xfrm>
              <a:off x="4438650" y="647700"/>
              <a:ext cx="3348038" cy="5353050"/>
              <a:chOff x="2495" y="527"/>
              <a:chExt cx="2109" cy="2963"/>
            </a:xfrm>
          </p:grpSpPr>
          <p:sp>
            <p:nvSpPr>
              <p:cNvPr id="92186" name="Rectangle 18"/>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2187" name="Rectangle 19"/>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2188" name="Freeform 20"/>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2176" name="Rectangle 21"/>
            <p:cNvSpPr>
              <a:spLocks noChangeArrowheads="1"/>
            </p:cNvSpPr>
            <p:nvPr/>
          </p:nvSpPr>
          <p:spPr bwMode="auto">
            <a:xfrm>
              <a:off x="5487988" y="357505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err="1">
                  <a:latin typeface="+mj-lt"/>
                </a:rPr>
                <a:t>BCostCentre</a:t>
              </a:r>
              <a:endParaRPr lang="en-US" sz="1200" b="0">
                <a:latin typeface="+mj-lt"/>
              </a:endParaRPr>
            </a:p>
            <a:p>
              <a:r>
                <a:rPr lang="en-US" sz="1200" b="0">
                  <a:latin typeface="+mj-lt"/>
                </a:rPr>
                <a:t>C</a:t>
              </a:r>
              <a:r>
                <a:rPr lang="en-US" sz="1200" b="0" smtClean="0">
                  <a:latin typeface="+mj-lt"/>
                </a:rPr>
                <a:t>omponent</a:t>
              </a:r>
              <a:endParaRPr lang="en-US" sz="1200" b="0">
                <a:latin typeface="+mj-lt"/>
              </a:endParaRPr>
            </a:p>
          </p:txBody>
        </p:sp>
        <p:sp>
          <p:nvSpPr>
            <p:cNvPr id="92177" name="Rectangle 22"/>
            <p:cNvSpPr>
              <a:spLocks noChangeArrowheads="1"/>
            </p:cNvSpPr>
            <p:nvPr/>
          </p:nvSpPr>
          <p:spPr bwMode="auto">
            <a:xfrm>
              <a:off x="5481638" y="2349500"/>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2178" name="AutoShape 23"/>
            <p:cNvSpPr>
              <a:spLocks noChangeArrowheads="1"/>
            </p:cNvSpPr>
            <p:nvPr/>
          </p:nvSpPr>
          <p:spPr bwMode="auto">
            <a:xfrm>
              <a:off x="5886450" y="2997200"/>
              <a:ext cx="144463" cy="576263"/>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79" name="AutoShape 24"/>
            <p:cNvSpPr>
              <a:spLocks noChangeArrowheads="1"/>
            </p:cNvSpPr>
            <p:nvPr/>
          </p:nvSpPr>
          <p:spPr bwMode="auto">
            <a:xfrm>
              <a:off x="5884863" y="1773238"/>
              <a:ext cx="144462" cy="576262"/>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2180" name="AutoShape 25"/>
            <p:cNvSpPr>
              <a:spLocks noChangeArrowheads="1"/>
            </p:cNvSpPr>
            <p:nvPr/>
          </p:nvSpPr>
          <p:spPr bwMode="auto">
            <a:xfrm>
              <a:off x="6559020" y="6165850"/>
              <a:ext cx="1128167" cy="647700"/>
            </a:xfrm>
            <a:prstGeom prst="can">
              <a:avLst>
                <a:gd name="adj" fmla="val 25000"/>
              </a:avLst>
            </a:prstGeom>
            <a:solidFill>
              <a:schemeClr val="accent1">
                <a:lumMod val="40000"/>
                <a:lumOff val="60000"/>
              </a:schemeClr>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2181" name="Rectangle 26"/>
            <p:cNvSpPr>
              <a:spLocks noChangeArrowheads="1"/>
            </p:cNvSpPr>
            <p:nvPr/>
          </p:nvSpPr>
          <p:spPr bwMode="auto">
            <a:xfrm>
              <a:off x="6645275" y="5567363"/>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2182" name="Line 27"/>
            <p:cNvSpPr>
              <a:spLocks noChangeShapeType="1"/>
            </p:cNvSpPr>
            <p:nvPr/>
          </p:nvSpPr>
          <p:spPr bwMode="auto">
            <a:xfrm>
              <a:off x="7110413" y="5876925"/>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2183" name="Rectangle 28"/>
            <p:cNvSpPr>
              <a:spLocks noChangeArrowheads="1"/>
            </p:cNvSpPr>
            <p:nvPr/>
          </p:nvSpPr>
          <p:spPr bwMode="auto">
            <a:xfrm>
              <a:off x="1547665" y="5064125"/>
              <a:ext cx="106218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2184" name="Rectangle 29"/>
            <p:cNvSpPr>
              <a:spLocks noChangeArrowheads="1"/>
            </p:cNvSpPr>
            <p:nvPr/>
          </p:nvSpPr>
          <p:spPr bwMode="auto">
            <a:xfrm>
              <a:off x="5189538" y="5064125"/>
              <a:ext cx="103864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2185" name="Line 30"/>
            <p:cNvSpPr>
              <a:spLocks noChangeShapeType="1"/>
            </p:cNvSpPr>
            <p:nvPr/>
          </p:nvSpPr>
          <p:spPr bwMode="auto">
            <a:xfrm flipV="1">
              <a:off x="2597150" y="5353050"/>
              <a:ext cx="2592388"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grpSp>
    </p:spTree>
  </p:cSld>
  <p:clrMapOvr>
    <a:masterClrMapping/>
  </p:clrMapOvr>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3186" name="Footer Placeholder 3"/>
          <p:cNvSpPr>
            <a:spLocks noGrp="1"/>
          </p:cNvSpPr>
          <p:nvPr>
            <p:ph type="ftr" sz="quarter" idx="10"/>
          </p:nvPr>
        </p:nvSpPr>
        <p:spPr>
          <a:noFill/>
        </p:spPr>
        <p:txBody>
          <a:bodyPr/>
          <a:lstStyle/>
          <a:p>
            <a:r>
              <a:rPr lang="en-US" smtClean="0"/>
              <a:t>CUST_DEV_090</a:t>
            </a:r>
          </a:p>
        </p:txBody>
      </p:sp>
      <p:grpSp>
        <p:nvGrpSpPr>
          <p:cNvPr id="42" name="Group 41"/>
          <p:cNvGrpSpPr/>
          <p:nvPr/>
        </p:nvGrpSpPr>
        <p:grpSpPr>
          <a:xfrm>
            <a:off x="611188" y="116632"/>
            <a:ext cx="7921625" cy="6213475"/>
            <a:chOff x="611188" y="404664"/>
            <a:chExt cx="7921625" cy="6213475"/>
          </a:xfrm>
        </p:grpSpPr>
        <p:grpSp>
          <p:nvGrpSpPr>
            <p:cNvPr id="93187" name="Group 2"/>
            <p:cNvGrpSpPr>
              <a:grpSpLocks/>
            </p:cNvGrpSpPr>
            <p:nvPr/>
          </p:nvGrpSpPr>
          <p:grpSpPr bwMode="auto">
            <a:xfrm>
              <a:off x="611188" y="404664"/>
              <a:ext cx="2944812" cy="5421313"/>
              <a:chOff x="417" y="346"/>
              <a:chExt cx="2010" cy="3415"/>
            </a:xfrm>
          </p:grpSpPr>
          <p:sp>
            <p:nvSpPr>
              <p:cNvPr id="93223" name="Rectangle 3"/>
              <p:cNvSpPr>
                <a:spLocks noChangeArrowheads="1"/>
              </p:cNvSpPr>
              <p:nvPr/>
            </p:nvSpPr>
            <p:spPr bwMode="auto">
              <a:xfrm>
                <a:off x="417" y="369"/>
                <a:ext cx="1682" cy="3385"/>
              </a:xfrm>
              <a:prstGeom prst="rect">
                <a:avLst/>
              </a:prstGeom>
              <a:noFill/>
              <a:ln w="9525">
                <a:solidFill>
                  <a:schemeClr val="tx1"/>
                </a:solidFill>
                <a:miter lim="800000"/>
                <a:headEnd/>
                <a:tailEnd/>
              </a:ln>
            </p:spPr>
            <p:txBody>
              <a:bodyPr wrap="none"/>
              <a:lstStyle/>
              <a:p>
                <a:r>
                  <a:rPr lang="en-US" sz="1400" b="0">
                    <a:latin typeface="+mj-lt"/>
                  </a:rPr>
                  <a:t>Standard UI Logic</a:t>
                </a:r>
              </a:p>
            </p:txBody>
          </p:sp>
          <p:sp useBgFill="1">
            <p:nvSpPr>
              <p:cNvPr id="93224" name="Rectangle 4"/>
              <p:cNvSpPr>
                <a:spLocks noChangeArrowheads="1"/>
              </p:cNvSpPr>
              <p:nvPr/>
            </p:nvSpPr>
            <p:spPr bwMode="auto">
              <a:xfrm>
                <a:off x="2050" y="346"/>
                <a:ext cx="188" cy="3400"/>
              </a:xfrm>
              <a:prstGeom prst="rect">
                <a:avLst/>
              </a:prstGeom>
              <a:ln w="9525" algn="ctr">
                <a:noFill/>
                <a:miter lim="800000"/>
                <a:headEnd/>
                <a:tailEnd/>
              </a:ln>
            </p:spPr>
            <p:txBody>
              <a:bodyPr wrap="none" anchor="ctr"/>
              <a:lstStyle/>
              <a:p>
                <a:endParaRPr lang="en-IE">
                  <a:latin typeface="+mj-lt"/>
                </a:endParaRPr>
              </a:p>
            </p:txBody>
          </p:sp>
          <p:sp>
            <p:nvSpPr>
              <p:cNvPr id="93225" name="Freeform 5"/>
              <p:cNvSpPr>
                <a:spLocks/>
              </p:cNvSpPr>
              <p:nvPr/>
            </p:nvSpPr>
            <p:spPr bwMode="auto">
              <a:xfrm>
                <a:off x="2026" y="375"/>
                <a:ext cx="401" cy="3386"/>
              </a:xfrm>
              <a:custGeom>
                <a:avLst/>
                <a:gdLst>
                  <a:gd name="T0" fmla="*/ 0 w 370"/>
                  <a:gd name="T1" fmla="*/ 0 h 2631"/>
                  <a:gd name="T2" fmla="*/ 461 w 370"/>
                  <a:gd name="T3" fmla="*/ 387 h 2631"/>
                  <a:gd name="T4" fmla="*/ 57 w 370"/>
                  <a:gd name="T5" fmla="*/ 677 h 2631"/>
                  <a:gd name="T6" fmla="*/ 347 w 370"/>
                  <a:gd name="T7" fmla="*/ 1063 h 2631"/>
                  <a:gd name="T8" fmla="*/ 57 w 370"/>
                  <a:gd name="T9" fmla="*/ 1547 h 2631"/>
                  <a:gd name="T10" fmla="*/ 347 w 370"/>
                  <a:gd name="T11" fmla="*/ 1933 h 2631"/>
                  <a:gd name="T12" fmla="*/ 57 w 370"/>
                  <a:gd name="T13" fmla="*/ 2223 h 2631"/>
                  <a:gd name="T14" fmla="*/ 404 w 370"/>
                  <a:gd name="T15" fmla="*/ 2803 h 2631"/>
                  <a:gd name="T16" fmla="*/ 172 w 370"/>
                  <a:gd name="T17" fmla="*/ 3095 h 2631"/>
                  <a:gd name="T18" fmla="*/ 347 w 370"/>
                  <a:gd name="T19" fmla="*/ 3386 h 2631"/>
                  <a:gd name="T20" fmla="*/ 57 w 370"/>
                  <a:gd name="T21" fmla="*/ 3771 h 2631"/>
                  <a:gd name="T22" fmla="*/ 347 w 370"/>
                  <a:gd name="T23" fmla="*/ 4255 h 2631"/>
                  <a:gd name="T24" fmla="*/ 172 w 370"/>
                  <a:gd name="T25" fmla="*/ 4641 h 2631"/>
                  <a:gd name="T26" fmla="*/ 461 w 370"/>
                  <a:gd name="T27" fmla="*/ 4835 h 2631"/>
                  <a:gd name="T28" fmla="*/ 115 w 370"/>
                  <a:gd name="T29" fmla="*/ 5609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188" name="AutoShape 6"/>
            <p:cNvSpPr>
              <a:spLocks noChangeArrowheads="1"/>
            </p:cNvSpPr>
            <p:nvPr/>
          </p:nvSpPr>
          <p:spPr bwMode="auto">
            <a:xfrm>
              <a:off x="2457450" y="28113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89" name="Rectangle 7"/>
            <p:cNvSpPr>
              <a:spLocks noChangeArrowheads="1"/>
            </p:cNvSpPr>
            <p:nvPr/>
          </p:nvSpPr>
          <p:spPr bwMode="auto">
            <a:xfrm>
              <a:off x="2052638" y="216361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Adapter</a:t>
              </a:r>
            </a:p>
          </p:txBody>
        </p:sp>
        <p:sp>
          <p:nvSpPr>
            <p:cNvPr id="93190" name="Rectangle 8"/>
            <p:cNvSpPr>
              <a:spLocks noChangeArrowheads="1"/>
            </p:cNvSpPr>
            <p:nvPr/>
          </p:nvSpPr>
          <p:spPr bwMode="auto">
            <a:xfrm>
              <a:off x="2058988" y="3389164"/>
              <a:ext cx="949325" cy="636588"/>
            </a:xfrm>
            <a:prstGeom prst="rect">
              <a:avLst/>
            </a:prstGeom>
            <a:solidFill>
              <a:srgbClr val="FFE36D"/>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Adapter</a:t>
              </a:r>
            </a:p>
          </p:txBody>
        </p:sp>
        <p:sp>
          <p:nvSpPr>
            <p:cNvPr id="93191" name="AutoShape 9"/>
            <p:cNvSpPr>
              <a:spLocks noChangeArrowheads="1"/>
            </p:cNvSpPr>
            <p:nvPr/>
          </p:nvSpPr>
          <p:spPr bwMode="auto">
            <a:xfrm>
              <a:off x="1789113" y="2163614"/>
              <a:ext cx="142875" cy="576263"/>
            </a:xfrm>
            <a:prstGeom prst="upArrow">
              <a:avLst>
                <a:gd name="adj1" fmla="val 0"/>
                <a:gd name="adj2" fmla="val 101114"/>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2" name="Rectangle 10"/>
            <p:cNvSpPr>
              <a:spLocks noChangeArrowheads="1"/>
            </p:cNvSpPr>
            <p:nvPr/>
          </p:nvSpPr>
          <p:spPr bwMode="auto">
            <a:xfrm>
              <a:off x="1390650" y="274146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CostCentre</a:t>
              </a:r>
            </a:p>
            <a:p>
              <a:r>
                <a:rPr lang="en-US" sz="1000" b="0">
                  <a:latin typeface="+mj-lt"/>
                </a:rPr>
                <a:t>ProcessObject</a:t>
              </a:r>
            </a:p>
          </p:txBody>
        </p:sp>
        <p:sp>
          <p:nvSpPr>
            <p:cNvPr id="93193" name="Rectangle 11"/>
            <p:cNvSpPr>
              <a:spLocks noChangeArrowheads="1"/>
            </p:cNvSpPr>
            <p:nvPr/>
          </p:nvSpPr>
          <p:spPr bwMode="auto">
            <a:xfrm>
              <a:off x="1384300" y="1515914"/>
              <a:ext cx="949325" cy="636588"/>
            </a:xfrm>
            <a:prstGeom prst="rect">
              <a:avLst/>
            </a:prstGeom>
            <a:solidFill>
              <a:srgbClr val="FFF0AF"/>
            </a:solidFill>
            <a:ln w="9525" algn="ctr">
              <a:solidFill>
                <a:schemeClr val="tx1"/>
              </a:solidFill>
              <a:miter lim="800000"/>
              <a:headEnd/>
              <a:tailEnd/>
            </a:ln>
          </p:spPr>
          <p:txBody>
            <a:bodyPr wrap="none" anchor="ctr"/>
            <a:lstStyle/>
            <a:p>
              <a:r>
                <a:rPr lang="en-US" sz="1000" b="0">
                  <a:latin typeface="+mj-lt"/>
                </a:rPr>
                <a:t>Base</a:t>
              </a:r>
            </a:p>
            <a:p>
              <a:r>
                <a:rPr lang="en-US" sz="1000" b="0">
                  <a:latin typeface="+mj-lt"/>
                </a:rPr>
                <a:t>ProcessObject</a:t>
              </a:r>
            </a:p>
          </p:txBody>
        </p:sp>
        <p:sp>
          <p:nvSpPr>
            <p:cNvPr id="93194" name="AutoShape 12"/>
            <p:cNvSpPr>
              <a:spLocks noChangeArrowheads="1"/>
            </p:cNvSpPr>
            <p:nvPr/>
          </p:nvSpPr>
          <p:spPr bwMode="auto">
            <a:xfrm>
              <a:off x="1160463" y="1577827"/>
              <a:ext cx="142875" cy="576262"/>
            </a:xfrm>
            <a:prstGeom prst="upArrow">
              <a:avLst>
                <a:gd name="adj1" fmla="val 0"/>
                <a:gd name="adj2" fmla="val 101113"/>
              </a:avLst>
            </a:prstGeom>
            <a:solidFill>
              <a:srgbClr val="FFF0AF"/>
            </a:solidFill>
            <a:ln w="9525" algn="ctr">
              <a:solidFill>
                <a:schemeClr val="tx1"/>
              </a:solidFill>
              <a:miter lim="800000"/>
              <a:headEnd/>
              <a:tailEnd/>
            </a:ln>
          </p:spPr>
          <p:txBody>
            <a:bodyPr wrap="none" anchor="ctr"/>
            <a:lstStyle/>
            <a:p>
              <a:endParaRPr lang="en-IE">
                <a:latin typeface="+mj-lt"/>
              </a:endParaRPr>
            </a:p>
          </p:txBody>
        </p:sp>
        <p:sp>
          <p:nvSpPr>
            <p:cNvPr id="93195" name="Rectangle 13"/>
            <p:cNvSpPr>
              <a:spLocks noChangeArrowheads="1"/>
            </p:cNvSpPr>
            <p:nvPr/>
          </p:nvSpPr>
          <p:spPr bwMode="auto">
            <a:xfrm>
              <a:off x="762000" y="215567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CostCentreForm</a:t>
              </a:r>
            </a:p>
          </p:txBody>
        </p:sp>
        <p:sp>
          <p:nvSpPr>
            <p:cNvPr id="93196" name="Rectangle 14"/>
            <p:cNvSpPr>
              <a:spLocks noChangeArrowheads="1"/>
            </p:cNvSpPr>
            <p:nvPr/>
          </p:nvSpPr>
          <p:spPr bwMode="auto">
            <a:xfrm>
              <a:off x="755650" y="930127"/>
              <a:ext cx="949325" cy="636587"/>
            </a:xfrm>
            <a:prstGeom prst="rect">
              <a:avLst/>
            </a:prstGeom>
            <a:solidFill>
              <a:srgbClr val="FFF7D5"/>
            </a:solidFill>
            <a:ln w="9525" algn="ctr">
              <a:solidFill>
                <a:schemeClr val="tx1"/>
              </a:solidFill>
              <a:miter lim="800000"/>
              <a:headEnd/>
              <a:tailEnd/>
            </a:ln>
          </p:spPr>
          <p:txBody>
            <a:bodyPr wrap="none" anchor="ctr"/>
            <a:lstStyle/>
            <a:p>
              <a:r>
                <a:rPr lang="en-US" sz="1000" b="0">
                  <a:latin typeface="+mj-lt"/>
                </a:rPr>
                <a:t>BaseForm</a:t>
              </a:r>
            </a:p>
          </p:txBody>
        </p:sp>
        <p:sp>
          <p:nvSpPr>
            <p:cNvPr id="93197" name="Rectangle 15"/>
            <p:cNvSpPr>
              <a:spLocks noChangeArrowheads="1"/>
            </p:cNvSpPr>
            <p:nvPr/>
          </p:nvSpPr>
          <p:spPr bwMode="auto">
            <a:xfrm>
              <a:off x="6228184" y="1217464"/>
              <a:ext cx="1083841"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Customization</a:t>
              </a:r>
            </a:p>
            <a:p>
              <a:r>
                <a:rPr lang="en-US" sz="1200" b="0">
                  <a:latin typeface="+mj-lt"/>
                </a:rPr>
                <a:t>Controller</a:t>
              </a:r>
            </a:p>
          </p:txBody>
        </p:sp>
        <p:sp>
          <p:nvSpPr>
            <p:cNvPr id="93198" name="Rectangle 16"/>
            <p:cNvSpPr>
              <a:spLocks noChangeArrowheads="1"/>
            </p:cNvSpPr>
            <p:nvPr/>
          </p:nvSpPr>
          <p:spPr bwMode="auto">
            <a:xfrm>
              <a:off x="7308850" y="452289"/>
              <a:ext cx="1223963" cy="5280025"/>
            </a:xfrm>
            <a:prstGeom prst="rect">
              <a:avLst/>
            </a:prstGeom>
            <a:solidFill>
              <a:srgbClr val="E9FBC1"/>
            </a:solidFill>
            <a:ln w="9525" algn="ctr">
              <a:solidFill>
                <a:schemeClr val="tx1"/>
              </a:solidFill>
              <a:miter lim="800000"/>
              <a:headEnd/>
              <a:tailEnd/>
            </a:ln>
          </p:spPr>
          <p:txBody>
            <a:bodyPr vert="eaVert" wrap="none" anchor="ctr"/>
            <a:lstStyle/>
            <a:p>
              <a:pPr algn="l"/>
              <a:r>
                <a:rPr lang="en-US" sz="3200" b="0" smtClean="0">
                  <a:solidFill>
                    <a:srgbClr val="ACCF95"/>
                  </a:solidFill>
                  <a:latin typeface="+mj-lt"/>
                </a:rPr>
                <a:t>    Customization</a:t>
              </a:r>
              <a:endParaRPr lang="en-US" sz="3200" b="0">
                <a:solidFill>
                  <a:srgbClr val="ACCF95"/>
                </a:solidFill>
                <a:latin typeface="+mj-lt"/>
              </a:endParaRPr>
            </a:p>
          </p:txBody>
        </p:sp>
        <p:sp>
          <p:nvSpPr>
            <p:cNvPr id="93199" name="Rectangle 17"/>
            <p:cNvSpPr>
              <a:spLocks noChangeArrowheads="1"/>
            </p:cNvSpPr>
            <p:nvPr/>
          </p:nvSpPr>
          <p:spPr bwMode="auto">
            <a:xfrm>
              <a:off x="5003800" y="930127"/>
              <a:ext cx="949325" cy="636587"/>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Business</a:t>
              </a:r>
            </a:p>
            <a:p>
              <a:r>
                <a:rPr lang="en-US" sz="1200" b="0">
                  <a:latin typeface="+mj-lt"/>
                </a:rPr>
                <a:t>C</a:t>
              </a:r>
              <a:r>
                <a:rPr lang="en-US" sz="1200" b="0" smtClean="0">
                  <a:latin typeface="+mj-lt"/>
                </a:rPr>
                <a:t>omponent</a:t>
              </a:r>
              <a:endParaRPr lang="en-US" sz="1200" b="0">
                <a:latin typeface="+mj-lt"/>
              </a:endParaRPr>
            </a:p>
          </p:txBody>
        </p:sp>
        <p:grpSp>
          <p:nvGrpSpPr>
            <p:cNvPr id="93200" name="Group 18"/>
            <p:cNvGrpSpPr>
              <a:grpSpLocks/>
            </p:cNvGrpSpPr>
            <p:nvPr/>
          </p:nvGrpSpPr>
          <p:grpSpPr bwMode="auto">
            <a:xfrm>
              <a:off x="3960813" y="452289"/>
              <a:ext cx="3348037" cy="5353050"/>
              <a:chOff x="2495" y="527"/>
              <a:chExt cx="2109" cy="2963"/>
            </a:xfrm>
          </p:grpSpPr>
          <p:sp>
            <p:nvSpPr>
              <p:cNvPr id="93220" name="Rectangle 19"/>
              <p:cNvSpPr>
                <a:spLocks noChangeArrowheads="1"/>
              </p:cNvSpPr>
              <p:nvPr/>
            </p:nvSpPr>
            <p:spPr bwMode="auto">
              <a:xfrm>
                <a:off x="2506" y="527"/>
                <a:ext cx="2098" cy="2948"/>
              </a:xfrm>
              <a:prstGeom prst="rect">
                <a:avLst/>
              </a:prstGeom>
              <a:noFill/>
              <a:ln w="9525">
                <a:solidFill>
                  <a:schemeClr val="tx1"/>
                </a:solidFill>
                <a:miter lim="800000"/>
                <a:headEnd/>
                <a:tailEnd/>
              </a:ln>
            </p:spPr>
            <p:txBody>
              <a:bodyPr wrap="none"/>
              <a:lstStyle/>
              <a:p>
                <a:r>
                  <a:rPr lang="en-US" sz="1400" b="0">
                    <a:latin typeface="+mj-lt"/>
                  </a:rPr>
                  <a:t>Standard Business Logic</a:t>
                </a:r>
              </a:p>
            </p:txBody>
          </p:sp>
          <p:sp useBgFill="1">
            <p:nvSpPr>
              <p:cNvPr id="93221" name="Rectangle 20"/>
              <p:cNvSpPr>
                <a:spLocks noChangeArrowheads="1"/>
              </p:cNvSpPr>
              <p:nvPr/>
            </p:nvSpPr>
            <p:spPr bwMode="auto">
              <a:xfrm>
                <a:off x="2503" y="540"/>
                <a:ext cx="107" cy="2950"/>
              </a:xfrm>
              <a:prstGeom prst="rect">
                <a:avLst/>
              </a:prstGeom>
              <a:ln w="9525" algn="ctr">
                <a:noFill/>
                <a:miter lim="800000"/>
                <a:headEnd/>
                <a:tailEnd/>
              </a:ln>
            </p:spPr>
            <p:txBody>
              <a:bodyPr wrap="none" anchor="ctr"/>
              <a:lstStyle/>
              <a:p>
                <a:endParaRPr lang="en-IE">
                  <a:latin typeface="+mj-lt"/>
                </a:endParaRPr>
              </a:p>
            </p:txBody>
          </p:sp>
          <p:sp>
            <p:nvSpPr>
              <p:cNvPr id="93222" name="Freeform 21"/>
              <p:cNvSpPr>
                <a:spLocks/>
              </p:cNvSpPr>
              <p:nvPr/>
            </p:nvSpPr>
            <p:spPr bwMode="auto">
              <a:xfrm>
                <a:off x="2495" y="527"/>
                <a:ext cx="370" cy="2949"/>
              </a:xfrm>
              <a:custGeom>
                <a:avLst/>
                <a:gdLst>
                  <a:gd name="T0" fmla="*/ 0 w 370"/>
                  <a:gd name="T1" fmla="*/ 0 h 2631"/>
                  <a:gd name="T2" fmla="*/ 362 w 370"/>
                  <a:gd name="T3" fmla="*/ 257 h 2631"/>
                  <a:gd name="T4" fmla="*/ 45 w 370"/>
                  <a:gd name="T5" fmla="*/ 447 h 2631"/>
                  <a:gd name="T6" fmla="*/ 272 w 370"/>
                  <a:gd name="T7" fmla="*/ 703 h 2631"/>
                  <a:gd name="T8" fmla="*/ 45 w 370"/>
                  <a:gd name="T9" fmla="*/ 1022 h 2631"/>
                  <a:gd name="T10" fmla="*/ 272 w 370"/>
                  <a:gd name="T11" fmla="*/ 1278 h 2631"/>
                  <a:gd name="T12" fmla="*/ 45 w 370"/>
                  <a:gd name="T13" fmla="*/ 1468 h 2631"/>
                  <a:gd name="T14" fmla="*/ 317 w 370"/>
                  <a:gd name="T15" fmla="*/ 1852 h 2631"/>
                  <a:gd name="T16" fmla="*/ 136 w 370"/>
                  <a:gd name="T17" fmla="*/ 2044 h 2631"/>
                  <a:gd name="T18" fmla="*/ 272 w 370"/>
                  <a:gd name="T19" fmla="*/ 2236 h 2631"/>
                  <a:gd name="T20" fmla="*/ 45 w 370"/>
                  <a:gd name="T21" fmla="*/ 2492 h 2631"/>
                  <a:gd name="T22" fmla="*/ 272 w 370"/>
                  <a:gd name="T23" fmla="*/ 2810 h 2631"/>
                  <a:gd name="T24" fmla="*/ 136 w 370"/>
                  <a:gd name="T25" fmla="*/ 3066 h 2631"/>
                  <a:gd name="T26" fmla="*/ 362 w 370"/>
                  <a:gd name="T27" fmla="*/ 3193 h 2631"/>
                  <a:gd name="T28" fmla="*/ 90 w 370"/>
                  <a:gd name="T29" fmla="*/ 3704 h 2631"/>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70"/>
                  <a:gd name="T46" fmla="*/ 0 h 2631"/>
                  <a:gd name="T47" fmla="*/ 370 w 370"/>
                  <a:gd name="T48" fmla="*/ 2631 h 2631"/>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70" h="2631">
                    <a:moveTo>
                      <a:pt x="0" y="0"/>
                    </a:moveTo>
                    <a:cubicBezTo>
                      <a:pt x="177" y="64"/>
                      <a:pt x="355" y="129"/>
                      <a:pt x="362" y="182"/>
                    </a:cubicBezTo>
                    <a:cubicBezTo>
                      <a:pt x="369" y="235"/>
                      <a:pt x="60" y="265"/>
                      <a:pt x="45" y="318"/>
                    </a:cubicBezTo>
                    <a:cubicBezTo>
                      <a:pt x="30" y="371"/>
                      <a:pt x="272" y="431"/>
                      <a:pt x="272" y="499"/>
                    </a:cubicBezTo>
                    <a:cubicBezTo>
                      <a:pt x="272" y="567"/>
                      <a:pt x="45" y="658"/>
                      <a:pt x="45" y="726"/>
                    </a:cubicBezTo>
                    <a:cubicBezTo>
                      <a:pt x="45" y="794"/>
                      <a:pt x="272" y="854"/>
                      <a:pt x="272" y="907"/>
                    </a:cubicBezTo>
                    <a:cubicBezTo>
                      <a:pt x="272" y="960"/>
                      <a:pt x="37" y="975"/>
                      <a:pt x="45" y="1043"/>
                    </a:cubicBezTo>
                    <a:cubicBezTo>
                      <a:pt x="53" y="1111"/>
                      <a:pt x="302" y="1247"/>
                      <a:pt x="317" y="1315"/>
                    </a:cubicBezTo>
                    <a:cubicBezTo>
                      <a:pt x="332" y="1383"/>
                      <a:pt x="143" y="1407"/>
                      <a:pt x="136" y="1452"/>
                    </a:cubicBezTo>
                    <a:cubicBezTo>
                      <a:pt x="129" y="1497"/>
                      <a:pt x="287" y="1535"/>
                      <a:pt x="272" y="1588"/>
                    </a:cubicBezTo>
                    <a:cubicBezTo>
                      <a:pt x="257" y="1641"/>
                      <a:pt x="45" y="1701"/>
                      <a:pt x="45" y="1769"/>
                    </a:cubicBezTo>
                    <a:cubicBezTo>
                      <a:pt x="45" y="1837"/>
                      <a:pt x="257" y="1928"/>
                      <a:pt x="272" y="1996"/>
                    </a:cubicBezTo>
                    <a:cubicBezTo>
                      <a:pt x="287" y="2064"/>
                      <a:pt x="121" y="2132"/>
                      <a:pt x="136" y="2177"/>
                    </a:cubicBezTo>
                    <a:cubicBezTo>
                      <a:pt x="151" y="2222"/>
                      <a:pt x="370" y="2192"/>
                      <a:pt x="362" y="2268"/>
                    </a:cubicBezTo>
                    <a:cubicBezTo>
                      <a:pt x="354" y="2344"/>
                      <a:pt x="135" y="2571"/>
                      <a:pt x="90" y="2631"/>
                    </a:cubicBezTo>
                  </a:path>
                </a:pathLst>
              </a:custGeom>
              <a:noFill/>
              <a:ln w="9525">
                <a:solidFill>
                  <a:schemeClr val="tx1"/>
                </a:solidFill>
                <a:round/>
                <a:headEnd/>
                <a:tailEnd/>
              </a:ln>
            </p:spPr>
            <p:txBody>
              <a:bodyPr/>
              <a:lstStyle/>
              <a:p>
                <a:endParaRPr lang="en-IE">
                  <a:latin typeface="+mj-lt"/>
                </a:endParaRPr>
              </a:p>
            </p:txBody>
          </p:sp>
        </p:grpSp>
        <p:sp>
          <p:nvSpPr>
            <p:cNvPr id="93201" name="Rectangle 22"/>
            <p:cNvSpPr>
              <a:spLocks noChangeArrowheads="1"/>
            </p:cNvSpPr>
            <p:nvPr/>
          </p:nvSpPr>
          <p:spPr bwMode="auto">
            <a:xfrm>
              <a:off x="5010150" y="337963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BCostCentre</a:t>
              </a:r>
            </a:p>
            <a:p>
              <a:r>
                <a:rPr lang="en-US" sz="1200" b="0">
                  <a:latin typeface="+mj-lt"/>
                </a:rPr>
                <a:t>component</a:t>
              </a:r>
            </a:p>
          </p:txBody>
        </p:sp>
        <p:sp>
          <p:nvSpPr>
            <p:cNvPr id="93202" name="Rectangle 23"/>
            <p:cNvSpPr>
              <a:spLocks noChangeArrowheads="1"/>
            </p:cNvSpPr>
            <p:nvPr/>
          </p:nvSpPr>
          <p:spPr bwMode="auto">
            <a:xfrm>
              <a:off x="5003800" y="2154089"/>
              <a:ext cx="949325" cy="636588"/>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Database</a:t>
              </a:r>
            </a:p>
            <a:p>
              <a:r>
                <a:rPr lang="en-US" sz="1200" b="0">
                  <a:latin typeface="+mj-lt"/>
                </a:rPr>
                <a:t>C</a:t>
              </a:r>
              <a:r>
                <a:rPr lang="en-US" sz="1200" b="0" smtClean="0">
                  <a:latin typeface="+mj-lt"/>
                </a:rPr>
                <a:t>omponent</a:t>
              </a:r>
              <a:endParaRPr lang="en-US" sz="1200" b="0">
                <a:latin typeface="+mj-lt"/>
              </a:endParaRPr>
            </a:p>
          </p:txBody>
        </p:sp>
        <p:sp>
          <p:nvSpPr>
            <p:cNvPr id="93203" name="AutoShape 24"/>
            <p:cNvSpPr>
              <a:spLocks noChangeArrowheads="1"/>
            </p:cNvSpPr>
            <p:nvPr/>
          </p:nvSpPr>
          <p:spPr bwMode="auto">
            <a:xfrm>
              <a:off x="5408613" y="2801789"/>
              <a:ext cx="144462" cy="576263"/>
            </a:xfrm>
            <a:prstGeom prst="upArrow">
              <a:avLst>
                <a:gd name="adj1" fmla="val 0"/>
                <a:gd name="adj2" fmla="val 100003"/>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4" name="AutoShape 25"/>
            <p:cNvSpPr>
              <a:spLocks noChangeArrowheads="1"/>
            </p:cNvSpPr>
            <p:nvPr/>
          </p:nvSpPr>
          <p:spPr bwMode="auto">
            <a:xfrm>
              <a:off x="5407025" y="1577827"/>
              <a:ext cx="144463" cy="576262"/>
            </a:xfrm>
            <a:prstGeom prst="upArrow">
              <a:avLst>
                <a:gd name="adj1" fmla="val 0"/>
                <a:gd name="adj2" fmla="val 100002"/>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sp>
          <p:nvSpPr>
            <p:cNvPr id="93205" name="AutoShape 26"/>
            <p:cNvSpPr>
              <a:spLocks noChangeArrowheads="1"/>
            </p:cNvSpPr>
            <p:nvPr/>
          </p:nvSpPr>
          <p:spPr bwMode="auto">
            <a:xfrm>
              <a:off x="6012160" y="5970439"/>
              <a:ext cx="1224135"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400" b="0">
                  <a:latin typeface="+mj-lt"/>
                </a:rPr>
                <a:t>Application</a:t>
              </a:r>
            </a:p>
            <a:p>
              <a:r>
                <a:rPr lang="en-US" sz="1400" b="0">
                  <a:latin typeface="+mj-lt"/>
                </a:rPr>
                <a:t>D</a:t>
              </a:r>
              <a:r>
                <a:rPr lang="en-US" sz="1400" b="0" smtClean="0">
                  <a:latin typeface="+mj-lt"/>
                </a:rPr>
                <a:t>atabase</a:t>
              </a:r>
              <a:endParaRPr lang="en-US" sz="1400" b="0">
                <a:latin typeface="+mj-lt"/>
              </a:endParaRPr>
            </a:p>
          </p:txBody>
        </p:sp>
        <p:sp>
          <p:nvSpPr>
            <p:cNvPr id="93206" name="Rectangle 27"/>
            <p:cNvSpPr>
              <a:spLocks noChangeArrowheads="1"/>
            </p:cNvSpPr>
            <p:nvPr/>
          </p:nvSpPr>
          <p:spPr bwMode="auto">
            <a:xfrm>
              <a:off x="6167438" y="5371952"/>
              <a:ext cx="949325" cy="349250"/>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Persistence</a:t>
              </a:r>
            </a:p>
          </p:txBody>
        </p:sp>
        <p:sp>
          <p:nvSpPr>
            <p:cNvPr id="93207" name="Line 28"/>
            <p:cNvSpPr>
              <a:spLocks noChangeShapeType="1"/>
            </p:cNvSpPr>
            <p:nvPr/>
          </p:nvSpPr>
          <p:spPr bwMode="auto">
            <a:xfrm>
              <a:off x="6632575" y="5681514"/>
              <a:ext cx="0" cy="288925"/>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08" name="Rectangle 29"/>
            <p:cNvSpPr>
              <a:spLocks noChangeArrowheads="1"/>
            </p:cNvSpPr>
            <p:nvPr/>
          </p:nvSpPr>
          <p:spPr bwMode="auto">
            <a:xfrm>
              <a:off x="7380313" y="4147989"/>
              <a:ext cx="1066776" cy="636588"/>
            </a:xfrm>
            <a:prstGeom prst="rect">
              <a:avLst/>
            </a:prstGeom>
            <a:solidFill>
              <a:srgbClr val="EEF7F8"/>
            </a:solidFill>
            <a:ln w="9525" algn="ctr">
              <a:solidFill>
                <a:schemeClr val="tx1"/>
              </a:solidFill>
              <a:miter lim="800000"/>
              <a:headEnd/>
              <a:tailEnd/>
            </a:ln>
          </p:spPr>
          <p:txBody>
            <a:bodyPr wrap="none" anchor="ctr"/>
            <a:lstStyle/>
            <a:p>
              <a:r>
                <a:rPr lang="en-US" sz="1200" b="0" err="1" smtClean="0">
                  <a:latin typeface="+mj-lt"/>
                </a:rPr>
                <a:t>customcode</a:t>
              </a:r>
              <a:r>
                <a:rPr lang="en-US" sz="1200" b="0">
                  <a:latin typeface="+mj-lt"/>
                </a:rPr>
                <a:t>/</a:t>
              </a:r>
            </a:p>
            <a:p>
              <a:r>
                <a:rPr lang="en-US" sz="1200" b="0" err="1">
                  <a:latin typeface="+mj-lt"/>
                </a:rPr>
                <a:t>bcostcentre.p</a:t>
              </a:r>
              <a:endParaRPr lang="en-US" sz="1200" b="0">
                <a:latin typeface="+mj-lt"/>
              </a:endParaRPr>
            </a:p>
          </p:txBody>
        </p:sp>
        <p:sp>
          <p:nvSpPr>
            <p:cNvPr id="93209" name="AutoShape 30"/>
            <p:cNvSpPr>
              <a:spLocks noChangeArrowheads="1"/>
            </p:cNvSpPr>
            <p:nvPr/>
          </p:nvSpPr>
          <p:spPr bwMode="auto">
            <a:xfrm>
              <a:off x="7380312" y="5970439"/>
              <a:ext cx="1152127" cy="647700"/>
            </a:xfrm>
            <a:prstGeom prst="can">
              <a:avLst>
                <a:gd name="adj" fmla="val 25000"/>
              </a:avLst>
            </a:prstGeom>
            <a:solidFill>
              <a:schemeClr val="accent1"/>
            </a:solidFill>
            <a:ln w="9525">
              <a:solidFill>
                <a:schemeClr val="tx1"/>
              </a:solidFill>
              <a:round/>
              <a:headEnd/>
              <a:tailEnd/>
            </a:ln>
          </p:spPr>
          <p:txBody>
            <a:bodyPr wrap="none" anchor="ctr"/>
            <a:lstStyle/>
            <a:p>
              <a:r>
                <a:rPr lang="en-US" sz="1300" b="0">
                  <a:latin typeface="+mj-lt"/>
                </a:rPr>
                <a:t>Other</a:t>
              </a:r>
            </a:p>
            <a:p>
              <a:r>
                <a:rPr lang="en-US" sz="1300" b="0" smtClean="0">
                  <a:latin typeface="+mj-lt"/>
                </a:rPr>
                <a:t>Data Sources</a:t>
              </a:r>
              <a:endParaRPr lang="en-US" sz="1300" b="0">
                <a:latin typeface="+mj-lt"/>
              </a:endParaRPr>
            </a:p>
          </p:txBody>
        </p:sp>
        <p:sp>
          <p:nvSpPr>
            <p:cNvPr id="93210" name="Line 31"/>
            <p:cNvSpPr>
              <a:spLocks noChangeShapeType="1"/>
            </p:cNvSpPr>
            <p:nvPr/>
          </p:nvSpPr>
          <p:spPr bwMode="auto">
            <a:xfrm flipH="1">
              <a:off x="6964363" y="4746477"/>
              <a:ext cx="865187"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1" name="Line 32"/>
            <p:cNvSpPr>
              <a:spLocks noChangeShapeType="1"/>
            </p:cNvSpPr>
            <p:nvPr/>
          </p:nvSpPr>
          <p:spPr bwMode="auto">
            <a:xfrm flipH="1">
              <a:off x="7961313" y="4746477"/>
              <a:ext cx="0" cy="1223962"/>
            </a:xfrm>
            <a:prstGeom prst="line">
              <a:avLst/>
            </a:prstGeom>
            <a:noFill/>
            <a:ln w="9525">
              <a:solidFill>
                <a:schemeClr val="tx1"/>
              </a:solidFill>
              <a:round/>
              <a:headEnd type="triangle" w="med" len="med"/>
              <a:tailEnd type="triangle" w="med" len="med"/>
            </a:ln>
          </p:spPr>
          <p:txBody>
            <a:bodyPr wrap="none" anchor="ctr"/>
            <a:lstStyle/>
            <a:p>
              <a:endParaRPr lang="en-US">
                <a:latin typeface="+mj-lt"/>
              </a:endParaRPr>
            </a:p>
          </p:txBody>
        </p:sp>
        <p:sp>
          <p:nvSpPr>
            <p:cNvPr id="93212" name="Line 33"/>
            <p:cNvSpPr>
              <a:spLocks noChangeShapeType="1"/>
            </p:cNvSpPr>
            <p:nvPr/>
          </p:nvSpPr>
          <p:spPr bwMode="auto">
            <a:xfrm>
              <a:off x="6367463" y="4508352"/>
              <a:ext cx="1012849" cy="768"/>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3" name="Text Box 34"/>
            <p:cNvSpPr txBox="1">
              <a:spLocks noChangeArrowheads="1"/>
            </p:cNvSpPr>
            <p:nvPr/>
          </p:nvSpPr>
          <p:spPr bwMode="auto">
            <a:xfrm>
              <a:off x="6518293" y="4317054"/>
              <a:ext cx="784189" cy="400110"/>
            </a:xfrm>
            <a:prstGeom prst="rect">
              <a:avLst/>
            </a:prstGeom>
            <a:noFill/>
            <a:ln w="9525" algn="ctr">
              <a:noFill/>
              <a:miter lim="800000"/>
              <a:headEnd/>
              <a:tailEnd/>
            </a:ln>
          </p:spPr>
          <p:txBody>
            <a:bodyPr wrap="none">
              <a:spAutoFit/>
            </a:bodyPr>
            <a:lstStyle/>
            <a:p>
              <a:r>
                <a:rPr lang="en-US" sz="1000" b="0">
                  <a:latin typeface="+mj-lt"/>
                </a:rPr>
                <a:t>Publish</a:t>
              </a:r>
            </a:p>
            <a:p>
              <a:r>
                <a:rPr lang="en-US" sz="1000" b="0">
                  <a:latin typeface="+mj-lt"/>
                </a:rPr>
                <a:t>Subscribe</a:t>
              </a:r>
            </a:p>
          </p:txBody>
        </p:sp>
        <p:sp>
          <p:nvSpPr>
            <p:cNvPr id="93214" name="Rectangle 35"/>
            <p:cNvSpPr>
              <a:spLocks noChangeArrowheads="1"/>
            </p:cNvSpPr>
            <p:nvPr/>
          </p:nvSpPr>
          <p:spPr bwMode="auto">
            <a:xfrm>
              <a:off x="1043608" y="4868714"/>
              <a:ext cx="1088405"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p:txBody>
        </p:sp>
        <p:sp>
          <p:nvSpPr>
            <p:cNvPr id="93215" name="Rectangle 36"/>
            <p:cNvSpPr>
              <a:spLocks noChangeArrowheads="1"/>
            </p:cNvSpPr>
            <p:nvPr/>
          </p:nvSpPr>
          <p:spPr bwMode="auto">
            <a:xfrm>
              <a:off x="4711700" y="4868714"/>
              <a:ext cx="1084436" cy="636588"/>
            </a:xfrm>
            <a:prstGeom prst="rect">
              <a:avLst/>
            </a:prstGeom>
            <a:solidFill>
              <a:srgbClr val="E1FFE1"/>
            </a:solidFill>
            <a:ln w="9525" algn="ctr">
              <a:solidFill>
                <a:schemeClr val="tx1"/>
              </a:solidFill>
              <a:miter lim="800000"/>
              <a:headEnd/>
              <a:tailEnd/>
            </a:ln>
          </p:spPr>
          <p:txBody>
            <a:bodyPr wrap="none" anchor="ctr"/>
            <a:lstStyle/>
            <a:p>
              <a:r>
                <a:rPr lang="en-US" sz="1200" b="0">
                  <a:latin typeface="+mj-lt"/>
                </a:rPr>
                <a:t>UI</a:t>
              </a:r>
            </a:p>
            <a:p>
              <a:r>
                <a:rPr lang="en-US" sz="1200" b="0">
                  <a:latin typeface="+mj-lt"/>
                </a:rPr>
                <a:t>Customization</a:t>
              </a:r>
            </a:p>
            <a:p>
              <a:r>
                <a:rPr lang="en-US" sz="1200" b="0">
                  <a:latin typeface="+mj-lt"/>
                </a:rPr>
                <a:t>S</a:t>
              </a:r>
              <a:r>
                <a:rPr lang="en-US" sz="1200" b="0" smtClean="0">
                  <a:latin typeface="+mj-lt"/>
                </a:rPr>
                <a:t>torage</a:t>
              </a:r>
              <a:endParaRPr lang="en-US" sz="1200" b="0">
                <a:latin typeface="+mj-lt"/>
              </a:endParaRPr>
            </a:p>
          </p:txBody>
        </p:sp>
        <p:sp>
          <p:nvSpPr>
            <p:cNvPr id="93216" name="Line 37"/>
            <p:cNvSpPr>
              <a:spLocks noChangeShapeType="1"/>
            </p:cNvSpPr>
            <p:nvPr/>
          </p:nvSpPr>
          <p:spPr bwMode="auto">
            <a:xfrm flipV="1">
              <a:off x="2119313" y="5157639"/>
              <a:ext cx="2592387" cy="0"/>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7" name="Rectangle 38"/>
            <p:cNvSpPr>
              <a:spLocks noChangeArrowheads="1"/>
            </p:cNvSpPr>
            <p:nvPr/>
          </p:nvSpPr>
          <p:spPr bwMode="auto">
            <a:xfrm>
              <a:off x="5292080" y="4292452"/>
              <a:ext cx="1094433" cy="492125"/>
            </a:xfrm>
            <a:prstGeom prst="rect">
              <a:avLst/>
            </a:prstGeom>
            <a:solidFill>
              <a:srgbClr val="EEF7F8"/>
            </a:solidFill>
            <a:ln w="9525" algn="ctr">
              <a:solidFill>
                <a:schemeClr val="tx1"/>
              </a:solidFill>
              <a:miter lim="800000"/>
              <a:headEnd/>
              <a:tailEnd/>
            </a:ln>
          </p:spPr>
          <p:txBody>
            <a:bodyPr wrap="none" anchor="ctr"/>
            <a:lstStyle/>
            <a:p>
              <a:r>
                <a:rPr lang="en-US" sz="1200" b="0">
                  <a:latin typeface="+mj-lt"/>
                </a:rPr>
                <a:t>custprogram/</a:t>
              </a:r>
            </a:p>
            <a:p>
              <a:r>
                <a:rPr lang="en-US" sz="1200" b="0">
                  <a:latin typeface="+mj-lt"/>
                </a:rPr>
                <a:t>bcostcentre.p</a:t>
              </a:r>
            </a:p>
          </p:txBody>
        </p:sp>
        <p:sp>
          <p:nvSpPr>
            <p:cNvPr id="93218" name="Line 39"/>
            <p:cNvSpPr>
              <a:spLocks noChangeShapeType="1"/>
            </p:cNvSpPr>
            <p:nvPr/>
          </p:nvSpPr>
          <p:spPr bwMode="auto">
            <a:xfrm>
              <a:off x="2989263" y="3789214"/>
              <a:ext cx="2302817" cy="719906"/>
            </a:xfrm>
            <a:prstGeom prst="line">
              <a:avLst/>
            </a:prstGeom>
            <a:noFill/>
            <a:ln w="9525">
              <a:solidFill>
                <a:schemeClr val="tx1"/>
              </a:solidFill>
              <a:prstDash val="dash"/>
              <a:round/>
              <a:headEnd type="triangle" w="med" len="med"/>
              <a:tailEnd type="triangle" w="med" len="med"/>
            </a:ln>
          </p:spPr>
          <p:txBody>
            <a:bodyPr wrap="none" anchor="ctr"/>
            <a:lstStyle/>
            <a:p>
              <a:endParaRPr lang="en-US">
                <a:latin typeface="+mj-lt"/>
              </a:endParaRPr>
            </a:p>
          </p:txBody>
        </p:sp>
        <p:sp>
          <p:nvSpPr>
            <p:cNvPr id="93219" name="AutoShape 40"/>
            <p:cNvSpPr>
              <a:spLocks noChangeArrowheads="1"/>
            </p:cNvSpPr>
            <p:nvPr/>
          </p:nvSpPr>
          <p:spPr bwMode="auto">
            <a:xfrm>
              <a:off x="5767388" y="4005114"/>
              <a:ext cx="133350" cy="287338"/>
            </a:xfrm>
            <a:prstGeom prst="upArrow">
              <a:avLst>
                <a:gd name="adj1" fmla="val 0"/>
                <a:gd name="adj2" fmla="val 54019"/>
              </a:avLst>
            </a:prstGeom>
            <a:solidFill>
              <a:schemeClr val="accent1"/>
            </a:solidFill>
            <a:ln w="9525" algn="ctr">
              <a:solidFill>
                <a:schemeClr val="tx1"/>
              </a:solidFill>
              <a:miter lim="800000"/>
              <a:headEnd/>
              <a:tailEnd/>
            </a:ln>
          </p:spPr>
          <p:txBody>
            <a:bodyPr wrap="none" anchor="ctr"/>
            <a:lstStyle/>
            <a:p>
              <a:endParaRPr lang="en-IE">
                <a:latin typeface="+mj-lt"/>
              </a:endParaRPr>
            </a:p>
          </p:txBody>
        </p:sp>
      </p:grpSp>
    </p:spTree>
  </p:cSld>
  <p:clrMapOvr>
    <a:masterClrMapping/>
  </p:clrMapOvr>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2" name="Rectangle 3"/>
          <p:cNvSpPr>
            <a:spLocks noGrp="1" noChangeArrowheads="1"/>
          </p:cNvSpPr>
          <p:nvPr>
            <p:ph idx="1"/>
          </p:nvPr>
        </p:nvSpPr>
        <p:spPr/>
        <p:txBody>
          <a:bodyPr/>
          <a:lstStyle/>
          <a:p>
            <a:pPr eaLnBrk="1" hangingPunct="1">
              <a:buNone/>
            </a:pPr>
            <a:r>
              <a:rPr lang="en-US" smtClean="0"/>
              <a:t>Approach is similar to standard development:</a:t>
            </a:r>
          </a:p>
          <a:p>
            <a:pPr marL="514350" indent="-514350">
              <a:buFont typeface="+mj-lt"/>
              <a:buAutoNum type="arabicPeriod"/>
            </a:pPr>
            <a:r>
              <a:rPr lang="en-US" smtClean="0"/>
              <a:t>Analysis</a:t>
            </a:r>
          </a:p>
          <a:p>
            <a:pPr marL="514350" indent="-514350">
              <a:buFont typeface="+mj-lt"/>
              <a:buAutoNum type="arabicPeriod"/>
            </a:pPr>
            <a:r>
              <a:rPr lang="en-US" smtClean="0"/>
              <a:t>Design</a:t>
            </a:r>
          </a:p>
          <a:p>
            <a:pPr marL="514350" indent="-514350">
              <a:buFont typeface="+mj-lt"/>
              <a:buAutoNum type="arabicPeriod"/>
            </a:pPr>
            <a:r>
              <a:rPr lang="en-US" smtClean="0"/>
              <a:t>Implementation</a:t>
            </a:r>
          </a:p>
          <a:p>
            <a:pPr marL="514350" indent="-514350">
              <a:buFont typeface="+mj-lt"/>
              <a:buAutoNum type="arabicPeriod"/>
            </a:pPr>
            <a:r>
              <a:rPr lang="en-US" smtClean="0"/>
              <a:t>Test</a:t>
            </a:r>
          </a:p>
          <a:p>
            <a:pPr marL="514350" indent="-514350">
              <a:buFont typeface="+mj-lt"/>
              <a:buAutoNum type="arabicPeriod"/>
            </a:pPr>
            <a:r>
              <a:rPr lang="en-US" smtClean="0"/>
              <a:t>Deploy</a:t>
            </a:r>
          </a:p>
        </p:txBody>
      </p:sp>
      <p:sp>
        <p:nvSpPr>
          <p:cNvPr id="94211"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4210" name="Footer Placeholder 3"/>
          <p:cNvSpPr>
            <a:spLocks noGrp="1"/>
          </p:cNvSpPr>
          <p:nvPr>
            <p:ph type="ftr" sz="quarter" idx="10"/>
          </p:nvPr>
        </p:nvSpPr>
        <p:spPr>
          <a:noFill/>
        </p:spPr>
        <p:txBody>
          <a:bodyPr/>
          <a:lstStyle/>
          <a:p>
            <a:r>
              <a:rPr lang="en-US" smtClean="0"/>
              <a:t>CUST_DEV_100</a:t>
            </a: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6" name="Rectangle 3"/>
          <p:cNvSpPr>
            <a:spLocks noGrp="1" noChangeArrowheads="1"/>
          </p:cNvSpPr>
          <p:nvPr>
            <p:ph idx="1"/>
          </p:nvPr>
        </p:nvSpPr>
        <p:spPr/>
        <p:txBody>
          <a:bodyPr/>
          <a:lstStyle/>
          <a:p>
            <a:pPr eaLnBrk="1" hangingPunct="1">
              <a:buNone/>
            </a:pPr>
            <a:r>
              <a:rPr lang="en-US" smtClean="0"/>
              <a:t>Step 1: Analysis</a:t>
            </a:r>
          </a:p>
          <a:p>
            <a:r>
              <a:rPr lang="en-US" smtClean="0"/>
              <a:t>Describe the required Customizations on a functional level</a:t>
            </a:r>
          </a:p>
          <a:p>
            <a:r>
              <a:rPr lang="en-US" smtClean="0"/>
              <a:t>Examples:</a:t>
            </a:r>
          </a:p>
          <a:p>
            <a:pPr lvl="1"/>
            <a:r>
              <a:rPr lang="en-US" smtClean="0"/>
              <a:t>Which validations must be added?</a:t>
            </a:r>
          </a:p>
          <a:p>
            <a:pPr lvl="1"/>
            <a:r>
              <a:rPr lang="en-US" smtClean="0"/>
              <a:t>Which calculations must be done differently?</a:t>
            </a:r>
          </a:p>
          <a:p>
            <a:pPr lvl="1"/>
            <a:r>
              <a:rPr lang="en-US" smtClean="0"/>
              <a:t>Which new data elements should be added?</a:t>
            </a:r>
          </a:p>
          <a:p>
            <a:pPr lvl="1"/>
            <a:r>
              <a:rPr lang="en-US" smtClean="0"/>
              <a:t>How should a screen display the new data?</a:t>
            </a:r>
          </a:p>
        </p:txBody>
      </p:sp>
      <p:sp>
        <p:nvSpPr>
          <p:cNvPr id="95235"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5234" name="Footer Placeholder 3"/>
          <p:cNvSpPr>
            <a:spLocks noGrp="1"/>
          </p:cNvSpPr>
          <p:nvPr>
            <p:ph type="ftr" sz="quarter" idx="10"/>
          </p:nvPr>
        </p:nvSpPr>
        <p:spPr>
          <a:noFill/>
        </p:spPr>
        <p:txBody>
          <a:bodyPr/>
          <a:lstStyle/>
          <a:p>
            <a:r>
              <a:rPr lang="en-US" smtClean="0"/>
              <a:t>CUST_DEV_110</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60" name="Rectangle 3"/>
          <p:cNvSpPr>
            <a:spLocks noGrp="1" noChangeArrowheads="1"/>
          </p:cNvSpPr>
          <p:nvPr>
            <p:ph idx="1"/>
          </p:nvPr>
        </p:nvSpPr>
        <p:spPr/>
        <p:txBody>
          <a:bodyPr>
            <a:normAutofit fontScale="92500"/>
          </a:bodyPr>
          <a:lstStyle/>
          <a:p>
            <a:pPr eaLnBrk="1" hangingPunct="1">
              <a:buNone/>
            </a:pPr>
            <a:r>
              <a:rPr lang="en-US" smtClean="0"/>
              <a:t>Step 2: Design</a:t>
            </a:r>
          </a:p>
          <a:p>
            <a:r>
              <a:rPr lang="en-US" smtClean="0"/>
              <a:t>Read the technical documentation on the object model of the QAD EE Financials (the documentation is shipped with the product)</a:t>
            </a:r>
          </a:p>
          <a:p>
            <a:r>
              <a:rPr lang="en-US" smtClean="0"/>
              <a:t>Locate the business component(s) that need to customization to achieve the goals set in the analysis</a:t>
            </a:r>
          </a:p>
          <a:p>
            <a:r>
              <a:rPr lang="en-US" smtClean="0"/>
              <a:t>Locate the base Customization code and the templates needed for the implementation</a:t>
            </a:r>
          </a:p>
          <a:p>
            <a:r>
              <a:rPr lang="en-US" smtClean="0"/>
              <a:t>Add custom tables and fields to the database</a:t>
            </a:r>
          </a:p>
          <a:p>
            <a:r>
              <a:rPr lang="en-US" smtClean="0"/>
              <a:t>Look for access to any external system required for the Customization</a:t>
            </a:r>
          </a:p>
        </p:txBody>
      </p:sp>
      <p:sp>
        <p:nvSpPr>
          <p:cNvPr id="96259"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6258" name="Footer Placeholder 3"/>
          <p:cNvSpPr>
            <a:spLocks noGrp="1"/>
          </p:cNvSpPr>
          <p:nvPr>
            <p:ph type="ftr" sz="quarter" idx="10"/>
          </p:nvPr>
        </p:nvSpPr>
        <p:spPr>
          <a:noFill/>
        </p:spPr>
        <p:txBody>
          <a:bodyPr/>
          <a:lstStyle/>
          <a:p>
            <a:r>
              <a:rPr lang="en-US" smtClean="0"/>
              <a:t>CUST_DEV_120</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smtClean="0"/>
              <a:t>Definition and update via UI Design Mode</a:t>
            </a:r>
          </a:p>
          <a:p>
            <a:pPr eaLnBrk="1" hangingPunct="1"/>
            <a:r>
              <a:rPr lang="en-US" smtClean="0"/>
              <a:t>Deletion via Customization Delete</a:t>
            </a:r>
          </a:p>
        </p:txBody>
      </p:sp>
      <p:sp>
        <p:nvSpPr>
          <p:cNvPr id="15363" name="Rectangle 2"/>
          <p:cNvSpPr>
            <a:spLocks noGrp="1" noChangeArrowheads="1"/>
          </p:cNvSpPr>
          <p:nvPr>
            <p:ph type="title"/>
          </p:nvPr>
        </p:nvSpPr>
        <p:spPr/>
        <p:txBody>
          <a:bodyPr/>
          <a:lstStyle/>
          <a:p>
            <a:pPr eaLnBrk="1" hangingPunct="1"/>
            <a:r>
              <a:rPr lang="en-US" smtClean="0"/>
              <a:t>UI Design Mode - Maintenance</a:t>
            </a:r>
          </a:p>
        </p:txBody>
      </p:sp>
      <p:sp>
        <p:nvSpPr>
          <p:cNvPr id="15362" name="Footer Placeholder 3"/>
          <p:cNvSpPr>
            <a:spLocks noGrp="1"/>
          </p:cNvSpPr>
          <p:nvPr>
            <p:ph type="ftr" sz="quarter" idx="10"/>
          </p:nvPr>
        </p:nvSpPr>
        <p:spPr>
          <a:noFill/>
        </p:spPr>
        <p:txBody>
          <a:bodyPr/>
          <a:lstStyle/>
          <a:p>
            <a:r>
              <a:rPr lang="en-US" smtClean="0"/>
              <a:t>CUST_UI_100</a:t>
            </a:r>
          </a:p>
        </p:txBody>
      </p:sp>
      <p:pic>
        <p:nvPicPr>
          <p:cNvPr id="15365" name="Picture 5"/>
          <p:cNvPicPr>
            <a:picLocks noChangeAspect="1" noChangeArrowheads="1"/>
          </p:cNvPicPr>
          <p:nvPr/>
        </p:nvPicPr>
        <p:blipFill>
          <a:blip r:embed="rId3" cstate="print"/>
          <a:srcRect/>
          <a:stretch>
            <a:fillRect/>
          </a:stretch>
        </p:blipFill>
        <p:spPr bwMode="auto">
          <a:xfrm>
            <a:off x="1854382" y="2060848"/>
            <a:ext cx="5419725" cy="3959225"/>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4" name="Rectangle 3"/>
          <p:cNvSpPr>
            <a:spLocks noGrp="1" noChangeArrowheads="1"/>
          </p:cNvSpPr>
          <p:nvPr>
            <p:ph idx="1"/>
          </p:nvPr>
        </p:nvSpPr>
        <p:spPr>
          <a:noFill/>
        </p:spPr>
        <p:txBody>
          <a:bodyPr/>
          <a:lstStyle/>
          <a:p>
            <a:pPr eaLnBrk="1" hangingPunct="1">
              <a:buNone/>
            </a:pPr>
            <a:r>
              <a:rPr lang="en-US" smtClean="0"/>
              <a:t>Step 3: Implementation</a:t>
            </a:r>
          </a:p>
          <a:p>
            <a:r>
              <a:rPr lang="en-US" smtClean="0"/>
              <a:t>For each component requiring an extension, copy the template for the Customizations from the </a:t>
            </a:r>
            <a:r>
              <a:rPr lang="en-US" smtClean="0">
                <a:latin typeface="Courier New" pitchFamily="49" charset="0"/>
                <a:cs typeface="Courier New" pitchFamily="49" charset="0"/>
              </a:rPr>
              <a:t>Customization/template</a:t>
            </a:r>
            <a:r>
              <a:rPr lang="en-US" smtClean="0"/>
              <a:t> folder to the develop folder</a:t>
            </a:r>
          </a:p>
          <a:p>
            <a:r>
              <a:rPr lang="en-US" smtClean="0"/>
              <a:t>Uncomment the procedures that need to contain the Customization code and fill in the code</a:t>
            </a:r>
          </a:p>
        </p:txBody>
      </p:sp>
      <p:sp>
        <p:nvSpPr>
          <p:cNvPr id="97283" name="Rectangle 2"/>
          <p:cNvSpPr>
            <a:spLocks noGrp="1" noChangeArrowheads="1"/>
          </p:cNvSpPr>
          <p:nvPr>
            <p:ph type="title"/>
          </p:nvPr>
        </p:nvSpPr>
        <p:spPr/>
        <p:txBody>
          <a:bodyPr/>
          <a:lstStyle/>
          <a:p>
            <a:pPr marL="609600" indent="-609600" eaLnBrk="1" hangingPunct="1"/>
            <a:r>
              <a:rPr lang="en-US" smtClean="0"/>
              <a:t>Customization – Development Steps</a:t>
            </a:r>
          </a:p>
        </p:txBody>
      </p:sp>
      <p:sp>
        <p:nvSpPr>
          <p:cNvPr id="97282" name="Footer Placeholder 3"/>
          <p:cNvSpPr>
            <a:spLocks noGrp="1"/>
          </p:cNvSpPr>
          <p:nvPr>
            <p:ph type="ftr" sz="quarter" idx="10"/>
          </p:nvPr>
        </p:nvSpPr>
        <p:spPr>
          <a:noFill/>
        </p:spPr>
        <p:txBody>
          <a:bodyPr/>
          <a:lstStyle/>
          <a:p>
            <a:r>
              <a:rPr lang="en-US" smtClean="0"/>
              <a:t>CUST_DEV_130</a:t>
            </a: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3"/>
          <p:cNvSpPr>
            <a:spLocks noGrp="1" noChangeArrowheads="1"/>
          </p:cNvSpPr>
          <p:nvPr>
            <p:ph idx="1"/>
          </p:nvPr>
        </p:nvSpPr>
        <p:spPr/>
        <p:txBody>
          <a:bodyPr>
            <a:normAutofit fontScale="92500"/>
          </a:bodyPr>
          <a:lstStyle/>
          <a:p>
            <a:pPr marL="533400" indent="-533400" eaLnBrk="1" hangingPunct="1">
              <a:buNone/>
            </a:pPr>
            <a:r>
              <a:rPr lang="en-US" smtClean="0"/>
              <a:t>Set Up</a:t>
            </a:r>
          </a:p>
          <a:p>
            <a:pPr marL="347472" indent="-347472"/>
            <a:r>
              <a:rPr lang="en-US" smtClean="0"/>
              <a:t>The </a:t>
            </a:r>
            <a:r>
              <a:rPr lang="en-US" smtClean="0">
                <a:latin typeface="Courier New" pitchFamily="49" charset="0"/>
                <a:cs typeface="Courier New" pitchFamily="49" charset="0"/>
              </a:rPr>
              <a:t>&lt;QADAPPSINSTALL&gt;/fin</a:t>
            </a:r>
            <a:br>
              <a:rPr lang="en-US" smtClean="0">
                <a:latin typeface="Courier New" pitchFamily="49" charset="0"/>
                <a:cs typeface="Courier New" pitchFamily="49" charset="0"/>
              </a:rPr>
            </a:br>
            <a:r>
              <a:rPr lang="en-US" smtClean="0">
                <a:latin typeface="Courier New" pitchFamily="49" charset="0"/>
                <a:cs typeface="Courier New" pitchFamily="49" charset="0"/>
              </a:rPr>
              <a:t>/Customizations </a:t>
            </a:r>
            <a:r>
              <a:rPr lang="en-US" smtClean="0"/>
              <a:t>folder contains the Customization template procedures</a:t>
            </a:r>
          </a:p>
          <a:p>
            <a:pPr marL="347472" indent="-347472"/>
            <a:r>
              <a:rPr lang="en-US" smtClean="0"/>
              <a:t>To maintain customized code, use a separate folder </a:t>
            </a:r>
            <a:r>
              <a:rPr lang="en-US" smtClean="0">
                <a:latin typeface="Courier New" pitchFamily="49" charset="0"/>
                <a:cs typeface="Courier New" pitchFamily="49" charset="0"/>
              </a:rPr>
              <a:t>(&lt;CUST&gt;)</a:t>
            </a:r>
            <a:r>
              <a:rPr lang="en-US" smtClean="0">
                <a:latin typeface="+mn-lt"/>
                <a:cs typeface="Courier New" pitchFamily="49" charset="0"/>
              </a:rPr>
              <a:t> </a:t>
            </a:r>
            <a:r>
              <a:rPr lang="en-US" smtClean="0"/>
              <a:t>with the following subfolders: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The </a:t>
            </a:r>
            <a:r>
              <a:rPr lang="en-US" smtClean="0">
                <a:latin typeface="Courier New" pitchFamily="49" charset="0"/>
                <a:cs typeface="Courier New" pitchFamily="49" charset="0"/>
              </a:rPr>
              <a:t>&lt;CUST&gt;</a:t>
            </a:r>
            <a:r>
              <a:rPr lang="en-US" smtClean="0"/>
              <a:t> folder must be in the PROPATH of the Financials </a:t>
            </a:r>
            <a:r>
              <a:rPr lang="en-US" err="1" smtClean="0"/>
              <a:t>AppServer</a:t>
            </a:r>
            <a:endParaRPr lang="en-US" smtClean="0"/>
          </a:p>
          <a:p>
            <a:pPr marL="347472" indent="-347472"/>
            <a:r>
              <a:rPr lang="en-US" smtClean="0"/>
              <a:t>You must trim the Financials AppServer after each change to the custom code</a:t>
            </a:r>
          </a:p>
        </p:txBody>
      </p:sp>
      <p:sp>
        <p:nvSpPr>
          <p:cNvPr id="98307" name="Rectangle 2"/>
          <p:cNvSpPr>
            <a:spLocks noGrp="1" noChangeArrowheads="1"/>
          </p:cNvSpPr>
          <p:nvPr>
            <p:ph type="title"/>
          </p:nvPr>
        </p:nvSpPr>
        <p:spPr/>
        <p:txBody>
          <a:bodyPr/>
          <a:lstStyle/>
          <a:p>
            <a:pPr eaLnBrk="1" hangingPunct="1"/>
            <a:r>
              <a:rPr lang="en-US" smtClean="0"/>
              <a:t>BL Customizations</a:t>
            </a:r>
          </a:p>
        </p:txBody>
      </p:sp>
      <p:sp>
        <p:nvSpPr>
          <p:cNvPr id="98306" name="Footer Placeholder 3"/>
          <p:cNvSpPr>
            <a:spLocks noGrp="1"/>
          </p:cNvSpPr>
          <p:nvPr>
            <p:ph type="ftr" sz="quarter" idx="10"/>
          </p:nvPr>
        </p:nvSpPr>
        <p:spPr>
          <a:noFill/>
        </p:spPr>
        <p:txBody>
          <a:bodyPr/>
          <a:lstStyle/>
          <a:p>
            <a:r>
              <a:rPr lang="en-US" smtClean="0"/>
              <a:t>CUST_DEV_140</a:t>
            </a:r>
          </a:p>
        </p:txBody>
      </p:sp>
    </p:spTree>
  </p:cSld>
  <p:clrMapOvr>
    <a:masterClrMapping/>
  </p:clrMapOvr>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2" name="Rectangle 3"/>
          <p:cNvSpPr>
            <a:spLocks noGrp="1" noChangeArrowheads="1"/>
          </p:cNvSpPr>
          <p:nvPr>
            <p:ph idx="1"/>
          </p:nvPr>
        </p:nvSpPr>
        <p:spPr/>
        <p:txBody>
          <a:bodyPr/>
          <a:lstStyle/>
          <a:p>
            <a:pPr eaLnBrk="1" hangingPunct="1">
              <a:buNone/>
            </a:pPr>
            <a:r>
              <a:rPr lang="en-US" smtClean="0"/>
              <a:t>Set up in </a:t>
            </a:r>
            <a:r>
              <a:rPr lang="en-US" err="1" smtClean="0"/>
              <a:t>OpenEdge</a:t>
            </a:r>
            <a:r>
              <a:rPr lang="en-US" smtClean="0"/>
              <a:t> Architect:</a:t>
            </a:r>
          </a:p>
          <a:p>
            <a:r>
              <a:rPr lang="en-US" smtClean="0"/>
              <a:t>Start from an empty workspace</a:t>
            </a:r>
          </a:p>
          <a:p>
            <a:r>
              <a:rPr lang="en-US" smtClean="0"/>
              <a:t>Create an empty project</a:t>
            </a:r>
          </a:p>
          <a:p>
            <a:r>
              <a:rPr lang="en-US" smtClean="0"/>
              <a:t>Set project properties:</a:t>
            </a:r>
          </a:p>
          <a:p>
            <a:pPr lvl="1"/>
            <a:r>
              <a:rPr lang="en-US" smtClean="0"/>
              <a:t>Startup parameters</a:t>
            </a:r>
          </a:p>
          <a:p>
            <a:pPr lvl="1"/>
            <a:r>
              <a:rPr lang="en-US" smtClean="0"/>
              <a:t>Build destination (</a:t>
            </a:r>
            <a:r>
              <a:rPr lang="en-US" smtClean="0">
                <a:latin typeface="Courier New" pitchFamily="49" charset="0"/>
                <a:cs typeface="Courier New" pitchFamily="49" charset="0"/>
              </a:rPr>
              <a:t>&lt;</a:t>
            </a:r>
            <a:r>
              <a:rPr lang="en-US" err="1" smtClean="0">
                <a:latin typeface="Courier New" pitchFamily="49" charset="0"/>
                <a:cs typeface="Courier New" pitchFamily="49" charset="0"/>
              </a:rPr>
              <a:t>propath</a:t>
            </a:r>
            <a:r>
              <a:rPr lang="en-US" smtClean="0">
                <a:latin typeface="Courier New" pitchFamily="49" charset="0"/>
                <a:cs typeface="Courier New" pitchFamily="49" charset="0"/>
              </a:rPr>
              <a:t>&gt;/</a:t>
            </a:r>
            <a:r>
              <a:rPr lang="en-US" err="1" smtClean="0">
                <a:latin typeface="Courier New" pitchFamily="49" charset="0"/>
                <a:cs typeface="Courier New" pitchFamily="49" charset="0"/>
              </a:rPr>
              <a:t>customcode</a:t>
            </a:r>
            <a:r>
              <a:rPr lang="en-US" smtClean="0"/>
              <a:t>)</a:t>
            </a:r>
          </a:p>
          <a:p>
            <a:pPr lvl="1"/>
            <a:r>
              <a:rPr lang="en-US" smtClean="0"/>
              <a:t>PROPATH (contains definition + template folder)</a:t>
            </a:r>
          </a:p>
          <a:p>
            <a:pPr lvl="1"/>
            <a:r>
              <a:rPr lang="en-US" smtClean="0"/>
              <a:t>Database connections (from </a:t>
            </a:r>
            <a:r>
              <a:rPr lang="en-US" smtClean="0">
                <a:latin typeface="Courier New" pitchFamily="49" charset="0"/>
                <a:cs typeface="Courier New" pitchFamily="49" charset="0"/>
              </a:rPr>
              <a:t>server.xml</a:t>
            </a:r>
            <a:r>
              <a:rPr lang="en-US" smtClean="0"/>
              <a:t>)</a:t>
            </a:r>
          </a:p>
        </p:txBody>
      </p:sp>
      <p:sp>
        <p:nvSpPr>
          <p:cNvPr id="99331" name="Rectangle 2"/>
          <p:cNvSpPr>
            <a:spLocks noGrp="1" noChangeArrowheads="1"/>
          </p:cNvSpPr>
          <p:nvPr>
            <p:ph type="title"/>
          </p:nvPr>
        </p:nvSpPr>
        <p:spPr/>
        <p:txBody>
          <a:bodyPr/>
          <a:lstStyle/>
          <a:p>
            <a:pPr eaLnBrk="1" hangingPunct="1"/>
            <a:r>
              <a:rPr lang="en-US" smtClean="0"/>
              <a:t>BL Customizations</a:t>
            </a:r>
          </a:p>
        </p:txBody>
      </p:sp>
      <p:sp>
        <p:nvSpPr>
          <p:cNvPr id="99330" name="Footer Placeholder 3"/>
          <p:cNvSpPr>
            <a:spLocks noGrp="1"/>
          </p:cNvSpPr>
          <p:nvPr>
            <p:ph type="ftr" sz="quarter" idx="10"/>
          </p:nvPr>
        </p:nvSpPr>
        <p:spPr>
          <a:noFill/>
        </p:spPr>
        <p:txBody>
          <a:bodyPr/>
          <a:lstStyle/>
          <a:p>
            <a:r>
              <a:rPr lang="en-US" smtClean="0"/>
              <a:t>CUST_DEV_150</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3"/>
          <p:cNvSpPr>
            <a:spLocks noGrp="1" noChangeArrowheads="1"/>
          </p:cNvSpPr>
          <p:nvPr>
            <p:ph idx="1"/>
          </p:nvPr>
        </p:nvSpPr>
        <p:spPr/>
        <p:txBody>
          <a:bodyPr>
            <a:normAutofit fontScale="92500" lnSpcReduction="10000"/>
          </a:bodyPr>
          <a:lstStyle/>
          <a:p>
            <a:pPr marL="533400" indent="-533400" eaLnBrk="1" hangingPunct="1">
              <a:buNone/>
            </a:pPr>
            <a:r>
              <a:rPr lang="en-US" smtClean="0"/>
              <a:t>Verify the training environment is set up correctly:</a:t>
            </a:r>
          </a:p>
          <a:p>
            <a:pPr marL="347472" indent="-347472"/>
            <a:r>
              <a:rPr lang="en-US" smtClean="0"/>
              <a:t>Locate the </a:t>
            </a:r>
            <a:r>
              <a:rPr lang="en-US" smtClean="0">
                <a:latin typeface="Courier New" pitchFamily="49" charset="0"/>
                <a:cs typeface="Courier New" pitchFamily="49" charset="0"/>
              </a:rPr>
              <a:t>&lt;QADAPPSINSTALL&gt;/fin/Customization </a:t>
            </a:r>
            <a:r>
              <a:rPr lang="en-US" smtClean="0"/>
              <a:t>folder</a:t>
            </a:r>
          </a:p>
          <a:p>
            <a:pPr marL="347472" indent="-347472"/>
            <a:r>
              <a:rPr lang="en-US" smtClean="0"/>
              <a:t>Create subfolders in </a:t>
            </a:r>
            <a:r>
              <a:rPr lang="en-US" smtClean="0">
                <a:latin typeface="Courier New" pitchFamily="49" charset="0"/>
                <a:cs typeface="Courier New" pitchFamily="49" charset="0"/>
              </a:rPr>
              <a:t>&lt;CUST&gt;</a:t>
            </a:r>
            <a:r>
              <a:rPr lang="en-US" smtClean="0"/>
              <a:t> folder: </a:t>
            </a:r>
            <a:r>
              <a:rPr lang="en-US" sz="2200" smtClean="0">
                <a:latin typeface="Courier New" pitchFamily="49" charset="0"/>
                <a:cs typeface="Courier New" pitchFamily="49" charset="0"/>
              </a:rPr>
              <a:t>/dr01/training/</a:t>
            </a:r>
            <a:r>
              <a:rPr lang="en-US" sz="2200" err="1" smtClean="0">
                <a:latin typeface="Courier New" pitchFamily="49" charset="0"/>
                <a:cs typeface="Courier New" pitchFamily="49" charset="0"/>
              </a:rPr>
              <a:t>Customization_component_based</a:t>
            </a:r>
            <a:r>
              <a:rPr lang="en-US" sz="2200" smtClean="0">
                <a:latin typeface="Courier New" pitchFamily="49" charset="0"/>
                <a:cs typeface="Courier New" pitchFamily="49" charset="0"/>
              </a:rPr>
              <a:t> </a:t>
            </a:r>
            <a:r>
              <a:rPr lang="en-US" sz="2200" smtClean="0"/>
              <a:t>(or </a:t>
            </a:r>
            <a:r>
              <a:rPr lang="en-US" sz="2200" smtClean="0">
                <a:latin typeface="Courier New" pitchFamily="49" charset="0"/>
                <a:cs typeface="Courier New" pitchFamily="49" charset="0"/>
              </a:rPr>
              <a:t>z:\training\Customization_component_based</a:t>
            </a:r>
            <a:r>
              <a:rPr lang="en-US" sz="2200" smtClean="0"/>
              <a:t> on windows)</a:t>
            </a:r>
          </a:p>
          <a:p>
            <a:pPr marL="740664" lvl="1" indent="-283464"/>
            <a:r>
              <a:rPr lang="en-US" err="1" smtClean="0">
                <a:latin typeface="Courier New" pitchFamily="49" charset="0"/>
                <a:cs typeface="Courier New" pitchFamily="49" charset="0"/>
              </a:rPr>
              <a:t>customcode</a:t>
            </a:r>
            <a:endParaRPr lang="en-US" smtClean="0">
              <a:latin typeface="Courier New" pitchFamily="49" charset="0"/>
              <a:cs typeface="Courier New" pitchFamily="49" charset="0"/>
            </a:endParaRPr>
          </a:p>
          <a:p>
            <a:pPr marL="740664" lvl="1" indent="-283464"/>
            <a:r>
              <a:rPr lang="en-US" smtClean="0">
                <a:latin typeface="Courier New" pitchFamily="49" charset="0"/>
                <a:cs typeface="Courier New" pitchFamily="49" charset="0"/>
              </a:rPr>
              <a:t>work</a:t>
            </a:r>
          </a:p>
          <a:p>
            <a:pPr marL="347472" indent="-347472"/>
            <a:r>
              <a:rPr lang="en-US" smtClean="0"/>
              <a:t>Check the PROPATH of the Financials </a:t>
            </a:r>
            <a:r>
              <a:rPr lang="en-US" err="1" smtClean="0"/>
              <a:t>AppServer</a:t>
            </a:r>
            <a:r>
              <a:rPr lang="en-US" smtClean="0"/>
              <a:t> in </a:t>
            </a:r>
            <a:r>
              <a:rPr lang="en-US" sz="2200" smtClean="0">
                <a:latin typeface="Courier New" pitchFamily="49" charset="0"/>
                <a:cs typeface="Courier New" pitchFamily="49" charset="0"/>
              </a:rPr>
              <a:t>/dr01/progress/dlc101c/properties/</a:t>
            </a:r>
            <a:r>
              <a:rPr lang="en-US" sz="2200" err="1" smtClean="0">
                <a:latin typeface="Courier New" pitchFamily="49" charset="0"/>
                <a:cs typeface="Courier New" pitchFamily="49" charset="0"/>
              </a:rPr>
              <a:t>ubroker.properties</a:t>
            </a:r>
            <a:endParaRPr lang="en-US" sz="2200" smtClean="0">
              <a:latin typeface="Courier New" pitchFamily="49" charset="0"/>
              <a:cs typeface="Courier New" pitchFamily="49" charset="0"/>
            </a:endParaRPr>
          </a:p>
        </p:txBody>
      </p:sp>
      <p:sp>
        <p:nvSpPr>
          <p:cNvPr id="100355" name="Rectangle 2"/>
          <p:cNvSpPr>
            <a:spLocks noGrp="1" noChangeArrowheads="1"/>
          </p:cNvSpPr>
          <p:nvPr>
            <p:ph type="title"/>
          </p:nvPr>
        </p:nvSpPr>
        <p:spPr/>
        <p:txBody>
          <a:bodyPr/>
          <a:lstStyle/>
          <a:p>
            <a:pPr eaLnBrk="1" hangingPunct="1"/>
            <a:r>
              <a:rPr lang="en-US" smtClean="0"/>
              <a:t>Customization Exercise – Set Up</a:t>
            </a:r>
          </a:p>
        </p:txBody>
      </p:sp>
      <p:sp>
        <p:nvSpPr>
          <p:cNvPr id="100354" name="Footer Placeholder 3"/>
          <p:cNvSpPr>
            <a:spLocks noGrp="1"/>
          </p:cNvSpPr>
          <p:nvPr>
            <p:ph type="ftr" sz="quarter" idx="10"/>
          </p:nvPr>
        </p:nvSpPr>
        <p:spPr>
          <a:noFill/>
        </p:spPr>
        <p:txBody>
          <a:bodyPr/>
          <a:lstStyle/>
          <a:p>
            <a:r>
              <a:rPr lang="en-US" smtClean="0"/>
              <a:t>CUST_DEV_160</a:t>
            </a:r>
          </a:p>
        </p:txBody>
      </p:sp>
    </p:spTree>
  </p:cSld>
  <p:clrMapOvr>
    <a:masterClrMapping/>
  </p:clrMapOvr>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3"/>
          <p:cNvSpPr>
            <a:spLocks noGrp="1" noChangeArrowheads="1"/>
          </p:cNvSpPr>
          <p:nvPr>
            <p:ph idx="1"/>
          </p:nvPr>
        </p:nvSpPr>
        <p:spPr/>
        <p:txBody>
          <a:bodyPr>
            <a:normAutofit fontScale="62500" lnSpcReduction="20000"/>
          </a:bodyPr>
          <a:lstStyle/>
          <a:p>
            <a:pPr marL="533400" indent="-533400" eaLnBrk="1" hangingPunct="1">
              <a:buNone/>
            </a:pPr>
            <a:r>
              <a:rPr lang="en-US" sz="3800" smtClean="0"/>
              <a:t>Initial development</a:t>
            </a:r>
          </a:p>
          <a:p>
            <a:pPr marL="533400" indent="-533400" eaLnBrk="1" hangingPunct="1">
              <a:buNone/>
            </a:pPr>
            <a:endParaRPr lang="en-US" sz="2000" smtClean="0"/>
          </a:p>
          <a:p>
            <a:pPr marL="533400" indent="-533400" eaLnBrk="1" hangingPunct="1">
              <a:buNone/>
            </a:pPr>
            <a:r>
              <a:rPr lang="en-US" sz="2900" smtClean="0"/>
              <a:t>In the </a:t>
            </a:r>
            <a:r>
              <a:rPr lang="en-US" sz="2900" smtClean="0">
                <a:latin typeface="Courier New" pitchFamily="49" charset="0"/>
                <a:cs typeface="Courier New" pitchFamily="49" charset="0"/>
              </a:rPr>
              <a:t>work</a:t>
            </a:r>
            <a:r>
              <a:rPr lang="en-US" sz="2900" smtClean="0"/>
              <a:t> subfolder:</a:t>
            </a:r>
          </a:p>
          <a:p>
            <a:pPr marL="533400" indent="-533400" eaLnBrk="1" hangingPunct="1">
              <a:buNone/>
            </a:pPr>
            <a:endParaRPr lang="en-US" sz="2000" smtClean="0"/>
          </a:p>
          <a:p>
            <a:pPr marL="347472" indent="-347472"/>
            <a:r>
              <a:rPr lang="en-US" sz="2800" smtClean="0"/>
              <a:t>Copy the template </a:t>
            </a:r>
            <a:r>
              <a:rPr lang="en-US" sz="2800" smtClean="0">
                <a:latin typeface="Courier New" pitchFamily="49" charset="0"/>
                <a:cs typeface="Courier New" pitchFamily="49" charset="0"/>
              </a:rPr>
              <a:t>.p</a:t>
            </a:r>
            <a:r>
              <a:rPr lang="en-US" sz="2800" smtClean="0"/>
              <a:t> file from </a:t>
            </a:r>
            <a:r>
              <a:rPr lang="en-US" sz="2800" smtClean="0">
                <a:latin typeface="Courier New" pitchFamily="49" charset="0"/>
                <a:cs typeface="Courier New" pitchFamily="49" charset="0"/>
              </a:rPr>
              <a:t>fin/Customization/template</a:t>
            </a:r>
          </a:p>
          <a:p>
            <a:pPr marL="495300" indent="-381000">
              <a:buNone/>
            </a:pPr>
            <a:endParaRPr lang="en-US" sz="2200" smtClean="0">
              <a:latin typeface="Courier New" pitchFamily="49" charset="0"/>
              <a:cs typeface="Courier New" pitchFamily="49" charset="0"/>
            </a:endParaRPr>
          </a:p>
          <a:p>
            <a:pPr marL="576072" indent="0">
              <a:buNone/>
            </a:pPr>
            <a:r>
              <a:rPr lang="en-US" sz="2900" smtClean="0"/>
              <a:t>Always keep the same name (for example,  </a:t>
            </a:r>
            <a:r>
              <a:rPr lang="en-US" sz="2900" err="1" smtClean="0">
                <a:latin typeface="Courier New" pitchFamily="49" charset="0"/>
                <a:cs typeface="Courier New" pitchFamily="49" charset="0"/>
              </a:rPr>
              <a:t>bposting.p</a:t>
            </a:r>
            <a:r>
              <a:rPr lang="en-US" sz="2900" smtClean="0"/>
              <a:t>)</a:t>
            </a:r>
          </a:p>
          <a:p>
            <a:pPr marL="495300" indent="-381000">
              <a:buNone/>
            </a:pPr>
            <a:endParaRPr lang="en-US" sz="1800" smtClean="0"/>
          </a:p>
          <a:p>
            <a:pPr marL="347472" indent="-347472"/>
            <a:r>
              <a:rPr lang="en-US" sz="2800" smtClean="0"/>
              <a:t>Perform the required changes in the .p file</a:t>
            </a:r>
          </a:p>
          <a:p>
            <a:pPr marL="740664" lvl="1" indent="-283464"/>
            <a:r>
              <a:rPr lang="en-US" sz="2900" smtClean="0"/>
              <a:t>Keep the first three lines:</a:t>
            </a:r>
          </a:p>
          <a:p>
            <a:pPr marL="857250" lvl="1" indent="-342900"/>
            <a:endParaRPr lang="en-US" smtClean="0"/>
          </a:p>
          <a:p>
            <a:pPr marL="857250" lvl="1" indent="-342900"/>
            <a:endParaRPr lang="en-US"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1714500" lvl="3" indent="-342900" eaLnBrk="1" hangingPunct="1"/>
            <a:endParaRPr lang="en-US" sz="1600" smtClean="0"/>
          </a:p>
          <a:p>
            <a:pPr marL="740664" lvl="1" indent="-283464"/>
            <a:r>
              <a:rPr lang="en-US" sz="2900" smtClean="0"/>
              <a:t>Remove all sections for methods that do not get customized</a:t>
            </a:r>
          </a:p>
          <a:p>
            <a:pPr marL="740664" lvl="1" indent="-283464"/>
            <a:r>
              <a:rPr lang="en-US" sz="2900" smtClean="0"/>
              <a:t>For the method to be customized, uncomment the </a:t>
            </a:r>
            <a:r>
              <a:rPr lang="en-US" sz="2900" i="1" smtClean="0"/>
              <a:t>before</a:t>
            </a:r>
            <a:r>
              <a:rPr lang="en-US" sz="2900" smtClean="0"/>
              <a:t> or </a:t>
            </a:r>
            <a:r>
              <a:rPr lang="en-US" sz="2900" i="1" smtClean="0"/>
              <a:t>after</a:t>
            </a:r>
            <a:r>
              <a:rPr lang="en-US" sz="2900" smtClean="0"/>
              <a:t> hook and add code</a:t>
            </a:r>
          </a:p>
          <a:p>
            <a:pPr marL="347472" indent="-347472"/>
            <a:r>
              <a:rPr lang="en-US" sz="2800" smtClean="0"/>
              <a:t>Best to work with a </a:t>
            </a:r>
            <a:r>
              <a:rPr lang="en-US" sz="2800" err="1" smtClean="0">
                <a:latin typeface="Courier New" pitchFamily="49" charset="0"/>
                <a:cs typeface="Courier New" pitchFamily="49" charset="0"/>
              </a:rPr>
              <a:t>build.p</a:t>
            </a:r>
            <a:r>
              <a:rPr lang="en-US" sz="2800" smtClean="0"/>
              <a:t> file that automatically compiles all Customization </a:t>
            </a:r>
            <a:r>
              <a:rPr lang="en-US" sz="2800" smtClean="0">
                <a:latin typeface="Courier New" pitchFamily="49" charset="0"/>
                <a:cs typeface="Courier New" pitchFamily="49" charset="0"/>
              </a:rPr>
              <a:t>.p</a:t>
            </a:r>
            <a:r>
              <a:rPr lang="en-US" sz="2800" smtClean="0"/>
              <a:t> files into the right location (the </a:t>
            </a:r>
            <a:r>
              <a:rPr lang="en-US" sz="2800" err="1" smtClean="0">
                <a:latin typeface="Courier New" pitchFamily="49" charset="0"/>
                <a:cs typeface="Courier New" pitchFamily="49" charset="0"/>
              </a:rPr>
              <a:t>customcode</a:t>
            </a:r>
            <a:r>
              <a:rPr lang="en-US" sz="2800" smtClean="0"/>
              <a:t> subfolder)</a:t>
            </a:r>
          </a:p>
        </p:txBody>
      </p:sp>
      <p:sp>
        <p:nvSpPr>
          <p:cNvPr id="101379" name="Rectangle 2"/>
          <p:cNvSpPr>
            <a:spLocks noGrp="1" noChangeArrowheads="1"/>
          </p:cNvSpPr>
          <p:nvPr>
            <p:ph type="title"/>
          </p:nvPr>
        </p:nvSpPr>
        <p:spPr/>
        <p:txBody>
          <a:bodyPr/>
          <a:lstStyle/>
          <a:p>
            <a:pPr eaLnBrk="1" hangingPunct="1"/>
            <a:r>
              <a:rPr lang="en-US" smtClean="0"/>
              <a:t>BL Customizations</a:t>
            </a:r>
          </a:p>
        </p:txBody>
      </p:sp>
      <p:sp>
        <p:nvSpPr>
          <p:cNvPr id="101378" name="Footer Placeholder 3"/>
          <p:cNvSpPr>
            <a:spLocks noGrp="1"/>
          </p:cNvSpPr>
          <p:nvPr>
            <p:ph type="ftr" sz="quarter" idx="10"/>
          </p:nvPr>
        </p:nvSpPr>
        <p:spPr>
          <a:noFill/>
        </p:spPr>
        <p:txBody>
          <a:bodyPr/>
          <a:lstStyle/>
          <a:p>
            <a:r>
              <a:rPr lang="en-US" smtClean="0"/>
              <a:t>CUST_DEV_170</a:t>
            </a:r>
          </a:p>
        </p:txBody>
      </p:sp>
      <p:sp>
        <p:nvSpPr>
          <p:cNvPr id="101381" name="Rectangle 4"/>
          <p:cNvSpPr>
            <a:spLocks noChangeArrowheads="1"/>
          </p:cNvSpPr>
          <p:nvPr/>
        </p:nvSpPr>
        <p:spPr bwMode="auto">
          <a:xfrm>
            <a:off x="1990744" y="3514731"/>
            <a:ext cx="5224462" cy="842963"/>
          </a:xfrm>
          <a:prstGeom prst="rect">
            <a:avLst/>
          </a:prstGeom>
          <a:noFill/>
          <a:ln w="9525" algn="ctr">
            <a:solidFill>
              <a:schemeClr val="tx1"/>
            </a:solidFill>
            <a:miter lim="800000"/>
            <a:headEnd/>
            <a:tailEnd/>
          </a:ln>
        </p:spPr>
        <p:txBody>
          <a:bodyPr wrap="none" tIns="91440" bIns="91440" anchor="ctr"/>
          <a:lstStyle/>
          <a:p>
            <a:pPr algn="l"/>
            <a:r>
              <a:rPr lang="en-US" sz="1400" b="0">
                <a:latin typeface="Courier New" pitchFamily="49" charset="0"/>
              </a:rPr>
              <a:t>/* Customization code for component BCountry */</a:t>
            </a:r>
          </a:p>
          <a:p>
            <a:pPr algn="l"/>
            <a:r>
              <a:rPr lang="en-US" sz="1400" b="0">
                <a:latin typeface="Courier New" pitchFamily="49" charset="0"/>
              </a:rPr>
              <a:t>&amp;scoped-define class-version 39.0</a:t>
            </a:r>
          </a:p>
          <a:p>
            <a:pPr algn="l"/>
            <a:r>
              <a:rPr lang="en-US" sz="1400" b="0">
                <a:latin typeface="Courier New" pitchFamily="49" charset="0"/>
              </a:rPr>
              <a:t>{ definition/bcountry.i }</a:t>
            </a:r>
            <a:endParaRPr lang="en-US" sz="1400">
              <a:latin typeface="Courier New" pitchFamily="49" charset="0"/>
            </a:endParaRPr>
          </a:p>
        </p:txBody>
      </p:sp>
    </p:spTree>
  </p:cSld>
  <p:clrMapOvr>
    <a:masterClrMapping/>
  </p:clrMapOvr>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4" name="Rectangle 3"/>
          <p:cNvSpPr>
            <a:spLocks noGrp="1" noChangeArrowheads="1"/>
          </p:cNvSpPr>
          <p:nvPr>
            <p:ph idx="1"/>
          </p:nvPr>
        </p:nvSpPr>
        <p:spPr/>
        <p:txBody>
          <a:bodyPr/>
          <a:lstStyle/>
          <a:p>
            <a:pPr marL="533400" indent="-533400" eaLnBrk="1" hangingPunct="1">
              <a:buNone/>
            </a:pPr>
            <a:r>
              <a:rPr lang="en-US" smtClean="0"/>
              <a:t>Build Procedure Example</a:t>
            </a:r>
          </a:p>
        </p:txBody>
      </p:sp>
      <p:sp>
        <p:nvSpPr>
          <p:cNvPr id="102403" name="Rectangle 2"/>
          <p:cNvSpPr>
            <a:spLocks noGrp="1" noChangeArrowheads="1"/>
          </p:cNvSpPr>
          <p:nvPr>
            <p:ph type="title"/>
          </p:nvPr>
        </p:nvSpPr>
        <p:spPr/>
        <p:txBody>
          <a:bodyPr/>
          <a:lstStyle/>
          <a:p>
            <a:pPr eaLnBrk="1" hangingPunct="1"/>
            <a:r>
              <a:rPr lang="en-US" smtClean="0"/>
              <a:t>BL Customizations</a:t>
            </a:r>
          </a:p>
        </p:txBody>
      </p:sp>
      <p:sp>
        <p:nvSpPr>
          <p:cNvPr id="102402" name="Footer Placeholder 3"/>
          <p:cNvSpPr>
            <a:spLocks noGrp="1"/>
          </p:cNvSpPr>
          <p:nvPr>
            <p:ph type="ftr" sz="quarter" idx="10"/>
          </p:nvPr>
        </p:nvSpPr>
        <p:spPr>
          <a:noFill/>
        </p:spPr>
        <p:txBody>
          <a:bodyPr/>
          <a:lstStyle/>
          <a:p>
            <a:r>
              <a:rPr lang="en-US" smtClean="0"/>
              <a:t>CUST_DEV_180</a:t>
            </a:r>
          </a:p>
        </p:txBody>
      </p:sp>
      <p:sp>
        <p:nvSpPr>
          <p:cNvPr id="102405" name="Text Box 4"/>
          <p:cNvSpPr txBox="1">
            <a:spLocks noChangeArrowheads="1"/>
          </p:cNvSpPr>
          <p:nvPr/>
        </p:nvSpPr>
        <p:spPr bwMode="auto">
          <a:xfrm>
            <a:off x="1105513" y="2204864"/>
            <a:ext cx="6925294" cy="2554545"/>
          </a:xfrm>
          <a:prstGeom prst="rect">
            <a:avLst/>
          </a:prstGeom>
          <a:noFill/>
          <a:ln w="9525" algn="ctr">
            <a:solidFill>
              <a:schemeClr val="tx1"/>
            </a:solidFill>
            <a:miter lim="800000"/>
            <a:headEnd/>
            <a:tailEnd/>
          </a:ln>
        </p:spPr>
        <p:txBody>
          <a:bodyPr wrap="none" tIns="91440" bIns="91440">
            <a:spAutoFit/>
          </a:bodyPr>
          <a:lstStyle/>
          <a:p>
            <a:pPr algn="l"/>
            <a:r>
              <a:rPr lang="en-US" sz="1400">
                <a:latin typeface="+mj-lt"/>
              </a:rPr>
              <a:t>/* Specify the </a:t>
            </a:r>
            <a:r>
              <a:rPr lang="en-US" sz="1400" err="1">
                <a:latin typeface="+mj-lt"/>
              </a:rPr>
              <a:t>propath</a:t>
            </a:r>
            <a:r>
              <a:rPr lang="en-US" sz="1400">
                <a:latin typeface="+mj-lt"/>
              </a:rPr>
              <a:t> first */</a:t>
            </a:r>
          </a:p>
          <a:p>
            <a:pPr algn="l"/>
            <a:r>
              <a:rPr lang="en-US" sz="1400">
                <a:latin typeface="+mj-lt"/>
              </a:rPr>
              <a:t>ASSIGN PROPATH = "Z:\qadapps\qea\fin\Customization</a:t>
            </a:r>
            <a:r>
              <a:rPr lang="en-US" sz="1400" smtClean="0">
                <a:latin typeface="+mj-lt"/>
              </a:rPr>
              <a:t>"</a:t>
            </a:r>
            <a:endParaRPr lang="en-US" sz="1400">
              <a:latin typeface="+mj-lt"/>
            </a:endParaRPr>
          </a:p>
          <a:p>
            <a:pPr algn="l"/>
            <a:endParaRPr lang="en-US" sz="1400">
              <a:latin typeface="+mj-lt"/>
            </a:endParaRPr>
          </a:p>
          <a:p>
            <a:pPr algn="l"/>
            <a:r>
              <a:rPr lang="en-US" sz="1400">
                <a:latin typeface="+mj-lt"/>
              </a:rPr>
              <a:t>/* For direct access to the database tables */</a:t>
            </a:r>
          </a:p>
          <a:p>
            <a:pPr algn="l"/>
            <a:r>
              <a:rPr lang="en-US" sz="1400">
                <a:latin typeface="+mj-lt"/>
              </a:rPr>
              <a:t>IF NOT CONNECTED("</a:t>
            </a:r>
            <a:r>
              <a:rPr lang="en-US" sz="1400" err="1">
                <a:latin typeface="+mj-lt"/>
              </a:rPr>
              <a:t>qaddb</a:t>
            </a:r>
            <a:r>
              <a:rPr lang="en-US" sz="1400">
                <a:latin typeface="+mj-lt"/>
              </a:rPr>
              <a:t>") THEN CONNECT -H </a:t>
            </a:r>
            <a:r>
              <a:rPr lang="en-US" sz="1400" err="1">
                <a:latin typeface="+mj-lt"/>
              </a:rPr>
              <a:t>qaddemo</a:t>
            </a:r>
            <a:r>
              <a:rPr lang="en-US" sz="1400">
                <a:latin typeface="+mj-lt"/>
              </a:rPr>
              <a:t> -S 7744 </a:t>
            </a:r>
            <a:r>
              <a:rPr lang="en-US" sz="1400" err="1" smtClean="0">
                <a:latin typeface="+mj-lt"/>
              </a:rPr>
              <a:t>qaddb</a:t>
            </a:r>
            <a:endParaRPr lang="en-US" sz="1400">
              <a:latin typeface="+mj-lt"/>
            </a:endParaRPr>
          </a:p>
          <a:p>
            <a:pPr algn="l"/>
            <a:endParaRPr lang="en-US" sz="1400">
              <a:latin typeface="+mj-lt"/>
            </a:endParaRPr>
          </a:p>
          <a:p>
            <a:pPr algn="l"/>
            <a:r>
              <a:rPr lang="en-US" sz="1400">
                <a:latin typeface="+mj-lt"/>
              </a:rPr>
              <a:t>/* Compile all customized code */</a:t>
            </a:r>
          </a:p>
          <a:p>
            <a:pPr algn="l"/>
            <a:r>
              <a:rPr lang="en-US" sz="1400">
                <a:latin typeface="+mj-lt"/>
              </a:rPr>
              <a:t>COMPILE Z:\training\Customization_component_based\work\bcostcentre.p </a:t>
            </a:r>
          </a:p>
          <a:p>
            <a:pPr algn="l"/>
            <a:r>
              <a:rPr lang="en-US" sz="1400">
                <a:latin typeface="+mj-lt"/>
              </a:rPr>
              <a:t>        SAVE INTO Z:\</a:t>
            </a:r>
            <a:r>
              <a:rPr lang="en-US" sz="1400" smtClean="0">
                <a:latin typeface="+mj-lt"/>
              </a:rPr>
              <a:t>training\Customization_component_based\customcode</a:t>
            </a:r>
            <a:endParaRPr lang="en-US" sz="1400">
              <a:latin typeface="+mj-lt"/>
            </a:endParaRPr>
          </a:p>
          <a:p>
            <a:pPr algn="l"/>
            <a:r>
              <a:rPr lang="en-US" sz="1400">
                <a:latin typeface="+mj-lt"/>
              </a:rPr>
              <a:t>COMPILE Z:\training\Customization_component_based\work\bcountry.p </a:t>
            </a:r>
          </a:p>
          <a:p>
            <a:pPr algn="l"/>
            <a:r>
              <a:rPr lang="en-US" sz="1400">
                <a:latin typeface="+mj-lt"/>
              </a:rPr>
              <a:t>        SAVE INTO Z:\</a:t>
            </a:r>
            <a:r>
              <a:rPr lang="en-US" sz="1400" smtClean="0">
                <a:latin typeface="+mj-lt"/>
              </a:rPr>
              <a:t>training\Customization_component_based\customcode</a:t>
            </a:r>
            <a:endParaRPr lang="en-US" sz="1400">
              <a:latin typeface="+mj-lt"/>
            </a:endParaRPr>
          </a:p>
        </p:txBody>
      </p:sp>
    </p:spTree>
  </p:cSld>
  <p:clrMapOvr>
    <a:masterClrMapping/>
  </p:clrMapOvr>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8" name="Rectangle 3"/>
          <p:cNvSpPr>
            <a:spLocks noGrp="1" noChangeArrowheads="1"/>
          </p:cNvSpPr>
          <p:nvPr>
            <p:ph idx="1"/>
          </p:nvPr>
        </p:nvSpPr>
        <p:spPr/>
        <p:txBody>
          <a:bodyPr/>
          <a:lstStyle/>
          <a:p>
            <a:pPr marL="533400" indent="-533400" eaLnBrk="1" hangingPunct="1">
              <a:buNone/>
            </a:pPr>
            <a:r>
              <a:rPr lang="en-US" smtClean="0"/>
              <a:t>Deploy Customizations</a:t>
            </a:r>
          </a:p>
          <a:p>
            <a:pPr marL="347472" indent="-347472"/>
            <a:r>
              <a:rPr lang="en-US" smtClean="0"/>
              <a:t>Make sure the compiled </a:t>
            </a:r>
            <a:r>
              <a:rPr lang="en-US" smtClean="0">
                <a:latin typeface="Courier New" pitchFamily="49" charset="0"/>
                <a:cs typeface="Courier New" pitchFamily="49" charset="0"/>
              </a:rPr>
              <a:t>.r</a:t>
            </a:r>
            <a:r>
              <a:rPr lang="en-US" smtClean="0"/>
              <a:t> code for the Customization is placed in the correct folder (the </a:t>
            </a:r>
            <a:r>
              <a:rPr lang="en-US" err="1" smtClean="0">
                <a:latin typeface="Courier New" pitchFamily="49" charset="0"/>
                <a:cs typeface="Courier New" pitchFamily="49" charset="0"/>
              </a:rPr>
              <a:t>customcode</a:t>
            </a:r>
            <a:r>
              <a:rPr lang="en-US" smtClean="0"/>
              <a:t> folder)</a:t>
            </a:r>
          </a:p>
          <a:p>
            <a:pPr marL="347472" indent="-347472"/>
            <a:r>
              <a:rPr lang="en-US" smtClean="0"/>
              <a:t>Trim the Financials </a:t>
            </a:r>
            <a:r>
              <a:rPr lang="en-US" err="1" smtClean="0"/>
              <a:t>AppServer</a:t>
            </a:r>
            <a:r>
              <a:rPr lang="en-US" smtClean="0"/>
              <a:t> to make sure the changes are picked up correctly</a:t>
            </a:r>
          </a:p>
          <a:p>
            <a:pPr marL="347472" indent="-347472"/>
            <a:r>
              <a:rPr lang="en-US" smtClean="0"/>
              <a:t>Use the System Monitor function to verify the Customization is active</a:t>
            </a:r>
          </a:p>
          <a:p>
            <a:pPr marL="914400" lvl="1" indent="-457200" eaLnBrk="1" hangingPunct="1">
              <a:buFont typeface="Times New Roman" pitchFamily="18" charset="0"/>
              <a:buNone/>
            </a:pPr>
            <a:endParaRPr lang="en-US" smtClean="0"/>
          </a:p>
        </p:txBody>
      </p:sp>
      <p:sp>
        <p:nvSpPr>
          <p:cNvPr id="103427" name="Rectangle 2"/>
          <p:cNvSpPr>
            <a:spLocks noGrp="1" noChangeArrowheads="1"/>
          </p:cNvSpPr>
          <p:nvPr>
            <p:ph type="title"/>
          </p:nvPr>
        </p:nvSpPr>
        <p:spPr/>
        <p:txBody>
          <a:bodyPr/>
          <a:lstStyle/>
          <a:p>
            <a:pPr eaLnBrk="1" hangingPunct="1"/>
            <a:r>
              <a:rPr lang="en-US" smtClean="0"/>
              <a:t>BL Customizations</a:t>
            </a:r>
          </a:p>
        </p:txBody>
      </p:sp>
      <p:sp>
        <p:nvSpPr>
          <p:cNvPr id="103426" name="Footer Placeholder 3"/>
          <p:cNvSpPr>
            <a:spLocks noGrp="1"/>
          </p:cNvSpPr>
          <p:nvPr>
            <p:ph type="ftr" sz="quarter" idx="10"/>
          </p:nvPr>
        </p:nvSpPr>
        <p:spPr>
          <a:noFill/>
        </p:spPr>
        <p:txBody>
          <a:bodyPr/>
          <a:lstStyle/>
          <a:p>
            <a:r>
              <a:rPr lang="en-US" smtClean="0"/>
              <a:t>CUST_DEV_190</a:t>
            </a:r>
          </a:p>
        </p:txBody>
      </p:sp>
    </p:spTree>
  </p:cSld>
  <p:clrMapOvr>
    <a:masterClrMapping/>
  </p:clrMapOvr>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2" name="Rectangle 3"/>
          <p:cNvSpPr>
            <a:spLocks noGrp="1" noChangeArrowheads="1"/>
          </p:cNvSpPr>
          <p:nvPr>
            <p:ph idx="1"/>
          </p:nvPr>
        </p:nvSpPr>
        <p:spPr>
          <a:noFill/>
        </p:spPr>
        <p:txBody>
          <a:bodyPr/>
          <a:lstStyle/>
          <a:p>
            <a:pPr marL="533400" indent="-533400" eaLnBrk="1" hangingPunct="1">
              <a:buNone/>
            </a:pPr>
            <a:r>
              <a:rPr lang="en-US" smtClean="0"/>
              <a:t>Use System Monitor to check:</a:t>
            </a:r>
          </a:p>
          <a:p>
            <a:pPr marL="347472" indent="-347472"/>
            <a:r>
              <a:rPr lang="en-US" smtClean="0"/>
              <a:t>If Customization is active</a:t>
            </a:r>
          </a:p>
          <a:p>
            <a:pPr marL="347472" indent="-347472"/>
            <a:r>
              <a:rPr lang="en-US" smtClean="0"/>
              <a:t>Which hooks are implemented by the backend Customization</a:t>
            </a:r>
          </a:p>
        </p:txBody>
      </p:sp>
      <p:sp>
        <p:nvSpPr>
          <p:cNvPr id="104451" name="Rectangle 2"/>
          <p:cNvSpPr>
            <a:spLocks noGrp="1" noChangeArrowheads="1"/>
          </p:cNvSpPr>
          <p:nvPr>
            <p:ph type="title"/>
          </p:nvPr>
        </p:nvSpPr>
        <p:spPr/>
        <p:txBody>
          <a:bodyPr/>
          <a:lstStyle/>
          <a:p>
            <a:pPr eaLnBrk="1" hangingPunct="1"/>
            <a:r>
              <a:rPr lang="en-US" smtClean="0"/>
              <a:t>BL Customizations</a:t>
            </a:r>
          </a:p>
        </p:txBody>
      </p:sp>
      <p:sp>
        <p:nvSpPr>
          <p:cNvPr id="104450" name="Footer Placeholder 3"/>
          <p:cNvSpPr>
            <a:spLocks noGrp="1"/>
          </p:cNvSpPr>
          <p:nvPr>
            <p:ph type="ftr" sz="quarter" idx="10"/>
          </p:nvPr>
        </p:nvSpPr>
        <p:spPr>
          <a:noFill/>
        </p:spPr>
        <p:txBody>
          <a:bodyPr/>
          <a:lstStyle/>
          <a:p>
            <a:r>
              <a:rPr lang="en-US" smtClean="0"/>
              <a:t>CUST_DEV_200</a:t>
            </a:r>
          </a:p>
        </p:txBody>
      </p:sp>
      <p:pic>
        <p:nvPicPr>
          <p:cNvPr id="104453" name="Picture 4"/>
          <p:cNvPicPr>
            <a:picLocks noChangeAspect="1" noChangeArrowheads="1"/>
          </p:cNvPicPr>
          <p:nvPr/>
        </p:nvPicPr>
        <p:blipFill>
          <a:blip r:embed="rId3" cstate="print"/>
          <a:srcRect/>
          <a:stretch>
            <a:fillRect/>
          </a:stretch>
        </p:blipFill>
        <p:spPr bwMode="auto">
          <a:xfrm>
            <a:off x="1538618" y="2906731"/>
            <a:ext cx="6062663" cy="3236913"/>
          </a:xfrm>
          <a:prstGeom prst="rect">
            <a:avLst/>
          </a:prstGeom>
          <a:noFill/>
          <a:ln w="9525" algn="ctr">
            <a:noFill/>
            <a:miter lim="800000"/>
            <a:headEnd/>
            <a:tailEnd/>
          </a:ln>
        </p:spPr>
      </p:pic>
    </p:spTree>
  </p:cSld>
  <p:clrMapOvr>
    <a:masterClrMapping/>
  </p:clrMapOvr>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3"/>
          <p:cNvSpPr>
            <a:spLocks noGrp="1" noChangeArrowheads="1"/>
          </p:cNvSpPr>
          <p:nvPr>
            <p:ph idx="1"/>
          </p:nvPr>
        </p:nvSpPr>
        <p:spPr/>
        <p:txBody>
          <a:bodyPr>
            <a:normAutofit/>
          </a:bodyPr>
          <a:lstStyle/>
          <a:p>
            <a:pPr eaLnBrk="1" hangingPunct="1">
              <a:buNone/>
            </a:pPr>
            <a:r>
              <a:rPr lang="en-US" smtClean="0"/>
              <a:t>Maintain Custom Code</a:t>
            </a:r>
          </a:p>
          <a:p>
            <a:r>
              <a:rPr lang="en-US" smtClean="0"/>
              <a:t>Change the custom code:</a:t>
            </a:r>
          </a:p>
          <a:p>
            <a:pPr lvl="1"/>
            <a:r>
              <a:rPr lang="en-US" smtClean="0"/>
              <a:t>In existing methods</a:t>
            </a:r>
          </a:p>
          <a:p>
            <a:pPr lvl="1"/>
            <a:r>
              <a:rPr lang="en-US" smtClean="0"/>
              <a:t>For new Customizations in the same business component, copy the proper section from the template code file to the custom code file</a:t>
            </a:r>
          </a:p>
          <a:p>
            <a:pPr lvl="1"/>
            <a:r>
              <a:rPr lang="en-US" smtClean="0"/>
              <a:t>For new Customizations in another business component, repeat the steps for the initial custom coding (copy template, change code)</a:t>
            </a:r>
          </a:p>
          <a:p>
            <a:r>
              <a:rPr lang="en-US" smtClean="0"/>
              <a:t>Execute the build script to recompile the custom code</a:t>
            </a:r>
          </a:p>
          <a:p>
            <a:r>
              <a:rPr lang="en-US" smtClean="0"/>
              <a:t>Trim the Financials </a:t>
            </a:r>
            <a:r>
              <a:rPr lang="en-US" err="1" smtClean="0"/>
              <a:t>AppServer</a:t>
            </a:r>
            <a:endParaRPr lang="en-US" smtClean="0"/>
          </a:p>
        </p:txBody>
      </p:sp>
      <p:sp>
        <p:nvSpPr>
          <p:cNvPr id="105475" name="Rectangle 2"/>
          <p:cNvSpPr>
            <a:spLocks noGrp="1" noChangeArrowheads="1"/>
          </p:cNvSpPr>
          <p:nvPr>
            <p:ph type="title"/>
          </p:nvPr>
        </p:nvSpPr>
        <p:spPr/>
        <p:txBody>
          <a:bodyPr/>
          <a:lstStyle/>
          <a:p>
            <a:pPr eaLnBrk="1" hangingPunct="1"/>
            <a:r>
              <a:rPr lang="en-US" smtClean="0"/>
              <a:t>BL Customizations</a:t>
            </a:r>
          </a:p>
        </p:txBody>
      </p:sp>
      <p:sp>
        <p:nvSpPr>
          <p:cNvPr id="105474" name="Footer Placeholder 3"/>
          <p:cNvSpPr>
            <a:spLocks noGrp="1"/>
          </p:cNvSpPr>
          <p:nvPr>
            <p:ph type="ftr" sz="quarter" idx="10"/>
          </p:nvPr>
        </p:nvSpPr>
        <p:spPr>
          <a:noFill/>
        </p:spPr>
        <p:txBody>
          <a:bodyPr/>
          <a:lstStyle/>
          <a:p>
            <a:r>
              <a:rPr lang="en-US" smtClean="0"/>
              <a:t>CUST_DEV_210</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500" name="Rectangle 3"/>
          <p:cNvSpPr>
            <a:spLocks noGrp="1" noChangeArrowheads="1"/>
          </p:cNvSpPr>
          <p:nvPr>
            <p:ph idx="1"/>
          </p:nvPr>
        </p:nvSpPr>
        <p:spPr/>
        <p:txBody>
          <a:bodyPr>
            <a:normAutofit fontScale="85000" lnSpcReduction="20000"/>
          </a:bodyPr>
          <a:lstStyle/>
          <a:p>
            <a:pPr eaLnBrk="1" hangingPunct="1">
              <a:buNone/>
            </a:pPr>
            <a:r>
              <a:rPr lang="en-US" smtClean="0"/>
              <a:t>Maintain Custom Code</a:t>
            </a:r>
          </a:p>
          <a:p>
            <a:pPr eaLnBrk="1" hangingPunct="1">
              <a:buNone/>
            </a:pPr>
            <a:r>
              <a:rPr lang="en-US" smtClean="0"/>
              <a:t>In case of a version upgrade or patch install:</a:t>
            </a:r>
          </a:p>
          <a:p>
            <a:r>
              <a:rPr lang="en-US" sz="2800" smtClean="0"/>
              <a:t>Perform a source code comparison between the most recent Customization template code and the code in the </a:t>
            </a:r>
            <a:r>
              <a:rPr lang="en-US" sz="2800" err="1" smtClean="0">
                <a:latin typeface="Courier New" pitchFamily="49" charset="0"/>
                <a:cs typeface="Courier New" pitchFamily="49" charset="0"/>
              </a:rPr>
              <a:t>customcode</a:t>
            </a:r>
            <a:r>
              <a:rPr lang="en-US" sz="2800" smtClean="0"/>
              <a:t> folder</a:t>
            </a:r>
          </a:p>
          <a:p>
            <a:r>
              <a:rPr lang="en-US" sz="2800" smtClean="0"/>
              <a:t>If the code differs only on the line of the version number and for methods for which no Customization is in place, just change the version number to the correct value in the </a:t>
            </a:r>
            <a:r>
              <a:rPr lang="en-US" sz="2800" err="1" smtClean="0">
                <a:latin typeface="Courier New" pitchFamily="49" charset="0"/>
                <a:cs typeface="Courier New" pitchFamily="49" charset="0"/>
              </a:rPr>
              <a:t>customcode</a:t>
            </a:r>
            <a:r>
              <a:rPr lang="en-US" sz="2800" smtClean="0"/>
              <a:t> file</a:t>
            </a:r>
          </a:p>
          <a:p>
            <a:r>
              <a:rPr lang="en-US" sz="2800" smtClean="0"/>
              <a:t>Else, repeat the initial steps to create custom code for the component, and copy the custom code from the old to the new implementation</a:t>
            </a:r>
          </a:p>
          <a:p>
            <a:pPr marL="365760" lvl="3" indent="0">
              <a:buNone/>
            </a:pPr>
            <a:r>
              <a:rPr lang="en-US" sz="2800" smtClean="0"/>
              <a:t>In this case, make sure the required parameters are used properly</a:t>
            </a:r>
          </a:p>
          <a:p>
            <a:r>
              <a:rPr lang="en-US" sz="2800" smtClean="0"/>
              <a:t>Always recompile ALL customized code</a:t>
            </a:r>
          </a:p>
        </p:txBody>
      </p:sp>
      <p:sp>
        <p:nvSpPr>
          <p:cNvPr id="106499" name="Rectangle 2"/>
          <p:cNvSpPr>
            <a:spLocks noGrp="1" noChangeArrowheads="1"/>
          </p:cNvSpPr>
          <p:nvPr>
            <p:ph type="title"/>
          </p:nvPr>
        </p:nvSpPr>
        <p:spPr/>
        <p:txBody>
          <a:bodyPr/>
          <a:lstStyle/>
          <a:p>
            <a:pPr eaLnBrk="1" hangingPunct="1"/>
            <a:r>
              <a:rPr lang="en-US" smtClean="0"/>
              <a:t>BL Customizations</a:t>
            </a:r>
          </a:p>
        </p:txBody>
      </p:sp>
      <p:sp>
        <p:nvSpPr>
          <p:cNvPr id="106498" name="Footer Placeholder 3"/>
          <p:cNvSpPr>
            <a:spLocks noGrp="1"/>
          </p:cNvSpPr>
          <p:nvPr>
            <p:ph type="ftr" sz="quarter" idx="10"/>
          </p:nvPr>
        </p:nvSpPr>
        <p:spPr>
          <a:noFill/>
        </p:spPr>
        <p:txBody>
          <a:bodyPr/>
          <a:lstStyle/>
          <a:p>
            <a:r>
              <a:rPr lang="en-US" smtClean="0"/>
              <a:t>CUST_DEV_220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44308</TotalTime>
  <Words>17074</Words>
  <Application>Microsoft Office PowerPoint</Application>
  <PresentationFormat>On-screen Show (4:3)</PresentationFormat>
  <Paragraphs>1835</Paragraphs>
  <Slides>126</Slides>
  <Notes>126</Notes>
  <HiddenSlides>2</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126</vt:i4>
      </vt:variant>
    </vt:vector>
  </HeadingPairs>
  <TitlesOfParts>
    <vt:vector size="128" baseType="lpstr">
      <vt:lpstr>QAD 2010 Template</vt:lpstr>
      <vt:lpstr>Visio</vt:lpstr>
      <vt:lpstr>QAD Enterprise Applications 2013 Enterprise Edition Customization</vt:lpstr>
      <vt:lpstr>Slide 2</vt:lpstr>
      <vt:lpstr>Slide 3</vt:lpstr>
      <vt:lpstr>UI Design Mode</vt:lpstr>
      <vt:lpstr>UI Design Mode - Starting</vt:lpstr>
      <vt:lpstr>UI Design Mode</vt:lpstr>
      <vt:lpstr>UI Design Mode</vt:lpstr>
      <vt:lpstr>UI Design Mode - Closing</vt:lpstr>
      <vt:lpstr>UI Design Mode - Maintenance</vt:lpstr>
      <vt:lpstr>Hands-on Exercise (1)</vt:lpstr>
      <vt:lpstr>User-Defined Fields</vt:lpstr>
      <vt:lpstr>User-Defined Fields</vt:lpstr>
      <vt:lpstr>User-Defined Fields</vt:lpstr>
      <vt:lpstr>Hands-on Exercise (2)</vt:lpstr>
      <vt:lpstr>Slide 15</vt:lpstr>
      <vt:lpstr>Concepts</vt:lpstr>
      <vt:lpstr>Layered Application</vt:lpstr>
      <vt:lpstr>Business Components</vt:lpstr>
      <vt:lpstr>Proxy Implementations</vt:lpstr>
      <vt:lpstr>Predefined Application Patterns</vt:lpstr>
      <vt:lpstr>Business Fields</vt:lpstr>
      <vt:lpstr>Business Fields</vt:lpstr>
      <vt:lpstr>Business Activities</vt:lpstr>
      <vt:lpstr>Object Datasets</vt:lpstr>
      <vt:lpstr>(BL) Component Instantiations</vt:lpstr>
      <vt:lpstr>Logical Transactions</vt:lpstr>
      <vt:lpstr>Session Component</vt:lpstr>
      <vt:lpstr>User-Defined Fields</vt:lpstr>
      <vt:lpstr>User-Defined Tables + Components</vt:lpstr>
      <vt:lpstr>Related Information / Objects</vt:lpstr>
      <vt:lpstr>Slide 31</vt:lpstr>
      <vt:lpstr>Introduction to QAD EE Architecture</vt:lpstr>
      <vt:lpstr>Introduction to QAD EE Architecture – Deployed Application</vt:lpstr>
      <vt:lpstr>Introduction to QAD EE Architecture</vt:lpstr>
      <vt:lpstr>Application Layers</vt:lpstr>
      <vt:lpstr>Application Layers</vt:lpstr>
      <vt:lpstr>Application Layers</vt:lpstr>
      <vt:lpstr>Application Layers</vt:lpstr>
      <vt:lpstr>Business Layer Component Structure</vt:lpstr>
      <vt:lpstr>Inheritance Structure</vt:lpstr>
      <vt:lpstr>Inheritance Structure</vt:lpstr>
      <vt:lpstr>Inheritance Structure</vt:lpstr>
      <vt:lpstr>Business Layer Component Structure - Terminology</vt:lpstr>
      <vt:lpstr>Business Layer Component Structure - Terminology</vt:lpstr>
      <vt:lpstr>Application Patterns</vt:lpstr>
      <vt:lpstr>Application Patterns Client – Open the Form</vt:lpstr>
      <vt:lpstr>Application Patterns Client – Create Activity - Start</vt:lpstr>
      <vt:lpstr>Application Patterns Client – Select Object for Modify/Delete</vt:lpstr>
      <vt:lpstr>Application Patterns Client – Modify or Delete Activity - Start</vt:lpstr>
      <vt:lpstr>Application Patterns Client – Save Object</vt:lpstr>
      <vt:lpstr>Application Patterns Business Logic Flow – Start Component Instances</vt:lpstr>
      <vt:lpstr>Application Patterns Business Logic Flow – Stop Component Instances</vt:lpstr>
      <vt:lpstr>Application Patterns Business Logic Flow – Create Activity - Start</vt:lpstr>
      <vt:lpstr>Application Patterns Business Logic Flow – Modify or Delete Activity - Start</vt:lpstr>
      <vt:lpstr>Application Patterns Business Logic Flow – Save Object</vt:lpstr>
      <vt:lpstr>Application Patterns Business Logic Flow – Data Save</vt:lpstr>
      <vt:lpstr>Application Patterns</vt:lpstr>
      <vt:lpstr>Application Patterns Report Flow</vt:lpstr>
      <vt:lpstr>Application Patterns Report Flow</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Datasets</vt:lpstr>
      <vt:lpstr>Data Handling –  Data Flow in Common Patterns – BCountry Modify</vt:lpstr>
      <vt:lpstr>Data Handling – Data Flow in Patterns</vt:lpstr>
      <vt:lpstr>Data Handling – Data Handling in Object Datasets - New Object</vt:lpstr>
      <vt:lpstr>Data Handling – Data Flow in Patterns</vt:lpstr>
      <vt:lpstr>Data Handling – Data Handling in Object Datasets – Modify Object</vt:lpstr>
      <vt:lpstr>Data Handling – Data Flow in Patterns</vt:lpstr>
      <vt:lpstr>Data Handling – Data Handling in Object Datasets – Delete Object</vt:lpstr>
      <vt:lpstr>Error Handling</vt:lpstr>
      <vt:lpstr>Error Handling</vt:lpstr>
      <vt:lpstr>Error Handling</vt:lpstr>
      <vt:lpstr>Slide 78</vt:lpstr>
      <vt:lpstr>Requirements for Customization</vt:lpstr>
      <vt:lpstr>Requirements for Customization</vt:lpstr>
      <vt:lpstr>BL Customizations</vt:lpstr>
      <vt:lpstr>BL Customizations</vt:lpstr>
      <vt:lpstr>BL Customizations</vt:lpstr>
      <vt:lpstr>BL Customizations</vt:lpstr>
      <vt:lpstr>Slide 85</vt:lpstr>
      <vt:lpstr>Slide 86</vt:lpstr>
      <vt:lpstr>Customization – Development Steps</vt:lpstr>
      <vt:lpstr>Customization – Development Steps</vt:lpstr>
      <vt:lpstr>Customization – Development Steps</vt:lpstr>
      <vt:lpstr>Customization – Development Steps</vt:lpstr>
      <vt:lpstr>BL Customizations</vt:lpstr>
      <vt:lpstr>BL Customizations</vt:lpstr>
      <vt:lpstr>Customization Exercise – Set Up</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BL Customizations</vt:lpstr>
      <vt:lpstr>Hands-on Exercise (3)</vt:lpstr>
      <vt:lpstr>BL Customizations</vt:lpstr>
      <vt:lpstr>BL Customizations</vt:lpstr>
      <vt:lpstr>Hands-on Exercise (4)</vt:lpstr>
      <vt:lpstr>BL Customizations</vt:lpstr>
      <vt:lpstr>BL Customizations</vt:lpstr>
      <vt:lpstr>Hands-on Exercise (5)</vt:lpstr>
      <vt:lpstr>BL Customizations</vt:lpstr>
      <vt:lpstr>BL Customizations</vt:lpstr>
      <vt:lpstr>BL Customizations</vt:lpstr>
      <vt:lpstr>BL Customizations</vt:lpstr>
      <vt:lpstr>Hands-on Exercise (6)</vt:lpstr>
      <vt:lpstr>BL Customizations</vt:lpstr>
      <vt:lpstr>BL Customizations</vt:lpstr>
      <vt:lpstr>BL Customizations</vt:lpstr>
      <vt:lpstr>Hands-on Exercise (7)</vt:lpstr>
      <vt:lpstr>BL Customizations</vt:lpstr>
      <vt:lpstr>BL Customizations</vt:lpstr>
      <vt:lpstr>Translations</vt:lpstr>
      <vt:lpstr>Translations</vt:lpstr>
      <vt:lpstr>Translations</vt:lpstr>
      <vt:lpstr>Translations</vt:lpstr>
      <vt:lpstr>Hands-on Exercise (8)</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1557</cp:revision>
  <dcterms:created xsi:type="dcterms:W3CDTF">2007-07-31T09:27:00Z</dcterms:created>
  <dcterms:modified xsi:type="dcterms:W3CDTF">2013-04-29T19:55:49Z</dcterms:modified>
</cp:coreProperties>
</file>