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9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9" r:id="rId3"/>
    <p:sldId id="260" r:id="rId4"/>
    <p:sldId id="274" r:id="rId5"/>
    <p:sldId id="261" r:id="rId6"/>
    <p:sldId id="265" r:id="rId7"/>
    <p:sldId id="266" r:id="rId8"/>
    <p:sldId id="267" r:id="rId9"/>
    <p:sldId id="268" r:id="rId10"/>
    <p:sldId id="269" r:id="rId11"/>
    <p:sldId id="270" r:id="rId12"/>
    <p:sldId id="275" r:id="rId13"/>
    <p:sldId id="271" r:id="rId14"/>
    <p:sldId id="272" r:id="rId15"/>
    <p:sldId id="273" r:id="rId16"/>
  </p:sldIdLst>
  <p:sldSz cx="9144000" cy="6858000" type="screen4x3"/>
  <p:notesSz cx="7010400" cy="9296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 snapToGrid="0" snapToObjects="1">
      <p:cViewPr varScale="1">
        <p:scale>
          <a:sx n="96" d="100"/>
          <a:sy n="96" d="100"/>
        </p:scale>
        <p:origin x="-462" y="-96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08DF68C2-7FEB-450B-A52E-1C3C19BA6AB2}" type="datetimeFigureOut">
              <a:rPr lang="en-US"/>
              <a:pPr>
                <a:defRPr/>
              </a:pPr>
              <a:t>10/3/2013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06A2DDED-DAED-44F1-9D1D-4CBEA90E1C7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C49833FB-171B-460A-AC09-EA9AFFCB8C0C}" type="datetimeFigureOut">
              <a:rPr lang="en-US"/>
              <a:pPr>
                <a:defRPr/>
              </a:pPr>
              <a:t>10/3/2013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pPr>
              <a:defRPr/>
            </a:pPr>
            <a:fld id="{A1BB2143-C8F6-4ADA-AD1E-6C62628EF18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37F7A143-6964-4CA0-A91F-5F2C444FEF7D}" type="slidenum">
              <a:rPr lang="en-US" sz="1200"/>
              <a:pPr algn="r" defTabSz="914400"/>
              <a:t>3</a:t>
            </a:fld>
            <a:endParaRPr lang="en-US" sz="1200" dirty="0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CF28C23B-A518-4A6D-9528-9C7AB8760848}" type="slidenum">
              <a:rPr lang="en-US" sz="1200"/>
              <a:pPr algn="r" defTabSz="914400"/>
              <a:t>14</a:t>
            </a:fld>
            <a:endParaRPr lang="en-US" sz="1200" dirty="0"/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304529EA-CD32-4F5F-86D2-860439127D1B}" type="slidenum">
              <a:rPr lang="en-US" sz="1200"/>
              <a:pPr algn="r" defTabSz="914400"/>
              <a:t>15</a:t>
            </a:fld>
            <a:endParaRPr lang="en-US" sz="1200" dirty="0"/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2B9E07BA-A97B-4E4A-843B-EBAEA0F3FCAC}" type="slidenum">
              <a:rPr lang="en-US" sz="1200"/>
              <a:pPr algn="r" defTabSz="914400"/>
              <a:t>4</a:t>
            </a:fld>
            <a:endParaRPr lang="en-US" sz="1200" dirty="0"/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B0288655-6EB7-4160-9DF4-C90EFDACBA88}" type="slidenum">
              <a:rPr lang="en-US" sz="1200"/>
              <a:pPr algn="r" defTabSz="914400"/>
              <a:t>5</a:t>
            </a:fld>
            <a:endParaRPr lang="en-US" sz="1200" dirty="0"/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32CFE593-264A-4249-8F9E-3E566D08FB6B}" type="slidenum">
              <a:rPr lang="en-US" sz="1200"/>
              <a:pPr algn="r" defTabSz="914400"/>
              <a:t>8</a:t>
            </a:fld>
            <a:endParaRPr lang="en-US" sz="1200" dirty="0"/>
          </a:p>
        </p:txBody>
      </p:sp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7D105F65-A981-4CB4-AB23-4071BE5F0F62}" type="slidenum">
              <a:rPr lang="en-US" sz="1200"/>
              <a:pPr algn="r" defTabSz="914400"/>
              <a:t>9</a:t>
            </a:fld>
            <a:endParaRPr lang="en-US" sz="1200" dirty="0"/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7F93C6AB-6808-4FD1-BFEA-F7603E76FBC5}" type="slidenum">
              <a:rPr lang="en-US" sz="1200"/>
              <a:pPr algn="r" defTabSz="914400"/>
              <a:t>10</a:t>
            </a:fld>
            <a:endParaRPr lang="en-US" sz="1200" dirty="0"/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56CE3999-397E-446E-A81A-0408589F215B}" type="slidenum">
              <a:rPr lang="en-US" sz="1200"/>
              <a:pPr algn="r" defTabSz="914400"/>
              <a:t>11</a:t>
            </a:fld>
            <a:endParaRPr lang="en-US" sz="1200" dirty="0"/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9C10F8CE-71D0-4957-ADCB-CEE3EDD4BC52}" type="slidenum">
              <a:rPr lang="en-US" sz="1200"/>
              <a:pPr algn="r" defTabSz="914400"/>
              <a:t>12</a:t>
            </a:fld>
            <a:endParaRPr lang="en-US" sz="1200" dirty="0"/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5" tIns="45717" rIns="91435" bIns="45717" anchor="b"/>
          <a:lstStyle/>
          <a:p>
            <a:pPr algn="r" defTabSz="914400"/>
            <a:fld id="{6F27D753-AF1E-4D2F-B9DD-3D4EE0C834A9}" type="slidenum">
              <a:rPr lang="en-US" sz="1200"/>
              <a:pPr algn="r" defTabSz="914400"/>
              <a:t>13</a:t>
            </a:fld>
            <a:endParaRPr lang="en-US" sz="1200" dirty="0"/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5" tIns="45717" rIns="91435" bIns="45717"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/>
          <a:srcRect b="12241"/>
          <a:stretch>
            <a:fillRect/>
          </a:stretch>
        </p:blipFill>
        <p:spPr bwMode="auto">
          <a:xfrm>
            <a:off x="0" y="3217863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3227388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5243" y="342840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5243" y="2618222"/>
            <a:ext cx="8229600" cy="810186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5243" y="219015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ED6B4F-429A-47D7-AF82-1D1C388E7B3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580232-B6AB-4D95-8D47-2D03F900957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64444"/>
            <a:ext cx="4041775" cy="4234755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42468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64444"/>
            <a:ext cx="4040188" cy="423475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2468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FC8821-A609-462D-B622-CFE17C05771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5AEDE8-D898-4D8F-95C8-ADBB818FBC4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of Items/N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half" idx="16"/>
          </p:nvPr>
        </p:nvSpPr>
        <p:spPr>
          <a:xfrm>
            <a:off x="5886173" y="1420041"/>
            <a:ext cx="2800627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7"/>
          </p:nvPr>
        </p:nvSpPr>
        <p:spPr>
          <a:xfrm>
            <a:off x="3235738" y="1420041"/>
            <a:ext cx="2650435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5"/>
          </p:nvPr>
        </p:nvSpPr>
        <p:spPr>
          <a:xfrm>
            <a:off x="456655" y="1420041"/>
            <a:ext cx="2779084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8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65418C-F953-4A13-B72E-A384DDF4E00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417637"/>
            <a:ext cx="8229600" cy="4864629"/>
          </a:xfrm>
        </p:spPr>
        <p:txBody>
          <a:bodyPr rtlCol="0"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24A1F3-014F-4694-A8BC-7F2D178DE3C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 rtlCol="0"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3227388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AA7475-1765-46A7-85A4-149F312F762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82563"/>
            <a:ext cx="822960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900113"/>
            <a:ext cx="8229600" cy="540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925"/>
            <a:ext cx="914400" cy="2190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pic>
        <p:nvPicPr>
          <p:cNvPr id="1030" name="Picture 3"/>
          <p:cNvPicPr>
            <a:picLocks noChangeAspect="1" noChangeArrowheads="1"/>
          </p:cNvPicPr>
          <p:nvPr userDrawn="1"/>
        </p:nvPicPr>
        <p:blipFill>
          <a:blip r:embed="rId17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sz="28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sz="24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sz="20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ailto:conversions@qad.com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>
          <a:xfrm>
            <a:off x="427704" y="608013"/>
            <a:ext cx="8229600" cy="70485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Century Gothic" pitchFamily="34" charset="0"/>
                <a:cs typeface="Century Gothic" pitchFamily="34" charset="0"/>
              </a:rPr>
              <a:t>Part 1 – Conversion Overview</a:t>
            </a:r>
          </a:p>
        </p:txBody>
      </p:sp>
      <p:sp>
        <p:nvSpPr>
          <p:cNvPr id="19458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47368" y="1417638"/>
            <a:ext cx="8229600" cy="34925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Updated </a:t>
            </a: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October 2013</a:t>
            </a: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19459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Century Gothic" pitchFamily="34" charset="0"/>
                <a:cs typeface="Century Gothic" pitchFamily="34" charset="0"/>
              </a:rPr>
              <a:t>QAD 2013.1 Enterprise Edition Database Conversion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3108960"/>
            <a:ext cx="39378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Maintained by biw@qad.com</a:t>
            </a:r>
            <a:endParaRPr lang="en-US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325563"/>
            <a:ext cx="8229600" cy="5081587"/>
          </a:xfrm>
        </p:spPr>
        <p:txBody>
          <a:bodyPr tIns="91440" bIns="91440"/>
          <a:lstStyle/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Original DB size was approximately 30 GB</a:t>
            </a:r>
          </a:p>
          <a:p>
            <a:pPr lvl="1" eaLnBrk="1" hangingPunct="1">
              <a:buNone/>
            </a:pPr>
            <a:r>
              <a:rPr lang="en-US" sz="20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Reduced to approximately 20 GB after Archive/Delete</a:t>
            </a:r>
          </a:p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Approximately 22 hours (see below)</a:t>
            </a:r>
            <a:endParaRPr lang="en-US" sz="2000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After conversion, the DB size was 30 GB </a:t>
            </a:r>
          </a:p>
        </p:txBody>
      </p:sp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269875" y="333375"/>
            <a:ext cx="8229600" cy="952500"/>
          </a:xfrm>
        </p:spPr>
        <p:txBody>
          <a:bodyPr anchor="b"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dirty="0" smtClean="0">
                <a:latin typeface="Century Gothic" pitchFamily="34" charset="0"/>
                <a:ea typeface="+mj-ea"/>
                <a:cs typeface="Century Gothic" pitchFamily="34" charset="0"/>
              </a:rPr>
              <a:t>Customer Conversion Execution Benchmark Performance (from eB2) </a:t>
            </a:r>
          </a:p>
        </p:txBody>
      </p:sp>
      <p:sp>
        <p:nvSpPr>
          <p:cNvPr id="35844" name="Rectangle 5"/>
          <p:cNvSpPr>
            <a:spLocks noChangeArrowheads="1"/>
          </p:cNvSpPr>
          <p:nvPr/>
        </p:nvSpPr>
        <p:spPr bwMode="auto">
          <a:xfrm>
            <a:off x="0" y="36195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>
            <a:spAutoFit/>
          </a:bodyPr>
          <a:lstStyle/>
          <a:p>
            <a:pPr defTabSz="914400"/>
            <a:endParaRPr lang="en-US" dirty="0"/>
          </a:p>
        </p:txBody>
      </p:sp>
      <p:sp>
        <p:nvSpPr>
          <p:cNvPr id="35845" name="Rectangle 254"/>
          <p:cNvSpPr>
            <a:spLocks noChangeArrowheads="1"/>
          </p:cNvSpPr>
          <p:nvPr/>
        </p:nvSpPr>
        <p:spPr bwMode="auto">
          <a:xfrm>
            <a:off x="0" y="649605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>
            <a:spAutoFit/>
          </a:bodyPr>
          <a:lstStyle/>
          <a:p>
            <a:pPr defTabSz="914400"/>
            <a:endParaRPr lang="en-US" dirty="0"/>
          </a:p>
        </p:txBody>
      </p:sp>
      <p:pic>
        <p:nvPicPr>
          <p:cNvPr id="35846" name="Picture 259" descr="PerformanceMetrics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81138" y="3363913"/>
            <a:ext cx="6162675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Dell PowerEdge 2950 </a:t>
            </a:r>
          </a:p>
          <a:p>
            <a:pPr marL="461963" lvl="1" indent="-4763" eaLnBrk="1" hangingPunct="1">
              <a:buNone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2 x </a:t>
            </a:r>
            <a:r>
              <a:rPr lang="en-US" sz="20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Intel</a:t>
            </a: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® Xeon® CPU E5440 2.83 GHz Front Size Bus 1333</a:t>
            </a:r>
            <a:endParaRPr lang="en-US" sz="2000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Memory</a:t>
            </a:r>
          </a:p>
          <a:p>
            <a:pPr lvl="1" eaLnBrk="1" hangingPunct="1">
              <a:buNone/>
            </a:pPr>
            <a:r>
              <a:rPr lang="en-US" sz="20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16 GB DDR2 667 MHz RAM</a:t>
            </a:r>
          </a:p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Network adapter</a:t>
            </a:r>
          </a:p>
          <a:p>
            <a:pPr lvl="1" eaLnBrk="1" hangingPunct="1">
              <a:buNone/>
            </a:pPr>
            <a:r>
              <a:rPr lang="en-US" sz="20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Gigabit Ethernet NIC</a:t>
            </a:r>
          </a:p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Hard drive</a:t>
            </a:r>
          </a:p>
          <a:p>
            <a:pPr lvl="1" eaLnBrk="1" hangingPunct="1"/>
            <a:r>
              <a:rPr lang="en-US" sz="20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8 x 73 GB SAS 15K disks</a:t>
            </a:r>
          </a:p>
          <a:p>
            <a:pPr lvl="1" eaLnBrk="1" hangingPunct="1"/>
            <a:r>
              <a:rPr lang="en-IE" sz="20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RAID 0 (striped)</a:t>
            </a:r>
            <a:endParaRPr lang="en-US" sz="2000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>
              <a:buFont typeface="Arial" charset="0"/>
              <a:buNone/>
            </a:pPr>
            <a:endParaRPr lang="en-US" sz="2000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Benchmark Hardware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Red Hat Linux Enterprise Server release 5.1 (Tikanga)</a:t>
            </a:r>
          </a:p>
          <a:p>
            <a:pPr lvl="1" eaLnBrk="1" hangingPunct="1">
              <a:buNone/>
            </a:pPr>
            <a:r>
              <a:rPr lang="en-US" sz="20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Kernel 2.6.18-8.e15 (64-bit)</a:t>
            </a:r>
          </a:p>
          <a:p>
            <a:pPr eaLnBrk="1" hangingPunct="1"/>
            <a:r>
              <a:rPr lang="en-IE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Progress OE10.2B (32-bit)</a:t>
            </a:r>
            <a:endParaRPr lang="en-US" sz="2400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>
              <a:buFont typeface="Arial" charset="0"/>
              <a:buNone/>
            </a:pPr>
            <a:endParaRPr lang="en-US" sz="2000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Benchmark Software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>
              <a:lnSpc>
                <a:spcPct val="90000"/>
              </a:lnSpc>
            </a:pPr>
            <a:r>
              <a:rPr lang="en-IE" sz="20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Conversion execution software is not automatically shipped with the standard QDT release</a:t>
            </a:r>
          </a:p>
          <a:p>
            <a:pPr lvl="1" eaLnBrk="1" hangingPunct="1">
              <a:lnSpc>
                <a:spcPct val="90000"/>
              </a:lnSpc>
            </a:pPr>
            <a:r>
              <a:rPr lang="en-IE" sz="16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Pre-conversion code is shipped</a:t>
            </a:r>
          </a:p>
          <a:p>
            <a:pPr eaLnBrk="1" hangingPunct="1">
              <a:lnSpc>
                <a:spcPct val="90000"/>
              </a:lnSpc>
            </a:pPr>
            <a:r>
              <a:rPr lang="en-IE" sz="20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Customer must first complete a Conversion Assessment form</a:t>
            </a:r>
          </a:p>
          <a:p>
            <a:pPr lvl="1" eaLnBrk="1" hangingPunct="1">
              <a:lnSpc>
                <a:spcPct val="90000"/>
              </a:lnSpc>
            </a:pPr>
            <a:r>
              <a:rPr lang="en-IE" sz="18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 number of questions regarding the client’s implementation</a:t>
            </a:r>
          </a:p>
          <a:p>
            <a:pPr lvl="1" eaLnBrk="1" hangingPunct="1">
              <a:lnSpc>
                <a:spcPct val="90000"/>
              </a:lnSpc>
            </a:pPr>
            <a:r>
              <a:rPr lang="en-IE" sz="18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Send to </a:t>
            </a:r>
            <a:r>
              <a:rPr lang="en-IE" sz="18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  <a:hlinkClick r:id="rId3"/>
              </a:rPr>
              <a:t>conversions@qad.com</a:t>
            </a:r>
            <a:endParaRPr lang="en-IE" sz="1800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>
              <a:lnSpc>
                <a:spcPct val="90000"/>
              </a:lnSpc>
            </a:pPr>
            <a:r>
              <a:rPr lang="en-IE" sz="18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Assessment is made and then authorization given to download conversion-enabled QDT</a:t>
            </a:r>
          </a:p>
          <a:p>
            <a:pPr eaLnBrk="1" hangingPunct="1">
              <a:lnSpc>
                <a:spcPct val="90000"/>
              </a:lnSpc>
            </a:pPr>
            <a:r>
              <a:rPr lang="en-IE" sz="20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Conversion Assessment Objectives</a:t>
            </a:r>
          </a:p>
          <a:p>
            <a:pPr lvl="1" eaLnBrk="1" hangingPunct="1">
              <a:lnSpc>
                <a:spcPct val="90000"/>
              </a:lnSpc>
            </a:pPr>
            <a:r>
              <a:rPr lang="en-IE" sz="18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To help the conversion team understand the customer’s setup</a:t>
            </a:r>
          </a:p>
          <a:p>
            <a:pPr lvl="1" eaLnBrk="1" hangingPunct="1">
              <a:lnSpc>
                <a:spcPct val="90000"/>
              </a:lnSpc>
            </a:pPr>
            <a:r>
              <a:rPr lang="en-IE" sz="18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Help identify any conversion-related risk areas </a:t>
            </a:r>
          </a:p>
          <a:p>
            <a:pPr lvl="2" eaLnBrk="1" hangingPunct="1">
              <a:lnSpc>
                <a:spcPct val="90000"/>
              </a:lnSpc>
            </a:pPr>
            <a:r>
              <a:rPr lang="en-IE" sz="1600" dirty="0" smtClean="0">
                <a:solidFill>
                  <a:srgbClr val="6A9913"/>
                </a:solidFill>
                <a:latin typeface="Century Gothic" pitchFamily="34" charset="0"/>
                <a:cs typeface="Century Gothic" pitchFamily="34" charset="0"/>
              </a:rPr>
              <a:t>(Green)</a:t>
            </a:r>
            <a:r>
              <a:rPr lang="en-IE" sz="16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 Source versions previously tested and successfully converted</a:t>
            </a:r>
          </a:p>
          <a:p>
            <a:pPr lvl="2" eaLnBrk="1" hangingPunct="1">
              <a:lnSpc>
                <a:spcPct val="90000"/>
              </a:lnSpc>
            </a:pPr>
            <a:r>
              <a:rPr lang="en-IE" sz="1600" dirty="0" smtClean="0">
                <a:solidFill>
                  <a:srgbClr val="FF8500"/>
                </a:solidFill>
                <a:latin typeface="Century Gothic" pitchFamily="34" charset="0"/>
                <a:cs typeface="Century Gothic" pitchFamily="34" charset="0"/>
              </a:rPr>
              <a:t>(Amber)</a:t>
            </a:r>
            <a:r>
              <a:rPr lang="en-IE" sz="16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 Source versions previously tested and successfully converted, but certain modules have not been tested before</a:t>
            </a:r>
          </a:p>
          <a:p>
            <a:pPr lvl="2" eaLnBrk="1" hangingPunct="1">
              <a:lnSpc>
                <a:spcPct val="90000"/>
              </a:lnSpc>
            </a:pPr>
            <a:r>
              <a:rPr lang="en-IE" sz="1600" dirty="0" smtClean="0">
                <a:solidFill>
                  <a:srgbClr val="FF0000"/>
                </a:solidFill>
                <a:latin typeface="Century Gothic" pitchFamily="34" charset="0"/>
                <a:cs typeface="Century Gothic" pitchFamily="34" charset="0"/>
              </a:rPr>
              <a:t>(Red)</a:t>
            </a:r>
            <a:r>
              <a:rPr lang="en-IE" sz="16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 Source versions have not been tested before and the database should be converted in-house first for any potential issues</a:t>
            </a:r>
            <a:endParaRPr lang="en-IE" sz="1800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>
              <a:lnSpc>
                <a:spcPct val="90000"/>
              </a:lnSpc>
            </a:pPr>
            <a:endParaRPr lang="en-US" sz="2000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Conversion Assessments</a:t>
            </a:r>
          </a:p>
        </p:txBody>
      </p:sp>
      <p:sp>
        <p:nvSpPr>
          <p:cNvPr id="41987" name="Rectangle 5"/>
          <p:cNvSpPr>
            <a:spLocks noChangeArrowheads="1"/>
          </p:cNvSpPr>
          <p:nvPr/>
        </p:nvSpPr>
        <p:spPr bwMode="auto">
          <a:xfrm>
            <a:off x="0" y="36195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>
            <a:spAutoFit/>
          </a:bodyPr>
          <a:lstStyle/>
          <a:p>
            <a:pPr defTabSz="914400"/>
            <a:endParaRPr lang="en-US" dirty="0"/>
          </a:p>
        </p:txBody>
      </p:sp>
      <p:sp>
        <p:nvSpPr>
          <p:cNvPr id="41988" name="Rectangle 254"/>
          <p:cNvSpPr>
            <a:spLocks noChangeArrowheads="1"/>
          </p:cNvSpPr>
          <p:nvPr/>
        </p:nvSpPr>
        <p:spPr bwMode="auto">
          <a:xfrm>
            <a:off x="0" y="6496050"/>
            <a:ext cx="9144000" cy="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>
            <a:spAutoFit/>
          </a:bodyPr>
          <a:lstStyle/>
          <a:p>
            <a:pPr defTabSz="914400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Pre-conversion reports and data changes</a:t>
            </a:r>
          </a:p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Conversion execution process</a:t>
            </a:r>
          </a:p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Post-conversion validation</a:t>
            </a:r>
          </a:p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Post-conversion set up</a:t>
            </a:r>
          </a:p>
          <a:p>
            <a:pPr lvl="1"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Mandatory set up</a:t>
            </a:r>
          </a:p>
          <a:p>
            <a:pPr lvl="1"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Non-mandatory set up</a:t>
            </a:r>
          </a:p>
        </p:txBody>
      </p:sp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Summary of Conversion Process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Involve upgrading an existing QAD EE system to a later QAD EE system</a:t>
            </a:r>
          </a:p>
          <a:p>
            <a:pPr lvl="1" eaLnBrk="1" hangingPunct="1">
              <a:buNone/>
            </a:pPr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For example, QAD 2012 EE to QAD 2013 EE</a:t>
            </a:r>
          </a:p>
          <a:p>
            <a:pPr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Requires a new QDT </a:t>
            </a:r>
          </a:p>
          <a:p>
            <a:pPr lvl="1" eaLnBrk="1" hangingPunct="1">
              <a:buNone/>
            </a:pPr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Via the standard approval process</a:t>
            </a:r>
          </a:p>
          <a:p>
            <a:pPr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No pre-conversion work is necessary</a:t>
            </a:r>
          </a:p>
          <a:p>
            <a:pPr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Far simpler process and less intrusive than pre-EE conversions</a:t>
            </a: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QAD EE Upgrades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Introduction and overview of the conversion process</a:t>
            </a:r>
          </a:p>
          <a:p>
            <a:pPr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Pre-conversion</a:t>
            </a:r>
          </a:p>
          <a:p>
            <a:pPr lvl="1" eaLnBrk="1" hangingPunct="1">
              <a:buNone/>
            </a:pPr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Overview and practical exercise</a:t>
            </a:r>
          </a:p>
          <a:p>
            <a:pPr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Conversion execution</a:t>
            </a:r>
          </a:p>
          <a:p>
            <a:pPr lvl="1" eaLnBrk="1" hangingPunct="1">
              <a:buNone/>
            </a:pPr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Overview and practical exercise</a:t>
            </a:r>
          </a:p>
          <a:p>
            <a:pPr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Post-conversion</a:t>
            </a:r>
          </a:p>
          <a:p>
            <a:pPr lvl="1" eaLnBrk="1" hangingPunct="1">
              <a:buNone/>
            </a:pPr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Overview and practical exercise</a:t>
            </a:r>
          </a:p>
          <a:p>
            <a:pPr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QAD EE Upgrade</a:t>
            </a:r>
          </a:p>
          <a:p>
            <a:pPr lvl="1" eaLnBrk="1" hangingPunct="1">
              <a:buNone/>
            </a:pPr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Overview and practical exercise</a:t>
            </a: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Agenda</a:t>
            </a: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533400" indent="-533400" defTabSz="914400" eaLnBrk="1" hangingPunct="1"/>
            <a:r>
              <a:rPr lang="en-IE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System maintenance (</a:t>
            </a:r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for example, adding menu items and custom programs)</a:t>
            </a:r>
          </a:p>
          <a:p>
            <a:pPr marL="533400" indent="-533400" defTabSz="914400" eaLnBrk="1" hangingPunct="1"/>
            <a:r>
              <a:rPr lang="en-IE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How to start/stop AdminServer, AppServers, and NameServers</a:t>
            </a:r>
          </a:p>
          <a:p>
            <a:pPr marL="533400" indent="-533400" defTabSz="914400" eaLnBrk="1" hangingPunct="1"/>
            <a:r>
              <a:rPr lang="en-IE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Basic Progress DBA skills (probkup, prorest, dump and load)</a:t>
            </a:r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 </a:t>
            </a:r>
          </a:p>
          <a:p>
            <a:pPr marL="533400" indent="-533400" defTabSz="914400" eaLnBrk="1" hangingPunct="1"/>
            <a:r>
              <a:rPr lang="en-IE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Familiar with Linux/HP-UX and command line navigation</a:t>
            </a:r>
            <a:endParaRPr lang="en-US" sz="2400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Essential Skills</a:t>
            </a:r>
          </a:p>
        </p:txBody>
      </p:sp>
      <p:sp>
        <p:nvSpPr>
          <p:cNvPr id="21507" name="Rectangle 5"/>
          <p:cNvSpPr>
            <a:spLocks noChangeArrowheads="1"/>
          </p:cNvSpPr>
          <p:nvPr/>
        </p:nvSpPr>
        <p:spPr bwMode="auto">
          <a:xfrm>
            <a:off x="1143000" y="6400800"/>
            <a:ext cx="5392738" cy="381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pPr defTabSz="914400">
              <a:lnSpc>
                <a:spcPct val="90000"/>
              </a:lnSpc>
              <a:buClr>
                <a:schemeClr val="bg1"/>
              </a:buClr>
            </a:pPr>
            <a:endParaRPr lang="en-US" sz="1400" dirty="0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533400" indent="-533400" defTabSz="914400" eaLnBrk="1" hangingPunct="1"/>
            <a:r>
              <a:rPr lang="en-IE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Familiar with Progress database administration – DB tuning parameters</a:t>
            </a:r>
          </a:p>
          <a:p>
            <a:pPr marL="533400" indent="-533400" defTabSz="914400" eaLnBrk="1" hangingPunct="1"/>
            <a:r>
              <a:rPr lang="en-IE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Basic Progress coding skills for debugging - simple Progress queries</a:t>
            </a:r>
          </a:p>
          <a:p>
            <a:pPr marL="533400" indent="-533400" defTabSz="914400" eaLnBrk="1" hangingPunct="1"/>
            <a:r>
              <a:rPr lang="en-IE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Basic Tomcat administration skills (start, stop, install, and change ports/permissions)</a:t>
            </a:r>
          </a:p>
          <a:p>
            <a:pPr marL="533400" indent="-533400" defTabSz="914400" eaLnBrk="1" hangingPunct="1"/>
            <a:r>
              <a:rPr lang="en-IE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Familiar with X-windows/VNC server</a:t>
            </a:r>
            <a:endParaRPr lang="en-US" sz="2400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marL="533400" indent="-533400" defTabSz="914400" eaLnBrk="1" hangingPunct="1">
              <a:buFont typeface="Arial" charset="0"/>
              <a:buNone/>
            </a:pPr>
            <a:endParaRPr lang="en-IE" sz="2400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marL="533400" indent="-533400" defTabSz="914400" eaLnBrk="1" hangingPunct="1">
              <a:buFont typeface="Arial" charset="0"/>
              <a:buNone/>
            </a:pPr>
            <a:endParaRPr lang="en-US" sz="2400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marL="533400" indent="-533400" defTabSz="914400" eaLnBrk="1" hangingPunct="1"/>
            <a:endParaRPr lang="en-US" sz="2400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Recommended Skills</a:t>
            </a:r>
          </a:p>
        </p:txBody>
      </p:sp>
      <p:sp>
        <p:nvSpPr>
          <p:cNvPr id="23555" name="Rectangle 5"/>
          <p:cNvSpPr>
            <a:spLocks noChangeArrowheads="1"/>
          </p:cNvSpPr>
          <p:nvPr/>
        </p:nvSpPr>
        <p:spPr bwMode="auto">
          <a:xfrm>
            <a:off x="1143000" y="6400800"/>
            <a:ext cx="5392738" cy="381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pPr defTabSz="914400">
              <a:lnSpc>
                <a:spcPct val="90000"/>
              </a:lnSpc>
              <a:buClr>
                <a:schemeClr val="bg1"/>
              </a:buClr>
            </a:pPr>
            <a:endParaRPr lang="en-US" sz="1400" dirty="0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533400" indent="-533400" defTabSz="914400" eaLnBrk="1" hangingPunct="1">
              <a:buNone/>
            </a:pPr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QAD EE Installation and Administration</a:t>
            </a:r>
          </a:p>
          <a:p>
            <a:pPr marL="914400" lvl="1" indent="-457200" defTabSz="914400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marL="533400" indent="-533400" defTabSz="914400" eaLnBrk="1" hangingPunct="1">
              <a:buFont typeface="Arial" charset="0"/>
              <a:buNone/>
            </a:pP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marL="533400" indent="-533400" defTabSz="914400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Prerequisite Training</a:t>
            </a:r>
          </a:p>
        </p:txBody>
      </p:sp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1143000" y="6400800"/>
            <a:ext cx="5392738" cy="381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pPr defTabSz="914400">
              <a:lnSpc>
                <a:spcPct val="90000"/>
              </a:lnSpc>
              <a:buClr>
                <a:schemeClr val="bg1"/>
              </a:buClr>
            </a:pPr>
            <a:endParaRPr lang="en-US" sz="1400" dirty="0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b"/>
          <a:lstStyle/>
          <a:p>
            <a:pPr eaLnBrk="1" hangingPunct="1"/>
            <a:r>
              <a:rPr lang="en-US" sz="28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Path to QAD Enterprise Edition</a:t>
            </a:r>
          </a:p>
        </p:txBody>
      </p:sp>
      <p:grpSp>
        <p:nvGrpSpPr>
          <p:cNvPr id="27650" name="Group 25"/>
          <p:cNvGrpSpPr>
            <a:grpSpLocks/>
          </p:cNvGrpSpPr>
          <p:nvPr/>
        </p:nvGrpSpPr>
        <p:grpSpPr bwMode="auto">
          <a:xfrm>
            <a:off x="1089025" y="1222375"/>
            <a:ext cx="6894513" cy="4572000"/>
            <a:chOff x="938442" y="1714500"/>
            <a:chExt cx="6894283" cy="4572000"/>
          </a:xfrm>
        </p:grpSpPr>
        <p:sp>
          <p:nvSpPr>
            <p:cNvPr id="21507" name="Rectangle 4"/>
            <p:cNvSpPr>
              <a:spLocks noChangeArrowheads="1"/>
            </p:cNvSpPr>
            <p:nvPr/>
          </p:nvSpPr>
          <p:spPr bwMode="auto">
            <a:xfrm>
              <a:off x="990828" y="2097088"/>
              <a:ext cx="457185" cy="4113212"/>
            </a:xfrm>
            <a:prstGeom prst="rect">
              <a:avLst/>
            </a:prstGeom>
            <a:solidFill>
              <a:srgbClr val="CCFFFF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defTabSz="914400">
                <a:lnSpc>
                  <a:spcPct val="90000"/>
                </a:lnSpc>
                <a:buClr>
                  <a:schemeClr val="bg1"/>
                </a:buClr>
                <a:buFont typeface="Times New Roman" pitchFamily="18" charset="0"/>
                <a:buChar char="•"/>
                <a:defRPr/>
              </a:pPr>
              <a:endParaRPr lang="en-US" sz="2800" dirty="0">
                <a:latin typeface="+mj-lt"/>
              </a:endParaRPr>
            </a:p>
          </p:txBody>
        </p:sp>
        <p:sp>
          <p:nvSpPr>
            <p:cNvPr id="21508" name="Rectangle 5"/>
            <p:cNvSpPr>
              <a:spLocks noChangeArrowheads="1"/>
            </p:cNvSpPr>
            <p:nvPr/>
          </p:nvSpPr>
          <p:spPr bwMode="auto">
            <a:xfrm>
              <a:off x="2540177" y="2095500"/>
              <a:ext cx="1096925" cy="4113213"/>
            </a:xfrm>
            <a:prstGeom prst="rect">
              <a:avLst/>
            </a:prstGeom>
            <a:solidFill>
              <a:srgbClr val="FFFF99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pPr defTabSz="914400">
                <a:lnSpc>
                  <a:spcPct val="90000"/>
                </a:lnSpc>
                <a:buClr>
                  <a:schemeClr val="bg1"/>
                </a:buClr>
                <a:buFont typeface="Times New Roman" pitchFamily="18" charset="0"/>
                <a:buChar char="•"/>
                <a:defRPr/>
              </a:pPr>
              <a:endParaRPr lang="en-US" sz="2800" dirty="0">
                <a:latin typeface="+mj-lt"/>
              </a:endParaRPr>
            </a:p>
          </p:txBody>
        </p:sp>
        <p:sp>
          <p:nvSpPr>
            <p:cNvPr id="21509" name="Text Box 8"/>
            <p:cNvSpPr txBox="1">
              <a:spLocks noChangeArrowheads="1"/>
            </p:cNvSpPr>
            <p:nvPr/>
          </p:nvSpPr>
          <p:spPr bwMode="auto">
            <a:xfrm rot="16200000">
              <a:off x="625696" y="4102109"/>
              <a:ext cx="1143000" cy="51750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defTabSz="914400">
                <a:lnSpc>
                  <a:spcPct val="90000"/>
                </a:lnSpc>
                <a:spcBef>
                  <a:spcPct val="50000"/>
                </a:spcBef>
                <a:buClr>
                  <a:schemeClr val="bg1"/>
                </a:buClr>
                <a:buFont typeface="Times New Roman" pitchFamily="18" charset="0"/>
                <a:buNone/>
                <a:defRPr/>
              </a:pPr>
              <a:r>
                <a:rPr lang="en-US" sz="1200" dirty="0">
                  <a:latin typeface="+mj-lt"/>
                </a:rPr>
                <a:t>QAD Releases</a:t>
              </a:r>
            </a:p>
          </p:txBody>
        </p:sp>
        <p:grpSp>
          <p:nvGrpSpPr>
            <p:cNvPr id="27654" name="Group 24"/>
            <p:cNvGrpSpPr>
              <a:grpSpLocks/>
            </p:cNvGrpSpPr>
            <p:nvPr/>
          </p:nvGrpSpPr>
          <p:grpSpPr bwMode="auto">
            <a:xfrm>
              <a:off x="2622550" y="2386013"/>
              <a:ext cx="923925" cy="3538537"/>
              <a:chOff x="1652" y="1623"/>
              <a:chExt cx="582" cy="2229"/>
            </a:xfrm>
          </p:grpSpPr>
          <p:sp>
            <p:nvSpPr>
              <p:cNvPr id="21525" name="Text Box 10"/>
              <p:cNvSpPr txBox="1">
                <a:spLocks noChangeArrowheads="1"/>
              </p:cNvSpPr>
              <p:nvPr/>
            </p:nvSpPr>
            <p:spPr bwMode="auto">
              <a:xfrm>
                <a:off x="1652" y="1623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27432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 dirty="0">
                    <a:latin typeface="+mj-lt"/>
                  </a:rPr>
                  <a:t>7.3</a:t>
                </a:r>
              </a:p>
            </p:txBody>
          </p:sp>
          <p:sp>
            <p:nvSpPr>
              <p:cNvPr id="21526" name="Text Box 11"/>
              <p:cNvSpPr txBox="1">
                <a:spLocks noChangeArrowheads="1"/>
              </p:cNvSpPr>
              <p:nvPr/>
            </p:nvSpPr>
            <p:spPr bwMode="auto">
              <a:xfrm>
                <a:off x="1652" y="2234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27432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 dirty="0">
                    <a:latin typeface="+mj-lt"/>
                  </a:rPr>
                  <a:t>7.4</a:t>
                </a:r>
              </a:p>
            </p:txBody>
          </p:sp>
          <p:sp>
            <p:nvSpPr>
              <p:cNvPr id="21527" name="Text Box 12"/>
              <p:cNvSpPr txBox="1">
                <a:spLocks noChangeArrowheads="1"/>
              </p:cNvSpPr>
              <p:nvPr/>
            </p:nvSpPr>
            <p:spPr bwMode="auto">
              <a:xfrm>
                <a:off x="1652" y="2832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27432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 dirty="0">
                    <a:latin typeface="+mj-lt"/>
                  </a:rPr>
                  <a:t>8.5</a:t>
                </a:r>
              </a:p>
            </p:txBody>
          </p:sp>
          <p:sp>
            <p:nvSpPr>
              <p:cNvPr id="21528" name="Text Box 13"/>
              <p:cNvSpPr txBox="1">
                <a:spLocks noChangeArrowheads="1"/>
              </p:cNvSpPr>
              <p:nvPr/>
            </p:nvSpPr>
            <p:spPr bwMode="auto">
              <a:xfrm>
                <a:off x="1658" y="3420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27432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 dirty="0">
                    <a:latin typeface="+mj-lt"/>
                  </a:rPr>
                  <a:t>8.6</a:t>
                </a:r>
              </a:p>
            </p:txBody>
          </p:sp>
        </p:grpSp>
        <p:sp>
          <p:nvSpPr>
            <p:cNvPr id="21511" name="Text Box 14"/>
            <p:cNvSpPr txBox="1">
              <a:spLocks noChangeArrowheads="1"/>
            </p:cNvSpPr>
            <p:nvPr/>
          </p:nvSpPr>
          <p:spPr bwMode="auto">
            <a:xfrm>
              <a:off x="2209988" y="1714500"/>
              <a:ext cx="1676344" cy="3492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ctr" defTabSz="914400">
                <a:lnSpc>
                  <a:spcPct val="90000"/>
                </a:lnSpc>
                <a:spcBef>
                  <a:spcPct val="50000"/>
                </a:spcBef>
                <a:buClr>
                  <a:schemeClr val="bg1"/>
                </a:buClr>
                <a:buFont typeface="Times New Roman" pitchFamily="18" charset="0"/>
                <a:buNone/>
                <a:defRPr/>
              </a:pPr>
              <a:r>
                <a:rPr lang="en-US" sz="1200" b="1" dirty="0">
                  <a:latin typeface="+mj-lt"/>
                </a:rPr>
                <a:t>QAD Field Support</a:t>
              </a:r>
            </a:p>
          </p:txBody>
        </p:sp>
        <p:sp>
          <p:nvSpPr>
            <p:cNvPr id="21512" name="Text Box 19"/>
            <p:cNvSpPr txBox="1">
              <a:spLocks noChangeArrowheads="1"/>
            </p:cNvSpPr>
            <p:nvPr/>
          </p:nvSpPr>
          <p:spPr bwMode="auto">
            <a:xfrm>
              <a:off x="6918356" y="3800475"/>
              <a:ext cx="914369" cy="731838"/>
            </a:xfrm>
            <a:prstGeom prst="rect">
              <a:avLst/>
            </a:prstGeom>
            <a:solidFill>
              <a:srgbClr val="CCFFFF"/>
            </a:solidFill>
            <a:ln w="9525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tIns="274320" bIns="91440"/>
            <a:lstStyle/>
            <a:p>
              <a:pPr algn="ctr" defTabSz="914400">
                <a:lnSpc>
                  <a:spcPct val="90000"/>
                </a:lnSpc>
                <a:spcBef>
                  <a:spcPct val="50000"/>
                </a:spcBef>
                <a:buClr>
                  <a:schemeClr val="bg1"/>
                </a:buClr>
                <a:buFont typeface="Times New Roman" pitchFamily="18" charset="0"/>
                <a:buNone/>
                <a:defRPr/>
              </a:pPr>
              <a:r>
                <a:rPr lang="en-US" sz="1200" dirty="0">
                  <a:latin typeface="+mj-lt"/>
                </a:rPr>
                <a:t>QAD EE</a:t>
              </a:r>
            </a:p>
          </p:txBody>
        </p:sp>
        <p:sp>
          <p:nvSpPr>
            <p:cNvPr id="21513" name="Text Box 25"/>
            <p:cNvSpPr txBox="1">
              <a:spLocks noChangeArrowheads="1"/>
            </p:cNvSpPr>
            <p:nvPr/>
          </p:nvSpPr>
          <p:spPr bwMode="auto">
            <a:xfrm>
              <a:off x="5562676" y="1714500"/>
              <a:ext cx="1676344" cy="3492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ctr" defTabSz="914400">
                <a:lnSpc>
                  <a:spcPct val="90000"/>
                </a:lnSpc>
                <a:spcBef>
                  <a:spcPct val="50000"/>
                </a:spcBef>
                <a:buClr>
                  <a:schemeClr val="bg1"/>
                </a:buClr>
                <a:buFont typeface="Times New Roman" pitchFamily="18" charset="0"/>
                <a:buNone/>
                <a:defRPr/>
              </a:pPr>
              <a:r>
                <a:rPr lang="en-US" sz="1200" b="1" dirty="0">
                  <a:latin typeface="+mj-lt"/>
                </a:rPr>
                <a:t>QAD Full Support</a:t>
              </a:r>
            </a:p>
          </p:txBody>
        </p:sp>
        <p:sp>
          <p:nvSpPr>
            <p:cNvPr id="21514" name="Line 26"/>
            <p:cNvSpPr>
              <a:spLocks noChangeShapeType="1"/>
            </p:cNvSpPr>
            <p:nvPr/>
          </p:nvSpPr>
          <p:spPr bwMode="auto">
            <a:xfrm>
              <a:off x="1448013" y="4152900"/>
              <a:ext cx="109692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tIns="91440" bIns="91440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21515" name="Line 27"/>
            <p:cNvSpPr>
              <a:spLocks noChangeShapeType="1"/>
            </p:cNvSpPr>
            <p:nvPr/>
          </p:nvSpPr>
          <p:spPr bwMode="auto">
            <a:xfrm>
              <a:off x="3629165" y="4152900"/>
              <a:ext cx="109692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tIns="91440" bIns="91440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sp>
          <p:nvSpPr>
            <p:cNvPr id="21516" name="Line 28"/>
            <p:cNvSpPr>
              <a:spLocks noChangeShapeType="1"/>
            </p:cNvSpPr>
            <p:nvPr/>
          </p:nvSpPr>
          <p:spPr bwMode="auto">
            <a:xfrm>
              <a:off x="5821429" y="4152900"/>
              <a:ext cx="109692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tIns="91440" bIns="91440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  <p:grpSp>
          <p:nvGrpSpPr>
            <p:cNvPr id="27661" name="Group 25"/>
            <p:cNvGrpSpPr>
              <a:grpSpLocks/>
            </p:cNvGrpSpPr>
            <p:nvPr/>
          </p:nvGrpSpPr>
          <p:grpSpPr bwMode="auto">
            <a:xfrm>
              <a:off x="4724400" y="2095500"/>
              <a:ext cx="1096963" cy="4113213"/>
              <a:chOff x="2976" y="1440"/>
              <a:chExt cx="691" cy="2591"/>
            </a:xfrm>
          </p:grpSpPr>
          <p:sp>
            <p:nvSpPr>
              <p:cNvPr id="21519" name="Rectangle 16"/>
              <p:cNvSpPr>
                <a:spLocks noChangeArrowheads="1"/>
              </p:cNvSpPr>
              <p:nvPr/>
            </p:nvSpPr>
            <p:spPr bwMode="auto">
              <a:xfrm>
                <a:off x="2976" y="1440"/>
                <a:ext cx="691" cy="2591"/>
              </a:xfrm>
              <a:prstGeom prst="rect">
                <a:avLst/>
              </a:prstGeom>
              <a:solidFill>
                <a:srgbClr val="CC99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pPr defTabSz="914400">
                  <a:lnSpc>
                    <a:spcPct val="90000"/>
                  </a:lnSpc>
                  <a:buClr>
                    <a:schemeClr val="bg1"/>
                  </a:buClr>
                  <a:buFont typeface="Times New Roman" pitchFamily="18" charset="0"/>
                  <a:buChar char="•"/>
                  <a:defRPr/>
                </a:pPr>
                <a:endParaRPr lang="en-US" sz="2800" dirty="0">
                  <a:latin typeface="+mj-lt"/>
                </a:endParaRPr>
              </a:p>
            </p:txBody>
          </p:sp>
          <p:sp>
            <p:nvSpPr>
              <p:cNvPr id="21520" name="Text Box 21"/>
              <p:cNvSpPr txBox="1">
                <a:spLocks noChangeArrowheads="1"/>
              </p:cNvSpPr>
              <p:nvPr/>
            </p:nvSpPr>
            <p:spPr bwMode="auto">
              <a:xfrm>
                <a:off x="3034" y="2026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27432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 dirty="0">
                    <a:latin typeface="+mj-lt"/>
                  </a:rPr>
                  <a:t>eB</a:t>
                </a:r>
              </a:p>
            </p:txBody>
          </p:sp>
          <p:sp>
            <p:nvSpPr>
              <p:cNvPr id="21521" name="Text Box 22"/>
              <p:cNvSpPr txBox="1">
                <a:spLocks noChangeArrowheads="1"/>
              </p:cNvSpPr>
              <p:nvPr/>
            </p:nvSpPr>
            <p:spPr bwMode="auto">
              <a:xfrm>
                <a:off x="3034" y="2527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27432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 dirty="0">
                    <a:latin typeface="+mj-lt"/>
                  </a:rPr>
                  <a:t>eB2</a:t>
                </a:r>
              </a:p>
            </p:txBody>
          </p:sp>
          <p:sp>
            <p:nvSpPr>
              <p:cNvPr id="21522" name="Text Box 23"/>
              <p:cNvSpPr txBox="1">
                <a:spLocks noChangeArrowheads="1"/>
              </p:cNvSpPr>
              <p:nvPr/>
            </p:nvSpPr>
            <p:spPr bwMode="auto">
              <a:xfrm>
                <a:off x="3034" y="3017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13716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 dirty="0">
                    <a:latin typeface="+mj-lt"/>
                  </a:rPr>
                  <a:t>QAD 2007</a:t>
                </a:r>
              </a:p>
              <a:p>
                <a:pPr algn="ctr" defTabSz="914400">
                  <a:spcBef>
                    <a:spcPts val="4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 dirty="0">
                    <a:latin typeface="+mj-lt"/>
                  </a:rPr>
                  <a:t>(eB2.1)</a:t>
                </a:r>
              </a:p>
            </p:txBody>
          </p:sp>
          <p:sp>
            <p:nvSpPr>
              <p:cNvPr id="21523" name="Text Box 24"/>
              <p:cNvSpPr txBox="1">
                <a:spLocks noChangeArrowheads="1"/>
              </p:cNvSpPr>
              <p:nvPr/>
            </p:nvSpPr>
            <p:spPr bwMode="auto">
              <a:xfrm>
                <a:off x="3034" y="3504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27432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 dirty="0">
                    <a:latin typeface="+mj-lt"/>
                  </a:rPr>
                  <a:t>QAD SE</a:t>
                </a:r>
              </a:p>
            </p:txBody>
          </p:sp>
          <p:sp>
            <p:nvSpPr>
              <p:cNvPr id="21524" name="Text Box 20"/>
              <p:cNvSpPr txBox="1">
                <a:spLocks noChangeArrowheads="1"/>
              </p:cNvSpPr>
              <p:nvPr/>
            </p:nvSpPr>
            <p:spPr bwMode="auto">
              <a:xfrm>
                <a:off x="3034" y="1536"/>
                <a:ext cx="576" cy="432"/>
              </a:xfrm>
              <a:prstGeom prst="rect">
                <a:avLst/>
              </a:prstGeom>
              <a:solidFill>
                <a:srgbClr val="CC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tIns="274320" bIns="91440"/>
              <a:lstStyle/>
              <a:p>
                <a:pPr algn="ctr" defTabSz="914400">
                  <a:lnSpc>
                    <a:spcPct val="90000"/>
                  </a:lnSpc>
                  <a:spcBef>
                    <a:spcPct val="50000"/>
                  </a:spcBef>
                  <a:buClr>
                    <a:schemeClr val="bg1"/>
                  </a:buClr>
                  <a:buFont typeface="Times New Roman" pitchFamily="18" charset="0"/>
                  <a:buNone/>
                  <a:defRPr/>
                </a:pPr>
                <a:r>
                  <a:rPr lang="en-US" sz="1200" dirty="0">
                    <a:latin typeface="+mj-lt"/>
                  </a:rPr>
                  <a:t>8.6E</a:t>
                </a:r>
              </a:p>
            </p:txBody>
          </p:sp>
        </p:grpSp>
        <p:sp>
          <p:nvSpPr>
            <p:cNvPr id="21518" name="Line 31"/>
            <p:cNvSpPr>
              <a:spLocks noChangeShapeType="1"/>
            </p:cNvSpPr>
            <p:nvPr/>
          </p:nvSpPr>
          <p:spPr bwMode="auto">
            <a:xfrm>
              <a:off x="4191121" y="1866900"/>
              <a:ext cx="0" cy="4419600"/>
            </a:xfrm>
            <a:prstGeom prst="line">
              <a:avLst/>
            </a:prstGeom>
            <a:noFill/>
            <a:ln w="12700">
              <a:solidFill>
                <a:srgbClr val="808080"/>
              </a:solidFill>
              <a:prstDash val="lgDash"/>
              <a:round/>
              <a:headEnd/>
              <a:tailEnd/>
            </a:ln>
          </p:spPr>
          <p:txBody>
            <a:bodyPr tIns="91440" bIns="91440"/>
            <a:lstStyle/>
            <a:p>
              <a:pPr>
                <a:defRPr/>
              </a:pPr>
              <a:endParaRPr lang="en-US" dirty="0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More complex than previous conversions</a:t>
            </a:r>
          </a:p>
          <a:p>
            <a:pPr lvl="1"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Due to new QAD EE Financials </a:t>
            </a:r>
          </a:p>
          <a:p>
            <a:pPr lvl="1"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Requires Services engagement</a:t>
            </a:r>
          </a:p>
          <a:p>
            <a:pPr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Requires input from the following areas</a:t>
            </a:r>
          </a:p>
          <a:p>
            <a:pPr lvl="1"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Non-technical business analysts / finance managers</a:t>
            </a:r>
          </a:p>
          <a:p>
            <a:pPr lvl="1"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Engineers</a:t>
            </a:r>
          </a:p>
          <a:p>
            <a:pPr lvl="1"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Project managers</a:t>
            </a: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Note</a:t>
            </a: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8675" name="Rectangle 5"/>
          <p:cNvSpPr>
            <a:spLocks noChangeArrowheads="1"/>
          </p:cNvSpPr>
          <p:nvPr/>
        </p:nvSpPr>
        <p:spPr bwMode="auto">
          <a:xfrm>
            <a:off x="2133600" y="152400"/>
            <a:ext cx="6477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defTabSz="914400">
              <a:lnSpc>
                <a:spcPct val="90000"/>
              </a:lnSpc>
            </a:pPr>
            <a:r>
              <a:rPr lang="en-US" sz="2800" b="1" dirty="0">
                <a:solidFill>
                  <a:schemeClr val="bg1"/>
                </a:solidFill>
                <a:latin typeface="Tahoma" pitchFamily="34" charset="0"/>
              </a:rPr>
              <a:t>Typical Implementation Process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747" name="Object 3"/>
          <p:cNvGraphicFramePr>
            <a:graphicFrameLocks noChangeAspect="1"/>
          </p:cNvGraphicFramePr>
          <p:nvPr>
            <p:ph idx="1"/>
          </p:nvPr>
        </p:nvGraphicFramePr>
        <p:xfrm>
          <a:off x="2184400" y="892175"/>
          <a:ext cx="4775200" cy="5422900"/>
        </p:xfrm>
        <a:graphic>
          <a:graphicData uri="http://schemas.openxmlformats.org/presentationml/2006/ole">
            <p:oleObj spid="_x0000_s31747" name="Visio" r:id="rId4" imgW="7933334" imgH="9009278" progId="">
              <p:embed/>
            </p:oleObj>
          </a:graphicData>
        </a:graphic>
      </p:graphicFrame>
      <p:sp>
        <p:nvSpPr>
          <p:cNvPr id="3174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sz="2800" dirty="0" smtClean="0">
                <a:solidFill>
                  <a:schemeClr val="tx1"/>
                </a:solidFill>
                <a:latin typeface="Century Gothic" pitchFamily="34" charset="0"/>
                <a:cs typeface="Century Gothic" pitchFamily="34" charset="0"/>
              </a:rPr>
              <a:t>Typical Implementation Process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52400"/>
            <a:ext cx="6477000" cy="381000"/>
          </a:xfrm>
        </p:spPr>
        <p:txBody>
          <a:bodyPr rtlCol="0" anchor="b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2800" dirty="0" smtClean="0">
                <a:solidFill>
                  <a:schemeClr val="tx1"/>
                </a:solidFill>
                <a:latin typeface="Century Gothic" pitchFamily="34" charset="0"/>
                <a:ea typeface="+mj-ea"/>
                <a:cs typeface="Century Gothic" pitchFamily="34" charset="0"/>
              </a:rPr>
              <a:t>Typical Implementation Process</a:t>
            </a:r>
          </a:p>
        </p:txBody>
      </p:sp>
      <p:grpSp>
        <p:nvGrpSpPr>
          <p:cNvPr id="33798" name="Group 3"/>
          <p:cNvGrpSpPr>
            <a:grpSpLocks/>
          </p:cNvGrpSpPr>
          <p:nvPr/>
        </p:nvGrpSpPr>
        <p:grpSpPr bwMode="auto">
          <a:xfrm>
            <a:off x="1736725" y="552450"/>
            <a:ext cx="5645150" cy="5813425"/>
            <a:chOff x="1100" y="384"/>
            <a:chExt cx="3556" cy="3936"/>
          </a:xfrm>
        </p:grpSpPr>
        <p:graphicFrame>
          <p:nvGraphicFramePr>
            <p:cNvPr id="33796" name="Object 4"/>
            <p:cNvGraphicFramePr>
              <a:graphicFrameLocks noChangeAspect="1"/>
            </p:cNvGraphicFramePr>
            <p:nvPr/>
          </p:nvGraphicFramePr>
          <p:xfrm>
            <a:off x="1100" y="384"/>
            <a:ext cx="3349" cy="3936"/>
          </p:xfrm>
          <a:graphic>
            <a:graphicData uri="http://schemas.openxmlformats.org/presentationml/2006/ole">
              <p:oleObj spid="_x0000_s33796" name="Visio" r:id="rId4" imgW="7585558" imgH="8913266" progId="">
                <p:embed/>
              </p:oleObj>
            </a:graphicData>
          </a:graphic>
        </p:graphicFrame>
        <p:sp>
          <p:nvSpPr>
            <p:cNvPr id="33799" name="Line 5"/>
            <p:cNvSpPr>
              <a:spLocks noChangeShapeType="1"/>
            </p:cNvSpPr>
            <p:nvPr/>
          </p:nvSpPr>
          <p:spPr bwMode="auto">
            <a:xfrm>
              <a:off x="1248" y="3246"/>
              <a:ext cx="3408" cy="0"/>
            </a:xfrm>
            <a:prstGeom prst="line">
              <a:avLst/>
            </a:prstGeom>
            <a:noFill/>
            <a:ln w="9525">
              <a:solidFill>
                <a:srgbClr val="000080"/>
              </a:solidFill>
              <a:prstDash val="dash"/>
              <a:round/>
              <a:headEnd/>
              <a:tailEnd/>
            </a:ln>
          </p:spPr>
          <p:txBody>
            <a:bodyPr tIns="91440" bIns="91440"/>
            <a:lstStyle/>
            <a:p>
              <a:endParaRPr lang="en-US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783</TotalTime>
  <Words>514</Words>
  <Application>Microsoft Office PowerPoint</Application>
  <PresentationFormat>On-screen Show (4:3)</PresentationFormat>
  <Paragraphs>111</Paragraphs>
  <Slides>15</Slides>
  <Notes>11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QAD 2010 Template</vt:lpstr>
      <vt:lpstr>Visio</vt:lpstr>
      <vt:lpstr>Part 1 – Conversion Overview</vt:lpstr>
      <vt:lpstr>Agenda</vt:lpstr>
      <vt:lpstr>Essential Skills</vt:lpstr>
      <vt:lpstr>Recommended Skills</vt:lpstr>
      <vt:lpstr>Prerequisite Training</vt:lpstr>
      <vt:lpstr>Upgrade Path to QAD Enterprise Edition</vt:lpstr>
      <vt:lpstr>Note</vt:lpstr>
      <vt:lpstr>Typical Implementation Process</vt:lpstr>
      <vt:lpstr>Typical Implementation Process</vt:lpstr>
      <vt:lpstr>Customer Conversion Execution Benchmark Performance (from eB2) </vt:lpstr>
      <vt:lpstr>Benchmark Hardware</vt:lpstr>
      <vt:lpstr>Benchmark Software</vt:lpstr>
      <vt:lpstr>Conversion Assessments</vt:lpstr>
      <vt:lpstr>Summary of Conversion Process</vt:lpstr>
      <vt:lpstr>QAD EE Upgrades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jdk</dc:creator>
  <cp:lastModifiedBy>Administrator</cp:lastModifiedBy>
  <cp:revision>77</cp:revision>
  <dcterms:created xsi:type="dcterms:W3CDTF">2010-10-05T00:44:07Z</dcterms:created>
  <dcterms:modified xsi:type="dcterms:W3CDTF">2013-10-03T17:35:40Z</dcterms:modified>
</cp:coreProperties>
</file>