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9" r:id="rId1"/>
  </p:sldMasterIdLst>
  <p:notesMasterIdLst>
    <p:notesMasterId r:id="rId25"/>
  </p:notesMasterIdLst>
  <p:handoutMasterIdLst>
    <p:handoutMasterId r:id="rId26"/>
  </p:handout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</p:sldIdLst>
  <p:sldSz cx="9144000" cy="6858000" type="screen4x3"/>
  <p:notesSz cx="7010400" cy="92964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F4F4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00" autoAdjust="0"/>
    <p:restoredTop sz="66288" autoAdjust="0"/>
  </p:normalViewPr>
  <p:slideViewPr>
    <p:cSldViewPr snapToGrid="0" snapToObjects="1">
      <p:cViewPr varScale="1">
        <p:scale>
          <a:sx n="65" d="100"/>
          <a:sy n="65" d="100"/>
        </p:scale>
        <p:origin x="-1362" y="-96"/>
      </p:cViewPr>
      <p:guideLst>
        <p:guide orient="horz" pos="827"/>
        <p:guide pos="36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fld id="{A4073DDE-8F93-4858-9C9D-D94A900C1B24}" type="datetimeFigureOut">
              <a:rPr lang="en-US"/>
              <a:pPr/>
              <a:t>10/3/2013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fld id="{10359F9D-D203-4ED2-A59A-818CF7430EDD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fld id="{15C0F8C6-F5D2-4770-87A4-8D659444F136}" type="datetimeFigureOut">
              <a:rPr lang="en-US"/>
              <a:pPr/>
              <a:t>10/3/2013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 bwMode="auto">
          <a:xfrm>
            <a:off x="701675" y="4416425"/>
            <a:ext cx="560705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465138">
              <a:defRPr sz="1200">
                <a:latin typeface="Calibri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465138">
              <a:defRPr sz="1200">
                <a:latin typeface="Calibri" pitchFamily="34" charset="0"/>
              </a:defRPr>
            </a:lvl1pPr>
          </a:lstStyle>
          <a:p>
            <a:fld id="{94298886-C97E-46FE-9AC7-7481BF3B475F}" type="slidenum">
              <a:rPr lang="en-US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2" tIns="46587" rIns="93172" bIns="46587" anchor="b"/>
          <a:lstStyle/>
          <a:p>
            <a:pPr algn="r" defTabSz="931863"/>
            <a:fld id="{77AAE5D3-E001-488D-86A3-B6B640D4B4FE}" type="slidenum">
              <a:rPr lang="en-US" sz="1200"/>
              <a:pPr algn="r" defTabSz="931863"/>
              <a:t>2</a:t>
            </a:fld>
            <a:endParaRPr lang="en-US" sz="1200" dirty="0"/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3172" tIns="46587" rIns="93172" bIns="46587"/>
          <a:lstStyle/>
          <a:p>
            <a:pPr eaLnBrk="1" hangingPunct="1">
              <a:lnSpc>
                <a:spcPct val="80000"/>
              </a:lnSpc>
            </a:pPr>
            <a:endParaRPr lang="en-US" sz="900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2" tIns="46587" rIns="93172" bIns="46587" anchor="b"/>
          <a:lstStyle/>
          <a:p>
            <a:pPr algn="r" defTabSz="931863"/>
            <a:fld id="{B4E0504F-BADB-40EA-8768-68FA281B181B}" type="slidenum">
              <a:rPr lang="en-US" sz="1200"/>
              <a:pPr algn="r" defTabSz="931863"/>
              <a:t>22</a:t>
            </a:fld>
            <a:endParaRPr lang="en-US" sz="1200" dirty="0"/>
          </a:p>
        </p:txBody>
      </p:sp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3172" tIns="46587" rIns="93172" bIns="46587"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7"/>
          <p:cNvSpPr txBox="1">
            <a:spLocks noGrp="1" noChangeArrowheads="1"/>
          </p:cNvSpPr>
          <p:nvPr/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172" tIns="46587" rIns="93172" bIns="46587" anchor="b"/>
          <a:lstStyle/>
          <a:p>
            <a:pPr algn="r" defTabSz="931863"/>
            <a:fld id="{59ADD0E4-5D73-44DD-B963-661E2EB47347}" type="slidenum">
              <a:rPr lang="en-US" sz="1200"/>
              <a:pPr algn="r" defTabSz="931863"/>
              <a:t>23</a:t>
            </a:fld>
            <a:endParaRPr lang="en-US" sz="1200" dirty="0"/>
          </a:p>
        </p:txBody>
      </p:sp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93172" tIns="46587" rIns="93172" bIns="46587"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2"/>
          <a:srcRect b="12241"/>
          <a:stretch>
            <a:fillRect/>
          </a:stretch>
        </p:blipFill>
        <p:spPr bwMode="auto">
          <a:xfrm>
            <a:off x="0" y="3217863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3227388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455243" y="342840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</p:nvPr>
        </p:nvSpPr>
        <p:spPr>
          <a:xfrm>
            <a:off x="455243" y="2618222"/>
            <a:ext cx="8229600" cy="810186"/>
          </a:xfrm>
          <a:prstGeom prst="rect">
            <a:avLst/>
          </a:prstGeom>
        </p:spPr>
        <p:txBody>
          <a:bodyPr rtlCol="0">
            <a:normAutofit/>
          </a:bodyPr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5243" y="219015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252ECE-C349-4410-B2B3-7F3B9F2AAF7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E1720B-2420-4361-835C-430ADD6CF6A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064444"/>
            <a:ext cx="4041775" cy="4234755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42468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64444"/>
            <a:ext cx="4040188" cy="423475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2468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1AB229-2623-4242-996F-7ED5789A265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74FF76-52A3-4475-A83B-347F2731211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st of Items/Na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half" idx="16"/>
          </p:nvPr>
        </p:nvSpPr>
        <p:spPr>
          <a:xfrm>
            <a:off x="5886173" y="1420041"/>
            <a:ext cx="2800627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17"/>
          </p:nvPr>
        </p:nvSpPr>
        <p:spPr>
          <a:xfrm>
            <a:off x="3235738" y="1420041"/>
            <a:ext cx="2650435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15"/>
          </p:nvPr>
        </p:nvSpPr>
        <p:spPr>
          <a:xfrm>
            <a:off x="456655" y="1420041"/>
            <a:ext cx="2779084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8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88A2F0-DEFD-49BB-9F18-3B9B849C00A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417637"/>
            <a:ext cx="8229600" cy="4864629"/>
          </a:xfrm>
        </p:spPr>
        <p:txBody>
          <a:bodyPr rtlCol="0"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4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35CA12-3D85-4AAF-83B3-94BD4C17699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 rtlCol="0"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4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3227388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16182"/>
            <a:ext cx="8229600" cy="4999951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23088" y="6459538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24A6CA-D5E5-4BFD-A17C-9390DFA010E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0" y="6021388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82563"/>
            <a:ext cx="8229600" cy="71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900113"/>
            <a:ext cx="8229600" cy="540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925"/>
            <a:ext cx="914400" cy="2190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endParaRPr lang="en-US" dirty="0"/>
          </a:p>
        </p:txBody>
      </p:sp>
      <p:pic>
        <p:nvPicPr>
          <p:cNvPr id="1030" name="Picture 3"/>
          <p:cNvPicPr>
            <a:picLocks noChangeAspect="1" noChangeArrowheads="1"/>
          </p:cNvPicPr>
          <p:nvPr userDrawn="1"/>
        </p:nvPicPr>
        <p:blipFill>
          <a:blip r:embed="rId17"/>
          <a:srcRect/>
          <a:stretch>
            <a:fillRect/>
          </a:stretch>
        </p:blipFill>
        <p:spPr bwMode="auto">
          <a:xfrm>
            <a:off x="0" y="6021388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200" b="1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200" b="1">
          <a:solidFill>
            <a:srgbClr val="4F4F4F"/>
          </a:solidFill>
          <a:latin typeface="Century Gothic" pitchFamily="34" charset="0"/>
          <a:ea typeface="Century Gothic" pitchFamily="34" charset="0"/>
          <a:cs typeface="Century Gothic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charset="0"/>
        <a:buChar char="•"/>
        <a:defRPr sz="2800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 sz="2400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charset="0"/>
        <a:buChar char="•"/>
        <a:defRPr sz="2000"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Lucida Grande"/>
        <a:buChar char="-"/>
        <a:defRPr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Clr>
          <a:srgbClr val="F79646"/>
        </a:buClr>
        <a:buFont typeface="Arial" charset="0"/>
        <a:buChar char="•"/>
        <a:defRPr kern="1200">
          <a:solidFill>
            <a:srgbClr val="4F4F4F"/>
          </a:solidFill>
          <a:latin typeface="Century Gothic"/>
          <a:ea typeface="Century Gothic" pitchFamily="34" charset="0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>
          <a:xfrm>
            <a:off x="427704" y="608013"/>
            <a:ext cx="8229600" cy="70485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Century Gothic" pitchFamily="34" charset="0"/>
                <a:cs typeface="Century Gothic" pitchFamily="34" charset="0"/>
              </a:rPr>
              <a:t>Part 5 – Upgrading Enterprise Edition</a:t>
            </a:r>
          </a:p>
        </p:txBody>
      </p:sp>
      <p:sp>
        <p:nvSpPr>
          <p:cNvPr id="19458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47368" y="1417638"/>
            <a:ext cx="8229600" cy="34925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Updated October 2013</a:t>
            </a:r>
          </a:p>
        </p:txBody>
      </p:sp>
      <p:sp>
        <p:nvSpPr>
          <p:cNvPr id="19459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Century Gothic" pitchFamily="34" charset="0"/>
                <a:cs typeface="Century Gothic" pitchFamily="34" charset="0"/>
              </a:rPr>
              <a:t>QAD 2013.1 Enterprise Edition Database Conversion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9714" y="3108960"/>
            <a:ext cx="393781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1100" dirty="0" smtClean="0"/>
              <a:t>Maintained by biw@qad.com</a:t>
            </a:r>
            <a:endParaRPr lang="en-US" sz="11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>
              <a:lnSpc>
                <a:spcPct val="90000"/>
              </a:lnSpc>
            </a:pPr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Verify that the QAD EE User Interface, Database, and Application are selected</a:t>
            </a:r>
          </a:p>
          <a:p>
            <a:pPr eaLnBrk="1" hangingPunct="1">
              <a:lnSpc>
                <a:spcPct val="90000"/>
              </a:lnSpc>
            </a:pPr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Verify that the Product Destination path points to the existing QAD EE version</a:t>
            </a:r>
          </a:p>
          <a:p>
            <a:pPr lvl="2"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Install and Configure Software</a:t>
            </a:r>
          </a:p>
        </p:txBody>
      </p:sp>
      <p:pic>
        <p:nvPicPr>
          <p:cNvPr id="29699" name="Picture 4" descr="upgrade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3575" y="2473325"/>
            <a:ext cx="2962275" cy="362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marL="0" indent="0" eaLnBrk="1" hangingPunct="1">
              <a:buNone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A warning appears to back up the current install. Click OK</a:t>
            </a:r>
          </a:p>
          <a:p>
            <a:pPr eaLnBrk="1" hangingPunct="1">
              <a:buNone/>
            </a:pP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Install and Configure Software</a:t>
            </a:r>
          </a:p>
        </p:txBody>
      </p:sp>
      <p:pic>
        <p:nvPicPr>
          <p:cNvPr id="30723" name="Picture 4" descr="upgrade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70188" y="2646363"/>
            <a:ext cx="3592512" cy="187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>
              <a:buNone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Select Upgrade QAD EE to a New Release</a:t>
            </a: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Set Up</a:t>
            </a:r>
          </a:p>
        </p:txBody>
      </p:sp>
      <p:pic>
        <p:nvPicPr>
          <p:cNvPr id="31747" name="Picture 4" descr="upgrade0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79638" y="2428875"/>
            <a:ext cx="4784725" cy="309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>
              <a:buNone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Live Main Database</a:t>
            </a:r>
          </a:p>
          <a:p>
            <a:pPr marL="231775" lvl="1" indent="0" eaLnBrk="1" hangingPunct="1">
              <a:buNone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Select Live Main Database: Upgrade Live Main Database</a:t>
            </a: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Set Up</a:t>
            </a:r>
          </a:p>
        </p:txBody>
      </p:sp>
      <p:pic>
        <p:nvPicPr>
          <p:cNvPr id="32771" name="Picture 4" descr="upgrade0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5013" y="2668588"/>
            <a:ext cx="5127625" cy="297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marL="0" indent="0" eaLnBrk="1" hangingPunct="1">
              <a:buNone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Accept the default Delta DF file path</a:t>
            </a:r>
          </a:p>
          <a:p>
            <a:pPr marL="0" indent="0" eaLnBrk="1" hangingPunct="1">
              <a:buNone/>
            </a:pPr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Do not change the path unless you are using a customized Delta DF file</a:t>
            </a: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Set Up</a:t>
            </a:r>
          </a:p>
        </p:txBody>
      </p:sp>
      <p:pic>
        <p:nvPicPr>
          <p:cNvPr id="33795" name="Picture 4" descr="upgrade0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55850" y="2655888"/>
            <a:ext cx="4433888" cy="273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marL="0" indent="0" eaLnBrk="1" hangingPunct="1">
              <a:buNone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Select Character Client Code: Generate R-Code</a:t>
            </a:r>
          </a:p>
          <a:p>
            <a:pPr lvl="1"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1"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Set Up</a:t>
            </a:r>
          </a:p>
        </p:txBody>
      </p:sp>
      <p:pic>
        <p:nvPicPr>
          <p:cNvPr id="34819" name="Picture 4" descr="upgrade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47913" y="2801938"/>
            <a:ext cx="4433887" cy="267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marL="0" lvl="1" indent="0" eaLnBrk="1" hangingPunct="1">
              <a:buNone/>
            </a:pPr>
            <a:r>
              <a:rPr lang="en-US" sz="28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Change the Compiler Settings:</a:t>
            </a:r>
          </a:p>
          <a:p>
            <a:pPr eaLnBrk="1" hangingPunct="1"/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Multi-thread: Enabled</a:t>
            </a:r>
          </a:p>
          <a:p>
            <a:pPr eaLnBrk="1" hangingPunct="1"/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Ignore Compile Errors: Enabled</a:t>
            </a:r>
          </a:p>
          <a:p>
            <a:pPr eaLnBrk="1" hangingPunct="1"/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Compile Threads: Enter the number of CPU cores</a:t>
            </a:r>
          </a:p>
          <a:p>
            <a:pPr lvl="2"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2"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2"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Set Up</a:t>
            </a:r>
          </a:p>
        </p:txBody>
      </p:sp>
      <p:pic>
        <p:nvPicPr>
          <p:cNvPr id="35843" name="Picture 4" descr="upgrade0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47913" y="2947988"/>
            <a:ext cx="4424362" cy="269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marL="0" indent="0" eaLnBrk="1" hangingPunct="1">
              <a:buNone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Select UI Configuration: Update UI Configuration</a:t>
            </a: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Set Up</a:t>
            </a:r>
          </a:p>
        </p:txBody>
      </p:sp>
      <p:pic>
        <p:nvPicPr>
          <p:cNvPr id="36867" name="Picture 4" descr="upgrade0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43150" y="2716213"/>
            <a:ext cx="4441825" cy="265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marL="0" indent="0" eaLnBrk="1" hangingPunct="1">
              <a:lnSpc>
                <a:spcPct val="85000"/>
              </a:lnSpc>
              <a:buNone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 the UI configuration screen, make the following changes:</a:t>
            </a:r>
          </a:p>
          <a:p>
            <a:pPr eaLnBrk="1" hangingPunct="1">
              <a:lnSpc>
                <a:spcPct val="85000"/>
              </a:lnSpc>
            </a:pPr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Working Directory: &lt;defaulted-in for your specific environment&gt;</a:t>
            </a:r>
          </a:p>
          <a:p>
            <a:pPr eaLnBrk="1" hangingPunct="1">
              <a:lnSpc>
                <a:spcPct val="85000"/>
              </a:lnSpc>
            </a:pPr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Login: mfg</a:t>
            </a:r>
          </a:p>
          <a:p>
            <a:pPr eaLnBrk="1" hangingPunct="1">
              <a:lnSpc>
                <a:spcPct val="85000"/>
              </a:lnSpc>
            </a:pPr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Password: &lt;mfg user’s password&gt;</a:t>
            </a:r>
          </a:p>
          <a:p>
            <a:pPr eaLnBrk="1" hangingPunct="1">
              <a:lnSpc>
                <a:spcPct val="85000"/>
              </a:lnSpc>
            </a:pPr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Confirm Password: &lt;mfg user’s password&gt;</a:t>
            </a:r>
          </a:p>
          <a:p>
            <a:pPr lvl="2"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Set Up</a:t>
            </a:r>
          </a:p>
        </p:txBody>
      </p:sp>
      <p:pic>
        <p:nvPicPr>
          <p:cNvPr id="37891" name="Picture 4" descr="upgrade1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19388" y="3662830"/>
            <a:ext cx="3692525" cy="235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>
              <a:buNone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Start the upgrade.</a:t>
            </a:r>
          </a:p>
          <a:p>
            <a:pPr marL="0" lvl="1" indent="0" eaLnBrk="1" hangingPunct="1">
              <a:buNone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Tab to Execute and press Enter</a:t>
            </a:r>
          </a:p>
          <a:p>
            <a:pPr lvl="1"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1"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1"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1"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1"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Execute Upgrade</a:t>
            </a:r>
          </a:p>
        </p:txBody>
      </p:sp>
      <p:pic>
        <p:nvPicPr>
          <p:cNvPr id="38915" name="Picture 4" descr="upgrade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28775" y="2216150"/>
            <a:ext cx="5886450" cy="3509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marL="533400" indent="-533400" defTabSz="914400"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This is the process of updating an existing QAD EE environment to a later QAD EE version.</a:t>
            </a:r>
          </a:p>
          <a:p>
            <a:pPr marL="533400" indent="-533400" defTabSz="914400" eaLnBrk="1" hangingPunct="1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This includes the following:</a:t>
            </a: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marL="914400" lvl="1" indent="-457200" defTabSz="914400" eaLnBrk="1" hangingPunct="1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Software upgrade</a:t>
            </a:r>
          </a:p>
          <a:p>
            <a:pPr marL="914400" lvl="1" indent="-457200" defTabSz="914400" eaLnBrk="1" hangingPunct="1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Database upgrade</a:t>
            </a:r>
          </a:p>
          <a:p>
            <a:pPr marL="1371600" lvl="2" indent="-457200" defTabSz="914400" eaLnBrk="1" hangingPunct="1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Schema changes</a:t>
            </a:r>
          </a:p>
          <a:p>
            <a:pPr marL="1371600" lvl="2" indent="-457200" defTabSz="914400" eaLnBrk="1" hangingPunct="1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Data changes and conversions</a:t>
            </a: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marL="533400" indent="-533400" defTabSz="914400" eaLnBrk="1" hangingPunct="1">
              <a:buFont typeface="Arial" charset="0"/>
              <a:buNone/>
            </a:pP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IE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Upgrading QAD EE</a:t>
            </a: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marL="0" indent="0" eaLnBrk="1" hangingPunct="1">
              <a:buNone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The following QDT screen appears when the upgrade finishes</a:t>
            </a: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Validation</a:t>
            </a:r>
          </a:p>
        </p:txBody>
      </p:sp>
      <p:pic>
        <p:nvPicPr>
          <p:cNvPr id="39939" name="Picture 4" descr="upgrade1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5588" y="2111375"/>
            <a:ext cx="6088062" cy="362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marL="0" indent="0" eaLnBrk="1" hangingPunct="1">
              <a:buNone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Check the log files for errors:</a:t>
            </a:r>
          </a:p>
          <a:p>
            <a:pPr eaLnBrk="1" hangingPunct="1"/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&lt;QDT install dir&gt;/logs/qdtadmin.log</a:t>
            </a:r>
          </a:p>
          <a:p>
            <a:pPr eaLnBrk="1" hangingPunct="1"/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&lt;QDT install dir&gt;/logs/qdtadmin001.log</a:t>
            </a:r>
          </a:p>
          <a:p>
            <a:pPr eaLnBrk="1" hangingPunct="1"/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...</a:t>
            </a:r>
          </a:p>
          <a:p>
            <a:pPr eaLnBrk="1" hangingPunct="1"/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&lt;QDT install dir&gt;/logs/qdtadminxxx.log</a:t>
            </a:r>
          </a:p>
          <a:p>
            <a:pPr eaLnBrk="1" hangingPunct="1">
              <a:buFont typeface="Arial" charset="0"/>
              <a:buNone/>
            </a:pP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Validation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3"/>
          <p:cNvSpPr>
            <a:spLocks noChangeArrowheads="1"/>
          </p:cNvSpPr>
          <p:nvPr/>
        </p:nvSpPr>
        <p:spPr bwMode="auto">
          <a:xfrm>
            <a:off x="487363" y="423863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ctr">
              <a:spcBef>
                <a:spcPct val="20000"/>
              </a:spcBef>
              <a:buClr>
                <a:srgbClr val="F79646"/>
              </a:buClr>
              <a:buFont typeface="Arial" charset="0"/>
              <a:buNone/>
            </a:pPr>
            <a:endParaRPr lang="en-US" sz="4000" b="1" dirty="0">
              <a:solidFill>
                <a:srgbClr val="4F4F4F"/>
              </a:solidFill>
              <a:latin typeface="Century Gothic" pitchFamily="34" charset="0"/>
            </a:endParaRPr>
          </a:p>
          <a:p>
            <a:pPr marL="342900" indent="-342900" algn="ctr">
              <a:spcBef>
                <a:spcPct val="20000"/>
              </a:spcBef>
              <a:buClr>
                <a:srgbClr val="F79646"/>
              </a:buClr>
              <a:buFont typeface="Arial" charset="0"/>
              <a:buNone/>
            </a:pPr>
            <a:endParaRPr lang="en-US" sz="4000" b="1" dirty="0">
              <a:solidFill>
                <a:srgbClr val="4F4F4F"/>
              </a:solidFill>
              <a:latin typeface="Century Gothic" pitchFamily="34" charset="0"/>
            </a:endParaRPr>
          </a:p>
          <a:p>
            <a:pPr marL="342900" indent="-342900" algn="ctr">
              <a:spcBef>
                <a:spcPct val="20000"/>
              </a:spcBef>
              <a:buClr>
                <a:srgbClr val="F79646"/>
              </a:buClr>
              <a:buFont typeface="Arial" charset="0"/>
              <a:buNone/>
            </a:pPr>
            <a:endParaRPr lang="en-US" sz="4000" b="1" dirty="0">
              <a:solidFill>
                <a:srgbClr val="4F4F4F"/>
              </a:solidFill>
              <a:latin typeface="Century Gothic" pitchFamily="34" charset="0"/>
            </a:endParaRPr>
          </a:p>
          <a:p>
            <a:pPr marL="342900" indent="-342900" algn="ctr">
              <a:spcBef>
                <a:spcPct val="20000"/>
              </a:spcBef>
              <a:buClr>
                <a:srgbClr val="F79646"/>
              </a:buClr>
              <a:buFont typeface="Arial" charset="0"/>
              <a:buNone/>
            </a:pPr>
            <a:r>
              <a:rPr lang="en-US" sz="4000" b="1" dirty="0">
                <a:solidFill>
                  <a:srgbClr val="4F4F4F"/>
                </a:solidFill>
                <a:latin typeface="Century Gothic" pitchFamily="34" charset="0"/>
              </a:rPr>
              <a:t>Questions?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3"/>
          <p:cNvSpPr>
            <a:spLocks noChangeArrowheads="1"/>
          </p:cNvSpPr>
          <p:nvPr/>
        </p:nvSpPr>
        <p:spPr bwMode="auto">
          <a:xfrm>
            <a:off x="492125" y="266065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ctr" defTabSz="914400">
              <a:lnSpc>
                <a:spcPct val="90000"/>
              </a:lnSpc>
            </a:pPr>
            <a:r>
              <a:rPr lang="en-US" sz="3200" b="1" dirty="0">
                <a:latin typeface="Century Gothic" pitchFamily="34" charset="0"/>
              </a:rPr>
              <a:t>EE Conversion Exercise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marL="533400" indent="-533400" defTabSz="914400" eaLnBrk="1" hangingPunct="1">
              <a:buFont typeface="Webdings" pitchFamily="18" charset="2"/>
              <a:buAutoNum type="arabicPeriod"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Prepare the environment.</a:t>
            </a:r>
          </a:p>
          <a:p>
            <a:pPr marL="533400" indent="-533400" defTabSz="914400" eaLnBrk="1" hangingPunct="1">
              <a:buFont typeface="Webdings" pitchFamily="18" charset="2"/>
              <a:buAutoNum type="arabicPeriod"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Prepare the source databases.</a:t>
            </a:r>
          </a:p>
          <a:p>
            <a:pPr marL="533400" indent="-533400" defTabSz="914400" eaLnBrk="1" hangingPunct="1">
              <a:buFont typeface="Webdings" pitchFamily="18" charset="2"/>
              <a:buAutoNum type="arabicPeriod"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Back up the environment.</a:t>
            </a:r>
          </a:p>
          <a:p>
            <a:pPr marL="533400" indent="-533400" defTabSz="914400" eaLnBrk="1" hangingPunct="1">
              <a:buFont typeface="Webdings" pitchFamily="18" charset="2"/>
              <a:buAutoNum type="arabicPeriod"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Install and configure the software.</a:t>
            </a:r>
          </a:p>
          <a:p>
            <a:pPr marL="533400" indent="-533400" defTabSz="914400" eaLnBrk="1" hangingPunct="1">
              <a:buFont typeface="Webdings" pitchFamily="18" charset="2"/>
              <a:buAutoNum type="arabicPeriod"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set up</a:t>
            </a:r>
          </a:p>
          <a:p>
            <a:pPr marL="533400" indent="-533400" defTabSz="914400" eaLnBrk="1" hangingPunct="1">
              <a:buFont typeface="Webdings" pitchFamily="18" charset="2"/>
              <a:buAutoNum type="arabicPeriod"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execution</a:t>
            </a:r>
          </a:p>
          <a:p>
            <a:pPr marL="533400" indent="-533400" defTabSz="914400" eaLnBrk="1" hangingPunct="1">
              <a:buFont typeface="Webdings" pitchFamily="18" charset="2"/>
              <a:buAutoNum type="arabicPeriod"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Upgrade validation</a:t>
            </a:r>
          </a:p>
        </p:txBody>
      </p:sp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Overview of Upgrade Steps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Define environment variables</a:t>
            </a:r>
          </a:p>
          <a:p>
            <a:pPr lvl="1"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export DLC=&lt;Progress install directory&gt;</a:t>
            </a:r>
          </a:p>
          <a:p>
            <a:pPr lvl="1"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export CATALINA_HOME=&lt;Tomcat install directory&gt;</a:t>
            </a:r>
          </a:p>
          <a:p>
            <a:pPr lvl="1"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export JAVA_HOME=&lt;Java install directory&gt;</a:t>
            </a:r>
          </a:p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QAD recommends defining these variables in a script that runs when the user logs in to the system.</a:t>
            </a:r>
          </a:p>
          <a:p>
            <a:pPr lvl="1" eaLnBrk="1" hangingPunct="1">
              <a:buFont typeface="Lucida Grande"/>
              <a:buNone/>
            </a:pP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Prepare Environment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If the existing Progress version and the new environment’s version are different, you must convert the databases (qaddb and qadadm) to the new Progress version.</a:t>
            </a:r>
          </a:p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Unlike a pre-EE to Enterprise Edition conversion, pre-conversion work is not required to upgrade an existing Enterprise Edition database.</a:t>
            </a: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Prepare Source Databases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>
              <a:lnSpc>
                <a:spcPct val="90000"/>
              </a:lnSpc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Back up the existing QDT installation directory.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Exit any QDT sessions.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Back up the QDT installation directory.</a:t>
            </a:r>
          </a:p>
          <a:p>
            <a:pPr eaLnBrk="1" hangingPunct="1">
              <a:lnSpc>
                <a:spcPct val="90000"/>
              </a:lnSpc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Back up the QAD Enterprise Edition environment being upgraded.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Stop the QAD EE environment by running the script &lt;QDT install directory&gt;/envs/</a:t>
            </a:r>
            <a:b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</a:b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&lt;env name&gt;/scripts/stopenv.&lt;env name&gt;</a:t>
            </a:r>
          </a:p>
          <a:p>
            <a:pPr lvl="1" eaLnBrk="1" hangingPunct="1">
              <a:lnSpc>
                <a:spcPct val="90000"/>
              </a:lnSpc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Back up the QAD EE installation directory (including the database directory if it is not included within the QAD EE installation directory structure).</a:t>
            </a:r>
          </a:p>
        </p:txBody>
      </p:sp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Back Up Environment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Back up folders under the Tomcat WebApps directory.</a:t>
            </a:r>
          </a:p>
          <a:p>
            <a:pPr lvl="1"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Stop the Tomcat server.</a:t>
            </a:r>
          </a:p>
          <a:p>
            <a:pPr lvl="1"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Backup folders under $CATALINA_HOME/webapps:</a:t>
            </a:r>
          </a:p>
          <a:p>
            <a:pPr lvl="2"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epub</a:t>
            </a:r>
          </a:p>
          <a:p>
            <a:pPr lvl="2"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search</a:t>
            </a:r>
          </a:p>
          <a:p>
            <a:pPr lvl="2"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qadhome</a:t>
            </a:r>
          </a:p>
          <a:p>
            <a:pPr lvl="2"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qadui</a:t>
            </a:r>
          </a:p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Back up the Progress ubroker.properties file</a:t>
            </a:r>
          </a:p>
          <a:p>
            <a:pPr lvl="1" eaLnBrk="1" hangingPunct="1">
              <a:buFont typeface="Lucida Grande"/>
              <a:buNone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	$DLC/properties/ubroker.properties</a:t>
            </a:r>
          </a:p>
        </p:txBody>
      </p:sp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Back Up Environment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Migrate QDT to the New Progress Version</a:t>
            </a:r>
          </a:p>
          <a:p>
            <a:pPr lvl="1" indent="-283464"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Install the latest Progress version</a:t>
            </a:r>
          </a:p>
          <a:p>
            <a:pPr lvl="1" indent="-283464"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Then configure QDT and QAD Enterprise Edition to use the latest Progress version</a:t>
            </a:r>
          </a:p>
          <a:p>
            <a:pPr marL="457200" lvl="1" indent="0" eaLnBrk="1" hangingPunct="1">
              <a:buNone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See Appendix H, “Configuring QDT Upgrade Settings,” of the EE Conversion Guide for more information</a:t>
            </a:r>
          </a:p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Install QDT</a:t>
            </a:r>
          </a:p>
          <a:p>
            <a:pPr lvl="1" eaLnBrk="1" hangingPunct="1">
              <a:buNone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	Install over the existing QDT installation the latest QDT version that includes the upgrade and conversion software.</a:t>
            </a:r>
          </a:p>
          <a:p>
            <a:pPr lvl="1" eaLnBrk="1" hangingPunct="1">
              <a:buNone/>
            </a:pPr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Install and Configure Software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92175"/>
            <a:ext cx="8229600" cy="5424488"/>
          </a:xfrm>
        </p:spPr>
        <p:txBody>
          <a:bodyPr tIns="91440" bIns="91440"/>
          <a:lstStyle/>
          <a:p>
            <a:pPr eaLnBrk="1" hangingPunct="1">
              <a:buNone/>
            </a:pPr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Install Enterprise Edition</a:t>
            </a:r>
          </a:p>
          <a:p>
            <a:pPr eaLnBrk="1" hangingPunct="1"/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Use the latest QDT version to install QAD Enterprise Edition</a:t>
            </a:r>
          </a:p>
          <a:p>
            <a:pPr eaLnBrk="1" hangingPunct="1"/>
            <a:r>
              <a:rPr lang="en-US" sz="2400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Select the environment to update</a:t>
            </a:r>
          </a:p>
          <a:p>
            <a:pPr lvl="1"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lvl="1"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  <a:p>
            <a:pPr eaLnBrk="1" hangingPunct="1"/>
            <a:endParaRPr lang="en-US" dirty="0" smtClean="0">
              <a:solidFill>
                <a:srgbClr val="4F4F4F"/>
              </a:solidFill>
              <a:latin typeface="Century Gothic" pitchFamily="34" charset="0"/>
              <a:cs typeface="Century Gothic" pitchFamily="34" charset="0"/>
            </a:endParaRPr>
          </a:p>
        </p:txBody>
      </p:sp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2563"/>
            <a:ext cx="8229600" cy="709612"/>
          </a:xfrm>
        </p:spPr>
        <p:txBody>
          <a:bodyPr anchor="b"/>
          <a:lstStyle/>
          <a:p>
            <a:pPr eaLnBrk="1" hangingPunct="1"/>
            <a:r>
              <a:rPr lang="en-US" dirty="0" smtClean="0">
                <a:solidFill>
                  <a:srgbClr val="4F4F4F"/>
                </a:solidFill>
                <a:latin typeface="Century Gothic" pitchFamily="34" charset="0"/>
                <a:cs typeface="Century Gothic" pitchFamily="34" charset="0"/>
              </a:rPr>
              <a:t>Install and Configure Software</a:t>
            </a:r>
          </a:p>
        </p:txBody>
      </p:sp>
      <p:pic>
        <p:nvPicPr>
          <p:cNvPr id="28675" name="Picture 4" descr="upgrade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60713" y="3232710"/>
            <a:ext cx="2806700" cy="239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1109</TotalTime>
  <Words>580</Words>
  <Application>Microsoft Office PowerPoint</Application>
  <PresentationFormat>On-screen Show (4:3)</PresentationFormat>
  <Paragraphs>122</Paragraphs>
  <Slides>23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QAD 2010 Template</vt:lpstr>
      <vt:lpstr>Part 5 – Upgrading Enterprise Edition</vt:lpstr>
      <vt:lpstr>Upgrading QAD EE</vt:lpstr>
      <vt:lpstr>Overview of Upgrade Steps</vt:lpstr>
      <vt:lpstr>Prepare Environment</vt:lpstr>
      <vt:lpstr>Prepare Source Databases</vt:lpstr>
      <vt:lpstr>Back Up Environment</vt:lpstr>
      <vt:lpstr>Back Up Environment</vt:lpstr>
      <vt:lpstr>Install and Configure Software</vt:lpstr>
      <vt:lpstr>Install and Configure Software</vt:lpstr>
      <vt:lpstr>Install and Configure Software</vt:lpstr>
      <vt:lpstr>Install and Configure Software</vt:lpstr>
      <vt:lpstr>Upgrade Set Up</vt:lpstr>
      <vt:lpstr>Upgrade Set Up</vt:lpstr>
      <vt:lpstr>Upgrade Set Up</vt:lpstr>
      <vt:lpstr>Upgrade Set Up</vt:lpstr>
      <vt:lpstr>Upgrade Set Up</vt:lpstr>
      <vt:lpstr>Upgrade Set Up</vt:lpstr>
      <vt:lpstr>Upgrade Set Up</vt:lpstr>
      <vt:lpstr>Execute Upgrade</vt:lpstr>
      <vt:lpstr>Upgrade Validation</vt:lpstr>
      <vt:lpstr>Upgrade Validation</vt:lpstr>
      <vt:lpstr>Slide 22</vt:lpstr>
      <vt:lpstr>Slide 23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jdk</dc:creator>
  <cp:lastModifiedBy>Administrator</cp:lastModifiedBy>
  <cp:revision>73</cp:revision>
  <dcterms:created xsi:type="dcterms:W3CDTF">2010-10-05T00:44:07Z</dcterms:created>
  <dcterms:modified xsi:type="dcterms:W3CDTF">2013-10-03T16:53:58Z</dcterms:modified>
</cp:coreProperties>
</file>