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9" r:id="rId1"/>
  </p:sldMasterIdLst>
  <p:notesMasterIdLst>
    <p:notesMasterId r:id="rId72"/>
  </p:notesMasterIdLst>
  <p:handoutMasterIdLst>
    <p:handoutMasterId r:id="rId73"/>
  </p:handoutMasterIdLst>
  <p:sldIdLst>
    <p:sldId id="256" r:id="rId2"/>
    <p:sldId id="259" r:id="rId3"/>
    <p:sldId id="260" r:id="rId4"/>
    <p:sldId id="261" r:id="rId5"/>
    <p:sldId id="262" r:id="rId6"/>
    <p:sldId id="263" r:id="rId7"/>
    <p:sldId id="264" r:id="rId8"/>
    <p:sldId id="265" r:id="rId9"/>
    <p:sldId id="266" r:id="rId10"/>
    <p:sldId id="267" r:id="rId11"/>
    <p:sldId id="268" r:id="rId12"/>
    <p:sldId id="269"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 id="295" r:id="rId39"/>
    <p:sldId id="296" r:id="rId40"/>
    <p:sldId id="297" r:id="rId41"/>
    <p:sldId id="298" r:id="rId42"/>
    <p:sldId id="299" r:id="rId43"/>
    <p:sldId id="300" r:id="rId44"/>
    <p:sldId id="301" r:id="rId45"/>
    <p:sldId id="302" r:id="rId46"/>
    <p:sldId id="303" r:id="rId47"/>
    <p:sldId id="304" r:id="rId48"/>
    <p:sldId id="305" r:id="rId49"/>
    <p:sldId id="306" r:id="rId50"/>
    <p:sldId id="307" r:id="rId51"/>
    <p:sldId id="308" r:id="rId52"/>
    <p:sldId id="309" r:id="rId53"/>
    <p:sldId id="310" r:id="rId54"/>
    <p:sldId id="311" r:id="rId55"/>
    <p:sldId id="312" r:id="rId56"/>
    <p:sldId id="313" r:id="rId57"/>
    <p:sldId id="314" r:id="rId58"/>
    <p:sldId id="315" r:id="rId59"/>
    <p:sldId id="316" r:id="rId60"/>
    <p:sldId id="317" r:id="rId61"/>
    <p:sldId id="318" r:id="rId62"/>
    <p:sldId id="319" r:id="rId63"/>
    <p:sldId id="320" r:id="rId64"/>
    <p:sldId id="321" r:id="rId65"/>
    <p:sldId id="322" r:id="rId66"/>
    <p:sldId id="323" r:id="rId67"/>
    <p:sldId id="324" r:id="rId68"/>
    <p:sldId id="325" r:id="rId69"/>
    <p:sldId id="326" r:id="rId70"/>
    <p:sldId id="327" r:id="rId71"/>
  </p:sldIdLst>
  <p:sldSz cx="9144000" cy="6858000" type="screen4x3"/>
  <p:notesSz cx="7010400" cy="92964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10" autoAdjust="0"/>
    <p:restoredTop sz="62720" autoAdjust="0"/>
  </p:normalViewPr>
  <p:slideViewPr>
    <p:cSldViewPr snapToGrid="0" snapToObjects="1">
      <p:cViewPr varScale="1">
        <p:scale>
          <a:sx n="61" d="100"/>
          <a:sy n="61" d="100"/>
        </p:scale>
        <p:origin x="-1446" y="-78"/>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dirty="0"/>
          </a:p>
        </p:txBody>
      </p:sp>
      <p:sp>
        <p:nvSpPr>
          <p:cNvPr id="3" name="Date Placeholder 2"/>
          <p:cNvSpPr>
            <a:spLocks noGrp="1"/>
          </p:cNvSpPr>
          <p:nvPr>
            <p:ph type="dt" sz="quarter"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540B581-A8EA-4EFF-9C91-89F916451444}" type="datetimeFigureOut">
              <a:rPr lang="en-US"/>
              <a:pPr/>
              <a:t>10/3/2013</a:t>
            </a:fld>
            <a:endParaRPr lang="en-US" dirty="0"/>
          </a:p>
        </p:txBody>
      </p:sp>
      <p:sp>
        <p:nvSpPr>
          <p:cNvPr id="4" name="Footer Placeholder 3"/>
          <p:cNvSpPr>
            <a:spLocks noGrp="1"/>
          </p:cNvSpPr>
          <p:nvPr>
            <p:ph type="ftr" sz="quarter" idx="2"/>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dirty="0"/>
          </a:p>
        </p:txBody>
      </p:sp>
      <p:sp>
        <p:nvSpPr>
          <p:cNvPr id="5" name="Slide Number Placeholder 4"/>
          <p:cNvSpPr>
            <a:spLocks noGrp="1"/>
          </p:cNvSpPr>
          <p:nvPr>
            <p:ph type="sldNum" sz="quarter" idx="3"/>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272E0FFC-F904-412E-9585-9C434ABB4662}" type="slidenum">
              <a:rPr lang="en-US"/>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defTabSz="465138">
              <a:defRPr sz="1200">
                <a:latin typeface="Calibri" pitchFamily="34" charset="0"/>
              </a:defRPr>
            </a:lvl1pPr>
          </a:lstStyle>
          <a:p>
            <a:endParaRPr lang="en-US" dirty="0"/>
          </a:p>
        </p:txBody>
      </p:sp>
      <p:sp>
        <p:nvSpPr>
          <p:cNvPr id="3" name="Date Placeholder 2"/>
          <p:cNvSpPr>
            <a:spLocks noGrp="1"/>
          </p:cNvSpPr>
          <p:nvPr>
            <p:ph type="dt" idx="1"/>
          </p:nvPr>
        </p:nvSpPr>
        <p:spPr bwMode="auto">
          <a:xfrm>
            <a:off x="3970338"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465138">
              <a:defRPr sz="1200">
                <a:latin typeface="Calibri" pitchFamily="34" charset="0"/>
              </a:defRPr>
            </a:lvl1pPr>
          </a:lstStyle>
          <a:p>
            <a:fld id="{1F5441F3-E1A8-4403-9677-726E0BDB824C}" type="datetimeFigureOut">
              <a:rPr lang="en-US"/>
              <a:pPr/>
              <a:t>10/3/2013</a:t>
            </a:fld>
            <a:endParaRPr lang="en-US" dirty="0"/>
          </a:p>
        </p:txBody>
      </p:sp>
      <p:sp>
        <p:nvSpPr>
          <p:cNvPr id="4" name="Slide Image Placeholder 3"/>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bwMode="auto">
          <a:xfrm>
            <a:off x="701675" y="4416425"/>
            <a:ext cx="5607050" cy="41830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0"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defTabSz="465138">
              <a:defRPr sz="1200">
                <a:latin typeface="Calibri" pitchFamily="34" charset="0"/>
              </a:defRPr>
            </a:lvl1pPr>
          </a:lstStyle>
          <a:p>
            <a:endParaRPr lang="en-US" dirty="0"/>
          </a:p>
        </p:txBody>
      </p:sp>
      <p:sp>
        <p:nvSpPr>
          <p:cNvPr id="7" name="Slide Number Placeholder 6"/>
          <p:cNvSpPr>
            <a:spLocks noGrp="1"/>
          </p:cNvSpPr>
          <p:nvPr>
            <p:ph type="sldNum" sz="quarter" idx="5"/>
          </p:nvPr>
        </p:nvSpPr>
        <p:spPr bwMode="auto">
          <a:xfrm>
            <a:off x="3970338" y="8829675"/>
            <a:ext cx="3038475" cy="465138"/>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465138">
              <a:defRPr sz="1200">
                <a:latin typeface="Calibri" pitchFamily="34" charset="0"/>
              </a:defRPr>
            </a:lvl1pPr>
          </a:lstStyle>
          <a:p>
            <a:fld id="{8E40C51C-4F22-43D4-9FD6-9EC82417660E}" type="slidenum">
              <a:rPr lang="en-US"/>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DBD0D73-158D-4734-8370-8D3AAE7E02BE}" type="slidenum">
              <a:rPr lang="en-US" sz="1200"/>
              <a:pPr algn="r" defTabSz="931863"/>
              <a:t>25</a:t>
            </a:fld>
            <a:endParaRPr lang="en-US" sz="1200" dirty="0"/>
          </a:p>
        </p:txBody>
      </p:sp>
      <p:sp>
        <p:nvSpPr>
          <p:cNvPr id="4505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00B9F950-F6D6-4441-9B6F-7824E6C842A5}" type="slidenum">
              <a:rPr lang="en-US" sz="1200"/>
              <a:pPr algn="r" defTabSz="931863"/>
              <a:t>25</a:t>
            </a:fld>
            <a:endParaRPr lang="en-US" sz="1200" dirty="0"/>
          </a:p>
        </p:txBody>
      </p:sp>
      <p:sp>
        <p:nvSpPr>
          <p:cNvPr id="45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60" name="Rectangle 3"/>
          <p:cNvSpPr>
            <a:spLocks noGrp="1" noChangeArrowheads="1"/>
          </p:cNvSpPr>
          <p:nvPr>
            <p:ph type="body" idx="1"/>
          </p:nvPr>
        </p:nvSpPr>
        <p:spPr/>
        <p:txBody>
          <a:bodyPr lIns="93172" tIns="46587" rIns="93172" bIns="46587"/>
          <a:lstStyle/>
          <a:p>
            <a:pPr eaLnBrk="1" hangingPunct="1"/>
            <a:r>
              <a:rPr lang="en-US" dirty="0" smtClean="0"/>
              <a:t>You can run the report</a:t>
            </a:r>
            <a:r>
              <a:rPr lang="en-US" baseline="0" dirty="0" smtClean="0"/>
              <a:t> </a:t>
            </a:r>
            <a:r>
              <a:rPr lang="en-US" dirty="0" smtClean="0"/>
              <a:t>in summary or detail mode.</a:t>
            </a:r>
            <a:r>
              <a:rPr lang="en-US" baseline="0" dirty="0" smtClean="0"/>
              <a:t> S</a:t>
            </a:r>
            <a:r>
              <a:rPr lang="en-US" dirty="0" smtClean="0"/>
              <a:t>ee the screens for the</a:t>
            </a:r>
            <a:r>
              <a:rPr lang="en-US" baseline="0" dirty="0" smtClean="0"/>
              <a:t> </a:t>
            </a:r>
            <a:r>
              <a:rPr lang="en-US" dirty="0" smtClean="0"/>
              <a:t>differences.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E9C0CCD-03A7-40FC-8440-582F0A5BCE94}" type="slidenum">
              <a:rPr lang="en-US" sz="1200"/>
              <a:pPr algn="r" defTabSz="931863"/>
              <a:t>26</a:t>
            </a:fld>
            <a:endParaRPr lang="en-US" sz="1200" dirty="0"/>
          </a:p>
        </p:txBody>
      </p:sp>
      <p:sp>
        <p:nvSpPr>
          <p:cNvPr id="47106"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7F7D39A-D825-4C74-8455-C63E10AFE423}" type="slidenum">
              <a:rPr lang="en-US" sz="1200"/>
              <a:pPr algn="r" defTabSz="931863"/>
              <a:t>26</a:t>
            </a:fld>
            <a:endParaRPr lang="en-US" sz="1200" dirty="0"/>
          </a:p>
        </p:txBody>
      </p:sp>
      <p:sp>
        <p:nvSpPr>
          <p:cNvPr id="47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8"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6A5B1DC-0A5F-484D-8457-A3AAAAE82604}" type="slidenum">
              <a:rPr lang="en-US" sz="1200"/>
              <a:pPr algn="r" defTabSz="931863"/>
              <a:t>27</a:t>
            </a:fld>
            <a:endParaRPr lang="en-US" sz="1200" dirty="0"/>
          </a:p>
        </p:txBody>
      </p:sp>
      <p:sp>
        <p:nvSpPr>
          <p:cNvPr id="49154"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F41468D9-7A2F-4C33-8205-528855C920B1}" type="slidenum">
              <a:rPr lang="en-US" sz="1200"/>
              <a:pPr algn="r" defTabSz="931863"/>
              <a:t>27</a:t>
            </a:fld>
            <a:endParaRPr lang="en-US" sz="1200" dirty="0"/>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13A6178-554B-4735-ADF2-28DE9E6FB07C}" type="slidenum">
              <a:rPr lang="en-US" sz="1200"/>
              <a:pPr algn="r" defTabSz="931863"/>
              <a:t>28</a:t>
            </a:fld>
            <a:endParaRPr lang="en-US" sz="1200" dirty="0"/>
          </a:p>
        </p:txBody>
      </p:sp>
      <p:sp>
        <p:nvSpPr>
          <p:cNvPr id="51202"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AEC024F6-7795-43EA-B1AA-3BF98C98BFBA}" type="slidenum">
              <a:rPr lang="en-US" sz="1200"/>
              <a:pPr algn="r" defTabSz="931863"/>
              <a:t>28</a:t>
            </a:fld>
            <a:endParaRPr lang="en-US" sz="1200" dirty="0"/>
          </a:p>
        </p:txBody>
      </p:sp>
      <p:sp>
        <p:nvSpPr>
          <p:cNvPr id="51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4"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B14F1D37-A488-47EB-883C-5FBBC31D15C9}" type="slidenum">
              <a:rPr lang="en-US" sz="1200"/>
              <a:pPr algn="r" defTabSz="931863"/>
              <a:t>29</a:t>
            </a:fld>
            <a:endParaRPr lang="en-US" sz="1200" dirty="0"/>
          </a:p>
        </p:txBody>
      </p:sp>
      <p:sp>
        <p:nvSpPr>
          <p:cNvPr id="53250"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6A543CA3-D4EB-45CE-9D3F-F0C14779D559}" type="slidenum">
              <a:rPr lang="en-US" sz="1200"/>
              <a:pPr algn="r" defTabSz="931863"/>
              <a:t>29</a:t>
            </a:fld>
            <a:endParaRPr lang="en-US" sz="1200" dirty="0"/>
          </a:p>
        </p:txBody>
      </p:sp>
      <p:sp>
        <p:nvSpPr>
          <p:cNvPr id="53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3252"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6FC2BF8-CEF2-4173-AC95-64F7EA6A75CC}" type="slidenum">
              <a:rPr lang="en-US" sz="1200"/>
              <a:pPr algn="r" defTabSz="931863"/>
              <a:t>30</a:t>
            </a:fld>
            <a:endParaRPr lang="en-US" sz="1200" dirty="0"/>
          </a:p>
        </p:txBody>
      </p:sp>
      <p:sp>
        <p:nvSpPr>
          <p:cNvPr id="55298"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5B779413-2743-437E-BC98-E032B6251876}" type="slidenum">
              <a:rPr lang="en-US" sz="1200"/>
              <a:pPr algn="r" defTabSz="931863"/>
              <a:t>30</a:t>
            </a:fld>
            <a:endParaRPr lang="en-US" sz="1200" dirty="0"/>
          </a:p>
        </p:txBody>
      </p:sp>
      <p:sp>
        <p:nvSpPr>
          <p:cNvPr id="552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5300"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noTextEdi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p:txBody>
          <a:bodyPr lIns="93172" tIns="46587" rIns="93172" bIns="46587"/>
          <a:lstStyle/>
          <a:p>
            <a:endParaRPr lang="en-US" dirty="0" smtClean="0"/>
          </a:p>
        </p:txBody>
      </p:sp>
      <p:sp>
        <p:nvSpPr>
          <p:cNvPr id="62467" name="Slide Number Placeholder 3"/>
          <p:cNvSpPr txBox="1">
            <a:spLocks noGrp="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D32E4809-459C-4651-BED8-99A6F38F5FC7}" type="slidenum">
              <a:rPr lang="en-US" sz="1200"/>
              <a:pPr algn="r" defTabSz="931863"/>
              <a:t>36</a:t>
            </a:fld>
            <a:endParaRPr lang="en-US" sz="1200"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95611575-05C3-4808-A01C-176C33DCDD53}" type="slidenum">
              <a:rPr lang="en-US" sz="1200"/>
              <a:pPr algn="r" defTabSz="931863"/>
              <a:t>69</a:t>
            </a:fld>
            <a:endParaRPr lang="en-US" sz="1200" dirty="0"/>
          </a:p>
        </p:txBody>
      </p:sp>
      <p:sp>
        <p:nvSpPr>
          <p:cNvPr id="972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3"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970338" y="8829675"/>
            <a:ext cx="3038475" cy="465138"/>
          </a:xfrm>
          <a:prstGeom prst="rect">
            <a:avLst/>
          </a:prstGeom>
          <a:noFill/>
          <a:ln w="9525">
            <a:noFill/>
            <a:miter lim="800000"/>
            <a:headEnd/>
            <a:tailEnd/>
          </a:ln>
        </p:spPr>
        <p:txBody>
          <a:bodyPr lIns="93172" tIns="46587" rIns="93172" bIns="46587" anchor="b"/>
          <a:lstStyle/>
          <a:p>
            <a:pPr algn="r" defTabSz="931863"/>
            <a:fld id="{2029EACA-302D-4D49-95FA-892F14CABFDA}" type="slidenum">
              <a:rPr lang="en-US" sz="1200"/>
              <a:pPr algn="r" defTabSz="931863"/>
              <a:t>70</a:t>
            </a:fld>
            <a:endParaRPr lang="en-US" sz="1200" dirty="0"/>
          </a:p>
        </p:txBody>
      </p:sp>
      <p:sp>
        <p:nvSpPr>
          <p:cNvPr id="993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1" name="Rectangle 3"/>
          <p:cNvSpPr>
            <a:spLocks noGrp="1" noChangeArrowheads="1"/>
          </p:cNvSpPr>
          <p:nvPr>
            <p:ph type="body" idx="1"/>
          </p:nvPr>
        </p:nvSpPr>
        <p:spPr/>
        <p:txBody>
          <a:bodyPr lIns="93172" tIns="46587" rIns="93172" bIns="46587"/>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5E2CB4BB-CB57-4BBF-BE88-CD520573A248}"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C1D9A43-0056-45B6-9EAE-31A2D23FDB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0A628FF2-2620-4C47-8754-B61CBE063EA4}"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E6343281-B852-4CCD-A292-5F18C1866079}"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62F22D65-A58D-4B7D-9A86-C39DD059968A}"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723DFB70-E10C-4C46-BEA2-7D75F01187F0}"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E2ECA473-74BC-4E21-A259-0DC211878EA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7"/>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pic>
        <p:nvPicPr>
          <p:cNvPr id="1030" name="Picture 3"/>
          <p:cNvPicPr>
            <a:picLocks noChangeAspect="1" noChangeArrowheads="1"/>
          </p:cNvPicPr>
          <p:nvPr userDrawn="1"/>
        </p:nvPicPr>
        <p:blipFill>
          <a:blip r:embed="rId17"/>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5" r:id="rId1"/>
    <p:sldLayoutId id="2147483669" r:id="rId2"/>
    <p:sldLayoutId id="2147483670" r:id="rId3"/>
    <p:sldLayoutId id="2147483671" r:id="rId4"/>
    <p:sldLayoutId id="2147483672" r:id="rId5"/>
    <p:sldLayoutId id="2147483673" r:id="rId6"/>
    <p:sldLayoutId id="2147483674" r:id="rId7"/>
    <p:sldLayoutId id="2147483676" r:id="rId8"/>
    <p:sldLayoutId id="2147483677" r:id="rId9"/>
    <p:sldLayoutId id="2147483678" r:id="rId10"/>
    <p:sldLayoutId id="2147483679" r:id="rId11"/>
    <p:sldLayoutId id="2147483680" r:id="rId12"/>
    <p:sldLayoutId id="2147483681" r:id="rId13"/>
    <p:sldLayoutId id="2147483682" r:id="rId14"/>
    <p:sldLayoutId id="2147483683" r:id="rId15"/>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p:nvPr>
        </p:nvSpPr>
        <p:spPr>
          <a:xfrm>
            <a:off x="427704" y="608013"/>
            <a:ext cx="8229600" cy="704850"/>
          </a:xfrm>
        </p:spPr>
        <p:txBody>
          <a:bodyPr/>
          <a:lstStyle/>
          <a:p>
            <a:pPr eaLnBrk="1" hangingPunct="1"/>
            <a:r>
              <a:rPr lang="en-US" dirty="0" smtClean="0">
                <a:latin typeface="Century Gothic" pitchFamily="34" charset="0"/>
                <a:cs typeface="Century Gothic" pitchFamily="34" charset="0"/>
              </a:rPr>
              <a:t>Part 4 – Post-conversion</a:t>
            </a:r>
          </a:p>
        </p:txBody>
      </p:sp>
      <p:sp>
        <p:nvSpPr>
          <p:cNvPr id="19458" name="Text Placeholder 2"/>
          <p:cNvSpPr>
            <a:spLocks noGrp="1"/>
          </p:cNvSpPr>
          <p:nvPr>
            <p:ph type="body" sz="quarter" idx="10"/>
          </p:nvPr>
        </p:nvSpPr>
        <p:spPr>
          <a:xfrm>
            <a:off x="447368" y="1417638"/>
            <a:ext cx="8229600" cy="349250"/>
          </a:xfrm>
        </p:spPr>
        <p:txBody>
          <a:bodyPr/>
          <a:lstStyle/>
          <a:p>
            <a:pPr eaLnBrk="1" hangingPunct="1"/>
            <a:r>
              <a:rPr lang="en-US" dirty="0" smtClean="0">
                <a:solidFill>
                  <a:srgbClr val="4F4F4F"/>
                </a:solidFill>
                <a:latin typeface="Century Gothic" pitchFamily="34" charset="0"/>
                <a:cs typeface="Century Gothic" pitchFamily="34" charset="0"/>
              </a:rPr>
              <a:t>Updated October 2013</a:t>
            </a:r>
          </a:p>
        </p:txBody>
      </p:sp>
      <p:sp>
        <p:nvSpPr>
          <p:cNvPr id="19459"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2013.1 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t>Maintained by biw@qad.com</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 name="Title 4"/>
          <p:cNvSpPr>
            <a:spLocks noGrp="1"/>
          </p:cNvSpPr>
          <p:nvPr>
            <p:ph type="title"/>
          </p:nvPr>
        </p:nvSpPr>
        <p:spPr>
          <a:xfrm>
            <a:off x="457200" y="182563"/>
            <a:ext cx="8229600" cy="709612"/>
          </a:xfrm>
        </p:spPr>
        <p:txBody>
          <a:bodyPr rtlCol="0">
            <a:normAutofit fontScale="90000"/>
          </a:bodyPr>
          <a:lstStyle/>
          <a:p>
            <a:pPr eaLnBrk="1" fontAlgn="auto" hangingPunct="1">
              <a:spcAft>
                <a:spcPts val="0"/>
              </a:spcAft>
              <a:defRPr/>
            </a:pPr>
            <a:r>
              <a:rPr lang="fr-FR" dirty="0" smtClean="0">
                <a:ea typeface="+mj-ea"/>
              </a:rPr>
              <a:t>Table Extension Domain Conversion – Part 2</a:t>
            </a:r>
            <a:endParaRPr lang="en-US" dirty="0">
              <a:ea typeface="+mj-ea"/>
            </a:endParaRPr>
          </a:p>
        </p:txBody>
      </p:sp>
      <p:sp>
        <p:nvSpPr>
          <p:cNvPr id="28675" name="Rectangle 3"/>
          <p:cNvSpPr>
            <a:spLocks noChangeArrowheads="1"/>
          </p:cNvSpPr>
          <p:nvPr/>
        </p:nvSpPr>
        <p:spPr bwMode="auto">
          <a:xfrm>
            <a:off x="457200" y="892175"/>
            <a:ext cx="8153400" cy="5043488"/>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These utilities complete the conversion of data previously held in table extension records. </a:t>
            </a:r>
            <a:r>
              <a:rPr lang="en-US" sz="2800" u="sng" dirty="0" smtClean="0">
                <a:latin typeface="Century Gothic" pitchFamily="34" charset="0"/>
              </a:rPr>
              <a:t>Execute only one </a:t>
            </a:r>
            <a:r>
              <a:rPr lang="en-US" sz="2800" u="sng" dirty="0">
                <a:latin typeface="Century Gothic" pitchFamily="34" charset="0"/>
              </a:rPr>
              <a:t>of </a:t>
            </a:r>
            <a:r>
              <a:rPr lang="en-US" sz="2800" u="sng" dirty="0" smtClean="0">
                <a:latin typeface="Century Gothic" pitchFamily="34" charset="0"/>
              </a:rPr>
              <a:t>these menu items</a:t>
            </a:r>
            <a:r>
              <a:rPr lang="en-US" sz="2800" dirty="0" smtClean="0">
                <a:latin typeface="Century Gothic" pitchFamily="34" charset="0"/>
              </a:rPr>
              <a:t> </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dirty="0">
                <a:latin typeface="Century Gothic" pitchFamily="34" charset="0"/>
              </a:rPr>
              <a:t>The pertinent menu option must be run for each active domain in the </a:t>
            </a:r>
            <a:r>
              <a:rPr lang="en-US" sz="2800" dirty="0" smtClean="0">
                <a:latin typeface="Century Gothic" pitchFamily="34" charset="0"/>
              </a:rPr>
              <a:t>system</a:t>
            </a:r>
            <a:endParaRPr lang="en-US" sz="28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 or eB2.1 with any Service Pack before SP 6 must run the utility at menu </a:t>
            </a:r>
            <a:r>
              <a:rPr lang="en-US" sz="2400" dirty="0" smtClean="0">
                <a:latin typeface="Century Gothic" pitchFamily="34" charset="0"/>
              </a:rPr>
              <a:t>5.25.7</a:t>
            </a:r>
            <a:endParaRPr lang="en-US" sz="2400" dirty="0">
              <a:latin typeface="Century Gothic" pitchFamily="34" charset="0"/>
            </a:endParaRPr>
          </a:p>
          <a:p>
            <a:pPr marL="742950" lvl="1" indent="-285750" defTabSz="914400">
              <a:lnSpc>
                <a:spcPct val="90000"/>
              </a:lnSpc>
              <a:spcBef>
                <a:spcPct val="25000"/>
              </a:spcBef>
              <a:buClr>
                <a:schemeClr val="accent2"/>
              </a:buClr>
              <a:buFont typeface="Times New Roman" pitchFamily="18" charset="0"/>
              <a:buChar char="–"/>
            </a:pPr>
            <a:r>
              <a:rPr lang="en-US" sz="2400" dirty="0">
                <a:latin typeface="Century Gothic" pitchFamily="34" charset="0"/>
              </a:rPr>
              <a:t>Users upgrading to QAD EE from eB2.1 SP 6 or higher must run the utility at menu </a:t>
            </a:r>
            <a:r>
              <a:rPr lang="en-US" sz="2400" dirty="0" smtClean="0">
                <a:latin typeface="Century Gothic" pitchFamily="34" charset="0"/>
              </a:rPr>
              <a:t>5.25.8</a:t>
            </a:r>
            <a:endParaRPr lang="en-IE" sz="2400" dirty="0">
              <a:latin typeface="Century Gothic"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9698"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9699" name="Rectangle 3"/>
          <p:cNvSpPr>
            <a:spLocks noChangeArrowheads="1"/>
          </p:cNvSpPr>
          <p:nvPr/>
        </p:nvSpPr>
        <p:spPr bwMode="auto">
          <a:xfrm>
            <a:off x="457200" y="911225"/>
            <a:ext cx="8153400" cy="46624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dirty="0">
                <a:latin typeface="Century Gothic" pitchFamily="34" charset="0"/>
              </a:rPr>
              <a:t>Sales Order Balance Update</a:t>
            </a:r>
          </a:p>
          <a:p>
            <a:pPr marL="342900" indent="-342900" defTabSz="914400">
              <a:lnSpc>
                <a:spcPct val="80000"/>
              </a:lnSpc>
              <a:spcBef>
                <a:spcPct val="30000"/>
              </a:spcBef>
              <a:buClr>
                <a:srgbClr val="890C4C"/>
              </a:buClr>
              <a:buFont typeface="Webdings" pitchFamily="18" charset="2"/>
              <a:buChar char="5"/>
            </a:pPr>
            <a:endParaRPr lang="en-IE" sz="2400" dirty="0">
              <a:solidFill>
                <a:srgbClr val="B2B2B2"/>
              </a:solidFill>
              <a:latin typeface="Century Gothic" pitchFamily="34" charset="0"/>
            </a:endParaRPr>
          </a:p>
        </p:txBody>
      </p:sp>
      <p:sp>
        <p:nvSpPr>
          <p:cNvPr id="29700"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dirty="0">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0722"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Sales Order Balance Update</a:t>
            </a:r>
          </a:p>
        </p:txBody>
      </p:sp>
      <p:sp>
        <p:nvSpPr>
          <p:cNvPr id="30723" name="Rectangle 3"/>
          <p:cNvSpPr>
            <a:spLocks noChangeArrowheads="1"/>
          </p:cNvSpPr>
          <p:nvPr/>
        </p:nvSpPr>
        <p:spPr bwMode="auto">
          <a:xfrm>
            <a:off x="457200" y="931863"/>
            <a:ext cx="8153400" cy="5024437"/>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This utility recalculates the open sales order balance by customer and updates the outstanding balance on the customer master.</a:t>
            </a:r>
          </a:p>
          <a:p>
            <a:pPr marL="342900" indent="-342900" defTabSz="914400">
              <a:lnSpc>
                <a:spcPct val="90000"/>
              </a:lnSpc>
              <a:spcBef>
                <a:spcPct val="30000"/>
              </a:spcBef>
              <a:buClr>
                <a:schemeClr val="accent2"/>
              </a:buClr>
              <a:buFontTx/>
              <a:buChar char="•"/>
            </a:pPr>
            <a:r>
              <a:rPr lang="en-US" sz="2800" dirty="0">
                <a:latin typeface="Century Gothic" pitchFamily="34" charset="0"/>
              </a:rPr>
              <a:t>This balance is checked when a credit check is performed and the Include Sales Order flag is checked.</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1746"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31747" name="Rectangle 3"/>
          <p:cNvSpPr>
            <a:spLocks noChangeArrowheads="1"/>
          </p:cNvSpPr>
          <p:nvPr/>
        </p:nvSpPr>
        <p:spPr bwMode="auto">
          <a:xfrm>
            <a:off x="457200" y="992188"/>
            <a:ext cx="8153400" cy="46339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Table Extension Domain Conversion – Part 2</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Sales Order Balance Update</a:t>
            </a:r>
          </a:p>
          <a:p>
            <a:pPr marL="342900" indent="-342900" defTabSz="914400">
              <a:lnSpc>
                <a:spcPct val="80000"/>
              </a:lnSpc>
              <a:spcBef>
                <a:spcPct val="30000"/>
              </a:spcBef>
              <a:buClr>
                <a:schemeClr val="accent2"/>
              </a:buClr>
              <a:buFontTx/>
              <a:buChar char="•"/>
            </a:pPr>
            <a:r>
              <a:rPr lang="en-IE" sz="2400" dirty="0">
                <a:latin typeface="Century Gothic" pitchFamily="34" charset="0"/>
              </a:rPr>
              <a:t>Document Credit Terms</a:t>
            </a:r>
          </a:p>
          <a:p>
            <a:pPr marL="342900" indent="-342900" defTabSz="914400">
              <a:lnSpc>
                <a:spcPct val="80000"/>
              </a:lnSpc>
              <a:spcBef>
                <a:spcPct val="30000"/>
              </a:spcBef>
              <a:buClr>
                <a:srgbClr val="890C4C"/>
              </a:buClr>
              <a:buFont typeface="Webdings" pitchFamily="18" charset="2"/>
              <a:buChar char="5"/>
            </a:pPr>
            <a:endParaRPr lang="en-IE" sz="2400" dirty="0">
              <a:solidFill>
                <a:srgbClr val="B2B2B2"/>
              </a:solidFill>
              <a:latin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200" y="892175"/>
            <a:ext cx="8229600" cy="5424488"/>
          </a:xfrm>
        </p:spPr>
        <p:txBody>
          <a:bodyPr rtlCol="0">
            <a:normAutofit lnSpcReduction="10000"/>
          </a:bodyPr>
          <a:lstStyle/>
          <a:p>
            <a:pPr eaLnBrk="1" fontAlgn="auto" hangingPunct="1">
              <a:spcAft>
                <a:spcPts val="0"/>
              </a:spcAft>
              <a:buClr>
                <a:schemeClr val="accent6"/>
              </a:buClr>
              <a:buFont typeface="Arial"/>
              <a:buChar char="•"/>
              <a:defRPr/>
            </a:pPr>
            <a:r>
              <a:rPr lang="en-US" dirty="0" smtClean="0">
                <a:ea typeface="+mn-ea"/>
              </a:rPr>
              <a:t>Any credit term that has a fixed due date or multiple stages and references a credit term with a fixed due date is not converted. </a:t>
            </a:r>
          </a:p>
          <a:p>
            <a:pPr eaLnBrk="1" fontAlgn="auto" hangingPunct="1">
              <a:spcAft>
                <a:spcPts val="0"/>
              </a:spcAft>
              <a:buClr>
                <a:schemeClr val="accent6"/>
              </a:buClr>
              <a:buFont typeface="Arial"/>
              <a:buChar char="•"/>
              <a:defRPr/>
            </a:pPr>
            <a:r>
              <a:rPr lang="en-US" dirty="0" smtClean="0">
                <a:ea typeface="+mn-ea"/>
              </a:rPr>
              <a:t>This utility updates various documents (calls, invoice history, sales orders, purchase orders, service contracts, price list detail, sales quotes) of the user’s choosing with a user-specified credit terms code. This credit terms code is applied to any documents meeting the selection criteria that have blank or invalid credit terms assigned to them. </a:t>
            </a:r>
          </a:p>
          <a:p>
            <a:pPr eaLnBrk="1" fontAlgn="auto" hangingPunct="1">
              <a:spcAft>
                <a:spcPts val="0"/>
              </a:spcAft>
              <a:buClr>
                <a:schemeClr val="accent6"/>
              </a:buClr>
              <a:buFont typeface="Arial"/>
              <a:buChar char="•"/>
              <a:defRPr/>
            </a:pPr>
            <a:r>
              <a:rPr lang="en-US" dirty="0" smtClean="0">
                <a:ea typeface="+mn-ea"/>
              </a:rPr>
              <a:t>The utility must be run for each domain and separately for each document type.</a:t>
            </a:r>
          </a:p>
          <a:p>
            <a:pPr eaLnBrk="1" fontAlgn="auto" hangingPunct="1">
              <a:spcAft>
                <a:spcPts val="0"/>
              </a:spcAft>
              <a:buClr>
                <a:schemeClr val="accent6"/>
              </a:buClr>
              <a:buFont typeface="Arial"/>
              <a:buChar char="•"/>
              <a:defRPr/>
            </a:pPr>
            <a:endParaRPr lang="en-US" dirty="0">
              <a:ea typeface="+mn-ea"/>
            </a:endParaRPr>
          </a:p>
        </p:txBody>
      </p:sp>
      <p:sp>
        <p:nvSpPr>
          <p:cNvPr id="32770"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Document Credit Terms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3794"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Data Validations</a:t>
            </a:r>
          </a:p>
        </p:txBody>
      </p:sp>
      <p:sp>
        <p:nvSpPr>
          <p:cNvPr id="33795" name="Rectangle 3"/>
          <p:cNvSpPr>
            <a:spLocks noChangeArrowheads="1"/>
          </p:cNvSpPr>
          <p:nvPr/>
        </p:nvSpPr>
        <p:spPr bwMode="auto">
          <a:xfrm>
            <a:off x="457200" y="973138"/>
            <a:ext cx="8153400" cy="4384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Financials </a:t>
            </a:r>
            <a:r>
              <a:rPr lang="en-IE" sz="2800" dirty="0">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Reconciliation Reports</a:t>
            </a:r>
          </a:p>
          <a:p>
            <a:pPr marL="800100" lvl="1" indent="-342900" defTabSz="914400">
              <a:lnSpc>
                <a:spcPct val="80000"/>
              </a:lnSpc>
              <a:spcBef>
                <a:spcPct val="30000"/>
              </a:spcBef>
              <a:buClr>
                <a:schemeClr val="accent2"/>
              </a:buClr>
              <a:buFontTx/>
              <a:buChar char="-"/>
            </a:pPr>
            <a:r>
              <a:rPr lang="en-IE" sz="2400" dirty="0">
                <a:latin typeface="Century Gothic" pitchFamily="34" charset="0"/>
              </a:rPr>
              <a:t>AR Reconciliation Report</a:t>
            </a:r>
          </a:p>
          <a:p>
            <a:pPr marL="800100" lvl="1" indent="-342900" defTabSz="914400">
              <a:lnSpc>
                <a:spcPct val="80000"/>
              </a:lnSpc>
              <a:spcBef>
                <a:spcPct val="30000"/>
              </a:spcBef>
              <a:buClr>
                <a:schemeClr val="accent2"/>
              </a:buClr>
              <a:buFontTx/>
              <a:buChar char="-"/>
            </a:pPr>
            <a:r>
              <a:rPr lang="en-IE" sz="2400" dirty="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dirty="0">
              <a:latin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4818" name="Rectangle 6"/>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34819" name="Rectangle 4"/>
          <p:cNvSpPr>
            <a:spLocks noChangeArrowheads="1"/>
          </p:cNvSpPr>
          <p:nvPr/>
        </p:nvSpPr>
        <p:spPr bwMode="auto">
          <a:xfrm>
            <a:off x="457200" y="1123950"/>
            <a:ext cx="8153400" cy="4422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System Consistency Check</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584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5843" name="Rectangle 3"/>
          <p:cNvSpPr>
            <a:spLocks noChangeArrowheads="1"/>
          </p:cNvSpPr>
          <p:nvPr/>
        </p:nvSpPr>
        <p:spPr bwMode="auto">
          <a:xfrm>
            <a:off x="457200" y="1063625"/>
            <a:ext cx="8153400" cy="45735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endParaRPr lang="en-IE" sz="2800" dirty="0" smtClean="0">
              <a:latin typeface="Century Gothic" pitchFamily="34" charset="0"/>
            </a:endParaRPr>
          </a:p>
          <a:p>
            <a:pPr marL="342900" indent="-342900" defTabSz="914400">
              <a:lnSpc>
                <a:spcPct val="80000"/>
              </a:lnSpc>
              <a:spcBef>
                <a:spcPct val="30000"/>
              </a:spcBef>
              <a:buClr>
                <a:schemeClr val="accent2"/>
              </a:buClr>
              <a:buFontTx/>
              <a:buChar char="•"/>
            </a:pPr>
            <a:r>
              <a:rPr lang="en-IE" sz="2800" dirty="0" smtClean="0">
                <a:latin typeface="Century Gothic" pitchFamily="34" charset="0"/>
              </a:rPr>
              <a:t>36.16.23.1 </a:t>
            </a:r>
            <a:r>
              <a:rPr lang="en-IE" sz="2800" dirty="0">
                <a:latin typeface="Century Gothic" pitchFamily="34" charset="0"/>
              </a:rPr>
              <a:t>or utsyscon.p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ensures that master data, which is maintained in the Financials and replicated to the operational part, remains consistent.</a:t>
            </a:r>
          </a:p>
          <a:p>
            <a:pPr marL="342900" indent="-342900" defTabSz="914400">
              <a:lnSpc>
                <a:spcPct val="80000"/>
              </a:lnSpc>
              <a:spcBef>
                <a:spcPct val="30000"/>
              </a:spcBef>
              <a:buClr>
                <a:schemeClr val="accent2"/>
              </a:buClr>
              <a:buFontTx/>
              <a:buChar char="•"/>
            </a:pPr>
            <a:r>
              <a:rPr lang="en-US" sz="2800" dirty="0">
                <a:latin typeface="Century Gothic" pitchFamily="34" charset="0"/>
              </a:rPr>
              <a:t>If there is a record in the operational part of the system, there must be a record in the financials and vice versa. </a:t>
            </a:r>
          </a:p>
          <a:p>
            <a:pPr marL="342900" indent="-342900" defTabSz="914400">
              <a:lnSpc>
                <a:spcPct val="80000"/>
              </a:lnSpc>
              <a:spcBef>
                <a:spcPct val="30000"/>
              </a:spcBef>
              <a:buClr>
                <a:schemeClr val="accent2"/>
              </a:buClr>
              <a:buFontTx/>
              <a:buChar char="•"/>
            </a:pPr>
            <a:r>
              <a:rPr lang="en-US" sz="2800" dirty="0">
                <a:latin typeface="Century Gothic" pitchFamily="34" charset="0"/>
              </a:rPr>
              <a:t>This check ensures that new records were created in the Financials by the conversion for every master record in the original version.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Type System Consistency Check in the .NET UI or 36.16.23.1 (utsyscon.p) in CHUI</a:t>
            </a:r>
          </a:p>
          <a:p>
            <a:pPr marL="533400" indent="-533400" defTabSz="914400" eaLnBrk="1" hangingPunct="1">
              <a:buFont typeface="Arial" charset="0"/>
              <a:buNone/>
            </a:pPr>
            <a:endParaRPr lang="en-US" sz="2400" dirty="0" smtClean="0">
              <a:solidFill>
                <a:schemeClr val="tx1"/>
              </a:solidFill>
              <a:latin typeface="Century Gothic" pitchFamily="34" charset="0"/>
              <a:cs typeface="Century Gothic" pitchFamily="34" charset="0"/>
            </a:endParaRPr>
          </a:p>
        </p:txBody>
      </p:sp>
      <p:sp>
        <p:nvSpPr>
          <p:cNvPr id="3686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6867" name="Rectangle 3"/>
          <p:cNvSpPr>
            <a:spLocks noChangeArrowheads="1"/>
          </p:cNvSpPr>
          <p:nvPr/>
        </p:nvSpPr>
        <p:spPr bwMode="auto">
          <a:xfrm>
            <a:off x="457200" y="1676400"/>
            <a:ext cx="8153400" cy="46355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pic>
        <p:nvPicPr>
          <p:cNvPr id="36868" name="Picture 6" descr="SystemConsistency"/>
          <p:cNvPicPr>
            <a:picLocks noChangeAspect="1" noChangeArrowheads="1"/>
          </p:cNvPicPr>
          <p:nvPr/>
        </p:nvPicPr>
        <p:blipFill>
          <a:blip r:embed="rId2"/>
          <a:srcRect/>
          <a:stretch>
            <a:fillRect/>
          </a:stretch>
        </p:blipFill>
        <p:spPr bwMode="auto">
          <a:xfrm>
            <a:off x="1558925" y="2005013"/>
            <a:ext cx="6024563" cy="40433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400" dirty="0" smtClean="0">
                <a:solidFill>
                  <a:schemeClr val="tx1"/>
                </a:solidFill>
                <a:latin typeface="Century Gothic" pitchFamily="34" charset="0"/>
                <a:cs typeface="Century Gothic" pitchFamily="34" charset="0"/>
              </a:rPr>
              <a:t>The resulting report contains a summary and details of any inconsistencies</a:t>
            </a:r>
            <a:endParaRPr lang="en-US" sz="2400" dirty="0" smtClean="0">
              <a:solidFill>
                <a:schemeClr val="tx1"/>
              </a:solidFill>
              <a:latin typeface="Century Gothic" pitchFamily="34" charset="0"/>
              <a:cs typeface="Century Gothic" pitchFamily="34" charset="0"/>
            </a:endParaRPr>
          </a:p>
        </p:txBody>
      </p:sp>
      <p:sp>
        <p:nvSpPr>
          <p:cNvPr id="3789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System Consistency Check</a:t>
            </a:r>
            <a:endParaRPr lang="en-US" dirty="0" smtClean="0">
              <a:solidFill>
                <a:srgbClr val="4F4F4F"/>
              </a:solidFill>
              <a:latin typeface="Century Gothic" pitchFamily="34" charset="0"/>
              <a:cs typeface="Century Gothic" pitchFamily="34" charset="0"/>
            </a:endParaRPr>
          </a:p>
        </p:txBody>
      </p:sp>
      <p:sp>
        <p:nvSpPr>
          <p:cNvPr id="37891" name="Rectangle 3"/>
          <p:cNvSpPr>
            <a:spLocks noChangeArrowheads="1"/>
          </p:cNvSpPr>
          <p:nvPr/>
        </p:nvSpPr>
        <p:spPr bwMode="auto">
          <a:xfrm>
            <a:off x="457200" y="1676400"/>
            <a:ext cx="8153400" cy="46863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pic>
        <p:nvPicPr>
          <p:cNvPr id="37892" name="Picture 6" descr="SystemConsistency_res"/>
          <p:cNvPicPr>
            <a:picLocks noChangeAspect="1" noChangeArrowheads="1"/>
          </p:cNvPicPr>
          <p:nvPr/>
        </p:nvPicPr>
        <p:blipFill>
          <a:blip r:embed="rId2"/>
          <a:srcRect/>
          <a:stretch>
            <a:fillRect/>
          </a:stretch>
        </p:blipFill>
        <p:spPr bwMode="auto">
          <a:xfrm>
            <a:off x="1655763" y="1914525"/>
            <a:ext cx="5795962" cy="41767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3"/>
          <p:cNvSpPr>
            <a:spLocks noGrp="1" noChangeArrowheads="1"/>
          </p:cNvSpPr>
          <p:nvPr>
            <p:ph idx="1"/>
          </p:nvPr>
        </p:nvSpPr>
        <p:spPr>
          <a:xfrm>
            <a:off x="457200" y="892175"/>
            <a:ext cx="8229600" cy="5424488"/>
          </a:xfrm>
        </p:spPr>
        <p:txBody>
          <a:bodyPr tIns="91440" bIns="91440"/>
          <a:lstStyle/>
          <a:p>
            <a:pPr eaLnBrk="1" hangingPunct="1">
              <a:buNone/>
            </a:pPr>
            <a:r>
              <a:rPr lang="en-IE" dirty="0" smtClean="0">
                <a:solidFill>
                  <a:schemeClr val="tx1"/>
                </a:solidFill>
                <a:latin typeface="Century Gothic" pitchFamily="34" charset="0"/>
                <a:cs typeface="Century Gothic" pitchFamily="34" charset="0"/>
              </a:rPr>
              <a:t>Post-conversion objectives:</a:t>
            </a:r>
          </a:p>
          <a:p>
            <a:pPr eaLnBrk="1" hangingPunct="1">
              <a:buClr>
                <a:schemeClr val="accent2"/>
              </a:buClr>
            </a:pPr>
            <a:r>
              <a:rPr lang="en-IE" sz="2400" dirty="0" smtClean="0">
                <a:solidFill>
                  <a:schemeClr val="tx1"/>
                </a:solidFill>
                <a:latin typeface="Century Gothic" pitchFamily="34" charset="0"/>
                <a:cs typeface="Century Gothic" pitchFamily="34" charset="0"/>
              </a:rPr>
              <a:t>Test and validate a converted database</a:t>
            </a:r>
          </a:p>
          <a:p>
            <a:pPr eaLnBrk="1" hangingPunct="1">
              <a:buClr>
                <a:schemeClr val="accent2"/>
              </a:buClr>
            </a:pPr>
            <a:r>
              <a:rPr lang="en-IE" sz="2400" dirty="0" smtClean="0">
                <a:solidFill>
                  <a:schemeClr val="tx1"/>
                </a:solidFill>
                <a:latin typeface="Century Gothic" pitchFamily="34" charset="0"/>
                <a:cs typeface="Century Gothic" pitchFamily="34" charset="0"/>
              </a:rPr>
              <a:t>Prepare a converted database for a go-live implementation</a:t>
            </a:r>
            <a:endParaRPr lang="en-IE" dirty="0" smtClean="0">
              <a:solidFill>
                <a:schemeClr val="tx1"/>
              </a:solidFill>
              <a:latin typeface="Century Gothic" pitchFamily="34" charset="0"/>
              <a:cs typeface="Century Gothic" pitchFamily="34" charset="0"/>
            </a:endParaRP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0482"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Introduction</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8914"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38915" name="Rectangle 3"/>
          <p:cNvSpPr>
            <a:spLocks noChangeArrowheads="1"/>
          </p:cNvSpPr>
          <p:nvPr/>
        </p:nvSpPr>
        <p:spPr bwMode="auto">
          <a:xfrm>
            <a:off x="457200" y="10541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Financials Consistency Check</a:t>
            </a: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3993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39939" name="Rectangle 3"/>
          <p:cNvSpPr>
            <a:spLocks noChangeArrowheads="1"/>
          </p:cNvSpPr>
          <p:nvPr/>
        </p:nvSpPr>
        <p:spPr bwMode="auto">
          <a:xfrm>
            <a:off x="457200" y="995363"/>
            <a:ext cx="8153400" cy="47640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36.16.23.2 or utfincon.p</a:t>
            </a:r>
            <a:endParaRPr lang="en-US" sz="2800" dirty="0">
              <a:latin typeface="Century Gothic" pitchFamily="34" charset="0"/>
            </a:endParaRPr>
          </a:p>
          <a:p>
            <a:pPr marL="342900" indent="-342900" defTabSz="914400">
              <a:lnSpc>
                <a:spcPct val="80000"/>
              </a:lnSpc>
              <a:spcBef>
                <a:spcPct val="30000"/>
              </a:spcBef>
              <a:buClr>
                <a:schemeClr val="accent2"/>
              </a:buClr>
              <a:buFontTx/>
              <a:buChar char="•"/>
            </a:pPr>
            <a:r>
              <a:rPr lang="en-US" sz="2800" dirty="0">
                <a:latin typeface="Century Gothic" pitchFamily="34" charset="0"/>
              </a:rPr>
              <a:t>This utility validates </a:t>
            </a:r>
            <a:r>
              <a:rPr lang="nl-NL" sz="2800" dirty="0">
                <a:latin typeface="Century Gothic" pitchFamily="34" charset="0"/>
              </a:rPr>
              <a:t>the consistency, completeness, and integrity of converted </a:t>
            </a:r>
            <a:r>
              <a:rPr lang="nl-NL" sz="2800" dirty="0" smtClean="0">
                <a:latin typeface="Century Gothic" pitchFamily="34" charset="0"/>
              </a:rPr>
              <a:t>Financials </a:t>
            </a:r>
            <a:r>
              <a:rPr lang="nl-NL" sz="2800" dirty="0">
                <a:latin typeface="Century Gothic" pitchFamily="34" charset="0"/>
              </a:rPr>
              <a:t>data and that </a:t>
            </a:r>
            <a:r>
              <a:rPr lang="en-US" sz="2800" dirty="0">
                <a:latin typeface="Century Gothic" pitchFamily="34" charset="0"/>
              </a:rPr>
              <a:t>all table structures in the new Financials are as they should be and that their links are correct. </a:t>
            </a:r>
          </a:p>
          <a:p>
            <a:pPr marL="342900" indent="-342900" defTabSz="914400">
              <a:lnSpc>
                <a:spcPct val="80000"/>
              </a:lnSpc>
              <a:spcBef>
                <a:spcPct val="30000"/>
              </a:spcBef>
              <a:buClr>
                <a:schemeClr val="accent2"/>
              </a:buClr>
              <a:buFontTx/>
              <a:buChar char="•"/>
            </a:pPr>
            <a:r>
              <a:rPr lang="en-US" sz="2800" dirty="0">
                <a:latin typeface="Century Gothic" pitchFamily="34" charset="0"/>
              </a:rPr>
              <a:t>It validates some balances (AR, AP) to ensure transactions balance across entities with regard to debits and credits and that the sub-ledgers balance to GL.</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096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40963" name="Rectangle 3"/>
          <p:cNvSpPr>
            <a:spLocks noChangeArrowheads="1"/>
          </p:cNvSpPr>
          <p:nvPr/>
        </p:nvSpPr>
        <p:spPr bwMode="auto">
          <a:xfrm>
            <a:off x="457200" y="938213"/>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Type </a:t>
            </a:r>
            <a:r>
              <a:rPr lang="en-IE" sz="2400" dirty="0" smtClean="0">
                <a:latin typeface="Century Gothic" pitchFamily="34" charset="0"/>
              </a:rPr>
              <a:t>Financials </a:t>
            </a:r>
            <a:r>
              <a:rPr lang="en-IE" sz="2400" dirty="0">
                <a:latin typeface="Century Gothic" pitchFamily="34" charset="0"/>
              </a:rPr>
              <a:t>Consistency Check in the .NET UI or 36.16.23.2 (utfincon.p) in </a:t>
            </a:r>
            <a:r>
              <a:rPr lang="en-IE" sz="2400" dirty="0" smtClean="0">
                <a:latin typeface="Century Gothic" pitchFamily="34" charset="0"/>
              </a:rPr>
              <a:t>CHUI</a:t>
            </a:r>
            <a:endParaRPr lang="en-IE" sz="2400" dirty="0">
              <a:latin typeface="Century Gothic" pitchFamily="34" charset="0"/>
            </a:endParaRPr>
          </a:p>
        </p:txBody>
      </p:sp>
      <p:pic>
        <p:nvPicPr>
          <p:cNvPr id="40964" name="Picture 5" descr="Fin_consistency"/>
          <p:cNvPicPr>
            <a:picLocks noChangeAspect="1" noChangeArrowheads="1"/>
          </p:cNvPicPr>
          <p:nvPr/>
        </p:nvPicPr>
        <p:blipFill>
          <a:blip r:embed="rId2"/>
          <a:srcRect/>
          <a:stretch>
            <a:fillRect/>
          </a:stretch>
        </p:blipFill>
        <p:spPr bwMode="auto">
          <a:xfrm>
            <a:off x="1225550" y="1878013"/>
            <a:ext cx="6681788" cy="4106862"/>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198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Financials Consistency Check</a:t>
            </a:r>
            <a:endParaRPr lang="en-US" dirty="0" smtClean="0">
              <a:solidFill>
                <a:srgbClr val="4F4F4F"/>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96950"/>
            <a:ext cx="8153400" cy="5105400"/>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inconsistencies</a:t>
            </a:r>
            <a:endParaRPr lang="en-IE" sz="2400" dirty="0">
              <a:latin typeface="Century Gothic" pitchFamily="34" charset="0"/>
            </a:endParaRPr>
          </a:p>
        </p:txBody>
      </p:sp>
      <p:pic>
        <p:nvPicPr>
          <p:cNvPr id="41988" name="Picture 6" descr="Fin_consistency_Report"/>
          <p:cNvPicPr>
            <a:picLocks noChangeAspect="1" noChangeArrowheads="1"/>
          </p:cNvPicPr>
          <p:nvPr/>
        </p:nvPicPr>
        <p:blipFill>
          <a:blip r:embed="rId2"/>
          <a:srcRect/>
          <a:stretch>
            <a:fillRect/>
          </a:stretch>
        </p:blipFill>
        <p:spPr bwMode="auto">
          <a:xfrm>
            <a:off x="762000" y="1884363"/>
            <a:ext cx="7620000" cy="4041775"/>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4301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43011" name="Rectangle 3"/>
          <p:cNvSpPr>
            <a:spLocks noChangeArrowheads="1"/>
          </p:cNvSpPr>
          <p:nvPr/>
        </p:nvSpPr>
        <p:spPr bwMode="auto">
          <a:xfrm>
            <a:off x="457200" y="1003300"/>
            <a:ext cx="8153400" cy="4876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Financials Consistency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Post-conversion Integrity Check</a:t>
            </a: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3"/>
          <p:cNvSpPr>
            <a:spLocks noGrp="1" noChangeArrowheads="1"/>
          </p:cNvSpPr>
          <p:nvPr>
            <p:ph idx="1"/>
          </p:nvPr>
        </p:nvSpPr>
        <p:spPr>
          <a:xfrm>
            <a:off x="457200" y="892175"/>
            <a:ext cx="8229600" cy="5424488"/>
          </a:xfrm>
        </p:spPr>
        <p:txBody>
          <a:bodyPr tIns="91440" bIns="91440"/>
          <a:lstStyle/>
          <a:p>
            <a:pPr eaLnBrk="1" hangingPunct="1">
              <a:lnSpc>
                <a:spcPct val="95000"/>
              </a:lnSpc>
            </a:pPr>
            <a:r>
              <a:rPr lang="en-US" sz="1800" dirty="0" smtClean="0">
                <a:solidFill>
                  <a:schemeClr val="tx1"/>
                </a:solidFill>
                <a:latin typeface="Century Gothic" pitchFamily="34" charset="0"/>
                <a:cs typeface="Century Gothic" pitchFamily="34" charset="0"/>
              </a:rPr>
              <a:t>36.16.23.3, acinckrp.p</a:t>
            </a:r>
          </a:p>
          <a:p>
            <a:pPr eaLnBrk="1" hangingPunct="1">
              <a:lnSpc>
                <a:spcPct val="95000"/>
              </a:lnSpc>
            </a:pPr>
            <a:r>
              <a:rPr lang="en-US" sz="1800" dirty="0" smtClean="0">
                <a:solidFill>
                  <a:schemeClr val="tx1"/>
                </a:solidFill>
                <a:latin typeface="Century Gothic" pitchFamily="34" charset="0"/>
                <a:cs typeface="Century Gothic" pitchFamily="34" charset="0"/>
              </a:rPr>
              <a:t>A post-conversion report provided to assess the status of financial transaction data after conversion.</a:t>
            </a:r>
          </a:p>
          <a:p>
            <a:pPr eaLnBrk="1" hangingPunct="1">
              <a:lnSpc>
                <a:spcPct val="95000"/>
              </a:lnSpc>
            </a:pPr>
            <a:r>
              <a:rPr lang="en-US" sz="1800" dirty="0" smtClean="0">
                <a:solidFill>
                  <a:schemeClr val="tx1"/>
                </a:solidFill>
                <a:latin typeface="Century Gothic" pitchFamily="34" charset="0"/>
                <a:cs typeface="Century Gothic" pitchFamily="34" charset="0"/>
              </a:rPr>
              <a:t>The corresponding pre-conversion report (gpinckrp.p) must be run prior to the conversion. If not, the contents of the report will be inaccurate. </a:t>
            </a:r>
          </a:p>
          <a:p>
            <a:pPr eaLnBrk="1" hangingPunct="1">
              <a:lnSpc>
                <a:spcPct val="95000"/>
              </a:lnSpc>
            </a:pPr>
            <a:r>
              <a:rPr lang="en-US" sz="1800" dirty="0" smtClean="0">
                <a:solidFill>
                  <a:schemeClr val="tx1"/>
                </a:solidFill>
                <a:latin typeface="Century Gothic" pitchFamily="34" charset="0"/>
                <a:cs typeface="Century Gothic" pitchFamily="34" charset="0"/>
              </a:rPr>
              <a:t>The report is split across domains with one section per domain. Each domain section is broken down into these three sub-sections:</a:t>
            </a: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GL Transaction Integrity</a:t>
            </a: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AR Transaction Integrity</a:t>
            </a:r>
          </a:p>
          <a:p>
            <a:pPr lvl="1" eaLnBrk="1" hangingPunct="1">
              <a:lnSpc>
                <a:spcPct val="95000"/>
              </a:lnSpc>
              <a:buClr>
                <a:schemeClr val="accent2"/>
              </a:buClr>
            </a:pPr>
            <a:r>
              <a:rPr lang="en-US" sz="1800" dirty="0" smtClean="0">
                <a:solidFill>
                  <a:schemeClr val="tx1"/>
                </a:solidFill>
                <a:latin typeface="Century Gothic" pitchFamily="34" charset="0"/>
                <a:cs typeface="Century Gothic" pitchFamily="34" charset="0"/>
              </a:rPr>
              <a:t>AP Transaction Integrity</a:t>
            </a:r>
          </a:p>
          <a:p>
            <a:pPr eaLnBrk="1" hangingPunct="1">
              <a:lnSpc>
                <a:spcPct val="95000"/>
              </a:lnSpc>
            </a:pPr>
            <a:r>
              <a:rPr lang="en-US" sz="1800" dirty="0" smtClean="0">
                <a:solidFill>
                  <a:schemeClr val="tx1"/>
                </a:solidFill>
                <a:latin typeface="Century Gothic" pitchFamily="34" charset="0"/>
                <a:cs typeface="Century Gothic" pitchFamily="34" charset="0"/>
              </a:rPr>
              <a:t>Should show the data is in the same condition as before conversion with the exception of any unbalanced GL transactions from the current period, which were balanced by the conversion. </a:t>
            </a:r>
          </a:p>
          <a:p>
            <a:pPr eaLnBrk="1" hangingPunct="1">
              <a:lnSpc>
                <a:spcPct val="95000"/>
              </a:lnSpc>
            </a:pPr>
            <a:r>
              <a:rPr lang="en-US" sz="1800" dirty="0" smtClean="0">
                <a:solidFill>
                  <a:schemeClr val="tx1"/>
                </a:solidFill>
                <a:latin typeface="Century Gothic" pitchFamily="34" charset="0"/>
                <a:cs typeface="Century Gothic" pitchFamily="34" charset="0"/>
              </a:rPr>
              <a:t>Report can be run in summary or detail mode.</a:t>
            </a:r>
          </a:p>
        </p:txBody>
      </p:sp>
      <p:sp>
        <p:nvSpPr>
          <p:cNvPr id="44034"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Integrity Check</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Integrity – Menu</a:t>
            </a:r>
          </a:p>
        </p:txBody>
      </p:sp>
      <p:pic>
        <p:nvPicPr>
          <p:cNvPr id="46082" name="Picture 4"/>
          <p:cNvPicPr>
            <a:picLocks noChangeAspect="1" noChangeArrowheads="1"/>
          </p:cNvPicPr>
          <p:nvPr/>
        </p:nvPicPr>
        <p:blipFill>
          <a:blip r:embed="rId3"/>
          <a:srcRect/>
          <a:stretch>
            <a:fillRect/>
          </a:stretch>
        </p:blipFill>
        <p:spPr bwMode="auto">
          <a:xfrm>
            <a:off x="989013" y="1362075"/>
            <a:ext cx="7132637" cy="4781550"/>
          </a:xfrm>
          <a:prstGeom prst="rect">
            <a:avLst/>
          </a:prstGeom>
          <a:noFill/>
          <a:ln w="9525">
            <a:solidFill>
              <a:schemeClr val="tx1"/>
            </a:solidFill>
            <a:miter lim="800000"/>
            <a:headEnd/>
            <a:tailEnd/>
          </a:ln>
        </p:spPr>
      </p:pic>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Summary mode only displays accounts where differences are found</a:t>
            </a:r>
          </a:p>
          <a:p>
            <a:pPr eaLnBrk="1" hangingPunct="1"/>
            <a:endParaRPr lang="en-US" dirty="0" smtClean="0">
              <a:solidFill>
                <a:schemeClr val="tx1"/>
              </a:solidFill>
              <a:latin typeface="Century Gothic" pitchFamily="34" charset="0"/>
              <a:cs typeface="Century Gothic" pitchFamily="34" charset="0"/>
            </a:endParaRPr>
          </a:p>
        </p:txBody>
      </p:sp>
      <p:sp>
        <p:nvSpPr>
          <p:cNvPr id="48130"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GL Integrity (Sum)</a:t>
            </a:r>
          </a:p>
        </p:txBody>
      </p:sp>
      <p:pic>
        <p:nvPicPr>
          <p:cNvPr id="48131" name="Picture 7"/>
          <p:cNvPicPr>
            <a:picLocks noChangeAspect="1" noChangeArrowheads="1"/>
          </p:cNvPicPr>
          <p:nvPr/>
        </p:nvPicPr>
        <p:blipFill>
          <a:blip r:embed="rId3"/>
          <a:srcRect/>
          <a:stretch>
            <a:fillRect/>
          </a:stretch>
        </p:blipFill>
        <p:spPr bwMode="auto">
          <a:xfrm>
            <a:off x="787400" y="2590800"/>
            <a:ext cx="7535863" cy="2133600"/>
          </a:xfrm>
          <a:prstGeom prst="rect">
            <a:avLst/>
          </a:prstGeom>
          <a:noFill/>
          <a:ln w="9525">
            <a:solidFill>
              <a:schemeClr val="tx1"/>
            </a:solidFill>
            <a:miter lim="800000"/>
            <a:headEnd/>
            <a:tailEnd/>
          </a:ln>
        </p:spPr>
      </p:pic>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Content Placeholder 4"/>
          <p:cNvSpPr>
            <a:spLocks noGrp="1"/>
          </p:cNvSpPr>
          <p:nvPr>
            <p:ph idx="1"/>
          </p:nvPr>
        </p:nvSpPr>
        <p:spPr>
          <a:xfrm>
            <a:off x="457200" y="892175"/>
            <a:ext cx="8229600" cy="5424488"/>
          </a:xfrm>
        </p:spPr>
        <p:txBody>
          <a:bodyPr tIns="91440" bIns="91440"/>
          <a:lstStyle/>
          <a:p>
            <a:pPr marL="0" indent="0" eaLnBrk="1" hangingPunct="1">
              <a:buNone/>
            </a:pPr>
            <a:r>
              <a:rPr lang="en-US" sz="2400" dirty="0" smtClean="0">
                <a:solidFill>
                  <a:schemeClr val="tx1"/>
                </a:solidFill>
                <a:latin typeface="Century Gothic" pitchFamily="34" charset="0"/>
                <a:cs typeface="Century Gothic" pitchFamily="34" charset="0"/>
              </a:rPr>
              <a:t>Detail mode shows all accounts even when there are no differences between the pre- and post-conversion amounts</a:t>
            </a:r>
          </a:p>
          <a:p>
            <a:pPr eaLnBrk="1" hangingPunct="1"/>
            <a:endParaRPr lang="en-US" dirty="0" smtClean="0">
              <a:solidFill>
                <a:schemeClr val="tx1"/>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GL Integrity (Detail)</a:t>
            </a:r>
          </a:p>
        </p:txBody>
      </p:sp>
      <p:pic>
        <p:nvPicPr>
          <p:cNvPr id="50179" name="Picture 6"/>
          <p:cNvPicPr>
            <a:picLocks noChangeAspect="1" noChangeArrowheads="1"/>
          </p:cNvPicPr>
          <p:nvPr/>
        </p:nvPicPr>
        <p:blipFill>
          <a:blip r:embed="rId3"/>
          <a:srcRect/>
          <a:stretch>
            <a:fillRect/>
          </a:stretch>
        </p:blipFill>
        <p:spPr bwMode="auto">
          <a:xfrm>
            <a:off x="1079500" y="2316163"/>
            <a:ext cx="6953250" cy="3394075"/>
          </a:xfrm>
          <a:prstGeom prst="rect">
            <a:avLst/>
          </a:prstGeom>
          <a:noFill/>
          <a:ln w="9525">
            <a:solidFill>
              <a:schemeClr val="tx1"/>
            </a:solidFill>
            <a:miter lim="800000"/>
            <a:headEnd/>
            <a:tailEnd/>
          </a:ln>
        </p:spPr>
      </p:pic>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AR Integrity</a:t>
            </a:r>
          </a:p>
        </p:txBody>
      </p:sp>
      <p:pic>
        <p:nvPicPr>
          <p:cNvPr id="52226" name="Picture 4"/>
          <p:cNvPicPr>
            <a:picLocks noChangeAspect="1" noChangeArrowheads="1"/>
          </p:cNvPicPr>
          <p:nvPr/>
        </p:nvPicPr>
        <p:blipFill>
          <a:blip r:embed="rId3"/>
          <a:srcRect/>
          <a:stretch>
            <a:fillRect/>
          </a:stretch>
        </p:blipFill>
        <p:spPr bwMode="auto">
          <a:xfrm>
            <a:off x="381000" y="1801813"/>
            <a:ext cx="8367713" cy="3138487"/>
          </a:xfrm>
          <a:prstGeom prst="rect">
            <a:avLst/>
          </a:prstGeom>
          <a:noFill/>
          <a:ln w="9525">
            <a:solidFill>
              <a:schemeClr val="tx1"/>
            </a:solid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3"/>
          <p:cNvSpPr>
            <a:spLocks noGrp="1" noChangeArrowheads="1"/>
          </p:cNvSpPr>
          <p:nvPr>
            <p:ph idx="1"/>
          </p:nvPr>
        </p:nvSpPr>
        <p:spPr>
          <a:xfrm>
            <a:off x="457200" y="892175"/>
            <a:ext cx="8229600" cy="5424488"/>
          </a:xfrm>
        </p:spPr>
        <p:txBody>
          <a:bodyPr tIns="91440" bIns="91440"/>
          <a:lstStyle/>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utilities</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data validation</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reports</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Process flow and static data validation</a:t>
            </a:r>
          </a:p>
          <a:p>
            <a:pPr marL="533400" indent="-533400" defTabSz="914400" eaLnBrk="1" hangingPunct="1">
              <a:buFont typeface="Webdings" pitchFamily="18" charset="2"/>
              <a:buAutoNum type="arabicPeriod"/>
            </a:pPr>
            <a:r>
              <a:rPr lang="en-IE" dirty="0" smtClean="0">
                <a:solidFill>
                  <a:schemeClr val="tx1"/>
                </a:solidFill>
                <a:latin typeface="Century Gothic" pitchFamily="34" charset="0"/>
                <a:cs typeface="Century Gothic" pitchFamily="34" charset="0"/>
              </a:rPr>
              <a:t>Post-conversion set up:</a:t>
            </a:r>
          </a:p>
          <a:p>
            <a:pPr marL="914400" lvl="1" indent="-457200" defTabSz="914400" eaLnBrk="1" hangingPunct="1">
              <a:buClr>
                <a:schemeClr val="accent2"/>
              </a:buClr>
            </a:pPr>
            <a:r>
              <a:rPr lang="en-IE" dirty="0" smtClean="0">
                <a:solidFill>
                  <a:schemeClr val="tx1"/>
                </a:solidFill>
                <a:latin typeface="Century Gothic" pitchFamily="34" charset="0"/>
                <a:cs typeface="Century Gothic" pitchFamily="34" charset="0"/>
              </a:rPr>
              <a:t>Mandatory data</a:t>
            </a:r>
          </a:p>
          <a:p>
            <a:pPr marL="914400" lvl="1" indent="-457200" defTabSz="914400" eaLnBrk="1" hangingPunct="1">
              <a:buClr>
                <a:schemeClr val="accent2"/>
              </a:buClr>
            </a:pPr>
            <a:r>
              <a:rPr lang="en-IE" dirty="0" smtClean="0">
                <a:solidFill>
                  <a:schemeClr val="tx1"/>
                </a:solidFill>
                <a:latin typeface="Century Gothic" pitchFamily="34" charset="0"/>
                <a:cs typeface="Century Gothic" pitchFamily="34" charset="0"/>
              </a:rPr>
              <a:t>Non-mandatory data</a:t>
            </a:r>
            <a:endParaRPr lang="en-US" dirty="0" smtClean="0">
              <a:solidFill>
                <a:schemeClr val="tx1"/>
              </a:solidFill>
              <a:latin typeface="Century Gothic" pitchFamily="34" charset="0"/>
              <a:cs typeface="Century Gothic" pitchFamily="34" charset="0"/>
            </a:endParaRPr>
          </a:p>
        </p:txBody>
      </p:sp>
      <p:sp>
        <p:nvSpPr>
          <p:cNvPr id="21506"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Post-conversion – AP Integrity</a:t>
            </a:r>
          </a:p>
        </p:txBody>
      </p:sp>
      <p:pic>
        <p:nvPicPr>
          <p:cNvPr id="54274" name="Picture 4"/>
          <p:cNvPicPr>
            <a:picLocks noChangeAspect="1" noChangeArrowheads="1"/>
          </p:cNvPicPr>
          <p:nvPr/>
        </p:nvPicPr>
        <p:blipFill>
          <a:blip r:embed="rId3"/>
          <a:srcRect/>
          <a:stretch>
            <a:fillRect/>
          </a:stretch>
        </p:blipFill>
        <p:spPr bwMode="auto">
          <a:xfrm>
            <a:off x="290513" y="1716088"/>
            <a:ext cx="8547100" cy="3497262"/>
          </a:xfrm>
          <a:prstGeom prst="rect">
            <a:avLst/>
          </a:prstGeom>
          <a:noFill/>
          <a:ln w="9525">
            <a:solidFill>
              <a:schemeClr val="tx1"/>
            </a:solidFill>
            <a:miter lim="800000"/>
            <a:headEnd/>
            <a:tailEnd/>
          </a:ln>
        </p:spPr>
      </p:pic>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632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56323" name="Rectangle 3"/>
          <p:cNvSpPr>
            <a:spLocks noChangeArrowheads="1"/>
          </p:cNvSpPr>
          <p:nvPr/>
        </p:nvSpPr>
        <p:spPr bwMode="auto">
          <a:xfrm>
            <a:off x="457200" y="1003300"/>
            <a:ext cx="8153400" cy="44418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solidFill>
                  <a:srgbClr val="B2B2B2"/>
                </a:solidFill>
                <a:latin typeface="Century Gothic" pitchFamily="34" charset="0"/>
              </a:rPr>
              <a:t>Financials </a:t>
            </a:r>
            <a:r>
              <a:rPr lang="en-IE" sz="2800" dirty="0">
                <a:solidFill>
                  <a:srgbClr val="B2B2B2"/>
                </a:solidFill>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latin typeface="Century Gothic" pitchFamily="34" charset="0"/>
              </a:rPr>
              <a:t>Operational Account Structure Validation</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734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7347" name="Rectangle 3"/>
          <p:cNvSpPr>
            <a:spLocks noChangeArrowheads="1"/>
          </p:cNvSpPr>
          <p:nvPr/>
        </p:nvSpPr>
        <p:spPr bwMode="auto">
          <a:xfrm>
            <a:off x="457200" y="963613"/>
            <a:ext cx="8153400" cy="4827587"/>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IE" sz="2000" dirty="0">
                <a:latin typeface="Century Gothic" pitchFamily="34" charset="0"/>
              </a:rPr>
              <a:t>36.9.20 or uxacval.p</a:t>
            </a:r>
            <a:endParaRPr lang="en-US" sz="2000" dirty="0">
              <a:latin typeface="Century Gothic" pitchFamily="34" charset="0"/>
            </a:endParaRPr>
          </a:p>
          <a:p>
            <a:pPr marL="342900" indent="-342900" defTabSz="914400">
              <a:lnSpc>
                <a:spcPct val="85000"/>
              </a:lnSpc>
              <a:spcBef>
                <a:spcPct val="30000"/>
              </a:spcBef>
              <a:buClr>
                <a:schemeClr val="accent2"/>
              </a:buClr>
              <a:buFontTx/>
              <a:buChar char="•"/>
            </a:pPr>
            <a:r>
              <a:rPr lang="en-US" sz="2000" dirty="0">
                <a:latin typeface="Century Gothic" pitchFamily="34" charset="0"/>
              </a:rPr>
              <a:t>This report checks all of the places in the system where default GL accounts, sub-accounts, and cost centers can be specified and are used to create GL transactions in the operational modules (for example, Product Line Maintenance, Department Maintenance, and so on). It reports any invalid combinations. </a:t>
            </a:r>
          </a:p>
          <a:p>
            <a:pPr marL="342900" indent="-342900" defTabSz="914400">
              <a:lnSpc>
                <a:spcPct val="85000"/>
              </a:lnSpc>
              <a:spcBef>
                <a:spcPct val="30000"/>
              </a:spcBef>
              <a:buClr>
                <a:schemeClr val="accent2"/>
              </a:buClr>
              <a:buFontTx/>
              <a:buChar char="•"/>
            </a:pPr>
            <a:r>
              <a:rPr lang="en-US" sz="2000" dirty="0">
                <a:latin typeface="Century Gothic" pitchFamily="34" charset="0"/>
              </a:rPr>
              <a:t>Invalid combinations could exist for a number of reasons, but more typically when accounts, sub-accounts, and cost centers are made inactive. Such invalid settings can result in GL transactions that cannot be posted to the Financials. </a:t>
            </a:r>
          </a:p>
          <a:p>
            <a:pPr marL="342900" indent="-342900" defTabSz="914400">
              <a:lnSpc>
                <a:spcPct val="85000"/>
              </a:lnSpc>
              <a:spcBef>
                <a:spcPct val="30000"/>
              </a:spcBef>
              <a:buClr>
                <a:schemeClr val="accent2"/>
              </a:buClr>
              <a:buFontTx/>
              <a:buChar char="•"/>
            </a:pPr>
            <a:r>
              <a:rPr lang="en-US" sz="2000" dirty="0">
                <a:latin typeface="Century Gothic" pitchFamily="34" charset="0"/>
              </a:rPr>
              <a:t>Users should manually correct errors reported by this function to prevent the generation of invalid GL transactions. If all combinations are valid, the Verify GL Accounts flag in Domain / Account Control is set to Yes.</a:t>
            </a:r>
          </a:p>
          <a:p>
            <a:pPr marL="342900" indent="-342900" defTabSz="914400">
              <a:lnSpc>
                <a:spcPct val="85000"/>
              </a:lnSpc>
              <a:spcBef>
                <a:spcPct val="30000"/>
              </a:spcBef>
              <a:buClr>
                <a:schemeClr val="accent2"/>
              </a:buClr>
              <a:buFontTx/>
              <a:buChar char="•"/>
            </a:pPr>
            <a:r>
              <a:rPr lang="en-US" sz="2000" dirty="0">
                <a:latin typeface="Century Gothic" pitchFamily="34" charset="0"/>
              </a:rPr>
              <a:t>This report must be run for each active domain.</a:t>
            </a:r>
            <a:endParaRPr lang="en-IE" sz="2000" dirty="0">
              <a:latin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837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8371" name="Rectangle 3"/>
          <p:cNvSpPr>
            <a:spLocks noChangeArrowheads="1"/>
          </p:cNvSpPr>
          <p:nvPr/>
        </p:nvSpPr>
        <p:spPr bwMode="auto">
          <a:xfrm>
            <a:off x="457200" y="939800"/>
            <a:ext cx="8153400" cy="5257800"/>
          </a:xfrm>
          <a:prstGeom prst="rect">
            <a:avLst/>
          </a:prstGeom>
          <a:noFill/>
          <a:ln w="9525">
            <a:noFill/>
            <a:miter lim="800000"/>
            <a:headEnd/>
            <a:tailEnd/>
          </a:ln>
        </p:spPr>
        <p:txBody>
          <a:bodyPr tIns="91440" bIns="91440"/>
          <a:lstStyle/>
          <a:p>
            <a:pPr defTabSz="914400">
              <a:lnSpc>
                <a:spcPct val="90000"/>
              </a:lnSpc>
              <a:spcBef>
                <a:spcPct val="30000"/>
              </a:spcBef>
              <a:buClr>
                <a:schemeClr val="accent2"/>
              </a:buClr>
            </a:pPr>
            <a:r>
              <a:rPr lang="en-IE" sz="2000" dirty="0">
                <a:latin typeface="Century Gothic" pitchFamily="34" charset="0"/>
              </a:rPr>
              <a:t>Type Op Acct Structure Validation in the .NET UI or 36.9.20 (uxacval.p) in CHUI</a:t>
            </a:r>
          </a:p>
        </p:txBody>
      </p:sp>
      <p:pic>
        <p:nvPicPr>
          <p:cNvPr id="58372" name="Picture 5" descr="Op_Struc_Validation"/>
          <p:cNvPicPr>
            <a:picLocks noChangeAspect="1" noChangeArrowheads="1"/>
          </p:cNvPicPr>
          <p:nvPr/>
        </p:nvPicPr>
        <p:blipFill>
          <a:blip r:embed="rId2"/>
          <a:srcRect/>
          <a:stretch>
            <a:fillRect/>
          </a:stretch>
        </p:blipFill>
        <p:spPr bwMode="auto">
          <a:xfrm>
            <a:off x="1608138" y="1770063"/>
            <a:ext cx="5915025" cy="4313237"/>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939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Operational Account Structure Validation</a:t>
            </a:r>
            <a:endParaRPr lang="en-US" sz="2800" dirty="0" smtClean="0">
              <a:solidFill>
                <a:srgbClr val="4F4F4F"/>
              </a:solidFill>
              <a:latin typeface="Century Gothic" pitchFamily="34" charset="0"/>
              <a:cs typeface="Century Gothic" pitchFamily="34" charset="0"/>
            </a:endParaRPr>
          </a:p>
        </p:txBody>
      </p:sp>
      <p:sp>
        <p:nvSpPr>
          <p:cNvPr id="59395" name="Rectangle 3"/>
          <p:cNvSpPr>
            <a:spLocks noChangeArrowheads="1"/>
          </p:cNvSpPr>
          <p:nvPr/>
        </p:nvSpPr>
        <p:spPr bwMode="auto">
          <a:xfrm>
            <a:off x="457200" y="1033463"/>
            <a:ext cx="8153400" cy="724999"/>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IE" sz="2400" dirty="0">
                <a:latin typeface="Century Gothic" pitchFamily="34" charset="0"/>
              </a:rPr>
              <a:t>The resulting report contains the details of any </a:t>
            </a:r>
            <a:r>
              <a:rPr lang="en-IE" sz="2400" dirty="0" smtClean="0">
                <a:latin typeface="Century Gothic" pitchFamily="34" charset="0"/>
              </a:rPr>
              <a:t>conflicts</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000" dirty="0">
              <a:latin typeface="Tahoma" pitchFamily="34" charset="0"/>
            </a:endParaRPr>
          </a:p>
        </p:txBody>
      </p:sp>
      <p:pic>
        <p:nvPicPr>
          <p:cNvPr id="59396" name="Picture 6" descr="Op_Struc_Validation_rep"/>
          <p:cNvPicPr>
            <a:picLocks noChangeAspect="1" noChangeArrowheads="1"/>
          </p:cNvPicPr>
          <p:nvPr/>
        </p:nvPicPr>
        <p:blipFill>
          <a:blip r:embed="rId2"/>
          <a:srcRect/>
          <a:stretch>
            <a:fillRect/>
          </a:stretch>
        </p:blipFill>
        <p:spPr bwMode="auto">
          <a:xfrm>
            <a:off x="180975" y="2114550"/>
            <a:ext cx="8772525" cy="3757613"/>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041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Data Validations</a:t>
            </a:r>
            <a:endParaRPr lang="en-US" dirty="0" smtClean="0">
              <a:solidFill>
                <a:srgbClr val="4F4F4F"/>
              </a:solidFill>
              <a:latin typeface="Century Gothic" pitchFamily="34" charset="0"/>
              <a:cs typeface="Century Gothic" pitchFamily="34" charset="0"/>
            </a:endParaRPr>
          </a:p>
        </p:txBody>
      </p:sp>
      <p:sp>
        <p:nvSpPr>
          <p:cNvPr id="60419" name="Rectangle 3"/>
          <p:cNvSpPr>
            <a:spLocks noChangeArrowheads="1"/>
          </p:cNvSpPr>
          <p:nvPr/>
        </p:nvSpPr>
        <p:spPr bwMode="auto">
          <a:xfrm>
            <a:off x="457200" y="1063625"/>
            <a:ext cx="8153400" cy="437673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System Consistency Check</a:t>
            </a:r>
          </a:p>
          <a:p>
            <a:pPr marL="342900" indent="-342900" defTabSz="914400">
              <a:lnSpc>
                <a:spcPct val="80000"/>
              </a:lnSpc>
              <a:spcBef>
                <a:spcPct val="30000"/>
              </a:spcBef>
              <a:buClr>
                <a:schemeClr val="accent2"/>
              </a:buClr>
              <a:buFontTx/>
              <a:buChar char="•"/>
            </a:pPr>
            <a:r>
              <a:rPr lang="en-IE" sz="2800" dirty="0" smtClean="0">
                <a:solidFill>
                  <a:srgbClr val="B2B2B2"/>
                </a:solidFill>
                <a:latin typeface="Century Gothic" pitchFamily="34" charset="0"/>
              </a:rPr>
              <a:t>Financials </a:t>
            </a:r>
            <a:r>
              <a:rPr lang="en-IE" sz="2800" dirty="0">
                <a:solidFill>
                  <a:srgbClr val="B2B2B2"/>
                </a:solidFill>
                <a:latin typeface="Century Gothic" pitchFamily="34" charset="0"/>
              </a:rPr>
              <a:t>Consistency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Post-conversion Integrity Check</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Operational Account Structure Validation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Reconciliation Reports</a:t>
            </a:r>
          </a:p>
          <a:p>
            <a:pPr marL="800100" lvl="1" indent="-342900" defTabSz="914400">
              <a:lnSpc>
                <a:spcPct val="80000"/>
              </a:lnSpc>
              <a:spcBef>
                <a:spcPct val="30000"/>
              </a:spcBef>
              <a:buClr>
                <a:schemeClr val="accent2"/>
              </a:buClr>
              <a:buFont typeface="Arial" charset="0"/>
              <a:buChar char="-"/>
            </a:pPr>
            <a:r>
              <a:rPr lang="en-IE" sz="2400" dirty="0">
                <a:latin typeface="Century Gothic" pitchFamily="34" charset="0"/>
              </a:rPr>
              <a:t>AR Reconciliation Report</a:t>
            </a:r>
          </a:p>
          <a:p>
            <a:pPr marL="800100" lvl="1" indent="-342900" defTabSz="914400">
              <a:lnSpc>
                <a:spcPct val="80000"/>
              </a:lnSpc>
              <a:spcBef>
                <a:spcPct val="30000"/>
              </a:spcBef>
              <a:buClr>
                <a:schemeClr val="accent2"/>
              </a:buClr>
              <a:buFont typeface="Arial" charset="0"/>
              <a:buChar char="-"/>
            </a:pPr>
            <a:r>
              <a:rPr lang="en-IE" sz="2400" dirty="0">
                <a:latin typeface="Century Gothic" pitchFamily="34" charset="0"/>
              </a:rPr>
              <a:t>AP Reconciliation Report</a:t>
            </a:r>
          </a:p>
          <a:p>
            <a:pPr marL="342900" indent="-342900" defTabSz="914400">
              <a:lnSpc>
                <a:spcPct val="80000"/>
              </a:lnSpc>
              <a:spcBef>
                <a:spcPct val="30000"/>
              </a:spcBef>
              <a:buClr>
                <a:srgbClr val="890C4C"/>
              </a:buClr>
              <a:buFont typeface="Webdings" pitchFamily="18" charset="2"/>
              <a:buChar char="5"/>
            </a:pP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400" dirty="0">
              <a:latin typeface="Tahoma" pitchFamily="34" charset="0"/>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Content Placeholder 2"/>
          <p:cNvSpPr>
            <a:spLocks noGrp="1"/>
          </p:cNvSpPr>
          <p:nvPr>
            <p:ph idx="1"/>
          </p:nvPr>
        </p:nvSpPr>
        <p:spPr>
          <a:xfrm>
            <a:off x="457200" y="892175"/>
            <a:ext cx="8229600" cy="5424488"/>
          </a:xfrm>
        </p:spPr>
        <p:txBody>
          <a:bodyPr tIns="91440" bIns="91440"/>
          <a:lstStyle/>
          <a:p>
            <a:pPr eaLnBrk="1" hangingPunct="1"/>
            <a:r>
              <a:rPr lang="en-US" dirty="0" smtClean="0">
                <a:solidFill>
                  <a:schemeClr val="tx1"/>
                </a:solidFill>
                <a:latin typeface="Century Gothic" pitchFamily="34" charset="0"/>
                <a:cs typeface="Century Gothic" pitchFamily="34" charset="0"/>
              </a:rPr>
              <a:t>AR: arpcrnrp.p 36.16.23.9</a:t>
            </a:r>
          </a:p>
          <a:p>
            <a:pPr eaLnBrk="1" hangingPunct="1"/>
            <a:r>
              <a:rPr lang="en-US" dirty="0" smtClean="0">
                <a:solidFill>
                  <a:schemeClr val="tx1"/>
                </a:solidFill>
                <a:latin typeface="Century Gothic" pitchFamily="34" charset="0"/>
                <a:cs typeface="Century Gothic" pitchFamily="34" charset="0"/>
              </a:rPr>
              <a:t>AP: appcrnrp.p 36.16.23.10</a:t>
            </a:r>
          </a:p>
          <a:p>
            <a:pPr eaLnBrk="1" hangingPunct="1">
              <a:buFont typeface="Arial" charset="0"/>
              <a:buNone/>
            </a:pPr>
            <a:endParaRPr lang="en-US" sz="2400" dirty="0" smtClean="0">
              <a:solidFill>
                <a:schemeClr val="tx1"/>
              </a:solidFill>
              <a:latin typeface="Tahoma" pitchFamily="34" charset="0"/>
              <a:cs typeface="Century Gothic" pitchFamily="34" charset="0"/>
            </a:endParaRPr>
          </a:p>
          <a:p>
            <a:pPr eaLnBrk="1" hangingPunct="1">
              <a:buFont typeface="Arial" charset="0"/>
              <a:buNone/>
            </a:pPr>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endParaRPr lang="en-US" sz="2400" dirty="0" smtClean="0">
              <a:solidFill>
                <a:srgbClr val="4F4F4F"/>
              </a:solidFill>
              <a:latin typeface="Century Gothic" pitchFamily="34" charset="0"/>
              <a:cs typeface="Century Gothic" pitchFamily="34" charset="0"/>
            </a:endParaRP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1442"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pic>
        <p:nvPicPr>
          <p:cNvPr id="7" name="Picture 6" descr="MainMenuAP.jpg"/>
          <p:cNvPicPr>
            <a:picLocks noChangeAspect="1"/>
          </p:cNvPicPr>
          <p:nvPr/>
        </p:nvPicPr>
        <p:blipFill>
          <a:blip r:embed="rId3"/>
          <a:stretch>
            <a:fillRect/>
          </a:stretch>
        </p:blipFill>
        <p:spPr>
          <a:xfrm>
            <a:off x="649288" y="2482850"/>
            <a:ext cx="7839075" cy="323850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2"/>
          <p:cNvSpPr>
            <a:spLocks noGrp="1"/>
          </p:cNvSpPr>
          <p:nvPr>
            <p:ph idx="1"/>
          </p:nvPr>
        </p:nvSpPr>
        <p:spPr>
          <a:xfrm>
            <a:off x="457200" y="892175"/>
            <a:ext cx="8229600" cy="5424488"/>
          </a:xfrm>
        </p:spPr>
        <p:txBody>
          <a:bodyPr tIns="91440" bIns="91440"/>
          <a:lstStyle/>
          <a:p>
            <a:pPr eaLnBrk="1" hangingPunct="1"/>
            <a:r>
              <a:rPr lang="en-US" sz="2400" dirty="0" smtClean="0">
                <a:solidFill>
                  <a:schemeClr val="tx1"/>
                </a:solidFill>
                <a:latin typeface="Century Gothic" pitchFamily="34" charset="0"/>
                <a:cs typeface="Century Gothic" pitchFamily="34" charset="0"/>
              </a:rPr>
              <a:t>The main purpose of this set of reports is to allow the user to identify items that are out of balance just after the conversion.  </a:t>
            </a:r>
          </a:p>
          <a:p>
            <a:pPr eaLnBrk="1" hangingPunct="1"/>
            <a:r>
              <a:rPr lang="en-US" sz="2400" dirty="0" smtClean="0">
                <a:solidFill>
                  <a:schemeClr val="tx1"/>
                </a:solidFill>
                <a:latin typeface="Century Gothic" pitchFamily="34" charset="0"/>
                <a:cs typeface="Century Gothic" pitchFamily="34" charset="0"/>
              </a:rPr>
              <a:t>Summary mode only displays the items that are out of balance, while detail mode displays all open items, whether they are balanced or not. </a:t>
            </a:r>
          </a:p>
          <a:p>
            <a:pPr eaLnBrk="1" hangingPunct="1"/>
            <a:r>
              <a:rPr lang="en-US" sz="2400" dirty="0" smtClean="0">
                <a:solidFill>
                  <a:schemeClr val="tx1"/>
                </a:solidFill>
                <a:latin typeface="Century Gothic" pitchFamily="34" charset="0"/>
                <a:cs typeface="Century Gothic" pitchFamily="34" charset="0"/>
              </a:rPr>
              <a:t>The report can be sorted by customer or supplier (depending on which report is run), item type, or date. The user can run the report just for the current domain or across all domains. </a:t>
            </a:r>
          </a:p>
          <a:p>
            <a:pPr eaLnBrk="1" hangingPunct="1"/>
            <a:r>
              <a:rPr lang="en-US" sz="2400" dirty="0" smtClean="0">
                <a:solidFill>
                  <a:schemeClr val="tx1"/>
                </a:solidFill>
                <a:latin typeface="Century Gothic" pitchFamily="34" charset="0"/>
                <a:cs typeface="Century Gothic" pitchFamily="34" charset="0"/>
              </a:rPr>
              <a:t>After an item is reconciled, subsequent runs of the report will not display these items</a:t>
            </a:r>
            <a:r>
              <a:rPr lang="en-US" dirty="0" smtClean="0">
                <a:solidFill>
                  <a:schemeClr val="tx1"/>
                </a:solidFill>
                <a:latin typeface="Century Gothic" pitchFamily="34" charset="0"/>
                <a:cs typeface="Century Gothic" pitchFamily="34" charset="0"/>
              </a:rPr>
              <a:t>.</a:t>
            </a:r>
            <a:r>
              <a:rPr lang="en-US" dirty="0" smtClean="0">
                <a:solidFill>
                  <a:schemeClr val="tx1"/>
                </a:solidFill>
                <a:latin typeface="Tahoma" pitchFamily="34" charset="0"/>
                <a:cs typeface="Century Gothic" pitchFamily="34" charset="0"/>
              </a:rPr>
              <a:t> </a:t>
            </a:r>
          </a:p>
        </p:txBody>
      </p:sp>
      <p:sp>
        <p:nvSpPr>
          <p:cNvPr id="63490"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Content Placeholder 2"/>
          <p:cNvSpPr>
            <a:spLocks noGrp="1"/>
          </p:cNvSpPr>
          <p:nvPr>
            <p:ph idx="1"/>
          </p:nvPr>
        </p:nvSpPr>
        <p:spPr>
          <a:xfrm>
            <a:off x="457200" y="892175"/>
            <a:ext cx="8229600" cy="5424488"/>
          </a:xfrm>
        </p:spPr>
        <p:txBody>
          <a:bodyPr tIns="91440" bIns="91440"/>
          <a:lstStyle/>
          <a:p>
            <a:pPr eaLnBrk="1" hangingPunct="1">
              <a:lnSpc>
                <a:spcPct val="90000"/>
              </a:lnSpc>
            </a:pPr>
            <a:r>
              <a:rPr lang="en-US" sz="2400" dirty="0" smtClean="0">
                <a:solidFill>
                  <a:schemeClr val="tx1"/>
                </a:solidFill>
                <a:latin typeface="Century Gothic" pitchFamily="34" charset="0"/>
                <a:cs typeface="Century Gothic" pitchFamily="34" charset="0"/>
              </a:rPr>
              <a:t>In customer/supplier mode, the report displays the Domain, customer/supplier, item type, pre-conversion reference, pre-conversion base &amp; currency balances, post-conversion reference, post-conversion base &amp; currency balances, and the differences between the pre- and post-conversion amounts (if one exists). This version of the report is ordered by customer or supplier.</a:t>
            </a:r>
          </a:p>
          <a:p>
            <a:pPr eaLnBrk="1" hangingPunct="1">
              <a:lnSpc>
                <a:spcPct val="90000"/>
              </a:lnSpc>
            </a:pPr>
            <a:r>
              <a:rPr lang="en-US" sz="2400" dirty="0" smtClean="0">
                <a:solidFill>
                  <a:schemeClr val="tx1"/>
                </a:solidFill>
                <a:latin typeface="Century Gothic" pitchFamily="34" charset="0"/>
                <a:cs typeface="Century Gothic" pitchFamily="34" charset="0"/>
              </a:rPr>
              <a:t>In date mode, the report displays the same as above, except it displays the item date instead of customer and type. The report is ordered by date.</a:t>
            </a:r>
          </a:p>
          <a:p>
            <a:pPr eaLnBrk="1" hangingPunct="1">
              <a:lnSpc>
                <a:spcPct val="90000"/>
              </a:lnSpc>
            </a:pPr>
            <a:r>
              <a:rPr lang="en-US" sz="2400" dirty="0" smtClean="0">
                <a:solidFill>
                  <a:schemeClr val="tx1"/>
                </a:solidFill>
                <a:latin typeface="Century Gothic" pitchFamily="34" charset="0"/>
                <a:cs typeface="Century Gothic" pitchFamily="34" charset="0"/>
              </a:rPr>
              <a:t>When in type mode, the report displays the same columns as in customer/supplier mode. However, the results are ordered by Item type.</a:t>
            </a:r>
            <a:endParaRPr lang="en-US" dirty="0" smtClean="0">
              <a:solidFill>
                <a:schemeClr val="tx1"/>
              </a:solidFill>
              <a:latin typeface="Century Gothic" pitchFamily="34" charset="0"/>
              <a:cs typeface="Century Gothic" pitchFamily="34" charset="0"/>
            </a:endParaRPr>
          </a:p>
        </p:txBody>
      </p:sp>
      <p:sp>
        <p:nvSpPr>
          <p:cNvPr id="64514"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Content Placeholder 2"/>
          <p:cNvSpPr>
            <a:spLocks noGrp="1"/>
          </p:cNvSpPr>
          <p:nvPr>
            <p:ph idx="1"/>
          </p:nvPr>
        </p:nvSpPr>
        <p:spPr>
          <a:xfrm>
            <a:off x="457200" y="892175"/>
            <a:ext cx="8229600" cy="5424488"/>
          </a:xfrm>
        </p:spPr>
        <p:txBody>
          <a:bodyPr tIns="91440" bIns="91440"/>
          <a:lstStyle/>
          <a:p>
            <a:pPr eaLnBrk="1" hangingPunct="1">
              <a:buNone/>
            </a:pPr>
            <a:r>
              <a:rPr lang="en-US" sz="2400" dirty="0" smtClean="0">
                <a:solidFill>
                  <a:schemeClr val="tx1"/>
                </a:solidFill>
                <a:latin typeface="Century Gothic" pitchFamily="34" charset="0"/>
                <a:cs typeface="Century Gothic" pitchFamily="34" charset="0"/>
              </a:rPr>
              <a:t>Sample AR Report ordered by customer</a:t>
            </a:r>
          </a:p>
          <a:p>
            <a:pPr eaLnBrk="1" hangingPunct="1"/>
            <a:endParaRPr lang="en-US" sz="2400" dirty="0" smtClean="0">
              <a:solidFill>
                <a:schemeClr val="tx1"/>
              </a:solidFill>
              <a:latin typeface="Century Gothic" pitchFamily="34" charset="0"/>
              <a:cs typeface="Century Gothic" pitchFamily="34" charset="0"/>
            </a:endParaRPr>
          </a:p>
        </p:txBody>
      </p:sp>
      <p:sp>
        <p:nvSpPr>
          <p:cNvPr id="65538" name="Title 1"/>
          <p:cNvSpPr>
            <a:spLocks noGrp="1"/>
          </p:cNvSpPr>
          <p:nvPr>
            <p:ph type="title"/>
          </p:nvPr>
        </p:nvSpPr>
        <p:spPr>
          <a:xfrm>
            <a:off x="457200" y="182563"/>
            <a:ext cx="8229600" cy="709612"/>
          </a:xfrm>
        </p:spPr>
        <p:txBody>
          <a:bodyPr anchor="b"/>
          <a:lstStyle/>
          <a:p>
            <a:pPr eaLnBrk="1" hangingPunct="1"/>
            <a:r>
              <a:rPr lang="en-US" dirty="0" smtClean="0">
                <a:solidFill>
                  <a:srgbClr val="4F4F4F"/>
                </a:solidFill>
                <a:latin typeface="Century Gothic" pitchFamily="34" charset="0"/>
                <a:cs typeface="Century Gothic" pitchFamily="34" charset="0"/>
              </a:rPr>
              <a:t>Reconciliation Reports</a:t>
            </a:r>
          </a:p>
        </p:txBody>
      </p:sp>
      <p:pic>
        <p:nvPicPr>
          <p:cNvPr id="6" name="Picture 5" descr="Clipboard01.jpg"/>
          <p:cNvPicPr>
            <a:picLocks noChangeAspect="1"/>
          </p:cNvPicPr>
          <p:nvPr/>
        </p:nvPicPr>
        <p:blipFill>
          <a:blip r:embed="rId2"/>
          <a:stretch>
            <a:fillRect/>
          </a:stretch>
        </p:blipFill>
        <p:spPr>
          <a:xfrm>
            <a:off x="1543050" y="1576388"/>
            <a:ext cx="6042025" cy="4422775"/>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pic>
        <p:nvPicPr>
          <p:cNvPr id="22530" name="Picture 5"/>
          <p:cNvPicPr>
            <a:picLocks noChangeAspect="1" noChangeArrowheads="1"/>
          </p:cNvPicPr>
          <p:nvPr/>
        </p:nvPicPr>
        <p:blipFill>
          <a:blip r:embed="rId2"/>
          <a:srcRect/>
          <a:stretch>
            <a:fillRect/>
          </a:stretch>
        </p:blipFill>
        <p:spPr bwMode="auto">
          <a:xfrm>
            <a:off x="1673225" y="1068388"/>
            <a:ext cx="5781675" cy="4962525"/>
          </a:xfrm>
          <a:prstGeom prst="rect">
            <a:avLst/>
          </a:prstGeom>
          <a:solidFill>
            <a:schemeClr val="accent1"/>
          </a:solidFill>
          <a:ln w="12700" algn="ctr">
            <a:solidFill>
              <a:schemeClr val="tx1"/>
            </a:solid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6562" name="Rectangle 5"/>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Post-conversion Reports</a:t>
            </a:r>
            <a:endParaRPr lang="en-US" dirty="0" smtClean="0">
              <a:solidFill>
                <a:srgbClr val="4F4F4F"/>
              </a:solidFill>
              <a:latin typeface="Century Gothic" pitchFamily="34" charset="0"/>
              <a:cs typeface="Century Gothic" pitchFamily="34" charset="0"/>
            </a:endParaRPr>
          </a:p>
        </p:txBody>
      </p:sp>
      <p:sp>
        <p:nvSpPr>
          <p:cNvPr id="66563" name="Rectangle 4"/>
          <p:cNvSpPr>
            <a:spLocks noChangeArrowheads="1"/>
          </p:cNvSpPr>
          <p:nvPr/>
        </p:nvSpPr>
        <p:spPr bwMode="auto">
          <a:xfrm>
            <a:off x="457200" y="1042988"/>
            <a:ext cx="8153400" cy="42576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Trial Balance</a:t>
            </a:r>
          </a:p>
          <a:p>
            <a:pPr marL="342900" indent="-342900" defTabSz="914400">
              <a:lnSpc>
                <a:spcPct val="80000"/>
              </a:lnSpc>
              <a:spcBef>
                <a:spcPct val="30000"/>
              </a:spcBef>
              <a:buClr>
                <a:schemeClr val="accent2"/>
              </a:buClr>
              <a:buFontTx/>
              <a:buChar char="•"/>
            </a:pPr>
            <a:r>
              <a:rPr lang="en-IE" sz="2800" dirty="0">
                <a:latin typeface="Century Gothic" pitchFamily="34" charset="0"/>
              </a:rPr>
              <a:t>Balance Sheet</a:t>
            </a:r>
          </a:p>
          <a:p>
            <a:pPr marL="342900" indent="-342900" defTabSz="914400">
              <a:lnSpc>
                <a:spcPct val="80000"/>
              </a:lnSpc>
              <a:spcBef>
                <a:spcPct val="30000"/>
              </a:spcBef>
              <a:buClr>
                <a:schemeClr val="accent2"/>
              </a:buClr>
              <a:buFontTx/>
              <a:buChar char="•"/>
            </a:pPr>
            <a:r>
              <a:rPr lang="en-IE" sz="2800" dirty="0">
                <a:latin typeface="Century Gothic" pitchFamily="34" charset="0"/>
              </a:rPr>
              <a:t>Income Statement</a:t>
            </a:r>
          </a:p>
          <a:p>
            <a:pPr marL="342900" indent="-342900" defTabSz="914400">
              <a:lnSpc>
                <a:spcPct val="80000"/>
              </a:lnSpc>
              <a:spcBef>
                <a:spcPct val="30000"/>
              </a:spcBef>
              <a:buClr>
                <a:schemeClr val="accent2"/>
              </a:buClr>
              <a:buFontTx/>
              <a:buChar char="•"/>
            </a:pPr>
            <a:r>
              <a:rPr lang="en-IE" sz="2800" dirty="0">
                <a:latin typeface="Century Gothic" pitchFamily="34" charset="0"/>
              </a:rPr>
              <a:t>Customer Aging Analysis</a:t>
            </a:r>
          </a:p>
          <a:p>
            <a:pPr marL="342900" indent="-342900" defTabSz="914400">
              <a:lnSpc>
                <a:spcPct val="80000"/>
              </a:lnSpc>
              <a:spcBef>
                <a:spcPct val="30000"/>
              </a:spcBef>
              <a:buClr>
                <a:schemeClr val="accent2"/>
              </a:buClr>
              <a:buFontTx/>
              <a:buChar char="•"/>
            </a:pPr>
            <a:r>
              <a:rPr lang="en-IE" sz="2800" dirty="0">
                <a:latin typeface="Century Gothic" pitchFamily="34" charset="0"/>
              </a:rPr>
              <a:t>Supplier Aging Analysis</a:t>
            </a:r>
          </a:p>
          <a:p>
            <a:pPr marL="342900" indent="-342900" defTabSz="914400">
              <a:lnSpc>
                <a:spcPct val="80000"/>
              </a:lnSpc>
              <a:spcBef>
                <a:spcPct val="30000"/>
              </a:spcBef>
              <a:buClr>
                <a:schemeClr val="accent2"/>
              </a:buClr>
              <a:buFontTx/>
              <a:buChar char="•"/>
            </a:pPr>
            <a:r>
              <a:rPr lang="en-IE" sz="2800" dirty="0">
                <a:latin typeface="Century Gothic" pitchFamily="34" charset="0"/>
              </a:rPr>
              <a:t>Inventory Valuation as of Date</a:t>
            </a:r>
          </a:p>
          <a:p>
            <a:pPr marL="342900" indent="-342900" defTabSz="914400">
              <a:lnSpc>
                <a:spcPct val="80000"/>
              </a:lnSpc>
              <a:spcBef>
                <a:spcPct val="30000"/>
              </a:spcBef>
              <a:buClr>
                <a:schemeClr val="accent2"/>
              </a:buClr>
              <a:buFontTx/>
              <a:buChar char="•"/>
            </a:pPr>
            <a:r>
              <a:rPr lang="en-IE" sz="2800" dirty="0">
                <a:latin typeface="Century Gothic" pitchFamily="34" charset="0"/>
              </a:rPr>
              <a:t>Unmatched PO receipts as of Date</a:t>
            </a:r>
          </a:p>
          <a:p>
            <a:pPr marL="342900" indent="-342900" defTabSz="914400">
              <a:lnSpc>
                <a:spcPct val="80000"/>
              </a:lnSpc>
              <a:spcBef>
                <a:spcPct val="30000"/>
              </a:spcBef>
              <a:buClr>
                <a:schemeClr val="accent2"/>
              </a:buClr>
              <a:buFontTx/>
              <a:buChar char="•"/>
            </a:pPr>
            <a:r>
              <a:rPr lang="en-IE" sz="2800" dirty="0">
                <a:latin typeface="Century Gothic" pitchFamily="34" charset="0"/>
              </a:rPr>
              <a:t>Asset Owned report (Fixed Assets Valuation)</a:t>
            </a:r>
          </a:p>
          <a:p>
            <a:pPr marL="342900" indent="-342900" defTabSz="914400">
              <a:lnSpc>
                <a:spcPct val="80000"/>
              </a:lnSpc>
              <a:spcBef>
                <a:spcPct val="30000"/>
              </a:spcBef>
              <a:buClr>
                <a:schemeClr val="accent2"/>
              </a:buClr>
              <a:buFontTx/>
              <a:buChar char="•"/>
            </a:pPr>
            <a:r>
              <a:rPr lang="en-IE" sz="2800" dirty="0">
                <a:latin typeface="Century Gothic" pitchFamily="34" charset="0"/>
              </a:rPr>
              <a:t>Open Sales Order Balances</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1443" name="Rectangle 7"/>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7587" name="Rectangle 6"/>
          <p:cNvSpPr>
            <a:spLocks noChangeArrowheads="1"/>
          </p:cNvSpPr>
          <p:nvPr/>
        </p:nvSpPr>
        <p:spPr bwMode="auto">
          <a:xfrm>
            <a:off x="457200" y="925513"/>
            <a:ext cx="8153400" cy="51038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dirty="0">
                <a:latin typeface="Century Gothic" pitchFamily="34" charset="0"/>
              </a:rPr>
              <a:t>Sales Order – AR Process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Quotes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Quote Release to Order</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Sales Order Shipment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Invoice Post and Print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Customer Statement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AR Payment</a:t>
            </a:r>
          </a:p>
          <a:p>
            <a:pPr marL="342900" indent="-342900" defTabSz="914400">
              <a:lnSpc>
                <a:spcPct val="80000"/>
              </a:lnSpc>
              <a:spcBef>
                <a:spcPct val="30000"/>
              </a:spcBef>
              <a:buClr>
                <a:schemeClr val="accent2"/>
              </a:buClr>
              <a:buFontTx/>
              <a:buChar char="•"/>
            </a:pPr>
            <a:r>
              <a:rPr lang="en-IE" sz="2000" dirty="0">
                <a:latin typeface="Century Gothic" pitchFamily="34" charset="0"/>
              </a:rPr>
              <a:t>As per customer implementation, the following should be considered within the above process test:</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Discreet /Scheduled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Inventory / Memo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Shipments / Returns (include enhanced shipping)</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Despatch Documents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Correction Orders</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Consolidated Invoicing</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Required payment formats (for example, Cheque, Electronic, Draft, and so on)</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Consignment Inventory</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SSM</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Credit Checking</a:t>
            </a:r>
          </a:p>
          <a:p>
            <a:pPr marL="742950" lvl="1" indent="-285750" defTabSz="914400">
              <a:lnSpc>
                <a:spcPct val="80000"/>
              </a:lnSpc>
              <a:spcBef>
                <a:spcPct val="25000"/>
              </a:spcBef>
              <a:buClr>
                <a:schemeClr val="accent2"/>
              </a:buClr>
              <a:buFont typeface="Times New Roman" pitchFamily="18" charset="0"/>
              <a:buChar char="–"/>
            </a:pPr>
            <a:r>
              <a:rPr lang="en-IE" sz="1400" dirty="0">
                <a:latin typeface="Century Gothic" pitchFamily="34" charset="0"/>
              </a:rPr>
              <a:t>Multi Currency</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2467"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8611" name="Rectangle 4"/>
          <p:cNvSpPr>
            <a:spLocks noChangeArrowheads="1"/>
          </p:cNvSpPr>
          <p:nvPr/>
        </p:nvSpPr>
        <p:spPr bwMode="auto">
          <a:xfrm>
            <a:off x="457200" y="982663"/>
            <a:ext cx="8153400" cy="50276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000" dirty="0">
                <a:latin typeface="Century Gothic" pitchFamily="34" charset="0"/>
              </a:rPr>
              <a:t>Purchase Order – AP Process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Purchase Requisitions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Requisition Release to PO</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Purchase Order</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PO Receipt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Supplier Invoice</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Invoice Matching</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AP Payment</a:t>
            </a:r>
          </a:p>
          <a:p>
            <a:pPr marL="342900" indent="-342900" defTabSz="914400">
              <a:lnSpc>
                <a:spcPct val="90000"/>
              </a:lnSpc>
              <a:spcBef>
                <a:spcPct val="30000"/>
              </a:spcBef>
              <a:buClr>
                <a:schemeClr val="accent2"/>
              </a:buClr>
              <a:buFontTx/>
              <a:buChar char="•"/>
            </a:pPr>
            <a:r>
              <a:rPr lang="en-IE" sz="2000" dirty="0">
                <a:latin typeface="Century Gothic" pitchFamily="34" charset="0"/>
              </a:rPr>
              <a:t>As per customer implementation, the following should be considered within the above process test: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Standard / Global Requisitions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Discreet /Scheduled Orders / Blanket Orders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Inventory / Memo Orders / Sub-Contract</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PO Receipt / Return to Vendor (RTV)</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Evaluated Receipts Settlement (ERS)</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Consignment Inventory</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Supplier Performance</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Required payment methods (for example, Cheque, Electronic, Draft, and so on)</a:t>
            </a:r>
          </a:p>
          <a:p>
            <a:pPr marL="742950" lvl="1" indent="-285750" defTabSz="914400">
              <a:lnSpc>
                <a:spcPct val="90000"/>
              </a:lnSpc>
              <a:spcBef>
                <a:spcPct val="25000"/>
              </a:spcBef>
              <a:buClr>
                <a:schemeClr val="accent2"/>
              </a:buClr>
              <a:buFont typeface="Times New Roman" pitchFamily="18" charset="0"/>
              <a:buChar char="–"/>
            </a:pPr>
            <a:r>
              <a:rPr lang="en-IE" sz="1400" dirty="0">
                <a:latin typeface="Century Gothic" pitchFamily="34" charset="0"/>
              </a:rPr>
              <a:t>Multi Currency</a:t>
            </a:r>
            <a:endParaRPr lang="en-US" sz="1600" dirty="0">
              <a:latin typeface="Century Gothic"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3491"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Suggested Process Flow &amp; Static Data Validation</a:t>
            </a:r>
            <a:endParaRPr lang="en-US" sz="2800" dirty="0" smtClean="0">
              <a:latin typeface="Century Gothic" pitchFamily="34" charset="0"/>
              <a:ea typeface="+mj-ea"/>
              <a:cs typeface="Century Gothic" pitchFamily="34" charset="0"/>
            </a:endParaRPr>
          </a:p>
        </p:txBody>
      </p:sp>
      <p:sp>
        <p:nvSpPr>
          <p:cNvPr id="69635" name="Rectangle 4"/>
          <p:cNvSpPr>
            <a:spLocks noChangeArrowheads="1"/>
          </p:cNvSpPr>
          <p:nvPr/>
        </p:nvSpPr>
        <p:spPr bwMode="auto">
          <a:xfrm>
            <a:off x="457200" y="923925"/>
            <a:ext cx="8153400" cy="5095875"/>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000" dirty="0">
                <a:latin typeface="Century Gothic" pitchFamily="34" charset="0"/>
              </a:rPr>
              <a:t>Round trip</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Create demand for MRP (for example, Sales Order, Forecast)</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Run MRP</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Approve Work Orders / Planned Purchase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Process Purchase Orders and Purchase Order Receipts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Process Work Orders (Issue, Receipt, Close, Accounting Close)</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Delivery and Picking Documents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Ship Sales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Create Invoices (Customer / Supplier)</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Pay Invoices (Customer / Supplier)</a:t>
            </a:r>
            <a:endParaRPr lang="en-US" sz="1400" dirty="0">
              <a:latin typeface="Century Gothic" pitchFamily="34" charset="0"/>
            </a:endParaRPr>
          </a:p>
          <a:p>
            <a:pPr marL="342900" indent="-342900" defTabSz="914400">
              <a:lnSpc>
                <a:spcPct val="85000"/>
              </a:lnSpc>
              <a:spcBef>
                <a:spcPct val="30000"/>
              </a:spcBef>
              <a:buClr>
                <a:schemeClr val="accent2"/>
              </a:buClr>
              <a:buFontTx/>
              <a:buChar char="•"/>
            </a:pPr>
            <a:r>
              <a:rPr lang="en-IE" sz="2000" dirty="0">
                <a:latin typeface="Century Gothic" pitchFamily="34" charset="0"/>
              </a:rPr>
              <a:t>As per customer implementation, the following should be considered within the above process test:</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Shop Floor Control</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Repetitive / Advanced Repetitive</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Sub Contract Work Orders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Logistics Accounting</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Configured Products</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EDI</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Price Lists </a:t>
            </a:r>
          </a:p>
          <a:p>
            <a:pPr marL="742950" lvl="1" indent="-285750" defTabSz="914400">
              <a:lnSpc>
                <a:spcPct val="85000"/>
              </a:lnSpc>
              <a:spcBef>
                <a:spcPct val="25000"/>
              </a:spcBef>
              <a:buClr>
                <a:schemeClr val="accent2"/>
              </a:buClr>
              <a:buFont typeface="Times New Roman" pitchFamily="18" charset="0"/>
              <a:buChar char="–"/>
            </a:pPr>
            <a:r>
              <a:rPr lang="en-IE" sz="1400" dirty="0">
                <a:latin typeface="Century Gothic" pitchFamily="34" charset="0"/>
              </a:rPr>
              <a:t>Tax and Intrastat</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64515" name="Rectangle 5"/>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800" dirty="0" smtClean="0">
                <a:latin typeface="Century Gothic" pitchFamily="34" charset="0"/>
                <a:ea typeface="+mj-ea"/>
                <a:cs typeface="Century Gothic" pitchFamily="34" charset="0"/>
              </a:rPr>
              <a:t/>
            </a:r>
            <a:br>
              <a:rPr lang="en-IE" sz="2800" dirty="0" smtClean="0">
                <a:latin typeface="Century Gothic" pitchFamily="34" charset="0"/>
                <a:ea typeface="+mj-ea"/>
                <a:cs typeface="Century Gothic" pitchFamily="34" charset="0"/>
              </a:rPr>
            </a:br>
            <a:r>
              <a:rPr lang="en-IE" sz="2800" dirty="0" smtClean="0">
                <a:latin typeface="Century Gothic" pitchFamily="34" charset="0"/>
                <a:ea typeface="+mj-ea"/>
                <a:cs typeface="Century Gothic" pitchFamily="34" charset="0"/>
              </a:rPr>
              <a:t>Suggested Process Flow and Static Data Validation</a:t>
            </a:r>
            <a:endParaRPr lang="en-US" sz="2800" dirty="0" smtClean="0">
              <a:latin typeface="Century Gothic" pitchFamily="34" charset="0"/>
              <a:ea typeface="+mj-ea"/>
              <a:cs typeface="Century Gothic" pitchFamily="34" charset="0"/>
            </a:endParaRPr>
          </a:p>
        </p:txBody>
      </p:sp>
      <p:sp>
        <p:nvSpPr>
          <p:cNvPr id="70659" name="Rectangle 4"/>
          <p:cNvSpPr>
            <a:spLocks noChangeArrowheads="1"/>
          </p:cNvSpPr>
          <p:nvPr/>
        </p:nvSpPr>
        <p:spPr bwMode="auto">
          <a:xfrm>
            <a:off x="457200" y="1015999"/>
            <a:ext cx="8153400" cy="5300663"/>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200" dirty="0">
                <a:latin typeface="Century Gothic" pitchFamily="34" charset="0"/>
              </a:rPr>
              <a:t>Static data validation</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Credit Terms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Daybooks / Daybook Sets /Default Daybooks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GL Accounts / Sub-Accounts / Cost Centres / Projects / GL Mask</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Accounting and Operation Control (e.g. Sales Order Control, Domain/Acct Control)</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Business Relations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Customer / End User / Ship-to / Bill-to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Suppliers / Remit-to data</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Other Addresses (Sales Person, Company)</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Payment Formats</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Product Lines / Inventory Account Maintenance / Sales Account Maintenance</a:t>
            </a:r>
          </a:p>
          <a:p>
            <a:pPr marL="742950" lvl="1" indent="-285750" defTabSz="914400">
              <a:lnSpc>
                <a:spcPct val="85000"/>
              </a:lnSpc>
              <a:spcBef>
                <a:spcPct val="25000"/>
              </a:spcBef>
              <a:buClr>
                <a:schemeClr val="accent2"/>
              </a:buClr>
              <a:buFont typeface="Times New Roman" pitchFamily="18" charset="0"/>
              <a:buChar char="–"/>
            </a:pPr>
            <a:r>
              <a:rPr lang="en-IE" dirty="0">
                <a:latin typeface="Century Gothic" pitchFamily="34" charset="0"/>
              </a:rPr>
              <a:t>Tax Type, Class, Usage, Base, Zone, Environment, Rate</a:t>
            </a:r>
          </a:p>
          <a:p>
            <a:pPr marL="342900" indent="-342900" defTabSz="914400">
              <a:lnSpc>
                <a:spcPct val="85000"/>
              </a:lnSpc>
              <a:spcBef>
                <a:spcPct val="30000"/>
              </a:spcBef>
              <a:buClr>
                <a:schemeClr val="accent2"/>
              </a:buClr>
              <a:buFontTx/>
              <a:buChar char="•"/>
            </a:pPr>
            <a:r>
              <a:rPr lang="en-IE" sz="2200" dirty="0">
                <a:latin typeface="Century Gothic" pitchFamily="34" charset="0"/>
              </a:rPr>
              <a:t>The above </a:t>
            </a:r>
            <a:r>
              <a:rPr lang="en-IE" sz="2200" dirty="0" smtClean="0">
                <a:latin typeface="Century Gothic" pitchFamily="34" charset="0"/>
              </a:rPr>
              <a:t>list is incomplete and </a:t>
            </a:r>
            <a:r>
              <a:rPr lang="en-IE" sz="2200" dirty="0">
                <a:latin typeface="Century Gothic" pitchFamily="34" charset="0"/>
              </a:rPr>
              <a:t>may need to be extended depending on individual </a:t>
            </a:r>
            <a:r>
              <a:rPr lang="en-IE" sz="2200" dirty="0" smtClean="0">
                <a:latin typeface="Century Gothic" pitchFamily="34" charset="0"/>
              </a:rPr>
              <a:t>implementations</a:t>
            </a:r>
            <a:endParaRPr lang="en-US" sz="2200" dirty="0">
              <a:latin typeface="Century Gothic" pitchFamily="34"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1682" name="Title 4"/>
          <p:cNvSpPr>
            <a:spLocks noGrp="1"/>
          </p:cNvSpPr>
          <p:nvPr>
            <p:ph type="title"/>
          </p:nvPr>
        </p:nvSpPr>
        <p:spPr>
          <a:xfrm>
            <a:off x="457200" y="182563"/>
            <a:ext cx="8229600" cy="709612"/>
          </a:xfrm>
        </p:spPr>
        <p:txBody>
          <a:bodyPr/>
          <a:lstStyle/>
          <a:p>
            <a:pPr eaLnBrk="1" hangingPunct="1"/>
            <a:r>
              <a:rPr lang="en-US" sz="3000" dirty="0" smtClean="0">
                <a:solidFill>
                  <a:srgbClr val="4F4F4F"/>
                </a:solidFill>
                <a:latin typeface="Century Gothic" pitchFamily="34" charset="0"/>
                <a:cs typeface="Century Gothic" pitchFamily="34" charset="0"/>
              </a:rPr>
              <a:t>Post-conversion Set Up – Mandatory Data</a:t>
            </a:r>
          </a:p>
        </p:txBody>
      </p:sp>
      <p:sp>
        <p:nvSpPr>
          <p:cNvPr id="71683" name="Rectangle 4"/>
          <p:cNvSpPr>
            <a:spLocks noChangeArrowheads="1"/>
          </p:cNvSpPr>
          <p:nvPr/>
        </p:nvSpPr>
        <p:spPr bwMode="auto">
          <a:xfrm>
            <a:off x="457200" y="973138"/>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Structured </a:t>
            </a:r>
            <a:r>
              <a:rPr lang="en-IE" sz="2800" dirty="0" smtClean="0">
                <a:latin typeface="Century Gothic" pitchFamily="34" charset="0"/>
              </a:rPr>
              <a:t>Reports</a:t>
            </a: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Balance Sheet</a:t>
            </a:r>
          </a:p>
          <a:p>
            <a:pPr marL="280988" lvl="2" indent="-109538" defTabSz="914400">
              <a:lnSpc>
                <a:spcPct val="80000"/>
              </a:lnSpc>
              <a:spcBef>
                <a:spcPct val="20000"/>
              </a:spcBef>
              <a:buClr>
                <a:schemeClr val="accent2"/>
              </a:buClr>
            </a:pPr>
            <a:r>
              <a:rPr lang="en-US" sz="2000" dirty="0" smtClean="0">
                <a:latin typeface="Tahoma" pitchFamily="34" charset="0"/>
              </a:rPr>
              <a:t> </a:t>
            </a:r>
            <a:r>
              <a:rPr lang="en-US" sz="2000" dirty="0">
                <a:latin typeface="Tahoma" pitchFamily="34" charset="0"/>
              </a:rPr>
              <a:t>	</a:t>
            </a:r>
            <a:r>
              <a:rPr lang="en-US" sz="2000" dirty="0">
                <a:latin typeface="Century Gothic" pitchFamily="34" charset="0"/>
              </a:rPr>
              <a:t>The Balance Sheet Report (25.15.5.4) runs based on report structures implemented using the Budget function. The system constructs the balance sheet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information</a:t>
            </a:r>
            <a:r>
              <a:rPr lang="en-US" sz="2800" dirty="0">
                <a:latin typeface="Century Gothic" pitchFamily="34" charset="0"/>
              </a:rPr>
              <a:t> </a:t>
            </a:r>
            <a:endParaRPr lang="en-IE" sz="2400" dirty="0">
              <a:latin typeface="Century Gothic" pitchFamily="34" charset="0"/>
            </a:endParaRPr>
          </a:p>
          <a:p>
            <a:pPr marL="231775" lvl="1" indent="-231775" defTabSz="914400">
              <a:lnSpc>
                <a:spcPct val="80000"/>
              </a:lnSpc>
              <a:spcBef>
                <a:spcPct val="25000"/>
              </a:spcBef>
              <a:buClr>
                <a:schemeClr val="accent2"/>
              </a:buClr>
              <a:buFont typeface="Arial" pitchFamily="34" charset="0"/>
              <a:buChar char="•"/>
            </a:pPr>
            <a:r>
              <a:rPr lang="en-IE" sz="2400" dirty="0">
                <a:latin typeface="Century Gothic" pitchFamily="34" charset="0"/>
              </a:rPr>
              <a:t>Income Statement</a:t>
            </a:r>
          </a:p>
          <a:p>
            <a:pPr marL="231775" lvl="2" indent="-231775" defTabSz="914400">
              <a:lnSpc>
                <a:spcPct val="80000"/>
              </a:lnSpc>
              <a:spcBef>
                <a:spcPct val="20000"/>
              </a:spcBef>
              <a:buClr>
                <a:schemeClr val="accent2"/>
              </a:buClr>
            </a:pPr>
            <a:r>
              <a:rPr lang="en-US" sz="2000" dirty="0">
                <a:latin typeface="Century Gothic" pitchFamily="34" charset="0"/>
              </a:rPr>
              <a:t>   The Income Statement Report (25.15.5.5) runs based on report structures implemented using the Budget function. The system constructs the income statement based on the accounts specified in the report structure. All other accounts are excluded.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sz="2000" dirty="0">
              <a:latin typeface="Century Gothic" pitchFamily="34" charset="0"/>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270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Set-up – Mandatory Data</a:t>
            </a:r>
            <a:endParaRPr lang="en-US" sz="2800" dirty="0" smtClean="0">
              <a:solidFill>
                <a:srgbClr val="4F4F4F"/>
              </a:solidFill>
              <a:latin typeface="Century Gothic" pitchFamily="34" charset="0"/>
              <a:cs typeface="Century Gothic" pitchFamily="34" charset="0"/>
            </a:endParaRPr>
          </a:p>
        </p:txBody>
      </p:sp>
      <p:sp>
        <p:nvSpPr>
          <p:cNvPr id="72707" name="Rectangle 3"/>
          <p:cNvSpPr>
            <a:spLocks noChangeArrowheads="1"/>
          </p:cNvSpPr>
          <p:nvPr/>
        </p:nvSpPr>
        <p:spPr bwMode="auto">
          <a:xfrm>
            <a:off x="457200" y="1044575"/>
            <a:ext cx="8153400" cy="45783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pPr>
            <a:r>
              <a:rPr lang="en-IE" sz="2800" dirty="0">
                <a:latin typeface="Century Gothic" pitchFamily="34" charset="0"/>
              </a:rPr>
              <a:t>Invoice Status Codes</a:t>
            </a:r>
          </a:p>
          <a:p>
            <a:pPr marL="0" lvl="1" defTabSz="914400">
              <a:lnSpc>
                <a:spcPct val="80000"/>
              </a:lnSpc>
              <a:spcBef>
                <a:spcPct val="25000"/>
              </a:spcBef>
              <a:buClr>
                <a:srgbClr val="2461AA"/>
              </a:buClr>
              <a:buFont typeface="Times New Roman" pitchFamily="18" charset="0"/>
              <a:buNone/>
            </a:pPr>
            <a:r>
              <a:rPr lang="en-US" sz="2400" dirty="0" smtClean="0">
                <a:latin typeface="Century Gothic" pitchFamily="34" charset="0"/>
              </a:rPr>
              <a:t>Rename </a:t>
            </a:r>
            <a:r>
              <a:rPr lang="en-US" sz="2400" dirty="0">
                <a:latin typeface="Century Gothic" pitchFamily="34" charset="0"/>
              </a:rPr>
              <a:t>or replace codes provided by the </a:t>
            </a:r>
            <a:r>
              <a:rPr lang="en-US" sz="2400" dirty="0" smtClean="0">
                <a:latin typeface="Century Gothic" pitchFamily="34" charset="0"/>
              </a:rPr>
              <a:t>conversion. The </a:t>
            </a:r>
            <a:r>
              <a:rPr lang="en-US" sz="2400" dirty="0">
                <a:latin typeface="Century Gothic" pitchFamily="34" charset="0"/>
              </a:rPr>
              <a:t>conversion only creates three invoice status codes. Consider the number of </a:t>
            </a:r>
            <a:r>
              <a:rPr lang="en-US" sz="2400" dirty="0" smtClean="0">
                <a:latin typeface="Century Gothic" pitchFamily="34" charset="0"/>
              </a:rPr>
              <a:t>codes needed </a:t>
            </a:r>
            <a:r>
              <a:rPr lang="en-US" sz="2400" dirty="0">
                <a:latin typeface="Century Gothic" pitchFamily="34" charset="0"/>
              </a:rPr>
              <a:t>for </a:t>
            </a:r>
            <a:r>
              <a:rPr lang="en-US" sz="2400" dirty="0" smtClean="0">
                <a:latin typeface="Century Gothic" pitchFamily="34" charset="0"/>
              </a:rPr>
              <a:t>receiver and </a:t>
            </a:r>
            <a:r>
              <a:rPr lang="en-US" sz="2400" dirty="0">
                <a:latin typeface="Century Gothic" pitchFamily="34" charset="0"/>
              </a:rPr>
              <a:t>financial </a:t>
            </a:r>
            <a:r>
              <a:rPr lang="en-US" sz="2400" dirty="0" smtClean="0">
                <a:latin typeface="Century Gothic" pitchFamily="34" charset="0"/>
              </a:rPr>
              <a:t>matching. Decide </a:t>
            </a:r>
            <a:r>
              <a:rPr lang="en-US" sz="2400" dirty="0">
                <a:latin typeface="Century Gothic" pitchFamily="34" charset="0"/>
              </a:rPr>
              <a:t>at what point in the process invoices are deemed to be approved, released for </a:t>
            </a:r>
            <a:r>
              <a:rPr lang="en-US" sz="2400" dirty="0" smtClean="0">
                <a:latin typeface="Century Gothic" pitchFamily="34" charset="0"/>
              </a:rPr>
              <a:t>payment, and </a:t>
            </a:r>
            <a:r>
              <a:rPr lang="en-US" sz="2400" dirty="0">
                <a:latin typeface="Century Gothic" pitchFamily="34" charset="0"/>
              </a:rPr>
              <a:t>so </a:t>
            </a:r>
            <a:r>
              <a:rPr lang="en-US" sz="2400" dirty="0" smtClean="0">
                <a:latin typeface="Century Gothic" pitchFamily="34" charset="0"/>
              </a:rPr>
              <a:t>on. Set </a:t>
            </a:r>
            <a:r>
              <a:rPr lang="en-US" sz="2400" dirty="0">
                <a:latin typeface="Century Gothic" pitchFamily="34" charset="0"/>
              </a:rPr>
              <a:t>up new status codes and assign them to suppliers (and customers) as </a:t>
            </a:r>
            <a:r>
              <a:rPr lang="en-US" sz="2400" dirty="0" smtClean="0">
                <a:latin typeface="Century Gothic" pitchFamily="34" charset="0"/>
              </a:rPr>
              <a:t>appropriate. Refer </a:t>
            </a:r>
            <a:r>
              <a:rPr lang="en-US" sz="2400" dirty="0">
                <a:latin typeface="Century Gothic" pitchFamily="34" charset="0"/>
              </a:rPr>
              <a:t>to the </a:t>
            </a:r>
            <a:r>
              <a:rPr lang="en-US" sz="2400" i="1" dirty="0">
                <a:latin typeface="Century Gothic" pitchFamily="34" charset="0"/>
              </a:rPr>
              <a:t>QAD EE Financials User Guide</a:t>
            </a:r>
            <a:r>
              <a:rPr lang="en-US" sz="2400" dirty="0">
                <a:latin typeface="Century Gothic" pitchFamily="34" charset="0"/>
              </a:rPr>
              <a:t> for more </a:t>
            </a:r>
            <a:r>
              <a:rPr lang="en-US" sz="2400" dirty="0" smtClean="0">
                <a:latin typeface="Century Gothic" pitchFamily="34" charset="0"/>
              </a:rPr>
              <a:t>information</a:t>
            </a: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373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3731" name="Rectangle 3"/>
          <p:cNvSpPr>
            <a:spLocks noChangeArrowheads="1"/>
          </p:cNvSpPr>
          <p:nvPr/>
        </p:nvSpPr>
        <p:spPr bwMode="auto">
          <a:xfrm>
            <a:off x="457200" y="963613"/>
            <a:ext cx="8153400" cy="479742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Profiles</a:t>
            </a:r>
          </a:p>
          <a:p>
            <a:pPr marL="342900" indent="-342900" defTabSz="914400">
              <a:lnSpc>
                <a:spcPct val="80000"/>
              </a:lnSpc>
              <a:spcBef>
                <a:spcPct val="30000"/>
              </a:spcBef>
              <a:buClr>
                <a:schemeClr val="accent2"/>
              </a:buClr>
              <a:buFontTx/>
              <a:buChar char="•"/>
            </a:pPr>
            <a:r>
              <a:rPr lang="en-IE" sz="2800" dirty="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475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4755" name="Rectangle 3"/>
          <p:cNvSpPr>
            <a:spLocks noChangeArrowheads="1"/>
          </p:cNvSpPr>
          <p:nvPr/>
        </p:nvSpPr>
        <p:spPr bwMode="auto">
          <a:xfrm>
            <a:off x="457200" y="1023938"/>
            <a:ext cx="8153400" cy="52578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Daybook sets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5778"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Daybooks</a:t>
            </a:r>
            <a:endParaRPr lang="en-US" dirty="0" smtClean="0">
              <a:solidFill>
                <a:srgbClr val="4F4F4F"/>
              </a:solidFill>
              <a:latin typeface="Century Gothic" pitchFamily="34" charset="0"/>
              <a:cs typeface="Century Gothic" pitchFamily="34" charset="0"/>
            </a:endParaRPr>
          </a:p>
        </p:txBody>
      </p:sp>
      <p:sp>
        <p:nvSpPr>
          <p:cNvPr id="75779" name="Rectangle 3"/>
          <p:cNvSpPr>
            <a:spLocks noChangeArrowheads="1"/>
          </p:cNvSpPr>
          <p:nvPr/>
        </p:nvSpPr>
        <p:spPr bwMode="auto">
          <a:xfrm>
            <a:off x="457200" y="957263"/>
            <a:ext cx="8153400" cy="499745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800" dirty="0">
                <a:latin typeface="Century Gothic" pitchFamily="34" charset="0"/>
              </a:rPr>
              <a:t>Daybooks</a:t>
            </a:r>
          </a:p>
          <a:p>
            <a:pPr marL="742950" lvl="1" indent="-285750" defTabSz="914400">
              <a:lnSpc>
                <a:spcPct val="75000"/>
              </a:lnSpc>
              <a:spcBef>
                <a:spcPct val="25000"/>
              </a:spcBef>
              <a:buClr>
                <a:srgbClr val="2461AA"/>
              </a:buClr>
              <a:buFont typeface="Times New Roman" pitchFamily="18" charset="0"/>
              <a:buNone/>
            </a:pPr>
            <a:r>
              <a:rPr lang="en-US" sz="2400" dirty="0">
                <a:latin typeface="Century Gothic" pitchFamily="34" charset="0"/>
              </a:rPr>
              <a:t>  	Decide if any further reporting granularity is required. Add new daybooks as necessary and assign to transaction types using Default Daybook Maintenance. Optionally, delete or deactivate any unused daybooks.</a:t>
            </a:r>
            <a:r>
              <a:rPr lang="en-US" sz="2800" dirty="0">
                <a:latin typeface="Century Gothic" pitchFamily="34" charset="0"/>
              </a:rPr>
              <a:t> </a:t>
            </a:r>
            <a:endParaRPr lang="en-IE" sz="2400" dirty="0">
              <a:latin typeface="Century Gothic" pitchFamily="34" charset="0"/>
            </a:endParaRPr>
          </a:p>
          <a:p>
            <a:pPr marL="342900" indent="-342900" defTabSz="914400">
              <a:lnSpc>
                <a:spcPct val="75000"/>
              </a:lnSpc>
              <a:spcBef>
                <a:spcPct val="30000"/>
              </a:spcBef>
              <a:buClr>
                <a:schemeClr val="accent2"/>
              </a:buClr>
              <a:buFontTx/>
              <a:buChar char="•"/>
            </a:pPr>
            <a:r>
              <a:rPr lang="en-IE" sz="2800" dirty="0">
                <a:latin typeface="Century Gothic" pitchFamily="34" charset="0"/>
              </a:rPr>
              <a:t>Daybook Sets</a:t>
            </a:r>
          </a:p>
          <a:p>
            <a:pPr marL="742950" lvl="1" indent="-285750" defTabSz="914400">
              <a:lnSpc>
                <a:spcPct val="75000"/>
              </a:lnSpc>
              <a:spcBef>
                <a:spcPct val="25000"/>
              </a:spcBef>
              <a:buClr>
                <a:srgbClr val="2461AA"/>
              </a:buClr>
              <a:buFont typeface="Times New Roman" pitchFamily="18" charset="0"/>
              <a:buNone/>
            </a:pPr>
            <a:r>
              <a:rPr lang="en-US" sz="2400" dirty="0">
                <a:latin typeface="Century Gothic" pitchFamily="34" charset="0"/>
              </a:rPr>
              <a:t>   At least one daybook set is mandatory. Additional daybook sets may be used to facilitate multiple invoice/credit note number ranges. Their use is optional. Daybook sets can be defined for an entire domain or for individual sites. In the latter case, the daybooks sets must be assigned to the desired sites. Refer to the </a:t>
            </a:r>
            <a:r>
              <a:rPr lang="en-US" sz="2400" i="1" dirty="0">
                <a:latin typeface="Century Gothic" pitchFamily="34" charset="0"/>
              </a:rPr>
              <a:t>QAD EE Financials User Guide</a:t>
            </a:r>
            <a:r>
              <a:rPr lang="en-US" sz="2400" dirty="0">
                <a:latin typeface="Century Gothic" pitchFamily="34" charset="0"/>
              </a:rPr>
              <a:t> for more information.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ChangeArrowheads="1"/>
          </p:cNvSpPr>
          <p:nvPr>
            <p:ph type="title"/>
          </p:nvPr>
        </p:nvSpPr>
        <p:spPr/>
        <p:txBody>
          <a:bodyPr anchor="b"/>
          <a:lstStyle/>
          <a:p>
            <a:pPr eaLnBrk="1" hangingPunct="1"/>
            <a:r>
              <a:rPr lang="en-US" dirty="0" smtClean="0">
                <a:solidFill>
                  <a:srgbClr val="4F4F4F"/>
                </a:solidFill>
                <a:latin typeface="Century Gothic" pitchFamily="34" charset="0"/>
                <a:cs typeface="Century Gothic" pitchFamily="34" charset="0"/>
              </a:rPr>
              <a:t>Overview of Post-conversion Steps</a:t>
            </a:r>
          </a:p>
        </p:txBody>
      </p:sp>
      <p:pic>
        <p:nvPicPr>
          <p:cNvPr id="23554" name="Picture 5" descr="2"/>
          <p:cNvPicPr>
            <a:picLocks noChangeAspect="1" noChangeArrowheads="1"/>
          </p:cNvPicPr>
          <p:nvPr/>
        </p:nvPicPr>
        <p:blipFill>
          <a:blip r:embed="rId2"/>
          <a:srcRect/>
          <a:stretch>
            <a:fillRect/>
          </a:stretch>
        </p:blipFill>
        <p:spPr bwMode="auto">
          <a:xfrm>
            <a:off x="1971675" y="998538"/>
            <a:ext cx="5181600" cy="497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6802"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6803" name="Rectangle 3"/>
          <p:cNvSpPr>
            <a:spLocks noChangeArrowheads="1"/>
          </p:cNvSpPr>
          <p:nvPr/>
        </p:nvSpPr>
        <p:spPr bwMode="auto">
          <a:xfrm>
            <a:off x="457200" y="1003300"/>
            <a:ext cx="8153400" cy="478790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rgbClr val="2461AA"/>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Domain/Entity/User</a:t>
            </a:r>
          </a:p>
          <a:p>
            <a:pPr marL="342900" indent="-342900" defTabSz="914400">
              <a:lnSpc>
                <a:spcPct val="80000"/>
              </a:lnSpc>
              <a:spcBef>
                <a:spcPct val="30000"/>
              </a:spcBef>
              <a:buClr>
                <a:srgbClr val="890C4C"/>
              </a:buClr>
              <a:buFont typeface="Webdings" pitchFamily="18" charset="2"/>
              <a:buChar char="5"/>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7826"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Security</a:t>
            </a:r>
            <a:endParaRPr lang="en-US" dirty="0" smtClean="0">
              <a:solidFill>
                <a:srgbClr val="4F4F4F"/>
              </a:solidFill>
              <a:latin typeface="Century Gothic" pitchFamily="34" charset="0"/>
              <a:cs typeface="Century Gothic" pitchFamily="34" charset="0"/>
            </a:endParaRPr>
          </a:p>
        </p:txBody>
      </p:sp>
      <p:sp>
        <p:nvSpPr>
          <p:cNvPr id="77827" name="Rectangle 3"/>
          <p:cNvSpPr>
            <a:spLocks noChangeArrowheads="1"/>
          </p:cNvSpPr>
          <p:nvPr/>
        </p:nvSpPr>
        <p:spPr bwMode="auto">
          <a:xfrm>
            <a:off x="457200" y="973138"/>
            <a:ext cx="8153400" cy="47180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Roles and Permissions</a:t>
            </a:r>
          </a:p>
          <a:p>
            <a:pPr marL="742950" lvl="1" indent="-285750" defTabSz="914400">
              <a:lnSpc>
                <a:spcPct val="90000"/>
              </a:lnSpc>
              <a:spcBef>
                <a:spcPct val="25000"/>
              </a:spcBef>
              <a:buClr>
                <a:schemeClr val="accent2"/>
              </a:buClr>
              <a:buFont typeface="Arial" charset="0"/>
              <a:buChar char="-"/>
            </a:pPr>
            <a:r>
              <a:rPr lang="en-US" sz="2400" dirty="0">
                <a:latin typeface="Century Gothic" pitchFamily="34" charset="0"/>
              </a:rPr>
              <a:t>Roles and permissions are similar to User Group Maintenance and Menu Security Maintenance in older versions of MFG/PRO for granting access by role.</a:t>
            </a:r>
          </a:p>
          <a:p>
            <a:pPr marL="742950" lvl="1" indent="-285750" defTabSz="914400">
              <a:lnSpc>
                <a:spcPct val="90000"/>
              </a:lnSpc>
              <a:spcBef>
                <a:spcPct val="25000"/>
              </a:spcBef>
              <a:buClr>
                <a:schemeClr val="accent2"/>
              </a:buClr>
              <a:buFont typeface="Arial" charset="0"/>
              <a:buChar char="-"/>
            </a:pPr>
            <a:r>
              <a:rPr lang="en-US" sz="2400" dirty="0">
                <a:latin typeface="Century Gothic" pitchFamily="34" charset="0"/>
              </a:rPr>
              <a:t>Set up notification roles, including e-mail notification, and associated users for customers, suppliers, end users and engineers.</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Update Domain/Entity/User</a:t>
            </a:r>
          </a:p>
          <a:p>
            <a:pPr marL="742950" lvl="1" indent="-285750" defTabSz="914400">
              <a:lnSpc>
                <a:spcPct val="80000"/>
              </a:lnSpc>
              <a:spcBef>
                <a:spcPct val="25000"/>
              </a:spcBef>
              <a:buClr>
                <a:srgbClr val="2461AA"/>
              </a:buClr>
            </a:pPr>
            <a:r>
              <a:rPr lang="en-US" sz="2400" dirty="0">
                <a:latin typeface="Century Gothic" pitchFamily="34" charset="0"/>
              </a:rPr>
              <a:t>	Grant access by user to entities and domains.</a:t>
            </a:r>
            <a:endParaRPr lang="en-IE" sz="24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IE" sz="2800" dirty="0">
              <a:latin typeface="Tahoma"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8850"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78851"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latin typeface="Century Gothic" pitchFamily="34" charset="0"/>
              </a:rPr>
              <a:t>Tax Periods</a:t>
            </a:r>
          </a:p>
          <a:p>
            <a:pPr marL="342900" indent="-342900" defTabSz="914400">
              <a:lnSpc>
                <a:spcPct val="80000"/>
              </a:lnSpc>
              <a:spcBef>
                <a:spcPct val="30000"/>
              </a:spcBef>
              <a:buClr>
                <a:srgbClr val="890C4C"/>
              </a:buClr>
              <a:buFont typeface="Webdings" pitchFamily="18" charset="2"/>
              <a:buNone/>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79874"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Tax Periods</a:t>
            </a:r>
            <a:endParaRPr lang="en-US" dirty="0" smtClean="0">
              <a:solidFill>
                <a:srgbClr val="4F4F4F"/>
              </a:solidFill>
              <a:latin typeface="Century Gothic" pitchFamily="34" charset="0"/>
              <a:cs typeface="Century Gothic" pitchFamily="34" charset="0"/>
            </a:endParaRPr>
          </a:p>
        </p:txBody>
      </p:sp>
      <p:sp>
        <p:nvSpPr>
          <p:cNvPr id="79875" name="Rectangle 3"/>
          <p:cNvSpPr>
            <a:spLocks noChangeArrowheads="1"/>
          </p:cNvSpPr>
          <p:nvPr/>
        </p:nvSpPr>
        <p:spPr bwMode="auto">
          <a:xfrm>
            <a:off x="457200" y="1014413"/>
            <a:ext cx="8153400" cy="4757737"/>
          </a:xfrm>
          <a:prstGeom prst="rect">
            <a:avLst/>
          </a:prstGeom>
          <a:noFill/>
          <a:ln w="9525">
            <a:noFill/>
            <a:miter lim="800000"/>
            <a:headEnd/>
            <a:tailEnd/>
          </a:ln>
        </p:spPr>
        <p:txBody>
          <a:bodyPr tIns="91440" bIns="91440"/>
          <a:lstStyle/>
          <a:p>
            <a:pPr defTabSz="914400">
              <a:lnSpc>
                <a:spcPct val="80000"/>
              </a:lnSpc>
              <a:spcBef>
                <a:spcPct val="30000"/>
              </a:spcBef>
              <a:buClr>
                <a:schemeClr val="accent2"/>
              </a:buClr>
            </a:pPr>
            <a:r>
              <a:rPr lang="en-US" sz="2800" dirty="0" smtClean="0">
                <a:latin typeface="Century Gothic" pitchFamily="34" charset="0"/>
              </a:rPr>
              <a:t>Tax </a:t>
            </a:r>
            <a:r>
              <a:rPr lang="en-US" sz="2800" dirty="0">
                <a:latin typeface="Century Gothic" pitchFamily="34" charset="0"/>
              </a:rPr>
              <a:t>periods need to be created from the GL calendar unless the Create Entity Tax Periods parameter for each domain in the Conversion Parameters Utility was set to </a:t>
            </a:r>
            <a:r>
              <a:rPr lang="en-US" sz="2800" dirty="0" smtClean="0">
                <a:latin typeface="Century Gothic" pitchFamily="34" charset="0"/>
              </a:rPr>
              <a:t>Yes</a:t>
            </a: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None/>
            </a:pP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Tahoma"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0898"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0899" name="Rectangle 3"/>
          <p:cNvSpPr>
            <a:spLocks noChangeArrowheads="1"/>
          </p:cNvSpPr>
          <p:nvPr/>
        </p:nvSpPr>
        <p:spPr bwMode="auto">
          <a:xfrm>
            <a:off x="457200" y="1033463"/>
            <a:ext cx="8153400" cy="47577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Reporting Periods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1922"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Reporting Periods</a:t>
            </a:r>
            <a:endParaRPr lang="en-US" dirty="0" smtClean="0">
              <a:solidFill>
                <a:srgbClr val="4F4F4F"/>
              </a:solidFill>
              <a:latin typeface="Century Gothic" pitchFamily="34" charset="0"/>
              <a:cs typeface="Century Gothic" pitchFamily="34" charset="0"/>
            </a:endParaRPr>
          </a:p>
        </p:txBody>
      </p:sp>
      <p:sp>
        <p:nvSpPr>
          <p:cNvPr id="81923" name="Rectangle 3"/>
          <p:cNvSpPr>
            <a:spLocks noChangeArrowheads="1"/>
          </p:cNvSpPr>
          <p:nvPr/>
        </p:nvSpPr>
        <p:spPr bwMode="auto">
          <a:xfrm>
            <a:off x="457200" y="1014413"/>
            <a:ext cx="8153400" cy="4806950"/>
          </a:xfrm>
          <a:prstGeom prst="rect">
            <a:avLst/>
          </a:prstGeom>
          <a:noFill/>
          <a:ln w="9525">
            <a:noFill/>
            <a:miter lim="800000"/>
            <a:headEnd/>
            <a:tailEnd/>
          </a:ln>
        </p:spPr>
        <p:txBody>
          <a:bodyPr tIns="91440" bIns="91440"/>
          <a:lstStyle/>
          <a:p>
            <a:pPr algn="just" defTabSz="914400">
              <a:lnSpc>
                <a:spcPct val="80000"/>
              </a:lnSpc>
              <a:spcBef>
                <a:spcPct val="30000"/>
              </a:spcBef>
              <a:buClr>
                <a:schemeClr val="accent2"/>
              </a:buClr>
            </a:pPr>
            <a:r>
              <a:rPr lang="en-US" sz="2800" dirty="0">
                <a:latin typeface="Century Gothic" pitchFamily="34" charset="0"/>
              </a:rPr>
              <a:t>Set up Reporting Periods if Budgeting is used. Report periods are used to mark a specific time span for producing budget reports. Reporting periods are independent of GL periods and tax periods, and can span multiple GL periods across multiple </a:t>
            </a:r>
            <a:r>
              <a:rPr lang="en-US" sz="2800" dirty="0" smtClean="0">
                <a:latin typeface="Century Gothic" pitchFamily="34" charset="0"/>
              </a:rPr>
              <a:t>entities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2946"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2947" name="Rectangle 3"/>
          <p:cNvSpPr>
            <a:spLocks noChangeArrowheads="1"/>
          </p:cNvSpPr>
          <p:nvPr/>
        </p:nvSpPr>
        <p:spPr bwMode="auto">
          <a:xfrm>
            <a:off x="457200" y="1014413"/>
            <a:ext cx="8153400" cy="474821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latin typeface="Century Gothic" pitchFamily="34" charset="0"/>
              </a:rPr>
              <a:t>Profiles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3970" name="Rectangle 4"/>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Profiles</a:t>
            </a:r>
            <a:endParaRPr lang="en-US" dirty="0" smtClean="0">
              <a:solidFill>
                <a:srgbClr val="4F4F4F"/>
              </a:solidFill>
              <a:latin typeface="Century Gothic" pitchFamily="34" charset="0"/>
              <a:cs typeface="Century Gothic" pitchFamily="34" charset="0"/>
            </a:endParaRPr>
          </a:p>
        </p:txBody>
      </p:sp>
      <p:sp>
        <p:nvSpPr>
          <p:cNvPr id="83971" name="Rectangle 3"/>
          <p:cNvSpPr>
            <a:spLocks noChangeArrowheads="1"/>
          </p:cNvSpPr>
          <p:nvPr/>
        </p:nvSpPr>
        <p:spPr bwMode="auto">
          <a:xfrm>
            <a:off x="457200" y="912813"/>
            <a:ext cx="8153400" cy="5084762"/>
          </a:xfrm>
          <a:prstGeom prst="rect">
            <a:avLst/>
          </a:prstGeom>
          <a:noFill/>
          <a:ln w="9525">
            <a:noFill/>
            <a:miter lim="800000"/>
            <a:headEnd/>
            <a:tailEnd/>
          </a:ln>
        </p:spPr>
        <p:txBody>
          <a:bodyPr tIns="91440" bIns="91440"/>
          <a:lstStyle/>
          <a:p>
            <a:pPr marL="342900" indent="-342900" defTabSz="914400">
              <a:lnSpc>
                <a:spcPct val="85000"/>
              </a:lnSpc>
              <a:spcBef>
                <a:spcPct val="30000"/>
              </a:spcBef>
              <a:buClr>
                <a:schemeClr val="accent2"/>
              </a:buClr>
              <a:buFontTx/>
              <a:buChar char="•"/>
            </a:pPr>
            <a:r>
              <a:rPr lang="en-US" sz="2400" dirty="0">
                <a:latin typeface="Century Gothic" pitchFamily="34" charset="0"/>
              </a:rPr>
              <a:t>The conversion creates the required profiles for each element in a GL transaction. These profiles must be reviewed to verify they are linked to the correct shared set.</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Sub-account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Cost Center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Project Profiles</a:t>
            </a:r>
          </a:p>
          <a:p>
            <a:pPr marL="342900" indent="-342900" defTabSz="914400">
              <a:lnSpc>
                <a:spcPct val="85000"/>
              </a:lnSpc>
              <a:spcBef>
                <a:spcPct val="30000"/>
              </a:spcBef>
              <a:buClr>
                <a:schemeClr val="accent2"/>
              </a:buClr>
              <a:buFontTx/>
              <a:buChar char="•"/>
            </a:pPr>
            <a:r>
              <a:rPr lang="en-US" sz="2400" dirty="0">
                <a:latin typeface="Century Gothic" pitchFamily="34" charset="0"/>
              </a:rPr>
              <a:t>Additionally, the account codes for the specialized account profiles must be reviewed to ensure that the correct default sub-account, cost center and project codes (as well as their associated linked shared sets) are set for each specialized account.</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Customer 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Purchase Account Profiles</a:t>
            </a:r>
          </a:p>
          <a:p>
            <a:pPr marL="742950" lvl="1" indent="-285750" defTabSz="914400">
              <a:lnSpc>
                <a:spcPct val="85000"/>
              </a:lnSpc>
              <a:spcBef>
                <a:spcPct val="25000"/>
              </a:spcBef>
              <a:buClr>
                <a:schemeClr val="accent2"/>
              </a:buClr>
              <a:buFont typeface="Times New Roman" pitchFamily="18" charset="0"/>
              <a:buChar char="–"/>
            </a:pPr>
            <a:r>
              <a:rPr lang="en-US" sz="2000" dirty="0">
                <a:latin typeface="Century Gothic" pitchFamily="34" charset="0"/>
              </a:rPr>
              <a:t>Sales Account Profiles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4994" name="Rectangle 4"/>
          <p:cNvSpPr>
            <a:spLocks noGrp="1" noChangeArrowheads="1"/>
          </p:cNvSpPr>
          <p:nvPr>
            <p:ph type="title"/>
          </p:nvPr>
        </p:nvSpPr>
        <p:spPr>
          <a:xfrm>
            <a:off x="457200" y="182563"/>
            <a:ext cx="8229600" cy="709612"/>
          </a:xfrm>
        </p:spPr>
        <p:txBody>
          <a:bodyPr anchor="b"/>
          <a:lstStyle/>
          <a:p>
            <a:pPr eaLnBrk="1" hangingPunct="1"/>
            <a:r>
              <a:rPr lang="en-IE" sz="2800" dirty="0" smtClean="0">
                <a:solidFill>
                  <a:srgbClr val="4F4F4F"/>
                </a:solidFill>
                <a:latin typeface="Century Gothic" pitchFamily="34" charset="0"/>
                <a:cs typeface="Century Gothic" pitchFamily="34" charset="0"/>
              </a:rPr>
              <a:t>Post-conversion Set Up – Mandatory Data</a:t>
            </a:r>
            <a:endParaRPr lang="en-US" sz="2800" dirty="0" smtClean="0">
              <a:solidFill>
                <a:srgbClr val="4F4F4F"/>
              </a:solidFill>
              <a:latin typeface="Century Gothic" pitchFamily="34" charset="0"/>
              <a:cs typeface="Century Gothic" pitchFamily="34" charset="0"/>
            </a:endParaRPr>
          </a:p>
        </p:txBody>
      </p:sp>
      <p:sp>
        <p:nvSpPr>
          <p:cNvPr id="84995" name="Rectangle 3"/>
          <p:cNvSpPr>
            <a:spLocks noChangeArrowheads="1"/>
          </p:cNvSpPr>
          <p:nvPr/>
        </p:nvSpPr>
        <p:spPr bwMode="auto">
          <a:xfrm>
            <a:off x="457200" y="954088"/>
            <a:ext cx="8153400" cy="484663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Daybook Sets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Security</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Roles and Permissions</a:t>
            </a:r>
          </a:p>
          <a:p>
            <a:pPr marL="742950" lvl="1" indent="-285750" defTabSz="914400">
              <a:lnSpc>
                <a:spcPct val="80000"/>
              </a:lnSpc>
              <a:spcBef>
                <a:spcPct val="25000"/>
              </a:spcBef>
              <a:buClr>
                <a:schemeClr val="accent2"/>
              </a:buClr>
              <a:buFont typeface="Times New Roman" pitchFamily="18" charset="0"/>
              <a:buChar char="–"/>
            </a:pPr>
            <a:r>
              <a:rPr lang="en-IE" sz="2400" dirty="0">
                <a:solidFill>
                  <a:srgbClr val="B2B2B2"/>
                </a:solidFill>
                <a:latin typeface="Century Gothic" pitchFamily="34" charset="0"/>
              </a:rPr>
              <a:t>Update Domain/Entity/User</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Tax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Reporting Periods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Profiles</a:t>
            </a:r>
          </a:p>
          <a:p>
            <a:pPr marL="342900" indent="-342900" defTabSz="914400">
              <a:lnSpc>
                <a:spcPct val="80000"/>
              </a:lnSpc>
              <a:spcBef>
                <a:spcPct val="30000"/>
              </a:spcBef>
              <a:buClr>
                <a:schemeClr val="accent2"/>
              </a:buClr>
              <a:buFontTx/>
              <a:buChar char="•"/>
            </a:pPr>
            <a:r>
              <a:rPr lang="en-IE" sz="2800" dirty="0">
                <a:latin typeface="Century Gothic" pitchFamily="34" charset="0"/>
              </a:rPr>
              <a:t>Configure Daemons</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6018" name="Rectangle 5"/>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Configure Daemons</a:t>
            </a:r>
            <a:endParaRPr lang="en-US" dirty="0" smtClean="0">
              <a:solidFill>
                <a:srgbClr val="4F4F4F"/>
              </a:solidFill>
              <a:latin typeface="Century Gothic" pitchFamily="34" charset="0"/>
              <a:cs typeface="Century Gothic" pitchFamily="34" charset="0"/>
            </a:endParaRPr>
          </a:p>
        </p:txBody>
      </p:sp>
      <p:sp>
        <p:nvSpPr>
          <p:cNvPr id="86019" name="Rectangle 4"/>
          <p:cNvSpPr>
            <a:spLocks noChangeArrowheads="1"/>
          </p:cNvSpPr>
          <p:nvPr/>
        </p:nvSpPr>
        <p:spPr bwMode="auto">
          <a:xfrm>
            <a:off x="457200" y="1000125"/>
            <a:ext cx="8153400" cy="4751388"/>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US" sz="2800" dirty="0">
                <a:latin typeface="Century Gothic" pitchFamily="34" charset="0"/>
              </a:rPr>
              <a:t>The History and Balance daemons are mandatory for correct operation of the system. The budget and replication daemons should also be reviewed for correct configuration. </a:t>
            </a:r>
          </a:p>
          <a:p>
            <a:pPr marL="342900" indent="-342900" defTabSz="914400">
              <a:lnSpc>
                <a:spcPct val="80000"/>
              </a:lnSpc>
              <a:spcBef>
                <a:spcPct val="30000"/>
              </a:spcBef>
              <a:buClr>
                <a:schemeClr val="accent2"/>
              </a:buClr>
              <a:buFontTx/>
              <a:buChar char="•"/>
            </a:pPr>
            <a:r>
              <a:rPr lang="en-US" sz="2800" dirty="0">
                <a:latin typeface="Century Gothic" pitchFamily="34" charset="0"/>
              </a:rPr>
              <a:t>For more information on system daemons, see </a:t>
            </a:r>
            <a:r>
              <a:rPr lang="en-US" sz="2800" i="1" dirty="0">
                <a:latin typeface="Century Gothic" pitchFamily="34" charset="0"/>
              </a:rPr>
              <a:t>User Guide: QAD System Administration</a:t>
            </a:r>
            <a:r>
              <a:rPr lang="en-US" sz="2800" dirty="0">
                <a:latin typeface="Century Gothic" pitchFamily="34" charset="0"/>
              </a:rPr>
              <a:t>.</a:t>
            </a:r>
            <a:endParaRPr lang="en-IE" sz="28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3"/>
          <p:cNvSpPr>
            <a:spLocks noGrp="1" noChangeArrowheads="1"/>
          </p:cNvSpPr>
          <p:nvPr>
            <p:ph sz="half" idx="1"/>
          </p:nvPr>
        </p:nvSpPr>
        <p:spPr>
          <a:xfrm>
            <a:off x="457200" y="900113"/>
            <a:ext cx="4038600" cy="5416550"/>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4578" name="Content Placeholder 8"/>
          <p:cNvSpPr>
            <a:spLocks noGrp="1"/>
          </p:cNvSpPr>
          <p:nvPr>
            <p:ph sz="half" idx="2"/>
          </p:nvPr>
        </p:nvSpPr>
        <p:spPr>
          <a:xfrm>
            <a:off x="457200" y="900113"/>
            <a:ext cx="8229600" cy="5416550"/>
          </a:xfrm>
        </p:spPr>
        <p:txBody>
          <a:bodyPr/>
          <a:lstStyle/>
          <a:p>
            <a:pPr eaLnBrk="1" hangingPunct="1"/>
            <a:r>
              <a:rPr lang="en-US" dirty="0" smtClean="0">
                <a:solidFill>
                  <a:srgbClr val="4F4F4F"/>
                </a:solidFill>
                <a:latin typeface="Century Gothic" pitchFamily="34" charset="0"/>
                <a:cs typeface="Century Gothic" pitchFamily="34" charset="0"/>
              </a:rPr>
              <a:t>Fixed Assets Migration Utility</a:t>
            </a:r>
          </a:p>
          <a:p>
            <a:pPr eaLnBrk="1" hangingPunct="1"/>
            <a:r>
              <a:rPr lang="en-US" dirty="0" smtClean="0">
                <a:solidFill>
                  <a:srgbClr val="4F4F4F"/>
                </a:solidFill>
                <a:latin typeface="Century Gothic" pitchFamily="34" charset="0"/>
                <a:cs typeface="Century Gothic" pitchFamily="34" charset="0"/>
              </a:rPr>
              <a:t>Table Extension Domain Conversion – Part 2</a:t>
            </a:r>
          </a:p>
          <a:p>
            <a:pPr eaLnBrk="1" hangingPunct="1"/>
            <a:r>
              <a:rPr lang="en-US" dirty="0" smtClean="0">
                <a:solidFill>
                  <a:srgbClr val="4F4F4F"/>
                </a:solidFill>
                <a:latin typeface="Century Gothic" pitchFamily="34" charset="0"/>
                <a:cs typeface="Century Gothic" pitchFamily="34" charset="0"/>
              </a:rPr>
              <a:t>Sales Order Balance Update</a:t>
            </a:r>
          </a:p>
          <a:p>
            <a:pPr eaLnBrk="1" hangingPunct="1"/>
            <a:r>
              <a:rPr lang="en-US" dirty="0" smtClean="0">
                <a:solidFill>
                  <a:srgbClr val="4F4F4F"/>
                </a:solidFill>
                <a:latin typeface="Century Gothic" pitchFamily="34" charset="0"/>
                <a:cs typeface="Century Gothic" pitchFamily="34" charset="0"/>
              </a:rPr>
              <a:t>Document Credit Terms</a:t>
            </a:r>
          </a:p>
          <a:p>
            <a:pPr eaLnBrk="1" hangingPunct="1"/>
            <a:endParaRPr lang="en-US" dirty="0" smtClean="0">
              <a:solidFill>
                <a:srgbClr val="4F4F4F"/>
              </a:solidFill>
              <a:latin typeface="Century Gothic" pitchFamily="34" charset="0"/>
              <a:cs typeface="Century Gothic" pitchFamily="34" charset="0"/>
            </a:endParaRPr>
          </a:p>
        </p:txBody>
      </p:sp>
      <p:sp>
        <p:nvSpPr>
          <p:cNvPr id="6" name="Title 5"/>
          <p:cNvSpPr>
            <a:spLocks noGrp="1"/>
          </p:cNvSpPr>
          <p:nvPr>
            <p:ph type="title"/>
          </p:nvPr>
        </p:nvSpPr>
        <p:spPr/>
        <p:txBody>
          <a:bodyPr rtlCol="0">
            <a:normAutofit fontScale="90000"/>
          </a:bodyPr>
          <a:lstStyle/>
          <a:p>
            <a:pPr eaLnBrk="1" fontAlgn="auto" hangingPunct="1">
              <a:spcAft>
                <a:spcPts val="0"/>
              </a:spcAft>
              <a:defRPr/>
            </a:pPr>
            <a:r>
              <a:rPr lang="en-US" dirty="0" smtClean="0">
                <a:ea typeface="+mj-ea"/>
              </a:rPr>
              <a:t>Post-conversion Utilities</a:t>
            </a:r>
            <a:br>
              <a:rPr lang="en-US" dirty="0" smtClean="0">
                <a:ea typeface="+mj-ea"/>
              </a:rPr>
            </a:br>
            <a:endParaRPr lang="en-US" dirty="0">
              <a:ea typeface="+mj-ea"/>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3"/>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7042" name="Rectangle 32"/>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7043" name="Rectangle 4"/>
          <p:cNvSpPr>
            <a:spLocks noChangeArrowheads="1"/>
          </p:cNvSpPr>
          <p:nvPr/>
        </p:nvSpPr>
        <p:spPr bwMode="auto">
          <a:xfrm>
            <a:off x="457200" y="963613"/>
            <a:ext cx="8153400" cy="5078412"/>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dirty="0">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dirty="0">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dirty="0">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dirty="0">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dirty="0">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dirty="0">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dirty="0">
                <a:latin typeface="Century Gothic" pitchFamily="34" charset="0"/>
              </a:rPr>
              <a:t>Additional Profiles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8066"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8067" name="Rectangle 3"/>
          <p:cNvSpPr>
            <a:spLocks noChangeArrowheads="1"/>
          </p:cNvSpPr>
          <p:nvPr/>
        </p:nvSpPr>
        <p:spPr bwMode="auto">
          <a:xfrm>
            <a:off x="457200" y="942975"/>
            <a:ext cx="8153400" cy="4930775"/>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latin typeface="Century Gothic" pitchFamily="34" charset="0"/>
              </a:rPr>
              <a:t>Accounting Layers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The conversion creates transient and official layers. Add any additional layers desired such as adjustments, internal reporting, and so on.</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Cash Groups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Cash groups are used to group GL accounts for cash flow reporting purposes. Define new cash group(s) for petty cash (as opposed to the bank account(s) for AR, AP and Payroll). Once cash groups are defined, they must be assigned to the required GL account codes.</a:t>
            </a:r>
            <a:endParaRPr lang="en-IE" sz="2400" dirty="0">
              <a:latin typeface="Century Gothic" pitchFamily="34" charset="0"/>
            </a:endParaRPr>
          </a:p>
          <a:p>
            <a:pPr marL="342900" indent="-342900" defTabSz="914400">
              <a:lnSpc>
                <a:spcPct val="80000"/>
              </a:lnSpc>
              <a:spcBef>
                <a:spcPct val="30000"/>
              </a:spcBef>
              <a:buClr>
                <a:schemeClr val="accent2"/>
              </a:buClr>
              <a:buFontTx/>
              <a:buChar char="•"/>
            </a:pPr>
            <a:r>
              <a:rPr lang="en-IE" sz="2800" dirty="0">
                <a:latin typeface="Century Gothic" pitchFamily="34" charset="0"/>
              </a:rPr>
              <a:t>Report Structures</a:t>
            </a:r>
          </a:p>
          <a:p>
            <a:pPr marL="742950" lvl="1" indent="-285750" defTabSz="914400">
              <a:lnSpc>
                <a:spcPct val="80000"/>
              </a:lnSpc>
              <a:spcBef>
                <a:spcPct val="25000"/>
              </a:spcBef>
              <a:buClr>
                <a:srgbClr val="2461AA"/>
              </a:buClr>
              <a:buFont typeface="Times New Roman" pitchFamily="18" charset="0"/>
              <a:buNone/>
            </a:pPr>
            <a:r>
              <a:rPr lang="en-US" sz="2400" dirty="0">
                <a:latin typeface="Century Gothic" pitchFamily="34" charset="0"/>
              </a:rPr>
              <a:t>  Define any desired new reports.</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89090"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89091" name="Rectangle 3"/>
          <p:cNvSpPr>
            <a:spLocks noChangeArrowheads="1"/>
          </p:cNvSpPr>
          <p:nvPr/>
        </p:nvSpPr>
        <p:spPr bwMode="auto">
          <a:xfrm>
            <a:off x="457200" y="954088"/>
            <a:ext cx="8153400" cy="4548187"/>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800" dirty="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800" dirty="0">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400" dirty="0">
                <a:latin typeface="Century Gothic" pitchFamily="34" charset="0"/>
              </a:rPr>
              <a:t>Posting Tax Group Update</a:t>
            </a:r>
          </a:p>
          <a:p>
            <a:pPr marL="342900" indent="-342900" defTabSz="914400">
              <a:lnSpc>
                <a:spcPct val="80000"/>
              </a:lnSpc>
              <a:spcBef>
                <a:spcPct val="30000"/>
              </a:spcBef>
              <a:buClr>
                <a:srgbClr val="890C4C"/>
              </a:buClr>
              <a:buFont typeface="Webdings" pitchFamily="18" charset="2"/>
              <a:buChar char="5"/>
            </a:pPr>
            <a:endParaRPr lang="en-US" sz="2400" dirty="0">
              <a:latin typeface="Century Gothic" pitchFamily="34" charset="0"/>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0114"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0115" name="Rectangle 3"/>
          <p:cNvSpPr>
            <a:spLocks noChangeArrowheads="1"/>
          </p:cNvSpPr>
          <p:nvPr/>
        </p:nvSpPr>
        <p:spPr bwMode="auto">
          <a:xfrm>
            <a:off x="457200" y="915988"/>
            <a:ext cx="8153400" cy="4949825"/>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smtClean="0">
                <a:latin typeface="Century Gothic" pitchFamily="34" charset="0"/>
              </a:rPr>
              <a:t>Taxes</a:t>
            </a:r>
          </a:p>
          <a:p>
            <a:pPr defTabSz="914400">
              <a:lnSpc>
                <a:spcPct val="80000"/>
              </a:lnSpc>
              <a:spcBef>
                <a:spcPct val="30000"/>
              </a:spcBef>
              <a:buClr>
                <a:schemeClr val="accent2"/>
              </a:buClr>
            </a:pPr>
            <a:r>
              <a:rPr lang="en-IE" sz="2000" dirty="0" smtClean="0">
                <a:latin typeface="Century Gothic" pitchFamily="34" charset="0"/>
              </a:rPr>
              <a:t>QAD </a:t>
            </a:r>
            <a:r>
              <a:rPr lang="en-IE" sz="2000" dirty="0">
                <a:latin typeface="Century Gothic" pitchFamily="34" charset="0"/>
              </a:rPr>
              <a:t>EE has a new concept called Tax Groups. With tax groups (and boxes) the user can set up tax reporting. During normal transaction processing, the application populates the tax transaction with the tax group defined against the tax rate(s)</a:t>
            </a:r>
          </a:p>
          <a:p>
            <a:pPr marL="341313" lvl="1" indent="-341313" defTabSz="914400">
              <a:lnSpc>
                <a:spcPct val="80000"/>
              </a:lnSpc>
              <a:spcBef>
                <a:spcPct val="25000"/>
              </a:spcBef>
              <a:buClr>
                <a:schemeClr val="accent2"/>
              </a:buClr>
              <a:buFont typeface="Webdings" pitchFamily="18" charset="2"/>
              <a:buAutoNum type="arabicPeriod"/>
            </a:pPr>
            <a:r>
              <a:rPr lang="en-IE" sz="2000" dirty="0">
                <a:latin typeface="Century Gothic" pitchFamily="34" charset="0"/>
              </a:rPr>
              <a:t>Tax Codes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new tax codes needed to take advantage of new functionality such as Suspended/Delayed </a:t>
            </a:r>
            <a:r>
              <a:rPr lang="en-US" sz="2000" dirty="0" smtClean="0">
                <a:latin typeface="Century Gothic" pitchFamily="34" charset="0"/>
              </a:rPr>
              <a:t>taxes</a:t>
            </a:r>
            <a:endParaRPr lang="en-IE" dirty="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a:latin typeface="Century Gothic" pitchFamily="34" charset="0"/>
              </a:rPr>
              <a:t>Tax </a:t>
            </a:r>
            <a:r>
              <a:rPr lang="en-IE" sz="2000" dirty="0" smtClean="0">
                <a:latin typeface="Century Gothic" pitchFamily="34" charset="0"/>
              </a:rPr>
              <a:t>Boxes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Tax boxes contain the individual elements of a transaction (for example, Tax Amount and Tax Base Amount) as they are reported in official returns to the authorities</a:t>
            </a:r>
            <a:endParaRPr lang="en-IE" sz="2000" dirty="0" smtClean="0">
              <a:latin typeface="Century Gothic" pitchFamily="34" charset="0"/>
            </a:endParaRPr>
          </a:p>
          <a:p>
            <a:pPr marL="341313" lvl="1" indent="-341313" defTabSz="914400">
              <a:lnSpc>
                <a:spcPct val="80000"/>
              </a:lnSpc>
              <a:spcBef>
                <a:spcPct val="25000"/>
              </a:spcBef>
              <a:buClr>
                <a:schemeClr val="accent2"/>
              </a:buClr>
              <a:buFont typeface="Times New Roman" pitchFamily="18" charset="0"/>
              <a:buAutoNum type="arabicPeriod"/>
            </a:pPr>
            <a:r>
              <a:rPr lang="en-IE" sz="2000" dirty="0" smtClean="0">
                <a:latin typeface="Century Gothic" pitchFamily="34" charset="0"/>
              </a:rPr>
              <a:t>Tax Groups</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 tax group contains one or more tax boxes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1138"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1139" name="Rectangle 3"/>
          <p:cNvSpPr>
            <a:spLocks noChangeArrowheads="1"/>
          </p:cNvSpPr>
          <p:nvPr/>
        </p:nvSpPr>
        <p:spPr bwMode="auto">
          <a:xfrm>
            <a:off x="457200" y="985838"/>
            <a:ext cx="8153400" cy="4584700"/>
          </a:xfrm>
          <a:prstGeom prst="rect">
            <a:avLst/>
          </a:prstGeom>
          <a:noFill/>
          <a:ln w="9525">
            <a:noFill/>
            <a:miter lim="800000"/>
            <a:headEnd/>
            <a:tailEnd/>
          </a:ln>
        </p:spPr>
        <p:txBody>
          <a:bodyPr tIns="91440" bIns="91440"/>
          <a:lstStyle/>
          <a:p>
            <a:pPr marL="533400" indent="-533400" defTabSz="914400">
              <a:lnSpc>
                <a:spcPct val="80000"/>
              </a:lnSpc>
              <a:spcBef>
                <a:spcPct val="30000"/>
              </a:spcBef>
              <a:buClr>
                <a:schemeClr val="accent2"/>
              </a:buClr>
            </a:pPr>
            <a:r>
              <a:rPr lang="en-IE" sz="2400" dirty="0">
                <a:latin typeface="Century Gothic" pitchFamily="34" charset="0"/>
              </a:rPr>
              <a:t>Taxes (continued)</a:t>
            </a: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Update Tax Rates</a:t>
            </a:r>
          </a:p>
          <a:p>
            <a:pPr marL="1371600" lvl="2" indent="-909638"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Add </a:t>
            </a:r>
            <a:r>
              <a:rPr lang="en-US" sz="2000" dirty="0">
                <a:latin typeface="Century Gothic" pitchFamily="34" charset="0"/>
              </a:rPr>
              <a:t>any new tax groups define to applicable tax rate(s) </a:t>
            </a:r>
            <a:endParaRPr lang="en-IE" sz="2000" dirty="0">
              <a:latin typeface="Century Gothic" pitchFamily="34" charset="0"/>
            </a:endParaRPr>
          </a:p>
          <a:p>
            <a:pPr lvl="1" indent="-457200" defTabSz="914400">
              <a:lnSpc>
                <a:spcPct val="80000"/>
              </a:lnSpc>
              <a:spcBef>
                <a:spcPct val="25000"/>
              </a:spcBef>
              <a:buClr>
                <a:schemeClr val="accent2"/>
              </a:buClr>
              <a:buFont typeface="Times New Roman" pitchFamily="18" charset="0"/>
              <a:buAutoNum type="arabicPeriod" startAt="4"/>
            </a:pPr>
            <a:r>
              <a:rPr lang="en-IE" sz="2000" dirty="0">
                <a:latin typeface="Century Gothic" pitchFamily="34" charset="0"/>
              </a:rPr>
              <a:t>Posting Tax Group </a:t>
            </a:r>
            <a:r>
              <a:rPr lang="en-IE" sz="2000" dirty="0" smtClean="0">
                <a:latin typeface="Century Gothic" pitchFamily="34" charset="0"/>
              </a:rPr>
              <a:t>Update</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The conversion creates one default tax group. This default is assigned to transactions until the required set up is defined.</a:t>
            </a:r>
          </a:p>
          <a:p>
            <a:pPr marL="461963" lvl="2" defTabSz="914400">
              <a:lnSpc>
                <a:spcPct val="80000"/>
              </a:lnSpc>
              <a:spcBef>
                <a:spcPct val="20000"/>
              </a:spcBef>
              <a:buClr>
                <a:srgbClr val="2461AA"/>
              </a:buClr>
              <a:buFont typeface="Times New Roman" pitchFamily="18" charset="0"/>
              <a:buNone/>
            </a:pPr>
            <a:r>
              <a:rPr lang="en-US" sz="2000" dirty="0" smtClean="0">
                <a:latin typeface="Century Gothic" pitchFamily="34" charset="0"/>
              </a:rPr>
              <a:t>This </a:t>
            </a:r>
            <a:r>
              <a:rPr lang="en-US" sz="2000" dirty="0">
                <a:latin typeface="Century Gothic" pitchFamily="34" charset="0"/>
              </a:rPr>
              <a:t>utility updates existing tax transactions with new tax groups added to a tax rate. This allows transaction processing to start without the need to define tax groups/boxes.</a:t>
            </a:r>
            <a:endParaRPr lang="en-IE" dirty="0">
              <a:latin typeface="Century Gothic" pitchFamily="34" charset="0"/>
            </a:endParaRPr>
          </a:p>
          <a:p>
            <a:pPr marL="533400" indent="-5334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2162"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2163" name="Rectangle 3"/>
          <p:cNvSpPr>
            <a:spLocks noChangeArrowheads="1"/>
          </p:cNvSpPr>
          <p:nvPr/>
        </p:nvSpPr>
        <p:spPr bwMode="auto">
          <a:xfrm>
            <a:off x="457200" y="1023938"/>
            <a:ext cx="8153400" cy="4398962"/>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Accounting Layers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Cash Groups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Report Structures</a:t>
            </a:r>
          </a:p>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Taxes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Codes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Boxes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Groups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Update Tax Rates</a:t>
            </a:r>
          </a:p>
          <a:p>
            <a:pPr marL="742950" lvl="1" indent="-285750" defTabSz="914400">
              <a:lnSpc>
                <a:spcPct val="80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Posting Tax Group Update</a:t>
            </a:r>
          </a:p>
          <a:p>
            <a:pPr marL="342900" indent="-342900" defTabSz="914400">
              <a:lnSpc>
                <a:spcPct val="90000"/>
              </a:lnSpc>
              <a:spcBef>
                <a:spcPct val="30000"/>
              </a:spcBef>
              <a:buClr>
                <a:schemeClr val="accent2"/>
              </a:buClr>
              <a:buFontTx/>
              <a:buChar char="•"/>
            </a:pPr>
            <a:r>
              <a:rPr lang="en-IE" sz="2400" dirty="0">
                <a:latin typeface="Century Gothic" pitchFamily="34" charset="0"/>
              </a:rPr>
              <a:t>Supplementary Analysis Fields</a:t>
            </a:r>
          </a:p>
          <a:p>
            <a:pPr marL="342900" indent="-342900" defTabSz="914400">
              <a:lnSpc>
                <a:spcPct val="90000"/>
              </a:lnSpc>
              <a:spcBef>
                <a:spcPct val="30000"/>
              </a:spcBef>
              <a:buClr>
                <a:schemeClr val="accent2"/>
              </a:buClr>
              <a:buFontTx/>
              <a:buChar char="•"/>
            </a:pPr>
            <a:r>
              <a:rPr lang="en-IE" sz="2400" dirty="0">
                <a:latin typeface="Century Gothic" pitchFamily="34" charset="0"/>
              </a:rPr>
              <a:t>Customer Credit Checking</a:t>
            </a: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3186"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3187" name="Rectangle 3"/>
          <p:cNvSpPr>
            <a:spLocks noChangeArrowheads="1"/>
          </p:cNvSpPr>
          <p:nvPr/>
        </p:nvSpPr>
        <p:spPr bwMode="auto">
          <a:xfrm>
            <a:off x="457200" y="973138"/>
            <a:ext cx="8153400" cy="4479925"/>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400" dirty="0">
                <a:latin typeface="Century Gothic" pitchFamily="34" charset="0"/>
              </a:rPr>
              <a:t>Supplementary Analysis Fields</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Define </a:t>
            </a:r>
            <a:r>
              <a:rPr lang="en-US" sz="2000" dirty="0">
                <a:latin typeface="Century Gothic" pitchFamily="34" charset="0"/>
              </a:rPr>
              <a:t>any SAF codes and assign to accounts, sub-accounts, cost centers if this level of detail analysis is desired. Refer to the </a:t>
            </a:r>
            <a:r>
              <a:rPr lang="en-US" sz="2000" i="1" dirty="0">
                <a:latin typeface="Century Gothic" pitchFamily="34" charset="0"/>
              </a:rPr>
              <a:t>QAD EE Financials User Guide</a:t>
            </a:r>
            <a:r>
              <a:rPr lang="en-US" sz="2000" dirty="0">
                <a:latin typeface="Century Gothic" pitchFamily="34" charset="0"/>
              </a:rPr>
              <a:t> for more </a:t>
            </a:r>
            <a:r>
              <a:rPr lang="en-US" sz="2000" dirty="0" smtClean="0">
                <a:latin typeface="Century Gothic" pitchFamily="34" charset="0"/>
              </a:rPr>
              <a:t>information</a:t>
            </a:r>
            <a:endParaRPr lang="en-IE" dirty="0">
              <a:latin typeface="Century Gothic" pitchFamily="34" charset="0"/>
            </a:endParaRPr>
          </a:p>
          <a:p>
            <a:pPr marL="342900" indent="-342900" defTabSz="914400">
              <a:lnSpc>
                <a:spcPct val="90000"/>
              </a:lnSpc>
              <a:spcBef>
                <a:spcPct val="30000"/>
              </a:spcBef>
              <a:buClr>
                <a:schemeClr val="accent2"/>
              </a:buClr>
              <a:buFontTx/>
              <a:buChar char="•"/>
            </a:pPr>
            <a:r>
              <a:rPr lang="en-IE" sz="2400" dirty="0">
                <a:latin typeface="Century Gothic" pitchFamily="34" charset="0"/>
              </a:rPr>
              <a:t>Customer Credit Checking</a:t>
            </a:r>
          </a:p>
          <a:p>
            <a:pPr marL="461963" lvl="1" indent="-4763" defTabSz="914400">
              <a:lnSpc>
                <a:spcPct val="90000"/>
              </a:lnSpc>
              <a:spcBef>
                <a:spcPct val="25000"/>
              </a:spcBef>
              <a:buClr>
                <a:srgbClr val="2461AA"/>
              </a:buClr>
              <a:buFont typeface="Times New Roman" pitchFamily="18" charset="0"/>
              <a:buNone/>
            </a:pPr>
            <a:r>
              <a:rPr lang="en-US" sz="2000" dirty="0" smtClean="0">
                <a:latin typeface="Century Gothic" pitchFamily="34" charset="0"/>
              </a:rPr>
              <a:t>Customer </a:t>
            </a:r>
            <a:r>
              <a:rPr lang="en-US" sz="2000" dirty="0">
                <a:latin typeface="Century Gothic" pitchFamily="34" charset="0"/>
              </a:rPr>
              <a:t>credit checking is significantly enhanced in QAD EE. To take full advantage of all </a:t>
            </a:r>
            <a:r>
              <a:rPr lang="en-US" sz="2000" dirty="0" smtClean="0">
                <a:latin typeface="Century Gothic" pitchFamily="34" charset="0"/>
              </a:rPr>
              <a:t>of the </a:t>
            </a:r>
            <a:r>
              <a:rPr lang="en-US" sz="2000" dirty="0">
                <a:latin typeface="Century Gothic" pitchFamily="34" charset="0"/>
              </a:rPr>
              <a:t>new capabilities in this area, </a:t>
            </a:r>
            <a:r>
              <a:rPr lang="en-US" sz="2000" dirty="0" smtClean="0">
                <a:latin typeface="Century Gothic" pitchFamily="34" charset="0"/>
              </a:rPr>
              <a:t>review the credit </a:t>
            </a:r>
            <a:r>
              <a:rPr lang="en-US" sz="2000" dirty="0">
                <a:latin typeface="Century Gothic" pitchFamily="34" charset="0"/>
              </a:rPr>
              <a:t>checking </a:t>
            </a:r>
            <a:r>
              <a:rPr lang="en-US" sz="2000" dirty="0" smtClean="0">
                <a:latin typeface="Century Gothic" pitchFamily="34" charset="0"/>
              </a:rPr>
              <a:t>parameters to </a:t>
            </a:r>
            <a:r>
              <a:rPr lang="en-US" sz="2000" dirty="0">
                <a:latin typeface="Century Gothic" pitchFamily="34" charset="0"/>
              </a:rPr>
              <a:t>ensure </a:t>
            </a:r>
            <a:r>
              <a:rPr lang="en-US" sz="2000" dirty="0" smtClean="0">
                <a:latin typeface="Century Gothic" pitchFamily="34" charset="0"/>
              </a:rPr>
              <a:t>that they </a:t>
            </a:r>
            <a:r>
              <a:rPr lang="en-US" sz="2000" dirty="0">
                <a:latin typeface="Century Gothic" pitchFamily="34" charset="0"/>
              </a:rPr>
              <a:t>are set according to the desired behavior for each </a:t>
            </a:r>
            <a:r>
              <a:rPr lang="en-US" sz="2000" dirty="0" smtClean="0">
                <a:latin typeface="Century Gothic" pitchFamily="34" charset="0"/>
              </a:rPr>
              <a:t>customer</a:t>
            </a:r>
            <a:endParaRPr lang="en-IE"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4210"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4211" name="Rectangle 3"/>
          <p:cNvSpPr>
            <a:spLocks noChangeArrowheads="1"/>
          </p:cNvSpPr>
          <p:nvPr/>
        </p:nvSpPr>
        <p:spPr bwMode="auto">
          <a:xfrm>
            <a:off x="457200" y="928688"/>
            <a:ext cx="8153400" cy="5105400"/>
          </a:xfrm>
          <a:prstGeom prst="rect">
            <a:avLst/>
          </a:prstGeom>
          <a:noFill/>
          <a:ln w="9525">
            <a:noFill/>
            <a:miter lim="800000"/>
            <a:headEnd/>
            <a:tailEnd/>
          </a:ln>
        </p:spPr>
        <p:txBody>
          <a:bodyPr tIns="91440" bIns="91440"/>
          <a:lstStyle/>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Accounting Layers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Cash Groups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Report Structures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Taxes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Codes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Boxes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Tax Groups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Update Tax Rates</a:t>
            </a:r>
          </a:p>
          <a:p>
            <a:pPr marL="742950" lvl="1" indent="-285750" defTabSz="914400">
              <a:lnSpc>
                <a:spcPct val="75000"/>
              </a:lnSpc>
              <a:spcBef>
                <a:spcPct val="25000"/>
              </a:spcBef>
              <a:buClr>
                <a:schemeClr val="accent2"/>
              </a:buClr>
              <a:buFont typeface="Times New Roman" pitchFamily="18" charset="0"/>
              <a:buChar char="–"/>
            </a:pPr>
            <a:r>
              <a:rPr lang="en-IE" sz="2000" dirty="0">
                <a:solidFill>
                  <a:srgbClr val="B2B2B2"/>
                </a:solidFill>
                <a:latin typeface="Century Gothic" pitchFamily="34" charset="0"/>
              </a:rPr>
              <a:t>Posting Tax Group Update</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Supplementary Analysis Fields</a:t>
            </a:r>
          </a:p>
          <a:p>
            <a:pPr marL="342900" indent="-342900" defTabSz="914400">
              <a:lnSpc>
                <a:spcPct val="75000"/>
              </a:lnSpc>
              <a:spcBef>
                <a:spcPct val="30000"/>
              </a:spcBef>
              <a:buClr>
                <a:schemeClr val="accent2"/>
              </a:buClr>
              <a:buFontTx/>
              <a:buChar char="•"/>
            </a:pPr>
            <a:r>
              <a:rPr lang="en-IE" sz="2400" dirty="0">
                <a:solidFill>
                  <a:srgbClr val="B2B2B2"/>
                </a:solidFill>
                <a:latin typeface="Century Gothic" pitchFamily="34" charset="0"/>
              </a:rPr>
              <a:t>Customer Credit Checking</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Payment Statuses</a:t>
            </a:r>
          </a:p>
          <a:p>
            <a:pPr marL="342900" indent="-342900" defTabSz="914400">
              <a:lnSpc>
                <a:spcPct val="75000"/>
              </a:lnSpc>
              <a:spcBef>
                <a:spcPct val="30000"/>
              </a:spcBef>
              <a:buClr>
                <a:schemeClr val="accent2"/>
              </a:buClr>
              <a:buFontTx/>
              <a:buChar char="•"/>
            </a:pPr>
            <a:r>
              <a:rPr lang="en-IE" sz="2400" dirty="0">
                <a:latin typeface="Century Gothic" pitchFamily="34" charset="0"/>
              </a:rPr>
              <a:t>Customer/Supplier Control Accounts</a:t>
            </a:r>
          </a:p>
          <a:p>
            <a:pPr marL="342900" indent="-342900" defTabSz="914400">
              <a:lnSpc>
                <a:spcPct val="75000"/>
              </a:lnSpc>
              <a:spcBef>
                <a:spcPct val="30000"/>
              </a:spcBef>
              <a:buClr>
                <a:schemeClr val="accent2"/>
              </a:buClr>
              <a:buFontTx/>
              <a:buChar char="•"/>
            </a:pPr>
            <a:r>
              <a:rPr lang="en-IE" sz="2400" dirty="0">
                <a:latin typeface="Century Gothic" pitchFamily="34" charset="0"/>
              </a:rPr>
              <a:t>Additional Profiles</a:t>
            </a: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95234" name="Rectangle 4"/>
          <p:cNvSpPr>
            <a:spLocks noGrp="1" noChangeArrowheads="1"/>
          </p:cNvSpPr>
          <p:nvPr>
            <p:ph type="title"/>
          </p:nvPr>
        </p:nvSpPr>
        <p:spPr>
          <a:xfrm>
            <a:off x="457200" y="182563"/>
            <a:ext cx="8229600" cy="709612"/>
          </a:xfrm>
        </p:spPr>
        <p:txBody>
          <a:bodyPr anchor="b"/>
          <a:lstStyle/>
          <a:p>
            <a:pPr eaLnBrk="1" hangingPunct="1"/>
            <a:r>
              <a:rPr lang="en-US" sz="2800" dirty="0" smtClean="0">
                <a:solidFill>
                  <a:srgbClr val="4F4F4F"/>
                </a:solidFill>
                <a:latin typeface="Century Gothic" pitchFamily="34" charset="0"/>
                <a:cs typeface="Century Gothic" pitchFamily="34" charset="0"/>
              </a:rPr>
              <a:t>Post-conversion Set Up – Non-mandatory Data</a:t>
            </a:r>
          </a:p>
        </p:txBody>
      </p:sp>
      <p:sp>
        <p:nvSpPr>
          <p:cNvPr id="95235" name="Rectangle 3"/>
          <p:cNvSpPr>
            <a:spLocks noChangeArrowheads="1"/>
          </p:cNvSpPr>
          <p:nvPr/>
        </p:nvSpPr>
        <p:spPr bwMode="auto">
          <a:xfrm>
            <a:off x="457200" y="1014413"/>
            <a:ext cx="8153400" cy="4906962"/>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Payment Statuses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create additional payment statuses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Customer/Supplier Control Accounts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and/or create additional the control accounts for customers and </a:t>
            </a:r>
            <a:r>
              <a:rPr lang="en-US" sz="2400" dirty="0" smtClean="0">
                <a:latin typeface="Century Gothic" pitchFamily="34" charset="0"/>
              </a:rPr>
              <a:t>suppliers</a:t>
            </a:r>
            <a:endParaRPr lang="en-IE" sz="2000" dirty="0">
              <a:latin typeface="Century Gothic" pitchFamily="34" charset="0"/>
            </a:endParaRPr>
          </a:p>
          <a:p>
            <a:pPr marL="342900" indent="-342900" defTabSz="914400">
              <a:lnSpc>
                <a:spcPct val="90000"/>
              </a:lnSpc>
              <a:spcBef>
                <a:spcPct val="30000"/>
              </a:spcBef>
              <a:buClr>
                <a:schemeClr val="accent2"/>
              </a:buClr>
              <a:buFontTx/>
              <a:buChar char="•"/>
            </a:pPr>
            <a:r>
              <a:rPr lang="en-IE" sz="2800" dirty="0">
                <a:latin typeface="Century Gothic" pitchFamily="34" charset="0"/>
              </a:rPr>
              <a:t>Additional Profiles</a:t>
            </a:r>
          </a:p>
          <a:p>
            <a:pPr marL="461963" lvl="1" indent="-4763" defTabSz="914400">
              <a:lnSpc>
                <a:spcPct val="90000"/>
              </a:lnSpc>
              <a:spcBef>
                <a:spcPct val="25000"/>
              </a:spcBef>
              <a:buClr>
                <a:srgbClr val="2461AA"/>
              </a:buClr>
              <a:buFont typeface="Times New Roman" pitchFamily="18" charset="0"/>
              <a:buNone/>
            </a:pPr>
            <a:r>
              <a:rPr lang="en-US" sz="2400" dirty="0" smtClean="0">
                <a:latin typeface="Century Gothic" pitchFamily="34" charset="0"/>
              </a:rPr>
              <a:t>Review/modify </a:t>
            </a:r>
            <a:r>
              <a:rPr lang="en-US" sz="2400" dirty="0">
                <a:latin typeface="Century Gothic" pitchFamily="34" charset="0"/>
              </a:rPr>
              <a:t>any new profiles set up for customer and supplier credit notes and </a:t>
            </a:r>
            <a:r>
              <a:rPr lang="en-US" sz="2400" dirty="0" smtClean="0">
                <a:latin typeface="Century Gothic" pitchFamily="34" charset="0"/>
              </a:rPr>
              <a:t>prepayments</a:t>
            </a:r>
            <a:endParaRPr lang="en-IE" sz="2000" dirty="0">
              <a:latin typeface="Century Gothic" pitchFamily="34" charset="0"/>
            </a:endParaRPr>
          </a:p>
          <a:p>
            <a:pPr marL="342900" indent="-342900" defTabSz="914400">
              <a:lnSpc>
                <a:spcPct val="80000"/>
              </a:lnSpc>
              <a:spcBef>
                <a:spcPct val="30000"/>
              </a:spcBef>
              <a:buClr>
                <a:srgbClr val="890C4C"/>
              </a:buClr>
              <a:buFont typeface="Webdings" pitchFamily="18" charset="2"/>
              <a:buChar char="5"/>
            </a:pPr>
            <a:endParaRPr lang="en-US" sz="2800" dirty="0">
              <a:latin typeface="Century Gothic" pitchFamily="34" charset="0"/>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3"/>
          <p:cNvSpPr>
            <a:spLocks noChangeArrowheads="1"/>
          </p:cNvSpPr>
          <p:nvPr/>
        </p:nvSpPr>
        <p:spPr bwMode="auto">
          <a:xfrm>
            <a:off x="457200" y="323850"/>
            <a:ext cx="8153400" cy="5053013"/>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dirty="0">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5602"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5603" name="Rectangle 3"/>
          <p:cNvSpPr>
            <a:spLocks noChangeArrowheads="1"/>
          </p:cNvSpPr>
          <p:nvPr/>
        </p:nvSpPr>
        <p:spPr bwMode="auto">
          <a:xfrm>
            <a:off x="457200" y="962025"/>
            <a:ext cx="8153400" cy="4672013"/>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latin typeface="Century Gothic" pitchFamily="34" charset="0"/>
              </a:rPr>
              <a:t>Fixed Assets Migration Utility</a:t>
            </a:r>
          </a:p>
        </p:txBody>
      </p:sp>
      <p:sp>
        <p:nvSpPr>
          <p:cNvPr id="25604" name="Rectangle 2"/>
          <p:cNvSpPr>
            <a:spLocks noChangeArrowheads="1"/>
          </p:cNvSpPr>
          <p:nvPr/>
        </p:nvSpPr>
        <p:spPr bwMode="auto">
          <a:xfrm>
            <a:off x="457200" y="609600"/>
            <a:ext cx="8534400" cy="881063"/>
          </a:xfrm>
          <a:prstGeom prst="rect">
            <a:avLst/>
          </a:prstGeom>
          <a:noFill/>
          <a:ln w="9525">
            <a:noFill/>
            <a:miter lim="800000"/>
            <a:headEnd/>
            <a:tailEnd/>
          </a:ln>
        </p:spPr>
        <p:txBody>
          <a:bodyPr anchor="b"/>
          <a:lstStyle/>
          <a:p>
            <a:pPr defTabSz="914400">
              <a:lnSpc>
                <a:spcPct val="90000"/>
              </a:lnSpc>
            </a:pPr>
            <a:endParaRPr lang="en-US" sz="3200" b="1" dirty="0">
              <a:solidFill>
                <a:srgbClr val="4F4F4F"/>
              </a:solidFill>
              <a:latin typeface="Century Gothic" pitchFamily="34"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3"/>
          <p:cNvSpPr>
            <a:spLocks noChangeArrowheads="1"/>
          </p:cNvSpPr>
          <p:nvPr/>
        </p:nvSpPr>
        <p:spPr bwMode="auto">
          <a:xfrm>
            <a:off x="490538" y="2887663"/>
            <a:ext cx="8153400" cy="619125"/>
          </a:xfrm>
          <a:prstGeom prst="rect">
            <a:avLst/>
          </a:prstGeom>
          <a:noFill/>
          <a:ln w="9525">
            <a:noFill/>
            <a:miter lim="800000"/>
            <a:headEnd/>
            <a:tailEnd/>
          </a:ln>
        </p:spPr>
        <p:txBody>
          <a:bodyPr anchor="b"/>
          <a:lstStyle/>
          <a:p>
            <a:pPr algn="ctr" defTabSz="914400">
              <a:lnSpc>
                <a:spcPct val="90000"/>
              </a:lnSpc>
            </a:pPr>
            <a:r>
              <a:rPr lang="en-US" sz="4000" b="1" dirty="0">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6626"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Fixed Assets Migration Utility</a:t>
            </a:r>
          </a:p>
        </p:txBody>
      </p:sp>
      <p:sp>
        <p:nvSpPr>
          <p:cNvPr id="26627" name="Rectangle 3"/>
          <p:cNvSpPr>
            <a:spLocks noChangeArrowheads="1"/>
          </p:cNvSpPr>
          <p:nvPr/>
        </p:nvSpPr>
        <p:spPr bwMode="auto">
          <a:xfrm>
            <a:off x="457200" y="892175"/>
            <a:ext cx="8153400" cy="5200650"/>
          </a:xfrm>
          <a:prstGeom prst="rect">
            <a:avLst/>
          </a:prstGeom>
          <a:noFill/>
          <a:ln w="9525">
            <a:noFill/>
            <a:miter lim="800000"/>
            <a:headEnd/>
            <a:tailEnd/>
          </a:ln>
        </p:spPr>
        <p:txBody>
          <a:bodyPr tIns="91440" bIns="91440"/>
          <a:lstStyle/>
          <a:p>
            <a:pPr marL="342900" indent="-342900" defTabSz="914400">
              <a:lnSpc>
                <a:spcPct val="90000"/>
              </a:lnSpc>
              <a:spcBef>
                <a:spcPct val="30000"/>
              </a:spcBef>
              <a:buClr>
                <a:schemeClr val="accent2"/>
              </a:buClr>
              <a:buFontTx/>
              <a:buChar char="•"/>
            </a:pPr>
            <a:r>
              <a:rPr lang="en-US" sz="2800" dirty="0">
                <a:latin typeface="Century Gothic" pitchFamily="34" charset="0"/>
              </a:rPr>
              <a:t>Users on MFG/PRO 8.6e or 9.0 who use the original Fixed Assets module, must upgrade to the Enhanced Fixed Assets when upgrading to QAD </a:t>
            </a:r>
            <a:r>
              <a:rPr lang="en-US" sz="2800" dirty="0" smtClean="0">
                <a:latin typeface="Century Gothic" pitchFamily="34" charset="0"/>
              </a:rPr>
              <a:t>EE</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dirty="0">
                <a:latin typeface="Century Gothic" pitchFamily="34" charset="0"/>
              </a:rPr>
              <a:t>The legacy data is dumped during conversion. Run this utility to load the legacy data into the new </a:t>
            </a:r>
            <a:r>
              <a:rPr lang="en-US" sz="2800" dirty="0" smtClean="0">
                <a:latin typeface="Century Gothic" pitchFamily="34" charset="0"/>
              </a:rPr>
              <a:t>tables</a:t>
            </a:r>
            <a:endParaRPr lang="en-US" sz="2800" dirty="0">
              <a:latin typeface="Century Gothic" pitchFamily="34" charset="0"/>
            </a:endParaRPr>
          </a:p>
          <a:p>
            <a:pPr marL="342900" indent="-342900" defTabSz="914400">
              <a:lnSpc>
                <a:spcPct val="90000"/>
              </a:lnSpc>
              <a:spcBef>
                <a:spcPct val="30000"/>
              </a:spcBef>
              <a:buClr>
                <a:schemeClr val="accent2"/>
              </a:buClr>
              <a:buFontTx/>
              <a:buChar char="•"/>
            </a:pPr>
            <a:r>
              <a:rPr lang="en-US" sz="2800" u="sng" dirty="0" smtClean="0">
                <a:latin typeface="Century Gothic" pitchFamily="34" charset="0"/>
              </a:rPr>
              <a:t>Only</a:t>
            </a:r>
            <a:r>
              <a:rPr lang="en-US" sz="2800" dirty="0" smtClean="0">
                <a:latin typeface="Century Gothic" pitchFamily="34" charset="0"/>
              </a:rPr>
              <a:t> run this </a:t>
            </a:r>
            <a:r>
              <a:rPr lang="en-US" sz="2800" dirty="0">
                <a:latin typeface="Century Gothic" pitchFamily="34" charset="0"/>
              </a:rPr>
              <a:t>utility </a:t>
            </a:r>
            <a:r>
              <a:rPr lang="en-US" sz="2800" dirty="0" smtClean="0">
                <a:latin typeface="Century Gothic" pitchFamily="34" charset="0"/>
              </a:rPr>
              <a:t>when upgrading from </a:t>
            </a:r>
            <a:r>
              <a:rPr lang="en-US" sz="2800" dirty="0">
                <a:latin typeface="Century Gothic" pitchFamily="34" charset="0"/>
              </a:rPr>
              <a:t>MFG/PRO 8.6e or 9.0. </a:t>
            </a:r>
            <a:r>
              <a:rPr lang="en-US" sz="2800" dirty="0" smtClean="0">
                <a:latin typeface="Century Gothic" pitchFamily="34" charset="0"/>
              </a:rPr>
              <a:t>Refer </a:t>
            </a:r>
            <a:r>
              <a:rPr lang="en-US" sz="2800" dirty="0">
                <a:latin typeface="Century Gothic" pitchFamily="34" charset="0"/>
              </a:rPr>
              <a:t>to the Fixed Assets Conversion chapter </a:t>
            </a:r>
            <a:r>
              <a:rPr lang="en-US" sz="2800" dirty="0" smtClean="0">
                <a:latin typeface="Century Gothic" pitchFamily="34" charset="0"/>
              </a:rPr>
              <a:t>in the </a:t>
            </a:r>
            <a:r>
              <a:rPr lang="en-US" sz="2800" i="1" dirty="0" smtClean="0">
                <a:latin typeface="Century Gothic" pitchFamily="34" charset="0"/>
              </a:rPr>
              <a:t>QAD </a:t>
            </a:r>
            <a:r>
              <a:rPr lang="en-US" sz="2800" i="1" dirty="0">
                <a:latin typeface="Century Gothic" pitchFamily="34" charset="0"/>
              </a:rPr>
              <a:t>SE User Guide</a:t>
            </a:r>
            <a:r>
              <a:rPr lang="en-US" sz="2800" dirty="0">
                <a:latin typeface="Century Gothic" pitchFamily="34" charset="0"/>
              </a:rPr>
              <a:t> for more </a:t>
            </a:r>
            <a:r>
              <a:rPr lang="en-US" sz="2800" dirty="0" smtClean="0">
                <a:latin typeface="Century Gothic" pitchFamily="34" charset="0"/>
              </a:rPr>
              <a:t>information</a:t>
            </a:r>
            <a:endParaRPr lang="en-IE" sz="2800" dirty="0">
              <a:latin typeface="Century Gothic"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idx="1"/>
          </p:nvPr>
        </p:nvSpPr>
        <p:spPr>
          <a:xfrm>
            <a:off x="457200" y="892175"/>
            <a:ext cx="8229600" cy="5424488"/>
          </a:xfrm>
        </p:spPr>
        <p:txBody>
          <a:bodyPr tIns="91440" bIns="91440"/>
          <a:lstStyle/>
          <a:p>
            <a:pPr marL="914400" lvl="1" indent="-457200" defTabSz="914400" eaLnBrk="1" hangingPunct="1">
              <a:buFont typeface="Lucida Grande"/>
              <a:buNone/>
            </a:pPr>
            <a:endParaRPr lang="en-IE" dirty="0" smtClean="0">
              <a:solidFill>
                <a:srgbClr val="4F4F4F"/>
              </a:solidFill>
              <a:latin typeface="Century Gothic" pitchFamily="34" charset="0"/>
              <a:cs typeface="Century Gothic" pitchFamily="34" charset="0"/>
            </a:endParaRPr>
          </a:p>
          <a:p>
            <a:pPr marL="533400" indent="-533400" defTabSz="914400"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27650" name="Title 4"/>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Post-conversion Utilities</a:t>
            </a:r>
          </a:p>
        </p:txBody>
      </p:sp>
      <p:sp>
        <p:nvSpPr>
          <p:cNvPr id="27651" name="Rectangle 3"/>
          <p:cNvSpPr>
            <a:spLocks noChangeArrowheads="1"/>
          </p:cNvSpPr>
          <p:nvPr/>
        </p:nvSpPr>
        <p:spPr bwMode="auto">
          <a:xfrm>
            <a:off x="457200" y="881063"/>
            <a:ext cx="8153400" cy="4603750"/>
          </a:xfrm>
          <a:prstGeom prst="rect">
            <a:avLst/>
          </a:prstGeom>
          <a:noFill/>
          <a:ln w="9525">
            <a:noFill/>
            <a:miter lim="800000"/>
            <a:headEnd/>
            <a:tailEnd/>
          </a:ln>
        </p:spPr>
        <p:txBody>
          <a:bodyPr tIns="91440" bIns="91440"/>
          <a:lstStyle/>
          <a:p>
            <a:pPr marL="342900" indent="-342900" defTabSz="914400">
              <a:lnSpc>
                <a:spcPct val="80000"/>
              </a:lnSpc>
              <a:spcBef>
                <a:spcPct val="30000"/>
              </a:spcBef>
              <a:buClr>
                <a:schemeClr val="accent2"/>
              </a:buClr>
              <a:buFontTx/>
              <a:buChar char="•"/>
            </a:pPr>
            <a:r>
              <a:rPr lang="en-IE" sz="2400" dirty="0">
                <a:solidFill>
                  <a:srgbClr val="B2B2B2"/>
                </a:solidFill>
                <a:latin typeface="Century Gothic" pitchFamily="34" charset="0"/>
              </a:rPr>
              <a:t>Fixed Assets Migration Utility</a:t>
            </a:r>
          </a:p>
          <a:p>
            <a:pPr marL="342900" indent="-342900" defTabSz="914400">
              <a:lnSpc>
                <a:spcPct val="80000"/>
              </a:lnSpc>
              <a:spcBef>
                <a:spcPct val="30000"/>
              </a:spcBef>
              <a:buClr>
                <a:schemeClr val="accent2"/>
              </a:buClr>
              <a:buFontTx/>
              <a:buChar char="•"/>
            </a:pPr>
            <a:r>
              <a:rPr lang="en-IE" sz="2400" dirty="0">
                <a:latin typeface="Century Gothic" pitchFamily="34" charset="0"/>
              </a:rPr>
              <a:t>Table Extension Domain Conversion – Part 2</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1121</TotalTime>
  <Words>2907</Words>
  <Application>Microsoft Office PowerPoint</Application>
  <PresentationFormat>On-screen Show (4:3)</PresentationFormat>
  <Paragraphs>436</Paragraphs>
  <Slides>70</Slides>
  <Notes>9</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QAD 2010 Template</vt:lpstr>
      <vt:lpstr>Part 4 – Post-conversion</vt:lpstr>
      <vt:lpstr>Post-conversion Introduction</vt:lpstr>
      <vt:lpstr>Overview of Post-conversion Steps</vt:lpstr>
      <vt:lpstr>Overview of Post-conversion Steps</vt:lpstr>
      <vt:lpstr>Overview of Post-conversion Steps</vt:lpstr>
      <vt:lpstr>Post-conversion Utilities </vt:lpstr>
      <vt:lpstr>Post-conversion Utilities</vt:lpstr>
      <vt:lpstr>Fixed Assets Migration Utility</vt:lpstr>
      <vt:lpstr>Post-conversion Utilities</vt:lpstr>
      <vt:lpstr>Table Extension Domain Conversion – Part 2</vt:lpstr>
      <vt:lpstr>Post-conversion Utilities</vt:lpstr>
      <vt:lpstr>Sales Order Balance Update</vt:lpstr>
      <vt:lpstr>Post-conversion Utilities</vt:lpstr>
      <vt:lpstr>Document Credit Terms</vt:lpstr>
      <vt:lpstr>Post-conversion Data Validations</vt:lpstr>
      <vt:lpstr>Post-conversion Data Validations</vt:lpstr>
      <vt:lpstr>System Consistency Check</vt:lpstr>
      <vt:lpstr>System Consistency Check</vt:lpstr>
      <vt:lpstr>System Consistency Check</vt:lpstr>
      <vt:lpstr>Post-conversion Data Validations</vt:lpstr>
      <vt:lpstr>Financials Consistency Check</vt:lpstr>
      <vt:lpstr>Financials Consistency Check</vt:lpstr>
      <vt:lpstr>Financials Consistency Check</vt:lpstr>
      <vt:lpstr>Post-conversion Data Validations</vt:lpstr>
      <vt:lpstr>Post-conversion – Integrity Check</vt:lpstr>
      <vt:lpstr>Post-conversion Integrity – Menu</vt:lpstr>
      <vt:lpstr>Post-conversion – GL Integrity (Sum)</vt:lpstr>
      <vt:lpstr>Post-conversion – GL Integrity (Detail)</vt:lpstr>
      <vt:lpstr>Post-conversion – AR Integrity</vt:lpstr>
      <vt:lpstr>Post-conversion – AP Integrity</vt:lpstr>
      <vt:lpstr>Post-conversion Data Validations</vt:lpstr>
      <vt:lpstr>Operational Account Structure Validation</vt:lpstr>
      <vt:lpstr>Operational Account Structure Validation</vt:lpstr>
      <vt:lpstr>Operational Account Structure Validation</vt:lpstr>
      <vt:lpstr>Post-conversion Data Validations</vt:lpstr>
      <vt:lpstr>Reconciliation Reports</vt:lpstr>
      <vt:lpstr>Reconciliation Reports</vt:lpstr>
      <vt:lpstr>Reconciliation Reports</vt:lpstr>
      <vt:lpstr>Reconciliation Reports</vt:lpstr>
      <vt:lpstr>Post-conversion Reports</vt:lpstr>
      <vt:lpstr>Suggested Process Flow &amp; Static Data Validation</vt:lpstr>
      <vt:lpstr>Suggested Process Flow &amp; Static Data Validation</vt:lpstr>
      <vt:lpstr>Suggested Process Flow &amp; Static Data Validation</vt:lpstr>
      <vt:lpstr> Suggested Process Flow and Static Data Validation</vt:lpstr>
      <vt:lpstr>Post-conversion Set Up – Mandatory Data</vt:lpstr>
      <vt:lpstr>Post-conversion Set-up – Mandatory Data</vt:lpstr>
      <vt:lpstr>Post-conversion Set Up – Mandatory Data</vt:lpstr>
      <vt:lpstr>Post-conversion Set Up – Mandatory Data</vt:lpstr>
      <vt:lpstr>Daybooks</vt:lpstr>
      <vt:lpstr>Post-conversion Set Up – Mandatory Data</vt:lpstr>
      <vt:lpstr>Security</vt:lpstr>
      <vt:lpstr>Post-conversion Set Up – Mandatory Data</vt:lpstr>
      <vt:lpstr>Tax Periods</vt:lpstr>
      <vt:lpstr>Post-conversion Set Up – Mandatory Data</vt:lpstr>
      <vt:lpstr>Reporting Periods</vt:lpstr>
      <vt:lpstr>Post-conversion Set Up – Mandatory Data</vt:lpstr>
      <vt:lpstr>Profiles</vt:lpstr>
      <vt:lpstr>Post-conversion Set Up – Mandatory Data</vt:lpstr>
      <vt:lpstr>Configure Daemons</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Post-conversion Set Up – Non-mandatory Data</vt:lpstr>
      <vt:lpstr>Slide 69</vt:lpstr>
      <vt:lpstr>Slide 70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118</cp:revision>
  <dcterms:created xsi:type="dcterms:W3CDTF">2010-10-05T00:44:07Z</dcterms:created>
  <dcterms:modified xsi:type="dcterms:W3CDTF">2013-10-03T17:21:42Z</dcterms:modified>
</cp:coreProperties>
</file>