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88" r:id="rId2"/>
  </p:sldMasterIdLst>
  <p:notesMasterIdLst>
    <p:notesMasterId r:id="rId56"/>
  </p:notesMasterIdLst>
  <p:sldIdLst>
    <p:sldId id="257" r:id="rId3"/>
    <p:sldId id="321" r:id="rId4"/>
    <p:sldId id="258" r:id="rId5"/>
    <p:sldId id="260" r:id="rId6"/>
    <p:sldId id="285" r:id="rId7"/>
    <p:sldId id="287" r:id="rId8"/>
    <p:sldId id="288" r:id="rId9"/>
    <p:sldId id="290" r:id="rId10"/>
    <p:sldId id="289" r:id="rId11"/>
    <p:sldId id="337" r:id="rId12"/>
    <p:sldId id="335" r:id="rId13"/>
    <p:sldId id="338" r:id="rId14"/>
    <p:sldId id="354" r:id="rId15"/>
    <p:sldId id="353" r:id="rId16"/>
    <p:sldId id="346" r:id="rId17"/>
    <p:sldId id="347" r:id="rId18"/>
    <p:sldId id="355" r:id="rId19"/>
    <p:sldId id="356" r:id="rId20"/>
    <p:sldId id="348" r:id="rId21"/>
    <p:sldId id="351" r:id="rId22"/>
    <p:sldId id="349" r:id="rId23"/>
    <p:sldId id="350" r:id="rId24"/>
    <p:sldId id="352" r:id="rId25"/>
    <p:sldId id="357" r:id="rId26"/>
    <p:sldId id="280" r:id="rId27"/>
    <p:sldId id="281" r:id="rId28"/>
    <p:sldId id="282" r:id="rId29"/>
    <p:sldId id="283" r:id="rId30"/>
    <p:sldId id="284" r:id="rId31"/>
    <p:sldId id="291" r:id="rId32"/>
    <p:sldId id="360" r:id="rId33"/>
    <p:sldId id="286" r:id="rId34"/>
    <p:sldId id="294" r:id="rId35"/>
    <p:sldId id="296" r:id="rId36"/>
    <p:sldId id="336" r:id="rId37"/>
    <p:sldId id="292" r:id="rId38"/>
    <p:sldId id="359" r:id="rId39"/>
    <p:sldId id="361" r:id="rId40"/>
    <p:sldId id="363" r:id="rId41"/>
    <p:sldId id="297" r:id="rId42"/>
    <p:sldId id="298" r:id="rId43"/>
    <p:sldId id="299" r:id="rId44"/>
    <p:sldId id="300" r:id="rId45"/>
    <p:sldId id="301" r:id="rId46"/>
    <p:sldId id="320" r:id="rId47"/>
    <p:sldId id="302" r:id="rId48"/>
    <p:sldId id="303" r:id="rId49"/>
    <p:sldId id="305" r:id="rId50"/>
    <p:sldId id="306" r:id="rId51"/>
    <p:sldId id="307" r:id="rId52"/>
    <p:sldId id="308" r:id="rId53"/>
    <p:sldId id="339" r:id="rId54"/>
    <p:sldId id="345" r:id="rId55"/>
  </p:sldIdLst>
  <p:sldSz cx="9144000" cy="6858000" type="screen4x3"/>
  <p:notesSz cx="6858000" cy="9144000"/>
  <p:custDataLst>
    <p:tags r:id="rId57"/>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4F4F"/>
    <a:srgbClr val="E6EDF6"/>
    <a:srgbClr val="DCE6F2"/>
    <a:srgbClr val="4F81BD"/>
    <a:srgbClr val="0000CC"/>
    <a:srgbClr val="808080"/>
    <a:srgbClr val="62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44" autoAdjust="0"/>
    <p:restoredTop sz="76714" autoAdjust="0"/>
  </p:normalViewPr>
  <p:slideViewPr>
    <p:cSldViewPr snapToGrid="0">
      <p:cViewPr>
        <p:scale>
          <a:sx n="86" d="100"/>
          <a:sy n="86" d="100"/>
        </p:scale>
        <p:origin x="-528" y="-49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1432"/>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gs" Target="tags/tag1.xml"/><Relationship Id="rId61"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5325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3009AC11-3840-4821-9659-66AE4994D92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73066005-AE49-4854-9F1C-2BD75CB16D66}" type="slidenum">
              <a:rPr lang="en-US" smtClean="0"/>
              <a:pPr/>
              <a:t>1</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B60917F9-658D-4C81-A620-B03CBAB87AF5}" type="slidenum">
              <a:rPr lang="en-US" smtClean="0"/>
              <a:pPr/>
              <a:t>10</a:t>
            </a:fld>
            <a:endParaRPr lang="en-US" smtClean="0"/>
          </a:p>
        </p:txBody>
      </p:sp>
      <p:sp>
        <p:nvSpPr>
          <p:cNvPr id="56323" name="Rectangle 2"/>
          <p:cNvSpPr>
            <a:spLocks noGrp="1" noRot="1" noChangeAspect="1" noChangeArrowheads="1" noTextEdit="1"/>
          </p:cNvSpPr>
          <p:nvPr>
            <p:ph type="sldImg"/>
          </p:nvPr>
        </p:nvSpPr>
        <p:spPr>
          <a:xfrm>
            <a:off x="1144588" y="685800"/>
            <a:ext cx="4572000" cy="3429000"/>
          </a:xfrm>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B3BCE8C-BA2F-4AB7-AF88-B5AB55419029}" type="slidenum">
              <a:rPr lang="en-US" smtClean="0"/>
              <a:pPr/>
              <a:t>11</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6AD2302A-124B-4FFE-82EB-5100B8AD9424}" type="slidenum">
              <a:rPr lang="en-US" smtClean="0"/>
              <a:pPr/>
              <a:t>15</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1AD5594-5254-4D30-BC61-007A64422FBD}" type="slidenum">
              <a:rPr lang="en-US" smtClean="0"/>
              <a:pPr/>
              <a:t>16</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F5DF4FAE-D8B1-4A38-A0EA-F6F384B04973}" type="slidenum">
              <a:rPr lang="en-US" smtClean="0"/>
              <a:pPr/>
              <a:t>19</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E9E1672E-9C09-472B-99F7-E2E2963B3EF4}" type="slidenum">
              <a:rPr lang="en-US" smtClean="0"/>
              <a:pPr/>
              <a:t>20</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lnSpc>
                <a:spcPct val="80000"/>
              </a:lnSpc>
            </a:pPr>
            <a:endParaRPr lang="en-US" sz="80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6AFBF488-2233-4E3A-800F-259A3E5C0E0B}" type="slidenum">
              <a:rPr lang="en-US" smtClean="0"/>
              <a:pPr/>
              <a:t>21</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540B51DC-ECF6-4EB3-AAD5-C8A66C6D2A9B}" type="slidenum">
              <a:rPr lang="en-US" smtClean="0"/>
              <a:pPr/>
              <a:t>22</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2B90873C-C990-4FFC-ABB6-A6EF27BCBF0A}" type="slidenum">
              <a:rPr lang="en-US" smtClean="0"/>
              <a:pPr/>
              <a:t>23</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DA6379B-A2B4-4C06-998A-046A7A5DC04E}" type="slidenum">
              <a:rPr lang="en-US" smtClean="0"/>
              <a:pPr/>
              <a:t>30</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4DA6379B-A2B4-4C06-998A-046A7A5DC04E}" type="slidenum">
              <a:rPr lang="en-US" smtClean="0"/>
              <a:pPr/>
              <a:t>31</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13259313-12B8-472A-A367-B2C1DA51EF78}" type="slidenum">
              <a:rPr lang="en-US" smtClean="0"/>
              <a:pPr/>
              <a:t>33</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36</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lvl="1" eaLnBrk="1" hangingPunct="1">
              <a:lnSpc>
                <a:spcPct val="80000"/>
              </a:lnSpc>
            </a:pPr>
            <a:endParaRPr lang="en-US" sz="8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37</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Multi-entity processing enables you to group entities together, so that you can save time by carrying out period end activities for multiple entities at once without the need to switch between entities. Multi-entity activities reduce data maintenance time and provide better control over routine and largely repetitive period end tasks.</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First, decide if multi-entity processing is applicable; if so, determine the entities to which multi-entity processing applies.</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There is no restriction based on the domain of the entity, and an entity can feature in more than one entity group.</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7950D04-9157-4C91-8684-451100070A3E}" type="slidenum">
              <a:rPr lang="en-US" smtClean="0"/>
              <a:pPr/>
              <a:t>39</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80000"/>
              </a:lnSpc>
              <a:spcBef>
                <a:spcPct val="30000"/>
              </a:spcBef>
              <a:spcAft>
                <a:spcPct val="0"/>
              </a:spcAft>
              <a:buClrTx/>
              <a:buSzTx/>
              <a:buFontTx/>
              <a:buNone/>
              <a:tabLst/>
              <a:defRPr/>
            </a:pPr>
            <a:r>
              <a:rPr lang="en-IE" sz="1200" kern="1200" baseline="0" dirty="0" smtClean="0">
                <a:solidFill>
                  <a:schemeClr val="tx1"/>
                </a:solidFill>
                <a:latin typeface="Arial" charset="0"/>
                <a:ea typeface="+mn-ea"/>
                <a:cs typeface="+mn-cs"/>
              </a:rPr>
              <a:t>There is no restriction based on the domain of the entity, and an entity can feature in more than one entity group.</a:t>
            </a:r>
          </a:p>
          <a:p>
            <a:pPr marL="0" marR="0" lvl="0" indent="0" algn="l" defTabSz="914400" rtl="0" eaLnBrk="1" fontAlgn="base" latinLnBrk="0" hangingPunct="1">
              <a:lnSpc>
                <a:spcPct val="80000"/>
              </a:lnSpc>
              <a:spcBef>
                <a:spcPct val="30000"/>
              </a:spcBef>
              <a:spcAft>
                <a:spcPct val="0"/>
              </a:spcAft>
              <a:buClrTx/>
              <a:buSzTx/>
              <a:buFontTx/>
              <a:buNone/>
              <a:tabLst/>
              <a:defRPr/>
            </a:pPr>
            <a:endParaRPr lang="en-IE" sz="1200" kern="1200" baseline="0" dirty="0" smtClean="0">
              <a:solidFill>
                <a:schemeClr val="tx1"/>
              </a:solidFill>
              <a:latin typeface="Arial" charset="0"/>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22AFF21-6F69-48CC-B1F3-E05674B16CC8}" type="slidenum">
              <a:rPr lang="en-US" smtClean="0"/>
              <a:pPr/>
              <a:t>40</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F724050-8AE3-49F2-B89F-C7F7869296DA}" type="slidenum">
              <a:rPr lang="en-US" smtClean="0"/>
              <a:pPr/>
              <a:t>41</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A82ECC3-E936-47D9-8774-0CAA5AC5BCE0}" type="slidenum">
              <a:rPr lang="en-US" smtClean="0"/>
              <a:pPr/>
              <a:t>42</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04C7CDA4-5CE3-43FE-B170-E864488D76B1}" type="slidenum">
              <a:rPr lang="en-US" smtClean="0"/>
              <a:pPr/>
              <a:t>43</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marL="228600" indent="-228600"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22E23EA0-45A2-42A6-8FEC-F54C2D94C93B}" type="slidenum">
              <a:rPr lang="en-US" smtClean="0"/>
              <a:pPr/>
              <a:t>44</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C0991EE3-97BC-46B6-A91D-63E1F12A4FC7}" type="slidenum">
              <a:rPr lang="en-US" smtClean="0"/>
              <a:pPr/>
              <a:t>46</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514A3C81-9250-45A0-947C-3FC1B764C0C6}" type="slidenum">
              <a:rPr lang="en-US" smtClean="0"/>
              <a:pPr/>
              <a:t>47</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lnSpc>
                <a:spcPct val="80000"/>
              </a:lnSpc>
            </a:pPr>
            <a:endParaRPr lang="en-US" sz="100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CAB5753E-3468-4ACD-AE2B-41A937891C16}" type="slidenum">
              <a:rPr lang="en-US" smtClean="0"/>
              <a:pPr/>
              <a:t>48</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lnSpc>
                <a:spcPct val="80000"/>
              </a:lnSpc>
            </a:pPr>
            <a:endParaRPr lang="en-US" sz="80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9648E7E8-7FA9-471F-B1C6-8E083980F2E6}" type="slidenum">
              <a:rPr lang="en-US" smtClean="0"/>
              <a:pPr/>
              <a:t>49</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lnSpc>
                <a:spcPct val="90000"/>
              </a:lnSpc>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6AB1D16D-28C1-4DFC-B448-FCEDCA2FC2BF}" type="slidenum">
              <a:rPr lang="en-US" smtClean="0"/>
              <a:pPr/>
              <a:t>51</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53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6A54AA4-0A40-49F1-9299-3031997883B3}" type="slidenum">
              <a:rPr lang="en-US" smtClean="0"/>
              <a:pPr/>
              <a:t>7</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EF-FFSB-.</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2008-EF-FFSB-.</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43688"/>
            <a:ext cx="1143000" cy="214312"/>
          </a:xfrm>
          <a:prstGeom prst="rect">
            <a:avLst/>
          </a:prstGeom>
          <a:noFill/>
          <a:ln w="9525">
            <a:noFill/>
            <a:miter lim="800000"/>
            <a:headEnd/>
            <a:tailEnd/>
          </a:ln>
          <a:effectLst/>
        </p:spPr>
        <p:txBody>
          <a:bodyPr>
            <a:spAutoFit/>
          </a:bodyPr>
          <a:lstStyle/>
          <a:p>
            <a:pPr algn="l">
              <a:spcBef>
                <a:spcPct val="50000"/>
              </a:spcBef>
              <a:defRPr/>
            </a:pPr>
            <a:r>
              <a:rPr lang="en-US" sz="800">
                <a:solidFill>
                  <a:schemeClr val="bg2"/>
                </a:solidFill>
                <a:latin typeface="Arial" charset="0"/>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696200" y="6648450"/>
            <a:ext cx="14478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atin typeface="Arial" charset="0"/>
              </a:defRPr>
            </a:lvl1pPr>
          </a:lstStyle>
          <a:p>
            <a:pPr>
              <a:defRPr/>
            </a:pPr>
            <a:r>
              <a:rPr lang="en-US"/>
              <a:t>2008-EF-FFSB-.</a:t>
            </a:r>
          </a:p>
        </p:txBody>
      </p:sp>
    </p:spTree>
  </p:cSld>
  <p:clrMap bg1="lt1" tx1="dk1" bg2="lt2" tx2="dk2" accent1="accent1" accent2="accent2" accent3="accent3" accent4="accent4" accent5="accent5" accent6="accent6" hlink="hlink" folHlink="folHlink"/>
  <p:sldLayoutIdLst>
    <p:sldLayoutId id="2147483687"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EF-FFSB-.</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image" Target="../media/image19.jpe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22.jpeg"/><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4.jpeg"/><Relationship Id="rId7"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17.xml"/><Relationship Id="rId5" Type="http://schemas.openxmlformats.org/officeDocument/2006/relationships/image" Target="../media/image34.jpeg"/><Relationship Id="rId4" Type="http://schemas.openxmlformats.org/officeDocument/2006/relationships/image" Target="../media/image33.jpeg"/></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image" Target="../media/image41.png"/></Relationships>
</file>

<file path=ppt/slides/_rels/slide4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17.xml"/><Relationship Id="rId5" Type="http://schemas.openxmlformats.org/officeDocument/2006/relationships/image" Target="../media/image44.png"/><Relationship Id="rId4" Type="http://schemas.openxmlformats.org/officeDocument/2006/relationships/image" Target="../media/image43.png"/></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8.jpeg"/><Relationship Id="rId4"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a:bodyPr>
          <a:lstStyle/>
          <a:p>
            <a:r>
              <a:rPr lang="en-US" sz="2400" dirty="0" smtClean="0"/>
              <a:t>Setting Up Financial Foundations</a:t>
            </a:r>
          </a:p>
        </p:txBody>
      </p:sp>
      <p:sp>
        <p:nvSpPr>
          <p:cNvPr id="3075" name="Rectangle 3"/>
          <p:cNvSpPr>
            <a:spLocks noGrp="1" noChangeArrowheads="1"/>
          </p:cNvSpPr>
          <p:nvPr>
            <p:ph type="body" sz="quarter" idx="10"/>
          </p:nvPr>
        </p:nvSpPr>
        <p:spPr/>
        <p:txBody>
          <a:bodyPr/>
          <a:lstStyle/>
          <a:p>
            <a:pPr eaLnBrk="1" hangingPunct="1"/>
            <a:endParaRPr lang="en-US" sz="2000" b="1" dirty="0" smtClean="0"/>
          </a:p>
        </p:txBody>
      </p:sp>
      <p:sp>
        <p:nvSpPr>
          <p:cNvPr id="5" name="Text Placeholder 4"/>
          <p:cNvSpPr>
            <a:spLocks noGrp="1"/>
          </p:cNvSpPr>
          <p:nvPr>
            <p:ph type="body" sz="quarter" idx="11"/>
          </p:nvPr>
        </p:nvSpPr>
        <p:spPr/>
        <p:txBody>
          <a:bodyPr/>
          <a:lstStyle/>
          <a:p>
            <a:r>
              <a:rPr lang="en-IE" dirty="0" smtClean="0"/>
              <a:t>Enterprise </a:t>
            </a:r>
            <a:r>
              <a:rPr lang="en-IE" smtClean="0"/>
              <a:t>Financials Fundamentals</a:t>
            </a:r>
            <a:endParaRPr lang="en-US"/>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Font typeface="Webdings" pitchFamily="18" charset="2"/>
              <a:buNone/>
            </a:pPr>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endParaRPr lang="en-US" dirty="0" smtClean="0"/>
          </a:p>
          <a:p>
            <a:pPr eaLnBrk="1" hangingPunct="1">
              <a:spcBef>
                <a:spcPts val="1800"/>
              </a:spcBef>
            </a:pPr>
            <a:r>
              <a:rPr lang="en-US" dirty="0" smtClean="0"/>
              <a:t>To connect data in different shared set types</a:t>
            </a:r>
          </a:p>
          <a:p>
            <a:pPr eaLnBrk="1" hangingPunct="1">
              <a:spcBef>
                <a:spcPts val="1800"/>
              </a:spcBef>
            </a:pPr>
            <a:r>
              <a:rPr lang="en-US" dirty="0" smtClean="0"/>
              <a:t>To solve one to many relationship</a:t>
            </a:r>
          </a:p>
        </p:txBody>
      </p:sp>
      <p:sp>
        <p:nvSpPr>
          <p:cNvPr id="12291" name="Rectangle 2"/>
          <p:cNvSpPr>
            <a:spLocks noGrp="1" noChangeArrowheads="1"/>
          </p:cNvSpPr>
          <p:nvPr>
            <p:ph type="title"/>
          </p:nvPr>
        </p:nvSpPr>
        <p:spPr/>
        <p:txBody>
          <a:bodyPr/>
          <a:lstStyle/>
          <a:p>
            <a:pPr eaLnBrk="1" hangingPunct="1"/>
            <a:r>
              <a:rPr lang="en-US" smtClean="0"/>
              <a:t>Profiles</a:t>
            </a:r>
          </a:p>
        </p:txBody>
      </p:sp>
      <p:sp>
        <p:nvSpPr>
          <p:cNvPr id="12290" name="Footer Placeholder 3"/>
          <p:cNvSpPr>
            <a:spLocks noGrp="1"/>
          </p:cNvSpPr>
          <p:nvPr>
            <p:ph type="ftr" sz="quarter" idx="10"/>
          </p:nvPr>
        </p:nvSpPr>
        <p:spPr>
          <a:noFill/>
        </p:spPr>
        <p:txBody>
          <a:bodyPr/>
          <a:lstStyle/>
          <a:p>
            <a:r>
              <a:rPr lang="en-US" smtClean="0"/>
              <a:t>EF-FFSB-091</a:t>
            </a:r>
          </a:p>
        </p:txBody>
      </p:sp>
      <p:sp>
        <p:nvSpPr>
          <p:cNvPr id="12293" name="Oval 4"/>
          <p:cNvSpPr>
            <a:spLocks noChangeArrowheads="1"/>
          </p:cNvSpPr>
          <p:nvPr/>
        </p:nvSpPr>
        <p:spPr bwMode="auto">
          <a:xfrm>
            <a:off x="152400" y="1638300"/>
            <a:ext cx="2667000" cy="1676400"/>
          </a:xfrm>
          <a:prstGeom prst="ellipse">
            <a:avLst/>
          </a:prstGeom>
          <a:solidFill>
            <a:schemeClr val="accent1">
              <a:lumMod val="20000"/>
              <a:lumOff val="80000"/>
            </a:schemeClr>
          </a:solidFill>
          <a:ln w="28575" algn="ctr">
            <a:solidFill>
              <a:srgbClr val="6287C6"/>
            </a:solidFill>
            <a:round/>
            <a:headEnd/>
            <a:tailEnd/>
          </a:ln>
          <a:effectLst/>
        </p:spPr>
        <p:txBody>
          <a:bodyPr wrap="none" tIns="91440" bIns="91440" anchor="ctr"/>
          <a:lstStyle/>
          <a:p>
            <a:r>
              <a:rPr lang="en-US">
                <a:latin typeface="+mj-lt"/>
              </a:rPr>
              <a:t>Shared set:</a:t>
            </a:r>
          </a:p>
          <a:p>
            <a:r>
              <a:rPr lang="en-US">
                <a:latin typeface="+mj-lt"/>
              </a:rPr>
              <a:t>customers</a:t>
            </a:r>
          </a:p>
        </p:txBody>
      </p:sp>
      <p:sp>
        <p:nvSpPr>
          <p:cNvPr id="12294" name="Oval 5"/>
          <p:cNvSpPr>
            <a:spLocks noChangeArrowheads="1"/>
          </p:cNvSpPr>
          <p:nvPr/>
        </p:nvSpPr>
        <p:spPr bwMode="auto">
          <a:xfrm>
            <a:off x="6248400" y="1638300"/>
            <a:ext cx="2667000" cy="1752600"/>
          </a:xfrm>
          <a:prstGeom prst="ellipse">
            <a:avLst/>
          </a:prstGeom>
          <a:solidFill>
            <a:schemeClr val="accent1">
              <a:lumMod val="20000"/>
              <a:lumOff val="80000"/>
            </a:schemeClr>
          </a:solidFill>
          <a:ln w="28575" algn="ctr">
            <a:solidFill>
              <a:srgbClr val="6287C6"/>
            </a:solidFill>
            <a:round/>
            <a:headEnd/>
            <a:tailEnd/>
          </a:ln>
          <a:effectLst/>
        </p:spPr>
        <p:txBody>
          <a:bodyPr wrap="none" tIns="91440" bIns="91440" anchor="ctr"/>
          <a:lstStyle/>
          <a:p>
            <a:r>
              <a:rPr lang="en-US">
                <a:latin typeface="+mj-lt"/>
              </a:rPr>
              <a:t>Shared set:</a:t>
            </a:r>
          </a:p>
          <a:p>
            <a:r>
              <a:rPr lang="en-US">
                <a:latin typeface="+mj-lt"/>
              </a:rPr>
              <a:t>GL accounts</a:t>
            </a:r>
          </a:p>
        </p:txBody>
      </p:sp>
      <p:sp>
        <p:nvSpPr>
          <p:cNvPr id="12295" name="Oval 6"/>
          <p:cNvSpPr>
            <a:spLocks noChangeArrowheads="1"/>
          </p:cNvSpPr>
          <p:nvPr/>
        </p:nvSpPr>
        <p:spPr bwMode="auto">
          <a:xfrm>
            <a:off x="4038600" y="1638300"/>
            <a:ext cx="1066800" cy="1828800"/>
          </a:xfrm>
          <a:prstGeom prst="ellipse">
            <a:avLst/>
          </a:prstGeom>
          <a:solidFill>
            <a:schemeClr val="accent6">
              <a:lumMod val="40000"/>
              <a:lumOff val="60000"/>
            </a:schemeClr>
          </a:solidFill>
          <a:ln w="28575" algn="ctr">
            <a:solidFill>
              <a:srgbClr val="6287C6"/>
            </a:solidFill>
            <a:round/>
            <a:headEnd/>
            <a:tailEnd/>
          </a:ln>
        </p:spPr>
        <p:txBody>
          <a:bodyPr wrap="none" tIns="91440" bIns="91440" anchor="ctr"/>
          <a:lstStyle/>
          <a:p>
            <a:r>
              <a:rPr lang="en-US">
                <a:latin typeface="+mj-lt"/>
              </a:rPr>
              <a:t>Profile</a:t>
            </a:r>
          </a:p>
        </p:txBody>
      </p:sp>
      <p:sp>
        <p:nvSpPr>
          <p:cNvPr id="12296" name="AutoShape 7"/>
          <p:cNvSpPr>
            <a:spLocks noChangeArrowheads="1"/>
          </p:cNvSpPr>
          <p:nvPr/>
        </p:nvSpPr>
        <p:spPr bwMode="auto">
          <a:xfrm>
            <a:off x="2895600" y="2324100"/>
            <a:ext cx="914400" cy="457200"/>
          </a:xfrm>
          <a:prstGeom prst="rightArrow">
            <a:avLst>
              <a:gd name="adj1" fmla="val 50000"/>
              <a:gd name="adj2" fmla="val 50000"/>
            </a:avLst>
          </a:prstGeom>
          <a:solidFill>
            <a:schemeClr val="accent1"/>
          </a:solidFill>
          <a:ln w="9525" algn="ctr">
            <a:solidFill>
              <a:schemeClr val="tx1"/>
            </a:solidFill>
            <a:miter lim="800000"/>
            <a:headEnd/>
            <a:tailEnd/>
          </a:ln>
        </p:spPr>
        <p:txBody>
          <a:bodyPr wrap="none" tIns="91440" bIns="91440" anchor="ctr"/>
          <a:lstStyle/>
          <a:p>
            <a:endParaRPr lang="en-US">
              <a:latin typeface="+mj-lt"/>
            </a:endParaRPr>
          </a:p>
        </p:txBody>
      </p:sp>
      <p:sp>
        <p:nvSpPr>
          <p:cNvPr id="12297" name="AutoShape 8"/>
          <p:cNvSpPr>
            <a:spLocks noChangeArrowheads="1"/>
          </p:cNvSpPr>
          <p:nvPr/>
        </p:nvSpPr>
        <p:spPr bwMode="auto">
          <a:xfrm>
            <a:off x="5257800" y="2324100"/>
            <a:ext cx="914400" cy="457200"/>
          </a:xfrm>
          <a:prstGeom prst="rightArrow">
            <a:avLst>
              <a:gd name="adj1" fmla="val 50000"/>
              <a:gd name="adj2" fmla="val 50000"/>
            </a:avLst>
          </a:prstGeom>
          <a:solidFill>
            <a:schemeClr val="accent1"/>
          </a:solidFill>
          <a:ln w="9525" algn="ctr">
            <a:solidFill>
              <a:schemeClr val="tx1"/>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Grp="1" noChangeArrowheads="1"/>
          </p:cNvSpPr>
          <p:nvPr>
            <p:ph idx="1"/>
          </p:nvPr>
        </p:nvSpPr>
        <p:spPr/>
        <p:txBody>
          <a:bodyPr/>
          <a:lstStyle/>
          <a:p>
            <a:pPr eaLnBrk="1" hangingPunct="1"/>
            <a:r>
              <a:rPr lang="en-US" dirty="0" smtClean="0"/>
              <a:t>Ten predefined profile types</a:t>
            </a:r>
          </a:p>
          <a:p>
            <a:pPr eaLnBrk="1" hangingPunct="1">
              <a:spcBef>
                <a:spcPts val="1800"/>
              </a:spcBef>
            </a:pPr>
            <a:r>
              <a:rPr lang="en-US" dirty="0" smtClean="0"/>
              <a:t>In the grid, specify records to link to the profile for each listed shared set (domain)</a:t>
            </a:r>
          </a:p>
        </p:txBody>
      </p:sp>
      <p:sp>
        <p:nvSpPr>
          <p:cNvPr id="13316" name="Rectangle 2"/>
          <p:cNvSpPr>
            <a:spLocks noGrp="1" noChangeArrowheads="1"/>
          </p:cNvSpPr>
          <p:nvPr>
            <p:ph type="title"/>
          </p:nvPr>
        </p:nvSpPr>
        <p:spPr/>
        <p:txBody>
          <a:bodyPr/>
          <a:lstStyle/>
          <a:p>
            <a:pPr eaLnBrk="1" hangingPunct="1"/>
            <a:r>
              <a:rPr lang="en-US" dirty="0" smtClean="0"/>
              <a:t>Profiles Setup</a:t>
            </a:r>
          </a:p>
        </p:txBody>
      </p:sp>
      <p:sp>
        <p:nvSpPr>
          <p:cNvPr id="13314" name="Footer Placeholder 3"/>
          <p:cNvSpPr>
            <a:spLocks noGrp="1"/>
          </p:cNvSpPr>
          <p:nvPr>
            <p:ph type="ftr" sz="quarter" idx="10"/>
          </p:nvPr>
        </p:nvSpPr>
        <p:spPr>
          <a:noFill/>
        </p:spPr>
        <p:txBody>
          <a:bodyPr/>
          <a:lstStyle/>
          <a:p>
            <a:r>
              <a:rPr lang="en-US" smtClean="0"/>
              <a:t>EF-FFSB-092</a:t>
            </a:r>
          </a:p>
        </p:txBody>
      </p:sp>
      <p:pic>
        <p:nvPicPr>
          <p:cNvPr id="13315" name="Picture 7"/>
          <p:cNvPicPr>
            <a:picLocks noChangeAspect="1" noChangeArrowheads="1"/>
          </p:cNvPicPr>
          <p:nvPr/>
        </p:nvPicPr>
        <p:blipFill>
          <a:blip r:embed="rId3" cstate="print"/>
          <a:srcRect/>
          <a:stretch>
            <a:fillRect/>
          </a:stretch>
        </p:blipFill>
        <p:spPr bwMode="auto">
          <a:xfrm>
            <a:off x="1809750" y="2647950"/>
            <a:ext cx="5524500" cy="3228975"/>
          </a:xfrm>
          <a:prstGeom prst="rect">
            <a:avLst/>
          </a:prstGeom>
          <a:noFill/>
          <a:ln w="9525" algn="ctr">
            <a:noFill/>
            <a:miter lim="800000"/>
            <a:headEnd/>
            <a:tailEnd/>
          </a:ln>
        </p:spPr>
      </p:pic>
      <p:sp>
        <p:nvSpPr>
          <p:cNvPr id="13318" name="Rectangle 6"/>
          <p:cNvSpPr>
            <a:spLocks noChangeArrowheads="1"/>
          </p:cNvSpPr>
          <p:nvPr/>
        </p:nvSpPr>
        <p:spPr bwMode="auto">
          <a:xfrm>
            <a:off x="1962150" y="4781550"/>
            <a:ext cx="5334000" cy="1066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13319" name="Oval 8"/>
          <p:cNvSpPr>
            <a:spLocks noChangeArrowheads="1"/>
          </p:cNvSpPr>
          <p:nvPr/>
        </p:nvSpPr>
        <p:spPr bwMode="auto">
          <a:xfrm>
            <a:off x="1676400" y="3990975"/>
            <a:ext cx="2895600" cy="314325"/>
          </a:xfrm>
          <a:prstGeom prst="ellipse">
            <a:avLst/>
          </a:prstGeom>
          <a:noFill/>
          <a:ln w="19050" algn="ctr">
            <a:solidFill>
              <a:srgbClr val="FF0000"/>
            </a:solidFill>
            <a:round/>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lnSpcReduction="10000"/>
          </a:bodyPr>
          <a:lstStyle/>
          <a:p>
            <a:pPr eaLnBrk="1" hangingPunct="1">
              <a:lnSpc>
                <a:spcPct val="80000"/>
              </a:lnSpc>
            </a:pPr>
            <a:r>
              <a:rPr lang="en-US" dirty="0" smtClean="0"/>
              <a:t>Daybook and GL account</a:t>
            </a:r>
          </a:p>
          <a:p>
            <a:pPr lvl="1" eaLnBrk="1" hangingPunct="1">
              <a:lnSpc>
                <a:spcPct val="80000"/>
              </a:lnSpc>
            </a:pPr>
            <a:r>
              <a:rPr lang="en-US" dirty="0" smtClean="0"/>
              <a:t>Banking entry</a:t>
            </a:r>
          </a:p>
          <a:p>
            <a:pPr lvl="1" eaLnBrk="1" hangingPunct="1">
              <a:lnSpc>
                <a:spcPct val="80000"/>
              </a:lnSpc>
            </a:pPr>
            <a:r>
              <a:rPr lang="en-US" dirty="0" smtClean="0"/>
              <a:t>Cash Paid and Cash Received daybooks</a:t>
            </a:r>
          </a:p>
          <a:p>
            <a:pPr eaLnBrk="1" hangingPunct="1">
              <a:lnSpc>
                <a:spcPct val="80000"/>
              </a:lnSpc>
              <a:spcBef>
                <a:spcPts val="1800"/>
              </a:spcBef>
            </a:pPr>
            <a:r>
              <a:rPr lang="en-US" dirty="0" smtClean="0"/>
              <a:t>GL account and customer</a:t>
            </a:r>
          </a:p>
          <a:p>
            <a:pPr lvl="1" eaLnBrk="1" hangingPunct="1">
              <a:lnSpc>
                <a:spcPct val="80000"/>
              </a:lnSpc>
            </a:pPr>
            <a:r>
              <a:rPr lang="en-US" dirty="0" smtClean="0"/>
              <a:t>Customer account</a:t>
            </a:r>
          </a:p>
          <a:p>
            <a:pPr lvl="1" eaLnBrk="1" hangingPunct="1">
              <a:lnSpc>
                <a:spcPct val="80000"/>
              </a:lnSpc>
            </a:pPr>
            <a:r>
              <a:rPr lang="en-US" dirty="0" smtClean="0"/>
              <a:t>Sales account</a:t>
            </a:r>
          </a:p>
          <a:p>
            <a:pPr eaLnBrk="1" hangingPunct="1">
              <a:lnSpc>
                <a:spcPct val="80000"/>
              </a:lnSpc>
              <a:spcBef>
                <a:spcPts val="1800"/>
              </a:spcBef>
            </a:pPr>
            <a:r>
              <a:rPr lang="en-US" dirty="0" smtClean="0"/>
              <a:t>GL account and supplier</a:t>
            </a:r>
          </a:p>
          <a:p>
            <a:pPr lvl="1" eaLnBrk="1" hangingPunct="1">
              <a:lnSpc>
                <a:spcPct val="80000"/>
              </a:lnSpc>
            </a:pPr>
            <a:r>
              <a:rPr lang="en-US" dirty="0" smtClean="0"/>
              <a:t>Supplier account</a:t>
            </a:r>
          </a:p>
          <a:p>
            <a:pPr lvl="1" eaLnBrk="1" hangingPunct="1">
              <a:lnSpc>
                <a:spcPct val="80000"/>
              </a:lnSpc>
            </a:pPr>
            <a:r>
              <a:rPr lang="en-US" dirty="0" smtClean="0"/>
              <a:t>Purchase account</a:t>
            </a:r>
          </a:p>
          <a:p>
            <a:pPr eaLnBrk="1" hangingPunct="1">
              <a:lnSpc>
                <a:spcPct val="80000"/>
              </a:lnSpc>
              <a:spcBef>
                <a:spcPts val="1800"/>
              </a:spcBef>
            </a:pPr>
            <a:r>
              <a:rPr lang="en-US" dirty="0" smtClean="0"/>
              <a:t>GL account and default values</a:t>
            </a:r>
          </a:p>
          <a:p>
            <a:pPr lvl="1" eaLnBrk="1" hangingPunct="1">
              <a:lnSpc>
                <a:spcPct val="80000"/>
              </a:lnSpc>
            </a:pPr>
            <a:r>
              <a:rPr lang="en-US" dirty="0" smtClean="0"/>
              <a:t>Sub-account</a:t>
            </a:r>
          </a:p>
          <a:p>
            <a:pPr lvl="1" eaLnBrk="1" hangingPunct="1">
              <a:lnSpc>
                <a:spcPct val="80000"/>
              </a:lnSpc>
            </a:pPr>
            <a:r>
              <a:rPr lang="en-US" dirty="0" smtClean="0"/>
              <a:t>Cost center</a:t>
            </a:r>
          </a:p>
          <a:p>
            <a:pPr lvl="1" eaLnBrk="1" hangingPunct="1">
              <a:lnSpc>
                <a:spcPct val="80000"/>
              </a:lnSpc>
            </a:pPr>
            <a:r>
              <a:rPr lang="en-US" dirty="0" smtClean="0"/>
              <a:t>Project</a:t>
            </a:r>
          </a:p>
        </p:txBody>
      </p:sp>
      <p:sp>
        <p:nvSpPr>
          <p:cNvPr id="14339" name="Rectangle 2"/>
          <p:cNvSpPr>
            <a:spLocks noGrp="1" noChangeArrowheads="1"/>
          </p:cNvSpPr>
          <p:nvPr>
            <p:ph type="title"/>
          </p:nvPr>
        </p:nvSpPr>
        <p:spPr/>
        <p:txBody>
          <a:bodyPr>
            <a:normAutofit/>
          </a:bodyPr>
          <a:lstStyle/>
          <a:p>
            <a:pPr eaLnBrk="1" hangingPunct="1"/>
            <a:r>
              <a:rPr lang="en-US" dirty="0" smtClean="0"/>
              <a:t>Profile Types</a:t>
            </a:r>
          </a:p>
        </p:txBody>
      </p:sp>
      <p:sp>
        <p:nvSpPr>
          <p:cNvPr id="14338" name="Footer Placeholder 3"/>
          <p:cNvSpPr>
            <a:spLocks noGrp="1"/>
          </p:cNvSpPr>
          <p:nvPr>
            <p:ph type="ftr" sz="quarter" idx="10"/>
          </p:nvPr>
        </p:nvSpPr>
        <p:spPr>
          <a:noFill/>
        </p:spPr>
        <p:txBody>
          <a:bodyPr/>
          <a:lstStyle/>
          <a:p>
            <a:r>
              <a:rPr lang="en-US" smtClean="0"/>
              <a:t>EF-FFSB-093</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Primary, secondary, and transient layers</a:t>
            </a:r>
          </a:p>
          <a:p>
            <a:pPr eaLnBrk="1" hangingPunct="1">
              <a:spcBef>
                <a:spcPts val="1800"/>
              </a:spcBef>
            </a:pPr>
            <a:r>
              <a:rPr lang="en-US" dirty="0" smtClean="0"/>
              <a:t>Associate daybooks with a layer</a:t>
            </a:r>
          </a:p>
          <a:p>
            <a:pPr eaLnBrk="1" hangingPunct="1">
              <a:spcBef>
                <a:spcPts val="1800"/>
              </a:spcBef>
            </a:pPr>
            <a:r>
              <a:rPr lang="en-US" dirty="0" smtClean="0"/>
              <a:t>Change daybook to move to other layer</a:t>
            </a:r>
          </a:p>
          <a:p>
            <a:pPr lvl="1" eaLnBrk="1" hangingPunct="1"/>
            <a:r>
              <a:rPr lang="en-US" dirty="0" smtClean="0"/>
              <a:t>Use Mass Layer Transfer to move transactions in batch</a:t>
            </a:r>
          </a:p>
          <a:p>
            <a:pPr eaLnBrk="1" hangingPunct="1">
              <a:spcBef>
                <a:spcPts val="1800"/>
              </a:spcBef>
            </a:pPr>
            <a:r>
              <a:rPr lang="en-US" dirty="0" smtClean="0"/>
              <a:t>Optional: select multiple layers for reporting</a:t>
            </a:r>
          </a:p>
        </p:txBody>
      </p:sp>
      <p:sp>
        <p:nvSpPr>
          <p:cNvPr id="15363" name="Rectangle 2"/>
          <p:cNvSpPr>
            <a:spLocks noGrp="1" noChangeArrowheads="1"/>
          </p:cNvSpPr>
          <p:nvPr>
            <p:ph type="title"/>
          </p:nvPr>
        </p:nvSpPr>
        <p:spPr/>
        <p:txBody>
          <a:bodyPr/>
          <a:lstStyle/>
          <a:p>
            <a:pPr eaLnBrk="1" hangingPunct="1"/>
            <a:r>
              <a:rPr lang="en-US" dirty="0" smtClean="0"/>
              <a:t>Accounting Layers</a:t>
            </a:r>
          </a:p>
        </p:txBody>
      </p:sp>
      <p:sp>
        <p:nvSpPr>
          <p:cNvPr id="15362" name="Footer Placeholder 3"/>
          <p:cNvSpPr>
            <a:spLocks noGrp="1"/>
          </p:cNvSpPr>
          <p:nvPr>
            <p:ph type="ftr" sz="quarter" idx="10"/>
          </p:nvPr>
        </p:nvSpPr>
        <p:spPr>
          <a:noFill/>
        </p:spPr>
        <p:txBody>
          <a:bodyPr/>
          <a:lstStyle/>
          <a:p>
            <a:r>
              <a:rPr lang="en-US" smtClean="0"/>
              <a:t>EF-FFSB-94</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Grp="1" noChangeAspect="1" noChangeArrowheads="1"/>
          </p:cNvPicPr>
          <p:nvPr>
            <p:ph idx="1"/>
          </p:nvPr>
        </p:nvPicPr>
        <p:blipFill>
          <a:blip r:embed="rId3" cstate="print"/>
          <a:stretch>
            <a:fillRect/>
          </a:stretch>
        </p:blipFill>
        <p:spPr>
          <a:xfrm>
            <a:off x="952951" y="1018020"/>
            <a:ext cx="7219048" cy="5172797"/>
          </a:xfrm>
          <a:noFill/>
        </p:spPr>
      </p:pic>
      <p:sp>
        <p:nvSpPr>
          <p:cNvPr id="16387" name="Rectangle 2"/>
          <p:cNvSpPr>
            <a:spLocks noGrp="1" noChangeArrowheads="1"/>
          </p:cNvSpPr>
          <p:nvPr>
            <p:ph type="title"/>
          </p:nvPr>
        </p:nvSpPr>
        <p:spPr/>
        <p:txBody>
          <a:bodyPr/>
          <a:lstStyle/>
          <a:p>
            <a:pPr eaLnBrk="1" hangingPunct="1"/>
            <a:r>
              <a:rPr lang="en-US" smtClean="0"/>
              <a:t>Accounting Layers</a:t>
            </a:r>
          </a:p>
        </p:txBody>
      </p:sp>
      <p:sp>
        <p:nvSpPr>
          <p:cNvPr id="16386" name="Footer Placeholder 3"/>
          <p:cNvSpPr>
            <a:spLocks noGrp="1"/>
          </p:cNvSpPr>
          <p:nvPr>
            <p:ph type="ftr" sz="quarter" idx="10"/>
          </p:nvPr>
        </p:nvSpPr>
        <p:spPr>
          <a:noFill/>
        </p:spPr>
        <p:txBody>
          <a:bodyPr/>
          <a:lstStyle/>
          <a:p>
            <a:r>
              <a:rPr lang="en-US" smtClean="0"/>
              <a:t>EF-FFSB-095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dirty="0" smtClean="0"/>
              <a:t>System- or user-defined GL views</a:t>
            </a:r>
          </a:p>
          <a:p>
            <a:pPr eaLnBrk="1" hangingPunct="1">
              <a:spcBef>
                <a:spcPts val="1800"/>
              </a:spcBef>
            </a:pPr>
            <a:r>
              <a:rPr lang="en-US" dirty="0" smtClean="0"/>
              <a:t>Mandatory</a:t>
            </a:r>
          </a:p>
          <a:p>
            <a:pPr eaLnBrk="1" hangingPunct="1">
              <a:spcBef>
                <a:spcPts val="1800"/>
              </a:spcBef>
            </a:pPr>
            <a:r>
              <a:rPr lang="en-US" dirty="0" smtClean="0"/>
              <a:t>Useful for analysis and period close</a:t>
            </a:r>
          </a:p>
          <a:p>
            <a:pPr eaLnBrk="1" hangingPunct="1">
              <a:spcBef>
                <a:spcPts val="1800"/>
              </a:spcBef>
            </a:pPr>
            <a:r>
              <a:rPr lang="en-US" dirty="0" smtClean="0"/>
              <a:t>Document numbering control</a:t>
            </a:r>
          </a:p>
          <a:p>
            <a:pPr eaLnBrk="1" hangingPunct="1">
              <a:spcBef>
                <a:spcPts val="1800"/>
              </a:spcBef>
            </a:pPr>
            <a:r>
              <a:rPr lang="en-US" dirty="0" smtClean="0"/>
              <a:t>Financial, operational, external</a:t>
            </a:r>
          </a:p>
          <a:p>
            <a:pPr eaLnBrk="1" hangingPunct="1">
              <a:spcBef>
                <a:spcPts val="1800"/>
              </a:spcBef>
            </a:pPr>
            <a:r>
              <a:rPr lang="en-US" dirty="0" smtClean="0"/>
              <a:t>Daybook groups</a:t>
            </a:r>
          </a:p>
          <a:p>
            <a:pPr eaLnBrk="1" hangingPunct="1">
              <a:spcBef>
                <a:spcPts val="1800"/>
              </a:spcBef>
            </a:pPr>
            <a:r>
              <a:rPr lang="en-US" dirty="0" smtClean="0"/>
              <a:t>Daybook reporting</a:t>
            </a:r>
          </a:p>
        </p:txBody>
      </p:sp>
      <p:sp>
        <p:nvSpPr>
          <p:cNvPr id="17411" name="Rectangle 2"/>
          <p:cNvSpPr>
            <a:spLocks noGrp="1" noChangeArrowheads="1"/>
          </p:cNvSpPr>
          <p:nvPr>
            <p:ph type="title"/>
          </p:nvPr>
        </p:nvSpPr>
        <p:spPr/>
        <p:txBody>
          <a:bodyPr/>
          <a:lstStyle/>
          <a:p>
            <a:pPr eaLnBrk="1" hangingPunct="1"/>
            <a:r>
              <a:rPr lang="en-US" smtClean="0"/>
              <a:t>Daybooks</a:t>
            </a:r>
          </a:p>
        </p:txBody>
      </p:sp>
      <p:sp>
        <p:nvSpPr>
          <p:cNvPr id="17410" name="Footer Placeholder 3"/>
          <p:cNvSpPr>
            <a:spLocks noGrp="1"/>
          </p:cNvSpPr>
          <p:nvPr>
            <p:ph type="ftr" sz="quarter" idx="10"/>
          </p:nvPr>
        </p:nvSpPr>
        <p:spPr>
          <a:noFill/>
        </p:spPr>
        <p:txBody>
          <a:bodyPr/>
          <a:lstStyle/>
          <a:p>
            <a:r>
              <a:rPr lang="en-US" smtClean="0"/>
              <a:t>EF-FFSB-096</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Daybook Process</a:t>
            </a:r>
          </a:p>
        </p:txBody>
      </p:sp>
      <p:sp>
        <p:nvSpPr>
          <p:cNvPr id="18434" name="Footer Placeholder 3"/>
          <p:cNvSpPr>
            <a:spLocks noGrp="1"/>
          </p:cNvSpPr>
          <p:nvPr>
            <p:ph type="ftr" sz="quarter" idx="10"/>
          </p:nvPr>
        </p:nvSpPr>
        <p:spPr>
          <a:noFill/>
        </p:spPr>
        <p:txBody>
          <a:bodyPr/>
          <a:lstStyle/>
          <a:p>
            <a:r>
              <a:rPr lang="en-US" smtClean="0"/>
              <a:t>EF-FFSB-097</a:t>
            </a:r>
          </a:p>
        </p:txBody>
      </p:sp>
      <p:pic>
        <p:nvPicPr>
          <p:cNvPr id="5" name="Picture 4" descr="Daybook-pmap.jpg"/>
          <p:cNvPicPr>
            <a:picLocks noChangeAspect="1"/>
          </p:cNvPicPr>
          <p:nvPr/>
        </p:nvPicPr>
        <p:blipFill>
          <a:blip r:embed="rId3" cstate="print"/>
          <a:stretch>
            <a:fillRect/>
          </a:stretch>
        </p:blipFill>
        <p:spPr>
          <a:xfrm>
            <a:off x="1362075" y="1209675"/>
            <a:ext cx="5181600" cy="493395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Grp="1" noChangeArrowheads="1"/>
          </p:cNvSpPr>
          <p:nvPr>
            <p:ph idx="1"/>
          </p:nvPr>
        </p:nvSpPr>
        <p:spPr>
          <a:noFill/>
        </p:spPr>
        <p:txBody>
          <a:bodyPr/>
          <a:lstStyle/>
          <a:p>
            <a:pPr eaLnBrk="1" hangingPunct="1"/>
            <a:r>
              <a:rPr lang="en-US" dirty="0" smtClean="0"/>
              <a:t>Link daybooks for reporting purposes</a:t>
            </a:r>
          </a:p>
          <a:p>
            <a:pPr eaLnBrk="1" hangingPunct="1">
              <a:lnSpc>
                <a:spcPct val="120000"/>
              </a:lnSpc>
              <a:spcBef>
                <a:spcPts val="1200"/>
              </a:spcBef>
            </a:pPr>
            <a:r>
              <a:rPr lang="en-US" dirty="0" smtClean="0"/>
              <a:t>Optional functionality</a:t>
            </a:r>
          </a:p>
          <a:p>
            <a:pPr eaLnBrk="1" hangingPunct="1">
              <a:lnSpc>
                <a:spcPct val="120000"/>
              </a:lnSpc>
              <a:spcBef>
                <a:spcPts val="1200"/>
              </a:spcBef>
            </a:pPr>
            <a:r>
              <a:rPr lang="en-US" dirty="0" smtClean="0"/>
              <a:t>Create groups in Daybook Group Create</a:t>
            </a:r>
          </a:p>
          <a:p>
            <a:pPr eaLnBrk="1" hangingPunct="1">
              <a:lnSpc>
                <a:spcPct val="120000"/>
              </a:lnSpc>
              <a:spcBef>
                <a:spcPts val="1200"/>
              </a:spcBef>
            </a:pPr>
            <a:r>
              <a:rPr lang="en-US" dirty="0" smtClean="0"/>
              <a:t>Link groups to daybooks in Daybook Create</a:t>
            </a:r>
          </a:p>
          <a:p>
            <a:pPr eaLnBrk="1" hangingPunct="1">
              <a:lnSpc>
                <a:spcPct val="120000"/>
              </a:lnSpc>
              <a:spcBef>
                <a:spcPts val="1200"/>
              </a:spcBef>
            </a:pPr>
            <a:r>
              <a:rPr lang="en-US" dirty="0" smtClean="0"/>
              <a:t>If you create a daybook group</a:t>
            </a:r>
          </a:p>
          <a:p>
            <a:pPr lvl="1" eaLnBrk="1" hangingPunct="1"/>
            <a:r>
              <a:rPr lang="en-US" dirty="0" smtClean="0"/>
              <a:t>Groups become mandatory </a:t>
            </a:r>
          </a:p>
          <a:p>
            <a:pPr lvl="1" eaLnBrk="1" hangingPunct="1"/>
            <a:r>
              <a:rPr lang="en-US" dirty="0" smtClean="0"/>
              <a:t>Users must specify a group when creating daybooks</a:t>
            </a:r>
          </a:p>
        </p:txBody>
      </p:sp>
      <p:sp>
        <p:nvSpPr>
          <p:cNvPr id="19459" name="Rectangle 2"/>
          <p:cNvSpPr>
            <a:spLocks noGrp="1" noChangeArrowheads="1"/>
          </p:cNvSpPr>
          <p:nvPr>
            <p:ph type="title"/>
          </p:nvPr>
        </p:nvSpPr>
        <p:spPr/>
        <p:txBody>
          <a:bodyPr/>
          <a:lstStyle/>
          <a:p>
            <a:pPr eaLnBrk="1" hangingPunct="1"/>
            <a:r>
              <a:rPr lang="en-US" dirty="0" smtClean="0"/>
              <a:t>Daybook Groups</a:t>
            </a:r>
          </a:p>
        </p:txBody>
      </p:sp>
      <p:sp>
        <p:nvSpPr>
          <p:cNvPr id="19458" name="Footer Placeholder 3"/>
          <p:cNvSpPr>
            <a:spLocks noGrp="1"/>
          </p:cNvSpPr>
          <p:nvPr>
            <p:ph type="ftr" sz="quarter" idx="10"/>
          </p:nvPr>
        </p:nvSpPr>
        <p:spPr>
          <a:noFill/>
        </p:spPr>
        <p:txBody>
          <a:bodyPr/>
          <a:lstStyle/>
          <a:p>
            <a:r>
              <a:rPr lang="en-US" smtClean="0"/>
              <a:t>EF-FFSB-098A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Daybook Groups – Continued</a:t>
            </a:r>
          </a:p>
        </p:txBody>
      </p:sp>
      <p:sp>
        <p:nvSpPr>
          <p:cNvPr id="20482" name="Footer Placeholder 3"/>
          <p:cNvSpPr>
            <a:spLocks noGrp="1"/>
          </p:cNvSpPr>
          <p:nvPr>
            <p:ph type="ftr" sz="quarter" idx="10"/>
          </p:nvPr>
        </p:nvSpPr>
        <p:spPr>
          <a:noFill/>
        </p:spPr>
        <p:txBody>
          <a:bodyPr/>
          <a:lstStyle/>
          <a:p>
            <a:r>
              <a:rPr lang="en-US" smtClean="0"/>
              <a:t>EF-FFSB-098B</a:t>
            </a:r>
          </a:p>
        </p:txBody>
      </p:sp>
      <p:sp>
        <p:nvSpPr>
          <p:cNvPr id="20484" name="Rectangle 6"/>
          <p:cNvSpPr>
            <a:spLocks noChangeArrowheads="1"/>
          </p:cNvSpPr>
          <p:nvPr/>
        </p:nvSpPr>
        <p:spPr bwMode="auto">
          <a:xfrm>
            <a:off x="5573713" y="3219450"/>
            <a:ext cx="1223962" cy="654050"/>
          </a:xfrm>
          <a:prstGeom prst="rect">
            <a:avLst/>
          </a:prstGeom>
          <a:solidFill>
            <a:schemeClr val="accent1">
              <a:lumMod val="20000"/>
              <a:lumOff val="80000"/>
            </a:schemeClr>
          </a:solidFill>
          <a:ln w="28575">
            <a:solidFill>
              <a:srgbClr val="6287C6"/>
            </a:solidFill>
            <a:miter lim="800000"/>
            <a:headEnd/>
            <a:tailEnd/>
          </a:ln>
        </p:spPr>
        <p:txBody>
          <a:bodyPr wrap="none" anchor="ctr"/>
          <a:lstStyle/>
          <a:p>
            <a:endParaRPr lang="en-US">
              <a:latin typeface="+mj-lt"/>
            </a:endParaRPr>
          </a:p>
        </p:txBody>
      </p:sp>
      <p:sp>
        <p:nvSpPr>
          <p:cNvPr id="20485" name="Text Box 7"/>
          <p:cNvSpPr txBox="1">
            <a:spLocks noChangeArrowheads="1"/>
          </p:cNvSpPr>
          <p:nvPr/>
        </p:nvSpPr>
        <p:spPr bwMode="auto">
          <a:xfrm>
            <a:off x="5575300" y="3238500"/>
            <a:ext cx="1255713" cy="646331"/>
          </a:xfrm>
          <a:prstGeom prst="rect">
            <a:avLst/>
          </a:prstGeom>
          <a:noFill/>
          <a:ln w="15875">
            <a:noFill/>
            <a:miter lim="800000"/>
            <a:headEnd/>
            <a:tailEnd/>
          </a:ln>
        </p:spPr>
        <p:txBody>
          <a:bodyPr>
            <a:spAutoFit/>
          </a:bodyPr>
          <a:lstStyle/>
          <a:p>
            <a:pPr>
              <a:spcBef>
                <a:spcPct val="50000"/>
              </a:spcBef>
            </a:pPr>
            <a:r>
              <a:rPr lang="en-US" sz="1200" dirty="0">
                <a:latin typeface="+mj-lt"/>
              </a:rPr>
              <a:t>Create a Daybook Group</a:t>
            </a:r>
          </a:p>
        </p:txBody>
      </p:sp>
      <p:sp>
        <p:nvSpPr>
          <p:cNvPr id="20486" name="Rectangle 9"/>
          <p:cNvSpPr>
            <a:spLocks noChangeArrowheads="1"/>
          </p:cNvSpPr>
          <p:nvPr/>
        </p:nvSpPr>
        <p:spPr bwMode="auto">
          <a:xfrm>
            <a:off x="3619500" y="4283075"/>
            <a:ext cx="1223963" cy="654050"/>
          </a:xfrm>
          <a:prstGeom prst="rect">
            <a:avLst/>
          </a:prstGeom>
          <a:solidFill>
            <a:srgbClr val="FFFFD9"/>
          </a:solidFill>
          <a:ln w="28575">
            <a:solidFill>
              <a:srgbClr val="6287C6"/>
            </a:solidFill>
            <a:miter lim="800000"/>
            <a:headEnd/>
            <a:tailEnd/>
          </a:ln>
        </p:spPr>
        <p:txBody>
          <a:bodyPr wrap="none" anchor="ctr"/>
          <a:lstStyle/>
          <a:p>
            <a:endParaRPr lang="en-US">
              <a:latin typeface="+mj-lt"/>
            </a:endParaRPr>
          </a:p>
        </p:txBody>
      </p:sp>
      <p:sp>
        <p:nvSpPr>
          <p:cNvPr id="20487" name="Rectangle 12"/>
          <p:cNvSpPr>
            <a:spLocks noChangeArrowheads="1"/>
          </p:cNvSpPr>
          <p:nvPr/>
        </p:nvSpPr>
        <p:spPr bwMode="auto">
          <a:xfrm>
            <a:off x="5589588" y="4283075"/>
            <a:ext cx="1223962" cy="652463"/>
          </a:xfrm>
          <a:prstGeom prst="rect">
            <a:avLst/>
          </a:prstGeom>
          <a:solidFill>
            <a:srgbClr val="FFFFD9"/>
          </a:solidFill>
          <a:ln w="28575">
            <a:solidFill>
              <a:srgbClr val="6287C6"/>
            </a:solidFill>
            <a:miter lim="800000"/>
            <a:headEnd/>
            <a:tailEnd/>
          </a:ln>
        </p:spPr>
        <p:txBody>
          <a:bodyPr wrap="none" anchor="ctr"/>
          <a:lstStyle/>
          <a:p>
            <a:endParaRPr lang="en-US">
              <a:latin typeface="+mj-lt"/>
            </a:endParaRPr>
          </a:p>
        </p:txBody>
      </p:sp>
      <p:sp>
        <p:nvSpPr>
          <p:cNvPr id="20488" name="Text Box 13"/>
          <p:cNvSpPr txBox="1">
            <a:spLocks noChangeArrowheads="1"/>
          </p:cNvSpPr>
          <p:nvPr/>
        </p:nvSpPr>
        <p:spPr bwMode="auto">
          <a:xfrm>
            <a:off x="5568950" y="4375150"/>
            <a:ext cx="1287463" cy="457200"/>
          </a:xfrm>
          <a:prstGeom prst="rect">
            <a:avLst/>
          </a:prstGeom>
          <a:noFill/>
          <a:ln w="15875">
            <a:noFill/>
            <a:miter lim="800000"/>
            <a:headEnd/>
            <a:tailEnd/>
          </a:ln>
        </p:spPr>
        <p:txBody>
          <a:bodyPr>
            <a:spAutoFit/>
          </a:bodyPr>
          <a:lstStyle/>
          <a:p>
            <a:pPr>
              <a:spcBef>
                <a:spcPct val="50000"/>
              </a:spcBef>
            </a:pPr>
            <a:r>
              <a:rPr lang="en-US" sz="1200">
                <a:latin typeface="+mj-lt"/>
              </a:rPr>
              <a:t>Link Daybook B to Group</a:t>
            </a:r>
          </a:p>
        </p:txBody>
      </p:sp>
      <p:sp>
        <p:nvSpPr>
          <p:cNvPr id="20489" name="Rectangle 15"/>
          <p:cNvSpPr>
            <a:spLocks noChangeArrowheads="1"/>
          </p:cNvSpPr>
          <p:nvPr/>
        </p:nvSpPr>
        <p:spPr bwMode="auto">
          <a:xfrm>
            <a:off x="7667625" y="4270375"/>
            <a:ext cx="1223963" cy="654050"/>
          </a:xfrm>
          <a:prstGeom prst="rect">
            <a:avLst/>
          </a:prstGeom>
          <a:solidFill>
            <a:srgbClr val="FFFFD9"/>
          </a:solidFill>
          <a:ln w="28575">
            <a:solidFill>
              <a:srgbClr val="6287C6"/>
            </a:solidFill>
            <a:miter lim="800000"/>
            <a:headEnd/>
            <a:tailEnd/>
          </a:ln>
        </p:spPr>
        <p:txBody>
          <a:bodyPr wrap="none" anchor="ctr"/>
          <a:lstStyle/>
          <a:p>
            <a:endParaRPr lang="en-US">
              <a:latin typeface="+mj-lt"/>
            </a:endParaRPr>
          </a:p>
        </p:txBody>
      </p:sp>
      <p:sp>
        <p:nvSpPr>
          <p:cNvPr id="20490" name="Text Box 16"/>
          <p:cNvSpPr txBox="1">
            <a:spLocks noChangeArrowheads="1"/>
          </p:cNvSpPr>
          <p:nvPr/>
        </p:nvSpPr>
        <p:spPr bwMode="auto">
          <a:xfrm>
            <a:off x="7645400" y="4360863"/>
            <a:ext cx="1287463" cy="457200"/>
          </a:xfrm>
          <a:prstGeom prst="rect">
            <a:avLst/>
          </a:prstGeom>
          <a:noFill/>
          <a:ln w="15875">
            <a:noFill/>
            <a:miter lim="800000"/>
            <a:headEnd/>
            <a:tailEnd/>
          </a:ln>
        </p:spPr>
        <p:txBody>
          <a:bodyPr>
            <a:spAutoFit/>
          </a:bodyPr>
          <a:lstStyle/>
          <a:p>
            <a:pPr>
              <a:spcBef>
                <a:spcPct val="50000"/>
              </a:spcBef>
            </a:pPr>
            <a:r>
              <a:rPr lang="en-US" sz="1200">
                <a:latin typeface="+mj-lt"/>
              </a:rPr>
              <a:t>Link Daybook C to Group</a:t>
            </a:r>
          </a:p>
        </p:txBody>
      </p:sp>
      <p:sp>
        <p:nvSpPr>
          <p:cNvPr id="20491" name="Rectangle 18"/>
          <p:cNvSpPr>
            <a:spLocks noChangeArrowheads="1"/>
          </p:cNvSpPr>
          <p:nvPr/>
        </p:nvSpPr>
        <p:spPr bwMode="auto">
          <a:xfrm>
            <a:off x="5556250" y="5311775"/>
            <a:ext cx="1223963" cy="654050"/>
          </a:xfrm>
          <a:prstGeom prst="rect">
            <a:avLst/>
          </a:prstGeom>
          <a:solidFill>
            <a:schemeClr val="accent1">
              <a:lumMod val="20000"/>
              <a:lumOff val="80000"/>
            </a:schemeClr>
          </a:solidFill>
          <a:ln w="28575">
            <a:solidFill>
              <a:srgbClr val="6287C6"/>
            </a:solidFill>
            <a:miter lim="800000"/>
            <a:headEnd/>
            <a:tailEnd/>
          </a:ln>
        </p:spPr>
        <p:txBody>
          <a:bodyPr wrap="none" anchor="ctr"/>
          <a:lstStyle/>
          <a:p>
            <a:endParaRPr lang="en-US">
              <a:latin typeface="+mj-lt"/>
            </a:endParaRPr>
          </a:p>
        </p:txBody>
      </p:sp>
      <p:sp>
        <p:nvSpPr>
          <p:cNvPr id="20492" name="Text Box 19"/>
          <p:cNvSpPr txBox="1">
            <a:spLocks noChangeArrowheads="1"/>
          </p:cNvSpPr>
          <p:nvPr/>
        </p:nvSpPr>
        <p:spPr bwMode="auto">
          <a:xfrm>
            <a:off x="5689600" y="5426075"/>
            <a:ext cx="974725" cy="457200"/>
          </a:xfrm>
          <a:prstGeom prst="rect">
            <a:avLst/>
          </a:prstGeom>
          <a:noFill/>
          <a:ln w="15875">
            <a:noFill/>
            <a:miter lim="800000"/>
            <a:headEnd/>
            <a:tailEnd/>
          </a:ln>
        </p:spPr>
        <p:txBody>
          <a:bodyPr>
            <a:spAutoFit/>
          </a:bodyPr>
          <a:lstStyle/>
          <a:p>
            <a:pPr>
              <a:spcBef>
                <a:spcPct val="50000"/>
              </a:spcBef>
            </a:pPr>
            <a:r>
              <a:rPr lang="en-US" sz="1200">
                <a:latin typeface="+mj-lt"/>
              </a:rPr>
              <a:t>Report on Group</a:t>
            </a:r>
          </a:p>
        </p:txBody>
      </p:sp>
      <p:sp>
        <p:nvSpPr>
          <p:cNvPr id="20493" name="Line 20"/>
          <p:cNvSpPr>
            <a:spLocks noChangeShapeType="1"/>
          </p:cNvSpPr>
          <p:nvPr/>
        </p:nvSpPr>
        <p:spPr bwMode="auto">
          <a:xfrm>
            <a:off x="6134100" y="3887788"/>
            <a:ext cx="0" cy="390525"/>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4" name="Line 21"/>
          <p:cNvSpPr>
            <a:spLocks noChangeShapeType="1"/>
          </p:cNvSpPr>
          <p:nvPr/>
        </p:nvSpPr>
        <p:spPr bwMode="auto">
          <a:xfrm>
            <a:off x="4117975" y="4078288"/>
            <a:ext cx="4168775" cy="0"/>
          </a:xfrm>
          <a:prstGeom prst="line">
            <a:avLst/>
          </a:prstGeom>
          <a:noFill/>
          <a:ln w="28575">
            <a:solidFill>
              <a:srgbClr val="6287C6"/>
            </a:solidFill>
            <a:round/>
            <a:headEnd/>
            <a:tailEnd/>
          </a:ln>
        </p:spPr>
        <p:txBody>
          <a:bodyPr/>
          <a:lstStyle/>
          <a:p>
            <a:endParaRPr lang="en-US">
              <a:latin typeface="+mj-lt"/>
            </a:endParaRPr>
          </a:p>
        </p:txBody>
      </p:sp>
      <p:sp>
        <p:nvSpPr>
          <p:cNvPr id="20495" name="Line 22"/>
          <p:cNvSpPr>
            <a:spLocks noChangeShapeType="1"/>
          </p:cNvSpPr>
          <p:nvPr/>
        </p:nvSpPr>
        <p:spPr bwMode="auto">
          <a:xfrm>
            <a:off x="8286750" y="4068763"/>
            <a:ext cx="0" cy="200025"/>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6" name="Line 23"/>
          <p:cNvSpPr>
            <a:spLocks noChangeShapeType="1"/>
          </p:cNvSpPr>
          <p:nvPr/>
        </p:nvSpPr>
        <p:spPr bwMode="auto">
          <a:xfrm>
            <a:off x="4117975" y="4067175"/>
            <a:ext cx="0" cy="211138"/>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7" name="Line 24"/>
          <p:cNvSpPr>
            <a:spLocks noChangeShapeType="1"/>
          </p:cNvSpPr>
          <p:nvPr/>
        </p:nvSpPr>
        <p:spPr bwMode="auto">
          <a:xfrm>
            <a:off x="4125913" y="5078413"/>
            <a:ext cx="4170362" cy="0"/>
          </a:xfrm>
          <a:prstGeom prst="line">
            <a:avLst/>
          </a:prstGeom>
          <a:noFill/>
          <a:ln w="28575">
            <a:solidFill>
              <a:srgbClr val="6287C6"/>
            </a:solidFill>
            <a:round/>
            <a:headEnd/>
            <a:tailEnd/>
          </a:ln>
        </p:spPr>
        <p:txBody>
          <a:bodyPr/>
          <a:lstStyle/>
          <a:p>
            <a:endParaRPr lang="en-US">
              <a:latin typeface="+mj-lt"/>
            </a:endParaRPr>
          </a:p>
        </p:txBody>
      </p:sp>
      <p:sp>
        <p:nvSpPr>
          <p:cNvPr id="20498" name="Line 25"/>
          <p:cNvSpPr>
            <a:spLocks noChangeShapeType="1"/>
          </p:cNvSpPr>
          <p:nvPr/>
        </p:nvSpPr>
        <p:spPr bwMode="auto">
          <a:xfrm>
            <a:off x="6134100" y="4941888"/>
            <a:ext cx="0" cy="369887"/>
          </a:xfrm>
          <a:prstGeom prst="line">
            <a:avLst/>
          </a:prstGeom>
          <a:noFill/>
          <a:ln w="28575">
            <a:solidFill>
              <a:srgbClr val="6287C6"/>
            </a:solidFill>
            <a:round/>
            <a:headEnd/>
            <a:tailEnd type="arrow" w="med" len="med"/>
          </a:ln>
        </p:spPr>
        <p:txBody>
          <a:bodyPr/>
          <a:lstStyle/>
          <a:p>
            <a:endParaRPr lang="en-US">
              <a:latin typeface="+mj-lt"/>
            </a:endParaRPr>
          </a:p>
        </p:txBody>
      </p:sp>
      <p:sp>
        <p:nvSpPr>
          <p:cNvPr id="20499" name="Line 26"/>
          <p:cNvSpPr>
            <a:spLocks noChangeShapeType="1"/>
          </p:cNvSpPr>
          <p:nvPr/>
        </p:nvSpPr>
        <p:spPr bwMode="auto">
          <a:xfrm>
            <a:off x="4140200" y="4943475"/>
            <a:ext cx="0" cy="133350"/>
          </a:xfrm>
          <a:prstGeom prst="line">
            <a:avLst/>
          </a:prstGeom>
          <a:noFill/>
          <a:ln w="28575">
            <a:solidFill>
              <a:srgbClr val="6287C6"/>
            </a:solidFill>
            <a:round/>
            <a:headEnd/>
            <a:tailEnd/>
          </a:ln>
        </p:spPr>
        <p:txBody>
          <a:bodyPr/>
          <a:lstStyle/>
          <a:p>
            <a:endParaRPr lang="en-US">
              <a:latin typeface="+mj-lt"/>
            </a:endParaRPr>
          </a:p>
        </p:txBody>
      </p:sp>
      <p:sp>
        <p:nvSpPr>
          <p:cNvPr id="20500" name="Line 27"/>
          <p:cNvSpPr>
            <a:spLocks noChangeShapeType="1"/>
          </p:cNvSpPr>
          <p:nvPr/>
        </p:nvSpPr>
        <p:spPr bwMode="auto">
          <a:xfrm>
            <a:off x="8305800" y="4932363"/>
            <a:ext cx="0" cy="153987"/>
          </a:xfrm>
          <a:prstGeom prst="line">
            <a:avLst/>
          </a:prstGeom>
          <a:noFill/>
          <a:ln w="28575">
            <a:solidFill>
              <a:srgbClr val="6287C6"/>
            </a:solidFill>
            <a:round/>
            <a:headEnd/>
            <a:tailEnd/>
          </a:ln>
        </p:spPr>
        <p:txBody>
          <a:bodyPr/>
          <a:lstStyle/>
          <a:p>
            <a:endParaRPr lang="en-US">
              <a:latin typeface="+mj-lt"/>
            </a:endParaRPr>
          </a:p>
        </p:txBody>
      </p:sp>
      <p:sp>
        <p:nvSpPr>
          <p:cNvPr id="20501" name="Text Box 28"/>
          <p:cNvSpPr txBox="1">
            <a:spLocks noChangeArrowheads="1"/>
          </p:cNvSpPr>
          <p:nvPr/>
        </p:nvSpPr>
        <p:spPr bwMode="auto">
          <a:xfrm>
            <a:off x="3597275" y="4395788"/>
            <a:ext cx="1287463" cy="457200"/>
          </a:xfrm>
          <a:prstGeom prst="rect">
            <a:avLst/>
          </a:prstGeom>
          <a:noFill/>
          <a:ln w="15875">
            <a:noFill/>
            <a:miter lim="800000"/>
            <a:headEnd/>
            <a:tailEnd/>
          </a:ln>
        </p:spPr>
        <p:txBody>
          <a:bodyPr>
            <a:spAutoFit/>
          </a:bodyPr>
          <a:lstStyle/>
          <a:p>
            <a:pPr>
              <a:spcBef>
                <a:spcPct val="50000"/>
              </a:spcBef>
            </a:pPr>
            <a:r>
              <a:rPr lang="en-US" sz="1200">
                <a:latin typeface="+mj-lt"/>
              </a:rPr>
              <a:t>Link Daybook A to Group</a:t>
            </a:r>
          </a:p>
        </p:txBody>
      </p:sp>
      <p:pic>
        <p:nvPicPr>
          <p:cNvPr id="20502" name="Picture 29" descr="Daybook_Grp_Create"/>
          <p:cNvPicPr>
            <a:picLocks noChangeAspect="1" noChangeArrowheads="1"/>
          </p:cNvPicPr>
          <p:nvPr/>
        </p:nvPicPr>
        <p:blipFill>
          <a:blip r:embed="rId3" cstate="print"/>
          <a:srcRect/>
          <a:stretch>
            <a:fillRect/>
          </a:stretch>
        </p:blipFill>
        <p:spPr bwMode="auto">
          <a:xfrm>
            <a:off x="246063" y="1327150"/>
            <a:ext cx="5114925" cy="210502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smtClean="0"/>
              <a:t>Daybook Create</a:t>
            </a:r>
          </a:p>
        </p:txBody>
      </p:sp>
      <p:sp>
        <p:nvSpPr>
          <p:cNvPr id="21506" name="Footer Placeholder 3"/>
          <p:cNvSpPr>
            <a:spLocks noGrp="1"/>
          </p:cNvSpPr>
          <p:nvPr>
            <p:ph type="ftr" sz="quarter" idx="10"/>
          </p:nvPr>
        </p:nvSpPr>
        <p:spPr>
          <a:noFill/>
        </p:spPr>
        <p:txBody>
          <a:bodyPr/>
          <a:lstStyle/>
          <a:p>
            <a:r>
              <a:rPr lang="en-US" smtClean="0"/>
              <a:t>EF-FFSB-098</a:t>
            </a:r>
          </a:p>
        </p:txBody>
      </p:sp>
      <p:pic>
        <p:nvPicPr>
          <p:cNvPr id="21508" name="Picture 4" descr="Daybook-Cr.jpg"/>
          <p:cNvPicPr>
            <a:picLocks noChangeAspect="1"/>
          </p:cNvPicPr>
          <p:nvPr/>
        </p:nvPicPr>
        <p:blipFill>
          <a:blip r:embed="rId3" cstate="print"/>
          <a:srcRect/>
          <a:stretch>
            <a:fillRect/>
          </a:stretch>
        </p:blipFill>
        <p:spPr bwMode="auto">
          <a:xfrm>
            <a:off x="1865313" y="1546225"/>
            <a:ext cx="5400675" cy="3905250"/>
          </a:xfrm>
          <a:prstGeom prst="rect">
            <a:avLst/>
          </a:prstGeom>
          <a:noFill/>
          <a:ln w="9525">
            <a:noFill/>
            <a:miter lim="800000"/>
            <a:headEnd/>
            <a:tailEnd/>
          </a:ln>
        </p:spPr>
      </p:pic>
      <p:sp>
        <p:nvSpPr>
          <p:cNvPr id="8" name="Rectangle 7"/>
          <p:cNvSpPr/>
          <p:nvPr/>
        </p:nvSpPr>
        <p:spPr>
          <a:xfrm>
            <a:off x="2209800" y="3429000"/>
            <a:ext cx="4410075" cy="4953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209800" y="4210050"/>
            <a:ext cx="4410075" cy="2381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Understand the </a:t>
            </a:r>
            <a:r>
              <a:rPr lang="en-US" dirty="0" smtClean="0">
                <a:solidFill>
                  <a:schemeClr val="tx2"/>
                </a:solidFill>
              </a:rPr>
              <a:t>business considerations</a:t>
            </a:r>
            <a:r>
              <a:rPr lang="en-US" dirty="0" smtClean="0"/>
              <a:t> for  setting up financial foundations in QAD EE</a:t>
            </a:r>
          </a:p>
          <a:p>
            <a:pPr eaLnBrk="1" hangingPunct="1"/>
            <a:endParaRPr lang="en-US" dirty="0" smtClean="0"/>
          </a:p>
          <a:p>
            <a:pPr eaLnBrk="1" hangingPunct="1"/>
            <a:r>
              <a:rPr lang="en-US" dirty="0" smtClean="0"/>
              <a:t>Be able to </a:t>
            </a:r>
            <a:r>
              <a:rPr lang="en-US" dirty="0" smtClean="0">
                <a:solidFill>
                  <a:schemeClr val="tx2"/>
                </a:solidFill>
              </a:rPr>
              <a:t>set up financial foundations</a:t>
            </a:r>
            <a:r>
              <a:rPr lang="en-US" dirty="0" smtClean="0"/>
              <a:t> in QAD EE for a given business model</a:t>
            </a:r>
          </a:p>
          <a:p>
            <a:pPr eaLnBrk="1" hangingPunct="1"/>
            <a:endParaRPr lang="en-US" dirty="0" smtClean="0"/>
          </a:p>
          <a:p>
            <a:pPr eaLnBrk="1" hangingPunct="1"/>
            <a:r>
              <a:rPr lang="en-US" dirty="0" smtClean="0"/>
              <a:t>Understand the configuration </a:t>
            </a:r>
            <a:r>
              <a:rPr lang="en-US" dirty="0" smtClean="0">
                <a:solidFill>
                  <a:schemeClr val="tx2"/>
                </a:solidFill>
              </a:rPr>
              <a:t>impact on operations</a:t>
            </a:r>
          </a:p>
        </p:txBody>
      </p:sp>
      <p:sp>
        <p:nvSpPr>
          <p:cNvPr id="4099" name="Rectangle 2"/>
          <p:cNvSpPr>
            <a:spLocks noGrp="1" noChangeArrowheads="1"/>
          </p:cNvSpPr>
          <p:nvPr>
            <p:ph type="title"/>
          </p:nvPr>
        </p:nvSpPr>
        <p:spPr/>
        <p:txBody>
          <a:bodyPr>
            <a:normAutofit fontScale="90000"/>
          </a:bodyPr>
          <a:lstStyle/>
          <a:p>
            <a:pPr eaLnBrk="1" hangingPunct="1"/>
            <a:r>
              <a:rPr lang="en-US" dirty="0" smtClean="0"/>
              <a:t>Objectives</a:t>
            </a:r>
            <a:r>
              <a:rPr lang="en-US" sz="2800" dirty="0" smtClean="0"/>
              <a:t/>
            </a:r>
            <a:br>
              <a:rPr lang="en-US" sz="2800" dirty="0" smtClean="0"/>
            </a:br>
            <a:endParaRPr lang="en-US" sz="2800" dirty="0" smtClean="0"/>
          </a:p>
        </p:txBody>
      </p:sp>
      <p:sp>
        <p:nvSpPr>
          <p:cNvPr id="4098" name="Footer Placeholder 3"/>
          <p:cNvSpPr>
            <a:spLocks noGrp="1"/>
          </p:cNvSpPr>
          <p:nvPr>
            <p:ph type="ftr" sz="quarter" idx="10"/>
          </p:nvPr>
        </p:nvSpPr>
        <p:spPr>
          <a:noFill/>
        </p:spPr>
        <p:txBody>
          <a:bodyPr/>
          <a:lstStyle/>
          <a:p>
            <a:r>
              <a:rPr lang="en-US" smtClean="0"/>
              <a:t>EF-FFSB-020</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lstStyle/>
          <a:p>
            <a:pPr eaLnBrk="1" hangingPunct="1"/>
            <a:r>
              <a:rPr lang="en-US" dirty="0" smtClean="0"/>
              <a:t>GL postings from</a:t>
            </a:r>
          </a:p>
          <a:p>
            <a:pPr lvl="1" eaLnBrk="1" hangingPunct="1">
              <a:lnSpc>
                <a:spcPct val="110000"/>
              </a:lnSpc>
            </a:pPr>
            <a:r>
              <a:rPr lang="en-US" dirty="0" smtClean="0"/>
              <a:t>Fixed Assets</a:t>
            </a:r>
          </a:p>
          <a:p>
            <a:pPr lvl="1" eaLnBrk="1" hangingPunct="1">
              <a:lnSpc>
                <a:spcPct val="110000"/>
              </a:lnSpc>
            </a:pPr>
            <a:r>
              <a:rPr lang="en-US" dirty="0" smtClean="0"/>
              <a:t>Inventory Control</a:t>
            </a:r>
          </a:p>
          <a:p>
            <a:pPr lvl="1" eaLnBrk="1" hangingPunct="1">
              <a:lnSpc>
                <a:spcPct val="110000"/>
              </a:lnSpc>
            </a:pPr>
            <a:r>
              <a:rPr lang="en-US" dirty="0" smtClean="0"/>
              <a:t>Sales Orders, Invoices</a:t>
            </a:r>
          </a:p>
          <a:p>
            <a:pPr lvl="1" eaLnBrk="1" hangingPunct="1">
              <a:lnSpc>
                <a:spcPct val="110000"/>
              </a:lnSpc>
            </a:pPr>
            <a:r>
              <a:rPr lang="en-US" dirty="0" smtClean="0"/>
              <a:t>Work Orders</a:t>
            </a:r>
          </a:p>
          <a:p>
            <a:pPr eaLnBrk="1" hangingPunct="1">
              <a:spcBef>
                <a:spcPts val="1800"/>
              </a:spcBef>
            </a:pPr>
            <a:r>
              <a:rPr lang="en-US" dirty="0" smtClean="0"/>
              <a:t>Default daybooks to group transactions</a:t>
            </a:r>
          </a:p>
        </p:txBody>
      </p:sp>
      <p:sp>
        <p:nvSpPr>
          <p:cNvPr id="22531" name="Rectangle 2"/>
          <p:cNvSpPr>
            <a:spLocks noGrp="1" noChangeArrowheads="1"/>
          </p:cNvSpPr>
          <p:nvPr>
            <p:ph type="title"/>
          </p:nvPr>
        </p:nvSpPr>
        <p:spPr/>
        <p:txBody>
          <a:bodyPr/>
          <a:lstStyle/>
          <a:p>
            <a:pPr eaLnBrk="1" hangingPunct="1"/>
            <a:r>
              <a:rPr lang="en-US" smtClean="0"/>
              <a:t>Operational Daybooks</a:t>
            </a:r>
          </a:p>
        </p:txBody>
      </p:sp>
      <p:sp>
        <p:nvSpPr>
          <p:cNvPr id="22530" name="Footer Placeholder 3"/>
          <p:cNvSpPr>
            <a:spLocks noGrp="1"/>
          </p:cNvSpPr>
          <p:nvPr>
            <p:ph type="ftr" sz="quarter" idx="10"/>
          </p:nvPr>
        </p:nvSpPr>
        <p:spPr>
          <a:noFill/>
        </p:spPr>
        <p:txBody>
          <a:bodyPr/>
          <a:lstStyle/>
          <a:p>
            <a:r>
              <a:rPr lang="en-US" smtClean="0"/>
              <a:t>EF-FFSB-099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p:cNvSpPr>
            <a:spLocks noGrp="1" noChangeArrowheads="1"/>
          </p:cNvSpPr>
          <p:nvPr>
            <p:ph type="title"/>
          </p:nvPr>
        </p:nvSpPr>
        <p:spPr/>
        <p:txBody>
          <a:bodyPr/>
          <a:lstStyle/>
          <a:p>
            <a:pPr eaLnBrk="1" hangingPunct="1"/>
            <a:r>
              <a:rPr lang="en-US" smtClean="0"/>
              <a:t>Default Daybook Maintenance</a:t>
            </a:r>
          </a:p>
        </p:txBody>
      </p:sp>
      <p:sp>
        <p:nvSpPr>
          <p:cNvPr id="23554" name="Footer Placeholder 3"/>
          <p:cNvSpPr>
            <a:spLocks noGrp="1"/>
          </p:cNvSpPr>
          <p:nvPr>
            <p:ph type="ftr" sz="quarter" idx="10"/>
          </p:nvPr>
        </p:nvSpPr>
        <p:spPr>
          <a:noFill/>
        </p:spPr>
        <p:txBody>
          <a:bodyPr/>
          <a:lstStyle/>
          <a:p>
            <a:r>
              <a:rPr lang="en-US" smtClean="0"/>
              <a:t>EF-FFSB-099A</a:t>
            </a:r>
          </a:p>
        </p:txBody>
      </p:sp>
      <p:pic>
        <p:nvPicPr>
          <p:cNvPr id="23555" name="Picture 6"/>
          <p:cNvPicPr>
            <a:picLocks noChangeAspect="1" noChangeArrowheads="1"/>
          </p:cNvPicPr>
          <p:nvPr/>
        </p:nvPicPr>
        <p:blipFill>
          <a:blip r:embed="rId3" cstate="print"/>
          <a:srcRect/>
          <a:stretch>
            <a:fillRect/>
          </a:stretch>
        </p:blipFill>
        <p:spPr bwMode="auto">
          <a:xfrm>
            <a:off x="304800" y="1295400"/>
            <a:ext cx="5410200" cy="2797175"/>
          </a:xfrm>
          <a:prstGeom prst="rect">
            <a:avLst/>
          </a:prstGeom>
          <a:noFill/>
          <a:ln w="9525" algn="ctr">
            <a:noFill/>
            <a:miter lim="800000"/>
            <a:headEnd/>
            <a:tailEnd/>
          </a:ln>
        </p:spPr>
      </p:pic>
      <p:pic>
        <p:nvPicPr>
          <p:cNvPr id="23556" name="Picture 9"/>
          <p:cNvPicPr>
            <a:picLocks noChangeAspect="1" noChangeArrowheads="1"/>
          </p:cNvPicPr>
          <p:nvPr/>
        </p:nvPicPr>
        <p:blipFill>
          <a:blip r:embed="rId4" cstate="print"/>
          <a:srcRect/>
          <a:stretch>
            <a:fillRect/>
          </a:stretch>
        </p:blipFill>
        <p:spPr bwMode="auto">
          <a:xfrm>
            <a:off x="3352800" y="3048000"/>
            <a:ext cx="5457825" cy="2971800"/>
          </a:xfrm>
          <a:prstGeom prst="rect">
            <a:avLst/>
          </a:prstGeom>
          <a:noFill/>
          <a:ln w="9525" algn="ctr">
            <a:noFill/>
            <a:miter lim="800000"/>
            <a:headEnd/>
            <a:tailEnd/>
          </a:ln>
        </p:spPr>
      </p:pic>
      <p:sp>
        <p:nvSpPr>
          <p:cNvPr id="11" name="Rectangle 10"/>
          <p:cNvSpPr/>
          <p:nvPr/>
        </p:nvSpPr>
        <p:spPr>
          <a:xfrm>
            <a:off x="3457575" y="3743325"/>
            <a:ext cx="1219200" cy="523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28625" y="1962150"/>
            <a:ext cx="1219200" cy="523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771899" y="4429126"/>
            <a:ext cx="4791075" cy="32385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lnSpc>
                <a:spcPct val="80000"/>
              </a:lnSpc>
            </a:pPr>
            <a:r>
              <a:rPr lang="en-US" dirty="0" smtClean="0"/>
              <a:t>For both AR and AP transactions</a:t>
            </a:r>
          </a:p>
          <a:p>
            <a:pPr eaLnBrk="1" hangingPunct="1">
              <a:lnSpc>
                <a:spcPct val="80000"/>
              </a:lnSpc>
              <a:spcBef>
                <a:spcPts val="1800"/>
              </a:spcBef>
            </a:pPr>
            <a:r>
              <a:rPr lang="en-US" dirty="0" smtClean="0"/>
              <a:t>Assigned to customer bill-to in Customer Data Maintenance</a:t>
            </a:r>
          </a:p>
          <a:p>
            <a:pPr eaLnBrk="1" hangingPunct="1">
              <a:lnSpc>
                <a:spcPct val="80000"/>
              </a:lnSpc>
              <a:spcBef>
                <a:spcPts val="1800"/>
              </a:spcBef>
            </a:pPr>
            <a:r>
              <a:rPr lang="en-US" dirty="0" smtClean="0"/>
              <a:t>Assigned to suppliers in Supplier Data Maintenance</a:t>
            </a:r>
          </a:p>
          <a:p>
            <a:pPr eaLnBrk="1" hangingPunct="1">
              <a:lnSpc>
                <a:spcPct val="80000"/>
              </a:lnSpc>
              <a:spcBef>
                <a:spcPts val="1800"/>
              </a:spcBef>
            </a:pPr>
            <a:r>
              <a:rPr lang="en-US" dirty="0" smtClean="0"/>
              <a:t>Separate daybooks for</a:t>
            </a:r>
          </a:p>
          <a:p>
            <a:pPr lvl="1" eaLnBrk="1" hangingPunct="1">
              <a:lnSpc>
                <a:spcPct val="80000"/>
              </a:lnSpc>
            </a:pPr>
            <a:r>
              <a:rPr lang="en-US" dirty="0" smtClean="0"/>
              <a:t>Invoices</a:t>
            </a:r>
          </a:p>
          <a:p>
            <a:pPr lvl="1" eaLnBrk="1" hangingPunct="1">
              <a:lnSpc>
                <a:spcPct val="80000"/>
              </a:lnSpc>
            </a:pPr>
            <a:r>
              <a:rPr lang="en-US" dirty="0" smtClean="0"/>
              <a:t>Credit notes</a:t>
            </a:r>
          </a:p>
          <a:p>
            <a:pPr lvl="1" eaLnBrk="1" hangingPunct="1">
              <a:lnSpc>
                <a:spcPct val="80000"/>
              </a:lnSpc>
            </a:pPr>
            <a:r>
              <a:rPr lang="en-US" dirty="0" smtClean="0"/>
              <a:t>Intercompany transactions</a:t>
            </a:r>
          </a:p>
          <a:p>
            <a:pPr lvl="1" eaLnBrk="1" hangingPunct="1">
              <a:lnSpc>
                <a:spcPct val="80000"/>
              </a:lnSpc>
            </a:pPr>
            <a:r>
              <a:rPr lang="en-US" dirty="0" smtClean="0"/>
              <a:t>Correction invoices</a:t>
            </a:r>
          </a:p>
          <a:p>
            <a:pPr eaLnBrk="1" hangingPunct="1">
              <a:lnSpc>
                <a:spcPct val="80000"/>
              </a:lnSpc>
              <a:spcBef>
                <a:spcPts val="1800"/>
              </a:spcBef>
            </a:pPr>
            <a:r>
              <a:rPr lang="en-US" dirty="0" smtClean="0"/>
              <a:t>By domain or by site</a:t>
            </a:r>
          </a:p>
        </p:txBody>
      </p:sp>
      <p:sp>
        <p:nvSpPr>
          <p:cNvPr id="24579" name="Rectangle 2"/>
          <p:cNvSpPr>
            <a:spLocks noGrp="1" noChangeArrowheads="1"/>
          </p:cNvSpPr>
          <p:nvPr>
            <p:ph type="title"/>
          </p:nvPr>
        </p:nvSpPr>
        <p:spPr/>
        <p:txBody>
          <a:bodyPr/>
          <a:lstStyle/>
          <a:p>
            <a:pPr eaLnBrk="1" hangingPunct="1"/>
            <a:r>
              <a:rPr lang="en-US" dirty="0" smtClean="0"/>
              <a:t>Daybook Sets</a:t>
            </a:r>
          </a:p>
        </p:txBody>
      </p:sp>
      <p:sp>
        <p:nvSpPr>
          <p:cNvPr id="24578" name="Footer Placeholder 3"/>
          <p:cNvSpPr>
            <a:spLocks noGrp="1"/>
          </p:cNvSpPr>
          <p:nvPr>
            <p:ph type="ftr" sz="quarter" idx="10"/>
          </p:nvPr>
        </p:nvSpPr>
        <p:spPr>
          <a:noFill/>
        </p:spPr>
        <p:txBody>
          <a:bodyPr/>
          <a:lstStyle/>
          <a:p>
            <a:r>
              <a:rPr lang="en-US" smtClean="0"/>
              <a:t>EF-FFSB-099B</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p:txBody>
          <a:bodyPr/>
          <a:lstStyle/>
          <a:p>
            <a:pPr eaLnBrk="1" hangingPunct="1"/>
            <a:r>
              <a:rPr lang="en-US" smtClean="0"/>
              <a:t>Setting Up AR Daybook Sets</a:t>
            </a:r>
          </a:p>
        </p:txBody>
      </p:sp>
      <p:sp>
        <p:nvSpPr>
          <p:cNvPr id="25602" name="Footer Placeholder 3"/>
          <p:cNvSpPr>
            <a:spLocks noGrp="1"/>
          </p:cNvSpPr>
          <p:nvPr>
            <p:ph type="ftr" sz="quarter" idx="10"/>
          </p:nvPr>
        </p:nvSpPr>
        <p:spPr>
          <a:noFill/>
        </p:spPr>
        <p:txBody>
          <a:bodyPr/>
          <a:lstStyle/>
          <a:p>
            <a:r>
              <a:rPr lang="en-US" smtClean="0"/>
              <a:t>EF-FFSB-099C</a:t>
            </a:r>
          </a:p>
        </p:txBody>
      </p:sp>
      <p:pic>
        <p:nvPicPr>
          <p:cNvPr id="25603" name="Picture 6"/>
          <p:cNvPicPr>
            <a:picLocks noChangeAspect="1" noChangeArrowheads="1"/>
          </p:cNvPicPr>
          <p:nvPr/>
        </p:nvPicPr>
        <p:blipFill>
          <a:blip r:embed="rId3" cstate="print"/>
          <a:srcRect/>
          <a:stretch>
            <a:fillRect/>
          </a:stretch>
        </p:blipFill>
        <p:spPr bwMode="auto">
          <a:xfrm>
            <a:off x="619125" y="3895725"/>
            <a:ext cx="6534150" cy="1724025"/>
          </a:xfrm>
          <a:prstGeom prst="rect">
            <a:avLst/>
          </a:prstGeom>
          <a:noFill/>
          <a:ln w="9525" algn="ctr">
            <a:noFill/>
            <a:miter lim="800000"/>
            <a:headEnd/>
            <a:tailEnd/>
          </a:ln>
        </p:spPr>
      </p:pic>
      <p:pic>
        <p:nvPicPr>
          <p:cNvPr id="25605" name="Picture 4"/>
          <p:cNvPicPr>
            <a:picLocks noChangeAspect="1" noChangeArrowheads="1"/>
          </p:cNvPicPr>
          <p:nvPr/>
        </p:nvPicPr>
        <p:blipFill>
          <a:blip r:embed="rId4" cstate="print"/>
          <a:srcRect/>
          <a:stretch>
            <a:fillRect/>
          </a:stretch>
        </p:blipFill>
        <p:spPr bwMode="auto">
          <a:xfrm>
            <a:off x="847725" y="1076325"/>
            <a:ext cx="5343525" cy="1990725"/>
          </a:xfrm>
          <a:prstGeom prst="rect">
            <a:avLst/>
          </a:prstGeom>
          <a:noFill/>
          <a:ln w="9525" algn="ctr">
            <a:noFill/>
            <a:miter lim="800000"/>
            <a:headEnd/>
            <a:tailEnd/>
          </a:ln>
        </p:spPr>
      </p:pic>
      <p:sp>
        <p:nvSpPr>
          <p:cNvPr id="25608" name="Rectangle 10"/>
          <p:cNvSpPr>
            <a:spLocks noChangeArrowheads="1"/>
          </p:cNvSpPr>
          <p:nvPr/>
        </p:nvSpPr>
        <p:spPr bwMode="auto">
          <a:xfrm>
            <a:off x="514350" y="3514725"/>
            <a:ext cx="3057525" cy="304800"/>
          </a:xfrm>
          <a:prstGeom prst="rect">
            <a:avLst/>
          </a:prstGeom>
          <a:noFill/>
          <a:ln w="25400" algn="ctr">
            <a:noFill/>
            <a:miter lim="800000"/>
            <a:headEnd/>
            <a:tailEnd/>
          </a:ln>
        </p:spPr>
        <p:txBody>
          <a:bodyPr wrap="none" tIns="91440" bIns="91440" anchor="ctr"/>
          <a:lstStyle/>
          <a:p>
            <a:pPr>
              <a:spcBef>
                <a:spcPct val="50000"/>
              </a:spcBef>
            </a:pPr>
            <a:r>
              <a:rPr lang="en-US" sz="1600" u="sng" dirty="0" smtClean="0">
                <a:solidFill>
                  <a:schemeClr val="accent1">
                    <a:lumMod val="50000"/>
                  </a:schemeClr>
                </a:solidFill>
                <a:latin typeface="+mn-lt"/>
              </a:rPr>
              <a:t>Customer Data Maintenance</a:t>
            </a:r>
            <a:endParaRPr lang="en-US" sz="1600" u="sng" dirty="0">
              <a:solidFill>
                <a:schemeClr val="accent1">
                  <a:lumMod val="50000"/>
                </a:schemeClr>
              </a:solidFill>
              <a:latin typeface="+mn-lt"/>
            </a:endParaRPr>
          </a:p>
        </p:txBody>
      </p:sp>
      <p:pic>
        <p:nvPicPr>
          <p:cNvPr id="25609" name="Picture 11" descr="Daybook_Set_Maint_AR"/>
          <p:cNvPicPr>
            <a:picLocks noChangeAspect="1" noChangeArrowheads="1"/>
          </p:cNvPicPr>
          <p:nvPr/>
        </p:nvPicPr>
        <p:blipFill>
          <a:blip r:embed="rId5" cstate="print"/>
          <a:srcRect/>
          <a:stretch>
            <a:fillRect/>
          </a:stretch>
        </p:blipFill>
        <p:spPr bwMode="auto">
          <a:xfrm>
            <a:off x="4878388" y="2459038"/>
            <a:ext cx="3638550" cy="3505200"/>
          </a:xfrm>
          <a:prstGeom prst="rect">
            <a:avLst/>
          </a:prstGeom>
          <a:noFill/>
          <a:ln w="9525">
            <a:noFill/>
            <a:miter lim="800000"/>
            <a:headEnd/>
            <a:tailEnd/>
          </a:ln>
        </p:spPr>
      </p:pic>
      <p:sp>
        <p:nvSpPr>
          <p:cNvPr id="12" name="Rectangle 11"/>
          <p:cNvSpPr/>
          <p:nvPr/>
        </p:nvSpPr>
        <p:spPr>
          <a:xfrm>
            <a:off x="5153025" y="4991100"/>
            <a:ext cx="2447925" cy="8001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1104901" y="2276475"/>
            <a:ext cx="1733550" cy="5334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771526" y="4848225"/>
            <a:ext cx="2076450" cy="3143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4"/>
          <p:cNvSpPr>
            <a:spLocks noGrp="1" noChangeArrowheads="1"/>
          </p:cNvSpPr>
          <p:nvPr>
            <p:ph type="title"/>
          </p:nvPr>
        </p:nvSpPr>
        <p:spPr>
          <a:noFill/>
        </p:spPr>
        <p:txBody>
          <a:bodyPr/>
          <a:lstStyle/>
          <a:p>
            <a:pPr eaLnBrk="1" hangingPunct="1"/>
            <a:r>
              <a:rPr lang="en-US" smtClean="0"/>
              <a:t>Setting Up AP Daybook Sets</a:t>
            </a:r>
          </a:p>
        </p:txBody>
      </p:sp>
      <p:sp>
        <p:nvSpPr>
          <p:cNvPr id="26626" name="Footer Placeholder 3"/>
          <p:cNvSpPr>
            <a:spLocks noGrp="1"/>
          </p:cNvSpPr>
          <p:nvPr>
            <p:ph type="ftr" sz="quarter" idx="10"/>
          </p:nvPr>
        </p:nvSpPr>
        <p:spPr>
          <a:noFill/>
        </p:spPr>
        <p:txBody>
          <a:bodyPr/>
          <a:lstStyle/>
          <a:p>
            <a:r>
              <a:rPr lang="en-US" smtClean="0"/>
              <a:t>EF-FFSB-099D</a:t>
            </a:r>
          </a:p>
        </p:txBody>
      </p:sp>
      <p:pic>
        <p:nvPicPr>
          <p:cNvPr id="26628" name="Picture 5" descr="Purch-Acct-Ctrl"/>
          <p:cNvPicPr>
            <a:picLocks noChangeAspect="1" noChangeArrowheads="1"/>
          </p:cNvPicPr>
          <p:nvPr/>
        </p:nvPicPr>
        <p:blipFill>
          <a:blip r:embed="rId3" cstate="print"/>
          <a:srcRect/>
          <a:stretch>
            <a:fillRect/>
          </a:stretch>
        </p:blipFill>
        <p:spPr bwMode="auto">
          <a:xfrm>
            <a:off x="461963" y="1038225"/>
            <a:ext cx="4184650" cy="2212975"/>
          </a:xfrm>
          <a:prstGeom prst="rect">
            <a:avLst/>
          </a:prstGeom>
          <a:noFill/>
          <a:ln w="9525">
            <a:noFill/>
            <a:miter lim="800000"/>
            <a:headEnd/>
            <a:tailEnd/>
          </a:ln>
        </p:spPr>
      </p:pic>
      <p:pic>
        <p:nvPicPr>
          <p:cNvPr id="26630" name="Picture 7" descr="Supplier_Dbk_Data"/>
          <p:cNvPicPr>
            <a:picLocks noChangeAspect="1" noChangeArrowheads="1"/>
          </p:cNvPicPr>
          <p:nvPr/>
        </p:nvPicPr>
        <p:blipFill>
          <a:blip r:embed="rId4" cstate="print"/>
          <a:srcRect/>
          <a:stretch>
            <a:fillRect/>
          </a:stretch>
        </p:blipFill>
        <p:spPr bwMode="auto">
          <a:xfrm>
            <a:off x="339725" y="4254500"/>
            <a:ext cx="7896225" cy="1828800"/>
          </a:xfrm>
          <a:prstGeom prst="rect">
            <a:avLst/>
          </a:prstGeom>
          <a:noFill/>
          <a:ln w="9525">
            <a:noFill/>
            <a:miter lim="800000"/>
            <a:headEnd/>
            <a:tailEnd/>
          </a:ln>
        </p:spPr>
      </p:pic>
      <p:sp>
        <p:nvSpPr>
          <p:cNvPr id="26631" name="Text Box 8"/>
          <p:cNvSpPr txBox="1">
            <a:spLocks noChangeArrowheads="1"/>
          </p:cNvSpPr>
          <p:nvPr/>
        </p:nvSpPr>
        <p:spPr bwMode="auto">
          <a:xfrm>
            <a:off x="433388" y="3697288"/>
            <a:ext cx="2835275" cy="611187"/>
          </a:xfrm>
          <a:prstGeom prst="rect">
            <a:avLst/>
          </a:prstGeom>
          <a:noFill/>
          <a:ln w="9525" algn="ctr">
            <a:noFill/>
            <a:miter lim="800000"/>
            <a:headEnd/>
            <a:tailEnd/>
          </a:ln>
        </p:spPr>
        <p:txBody>
          <a:bodyPr tIns="91440" bIns="91440">
            <a:spAutoFit/>
          </a:bodyPr>
          <a:lstStyle/>
          <a:p>
            <a:pPr>
              <a:spcBef>
                <a:spcPct val="50000"/>
              </a:spcBef>
            </a:pPr>
            <a:endParaRPr lang="en-US"/>
          </a:p>
        </p:txBody>
      </p:sp>
      <p:sp>
        <p:nvSpPr>
          <p:cNvPr id="26632" name="Text Box 9"/>
          <p:cNvSpPr txBox="1">
            <a:spLocks noChangeArrowheads="1"/>
          </p:cNvSpPr>
          <p:nvPr/>
        </p:nvSpPr>
        <p:spPr bwMode="auto">
          <a:xfrm>
            <a:off x="190500" y="3697288"/>
            <a:ext cx="3135313" cy="428625"/>
          </a:xfrm>
          <a:prstGeom prst="rect">
            <a:avLst/>
          </a:prstGeom>
          <a:noFill/>
          <a:ln w="9525" algn="ctr">
            <a:noFill/>
            <a:miter lim="800000"/>
            <a:headEnd/>
            <a:tailEnd/>
          </a:ln>
        </p:spPr>
        <p:txBody>
          <a:bodyPr tIns="91440" bIns="91440">
            <a:spAutoFit/>
          </a:bodyPr>
          <a:lstStyle/>
          <a:p>
            <a:pPr>
              <a:spcBef>
                <a:spcPct val="50000"/>
              </a:spcBef>
            </a:pPr>
            <a:r>
              <a:rPr lang="en-US" sz="1600" u="sng" dirty="0">
                <a:solidFill>
                  <a:schemeClr val="accent1">
                    <a:lumMod val="50000"/>
                  </a:schemeClr>
                </a:solidFill>
                <a:latin typeface="+mj-lt"/>
              </a:rPr>
              <a:t>Supplier Data Maintenance</a:t>
            </a:r>
          </a:p>
        </p:txBody>
      </p:sp>
      <p:pic>
        <p:nvPicPr>
          <p:cNvPr id="26633" name="Picture 10" descr="Daybook_Set_Maint_AP"/>
          <p:cNvPicPr>
            <a:picLocks noChangeAspect="1" noChangeArrowheads="1"/>
          </p:cNvPicPr>
          <p:nvPr/>
        </p:nvPicPr>
        <p:blipFill>
          <a:blip r:embed="rId5" cstate="print"/>
          <a:srcRect/>
          <a:stretch>
            <a:fillRect/>
          </a:stretch>
        </p:blipFill>
        <p:spPr bwMode="auto">
          <a:xfrm>
            <a:off x="4772025" y="1239838"/>
            <a:ext cx="4171950" cy="3276600"/>
          </a:xfrm>
          <a:prstGeom prst="rect">
            <a:avLst/>
          </a:prstGeom>
          <a:noFill/>
          <a:ln w="9525">
            <a:noFill/>
            <a:miter lim="800000"/>
            <a:headEnd/>
            <a:tailEnd/>
          </a:ln>
        </p:spPr>
      </p:pic>
      <p:sp>
        <p:nvSpPr>
          <p:cNvPr id="13" name="Rectangle 12"/>
          <p:cNvSpPr/>
          <p:nvPr/>
        </p:nvSpPr>
        <p:spPr>
          <a:xfrm>
            <a:off x="4886326" y="3810000"/>
            <a:ext cx="1733550" cy="5334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85801" y="2581275"/>
            <a:ext cx="1838324" cy="5334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048376" y="4905375"/>
            <a:ext cx="2076450" cy="2762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smtClean="0"/>
              <a:t>Domain Creation Process Flow</a:t>
            </a:r>
          </a:p>
        </p:txBody>
      </p:sp>
      <p:sp>
        <p:nvSpPr>
          <p:cNvPr id="27650" name="Footer Placeholder 3"/>
          <p:cNvSpPr>
            <a:spLocks noGrp="1"/>
          </p:cNvSpPr>
          <p:nvPr>
            <p:ph type="ftr" sz="quarter" idx="10"/>
          </p:nvPr>
        </p:nvSpPr>
        <p:spPr>
          <a:noFill/>
        </p:spPr>
        <p:txBody>
          <a:bodyPr/>
          <a:lstStyle/>
          <a:p>
            <a:r>
              <a:rPr lang="en-US" smtClean="0"/>
              <a:t>EF-FFSB-100</a:t>
            </a:r>
          </a:p>
        </p:txBody>
      </p:sp>
      <p:pic>
        <p:nvPicPr>
          <p:cNvPr id="8" name="Picture 7" descr="Set-Up-Fin-Str-pmap.jpg"/>
          <p:cNvPicPr>
            <a:picLocks noChangeAspect="1"/>
          </p:cNvPicPr>
          <p:nvPr/>
        </p:nvPicPr>
        <p:blipFill>
          <a:blip r:embed="rId3" cstate="print"/>
          <a:stretch>
            <a:fillRect/>
          </a:stretch>
        </p:blipFill>
        <p:spPr>
          <a:xfrm>
            <a:off x="135915" y="1438275"/>
            <a:ext cx="5093309" cy="4471987"/>
          </a:xfrm>
          <a:prstGeom prst="rect">
            <a:avLst/>
          </a:prstGeom>
        </p:spPr>
      </p:pic>
      <p:pic>
        <p:nvPicPr>
          <p:cNvPr id="9" name="Picture 8" descr="Internal Entities-Map.jpg"/>
          <p:cNvPicPr>
            <a:picLocks noChangeAspect="1"/>
          </p:cNvPicPr>
          <p:nvPr/>
        </p:nvPicPr>
        <p:blipFill>
          <a:blip r:embed="rId4" cstate="print"/>
          <a:stretch>
            <a:fillRect/>
          </a:stretch>
        </p:blipFill>
        <p:spPr>
          <a:xfrm>
            <a:off x="5295900" y="1521984"/>
            <a:ext cx="3848100" cy="1606978"/>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smtClean="0"/>
              <a:t>Domain Create</a:t>
            </a:r>
          </a:p>
        </p:txBody>
      </p:sp>
      <p:sp>
        <p:nvSpPr>
          <p:cNvPr id="28674" name="Footer Placeholder 3"/>
          <p:cNvSpPr>
            <a:spLocks noGrp="1"/>
          </p:cNvSpPr>
          <p:nvPr>
            <p:ph type="ftr" sz="quarter" idx="10"/>
          </p:nvPr>
        </p:nvSpPr>
        <p:spPr>
          <a:noFill/>
        </p:spPr>
        <p:txBody>
          <a:bodyPr/>
          <a:lstStyle/>
          <a:p>
            <a:r>
              <a:rPr lang="en-US" smtClean="0"/>
              <a:t>EF-FFSB-110</a:t>
            </a:r>
          </a:p>
        </p:txBody>
      </p:sp>
      <p:pic>
        <p:nvPicPr>
          <p:cNvPr id="6" name="Picture 5" descr="Domain-Create-2013.jpg"/>
          <p:cNvPicPr>
            <a:picLocks noChangeAspect="1"/>
          </p:cNvPicPr>
          <p:nvPr/>
        </p:nvPicPr>
        <p:blipFill>
          <a:blip r:embed="rId3" cstate="print"/>
          <a:stretch>
            <a:fillRect/>
          </a:stretch>
        </p:blipFill>
        <p:spPr>
          <a:xfrm>
            <a:off x="1257300" y="1014412"/>
            <a:ext cx="6629400" cy="482917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5" descr="Domain-SharedSets.jpg"/>
          <p:cNvPicPr>
            <a:picLocks noChangeAspect="1"/>
          </p:cNvPicPr>
          <p:nvPr/>
        </p:nvPicPr>
        <p:blipFill>
          <a:blip r:embed="rId3" cstate="print"/>
          <a:srcRect/>
          <a:stretch>
            <a:fillRect/>
          </a:stretch>
        </p:blipFill>
        <p:spPr bwMode="auto">
          <a:xfrm>
            <a:off x="835025" y="1270000"/>
            <a:ext cx="7467600" cy="4467225"/>
          </a:xfrm>
          <a:prstGeom prst="rect">
            <a:avLst/>
          </a:prstGeom>
          <a:noFill/>
          <a:ln w="9525">
            <a:noFill/>
            <a:miter lim="800000"/>
            <a:headEnd/>
            <a:tailEnd/>
          </a:ln>
        </p:spPr>
      </p:pic>
      <p:sp>
        <p:nvSpPr>
          <p:cNvPr id="29700" name="Rectangle 2"/>
          <p:cNvSpPr>
            <a:spLocks noGrp="1" noChangeArrowheads="1"/>
          </p:cNvSpPr>
          <p:nvPr>
            <p:ph type="title"/>
          </p:nvPr>
        </p:nvSpPr>
        <p:spPr/>
        <p:txBody>
          <a:bodyPr/>
          <a:lstStyle/>
          <a:p>
            <a:pPr eaLnBrk="1" hangingPunct="1"/>
            <a:r>
              <a:rPr lang="en-US" smtClean="0"/>
              <a:t>Link Domain to Shared Sets</a:t>
            </a:r>
          </a:p>
        </p:txBody>
      </p:sp>
      <p:sp>
        <p:nvSpPr>
          <p:cNvPr id="29699" name="Footer Placeholder 3"/>
          <p:cNvSpPr>
            <a:spLocks noGrp="1"/>
          </p:cNvSpPr>
          <p:nvPr>
            <p:ph type="ftr" sz="quarter" idx="10"/>
          </p:nvPr>
        </p:nvSpPr>
        <p:spPr>
          <a:noFill/>
        </p:spPr>
        <p:txBody>
          <a:bodyPr/>
          <a:lstStyle/>
          <a:p>
            <a:r>
              <a:rPr lang="en-US" smtClean="0"/>
              <a:t>EF-FFSB-120</a:t>
            </a:r>
          </a:p>
        </p:txBody>
      </p:sp>
      <p:sp>
        <p:nvSpPr>
          <p:cNvPr id="29701" name="Rectangle 4"/>
          <p:cNvSpPr>
            <a:spLocks noChangeArrowheads="1"/>
          </p:cNvSpPr>
          <p:nvPr/>
        </p:nvSpPr>
        <p:spPr bwMode="auto">
          <a:xfrm>
            <a:off x="1550988" y="2905125"/>
            <a:ext cx="706437" cy="287338"/>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lnSpc>
                <a:spcPct val="80000"/>
              </a:lnSpc>
            </a:pPr>
            <a:r>
              <a:rPr lang="en-US" dirty="0" smtClean="0"/>
              <a:t>Base currency and statutory currency</a:t>
            </a:r>
          </a:p>
          <a:p>
            <a:pPr lvl="1" eaLnBrk="1" hangingPunct="1">
              <a:lnSpc>
                <a:spcPct val="80000"/>
              </a:lnSpc>
            </a:pPr>
            <a:r>
              <a:rPr lang="en-US" dirty="0" smtClean="0"/>
              <a:t>Domain Create</a:t>
            </a:r>
          </a:p>
          <a:p>
            <a:pPr eaLnBrk="1" hangingPunct="1">
              <a:lnSpc>
                <a:spcPct val="80000"/>
              </a:lnSpc>
              <a:spcBef>
                <a:spcPts val="1800"/>
              </a:spcBef>
            </a:pPr>
            <a:r>
              <a:rPr lang="en-US" dirty="0" smtClean="0"/>
              <a:t>Default GL accounts</a:t>
            </a:r>
          </a:p>
          <a:p>
            <a:pPr lvl="1" eaLnBrk="1" hangingPunct="1">
              <a:lnSpc>
                <a:spcPct val="80000"/>
              </a:lnSpc>
            </a:pPr>
            <a:r>
              <a:rPr lang="en-US" dirty="0" smtClean="0"/>
              <a:t>Domain/Account Control</a:t>
            </a:r>
          </a:p>
          <a:p>
            <a:pPr lvl="1" eaLnBrk="1" hangingPunct="1">
              <a:lnSpc>
                <a:spcPct val="80000"/>
              </a:lnSpc>
            </a:pPr>
            <a:r>
              <a:rPr lang="en-US" dirty="0" smtClean="0"/>
              <a:t>Verify GL accounts field</a:t>
            </a:r>
          </a:p>
          <a:p>
            <a:pPr eaLnBrk="1" hangingPunct="1">
              <a:lnSpc>
                <a:spcPct val="80000"/>
              </a:lnSpc>
              <a:spcBef>
                <a:spcPts val="1800"/>
              </a:spcBef>
            </a:pPr>
            <a:r>
              <a:rPr lang="en-US" dirty="0" smtClean="0"/>
              <a:t>COA masks</a:t>
            </a:r>
          </a:p>
          <a:p>
            <a:pPr eaLnBrk="1" hangingPunct="1">
              <a:lnSpc>
                <a:spcPct val="80000"/>
              </a:lnSpc>
              <a:spcBef>
                <a:spcPts val="1800"/>
              </a:spcBef>
            </a:pPr>
            <a:r>
              <a:rPr lang="en-US" dirty="0" smtClean="0"/>
              <a:t>GL calendar</a:t>
            </a:r>
          </a:p>
          <a:p>
            <a:pPr lvl="1" eaLnBrk="1" hangingPunct="1">
              <a:lnSpc>
                <a:spcPct val="80000"/>
              </a:lnSpc>
            </a:pPr>
            <a:r>
              <a:rPr lang="en-US" dirty="0" smtClean="0"/>
              <a:t>Domain GL Period Create</a:t>
            </a:r>
          </a:p>
          <a:p>
            <a:pPr eaLnBrk="1" hangingPunct="1">
              <a:lnSpc>
                <a:spcPct val="80000"/>
              </a:lnSpc>
              <a:spcBef>
                <a:spcPts val="1800"/>
              </a:spcBef>
            </a:pPr>
            <a:r>
              <a:rPr lang="en-US" dirty="0" smtClean="0"/>
              <a:t>Tax rates</a:t>
            </a:r>
          </a:p>
          <a:p>
            <a:pPr eaLnBrk="1" hangingPunct="1">
              <a:lnSpc>
                <a:spcPct val="80000"/>
              </a:lnSpc>
              <a:spcBef>
                <a:spcPts val="1800"/>
              </a:spcBef>
            </a:pPr>
            <a:r>
              <a:rPr lang="en-US" dirty="0" smtClean="0"/>
              <a:t>Most operational data</a:t>
            </a:r>
          </a:p>
          <a:p>
            <a:pPr lvl="1" eaLnBrk="1" hangingPunct="1">
              <a:lnSpc>
                <a:spcPct val="80000"/>
              </a:lnSpc>
            </a:pPr>
            <a:r>
              <a:rPr lang="en-US" dirty="0" smtClean="0"/>
              <a:t>Items, purchasing, sales and manufacturing setup</a:t>
            </a:r>
          </a:p>
        </p:txBody>
      </p:sp>
      <p:sp>
        <p:nvSpPr>
          <p:cNvPr id="30723" name="Rectangle 2"/>
          <p:cNvSpPr>
            <a:spLocks noGrp="1" noChangeArrowheads="1"/>
          </p:cNvSpPr>
          <p:nvPr>
            <p:ph type="title"/>
          </p:nvPr>
        </p:nvSpPr>
        <p:spPr/>
        <p:txBody>
          <a:bodyPr/>
          <a:lstStyle/>
          <a:p>
            <a:pPr eaLnBrk="1" hangingPunct="1"/>
            <a:r>
              <a:rPr lang="en-US" dirty="0" smtClean="0"/>
              <a:t>Domain-Level Data</a:t>
            </a:r>
          </a:p>
        </p:txBody>
      </p:sp>
      <p:sp>
        <p:nvSpPr>
          <p:cNvPr id="30722" name="Footer Placeholder 3"/>
          <p:cNvSpPr>
            <a:spLocks noGrp="1"/>
          </p:cNvSpPr>
          <p:nvPr>
            <p:ph type="ftr" sz="quarter" idx="10"/>
          </p:nvPr>
        </p:nvSpPr>
        <p:spPr>
          <a:noFill/>
        </p:spPr>
        <p:txBody>
          <a:bodyPr/>
          <a:lstStyle/>
          <a:p>
            <a:r>
              <a:rPr lang="en-US" smtClean="0"/>
              <a:t>EF-FFSB-130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Domain-Create-2013.jpg"/>
          <p:cNvPicPr>
            <a:picLocks noChangeAspect="1"/>
          </p:cNvPicPr>
          <p:nvPr/>
        </p:nvPicPr>
        <p:blipFill>
          <a:blip r:embed="rId3" cstate="print"/>
          <a:stretch>
            <a:fillRect/>
          </a:stretch>
        </p:blipFill>
        <p:spPr>
          <a:xfrm>
            <a:off x="314325" y="848464"/>
            <a:ext cx="4895850" cy="3566373"/>
          </a:xfrm>
          <a:prstGeom prst="rect">
            <a:avLst/>
          </a:prstGeom>
        </p:spPr>
      </p:pic>
      <p:sp>
        <p:nvSpPr>
          <p:cNvPr id="31749" name="Rectangle 2"/>
          <p:cNvSpPr>
            <a:spLocks noGrp="1" noChangeArrowheads="1"/>
          </p:cNvSpPr>
          <p:nvPr>
            <p:ph type="title"/>
          </p:nvPr>
        </p:nvSpPr>
        <p:spPr/>
        <p:txBody>
          <a:bodyPr>
            <a:normAutofit/>
          </a:bodyPr>
          <a:lstStyle/>
          <a:p>
            <a:pPr eaLnBrk="1" hangingPunct="1"/>
            <a:r>
              <a:rPr lang="en-US" sz="2800" dirty="0" smtClean="0"/>
              <a:t>Domain-Level Data</a:t>
            </a:r>
          </a:p>
        </p:txBody>
      </p:sp>
      <p:sp>
        <p:nvSpPr>
          <p:cNvPr id="31747" name="Footer Placeholder 3"/>
          <p:cNvSpPr>
            <a:spLocks noGrp="1"/>
          </p:cNvSpPr>
          <p:nvPr>
            <p:ph type="ftr" sz="quarter" idx="10"/>
          </p:nvPr>
        </p:nvSpPr>
        <p:spPr>
          <a:noFill/>
        </p:spPr>
        <p:txBody>
          <a:bodyPr/>
          <a:lstStyle/>
          <a:p>
            <a:r>
              <a:rPr lang="en-US" smtClean="0"/>
              <a:t>EF-FFSB-140</a:t>
            </a:r>
          </a:p>
        </p:txBody>
      </p:sp>
      <p:sp>
        <p:nvSpPr>
          <p:cNvPr id="31751" name="Rectangle 13"/>
          <p:cNvSpPr>
            <a:spLocks noChangeArrowheads="1"/>
          </p:cNvSpPr>
          <p:nvPr/>
        </p:nvSpPr>
        <p:spPr bwMode="auto">
          <a:xfrm>
            <a:off x="5440363" y="3794125"/>
            <a:ext cx="3581400" cy="2865438"/>
          </a:xfrm>
          <a:prstGeom prst="rect">
            <a:avLst/>
          </a:prstGeom>
          <a:noFill/>
          <a:ln w="25400" algn="ctr">
            <a:noFill/>
            <a:miter lim="800000"/>
            <a:headEnd/>
            <a:tailEnd/>
          </a:ln>
        </p:spPr>
        <p:txBody>
          <a:bodyPr wrap="none" tIns="91440" bIns="91440" anchor="ctr"/>
          <a:lstStyle/>
          <a:p>
            <a:endParaRPr lang="en-US"/>
          </a:p>
        </p:txBody>
      </p:sp>
      <p:sp>
        <p:nvSpPr>
          <p:cNvPr id="31753" name="Rectangle 12"/>
          <p:cNvSpPr>
            <a:spLocks noChangeArrowheads="1"/>
          </p:cNvSpPr>
          <p:nvPr/>
        </p:nvSpPr>
        <p:spPr bwMode="auto">
          <a:xfrm>
            <a:off x="457200" y="4427538"/>
            <a:ext cx="4098925" cy="2239962"/>
          </a:xfrm>
          <a:prstGeom prst="rect">
            <a:avLst/>
          </a:prstGeom>
          <a:noFill/>
          <a:ln w="25400" algn="ctr">
            <a:noFill/>
            <a:miter lim="800000"/>
            <a:headEnd/>
            <a:tailEnd/>
          </a:ln>
        </p:spPr>
        <p:txBody>
          <a:bodyPr wrap="none" tIns="91440" bIns="91440" anchor="ctr"/>
          <a:lstStyle/>
          <a:p>
            <a:endParaRPr lang="en-US"/>
          </a:p>
        </p:txBody>
      </p:sp>
      <p:grpSp>
        <p:nvGrpSpPr>
          <p:cNvPr id="17" name="Group 16"/>
          <p:cNvGrpSpPr/>
          <p:nvPr/>
        </p:nvGrpSpPr>
        <p:grpSpPr>
          <a:xfrm>
            <a:off x="0" y="993775"/>
            <a:ext cx="8975725" cy="5021263"/>
            <a:chOff x="168275" y="1231900"/>
            <a:chExt cx="8975725" cy="5021263"/>
          </a:xfrm>
        </p:grpSpPr>
        <p:sp>
          <p:nvSpPr>
            <p:cNvPr id="31759" name="Rectangle 17"/>
            <p:cNvSpPr>
              <a:spLocks noChangeArrowheads="1"/>
            </p:cNvSpPr>
            <p:nvPr/>
          </p:nvSpPr>
          <p:spPr bwMode="auto">
            <a:xfrm>
              <a:off x="168275" y="1546225"/>
              <a:ext cx="4289425" cy="2974975"/>
            </a:xfrm>
            <a:prstGeom prst="rect">
              <a:avLst/>
            </a:prstGeom>
            <a:noFill/>
            <a:ln w="25400" algn="ctr">
              <a:noFill/>
              <a:miter lim="800000"/>
              <a:headEnd/>
              <a:tailEnd/>
            </a:ln>
          </p:spPr>
          <p:txBody>
            <a:bodyPr wrap="none" tIns="91440" bIns="91440" anchor="ctr"/>
            <a:lstStyle/>
            <a:p>
              <a:endParaRPr lang="en-US"/>
            </a:p>
          </p:txBody>
        </p:sp>
        <p:grpSp>
          <p:nvGrpSpPr>
            <p:cNvPr id="31748" name="Group 21"/>
            <p:cNvGrpSpPr>
              <a:grpSpLocks/>
            </p:cNvGrpSpPr>
            <p:nvPr/>
          </p:nvGrpSpPr>
          <p:grpSpPr bwMode="auto">
            <a:xfrm>
              <a:off x="3581400" y="1231900"/>
              <a:ext cx="4090988" cy="2028825"/>
              <a:chOff x="2256" y="560"/>
              <a:chExt cx="2577" cy="1278"/>
            </a:xfrm>
          </p:grpSpPr>
          <p:pic>
            <p:nvPicPr>
              <p:cNvPr id="31757" name="Picture 19" descr="Domain_AcctCTRL"/>
              <p:cNvPicPr>
                <a:picLocks noChangeAspect="1" noChangeArrowheads="1"/>
              </p:cNvPicPr>
              <p:nvPr/>
            </p:nvPicPr>
            <p:blipFill>
              <a:blip r:embed="rId4" cstate="print"/>
              <a:srcRect/>
              <a:stretch>
                <a:fillRect/>
              </a:stretch>
            </p:blipFill>
            <p:spPr bwMode="auto">
              <a:xfrm>
                <a:off x="2271" y="578"/>
                <a:ext cx="2562" cy="1260"/>
              </a:xfrm>
              <a:prstGeom prst="rect">
                <a:avLst/>
              </a:prstGeom>
              <a:noFill/>
              <a:ln w="9525">
                <a:noFill/>
                <a:miter lim="800000"/>
                <a:headEnd/>
                <a:tailEnd/>
              </a:ln>
            </p:spPr>
          </p:pic>
          <p:sp>
            <p:nvSpPr>
              <p:cNvPr id="31758" name="Rectangle 20"/>
              <p:cNvSpPr>
                <a:spLocks noChangeArrowheads="1"/>
              </p:cNvSpPr>
              <p:nvPr/>
            </p:nvSpPr>
            <p:spPr bwMode="auto">
              <a:xfrm>
                <a:off x="2256" y="560"/>
                <a:ext cx="2560" cy="1264"/>
              </a:xfrm>
              <a:prstGeom prst="rect">
                <a:avLst/>
              </a:prstGeom>
              <a:noFill/>
              <a:ln w="19050" algn="ctr">
                <a:noFill/>
                <a:miter lim="800000"/>
                <a:headEnd/>
                <a:tailEnd/>
              </a:ln>
            </p:spPr>
            <p:txBody>
              <a:bodyPr wrap="none" tIns="91440" bIns="91440" anchor="ctr"/>
              <a:lstStyle/>
              <a:p>
                <a:endParaRPr lang="en-US"/>
              </a:p>
            </p:txBody>
          </p:sp>
        </p:grpSp>
        <p:pic>
          <p:nvPicPr>
            <p:cNvPr id="31752" name="Picture 4"/>
            <p:cNvPicPr>
              <a:picLocks noChangeAspect="1" noChangeArrowheads="1"/>
            </p:cNvPicPr>
            <p:nvPr/>
          </p:nvPicPr>
          <p:blipFill>
            <a:blip r:embed="rId5" cstate="print"/>
            <a:srcRect/>
            <a:stretch>
              <a:fillRect/>
            </a:stretch>
          </p:blipFill>
          <p:spPr bwMode="auto">
            <a:xfrm>
              <a:off x="457200" y="4000500"/>
              <a:ext cx="4114800" cy="2244725"/>
            </a:xfrm>
            <a:prstGeom prst="rect">
              <a:avLst/>
            </a:prstGeom>
            <a:noFill/>
            <a:ln w="9525" algn="ctr">
              <a:noFill/>
              <a:miter lim="800000"/>
              <a:headEnd/>
              <a:tailEnd/>
            </a:ln>
          </p:spPr>
        </p:pic>
        <p:pic>
          <p:nvPicPr>
            <p:cNvPr id="31755" name="Picture 8"/>
            <p:cNvPicPr>
              <a:picLocks noChangeAspect="1" noChangeArrowheads="1"/>
            </p:cNvPicPr>
            <p:nvPr/>
          </p:nvPicPr>
          <p:blipFill>
            <a:blip r:embed="rId6" cstate="print"/>
            <a:srcRect/>
            <a:stretch>
              <a:fillRect/>
            </a:stretch>
          </p:blipFill>
          <p:spPr bwMode="auto">
            <a:xfrm>
              <a:off x="5257800" y="1971675"/>
              <a:ext cx="3886200" cy="2117725"/>
            </a:xfrm>
            <a:prstGeom prst="rect">
              <a:avLst/>
            </a:prstGeom>
            <a:noFill/>
            <a:ln w="9525" algn="ctr">
              <a:noFill/>
              <a:miter lim="800000"/>
              <a:headEnd/>
              <a:tailEnd/>
            </a:ln>
          </p:spPr>
        </p:pic>
        <p:sp>
          <p:nvSpPr>
            <p:cNvPr id="31756" name="Rectangle 16"/>
            <p:cNvSpPr>
              <a:spLocks noChangeArrowheads="1"/>
            </p:cNvSpPr>
            <p:nvPr/>
          </p:nvSpPr>
          <p:spPr bwMode="auto">
            <a:xfrm>
              <a:off x="5227638" y="1363663"/>
              <a:ext cx="3916362" cy="2119312"/>
            </a:xfrm>
            <a:prstGeom prst="rect">
              <a:avLst/>
            </a:prstGeom>
            <a:noFill/>
            <a:ln w="25400" algn="ctr">
              <a:noFill/>
              <a:miter lim="800000"/>
              <a:headEnd/>
              <a:tailEnd/>
            </a:ln>
          </p:spPr>
          <p:txBody>
            <a:bodyPr wrap="none" tIns="91440" bIns="91440" anchor="ctr"/>
            <a:lstStyle/>
            <a:p>
              <a:endParaRPr lang="en-US"/>
            </a:p>
          </p:txBody>
        </p:sp>
        <p:pic>
          <p:nvPicPr>
            <p:cNvPr id="31750" name="Picture 11" descr="Tax_Rate_Maint"/>
            <p:cNvPicPr>
              <a:picLocks noChangeAspect="1" noChangeArrowheads="1"/>
            </p:cNvPicPr>
            <p:nvPr/>
          </p:nvPicPr>
          <p:blipFill>
            <a:blip r:embed="rId7" cstate="print"/>
            <a:srcRect/>
            <a:stretch>
              <a:fillRect/>
            </a:stretch>
          </p:blipFill>
          <p:spPr bwMode="auto">
            <a:xfrm>
              <a:off x="5456238" y="3376613"/>
              <a:ext cx="3557587" cy="2876550"/>
            </a:xfrm>
            <a:prstGeom prst="rect">
              <a:avLst/>
            </a:prstGeom>
            <a:noFill/>
            <a:ln w="9525">
              <a:noFill/>
              <a:miter lim="800000"/>
              <a:headEnd/>
              <a:tailEnd/>
            </a:ln>
          </p:spPr>
        </p:pic>
        <p:pic>
          <p:nvPicPr>
            <p:cNvPr id="31754" name="Picture 5"/>
            <p:cNvPicPr>
              <a:picLocks noChangeAspect="1" noChangeArrowheads="1"/>
            </p:cNvPicPr>
            <p:nvPr/>
          </p:nvPicPr>
          <p:blipFill>
            <a:blip r:embed="rId8" cstate="print"/>
            <a:srcRect/>
            <a:stretch>
              <a:fillRect/>
            </a:stretch>
          </p:blipFill>
          <p:spPr bwMode="auto">
            <a:xfrm>
              <a:off x="3162300" y="4352925"/>
              <a:ext cx="2503488" cy="1636713"/>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normAutofit fontScale="85000" lnSpcReduction="20000"/>
          </a:bodyPr>
          <a:lstStyle/>
          <a:p>
            <a:r>
              <a:rPr lang="en-US" dirty="0" smtClean="0"/>
              <a:t>Financial structure setup</a:t>
            </a:r>
          </a:p>
          <a:p>
            <a:pPr lvl="1"/>
            <a:r>
              <a:rPr lang="en-US" dirty="0" smtClean="0"/>
              <a:t>Domains</a:t>
            </a:r>
          </a:p>
          <a:p>
            <a:pPr lvl="2"/>
            <a:r>
              <a:rPr lang="en-US" dirty="0" smtClean="0"/>
              <a:t>Currency</a:t>
            </a:r>
          </a:p>
          <a:p>
            <a:pPr lvl="2"/>
            <a:r>
              <a:rPr lang="en-US" dirty="0" smtClean="0"/>
              <a:t>Shared set codes</a:t>
            </a:r>
          </a:p>
          <a:p>
            <a:pPr lvl="2"/>
            <a:r>
              <a:rPr lang="en-US" dirty="0" smtClean="0"/>
              <a:t>Profiles</a:t>
            </a:r>
          </a:p>
          <a:p>
            <a:pPr lvl="2"/>
            <a:r>
              <a:rPr lang="en-US" dirty="0" smtClean="0"/>
              <a:t>Accounting Layers</a:t>
            </a:r>
          </a:p>
          <a:p>
            <a:pPr lvl="2"/>
            <a:r>
              <a:rPr lang="en-US" dirty="0" smtClean="0"/>
              <a:t>Daybooks</a:t>
            </a:r>
          </a:p>
          <a:p>
            <a:pPr lvl="1">
              <a:spcBef>
                <a:spcPts val="1200"/>
              </a:spcBef>
            </a:pPr>
            <a:r>
              <a:rPr lang="en-US" dirty="0" smtClean="0"/>
              <a:t>Entities</a:t>
            </a:r>
          </a:p>
          <a:p>
            <a:pPr lvl="2"/>
            <a:r>
              <a:rPr lang="en-US" dirty="0" smtClean="0"/>
              <a:t>Address data</a:t>
            </a:r>
          </a:p>
          <a:p>
            <a:pPr lvl="2"/>
            <a:r>
              <a:rPr lang="en-US" dirty="0" smtClean="0"/>
              <a:t>Business relation</a:t>
            </a:r>
          </a:p>
          <a:p>
            <a:pPr lvl="2"/>
            <a:r>
              <a:rPr lang="en-IE" dirty="0" smtClean="0"/>
              <a:t>Entity groups</a:t>
            </a:r>
            <a:endParaRPr lang="en-US" dirty="0" smtClean="0"/>
          </a:p>
          <a:p>
            <a:pPr>
              <a:spcBef>
                <a:spcPts val="1800"/>
              </a:spcBef>
            </a:pPr>
            <a:r>
              <a:rPr lang="en-US" dirty="0" smtClean="0"/>
              <a:t>Security setup</a:t>
            </a:r>
          </a:p>
          <a:p>
            <a:pPr lvl="2"/>
            <a:r>
              <a:rPr lang="en-US" dirty="0" smtClean="0"/>
              <a:t>Users, roles, permissions</a:t>
            </a:r>
          </a:p>
          <a:p>
            <a:pPr>
              <a:spcBef>
                <a:spcPts val="1800"/>
              </a:spcBef>
            </a:pPr>
            <a:r>
              <a:rPr lang="en-US" dirty="0" smtClean="0"/>
              <a:t>Tax setup</a:t>
            </a:r>
          </a:p>
          <a:p>
            <a:endParaRPr lang="en-US" dirty="0" smtClean="0"/>
          </a:p>
          <a:p>
            <a:r>
              <a:rPr lang="en-US" dirty="0" smtClean="0"/>
              <a:t>Exercise: Domain and entity creation</a:t>
            </a:r>
          </a:p>
        </p:txBody>
      </p:sp>
      <p:sp>
        <p:nvSpPr>
          <p:cNvPr id="5123" name="Rectangle 2"/>
          <p:cNvSpPr>
            <a:spLocks noGrp="1" noChangeArrowheads="1"/>
          </p:cNvSpPr>
          <p:nvPr>
            <p:ph type="title"/>
          </p:nvPr>
        </p:nvSpPr>
        <p:spPr/>
        <p:txBody>
          <a:bodyPr/>
          <a:lstStyle/>
          <a:p>
            <a:r>
              <a:rPr lang="en-US" dirty="0" smtClean="0"/>
              <a:t>Overview</a:t>
            </a:r>
          </a:p>
        </p:txBody>
      </p:sp>
      <p:sp>
        <p:nvSpPr>
          <p:cNvPr id="5122" name="Footer Placeholder 3"/>
          <p:cNvSpPr>
            <a:spLocks noGrp="1"/>
          </p:cNvSpPr>
          <p:nvPr>
            <p:ph type="ftr" sz="quarter" idx="10"/>
          </p:nvPr>
        </p:nvSpPr>
        <p:spPr/>
        <p:txBody>
          <a:bodyPr/>
          <a:lstStyle/>
          <a:p>
            <a:r>
              <a:rPr lang="en-US" smtClean="0"/>
              <a:t>EF-FFSB-030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pPr>
            <a:r>
              <a:rPr lang="en-US" dirty="0" smtClean="0"/>
              <a:t>Prerequisites</a:t>
            </a:r>
          </a:p>
          <a:p>
            <a:pPr lvl="1" eaLnBrk="1" hangingPunct="1">
              <a:lnSpc>
                <a:spcPct val="80000"/>
              </a:lnSpc>
            </a:pPr>
            <a:r>
              <a:rPr lang="en-US" dirty="0" smtClean="0"/>
              <a:t>Active domain</a:t>
            </a:r>
          </a:p>
          <a:p>
            <a:pPr lvl="1" eaLnBrk="1" hangingPunct="1">
              <a:lnSpc>
                <a:spcPct val="80000"/>
              </a:lnSpc>
            </a:pPr>
            <a:r>
              <a:rPr lang="en-US" dirty="0" smtClean="0"/>
              <a:t>Address data</a:t>
            </a:r>
          </a:p>
          <a:p>
            <a:pPr lvl="1" eaLnBrk="1" hangingPunct="1">
              <a:lnSpc>
                <a:spcPct val="80000"/>
              </a:lnSpc>
            </a:pPr>
            <a:r>
              <a:rPr lang="en-US" dirty="0" smtClean="0"/>
              <a:t>Business relation</a:t>
            </a:r>
          </a:p>
          <a:p>
            <a:pPr eaLnBrk="1" hangingPunct="1">
              <a:lnSpc>
                <a:spcPct val="80000"/>
              </a:lnSpc>
              <a:spcBef>
                <a:spcPts val="1800"/>
              </a:spcBef>
            </a:pPr>
            <a:r>
              <a:rPr lang="en-US" dirty="0" smtClean="0"/>
              <a:t>Independent financial unit</a:t>
            </a:r>
          </a:p>
          <a:p>
            <a:pPr lvl="1" eaLnBrk="1" hangingPunct="1">
              <a:lnSpc>
                <a:spcPct val="80000"/>
              </a:lnSpc>
            </a:pPr>
            <a:r>
              <a:rPr lang="en-US" dirty="0" smtClean="0"/>
              <a:t>Separate balance sheet, income statement, and tax declaration</a:t>
            </a:r>
          </a:p>
          <a:p>
            <a:pPr eaLnBrk="1" hangingPunct="1">
              <a:lnSpc>
                <a:spcPct val="80000"/>
              </a:lnSpc>
              <a:spcBef>
                <a:spcPts val="1800"/>
              </a:spcBef>
            </a:pPr>
            <a:r>
              <a:rPr lang="en-US" dirty="0" smtClean="0"/>
              <a:t>Base currency, statutory currency, and shared sets equals domain</a:t>
            </a:r>
          </a:p>
        </p:txBody>
      </p:sp>
      <p:sp>
        <p:nvSpPr>
          <p:cNvPr id="32771" name="Rectangle 2"/>
          <p:cNvSpPr>
            <a:spLocks noGrp="1" noChangeArrowheads="1"/>
          </p:cNvSpPr>
          <p:nvPr>
            <p:ph type="title"/>
          </p:nvPr>
        </p:nvSpPr>
        <p:spPr/>
        <p:txBody>
          <a:bodyPr/>
          <a:lstStyle/>
          <a:p>
            <a:pPr eaLnBrk="1" hangingPunct="1"/>
            <a:r>
              <a:rPr lang="en-US" dirty="0" smtClean="0"/>
              <a:t>Entity Setup</a:t>
            </a:r>
          </a:p>
        </p:txBody>
      </p:sp>
      <p:sp>
        <p:nvSpPr>
          <p:cNvPr id="32770" name="Footer Placeholder 3"/>
          <p:cNvSpPr>
            <a:spLocks noGrp="1"/>
          </p:cNvSpPr>
          <p:nvPr>
            <p:ph type="ftr" sz="quarter" idx="10"/>
          </p:nvPr>
        </p:nvSpPr>
        <p:spPr>
          <a:noFill/>
        </p:spPr>
        <p:txBody>
          <a:bodyPr/>
          <a:lstStyle/>
          <a:p>
            <a:r>
              <a:rPr lang="en-US" smtClean="0"/>
              <a:t>EF-FFSB-150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spcBef>
                <a:spcPts val="1800"/>
              </a:spcBef>
            </a:pPr>
            <a:r>
              <a:rPr lang="en-US" dirty="0" smtClean="0"/>
              <a:t>Entity-specific data</a:t>
            </a:r>
          </a:p>
          <a:p>
            <a:pPr lvl="1" eaLnBrk="1" hangingPunct="1">
              <a:lnSpc>
                <a:spcPct val="80000"/>
              </a:lnSpc>
            </a:pPr>
            <a:r>
              <a:rPr lang="en-US" dirty="0" smtClean="0"/>
              <a:t>Employees</a:t>
            </a:r>
          </a:p>
          <a:p>
            <a:pPr lvl="1" eaLnBrk="1" hangingPunct="1">
              <a:lnSpc>
                <a:spcPct val="80000"/>
              </a:lnSpc>
            </a:pPr>
            <a:r>
              <a:rPr lang="en-US" dirty="0" smtClean="0"/>
              <a:t>Bank account numbers</a:t>
            </a:r>
          </a:p>
          <a:p>
            <a:pPr>
              <a:lnSpc>
                <a:spcPct val="80000"/>
              </a:lnSpc>
            </a:pPr>
            <a:r>
              <a:rPr lang="en-IE" dirty="0" smtClean="0"/>
              <a:t>Entity groups</a:t>
            </a:r>
          </a:p>
          <a:p>
            <a:pPr lvl="1">
              <a:lnSpc>
                <a:spcPct val="80000"/>
              </a:lnSpc>
            </a:pPr>
            <a:r>
              <a:rPr lang="en-IE" dirty="0" smtClean="0"/>
              <a:t>Carry out period end activities for multiple entities without the need to switch between entities</a:t>
            </a:r>
          </a:p>
          <a:p>
            <a:pPr>
              <a:lnSpc>
                <a:spcPct val="80000"/>
              </a:lnSpc>
            </a:pPr>
            <a:endParaRPr lang="en-IE" dirty="0" smtClean="0"/>
          </a:p>
          <a:p>
            <a:pPr lvl="1">
              <a:lnSpc>
                <a:spcPct val="80000"/>
              </a:lnSpc>
              <a:buNone/>
            </a:pPr>
            <a:endParaRPr lang="en-IE" dirty="0" smtClean="0"/>
          </a:p>
          <a:p>
            <a:pPr lvl="1">
              <a:lnSpc>
                <a:spcPct val="80000"/>
              </a:lnSpc>
            </a:pPr>
            <a:endParaRPr lang="en-US" dirty="0" smtClean="0"/>
          </a:p>
        </p:txBody>
      </p:sp>
      <p:sp>
        <p:nvSpPr>
          <p:cNvPr id="32771" name="Rectangle 2"/>
          <p:cNvSpPr>
            <a:spLocks noGrp="1" noChangeArrowheads="1"/>
          </p:cNvSpPr>
          <p:nvPr>
            <p:ph type="title"/>
          </p:nvPr>
        </p:nvSpPr>
        <p:spPr/>
        <p:txBody>
          <a:bodyPr/>
          <a:lstStyle/>
          <a:p>
            <a:pPr eaLnBrk="1" hangingPunct="1"/>
            <a:r>
              <a:rPr lang="en-US" dirty="0" smtClean="0"/>
              <a:t>Entity Setup</a:t>
            </a:r>
          </a:p>
        </p:txBody>
      </p:sp>
      <p:sp>
        <p:nvSpPr>
          <p:cNvPr id="32770" name="Footer Placeholder 3"/>
          <p:cNvSpPr>
            <a:spLocks noGrp="1"/>
          </p:cNvSpPr>
          <p:nvPr>
            <p:ph type="ftr" sz="quarter" idx="10"/>
          </p:nvPr>
        </p:nvSpPr>
        <p:spPr>
          <a:noFill/>
        </p:spPr>
        <p:txBody>
          <a:bodyPr/>
          <a:lstStyle/>
          <a:p>
            <a:r>
              <a:rPr lang="en-US" dirty="0" smtClean="0"/>
              <a:t>EF-FFSB-155</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3" descr="Address Data Create"/>
          <p:cNvPicPr>
            <a:picLocks noGrp="1" noChangeAspect="1" noChangeArrowheads="1"/>
          </p:cNvPicPr>
          <p:nvPr>
            <p:ph idx="1"/>
          </p:nvPr>
        </p:nvPicPr>
        <p:blipFill>
          <a:blip r:embed="rId3" cstate="print"/>
          <a:stretch>
            <a:fillRect/>
          </a:stretch>
        </p:blipFill>
        <p:spPr>
          <a:xfrm>
            <a:off x="1009650" y="2061369"/>
            <a:ext cx="7124700" cy="2876550"/>
          </a:xfrm>
          <a:noFill/>
          <a:ln>
            <a:solidFill>
              <a:schemeClr val="tx1"/>
            </a:solidFill>
          </a:ln>
        </p:spPr>
      </p:pic>
      <p:sp>
        <p:nvSpPr>
          <p:cNvPr id="33795" name="Rectangle 2"/>
          <p:cNvSpPr>
            <a:spLocks noGrp="1" noChangeArrowheads="1"/>
          </p:cNvSpPr>
          <p:nvPr>
            <p:ph type="title"/>
          </p:nvPr>
        </p:nvSpPr>
        <p:spPr/>
        <p:txBody>
          <a:bodyPr/>
          <a:lstStyle/>
          <a:p>
            <a:pPr eaLnBrk="1" hangingPunct="1"/>
            <a:r>
              <a:rPr lang="en-US" dirty="0" smtClean="0"/>
              <a:t>Address-Related Data</a:t>
            </a:r>
          </a:p>
        </p:txBody>
      </p:sp>
      <p:sp>
        <p:nvSpPr>
          <p:cNvPr id="33794" name="Footer Placeholder 3"/>
          <p:cNvSpPr>
            <a:spLocks noGrp="1"/>
          </p:cNvSpPr>
          <p:nvPr>
            <p:ph type="ftr" sz="quarter" idx="10"/>
          </p:nvPr>
        </p:nvSpPr>
        <p:spPr>
          <a:noFill/>
        </p:spPr>
        <p:txBody>
          <a:bodyPr/>
          <a:lstStyle/>
          <a:p>
            <a:r>
              <a:rPr lang="en-US" smtClean="0"/>
              <a:t>EF-FFSB-160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type="body" sz="half" idx="4294967295"/>
          </p:nvPr>
        </p:nvSpPr>
        <p:spPr>
          <a:xfrm>
            <a:off x="628650" y="871538"/>
            <a:ext cx="8029575" cy="5053012"/>
          </a:xfrm>
        </p:spPr>
        <p:txBody>
          <a:bodyPr/>
          <a:lstStyle/>
          <a:p>
            <a:pPr marL="338138" indent="-338138" defTabSz="449263" eaLnBrk="1" hangingPunct="1">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Every customer, supplier, end user, entity, and employee is linked to a business relation code</a:t>
            </a:r>
          </a:p>
          <a:p>
            <a:pPr marL="338138" indent="-338138" defTabSz="449263" eaLnBrk="1" hangingPunct="1">
              <a:spcBef>
                <a:spcPts val="18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Defined at database or domain level</a:t>
            </a:r>
          </a:p>
          <a:p>
            <a:pPr marL="338138" indent="-338138" defTabSz="449263" eaLnBrk="1" hangingPunct="1">
              <a:spcBef>
                <a:spcPts val="18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Create business relations as needed when creating a new customer or supplier</a:t>
            </a:r>
          </a:p>
          <a:p>
            <a:pPr marL="338138" indent="-338138" defTabSz="449263" eaLnBrk="1" hangingPunct="1">
              <a:spcBef>
                <a:spcPts val="1800"/>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sz="2400" dirty="0" smtClean="0"/>
              <a:t>Business relations can have different address types</a:t>
            </a:r>
          </a:p>
          <a:p>
            <a:pPr marL="738188" lvl="1" indent="-280988" defTabSz="449263" eaLnBrk="1" hangingPunct="1">
              <a:spcBef>
                <a:spcPts val="625"/>
              </a:spcBef>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endParaRPr lang="en-GB" sz="2000" dirty="0" smtClean="0"/>
          </a:p>
        </p:txBody>
      </p:sp>
      <p:graphicFrame>
        <p:nvGraphicFramePr>
          <p:cNvPr id="56324" name="Group 4"/>
          <p:cNvGraphicFramePr>
            <a:graphicFrameLocks noGrp="1"/>
          </p:cNvGraphicFramePr>
          <p:nvPr>
            <p:ph idx="1"/>
          </p:nvPr>
        </p:nvGraphicFramePr>
        <p:xfrm>
          <a:off x="523875" y="4054475"/>
          <a:ext cx="8229601" cy="1566863"/>
        </p:xfrm>
        <a:graphic>
          <a:graphicData uri="http://schemas.openxmlformats.org/drawingml/2006/table">
            <a:tbl>
              <a:tblPr/>
              <a:tblGrid>
                <a:gridCol w="4115796"/>
                <a:gridCol w="4113805"/>
              </a:tblGrid>
              <a:tr h="1566863">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mn-lt"/>
                        </a:rPr>
                        <a:t>- Head office</a:t>
                      </a:r>
                    </a:p>
                    <a:p>
                      <a:pPr marL="457200" marR="0" lvl="1" indent="0" algn="l" defTabSz="914400" rtl="0" eaLnBrk="1" fontAlgn="base" latinLnBrk="0" hangingPunct="1">
                        <a:lnSpc>
                          <a:spcPct val="90000"/>
                        </a:lnSpc>
                        <a:spcBef>
                          <a:spcPts val="625"/>
                        </a:spcBef>
                        <a:spcAft>
                          <a:spcPct val="0"/>
                        </a:spcAft>
                        <a:buClr>
                          <a:srgbClr val="2461AA"/>
                        </a:buClr>
                        <a:buSzTx/>
                        <a:buFontTx/>
                        <a:buNone/>
                        <a:tabLst/>
                      </a:pPr>
                      <a:r>
                        <a:rPr kumimoji="0" lang="en-GB" sz="2000" b="0" i="0" u="none" strike="noStrike" cap="none" normalizeH="0" baseline="0" dirty="0" smtClean="0">
                          <a:ln>
                            <a:noFill/>
                          </a:ln>
                          <a:solidFill>
                            <a:schemeClr val="tx1"/>
                          </a:solidFill>
                          <a:effectLst/>
                          <a:latin typeface="+mn-lt"/>
                        </a:rPr>
                        <a:t>- Reminder</a:t>
                      </a:r>
                    </a:p>
                    <a:p>
                      <a:pPr marL="457200" marR="0" lvl="1" indent="0" algn="l" defTabSz="914400" rtl="0" eaLnBrk="1" fontAlgn="base" latinLnBrk="0" hangingPunct="1">
                        <a:lnSpc>
                          <a:spcPct val="90000"/>
                        </a:lnSpc>
                        <a:spcBef>
                          <a:spcPts val="625"/>
                        </a:spcBef>
                        <a:spcAft>
                          <a:spcPct val="0"/>
                        </a:spcAft>
                        <a:buClr>
                          <a:srgbClr val="2461AA"/>
                        </a:buClr>
                        <a:buSzTx/>
                        <a:buFontTx/>
                        <a:buNone/>
                        <a:tabLst/>
                      </a:pPr>
                      <a:r>
                        <a:rPr kumimoji="0" lang="en-GB" sz="2000" b="0" i="0" u="none" strike="noStrike" cap="none" normalizeH="0" baseline="0" dirty="0" smtClean="0">
                          <a:ln>
                            <a:noFill/>
                          </a:ln>
                          <a:solidFill>
                            <a:schemeClr val="tx1"/>
                          </a:solidFill>
                          <a:effectLst/>
                          <a:latin typeface="+mn-lt"/>
                        </a:rPr>
                        <a:t>- Remittance</a:t>
                      </a:r>
                      <a:endParaRPr kumimoji="0" lang="en-US" sz="2000" b="0" i="0" u="none" strike="noStrike" cap="none" normalizeH="0" baseline="0" dirty="0" smtClean="0">
                        <a:ln>
                          <a:noFill/>
                        </a:ln>
                        <a:solidFill>
                          <a:schemeClr val="tx1"/>
                        </a:solidFill>
                        <a:effectLst/>
                        <a:latin typeface="+mn-lt"/>
                      </a:endParaRPr>
                    </a:p>
                  </a:txBody>
                  <a:tcPr marL="114748" marR="114748" marT="91440" marB="91440" horzOverflow="overflow">
                    <a:lnL cap="flat">
                      <a:noFill/>
                    </a:lnL>
                    <a:lnR>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mn-lt"/>
                        </a:rPr>
                        <a:t>- Ship-to</a:t>
                      </a:r>
                    </a:p>
                    <a:p>
                      <a:pPr marL="457200" marR="0" lvl="1" indent="0" algn="l" defTabSz="914400" rtl="0" eaLnBrk="1" fontAlgn="base" latinLnBrk="0" hangingPunct="1">
                        <a:lnSpc>
                          <a:spcPct val="90000"/>
                        </a:lnSpc>
                        <a:spcBef>
                          <a:spcPts val="625"/>
                        </a:spcBef>
                        <a:spcAft>
                          <a:spcPct val="0"/>
                        </a:spcAft>
                        <a:buClr>
                          <a:srgbClr val="2461AA"/>
                        </a:buClr>
                        <a:buSzTx/>
                        <a:buFontTx/>
                        <a:buNone/>
                        <a:tabLst/>
                      </a:pPr>
                      <a:r>
                        <a:rPr kumimoji="0" lang="en-GB" sz="2000" b="0" i="0" u="none" strike="noStrike" cap="none" normalizeH="0" baseline="0" dirty="0" smtClean="0">
                          <a:ln>
                            <a:noFill/>
                          </a:ln>
                          <a:solidFill>
                            <a:schemeClr val="tx1"/>
                          </a:solidFill>
                          <a:effectLst/>
                          <a:latin typeface="+mn-lt"/>
                        </a:rPr>
                        <a:t>- Dock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mn-lt"/>
                        </a:rPr>
                        <a:t>- End User</a:t>
                      </a:r>
                      <a:endParaRPr kumimoji="0" lang="en-US" sz="2000" b="0" i="0" u="none" strike="noStrike" cap="none" normalizeH="0" baseline="0" dirty="0" smtClean="0">
                        <a:ln>
                          <a:noFill/>
                        </a:ln>
                        <a:solidFill>
                          <a:schemeClr val="tx1"/>
                        </a:solidFill>
                        <a:effectLst/>
                        <a:latin typeface="+mn-lt"/>
                      </a:endParaRPr>
                    </a:p>
                  </a:txBody>
                  <a:tcPr marL="114748" marR="114748" marT="91440" marB="91440" horzOverflow="overflow">
                    <a:lnL>
                      <a:noFill/>
                    </a:lnL>
                    <a:lnR cap="flat">
                      <a:noFill/>
                    </a:lnR>
                    <a:lnT cap="flat">
                      <a:noFill/>
                    </a:lnT>
                    <a:lnB cap="flat">
                      <a:noFill/>
                    </a:lnB>
                    <a:lnTlToBr>
                      <a:noFill/>
                    </a:lnTlToBr>
                    <a:lnBlToTr>
                      <a:noFill/>
                    </a:lnBlToTr>
                    <a:noFill/>
                  </a:tcPr>
                </a:tc>
              </a:tr>
            </a:tbl>
          </a:graphicData>
        </a:graphic>
      </p:graphicFrame>
      <p:sp>
        <p:nvSpPr>
          <p:cNvPr id="34819" name="Rectangle 2"/>
          <p:cNvSpPr>
            <a:spLocks noGrp="1" noChangeArrowheads="1"/>
          </p:cNvSpPr>
          <p:nvPr>
            <p:ph type="title"/>
          </p:nvPr>
        </p:nvSpPr>
        <p:spPr/>
        <p:txBody>
          <a:bodyPr/>
          <a:lstStyle/>
          <a:p>
            <a:pPr eaLnBrk="1" hangingPunct="1"/>
            <a:r>
              <a:rPr lang="en-US" dirty="0" smtClean="0"/>
              <a:t>Business Relations Setup</a:t>
            </a:r>
          </a:p>
        </p:txBody>
      </p:sp>
      <p:sp>
        <p:nvSpPr>
          <p:cNvPr id="34818" name="Footer Placeholder 4"/>
          <p:cNvSpPr>
            <a:spLocks noGrp="1"/>
          </p:cNvSpPr>
          <p:nvPr>
            <p:ph type="ftr" sz="quarter" idx="10"/>
          </p:nvPr>
        </p:nvSpPr>
        <p:spPr>
          <a:noFill/>
        </p:spPr>
        <p:txBody>
          <a:bodyPr/>
          <a:lstStyle/>
          <a:p>
            <a:r>
              <a:rPr lang="en-US" smtClean="0"/>
              <a:t>EF-FFSB-170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pPr eaLnBrk="1" hangingPunct="1"/>
            <a:r>
              <a:rPr lang="en-US" dirty="0" smtClean="0"/>
              <a:t>Business Relation Create</a:t>
            </a:r>
          </a:p>
        </p:txBody>
      </p:sp>
      <p:sp>
        <p:nvSpPr>
          <p:cNvPr id="35842" name="Footer Placeholder 3"/>
          <p:cNvSpPr>
            <a:spLocks noGrp="1"/>
          </p:cNvSpPr>
          <p:nvPr>
            <p:ph type="ftr" sz="quarter" idx="10"/>
          </p:nvPr>
        </p:nvSpPr>
        <p:spPr>
          <a:noFill/>
        </p:spPr>
        <p:txBody>
          <a:bodyPr/>
          <a:lstStyle/>
          <a:p>
            <a:r>
              <a:rPr lang="en-US" smtClean="0"/>
              <a:t>EF-FFSB-190</a:t>
            </a:r>
          </a:p>
        </p:txBody>
      </p:sp>
      <p:pic>
        <p:nvPicPr>
          <p:cNvPr id="35843" name="Picture 17" descr="Customer-Create"/>
          <p:cNvPicPr>
            <a:picLocks noChangeAspect="1" noChangeArrowheads="1"/>
          </p:cNvPicPr>
          <p:nvPr/>
        </p:nvPicPr>
        <p:blipFill>
          <a:blip r:embed="rId3" cstate="print"/>
          <a:srcRect/>
          <a:stretch>
            <a:fillRect/>
          </a:stretch>
        </p:blipFill>
        <p:spPr bwMode="auto">
          <a:xfrm>
            <a:off x="1098550" y="982663"/>
            <a:ext cx="5430838" cy="4365625"/>
          </a:xfrm>
          <a:prstGeom prst="rect">
            <a:avLst/>
          </a:prstGeom>
          <a:noFill/>
          <a:ln w="9525">
            <a:noFill/>
            <a:miter lim="800000"/>
            <a:headEnd/>
            <a:tailEnd/>
          </a:ln>
        </p:spPr>
      </p:pic>
      <p:sp>
        <p:nvSpPr>
          <p:cNvPr id="60425" name="Text Box 9"/>
          <p:cNvSpPr txBox="1">
            <a:spLocks noChangeArrowheads="1"/>
          </p:cNvSpPr>
          <p:nvPr/>
        </p:nvSpPr>
        <p:spPr bwMode="auto">
          <a:xfrm>
            <a:off x="4676775" y="1504950"/>
            <a:ext cx="3609976" cy="430887"/>
          </a:xfrm>
          <a:prstGeom prst="rect">
            <a:avLst/>
          </a:prstGeom>
          <a:solidFill>
            <a:srgbClr val="E6EDF6"/>
          </a:solidFill>
          <a:ln w="28575" algn="ctr">
            <a:solidFill>
              <a:srgbClr val="4F4F4F"/>
            </a:solidFill>
            <a:miter lim="800000"/>
            <a:headEnd/>
            <a:tailEnd/>
          </a:ln>
          <a:effectLst/>
        </p:spPr>
        <p:txBody>
          <a:bodyPr wrap="square" tIns="91440" bIns="91440">
            <a:spAutoFit/>
          </a:bodyPr>
          <a:lstStyle/>
          <a:p>
            <a:pPr>
              <a:defRPr/>
            </a:pPr>
            <a:r>
              <a:rPr lang="en-US" sz="1600" dirty="0">
                <a:solidFill>
                  <a:srgbClr val="4F4F4F"/>
                </a:solidFill>
                <a:latin typeface="+mj-lt"/>
              </a:rPr>
              <a:t>Click to create a business relation</a:t>
            </a:r>
          </a:p>
        </p:txBody>
      </p:sp>
      <p:sp>
        <p:nvSpPr>
          <p:cNvPr id="35846" name="Line 11"/>
          <p:cNvSpPr>
            <a:spLocks noChangeShapeType="1"/>
          </p:cNvSpPr>
          <p:nvPr/>
        </p:nvSpPr>
        <p:spPr bwMode="auto">
          <a:xfrm flipH="1">
            <a:off x="3676649" y="1762126"/>
            <a:ext cx="1000125" cy="381000"/>
          </a:xfrm>
          <a:prstGeom prst="line">
            <a:avLst/>
          </a:prstGeom>
          <a:noFill/>
          <a:ln w="28575">
            <a:solidFill>
              <a:srgbClr val="4F4F4F"/>
            </a:solidFill>
            <a:round/>
            <a:headEnd/>
            <a:tailEnd type="arrow" w="med" len="med"/>
          </a:ln>
        </p:spPr>
        <p:txBody>
          <a:bodyPr wrap="none" tIns="91440" bIns="91440" anchor="ctr"/>
          <a:lstStyle/>
          <a:p>
            <a:endParaRPr lang="en-US">
              <a:latin typeface="+mj-lt"/>
            </a:endParaRPr>
          </a:p>
        </p:txBody>
      </p:sp>
      <p:pic>
        <p:nvPicPr>
          <p:cNvPr id="35850" name="Picture 18" descr="BR-Create"/>
          <p:cNvPicPr>
            <a:picLocks noChangeAspect="1" noChangeArrowheads="1"/>
          </p:cNvPicPr>
          <p:nvPr/>
        </p:nvPicPr>
        <p:blipFill>
          <a:blip r:embed="rId4" cstate="print"/>
          <a:srcRect/>
          <a:stretch>
            <a:fillRect/>
          </a:stretch>
        </p:blipFill>
        <p:spPr bwMode="auto">
          <a:xfrm>
            <a:off x="2322513" y="2487613"/>
            <a:ext cx="6086475" cy="3705225"/>
          </a:xfrm>
          <a:prstGeom prst="rect">
            <a:avLst/>
          </a:prstGeom>
          <a:noFill/>
          <a:ln w="9525">
            <a:noFill/>
            <a:miter lim="800000"/>
            <a:headEnd/>
            <a:tailEnd/>
          </a:ln>
        </p:spPr>
      </p:pic>
      <p:pic>
        <p:nvPicPr>
          <p:cNvPr id="35852" name="Picture 19" descr="BR-Addr-Create"/>
          <p:cNvPicPr>
            <a:picLocks noChangeAspect="1" noChangeArrowheads="1"/>
          </p:cNvPicPr>
          <p:nvPr/>
        </p:nvPicPr>
        <p:blipFill>
          <a:blip r:embed="rId5" cstate="print"/>
          <a:srcRect/>
          <a:stretch>
            <a:fillRect/>
          </a:stretch>
        </p:blipFill>
        <p:spPr bwMode="auto">
          <a:xfrm>
            <a:off x="2933700" y="3292475"/>
            <a:ext cx="6115050" cy="2324100"/>
          </a:xfrm>
          <a:prstGeom prst="rect">
            <a:avLst/>
          </a:prstGeom>
          <a:noFill/>
          <a:ln w="9525">
            <a:noFill/>
            <a:miter lim="800000"/>
            <a:headEnd/>
            <a:tailEnd/>
          </a:ln>
        </p:spPr>
      </p:pic>
      <p:sp>
        <p:nvSpPr>
          <p:cNvPr id="35853" name="Line 13"/>
          <p:cNvSpPr>
            <a:spLocks noChangeShapeType="1"/>
          </p:cNvSpPr>
          <p:nvPr/>
        </p:nvSpPr>
        <p:spPr bwMode="auto">
          <a:xfrm>
            <a:off x="1095375" y="5353051"/>
            <a:ext cx="1533525" cy="492124"/>
          </a:xfrm>
          <a:prstGeom prst="line">
            <a:avLst/>
          </a:prstGeom>
          <a:noFill/>
          <a:ln w="28575">
            <a:solidFill>
              <a:srgbClr val="4F4F4F"/>
            </a:solidFill>
            <a:round/>
            <a:headEnd/>
            <a:tailEnd type="arrow" w="med" len="med"/>
          </a:ln>
        </p:spPr>
        <p:txBody>
          <a:bodyPr wrap="none" tIns="91440" bIns="91440" anchor="ctr"/>
          <a:lstStyle/>
          <a:p>
            <a:endParaRPr lang="en-US">
              <a:latin typeface="+mj-lt"/>
            </a:endParaRPr>
          </a:p>
        </p:txBody>
      </p:sp>
      <p:sp>
        <p:nvSpPr>
          <p:cNvPr id="60428" name="Text Box 12"/>
          <p:cNvSpPr txBox="1">
            <a:spLocks noChangeArrowheads="1"/>
          </p:cNvSpPr>
          <p:nvPr/>
        </p:nvSpPr>
        <p:spPr bwMode="auto">
          <a:xfrm>
            <a:off x="209550" y="4702175"/>
            <a:ext cx="2095500" cy="677108"/>
          </a:xfrm>
          <a:prstGeom prst="rect">
            <a:avLst/>
          </a:prstGeom>
          <a:solidFill>
            <a:srgbClr val="E6EDF6"/>
          </a:solidFill>
          <a:ln w="28575" algn="ctr">
            <a:solidFill>
              <a:srgbClr val="4F4F4F"/>
            </a:solidFill>
            <a:miter lim="800000"/>
            <a:headEnd/>
            <a:tailEnd/>
          </a:ln>
          <a:effectLst/>
        </p:spPr>
        <p:txBody>
          <a:bodyPr wrap="square" tIns="91440" bIns="91440">
            <a:spAutoFit/>
          </a:bodyPr>
          <a:lstStyle/>
          <a:p>
            <a:pPr>
              <a:defRPr/>
            </a:pPr>
            <a:r>
              <a:rPr lang="en-US" sz="1600" dirty="0">
                <a:solidFill>
                  <a:srgbClr val="4F4F4F"/>
                </a:solidFill>
                <a:latin typeface="+mj-lt"/>
              </a:rPr>
              <a:t>Insert </a:t>
            </a:r>
            <a:r>
              <a:rPr lang="en-US" sz="1600" dirty="0" smtClean="0">
                <a:solidFill>
                  <a:srgbClr val="4F4F4F"/>
                </a:solidFill>
                <a:latin typeface="+mj-lt"/>
              </a:rPr>
              <a:t>new row </a:t>
            </a:r>
            <a:r>
              <a:rPr lang="en-US" sz="1600" dirty="0">
                <a:solidFill>
                  <a:srgbClr val="4F4F4F"/>
                </a:solidFill>
                <a:latin typeface="+mj-lt"/>
              </a:rPr>
              <a:t>to </a:t>
            </a:r>
          </a:p>
          <a:p>
            <a:pPr>
              <a:defRPr/>
            </a:pPr>
            <a:r>
              <a:rPr lang="en-US" sz="1600" dirty="0">
                <a:solidFill>
                  <a:srgbClr val="4F4F4F"/>
                </a:solidFill>
                <a:latin typeface="+mj-lt"/>
              </a:rPr>
              <a:t>create address info</a:t>
            </a:r>
          </a:p>
        </p:txBody>
      </p:sp>
      <p:sp>
        <p:nvSpPr>
          <p:cNvPr id="14" name="Rectangle 13"/>
          <p:cNvSpPr/>
          <p:nvPr/>
        </p:nvSpPr>
        <p:spPr>
          <a:xfrm>
            <a:off x="2343150" y="2505075"/>
            <a:ext cx="1562100" cy="2571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1114425" y="981075"/>
            <a:ext cx="942975" cy="2571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4"/>
          <p:cNvSpPr>
            <a:spLocks noGrp="1" noChangeArrowheads="1"/>
          </p:cNvSpPr>
          <p:nvPr>
            <p:ph idx="1"/>
          </p:nvPr>
        </p:nvSpPr>
        <p:spPr/>
        <p:txBody>
          <a:bodyPr/>
          <a:lstStyle/>
          <a:p>
            <a:pPr eaLnBrk="1" hangingPunct="1"/>
            <a:r>
              <a:rPr lang="en-US" sz="2400" dirty="0" smtClean="0"/>
              <a:t>Combine multiple customer, supplier positions</a:t>
            </a:r>
          </a:p>
          <a:p>
            <a:pPr eaLnBrk="1" hangingPunct="1"/>
            <a:r>
              <a:rPr lang="en-US" sz="2400" dirty="0" smtClean="0"/>
              <a:t>Allows for AR, AP netting and intercompany transactions</a:t>
            </a:r>
          </a:p>
          <a:p>
            <a:pPr eaLnBrk="1" hangingPunct="1"/>
            <a:endParaRPr lang="en-US" sz="2400" dirty="0" smtClean="0"/>
          </a:p>
        </p:txBody>
      </p:sp>
      <p:sp>
        <p:nvSpPr>
          <p:cNvPr id="36868" name="Rectangle 3"/>
          <p:cNvSpPr>
            <a:spLocks noGrp="1" noChangeArrowheads="1"/>
          </p:cNvSpPr>
          <p:nvPr>
            <p:ph type="title"/>
          </p:nvPr>
        </p:nvSpPr>
        <p:spPr/>
        <p:txBody>
          <a:bodyPr/>
          <a:lstStyle/>
          <a:p>
            <a:pPr eaLnBrk="1" hangingPunct="1"/>
            <a:r>
              <a:rPr lang="en-US" dirty="0" smtClean="0"/>
              <a:t>Business Relation Features</a:t>
            </a:r>
          </a:p>
        </p:txBody>
      </p:sp>
      <p:sp>
        <p:nvSpPr>
          <p:cNvPr id="36866" name="Footer Placeholder 1"/>
          <p:cNvSpPr>
            <a:spLocks noGrp="1"/>
          </p:cNvSpPr>
          <p:nvPr>
            <p:ph type="ftr" sz="quarter" idx="10"/>
          </p:nvPr>
        </p:nvSpPr>
        <p:spPr>
          <a:noFill/>
        </p:spPr>
        <p:txBody>
          <a:bodyPr/>
          <a:lstStyle/>
          <a:p>
            <a:r>
              <a:rPr lang="en-US" smtClean="0"/>
              <a:t>EF-QAD-320</a:t>
            </a:r>
          </a:p>
        </p:txBody>
      </p:sp>
      <p:pic>
        <p:nvPicPr>
          <p:cNvPr id="36867" name="Picture 2" descr="Business Relation Create-"/>
          <p:cNvPicPr>
            <a:picLocks noChangeAspect="1" noChangeArrowheads="1"/>
          </p:cNvPicPr>
          <p:nvPr/>
        </p:nvPicPr>
        <p:blipFill>
          <a:blip r:embed="rId3" cstate="print"/>
          <a:srcRect/>
          <a:stretch>
            <a:fillRect/>
          </a:stretch>
        </p:blipFill>
        <p:spPr bwMode="auto">
          <a:xfrm>
            <a:off x="636588" y="2378075"/>
            <a:ext cx="7858125" cy="3619500"/>
          </a:xfrm>
          <a:prstGeom prst="rect">
            <a:avLst/>
          </a:prstGeom>
          <a:noFill/>
          <a:ln w="9525">
            <a:noFill/>
            <a:miter lim="800000"/>
            <a:headEnd/>
            <a:tailEnd/>
          </a:ln>
        </p:spPr>
      </p:pic>
      <p:sp>
        <p:nvSpPr>
          <p:cNvPr id="7" name="Rectangle 6"/>
          <p:cNvSpPr/>
          <p:nvPr/>
        </p:nvSpPr>
        <p:spPr>
          <a:xfrm>
            <a:off x="2286000" y="4152900"/>
            <a:ext cx="323850" cy="54292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Entity-Create-2013_1.jpg"/>
          <p:cNvPicPr>
            <a:picLocks noChangeAspect="1"/>
          </p:cNvPicPr>
          <p:nvPr/>
        </p:nvPicPr>
        <p:blipFill>
          <a:blip r:embed="rId3" cstate="print"/>
          <a:stretch>
            <a:fillRect/>
          </a:stretch>
        </p:blipFill>
        <p:spPr>
          <a:xfrm>
            <a:off x="561516" y="1125213"/>
            <a:ext cx="7029450" cy="5048250"/>
          </a:xfrm>
          <a:prstGeom prst="rect">
            <a:avLst/>
          </a:prstGeom>
        </p:spPr>
      </p:pic>
      <p:sp>
        <p:nvSpPr>
          <p:cNvPr id="37892" name="Rectangle 2"/>
          <p:cNvSpPr>
            <a:spLocks noGrp="1" noChangeArrowheads="1"/>
          </p:cNvSpPr>
          <p:nvPr>
            <p:ph type="title"/>
          </p:nvPr>
        </p:nvSpPr>
        <p:spPr/>
        <p:txBody>
          <a:bodyPr/>
          <a:lstStyle/>
          <a:p>
            <a:pPr eaLnBrk="1" hangingPunct="1"/>
            <a:r>
              <a:rPr lang="en-US" smtClean="0"/>
              <a:t>Entity Create</a:t>
            </a:r>
          </a:p>
        </p:txBody>
      </p:sp>
      <p:sp>
        <p:nvSpPr>
          <p:cNvPr id="37891" name="Footer Placeholder 3"/>
          <p:cNvSpPr>
            <a:spLocks noGrp="1"/>
          </p:cNvSpPr>
          <p:nvPr>
            <p:ph type="ftr" sz="quarter" idx="10"/>
          </p:nvPr>
        </p:nvSpPr>
        <p:spPr>
          <a:noFill/>
        </p:spPr>
        <p:txBody>
          <a:bodyPr/>
          <a:lstStyle/>
          <a:p>
            <a:r>
              <a:rPr lang="en-US" smtClean="0"/>
              <a:t>EF-FFSB-200</a:t>
            </a:r>
          </a:p>
        </p:txBody>
      </p:sp>
      <p:sp>
        <p:nvSpPr>
          <p:cNvPr id="37893" name="Text Box 4"/>
          <p:cNvSpPr txBox="1">
            <a:spLocks noChangeArrowheads="1"/>
          </p:cNvSpPr>
          <p:nvPr/>
        </p:nvSpPr>
        <p:spPr bwMode="auto">
          <a:xfrm>
            <a:off x="6648450" y="4430713"/>
            <a:ext cx="1828800"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a:solidFill>
                  <a:srgbClr val="4F4F4F"/>
                </a:solidFill>
                <a:latin typeface="+mj-lt"/>
              </a:rPr>
              <a:t>Error prevention</a:t>
            </a:r>
          </a:p>
        </p:txBody>
      </p:sp>
      <p:sp>
        <p:nvSpPr>
          <p:cNvPr id="37895" name="Line 6"/>
          <p:cNvSpPr>
            <a:spLocks noChangeShapeType="1"/>
          </p:cNvSpPr>
          <p:nvPr/>
        </p:nvSpPr>
        <p:spPr bwMode="auto">
          <a:xfrm flipH="1" flipV="1">
            <a:off x="6804025" y="3762375"/>
            <a:ext cx="768350" cy="666750"/>
          </a:xfrm>
          <a:prstGeom prst="line">
            <a:avLst/>
          </a:prstGeom>
          <a:noFill/>
          <a:ln w="28575">
            <a:solidFill>
              <a:srgbClr val="4F4F4F"/>
            </a:solidFill>
            <a:round/>
            <a:headEnd/>
            <a:tailEnd type="arrow" w="med" len="med"/>
          </a:ln>
        </p:spPr>
        <p:txBody>
          <a:bodyPr tIns="91440" bIns="91440" anchor="ctr"/>
          <a:lstStyle/>
          <a:p>
            <a:endParaRPr lang="en-US">
              <a:solidFill>
                <a:schemeClr val="accent1">
                  <a:lumMod val="50000"/>
                </a:schemeClr>
              </a:solidFill>
              <a:latin typeface="+mj-lt"/>
            </a:endParaRPr>
          </a:p>
        </p:txBody>
      </p:sp>
      <p:sp>
        <p:nvSpPr>
          <p:cNvPr id="37896" name="Line 7"/>
          <p:cNvSpPr>
            <a:spLocks noChangeShapeType="1"/>
          </p:cNvSpPr>
          <p:nvPr/>
        </p:nvSpPr>
        <p:spPr bwMode="auto">
          <a:xfrm flipH="1" flipV="1">
            <a:off x="6911975" y="3489325"/>
            <a:ext cx="685800" cy="939800"/>
          </a:xfrm>
          <a:prstGeom prst="line">
            <a:avLst/>
          </a:prstGeom>
          <a:noFill/>
          <a:ln w="28575">
            <a:solidFill>
              <a:srgbClr val="4F4F4F"/>
            </a:solidFill>
            <a:round/>
            <a:headEnd/>
            <a:tailEnd type="arrow" w="med" len="med"/>
          </a:ln>
        </p:spPr>
        <p:txBody>
          <a:bodyPr tIns="91440" bIns="91440" anchor="ctr"/>
          <a:lstStyle/>
          <a:p>
            <a:endParaRPr lang="en-US">
              <a:solidFill>
                <a:schemeClr val="accent1">
                  <a:lumMod val="50000"/>
                </a:schemeClr>
              </a:solidFill>
              <a:latin typeface="+mj-lt"/>
            </a:endParaRPr>
          </a:p>
        </p:txBody>
      </p:sp>
      <p:sp>
        <p:nvSpPr>
          <p:cNvPr id="37897" name="Rectangle 9"/>
          <p:cNvSpPr>
            <a:spLocks noChangeArrowheads="1"/>
          </p:cNvSpPr>
          <p:nvPr/>
        </p:nvSpPr>
        <p:spPr bwMode="auto">
          <a:xfrm>
            <a:off x="663575" y="2276475"/>
            <a:ext cx="2857500" cy="241300"/>
          </a:xfrm>
          <a:prstGeom prst="rect">
            <a:avLst/>
          </a:prstGeom>
          <a:noFill/>
          <a:ln w="19050" algn="ctr">
            <a:solidFill>
              <a:srgbClr val="FF0000"/>
            </a:solidFill>
            <a:miter lim="800000"/>
            <a:headEnd/>
            <a:tailEnd/>
          </a:ln>
        </p:spPr>
        <p:txBody>
          <a:bodyPr wrap="none" tIns="91440" bIns="91440" anchor="ctr"/>
          <a:lstStyle/>
          <a:p>
            <a:endParaRPr lang="en-US">
              <a:solidFill>
                <a:schemeClr val="accent1">
                  <a:lumMod val="50000"/>
                </a:schemeClr>
              </a:solidFill>
              <a:latin typeface="+mj-lt"/>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pPr eaLnBrk="1" hangingPunct="1"/>
            <a:r>
              <a:rPr lang="en-IE" dirty="0" smtClean="0"/>
              <a:t>Multi-Entity Processing</a:t>
            </a:r>
            <a:endParaRPr lang="en-US" dirty="0" smtClean="0"/>
          </a:p>
        </p:txBody>
      </p:sp>
      <p:sp>
        <p:nvSpPr>
          <p:cNvPr id="37891" name="Footer Placeholder 3"/>
          <p:cNvSpPr>
            <a:spLocks noGrp="1"/>
          </p:cNvSpPr>
          <p:nvPr>
            <p:ph type="ftr" sz="quarter" idx="10"/>
          </p:nvPr>
        </p:nvSpPr>
        <p:spPr>
          <a:noFill/>
        </p:spPr>
        <p:txBody>
          <a:bodyPr/>
          <a:lstStyle/>
          <a:p>
            <a:r>
              <a:rPr lang="en-US" dirty="0" smtClean="0"/>
              <a:t>EF-FFSB-202</a:t>
            </a:r>
          </a:p>
        </p:txBody>
      </p:sp>
      <p:sp>
        <p:nvSpPr>
          <p:cNvPr id="5" name="Rectangle 3"/>
          <p:cNvSpPr>
            <a:spLocks noGrp="1" noChangeArrowheads="1"/>
          </p:cNvSpPr>
          <p:nvPr>
            <p:ph idx="1"/>
          </p:nvPr>
        </p:nvSpPr>
        <p:spPr>
          <a:xfrm>
            <a:off x="457200" y="891610"/>
            <a:ext cx="8229600" cy="5424523"/>
          </a:xfrm>
        </p:spPr>
        <p:txBody>
          <a:bodyPr/>
          <a:lstStyle/>
          <a:p>
            <a:pPr>
              <a:lnSpc>
                <a:spcPct val="80000"/>
              </a:lnSpc>
            </a:pPr>
            <a:r>
              <a:rPr lang="en-IE" dirty="0" smtClean="0"/>
              <a:t>Carry out period end activities for multiple entities without the need to switch </a:t>
            </a:r>
            <a:r>
              <a:rPr lang="en-IE" dirty="0" smtClean="0"/>
              <a:t>entities</a:t>
            </a:r>
            <a:endParaRPr lang="en-IE" dirty="0" smtClean="0"/>
          </a:p>
          <a:p>
            <a:pPr lvl="1">
              <a:lnSpc>
                <a:spcPct val="80000"/>
              </a:lnSpc>
              <a:spcBef>
                <a:spcPts val="1200"/>
              </a:spcBef>
            </a:pPr>
            <a:r>
              <a:rPr lang="en-IE" dirty="0" smtClean="0"/>
              <a:t>Entity GL Period Lock by Daybook</a:t>
            </a:r>
          </a:p>
          <a:p>
            <a:pPr lvl="1">
              <a:lnSpc>
                <a:spcPct val="80000"/>
              </a:lnSpc>
              <a:spcBef>
                <a:spcPts val="1200"/>
              </a:spcBef>
            </a:pPr>
            <a:r>
              <a:rPr lang="en-IE" dirty="0" smtClean="0"/>
              <a:t>Revaluation Simulate</a:t>
            </a:r>
          </a:p>
          <a:p>
            <a:pPr lvl="1">
              <a:lnSpc>
                <a:spcPct val="80000"/>
              </a:lnSpc>
              <a:spcBef>
                <a:spcPts val="1200"/>
              </a:spcBef>
            </a:pPr>
            <a:r>
              <a:rPr lang="en-IE" dirty="0" smtClean="0"/>
              <a:t>Revaluation Post</a:t>
            </a:r>
          </a:p>
          <a:p>
            <a:pPr lvl="1">
              <a:lnSpc>
                <a:spcPct val="80000"/>
              </a:lnSpc>
              <a:spcBef>
                <a:spcPts val="1200"/>
              </a:spcBef>
            </a:pPr>
            <a:r>
              <a:rPr lang="en-IE" dirty="0" smtClean="0"/>
              <a:t>Entity GL Period Lock</a:t>
            </a:r>
          </a:p>
          <a:p>
            <a:pPr lvl="1">
              <a:lnSpc>
                <a:spcPct val="80000"/>
              </a:lnSpc>
              <a:spcBef>
                <a:spcPts val="1200"/>
              </a:spcBef>
            </a:pPr>
            <a:r>
              <a:rPr lang="en-IE" dirty="0" smtClean="0"/>
              <a:t>Entity GL Period Report</a:t>
            </a:r>
          </a:p>
          <a:p>
            <a:pPr>
              <a:lnSpc>
                <a:spcPct val="80000"/>
              </a:lnSpc>
              <a:spcBef>
                <a:spcPts val="2400"/>
              </a:spcBef>
            </a:pPr>
            <a:r>
              <a:rPr lang="en-IE" dirty="0" smtClean="0"/>
              <a:t>First, decide if multi-entity processing is </a:t>
            </a:r>
            <a:r>
              <a:rPr lang="en-IE" dirty="0" smtClean="0"/>
              <a:t>applicable</a:t>
            </a:r>
          </a:p>
          <a:p>
            <a:pPr>
              <a:lnSpc>
                <a:spcPct val="80000"/>
              </a:lnSpc>
              <a:spcBef>
                <a:spcPts val="2400"/>
              </a:spcBef>
            </a:pPr>
            <a:r>
              <a:rPr lang="en-IE" dirty="0" smtClean="0"/>
              <a:t>Then, </a:t>
            </a:r>
            <a:r>
              <a:rPr lang="en-IE" dirty="0" smtClean="0"/>
              <a:t>determine </a:t>
            </a:r>
            <a:r>
              <a:rPr lang="en-IE" dirty="0" smtClean="0"/>
              <a:t>the entities to which multi-entity processing </a:t>
            </a:r>
            <a:r>
              <a:rPr lang="en-IE" dirty="0" smtClean="0"/>
              <a:t>applies</a:t>
            </a:r>
            <a:endParaRPr lang="en-IE" dirty="0" smtClean="0"/>
          </a:p>
          <a:p>
            <a:pPr>
              <a:lnSpc>
                <a:spcPct val="80000"/>
              </a:lnSpc>
            </a:pPr>
            <a:endParaRPr lang="en-IE" dirty="0" smtClean="0"/>
          </a:p>
          <a:p>
            <a:pPr lvl="1">
              <a:lnSpc>
                <a:spcPct val="80000"/>
              </a:lnSpc>
            </a:pPr>
            <a:endParaRPr lang="en-US"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ntity-Create-2013.jpg"/>
          <p:cNvPicPr>
            <a:picLocks noChangeAspect="1"/>
          </p:cNvPicPr>
          <p:nvPr/>
        </p:nvPicPr>
        <p:blipFill>
          <a:blip r:embed="rId3" cstate="print"/>
          <a:stretch>
            <a:fillRect/>
          </a:stretch>
        </p:blipFill>
        <p:spPr>
          <a:xfrm>
            <a:off x="1294260" y="958467"/>
            <a:ext cx="6616361" cy="4962269"/>
          </a:xfrm>
          <a:prstGeom prst="rect">
            <a:avLst/>
          </a:prstGeom>
        </p:spPr>
      </p:pic>
      <p:sp>
        <p:nvSpPr>
          <p:cNvPr id="37892" name="Rectangle 2"/>
          <p:cNvSpPr>
            <a:spLocks noGrp="1" noChangeArrowheads="1"/>
          </p:cNvSpPr>
          <p:nvPr>
            <p:ph type="title"/>
          </p:nvPr>
        </p:nvSpPr>
        <p:spPr/>
        <p:txBody>
          <a:bodyPr/>
          <a:lstStyle/>
          <a:p>
            <a:pPr eaLnBrk="1" hangingPunct="1"/>
            <a:r>
              <a:rPr lang="en-IE" dirty="0" smtClean="0"/>
              <a:t>Setting Up Multi-Entity Groups</a:t>
            </a:r>
            <a:endParaRPr lang="en-US" dirty="0" smtClean="0"/>
          </a:p>
        </p:txBody>
      </p:sp>
      <p:sp>
        <p:nvSpPr>
          <p:cNvPr id="37891" name="Footer Placeholder 3"/>
          <p:cNvSpPr>
            <a:spLocks noGrp="1"/>
          </p:cNvSpPr>
          <p:nvPr>
            <p:ph type="ftr" sz="quarter" idx="10"/>
          </p:nvPr>
        </p:nvSpPr>
        <p:spPr>
          <a:noFill/>
        </p:spPr>
        <p:txBody>
          <a:bodyPr/>
          <a:lstStyle/>
          <a:p>
            <a:r>
              <a:rPr lang="en-US" dirty="0" smtClean="0"/>
              <a:t>EF-FFSB-204</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Entity-Create-2013.jpg"/>
          <p:cNvPicPr>
            <a:picLocks noChangeAspect="1"/>
          </p:cNvPicPr>
          <p:nvPr/>
        </p:nvPicPr>
        <p:blipFill>
          <a:blip r:embed="rId3" cstate="print"/>
          <a:stretch>
            <a:fillRect/>
          </a:stretch>
        </p:blipFill>
        <p:spPr>
          <a:xfrm>
            <a:off x="963932" y="1119187"/>
            <a:ext cx="6263635" cy="4905375"/>
          </a:xfrm>
          <a:prstGeom prst="rect">
            <a:avLst/>
          </a:prstGeom>
        </p:spPr>
      </p:pic>
      <p:sp>
        <p:nvSpPr>
          <p:cNvPr id="37892" name="Rectangle 2"/>
          <p:cNvSpPr>
            <a:spLocks noGrp="1" noChangeArrowheads="1"/>
          </p:cNvSpPr>
          <p:nvPr>
            <p:ph type="title"/>
          </p:nvPr>
        </p:nvSpPr>
        <p:spPr/>
        <p:txBody>
          <a:bodyPr/>
          <a:lstStyle/>
          <a:p>
            <a:pPr eaLnBrk="1" hangingPunct="1"/>
            <a:r>
              <a:rPr lang="en-IE" dirty="0" smtClean="0"/>
              <a:t>Entity Group Create</a:t>
            </a:r>
            <a:endParaRPr lang="en-US" dirty="0" smtClean="0"/>
          </a:p>
        </p:txBody>
      </p:sp>
      <p:sp>
        <p:nvSpPr>
          <p:cNvPr id="37891" name="Footer Placeholder 3"/>
          <p:cNvSpPr>
            <a:spLocks noGrp="1"/>
          </p:cNvSpPr>
          <p:nvPr>
            <p:ph type="ftr" sz="quarter" idx="10"/>
          </p:nvPr>
        </p:nvSpPr>
        <p:spPr>
          <a:noFill/>
        </p:spPr>
        <p:txBody>
          <a:bodyPr/>
          <a:lstStyle/>
          <a:p>
            <a:r>
              <a:rPr lang="en-US" dirty="0" smtClean="0"/>
              <a:t>EF-FFSB-206</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Financial Structure Setup</a:t>
            </a:r>
            <a:endParaRPr lang="en-US" dirty="0"/>
          </a:p>
        </p:txBody>
      </p:sp>
      <p:sp>
        <p:nvSpPr>
          <p:cNvPr id="6146" name="Footer Placeholder 3"/>
          <p:cNvSpPr>
            <a:spLocks noGrp="1"/>
          </p:cNvSpPr>
          <p:nvPr>
            <p:ph type="ftr" sz="quarter" idx="10"/>
          </p:nvPr>
        </p:nvSpPr>
        <p:spPr>
          <a:noFill/>
        </p:spPr>
        <p:txBody>
          <a:bodyPr/>
          <a:lstStyle/>
          <a:p>
            <a:r>
              <a:rPr lang="en-US" smtClean="0"/>
              <a:t>EF-FFSB-040</a:t>
            </a:r>
          </a:p>
        </p:txBody>
      </p:sp>
      <p:pic>
        <p:nvPicPr>
          <p:cNvPr id="12" name="Picture 11" descr="Set-Up-Fin-Str-pmap.jpg"/>
          <p:cNvPicPr>
            <a:picLocks noChangeAspect="1"/>
          </p:cNvPicPr>
          <p:nvPr/>
        </p:nvPicPr>
        <p:blipFill>
          <a:blip r:embed="rId3" cstate="print"/>
          <a:stretch>
            <a:fillRect/>
          </a:stretch>
        </p:blipFill>
        <p:spPr>
          <a:xfrm>
            <a:off x="620335" y="1019175"/>
            <a:ext cx="5885240" cy="5167312"/>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Security Setup</a:t>
            </a:r>
          </a:p>
        </p:txBody>
      </p:sp>
      <p:sp>
        <p:nvSpPr>
          <p:cNvPr id="38914" name="Footer Placeholder 3"/>
          <p:cNvSpPr>
            <a:spLocks noGrp="1"/>
          </p:cNvSpPr>
          <p:nvPr>
            <p:ph type="ftr" sz="quarter" idx="10"/>
          </p:nvPr>
        </p:nvSpPr>
        <p:spPr>
          <a:noFill/>
        </p:spPr>
        <p:txBody>
          <a:bodyPr/>
          <a:lstStyle/>
          <a:p>
            <a:r>
              <a:rPr lang="en-US" smtClean="0"/>
              <a:t>EF-FFSB-210</a:t>
            </a:r>
          </a:p>
        </p:txBody>
      </p:sp>
      <p:pic>
        <p:nvPicPr>
          <p:cNvPr id="5" name="Picture 4" descr="security-map.jpg"/>
          <p:cNvPicPr>
            <a:picLocks noChangeAspect="1"/>
          </p:cNvPicPr>
          <p:nvPr/>
        </p:nvPicPr>
        <p:blipFill>
          <a:blip r:embed="rId3" cstate="print"/>
          <a:stretch>
            <a:fillRect/>
          </a:stretch>
        </p:blipFill>
        <p:spPr>
          <a:xfrm>
            <a:off x="800100" y="1590675"/>
            <a:ext cx="4991100" cy="3390900"/>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r>
              <a:rPr lang="en-US" altLang="zh-CN" smtClean="0">
                <a:ea typeface="宋体" pitchFamily="2" charset="-122"/>
              </a:rPr>
              <a:t>Set up role</a:t>
            </a:r>
          </a:p>
          <a:p>
            <a:pPr marL="533400" indent="-533400" eaLnBrk="1" hangingPunct="1"/>
            <a:r>
              <a:rPr lang="en-US" altLang="zh-CN" smtClean="0">
                <a:ea typeface="宋体" pitchFamily="2" charset="-122"/>
              </a:rPr>
              <a:t>Add permissions to the role</a:t>
            </a:r>
          </a:p>
        </p:txBody>
      </p:sp>
      <p:sp>
        <p:nvSpPr>
          <p:cNvPr id="39939" name="Rectangle 2"/>
          <p:cNvSpPr>
            <a:spLocks noGrp="1" noChangeArrowheads="1"/>
          </p:cNvSpPr>
          <p:nvPr>
            <p:ph type="title"/>
          </p:nvPr>
        </p:nvSpPr>
        <p:spPr/>
        <p:txBody>
          <a:bodyPr/>
          <a:lstStyle/>
          <a:p>
            <a:pPr marL="609600" indent="-609600" eaLnBrk="1" hangingPunct="1"/>
            <a:r>
              <a:rPr lang="en-US" altLang="zh-CN" smtClean="0">
                <a:ea typeface="宋体" pitchFamily="2" charset="-122"/>
              </a:rPr>
              <a:t>1) Roles</a:t>
            </a:r>
          </a:p>
        </p:txBody>
      </p:sp>
      <p:sp>
        <p:nvSpPr>
          <p:cNvPr id="39938" name="Footer Placeholder 3"/>
          <p:cNvSpPr>
            <a:spLocks noGrp="1"/>
          </p:cNvSpPr>
          <p:nvPr>
            <p:ph type="ftr" sz="quarter" idx="10"/>
          </p:nvPr>
        </p:nvSpPr>
        <p:spPr>
          <a:noFill/>
        </p:spPr>
        <p:txBody>
          <a:bodyPr/>
          <a:lstStyle/>
          <a:p>
            <a:r>
              <a:rPr lang="en-US" smtClean="0"/>
              <a:t>EF-FFSB-220</a:t>
            </a:r>
          </a:p>
        </p:txBody>
      </p:sp>
      <p:pic>
        <p:nvPicPr>
          <p:cNvPr id="39941" name="Picture 4"/>
          <p:cNvPicPr>
            <a:picLocks noChangeAspect="1" noChangeArrowheads="1"/>
          </p:cNvPicPr>
          <p:nvPr/>
        </p:nvPicPr>
        <p:blipFill>
          <a:blip r:embed="rId3" cstate="print"/>
          <a:srcRect/>
          <a:stretch>
            <a:fillRect/>
          </a:stretch>
        </p:blipFill>
        <p:spPr bwMode="auto">
          <a:xfrm>
            <a:off x="355600" y="2084388"/>
            <a:ext cx="5146675" cy="2735262"/>
          </a:xfrm>
          <a:prstGeom prst="rect">
            <a:avLst/>
          </a:prstGeom>
          <a:noFill/>
          <a:ln w="9525" algn="ctr">
            <a:noFill/>
            <a:miter lim="800000"/>
            <a:headEnd/>
            <a:tailEnd/>
          </a:ln>
        </p:spPr>
      </p:pic>
      <p:pic>
        <p:nvPicPr>
          <p:cNvPr id="39942" name="Picture 5"/>
          <p:cNvPicPr>
            <a:picLocks noChangeAspect="1" noChangeArrowheads="1"/>
          </p:cNvPicPr>
          <p:nvPr/>
        </p:nvPicPr>
        <p:blipFill>
          <a:blip r:embed="rId4" cstate="print"/>
          <a:srcRect/>
          <a:stretch>
            <a:fillRect/>
          </a:stretch>
        </p:blipFill>
        <p:spPr bwMode="auto">
          <a:xfrm>
            <a:off x="4217988" y="2263775"/>
            <a:ext cx="4772025" cy="37338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a:noFill/>
        </p:spPr>
        <p:txBody>
          <a:bodyPr/>
          <a:lstStyle/>
          <a:p>
            <a:pPr eaLnBrk="1" hangingPunct="1"/>
            <a:r>
              <a:rPr lang="en-US" altLang="en-US" smtClean="0"/>
              <a:t>2) User Maintenance</a:t>
            </a:r>
            <a:endParaRPr lang="zh-CN" altLang="en-US" smtClean="0">
              <a:ea typeface="宋体" pitchFamily="2" charset="-122"/>
            </a:endParaRPr>
          </a:p>
        </p:txBody>
      </p:sp>
      <p:sp>
        <p:nvSpPr>
          <p:cNvPr id="40962" name="Footer Placeholder 3"/>
          <p:cNvSpPr>
            <a:spLocks noGrp="1"/>
          </p:cNvSpPr>
          <p:nvPr>
            <p:ph type="ftr" sz="quarter" idx="10"/>
          </p:nvPr>
        </p:nvSpPr>
        <p:spPr>
          <a:noFill/>
        </p:spPr>
        <p:txBody>
          <a:bodyPr/>
          <a:lstStyle/>
          <a:p>
            <a:r>
              <a:rPr lang="en-US" smtClean="0"/>
              <a:t>EF-FFSB-230</a:t>
            </a:r>
          </a:p>
        </p:txBody>
      </p:sp>
      <p:pic>
        <p:nvPicPr>
          <p:cNvPr id="40964" name="Picture 4"/>
          <p:cNvPicPr>
            <a:picLocks noChangeAspect="1" noChangeArrowheads="1"/>
          </p:cNvPicPr>
          <p:nvPr/>
        </p:nvPicPr>
        <p:blipFill>
          <a:blip r:embed="rId3" cstate="print"/>
          <a:srcRect/>
          <a:stretch>
            <a:fillRect/>
          </a:stretch>
        </p:blipFill>
        <p:spPr bwMode="auto">
          <a:xfrm>
            <a:off x="373063" y="1022350"/>
            <a:ext cx="6819900" cy="4219575"/>
          </a:xfrm>
          <a:prstGeom prst="rect">
            <a:avLst/>
          </a:prstGeom>
          <a:noFill/>
          <a:ln w="9525" algn="ctr">
            <a:noFill/>
            <a:miter lim="800000"/>
            <a:headEnd/>
            <a:tailEnd/>
          </a:ln>
        </p:spPr>
      </p:pic>
      <p:pic>
        <p:nvPicPr>
          <p:cNvPr id="40965" name="Picture 5"/>
          <p:cNvPicPr>
            <a:picLocks noChangeAspect="1" noChangeArrowheads="1"/>
          </p:cNvPicPr>
          <p:nvPr/>
        </p:nvPicPr>
        <p:blipFill>
          <a:blip r:embed="rId4" cstate="print"/>
          <a:srcRect/>
          <a:stretch>
            <a:fillRect/>
          </a:stretch>
        </p:blipFill>
        <p:spPr bwMode="auto">
          <a:xfrm>
            <a:off x="1444625" y="4038600"/>
            <a:ext cx="7467600" cy="2133600"/>
          </a:xfrm>
          <a:prstGeom prst="rect">
            <a:avLst/>
          </a:prstGeom>
          <a:noFill/>
          <a:ln w="9525" algn="ctr">
            <a:noFill/>
            <a:miter lim="800000"/>
            <a:headEnd/>
            <a:tailEnd/>
          </a:ln>
        </p:spPr>
      </p:pic>
      <p:pic>
        <p:nvPicPr>
          <p:cNvPr id="40966" name="Picture 6"/>
          <p:cNvPicPr>
            <a:picLocks noChangeAspect="1" noChangeArrowheads="1"/>
          </p:cNvPicPr>
          <p:nvPr/>
        </p:nvPicPr>
        <p:blipFill>
          <a:blip r:embed="rId5" cstate="print"/>
          <a:srcRect/>
          <a:stretch>
            <a:fillRect/>
          </a:stretch>
        </p:blipFill>
        <p:spPr bwMode="auto">
          <a:xfrm>
            <a:off x="5510213" y="3665538"/>
            <a:ext cx="2324100" cy="8763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Grp="1" noChangeArrowheads="1"/>
          </p:cNvSpPr>
          <p:nvPr>
            <p:ph type="title"/>
          </p:nvPr>
        </p:nvSpPr>
        <p:spPr>
          <a:noFill/>
        </p:spPr>
        <p:txBody>
          <a:bodyPr>
            <a:normAutofit/>
          </a:bodyPr>
          <a:lstStyle/>
          <a:p>
            <a:pPr eaLnBrk="1" hangingPunct="1"/>
            <a:r>
              <a:rPr lang="en-US" altLang="en-US" smtClean="0"/>
              <a:t>3) User Access</a:t>
            </a:r>
            <a:endParaRPr lang="zh-CN" altLang="en-US" smtClean="0">
              <a:ea typeface="宋体" pitchFamily="2" charset="-122"/>
            </a:endParaRPr>
          </a:p>
        </p:txBody>
      </p:sp>
      <p:sp>
        <p:nvSpPr>
          <p:cNvPr id="41986" name="Footer Placeholder 3"/>
          <p:cNvSpPr>
            <a:spLocks noGrp="1"/>
          </p:cNvSpPr>
          <p:nvPr>
            <p:ph type="ftr" sz="quarter" idx="10"/>
          </p:nvPr>
        </p:nvSpPr>
        <p:spPr>
          <a:noFill/>
        </p:spPr>
        <p:txBody>
          <a:bodyPr/>
          <a:lstStyle/>
          <a:p>
            <a:r>
              <a:rPr lang="en-US" smtClean="0"/>
              <a:t>EF-FFSB-240</a:t>
            </a:r>
          </a:p>
        </p:txBody>
      </p:sp>
      <p:pic>
        <p:nvPicPr>
          <p:cNvPr id="41988" name="Picture 7" descr="UserDom-EntAccess"/>
          <p:cNvPicPr>
            <a:picLocks noChangeAspect="1" noChangeArrowheads="1"/>
          </p:cNvPicPr>
          <p:nvPr/>
        </p:nvPicPr>
        <p:blipFill>
          <a:blip r:embed="rId3" cstate="print"/>
          <a:srcRect/>
          <a:stretch>
            <a:fillRect/>
          </a:stretch>
        </p:blipFill>
        <p:spPr bwMode="auto">
          <a:xfrm>
            <a:off x="333375" y="2003425"/>
            <a:ext cx="8461375" cy="2589213"/>
          </a:xfrm>
          <a:prstGeom prst="rect">
            <a:avLst/>
          </a:prstGeom>
          <a:noFill/>
          <a:ln w="9525">
            <a:noFill/>
            <a:miter lim="800000"/>
            <a:headEnd/>
            <a:tailEnd/>
          </a:ln>
        </p:spPr>
      </p:pic>
      <p:sp>
        <p:nvSpPr>
          <p:cNvPr id="41989" name="Text Box 5"/>
          <p:cNvSpPr txBox="1">
            <a:spLocks noChangeArrowheads="1"/>
          </p:cNvSpPr>
          <p:nvPr/>
        </p:nvSpPr>
        <p:spPr bwMode="auto">
          <a:xfrm>
            <a:off x="6117873" y="4322763"/>
            <a:ext cx="2173992" cy="677108"/>
          </a:xfrm>
          <a:prstGeom prst="rect">
            <a:avLst/>
          </a:prstGeom>
          <a:solidFill>
            <a:srgbClr val="E6EDF6"/>
          </a:solidFill>
          <a:ln w="28575" algn="ctr">
            <a:solidFill>
              <a:srgbClr val="4F4F4F"/>
            </a:solidFill>
            <a:miter lim="800000"/>
            <a:headEnd/>
            <a:tailEnd/>
          </a:ln>
        </p:spPr>
        <p:txBody>
          <a:bodyPr wrap="none" tIns="91440" bIns="91440">
            <a:spAutoFit/>
          </a:bodyPr>
          <a:lstStyle/>
          <a:p>
            <a:r>
              <a:rPr lang="en-US" sz="1600" dirty="0">
                <a:latin typeface="+mj-lt"/>
              </a:rPr>
              <a:t>Assign domains and</a:t>
            </a:r>
          </a:p>
          <a:p>
            <a:r>
              <a:rPr lang="en-US" sz="1600" dirty="0">
                <a:latin typeface="+mj-lt"/>
              </a:rPr>
              <a:t>e</a:t>
            </a:r>
            <a:r>
              <a:rPr lang="en-US" sz="1600" dirty="0" smtClean="0">
                <a:latin typeface="+mj-lt"/>
              </a:rPr>
              <a:t>ntities </a:t>
            </a:r>
            <a:r>
              <a:rPr lang="en-US" sz="1600" dirty="0">
                <a:latin typeface="+mj-lt"/>
              </a:rPr>
              <a:t>to </a:t>
            </a:r>
            <a:r>
              <a:rPr lang="en-US" sz="1600" dirty="0" smtClean="0">
                <a:latin typeface="+mj-lt"/>
              </a:rPr>
              <a:t>users</a:t>
            </a:r>
            <a:endParaRPr lang="en-US" sz="1600" dirty="0">
              <a:latin typeface="+mj-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title"/>
          </p:nvPr>
        </p:nvSpPr>
        <p:spPr/>
        <p:txBody>
          <a:bodyPr>
            <a:normAutofit/>
          </a:bodyPr>
          <a:lstStyle/>
          <a:p>
            <a:pPr eaLnBrk="1" hangingPunct="1"/>
            <a:r>
              <a:rPr lang="en-US" altLang="zh-CN" smtClean="0">
                <a:ea typeface="宋体" pitchFamily="2" charset="-122"/>
              </a:rPr>
              <a:t>4) Link All Together</a:t>
            </a:r>
          </a:p>
        </p:txBody>
      </p:sp>
      <p:sp>
        <p:nvSpPr>
          <p:cNvPr id="43010" name="Footer Placeholder 3"/>
          <p:cNvSpPr>
            <a:spLocks noGrp="1"/>
          </p:cNvSpPr>
          <p:nvPr>
            <p:ph type="ftr" sz="quarter" idx="10"/>
          </p:nvPr>
        </p:nvSpPr>
        <p:spPr>
          <a:noFill/>
        </p:spPr>
        <p:txBody>
          <a:bodyPr/>
          <a:lstStyle/>
          <a:p>
            <a:r>
              <a:rPr lang="en-US" smtClean="0"/>
              <a:t>EF-FFSB-250</a:t>
            </a:r>
          </a:p>
        </p:txBody>
      </p:sp>
      <p:sp>
        <p:nvSpPr>
          <p:cNvPr id="43012" name="Text Box 4"/>
          <p:cNvSpPr txBox="1">
            <a:spLocks noChangeArrowheads="1"/>
          </p:cNvSpPr>
          <p:nvPr/>
        </p:nvSpPr>
        <p:spPr bwMode="auto">
          <a:xfrm>
            <a:off x="2555875" y="5802313"/>
            <a:ext cx="6124575" cy="428625"/>
          </a:xfrm>
          <a:prstGeom prst="rect">
            <a:avLst/>
          </a:prstGeom>
          <a:noFill/>
          <a:ln w="9525" algn="ctr">
            <a:noFill/>
            <a:miter lim="800000"/>
            <a:headEnd/>
            <a:tailEnd/>
          </a:ln>
        </p:spPr>
        <p:txBody>
          <a:bodyPr tIns="91440" bIns="91440">
            <a:spAutoFit/>
          </a:bodyPr>
          <a:lstStyle/>
          <a:p>
            <a:pPr marL="457200" indent="-457200" algn="l">
              <a:spcBef>
                <a:spcPct val="50000"/>
              </a:spcBef>
            </a:pPr>
            <a:r>
              <a:rPr lang="en-US" sz="1600"/>
              <a:t>  </a:t>
            </a:r>
          </a:p>
        </p:txBody>
      </p:sp>
      <p:pic>
        <p:nvPicPr>
          <p:cNvPr id="43013" name="Picture 6" descr="RoleMemMaint"/>
          <p:cNvPicPr>
            <a:picLocks noChangeAspect="1" noChangeArrowheads="1"/>
          </p:cNvPicPr>
          <p:nvPr/>
        </p:nvPicPr>
        <p:blipFill>
          <a:blip r:embed="rId3" cstate="print"/>
          <a:srcRect/>
          <a:stretch>
            <a:fillRect/>
          </a:stretch>
        </p:blipFill>
        <p:spPr bwMode="auto">
          <a:xfrm>
            <a:off x="315913" y="2076450"/>
            <a:ext cx="8512175" cy="2901950"/>
          </a:xfrm>
          <a:prstGeom prst="rect">
            <a:avLst/>
          </a:prstGeom>
          <a:noFill/>
          <a:ln w="9525">
            <a:noFill/>
            <a:miter lim="800000"/>
            <a:headEnd/>
            <a:tailEnd/>
          </a:ln>
        </p:spPr>
      </p:pic>
      <p:sp>
        <p:nvSpPr>
          <p:cNvPr id="43014" name="Rectangle 7"/>
          <p:cNvSpPr>
            <a:spLocks noChangeArrowheads="1"/>
          </p:cNvSpPr>
          <p:nvPr/>
        </p:nvSpPr>
        <p:spPr bwMode="auto">
          <a:xfrm>
            <a:off x="412750" y="2882900"/>
            <a:ext cx="3784600" cy="635000"/>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sz="3000" smtClean="0"/>
              <a:t>Hands-on Exercise</a:t>
            </a:r>
          </a:p>
        </p:txBody>
      </p:sp>
      <p:sp>
        <p:nvSpPr>
          <p:cNvPr id="44034" name="Footer Placeholder 3"/>
          <p:cNvSpPr>
            <a:spLocks noGrp="1"/>
          </p:cNvSpPr>
          <p:nvPr>
            <p:ph type="ftr" sz="quarter" idx="10"/>
          </p:nvPr>
        </p:nvSpPr>
        <p:spPr>
          <a:noFill/>
        </p:spPr>
        <p:txBody>
          <a:bodyPr/>
          <a:lstStyle/>
          <a:p>
            <a:r>
              <a:rPr lang="en-US" smtClean="0"/>
              <a:t>.</a:t>
            </a:r>
          </a:p>
        </p:txBody>
      </p:sp>
      <p:pic>
        <p:nvPicPr>
          <p:cNvPr id="44036" name="Picture 3" descr="hands-on"/>
          <p:cNvPicPr>
            <a:picLocks noChangeAspect="1" noChangeArrowheads="1"/>
          </p:cNvPicPr>
          <p:nvPr/>
        </p:nvPicPr>
        <p:blipFill>
          <a:blip r:embed="rId3" cstate="print"/>
          <a:srcRect/>
          <a:stretch>
            <a:fillRect/>
          </a:stretch>
        </p:blipFill>
        <p:spPr bwMode="auto">
          <a:xfrm>
            <a:off x="457200" y="1935163"/>
            <a:ext cx="8153400" cy="307657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eaLnBrk="1" hangingPunct="1"/>
            <a:r>
              <a:rPr lang="en-US" dirty="0" smtClean="0"/>
              <a:t>Set up at database level </a:t>
            </a:r>
          </a:p>
          <a:p>
            <a:pPr lvl="1" eaLnBrk="1" hangingPunct="1"/>
            <a:r>
              <a:rPr lang="en-US" dirty="0" smtClean="0"/>
              <a:t>To be used with business relations and shared set data (customers, suppliers)</a:t>
            </a:r>
          </a:p>
          <a:p>
            <a:pPr lvl="1" eaLnBrk="1" hangingPunct="1"/>
            <a:r>
              <a:rPr lang="en-US" dirty="0" smtClean="0"/>
              <a:t>Exception: tax rate setup at domain level</a:t>
            </a:r>
          </a:p>
          <a:p>
            <a:pPr eaLnBrk="1" hangingPunct="1">
              <a:spcBef>
                <a:spcPts val="1800"/>
              </a:spcBef>
            </a:pPr>
            <a:r>
              <a:rPr lang="en-US" dirty="0" smtClean="0"/>
              <a:t>Introduced in QAD Enterprise Edition</a:t>
            </a:r>
          </a:p>
          <a:p>
            <a:pPr lvl="1" eaLnBrk="1" hangingPunct="1"/>
            <a:r>
              <a:rPr lang="en-US" dirty="0" smtClean="0"/>
              <a:t>Tax box</a:t>
            </a:r>
          </a:p>
          <a:p>
            <a:pPr lvl="1" eaLnBrk="1" hangingPunct="1"/>
            <a:r>
              <a:rPr lang="en-US" dirty="0" smtClean="0"/>
              <a:t>Tax group</a:t>
            </a:r>
          </a:p>
          <a:p>
            <a:pPr lvl="1" eaLnBrk="1" hangingPunct="1"/>
            <a:r>
              <a:rPr lang="en-US" dirty="0" smtClean="0"/>
              <a:t>Extensive reporting</a:t>
            </a:r>
          </a:p>
          <a:p>
            <a:pPr lvl="1" eaLnBrk="1" hangingPunct="1"/>
            <a:r>
              <a:rPr lang="en-US" dirty="0" smtClean="0"/>
              <a:t>Tax calendar</a:t>
            </a:r>
          </a:p>
        </p:txBody>
      </p:sp>
      <p:sp>
        <p:nvSpPr>
          <p:cNvPr id="45059" name="Rectangle 2"/>
          <p:cNvSpPr>
            <a:spLocks noGrp="1" noChangeArrowheads="1"/>
          </p:cNvSpPr>
          <p:nvPr>
            <p:ph type="title"/>
          </p:nvPr>
        </p:nvSpPr>
        <p:spPr/>
        <p:txBody>
          <a:bodyPr/>
          <a:lstStyle/>
          <a:p>
            <a:pPr eaLnBrk="1" hangingPunct="1"/>
            <a:r>
              <a:rPr lang="en-US" smtClean="0"/>
              <a:t>Tax Setup: Global Tax Management</a:t>
            </a:r>
          </a:p>
        </p:txBody>
      </p:sp>
      <p:sp>
        <p:nvSpPr>
          <p:cNvPr id="45058" name="Footer Placeholder 3"/>
          <p:cNvSpPr>
            <a:spLocks noGrp="1"/>
          </p:cNvSpPr>
          <p:nvPr>
            <p:ph type="ftr" sz="quarter" idx="10"/>
          </p:nvPr>
        </p:nvSpPr>
        <p:spPr>
          <a:noFill/>
        </p:spPr>
        <p:txBody>
          <a:bodyPr/>
          <a:lstStyle/>
          <a:p>
            <a:r>
              <a:rPr lang="en-US" smtClean="0"/>
              <a:t>EF-FFSB-340</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a:noFill/>
        </p:spPr>
        <p:txBody>
          <a:bodyPr anchor="ctr">
            <a:normAutofit/>
          </a:bodyPr>
          <a:lstStyle/>
          <a:p>
            <a:pPr eaLnBrk="1" hangingPunct="1"/>
            <a:r>
              <a:rPr lang="en-US" smtClean="0"/>
              <a:t>Tax Attributes</a:t>
            </a:r>
          </a:p>
        </p:txBody>
      </p:sp>
      <p:sp>
        <p:nvSpPr>
          <p:cNvPr id="46082" name="Footer Placeholder 3"/>
          <p:cNvSpPr>
            <a:spLocks noGrp="1"/>
          </p:cNvSpPr>
          <p:nvPr>
            <p:ph type="ftr" sz="quarter" idx="10"/>
          </p:nvPr>
        </p:nvSpPr>
        <p:spPr>
          <a:noFill/>
        </p:spPr>
        <p:txBody>
          <a:bodyPr/>
          <a:lstStyle/>
          <a:p>
            <a:r>
              <a:rPr lang="en-US" smtClean="0"/>
              <a:t>EF-FFSB-350</a:t>
            </a:r>
          </a:p>
        </p:txBody>
      </p:sp>
      <p:sp>
        <p:nvSpPr>
          <p:cNvPr id="72707" name="Rectangle 3"/>
          <p:cNvSpPr>
            <a:spLocks noChangeArrowheads="1"/>
          </p:cNvSpPr>
          <p:nvPr/>
        </p:nvSpPr>
        <p:spPr bwMode="auto">
          <a:xfrm>
            <a:off x="3527425" y="938213"/>
            <a:ext cx="2205038"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Class </a:t>
            </a:r>
            <a:r>
              <a:rPr lang="en-US" sz="1600">
                <a:latin typeface="+mj-lt"/>
              </a:rPr>
              <a:t>(*)</a:t>
            </a:r>
          </a:p>
        </p:txBody>
      </p:sp>
      <p:sp>
        <p:nvSpPr>
          <p:cNvPr id="72708" name="Rectangle 4"/>
          <p:cNvSpPr>
            <a:spLocks noChangeArrowheads="1"/>
          </p:cNvSpPr>
          <p:nvPr/>
        </p:nvSpPr>
        <p:spPr bwMode="auto">
          <a:xfrm>
            <a:off x="6303963" y="1773238"/>
            <a:ext cx="2205037" cy="719137"/>
          </a:xfrm>
          <a:prstGeom prst="rect">
            <a:avLst/>
          </a:prstGeom>
          <a:solidFill>
            <a:schemeClr val="accent1">
              <a:lumMod val="20000"/>
              <a:lumOff val="80000"/>
            </a:schemeClr>
          </a:solidFill>
          <a:ln w="28575" algn="ctr">
            <a:solidFill>
              <a:srgbClr val="6287C6"/>
            </a:solidFill>
            <a:prstDash val="sysDot"/>
            <a:miter lim="800000"/>
            <a:headEnd/>
            <a:tailEnd/>
          </a:ln>
          <a:effectLst>
            <a:outerShdw dist="89803" dir="2700000" algn="ctr" rotWithShape="0">
              <a:srgbClr val="808080"/>
            </a:outerShdw>
          </a:effectLst>
        </p:spPr>
        <p:txBody>
          <a:bodyPr wrap="none" anchor="ctr"/>
          <a:lstStyle/>
          <a:p>
            <a:pPr>
              <a:defRPr/>
            </a:pPr>
            <a:r>
              <a:rPr lang="en-US" sz="1800">
                <a:latin typeface="+mj-lt"/>
              </a:rPr>
              <a:t>Tax Group</a:t>
            </a:r>
            <a:endParaRPr lang="en-US" sz="1600">
              <a:latin typeface="+mj-lt"/>
            </a:endParaRPr>
          </a:p>
        </p:txBody>
      </p:sp>
      <p:sp>
        <p:nvSpPr>
          <p:cNvPr id="72709" name="Rectangle 5"/>
          <p:cNvSpPr>
            <a:spLocks noChangeArrowheads="1"/>
          </p:cNvSpPr>
          <p:nvPr/>
        </p:nvSpPr>
        <p:spPr bwMode="auto">
          <a:xfrm>
            <a:off x="3536950" y="3063875"/>
            <a:ext cx="2205038" cy="719138"/>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Zone</a:t>
            </a:r>
          </a:p>
        </p:txBody>
      </p:sp>
      <p:sp>
        <p:nvSpPr>
          <p:cNvPr id="72710" name="Rectangle 6"/>
          <p:cNvSpPr>
            <a:spLocks noChangeArrowheads="1"/>
          </p:cNvSpPr>
          <p:nvPr/>
        </p:nvSpPr>
        <p:spPr bwMode="auto">
          <a:xfrm>
            <a:off x="3532188" y="1992313"/>
            <a:ext cx="2205037"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Usage </a:t>
            </a:r>
            <a:r>
              <a:rPr lang="en-US" sz="1600">
                <a:latin typeface="+mj-lt"/>
              </a:rPr>
              <a:t>(*)</a:t>
            </a:r>
          </a:p>
        </p:txBody>
      </p:sp>
      <p:sp>
        <p:nvSpPr>
          <p:cNvPr id="46088" name="Text Box 7"/>
          <p:cNvSpPr txBox="1">
            <a:spLocks noChangeArrowheads="1"/>
          </p:cNvSpPr>
          <p:nvPr/>
        </p:nvSpPr>
        <p:spPr bwMode="auto">
          <a:xfrm>
            <a:off x="6186488" y="5622925"/>
            <a:ext cx="2160587" cy="336550"/>
          </a:xfrm>
          <a:prstGeom prst="rect">
            <a:avLst/>
          </a:prstGeom>
          <a:noFill/>
          <a:ln w="9525" algn="ctr">
            <a:noFill/>
            <a:miter lim="800000"/>
            <a:headEnd/>
            <a:tailEnd/>
          </a:ln>
        </p:spPr>
        <p:txBody>
          <a:bodyPr>
            <a:spAutoFit/>
          </a:bodyPr>
          <a:lstStyle/>
          <a:p>
            <a:pPr>
              <a:spcBef>
                <a:spcPct val="50000"/>
              </a:spcBef>
            </a:pPr>
            <a:r>
              <a:rPr lang="en-US" sz="1600">
                <a:latin typeface="+mj-lt"/>
              </a:rPr>
              <a:t>(*) = optional</a:t>
            </a:r>
          </a:p>
        </p:txBody>
      </p:sp>
      <p:sp>
        <p:nvSpPr>
          <p:cNvPr id="72712" name="Rectangle 8"/>
          <p:cNvSpPr>
            <a:spLocks noChangeArrowheads="1"/>
          </p:cNvSpPr>
          <p:nvPr/>
        </p:nvSpPr>
        <p:spPr bwMode="auto">
          <a:xfrm>
            <a:off x="6302375" y="2835275"/>
            <a:ext cx="2205038" cy="719138"/>
          </a:xfrm>
          <a:prstGeom prst="rect">
            <a:avLst/>
          </a:prstGeom>
          <a:solidFill>
            <a:schemeClr val="accent1">
              <a:lumMod val="20000"/>
              <a:lumOff val="80000"/>
            </a:schemeClr>
          </a:solidFill>
          <a:ln w="28575" algn="ctr">
            <a:solidFill>
              <a:srgbClr val="6287C6"/>
            </a:solidFill>
            <a:prstDash val="sysDot"/>
            <a:miter lim="800000"/>
            <a:headEnd/>
            <a:tailEnd/>
          </a:ln>
          <a:effectLst>
            <a:outerShdw dist="89803" dir="2700000" algn="ctr" rotWithShape="0">
              <a:srgbClr val="808080"/>
            </a:outerShdw>
          </a:effectLst>
        </p:spPr>
        <p:txBody>
          <a:bodyPr wrap="none" anchor="ctr"/>
          <a:lstStyle/>
          <a:p>
            <a:pPr>
              <a:defRPr/>
            </a:pPr>
            <a:r>
              <a:rPr lang="en-US" sz="1800">
                <a:latin typeface="+mj-lt"/>
              </a:rPr>
              <a:t>Tax Box</a:t>
            </a:r>
          </a:p>
        </p:txBody>
      </p:sp>
      <p:sp>
        <p:nvSpPr>
          <p:cNvPr id="72713" name="Rectangle 9"/>
          <p:cNvSpPr>
            <a:spLocks noChangeArrowheads="1"/>
          </p:cNvSpPr>
          <p:nvPr/>
        </p:nvSpPr>
        <p:spPr bwMode="auto">
          <a:xfrm>
            <a:off x="614363" y="938213"/>
            <a:ext cx="2205037" cy="719137"/>
          </a:xfrm>
          <a:prstGeom prst="rect">
            <a:avLst/>
          </a:prstGeom>
          <a:solidFill>
            <a:srgbClr val="E6E6E6"/>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GTM</a:t>
            </a:r>
            <a:endParaRPr lang="en-US" sz="1600">
              <a:latin typeface="+mj-lt"/>
            </a:endParaRPr>
          </a:p>
        </p:txBody>
      </p:sp>
      <p:sp>
        <p:nvSpPr>
          <p:cNvPr id="72717" name="Rectangle 13"/>
          <p:cNvSpPr>
            <a:spLocks noChangeArrowheads="1"/>
          </p:cNvSpPr>
          <p:nvPr/>
        </p:nvSpPr>
        <p:spPr bwMode="auto">
          <a:xfrm>
            <a:off x="6297613" y="3924300"/>
            <a:ext cx="2205037" cy="719138"/>
          </a:xfrm>
          <a:prstGeom prst="rect">
            <a:avLst/>
          </a:prstGeom>
          <a:solidFill>
            <a:schemeClr val="accent1">
              <a:lumMod val="20000"/>
              <a:lumOff val="80000"/>
            </a:schemeClr>
          </a:solidFill>
          <a:ln w="28575" algn="ctr">
            <a:solidFill>
              <a:srgbClr val="6287C6"/>
            </a:solidFill>
            <a:prstDash val="sysDot"/>
            <a:miter lim="800000"/>
            <a:headEnd/>
            <a:tailEnd/>
          </a:ln>
          <a:effectLst>
            <a:outerShdw dist="89803" dir="2700000" algn="ctr" rotWithShape="0">
              <a:srgbClr val="808080"/>
            </a:outerShdw>
          </a:effectLst>
        </p:spPr>
        <p:txBody>
          <a:bodyPr wrap="none" anchor="ctr"/>
          <a:lstStyle/>
          <a:p>
            <a:pPr>
              <a:defRPr/>
            </a:pPr>
            <a:r>
              <a:rPr lang="en-US" sz="1800">
                <a:latin typeface="+mj-lt"/>
              </a:rPr>
              <a:t>Tax Calendar</a:t>
            </a:r>
          </a:p>
        </p:txBody>
      </p:sp>
      <p:sp>
        <p:nvSpPr>
          <p:cNvPr id="72718" name="Rectangle 14"/>
          <p:cNvSpPr>
            <a:spLocks noChangeArrowheads="1"/>
          </p:cNvSpPr>
          <p:nvPr/>
        </p:nvSpPr>
        <p:spPr bwMode="auto">
          <a:xfrm>
            <a:off x="3530600" y="4230688"/>
            <a:ext cx="2205038"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Environment</a:t>
            </a:r>
          </a:p>
        </p:txBody>
      </p:sp>
      <p:sp>
        <p:nvSpPr>
          <p:cNvPr id="72721" name="Rectangle 17"/>
          <p:cNvSpPr>
            <a:spLocks noChangeArrowheads="1"/>
          </p:cNvSpPr>
          <p:nvPr/>
        </p:nvSpPr>
        <p:spPr bwMode="auto">
          <a:xfrm>
            <a:off x="3544888" y="5348288"/>
            <a:ext cx="2205037" cy="719137"/>
          </a:xfrm>
          <a:prstGeom prst="rect">
            <a:avLst/>
          </a:prstGeom>
          <a:solidFill>
            <a:schemeClr val="accent1">
              <a:lumMod val="20000"/>
              <a:lumOff val="80000"/>
            </a:schemeClr>
          </a:solidFill>
          <a:ln w="28575" algn="ctr">
            <a:solidFill>
              <a:srgbClr val="6287C6"/>
            </a:solidFill>
            <a:miter lim="800000"/>
            <a:headEnd/>
            <a:tailEnd/>
          </a:ln>
          <a:effectLst>
            <a:outerShdw dist="89803" dir="2700000" algn="ctr" rotWithShape="0">
              <a:srgbClr val="808080"/>
            </a:outerShdw>
          </a:effectLst>
        </p:spPr>
        <p:txBody>
          <a:bodyPr wrap="none" anchor="ctr"/>
          <a:lstStyle/>
          <a:p>
            <a:pPr>
              <a:defRPr/>
            </a:pPr>
            <a:r>
              <a:rPr lang="en-US" sz="1800">
                <a:latin typeface="+mj-lt"/>
              </a:rPr>
              <a:t>Tax Rate</a:t>
            </a:r>
          </a:p>
        </p:txBody>
      </p:sp>
      <p:cxnSp>
        <p:nvCxnSpPr>
          <p:cNvPr id="72724" name="AutoShape 20"/>
          <p:cNvCxnSpPr>
            <a:cxnSpLocks noChangeShapeType="1"/>
            <a:stCxn id="72713" idx="3"/>
            <a:endCxn id="72721" idx="1"/>
          </p:cNvCxnSpPr>
          <p:nvPr/>
        </p:nvCxnSpPr>
        <p:spPr bwMode="auto">
          <a:xfrm>
            <a:off x="2833688" y="1298575"/>
            <a:ext cx="696912" cy="4410075"/>
          </a:xfrm>
          <a:prstGeom prst="bentConnector3">
            <a:avLst>
              <a:gd name="adj1" fmla="val 49884"/>
            </a:avLst>
          </a:prstGeom>
          <a:noFill/>
          <a:ln w="28575">
            <a:solidFill>
              <a:srgbClr val="4F4F4F"/>
            </a:solidFill>
            <a:miter lim="800000"/>
            <a:headEnd/>
            <a:tailEnd type="arrow" w="med" len="med"/>
          </a:ln>
          <a:effectLst/>
        </p:spPr>
      </p:cxnSp>
      <p:cxnSp>
        <p:nvCxnSpPr>
          <p:cNvPr id="72725" name="AutoShape 21"/>
          <p:cNvCxnSpPr>
            <a:cxnSpLocks noChangeShapeType="1"/>
            <a:stCxn id="72713" idx="3"/>
            <a:endCxn id="72718" idx="1"/>
          </p:cNvCxnSpPr>
          <p:nvPr/>
        </p:nvCxnSpPr>
        <p:spPr bwMode="auto">
          <a:xfrm>
            <a:off x="2833688" y="1298575"/>
            <a:ext cx="682625" cy="3292475"/>
          </a:xfrm>
          <a:prstGeom prst="bentConnector3">
            <a:avLst>
              <a:gd name="adj1" fmla="val 49769"/>
            </a:avLst>
          </a:prstGeom>
          <a:noFill/>
          <a:ln w="28575">
            <a:solidFill>
              <a:srgbClr val="4F4F4F"/>
            </a:solidFill>
            <a:miter lim="800000"/>
            <a:headEnd/>
            <a:tailEnd type="arrow" w="med" len="med"/>
          </a:ln>
          <a:effectLst/>
        </p:spPr>
      </p:cxnSp>
      <p:cxnSp>
        <p:nvCxnSpPr>
          <p:cNvPr id="72726" name="AutoShape 22"/>
          <p:cNvCxnSpPr>
            <a:cxnSpLocks noChangeShapeType="1"/>
            <a:stCxn id="72713" idx="3"/>
            <a:endCxn id="72709" idx="1"/>
          </p:cNvCxnSpPr>
          <p:nvPr/>
        </p:nvCxnSpPr>
        <p:spPr bwMode="auto">
          <a:xfrm>
            <a:off x="2833688" y="1298575"/>
            <a:ext cx="688975" cy="2125663"/>
          </a:xfrm>
          <a:prstGeom prst="bentConnector3">
            <a:avLst>
              <a:gd name="adj1" fmla="val 49769"/>
            </a:avLst>
          </a:prstGeom>
          <a:noFill/>
          <a:ln w="28575">
            <a:solidFill>
              <a:srgbClr val="4F4F4F"/>
            </a:solidFill>
            <a:miter lim="800000"/>
            <a:headEnd/>
            <a:tailEnd type="arrow" w="med" len="med"/>
          </a:ln>
          <a:effectLst/>
        </p:spPr>
      </p:cxnSp>
      <p:cxnSp>
        <p:nvCxnSpPr>
          <p:cNvPr id="72727" name="AutoShape 23"/>
          <p:cNvCxnSpPr>
            <a:cxnSpLocks noChangeShapeType="1"/>
            <a:stCxn id="72713" idx="3"/>
            <a:endCxn id="72710" idx="1"/>
          </p:cNvCxnSpPr>
          <p:nvPr/>
        </p:nvCxnSpPr>
        <p:spPr bwMode="auto">
          <a:xfrm>
            <a:off x="2833688" y="1298575"/>
            <a:ext cx="684212" cy="1054100"/>
          </a:xfrm>
          <a:prstGeom prst="bentConnector3">
            <a:avLst>
              <a:gd name="adj1" fmla="val 49884"/>
            </a:avLst>
          </a:prstGeom>
          <a:noFill/>
          <a:ln w="28575">
            <a:solidFill>
              <a:srgbClr val="4F4F4F"/>
            </a:solidFill>
            <a:miter lim="800000"/>
            <a:headEnd/>
            <a:tailEnd type="arrow" w="med" len="med"/>
          </a:ln>
          <a:effectLst/>
        </p:spPr>
      </p:cxnSp>
      <p:cxnSp>
        <p:nvCxnSpPr>
          <p:cNvPr id="72728" name="AutoShape 24"/>
          <p:cNvCxnSpPr>
            <a:cxnSpLocks noChangeShapeType="1"/>
            <a:stCxn id="72713" idx="3"/>
            <a:endCxn id="72707" idx="1"/>
          </p:cNvCxnSpPr>
          <p:nvPr/>
        </p:nvCxnSpPr>
        <p:spPr bwMode="auto">
          <a:xfrm>
            <a:off x="2833688" y="1298575"/>
            <a:ext cx="679450" cy="0"/>
          </a:xfrm>
          <a:prstGeom prst="straightConnector1">
            <a:avLst/>
          </a:prstGeom>
          <a:noFill/>
          <a:ln w="28575">
            <a:solidFill>
              <a:srgbClr val="4F4F4F"/>
            </a:solidFill>
            <a:round/>
            <a:headEnd/>
            <a:tailEnd type="arrow" w="med" len="med"/>
          </a:ln>
          <a:effectLst/>
        </p:spPr>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normAutofit/>
          </a:bodyPr>
          <a:lstStyle/>
          <a:p>
            <a:pPr eaLnBrk="1" hangingPunct="1"/>
            <a:r>
              <a:rPr lang="en-US" smtClean="0"/>
              <a:t>Credit Terms Data Setup</a:t>
            </a:r>
          </a:p>
        </p:txBody>
      </p:sp>
      <p:sp>
        <p:nvSpPr>
          <p:cNvPr id="47107" name="Footer Placeholder 3"/>
          <p:cNvSpPr>
            <a:spLocks noGrp="1"/>
          </p:cNvSpPr>
          <p:nvPr>
            <p:ph type="ftr" sz="quarter" idx="10"/>
          </p:nvPr>
        </p:nvSpPr>
        <p:spPr>
          <a:noFill/>
        </p:spPr>
        <p:txBody>
          <a:bodyPr/>
          <a:lstStyle/>
          <a:p>
            <a:r>
              <a:rPr lang="en-US" smtClean="0"/>
              <a:t>EF-FFSB-440</a:t>
            </a:r>
          </a:p>
        </p:txBody>
      </p:sp>
      <p:pic>
        <p:nvPicPr>
          <p:cNvPr id="47106" name="Picture 10" descr="Credit-Terms.jpg"/>
          <p:cNvPicPr>
            <a:picLocks noChangeAspect="1"/>
          </p:cNvPicPr>
          <p:nvPr/>
        </p:nvPicPr>
        <p:blipFill>
          <a:blip r:embed="rId3" cstate="print"/>
          <a:srcRect/>
          <a:stretch>
            <a:fillRect/>
          </a:stretch>
        </p:blipFill>
        <p:spPr bwMode="auto">
          <a:xfrm>
            <a:off x="919163" y="1236663"/>
            <a:ext cx="6448425" cy="4638675"/>
          </a:xfrm>
          <a:prstGeom prst="rect">
            <a:avLst/>
          </a:prstGeom>
          <a:noFill/>
          <a:ln w="9525">
            <a:noFill/>
            <a:miter lim="800000"/>
            <a:headEnd/>
            <a:tailEnd/>
          </a:ln>
        </p:spPr>
      </p:pic>
      <p:sp>
        <p:nvSpPr>
          <p:cNvPr id="47109" name="Text Box 9"/>
          <p:cNvSpPr txBox="1">
            <a:spLocks noChangeArrowheads="1"/>
          </p:cNvSpPr>
          <p:nvPr/>
        </p:nvSpPr>
        <p:spPr bwMode="auto">
          <a:xfrm>
            <a:off x="6280505" y="1846263"/>
            <a:ext cx="1699503" cy="677108"/>
          </a:xfrm>
          <a:prstGeom prst="rect">
            <a:avLst/>
          </a:prstGeom>
          <a:solidFill>
            <a:srgbClr val="E6EDF6"/>
          </a:solidFill>
          <a:ln w="28575" algn="ctr">
            <a:solidFill>
              <a:srgbClr val="4F4F4F"/>
            </a:solidFill>
            <a:miter lim="800000"/>
            <a:headEnd/>
            <a:tailEnd/>
          </a:ln>
        </p:spPr>
        <p:txBody>
          <a:bodyPr wrap="none" tIns="91440" bIns="91440">
            <a:spAutoFit/>
          </a:bodyPr>
          <a:lstStyle/>
          <a:p>
            <a:r>
              <a:rPr lang="en-US" sz="1600" dirty="0" smtClean="0">
                <a:solidFill>
                  <a:srgbClr val="4F4F4F"/>
                </a:solidFill>
                <a:latin typeface="+mj-lt"/>
              </a:rPr>
              <a:t>Multi-language</a:t>
            </a:r>
            <a:endParaRPr lang="en-US" sz="1600" dirty="0">
              <a:solidFill>
                <a:srgbClr val="4F4F4F"/>
              </a:solidFill>
              <a:latin typeface="+mj-lt"/>
            </a:endParaRPr>
          </a:p>
          <a:p>
            <a:r>
              <a:rPr lang="en-US" sz="1600" dirty="0">
                <a:solidFill>
                  <a:srgbClr val="4F4F4F"/>
                </a:solidFill>
                <a:latin typeface="+mj-lt"/>
              </a:rPr>
              <a:t>d</a:t>
            </a:r>
            <a:r>
              <a:rPr lang="en-US" sz="1600" dirty="0" smtClean="0">
                <a:solidFill>
                  <a:srgbClr val="4F4F4F"/>
                </a:solidFill>
                <a:latin typeface="+mj-lt"/>
              </a:rPr>
              <a:t>escription</a:t>
            </a:r>
            <a:endParaRPr lang="en-US" sz="1600" dirty="0">
              <a:solidFill>
                <a:srgbClr val="4F4F4F"/>
              </a:solidFill>
              <a:latin typeface="+mj-lt"/>
            </a:endParaRPr>
          </a:p>
        </p:txBody>
      </p:sp>
      <p:sp>
        <p:nvSpPr>
          <p:cNvPr id="47110" name="Rectangle 10"/>
          <p:cNvSpPr>
            <a:spLocks noChangeArrowheads="1"/>
          </p:cNvSpPr>
          <p:nvPr/>
        </p:nvSpPr>
        <p:spPr bwMode="auto">
          <a:xfrm>
            <a:off x="5248275" y="2695575"/>
            <a:ext cx="161925" cy="180975"/>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47111" name="AutoShape 11"/>
          <p:cNvCxnSpPr>
            <a:cxnSpLocks noChangeShapeType="1"/>
            <a:stCxn id="47109" idx="1"/>
            <a:endCxn id="47110" idx="3"/>
          </p:cNvCxnSpPr>
          <p:nvPr/>
        </p:nvCxnSpPr>
        <p:spPr bwMode="auto">
          <a:xfrm rot="10800000" flipV="1">
            <a:off x="5410201" y="2184817"/>
            <a:ext cx="870305" cy="601246"/>
          </a:xfrm>
          <a:prstGeom prst="bentConnector3">
            <a:avLst>
              <a:gd name="adj1" fmla="val 50000"/>
            </a:avLst>
          </a:prstGeom>
          <a:noFill/>
          <a:ln w="28575">
            <a:solidFill>
              <a:srgbClr val="4F4F4F"/>
            </a:solidFill>
            <a:miter lim="800000"/>
            <a:headEnd/>
            <a:tailEnd type="arrow" w="med" len="med"/>
          </a:ln>
        </p:spPr>
      </p:cxnSp>
      <p:sp>
        <p:nvSpPr>
          <p:cNvPr id="47112" name="Text Box 12"/>
          <p:cNvSpPr txBox="1">
            <a:spLocks noChangeArrowheads="1"/>
          </p:cNvSpPr>
          <p:nvPr/>
        </p:nvSpPr>
        <p:spPr bwMode="auto">
          <a:xfrm>
            <a:off x="6158692" y="3065463"/>
            <a:ext cx="1939954" cy="677108"/>
          </a:xfrm>
          <a:prstGeom prst="rect">
            <a:avLst/>
          </a:prstGeom>
          <a:solidFill>
            <a:srgbClr val="E6EDF6"/>
          </a:solidFill>
          <a:ln w="28575" algn="ctr">
            <a:solidFill>
              <a:srgbClr val="4F4F4F"/>
            </a:solidFill>
            <a:miter lim="800000"/>
            <a:headEnd/>
            <a:tailEnd/>
          </a:ln>
        </p:spPr>
        <p:txBody>
          <a:bodyPr wrap="none" tIns="91440" bIns="91440">
            <a:spAutoFit/>
          </a:bodyPr>
          <a:lstStyle/>
          <a:p>
            <a:r>
              <a:rPr lang="en-US" sz="1600" dirty="0">
                <a:solidFill>
                  <a:srgbClr val="4F4F4F"/>
                </a:solidFill>
                <a:latin typeface="+mj-lt"/>
              </a:rPr>
              <a:t>Payment type:</a:t>
            </a:r>
          </a:p>
          <a:p>
            <a:r>
              <a:rPr lang="en-US" sz="1600" dirty="0">
                <a:solidFill>
                  <a:srgbClr val="4F4F4F"/>
                </a:solidFill>
                <a:latin typeface="+mj-lt"/>
              </a:rPr>
              <a:t>Normal or Staged</a:t>
            </a:r>
          </a:p>
        </p:txBody>
      </p:sp>
      <p:sp>
        <p:nvSpPr>
          <p:cNvPr id="47113" name="Rectangle 14"/>
          <p:cNvSpPr>
            <a:spLocks noChangeArrowheads="1"/>
          </p:cNvSpPr>
          <p:nvPr/>
        </p:nvSpPr>
        <p:spPr bwMode="auto">
          <a:xfrm>
            <a:off x="3962400" y="2962275"/>
            <a:ext cx="200025" cy="171450"/>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47114" name="AutoShape 15"/>
          <p:cNvCxnSpPr>
            <a:cxnSpLocks noChangeShapeType="1"/>
            <a:stCxn id="47112" idx="1"/>
            <a:endCxn id="47113" idx="3"/>
          </p:cNvCxnSpPr>
          <p:nvPr/>
        </p:nvCxnSpPr>
        <p:spPr bwMode="auto">
          <a:xfrm rot="10800000">
            <a:off x="4162426" y="3048001"/>
            <a:ext cx="1996267" cy="356017"/>
          </a:xfrm>
          <a:prstGeom prst="bentConnector3">
            <a:avLst>
              <a:gd name="adj1" fmla="val 50000"/>
            </a:avLst>
          </a:prstGeom>
          <a:noFill/>
          <a:ln w="28575">
            <a:solidFill>
              <a:srgbClr val="4F4F4F"/>
            </a:solidFill>
            <a:miter lim="800000"/>
            <a:headEnd/>
            <a:tailEnd type="arrow" w="med" len="med"/>
          </a:ln>
        </p:spPr>
      </p:cxn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GB" dirty="0" smtClean="0"/>
              <a:t>Early payment discount setup</a:t>
            </a:r>
            <a:endParaRPr lang="en-US" dirty="0"/>
          </a:p>
        </p:txBody>
      </p:sp>
      <p:sp>
        <p:nvSpPr>
          <p:cNvPr id="48131" name="Rectangle 2"/>
          <p:cNvSpPr>
            <a:spLocks noGrp="1" noChangeArrowheads="1"/>
          </p:cNvSpPr>
          <p:nvPr>
            <p:ph type="title"/>
          </p:nvPr>
        </p:nvSpPr>
        <p:spPr/>
        <p:txBody>
          <a:bodyPr/>
          <a:lstStyle/>
          <a:p>
            <a:pPr eaLnBrk="1" hangingPunct="1"/>
            <a:r>
              <a:rPr lang="en-US" dirty="0" smtClean="0"/>
              <a:t>Credit Terms Data Setup </a:t>
            </a:r>
          </a:p>
        </p:txBody>
      </p:sp>
      <p:sp>
        <p:nvSpPr>
          <p:cNvPr id="48130" name="Footer Placeholder 3"/>
          <p:cNvSpPr>
            <a:spLocks noGrp="1"/>
          </p:cNvSpPr>
          <p:nvPr>
            <p:ph type="ftr" sz="quarter" idx="10"/>
          </p:nvPr>
        </p:nvSpPr>
        <p:spPr>
          <a:noFill/>
        </p:spPr>
        <p:txBody>
          <a:bodyPr/>
          <a:lstStyle/>
          <a:p>
            <a:r>
              <a:rPr lang="en-US" smtClean="0"/>
              <a:t>EF-FFSB-450</a:t>
            </a:r>
          </a:p>
        </p:txBody>
      </p:sp>
      <p:sp>
        <p:nvSpPr>
          <p:cNvPr id="48132" name="Text Box 4"/>
          <p:cNvSpPr txBox="1">
            <a:spLocks noChangeArrowheads="1"/>
          </p:cNvSpPr>
          <p:nvPr/>
        </p:nvSpPr>
        <p:spPr bwMode="auto">
          <a:xfrm>
            <a:off x="6286500" y="4740275"/>
            <a:ext cx="1609725"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a:solidFill>
                  <a:srgbClr val="4F4F4F"/>
                </a:solidFill>
                <a:latin typeface="+mj-lt"/>
              </a:rPr>
              <a:t>Discount </a:t>
            </a:r>
            <a:r>
              <a:rPr lang="en-US" sz="1600" dirty="0" smtClean="0">
                <a:solidFill>
                  <a:srgbClr val="4F4F4F"/>
                </a:solidFill>
                <a:latin typeface="+mj-lt"/>
              </a:rPr>
              <a:t>tab</a:t>
            </a:r>
            <a:endParaRPr lang="en-US" sz="1600" dirty="0">
              <a:solidFill>
                <a:srgbClr val="4F4F4F"/>
              </a:solidFill>
              <a:latin typeface="+mj-lt"/>
            </a:endParaRPr>
          </a:p>
        </p:txBody>
      </p:sp>
      <p:pic>
        <p:nvPicPr>
          <p:cNvPr id="48135" name="Picture 7"/>
          <p:cNvPicPr>
            <a:picLocks noChangeAspect="1" noChangeArrowheads="1"/>
          </p:cNvPicPr>
          <p:nvPr/>
        </p:nvPicPr>
        <p:blipFill>
          <a:blip r:embed="rId3" cstate="print"/>
          <a:srcRect/>
          <a:stretch>
            <a:fillRect/>
          </a:stretch>
        </p:blipFill>
        <p:spPr bwMode="auto">
          <a:xfrm>
            <a:off x="676275" y="1562100"/>
            <a:ext cx="4543425" cy="4333875"/>
          </a:xfrm>
          <a:prstGeom prst="rect">
            <a:avLst/>
          </a:prstGeom>
          <a:noFill/>
          <a:ln w="9525" algn="ctr">
            <a:noFill/>
            <a:miter lim="800000"/>
            <a:headEnd/>
            <a:tailEnd/>
          </a:ln>
        </p:spPr>
      </p:pic>
      <p:cxnSp>
        <p:nvCxnSpPr>
          <p:cNvPr id="12" name="Straight Arrow Connector 11"/>
          <p:cNvCxnSpPr>
            <a:stCxn id="48132" idx="1"/>
          </p:cNvCxnSpPr>
          <p:nvPr/>
        </p:nvCxnSpPr>
        <p:spPr>
          <a:xfrm flipH="1">
            <a:off x="4562475" y="4955719"/>
            <a:ext cx="1724025" cy="10205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p:txBody>
          <a:bodyPr/>
          <a:lstStyle/>
          <a:p>
            <a:pPr eaLnBrk="1" hangingPunct="1"/>
            <a:r>
              <a:rPr lang="en-US" smtClean="0"/>
              <a:t>Currency-Related Data</a:t>
            </a:r>
          </a:p>
        </p:txBody>
      </p:sp>
      <p:sp>
        <p:nvSpPr>
          <p:cNvPr id="7170" name="Footer Placeholder 3"/>
          <p:cNvSpPr>
            <a:spLocks noGrp="1"/>
          </p:cNvSpPr>
          <p:nvPr>
            <p:ph type="ftr" sz="quarter" idx="10"/>
          </p:nvPr>
        </p:nvSpPr>
        <p:spPr>
          <a:noFill/>
        </p:spPr>
        <p:txBody>
          <a:bodyPr/>
          <a:lstStyle/>
          <a:p>
            <a:r>
              <a:rPr lang="en-US" smtClean="0"/>
              <a:t>EF-FFSB-050</a:t>
            </a:r>
          </a:p>
        </p:txBody>
      </p:sp>
      <p:grpSp>
        <p:nvGrpSpPr>
          <p:cNvPr id="7" name="Group 6"/>
          <p:cNvGrpSpPr/>
          <p:nvPr/>
        </p:nvGrpSpPr>
        <p:grpSpPr>
          <a:xfrm>
            <a:off x="885825" y="1133475"/>
            <a:ext cx="7356475" cy="5026025"/>
            <a:chOff x="304800" y="1495425"/>
            <a:chExt cx="7356475" cy="5026025"/>
          </a:xfrm>
        </p:grpSpPr>
        <p:pic>
          <p:nvPicPr>
            <p:cNvPr id="7171" name="Picture 6"/>
            <p:cNvPicPr>
              <a:picLocks noChangeAspect="1" noChangeArrowheads="1"/>
            </p:cNvPicPr>
            <p:nvPr/>
          </p:nvPicPr>
          <p:blipFill>
            <a:blip r:embed="rId3" cstate="print"/>
            <a:srcRect/>
            <a:stretch>
              <a:fillRect/>
            </a:stretch>
          </p:blipFill>
          <p:spPr bwMode="auto">
            <a:xfrm>
              <a:off x="304800" y="1752600"/>
              <a:ext cx="4991100" cy="2819400"/>
            </a:xfrm>
            <a:prstGeom prst="rect">
              <a:avLst/>
            </a:prstGeom>
            <a:noFill/>
            <a:ln w="9525" algn="ctr">
              <a:noFill/>
              <a:miter lim="800000"/>
              <a:headEnd/>
              <a:tailEnd/>
            </a:ln>
          </p:spPr>
        </p:pic>
        <p:pic>
          <p:nvPicPr>
            <p:cNvPr id="7173" name="Picture 4"/>
            <p:cNvPicPr>
              <a:picLocks noChangeAspect="1" noChangeArrowheads="1"/>
            </p:cNvPicPr>
            <p:nvPr/>
          </p:nvPicPr>
          <p:blipFill>
            <a:blip r:embed="rId4" cstate="print"/>
            <a:srcRect/>
            <a:stretch>
              <a:fillRect/>
            </a:stretch>
          </p:blipFill>
          <p:spPr bwMode="auto">
            <a:xfrm>
              <a:off x="2673350" y="4149725"/>
              <a:ext cx="4324350" cy="2371725"/>
            </a:xfrm>
            <a:prstGeom prst="rect">
              <a:avLst/>
            </a:prstGeom>
            <a:noFill/>
            <a:ln w="9525" algn="ctr">
              <a:noFill/>
              <a:miter lim="800000"/>
              <a:headEnd/>
              <a:tailEnd/>
            </a:ln>
          </p:spPr>
        </p:pic>
        <p:pic>
          <p:nvPicPr>
            <p:cNvPr id="7174" name="Picture 7" descr="ExchangRateTypes"/>
            <p:cNvPicPr>
              <a:picLocks noChangeAspect="1" noChangeArrowheads="1"/>
            </p:cNvPicPr>
            <p:nvPr/>
          </p:nvPicPr>
          <p:blipFill>
            <a:blip r:embed="rId5" cstate="print"/>
            <a:srcRect/>
            <a:stretch>
              <a:fillRect/>
            </a:stretch>
          </p:blipFill>
          <p:spPr bwMode="auto">
            <a:xfrm>
              <a:off x="5441950" y="1495425"/>
              <a:ext cx="2219325" cy="32670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Credit Terms Data Setup </a:t>
            </a:r>
          </a:p>
        </p:txBody>
      </p:sp>
      <p:sp>
        <p:nvSpPr>
          <p:cNvPr id="49154" name="Footer Placeholder 3"/>
          <p:cNvSpPr>
            <a:spLocks noGrp="1"/>
          </p:cNvSpPr>
          <p:nvPr>
            <p:ph type="ftr" sz="quarter" idx="10"/>
          </p:nvPr>
        </p:nvSpPr>
        <p:spPr>
          <a:noFill/>
        </p:spPr>
        <p:txBody>
          <a:bodyPr/>
          <a:lstStyle/>
          <a:p>
            <a:r>
              <a:rPr lang="en-US" smtClean="0"/>
              <a:t>EF-FFSB-460</a:t>
            </a:r>
          </a:p>
        </p:txBody>
      </p:sp>
      <p:pic>
        <p:nvPicPr>
          <p:cNvPr id="49157" name="Picture 4"/>
          <p:cNvPicPr>
            <a:picLocks noChangeAspect="1" noChangeArrowheads="1"/>
          </p:cNvPicPr>
          <p:nvPr/>
        </p:nvPicPr>
        <p:blipFill>
          <a:blip r:embed="rId3" cstate="print"/>
          <a:srcRect/>
          <a:stretch>
            <a:fillRect/>
          </a:stretch>
        </p:blipFill>
        <p:spPr bwMode="auto">
          <a:xfrm>
            <a:off x="828675" y="1758950"/>
            <a:ext cx="4743450" cy="3886200"/>
          </a:xfrm>
          <a:prstGeom prst="rect">
            <a:avLst/>
          </a:prstGeom>
          <a:noFill/>
          <a:ln w="9525" algn="ctr">
            <a:noFill/>
            <a:miter lim="800000"/>
            <a:headEnd/>
            <a:tailEnd/>
          </a:ln>
        </p:spPr>
      </p:pic>
      <p:sp>
        <p:nvSpPr>
          <p:cNvPr id="8" name="Text Box 4"/>
          <p:cNvSpPr txBox="1">
            <a:spLocks noChangeArrowheads="1"/>
          </p:cNvSpPr>
          <p:nvPr/>
        </p:nvSpPr>
        <p:spPr bwMode="auto">
          <a:xfrm>
            <a:off x="6153150" y="4787900"/>
            <a:ext cx="1609725"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smtClean="0">
                <a:solidFill>
                  <a:srgbClr val="4F4F4F"/>
                </a:solidFill>
                <a:latin typeface="+mj-lt"/>
              </a:rPr>
              <a:t>Staged tab</a:t>
            </a:r>
            <a:endParaRPr lang="en-US" sz="1600" dirty="0">
              <a:solidFill>
                <a:srgbClr val="4F4F4F"/>
              </a:solidFill>
              <a:latin typeface="+mj-lt"/>
            </a:endParaRPr>
          </a:p>
        </p:txBody>
      </p:sp>
      <p:sp>
        <p:nvSpPr>
          <p:cNvPr id="10" name="Content Placeholder 9"/>
          <p:cNvSpPr>
            <a:spLocks noGrp="1"/>
          </p:cNvSpPr>
          <p:nvPr>
            <p:ph idx="1"/>
          </p:nvPr>
        </p:nvSpPr>
        <p:spPr/>
        <p:txBody>
          <a:bodyPr/>
          <a:lstStyle/>
          <a:p>
            <a:r>
              <a:rPr lang="en-GB" dirty="0" smtClean="0"/>
              <a:t>Staged credit terms</a:t>
            </a:r>
            <a:endParaRPr lang="en-US" dirty="0"/>
          </a:p>
        </p:txBody>
      </p:sp>
      <p:cxnSp>
        <p:nvCxnSpPr>
          <p:cNvPr id="12" name="Straight Arrow Connector 11"/>
          <p:cNvCxnSpPr>
            <a:stCxn id="8" idx="1"/>
          </p:cNvCxnSpPr>
          <p:nvPr/>
        </p:nvCxnSpPr>
        <p:spPr>
          <a:xfrm flipH="1">
            <a:off x="4981575" y="5003344"/>
            <a:ext cx="1171575" cy="5443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eaLnBrk="1" hangingPunct="1"/>
            <a:r>
              <a:rPr lang="en-US" dirty="0" smtClean="0"/>
              <a:t>Determine invoice process flow</a:t>
            </a:r>
          </a:p>
          <a:p>
            <a:pPr eaLnBrk="1" hangingPunct="1"/>
            <a:r>
              <a:rPr lang="en-US" dirty="0" smtClean="0"/>
              <a:t>Use for supplier and customer invoices</a:t>
            </a:r>
          </a:p>
        </p:txBody>
      </p:sp>
      <p:sp>
        <p:nvSpPr>
          <p:cNvPr id="50179" name="Rectangle 2"/>
          <p:cNvSpPr>
            <a:spLocks noGrp="1" noChangeArrowheads="1"/>
          </p:cNvSpPr>
          <p:nvPr>
            <p:ph type="title"/>
          </p:nvPr>
        </p:nvSpPr>
        <p:spPr/>
        <p:txBody>
          <a:bodyPr/>
          <a:lstStyle/>
          <a:p>
            <a:pPr eaLnBrk="1" hangingPunct="1"/>
            <a:r>
              <a:rPr lang="en-US" smtClean="0"/>
              <a:t>Invoice Status Codes</a:t>
            </a:r>
          </a:p>
        </p:txBody>
      </p:sp>
      <p:sp>
        <p:nvSpPr>
          <p:cNvPr id="50178" name="Footer Placeholder 3"/>
          <p:cNvSpPr>
            <a:spLocks noGrp="1"/>
          </p:cNvSpPr>
          <p:nvPr>
            <p:ph type="ftr" sz="quarter" idx="10"/>
          </p:nvPr>
        </p:nvSpPr>
        <p:spPr>
          <a:noFill/>
        </p:spPr>
        <p:txBody>
          <a:bodyPr/>
          <a:lstStyle/>
          <a:p>
            <a:r>
              <a:rPr lang="en-US" smtClean="0"/>
              <a:t>EF-FFSB-470</a:t>
            </a:r>
          </a:p>
        </p:txBody>
      </p:sp>
      <p:pic>
        <p:nvPicPr>
          <p:cNvPr id="50183" name="Picture 9"/>
          <p:cNvPicPr>
            <a:picLocks noChangeAspect="1" noChangeArrowheads="1"/>
          </p:cNvPicPr>
          <p:nvPr/>
        </p:nvPicPr>
        <p:blipFill>
          <a:blip r:embed="rId3" cstate="print"/>
          <a:srcRect/>
          <a:stretch>
            <a:fillRect/>
          </a:stretch>
        </p:blipFill>
        <p:spPr bwMode="auto">
          <a:xfrm>
            <a:off x="2305050" y="1981200"/>
            <a:ext cx="5638800" cy="4260850"/>
          </a:xfrm>
          <a:prstGeom prst="rect">
            <a:avLst/>
          </a:prstGeom>
          <a:noFill/>
          <a:ln w="9525" algn="ctr">
            <a:noFill/>
            <a:miter lim="800000"/>
            <a:headEnd/>
            <a:tailEnd/>
          </a:ln>
        </p:spPr>
      </p:pic>
      <p:sp>
        <p:nvSpPr>
          <p:cNvPr id="8" name="Text Box 4"/>
          <p:cNvSpPr txBox="1">
            <a:spLocks noChangeArrowheads="1"/>
          </p:cNvSpPr>
          <p:nvPr/>
        </p:nvSpPr>
        <p:spPr bwMode="auto">
          <a:xfrm>
            <a:off x="457200" y="4006850"/>
            <a:ext cx="1609725" cy="430887"/>
          </a:xfrm>
          <a:prstGeom prst="rect">
            <a:avLst/>
          </a:prstGeom>
          <a:solidFill>
            <a:srgbClr val="E6EDF6"/>
          </a:solidFill>
          <a:ln w="28575" algn="ctr">
            <a:solidFill>
              <a:srgbClr val="4F4F4F"/>
            </a:solidFill>
            <a:miter lim="800000"/>
            <a:headEnd/>
            <a:tailEnd/>
          </a:ln>
        </p:spPr>
        <p:txBody>
          <a:bodyPr wrap="square" tIns="91440" bIns="91440">
            <a:spAutoFit/>
          </a:bodyPr>
          <a:lstStyle/>
          <a:p>
            <a:pPr>
              <a:spcBef>
                <a:spcPct val="50000"/>
              </a:spcBef>
            </a:pPr>
            <a:r>
              <a:rPr lang="en-US" sz="1600" dirty="0" smtClean="0">
                <a:solidFill>
                  <a:srgbClr val="4F4F4F"/>
                </a:solidFill>
                <a:latin typeface="+mj-lt"/>
              </a:rPr>
              <a:t>Attributes</a:t>
            </a:r>
            <a:endParaRPr lang="en-US" sz="1600" dirty="0">
              <a:solidFill>
                <a:srgbClr val="4F4F4F"/>
              </a:solidFill>
              <a:latin typeface="+mj-lt"/>
            </a:endParaRPr>
          </a:p>
        </p:txBody>
      </p:sp>
      <p:cxnSp>
        <p:nvCxnSpPr>
          <p:cNvPr id="10" name="Straight Arrow Connector 9"/>
          <p:cNvCxnSpPr>
            <a:stCxn id="8" idx="3"/>
          </p:cNvCxnSpPr>
          <p:nvPr/>
        </p:nvCxnSpPr>
        <p:spPr>
          <a:xfrm>
            <a:off x="2066925" y="4222294"/>
            <a:ext cx="666750" cy="22588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8" idx="3"/>
          </p:cNvCxnSpPr>
          <p:nvPr/>
        </p:nvCxnSpPr>
        <p:spPr>
          <a:xfrm>
            <a:off x="2066925" y="4222294"/>
            <a:ext cx="676275" cy="778331"/>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a:stCxn id="8" idx="3"/>
          </p:cNvCxnSpPr>
          <p:nvPr/>
        </p:nvCxnSpPr>
        <p:spPr>
          <a:xfrm flipV="1">
            <a:off x="2066925" y="4095750"/>
            <a:ext cx="657225" cy="126544"/>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en-US" dirty="0" smtClean="0"/>
              <a:t>Locked for payment: Y/N</a:t>
            </a:r>
          </a:p>
          <a:p>
            <a:pPr eaLnBrk="1" hangingPunct="1">
              <a:spcBef>
                <a:spcPts val="1200"/>
              </a:spcBef>
            </a:pPr>
            <a:r>
              <a:rPr lang="en-US" dirty="0" smtClean="0"/>
              <a:t>Invoice Approved: Y/N</a:t>
            </a:r>
          </a:p>
          <a:p>
            <a:pPr eaLnBrk="1" hangingPunct="1">
              <a:spcBef>
                <a:spcPts val="1200"/>
              </a:spcBef>
            </a:pPr>
            <a:r>
              <a:rPr lang="en-US" dirty="0" smtClean="0"/>
              <a:t>Allocation status:</a:t>
            </a:r>
          </a:p>
          <a:p>
            <a:pPr lvl="1" eaLnBrk="1" hangingPunct="1"/>
            <a:r>
              <a:rPr lang="en-US" dirty="0" smtClean="0"/>
              <a:t>No Allocation</a:t>
            </a:r>
          </a:p>
          <a:p>
            <a:pPr lvl="1" eaLnBrk="1" hangingPunct="1"/>
            <a:r>
              <a:rPr lang="en-US" dirty="0" smtClean="0"/>
              <a:t>Transient Allocation</a:t>
            </a:r>
          </a:p>
          <a:p>
            <a:pPr lvl="1" eaLnBrk="1" hangingPunct="1"/>
            <a:r>
              <a:rPr lang="en-US" dirty="0" smtClean="0"/>
              <a:t>Allocation</a:t>
            </a:r>
          </a:p>
          <a:p>
            <a:pPr eaLnBrk="1" hangingPunct="1">
              <a:spcBef>
                <a:spcPts val="1200"/>
              </a:spcBef>
            </a:pPr>
            <a:r>
              <a:rPr lang="en-US" dirty="0" smtClean="0"/>
              <a:t>Initial status: Y/N</a:t>
            </a:r>
          </a:p>
          <a:p>
            <a:pPr eaLnBrk="1" hangingPunct="1">
              <a:spcBef>
                <a:spcPts val="1200"/>
              </a:spcBef>
            </a:pPr>
            <a:r>
              <a:rPr lang="en-US" dirty="0" smtClean="0"/>
              <a:t>Receiver Matching: Y/N</a:t>
            </a:r>
          </a:p>
          <a:p>
            <a:pPr eaLnBrk="1" hangingPunct="1">
              <a:spcBef>
                <a:spcPts val="1200"/>
              </a:spcBef>
            </a:pPr>
            <a:r>
              <a:rPr lang="en-US" dirty="0" smtClean="0"/>
              <a:t>Status after match</a:t>
            </a:r>
          </a:p>
          <a:p>
            <a:pPr eaLnBrk="1" hangingPunct="1">
              <a:spcBef>
                <a:spcPts val="1200"/>
              </a:spcBef>
            </a:pPr>
            <a:r>
              <a:rPr lang="en-US" dirty="0" smtClean="0"/>
              <a:t>Do not Increment Reminder Count: Y/N</a:t>
            </a:r>
          </a:p>
        </p:txBody>
      </p:sp>
      <p:sp>
        <p:nvSpPr>
          <p:cNvPr id="51203" name="Rectangle 2"/>
          <p:cNvSpPr>
            <a:spLocks noGrp="1" noChangeArrowheads="1"/>
          </p:cNvSpPr>
          <p:nvPr>
            <p:ph type="title"/>
          </p:nvPr>
        </p:nvSpPr>
        <p:spPr/>
        <p:txBody>
          <a:bodyPr/>
          <a:lstStyle/>
          <a:p>
            <a:pPr eaLnBrk="1" hangingPunct="1"/>
            <a:r>
              <a:rPr lang="en-US" smtClean="0"/>
              <a:t>Invoice Status Code Attributes</a:t>
            </a:r>
          </a:p>
        </p:txBody>
      </p:sp>
      <p:sp>
        <p:nvSpPr>
          <p:cNvPr id="51202" name="Footer Placeholder 3"/>
          <p:cNvSpPr>
            <a:spLocks noGrp="1"/>
          </p:cNvSpPr>
          <p:nvPr>
            <p:ph type="ftr" sz="quarter" idx="10"/>
          </p:nvPr>
        </p:nvSpPr>
        <p:spPr>
          <a:noFill/>
        </p:spPr>
        <p:txBody>
          <a:bodyPr/>
          <a:lstStyle/>
          <a:p>
            <a:r>
              <a:rPr lang="en-US" smtClean="0"/>
              <a:t>EF-FFSB-480</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en-US" sz="3000" smtClean="0"/>
              <a:t>Hands-on Exercise</a:t>
            </a:r>
          </a:p>
        </p:txBody>
      </p:sp>
      <p:sp>
        <p:nvSpPr>
          <p:cNvPr id="52226" name="Footer Placeholder 3"/>
          <p:cNvSpPr>
            <a:spLocks noGrp="1"/>
          </p:cNvSpPr>
          <p:nvPr>
            <p:ph type="ftr" sz="quarter" idx="10"/>
          </p:nvPr>
        </p:nvSpPr>
        <p:spPr>
          <a:noFill/>
        </p:spPr>
        <p:txBody>
          <a:bodyPr/>
          <a:lstStyle/>
          <a:p>
            <a:r>
              <a:rPr lang="en-US" smtClean="0"/>
              <a:t>.</a:t>
            </a:r>
          </a:p>
        </p:txBody>
      </p:sp>
      <p:pic>
        <p:nvPicPr>
          <p:cNvPr id="52228" name="Picture 3" descr="hands-on"/>
          <p:cNvPicPr>
            <a:picLocks noChangeAspect="1" noChangeArrowheads="1"/>
          </p:cNvPicPr>
          <p:nvPr/>
        </p:nvPicPr>
        <p:blipFill>
          <a:blip r:embed="rId3" cstate="print"/>
          <a:srcRect/>
          <a:stretch>
            <a:fillRect/>
          </a:stretch>
        </p:blipFill>
        <p:spPr bwMode="auto">
          <a:xfrm>
            <a:off x="485775" y="1925638"/>
            <a:ext cx="8153400" cy="3076575"/>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One set of codes supplied with system</a:t>
            </a:r>
          </a:p>
          <a:p>
            <a:pPr>
              <a:spcBef>
                <a:spcPts val="1800"/>
              </a:spcBef>
            </a:pPr>
            <a:r>
              <a:rPr lang="en-US" dirty="0" smtClean="0"/>
              <a:t>Determined by  specific financial structure</a:t>
            </a:r>
          </a:p>
          <a:p>
            <a:pPr>
              <a:buNone/>
            </a:pPr>
            <a:endParaRPr lang="en-US" dirty="0"/>
          </a:p>
        </p:txBody>
      </p:sp>
      <p:sp>
        <p:nvSpPr>
          <p:cNvPr id="8195" name="Rectangle 2"/>
          <p:cNvSpPr>
            <a:spLocks noGrp="1" noChangeArrowheads="1"/>
          </p:cNvSpPr>
          <p:nvPr>
            <p:ph type="title"/>
          </p:nvPr>
        </p:nvSpPr>
        <p:spPr/>
        <p:txBody>
          <a:bodyPr/>
          <a:lstStyle/>
          <a:p>
            <a:pPr eaLnBrk="1" hangingPunct="1"/>
            <a:r>
              <a:rPr lang="en-US" dirty="0" smtClean="0"/>
              <a:t>Shared Set Codes</a:t>
            </a:r>
          </a:p>
        </p:txBody>
      </p:sp>
      <p:sp>
        <p:nvSpPr>
          <p:cNvPr id="8194" name="Footer Placeholder 3"/>
          <p:cNvSpPr>
            <a:spLocks noGrp="1"/>
          </p:cNvSpPr>
          <p:nvPr>
            <p:ph type="ftr" sz="quarter" idx="10"/>
          </p:nvPr>
        </p:nvSpPr>
        <p:spPr>
          <a:noFill/>
        </p:spPr>
        <p:txBody>
          <a:bodyPr/>
          <a:lstStyle/>
          <a:p>
            <a:r>
              <a:rPr lang="en-US" smtClean="0"/>
              <a:t>EF-FFSB-060</a:t>
            </a:r>
          </a:p>
        </p:txBody>
      </p:sp>
      <p:pic>
        <p:nvPicPr>
          <p:cNvPr id="8197" name="Picture 6"/>
          <p:cNvPicPr>
            <a:picLocks noChangeAspect="1" noChangeArrowheads="1"/>
          </p:cNvPicPr>
          <p:nvPr/>
        </p:nvPicPr>
        <p:blipFill>
          <a:blip r:embed="rId3" cstate="print"/>
          <a:srcRect/>
          <a:stretch>
            <a:fillRect/>
          </a:stretch>
        </p:blipFill>
        <p:spPr bwMode="auto">
          <a:xfrm>
            <a:off x="1600200" y="2533650"/>
            <a:ext cx="5943600" cy="2917825"/>
          </a:xfrm>
          <a:prstGeom prst="rect">
            <a:avLst/>
          </a:prstGeom>
          <a:noFill/>
          <a:ln w="9525" algn="ctr">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dirty="0" smtClean="0"/>
              <a:t>Financial data shared across domains</a:t>
            </a:r>
          </a:p>
          <a:p>
            <a:pPr eaLnBrk="1" hangingPunct="1">
              <a:spcBef>
                <a:spcPts val="1800"/>
              </a:spcBef>
            </a:pPr>
            <a:r>
              <a:rPr lang="en-US" dirty="0" smtClean="0"/>
              <a:t>Minimum one shared set code of each type of data</a:t>
            </a:r>
          </a:p>
          <a:p>
            <a:pPr eaLnBrk="1" hangingPunct="1">
              <a:spcBef>
                <a:spcPts val="1800"/>
              </a:spcBef>
            </a:pPr>
            <a:r>
              <a:rPr lang="en-US" dirty="0" smtClean="0"/>
              <a:t>Use</a:t>
            </a:r>
            <a:r>
              <a:rPr lang="en-US" dirty="0" smtClean="0">
                <a:solidFill>
                  <a:srgbClr val="FF0000"/>
                </a:solidFill>
              </a:rPr>
              <a:t> </a:t>
            </a:r>
            <a:r>
              <a:rPr lang="en-US" dirty="0" smtClean="0"/>
              <a:t>profiles to link one shared set type to data in another shared set type </a:t>
            </a:r>
          </a:p>
          <a:p>
            <a:pPr lvl="1" eaLnBrk="1" hangingPunct="1"/>
            <a:r>
              <a:rPr lang="en-US" dirty="0" smtClean="0"/>
              <a:t>Example: customers and suppliers link to control accounts</a:t>
            </a:r>
          </a:p>
        </p:txBody>
      </p:sp>
      <p:sp>
        <p:nvSpPr>
          <p:cNvPr id="9219" name="Rectangle 2"/>
          <p:cNvSpPr>
            <a:spLocks noGrp="1" noChangeArrowheads="1"/>
          </p:cNvSpPr>
          <p:nvPr>
            <p:ph type="title"/>
          </p:nvPr>
        </p:nvSpPr>
        <p:spPr/>
        <p:txBody>
          <a:bodyPr/>
          <a:lstStyle/>
          <a:p>
            <a:pPr eaLnBrk="1" hangingPunct="1"/>
            <a:r>
              <a:rPr lang="en-US" dirty="0" smtClean="0"/>
              <a:t>Shared Set Data Setup</a:t>
            </a:r>
          </a:p>
        </p:txBody>
      </p:sp>
      <p:sp>
        <p:nvSpPr>
          <p:cNvPr id="9218" name="Footer Placeholder 3"/>
          <p:cNvSpPr>
            <a:spLocks noGrp="1"/>
          </p:cNvSpPr>
          <p:nvPr>
            <p:ph type="ftr" sz="quarter" idx="10"/>
          </p:nvPr>
        </p:nvSpPr>
        <p:spPr>
          <a:noFill/>
        </p:spPr>
        <p:txBody>
          <a:bodyPr/>
          <a:lstStyle/>
          <a:p>
            <a:r>
              <a:rPr lang="en-US" smtClean="0"/>
              <a:t>EF-FFSB-070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tabLst>
                <a:tab pos="4976813" algn="l"/>
              </a:tabLst>
            </a:pPr>
            <a:r>
              <a:rPr lang="en-US" sz="2400" smtClean="0"/>
              <a:t>Exchange rates</a:t>
            </a:r>
          </a:p>
          <a:p>
            <a:pPr eaLnBrk="1" hangingPunct="1">
              <a:tabLst>
                <a:tab pos="4976813" algn="l"/>
              </a:tabLst>
            </a:pPr>
            <a:r>
              <a:rPr lang="en-US" sz="2400" smtClean="0"/>
              <a:t>GL accounts</a:t>
            </a:r>
          </a:p>
          <a:p>
            <a:pPr eaLnBrk="1" hangingPunct="1">
              <a:tabLst>
                <a:tab pos="4976813" algn="l"/>
              </a:tabLst>
            </a:pPr>
            <a:r>
              <a:rPr lang="en-US" sz="2400" smtClean="0"/>
              <a:t>Sub-accounts</a:t>
            </a:r>
          </a:p>
          <a:p>
            <a:pPr eaLnBrk="1" hangingPunct="1">
              <a:tabLst>
                <a:tab pos="4976813" algn="l"/>
              </a:tabLst>
            </a:pPr>
            <a:r>
              <a:rPr lang="en-US" sz="2400" smtClean="0"/>
              <a:t>Sub-account mask</a:t>
            </a:r>
          </a:p>
          <a:p>
            <a:pPr eaLnBrk="1" hangingPunct="1">
              <a:tabLst>
                <a:tab pos="4976813" algn="l"/>
              </a:tabLst>
            </a:pPr>
            <a:r>
              <a:rPr lang="en-US" sz="2400" smtClean="0"/>
              <a:t>Cost centers</a:t>
            </a:r>
          </a:p>
          <a:p>
            <a:pPr eaLnBrk="1" hangingPunct="1">
              <a:tabLst>
                <a:tab pos="4976813" algn="l"/>
              </a:tabLst>
            </a:pPr>
            <a:r>
              <a:rPr lang="en-US" sz="2400" smtClean="0"/>
              <a:t>Cost center mask</a:t>
            </a:r>
          </a:p>
          <a:p>
            <a:pPr eaLnBrk="1" hangingPunct="1">
              <a:tabLst>
                <a:tab pos="4976813" algn="l"/>
              </a:tabLst>
            </a:pPr>
            <a:r>
              <a:rPr lang="en-US" sz="2400" smtClean="0"/>
              <a:t>Projects</a:t>
            </a:r>
          </a:p>
          <a:p>
            <a:pPr eaLnBrk="1" hangingPunct="1">
              <a:tabLst>
                <a:tab pos="4976813" algn="l"/>
              </a:tabLst>
            </a:pPr>
            <a:r>
              <a:rPr lang="en-US" sz="2400" smtClean="0"/>
              <a:t>Project mask</a:t>
            </a:r>
          </a:p>
          <a:p>
            <a:pPr eaLnBrk="1" hangingPunct="1">
              <a:tabLst>
                <a:tab pos="4976813" algn="l"/>
              </a:tabLst>
            </a:pPr>
            <a:r>
              <a:rPr lang="en-US" sz="2400" smtClean="0"/>
              <a:t>Daybooks</a:t>
            </a:r>
          </a:p>
          <a:p>
            <a:pPr eaLnBrk="1" hangingPunct="1">
              <a:tabLst>
                <a:tab pos="4976813" algn="l"/>
              </a:tabLst>
            </a:pPr>
            <a:r>
              <a:rPr lang="en-US" sz="2400" smtClean="0"/>
              <a:t>Suppliers</a:t>
            </a:r>
          </a:p>
          <a:p>
            <a:pPr eaLnBrk="1" hangingPunct="1">
              <a:tabLst>
                <a:tab pos="4976813" algn="l"/>
              </a:tabLst>
            </a:pPr>
            <a:r>
              <a:rPr lang="en-US" sz="2400" smtClean="0"/>
              <a:t>Customers</a:t>
            </a:r>
          </a:p>
          <a:p>
            <a:pPr eaLnBrk="1" hangingPunct="1">
              <a:tabLst>
                <a:tab pos="4976813" algn="l"/>
              </a:tabLst>
            </a:pPr>
            <a:endParaRPr lang="en-US" sz="2400" smtClean="0"/>
          </a:p>
        </p:txBody>
      </p:sp>
      <p:sp>
        <p:nvSpPr>
          <p:cNvPr id="10243" name="Rectangle 2"/>
          <p:cNvSpPr>
            <a:spLocks noGrp="1" noChangeArrowheads="1"/>
          </p:cNvSpPr>
          <p:nvPr>
            <p:ph type="title"/>
          </p:nvPr>
        </p:nvSpPr>
        <p:spPr/>
        <p:txBody>
          <a:bodyPr/>
          <a:lstStyle/>
          <a:p>
            <a:pPr eaLnBrk="1" hangingPunct="1"/>
            <a:r>
              <a:rPr lang="en-US" smtClean="0"/>
              <a:t>Shared Set Types</a:t>
            </a:r>
          </a:p>
        </p:txBody>
      </p:sp>
      <p:sp>
        <p:nvSpPr>
          <p:cNvPr id="10242" name="Footer Placeholder 3"/>
          <p:cNvSpPr>
            <a:spLocks noGrp="1"/>
          </p:cNvSpPr>
          <p:nvPr>
            <p:ph type="ftr" sz="quarter" idx="10"/>
          </p:nvPr>
        </p:nvSpPr>
        <p:spPr>
          <a:noFill/>
        </p:spPr>
        <p:txBody>
          <a:bodyPr/>
          <a:lstStyle/>
          <a:p>
            <a:r>
              <a:rPr lang="en-US" smtClean="0"/>
              <a:t>EF-FFSB-080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US" dirty="0" smtClean="0"/>
              <a:t>One supplier (supplier shared set): </a:t>
            </a:r>
            <a:r>
              <a:rPr lang="en-US" dirty="0" err="1" smtClean="0"/>
              <a:t>MyVendor</a:t>
            </a:r>
            <a:endParaRPr lang="en-US" dirty="0" smtClean="0"/>
          </a:p>
          <a:p>
            <a:pPr eaLnBrk="1" hangingPunct="1"/>
            <a:r>
              <a:rPr lang="en-US" dirty="0" smtClean="0"/>
              <a:t>Three domains: US, EMEA, ASIA</a:t>
            </a:r>
          </a:p>
          <a:p>
            <a:pPr eaLnBrk="1" hangingPunct="1"/>
            <a:r>
              <a:rPr lang="en-US" dirty="0" smtClean="0"/>
              <a:t>Three COAs (GL shared sets)</a:t>
            </a:r>
          </a:p>
          <a:p>
            <a:pPr eaLnBrk="1" hangingPunct="1">
              <a:buFont typeface="Webdings" pitchFamily="18" charset="2"/>
              <a:buNone/>
            </a:pPr>
            <a:endParaRPr lang="en-US" dirty="0" smtClean="0"/>
          </a:p>
          <a:p>
            <a:pPr algn="ctr" eaLnBrk="1" hangingPunct="1">
              <a:buFont typeface="Webdings" pitchFamily="18" charset="2"/>
              <a:buNone/>
            </a:pPr>
            <a:r>
              <a:rPr lang="en-US" dirty="0" smtClean="0"/>
              <a:t>Supplier: </a:t>
            </a:r>
            <a:r>
              <a:rPr lang="en-US" b="1" dirty="0" err="1" smtClean="0"/>
              <a:t>MyVendor</a:t>
            </a:r>
            <a:r>
              <a:rPr lang="en-US" dirty="0" smtClean="0"/>
              <a:t> (exists in domains A, B, C)</a:t>
            </a:r>
          </a:p>
          <a:p>
            <a:pPr algn="ctr" eaLnBrk="1" hangingPunct="1">
              <a:buFont typeface="Webdings" pitchFamily="18" charset="2"/>
              <a:buNone/>
            </a:pPr>
            <a:r>
              <a:rPr lang="en-US" dirty="0" smtClean="0"/>
              <a:t>Profile for Supplier Account Control invoices:</a:t>
            </a:r>
          </a:p>
          <a:p>
            <a:pPr eaLnBrk="1" hangingPunct="1">
              <a:buFont typeface="Webdings" pitchFamily="18" charset="2"/>
              <a:buNone/>
            </a:pPr>
            <a:endParaRPr lang="en-US" dirty="0" smtClean="0"/>
          </a:p>
          <a:p>
            <a:pPr eaLnBrk="1" hangingPunct="1">
              <a:buFont typeface="Webdings" pitchFamily="18" charset="2"/>
              <a:buNone/>
            </a:pPr>
            <a:r>
              <a:rPr lang="en-US" dirty="0" smtClean="0"/>
              <a:t>	          </a:t>
            </a:r>
            <a:r>
              <a:rPr lang="en-US" sz="2400" dirty="0" smtClean="0"/>
              <a:t>Domain US       Domain EMEA     Domain Asia</a:t>
            </a:r>
          </a:p>
          <a:p>
            <a:pPr eaLnBrk="1" hangingPunct="1">
              <a:buFont typeface="Webdings" pitchFamily="18" charset="2"/>
              <a:buNone/>
            </a:pPr>
            <a:r>
              <a:rPr lang="en-US" sz="2400" dirty="0" smtClean="0"/>
              <a:t>GL Acct:	 2000		     		2500	  	        		3000</a:t>
            </a:r>
          </a:p>
          <a:p>
            <a:pPr eaLnBrk="1" hangingPunct="1">
              <a:buFont typeface="Webdings" pitchFamily="18" charset="2"/>
              <a:buNone/>
            </a:pPr>
            <a:endParaRPr lang="en-US" sz="2400" dirty="0" smtClean="0"/>
          </a:p>
        </p:txBody>
      </p:sp>
      <p:sp>
        <p:nvSpPr>
          <p:cNvPr id="11267" name="Rectangle 2"/>
          <p:cNvSpPr>
            <a:spLocks noGrp="1" noChangeArrowheads="1"/>
          </p:cNvSpPr>
          <p:nvPr>
            <p:ph type="title"/>
          </p:nvPr>
        </p:nvSpPr>
        <p:spPr/>
        <p:txBody>
          <a:bodyPr/>
          <a:lstStyle/>
          <a:p>
            <a:pPr eaLnBrk="1" hangingPunct="1"/>
            <a:r>
              <a:rPr lang="en-US" smtClean="0"/>
              <a:t>Shared Set Data Setup with Profiles</a:t>
            </a:r>
          </a:p>
        </p:txBody>
      </p:sp>
      <p:sp>
        <p:nvSpPr>
          <p:cNvPr id="11266" name="Footer Placeholder 3"/>
          <p:cNvSpPr>
            <a:spLocks noGrp="1"/>
          </p:cNvSpPr>
          <p:nvPr>
            <p:ph type="ftr" sz="quarter" idx="10"/>
          </p:nvPr>
        </p:nvSpPr>
        <p:spPr>
          <a:noFill/>
        </p:spPr>
        <p:txBody>
          <a:bodyPr/>
          <a:lstStyle/>
          <a:p>
            <a:r>
              <a:rPr lang="en-US" dirty="0" smtClean="0"/>
              <a:t>EF-FFSB-090</a:t>
            </a:r>
          </a:p>
        </p:txBody>
      </p:sp>
      <p:sp>
        <p:nvSpPr>
          <p:cNvPr id="11269" name="AutoShape 4"/>
          <p:cNvSpPr>
            <a:spLocks noChangeArrowheads="1"/>
          </p:cNvSpPr>
          <p:nvPr/>
        </p:nvSpPr>
        <p:spPr bwMode="auto">
          <a:xfrm rot="18413903">
            <a:off x="2242344" y="4475956"/>
            <a:ext cx="750888" cy="447675"/>
          </a:xfrm>
          <a:prstGeom prst="leftArrow">
            <a:avLst>
              <a:gd name="adj1" fmla="val 50000"/>
              <a:gd name="adj2" fmla="val 41933"/>
            </a:avLst>
          </a:prstGeom>
          <a:solidFill>
            <a:schemeClr val="tx2"/>
          </a:solidFill>
          <a:ln w="9525" algn="ctr">
            <a:solidFill>
              <a:schemeClr val="accent1"/>
            </a:solidFill>
            <a:miter lim="800000"/>
            <a:headEnd/>
            <a:tailEnd/>
          </a:ln>
        </p:spPr>
        <p:txBody>
          <a:bodyPr wrap="none" tIns="91440" bIns="91440" anchor="ctr"/>
          <a:lstStyle/>
          <a:p>
            <a:endParaRPr lang="en-US"/>
          </a:p>
        </p:txBody>
      </p:sp>
      <p:sp>
        <p:nvSpPr>
          <p:cNvPr id="11270" name="AutoShape 5"/>
          <p:cNvSpPr>
            <a:spLocks noChangeArrowheads="1"/>
          </p:cNvSpPr>
          <p:nvPr/>
        </p:nvSpPr>
        <p:spPr bwMode="auto">
          <a:xfrm rot="13891421">
            <a:off x="4518921" y="4484931"/>
            <a:ext cx="808762" cy="446088"/>
          </a:xfrm>
          <a:prstGeom prst="leftArrow">
            <a:avLst>
              <a:gd name="adj1" fmla="val 50000"/>
              <a:gd name="adj2" fmla="val 33541"/>
            </a:avLst>
          </a:prstGeom>
          <a:solidFill>
            <a:schemeClr val="tx2"/>
          </a:solidFill>
          <a:ln w="9525" algn="ctr">
            <a:solidFill>
              <a:schemeClr val="accent1"/>
            </a:solidFill>
            <a:miter lim="800000"/>
            <a:headEnd/>
            <a:tailEnd/>
          </a:ln>
        </p:spPr>
        <p:txBody>
          <a:bodyPr wrap="none" tIns="91440" bIns="91440" anchor="ctr"/>
          <a:lstStyle/>
          <a:p>
            <a:endParaRPr lang="en-US"/>
          </a:p>
        </p:txBody>
      </p:sp>
      <p:sp>
        <p:nvSpPr>
          <p:cNvPr id="11271" name="AutoShape 6"/>
          <p:cNvSpPr>
            <a:spLocks noChangeArrowheads="1"/>
          </p:cNvSpPr>
          <p:nvPr/>
        </p:nvSpPr>
        <p:spPr bwMode="auto">
          <a:xfrm rot="13571946">
            <a:off x="7169065" y="4532835"/>
            <a:ext cx="806266" cy="361950"/>
          </a:xfrm>
          <a:prstGeom prst="leftArrow">
            <a:avLst>
              <a:gd name="adj1" fmla="val 50000"/>
              <a:gd name="adj2" fmla="val 51535"/>
            </a:avLst>
          </a:prstGeom>
          <a:solidFill>
            <a:schemeClr val="tx2"/>
          </a:solidFill>
          <a:ln w="9525" algn="ctr">
            <a:solidFill>
              <a:schemeClr val="accent1"/>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QAD Enterprise Edition&amp;#x0D;&amp;#x0A;Financials Fundamentals&amp;quot;&quot;/&gt;&lt;property id=&quot;20307&quot; value=&quot;257&quot;/&gt;&lt;/object&gt;&lt;object type=&quot;3&quot; unique_id=&quot;10005&quot;&gt;&lt;property id=&quot;20148&quot; value=&quot;5&quot;/&gt;&lt;property id=&quot;20300&quot; value=&quot;Slide 2 - &amp;quot;Objectives&amp;#x0D;&amp;#x0A;&amp;quot;&quot;/&gt;&lt;property id=&quot;20307&quot; value=&quot;321&quot;/&gt;&lt;/object&gt;&lt;object type=&quot;3&quot; unique_id=&quot;10006&quot;&gt;&lt;property id=&quot;20148&quot; value=&quot;5&quot;/&gt;&lt;property id=&quot;20300&quot; value=&quot;Slide 3 - &amp;quot;Overview&amp;quot;&quot;/&gt;&lt;property id=&quot;20307&quot; value=&quot;258&quot;/&gt;&lt;/object&gt;&lt;object type=&quot;3&quot; unique_id=&quot;10007&quot;&gt;&lt;property id=&quot;20148&quot; value=&quot;5&quot;/&gt;&lt;property id=&quot;20300&quot; value=&quot;Slide 4&quot;/&gt;&lt;property id=&quot;20307&quot; value=&quot;260&quot;/&gt;&lt;/object&gt;&lt;object type=&quot;3&quot; unique_id=&quot;10008&quot;&gt;&lt;property id=&quot;20148&quot; value=&quot;5&quot;/&gt;&lt;property id=&quot;20300&quot; value=&quot;Slide 5 - &amp;quot;Currency Related Data&amp;quot;&quot;/&gt;&lt;property id=&quot;20307&quot; value=&quot;285&quot;/&gt;&lt;/object&gt;&lt;object type=&quot;3&quot; unique_id=&quot;10009&quot;&gt;&lt;property id=&quot;20148&quot; value=&quot;5&quot;/&gt;&lt;property id=&quot;20300&quot; value=&quot;Slide 6 - &amp;quot;Shared Set Codes&amp;quot;&quot;/&gt;&lt;property id=&quot;20307&quot; value=&quot;287&quot;/&gt;&lt;/object&gt;&lt;object type=&quot;3&quot; unique_id=&quot;10010&quot;&gt;&lt;property id=&quot;20148&quot; value=&quot;5&quot;/&gt;&lt;property id=&quot;20300&quot; value=&quot;Slide 7 - &amp;quot;Shared Set Data Setup&amp;quot;&quot;/&gt;&lt;property id=&quot;20307&quot; value=&quot;288&quot;/&gt;&lt;/object&gt;&lt;object type=&quot;3&quot; unique_id=&quot;10011&quot;&gt;&lt;property id=&quot;20148&quot; value=&quot;5&quot;/&gt;&lt;property id=&quot;20300&quot; value=&quot;Slide 8 - &amp;quot;Shared Set Types&amp;quot;&quot;/&gt;&lt;property id=&quot;20307&quot; value=&quot;290&quot;/&gt;&lt;/object&gt;&lt;object type=&quot;3&quot; unique_id=&quot;10012&quot;&gt;&lt;property id=&quot;20148&quot; value=&quot;5&quot;/&gt;&lt;property id=&quot;20300&quot; value=&quot;Slide 9 - &amp;quot;Shared Set Data Setup with Profiles&amp;quot;&quot;/&gt;&lt;property id=&quot;20307&quot; value=&quot;289&quot;/&gt;&lt;/object&gt;&lt;object type=&quot;3&quot; unique_id=&quot;10013&quot;&gt;&lt;property id=&quot;20148&quot; value=&quot;5&quot;/&gt;&lt;property id=&quot;20300&quot; value=&quot;Slide 10 - &amp;quot;Profiles&amp;quot;&quot;/&gt;&lt;property id=&quot;20307&quot; value=&quot;337&quot;/&gt;&lt;/object&gt;&lt;object type=&quot;3&quot; unique_id=&quot;10014&quot;&gt;&lt;property id=&quot;20148&quot; value=&quot;5&quot;/&gt;&lt;property id=&quot;20300&quot; value=&quot;Slide 11 - &amp;quot;Profiles Setup Highlights&amp;quot;&quot;/&gt;&lt;property id=&quot;20307&quot; value=&quot;335&quot;/&gt;&lt;/object&gt;&lt;object type=&quot;3&quot; unique_id=&quot;10015&quot;&gt;&lt;property id=&quot;20148&quot; value=&quot;5&quot;/&gt;&lt;property id=&quot;20300&quot; value=&quot;Slide 12 - &amp;quot;Profile Types&amp;quot;&quot;/&gt;&lt;property id=&quot;20307&quot; value=&quot;338&quot;/&gt;&lt;/object&gt;&lt;object type=&quot;3&quot; unique_id=&quot;10016&quot;&gt;&lt;property id=&quot;20148&quot; value=&quot;5&quot;/&gt;&lt;property id=&quot;20300&quot; value=&quot;Slide 13 - &amp;quot;Accounting Layer Highlights&amp;quot;&quot;/&gt;&lt;property id=&quot;20307&quot; value=&quot;354&quot;/&gt;&lt;/object&gt;&lt;object type=&quot;3&quot; unique_id=&quot;10017&quot;&gt;&lt;property id=&quot;20148&quot; value=&quot;5&quot;/&gt;&lt;property id=&quot;20300&quot; value=&quot;Slide 14 - &amp;quot;Accounting Layers&amp;quot;&quot;/&gt;&lt;property id=&quot;20307&quot; value=&quot;353&quot;/&gt;&lt;/object&gt;&lt;object type=&quot;3&quot; unique_id=&quot;10018&quot;&gt;&lt;property id=&quot;20148&quot; value=&quot;5&quot;/&gt;&lt;property id=&quot;20300&quot; value=&quot;Slide 15 - &amp;quot;Daybooks&amp;quot;&quot;/&gt;&lt;property id=&quot;20307&quot; value=&quot;346&quot;/&gt;&lt;/object&gt;&lt;object type=&quot;3&quot; unique_id=&quot;10019&quot;&gt;&lt;property id=&quot;20148&quot; value=&quot;5&quot;/&gt;&lt;property id=&quot;20300&quot; value=&quot;Slide 16 - &amp;quot;Daybook Process&amp;quot;&quot;/&gt;&lt;property id=&quot;20307&quot; value=&quot;347&quot;/&gt;&lt;/object&gt;&lt;object type=&quot;3&quot; unique_id=&quot;10020&quot;&gt;&lt;property id=&quot;20148&quot; value=&quot;5&quot;/&gt;&lt;property id=&quot;20300&quot; value=&quot;Slide 17 - &amp;quot;Daybook Groups&amp;quot;&quot;/&gt;&lt;property id=&quot;20307&quot; value=&quot;355&quot;/&gt;&lt;/object&gt;&lt;object type=&quot;3&quot; unique_id=&quot;10021&quot;&gt;&lt;property id=&quot;20148&quot; value=&quot;5&quot;/&gt;&lt;property id=&quot;20300&quot; value=&quot;Slide 18 - &amp;quot;Daybook Groups – Continued&amp;quot;&quot;/&gt;&lt;property id=&quot;20307&quot; value=&quot;356&quot;/&gt;&lt;/object&gt;&lt;object type=&quot;3&quot; unique_id=&quot;10022&quot;&gt;&lt;property id=&quot;20148&quot; value=&quot;5&quot;/&gt;&lt;property id=&quot;20300&quot; value=&quot;Slide 19 - &amp;quot;Daybook Create&amp;quot;&quot;/&gt;&lt;property id=&quot;20307&quot; value=&quot;348&quot;/&gt;&lt;/object&gt;&lt;object type=&quot;3&quot; unique_id=&quot;10023&quot;&gt;&lt;property id=&quot;20148&quot; value=&quot;5&quot;/&gt;&lt;property id=&quot;20300&quot; value=&quot;Slide 20 - &amp;quot;Operational Daybooks&amp;quot;&quot;/&gt;&lt;property id=&quot;20307&quot; value=&quot;351&quot;/&gt;&lt;/object&gt;&lt;object type=&quot;3&quot; unique_id=&quot;10024&quot;&gt;&lt;property id=&quot;20148&quot; value=&quot;5&quot;/&gt;&lt;property id=&quot;20300&quot; value=&quot;Slide 21 - &amp;quot;Default Daybook Maintenance&amp;quot;&quot;/&gt;&lt;property id=&quot;20307&quot; value=&quot;349&quot;/&gt;&lt;/object&gt;&lt;object type=&quot;3&quot; unique_id=&quot;10025&quot;&gt;&lt;property id=&quot;20148&quot; value=&quot;5&quot;/&gt;&lt;property id=&quot;20300&quot; value=&quot;Slide 22 - &amp;quot;Daybook Sets&amp;quot;&quot;/&gt;&lt;property id=&quot;20307&quot; value=&quot;350&quot;/&gt;&lt;/object&gt;&lt;object type=&quot;3&quot; unique_id=&quot;10026&quot;&gt;&lt;property id=&quot;20148&quot; value=&quot;5&quot;/&gt;&lt;property id=&quot;20300&quot; value=&quot;Slide 23 - &amp;quot;Setting Up AR Daybook Sets&amp;quot;&quot;/&gt;&lt;property id=&quot;20307&quot; value=&quot;352&quot;/&gt;&lt;/object&gt;&lt;object type=&quot;3&quot; unique_id=&quot;10027&quot;&gt;&lt;property id=&quot;20148&quot; value=&quot;5&quot;/&gt;&lt;property id=&quot;20300&quot; value=&quot;Slide 24 - &amp;quot;Setting Up AP Daybook Sets&amp;quot;&quot;/&gt;&lt;property id=&quot;20307&quot; value=&quot;357&quot;/&gt;&lt;/object&gt;&lt;object type=&quot;3&quot; unique_id=&quot;10028&quot;&gt;&lt;property id=&quot;20148&quot; value=&quot;5&quot;/&gt;&lt;property id=&quot;20300&quot; value=&quot;Slide 25 - &amp;quot;Domain Creation Process Flow&amp;quot;&quot;/&gt;&lt;property id=&quot;20307&quot; value=&quot;280&quot;/&gt;&lt;/object&gt;&lt;object type=&quot;3&quot; unique_id=&quot;10029&quot;&gt;&lt;property id=&quot;20148&quot; value=&quot;5&quot;/&gt;&lt;property id=&quot;20300&quot; value=&quot;Slide 26 - &amp;quot;Domain Create&amp;quot;&quot;/&gt;&lt;property id=&quot;20307&quot; value=&quot;281&quot;/&gt;&lt;/object&gt;&lt;object type=&quot;3&quot; unique_id=&quot;10030&quot;&gt;&lt;property id=&quot;20148&quot; value=&quot;5&quot;/&gt;&lt;property id=&quot;20300&quot; value=&quot;Slide 27 - &amp;quot;Link Domain to Shared Sets&amp;quot;&quot;/&gt;&lt;property id=&quot;20307&quot; value=&quot;282&quot;/&gt;&lt;/object&gt;&lt;object type=&quot;3&quot; unique_id=&quot;10031&quot;&gt;&lt;property id=&quot;20148&quot; value=&quot;5&quot;/&gt;&lt;property id=&quot;20300&quot; value=&quot;Slide 28 - &amp;quot;Domain Level Data&amp;quot;&quot;/&gt;&lt;property id=&quot;20307&quot; value=&quot;283&quot;/&gt;&lt;/object&gt;&lt;object type=&quot;3&quot; unique_id=&quot;10032&quot;&gt;&lt;property id=&quot;20148&quot; value=&quot;5&quot;/&gt;&lt;property id=&quot;20300&quot; value=&quot;Slide 29 - &amp;quot;Domain Level&amp;#x0D;&amp;#x0A;Data&amp;quot;&quot;/&gt;&lt;property id=&quot;20307&quot; value=&quot;284&quot;/&gt;&lt;/object&gt;&lt;object type=&quot;3&quot; unique_id=&quot;10033&quot;&gt;&lt;property id=&quot;20148&quot; value=&quot;5&quot;/&gt;&lt;property id=&quot;20300&quot; value=&quot;Slide 30 - &amp;quot;Entity Setup&amp;quot;&quot;/&gt;&lt;property id=&quot;20307&quot; value=&quot;291&quot;/&gt;&lt;/object&gt;&lt;object type=&quot;3&quot; unique_id=&quot;10034&quot;&gt;&lt;property id=&quot;20148&quot; value=&quot;5&quot;/&gt;&lt;property id=&quot;20300&quot; value=&quot;Slide 31 - &amp;quot;Address Related Data&amp;quot;&quot;/&gt;&lt;property id=&quot;20307&quot; value=&quot;286&quot;/&gt;&lt;/object&gt;&lt;object type=&quot;3&quot; unique_id=&quot;10035&quot;&gt;&lt;property id=&quot;20148&quot; value=&quot;5&quot;/&gt;&lt;property id=&quot;20300&quot; value=&quot;Slide 32 - &amp;quot;Business Relations Setup&amp;quot;&quot;/&gt;&lt;property id=&quot;20307&quot; value=&quot;294&quot;/&gt;&lt;/object&gt;&lt;object type=&quot;3&quot; unique_id=&quot;10036&quot;&gt;&lt;property id=&quot;20148&quot; value=&quot;5&quot;/&gt;&lt;property id=&quot;20300&quot; value=&quot;Slide 33 - &amp;quot;Business Relation Create&amp;quot;&quot;/&gt;&lt;property id=&quot;20307&quot; value=&quot;296&quot;/&gt;&lt;/object&gt;&lt;object type=&quot;3&quot; unique_id=&quot;10037&quot;&gt;&lt;property id=&quot;20148&quot; value=&quot;5&quot;/&gt;&lt;property id=&quot;20300&quot; value=&quot;Slide 34 - &amp;quot;Business Relation Features&amp;quot;&quot;/&gt;&lt;property id=&quot;20307&quot; value=&quot;336&quot;/&gt;&lt;/object&gt;&lt;object type=&quot;3&quot; unique_id=&quot;10038&quot;&gt;&lt;property id=&quot;20148&quot; value=&quot;5&quot;/&gt;&lt;property id=&quot;20300&quot; value=&quot;Slide 35 - &amp;quot;Entity Create&amp;quot;&quot;/&gt;&lt;property id=&quot;20307&quot; value=&quot;292&quot;/&gt;&lt;/object&gt;&lt;object type=&quot;3&quot; unique_id=&quot;10039&quot;&gt;&lt;property id=&quot;20148&quot; value=&quot;5&quot;/&gt;&lt;property id=&quot;20300&quot; value=&quot;Slide 36 - &amp;quot;Security Setup&amp;quot;&quot;/&gt;&lt;property id=&quot;20307&quot; value=&quot;297&quot;/&gt;&lt;/object&gt;&lt;object type=&quot;3&quot; unique_id=&quot;10040&quot;&gt;&lt;property id=&quot;20148&quot; value=&quot;5&quot;/&gt;&lt;property id=&quot;20300&quot; value=&quot;Slide 37 - &amp;quot;1) Roles&amp;quot;&quot;/&gt;&lt;property id=&quot;20307&quot; value=&quot;298&quot;/&gt;&lt;/object&gt;&lt;object type=&quot;3&quot; unique_id=&quot;10041&quot;&gt;&lt;property id=&quot;20148&quot; value=&quot;5&quot;/&gt;&lt;property id=&quot;20300&quot; value=&quot;Slide 38 - &amp;quot;2) User Maintenance&amp;quot;&quot;/&gt;&lt;property id=&quot;20307&quot; value=&quot;299&quot;/&gt;&lt;/object&gt;&lt;object type=&quot;3&quot; unique_id=&quot;10042&quot;&gt;&lt;property id=&quot;20148&quot; value=&quot;5&quot;/&gt;&lt;property id=&quot;20300&quot; value=&quot;Slide 39 - &amp;quot;3) User Access&amp;quot;&quot;/&gt;&lt;property id=&quot;20307&quot; value=&quot;300&quot;/&gt;&lt;/object&gt;&lt;object type=&quot;3&quot; unique_id=&quot;10043&quot;&gt;&lt;property id=&quot;20148&quot; value=&quot;5&quot;/&gt;&lt;property id=&quot;20300&quot; value=&quot;Slide 40 - &amp;quot;4) Link All Together&amp;quot;&quot;/&gt;&lt;property id=&quot;20307&quot; value=&quot;301&quot;/&gt;&lt;/object&gt;&lt;object type=&quot;3&quot; unique_id=&quot;10044&quot;&gt;&lt;property id=&quot;20148&quot; value=&quot;5&quot;/&gt;&lt;property id=&quot;20300&quot; value=&quot;Slide 41 - &amp;quot;Hands-on Exercise&amp;quot;&quot;/&gt;&lt;property id=&quot;20307&quot; value=&quot;320&quot;/&gt;&lt;/object&gt;&lt;object type=&quot;3&quot; unique_id=&quot;10045&quot;&gt;&lt;property id=&quot;20148&quot; value=&quot;5&quot;/&gt;&lt;property id=&quot;20300&quot; value=&quot;Slide 42 - &amp;quot;Tax Setup: Global Tax Management&amp;quot;&quot;/&gt;&lt;property id=&quot;20307&quot; value=&quot;302&quot;/&gt;&lt;/object&gt;&lt;object type=&quot;3&quot; unique_id=&quot;10046&quot;&gt;&lt;property id=&quot;20148&quot; value=&quot;5&quot;/&gt;&lt;property id=&quot;20300&quot; value=&quot;Slide 43 - &amp;quot;Tax Attributes&amp;quot;&quot;/&gt;&lt;property id=&quot;20307&quot; value=&quot;303&quot;/&gt;&lt;/object&gt;&lt;object type=&quot;3&quot; unique_id=&quot;10047&quot;&gt;&lt;property id=&quot;20148&quot; value=&quot;5&quot;/&gt;&lt;property id=&quot;20300&quot; value=&quot;Slide 44 - &amp;quot;Credit Terms Data Setup&amp;quot;&quot;/&gt;&lt;property id=&quot;20307&quot; value=&quot;305&quot;/&gt;&lt;/object&gt;&lt;object type=&quot;3&quot; unique_id=&quot;10048&quot;&gt;&lt;property id=&quot;20148&quot; value=&quot;5&quot;/&gt;&lt;property id=&quot;20300&quot; value=&quot;Slide 45 - &amp;quot;Credit Terms Data Setup &amp;quot;&quot;/&gt;&lt;property id=&quot;20307&quot; value=&quot;306&quot;/&gt;&lt;/object&gt;&lt;object type=&quot;3&quot; unique_id=&quot;10049&quot;&gt;&lt;property id=&quot;20148&quot; value=&quot;5&quot;/&gt;&lt;property id=&quot;20300&quot; value=&quot;Slide 46 - &amp;quot;Credit Terms Data Setup &amp;quot;&quot;/&gt;&lt;property id=&quot;20307&quot; value=&quot;307&quot;/&gt;&lt;/object&gt;&lt;object type=&quot;3&quot; unique_id=&quot;10050&quot;&gt;&lt;property id=&quot;20148&quot; value=&quot;5&quot;/&gt;&lt;property id=&quot;20300&quot; value=&quot;Slide 47 - &amp;quot;Invoice Status Codes&amp;quot;&quot;/&gt;&lt;property id=&quot;20307&quot; value=&quot;308&quot;/&gt;&lt;/object&gt;&lt;object type=&quot;3&quot; unique_id=&quot;10051&quot;&gt;&lt;property id=&quot;20148&quot; value=&quot;5&quot;/&gt;&lt;property id=&quot;20300&quot; value=&quot;Slide 48 - &amp;quot;Invoice Status Code Attributes&amp;quot;&quot;/&gt;&lt;property id=&quot;20307&quot; value=&quot;339&quot;/&gt;&lt;/object&gt;&lt;object type=&quot;3&quot; unique_id=&quot;10052&quot;&gt;&lt;property id=&quot;20148&quot; value=&quot;5&quot;/&gt;&lt;property id=&quot;20300&quot; value=&quot;Slide 49 - &amp;quot;Hands-on Exercise&amp;quot;&quot;/&gt;&lt;property id=&quot;20307&quot; value=&quot;345&quot;/&gt;&lt;/object&gt;&lt;/object&gt;&lt;/object&gt;&lt;/database&gt;"/>
  <p:tag name="SECTOMILLISECCONVERTED" val="1"/>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4244</TotalTime>
  <Words>1197</Words>
  <Application>Microsoft Office PowerPoint</Application>
  <PresentationFormat>On-screen Show (4:3)</PresentationFormat>
  <Paragraphs>374</Paragraphs>
  <Slides>53</Slides>
  <Notes>53</Notes>
  <HiddenSlides>0</HiddenSlides>
  <MMClips>0</MMClips>
  <ScaleCrop>false</ScaleCrop>
  <HeadingPairs>
    <vt:vector size="4" baseType="variant">
      <vt:variant>
        <vt:lpstr>Theme</vt:lpstr>
      </vt:variant>
      <vt:variant>
        <vt:i4>2</vt:i4>
      </vt:variant>
      <vt:variant>
        <vt:lpstr>Slide Titles</vt:lpstr>
      </vt:variant>
      <vt:variant>
        <vt:i4>53</vt:i4>
      </vt:variant>
    </vt:vector>
  </HeadingPairs>
  <TitlesOfParts>
    <vt:vector size="55" baseType="lpstr">
      <vt:lpstr>1_EX06PP_template</vt:lpstr>
      <vt:lpstr>QAD 2010 Template</vt:lpstr>
      <vt:lpstr>Setting Up Financial Foundations</vt:lpstr>
      <vt:lpstr>Objectives </vt:lpstr>
      <vt:lpstr>Overview</vt:lpstr>
      <vt:lpstr>Financial Structure Setup</vt:lpstr>
      <vt:lpstr>Currency-Related Data</vt:lpstr>
      <vt:lpstr>Shared Set Codes</vt:lpstr>
      <vt:lpstr>Shared Set Data Setup</vt:lpstr>
      <vt:lpstr>Shared Set Types</vt:lpstr>
      <vt:lpstr>Shared Set Data Setup with Profiles</vt:lpstr>
      <vt:lpstr>Profiles</vt:lpstr>
      <vt:lpstr>Profiles Setup</vt:lpstr>
      <vt:lpstr>Profile Types</vt:lpstr>
      <vt:lpstr>Accounting Layers</vt:lpstr>
      <vt:lpstr>Accounting Layers</vt:lpstr>
      <vt:lpstr>Daybooks</vt:lpstr>
      <vt:lpstr>Daybook Process</vt:lpstr>
      <vt:lpstr>Daybook Groups</vt:lpstr>
      <vt:lpstr>Daybook Groups – Continued</vt:lpstr>
      <vt:lpstr>Daybook Create</vt:lpstr>
      <vt:lpstr>Operational Daybooks</vt:lpstr>
      <vt:lpstr>Default Daybook Maintenance</vt:lpstr>
      <vt:lpstr>Daybook Sets</vt:lpstr>
      <vt:lpstr>Setting Up AR Daybook Sets</vt:lpstr>
      <vt:lpstr>Setting Up AP Daybook Sets</vt:lpstr>
      <vt:lpstr>Domain Creation Process Flow</vt:lpstr>
      <vt:lpstr>Domain Create</vt:lpstr>
      <vt:lpstr>Link Domain to Shared Sets</vt:lpstr>
      <vt:lpstr>Domain-Level Data</vt:lpstr>
      <vt:lpstr>Domain-Level Data</vt:lpstr>
      <vt:lpstr>Entity Setup</vt:lpstr>
      <vt:lpstr>Entity Setup</vt:lpstr>
      <vt:lpstr>Address-Related Data</vt:lpstr>
      <vt:lpstr>Business Relations Setup</vt:lpstr>
      <vt:lpstr>Business Relation Create</vt:lpstr>
      <vt:lpstr>Business Relation Features</vt:lpstr>
      <vt:lpstr>Entity Create</vt:lpstr>
      <vt:lpstr>Multi-Entity Processing</vt:lpstr>
      <vt:lpstr>Setting Up Multi-Entity Groups</vt:lpstr>
      <vt:lpstr>Entity Group Create</vt:lpstr>
      <vt:lpstr>Security Setup</vt:lpstr>
      <vt:lpstr>1) Roles</vt:lpstr>
      <vt:lpstr>2) User Maintenance</vt:lpstr>
      <vt:lpstr>3) User Access</vt:lpstr>
      <vt:lpstr>4) Link All Together</vt:lpstr>
      <vt:lpstr>Hands-on Exercise</vt:lpstr>
      <vt:lpstr>Tax Setup: Global Tax Management</vt:lpstr>
      <vt:lpstr>Tax Attributes</vt:lpstr>
      <vt:lpstr>Credit Terms Data Setup</vt:lpstr>
      <vt:lpstr>Credit Terms Data Setup </vt:lpstr>
      <vt:lpstr>Credit Terms Data Setup </vt:lpstr>
      <vt:lpstr>Invoice Status Codes</vt:lpstr>
      <vt:lpstr>Invoice Status Code Attributes</vt:lpstr>
      <vt:lpstr>Hands-on 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QAD 2008   Introduction to Enterprise Financials</dc:title>
  <dc:creator>QAD</dc:creator>
  <cp:lastModifiedBy>ymg</cp:lastModifiedBy>
  <cp:revision>225</cp:revision>
  <dcterms:created xsi:type="dcterms:W3CDTF">2008-08-05T22:34:10Z</dcterms:created>
  <dcterms:modified xsi:type="dcterms:W3CDTF">2013-08-21T11:31:20Z</dcterms:modified>
</cp:coreProperties>
</file>