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46"/>
  </p:notesMasterIdLst>
  <p:handoutMasterIdLst>
    <p:handoutMasterId r:id="rId47"/>
  </p:handoutMasterIdLst>
  <p:sldIdLst>
    <p:sldId id="343" r:id="rId2"/>
    <p:sldId id="265" r:id="rId3"/>
    <p:sldId id="307" r:id="rId4"/>
    <p:sldId id="346" r:id="rId5"/>
    <p:sldId id="314" r:id="rId6"/>
    <p:sldId id="347" r:id="rId7"/>
    <p:sldId id="344" r:id="rId8"/>
    <p:sldId id="348" r:id="rId9"/>
    <p:sldId id="349" r:id="rId10"/>
    <p:sldId id="311" r:id="rId11"/>
    <p:sldId id="350" r:id="rId12"/>
    <p:sldId id="351" r:id="rId13"/>
    <p:sldId id="315" r:id="rId14"/>
    <p:sldId id="316" r:id="rId15"/>
    <p:sldId id="317" r:id="rId16"/>
    <p:sldId id="319" r:id="rId17"/>
    <p:sldId id="320" r:id="rId18"/>
    <p:sldId id="339" r:id="rId19"/>
    <p:sldId id="325" r:id="rId20"/>
    <p:sldId id="352" r:id="rId21"/>
    <p:sldId id="321" r:id="rId22"/>
    <p:sldId id="353" r:id="rId23"/>
    <p:sldId id="322" r:id="rId24"/>
    <p:sldId id="345" r:id="rId25"/>
    <p:sldId id="354" r:id="rId26"/>
    <p:sldId id="323" r:id="rId27"/>
    <p:sldId id="355" r:id="rId28"/>
    <p:sldId id="324" r:id="rId29"/>
    <p:sldId id="335" r:id="rId30"/>
    <p:sldId id="326" r:id="rId31"/>
    <p:sldId id="328" r:id="rId32"/>
    <p:sldId id="340" r:id="rId33"/>
    <p:sldId id="341" r:id="rId34"/>
    <p:sldId id="342" r:id="rId35"/>
    <p:sldId id="356" r:id="rId36"/>
    <p:sldId id="358" r:id="rId37"/>
    <p:sldId id="330" r:id="rId38"/>
    <p:sldId id="331" r:id="rId39"/>
    <p:sldId id="332" r:id="rId40"/>
    <p:sldId id="333" r:id="rId41"/>
    <p:sldId id="334" r:id="rId42"/>
    <p:sldId id="336" r:id="rId43"/>
    <p:sldId id="338" r:id="rId44"/>
    <p:sldId id="337" r:id="rId45"/>
  </p:sldIdLst>
  <p:sldSz cx="9144000" cy="6858000" type="screen4x3"/>
  <p:notesSz cx="7019925" cy="9305925"/>
  <p:custDataLst>
    <p:tags r:id="rId48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4F4F"/>
    <a:srgbClr val="4F81BD"/>
    <a:srgbClr val="C2DBF6"/>
    <a:srgbClr val="A3E0FF"/>
    <a:srgbClr val="D5F1FF"/>
    <a:srgbClr val="FEA46A"/>
    <a:srgbClr val="FF8500"/>
    <a:srgbClr val="FFE354"/>
    <a:srgbClr val="6A9913"/>
    <a:srgbClr val="4BB69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402" autoAdjust="0"/>
    <p:restoredTop sz="97359" autoAdjust="0"/>
  </p:normalViewPr>
  <p:slideViewPr>
    <p:cSldViewPr snapToGrid="0">
      <p:cViewPr>
        <p:scale>
          <a:sx n="100" d="100"/>
          <a:sy n="100" d="100"/>
        </p:scale>
        <p:origin x="-174" y="-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handoutMaster" Target="handoutMasters/handoutMaster1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87" tIns="46644" rIns="93287" bIns="46644" numCol="1" anchor="t" anchorCtr="0" compatLnSpc="1">
            <a:prstTxWarp prst="textNoShape">
              <a:avLst/>
            </a:prstTxWarp>
          </a:bodyPr>
          <a:lstStyle>
            <a:lvl1pPr algn="l" defTabSz="933450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04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6688" y="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87" tIns="46644" rIns="93287" bIns="46644" numCol="1" anchor="t" anchorCtr="0" compatLnSpc="1">
            <a:prstTxWarp prst="textNoShape">
              <a:avLst/>
            </a:prstTxWarp>
          </a:bodyPr>
          <a:lstStyle>
            <a:lvl1pPr algn="r" defTabSz="933450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04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920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87" tIns="46644" rIns="93287" bIns="46644" numCol="1" anchor="b" anchorCtr="0" compatLnSpc="1">
            <a:prstTxWarp prst="textNoShape">
              <a:avLst/>
            </a:prstTxWarp>
          </a:bodyPr>
          <a:lstStyle>
            <a:lvl1pPr algn="l" defTabSz="933450">
              <a:defRPr sz="1200">
                <a:latin typeface="Arial" charset="0"/>
              </a:defRPr>
            </a:lvl1pPr>
          </a:lstStyle>
          <a:p>
            <a:r>
              <a:rPr lang="en-US"/>
              <a:t>4.1_1_quote to cash</a:t>
            </a:r>
          </a:p>
        </p:txBody>
      </p:sp>
      <p:sp>
        <p:nvSpPr>
          <p:cNvPr id="1904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6688" y="883920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87" tIns="46644" rIns="93287" bIns="46644" numCol="1" anchor="b" anchorCtr="0" compatLnSpc="1">
            <a:prstTxWarp prst="textNoShape">
              <a:avLst/>
            </a:prstTxWarp>
          </a:bodyPr>
          <a:lstStyle>
            <a:lvl1pPr algn="r" defTabSz="933450">
              <a:defRPr sz="1200">
                <a:latin typeface="Arial" charset="0"/>
              </a:defRPr>
            </a:lvl1pPr>
          </a:lstStyle>
          <a:p>
            <a:fld id="{C2EC34BE-5BEA-492A-8FFD-CD137C559C55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87" tIns="46644" rIns="93287" bIns="46644" numCol="1" anchor="t" anchorCtr="0" compatLnSpc="1">
            <a:prstTxWarp prst="textNoShape">
              <a:avLst/>
            </a:prstTxWarp>
          </a:bodyPr>
          <a:lstStyle>
            <a:lvl1pPr algn="l" defTabSz="933450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6688" y="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87" tIns="46644" rIns="93287" bIns="46644" numCol="1" anchor="t" anchorCtr="0" compatLnSpc="1">
            <a:prstTxWarp prst="textNoShape">
              <a:avLst/>
            </a:prstTxWarp>
          </a:bodyPr>
          <a:lstStyle>
            <a:lvl1pPr algn="r" defTabSz="933450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4275" y="698500"/>
            <a:ext cx="4652963" cy="34893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9600"/>
            <a:ext cx="5616575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87" tIns="46644" rIns="93287" bIns="466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920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87" tIns="46644" rIns="93287" bIns="46644" numCol="1" anchor="b" anchorCtr="0" compatLnSpc="1">
            <a:prstTxWarp prst="textNoShape">
              <a:avLst/>
            </a:prstTxWarp>
          </a:bodyPr>
          <a:lstStyle>
            <a:lvl1pPr algn="l" defTabSz="933450">
              <a:defRPr sz="1200">
                <a:latin typeface="Arial" charset="0"/>
              </a:defRPr>
            </a:lvl1pPr>
          </a:lstStyle>
          <a:p>
            <a:r>
              <a:rPr lang="en-US"/>
              <a:t>4.1_1_quote to cash</a:t>
            </a:r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6688" y="883920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87" tIns="46644" rIns="93287" bIns="46644" numCol="1" anchor="b" anchorCtr="0" compatLnSpc="1">
            <a:prstTxWarp prst="textNoShape">
              <a:avLst/>
            </a:prstTxWarp>
          </a:bodyPr>
          <a:lstStyle>
            <a:lvl1pPr algn="r" defTabSz="933450">
              <a:defRPr sz="1200">
                <a:latin typeface="Arial" charset="0"/>
              </a:defRPr>
            </a:lvl1pPr>
          </a:lstStyle>
          <a:p>
            <a:fld id="{DE2B03DA-2458-4E06-879C-50D9003B263B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4.1_1_quote to cash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0ACC8E8-6559-424E-95EB-C643FC09A22B}" type="slidenum">
              <a:rPr lang="en-US"/>
              <a:pPr/>
              <a:t>1</a:t>
            </a:fld>
            <a:endParaRPr lang="en-US"/>
          </a:p>
        </p:txBody>
      </p:sp>
      <p:sp>
        <p:nvSpPr>
          <p:cNvPr id="335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5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4.1_1_quote to cash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05F338A-19C1-4C0B-8096-49043533CCF2}" type="slidenum">
              <a:rPr lang="en-US"/>
              <a:pPr/>
              <a:t>2</a:t>
            </a:fld>
            <a:endParaRPr lang="en-US"/>
          </a:p>
        </p:txBody>
      </p:sp>
      <p:sp>
        <p:nvSpPr>
          <p:cNvPr id="2539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39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4.1_1_quote to cash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0954E34-D992-42CD-9960-939048BB8455}" type="slidenum">
              <a:rPr lang="en-US"/>
              <a:pPr/>
              <a:t>15</a:t>
            </a:fld>
            <a:endParaRPr lang="en-US"/>
          </a:p>
        </p:txBody>
      </p:sp>
      <p:sp>
        <p:nvSpPr>
          <p:cNvPr id="270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0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4.1_1_quote to cash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58A9380-2331-4872-80F5-326F5A979B48}" type="slidenum">
              <a:rPr lang="en-US"/>
              <a:pPr/>
              <a:t>17</a:t>
            </a:fld>
            <a:endParaRPr lang="en-US"/>
          </a:p>
        </p:txBody>
      </p:sp>
      <p:sp>
        <p:nvSpPr>
          <p:cNvPr id="274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4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Maintained in financials, replicated to all domains in operational modules</a:t>
            </a:r>
          </a:p>
          <a:p>
            <a:pPr lvl="1"/>
            <a:r>
              <a:rPr lang="en-US"/>
              <a:t>Credit limits maintained against customer in financials (=shared set) implies sharing the credit limit</a:t>
            </a:r>
          </a:p>
          <a:p>
            <a:pPr lvl="1"/>
            <a:endParaRPr lang="en-US"/>
          </a:p>
          <a:p>
            <a:r>
              <a:rPr lang="en-US"/>
              <a:t>All SO credit functions/checking look at credit limit in customer in shared set: consider open order balances and combined AR balances in all domains using the same shared set</a:t>
            </a:r>
          </a:p>
          <a:p>
            <a:pPr lvl="1"/>
            <a:endParaRPr lang="en-US"/>
          </a:p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4.1_1_quote to cash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0EDD516-F8DC-492B-89A6-19D1E81857B8}" type="slidenum">
              <a:rPr lang="en-US"/>
              <a:pPr/>
              <a:t>30</a:t>
            </a:fld>
            <a:endParaRPr lang="en-US"/>
          </a:p>
        </p:txBody>
      </p:sp>
      <p:sp>
        <p:nvSpPr>
          <p:cNvPr id="289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9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3 alternatives for AR Payments:</a:t>
            </a:r>
          </a:p>
          <a:p>
            <a:pPr>
              <a:buFontTx/>
              <a:buChar char="-"/>
            </a:pPr>
            <a:r>
              <a:rPr lang="en-US"/>
              <a:t>No payment instrument: Banking entry</a:t>
            </a:r>
          </a:p>
          <a:p>
            <a:pPr>
              <a:buFontTx/>
              <a:buChar char="-"/>
            </a:pPr>
            <a:r>
              <a:rPr lang="en-US"/>
              <a:t>Payment instrument without PIP account: payment with status paid: posted directly to bank GL account</a:t>
            </a:r>
          </a:p>
          <a:p>
            <a:r>
              <a:rPr lang="en-US"/>
              <a:t>Create payment instrument with status “for collection”, PIP account is used:</a:t>
            </a:r>
          </a:p>
          <a:p>
            <a:pPr lvl="1"/>
            <a:r>
              <a:rPr lang="en-US"/>
              <a:t>Or Change status to “Paid” -&gt; posted to bank GL account</a:t>
            </a:r>
          </a:p>
          <a:p>
            <a:pPr lvl="1"/>
            <a:r>
              <a:rPr lang="en-US"/>
              <a:t>Or Use Banking entry and allocate to Payment</a:t>
            </a:r>
          </a:p>
          <a:p>
            <a:pPr>
              <a:buFontTx/>
              <a:buChar char="-"/>
            </a:pPr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4.1_1_quote to cash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5E71F8C-BA26-44C8-B3A5-9CB2C0F3A114}" type="slidenum">
              <a:rPr lang="en-US"/>
              <a:pPr/>
              <a:t>34</a:t>
            </a:fld>
            <a:endParaRPr lang="en-US"/>
          </a:p>
        </p:txBody>
      </p:sp>
      <p:sp>
        <p:nvSpPr>
          <p:cNvPr id="333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3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Use the Customer Payment Status activities (27.6.2) to create, modify,</a:t>
            </a:r>
          </a:p>
          <a:p>
            <a:r>
              <a:rPr lang="en-US"/>
              <a:t>view, and delete payment statuses.</a:t>
            </a:r>
          </a:p>
          <a:p>
            <a:r>
              <a:rPr lang="en-US"/>
              <a:t>The payment status is the transition state through which you process the</a:t>
            </a:r>
          </a:p>
          <a:p>
            <a:r>
              <a:rPr lang="en-US"/>
              <a:t>customer payment, and contains the posting details for the transitions.</a:t>
            </a:r>
          </a:p>
          <a:p>
            <a:r>
              <a:rPr lang="en-US"/>
              <a:t>For each of the different payment statuses, a specific GL account</a:t>
            </a:r>
          </a:p>
          <a:p>
            <a:r>
              <a:rPr lang="en-US"/>
              <a:t>representing the status can be defined.</a:t>
            </a:r>
          </a:p>
          <a:p>
            <a:endParaRPr lang="en-US"/>
          </a:p>
          <a:p>
            <a:r>
              <a:rPr lang="en-US"/>
              <a:t>Setting the status of a payment directly to Paid is available for</a:t>
            </a:r>
          </a:p>
          <a:p>
            <a:r>
              <a:rPr lang="en-US"/>
              <a:t>payments in the base currency of the account only. You cannot change a</a:t>
            </a:r>
          </a:p>
          <a:p>
            <a:r>
              <a:rPr lang="en-US"/>
              <a:t>payment status directly to the Paid status if the payment currency is</a:t>
            </a:r>
          </a:p>
          <a:p>
            <a:r>
              <a:rPr lang="en-US"/>
              <a:t>different than the base currency. In this case, you must use Banking Entry</a:t>
            </a:r>
          </a:p>
          <a:p>
            <a:r>
              <a:rPr lang="en-US"/>
              <a:t>to complete the payment.</a:t>
            </a:r>
          </a:p>
          <a:p>
            <a:endParaRPr lang="en-US"/>
          </a:p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4.1_1_quote to cash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E42E8C8-BA9B-4AAA-AA4A-497F8B5C1E6B}" type="slidenum">
              <a:rPr lang="en-US"/>
              <a:pPr/>
              <a:t>43</a:t>
            </a:fld>
            <a:endParaRPr lang="en-US"/>
          </a:p>
        </p:txBody>
      </p:sp>
      <p:sp>
        <p:nvSpPr>
          <p:cNvPr id="294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4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Applied to overdue open items</a:t>
            </a:r>
          </a:p>
          <a:p>
            <a:pPr lvl="1"/>
            <a:r>
              <a:rPr lang="en-US"/>
              <a:t>Invoice, adjustment, previous finance charge</a:t>
            </a:r>
          </a:p>
          <a:p>
            <a:r>
              <a:rPr lang="en-US"/>
              <a:t>Contested invoices optional </a:t>
            </a:r>
          </a:p>
          <a:p>
            <a:pPr lvl="1"/>
            <a:r>
              <a:rPr lang="en-US"/>
              <a:t>Based on Invoice Status Code</a:t>
            </a:r>
          </a:p>
          <a:p>
            <a:r>
              <a:rPr lang="en-US"/>
              <a:t>Enable by selecting Finance Charge and Statement Cycle fields on Payment tab of customer</a:t>
            </a:r>
          </a:p>
          <a:p>
            <a:endParaRPr lang="en-US"/>
          </a:p>
          <a:p>
            <a:r>
              <a:rPr lang="en-US"/>
              <a:t>Results in finance charge invoice</a:t>
            </a:r>
          </a:p>
          <a:p>
            <a:pPr lvl="1"/>
            <a:r>
              <a:rPr lang="en-US"/>
              <a:t>DR: Customer Control Account</a:t>
            </a:r>
          </a:p>
          <a:p>
            <a:pPr lvl="1"/>
            <a:r>
              <a:rPr lang="en-US"/>
              <a:t>CR: Sales Finance Account from finance charge profile (Accounting tab in Customer record) </a:t>
            </a:r>
          </a:p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EF-ARP-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EF-ARP-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EF-ARP-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EF-ARP-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EF-ARP-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EF-ARP-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19200" y="4648200"/>
            <a:ext cx="7467600" cy="7620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410200"/>
            <a:ext cx="7467600" cy="762000"/>
          </a:xfrm>
        </p:spPr>
        <p:txBody>
          <a:bodyPr tIns="45720" bIns="45720"/>
          <a:lstStyle>
            <a:lvl1pPr marL="0" indent="0" algn="r">
              <a:buFont typeface="Webdings" pitchFamily="18" charset="2"/>
              <a:buNone/>
              <a:defRPr sz="2000" b="1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EF-ARP-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0">
                <a:solidFill>
                  <a:schemeClr val="tx1"/>
                </a:solidFill>
              </a:rPr>
              <a:t>AR Process</a:t>
            </a:r>
          </a:p>
        </p:txBody>
      </p:sp>
      <p:sp>
        <p:nvSpPr>
          <p:cNvPr id="334851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endParaRPr lang="en-US">
              <a:latin typeface="Arial" charset="0"/>
            </a:endParaRPr>
          </a:p>
          <a:p>
            <a:pPr>
              <a:lnSpc>
                <a:spcPct val="80000"/>
              </a:lnSpc>
            </a:pPr>
            <a:endParaRPr lang="en-US">
              <a:latin typeface="Arial" charset="0"/>
            </a:endParaRPr>
          </a:p>
          <a:p>
            <a:pPr>
              <a:lnSpc>
                <a:spcPct val="80000"/>
              </a:lnSpc>
            </a:pPr>
            <a:endParaRPr lang="en-US">
              <a:latin typeface="Arial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E" dirty="0" smtClean="0"/>
              <a:t>Enterprise </a:t>
            </a:r>
            <a:r>
              <a:rPr lang="en-IE" smtClean="0"/>
              <a:t>Financials Fundamentals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09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Enter </a:t>
            </a:r>
            <a:r>
              <a:rPr lang="en-US" dirty="0"/>
              <a:t>any </a:t>
            </a:r>
            <a:r>
              <a:rPr lang="en-US" dirty="0" smtClean="0"/>
              <a:t>operations-related </a:t>
            </a:r>
            <a:r>
              <a:rPr lang="en-US" dirty="0"/>
              <a:t>data</a:t>
            </a:r>
          </a:p>
          <a:p>
            <a:endParaRPr lang="en-US" dirty="0"/>
          </a:p>
        </p:txBody>
      </p:sp>
      <p:sp>
        <p:nvSpPr>
          <p:cNvPr id="260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Operational </a:t>
            </a:r>
            <a:r>
              <a:rPr lang="en-US" dirty="0" smtClean="0"/>
              <a:t>Tab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EF-ARP-070</a:t>
            </a:r>
            <a:endParaRPr lang="en-US"/>
          </a:p>
        </p:txBody>
      </p:sp>
      <p:pic>
        <p:nvPicPr>
          <p:cNvPr id="5" name="Picture 4" descr="Cust-Inv-Create-Op-Info Ta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00" y="1800225"/>
            <a:ext cx="6096000" cy="3733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>
              <a:buFont typeface="Arial"/>
              <a:buChar char="•"/>
            </a:pPr>
            <a:r>
              <a:rPr lang="en-US" dirty="0" smtClean="0"/>
              <a:t>Invoice-related tax information (GTM)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Tax Tab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EF-ARP-075</a:t>
            </a:r>
            <a:endParaRPr lang="en-US" dirty="0"/>
          </a:p>
        </p:txBody>
      </p:sp>
      <p:pic>
        <p:nvPicPr>
          <p:cNvPr id="5" name="Picture 4" descr="Cust-Inv-Create-TaxTa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0" y="1432592"/>
            <a:ext cx="5962650" cy="489200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CI Posting Tab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EF-ARP-078</a:t>
            </a:r>
            <a:endParaRPr lang="en-US" dirty="0"/>
          </a:p>
        </p:txBody>
      </p:sp>
      <p:pic>
        <p:nvPicPr>
          <p:cNvPr id="5" name="Picture 4" descr="Cust-Inv-Create-CI PostingTa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5300" y="1362075"/>
            <a:ext cx="7639050" cy="304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4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Customer Invoice (CI) Posting</a:t>
            </a:r>
          </a:p>
          <a:p>
            <a:pPr>
              <a:spcBef>
                <a:spcPts val="1800"/>
              </a:spcBef>
            </a:pPr>
            <a:r>
              <a:rPr lang="en-US" dirty="0"/>
              <a:t>General Ledger posting </a:t>
            </a:r>
            <a:r>
              <a:rPr lang="en-US" dirty="0" smtClean="0"/>
              <a:t>information</a:t>
            </a:r>
            <a:endParaRPr lang="en-US" dirty="0"/>
          </a:p>
          <a:p>
            <a:pPr lvl="1">
              <a:spcBef>
                <a:spcPts val="1200"/>
              </a:spcBef>
            </a:pPr>
            <a:r>
              <a:rPr lang="en-US" dirty="0"/>
              <a:t>Posting Reference</a:t>
            </a:r>
          </a:p>
          <a:p>
            <a:pPr lvl="1">
              <a:spcBef>
                <a:spcPts val="1200"/>
              </a:spcBef>
            </a:pPr>
            <a:r>
              <a:rPr lang="en-US" dirty="0"/>
              <a:t>Posting Date</a:t>
            </a:r>
          </a:p>
          <a:p>
            <a:pPr lvl="1">
              <a:spcBef>
                <a:spcPts val="1200"/>
              </a:spcBef>
            </a:pPr>
            <a:r>
              <a:rPr lang="en-US" dirty="0"/>
              <a:t>Daybook Code</a:t>
            </a:r>
          </a:p>
          <a:p>
            <a:pPr lvl="1">
              <a:spcBef>
                <a:spcPts val="1200"/>
              </a:spcBef>
            </a:pPr>
            <a:r>
              <a:rPr lang="en-US" dirty="0" smtClean="0"/>
              <a:t>Layer</a:t>
            </a:r>
            <a:endParaRPr lang="en-US" dirty="0"/>
          </a:p>
          <a:p>
            <a:pPr lvl="1">
              <a:spcBef>
                <a:spcPts val="1200"/>
              </a:spcBef>
            </a:pPr>
            <a:r>
              <a:rPr lang="en-US" dirty="0"/>
              <a:t>Description</a:t>
            </a:r>
          </a:p>
          <a:p>
            <a:pPr lvl="1">
              <a:spcBef>
                <a:spcPts val="1200"/>
              </a:spcBef>
            </a:pPr>
            <a:r>
              <a:rPr lang="en-US" dirty="0"/>
              <a:t>Accounts </a:t>
            </a:r>
            <a:endParaRPr lang="en-US" dirty="0" smtClean="0"/>
          </a:p>
          <a:p>
            <a:pPr lvl="2">
              <a:spcBef>
                <a:spcPts val="1200"/>
              </a:spcBef>
            </a:pPr>
            <a:r>
              <a:rPr lang="en-US" dirty="0" smtClean="0"/>
              <a:t>AR </a:t>
            </a:r>
            <a:r>
              <a:rPr lang="en-US" dirty="0"/>
              <a:t>and </a:t>
            </a:r>
            <a:r>
              <a:rPr lang="en-US" dirty="0" smtClean="0"/>
              <a:t>sales accounts default </a:t>
            </a:r>
            <a:r>
              <a:rPr lang="en-US" dirty="0"/>
              <a:t>from the profiles </a:t>
            </a:r>
            <a:r>
              <a:rPr lang="en-US" dirty="0" smtClean="0"/>
              <a:t>associated with the customer record</a:t>
            </a:r>
          </a:p>
          <a:p>
            <a:pPr lvl="2">
              <a:spcBef>
                <a:spcPts val="1200"/>
              </a:spcBef>
            </a:pPr>
            <a:r>
              <a:rPr lang="en-US" dirty="0" smtClean="0"/>
              <a:t>Tax </a:t>
            </a:r>
            <a:r>
              <a:rPr lang="en-US" dirty="0"/>
              <a:t>accounts default from Tax Rate </a:t>
            </a:r>
            <a:r>
              <a:rPr lang="en-US" dirty="0" smtClean="0"/>
              <a:t>Maintenance</a:t>
            </a:r>
            <a:endParaRPr lang="en-US" dirty="0"/>
          </a:p>
        </p:txBody>
      </p:sp>
      <p:sp>
        <p:nvSpPr>
          <p:cNvPr id="266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CI Posting Tab </a:t>
            </a:r>
            <a:r>
              <a:rPr lang="en-US" dirty="0" smtClean="0"/>
              <a:t>– Key Fields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EF-ARP-080</a:t>
            </a:r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1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General tab</a:t>
            </a:r>
          </a:p>
          <a:p>
            <a:pPr lvl="1">
              <a:spcBef>
                <a:spcPts val="1200"/>
              </a:spcBef>
            </a:pPr>
            <a:r>
              <a:rPr lang="en-US" dirty="0"/>
              <a:t>Description</a:t>
            </a:r>
          </a:p>
          <a:p>
            <a:pPr lvl="1">
              <a:spcBef>
                <a:spcPts val="1200"/>
              </a:spcBef>
            </a:pPr>
            <a:r>
              <a:rPr lang="en-US" dirty="0"/>
              <a:t>Invoice </a:t>
            </a:r>
            <a:r>
              <a:rPr lang="en-US" dirty="0" smtClean="0"/>
              <a:t>Status Code</a:t>
            </a:r>
            <a:endParaRPr lang="en-US" dirty="0"/>
          </a:p>
          <a:p>
            <a:pPr lvl="1">
              <a:spcBef>
                <a:spcPts val="1200"/>
              </a:spcBef>
            </a:pPr>
            <a:r>
              <a:rPr lang="en-US" dirty="0"/>
              <a:t>Contact</a:t>
            </a:r>
          </a:p>
          <a:p>
            <a:pPr lvl="1">
              <a:spcBef>
                <a:spcPts val="1200"/>
              </a:spcBef>
            </a:pPr>
            <a:r>
              <a:rPr lang="en-US" dirty="0" smtClean="0"/>
              <a:t>Link to </a:t>
            </a:r>
            <a:r>
              <a:rPr lang="en-US" dirty="0"/>
              <a:t>I</a:t>
            </a:r>
            <a:r>
              <a:rPr lang="en-US" dirty="0" smtClean="0"/>
              <a:t>nvoice</a:t>
            </a:r>
            <a:r>
              <a:rPr lang="en-US" dirty="0"/>
              <a:t>, </a:t>
            </a:r>
            <a:r>
              <a:rPr lang="en-US" dirty="0" smtClean="0"/>
              <a:t>Adjustment (used for credit notes)</a:t>
            </a:r>
            <a:endParaRPr lang="en-US" dirty="0"/>
          </a:p>
          <a:p>
            <a:pPr>
              <a:spcBef>
                <a:spcPts val="1800"/>
              </a:spcBef>
            </a:pPr>
            <a:r>
              <a:rPr lang="en-US" dirty="0" smtClean="0"/>
              <a:t>Addresses tab: </a:t>
            </a:r>
            <a:r>
              <a:rPr lang="en-US" dirty="0"/>
              <a:t>sold-to customer code</a:t>
            </a:r>
          </a:p>
          <a:p>
            <a:pPr>
              <a:spcBef>
                <a:spcPts val="1800"/>
              </a:spcBef>
            </a:pPr>
            <a:r>
              <a:rPr lang="en-US" dirty="0"/>
              <a:t>Financial </a:t>
            </a:r>
            <a:r>
              <a:rPr lang="en-US" dirty="0" smtClean="0"/>
              <a:t>Info tab</a:t>
            </a:r>
            <a:endParaRPr lang="en-US" dirty="0"/>
          </a:p>
          <a:p>
            <a:pPr lvl="1">
              <a:spcBef>
                <a:spcPts val="1200"/>
              </a:spcBef>
            </a:pPr>
            <a:r>
              <a:rPr lang="en-US" dirty="0"/>
              <a:t>Credit </a:t>
            </a:r>
            <a:r>
              <a:rPr lang="en-US" dirty="0" smtClean="0"/>
              <a:t>Terms</a:t>
            </a:r>
            <a:r>
              <a:rPr lang="en-US" dirty="0"/>
              <a:t>, </a:t>
            </a:r>
            <a:r>
              <a:rPr lang="en-US" dirty="0" smtClean="0"/>
              <a:t>Due Date</a:t>
            </a:r>
            <a:endParaRPr lang="en-US" dirty="0"/>
          </a:p>
          <a:p>
            <a:pPr lvl="1">
              <a:spcBef>
                <a:spcPts val="1200"/>
              </a:spcBef>
            </a:pPr>
            <a:r>
              <a:rPr lang="en-US" dirty="0" smtClean="0"/>
              <a:t>Banking information</a:t>
            </a:r>
            <a:endParaRPr lang="en-US" dirty="0"/>
          </a:p>
          <a:p>
            <a:pPr>
              <a:spcBef>
                <a:spcPts val="1800"/>
              </a:spcBef>
            </a:pPr>
            <a:r>
              <a:rPr lang="en-US" dirty="0" smtClean="0"/>
              <a:t>Comments tab</a:t>
            </a:r>
            <a:endParaRPr lang="en-US" dirty="0"/>
          </a:p>
        </p:txBody>
      </p:sp>
      <p:sp>
        <p:nvSpPr>
          <p:cNvPr id="268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Modifiable </a:t>
            </a:r>
            <a:r>
              <a:rPr lang="en-US" dirty="0" smtClean="0"/>
              <a:t>Customer Invoice Data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EF-ARP-090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31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Basic sales flow		</a:t>
            </a:r>
            <a:r>
              <a:rPr lang="en-US" dirty="0">
                <a:sym typeface="Wingdings" pitchFamily="2" charset="2"/>
              </a:rPr>
              <a:t></a:t>
            </a:r>
            <a:r>
              <a:rPr lang="en-US" dirty="0"/>
              <a:t>		</a:t>
            </a:r>
          </a:p>
          <a:p>
            <a:pPr>
              <a:spcBef>
                <a:spcPts val="1800"/>
              </a:spcBef>
            </a:pPr>
            <a:r>
              <a:rPr lang="en-US" dirty="0"/>
              <a:t>Sales flow variants		</a:t>
            </a:r>
            <a:r>
              <a:rPr lang="en-US" dirty="0">
                <a:sym typeface="Wingdings" pitchFamily="2" charset="2"/>
              </a:rPr>
              <a:t></a:t>
            </a:r>
            <a:endParaRPr lang="en-US" dirty="0"/>
          </a:p>
          <a:p>
            <a:pPr>
              <a:spcBef>
                <a:spcPts val="1800"/>
              </a:spcBef>
            </a:pPr>
            <a:r>
              <a:rPr lang="en-US" dirty="0"/>
              <a:t>AR </a:t>
            </a:r>
            <a:r>
              <a:rPr lang="en-US" dirty="0" smtClean="0"/>
              <a:t>management</a:t>
            </a:r>
            <a:endParaRPr lang="en-US" dirty="0"/>
          </a:p>
        </p:txBody>
      </p:sp>
      <p:sp>
        <p:nvSpPr>
          <p:cNvPr id="269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AR Process 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EF-ARP-100</a:t>
            </a:r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3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Credit </a:t>
            </a:r>
            <a:r>
              <a:rPr lang="en-US" dirty="0" smtClean="0">
                <a:solidFill>
                  <a:schemeClr val="tx1"/>
                </a:solidFill>
              </a:rPr>
              <a:t>management</a:t>
            </a:r>
            <a:endParaRPr lang="en-US" dirty="0">
              <a:solidFill>
                <a:schemeClr val="tx1"/>
              </a:solidFill>
            </a:endParaRPr>
          </a:p>
          <a:p>
            <a:pPr>
              <a:spcBef>
                <a:spcPts val="1800"/>
              </a:spcBef>
            </a:pPr>
            <a:r>
              <a:rPr lang="en-US" dirty="0">
                <a:solidFill>
                  <a:schemeClr val="tx1"/>
                </a:solidFill>
              </a:rPr>
              <a:t>Views and reports</a:t>
            </a:r>
          </a:p>
          <a:p>
            <a:pPr>
              <a:spcBef>
                <a:spcPts val="1800"/>
              </a:spcBef>
            </a:pPr>
            <a:r>
              <a:rPr lang="en-US" dirty="0">
                <a:solidFill>
                  <a:schemeClr val="tx1"/>
                </a:solidFill>
              </a:rPr>
              <a:t>AR </a:t>
            </a:r>
            <a:r>
              <a:rPr lang="en-US" dirty="0" smtClean="0">
                <a:solidFill>
                  <a:schemeClr val="tx1"/>
                </a:solidFill>
              </a:rPr>
              <a:t>payments</a:t>
            </a:r>
            <a:endParaRPr lang="en-US" dirty="0">
              <a:solidFill>
                <a:schemeClr val="tx1"/>
              </a:solidFill>
            </a:endParaRPr>
          </a:p>
          <a:p>
            <a:pPr lvl="1">
              <a:spcBef>
                <a:spcPts val="1200"/>
              </a:spcBef>
            </a:pPr>
            <a:r>
              <a:rPr lang="en-US" dirty="0">
                <a:solidFill>
                  <a:schemeClr val="tx1"/>
                </a:solidFill>
              </a:rPr>
              <a:t>Using payment instruments</a:t>
            </a:r>
          </a:p>
          <a:p>
            <a:pPr lvl="1">
              <a:spcBef>
                <a:spcPts val="1200"/>
              </a:spcBef>
            </a:pPr>
            <a:r>
              <a:rPr lang="en-US" dirty="0">
                <a:solidFill>
                  <a:schemeClr val="tx1"/>
                </a:solidFill>
              </a:rPr>
              <a:t>Finance charges</a:t>
            </a:r>
          </a:p>
          <a:p>
            <a:pPr lvl="1"/>
            <a:endParaRPr lang="en-US" dirty="0">
              <a:solidFill>
                <a:schemeClr val="folHlink"/>
              </a:solidFill>
            </a:endParaRPr>
          </a:p>
        </p:txBody>
      </p:sp>
      <p:sp>
        <p:nvSpPr>
          <p:cNvPr id="272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AR Management 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EF-ARP-110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4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Credit details are maintained </a:t>
            </a:r>
            <a:r>
              <a:rPr lang="en-US" dirty="0"/>
              <a:t>in </a:t>
            </a:r>
            <a:r>
              <a:rPr lang="en-US" dirty="0" smtClean="0"/>
              <a:t>Financials</a:t>
            </a:r>
            <a:endParaRPr lang="en-US" dirty="0"/>
          </a:p>
          <a:p>
            <a:pPr lvl="1">
              <a:spcBef>
                <a:spcPts val="1200"/>
              </a:spcBef>
            </a:pPr>
            <a:r>
              <a:rPr lang="en-US" dirty="0"/>
              <a:t>Replicated to </a:t>
            </a:r>
            <a:r>
              <a:rPr lang="en-US" dirty="0" smtClean="0"/>
              <a:t>operational modules</a:t>
            </a:r>
            <a:endParaRPr lang="en-US" dirty="0"/>
          </a:p>
          <a:p>
            <a:pPr>
              <a:spcBef>
                <a:spcPts val="1800"/>
              </a:spcBef>
            </a:pPr>
            <a:r>
              <a:rPr lang="en-US" dirty="0"/>
              <a:t>Referred to by sales order functionality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Available across </a:t>
            </a:r>
            <a:r>
              <a:rPr lang="en-US" dirty="0"/>
              <a:t>domains</a:t>
            </a:r>
          </a:p>
          <a:p>
            <a:pPr>
              <a:buFont typeface="Webdings" pitchFamily="18" charset="2"/>
              <a:buNone/>
            </a:pPr>
            <a:endParaRPr lang="en-US" dirty="0"/>
          </a:p>
        </p:txBody>
      </p:sp>
      <p:sp>
        <p:nvSpPr>
          <p:cNvPr id="273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Credit Management </a:t>
            </a:r>
            <a:r>
              <a:rPr lang="en-US" dirty="0" smtClean="0"/>
              <a:t>Key Points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EF-ARP-120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6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Credit </a:t>
            </a:r>
            <a:r>
              <a:rPr lang="en-US" dirty="0" smtClean="0"/>
              <a:t>management</a:t>
            </a:r>
            <a:r>
              <a:rPr lang="en-US" dirty="0"/>
              <a:t>			 </a:t>
            </a:r>
            <a:r>
              <a:rPr lang="en-US" dirty="0">
                <a:sym typeface="Wingdings" pitchFamily="2" charset="2"/>
              </a:rPr>
              <a:t></a:t>
            </a:r>
            <a:endParaRPr lang="en-US" dirty="0"/>
          </a:p>
          <a:p>
            <a:pPr>
              <a:spcBef>
                <a:spcPts val="1800"/>
              </a:spcBef>
            </a:pPr>
            <a:r>
              <a:rPr lang="en-US" dirty="0">
                <a:solidFill>
                  <a:schemeClr val="tx1"/>
                </a:solidFill>
              </a:rPr>
              <a:t>Views and reports</a:t>
            </a:r>
          </a:p>
          <a:p>
            <a:pPr>
              <a:spcBef>
                <a:spcPts val="1800"/>
              </a:spcBef>
            </a:pPr>
            <a:r>
              <a:rPr lang="en-US" dirty="0">
                <a:solidFill>
                  <a:schemeClr val="tx1"/>
                </a:solidFill>
              </a:rPr>
              <a:t>AR </a:t>
            </a:r>
            <a:r>
              <a:rPr lang="en-US" dirty="0" smtClean="0">
                <a:solidFill>
                  <a:schemeClr val="tx1"/>
                </a:solidFill>
              </a:rPr>
              <a:t>payments</a:t>
            </a:r>
            <a:endParaRPr lang="en-US" dirty="0">
              <a:solidFill>
                <a:schemeClr val="tx1"/>
              </a:solidFill>
            </a:endParaRPr>
          </a:p>
          <a:p>
            <a:pPr lvl="1">
              <a:spcBef>
                <a:spcPts val="1200"/>
              </a:spcBef>
            </a:pPr>
            <a:r>
              <a:rPr lang="en-US" dirty="0">
                <a:solidFill>
                  <a:schemeClr val="tx1"/>
                </a:solidFill>
              </a:rPr>
              <a:t>Using payment instruments</a:t>
            </a:r>
          </a:p>
          <a:p>
            <a:pPr lvl="1">
              <a:spcBef>
                <a:spcPts val="1200"/>
              </a:spcBef>
            </a:pPr>
            <a:r>
              <a:rPr lang="en-US" dirty="0">
                <a:solidFill>
                  <a:schemeClr val="tx1"/>
                </a:solidFill>
              </a:rPr>
              <a:t>Finance charges</a:t>
            </a:r>
          </a:p>
          <a:p>
            <a:pPr lvl="1"/>
            <a:endParaRPr lang="en-US" dirty="0">
              <a:solidFill>
                <a:schemeClr val="folHlink"/>
              </a:solidFill>
            </a:endParaRPr>
          </a:p>
        </p:txBody>
      </p:sp>
      <p:sp>
        <p:nvSpPr>
          <p:cNvPr id="296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AR Management 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EF-ARP-130</a:t>
            </a:r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55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Customer Activity Dashboard</a:t>
            </a:r>
          </a:p>
          <a:p>
            <a:pPr>
              <a:spcBef>
                <a:spcPts val="1800"/>
              </a:spcBef>
            </a:pPr>
            <a:r>
              <a:rPr lang="en-US" dirty="0"/>
              <a:t>Customer Aging Analysis Current</a:t>
            </a:r>
          </a:p>
          <a:p>
            <a:pPr>
              <a:spcBef>
                <a:spcPts val="1800"/>
              </a:spcBef>
            </a:pPr>
            <a:r>
              <a:rPr lang="en-US" dirty="0"/>
              <a:t>Customer Statement of Account</a:t>
            </a:r>
          </a:p>
          <a:p>
            <a:pPr>
              <a:spcBef>
                <a:spcPts val="1800"/>
              </a:spcBef>
            </a:pPr>
            <a:r>
              <a:rPr lang="en-US" dirty="0"/>
              <a:t>Reminders</a:t>
            </a:r>
          </a:p>
        </p:txBody>
      </p:sp>
      <p:sp>
        <p:nvSpPr>
          <p:cNvPr id="279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Views and Reports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EF-ARP-140</a:t>
            </a:r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Basic sales flow 				</a:t>
            </a:r>
          </a:p>
          <a:p>
            <a:pPr>
              <a:spcBef>
                <a:spcPts val="1800"/>
              </a:spcBef>
            </a:pPr>
            <a:r>
              <a:rPr lang="en-US" dirty="0"/>
              <a:t>Sales flow </a:t>
            </a:r>
            <a:r>
              <a:rPr lang="en-US" dirty="0" smtClean="0"/>
              <a:t>variants</a:t>
            </a:r>
            <a:endParaRPr lang="en-US" dirty="0"/>
          </a:p>
          <a:p>
            <a:pPr>
              <a:spcBef>
                <a:spcPts val="1800"/>
              </a:spcBef>
            </a:pPr>
            <a:r>
              <a:rPr lang="en-US" dirty="0" smtClean="0">
                <a:solidFill>
                  <a:schemeClr val="tx1"/>
                </a:solidFill>
              </a:rPr>
              <a:t>AR management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96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AR Process 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EF-ARP-010</a:t>
            </a:r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Customer Activity Dashboard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EF-ARP-150</a:t>
            </a:r>
            <a:endParaRPr lang="en-US" dirty="0"/>
          </a:p>
        </p:txBody>
      </p:sp>
      <p:pic>
        <p:nvPicPr>
          <p:cNvPr id="5" name="Picture 4" descr="Customer-Activity-Dashboar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0500" y="1247211"/>
            <a:ext cx="8724900" cy="3663242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4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Provides a comprehensive </a:t>
            </a:r>
            <a:r>
              <a:rPr lang="en-US" dirty="0"/>
              <a:t>overview of all customer activity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View information for a single </a:t>
            </a:r>
            <a:r>
              <a:rPr lang="en-US" dirty="0"/>
              <a:t>entity </a:t>
            </a:r>
            <a:r>
              <a:rPr lang="en-US" dirty="0" smtClean="0"/>
              <a:t>or for </a:t>
            </a:r>
            <a:r>
              <a:rPr lang="en-US" dirty="0"/>
              <a:t>multiple entities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Displays credit </a:t>
            </a:r>
            <a:r>
              <a:rPr lang="en-US" dirty="0"/>
              <a:t>information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Includes invoices and </a:t>
            </a:r>
            <a:r>
              <a:rPr lang="en-US" dirty="0"/>
              <a:t>associated payments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Includes grid </a:t>
            </a:r>
            <a:r>
              <a:rPr lang="en-US" dirty="0"/>
              <a:t>features to group </a:t>
            </a:r>
            <a:r>
              <a:rPr lang="en-US" dirty="0" smtClean="0"/>
              <a:t>and </a:t>
            </a:r>
            <a:r>
              <a:rPr lang="en-US" dirty="0"/>
              <a:t>sort information</a:t>
            </a:r>
          </a:p>
          <a:p>
            <a:endParaRPr lang="en-US" dirty="0"/>
          </a:p>
        </p:txBody>
      </p:sp>
      <p:sp>
        <p:nvSpPr>
          <p:cNvPr id="275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Customer Activity Dashboard </a:t>
            </a:r>
            <a:r>
              <a:rPr lang="en-US" sz="2800" dirty="0" smtClean="0"/>
              <a:t>Key Features</a:t>
            </a:r>
            <a:endParaRPr lang="en-US" sz="2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EF-ARP-155</a:t>
            </a:r>
            <a:endParaRPr 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Customer Aging Analysis Current Report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EF-ARP-158</a:t>
            </a:r>
            <a:endParaRPr lang="en-US" dirty="0"/>
          </a:p>
        </p:txBody>
      </p:sp>
      <p:pic>
        <p:nvPicPr>
          <p:cNvPr id="4" name="Picture 3" descr="Customer-Aging-Curren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0974" y="1674790"/>
            <a:ext cx="8677275" cy="3224663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Offset </a:t>
            </a:r>
            <a:r>
              <a:rPr lang="en-US" dirty="0"/>
              <a:t>periods in days or months</a:t>
            </a:r>
          </a:p>
          <a:p>
            <a:pPr>
              <a:spcBef>
                <a:spcPts val="2400"/>
              </a:spcBef>
            </a:pPr>
            <a:r>
              <a:rPr lang="en-US" dirty="0" smtClean="0"/>
              <a:t>Run report for a </a:t>
            </a:r>
            <a:r>
              <a:rPr lang="en-US" dirty="0"/>
              <a:t>specific date or at end of a specific period</a:t>
            </a:r>
          </a:p>
          <a:p>
            <a:pPr>
              <a:spcBef>
                <a:spcPts val="2400"/>
              </a:spcBef>
            </a:pPr>
            <a:r>
              <a:rPr lang="en-US" dirty="0"/>
              <a:t>Aging analysis data grouped </a:t>
            </a:r>
            <a:r>
              <a:rPr lang="en-US" dirty="0" smtClean="0"/>
              <a:t>by</a:t>
            </a:r>
          </a:p>
          <a:p>
            <a:pPr lvl="1">
              <a:spcBef>
                <a:spcPts val="1200"/>
              </a:spcBef>
            </a:pPr>
            <a:r>
              <a:rPr lang="en-US" dirty="0" smtClean="0"/>
              <a:t>Sub-account</a:t>
            </a:r>
          </a:p>
          <a:p>
            <a:pPr lvl="1">
              <a:spcBef>
                <a:spcPts val="1200"/>
              </a:spcBef>
            </a:pPr>
            <a:r>
              <a:rPr lang="en-US" dirty="0" smtClean="0"/>
              <a:t>Sales account</a:t>
            </a:r>
          </a:p>
          <a:p>
            <a:pPr lvl="1">
              <a:spcBef>
                <a:spcPts val="1200"/>
              </a:spcBef>
            </a:pPr>
            <a:r>
              <a:rPr lang="en-US" dirty="0" smtClean="0"/>
              <a:t>GL profile</a:t>
            </a:r>
          </a:p>
          <a:p>
            <a:pPr lvl="1">
              <a:spcBef>
                <a:spcPts val="1200"/>
              </a:spcBef>
            </a:pPr>
            <a:r>
              <a:rPr lang="en-US" dirty="0" smtClean="0"/>
              <a:t>Project</a:t>
            </a:r>
            <a:endParaRPr lang="en-US" dirty="0"/>
          </a:p>
        </p:txBody>
      </p:sp>
      <p:sp>
        <p:nvSpPr>
          <p:cNvPr id="276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Customer Aging Analysis </a:t>
            </a:r>
            <a:r>
              <a:rPr lang="en-US" sz="2800" dirty="0" smtClean="0"/>
              <a:t>Key Features</a:t>
            </a:r>
            <a:endParaRPr lang="en-US" sz="2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EF-ARP-160</a:t>
            </a:r>
            <a:endParaRPr 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Current or historical</a:t>
            </a:r>
          </a:p>
          <a:p>
            <a:pPr>
              <a:spcBef>
                <a:spcPts val="2400"/>
              </a:spcBef>
            </a:pPr>
            <a:r>
              <a:rPr lang="en-US" dirty="0" smtClean="0"/>
              <a:t>Detail level</a:t>
            </a:r>
          </a:p>
          <a:p>
            <a:pPr lvl="1"/>
            <a:r>
              <a:rPr lang="en-US" dirty="0" smtClean="0"/>
              <a:t>Customer Totals Only</a:t>
            </a:r>
          </a:p>
          <a:p>
            <a:pPr lvl="1"/>
            <a:r>
              <a:rPr lang="en-US" dirty="0" smtClean="0"/>
              <a:t>Full Details</a:t>
            </a:r>
          </a:p>
          <a:p>
            <a:pPr lvl="1"/>
            <a:r>
              <a:rPr lang="en-US" dirty="0" smtClean="0"/>
              <a:t>Transactions Summary by Customer 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Customer Aging Analysis Key Features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EF-ARP-165</a:t>
            </a:r>
            <a:endParaRPr 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Customer Statement of Account Report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EF-ARP-168</a:t>
            </a:r>
            <a:endParaRPr lang="en-US" dirty="0"/>
          </a:p>
        </p:txBody>
      </p:sp>
      <p:pic>
        <p:nvPicPr>
          <p:cNvPr id="4" name="Picture 3" descr="Cust-Stat-of-Acc-Re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7762" y="1033462"/>
            <a:ext cx="6677025" cy="507682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50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800"/>
              </a:spcBef>
            </a:pPr>
            <a:r>
              <a:rPr lang="en-US" dirty="0" smtClean="0"/>
              <a:t>Enabled using the Customer record Print Statement field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Use the statement </a:t>
            </a:r>
            <a:r>
              <a:rPr lang="en-US" dirty="0"/>
              <a:t>cycle to print statements in batch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Print for one or more entities in a domain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As </a:t>
            </a:r>
            <a:r>
              <a:rPr lang="en-US" dirty="0"/>
              <a:t>of </a:t>
            </a:r>
            <a:r>
              <a:rPr lang="en-US" dirty="0" smtClean="0"/>
              <a:t>Date </a:t>
            </a:r>
            <a:r>
              <a:rPr lang="en-US" dirty="0"/>
              <a:t>criterion equals past effective date for report</a:t>
            </a:r>
          </a:p>
          <a:p>
            <a:endParaRPr lang="en-US" dirty="0"/>
          </a:p>
        </p:txBody>
      </p:sp>
      <p:sp>
        <p:nvSpPr>
          <p:cNvPr id="277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Customer Statement of Account </a:t>
            </a:r>
            <a:r>
              <a:rPr lang="en-US" sz="2800" dirty="0" smtClean="0"/>
              <a:t>Key Features</a:t>
            </a:r>
            <a:endParaRPr lang="en-US" sz="2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EF-ARP-170</a:t>
            </a:r>
            <a:endParaRPr 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Reminder Letter Report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EF-ARP-175</a:t>
            </a:r>
            <a:endParaRPr lang="en-US" dirty="0"/>
          </a:p>
        </p:txBody>
      </p:sp>
      <p:pic>
        <p:nvPicPr>
          <p:cNvPr id="5" name="Picture 4" descr="Reminder-Lett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6750" y="1059372"/>
            <a:ext cx="7053262" cy="524141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531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Bef>
                <a:spcPts val="1800"/>
              </a:spcBef>
            </a:pPr>
            <a:r>
              <a:rPr lang="en-US" dirty="0" smtClean="0"/>
              <a:t>Enabled using the Customer record Print Reminder field</a:t>
            </a:r>
            <a:endParaRPr lang="en-US" dirty="0"/>
          </a:p>
          <a:p>
            <a:pPr>
              <a:spcBef>
                <a:spcPts val="1800"/>
              </a:spcBef>
            </a:pPr>
            <a:r>
              <a:rPr lang="en-US" dirty="0" smtClean="0"/>
              <a:t>Print </a:t>
            </a:r>
            <a:r>
              <a:rPr lang="en-US" dirty="0"/>
              <a:t>for one or more </a:t>
            </a:r>
            <a:r>
              <a:rPr lang="en-US" dirty="0" smtClean="0"/>
              <a:t>entities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Four reminder levels</a:t>
            </a:r>
          </a:p>
          <a:p>
            <a:pPr lvl="1"/>
            <a:r>
              <a:rPr lang="en-US" dirty="0" smtClean="0"/>
              <a:t>Each level generates a different letter </a:t>
            </a:r>
            <a:endParaRPr lang="en-US" dirty="0"/>
          </a:p>
          <a:p>
            <a:pPr>
              <a:spcBef>
                <a:spcPts val="1800"/>
              </a:spcBef>
            </a:pPr>
            <a:r>
              <a:rPr lang="en-US" dirty="0" smtClean="0"/>
              <a:t>Report text </a:t>
            </a:r>
            <a:r>
              <a:rPr lang="en-US" dirty="0"/>
              <a:t>depends on reminder level 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Customer Reminder Overview report</a:t>
            </a:r>
          </a:p>
          <a:p>
            <a:pPr lvl="1">
              <a:spcBef>
                <a:spcPts val="1200"/>
              </a:spcBef>
            </a:pPr>
            <a:r>
              <a:rPr lang="en-GB" dirty="0" smtClean="0"/>
              <a:t>Print details for all customers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278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Customer Reminder Letter Features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EF-ARP-180</a:t>
            </a:r>
            <a:endParaRPr lang="en-US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8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Credit </a:t>
            </a:r>
            <a:r>
              <a:rPr lang="en-US" dirty="0" smtClean="0"/>
              <a:t>management</a:t>
            </a:r>
            <a:r>
              <a:rPr lang="en-US" dirty="0"/>
              <a:t>			 </a:t>
            </a:r>
            <a:r>
              <a:rPr lang="en-US" dirty="0">
                <a:sym typeface="Wingdings" pitchFamily="2" charset="2"/>
              </a:rPr>
              <a:t></a:t>
            </a:r>
            <a:endParaRPr lang="en-US" dirty="0"/>
          </a:p>
          <a:p>
            <a:pPr>
              <a:spcBef>
                <a:spcPts val="1800"/>
              </a:spcBef>
            </a:pPr>
            <a:r>
              <a:rPr lang="en-US" dirty="0"/>
              <a:t>Views and reports			 </a:t>
            </a:r>
            <a:r>
              <a:rPr lang="en-US" dirty="0">
                <a:sym typeface="Wingdings" pitchFamily="2" charset="2"/>
              </a:rPr>
              <a:t></a:t>
            </a:r>
            <a:endParaRPr lang="en-US" dirty="0"/>
          </a:p>
          <a:p>
            <a:pPr>
              <a:spcBef>
                <a:spcPts val="1800"/>
              </a:spcBef>
            </a:pPr>
            <a:r>
              <a:rPr lang="en-US" dirty="0"/>
              <a:t>AR </a:t>
            </a:r>
            <a:r>
              <a:rPr lang="en-US" dirty="0" smtClean="0"/>
              <a:t>payment</a:t>
            </a:r>
            <a:endParaRPr lang="en-US" dirty="0"/>
          </a:p>
          <a:p>
            <a:pPr lvl="1">
              <a:spcBef>
                <a:spcPts val="1200"/>
              </a:spcBef>
            </a:pPr>
            <a:r>
              <a:rPr lang="en-US" dirty="0"/>
              <a:t>Using payment instruments</a:t>
            </a:r>
          </a:p>
          <a:p>
            <a:pPr lvl="1">
              <a:spcBef>
                <a:spcPts val="1200"/>
              </a:spcBef>
            </a:pPr>
            <a:r>
              <a:rPr lang="en-US" dirty="0"/>
              <a:t>Finance charges</a:t>
            </a:r>
          </a:p>
          <a:p>
            <a:pPr lvl="1"/>
            <a:endParaRPr lang="en-US" dirty="0"/>
          </a:p>
        </p:txBody>
      </p:sp>
      <p:sp>
        <p:nvSpPr>
          <p:cNvPr id="290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AR Management 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EF-ARP-190</a:t>
            </a:r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Additional invoice for price increase</a:t>
            </a:r>
          </a:p>
          <a:p>
            <a:pPr lvl="1"/>
            <a:r>
              <a:rPr lang="en-US" dirty="0"/>
              <a:t>Demo and hands-on exercise</a:t>
            </a:r>
          </a:p>
          <a:p>
            <a:pPr>
              <a:spcBef>
                <a:spcPts val="1800"/>
              </a:spcBef>
            </a:pPr>
            <a:r>
              <a:rPr lang="en-US" dirty="0"/>
              <a:t>Correction for overcharged price</a:t>
            </a:r>
          </a:p>
          <a:p>
            <a:pPr lvl="1"/>
            <a:r>
              <a:rPr lang="en-US" dirty="0"/>
              <a:t>Demo and hands-on exercise</a:t>
            </a:r>
          </a:p>
          <a:p>
            <a:pPr>
              <a:spcBef>
                <a:spcPts val="1800"/>
              </a:spcBef>
            </a:pPr>
            <a:r>
              <a:rPr lang="en-US" dirty="0"/>
              <a:t>Using pending invoices</a:t>
            </a:r>
          </a:p>
          <a:p>
            <a:pPr lvl="1"/>
            <a:r>
              <a:rPr lang="en-US" dirty="0"/>
              <a:t>Demo and hands-on exercise</a:t>
            </a:r>
          </a:p>
          <a:p>
            <a:pPr>
              <a:spcBef>
                <a:spcPts val="1800"/>
              </a:spcBef>
            </a:pPr>
            <a:r>
              <a:rPr lang="en-US" dirty="0"/>
              <a:t>Manual customer invoices</a:t>
            </a:r>
          </a:p>
          <a:p>
            <a:pPr lvl="1"/>
            <a:r>
              <a:rPr lang="en-US" dirty="0"/>
              <a:t>D</a:t>
            </a:r>
            <a:r>
              <a:rPr lang="en-US" dirty="0" smtClean="0"/>
              <a:t>etails</a:t>
            </a:r>
            <a:endParaRPr lang="en-US" dirty="0"/>
          </a:p>
          <a:p>
            <a:pPr>
              <a:buFont typeface="Webdings" pitchFamily="18" charset="2"/>
              <a:buNone/>
            </a:pPr>
            <a:endParaRPr lang="en-US" dirty="0"/>
          </a:p>
        </p:txBody>
      </p:sp>
      <p:sp>
        <p:nvSpPr>
          <p:cNvPr id="2437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Sales Flow Variants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EF-ARP-020</a:t>
            </a:r>
            <a:endParaRPr lang="en-US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57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Banking entry</a:t>
            </a:r>
          </a:p>
          <a:p>
            <a:pPr>
              <a:spcBef>
                <a:spcPts val="1800"/>
              </a:spcBef>
            </a:pPr>
            <a:r>
              <a:rPr lang="en-US" dirty="0"/>
              <a:t>Payment instrument without </a:t>
            </a:r>
            <a:r>
              <a:rPr lang="en-US" dirty="0" smtClean="0"/>
              <a:t>a Payment-in-Process (PIP) </a:t>
            </a:r>
            <a:r>
              <a:rPr lang="en-US" dirty="0"/>
              <a:t>account</a:t>
            </a:r>
          </a:p>
          <a:p>
            <a:pPr lvl="1"/>
            <a:r>
              <a:rPr lang="en-US" dirty="0"/>
              <a:t>Posted directly to GL</a:t>
            </a:r>
          </a:p>
          <a:p>
            <a:pPr>
              <a:spcBef>
                <a:spcPts val="1800"/>
              </a:spcBef>
            </a:pPr>
            <a:r>
              <a:rPr lang="en-US" dirty="0"/>
              <a:t>Payment instrument with PIP account</a:t>
            </a:r>
          </a:p>
          <a:p>
            <a:pPr lvl="1"/>
            <a:r>
              <a:rPr lang="en-US" dirty="0"/>
              <a:t>Use payment status to control GL posting</a:t>
            </a:r>
          </a:p>
        </p:txBody>
      </p:sp>
      <p:sp>
        <p:nvSpPr>
          <p:cNvPr id="280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AR Management: AR </a:t>
            </a:r>
            <a:r>
              <a:rPr lang="en-US" smtClean="0"/>
              <a:t>Payments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EF-ARP-200</a:t>
            </a:r>
            <a:endParaRPr lang="en-US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62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Checks</a:t>
            </a:r>
          </a:p>
          <a:p>
            <a:pPr>
              <a:spcBef>
                <a:spcPts val="1200"/>
              </a:spcBef>
            </a:pPr>
            <a:r>
              <a:rPr lang="en-US" dirty="0"/>
              <a:t>Drafts </a:t>
            </a:r>
          </a:p>
          <a:p>
            <a:pPr lvl="1"/>
            <a:r>
              <a:rPr lang="en-US" dirty="0"/>
              <a:t>Initiated by customer or supplier</a:t>
            </a:r>
          </a:p>
          <a:p>
            <a:pPr>
              <a:spcBef>
                <a:spcPts val="1800"/>
              </a:spcBef>
            </a:pPr>
            <a:r>
              <a:rPr lang="en-US" dirty="0"/>
              <a:t>Direct </a:t>
            </a:r>
            <a:r>
              <a:rPr lang="en-US" dirty="0" smtClean="0"/>
              <a:t>debit</a:t>
            </a:r>
            <a:endParaRPr lang="en-US" dirty="0"/>
          </a:p>
          <a:p>
            <a:pPr>
              <a:spcBef>
                <a:spcPts val="1800"/>
              </a:spcBef>
            </a:pPr>
            <a:r>
              <a:rPr lang="en-US" dirty="0"/>
              <a:t>Promissory notes</a:t>
            </a:r>
          </a:p>
          <a:p>
            <a:pPr>
              <a:spcBef>
                <a:spcPts val="1800"/>
              </a:spcBef>
            </a:pPr>
            <a:r>
              <a:rPr lang="en-US" dirty="0"/>
              <a:t>Summary statements</a:t>
            </a:r>
          </a:p>
          <a:p>
            <a:pPr>
              <a:spcBef>
                <a:spcPts val="1800"/>
              </a:spcBef>
            </a:pPr>
            <a:r>
              <a:rPr lang="en-US" dirty="0"/>
              <a:t>Transfer</a:t>
            </a:r>
          </a:p>
          <a:p>
            <a:pPr>
              <a:spcBef>
                <a:spcPts val="1800"/>
              </a:spcBef>
            </a:pPr>
            <a:r>
              <a:rPr lang="en-US" dirty="0"/>
              <a:t>Cash</a:t>
            </a:r>
          </a:p>
        </p:txBody>
      </p:sp>
      <p:sp>
        <p:nvSpPr>
          <p:cNvPr id="282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Customer Payment Instruments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EF-ARP-210</a:t>
            </a:r>
            <a:endParaRPr lang="en-US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75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For each payment </a:t>
            </a:r>
            <a:r>
              <a:rPr lang="en-US" dirty="0" smtClean="0"/>
              <a:t>instrument and bank </a:t>
            </a:r>
            <a:r>
              <a:rPr lang="en-US" dirty="0"/>
              <a:t>account</a:t>
            </a:r>
          </a:p>
          <a:p>
            <a:pPr>
              <a:spcBef>
                <a:spcPts val="1800"/>
              </a:spcBef>
            </a:pPr>
            <a:r>
              <a:rPr lang="en-US" dirty="0"/>
              <a:t>PIP </a:t>
            </a:r>
            <a:r>
              <a:rPr lang="en-US" dirty="0" smtClean="0"/>
              <a:t>account associated with each status except Initial</a:t>
            </a:r>
            <a:endParaRPr lang="en-US" dirty="0"/>
          </a:p>
          <a:p>
            <a:pPr>
              <a:spcBef>
                <a:spcPts val="1800"/>
              </a:spcBef>
            </a:pPr>
            <a:r>
              <a:rPr lang="en-US" dirty="0" smtClean="0"/>
              <a:t>Associated with a payment daybook</a:t>
            </a:r>
            <a:endParaRPr lang="en-US" dirty="0"/>
          </a:p>
          <a:p>
            <a:pPr>
              <a:spcBef>
                <a:spcPts val="1800"/>
              </a:spcBef>
            </a:pPr>
            <a:r>
              <a:rPr lang="en-US" dirty="0" smtClean="0"/>
              <a:t>Change payment statuses in batch</a:t>
            </a:r>
            <a:endParaRPr lang="en-US" dirty="0"/>
          </a:p>
          <a:p>
            <a:pPr>
              <a:spcBef>
                <a:spcPts val="1800"/>
              </a:spcBef>
            </a:pPr>
            <a:r>
              <a:rPr lang="en-US" dirty="0" smtClean="0"/>
              <a:t>Recommended statuses to create</a:t>
            </a:r>
            <a:endParaRPr lang="en-US" dirty="0"/>
          </a:p>
          <a:p>
            <a:pPr lvl="1"/>
            <a:r>
              <a:rPr lang="en-US" dirty="0"/>
              <a:t>Initial</a:t>
            </a:r>
          </a:p>
          <a:p>
            <a:pPr lvl="1"/>
            <a:r>
              <a:rPr lang="en-US" dirty="0"/>
              <a:t>For </a:t>
            </a:r>
            <a:r>
              <a:rPr lang="en-US" dirty="0" smtClean="0"/>
              <a:t>Collection</a:t>
            </a:r>
            <a:endParaRPr lang="en-US" dirty="0"/>
          </a:p>
          <a:p>
            <a:pPr lvl="1"/>
            <a:r>
              <a:rPr lang="en-US" dirty="0"/>
              <a:t>Paid</a:t>
            </a:r>
          </a:p>
        </p:txBody>
      </p:sp>
      <p:sp>
        <p:nvSpPr>
          <p:cNvPr id="330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Customer Payment Status Codes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EF-CSS-070</a:t>
            </a:r>
            <a:endParaRPr lang="en-US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Customer Payment Status Flow</a:t>
            </a:r>
          </a:p>
        </p:txBody>
      </p:sp>
      <p:sp>
        <p:nvSpPr>
          <p:cNvPr id="2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EF-CSS-080</a:t>
            </a:r>
            <a:endParaRPr lang="en-US"/>
          </a:p>
        </p:txBody>
      </p:sp>
      <p:sp>
        <p:nvSpPr>
          <p:cNvPr id="331779" name="Text Box 3"/>
          <p:cNvSpPr txBox="1">
            <a:spLocks noChangeArrowheads="1"/>
          </p:cNvSpPr>
          <p:nvPr/>
        </p:nvSpPr>
        <p:spPr bwMode="auto">
          <a:xfrm>
            <a:off x="1209675" y="1038225"/>
            <a:ext cx="1981200" cy="400110"/>
          </a:xfrm>
          <a:prstGeom prst="rect">
            <a:avLst/>
          </a:prstGeom>
          <a:solidFill>
            <a:srgbClr val="C2DBF6"/>
          </a:solidFill>
          <a:ln w="22225" algn="ctr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latin typeface="+mj-lt"/>
              </a:rPr>
              <a:t>Initial</a:t>
            </a:r>
          </a:p>
        </p:txBody>
      </p:sp>
      <p:sp>
        <p:nvSpPr>
          <p:cNvPr id="331780" name="Text Box 4"/>
          <p:cNvSpPr txBox="1">
            <a:spLocks noChangeArrowheads="1"/>
          </p:cNvSpPr>
          <p:nvPr/>
        </p:nvSpPr>
        <p:spPr bwMode="auto">
          <a:xfrm>
            <a:off x="1209675" y="1774825"/>
            <a:ext cx="1981200" cy="400110"/>
          </a:xfrm>
          <a:prstGeom prst="rect">
            <a:avLst/>
          </a:prstGeom>
          <a:solidFill>
            <a:srgbClr val="C2DBF6"/>
          </a:solidFill>
          <a:ln w="22225" algn="ctr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latin typeface="+mj-lt"/>
              </a:rPr>
              <a:t>Allocated</a:t>
            </a:r>
          </a:p>
        </p:txBody>
      </p:sp>
      <p:sp>
        <p:nvSpPr>
          <p:cNvPr id="331781" name="Text Box 5"/>
          <p:cNvSpPr txBox="1">
            <a:spLocks noChangeArrowheads="1"/>
          </p:cNvSpPr>
          <p:nvPr/>
        </p:nvSpPr>
        <p:spPr bwMode="auto">
          <a:xfrm>
            <a:off x="1209675" y="2536825"/>
            <a:ext cx="1981200" cy="400110"/>
          </a:xfrm>
          <a:prstGeom prst="rect">
            <a:avLst/>
          </a:prstGeom>
          <a:solidFill>
            <a:srgbClr val="C2DBF6"/>
          </a:solidFill>
          <a:ln w="22225" algn="ctr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latin typeface="+mj-lt"/>
              </a:rPr>
              <a:t>Accepted</a:t>
            </a:r>
          </a:p>
        </p:txBody>
      </p:sp>
      <p:sp>
        <p:nvSpPr>
          <p:cNvPr id="331782" name="Text Box 6"/>
          <p:cNvSpPr txBox="1">
            <a:spLocks noChangeArrowheads="1"/>
          </p:cNvSpPr>
          <p:nvPr/>
        </p:nvSpPr>
        <p:spPr bwMode="auto">
          <a:xfrm>
            <a:off x="1209675" y="3298825"/>
            <a:ext cx="1981200" cy="400110"/>
          </a:xfrm>
          <a:prstGeom prst="rect">
            <a:avLst/>
          </a:prstGeom>
          <a:solidFill>
            <a:srgbClr val="C2DBF6"/>
          </a:solidFill>
          <a:ln w="22225" algn="ctr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latin typeface="+mj-lt"/>
              </a:rPr>
              <a:t>For Collection</a:t>
            </a:r>
          </a:p>
        </p:txBody>
      </p:sp>
      <p:sp>
        <p:nvSpPr>
          <p:cNvPr id="331783" name="Text Box 7"/>
          <p:cNvSpPr txBox="1">
            <a:spLocks noChangeArrowheads="1"/>
          </p:cNvSpPr>
          <p:nvPr/>
        </p:nvSpPr>
        <p:spPr bwMode="auto">
          <a:xfrm>
            <a:off x="4048124" y="3303588"/>
            <a:ext cx="2409825" cy="400110"/>
          </a:xfrm>
          <a:prstGeom prst="rect">
            <a:avLst/>
          </a:prstGeom>
          <a:solidFill>
            <a:srgbClr val="C2DBF6"/>
          </a:solidFill>
          <a:ln w="22225" algn="ctr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square" lIns="0" tIns="91440" rIns="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 dirty="0">
                <a:latin typeface="+mj-lt"/>
              </a:rPr>
              <a:t>Conditional Collection</a:t>
            </a:r>
          </a:p>
        </p:txBody>
      </p:sp>
      <p:sp>
        <p:nvSpPr>
          <p:cNvPr id="331784" name="Text Box 8"/>
          <p:cNvSpPr txBox="1">
            <a:spLocks noChangeArrowheads="1"/>
          </p:cNvSpPr>
          <p:nvPr/>
        </p:nvSpPr>
        <p:spPr bwMode="auto">
          <a:xfrm>
            <a:off x="4181475" y="4040188"/>
            <a:ext cx="1981200" cy="400110"/>
          </a:xfrm>
          <a:prstGeom prst="rect">
            <a:avLst/>
          </a:prstGeom>
          <a:solidFill>
            <a:srgbClr val="C2DBF6"/>
          </a:solidFill>
          <a:ln w="22225" algn="ctr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latin typeface="+mj-lt"/>
              </a:rPr>
              <a:t>Paid Conditionally</a:t>
            </a:r>
          </a:p>
        </p:txBody>
      </p:sp>
      <p:sp>
        <p:nvSpPr>
          <p:cNvPr id="331785" name="Text Box 9"/>
          <p:cNvSpPr txBox="1">
            <a:spLocks noChangeArrowheads="1"/>
          </p:cNvSpPr>
          <p:nvPr/>
        </p:nvSpPr>
        <p:spPr bwMode="auto">
          <a:xfrm>
            <a:off x="2428875" y="4822825"/>
            <a:ext cx="1981200" cy="400110"/>
          </a:xfrm>
          <a:prstGeom prst="rect">
            <a:avLst/>
          </a:prstGeom>
          <a:solidFill>
            <a:srgbClr val="C2DBF6"/>
          </a:solidFill>
          <a:ln w="22225" algn="ctr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latin typeface="+mj-lt"/>
              </a:rPr>
              <a:t>Paid</a:t>
            </a:r>
          </a:p>
        </p:txBody>
      </p:sp>
      <p:sp>
        <p:nvSpPr>
          <p:cNvPr id="331786" name="Text Box 10"/>
          <p:cNvSpPr txBox="1">
            <a:spLocks noChangeArrowheads="1"/>
          </p:cNvSpPr>
          <p:nvPr/>
        </p:nvSpPr>
        <p:spPr bwMode="auto">
          <a:xfrm>
            <a:off x="5934075" y="4824413"/>
            <a:ext cx="1981200" cy="400110"/>
          </a:xfrm>
          <a:prstGeom prst="rect">
            <a:avLst/>
          </a:prstGeom>
          <a:solidFill>
            <a:srgbClr val="C2DBF6"/>
          </a:solidFill>
          <a:ln w="22225" algn="ctr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latin typeface="+mj-lt"/>
              </a:rPr>
              <a:t>Bounced</a:t>
            </a:r>
          </a:p>
        </p:txBody>
      </p:sp>
      <p:sp>
        <p:nvSpPr>
          <p:cNvPr id="331787" name="Text Box 11"/>
          <p:cNvSpPr txBox="1">
            <a:spLocks noChangeArrowheads="1"/>
          </p:cNvSpPr>
          <p:nvPr/>
        </p:nvSpPr>
        <p:spPr bwMode="auto">
          <a:xfrm>
            <a:off x="4181475" y="5584825"/>
            <a:ext cx="1981200" cy="400110"/>
          </a:xfrm>
          <a:prstGeom prst="rect">
            <a:avLst/>
          </a:prstGeom>
          <a:solidFill>
            <a:srgbClr val="C2DBF6"/>
          </a:solidFill>
          <a:ln w="22225" algn="ctr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latin typeface="+mj-lt"/>
              </a:rPr>
              <a:t>Banking Entry</a:t>
            </a:r>
          </a:p>
        </p:txBody>
      </p:sp>
      <p:cxnSp>
        <p:nvCxnSpPr>
          <p:cNvPr id="331789" name="AutoShape 13"/>
          <p:cNvCxnSpPr>
            <a:cxnSpLocks noChangeShapeType="1"/>
            <a:stCxn id="331780" idx="2"/>
            <a:endCxn id="331781" idx="0"/>
          </p:cNvCxnSpPr>
          <p:nvPr/>
        </p:nvCxnSpPr>
        <p:spPr bwMode="auto">
          <a:xfrm rot="5400000">
            <a:off x="2019330" y="2355880"/>
            <a:ext cx="361890" cy="1588"/>
          </a:xfrm>
          <a:prstGeom prst="straightConnector1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  <p:cxnSp>
        <p:nvCxnSpPr>
          <p:cNvPr id="331790" name="AutoShape 14"/>
          <p:cNvCxnSpPr>
            <a:cxnSpLocks noChangeShapeType="1"/>
            <a:stCxn id="331781" idx="2"/>
            <a:endCxn id="331782" idx="0"/>
          </p:cNvCxnSpPr>
          <p:nvPr/>
        </p:nvCxnSpPr>
        <p:spPr bwMode="auto">
          <a:xfrm rot="5400000">
            <a:off x="2019330" y="3117880"/>
            <a:ext cx="361890" cy="1588"/>
          </a:xfrm>
          <a:prstGeom prst="straightConnector1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  <p:cxnSp>
        <p:nvCxnSpPr>
          <p:cNvPr id="331791" name="AutoShape 15"/>
          <p:cNvCxnSpPr>
            <a:cxnSpLocks noChangeShapeType="1"/>
            <a:stCxn id="331781" idx="3"/>
            <a:endCxn id="331783" idx="0"/>
          </p:cNvCxnSpPr>
          <p:nvPr/>
        </p:nvCxnSpPr>
        <p:spPr bwMode="auto">
          <a:xfrm>
            <a:off x="3190875" y="2736880"/>
            <a:ext cx="2062162" cy="566708"/>
          </a:xfrm>
          <a:prstGeom prst="bentConnector2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</p:cxnSp>
      <p:cxnSp>
        <p:nvCxnSpPr>
          <p:cNvPr id="331793" name="AutoShape 17"/>
          <p:cNvCxnSpPr>
            <a:cxnSpLocks noChangeShapeType="1"/>
            <a:stCxn id="331782" idx="2"/>
            <a:endCxn id="331785" idx="0"/>
          </p:cNvCxnSpPr>
          <p:nvPr/>
        </p:nvCxnSpPr>
        <p:spPr bwMode="auto">
          <a:xfrm rot="16200000" flipH="1">
            <a:off x="2247930" y="3651280"/>
            <a:ext cx="1123890" cy="1219200"/>
          </a:xfrm>
          <a:prstGeom prst="bentConnector3">
            <a:avLst>
              <a:gd name="adj1" fmla="val 50000"/>
            </a:avLst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</p:cxnSp>
      <p:cxnSp>
        <p:nvCxnSpPr>
          <p:cNvPr id="331794" name="AutoShape 18"/>
          <p:cNvCxnSpPr>
            <a:cxnSpLocks noChangeShapeType="1"/>
            <a:stCxn id="331784" idx="2"/>
            <a:endCxn id="331785" idx="0"/>
          </p:cNvCxnSpPr>
          <p:nvPr/>
        </p:nvCxnSpPr>
        <p:spPr bwMode="auto">
          <a:xfrm rot="5400000">
            <a:off x="4104512" y="3755261"/>
            <a:ext cx="382527" cy="1752600"/>
          </a:xfrm>
          <a:prstGeom prst="bentConnector3">
            <a:avLst>
              <a:gd name="adj1" fmla="val 50000"/>
            </a:avLst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4F4F4F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331795" name="AutoShape 19"/>
          <p:cNvCxnSpPr>
            <a:cxnSpLocks noChangeShapeType="1"/>
            <a:stCxn id="331784" idx="3"/>
            <a:endCxn id="331786" idx="0"/>
          </p:cNvCxnSpPr>
          <p:nvPr/>
        </p:nvCxnSpPr>
        <p:spPr bwMode="auto">
          <a:xfrm>
            <a:off x="6162675" y="4240243"/>
            <a:ext cx="762000" cy="584170"/>
          </a:xfrm>
          <a:prstGeom prst="bentConnector2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</p:cxnSp>
      <p:cxnSp>
        <p:nvCxnSpPr>
          <p:cNvPr id="331796" name="AutoShape 20"/>
          <p:cNvCxnSpPr>
            <a:cxnSpLocks noChangeShapeType="1"/>
            <a:stCxn id="331785" idx="2"/>
            <a:endCxn id="331787" idx="0"/>
          </p:cNvCxnSpPr>
          <p:nvPr/>
        </p:nvCxnSpPr>
        <p:spPr bwMode="auto">
          <a:xfrm rot="16200000" flipH="1">
            <a:off x="4114830" y="4527580"/>
            <a:ext cx="361890" cy="1752600"/>
          </a:xfrm>
          <a:prstGeom prst="bentConnector3">
            <a:avLst>
              <a:gd name="adj1" fmla="val 50000"/>
            </a:avLst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4F4F4F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331797" name="AutoShape 21"/>
          <p:cNvCxnSpPr>
            <a:cxnSpLocks noChangeShapeType="1"/>
            <a:stCxn id="331786" idx="2"/>
            <a:endCxn id="331787" idx="0"/>
          </p:cNvCxnSpPr>
          <p:nvPr/>
        </p:nvCxnSpPr>
        <p:spPr bwMode="auto">
          <a:xfrm rot="5400000">
            <a:off x="5868224" y="4528374"/>
            <a:ext cx="360302" cy="1752600"/>
          </a:xfrm>
          <a:prstGeom prst="bentConnector3">
            <a:avLst>
              <a:gd name="adj1" fmla="val 50000"/>
            </a:avLst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</p:cxnSp>
      <p:cxnSp>
        <p:nvCxnSpPr>
          <p:cNvPr id="331799" name="AutoShape 23"/>
          <p:cNvCxnSpPr>
            <a:cxnSpLocks noChangeShapeType="1"/>
          </p:cNvCxnSpPr>
          <p:nvPr/>
        </p:nvCxnSpPr>
        <p:spPr bwMode="auto">
          <a:xfrm rot="5400000">
            <a:off x="5070475" y="3870325"/>
            <a:ext cx="330200" cy="0"/>
          </a:xfrm>
          <a:prstGeom prst="straightConnector1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  <p:cxnSp>
        <p:nvCxnSpPr>
          <p:cNvPr id="331800" name="AutoShape 24"/>
          <p:cNvCxnSpPr>
            <a:cxnSpLocks noChangeShapeType="1"/>
            <a:stCxn id="331779" idx="2"/>
            <a:endCxn id="331780" idx="0"/>
          </p:cNvCxnSpPr>
          <p:nvPr/>
        </p:nvCxnSpPr>
        <p:spPr bwMode="auto">
          <a:xfrm rot="5400000">
            <a:off x="2032030" y="1606580"/>
            <a:ext cx="336490" cy="1588"/>
          </a:xfrm>
          <a:prstGeom prst="straightConnector1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80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Link to GL bank account</a:t>
            </a:r>
            <a:endParaRPr lang="en-US" dirty="0"/>
          </a:p>
        </p:txBody>
      </p:sp>
      <p:sp>
        <p:nvSpPr>
          <p:cNvPr id="332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Customer Payment Status Create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EF-ARP-215</a:t>
            </a:r>
            <a:endParaRPr lang="en-US"/>
          </a:p>
        </p:txBody>
      </p:sp>
      <p:pic>
        <p:nvPicPr>
          <p:cNvPr id="332804" name="Picture 4" descr="Customer Payment Status Creat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813" y="1817688"/>
            <a:ext cx="5207000" cy="3486150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2095500" y="4581525"/>
            <a:ext cx="3724275" cy="257175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Customer Payment Create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EF-ARP-216</a:t>
            </a:r>
            <a:endParaRPr lang="en-US" dirty="0"/>
          </a:p>
        </p:txBody>
      </p:sp>
      <p:pic>
        <p:nvPicPr>
          <p:cNvPr id="5" name="Picture 4" descr="Customer-Payment-Creat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2450" y="1028700"/>
            <a:ext cx="6610350" cy="46101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229475" y="4619626"/>
            <a:ext cx="1095376" cy="830997"/>
          </a:xfrm>
          <a:prstGeom prst="rect">
            <a:avLst/>
          </a:prstGeom>
          <a:solidFill>
            <a:srgbClr val="E6EDF2"/>
          </a:solidFill>
          <a:ln w="19050">
            <a:solidFill>
              <a:srgbClr val="4F4F4F"/>
            </a:solidFill>
          </a:ln>
        </p:spPr>
        <p:txBody>
          <a:bodyPr wrap="square" tIns="137160" bIns="137160" rtlCol="0">
            <a:spAutoFit/>
          </a:bodyPr>
          <a:lstStyle/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GB" sz="1200" dirty="0" smtClean="0">
                <a:latin typeface="+mn-lt"/>
              </a:rPr>
              <a:t>Click to allocate the payment</a:t>
            </a:r>
            <a:endParaRPr lang="en-US" sz="1200" dirty="0">
              <a:latin typeface="+mn-lt"/>
            </a:endParaRPr>
          </a:p>
        </p:txBody>
      </p:sp>
      <p:cxnSp>
        <p:nvCxnSpPr>
          <p:cNvPr id="7" name="Straight Arrow Connector 6"/>
          <p:cNvCxnSpPr>
            <a:stCxn id="6" idx="1"/>
          </p:cNvCxnSpPr>
          <p:nvPr/>
        </p:nvCxnSpPr>
        <p:spPr>
          <a:xfrm flipH="1" flipV="1">
            <a:off x="5943601" y="4905376"/>
            <a:ext cx="1285874" cy="129749"/>
          </a:xfrm>
          <a:prstGeom prst="straightConnector1">
            <a:avLst/>
          </a:prstGeom>
          <a:ln w="19050">
            <a:solidFill>
              <a:srgbClr val="4F4F4F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3829050" y="3943350"/>
            <a:ext cx="2676525" cy="238125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7219950" y="3448051"/>
            <a:ext cx="1095376" cy="1015663"/>
          </a:xfrm>
          <a:prstGeom prst="rect">
            <a:avLst/>
          </a:prstGeom>
          <a:solidFill>
            <a:srgbClr val="E6EDF2"/>
          </a:solidFill>
          <a:ln w="19050">
            <a:solidFill>
              <a:srgbClr val="4F4F4F"/>
            </a:solidFill>
          </a:ln>
        </p:spPr>
        <p:txBody>
          <a:bodyPr wrap="square" tIns="137160" bIns="137160" rtlCol="0">
            <a:spAutoFit/>
          </a:bodyPr>
          <a:lstStyle/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GB" sz="1200" dirty="0" smtClean="0">
                <a:latin typeface="+mn-lt"/>
              </a:rPr>
              <a:t>Select customer payment status</a:t>
            </a:r>
            <a:endParaRPr lang="en-US" sz="1200" dirty="0">
              <a:latin typeface="+mn-lt"/>
            </a:endParaRPr>
          </a:p>
        </p:txBody>
      </p:sp>
      <p:cxnSp>
        <p:nvCxnSpPr>
          <p:cNvPr id="12" name="Straight Arrow Connector 11"/>
          <p:cNvCxnSpPr>
            <a:stCxn id="10" idx="1"/>
          </p:cNvCxnSpPr>
          <p:nvPr/>
        </p:nvCxnSpPr>
        <p:spPr>
          <a:xfrm flipH="1">
            <a:off x="6534150" y="3955883"/>
            <a:ext cx="685800" cy="101767"/>
          </a:xfrm>
          <a:prstGeom prst="straightConnector1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Customer Payment</a:t>
            </a:r>
            <a:r>
              <a:rPr lang="en-US" dirty="0" smtClean="0"/>
              <a:t>—Allocate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EF-ARP-217</a:t>
            </a:r>
            <a:endParaRPr lang="en-US" dirty="0"/>
          </a:p>
        </p:txBody>
      </p:sp>
      <p:pic>
        <p:nvPicPr>
          <p:cNvPr id="4" name="Picture 3" descr="Customer-Payment-Allocat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970467"/>
            <a:ext cx="7143749" cy="433495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486650" y="2571751"/>
            <a:ext cx="1095376" cy="830997"/>
          </a:xfrm>
          <a:prstGeom prst="rect">
            <a:avLst/>
          </a:prstGeom>
          <a:solidFill>
            <a:srgbClr val="E6EDF2"/>
          </a:solidFill>
          <a:ln w="19050">
            <a:solidFill>
              <a:srgbClr val="4F4F4F"/>
            </a:solidFill>
          </a:ln>
        </p:spPr>
        <p:txBody>
          <a:bodyPr wrap="square" tIns="137160" bIns="137160" rtlCol="0">
            <a:spAutoFit/>
          </a:bodyPr>
          <a:lstStyle/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GB" sz="1200" dirty="0" smtClean="0">
                <a:latin typeface="+mn-lt"/>
              </a:rPr>
              <a:t>Enter search criteria</a:t>
            </a:r>
            <a:endParaRPr lang="en-US" sz="1200" dirty="0">
              <a:latin typeface="+mn-lt"/>
            </a:endParaRPr>
          </a:p>
        </p:txBody>
      </p:sp>
      <p:cxnSp>
        <p:nvCxnSpPr>
          <p:cNvPr id="6" name="Straight Arrow Connector 5"/>
          <p:cNvCxnSpPr>
            <a:stCxn id="5" idx="1"/>
          </p:cNvCxnSpPr>
          <p:nvPr/>
        </p:nvCxnSpPr>
        <p:spPr>
          <a:xfrm flipH="1">
            <a:off x="4400550" y="2987250"/>
            <a:ext cx="3086100" cy="3600"/>
          </a:xfrm>
          <a:prstGeom prst="straightConnector1">
            <a:avLst/>
          </a:prstGeom>
          <a:ln w="19050">
            <a:solidFill>
              <a:srgbClr val="4F4F4F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7486650" y="3810001"/>
            <a:ext cx="1095376" cy="646331"/>
          </a:xfrm>
          <a:prstGeom prst="rect">
            <a:avLst/>
          </a:prstGeom>
          <a:solidFill>
            <a:srgbClr val="E6EDF2"/>
          </a:solidFill>
          <a:ln w="19050">
            <a:solidFill>
              <a:srgbClr val="4F4F4F"/>
            </a:solidFill>
          </a:ln>
        </p:spPr>
        <p:txBody>
          <a:bodyPr wrap="square" tIns="137160" bIns="137160" rtlCol="0">
            <a:spAutoFit/>
          </a:bodyPr>
          <a:lstStyle/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GB" sz="1200" dirty="0" smtClean="0">
                <a:latin typeface="+mn-lt"/>
              </a:rPr>
              <a:t>Retrieve invoices</a:t>
            </a:r>
            <a:endParaRPr lang="en-US" sz="1200" dirty="0">
              <a:latin typeface="+mn-lt"/>
            </a:endParaRPr>
          </a:p>
        </p:txBody>
      </p:sp>
      <p:cxnSp>
        <p:nvCxnSpPr>
          <p:cNvPr id="10" name="Straight Arrow Connector 9"/>
          <p:cNvCxnSpPr>
            <a:stCxn id="8" idx="1"/>
          </p:cNvCxnSpPr>
          <p:nvPr/>
        </p:nvCxnSpPr>
        <p:spPr>
          <a:xfrm flipH="1">
            <a:off x="6496050" y="4133167"/>
            <a:ext cx="990600" cy="19733"/>
          </a:xfrm>
          <a:prstGeom prst="straightConnector1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7505700" y="4829176"/>
            <a:ext cx="1095376" cy="1384995"/>
          </a:xfrm>
          <a:prstGeom prst="rect">
            <a:avLst/>
          </a:prstGeom>
          <a:solidFill>
            <a:srgbClr val="E6EDF2"/>
          </a:solidFill>
          <a:ln w="19050">
            <a:solidFill>
              <a:srgbClr val="4F4F4F"/>
            </a:solidFill>
          </a:ln>
        </p:spPr>
        <p:txBody>
          <a:bodyPr wrap="square" tIns="137160" bIns="137160" rtlCol="0">
            <a:spAutoFit/>
          </a:bodyPr>
          <a:lstStyle/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GB" sz="1200" dirty="0" smtClean="0">
                <a:latin typeface="+mn-lt"/>
              </a:rPr>
              <a:t>Click F(</a:t>
            </a:r>
            <a:r>
              <a:rPr lang="en-GB" sz="1200" dirty="0" err="1" smtClean="0">
                <a:latin typeface="+mn-lt"/>
              </a:rPr>
              <a:t>ull</a:t>
            </a:r>
            <a:r>
              <a:rPr lang="en-GB" sz="1200" dirty="0" smtClean="0">
                <a:latin typeface="+mn-lt"/>
              </a:rPr>
              <a:t>) to fully allocate payment to selected invoice</a:t>
            </a:r>
            <a:endParaRPr lang="en-US" sz="1200" dirty="0">
              <a:latin typeface="+mn-lt"/>
            </a:endParaRPr>
          </a:p>
        </p:txBody>
      </p:sp>
      <p:cxnSp>
        <p:nvCxnSpPr>
          <p:cNvPr id="15" name="Straight Arrow Connector 14"/>
          <p:cNvCxnSpPr>
            <a:stCxn id="13" idx="1"/>
          </p:cNvCxnSpPr>
          <p:nvPr/>
        </p:nvCxnSpPr>
        <p:spPr>
          <a:xfrm flipH="1" flipV="1">
            <a:off x="6419850" y="5248275"/>
            <a:ext cx="1085850" cy="273399"/>
          </a:xfrm>
          <a:prstGeom prst="straightConnector1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333375" y="1962150"/>
            <a:ext cx="1257300" cy="590550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2324100" y="1200151"/>
            <a:ext cx="1600200" cy="830997"/>
          </a:xfrm>
          <a:prstGeom prst="rect">
            <a:avLst/>
          </a:prstGeom>
          <a:solidFill>
            <a:srgbClr val="E6EDF2"/>
          </a:solidFill>
          <a:ln w="19050">
            <a:solidFill>
              <a:srgbClr val="4F4F4F"/>
            </a:solidFill>
          </a:ln>
        </p:spPr>
        <p:txBody>
          <a:bodyPr wrap="square" tIns="137160" bIns="137160" rtlCol="0">
            <a:spAutoFit/>
          </a:bodyPr>
          <a:lstStyle/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GB" sz="1200" dirty="0" smtClean="0">
                <a:latin typeface="+mn-lt"/>
              </a:rPr>
              <a:t>Record prepayments and deductions</a:t>
            </a:r>
            <a:endParaRPr lang="en-US" sz="1200" dirty="0">
              <a:latin typeface="+mn-lt"/>
            </a:endParaRPr>
          </a:p>
        </p:txBody>
      </p:sp>
      <p:cxnSp>
        <p:nvCxnSpPr>
          <p:cNvPr id="27" name="Straight Arrow Connector 26"/>
          <p:cNvCxnSpPr>
            <a:stCxn id="20" idx="1"/>
          </p:cNvCxnSpPr>
          <p:nvPr/>
        </p:nvCxnSpPr>
        <p:spPr>
          <a:xfrm flipH="1">
            <a:off x="942975" y="1615650"/>
            <a:ext cx="1381125" cy="279825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6" name="Rectangle 4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anchor="ctr"/>
          <a:lstStyle/>
          <a:p>
            <a:r>
              <a:rPr lang="en-US" dirty="0"/>
              <a:t>Check Payment (Short Flow)</a:t>
            </a:r>
          </a:p>
        </p:txBody>
      </p:sp>
      <p:sp>
        <p:nvSpPr>
          <p:cNvPr id="1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EF-ARP-220</a:t>
            </a:r>
            <a:endParaRPr lang="en-US"/>
          </a:p>
        </p:txBody>
      </p:sp>
      <p:sp>
        <p:nvSpPr>
          <p:cNvPr id="284688" name="AutoShape 16"/>
          <p:cNvSpPr>
            <a:spLocks noChangeArrowheads="1"/>
          </p:cNvSpPr>
          <p:nvPr/>
        </p:nvSpPr>
        <p:spPr bwMode="auto">
          <a:xfrm>
            <a:off x="6737269" y="3911600"/>
            <a:ext cx="1797131" cy="792163"/>
          </a:xfrm>
          <a:prstGeom prst="flowChartProcess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 dirty="0">
                <a:latin typeface="+mj-lt"/>
              </a:rPr>
              <a:t>DR </a:t>
            </a:r>
            <a:r>
              <a:rPr lang="en-US" sz="1400" b="1" dirty="0" smtClean="0">
                <a:latin typeface="+mj-lt"/>
              </a:rPr>
              <a:t> </a:t>
            </a:r>
            <a:r>
              <a:rPr lang="en-US" sz="1400" dirty="0" smtClean="0">
                <a:solidFill>
                  <a:srgbClr val="0033CC"/>
                </a:solidFill>
                <a:latin typeface="+mj-lt"/>
              </a:rPr>
              <a:t>Bank </a:t>
            </a:r>
            <a:r>
              <a:rPr lang="en-US" sz="1400" dirty="0">
                <a:solidFill>
                  <a:srgbClr val="0033CC"/>
                </a:solidFill>
                <a:latin typeface="+mj-lt"/>
              </a:rPr>
              <a:t>account </a:t>
            </a:r>
          </a:p>
          <a:p>
            <a:pPr algn="l"/>
            <a:r>
              <a:rPr lang="en-US" sz="1400" b="1" dirty="0">
                <a:latin typeface="+mj-lt"/>
              </a:rPr>
              <a:t>CR </a:t>
            </a:r>
            <a:r>
              <a:rPr lang="en-US" sz="1400" b="1" dirty="0" smtClean="0">
                <a:latin typeface="+mj-lt"/>
              </a:rPr>
              <a:t> </a:t>
            </a:r>
            <a:r>
              <a:rPr lang="en-US" sz="1400" dirty="0" smtClean="0">
                <a:solidFill>
                  <a:srgbClr val="0033CC"/>
                </a:solidFill>
                <a:latin typeface="+mj-lt"/>
              </a:rPr>
              <a:t>PIP </a:t>
            </a:r>
            <a:r>
              <a:rPr lang="en-US" sz="1400" dirty="0">
                <a:solidFill>
                  <a:srgbClr val="0033CC"/>
                </a:solidFill>
                <a:latin typeface="+mj-lt"/>
              </a:rPr>
              <a:t>account </a:t>
            </a:r>
          </a:p>
        </p:txBody>
      </p:sp>
      <p:sp>
        <p:nvSpPr>
          <p:cNvPr id="284674" name="AutoShape 2"/>
          <p:cNvSpPr>
            <a:spLocks noChangeArrowheads="1"/>
          </p:cNvSpPr>
          <p:nvPr/>
        </p:nvSpPr>
        <p:spPr bwMode="auto">
          <a:xfrm>
            <a:off x="787423" y="1187450"/>
            <a:ext cx="2774927" cy="1085850"/>
          </a:xfrm>
          <a:prstGeom prst="flowChartProcess">
            <a:avLst/>
          </a:prstGeom>
          <a:solidFill>
            <a:srgbClr val="C2DBF6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en-US" sz="1800" b="1" dirty="0">
                <a:latin typeface="+mj-lt"/>
              </a:rPr>
              <a:t>Create Customer </a:t>
            </a:r>
          </a:p>
          <a:p>
            <a:r>
              <a:rPr lang="en-US" sz="1800" b="1" dirty="0" smtClean="0">
                <a:latin typeface="+mj-lt"/>
              </a:rPr>
              <a:t>Payment with</a:t>
            </a:r>
            <a:r>
              <a:rPr lang="en-US" sz="1800" b="1" dirty="0">
                <a:latin typeface="+mj-lt"/>
              </a:rPr>
              <a:t/>
            </a:r>
            <a:br>
              <a:rPr lang="en-US" sz="1800" b="1" dirty="0">
                <a:latin typeface="+mj-lt"/>
              </a:rPr>
            </a:br>
            <a:r>
              <a:rPr lang="en-US" sz="1800" b="1" dirty="0">
                <a:latin typeface="+mj-lt"/>
              </a:rPr>
              <a:t>Status </a:t>
            </a:r>
            <a:r>
              <a:rPr lang="en-US" sz="1800" b="1" i="1" u="sng" dirty="0">
                <a:latin typeface="+mj-lt"/>
              </a:rPr>
              <a:t>For Collection</a:t>
            </a:r>
          </a:p>
        </p:txBody>
      </p:sp>
      <p:sp>
        <p:nvSpPr>
          <p:cNvPr id="284675" name="AutoShape 3"/>
          <p:cNvSpPr>
            <a:spLocks noChangeArrowheads="1"/>
          </p:cNvSpPr>
          <p:nvPr/>
        </p:nvSpPr>
        <p:spPr bwMode="auto">
          <a:xfrm>
            <a:off x="3876508" y="1336675"/>
            <a:ext cx="2968703" cy="792163"/>
          </a:xfrm>
          <a:prstGeom prst="flowChartProcess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 dirty="0">
                <a:latin typeface="+mj-lt"/>
              </a:rPr>
              <a:t>DR </a:t>
            </a:r>
            <a:r>
              <a:rPr lang="en-US" sz="1400" b="1" dirty="0" smtClean="0">
                <a:latin typeface="+mj-lt"/>
              </a:rPr>
              <a:t> </a:t>
            </a:r>
            <a:r>
              <a:rPr lang="en-US" sz="1400" dirty="0" smtClean="0">
                <a:solidFill>
                  <a:srgbClr val="0033CC"/>
                </a:solidFill>
                <a:latin typeface="+mj-lt"/>
              </a:rPr>
              <a:t>PIP </a:t>
            </a:r>
            <a:r>
              <a:rPr lang="en-US" sz="1400" dirty="0">
                <a:solidFill>
                  <a:srgbClr val="0033CC"/>
                </a:solidFill>
                <a:latin typeface="+mj-lt"/>
              </a:rPr>
              <a:t>account </a:t>
            </a:r>
          </a:p>
          <a:p>
            <a:pPr algn="l"/>
            <a:r>
              <a:rPr lang="en-US" sz="1400" b="1" dirty="0">
                <a:latin typeface="+mj-lt"/>
              </a:rPr>
              <a:t>CR </a:t>
            </a:r>
            <a:r>
              <a:rPr lang="en-US" sz="1400" b="1" dirty="0" smtClean="0">
                <a:latin typeface="+mj-lt"/>
              </a:rPr>
              <a:t> </a:t>
            </a:r>
            <a:r>
              <a:rPr lang="en-US" sz="1400" dirty="0" smtClean="0">
                <a:solidFill>
                  <a:srgbClr val="0033CC"/>
                </a:solidFill>
                <a:latin typeface="+mj-lt"/>
              </a:rPr>
              <a:t>Sub-ledger </a:t>
            </a:r>
            <a:r>
              <a:rPr lang="en-US" sz="1400" dirty="0">
                <a:solidFill>
                  <a:srgbClr val="0033CC"/>
                </a:solidFill>
                <a:latin typeface="+mj-lt"/>
              </a:rPr>
              <a:t>and AR account   </a:t>
            </a:r>
          </a:p>
        </p:txBody>
      </p:sp>
      <p:sp>
        <p:nvSpPr>
          <p:cNvPr id="284677" name="AutoShape 5"/>
          <p:cNvSpPr>
            <a:spLocks noChangeArrowheads="1"/>
          </p:cNvSpPr>
          <p:nvPr/>
        </p:nvSpPr>
        <p:spPr bwMode="auto">
          <a:xfrm>
            <a:off x="3727441" y="3949700"/>
            <a:ext cx="2901953" cy="631825"/>
          </a:xfrm>
          <a:prstGeom prst="flowChartProcess">
            <a:avLst/>
          </a:prstGeom>
          <a:solidFill>
            <a:srgbClr val="C2DBF6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en-US" sz="1800" b="1" dirty="0">
                <a:latin typeface="+mj-lt"/>
              </a:rPr>
              <a:t>Change status to </a:t>
            </a:r>
            <a:r>
              <a:rPr lang="en-US" sz="1800" b="1" i="1" u="sng" dirty="0">
                <a:latin typeface="+mj-lt"/>
              </a:rPr>
              <a:t>Paid</a:t>
            </a:r>
          </a:p>
        </p:txBody>
      </p:sp>
      <p:sp>
        <p:nvSpPr>
          <p:cNvPr id="284678" name="AutoShape 6"/>
          <p:cNvSpPr>
            <a:spLocks noChangeArrowheads="1"/>
          </p:cNvSpPr>
          <p:nvPr/>
        </p:nvSpPr>
        <p:spPr bwMode="auto">
          <a:xfrm>
            <a:off x="946171" y="2619375"/>
            <a:ext cx="2460421" cy="649288"/>
          </a:xfrm>
          <a:prstGeom prst="flowChartProcess">
            <a:avLst/>
          </a:prstGeom>
          <a:solidFill>
            <a:srgbClr val="C2DBF6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en-US" sz="1800" b="1" dirty="0">
                <a:latin typeface="+mj-lt"/>
              </a:rPr>
              <a:t>Send checks</a:t>
            </a:r>
            <a:br>
              <a:rPr lang="en-US" sz="1800" b="1" dirty="0">
                <a:latin typeface="+mj-lt"/>
              </a:rPr>
            </a:br>
            <a:r>
              <a:rPr lang="en-US" sz="1800" b="1" dirty="0">
                <a:latin typeface="+mj-lt"/>
              </a:rPr>
              <a:t>to bank</a:t>
            </a:r>
          </a:p>
        </p:txBody>
      </p:sp>
      <p:cxnSp>
        <p:nvCxnSpPr>
          <p:cNvPr id="284679" name="AutoShape 7"/>
          <p:cNvCxnSpPr>
            <a:cxnSpLocks noChangeShapeType="1"/>
            <a:stCxn id="284674" idx="2"/>
            <a:endCxn id="284678" idx="0"/>
          </p:cNvCxnSpPr>
          <p:nvPr/>
        </p:nvCxnSpPr>
        <p:spPr bwMode="auto">
          <a:xfrm rot="16200000" flipH="1">
            <a:off x="2002597" y="2445589"/>
            <a:ext cx="346075" cy="1495"/>
          </a:xfrm>
          <a:prstGeom prst="straightConnector1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  <p:sp>
        <p:nvSpPr>
          <p:cNvPr id="284681" name="Text Box 9"/>
          <p:cNvSpPr txBox="1">
            <a:spLocks noChangeArrowheads="1"/>
          </p:cNvSpPr>
          <p:nvPr/>
        </p:nvSpPr>
        <p:spPr bwMode="auto">
          <a:xfrm>
            <a:off x="3006313" y="3819525"/>
            <a:ext cx="721129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dirty="0">
                <a:solidFill>
                  <a:srgbClr val="0033CC"/>
                </a:solidFill>
                <a:latin typeface="+mj-lt"/>
              </a:rPr>
              <a:t>Yes</a:t>
            </a:r>
          </a:p>
        </p:txBody>
      </p:sp>
      <p:sp>
        <p:nvSpPr>
          <p:cNvPr id="284682" name="Text Box 10"/>
          <p:cNvSpPr txBox="1">
            <a:spLocks noChangeArrowheads="1"/>
          </p:cNvSpPr>
          <p:nvPr/>
        </p:nvSpPr>
        <p:spPr bwMode="auto">
          <a:xfrm>
            <a:off x="1349622" y="4683125"/>
            <a:ext cx="721129" cy="33655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dirty="0">
                <a:solidFill>
                  <a:srgbClr val="0033CC"/>
                </a:solidFill>
                <a:latin typeface="+mj-lt"/>
              </a:rPr>
              <a:t>No</a:t>
            </a:r>
          </a:p>
        </p:txBody>
      </p:sp>
      <p:sp>
        <p:nvSpPr>
          <p:cNvPr id="284683" name="AutoShape 11"/>
          <p:cNvSpPr>
            <a:spLocks noChangeArrowheads="1"/>
          </p:cNvSpPr>
          <p:nvPr/>
        </p:nvSpPr>
        <p:spPr bwMode="auto">
          <a:xfrm>
            <a:off x="938229" y="5191125"/>
            <a:ext cx="2460415" cy="631825"/>
          </a:xfrm>
          <a:prstGeom prst="flowChartProcess">
            <a:avLst/>
          </a:prstGeom>
          <a:solidFill>
            <a:srgbClr val="C2DBF6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en-US" sz="1800" b="1" dirty="0">
                <a:latin typeface="+mj-lt"/>
              </a:rPr>
              <a:t>Change status to</a:t>
            </a:r>
            <a:br>
              <a:rPr lang="en-US" sz="1800" b="1" dirty="0">
                <a:latin typeface="+mj-lt"/>
              </a:rPr>
            </a:br>
            <a:r>
              <a:rPr lang="en-US" sz="1800" b="1" i="1" u="sng" dirty="0">
                <a:latin typeface="+mj-lt"/>
              </a:rPr>
              <a:t>Bounced</a:t>
            </a:r>
          </a:p>
        </p:txBody>
      </p:sp>
      <p:cxnSp>
        <p:nvCxnSpPr>
          <p:cNvPr id="284684" name="AutoShape 12"/>
          <p:cNvCxnSpPr>
            <a:cxnSpLocks noChangeShapeType="1"/>
            <a:stCxn id="284680" idx="2"/>
            <a:endCxn id="284683" idx="0"/>
          </p:cNvCxnSpPr>
          <p:nvPr/>
        </p:nvCxnSpPr>
        <p:spPr bwMode="auto">
          <a:xfrm flipH="1">
            <a:off x="2169231" y="4878388"/>
            <a:ext cx="9530" cy="298450"/>
          </a:xfrm>
          <a:prstGeom prst="straightConnector1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  <p:cxnSp>
        <p:nvCxnSpPr>
          <p:cNvPr id="284685" name="AutoShape 13"/>
          <p:cNvCxnSpPr>
            <a:cxnSpLocks noChangeShapeType="1"/>
            <a:stCxn id="284678" idx="2"/>
            <a:endCxn id="284680" idx="0"/>
          </p:cNvCxnSpPr>
          <p:nvPr/>
        </p:nvCxnSpPr>
        <p:spPr bwMode="auto">
          <a:xfrm rot="16200000" flipH="1">
            <a:off x="1984690" y="3460355"/>
            <a:ext cx="385762" cy="2377"/>
          </a:xfrm>
          <a:prstGeom prst="straightConnector1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  <p:cxnSp>
        <p:nvCxnSpPr>
          <p:cNvPr id="284686" name="AutoShape 14"/>
          <p:cNvCxnSpPr>
            <a:cxnSpLocks noChangeShapeType="1"/>
            <a:stCxn id="284680" idx="3"/>
            <a:endCxn id="284677" idx="1"/>
          </p:cNvCxnSpPr>
          <p:nvPr/>
        </p:nvCxnSpPr>
        <p:spPr bwMode="auto">
          <a:xfrm flipV="1">
            <a:off x="3439943" y="4265613"/>
            <a:ext cx="287497" cy="794"/>
          </a:xfrm>
          <a:prstGeom prst="straightConnector1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  <p:sp>
        <p:nvSpPr>
          <p:cNvPr id="284687" name="AutoShape 15"/>
          <p:cNvSpPr>
            <a:spLocks noChangeArrowheads="1"/>
          </p:cNvSpPr>
          <p:nvPr/>
        </p:nvSpPr>
        <p:spPr bwMode="auto">
          <a:xfrm>
            <a:off x="3438355" y="5114925"/>
            <a:ext cx="2968700" cy="792163"/>
          </a:xfrm>
          <a:prstGeom prst="flowChartProcess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 dirty="0">
                <a:latin typeface="+mj-lt"/>
              </a:rPr>
              <a:t>DR </a:t>
            </a:r>
            <a:r>
              <a:rPr lang="en-US" sz="1400" b="1" dirty="0" smtClean="0">
                <a:latin typeface="+mj-lt"/>
              </a:rPr>
              <a:t> </a:t>
            </a:r>
            <a:r>
              <a:rPr lang="en-US" sz="1400" dirty="0" smtClean="0">
                <a:solidFill>
                  <a:srgbClr val="0033CC"/>
                </a:solidFill>
                <a:latin typeface="+mj-lt"/>
              </a:rPr>
              <a:t>Sub-ledger </a:t>
            </a:r>
            <a:r>
              <a:rPr lang="en-US" sz="1400" dirty="0">
                <a:solidFill>
                  <a:srgbClr val="0033CC"/>
                </a:solidFill>
                <a:latin typeface="+mj-lt"/>
              </a:rPr>
              <a:t>and AR account</a:t>
            </a:r>
            <a:r>
              <a:rPr lang="en-US" sz="1400" b="1" dirty="0">
                <a:latin typeface="+mj-lt"/>
              </a:rPr>
              <a:t/>
            </a:r>
            <a:br>
              <a:rPr lang="en-US" sz="1400" b="1" dirty="0">
                <a:latin typeface="+mj-lt"/>
              </a:rPr>
            </a:br>
            <a:r>
              <a:rPr lang="en-US" sz="1400" b="1" dirty="0">
                <a:latin typeface="+mj-lt"/>
              </a:rPr>
              <a:t>CR </a:t>
            </a:r>
            <a:r>
              <a:rPr lang="en-US" sz="1400" b="1" dirty="0" smtClean="0">
                <a:latin typeface="+mj-lt"/>
              </a:rPr>
              <a:t> </a:t>
            </a:r>
            <a:r>
              <a:rPr lang="en-US" sz="1400" dirty="0" smtClean="0">
                <a:solidFill>
                  <a:srgbClr val="0033CC"/>
                </a:solidFill>
                <a:latin typeface="+mj-lt"/>
              </a:rPr>
              <a:t>PIP </a:t>
            </a:r>
            <a:r>
              <a:rPr lang="en-US" sz="1400" dirty="0">
                <a:solidFill>
                  <a:srgbClr val="0033CC"/>
                </a:solidFill>
                <a:latin typeface="+mj-lt"/>
              </a:rPr>
              <a:t>account</a:t>
            </a:r>
          </a:p>
          <a:p>
            <a:pPr algn="l"/>
            <a:r>
              <a:rPr lang="en-US" sz="1400" dirty="0">
                <a:latin typeface="+mj-lt"/>
              </a:rPr>
              <a:t>Invoices reopened   </a:t>
            </a:r>
          </a:p>
        </p:txBody>
      </p:sp>
      <p:sp>
        <p:nvSpPr>
          <p:cNvPr id="284680" name="AutoShape 8"/>
          <p:cNvSpPr>
            <a:spLocks noChangeArrowheads="1"/>
          </p:cNvSpPr>
          <p:nvPr/>
        </p:nvSpPr>
        <p:spPr bwMode="auto">
          <a:xfrm>
            <a:off x="917580" y="3654425"/>
            <a:ext cx="2522363" cy="1223963"/>
          </a:xfrm>
          <a:prstGeom prst="flowChartDecision">
            <a:avLst/>
          </a:prstGeom>
          <a:solidFill>
            <a:srgbClr val="C2DBF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Bank clears check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700" name="Rectangle 4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anchor="ctr"/>
          <a:lstStyle/>
          <a:p>
            <a:r>
              <a:rPr lang="en-US" dirty="0"/>
              <a:t>Check Payment (Multiple PIP)</a:t>
            </a:r>
          </a:p>
        </p:txBody>
      </p:sp>
      <p:sp>
        <p:nvSpPr>
          <p:cNvPr id="19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EF-ARP-230</a:t>
            </a:r>
            <a:endParaRPr lang="en-US"/>
          </a:p>
        </p:txBody>
      </p:sp>
      <p:sp>
        <p:nvSpPr>
          <p:cNvPr id="285709" name="AutoShape 13"/>
          <p:cNvSpPr>
            <a:spLocks noChangeArrowheads="1"/>
          </p:cNvSpPr>
          <p:nvPr/>
        </p:nvSpPr>
        <p:spPr bwMode="auto">
          <a:xfrm>
            <a:off x="3617913" y="5280025"/>
            <a:ext cx="2967037" cy="792163"/>
          </a:xfrm>
          <a:prstGeom prst="flowChartProcess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 dirty="0">
                <a:latin typeface="+mj-lt"/>
              </a:rPr>
              <a:t>DR </a:t>
            </a:r>
            <a:r>
              <a:rPr lang="en-US" sz="1400" b="1" dirty="0" smtClean="0">
                <a:latin typeface="+mj-lt"/>
              </a:rPr>
              <a:t>  </a:t>
            </a:r>
            <a:r>
              <a:rPr lang="en-US" sz="1400" dirty="0" smtClean="0">
                <a:solidFill>
                  <a:srgbClr val="0033CC"/>
                </a:solidFill>
                <a:latin typeface="+mj-lt"/>
              </a:rPr>
              <a:t>Sub-ledger </a:t>
            </a:r>
            <a:r>
              <a:rPr lang="en-US" sz="1400" dirty="0">
                <a:solidFill>
                  <a:srgbClr val="0033CC"/>
                </a:solidFill>
                <a:latin typeface="+mj-lt"/>
              </a:rPr>
              <a:t>and AR account </a:t>
            </a:r>
          </a:p>
          <a:p>
            <a:pPr algn="l"/>
            <a:r>
              <a:rPr lang="en-US" sz="1400" b="1" dirty="0" smtClean="0">
                <a:latin typeface="+mj-lt"/>
              </a:rPr>
              <a:t>CR   </a:t>
            </a:r>
            <a:r>
              <a:rPr lang="en-US" sz="1400" dirty="0" smtClean="0">
                <a:solidFill>
                  <a:srgbClr val="0033CC"/>
                </a:solidFill>
                <a:latin typeface="+mj-lt"/>
              </a:rPr>
              <a:t>PIP2 </a:t>
            </a:r>
            <a:r>
              <a:rPr lang="en-US" sz="1400" dirty="0">
                <a:solidFill>
                  <a:srgbClr val="0033CC"/>
                </a:solidFill>
                <a:latin typeface="+mj-lt"/>
              </a:rPr>
              <a:t>account </a:t>
            </a:r>
          </a:p>
          <a:p>
            <a:pPr algn="l"/>
            <a:r>
              <a:rPr lang="en-US" sz="1400" dirty="0">
                <a:latin typeface="+mj-lt"/>
              </a:rPr>
              <a:t>Invoices Reopened</a:t>
            </a:r>
          </a:p>
        </p:txBody>
      </p:sp>
      <p:sp>
        <p:nvSpPr>
          <p:cNvPr id="285698" name="AutoShape 2"/>
          <p:cNvSpPr>
            <a:spLocks noChangeArrowheads="1"/>
          </p:cNvSpPr>
          <p:nvPr/>
        </p:nvSpPr>
        <p:spPr bwMode="auto">
          <a:xfrm>
            <a:off x="1101725" y="1095375"/>
            <a:ext cx="2459038" cy="1085850"/>
          </a:xfrm>
          <a:prstGeom prst="flowChartProcess">
            <a:avLst/>
          </a:prstGeom>
          <a:solidFill>
            <a:srgbClr val="C2DBF6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en-US" sz="1800" b="1" dirty="0">
                <a:latin typeface="+mj-lt"/>
              </a:rPr>
              <a:t>Create Customer </a:t>
            </a:r>
            <a:br>
              <a:rPr lang="en-US" sz="1800" b="1" dirty="0">
                <a:latin typeface="+mj-lt"/>
              </a:rPr>
            </a:br>
            <a:r>
              <a:rPr lang="en-US" sz="1800" b="1" dirty="0">
                <a:latin typeface="+mj-lt"/>
              </a:rPr>
              <a:t>Payment</a:t>
            </a:r>
            <a:br>
              <a:rPr lang="en-US" sz="1800" b="1" dirty="0">
                <a:latin typeface="+mj-lt"/>
              </a:rPr>
            </a:br>
            <a:r>
              <a:rPr lang="en-US" sz="1800" b="1" dirty="0">
                <a:latin typeface="+mj-lt"/>
              </a:rPr>
              <a:t>Status </a:t>
            </a:r>
            <a:r>
              <a:rPr lang="en-US" sz="1800" b="1" i="1" u="sng" dirty="0">
                <a:latin typeface="+mj-lt"/>
              </a:rPr>
              <a:t>Allocated</a:t>
            </a:r>
          </a:p>
        </p:txBody>
      </p:sp>
      <p:sp>
        <p:nvSpPr>
          <p:cNvPr id="285699" name="AutoShape 3"/>
          <p:cNvSpPr>
            <a:spLocks noChangeArrowheads="1"/>
          </p:cNvSpPr>
          <p:nvPr/>
        </p:nvSpPr>
        <p:spPr bwMode="auto">
          <a:xfrm>
            <a:off x="3579813" y="1214438"/>
            <a:ext cx="2967037" cy="792162"/>
          </a:xfrm>
          <a:prstGeom prst="flowChartProcess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 dirty="0" smtClean="0">
                <a:latin typeface="+mj-lt"/>
              </a:rPr>
              <a:t>DR   </a:t>
            </a:r>
            <a:r>
              <a:rPr lang="en-US" sz="1400" dirty="0">
                <a:solidFill>
                  <a:srgbClr val="0033CC"/>
                </a:solidFill>
                <a:latin typeface="+mj-lt"/>
              </a:rPr>
              <a:t>PIP1 account </a:t>
            </a:r>
          </a:p>
          <a:p>
            <a:pPr algn="l"/>
            <a:r>
              <a:rPr lang="en-US" sz="1400" b="1" dirty="0">
                <a:latin typeface="+mj-lt"/>
              </a:rPr>
              <a:t>CR </a:t>
            </a:r>
            <a:r>
              <a:rPr lang="en-US" sz="1400" b="1" dirty="0" smtClean="0">
                <a:latin typeface="+mj-lt"/>
              </a:rPr>
              <a:t>  </a:t>
            </a:r>
            <a:r>
              <a:rPr lang="en-US" sz="1400" dirty="0" smtClean="0">
                <a:solidFill>
                  <a:srgbClr val="0033CC"/>
                </a:solidFill>
                <a:latin typeface="+mj-lt"/>
              </a:rPr>
              <a:t>Sub-ledger </a:t>
            </a:r>
            <a:r>
              <a:rPr lang="en-US" sz="1400" dirty="0">
                <a:solidFill>
                  <a:srgbClr val="0033CC"/>
                </a:solidFill>
                <a:latin typeface="+mj-lt"/>
              </a:rPr>
              <a:t>and AR account    </a:t>
            </a:r>
          </a:p>
        </p:txBody>
      </p:sp>
      <p:sp>
        <p:nvSpPr>
          <p:cNvPr id="285701" name="AutoShape 5"/>
          <p:cNvSpPr>
            <a:spLocks noChangeArrowheads="1"/>
          </p:cNvSpPr>
          <p:nvPr/>
        </p:nvSpPr>
        <p:spPr bwMode="auto">
          <a:xfrm>
            <a:off x="3868738" y="4124325"/>
            <a:ext cx="2459037" cy="631825"/>
          </a:xfrm>
          <a:prstGeom prst="flowChartProcess">
            <a:avLst/>
          </a:prstGeom>
          <a:solidFill>
            <a:srgbClr val="C2DBF6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en-US" sz="1800" b="1" dirty="0">
                <a:latin typeface="+mj-lt"/>
              </a:rPr>
              <a:t>Banking Entry set</a:t>
            </a:r>
            <a:br>
              <a:rPr lang="en-US" sz="1800" b="1" dirty="0">
                <a:latin typeface="+mj-lt"/>
              </a:rPr>
            </a:br>
            <a:r>
              <a:rPr lang="en-US" sz="1800" b="1" dirty="0">
                <a:latin typeface="+mj-lt"/>
              </a:rPr>
              <a:t> status to </a:t>
            </a:r>
            <a:r>
              <a:rPr lang="en-US" sz="1800" b="1" i="1" u="sng" dirty="0">
                <a:latin typeface="+mj-lt"/>
              </a:rPr>
              <a:t>Paid</a:t>
            </a:r>
          </a:p>
        </p:txBody>
      </p:sp>
      <p:sp>
        <p:nvSpPr>
          <p:cNvPr id="285702" name="AutoShape 6"/>
          <p:cNvSpPr>
            <a:spLocks noChangeArrowheads="1"/>
          </p:cNvSpPr>
          <p:nvPr/>
        </p:nvSpPr>
        <p:spPr bwMode="auto">
          <a:xfrm>
            <a:off x="6342063" y="4052888"/>
            <a:ext cx="1725612" cy="792162"/>
          </a:xfrm>
          <a:prstGeom prst="flowChartProcess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 dirty="0">
                <a:latin typeface="+mj-lt"/>
              </a:rPr>
              <a:t>DR </a:t>
            </a:r>
            <a:r>
              <a:rPr lang="en-US" sz="1400" b="1" dirty="0" smtClean="0">
                <a:latin typeface="+mj-lt"/>
              </a:rPr>
              <a:t>  </a:t>
            </a:r>
            <a:r>
              <a:rPr lang="en-US" sz="1400" dirty="0" smtClean="0">
                <a:solidFill>
                  <a:srgbClr val="0033CC"/>
                </a:solidFill>
                <a:latin typeface="+mj-lt"/>
              </a:rPr>
              <a:t>Bank </a:t>
            </a:r>
            <a:r>
              <a:rPr lang="en-US" sz="1400" dirty="0">
                <a:solidFill>
                  <a:srgbClr val="0033CC"/>
                </a:solidFill>
                <a:latin typeface="+mj-lt"/>
              </a:rPr>
              <a:t>account</a:t>
            </a:r>
            <a:r>
              <a:rPr lang="en-US" sz="1400" b="1" dirty="0">
                <a:latin typeface="+mj-lt"/>
              </a:rPr>
              <a:t/>
            </a:r>
            <a:br>
              <a:rPr lang="en-US" sz="1400" b="1" dirty="0">
                <a:latin typeface="+mj-lt"/>
              </a:rPr>
            </a:br>
            <a:r>
              <a:rPr lang="en-US" sz="1400" b="1" dirty="0">
                <a:latin typeface="+mj-lt"/>
              </a:rPr>
              <a:t>CR </a:t>
            </a:r>
            <a:r>
              <a:rPr lang="en-US" sz="1400" b="1" dirty="0" smtClean="0">
                <a:latin typeface="+mj-lt"/>
              </a:rPr>
              <a:t>  </a:t>
            </a:r>
            <a:r>
              <a:rPr lang="en-US" sz="1400" dirty="0" smtClean="0">
                <a:solidFill>
                  <a:srgbClr val="0033CC"/>
                </a:solidFill>
                <a:latin typeface="+mj-lt"/>
              </a:rPr>
              <a:t>PIP2 </a:t>
            </a:r>
            <a:r>
              <a:rPr lang="en-US" sz="1400" dirty="0">
                <a:solidFill>
                  <a:srgbClr val="0033CC"/>
                </a:solidFill>
                <a:latin typeface="+mj-lt"/>
              </a:rPr>
              <a:t>account</a:t>
            </a:r>
          </a:p>
        </p:txBody>
      </p:sp>
      <p:sp>
        <p:nvSpPr>
          <p:cNvPr id="285703" name="AutoShape 7"/>
          <p:cNvSpPr>
            <a:spLocks noChangeArrowheads="1"/>
          </p:cNvSpPr>
          <p:nvPr/>
        </p:nvSpPr>
        <p:spPr bwMode="auto">
          <a:xfrm>
            <a:off x="1060450" y="3829050"/>
            <a:ext cx="2520950" cy="1223963"/>
          </a:xfrm>
          <a:prstGeom prst="flowChartDecision">
            <a:avLst/>
          </a:prstGeom>
          <a:solidFill>
            <a:srgbClr val="C2DBF6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Bank clears check</a:t>
            </a:r>
          </a:p>
        </p:txBody>
      </p:sp>
      <p:sp>
        <p:nvSpPr>
          <p:cNvPr id="285704" name="Text Box 8"/>
          <p:cNvSpPr txBox="1">
            <a:spLocks noChangeArrowheads="1"/>
          </p:cNvSpPr>
          <p:nvPr/>
        </p:nvSpPr>
        <p:spPr bwMode="auto">
          <a:xfrm>
            <a:off x="3148013" y="3994150"/>
            <a:ext cx="7207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dirty="0">
                <a:solidFill>
                  <a:srgbClr val="0033CC"/>
                </a:solidFill>
                <a:latin typeface="+mj-lt"/>
              </a:rPr>
              <a:t>Yes</a:t>
            </a:r>
          </a:p>
        </p:txBody>
      </p:sp>
      <p:sp>
        <p:nvSpPr>
          <p:cNvPr id="285705" name="Text Box 9"/>
          <p:cNvSpPr txBox="1">
            <a:spLocks noChangeArrowheads="1"/>
          </p:cNvSpPr>
          <p:nvPr/>
        </p:nvSpPr>
        <p:spPr bwMode="auto">
          <a:xfrm>
            <a:off x="1492250" y="4857750"/>
            <a:ext cx="720725" cy="33655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dirty="0">
                <a:solidFill>
                  <a:srgbClr val="0033CC"/>
                </a:solidFill>
                <a:latin typeface="+mj-lt"/>
              </a:rPr>
              <a:t>No</a:t>
            </a:r>
          </a:p>
        </p:txBody>
      </p:sp>
      <p:sp>
        <p:nvSpPr>
          <p:cNvPr id="285706" name="AutoShape 10"/>
          <p:cNvSpPr>
            <a:spLocks noChangeArrowheads="1"/>
          </p:cNvSpPr>
          <p:nvPr/>
        </p:nvSpPr>
        <p:spPr bwMode="auto">
          <a:xfrm>
            <a:off x="1081088" y="5365750"/>
            <a:ext cx="2459037" cy="631825"/>
          </a:xfrm>
          <a:prstGeom prst="flowChartProcess">
            <a:avLst/>
          </a:prstGeom>
          <a:solidFill>
            <a:srgbClr val="C2DBF6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en-US" sz="1800" b="1" dirty="0">
                <a:latin typeface="+mj-lt"/>
              </a:rPr>
              <a:t>Banking Entry </a:t>
            </a:r>
            <a:br>
              <a:rPr lang="en-US" sz="1800" b="1" dirty="0">
                <a:latin typeface="+mj-lt"/>
              </a:rPr>
            </a:br>
            <a:r>
              <a:rPr lang="en-US" sz="1800" b="1" i="1" u="sng" dirty="0">
                <a:latin typeface="+mj-lt"/>
              </a:rPr>
              <a:t>Bounced</a:t>
            </a:r>
          </a:p>
        </p:txBody>
      </p:sp>
      <p:cxnSp>
        <p:nvCxnSpPr>
          <p:cNvPr id="285707" name="AutoShape 11"/>
          <p:cNvCxnSpPr>
            <a:cxnSpLocks noChangeShapeType="1"/>
            <a:stCxn id="285703" idx="2"/>
            <a:endCxn id="285706" idx="0"/>
          </p:cNvCxnSpPr>
          <p:nvPr/>
        </p:nvCxnSpPr>
        <p:spPr bwMode="auto">
          <a:xfrm flipH="1">
            <a:off x="2311400" y="5067300"/>
            <a:ext cx="9525" cy="284163"/>
          </a:xfrm>
          <a:prstGeom prst="straightConnector1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  <p:cxnSp>
        <p:nvCxnSpPr>
          <p:cNvPr id="285708" name="AutoShape 12"/>
          <p:cNvCxnSpPr>
            <a:cxnSpLocks noChangeShapeType="1"/>
            <a:stCxn id="285703" idx="3"/>
            <a:endCxn id="285701" idx="1"/>
          </p:cNvCxnSpPr>
          <p:nvPr/>
        </p:nvCxnSpPr>
        <p:spPr bwMode="auto">
          <a:xfrm flipV="1">
            <a:off x="3595688" y="4440238"/>
            <a:ext cx="258762" cy="1587"/>
          </a:xfrm>
          <a:prstGeom prst="straightConnector1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  <p:sp>
        <p:nvSpPr>
          <p:cNvPr id="285710" name="AutoShape 14"/>
          <p:cNvSpPr>
            <a:spLocks noChangeArrowheads="1"/>
          </p:cNvSpPr>
          <p:nvPr/>
        </p:nvSpPr>
        <p:spPr bwMode="auto">
          <a:xfrm>
            <a:off x="1093788" y="2379663"/>
            <a:ext cx="2459037" cy="631825"/>
          </a:xfrm>
          <a:prstGeom prst="flowChartProcess">
            <a:avLst/>
          </a:prstGeom>
          <a:solidFill>
            <a:srgbClr val="C2DBF6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en-US" sz="1800" b="1" dirty="0">
                <a:latin typeface="+mj-lt"/>
              </a:rPr>
              <a:t>Change status to </a:t>
            </a:r>
            <a:br>
              <a:rPr lang="en-US" sz="1800" b="1" dirty="0">
                <a:latin typeface="+mj-lt"/>
              </a:rPr>
            </a:br>
            <a:r>
              <a:rPr lang="en-US" sz="1800" b="1" i="1" u="sng" dirty="0">
                <a:latin typeface="+mj-lt"/>
              </a:rPr>
              <a:t>For Collection</a:t>
            </a:r>
          </a:p>
        </p:txBody>
      </p:sp>
      <p:cxnSp>
        <p:nvCxnSpPr>
          <p:cNvPr id="285711" name="AutoShape 15"/>
          <p:cNvCxnSpPr>
            <a:cxnSpLocks noChangeShapeType="1"/>
            <a:stCxn id="285698" idx="2"/>
            <a:endCxn id="285710" idx="0"/>
          </p:cNvCxnSpPr>
          <p:nvPr/>
        </p:nvCxnSpPr>
        <p:spPr bwMode="auto">
          <a:xfrm flipH="1">
            <a:off x="2324100" y="2195513"/>
            <a:ext cx="7938" cy="169862"/>
          </a:xfrm>
          <a:prstGeom prst="straightConnector1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  <p:sp>
        <p:nvSpPr>
          <p:cNvPr id="285712" name="AutoShape 16"/>
          <p:cNvSpPr>
            <a:spLocks noChangeArrowheads="1"/>
          </p:cNvSpPr>
          <p:nvPr/>
        </p:nvSpPr>
        <p:spPr bwMode="auto">
          <a:xfrm>
            <a:off x="1093788" y="3011488"/>
            <a:ext cx="2459037" cy="649287"/>
          </a:xfrm>
          <a:prstGeom prst="flowChartProcess">
            <a:avLst/>
          </a:prstGeom>
          <a:solidFill>
            <a:srgbClr val="C2DBF6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Send checks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to bank</a:t>
            </a:r>
          </a:p>
        </p:txBody>
      </p:sp>
      <p:sp>
        <p:nvSpPr>
          <p:cNvPr id="285713" name="AutoShape 17"/>
          <p:cNvSpPr>
            <a:spLocks noChangeArrowheads="1"/>
          </p:cNvSpPr>
          <p:nvPr/>
        </p:nvSpPr>
        <p:spPr bwMode="auto">
          <a:xfrm>
            <a:off x="3579813" y="2667000"/>
            <a:ext cx="2967037" cy="792163"/>
          </a:xfrm>
          <a:prstGeom prst="flowChartProcess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 dirty="0">
                <a:latin typeface="+mj-lt"/>
              </a:rPr>
              <a:t>DR </a:t>
            </a:r>
            <a:r>
              <a:rPr lang="en-US" sz="1400" b="1" dirty="0" smtClean="0">
                <a:latin typeface="+mj-lt"/>
              </a:rPr>
              <a:t>  </a:t>
            </a:r>
            <a:r>
              <a:rPr lang="en-US" sz="1400" dirty="0" smtClean="0">
                <a:solidFill>
                  <a:srgbClr val="0033CC"/>
                </a:solidFill>
                <a:latin typeface="+mj-lt"/>
              </a:rPr>
              <a:t>PIP2 </a:t>
            </a:r>
            <a:r>
              <a:rPr lang="en-US" sz="1400" dirty="0">
                <a:solidFill>
                  <a:srgbClr val="0033CC"/>
                </a:solidFill>
                <a:latin typeface="+mj-lt"/>
              </a:rPr>
              <a:t>account </a:t>
            </a:r>
            <a:r>
              <a:rPr lang="en-US" sz="1400" b="1" dirty="0">
                <a:latin typeface="+mj-lt"/>
              </a:rPr>
              <a:t/>
            </a:r>
            <a:br>
              <a:rPr lang="en-US" sz="1400" b="1" dirty="0">
                <a:latin typeface="+mj-lt"/>
              </a:rPr>
            </a:br>
            <a:r>
              <a:rPr lang="en-US" sz="1400" b="1" dirty="0">
                <a:latin typeface="+mj-lt"/>
              </a:rPr>
              <a:t>CR </a:t>
            </a:r>
            <a:r>
              <a:rPr lang="en-US" sz="1400" b="1" dirty="0" smtClean="0">
                <a:latin typeface="+mj-lt"/>
              </a:rPr>
              <a:t>  </a:t>
            </a:r>
            <a:r>
              <a:rPr lang="en-US" sz="1400" dirty="0" smtClean="0">
                <a:solidFill>
                  <a:srgbClr val="0033CC"/>
                </a:solidFill>
                <a:latin typeface="+mj-lt"/>
              </a:rPr>
              <a:t>PIP1 </a:t>
            </a:r>
            <a:r>
              <a:rPr lang="en-US" sz="1400" dirty="0">
                <a:solidFill>
                  <a:srgbClr val="0033CC"/>
                </a:solidFill>
                <a:latin typeface="+mj-lt"/>
              </a:rPr>
              <a:t>account    </a:t>
            </a:r>
          </a:p>
        </p:txBody>
      </p:sp>
      <p:cxnSp>
        <p:nvCxnSpPr>
          <p:cNvPr id="285714" name="AutoShape 18"/>
          <p:cNvCxnSpPr>
            <a:cxnSpLocks noChangeShapeType="1"/>
            <a:stCxn id="285712" idx="2"/>
            <a:endCxn id="285703" idx="0"/>
          </p:cNvCxnSpPr>
          <p:nvPr/>
        </p:nvCxnSpPr>
        <p:spPr bwMode="auto">
          <a:xfrm flipH="1">
            <a:off x="2320925" y="3675063"/>
            <a:ext cx="3175" cy="139700"/>
          </a:xfrm>
          <a:prstGeom prst="straightConnector1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25" name="Rectangle 5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anchor="ctr"/>
          <a:lstStyle/>
          <a:p>
            <a:r>
              <a:rPr lang="en-US" dirty="0"/>
              <a:t>Supplier-Initiated Drafts</a:t>
            </a:r>
          </a:p>
        </p:txBody>
      </p:sp>
      <p:sp>
        <p:nvSpPr>
          <p:cNvPr id="31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EF-ARP-240</a:t>
            </a:r>
            <a:endParaRPr lang="en-US"/>
          </a:p>
        </p:txBody>
      </p:sp>
      <p:sp>
        <p:nvSpPr>
          <p:cNvPr id="286722" name="AutoShape 2"/>
          <p:cNvSpPr>
            <a:spLocks noChangeArrowheads="1"/>
          </p:cNvSpPr>
          <p:nvPr/>
        </p:nvSpPr>
        <p:spPr bwMode="auto">
          <a:xfrm>
            <a:off x="122238" y="841375"/>
            <a:ext cx="2697162" cy="821052"/>
          </a:xfrm>
          <a:prstGeom prst="flowChartProcess">
            <a:avLst/>
          </a:prstGeom>
          <a:solidFill>
            <a:srgbClr val="C2DBF6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Create 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Customer Payment 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Selection</a:t>
            </a:r>
          </a:p>
        </p:txBody>
      </p:sp>
      <p:sp>
        <p:nvSpPr>
          <p:cNvPr id="286723" name="AutoShape 3"/>
          <p:cNvSpPr>
            <a:spLocks noChangeArrowheads="1"/>
          </p:cNvSpPr>
          <p:nvPr/>
        </p:nvSpPr>
        <p:spPr bwMode="auto">
          <a:xfrm>
            <a:off x="2995407" y="956048"/>
            <a:ext cx="3940052" cy="762951"/>
          </a:xfrm>
          <a:prstGeom prst="flowChartProcess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 dirty="0">
                <a:latin typeface="+mj-lt"/>
              </a:rPr>
              <a:t>Create drafts with status </a:t>
            </a:r>
            <a:r>
              <a:rPr lang="en-US" sz="1400" b="1" i="1" dirty="0">
                <a:latin typeface="+mj-lt"/>
              </a:rPr>
              <a:t>Allocated</a:t>
            </a:r>
            <a:r>
              <a:rPr lang="en-US" sz="1400" b="1" dirty="0">
                <a:latin typeface="+mj-lt"/>
              </a:rPr>
              <a:t> based on due invoices</a:t>
            </a:r>
          </a:p>
          <a:p>
            <a:pPr algn="l"/>
            <a:r>
              <a:rPr lang="en-US" sz="1400" b="1" dirty="0">
                <a:latin typeface="+mj-lt"/>
              </a:rPr>
              <a:t>DR </a:t>
            </a:r>
            <a:r>
              <a:rPr lang="en-US" sz="1400" b="1" dirty="0" smtClean="0">
                <a:latin typeface="+mj-lt"/>
              </a:rPr>
              <a:t>  </a:t>
            </a:r>
            <a:r>
              <a:rPr lang="en-US" sz="1400" dirty="0" smtClean="0">
                <a:solidFill>
                  <a:srgbClr val="0033CC"/>
                </a:solidFill>
                <a:latin typeface="+mj-lt"/>
              </a:rPr>
              <a:t>PIP1 </a:t>
            </a:r>
            <a:r>
              <a:rPr lang="en-US" sz="1400" dirty="0">
                <a:solidFill>
                  <a:srgbClr val="0033CC"/>
                </a:solidFill>
                <a:latin typeface="+mj-lt"/>
              </a:rPr>
              <a:t>account </a:t>
            </a:r>
            <a:r>
              <a:rPr lang="en-US" sz="1400" b="1" dirty="0">
                <a:latin typeface="+mj-lt"/>
              </a:rPr>
              <a:t/>
            </a:r>
            <a:br>
              <a:rPr lang="en-US" sz="1400" b="1" dirty="0">
                <a:latin typeface="+mj-lt"/>
              </a:rPr>
            </a:br>
            <a:r>
              <a:rPr lang="en-US" sz="1400" b="1" dirty="0">
                <a:latin typeface="+mj-lt"/>
              </a:rPr>
              <a:t>CR </a:t>
            </a:r>
            <a:r>
              <a:rPr lang="en-US" sz="1400" b="1" dirty="0" smtClean="0">
                <a:latin typeface="+mj-lt"/>
              </a:rPr>
              <a:t>  </a:t>
            </a:r>
            <a:r>
              <a:rPr lang="en-US" sz="1400" dirty="0" smtClean="0">
                <a:solidFill>
                  <a:srgbClr val="0033CC"/>
                </a:solidFill>
                <a:latin typeface="+mj-lt"/>
              </a:rPr>
              <a:t>Sub-ledger </a:t>
            </a:r>
            <a:r>
              <a:rPr lang="en-US" sz="1400" dirty="0">
                <a:solidFill>
                  <a:srgbClr val="0033CC"/>
                </a:solidFill>
                <a:latin typeface="+mj-lt"/>
              </a:rPr>
              <a:t>and AR account </a:t>
            </a:r>
          </a:p>
        </p:txBody>
      </p:sp>
      <p:sp>
        <p:nvSpPr>
          <p:cNvPr id="286724" name="Text Box 4"/>
          <p:cNvSpPr txBox="1">
            <a:spLocks noChangeArrowheads="1"/>
          </p:cNvSpPr>
          <p:nvPr/>
        </p:nvSpPr>
        <p:spPr bwMode="auto">
          <a:xfrm>
            <a:off x="5653646" y="1882598"/>
            <a:ext cx="69765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dirty="0">
                <a:solidFill>
                  <a:srgbClr val="0033CC"/>
                </a:solidFill>
                <a:latin typeface="+mj-lt"/>
              </a:rPr>
              <a:t>No</a:t>
            </a:r>
          </a:p>
        </p:txBody>
      </p:sp>
      <p:sp>
        <p:nvSpPr>
          <p:cNvPr id="286726" name="AutoShape 6"/>
          <p:cNvSpPr>
            <a:spLocks noChangeArrowheads="1"/>
          </p:cNvSpPr>
          <p:nvPr/>
        </p:nvSpPr>
        <p:spPr bwMode="auto">
          <a:xfrm>
            <a:off x="3563759" y="3036962"/>
            <a:ext cx="2380321" cy="694148"/>
          </a:xfrm>
          <a:prstGeom prst="flowChartProcess">
            <a:avLst/>
          </a:prstGeom>
          <a:solidFill>
            <a:srgbClr val="C2DBF6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en-US" sz="1800" b="1" dirty="0">
                <a:latin typeface="+mj-lt"/>
              </a:rPr>
              <a:t>Change status to</a:t>
            </a:r>
            <a:br>
              <a:rPr lang="en-US" sz="1800" b="1" dirty="0">
                <a:latin typeface="+mj-lt"/>
              </a:rPr>
            </a:br>
            <a:r>
              <a:rPr lang="en-US" sz="1800" b="1" dirty="0">
                <a:latin typeface="+mj-lt"/>
              </a:rPr>
              <a:t> </a:t>
            </a:r>
            <a:r>
              <a:rPr lang="en-US" sz="1800" b="1" i="1" u="sng" dirty="0">
                <a:latin typeface="+mj-lt"/>
              </a:rPr>
              <a:t>Accepted</a:t>
            </a:r>
          </a:p>
        </p:txBody>
      </p:sp>
      <p:sp>
        <p:nvSpPr>
          <p:cNvPr id="286727" name="AutoShape 7"/>
          <p:cNvSpPr>
            <a:spLocks noChangeArrowheads="1"/>
          </p:cNvSpPr>
          <p:nvPr/>
        </p:nvSpPr>
        <p:spPr bwMode="auto">
          <a:xfrm>
            <a:off x="246063" y="1951400"/>
            <a:ext cx="2440251" cy="623816"/>
          </a:xfrm>
          <a:prstGeom prst="flowChartProcess">
            <a:avLst/>
          </a:prstGeom>
          <a:solidFill>
            <a:srgbClr val="C2DBF6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Print drafts and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mail to customer</a:t>
            </a:r>
          </a:p>
        </p:txBody>
      </p:sp>
      <p:sp>
        <p:nvSpPr>
          <p:cNvPr id="286728" name="AutoShape 8"/>
          <p:cNvSpPr>
            <a:spLocks noChangeArrowheads="1"/>
          </p:cNvSpPr>
          <p:nvPr/>
        </p:nvSpPr>
        <p:spPr bwMode="auto">
          <a:xfrm>
            <a:off x="3526878" y="1674659"/>
            <a:ext cx="2440251" cy="1178828"/>
          </a:xfrm>
          <a:prstGeom prst="flowChartDecision">
            <a:avLst/>
          </a:prstGeom>
          <a:solidFill>
            <a:srgbClr val="C2DBF6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Customer signs</a:t>
            </a:r>
            <a:b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</a:b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for acceptance</a:t>
            </a:r>
          </a:p>
        </p:txBody>
      </p:sp>
      <p:sp>
        <p:nvSpPr>
          <p:cNvPr id="286729" name="Text Box 9"/>
          <p:cNvSpPr txBox="1">
            <a:spLocks noChangeArrowheads="1"/>
          </p:cNvSpPr>
          <p:nvPr/>
        </p:nvSpPr>
        <p:spPr bwMode="auto">
          <a:xfrm>
            <a:off x="4866865" y="2670012"/>
            <a:ext cx="69765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dirty="0">
                <a:solidFill>
                  <a:srgbClr val="0033CC"/>
                </a:solidFill>
                <a:latin typeface="+mj-lt"/>
              </a:rPr>
              <a:t>Yes</a:t>
            </a:r>
          </a:p>
        </p:txBody>
      </p:sp>
      <p:cxnSp>
        <p:nvCxnSpPr>
          <p:cNvPr id="286730" name="AutoShape 10"/>
          <p:cNvCxnSpPr>
            <a:cxnSpLocks noChangeShapeType="1"/>
            <a:stCxn id="286727" idx="3"/>
            <a:endCxn id="286728" idx="1"/>
          </p:cNvCxnSpPr>
          <p:nvPr/>
        </p:nvCxnSpPr>
        <p:spPr bwMode="auto">
          <a:xfrm>
            <a:off x="2700144" y="2263308"/>
            <a:ext cx="812905" cy="1529"/>
          </a:xfrm>
          <a:prstGeom prst="straightConnector1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  <p:sp>
        <p:nvSpPr>
          <p:cNvPr id="286731" name="AutoShape 11"/>
          <p:cNvSpPr>
            <a:spLocks noChangeArrowheads="1"/>
          </p:cNvSpPr>
          <p:nvPr/>
        </p:nvSpPr>
        <p:spPr bwMode="auto">
          <a:xfrm>
            <a:off x="3150392" y="4871715"/>
            <a:ext cx="2380320" cy="608526"/>
          </a:xfrm>
          <a:prstGeom prst="flowChartProcess">
            <a:avLst/>
          </a:prstGeom>
          <a:solidFill>
            <a:srgbClr val="C2DBF6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en-US" sz="1800" b="1" dirty="0">
                <a:latin typeface="+mj-lt"/>
              </a:rPr>
              <a:t>Banking Entry</a:t>
            </a:r>
            <a:br>
              <a:rPr lang="en-US" sz="1800" b="1" dirty="0">
                <a:latin typeface="+mj-lt"/>
              </a:rPr>
            </a:br>
            <a:r>
              <a:rPr lang="en-US" sz="1800" b="1" dirty="0">
                <a:latin typeface="+mj-lt"/>
              </a:rPr>
              <a:t> status </a:t>
            </a:r>
            <a:r>
              <a:rPr lang="en-US" sz="1800" b="1" i="1" u="sng" dirty="0">
                <a:latin typeface="+mj-lt"/>
              </a:rPr>
              <a:t>Paid</a:t>
            </a:r>
          </a:p>
        </p:txBody>
      </p:sp>
      <p:sp>
        <p:nvSpPr>
          <p:cNvPr id="286732" name="AutoShape 12"/>
          <p:cNvSpPr>
            <a:spLocks noChangeArrowheads="1"/>
          </p:cNvSpPr>
          <p:nvPr/>
        </p:nvSpPr>
        <p:spPr bwMode="auto">
          <a:xfrm>
            <a:off x="5544542" y="4802912"/>
            <a:ext cx="2872058" cy="762951"/>
          </a:xfrm>
          <a:prstGeom prst="flowChartProcess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 dirty="0">
                <a:latin typeface="+mj-lt"/>
              </a:rPr>
              <a:t>DR </a:t>
            </a:r>
            <a:r>
              <a:rPr lang="en-US" sz="1400" b="1" dirty="0" smtClean="0">
                <a:latin typeface="+mj-lt"/>
              </a:rPr>
              <a:t>  </a:t>
            </a:r>
            <a:r>
              <a:rPr lang="en-US" sz="1400" dirty="0" smtClean="0">
                <a:solidFill>
                  <a:srgbClr val="0033CC"/>
                </a:solidFill>
                <a:latin typeface="+mj-lt"/>
              </a:rPr>
              <a:t>Bank </a:t>
            </a:r>
            <a:r>
              <a:rPr lang="en-US" sz="1400" dirty="0">
                <a:solidFill>
                  <a:srgbClr val="0033CC"/>
                </a:solidFill>
                <a:latin typeface="+mj-lt"/>
              </a:rPr>
              <a:t>account</a:t>
            </a:r>
          </a:p>
          <a:p>
            <a:pPr algn="l"/>
            <a:r>
              <a:rPr lang="en-US" sz="1400" b="1" dirty="0">
                <a:latin typeface="+mj-lt"/>
              </a:rPr>
              <a:t>CR </a:t>
            </a:r>
            <a:r>
              <a:rPr lang="en-US" sz="1400" b="1" dirty="0" smtClean="0">
                <a:latin typeface="+mj-lt"/>
              </a:rPr>
              <a:t>  </a:t>
            </a:r>
            <a:r>
              <a:rPr lang="en-US" sz="1400" dirty="0" smtClean="0">
                <a:solidFill>
                  <a:srgbClr val="0033CC"/>
                </a:solidFill>
                <a:latin typeface="+mj-lt"/>
              </a:rPr>
              <a:t>PIP3 </a:t>
            </a:r>
            <a:r>
              <a:rPr lang="en-US" sz="1400" dirty="0">
                <a:solidFill>
                  <a:srgbClr val="0033CC"/>
                </a:solidFill>
                <a:latin typeface="+mj-lt"/>
              </a:rPr>
              <a:t>account</a:t>
            </a:r>
          </a:p>
        </p:txBody>
      </p:sp>
      <p:sp>
        <p:nvSpPr>
          <p:cNvPr id="286733" name="AutoShape 13"/>
          <p:cNvSpPr>
            <a:spLocks noChangeArrowheads="1"/>
          </p:cNvSpPr>
          <p:nvPr/>
        </p:nvSpPr>
        <p:spPr bwMode="auto">
          <a:xfrm>
            <a:off x="259893" y="4587328"/>
            <a:ext cx="2440251" cy="1178829"/>
          </a:xfrm>
          <a:prstGeom prst="flowChartDecision">
            <a:avLst/>
          </a:prstGeom>
          <a:solidFill>
            <a:srgbClr val="C2DBF6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Bank clears draft</a:t>
            </a:r>
          </a:p>
        </p:txBody>
      </p:sp>
      <p:sp>
        <p:nvSpPr>
          <p:cNvPr id="286734" name="Text Box 14"/>
          <p:cNvSpPr txBox="1">
            <a:spLocks noChangeArrowheads="1"/>
          </p:cNvSpPr>
          <p:nvPr/>
        </p:nvSpPr>
        <p:spPr bwMode="auto">
          <a:xfrm>
            <a:off x="968304" y="5697354"/>
            <a:ext cx="69765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dirty="0">
                <a:solidFill>
                  <a:srgbClr val="0033CC"/>
                </a:solidFill>
                <a:latin typeface="+mj-lt"/>
              </a:rPr>
              <a:t>No</a:t>
            </a:r>
          </a:p>
        </p:txBody>
      </p:sp>
      <p:sp>
        <p:nvSpPr>
          <p:cNvPr id="286735" name="AutoShape 15"/>
          <p:cNvSpPr>
            <a:spLocks noChangeArrowheads="1"/>
          </p:cNvSpPr>
          <p:nvPr/>
        </p:nvSpPr>
        <p:spPr bwMode="auto">
          <a:xfrm>
            <a:off x="3164221" y="5749338"/>
            <a:ext cx="2380321" cy="608526"/>
          </a:xfrm>
          <a:prstGeom prst="flowChartProcess">
            <a:avLst/>
          </a:prstGeom>
          <a:solidFill>
            <a:srgbClr val="C2DBF6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en-US" sz="1800" b="1" dirty="0">
                <a:latin typeface="+mj-lt"/>
              </a:rPr>
              <a:t>Banking Entry</a:t>
            </a:r>
            <a:br>
              <a:rPr lang="en-US" sz="1800" b="1" dirty="0">
                <a:latin typeface="+mj-lt"/>
              </a:rPr>
            </a:br>
            <a:r>
              <a:rPr lang="en-US" sz="1800" b="1" dirty="0">
                <a:latin typeface="+mj-lt"/>
              </a:rPr>
              <a:t>status </a:t>
            </a:r>
            <a:r>
              <a:rPr lang="en-US" sz="1800" b="1" i="1" u="sng" dirty="0">
                <a:latin typeface="+mj-lt"/>
              </a:rPr>
              <a:t>Bounced</a:t>
            </a:r>
          </a:p>
        </p:txBody>
      </p:sp>
      <p:cxnSp>
        <p:nvCxnSpPr>
          <p:cNvPr id="286736" name="AutoShape 16"/>
          <p:cNvCxnSpPr>
            <a:cxnSpLocks noChangeShapeType="1"/>
            <a:stCxn id="286733" idx="3"/>
            <a:endCxn id="286731" idx="1"/>
          </p:cNvCxnSpPr>
          <p:nvPr/>
        </p:nvCxnSpPr>
        <p:spPr bwMode="auto">
          <a:xfrm flipV="1">
            <a:off x="2713974" y="5175979"/>
            <a:ext cx="422587" cy="1528"/>
          </a:xfrm>
          <a:prstGeom prst="straightConnector1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  <p:sp>
        <p:nvSpPr>
          <p:cNvPr id="286737" name="AutoShape 17"/>
          <p:cNvSpPr>
            <a:spLocks noChangeArrowheads="1"/>
          </p:cNvSpPr>
          <p:nvPr/>
        </p:nvSpPr>
        <p:spPr bwMode="auto">
          <a:xfrm>
            <a:off x="5582959" y="5675948"/>
            <a:ext cx="2872059" cy="762952"/>
          </a:xfrm>
          <a:prstGeom prst="flowChartProcess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 dirty="0">
                <a:latin typeface="+mj-lt"/>
              </a:rPr>
              <a:t>DR </a:t>
            </a:r>
            <a:r>
              <a:rPr lang="en-US" sz="1400" b="1" dirty="0" smtClean="0">
                <a:latin typeface="+mj-lt"/>
              </a:rPr>
              <a:t>  </a:t>
            </a:r>
            <a:r>
              <a:rPr lang="en-US" sz="1400" dirty="0" smtClean="0">
                <a:solidFill>
                  <a:srgbClr val="0033CC"/>
                </a:solidFill>
                <a:latin typeface="+mj-lt"/>
              </a:rPr>
              <a:t>Sub-ledger </a:t>
            </a:r>
            <a:r>
              <a:rPr lang="en-US" sz="1400" dirty="0">
                <a:solidFill>
                  <a:srgbClr val="0033CC"/>
                </a:solidFill>
                <a:latin typeface="+mj-lt"/>
              </a:rPr>
              <a:t>and AR account </a:t>
            </a:r>
            <a:r>
              <a:rPr lang="en-US" sz="1400" b="1" dirty="0">
                <a:latin typeface="+mj-lt"/>
              </a:rPr>
              <a:t/>
            </a:r>
            <a:br>
              <a:rPr lang="en-US" sz="1400" b="1" dirty="0">
                <a:latin typeface="+mj-lt"/>
              </a:rPr>
            </a:br>
            <a:r>
              <a:rPr lang="en-US" sz="1400" b="1" dirty="0">
                <a:latin typeface="+mj-lt"/>
              </a:rPr>
              <a:t>CR </a:t>
            </a:r>
            <a:r>
              <a:rPr lang="en-US" sz="1400" b="1" dirty="0" smtClean="0">
                <a:latin typeface="+mj-lt"/>
              </a:rPr>
              <a:t>  </a:t>
            </a:r>
            <a:r>
              <a:rPr lang="en-US" sz="1400" dirty="0" smtClean="0">
                <a:solidFill>
                  <a:srgbClr val="0033CC"/>
                </a:solidFill>
                <a:latin typeface="+mj-lt"/>
              </a:rPr>
              <a:t>PIP3 </a:t>
            </a:r>
            <a:r>
              <a:rPr lang="en-US" sz="1400" dirty="0">
                <a:solidFill>
                  <a:srgbClr val="0033CC"/>
                </a:solidFill>
                <a:latin typeface="+mj-lt"/>
              </a:rPr>
              <a:t>account CR</a:t>
            </a:r>
          </a:p>
          <a:p>
            <a:pPr algn="l"/>
            <a:r>
              <a:rPr lang="en-US" sz="1400" dirty="0">
                <a:latin typeface="+mj-lt"/>
              </a:rPr>
              <a:t>Invoices reopened   </a:t>
            </a:r>
          </a:p>
        </p:txBody>
      </p:sp>
      <p:sp>
        <p:nvSpPr>
          <p:cNvPr id="286738" name="AutoShape 18"/>
          <p:cNvSpPr>
            <a:spLocks noChangeArrowheads="1"/>
          </p:cNvSpPr>
          <p:nvPr/>
        </p:nvSpPr>
        <p:spPr bwMode="auto">
          <a:xfrm>
            <a:off x="295237" y="3069071"/>
            <a:ext cx="2380320" cy="625344"/>
          </a:xfrm>
          <a:prstGeom prst="flowChartProcess">
            <a:avLst/>
          </a:prstGeom>
          <a:solidFill>
            <a:srgbClr val="C2DBF6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en-US" sz="1800" b="1" dirty="0">
                <a:latin typeface="+mj-lt"/>
              </a:rPr>
              <a:t>Change status</a:t>
            </a:r>
            <a:br>
              <a:rPr lang="en-US" sz="1800" b="1" dirty="0">
                <a:latin typeface="+mj-lt"/>
              </a:rPr>
            </a:br>
            <a:r>
              <a:rPr lang="en-US" sz="1800" b="1" dirty="0">
                <a:latin typeface="+mj-lt"/>
              </a:rPr>
              <a:t> to </a:t>
            </a:r>
            <a:r>
              <a:rPr lang="en-US" sz="1800" b="1" i="1" u="sng" dirty="0">
                <a:latin typeface="+mj-lt"/>
              </a:rPr>
              <a:t>For Collection</a:t>
            </a:r>
          </a:p>
        </p:txBody>
      </p:sp>
      <p:cxnSp>
        <p:nvCxnSpPr>
          <p:cNvPr id="286739" name="AutoShape 19"/>
          <p:cNvCxnSpPr>
            <a:cxnSpLocks noChangeShapeType="1"/>
            <a:stCxn id="286733" idx="2"/>
            <a:endCxn id="286735" idx="1"/>
          </p:cNvCxnSpPr>
          <p:nvPr/>
        </p:nvCxnSpPr>
        <p:spPr bwMode="auto">
          <a:xfrm rot="16200000" flipH="1">
            <a:off x="2178363" y="5081573"/>
            <a:ext cx="273684" cy="1670374"/>
          </a:xfrm>
          <a:prstGeom prst="bentConnector2">
            <a:avLst/>
          </a:prstGeom>
          <a:noFill/>
          <a:ln w="28575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</p:cxnSp>
      <p:sp>
        <p:nvSpPr>
          <p:cNvPr id="286740" name="Text Box 20"/>
          <p:cNvSpPr txBox="1">
            <a:spLocks noChangeArrowheads="1"/>
          </p:cNvSpPr>
          <p:nvPr/>
        </p:nvSpPr>
        <p:spPr bwMode="auto">
          <a:xfrm>
            <a:off x="2386660" y="4795267"/>
            <a:ext cx="69765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dirty="0">
                <a:solidFill>
                  <a:srgbClr val="0033CC"/>
                </a:solidFill>
                <a:latin typeface="+mj-lt"/>
              </a:rPr>
              <a:t>Yes</a:t>
            </a:r>
          </a:p>
        </p:txBody>
      </p:sp>
      <p:sp>
        <p:nvSpPr>
          <p:cNvPr id="286741" name="AutoShape 21"/>
          <p:cNvSpPr>
            <a:spLocks noChangeArrowheads="1"/>
          </p:cNvSpPr>
          <p:nvPr/>
        </p:nvSpPr>
        <p:spPr bwMode="auto">
          <a:xfrm>
            <a:off x="6257563" y="1951400"/>
            <a:ext cx="2380320" cy="608526"/>
          </a:xfrm>
          <a:prstGeom prst="flowChartProcess">
            <a:avLst/>
          </a:prstGeom>
          <a:solidFill>
            <a:srgbClr val="C2DBF6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en-US" sz="1800" b="1" dirty="0">
                <a:latin typeface="+mj-lt"/>
              </a:rPr>
              <a:t>Change status to </a:t>
            </a:r>
            <a:br>
              <a:rPr lang="en-US" sz="1800" b="1" dirty="0">
                <a:latin typeface="+mj-lt"/>
              </a:rPr>
            </a:br>
            <a:r>
              <a:rPr lang="en-US" sz="1800" b="1" i="1" u="sng" dirty="0">
                <a:latin typeface="+mj-lt"/>
              </a:rPr>
              <a:t>Bounced</a:t>
            </a:r>
          </a:p>
        </p:txBody>
      </p:sp>
      <p:sp>
        <p:nvSpPr>
          <p:cNvPr id="286742" name="AutoShape 22"/>
          <p:cNvSpPr>
            <a:spLocks noChangeArrowheads="1"/>
          </p:cNvSpPr>
          <p:nvPr/>
        </p:nvSpPr>
        <p:spPr bwMode="auto">
          <a:xfrm>
            <a:off x="5956360" y="3347072"/>
            <a:ext cx="2872059" cy="762952"/>
          </a:xfrm>
          <a:prstGeom prst="flowChartProcess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 dirty="0">
                <a:latin typeface="+mj-lt"/>
              </a:rPr>
              <a:t>DR </a:t>
            </a:r>
            <a:r>
              <a:rPr lang="en-US" sz="1400" b="1" dirty="0" smtClean="0">
                <a:latin typeface="+mj-lt"/>
              </a:rPr>
              <a:t>  </a:t>
            </a:r>
            <a:r>
              <a:rPr lang="en-US" sz="1400" dirty="0" smtClean="0">
                <a:solidFill>
                  <a:srgbClr val="0033CC"/>
                </a:solidFill>
                <a:latin typeface="+mj-lt"/>
              </a:rPr>
              <a:t>PIP2 </a:t>
            </a:r>
            <a:r>
              <a:rPr lang="en-US" sz="1400" dirty="0">
                <a:solidFill>
                  <a:srgbClr val="0033CC"/>
                </a:solidFill>
                <a:latin typeface="+mj-lt"/>
              </a:rPr>
              <a:t>account </a:t>
            </a:r>
          </a:p>
          <a:p>
            <a:pPr algn="l"/>
            <a:r>
              <a:rPr lang="en-US" sz="1400" b="1" dirty="0">
                <a:latin typeface="+mj-lt"/>
              </a:rPr>
              <a:t>CR </a:t>
            </a:r>
            <a:r>
              <a:rPr lang="en-US" sz="1400" b="1" dirty="0" smtClean="0">
                <a:latin typeface="+mj-lt"/>
              </a:rPr>
              <a:t>  </a:t>
            </a:r>
            <a:r>
              <a:rPr lang="en-US" sz="1400" dirty="0" smtClean="0">
                <a:solidFill>
                  <a:srgbClr val="0033CC"/>
                </a:solidFill>
                <a:latin typeface="+mj-lt"/>
              </a:rPr>
              <a:t>PIP1 </a:t>
            </a:r>
            <a:r>
              <a:rPr lang="en-US" sz="1400" dirty="0">
                <a:solidFill>
                  <a:srgbClr val="0033CC"/>
                </a:solidFill>
                <a:latin typeface="+mj-lt"/>
              </a:rPr>
              <a:t>account</a:t>
            </a:r>
          </a:p>
        </p:txBody>
      </p:sp>
      <p:sp>
        <p:nvSpPr>
          <p:cNvPr id="286743" name="AutoShape 23"/>
          <p:cNvSpPr>
            <a:spLocks noChangeArrowheads="1"/>
          </p:cNvSpPr>
          <p:nvPr/>
        </p:nvSpPr>
        <p:spPr bwMode="auto">
          <a:xfrm>
            <a:off x="6170923" y="2561807"/>
            <a:ext cx="2601602" cy="762951"/>
          </a:xfrm>
          <a:prstGeom prst="flowChartProcess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 dirty="0">
                <a:latin typeface="+mj-lt"/>
              </a:rPr>
              <a:t>DR </a:t>
            </a:r>
            <a:r>
              <a:rPr lang="en-US" sz="1400" b="1" dirty="0" smtClean="0">
                <a:latin typeface="+mj-lt"/>
              </a:rPr>
              <a:t>  </a:t>
            </a:r>
            <a:r>
              <a:rPr lang="en-US" sz="1400" dirty="0" smtClean="0">
                <a:solidFill>
                  <a:srgbClr val="0033CC"/>
                </a:solidFill>
                <a:latin typeface="+mj-lt"/>
              </a:rPr>
              <a:t>Sub-ledger </a:t>
            </a:r>
            <a:r>
              <a:rPr lang="en-US" sz="1400" dirty="0">
                <a:solidFill>
                  <a:srgbClr val="0033CC"/>
                </a:solidFill>
                <a:latin typeface="+mj-lt"/>
              </a:rPr>
              <a:t>and AR account </a:t>
            </a:r>
            <a:r>
              <a:rPr lang="en-US" sz="1400" b="1" dirty="0">
                <a:latin typeface="+mj-lt"/>
              </a:rPr>
              <a:t/>
            </a:r>
            <a:br>
              <a:rPr lang="en-US" sz="1400" b="1" dirty="0">
                <a:latin typeface="+mj-lt"/>
              </a:rPr>
            </a:br>
            <a:r>
              <a:rPr lang="en-US" sz="1400" b="1" dirty="0" smtClean="0">
                <a:latin typeface="+mj-lt"/>
              </a:rPr>
              <a:t>CR   </a:t>
            </a:r>
            <a:r>
              <a:rPr lang="en-US" sz="1400" dirty="0">
                <a:solidFill>
                  <a:srgbClr val="0033CC"/>
                </a:solidFill>
                <a:latin typeface="+mj-lt"/>
              </a:rPr>
              <a:t>PIP1 account </a:t>
            </a:r>
          </a:p>
          <a:p>
            <a:pPr algn="l"/>
            <a:r>
              <a:rPr lang="en-US" sz="1400" dirty="0">
                <a:latin typeface="+mj-lt"/>
              </a:rPr>
              <a:t>Invoices reopened   </a:t>
            </a:r>
          </a:p>
        </p:txBody>
      </p:sp>
      <p:cxnSp>
        <p:nvCxnSpPr>
          <p:cNvPr id="286744" name="AutoShape 24"/>
          <p:cNvCxnSpPr>
            <a:cxnSpLocks noChangeShapeType="1"/>
          </p:cNvCxnSpPr>
          <p:nvPr/>
        </p:nvCxnSpPr>
        <p:spPr bwMode="auto">
          <a:xfrm flipV="1">
            <a:off x="5980960" y="2264838"/>
            <a:ext cx="262772" cy="9174"/>
          </a:xfrm>
          <a:prstGeom prst="straightConnector1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  <p:cxnSp>
        <p:nvCxnSpPr>
          <p:cNvPr id="286745" name="AutoShape 25"/>
          <p:cNvCxnSpPr>
            <a:cxnSpLocks noChangeShapeType="1"/>
            <a:stCxn id="286728" idx="2"/>
            <a:endCxn id="286726" idx="0"/>
          </p:cNvCxnSpPr>
          <p:nvPr/>
        </p:nvCxnSpPr>
        <p:spPr bwMode="auto">
          <a:xfrm>
            <a:off x="4747004" y="2867248"/>
            <a:ext cx="7684" cy="155954"/>
          </a:xfrm>
          <a:prstGeom prst="straightConnector1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  <p:sp>
        <p:nvSpPr>
          <p:cNvPr id="286746" name="AutoShape 26"/>
          <p:cNvSpPr>
            <a:spLocks noChangeArrowheads="1"/>
          </p:cNvSpPr>
          <p:nvPr/>
        </p:nvSpPr>
        <p:spPr bwMode="auto">
          <a:xfrm>
            <a:off x="295237" y="3692887"/>
            <a:ext cx="2380320" cy="694148"/>
          </a:xfrm>
          <a:prstGeom prst="flowChartProcess">
            <a:avLst/>
          </a:prstGeom>
          <a:solidFill>
            <a:srgbClr val="C2DBF6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en-US" sz="1800" b="1" dirty="0">
                <a:latin typeface="+mj-lt"/>
              </a:rPr>
              <a:t>Send drafts</a:t>
            </a:r>
            <a:br>
              <a:rPr lang="en-US" sz="1800" b="1" dirty="0">
                <a:latin typeface="+mj-lt"/>
              </a:rPr>
            </a:br>
            <a:r>
              <a:rPr lang="en-US" sz="1800" b="1" dirty="0">
                <a:latin typeface="+mj-lt"/>
              </a:rPr>
              <a:t>to bank</a:t>
            </a:r>
          </a:p>
        </p:txBody>
      </p:sp>
      <p:cxnSp>
        <p:nvCxnSpPr>
          <p:cNvPr id="286747" name="AutoShape 27"/>
          <p:cNvCxnSpPr>
            <a:cxnSpLocks noChangeShapeType="1"/>
            <a:stCxn id="286726" idx="1"/>
            <a:endCxn id="286738" idx="3"/>
          </p:cNvCxnSpPr>
          <p:nvPr/>
        </p:nvCxnSpPr>
        <p:spPr bwMode="auto">
          <a:xfrm flipH="1" flipV="1">
            <a:off x="2689387" y="3382507"/>
            <a:ext cx="860542" cy="1529"/>
          </a:xfrm>
          <a:prstGeom prst="straightConnector1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  <p:sp>
        <p:nvSpPr>
          <p:cNvPr id="286748" name="AutoShape 28"/>
          <p:cNvSpPr>
            <a:spLocks noChangeArrowheads="1"/>
          </p:cNvSpPr>
          <p:nvPr/>
        </p:nvSpPr>
        <p:spPr bwMode="auto">
          <a:xfrm>
            <a:off x="2663263" y="3729582"/>
            <a:ext cx="2872059" cy="762951"/>
          </a:xfrm>
          <a:prstGeom prst="flowChartProcess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 dirty="0">
                <a:latin typeface="+mj-lt"/>
              </a:rPr>
              <a:t>DR </a:t>
            </a:r>
            <a:r>
              <a:rPr lang="en-US" sz="1400" b="1" dirty="0" smtClean="0">
                <a:latin typeface="+mj-lt"/>
              </a:rPr>
              <a:t>  </a:t>
            </a:r>
            <a:r>
              <a:rPr lang="en-US" sz="1400" dirty="0" smtClean="0">
                <a:solidFill>
                  <a:srgbClr val="0033CC"/>
                </a:solidFill>
                <a:latin typeface="+mj-lt"/>
              </a:rPr>
              <a:t>PIP3 </a:t>
            </a:r>
            <a:r>
              <a:rPr lang="en-US" sz="1400" dirty="0">
                <a:solidFill>
                  <a:srgbClr val="0033CC"/>
                </a:solidFill>
                <a:latin typeface="+mj-lt"/>
              </a:rPr>
              <a:t>account</a:t>
            </a:r>
          </a:p>
          <a:p>
            <a:pPr algn="l"/>
            <a:r>
              <a:rPr lang="en-US" sz="1400" b="1" dirty="0" smtClean="0">
                <a:latin typeface="+mj-lt"/>
              </a:rPr>
              <a:t>CR   </a:t>
            </a:r>
            <a:r>
              <a:rPr lang="en-US" sz="1400" dirty="0" smtClean="0">
                <a:solidFill>
                  <a:srgbClr val="0033CC"/>
                </a:solidFill>
                <a:latin typeface="+mj-lt"/>
              </a:rPr>
              <a:t>PIP2 </a:t>
            </a:r>
            <a:r>
              <a:rPr lang="en-US" sz="1400" dirty="0">
                <a:solidFill>
                  <a:srgbClr val="0033CC"/>
                </a:solidFill>
                <a:latin typeface="+mj-lt"/>
              </a:rPr>
              <a:t>account </a:t>
            </a:r>
          </a:p>
        </p:txBody>
      </p:sp>
      <p:cxnSp>
        <p:nvCxnSpPr>
          <p:cNvPr id="286749" name="AutoShape 29"/>
          <p:cNvCxnSpPr>
            <a:cxnSpLocks noChangeShapeType="1"/>
            <a:stCxn id="286746" idx="2"/>
            <a:endCxn id="286733" idx="0"/>
          </p:cNvCxnSpPr>
          <p:nvPr/>
        </p:nvCxnSpPr>
        <p:spPr bwMode="auto">
          <a:xfrm flipH="1">
            <a:off x="1480018" y="4400795"/>
            <a:ext cx="6147" cy="172773"/>
          </a:xfrm>
          <a:prstGeom prst="straightConnector1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  <p:cxnSp>
        <p:nvCxnSpPr>
          <p:cNvPr id="286750" name="AutoShape 30"/>
          <p:cNvCxnSpPr>
            <a:cxnSpLocks noChangeShapeType="1"/>
            <a:stCxn id="286722" idx="2"/>
            <a:endCxn id="286727" idx="0"/>
          </p:cNvCxnSpPr>
          <p:nvPr/>
        </p:nvCxnSpPr>
        <p:spPr bwMode="auto">
          <a:xfrm rot="5400000">
            <a:off x="1324018" y="1804598"/>
            <a:ext cx="288973" cy="4630"/>
          </a:xfrm>
          <a:prstGeom prst="straightConnector1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Customer Invoice Record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EF-ARP-025</a:t>
            </a:r>
            <a:endParaRPr lang="en-US" dirty="0"/>
          </a:p>
        </p:txBody>
      </p:sp>
      <p:pic>
        <p:nvPicPr>
          <p:cNvPr id="4" name="Picture 3" descr="Cust-Inv-Creat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3387" y="1071562"/>
            <a:ext cx="7458075" cy="5248275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747" name="Rectangle 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anchor="ctr"/>
          <a:lstStyle/>
          <a:p>
            <a:r>
              <a:rPr lang="en-US"/>
              <a:t>Direct Debit</a:t>
            </a:r>
          </a:p>
        </p:txBody>
      </p:sp>
      <p:sp>
        <p:nvSpPr>
          <p:cNvPr id="19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EF-ARP-250</a:t>
            </a:r>
            <a:endParaRPr lang="en-US"/>
          </a:p>
        </p:txBody>
      </p:sp>
      <p:sp>
        <p:nvSpPr>
          <p:cNvPr id="287746" name="AutoShape 2"/>
          <p:cNvSpPr>
            <a:spLocks noChangeArrowheads="1"/>
          </p:cNvSpPr>
          <p:nvPr/>
        </p:nvSpPr>
        <p:spPr bwMode="auto">
          <a:xfrm>
            <a:off x="414338" y="869950"/>
            <a:ext cx="2516187" cy="852488"/>
          </a:xfrm>
          <a:prstGeom prst="flowChartProcess">
            <a:avLst/>
          </a:prstGeom>
          <a:solidFill>
            <a:srgbClr val="C2DBF6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Create 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Customer Payment </a:t>
            </a:r>
            <a:br>
              <a:rPr lang="en-US" sz="1800" b="1">
                <a:latin typeface="+mj-lt"/>
              </a:rPr>
            </a:br>
            <a:r>
              <a:rPr lang="en-US" sz="1800" b="1">
                <a:latin typeface="+mj-lt"/>
              </a:rPr>
              <a:t>Selection</a:t>
            </a:r>
          </a:p>
        </p:txBody>
      </p:sp>
      <p:sp>
        <p:nvSpPr>
          <p:cNvPr id="287748" name="AutoShape 4"/>
          <p:cNvSpPr>
            <a:spLocks noChangeArrowheads="1"/>
          </p:cNvSpPr>
          <p:nvPr/>
        </p:nvSpPr>
        <p:spPr bwMode="auto">
          <a:xfrm>
            <a:off x="3268663" y="4635500"/>
            <a:ext cx="2459037" cy="631825"/>
          </a:xfrm>
          <a:prstGeom prst="flowChartProcess">
            <a:avLst/>
          </a:prstGeom>
          <a:solidFill>
            <a:srgbClr val="C2DBF6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en-US" sz="1800" b="1" dirty="0">
                <a:latin typeface="+mj-lt"/>
              </a:rPr>
              <a:t>Banking Entry</a:t>
            </a:r>
            <a:br>
              <a:rPr lang="en-US" sz="1800" b="1" dirty="0">
                <a:latin typeface="+mj-lt"/>
              </a:rPr>
            </a:br>
            <a:r>
              <a:rPr lang="en-US" sz="1800" b="1" dirty="0">
                <a:latin typeface="+mj-lt"/>
              </a:rPr>
              <a:t> status </a:t>
            </a:r>
            <a:r>
              <a:rPr lang="en-US" sz="1800" b="1" i="1" u="sng" dirty="0">
                <a:latin typeface="+mj-lt"/>
              </a:rPr>
              <a:t>Paid</a:t>
            </a:r>
          </a:p>
        </p:txBody>
      </p:sp>
      <p:sp>
        <p:nvSpPr>
          <p:cNvPr id="287749" name="AutoShape 5"/>
          <p:cNvSpPr>
            <a:spLocks noChangeArrowheads="1"/>
          </p:cNvSpPr>
          <p:nvPr/>
        </p:nvSpPr>
        <p:spPr bwMode="auto">
          <a:xfrm>
            <a:off x="5741989" y="4564063"/>
            <a:ext cx="1916112" cy="792162"/>
          </a:xfrm>
          <a:prstGeom prst="flowChartProcess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 dirty="0">
                <a:latin typeface="+mj-lt"/>
              </a:rPr>
              <a:t>DR </a:t>
            </a:r>
            <a:r>
              <a:rPr lang="en-US" sz="1400" b="1" dirty="0" smtClean="0">
                <a:latin typeface="+mj-lt"/>
              </a:rPr>
              <a:t>  </a:t>
            </a:r>
            <a:r>
              <a:rPr lang="en-US" sz="1400" dirty="0" smtClean="0">
                <a:solidFill>
                  <a:srgbClr val="0033CC"/>
                </a:solidFill>
                <a:latin typeface="+mj-lt"/>
              </a:rPr>
              <a:t>Bank </a:t>
            </a:r>
            <a:r>
              <a:rPr lang="en-US" sz="1400" dirty="0">
                <a:solidFill>
                  <a:srgbClr val="0033CC"/>
                </a:solidFill>
                <a:latin typeface="+mj-lt"/>
              </a:rPr>
              <a:t>account </a:t>
            </a:r>
          </a:p>
          <a:p>
            <a:pPr algn="l"/>
            <a:r>
              <a:rPr lang="en-US" sz="1400" b="1" dirty="0">
                <a:latin typeface="+mj-lt"/>
              </a:rPr>
              <a:t>CR </a:t>
            </a:r>
            <a:r>
              <a:rPr lang="en-US" sz="1400" b="1" dirty="0" smtClean="0">
                <a:latin typeface="+mj-lt"/>
              </a:rPr>
              <a:t>  </a:t>
            </a:r>
            <a:r>
              <a:rPr lang="en-US" sz="1400" dirty="0" smtClean="0">
                <a:solidFill>
                  <a:srgbClr val="0033CC"/>
                </a:solidFill>
                <a:latin typeface="+mj-lt"/>
              </a:rPr>
              <a:t>PIP </a:t>
            </a:r>
            <a:r>
              <a:rPr lang="en-US" sz="1400" dirty="0">
                <a:solidFill>
                  <a:srgbClr val="0033CC"/>
                </a:solidFill>
                <a:latin typeface="+mj-lt"/>
              </a:rPr>
              <a:t>account </a:t>
            </a:r>
          </a:p>
        </p:txBody>
      </p:sp>
      <p:sp>
        <p:nvSpPr>
          <p:cNvPr id="287750" name="AutoShape 6"/>
          <p:cNvSpPr>
            <a:spLocks noChangeArrowheads="1"/>
          </p:cNvSpPr>
          <p:nvPr/>
        </p:nvSpPr>
        <p:spPr bwMode="auto">
          <a:xfrm>
            <a:off x="409575" y="4340225"/>
            <a:ext cx="2520950" cy="1223963"/>
          </a:xfrm>
          <a:prstGeom prst="flowChartDecision">
            <a:avLst/>
          </a:prstGeom>
          <a:solidFill>
            <a:srgbClr val="C2DBF6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 dirty="0">
                <a:latin typeface="+mj-lt"/>
              </a:rPr>
              <a:t>Bank confirms </a:t>
            </a:r>
            <a:br>
              <a:rPr lang="en-US" sz="1800" b="1" dirty="0">
                <a:latin typeface="+mj-lt"/>
              </a:rPr>
            </a:br>
            <a:r>
              <a:rPr lang="en-US" sz="1800" b="1" dirty="0">
                <a:latin typeface="+mj-lt"/>
              </a:rPr>
              <a:t>payment</a:t>
            </a:r>
          </a:p>
        </p:txBody>
      </p:sp>
      <p:sp>
        <p:nvSpPr>
          <p:cNvPr id="287751" name="Text Box 7"/>
          <p:cNvSpPr txBox="1">
            <a:spLocks noChangeArrowheads="1"/>
          </p:cNvSpPr>
          <p:nvPr/>
        </p:nvSpPr>
        <p:spPr bwMode="auto">
          <a:xfrm>
            <a:off x="1055688" y="5492750"/>
            <a:ext cx="720725" cy="33655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dirty="0">
                <a:solidFill>
                  <a:srgbClr val="0033CC"/>
                </a:solidFill>
                <a:latin typeface="+mj-lt"/>
              </a:rPr>
              <a:t>No</a:t>
            </a:r>
          </a:p>
        </p:txBody>
      </p:sp>
      <p:sp>
        <p:nvSpPr>
          <p:cNvPr id="287752" name="AutoShape 8"/>
          <p:cNvSpPr>
            <a:spLocks noChangeArrowheads="1"/>
          </p:cNvSpPr>
          <p:nvPr/>
        </p:nvSpPr>
        <p:spPr bwMode="auto">
          <a:xfrm>
            <a:off x="3282950" y="5546725"/>
            <a:ext cx="2459038" cy="631825"/>
          </a:xfrm>
          <a:prstGeom prst="flowChartProcess">
            <a:avLst/>
          </a:prstGeom>
          <a:solidFill>
            <a:srgbClr val="C2DBF6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en-US" sz="1800" b="1" dirty="0">
                <a:latin typeface="+mj-lt"/>
              </a:rPr>
              <a:t>Banking Entry</a:t>
            </a:r>
            <a:br>
              <a:rPr lang="en-US" sz="1800" b="1" dirty="0">
                <a:latin typeface="+mj-lt"/>
              </a:rPr>
            </a:br>
            <a:r>
              <a:rPr lang="en-US" sz="1800" b="1" dirty="0">
                <a:latin typeface="+mj-lt"/>
              </a:rPr>
              <a:t>status </a:t>
            </a:r>
            <a:r>
              <a:rPr lang="en-US" sz="1800" b="1" i="1" u="sng" dirty="0">
                <a:latin typeface="+mj-lt"/>
              </a:rPr>
              <a:t>Bounced</a:t>
            </a:r>
          </a:p>
        </p:txBody>
      </p:sp>
      <p:cxnSp>
        <p:nvCxnSpPr>
          <p:cNvPr id="287753" name="AutoShape 9"/>
          <p:cNvCxnSpPr>
            <a:cxnSpLocks noChangeShapeType="1"/>
            <a:stCxn id="287750" idx="3"/>
            <a:endCxn id="287748" idx="1"/>
          </p:cNvCxnSpPr>
          <p:nvPr/>
        </p:nvCxnSpPr>
        <p:spPr bwMode="auto">
          <a:xfrm flipV="1">
            <a:off x="2944813" y="4951413"/>
            <a:ext cx="309562" cy="1587"/>
          </a:xfrm>
          <a:prstGeom prst="straightConnector1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  <p:sp>
        <p:nvSpPr>
          <p:cNvPr id="287754" name="AutoShape 10"/>
          <p:cNvSpPr>
            <a:spLocks noChangeArrowheads="1"/>
          </p:cNvSpPr>
          <p:nvPr/>
        </p:nvSpPr>
        <p:spPr bwMode="auto">
          <a:xfrm>
            <a:off x="5781675" y="5470525"/>
            <a:ext cx="2967038" cy="792163"/>
          </a:xfrm>
          <a:prstGeom prst="flowChartProcess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 dirty="0">
                <a:latin typeface="+mj-lt"/>
              </a:rPr>
              <a:t>DR </a:t>
            </a:r>
            <a:r>
              <a:rPr lang="en-US" sz="1400" b="1" dirty="0" smtClean="0">
                <a:latin typeface="+mj-lt"/>
              </a:rPr>
              <a:t>  </a:t>
            </a:r>
            <a:r>
              <a:rPr lang="en-US" sz="1400" dirty="0" smtClean="0">
                <a:solidFill>
                  <a:srgbClr val="0033CC"/>
                </a:solidFill>
                <a:latin typeface="+mj-lt"/>
              </a:rPr>
              <a:t>Sub-ledger </a:t>
            </a:r>
            <a:r>
              <a:rPr lang="en-US" sz="1400" dirty="0">
                <a:solidFill>
                  <a:srgbClr val="0033CC"/>
                </a:solidFill>
                <a:latin typeface="+mj-lt"/>
              </a:rPr>
              <a:t>and AR account </a:t>
            </a:r>
          </a:p>
          <a:p>
            <a:pPr algn="l"/>
            <a:r>
              <a:rPr lang="en-US" sz="1400" b="1" dirty="0">
                <a:latin typeface="+mj-lt"/>
              </a:rPr>
              <a:t>CR </a:t>
            </a:r>
            <a:r>
              <a:rPr lang="en-US" sz="1400" b="1" dirty="0" smtClean="0">
                <a:latin typeface="+mj-lt"/>
              </a:rPr>
              <a:t>  </a:t>
            </a:r>
            <a:r>
              <a:rPr lang="en-US" sz="1400" dirty="0" smtClean="0">
                <a:solidFill>
                  <a:srgbClr val="0033CC"/>
                </a:solidFill>
                <a:latin typeface="+mj-lt"/>
              </a:rPr>
              <a:t>PIP </a:t>
            </a:r>
            <a:r>
              <a:rPr lang="en-US" sz="1400" dirty="0">
                <a:solidFill>
                  <a:srgbClr val="0033CC"/>
                </a:solidFill>
                <a:latin typeface="+mj-lt"/>
              </a:rPr>
              <a:t>account </a:t>
            </a:r>
          </a:p>
          <a:p>
            <a:pPr algn="l"/>
            <a:r>
              <a:rPr lang="en-US" sz="1200" b="1" dirty="0">
                <a:latin typeface="+mj-lt"/>
              </a:rPr>
              <a:t>Invoices reopened   </a:t>
            </a:r>
          </a:p>
        </p:txBody>
      </p:sp>
      <p:sp>
        <p:nvSpPr>
          <p:cNvPr id="287755" name="AutoShape 11"/>
          <p:cNvSpPr>
            <a:spLocks noChangeArrowheads="1"/>
          </p:cNvSpPr>
          <p:nvPr/>
        </p:nvSpPr>
        <p:spPr bwMode="auto">
          <a:xfrm>
            <a:off x="263524" y="2228535"/>
            <a:ext cx="2803525" cy="646428"/>
          </a:xfrm>
          <a:prstGeom prst="flowChartProcess">
            <a:avLst/>
          </a:prstGeom>
          <a:solidFill>
            <a:srgbClr val="C2DBF6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en-US" sz="1800" b="1" dirty="0">
                <a:latin typeface="+mj-lt"/>
              </a:rPr>
              <a:t>Customer Selection </a:t>
            </a:r>
            <a:br>
              <a:rPr lang="en-US" sz="1800" b="1" dirty="0">
                <a:latin typeface="+mj-lt"/>
              </a:rPr>
            </a:br>
            <a:r>
              <a:rPr lang="en-US" sz="1800" b="1" dirty="0">
                <a:latin typeface="+mj-lt"/>
              </a:rPr>
              <a:t>Execute (creates file)</a:t>
            </a:r>
          </a:p>
        </p:txBody>
      </p:sp>
      <p:cxnSp>
        <p:nvCxnSpPr>
          <p:cNvPr id="287756" name="AutoShape 12"/>
          <p:cNvCxnSpPr>
            <a:cxnSpLocks noChangeShapeType="1"/>
            <a:stCxn id="287750" idx="2"/>
            <a:endCxn id="287752" idx="1"/>
          </p:cNvCxnSpPr>
          <p:nvPr/>
        </p:nvCxnSpPr>
        <p:spPr bwMode="auto">
          <a:xfrm rot="16200000" flipH="1">
            <a:off x="2327275" y="4921250"/>
            <a:ext cx="284163" cy="1598613"/>
          </a:xfrm>
          <a:prstGeom prst="bentConnector2">
            <a:avLst/>
          </a:prstGeom>
          <a:noFill/>
          <a:ln w="28575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</p:cxnSp>
      <p:sp>
        <p:nvSpPr>
          <p:cNvPr id="287757" name="Text Box 13"/>
          <p:cNvSpPr txBox="1">
            <a:spLocks noChangeArrowheads="1"/>
          </p:cNvSpPr>
          <p:nvPr/>
        </p:nvSpPr>
        <p:spPr bwMode="auto">
          <a:xfrm>
            <a:off x="2606675" y="4556125"/>
            <a:ext cx="720725" cy="33655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dirty="0">
                <a:solidFill>
                  <a:srgbClr val="0033CC"/>
                </a:solidFill>
                <a:latin typeface="+mj-lt"/>
              </a:rPr>
              <a:t>Yes</a:t>
            </a:r>
          </a:p>
        </p:txBody>
      </p:sp>
      <p:sp>
        <p:nvSpPr>
          <p:cNvPr id="287758" name="AutoShape 14"/>
          <p:cNvSpPr>
            <a:spLocks noChangeArrowheads="1"/>
          </p:cNvSpPr>
          <p:nvPr/>
        </p:nvSpPr>
        <p:spPr bwMode="auto">
          <a:xfrm>
            <a:off x="263524" y="2876550"/>
            <a:ext cx="2803525" cy="717550"/>
          </a:xfrm>
          <a:prstGeom prst="flowChartProcess">
            <a:avLst/>
          </a:prstGeom>
          <a:solidFill>
            <a:srgbClr val="C2DBF6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en-US" sz="1800" b="1">
                <a:latin typeface="+mj-lt"/>
              </a:rPr>
              <a:t>Send file to bank</a:t>
            </a:r>
          </a:p>
        </p:txBody>
      </p:sp>
      <p:sp>
        <p:nvSpPr>
          <p:cNvPr id="287759" name="AutoShape 15"/>
          <p:cNvSpPr>
            <a:spLocks noChangeArrowheads="1"/>
          </p:cNvSpPr>
          <p:nvPr/>
        </p:nvSpPr>
        <p:spPr bwMode="auto">
          <a:xfrm>
            <a:off x="3416300" y="2154238"/>
            <a:ext cx="2967038" cy="792162"/>
          </a:xfrm>
          <a:prstGeom prst="flowChartProcess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 dirty="0">
                <a:latin typeface="+mj-lt"/>
              </a:rPr>
              <a:t>No GL effect</a:t>
            </a:r>
          </a:p>
        </p:txBody>
      </p:sp>
      <p:cxnSp>
        <p:nvCxnSpPr>
          <p:cNvPr id="287760" name="AutoShape 16"/>
          <p:cNvCxnSpPr>
            <a:cxnSpLocks noChangeShapeType="1"/>
            <a:stCxn id="287758" idx="2"/>
            <a:endCxn id="287750" idx="0"/>
          </p:cNvCxnSpPr>
          <p:nvPr/>
        </p:nvCxnSpPr>
        <p:spPr bwMode="auto">
          <a:xfrm rot="16200000" flipH="1">
            <a:off x="1294606" y="3964780"/>
            <a:ext cx="746125" cy="4763"/>
          </a:xfrm>
          <a:prstGeom prst="straightConnector1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  <p:cxnSp>
        <p:nvCxnSpPr>
          <p:cNvPr id="287761" name="AutoShape 17"/>
          <p:cNvCxnSpPr>
            <a:cxnSpLocks noChangeShapeType="1"/>
            <a:stCxn id="287746" idx="2"/>
            <a:endCxn id="287755" idx="0"/>
          </p:cNvCxnSpPr>
          <p:nvPr/>
        </p:nvCxnSpPr>
        <p:spPr bwMode="auto">
          <a:xfrm rot="5400000">
            <a:off x="1415812" y="1971914"/>
            <a:ext cx="506097" cy="7145"/>
          </a:xfrm>
          <a:prstGeom prst="straightConnector1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  <p:sp>
        <p:nvSpPr>
          <p:cNvPr id="287762" name="Text Box 18"/>
          <p:cNvSpPr txBox="1">
            <a:spLocks noChangeArrowheads="1"/>
          </p:cNvSpPr>
          <p:nvPr/>
        </p:nvSpPr>
        <p:spPr bwMode="auto">
          <a:xfrm>
            <a:off x="3289300" y="871538"/>
            <a:ext cx="3984625" cy="10156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  <a:spcAft>
                <a:spcPts val="1200"/>
              </a:spcAft>
            </a:pPr>
            <a:r>
              <a:rPr lang="en-US" sz="1200" b="1" dirty="0">
                <a:latin typeface="+mj-lt"/>
              </a:rPr>
              <a:t>Create direct debit payments based on due </a:t>
            </a:r>
            <a:r>
              <a:rPr lang="en-US" sz="1200" b="1" dirty="0" smtClean="0">
                <a:latin typeface="+mj-lt"/>
              </a:rPr>
              <a:t>invoices</a:t>
            </a:r>
            <a:br>
              <a:rPr lang="en-US" sz="1200" b="1" dirty="0" smtClean="0">
                <a:latin typeface="+mj-lt"/>
              </a:rPr>
            </a:br>
            <a:r>
              <a:rPr lang="en-US" sz="1200" b="1" dirty="0">
                <a:latin typeface="+mj-lt"/>
              </a:rPr>
              <a:t/>
            </a:r>
            <a:br>
              <a:rPr lang="en-US" sz="1200" b="1" dirty="0">
                <a:latin typeface="+mj-lt"/>
              </a:rPr>
            </a:br>
            <a:r>
              <a:rPr lang="en-US" sz="1200" b="1" dirty="0">
                <a:latin typeface="+mj-lt"/>
              </a:rPr>
              <a:t>DR </a:t>
            </a:r>
            <a:r>
              <a:rPr lang="en-US" sz="1200" b="1" dirty="0" smtClean="0">
                <a:latin typeface="+mj-lt"/>
              </a:rPr>
              <a:t>  </a:t>
            </a:r>
            <a:r>
              <a:rPr lang="en-US" sz="1200" dirty="0" smtClean="0">
                <a:solidFill>
                  <a:srgbClr val="0033CC"/>
                </a:solidFill>
                <a:latin typeface="+mj-lt"/>
              </a:rPr>
              <a:t>PIP account</a:t>
            </a:r>
            <a:r>
              <a:rPr lang="en-US" sz="1200" b="1" dirty="0">
                <a:latin typeface="+mj-lt"/>
              </a:rPr>
              <a:t/>
            </a:r>
            <a:br>
              <a:rPr lang="en-US" sz="1200" b="1" dirty="0">
                <a:latin typeface="+mj-lt"/>
              </a:rPr>
            </a:br>
            <a:r>
              <a:rPr lang="en-US" sz="1200" b="1" dirty="0">
                <a:latin typeface="+mj-lt"/>
              </a:rPr>
              <a:t>CR </a:t>
            </a:r>
            <a:r>
              <a:rPr lang="en-US" sz="1200" b="1" dirty="0" smtClean="0">
                <a:latin typeface="+mj-lt"/>
              </a:rPr>
              <a:t>  </a:t>
            </a:r>
            <a:r>
              <a:rPr lang="en-US" sz="1200" dirty="0" smtClean="0">
                <a:solidFill>
                  <a:srgbClr val="0033CC"/>
                </a:solidFill>
                <a:latin typeface="+mj-lt"/>
              </a:rPr>
              <a:t>Sub-ledger </a:t>
            </a:r>
            <a:r>
              <a:rPr lang="en-US" sz="1200" dirty="0">
                <a:solidFill>
                  <a:srgbClr val="0033CC"/>
                </a:solidFill>
                <a:latin typeface="+mj-lt"/>
              </a:rPr>
              <a:t>and AR account 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7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Drafts initiated by customer</a:t>
            </a:r>
          </a:p>
          <a:p>
            <a:pPr lvl="1"/>
            <a:r>
              <a:rPr lang="en-US" dirty="0"/>
              <a:t>Similar to checks</a:t>
            </a:r>
          </a:p>
          <a:p>
            <a:pPr>
              <a:spcBef>
                <a:spcPts val="1800"/>
              </a:spcBef>
            </a:pPr>
            <a:r>
              <a:rPr lang="en-US" dirty="0"/>
              <a:t>Promissory notes, </a:t>
            </a:r>
            <a:r>
              <a:rPr lang="en-US" dirty="0" smtClean="0"/>
              <a:t>summary </a:t>
            </a:r>
            <a:r>
              <a:rPr lang="en-US" dirty="0"/>
              <a:t>statements</a:t>
            </a:r>
          </a:p>
          <a:p>
            <a:pPr lvl="1"/>
            <a:r>
              <a:rPr lang="en-US" dirty="0"/>
              <a:t>Similar to checks</a:t>
            </a:r>
          </a:p>
          <a:p>
            <a:pPr>
              <a:spcBef>
                <a:spcPts val="1800"/>
              </a:spcBef>
            </a:pPr>
            <a:r>
              <a:rPr lang="en-US" dirty="0"/>
              <a:t>Cash and transfer</a:t>
            </a:r>
          </a:p>
          <a:p>
            <a:pPr lvl="1"/>
            <a:r>
              <a:rPr lang="en-US" dirty="0"/>
              <a:t>Processed directly in </a:t>
            </a:r>
            <a:r>
              <a:rPr lang="en-US" dirty="0" smtClean="0"/>
              <a:t>Banking Entry, Petty Cash</a:t>
            </a:r>
            <a:endParaRPr lang="en-US" dirty="0"/>
          </a:p>
          <a:p>
            <a:pPr lvl="1"/>
            <a:endParaRPr lang="en-US" dirty="0"/>
          </a:p>
        </p:txBody>
      </p:sp>
      <p:sp>
        <p:nvSpPr>
          <p:cNvPr id="288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Payment Instruments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EF-ARP-260</a:t>
            </a:r>
            <a:endParaRPr lang="en-US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8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800"/>
              </a:spcBef>
            </a:pPr>
            <a:r>
              <a:rPr lang="en-US" dirty="0"/>
              <a:t>Credit </a:t>
            </a:r>
            <a:r>
              <a:rPr lang="en-US" dirty="0" smtClean="0"/>
              <a:t>management</a:t>
            </a:r>
            <a:r>
              <a:rPr lang="en-US" dirty="0"/>
              <a:t>			 </a:t>
            </a:r>
            <a:r>
              <a:rPr lang="en-US" dirty="0">
                <a:sym typeface="Wingdings" pitchFamily="2" charset="2"/>
              </a:rPr>
              <a:t></a:t>
            </a:r>
            <a:endParaRPr lang="en-US" dirty="0"/>
          </a:p>
          <a:p>
            <a:pPr>
              <a:spcBef>
                <a:spcPts val="1800"/>
              </a:spcBef>
            </a:pPr>
            <a:r>
              <a:rPr lang="en-US" dirty="0"/>
              <a:t>Views and reports			 </a:t>
            </a:r>
            <a:r>
              <a:rPr lang="en-US" dirty="0">
                <a:sym typeface="Wingdings" pitchFamily="2" charset="2"/>
              </a:rPr>
              <a:t></a:t>
            </a:r>
            <a:endParaRPr lang="en-US" dirty="0"/>
          </a:p>
          <a:p>
            <a:pPr>
              <a:spcBef>
                <a:spcPts val="1800"/>
              </a:spcBef>
            </a:pPr>
            <a:r>
              <a:rPr lang="en-US" dirty="0"/>
              <a:t>AR </a:t>
            </a:r>
            <a:r>
              <a:rPr lang="en-US" dirty="0" smtClean="0"/>
              <a:t>payments</a:t>
            </a:r>
            <a:endParaRPr lang="en-US" dirty="0"/>
          </a:p>
          <a:p>
            <a:pPr lvl="1">
              <a:spcBef>
                <a:spcPts val="1200"/>
              </a:spcBef>
            </a:pPr>
            <a:r>
              <a:rPr lang="en-US" dirty="0"/>
              <a:t>Using payment instruments		  </a:t>
            </a:r>
            <a:r>
              <a:rPr lang="en-US" sz="2800" dirty="0">
                <a:sym typeface="Wingdings" pitchFamily="2" charset="2"/>
              </a:rPr>
              <a:t></a:t>
            </a:r>
            <a:endParaRPr lang="en-US" sz="2800" dirty="0"/>
          </a:p>
          <a:p>
            <a:pPr lvl="1">
              <a:spcBef>
                <a:spcPts val="1200"/>
              </a:spcBef>
            </a:pPr>
            <a:r>
              <a:rPr lang="en-US" dirty="0"/>
              <a:t>Finance charges</a:t>
            </a:r>
          </a:p>
          <a:p>
            <a:pPr lvl="1"/>
            <a:endParaRPr lang="en-US" dirty="0"/>
          </a:p>
        </p:txBody>
      </p:sp>
      <p:sp>
        <p:nvSpPr>
          <p:cNvPr id="291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AR Management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EF-ARP-270</a:t>
            </a:r>
            <a:endParaRPr lang="en-US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8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Enabled </a:t>
            </a:r>
            <a:r>
              <a:rPr lang="en-US" dirty="0"/>
              <a:t>during customer setup</a:t>
            </a:r>
          </a:p>
          <a:p>
            <a:pPr>
              <a:spcBef>
                <a:spcPts val="1800"/>
              </a:spcBef>
            </a:pPr>
            <a:r>
              <a:rPr lang="en-US" dirty="0"/>
              <a:t>Applied to overdue open items</a:t>
            </a:r>
          </a:p>
          <a:p>
            <a:pPr>
              <a:spcBef>
                <a:spcPts val="1800"/>
              </a:spcBef>
            </a:pPr>
            <a:r>
              <a:rPr lang="en-US" dirty="0"/>
              <a:t>Contested invoices </a:t>
            </a:r>
            <a:r>
              <a:rPr lang="en-US" dirty="0" smtClean="0"/>
              <a:t>(optional) </a:t>
            </a:r>
            <a:endParaRPr lang="en-US" dirty="0"/>
          </a:p>
          <a:p>
            <a:pPr>
              <a:spcBef>
                <a:spcPts val="1800"/>
              </a:spcBef>
            </a:pPr>
            <a:r>
              <a:rPr lang="en-US" dirty="0"/>
              <a:t>Run by currency</a:t>
            </a:r>
          </a:p>
          <a:p>
            <a:pPr>
              <a:spcBef>
                <a:spcPts val="1800"/>
              </a:spcBef>
            </a:pPr>
            <a:r>
              <a:rPr lang="en-US" dirty="0"/>
              <a:t>GL </a:t>
            </a:r>
            <a:r>
              <a:rPr lang="en-US" dirty="0" smtClean="0"/>
              <a:t>transactions effect</a:t>
            </a:r>
            <a:endParaRPr lang="en-US" dirty="0"/>
          </a:p>
          <a:p>
            <a:pPr lvl="1">
              <a:spcBef>
                <a:spcPts val="1200"/>
              </a:spcBef>
            </a:pPr>
            <a:r>
              <a:rPr lang="en-US" b="1" dirty="0"/>
              <a:t>DR</a:t>
            </a:r>
            <a:r>
              <a:rPr lang="en-US" dirty="0"/>
              <a:t>: </a:t>
            </a:r>
            <a:r>
              <a:rPr lang="en-US" sz="2000" dirty="0">
                <a:solidFill>
                  <a:srgbClr val="0033CC"/>
                </a:solidFill>
              </a:rPr>
              <a:t>Customer Control Account</a:t>
            </a:r>
          </a:p>
          <a:p>
            <a:pPr lvl="1">
              <a:spcBef>
                <a:spcPts val="1200"/>
              </a:spcBef>
            </a:pPr>
            <a:r>
              <a:rPr lang="en-US" b="1" dirty="0"/>
              <a:t>CR</a:t>
            </a:r>
            <a:r>
              <a:rPr lang="en-US" dirty="0"/>
              <a:t>: </a:t>
            </a:r>
            <a:r>
              <a:rPr lang="en-US" sz="2000" dirty="0">
                <a:solidFill>
                  <a:srgbClr val="0033CC"/>
                </a:solidFill>
              </a:rPr>
              <a:t>Sales Finance Account</a:t>
            </a:r>
          </a:p>
        </p:txBody>
      </p:sp>
      <p:sp>
        <p:nvSpPr>
          <p:cNvPr id="293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Finance Charge </a:t>
            </a:r>
            <a:r>
              <a:rPr lang="en-US" dirty="0" smtClean="0"/>
              <a:t>Key Features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EF-ARP-280</a:t>
            </a:r>
            <a:endParaRPr lang="en-US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Finance </a:t>
            </a:r>
            <a:r>
              <a:rPr lang="en-US" dirty="0" smtClean="0"/>
              <a:t>Charge Setup</a:t>
            </a:r>
            <a:endParaRPr lang="en-US" dirty="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EF-ARP-290</a:t>
            </a:r>
            <a:endParaRPr lang="en-US"/>
          </a:p>
        </p:txBody>
      </p:sp>
      <p:pic>
        <p:nvPicPr>
          <p:cNvPr id="29286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5263" y="915988"/>
            <a:ext cx="7208837" cy="4202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pic>
        <p:nvPicPr>
          <p:cNvPr id="292870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56188" y="3298825"/>
            <a:ext cx="3940175" cy="27701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292872" name="Rectangle 8"/>
          <p:cNvSpPr>
            <a:spLocks noChangeArrowheads="1"/>
          </p:cNvSpPr>
          <p:nvPr/>
        </p:nvSpPr>
        <p:spPr bwMode="auto">
          <a:xfrm>
            <a:off x="5362575" y="5648325"/>
            <a:ext cx="1001713" cy="160338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171" name="Rectangle 3"/>
          <p:cNvSpPr>
            <a:spLocks noGrp="1" noChangeArrowheads="1"/>
          </p:cNvSpPr>
          <p:nvPr>
            <p:ph idx="1"/>
          </p:nvPr>
        </p:nvSpPr>
        <p:spPr>
          <a:noFill/>
          <a:ln/>
        </p:spPr>
        <p:txBody>
          <a:bodyPr/>
          <a:lstStyle/>
          <a:p>
            <a:r>
              <a:rPr lang="en-US" dirty="0">
                <a:sym typeface="Wingdings" pitchFamily="2" charset="2"/>
              </a:rPr>
              <a:t>Header</a:t>
            </a:r>
          </a:p>
          <a:p>
            <a:pPr>
              <a:spcBef>
                <a:spcPts val="1800"/>
              </a:spcBef>
            </a:pPr>
            <a:r>
              <a:rPr lang="en-US" dirty="0" smtClean="0">
                <a:sym typeface="Wingdings" pitchFamily="2" charset="2"/>
              </a:rPr>
              <a:t>Seven tabs</a:t>
            </a:r>
            <a:endParaRPr lang="en-US" dirty="0">
              <a:sym typeface="Wingdings" pitchFamily="2" charset="2"/>
            </a:endParaRPr>
          </a:p>
          <a:p>
            <a:pPr lvl="1"/>
            <a:r>
              <a:rPr lang="en-US" dirty="0">
                <a:sym typeface="Wingdings" pitchFamily="2" charset="2"/>
              </a:rPr>
              <a:t>General</a:t>
            </a:r>
          </a:p>
          <a:p>
            <a:pPr lvl="1"/>
            <a:r>
              <a:rPr lang="en-US" dirty="0">
                <a:sym typeface="Wingdings" pitchFamily="2" charset="2"/>
              </a:rPr>
              <a:t>Addresses</a:t>
            </a:r>
          </a:p>
          <a:p>
            <a:pPr lvl="1"/>
            <a:r>
              <a:rPr lang="en-US" dirty="0">
                <a:sym typeface="Wingdings" pitchFamily="2" charset="2"/>
              </a:rPr>
              <a:t>Financial Info</a:t>
            </a:r>
          </a:p>
          <a:p>
            <a:pPr lvl="1"/>
            <a:r>
              <a:rPr lang="en-US" dirty="0">
                <a:sym typeface="Wingdings" pitchFamily="2" charset="2"/>
              </a:rPr>
              <a:t>Operational Info</a:t>
            </a:r>
          </a:p>
          <a:p>
            <a:pPr lvl="1"/>
            <a:r>
              <a:rPr lang="en-US" dirty="0">
                <a:sym typeface="Wingdings" pitchFamily="2" charset="2"/>
              </a:rPr>
              <a:t>Tax</a:t>
            </a:r>
          </a:p>
          <a:p>
            <a:pPr lvl="1"/>
            <a:r>
              <a:rPr lang="en-US" dirty="0">
                <a:sym typeface="Wingdings" pitchFamily="2" charset="2"/>
              </a:rPr>
              <a:t>CI Posting</a:t>
            </a:r>
          </a:p>
          <a:p>
            <a:pPr lvl="1"/>
            <a:r>
              <a:rPr lang="en-US" dirty="0">
                <a:sym typeface="Wingdings" pitchFamily="2" charset="2"/>
              </a:rPr>
              <a:t>Comments</a:t>
            </a:r>
          </a:p>
        </p:txBody>
      </p:sp>
      <p:sp>
        <p:nvSpPr>
          <p:cNvPr id="263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Customer Invoice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EF-ARP-030</a:t>
            </a:r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Customer Invoice, General Tab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EF-ARP-035</a:t>
            </a:r>
            <a:endParaRPr lang="en-US" dirty="0"/>
          </a:p>
        </p:txBody>
      </p:sp>
      <p:pic>
        <p:nvPicPr>
          <p:cNvPr id="4" name="Picture 3" descr="Cust-Inv-Gen-Ta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1512" y="1285875"/>
            <a:ext cx="7362825" cy="409575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81050" y="2162176"/>
            <a:ext cx="2562225" cy="219074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809626" y="3095625"/>
            <a:ext cx="2590800" cy="219075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809625" y="3543301"/>
            <a:ext cx="2562225" cy="219074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4295775" y="2143125"/>
            <a:ext cx="2238375" cy="276225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81050" y="4895850"/>
            <a:ext cx="6991350" cy="276225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609600" y="1044010"/>
            <a:ext cx="8229600" cy="5424523"/>
          </a:xfrm>
          <a:prstGeom prst="rect">
            <a:avLst/>
          </a:prstGeom>
          <a:noFill/>
          <a:ln/>
        </p:spPr>
        <p:txBody>
          <a:bodyPr/>
          <a:lstStyle/>
          <a:p>
            <a:pPr marL="342900" marR="0" lvl="0" indent="-342900" algn="l" defTabSz="4572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Invoice Type</a:t>
            </a:r>
          </a:p>
          <a:p>
            <a:pPr marL="742950" marR="0" lvl="1" indent="-285750" algn="l" defTabSz="4572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Lucida Grande"/>
              <a:buChar char="-"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Invoice</a:t>
            </a:r>
          </a:p>
          <a:p>
            <a:pPr marL="742950" marR="0" lvl="1" indent="-285750" algn="l" defTabSz="4572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Lucida Grande"/>
              <a:buChar char="-"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Invoice Correction</a:t>
            </a:r>
          </a:p>
          <a:p>
            <a:pPr marL="742950" marR="0" lvl="1" indent="-285750" algn="l" defTabSz="4572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Lucida Grande"/>
              <a:buChar char="-"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Credit Note</a:t>
            </a:r>
          </a:p>
          <a:p>
            <a:pPr marL="742950" marR="0" lvl="1" indent="-285750" algn="l" defTabSz="4572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Lucida Grande"/>
              <a:buChar char="-"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Credit Note Correction</a:t>
            </a:r>
          </a:p>
          <a:p>
            <a:pPr marL="742950" marR="0" lvl="1" indent="-285750" algn="l" defTabSz="4572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Lucida Grande"/>
              <a:buChar char="-"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Finance Charge</a:t>
            </a:r>
          </a:p>
          <a:p>
            <a:pPr marL="342900" marR="0" lvl="0" indent="-342900" algn="l" defTabSz="4572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TC Invoice Amount</a:t>
            </a:r>
          </a:p>
          <a:p>
            <a:pPr marL="342900" marR="0" lvl="0" indent="-342900" algn="l" defTabSz="4572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BC Invoice Amount</a:t>
            </a:r>
          </a:p>
          <a:p>
            <a:pPr marL="742950" marR="0" lvl="1" indent="-285750" algn="l" defTabSz="4572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Lucida Grande"/>
              <a:buChar char="-"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Automatically calculated</a:t>
            </a:r>
          </a:p>
          <a:p>
            <a:pPr marL="742950" marR="0" lvl="1" indent="-285750" algn="l" defTabSz="4572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Lucida Grande"/>
              <a:buChar char="-"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Scale factor</a:t>
            </a:r>
          </a:p>
          <a:p>
            <a:pPr marL="342900" marR="0" lvl="0" indent="-342900" algn="l" defTabSz="4572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Daybook Code</a:t>
            </a:r>
          </a:p>
          <a:p>
            <a:pPr marL="742950" marR="0" lvl="1" indent="-285750" algn="l" defTabSz="4572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Lucida Grande"/>
              <a:buChar char="-"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Specific types</a:t>
            </a:r>
          </a:p>
          <a:p>
            <a:pPr marL="742950" marR="0" lvl="1" indent="-285750" algn="l" defTabSz="4572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Lucida Grande"/>
              <a:buChar char="-"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Primary layer posting</a:t>
            </a:r>
          </a:p>
          <a:p>
            <a:pPr marL="342900" marR="0" lvl="0" indent="-342900" algn="l" defTabSz="4572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Link to Invoice</a:t>
            </a:r>
          </a:p>
          <a:p>
            <a:pPr marL="742950" marR="0" lvl="1" indent="-285750" algn="l" defTabSz="4572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Lucida Grande"/>
              <a:buChar char="-"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Use with credit notes </a:t>
            </a:r>
          </a:p>
          <a:p>
            <a:pPr marL="342900" marR="0" lvl="0" indent="-342900" algn="l" defTabSz="4572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Adjustment</a:t>
            </a:r>
          </a:p>
          <a:p>
            <a:pPr marL="742950" marR="0" lvl="1" indent="-285750" algn="l" defTabSz="4572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Lucida Grande"/>
              <a:buChar char="-"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Invoice adjustment daybook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609600" y="335280"/>
            <a:ext cx="8229600" cy="70873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j-ea"/>
                <a:cs typeface="Century Gothic"/>
              </a:rPr>
              <a:t>General Tab – Key Fields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j-ea"/>
              <a:cs typeface="Century Gothic"/>
            </a:endParaRPr>
          </a:p>
        </p:txBody>
      </p:sp>
      <p:sp>
        <p:nvSpPr>
          <p:cNvPr id="5" name="Footer Placeholder 3"/>
          <p:cNvSpPr txBox="1">
            <a:spLocks/>
          </p:cNvSpPr>
          <p:nvPr/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EF-ARP-040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Address Tab – Key Fields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EF-ARP-050</a:t>
            </a:r>
            <a:endParaRPr lang="en-US" dirty="0"/>
          </a:p>
        </p:txBody>
      </p:sp>
      <p:pic>
        <p:nvPicPr>
          <p:cNvPr id="5" name="Picture 4" descr="Cust-Inv-Create-Address Ta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0025" y="1228725"/>
            <a:ext cx="5353050" cy="4381500"/>
          </a:xfrm>
          <a:prstGeom prst="rect">
            <a:avLst/>
          </a:prstGeom>
        </p:spPr>
      </p:pic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5629276" y="1272610"/>
            <a:ext cx="3314700" cy="18801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Ship from</a:t>
            </a:r>
          </a:p>
          <a:p>
            <a:pPr marL="285750" indent="-28575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Lucida Grande"/>
              <a:buChar char="-"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Current entity business relation</a:t>
            </a:r>
          </a:p>
          <a:p>
            <a:pPr marL="285750" indent="-28575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Lucida Grande"/>
              <a:buChar char="-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A</a:t>
            </a:r>
            <a:r>
              <a:rPr kumimoji="0" lang="en-US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ddress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type: head office</a:t>
            </a: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>
          <a:xfrm>
            <a:off x="5657851" y="3606235"/>
            <a:ext cx="3228974" cy="188016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Ship to</a:t>
            </a:r>
          </a:p>
          <a:p>
            <a:pPr marL="285750" indent="-28575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Lucida Grande"/>
              <a:buChar char="-"/>
            </a:pPr>
            <a: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Customer-specific</a:t>
            </a:r>
            <a:r>
              <a:rPr kumimoji="0" lang="en-US" sz="22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ship-to address</a:t>
            </a:r>
          </a:p>
          <a:p>
            <a:pPr marL="285750" indent="-28575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</a:pPr>
            <a:r>
              <a:rPr lang="en-GB" sz="2000" b="1" u="sng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Or</a:t>
            </a:r>
            <a:endParaRPr kumimoji="0" lang="en-US" sz="2000" b="1" i="0" u="sng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  <a:p>
            <a:pPr marL="285750" indent="-28575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Lucida Grande"/>
              <a:buChar char="-"/>
            </a:pPr>
            <a:r>
              <a:rPr 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Customer </a:t>
            </a:r>
            <a:r>
              <a:rPr lang="en-US" sz="2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headoffice</a:t>
            </a:r>
            <a:r>
              <a:rPr 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 address</a:t>
            </a:r>
            <a:endParaRPr kumimoji="0" lang="en-US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Financial Info Tab – Key Fields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EF-ARP-060</a:t>
            </a:r>
            <a:endParaRPr lang="en-US" dirty="0"/>
          </a:p>
        </p:txBody>
      </p:sp>
      <p:pic>
        <p:nvPicPr>
          <p:cNvPr id="4" name="Picture 3" descr="Cust-Inv-Create-Fin-Info Ta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1000125"/>
            <a:ext cx="8591550" cy="2705100"/>
          </a:xfrm>
          <a:prstGeom prst="rect">
            <a:avLst/>
          </a:prstGeom>
        </p:spPr>
      </p:pic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323851" y="3863410"/>
            <a:ext cx="3619499" cy="23754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tabLst/>
              <a:defRPr/>
            </a:pPr>
            <a:r>
              <a:rPr kumimoji="0" lang="en-US" sz="24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Credit</a:t>
            </a:r>
            <a:r>
              <a:rPr kumimoji="0" lang="en-US" sz="2400" b="0" i="0" u="sng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 Information</a:t>
            </a:r>
            <a:endParaRPr kumimoji="0" lang="en-US" sz="2400" b="0" i="0" u="sng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  <a:p>
            <a:pPr marL="285750" indent="-28575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Lucida Grande"/>
              <a:buChar char="-"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Terms</a:t>
            </a:r>
          </a:p>
          <a:p>
            <a:pPr marL="285750" indent="-28575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Lucida Grande"/>
              <a:buChar char="-"/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Due Date</a:t>
            </a:r>
          </a:p>
          <a:p>
            <a:pPr marL="285750" indent="-28575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Lucida Grande"/>
              <a:buChar char="-"/>
            </a:pPr>
            <a:r>
              <a:rPr kumimoji="0" lang="en-GB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Payment Date</a:t>
            </a:r>
          </a:p>
          <a:p>
            <a:pPr marL="742950" lvl="1" indent="-285750" algn="l" defTabSz="457200" fontAlgn="auto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Lucida Grande"/>
              <a:buChar char="-"/>
            </a:pPr>
            <a:r>
              <a:rPr lang="en-GB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Customer’s promised payment date</a:t>
            </a:r>
            <a:endParaRPr kumimoji="0" lang="en-GB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AR Process&amp;quot;&quot;/&gt;&lt;property id=&quot;20307&quot; value=&quot;343&quot;/&gt;&lt;/object&gt;&lt;object type=&quot;3&quot; unique_id=&quot;10005&quot;&gt;&lt;property id=&quot;20148&quot; value=&quot;5&quot;/&gt;&lt;property id=&quot;20300&quot; value=&quot;Slide 2 - &amp;quot;AR Process Overview&amp;quot;&quot;/&gt;&lt;property id=&quot;20307&quot; value=&quot;265&quot;/&gt;&lt;/object&gt;&lt;object type=&quot;3&quot; unique_id=&quot;10006&quot;&gt;&lt;property id=&quot;20148&quot; value=&quot;5&quot;/&gt;&lt;property id=&quot;20300&quot; value=&quot;Slide 3 - &amp;quot;Sales Flow Variants&amp;quot;&quot;/&gt;&lt;property id=&quot;20307&quot; value=&quot;307&quot;/&gt;&lt;/object&gt;&lt;object type=&quot;3&quot; unique_id=&quot;10007&quot;&gt;&lt;property id=&quot;20148&quot; value=&quot;5&quot;/&gt;&lt;property id=&quot;20300&quot; value=&quot;Slide 4 - &amp;quot;Customer Invoice&amp;quot;&quot;/&gt;&lt;property id=&quot;20307&quot; value=&quot;314&quot;/&gt;&lt;/object&gt;&lt;object type=&quot;3&quot; unique_id=&quot;10008&quot;&gt;&lt;property id=&quot;20148&quot; value=&quot;5&quot;/&gt;&lt;property id=&quot;20300&quot; value=&quot;Slide 5 - &amp;quot;General Tab Highlights&amp;quot;&quot;/&gt;&lt;property id=&quot;20307&quot; value=&quot;308&quot;/&gt;&lt;/object&gt;&lt;object type=&quot;3&quot; unique_id=&quot;10009&quot;&gt;&lt;property id=&quot;20148&quot; value=&quot;5&quot;/&gt;&lt;property id=&quot;20300&quot; value=&quot;Slide 6 - &amp;quot;Address Tab Highlights&amp;quot;&quot;/&gt;&lt;property id=&quot;20307&quot; value=&quot;309&quot;/&gt;&lt;/object&gt;&lt;object type=&quot;3&quot; unique_id=&quot;10010&quot;&gt;&lt;property id=&quot;20148&quot; value=&quot;5&quot;/&gt;&lt;property id=&quot;20300&quot; value=&quot;Slide 7 - &amp;quot;Financial Tab Highlights&amp;quot;&quot;/&gt;&lt;property id=&quot;20307&quot; value=&quot;310&quot;/&gt;&lt;/object&gt;&lt;object type=&quot;3&quot; unique_id=&quot;10011&quot;&gt;&lt;property id=&quot;20148&quot; value=&quot;5&quot;/&gt;&lt;property id=&quot;20300&quot; value=&quot;Slide 8 - &amp;quot;Operational &amp;amp; Tax Tabs - Highlights&amp;quot;&quot;/&gt;&lt;property id=&quot;20307&quot; value=&quot;311&quot;/&gt;&lt;/object&gt;&lt;object type=&quot;3&quot; unique_id=&quot;10012&quot;&gt;&lt;property id=&quot;20148&quot; value=&quot;5&quot;/&gt;&lt;property id=&quot;20300&quot; value=&quot;Slide 9 - &amp;quot;CI Posting Tab Highlights&amp;quot;&quot;/&gt;&lt;property id=&quot;20307&quot; value=&quot;315&quot;/&gt;&lt;/object&gt;&lt;object type=&quot;3&quot; unique_id=&quot;10013&quot;&gt;&lt;property id=&quot;20148&quot; value=&quot;5&quot;/&gt;&lt;property id=&quot;20300&quot; value=&quot;Slide 10 - &amp;quot;Modifiable Fields in Customer Invoice&amp;quot;&quot;/&gt;&lt;property id=&quot;20307&quot; value=&quot;316&quot;/&gt;&lt;/object&gt;&lt;object type=&quot;3&quot; unique_id=&quot;10014&quot;&gt;&lt;property id=&quot;20148&quot; value=&quot;5&quot;/&gt;&lt;property id=&quot;20300&quot; value=&quot;Slide 11 - &amp;quot;AR Process Overview&amp;quot;&quot;/&gt;&lt;property id=&quot;20307&quot; value=&quot;317&quot;/&gt;&lt;/object&gt;&lt;object type=&quot;3&quot; unique_id=&quot;10015&quot;&gt;&lt;property id=&quot;20148&quot; value=&quot;5&quot;/&gt;&lt;property id=&quot;20300&quot; value=&quot;Slide 12 - &amp;quot;AR Management Overview&amp;quot;&quot;/&gt;&lt;property id=&quot;20307&quot; value=&quot;319&quot;/&gt;&lt;/object&gt;&lt;object type=&quot;3&quot; unique_id=&quot;10016&quot;&gt;&lt;property id=&quot;20148&quot; value=&quot;5&quot;/&gt;&lt;property id=&quot;20300&quot; value=&quot;Slide 13 - &amp;quot;Credit Management Highlights&amp;quot;&quot;/&gt;&lt;property id=&quot;20307&quot; value=&quot;320&quot;/&gt;&lt;/object&gt;&lt;object type=&quot;3&quot; unique_id=&quot;10017&quot;&gt;&lt;property id=&quot;20148&quot; value=&quot;5&quot;/&gt;&lt;property id=&quot;20300&quot; value=&quot;Slide 14 - &amp;quot;AR Management Overview&amp;quot;&quot;/&gt;&lt;property id=&quot;20307&quot; value=&quot;339&quot;/&gt;&lt;/object&gt;&lt;object type=&quot;3&quot; unique_id=&quot;10018&quot;&gt;&lt;property id=&quot;20148&quot; value=&quot;5&quot;/&gt;&lt;property id=&quot;20300&quot; value=&quot;Slide 15 - &amp;quot;Views and Reports&amp;quot;&quot;/&gt;&lt;property id=&quot;20307&quot; value=&quot;325&quot;/&gt;&lt;/object&gt;&lt;object type=&quot;3&quot; unique_id=&quot;10019&quot;&gt;&lt;property id=&quot;20148&quot; value=&quot;5&quot;/&gt;&lt;property id=&quot;20300&quot; value=&quot;Slide 16 - &amp;quot;Customer Activity Dashboard Highlights&amp;quot;&quot;/&gt;&lt;property id=&quot;20307&quot; value=&quot;321&quot;/&gt;&lt;/object&gt;&lt;object type=&quot;3&quot; unique_id=&quot;10020&quot;&gt;&lt;property id=&quot;20148&quot; value=&quot;5&quot;/&gt;&lt;property id=&quot;20300&quot; value=&quot;Slide 17 - &amp;quot;Customer Aging Analysis Current Highlights&amp;quot;&quot;/&gt;&lt;property id=&quot;20307&quot; value=&quot;322&quot;/&gt;&lt;/object&gt;&lt;object type=&quot;3&quot; unique_id=&quot;10021&quot;&gt;&lt;property id=&quot;20148&quot; value=&quot;5&quot;/&gt;&lt;property id=&quot;20300&quot; value=&quot;Slide 18 - &amp;quot;Customer Statement of Account Highlights&amp;quot;&quot;/&gt;&lt;property id=&quot;20307&quot; value=&quot;323&quot;/&gt;&lt;/object&gt;&lt;object type=&quot;3&quot; unique_id=&quot;10022&quot;&gt;&lt;property id=&quot;20148&quot; value=&quot;5&quot;/&gt;&lt;property id=&quot;20300&quot; value=&quot;Slide 19 - &amp;quot;Reminder Highlights&amp;quot;&quot;/&gt;&lt;property id=&quot;20307&quot; value=&quot;324&quot;/&gt;&lt;/object&gt;&lt;object type=&quot;3&quot; unique_id=&quot;10023&quot;&gt;&lt;property id=&quot;20148&quot; value=&quot;5&quot;/&gt;&lt;property id=&quot;20300&quot; value=&quot;Slide 20 - &amp;quot;AR Management Overview&amp;quot;&quot;/&gt;&lt;property id=&quot;20307&quot; value=&quot;335&quot;/&gt;&lt;/object&gt;&lt;object type=&quot;3&quot; unique_id=&quot;10024&quot;&gt;&lt;property id=&quot;20148&quot; value=&quot;5&quot;/&gt;&lt;property id=&quot;20300&quot; value=&quot;Slide 21 - &amp;quot;AR Management: AR Payment&amp;quot;&quot;/&gt;&lt;property id=&quot;20307&quot; value=&quot;326&quot;/&gt;&lt;/object&gt;&lt;object type=&quot;3&quot; unique_id=&quot;10025&quot;&gt;&lt;property id=&quot;20148&quot; value=&quot;5&quot;/&gt;&lt;property id=&quot;20300&quot; value=&quot;Slide 22 - &amp;quot;Customer Payment Instruments&amp;quot;&quot;/&gt;&lt;property id=&quot;20307&quot; value=&quot;328&quot;/&gt;&lt;/object&gt;&lt;object type=&quot;3&quot; unique_id=&quot;10026&quot;&gt;&lt;property id=&quot;20148&quot; value=&quot;5&quot;/&gt;&lt;property id=&quot;20300&quot; value=&quot;Slide 23 - &amp;quot;Customer Payment Status Codes&amp;quot;&quot;/&gt;&lt;property id=&quot;20307&quot; value=&quot;340&quot;/&gt;&lt;/object&gt;&lt;object type=&quot;3&quot; unique_id=&quot;10027&quot;&gt;&lt;property id=&quot;20148&quot; value=&quot;5&quot;/&gt;&lt;property id=&quot;20300&quot; value=&quot;Slide 24 - &amp;quot;Customer Payment Status Flow&amp;quot;&quot;/&gt;&lt;property id=&quot;20307&quot; value=&quot;341&quot;/&gt;&lt;/object&gt;&lt;object type=&quot;3&quot; unique_id=&quot;10028&quot;&gt;&lt;property id=&quot;20148&quot; value=&quot;5&quot;/&gt;&lt;property id=&quot;20300&quot; value=&quot;Slide 25 - &amp;quot;Customer Payment Status Create&amp;quot;&quot;/&gt;&lt;property id=&quot;20307&quot; value=&quot;342&quot;/&gt;&lt;/object&gt;&lt;object type=&quot;3&quot; unique_id=&quot;10029&quot;&gt;&lt;property id=&quot;20148&quot; value=&quot;5&quot;/&gt;&lt;property id=&quot;20300&quot; value=&quot;Slide 26 - &amp;quot;Check Payment (Short Flow)&amp;quot;&quot;/&gt;&lt;property id=&quot;20307&quot; value=&quot;330&quot;/&gt;&lt;/object&gt;&lt;object type=&quot;3&quot; unique_id=&quot;10030&quot;&gt;&lt;property id=&quot;20148&quot; value=&quot;5&quot;/&gt;&lt;property id=&quot;20300&quot; value=&quot;Slide 27 - &amp;quot;Check Payment (Multiple PIP)&amp;quot;&quot;/&gt;&lt;property id=&quot;20307&quot; value=&quot;331&quot;/&gt;&lt;/object&gt;&lt;object type=&quot;3&quot; unique_id=&quot;10031&quot;&gt;&lt;property id=&quot;20148&quot; value=&quot;5&quot;/&gt;&lt;property id=&quot;20300&quot; value=&quot;Slide 28 - &amp;quot;Supplier-Initiated Drafts&amp;quot;&quot;/&gt;&lt;property id=&quot;20307&quot; value=&quot;332&quot;/&gt;&lt;/object&gt;&lt;object type=&quot;3&quot; unique_id=&quot;10032&quot;&gt;&lt;property id=&quot;20148&quot; value=&quot;5&quot;/&gt;&lt;property id=&quot;20300&quot; value=&quot;Slide 29 - &amp;quot;Direct Debit&amp;quot;&quot;/&gt;&lt;property id=&quot;20307&quot; value=&quot;333&quot;/&gt;&lt;/object&gt;&lt;object type=&quot;3&quot; unique_id=&quot;10033&quot;&gt;&lt;property id=&quot;20148&quot; value=&quot;5&quot;/&gt;&lt;property id=&quot;20300&quot; value=&quot;Slide 30 - &amp;quot;Other Payment Instruments&amp;quot;&quot;/&gt;&lt;property id=&quot;20307&quot; value=&quot;334&quot;/&gt;&lt;/object&gt;&lt;object type=&quot;3&quot; unique_id=&quot;10034&quot;&gt;&lt;property id=&quot;20148&quot; value=&quot;5&quot;/&gt;&lt;property id=&quot;20300&quot; value=&quot;Slide 31 - &amp;quot;AR Management&amp;quot;&quot;/&gt;&lt;property id=&quot;20307&quot; value=&quot;336&quot;/&gt;&lt;/object&gt;&lt;object type=&quot;3&quot; unique_id=&quot;10035&quot;&gt;&lt;property id=&quot;20148&quot; value=&quot;5&quot;/&gt;&lt;property id=&quot;20300&quot; value=&quot;Slide 32 - &amp;quot;Finance Charge Highlights&amp;quot;&quot;/&gt;&lt;property id=&quot;20307&quot; value=&quot;338&quot;/&gt;&lt;/object&gt;&lt;object type=&quot;3&quot; unique_id=&quot;10036&quot;&gt;&lt;property id=&quot;20148&quot; value=&quot;5&quot;/&gt;&lt;property id=&quot;20300&quot; value=&quot;Slide 33 - &amp;quot;Finance Charges&amp;quot;&quot;/&gt;&lt;property id=&quot;20307&quot; value=&quot;337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3535</TotalTime>
  <Words>1310</Words>
  <Application>Microsoft Office PowerPoint</Application>
  <PresentationFormat>On-screen Show (4:3)</PresentationFormat>
  <Paragraphs>384</Paragraphs>
  <Slides>44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5" baseType="lpstr">
      <vt:lpstr>QAD 2010 Template</vt:lpstr>
      <vt:lpstr>AR Process</vt:lpstr>
      <vt:lpstr>AR Process Overview</vt:lpstr>
      <vt:lpstr>Sales Flow Variants</vt:lpstr>
      <vt:lpstr>Customer Invoice Record</vt:lpstr>
      <vt:lpstr>Customer Invoice</vt:lpstr>
      <vt:lpstr>Customer Invoice, General Tab</vt:lpstr>
      <vt:lpstr>Slide 7</vt:lpstr>
      <vt:lpstr>Address Tab – Key Fields</vt:lpstr>
      <vt:lpstr>Financial Info Tab – Key Fields</vt:lpstr>
      <vt:lpstr>Operational Tab</vt:lpstr>
      <vt:lpstr>Tax Tab</vt:lpstr>
      <vt:lpstr>CI Posting Tab</vt:lpstr>
      <vt:lpstr>CI Posting Tab – Key Fields</vt:lpstr>
      <vt:lpstr>Modifiable Customer Invoice Data</vt:lpstr>
      <vt:lpstr>AR Process Overview</vt:lpstr>
      <vt:lpstr>AR Management Overview</vt:lpstr>
      <vt:lpstr>Credit Management Key Points</vt:lpstr>
      <vt:lpstr>AR Management Overview</vt:lpstr>
      <vt:lpstr>Views and Reports</vt:lpstr>
      <vt:lpstr>Customer Activity Dashboard</vt:lpstr>
      <vt:lpstr>Customer Activity Dashboard Key Features</vt:lpstr>
      <vt:lpstr>Customer Aging Analysis Current Report</vt:lpstr>
      <vt:lpstr>Customer Aging Analysis Key Features</vt:lpstr>
      <vt:lpstr>Customer Aging Analysis Key Features</vt:lpstr>
      <vt:lpstr>Customer Statement of Account Report</vt:lpstr>
      <vt:lpstr>Customer Statement of Account Key Features</vt:lpstr>
      <vt:lpstr>Reminder Letter Report</vt:lpstr>
      <vt:lpstr>Customer Reminder Letter Features</vt:lpstr>
      <vt:lpstr>AR Management Overview</vt:lpstr>
      <vt:lpstr>AR Management: AR Payments</vt:lpstr>
      <vt:lpstr>Customer Payment Instruments</vt:lpstr>
      <vt:lpstr>Customer Payment Status Codes</vt:lpstr>
      <vt:lpstr>Customer Payment Status Flow</vt:lpstr>
      <vt:lpstr>Customer Payment Status Create</vt:lpstr>
      <vt:lpstr>Customer Payment Create</vt:lpstr>
      <vt:lpstr>Customer Payment—Allocate</vt:lpstr>
      <vt:lpstr>Check Payment (Short Flow)</vt:lpstr>
      <vt:lpstr>Check Payment (Multiple PIP)</vt:lpstr>
      <vt:lpstr>Supplier-Initiated Drafts</vt:lpstr>
      <vt:lpstr>Direct Debit</vt:lpstr>
      <vt:lpstr>Other Payment Instruments</vt:lpstr>
      <vt:lpstr>AR Management</vt:lpstr>
      <vt:lpstr>Finance Charge Key Features</vt:lpstr>
      <vt:lpstr>Finance Charge Setup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QAD</dc:creator>
  <cp:lastModifiedBy>ymg</cp:lastModifiedBy>
  <cp:revision>229</cp:revision>
  <dcterms:created xsi:type="dcterms:W3CDTF">2006-05-18T22:11:08Z</dcterms:created>
  <dcterms:modified xsi:type="dcterms:W3CDTF">2013-05-08T13:33:14Z</dcterms:modified>
</cp:coreProperties>
</file>