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264" r:id="rId2"/>
    <p:sldId id="265" r:id="rId3"/>
    <p:sldId id="266" r:id="rId4"/>
    <p:sldId id="272" r:id="rId5"/>
    <p:sldId id="267" r:id="rId6"/>
    <p:sldId id="273" r:id="rId7"/>
    <p:sldId id="274" r:id="rId8"/>
    <p:sldId id="268" r:id="rId9"/>
    <p:sldId id="270" r:id="rId10"/>
  </p:sldIdLst>
  <p:sldSz cx="9144000" cy="6858000" type="screen4x3"/>
  <p:notesSz cx="6856413" cy="9083675"/>
  <p:custDataLst>
    <p:tags r:id="rId1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9CB5D4"/>
    <a:srgbClr val="FEA46A"/>
    <a:srgbClr val="FF8500"/>
    <a:srgbClr val="FFE354"/>
    <a:srgbClr val="6A9913"/>
    <a:srgbClr val="4BB69D"/>
    <a:srgbClr val="2461AA"/>
    <a:srgbClr val="716FB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6111" autoAdjust="0"/>
  </p:normalViewPr>
  <p:slideViewPr>
    <p:cSldViewPr snapToGrid="0">
      <p:cViewPr varScale="1">
        <p:scale>
          <a:sx n="100" d="100"/>
          <a:sy n="100" d="100"/>
        </p:scale>
        <p:origin x="-1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5532A461-BE70-49E5-AA34-081AFED42B7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A5BD36EF-CEC0-456B-B6F5-149E8B41CDD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49EE9-BB02-4D29-85FA-7254E257835E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F7E37-7405-43E1-B828-C5F8989BA4F4}" type="slidenum">
              <a:rPr lang="en-US"/>
              <a:pPr/>
              <a:t>2</a:t>
            </a:fld>
            <a:endParaRPr lang="en-US"/>
          </a:p>
        </p:txBody>
      </p:sp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Other financial postings:</a:t>
            </a:r>
          </a:p>
          <a:p>
            <a:pPr lvl="1"/>
            <a:r>
              <a:rPr lang="en-US"/>
              <a:t>Posting Templates</a:t>
            </a:r>
          </a:p>
          <a:p>
            <a:pPr lvl="1"/>
            <a:r>
              <a:rPr lang="en-US"/>
              <a:t>Reversing Transactions</a:t>
            </a:r>
          </a:p>
          <a:p>
            <a:pPr lvl="1"/>
            <a:r>
              <a:rPr lang="en-US"/>
              <a:t>Recurring Entry</a:t>
            </a:r>
          </a:p>
          <a:p>
            <a:pPr lvl="1"/>
            <a:r>
              <a:rPr lang="en-US"/>
              <a:t>Mass Layer Transfer</a:t>
            </a:r>
          </a:p>
          <a:p>
            <a:pPr lvl="1"/>
            <a:r>
              <a:rPr lang="en-US"/>
              <a:t>Open Item Adjustment</a:t>
            </a:r>
          </a:p>
          <a:p>
            <a:pPr lvl="1"/>
            <a:r>
              <a:rPr lang="en-US"/>
              <a:t>Revaluation posting</a:t>
            </a:r>
          </a:p>
          <a:p>
            <a:pPr lvl="1"/>
            <a:r>
              <a:rPr lang="en-US"/>
              <a:t>Cross company posting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5EE241-8A97-411B-B214-B8287EA495C8}" type="slidenum">
              <a:rPr lang="en-US"/>
              <a:pPr/>
              <a:t>6</a:t>
            </a:fld>
            <a:endParaRPr lang="en-US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Replacement:</a:t>
            </a:r>
          </a:p>
          <a:p>
            <a:pPr lvl="1"/>
            <a:r>
              <a:rPr lang="en-US"/>
              <a:t>JE is replacement posting for correction (reversal posting + correct posting)</a:t>
            </a:r>
          </a:p>
          <a:p>
            <a:r>
              <a:rPr lang="en-US"/>
              <a:t>Posting lines</a:t>
            </a:r>
          </a:p>
          <a:p>
            <a:pPr lvl="1"/>
            <a:r>
              <a:rPr lang="en-US"/>
              <a:t>Level 1</a:t>
            </a:r>
          </a:p>
          <a:p>
            <a:pPr lvl="1"/>
            <a:r>
              <a:rPr lang="en-US"/>
              <a:t>Sub-levels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1527AA-6944-4DA5-AD21-576D5F67FD2B}" type="slidenum">
              <a:rPr lang="en-US"/>
              <a:pPr/>
              <a:t>9</a:t>
            </a:fld>
            <a:endParaRPr lang="en-US"/>
          </a:p>
        </p:txBody>
      </p:sp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/>
              <a:t>Review unposted transactions</a:t>
            </a:r>
          </a:p>
          <a:p>
            <a:pPr lvl="1"/>
            <a:r>
              <a:rPr lang="en-US"/>
              <a:t>Unposted transactions inquiry (25.13.13)</a:t>
            </a:r>
          </a:p>
          <a:p>
            <a:pPr lvl="1"/>
            <a:r>
              <a:rPr lang="en-US"/>
              <a:t>Unposted transactions register (25.13.14)</a:t>
            </a:r>
          </a:p>
          <a:p>
            <a:pPr lvl="2"/>
            <a:r>
              <a:rPr lang="en-US"/>
              <a:t>Unbalanced only can be selected</a:t>
            </a:r>
          </a:p>
          <a:p>
            <a:pPr>
              <a:buFont typeface="Webdings" pitchFamily="18" charset="2"/>
              <a:buNone/>
            </a:pPr>
            <a:r>
              <a:rPr lang="en-US"/>
              <a:t>Post operation transactions to GL</a:t>
            </a:r>
          </a:p>
          <a:p>
            <a:pPr lvl="1"/>
            <a:r>
              <a:rPr lang="en-US"/>
              <a:t>Operational transaction post (25.13.7)</a:t>
            </a:r>
          </a:p>
          <a:p>
            <a:pPr lvl="2"/>
            <a:r>
              <a:rPr lang="en-US"/>
              <a:t>Selection by: entity, date, daybook</a:t>
            </a:r>
          </a:p>
          <a:p>
            <a:pPr>
              <a:buFont typeface="Webdings" pitchFamily="18" charset="2"/>
              <a:buNone/>
            </a:pPr>
            <a:r>
              <a:rPr lang="en-US"/>
              <a:t>Correct invalid data</a:t>
            </a:r>
          </a:p>
          <a:p>
            <a:pPr lvl="1"/>
            <a:r>
              <a:rPr lang="en-US"/>
              <a:t>Unposted GL transaction correction (25.13.16)</a:t>
            </a:r>
          </a:p>
          <a:p>
            <a:pPr lvl="2"/>
            <a:r>
              <a:rPr lang="en-US"/>
              <a:t>Update account, sub-account, cost center, project</a:t>
            </a:r>
          </a:p>
          <a:p>
            <a:pPr lvl="2"/>
            <a:r>
              <a:rPr lang="en-US"/>
              <a:t>Audit trail on changes (opt)</a:t>
            </a:r>
          </a:p>
          <a:p>
            <a:pPr lvl="3"/>
            <a:r>
              <a:rPr lang="en-US"/>
              <a:t>Set GL Transaction Audit Trail to Yes in  GL Op Transaction Control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Transactions Posting Basics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Transactions posting flow</a:t>
            </a:r>
          </a:p>
          <a:p>
            <a:pPr>
              <a:spcBef>
                <a:spcPts val="1800"/>
              </a:spcBef>
            </a:pPr>
            <a:r>
              <a:rPr lang="en-US" dirty="0"/>
              <a:t>Journal </a:t>
            </a:r>
            <a:r>
              <a:rPr lang="en-US" dirty="0" smtClean="0"/>
              <a:t>entries</a:t>
            </a:r>
            <a:endParaRPr lang="en-US" dirty="0"/>
          </a:p>
          <a:p>
            <a:pPr lvl="1"/>
            <a:r>
              <a:rPr lang="en-US" dirty="0"/>
              <a:t>Process flow</a:t>
            </a:r>
          </a:p>
          <a:p>
            <a:pPr lvl="1"/>
            <a:r>
              <a:rPr lang="en-US" dirty="0"/>
              <a:t>Highlights</a:t>
            </a:r>
          </a:p>
          <a:p>
            <a:pPr>
              <a:spcBef>
                <a:spcPts val="1800"/>
              </a:spcBef>
            </a:pPr>
            <a:r>
              <a:rPr lang="en-US" dirty="0"/>
              <a:t>Posting transactions from other modules</a:t>
            </a:r>
          </a:p>
          <a:p>
            <a:pPr lvl="1"/>
            <a:r>
              <a:rPr lang="en-US" dirty="0"/>
              <a:t>Setup prerequisites</a:t>
            </a:r>
          </a:p>
          <a:p>
            <a:pPr lvl="1"/>
            <a:r>
              <a:rPr lang="en-US" dirty="0"/>
              <a:t>Process flow</a:t>
            </a:r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Transactions Posting Flow</a:t>
            </a:r>
          </a:p>
        </p:txBody>
      </p:sp>
      <p:sp>
        <p:nvSpPr>
          <p:cNvPr id="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EF-TPB-030</a:t>
            </a:r>
            <a:endParaRPr lang="en-US"/>
          </a:p>
        </p:txBody>
      </p:sp>
      <p:sp>
        <p:nvSpPr>
          <p:cNvPr id="197663" name="Line 31"/>
          <p:cNvSpPr>
            <a:spLocks noChangeShapeType="1"/>
          </p:cNvSpPr>
          <p:nvPr/>
        </p:nvSpPr>
        <p:spPr bwMode="auto">
          <a:xfrm>
            <a:off x="5298716" y="3331504"/>
            <a:ext cx="3429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40" name="Line 8"/>
          <p:cNvSpPr>
            <a:spLocks noChangeShapeType="1"/>
          </p:cNvSpPr>
          <p:nvPr/>
        </p:nvSpPr>
        <p:spPr bwMode="auto">
          <a:xfrm>
            <a:off x="6030553" y="2434567"/>
            <a:ext cx="0" cy="61912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41" name="Rectangle 9"/>
          <p:cNvSpPr>
            <a:spLocks noChangeArrowheads="1"/>
          </p:cNvSpPr>
          <p:nvPr/>
        </p:nvSpPr>
        <p:spPr bwMode="auto">
          <a:xfrm>
            <a:off x="1806216" y="3799817"/>
            <a:ext cx="987425" cy="701675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Invoice Post</a:t>
            </a:r>
          </a:p>
        </p:txBody>
      </p:sp>
      <p:sp>
        <p:nvSpPr>
          <p:cNvPr id="197642" name="Rectangle 10"/>
          <p:cNvSpPr>
            <a:spLocks noChangeArrowheads="1"/>
          </p:cNvSpPr>
          <p:nvPr/>
        </p:nvSpPr>
        <p:spPr bwMode="auto">
          <a:xfrm>
            <a:off x="1783991" y="2729842"/>
            <a:ext cx="1016000" cy="744537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Financial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Transactions</a:t>
            </a:r>
          </a:p>
        </p:txBody>
      </p:sp>
      <p:sp>
        <p:nvSpPr>
          <p:cNvPr id="197643" name="Rectangle 11"/>
          <p:cNvSpPr>
            <a:spLocks noChangeArrowheads="1"/>
          </p:cNvSpPr>
          <p:nvPr/>
        </p:nvSpPr>
        <p:spPr bwMode="auto">
          <a:xfrm>
            <a:off x="4309703" y="4022067"/>
            <a:ext cx="1039813" cy="742950"/>
          </a:xfrm>
          <a:prstGeom prst="rect">
            <a:avLst/>
          </a:prstGeom>
          <a:solidFill>
            <a:srgbClr val="C0D3CE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Primary Layer</a:t>
            </a:r>
          </a:p>
        </p:txBody>
      </p:sp>
      <p:sp>
        <p:nvSpPr>
          <p:cNvPr id="197644" name="Rectangle 12"/>
          <p:cNvSpPr>
            <a:spLocks noChangeArrowheads="1"/>
          </p:cNvSpPr>
          <p:nvPr/>
        </p:nvSpPr>
        <p:spPr bwMode="auto">
          <a:xfrm>
            <a:off x="4309703" y="2942567"/>
            <a:ext cx="1041400" cy="744537"/>
          </a:xfrm>
          <a:prstGeom prst="rect">
            <a:avLst/>
          </a:prstGeom>
          <a:solidFill>
            <a:srgbClr val="EDD1C5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Transient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Layer</a:t>
            </a:r>
          </a:p>
        </p:txBody>
      </p:sp>
      <p:sp>
        <p:nvSpPr>
          <p:cNvPr id="197645" name="Rectangle 13"/>
          <p:cNvSpPr>
            <a:spLocks noChangeArrowheads="1"/>
          </p:cNvSpPr>
          <p:nvPr/>
        </p:nvSpPr>
        <p:spPr bwMode="auto">
          <a:xfrm>
            <a:off x="4297003" y="1999592"/>
            <a:ext cx="1039813" cy="744537"/>
          </a:xfrm>
          <a:prstGeom prst="rect">
            <a:avLst/>
          </a:prstGeom>
          <a:solidFill>
            <a:srgbClr val="C0C0C0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Secondary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Layer</a:t>
            </a:r>
          </a:p>
        </p:txBody>
      </p:sp>
      <p:sp>
        <p:nvSpPr>
          <p:cNvPr id="197646" name="Rectangle 14" descr="Wide upward diagonal"/>
          <p:cNvSpPr>
            <a:spLocks noChangeArrowheads="1"/>
          </p:cNvSpPr>
          <p:nvPr/>
        </p:nvSpPr>
        <p:spPr bwMode="auto">
          <a:xfrm>
            <a:off x="3174641" y="4742792"/>
            <a:ext cx="958850" cy="685800"/>
          </a:xfrm>
          <a:prstGeom prst="rect">
            <a:avLst/>
          </a:prstGeom>
          <a:pattFill prst="wdUpDiag">
            <a:fgClr>
              <a:srgbClr val="B5C5CF"/>
            </a:fgClr>
            <a:bgClr>
              <a:srgbClr val="FFFFFF"/>
            </a:bgClr>
          </a:patt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Posting</a:t>
            </a:r>
          </a:p>
        </p:txBody>
      </p:sp>
      <p:sp>
        <p:nvSpPr>
          <p:cNvPr id="197647" name="Rectangle 15"/>
          <p:cNvSpPr>
            <a:spLocks noChangeArrowheads="1"/>
          </p:cNvSpPr>
          <p:nvPr/>
        </p:nvSpPr>
        <p:spPr bwMode="auto">
          <a:xfrm>
            <a:off x="1806216" y="4742792"/>
            <a:ext cx="958850" cy="685800"/>
          </a:xfrm>
          <a:prstGeom prst="rect">
            <a:avLst/>
          </a:prstGeom>
          <a:solidFill>
            <a:srgbClr val="B5C5CF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Unposted 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Transactions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Table</a:t>
            </a:r>
          </a:p>
        </p:txBody>
      </p:sp>
      <p:sp>
        <p:nvSpPr>
          <p:cNvPr id="197648" name="Rectangle 16"/>
          <p:cNvSpPr>
            <a:spLocks noChangeArrowheads="1"/>
          </p:cNvSpPr>
          <p:nvPr/>
        </p:nvSpPr>
        <p:spPr bwMode="auto">
          <a:xfrm>
            <a:off x="590191" y="4742792"/>
            <a:ext cx="958850" cy="685800"/>
          </a:xfrm>
          <a:prstGeom prst="rect">
            <a:avLst/>
          </a:prstGeom>
          <a:solidFill>
            <a:srgbClr val="CFD9DF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>
              <a:spcBef>
                <a:spcPct val="100000"/>
              </a:spcBef>
            </a:pPr>
            <a:r>
              <a:rPr lang="en-US" sz="1000" b="1">
                <a:latin typeface="+mj-lt"/>
              </a:rPr>
              <a:t/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Unposted 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Operational</a:t>
            </a:r>
            <a:br>
              <a:rPr lang="en-US" sz="1000" b="1">
                <a:latin typeface="+mj-lt"/>
              </a:rPr>
            </a:br>
            <a:r>
              <a:rPr lang="en-US" sz="1000" b="1">
                <a:latin typeface="+mj-lt"/>
              </a:rPr>
              <a:t>Transactions</a:t>
            </a:r>
            <a:br>
              <a:rPr lang="en-US" sz="1000" b="1">
                <a:latin typeface="+mj-lt"/>
              </a:rPr>
            </a:br>
            <a:endParaRPr lang="en-US" sz="1000" b="1">
              <a:latin typeface="+mj-lt"/>
            </a:endParaRPr>
          </a:p>
        </p:txBody>
      </p:sp>
      <p:sp>
        <p:nvSpPr>
          <p:cNvPr id="197649" name="Rectangle 17"/>
          <p:cNvSpPr>
            <a:spLocks noChangeAspect="1" noChangeArrowheads="1"/>
          </p:cNvSpPr>
          <p:nvPr/>
        </p:nvSpPr>
        <p:spPr bwMode="auto">
          <a:xfrm>
            <a:off x="7268803" y="4828517"/>
            <a:ext cx="1233488" cy="914400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Cum. Account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Balance Detail</a:t>
            </a:r>
          </a:p>
        </p:txBody>
      </p:sp>
      <p:sp>
        <p:nvSpPr>
          <p:cNvPr id="197650" name="Rectangle 18"/>
          <p:cNvSpPr>
            <a:spLocks noChangeAspect="1" noChangeArrowheads="1"/>
          </p:cNvSpPr>
          <p:nvPr/>
        </p:nvSpPr>
        <p:spPr bwMode="auto">
          <a:xfrm>
            <a:off x="7249753" y="3642654"/>
            <a:ext cx="1279525" cy="915988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Financial 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Statements and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 Summary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Reports</a:t>
            </a:r>
          </a:p>
        </p:txBody>
      </p:sp>
      <p:sp>
        <p:nvSpPr>
          <p:cNvPr id="197651" name="Rectangle 19"/>
          <p:cNvSpPr>
            <a:spLocks noChangeAspect="1" noChangeArrowheads="1"/>
          </p:cNvSpPr>
          <p:nvPr/>
        </p:nvSpPr>
        <p:spPr bwMode="auto">
          <a:xfrm>
            <a:off x="7249753" y="1289979"/>
            <a:ext cx="1279525" cy="914400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Posted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Transactions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Detail</a:t>
            </a:r>
          </a:p>
        </p:txBody>
      </p:sp>
      <p:sp>
        <p:nvSpPr>
          <p:cNvPr id="197652" name="Rectangle 20"/>
          <p:cNvSpPr>
            <a:spLocks noChangeAspect="1" noChangeArrowheads="1"/>
          </p:cNvSpPr>
          <p:nvPr/>
        </p:nvSpPr>
        <p:spPr bwMode="auto">
          <a:xfrm>
            <a:off x="7249753" y="2479017"/>
            <a:ext cx="1279525" cy="914400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>
                <a:latin typeface="+mj-lt"/>
              </a:rPr>
              <a:t>Detail</a:t>
            </a:r>
          </a:p>
          <a:p>
            <a:pPr defTabSz="739775" eaLnBrk="0" hangingPunct="0"/>
            <a:r>
              <a:rPr lang="en-US" sz="1000" b="1">
                <a:latin typeface="+mj-lt"/>
              </a:rPr>
              <a:t>Reports</a:t>
            </a:r>
          </a:p>
        </p:txBody>
      </p:sp>
      <p:sp>
        <p:nvSpPr>
          <p:cNvPr id="197653" name="Rectangle 21"/>
          <p:cNvSpPr>
            <a:spLocks noChangeArrowheads="1"/>
          </p:cNvSpPr>
          <p:nvPr/>
        </p:nvSpPr>
        <p:spPr bwMode="auto">
          <a:xfrm>
            <a:off x="5614628" y="2952092"/>
            <a:ext cx="1039813" cy="744537"/>
          </a:xfrm>
          <a:prstGeom prst="rect">
            <a:avLst/>
          </a:prstGeom>
          <a:solidFill>
            <a:srgbClr val="FAF6EB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defTabSz="739775" eaLnBrk="0" hangingPunct="0"/>
            <a:r>
              <a:rPr lang="en-US" sz="1000" b="1" i="1">
                <a:latin typeface="+mj-lt"/>
              </a:rPr>
              <a:t>Review or </a:t>
            </a:r>
          </a:p>
          <a:p>
            <a:pPr defTabSz="739775" eaLnBrk="0" hangingPunct="0"/>
            <a:r>
              <a:rPr lang="en-US" sz="1000" b="1" i="1">
                <a:latin typeface="+mj-lt"/>
              </a:rPr>
              <a:t>Analyze</a:t>
            </a:r>
          </a:p>
          <a:p>
            <a:pPr defTabSz="739775" eaLnBrk="0" hangingPunct="0"/>
            <a:r>
              <a:rPr lang="en-US" sz="1000" b="1" i="1">
                <a:latin typeface="+mj-lt"/>
              </a:rPr>
              <a:t>Transactions</a:t>
            </a:r>
          </a:p>
          <a:p>
            <a:pPr defTabSz="739775" eaLnBrk="0" hangingPunct="0"/>
            <a:r>
              <a:rPr lang="en-US" sz="1000" b="1" i="1">
                <a:latin typeface="+mj-lt"/>
              </a:rPr>
              <a:t>Detail</a:t>
            </a:r>
          </a:p>
        </p:txBody>
      </p:sp>
      <p:sp>
        <p:nvSpPr>
          <p:cNvPr id="197654" name="Line 22"/>
          <p:cNvSpPr>
            <a:spLocks noChangeShapeType="1"/>
          </p:cNvSpPr>
          <p:nvPr/>
        </p:nvSpPr>
        <p:spPr bwMode="auto">
          <a:xfrm>
            <a:off x="1555391" y="5125379"/>
            <a:ext cx="250825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55" name="Line 23"/>
          <p:cNvSpPr>
            <a:spLocks noChangeShapeType="1"/>
          </p:cNvSpPr>
          <p:nvPr/>
        </p:nvSpPr>
        <p:spPr bwMode="auto">
          <a:xfrm>
            <a:off x="2760303" y="5125379"/>
            <a:ext cx="414338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56" name="Line 24"/>
          <p:cNvSpPr>
            <a:spLocks noChangeShapeType="1"/>
          </p:cNvSpPr>
          <p:nvPr/>
        </p:nvSpPr>
        <p:spPr bwMode="auto">
          <a:xfrm>
            <a:off x="2796816" y="4322104"/>
            <a:ext cx="15240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57" name="Line 25"/>
          <p:cNvSpPr>
            <a:spLocks noChangeShapeType="1"/>
          </p:cNvSpPr>
          <p:nvPr/>
        </p:nvSpPr>
        <p:spPr bwMode="auto">
          <a:xfrm>
            <a:off x="4127141" y="5093629"/>
            <a:ext cx="6858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none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58" name="Line 26"/>
          <p:cNvSpPr>
            <a:spLocks noChangeShapeType="1"/>
          </p:cNvSpPr>
          <p:nvPr/>
        </p:nvSpPr>
        <p:spPr bwMode="auto">
          <a:xfrm flipV="1">
            <a:off x="4812941" y="4766604"/>
            <a:ext cx="0" cy="33337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59" name="Line 27"/>
          <p:cNvSpPr>
            <a:spLocks noChangeShapeType="1"/>
          </p:cNvSpPr>
          <p:nvPr/>
        </p:nvSpPr>
        <p:spPr bwMode="auto">
          <a:xfrm>
            <a:off x="2793641" y="3198154"/>
            <a:ext cx="150495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0" name="Line 28"/>
          <p:cNvSpPr>
            <a:spLocks noChangeShapeType="1"/>
          </p:cNvSpPr>
          <p:nvPr/>
        </p:nvSpPr>
        <p:spPr bwMode="auto">
          <a:xfrm flipV="1">
            <a:off x="3889016" y="2417104"/>
            <a:ext cx="0" cy="1722438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none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1" name="Line 29"/>
          <p:cNvSpPr>
            <a:spLocks noChangeShapeType="1"/>
          </p:cNvSpPr>
          <p:nvPr/>
        </p:nvSpPr>
        <p:spPr bwMode="auto">
          <a:xfrm>
            <a:off x="3889016" y="4134779"/>
            <a:ext cx="4191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2" name="Line 30"/>
          <p:cNvSpPr>
            <a:spLocks noChangeShapeType="1"/>
          </p:cNvSpPr>
          <p:nvPr/>
        </p:nvSpPr>
        <p:spPr bwMode="auto">
          <a:xfrm>
            <a:off x="3889016" y="2417104"/>
            <a:ext cx="409575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4" name="Line 32"/>
          <p:cNvSpPr>
            <a:spLocks noChangeShapeType="1"/>
          </p:cNvSpPr>
          <p:nvPr/>
        </p:nvSpPr>
        <p:spPr bwMode="auto">
          <a:xfrm>
            <a:off x="6036903" y="3698217"/>
            <a:ext cx="0" cy="61912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5" name="Line 33"/>
          <p:cNvSpPr>
            <a:spLocks noChangeShapeType="1"/>
          </p:cNvSpPr>
          <p:nvPr/>
        </p:nvSpPr>
        <p:spPr bwMode="auto">
          <a:xfrm flipH="1">
            <a:off x="5503503" y="4314167"/>
            <a:ext cx="538163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6" name="Line 34"/>
          <p:cNvSpPr>
            <a:spLocks noChangeShapeType="1"/>
          </p:cNvSpPr>
          <p:nvPr/>
        </p:nvSpPr>
        <p:spPr bwMode="auto">
          <a:xfrm>
            <a:off x="7067191" y="1731304"/>
            <a:ext cx="1905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7" name="Line 35"/>
          <p:cNvSpPr>
            <a:spLocks noChangeShapeType="1"/>
          </p:cNvSpPr>
          <p:nvPr/>
        </p:nvSpPr>
        <p:spPr bwMode="auto">
          <a:xfrm>
            <a:off x="7075128" y="5306354"/>
            <a:ext cx="204788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8" name="Line 36"/>
          <p:cNvSpPr>
            <a:spLocks noChangeShapeType="1"/>
          </p:cNvSpPr>
          <p:nvPr/>
        </p:nvSpPr>
        <p:spPr bwMode="auto">
          <a:xfrm flipH="1">
            <a:off x="5495566" y="2439329"/>
            <a:ext cx="538162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97669" name="Rectangle 37"/>
          <p:cNvSpPr>
            <a:spLocks noChangeArrowheads="1"/>
          </p:cNvSpPr>
          <p:nvPr/>
        </p:nvSpPr>
        <p:spPr bwMode="auto">
          <a:xfrm>
            <a:off x="5965466" y="2475842"/>
            <a:ext cx="855662" cy="2603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100" b="1" i="1">
                <a:latin typeface="+mj-lt"/>
              </a:rPr>
              <a:t>Transfer </a:t>
            </a:r>
          </a:p>
        </p:txBody>
      </p:sp>
      <p:sp>
        <p:nvSpPr>
          <p:cNvPr id="197670" name="Rectangle 38"/>
          <p:cNvSpPr>
            <a:spLocks noChangeArrowheads="1"/>
          </p:cNvSpPr>
          <p:nvPr/>
        </p:nvSpPr>
        <p:spPr bwMode="auto">
          <a:xfrm>
            <a:off x="5984516" y="3855379"/>
            <a:ext cx="855662" cy="2603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100" b="1" i="1">
                <a:latin typeface="+mj-lt"/>
              </a:rPr>
              <a:t>Transfer </a:t>
            </a:r>
          </a:p>
        </p:txBody>
      </p:sp>
      <p:sp>
        <p:nvSpPr>
          <p:cNvPr id="197671" name="Line 39"/>
          <p:cNvSpPr>
            <a:spLocks noChangeShapeType="1"/>
          </p:cNvSpPr>
          <p:nvPr/>
        </p:nvSpPr>
        <p:spPr bwMode="auto">
          <a:xfrm flipH="1">
            <a:off x="7071953" y="1726542"/>
            <a:ext cx="1588" cy="3582987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none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Journal Entry Posting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EF-TPB-040</a:t>
            </a:r>
            <a:endParaRPr lang="en-US"/>
          </a:p>
        </p:txBody>
      </p:sp>
      <p:pic>
        <p:nvPicPr>
          <p:cNvPr id="7" name="Picture 6" descr="JE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1278" y="1458726"/>
            <a:ext cx="7284318" cy="4455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Import or export </a:t>
            </a:r>
            <a:r>
              <a:rPr lang="en-US" dirty="0" smtClean="0"/>
              <a:t>using Excel </a:t>
            </a:r>
            <a:r>
              <a:rPr lang="en-US" dirty="0"/>
              <a:t>integration</a:t>
            </a:r>
          </a:p>
          <a:p>
            <a:pPr>
              <a:spcBef>
                <a:spcPts val="1800"/>
              </a:spcBef>
            </a:pPr>
            <a:r>
              <a:rPr lang="en-US" dirty="0"/>
              <a:t>Modify or delete </a:t>
            </a:r>
            <a:r>
              <a:rPr lang="en-US" dirty="0" smtClean="0"/>
              <a:t>entries in </a:t>
            </a:r>
            <a:r>
              <a:rPr lang="en-US" dirty="0"/>
              <a:t>transient layer</a:t>
            </a:r>
          </a:p>
          <a:p>
            <a:pPr>
              <a:spcBef>
                <a:spcPts val="1800"/>
              </a:spcBef>
            </a:pPr>
            <a:r>
              <a:rPr lang="en-US" dirty="0"/>
              <a:t>Reverse </a:t>
            </a:r>
            <a:r>
              <a:rPr lang="en-US" dirty="0" smtClean="0"/>
              <a:t>entries in </a:t>
            </a:r>
            <a:r>
              <a:rPr lang="en-US" dirty="0"/>
              <a:t>official and management layers</a:t>
            </a:r>
          </a:p>
          <a:p>
            <a:pPr>
              <a:spcBef>
                <a:spcPts val="1800"/>
              </a:spcBef>
            </a:pPr>
            <a:r>
              <a:rPr lang="en-US" dirty="0"/>
              <a:t>Save as draft option</a:t>
            </a:r>
          </a:p>
          <a:p>
            <a:pPr>
              <a:spcBef>
                <a:spcPts val="1800"/>
              </a:spcBef>
            </a:pPr>
            <a:r>
              <a:rPr lang="en-US" dirty="0"/>
              <a:t>Templates</a:t>
            </a:r>
          </a:p>
          <a:p>
            <a:pPr>
              <a:spcBef>
                <a:spcPts val="1800"/>
              </a:spcBef>
            </a:pPr>
            <a:r>
              <a:rPr lang="en-US" dirty="0"/>
              <a:t>Journal Entry View (25.13.3.1)</a:t>
            </a:r>
          </a:p>
          <a:p>
            <a:pPr lvl="1"/>
            <a:r>
              <a:rPr lang="en-US" dirty="0"/>
              <a:t>View transactions posted to financial, </a:t>
            </a:r>
            <a:r>
              <a:rPr lang="en-US" dirty="0" smtClean="0"/>
              <a:t>operations, </a:t>
            </a:r>
            <a:r>
              <a:rPr lang="en-US" dirty="0"/>
              <a:t>and external daybooks</a:t>
            </a:r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Journal Entry Posting </a:t>
            </a:r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Journal Entry Create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EF-TPB-060</a:t>
            </a:r>
            <a:endParaRPr lang="en-US"/>
          </a:p>
        </p:txBody>
      </p:sp>
      <p:pic>
        <p:nvPicPr>
          <p:cNvPr id="9" name="Picture 8" descr="JE-P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0550" y="1590675"/>
            <a:ext cx="7962900" cy="36766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Posting Transactions from </a:t>
            </a:r>
            <a:r>
              <a:rPr lang="en-US" sz="2800" dirty="0" smtClean="0"/>
              <a:t>Operational Modules</a:t>
            </a:r>
            <a:endParaRPr lang="en-US" sz="2800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EF-TPB-070</a:t>
            </a:r>
            <a:endParaRPr lang="en-US"/>
          </a:p>
        </p:txBody>
      </p:sp>
      <p:sp>
        <p:nvSpPr>
          <p:cNvPr id="263174" name="Oval 6"/>
          <p:cNvSpPr>
            <a:spLocks noChangeArrowheads="1"/>
          </p:cNvSpPr>
          <p:nvPr/>
        </p:nvSpPr>
        <p:spPr bwMode="auto">
          <a:xfrm>
            <a:off x="709815" y="1216550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Inventory Control</a:t>
            </a:r>
          </a:p>
          <a:p>
            <a:r>
              <a:rPr lang="en-US" sz="1800">
                <a:latin typeface="+mj-lt"/>
              </a:rPr>
              <a:t>(IC)</a:t>
            </a:r>
          </a:p>
        </p:txBody>
      </p:sp>
      <p:sp>
        <p:nvSpPr>
          <p:cNvPr id="263180" name="Oval 12"/>
          <p:cNvSpPr>
            <a:spLocks noChangeArrowheads="1"/>
          </p:cNvSpPr>
          <p:nvPr/>
        </p:nvSpPr>
        <p:spPr bwMode="auto">
          <a:xfrm>
            <a:off x="708219" y="4318323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Fixed Assets</a:t>
            </a:r>
          </a:p>
          <a:p>
            <a:r>
              <a:rPr lang="en-US" sz="1800">
                <a:latin typeface="+mj-lt"/>
              </a:rPr>
              <a:t>(FA)</a:t>
            </a:r>
          </a:p>
        </p:txBody>
      </p:sp>
      <p:sp>
        <p:nvSpPr>
          <p:cNvPr id="263181" name="Oval 13"/>
          <p:cNvSpPr>
            <a:spLocks noChangeArrowheads="1"/>
          </p:cNvSpPr>
          <p:nvPr/>
        </p:nvSpPr>
        <p:spPr bwMode="auto">
          <a:xfrm>
            <a:off x="6629909" y="4318166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Sales Orders</a:t>
            </a:r>
          </a:p>
          <a:p>
            <a:r>
              <a:rPr lang="en-US" sz="1800">
                <a:latin typeface="+mj-lt"/>
              </a:rPr>
              <a:t>(SO - limited)</a:t>
            </a:r>
          </a:p>
        </p:txBody>
      </p:sp>
      <p:sp>
        <p:nvSpPr>
          <p:cNvPr id="263182" name="Oval 14"/>
          <p:cNvSpPr>
            <a:spLocks noChangeArrowheads="1"/>
          </p:cNvSpPr>
          <p:nvPr/>
        </p:nvSpPr>
        <p:spPr bwMode="auto">
          <a:xfrm>
            <a:off x="6629602" y="1209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Work Orders</a:t>
            </a:r>
          </a:p>
          <a:p>
            <a:r>
              <a:rPr lang="en-US" sz="1800" dirty="0">
                <a:latin typeface="+mj-lt"/>
              </a:rPr>
              <a:t>(WO)</a:t>
            </a:r>
          </a:p>
        </p:txBody>
      </p:sp>
      <p:sp>
        <p:nvSpPr>
          <p:cNvPr id="263183" name="Oval 15"/>
          <p:cNvSpPr>
            <a:spLocks noChangeArrowheads="1"/>
          </p:cNvSpPr>
          <p:nvPr/>
        </p:nvSpPr>
        <p:spPr bwMode="auto">
          <a:xfrm>
            <a:off x="3581602" y="2733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587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2200" b="1" dirty="0">
                <a:latin typeface="+mj-lt"/>
              </a:rPr>
              <a:t>General</a:t>
            </a:r>
          </a:p>
          <a:p>
            <a:r>
              <a:rPr lang="en-US" sz="2200" b="1" dirty="0">
                <a:latin typeface="+mj-lt"/>
              </a:rPr>
              <a:t>Ledger</a:t>
            </a:r>
          </a:p>
        </p:txBody>
      </p:sp>
      <p:sp>
        <p:nvSpPr>
          <p:cNvPr id="263185" name="AutoShape 17"/>
          <p:cNvSpPr>
            <a:spLocks noChangeArrowheads="1"/>
          </p:cNvSpPr>
          <p:nvPr/>
        </p:nvSpPr>
        <p:spPr bwMode="auto">
          <a:xfrm rot="2358167">
            <a:off x="2736430" y="231664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6" name="AutoShape 18"/>
          <p:cNvSpPr>
            <a:spLocks noChangeArrowheads="1"/>
          </p:cNvSpPr>
          <p:nvPr/>
        </p:nvSpPr>
        <p:spPr bwMode="auto">
          <a:xfrm rot="19407039">
            <a:off x="2721739" y="408624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7" name="AutoShape 19"/>
          <p:cNvSpPr>
            <a:spLocks noChangeArrowheads="1"/>
          </p:cNvSpPr>
          <p:nvPr/>
        </p:nvSpPr>
        <p:spPr bwMode="auto">
          <a:xfrm rot="12565367">
            <a:off x="5659640" y="404035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8" name="AutoShape 20"/>
          <p:cNvSpPr>
            <a:spLocks noChangeArrowheads="1"/>
          </p:cNvSpPr>
          <p:nvPr/>
        </p:nvSpPr>
        <p:spPr bwMode="auto">
          <a:xfrm rot="8387428">
            <a:off x="5588202" y="247349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9" name="Rectangle 21"/>
          <p:cNvSpPr>
            <a:spLocks noChangeArrowheads="1"/>
          </p:cNvSpPr>
          <p:nvPr/>
        </p:nvSpPr>
        <p:spPr bwMode="auto">
          <a:xfrm>
            <a:off x="3884815" y="5277016"/>
            <a:ext cx="2876550" cy="8302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Invoicing sales order using</a:t>
            </a:r>
          </a:p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Invoice Post and Print </a:t>
            </a:r>
          </a:p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directly updates the GL</a:t>
            </a:r>
          </a:p>
          <a:p>
            <a:endParaRPr lang="en-US" sz="140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76325"/>
            <a:ext cx="8229600" cy="5239808"/>
          </a:xfrm>
        </p:spPr>
        <p:txBody>
          <a:bodyPr/>
          <a:lstStyle/>
          <a:p>
            <a:r>
              <a:rPr lang="en-US" dirty="0"/>
              <a:t>Validated GL accounts</a:t>
            </a:r>
          </a:p>
          <a:p>
            <a:pPr lvl="1"/>
            <a:r>
              <a:rPr lang="en-US" dirty="0"/>
              <a:t>Domain/Account control: Verify GL Accounts = Yes</a:t>
            </a:r>
          </a:p>
          <a:p>
            <a:pPr>
              <a:spcBef>
                <a:spcPts val="1800"/>
              </a:spcBef>
            </a:pPr>
            <a:r>
              <a:rPr lang="en-US" dirty="0"/>
              <a:t>Daybooks</a:t>
            </a:r>
          </a:p>
          <a:p>
            <a:pPr lvl="1"/>
            <a:r>
              <a:rPr lang="en-US" dirty="0"/>
              <a:t>Default Daybook Maintenance</a:t>
            </a:r>
          </a:p>
          <a:p>
            <a:pPr>
              <a:spcBef>
                <a:spcPts val="1800"/>
              </a:spcBef>
            </a:pPr>
            <a:r>
              <a:rPr lang="en-US" dirty="0"/>
              <a:t>Currency and exchange rate</a:t>
            </a:r>
          </a:p>
          <a:p>
            <a:pPr lvl="1"/>
            <a:r>
              <a:rPr lang="en-US" dirty="0"/>
              <a:t>IC </a:t>
            </a:r>
            <a:r>
              <a:rPr lang="en-US" dirty="0" smtClean="0"/>
              <a:t>and </a:t>
            </a:r>
            <a:r>
              <a:rPr lang="en-US" dirty="0"/>
              <a:t>WO transactions: Inventory Exchange Rate Type</a:t>
            </a:r>
          </a:p>
        </p:txBody>
      </p:sp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Posting Transactions from Other Modules: Setup Prerequisites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EF-TPB-080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Posting Transactions from Other Modules: Process Flow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EF-TPB-090</a:t>
            </a:r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13744" y="1834447"/>
            <a:ext cx="6315075" cy="3365500"/>
            <a:chOff x="1335088" y="2365375"/>
            <a:chExt cx="6315075" cy="3365500"/>
          </a:xfrm>
        </p:grpSpPr>
        <p:sp>
          <p:nvSpPr>
            <p:cNvPr id="249865" name="Freeform 9"/>
            <p:cNvSpPr>
              <a:spLocks/>
            </p:cNvSpPr>
            <p:nvPr/>
          </p:nvSpPr>
          <p:spPr bwMode="auto">
            <a:xfrm>
              <a:off x="4110038" y="3297238"/>
              <a:ext cx="2265362" cy="1947862"/>
            </a:xfrm>
            <a:custGeom>
              <a:avLst/>
              <a:gdLst/>
              <a:ahLst/>
              <a:cxnLst>
                <a:cxn ang="0">
                  <a:pos x="0" y="1227"/>
                </a:cxn>
                <a:cxn ang="0">
                  <a:pos x="291" y="1227"/>
                </a:cxn>
                <a:cxn ang="0">
                  <a:pos x="291" y="0"/>
                </a:cxn>
                <a:cxn ang="0">
                  <a:pos x="1427" y="0"/>
                </a:cxn>
                <a:cxn ang="0">
                  <a:pos x="1427" y="218"/>
                </a:cxn>
              </a:cxnLst>
              <a:rect l="0" t="0" r="r" b="b"/>
              <a:pathLst>
                <a:path w="1427" h="1227">
                  <a:moveTo>
                    <a:pt x="0" y="1227"/>
                  </a:moveTo>
                  <a:lnTo>
                    <a:pt x="291" y="1227"/>
                  </a:lnTo>
                  <a:lnTo>
                    <a:pt x="291" y="0"/>
                  </a:lnTo>
                  <a:lnTo>
                    <a:pt x="1427" y="0"/>
                  </a:lnTo>
                  <a:lnTo>
                    <a:pt x="1427" y="218"/>
                  </a:lnTo>
                </a:path>
              </a:pathLst>
            </a:custGeom>
            <a:noFill/>
            <a:ln w="28575" cap="flat" cmpd="sng">
              <a:solidFill>
                <a:srgbClr val="4F4F4F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49866" name="Group 10"/>
            <p:cNvGrpSpPr>
              <a:grpSpLocks/>
            </p:cNvGrpSpPr>
            <p:nvPr/>
          </p:nvGrpSpPr>
          <p:grpSpPr bwMode="auto">
            <a:xfrm>
              <a:off x="1335088" y="3605213"/>
              <a:ext cx="2797175" cy="1243012"/>
              <a:chOff x="647" y="2011"/>
              <a:chExt cx="1762" cy="783"/>
            </a:xfrm>
          </p:grpSpPr>
          <p:sp>
            <p:nvSpPr>
              <p:cNvPr id="249859" name="Rectangle 3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4F4F4F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en-US" sz="1400">
                    <a:latin typeface="+mj-lt"/>
                  </a:rPr>
                  <a:t>Review unposted operational transactions.</a:t>
                </a:r>
              </a:p>
            </p:txBody>
          </p:sp>
          <p:sp>
            <p:nvSpPr>
              <p:cNvPr id="249860" name="Line 4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4F4F4F"/>
                </a:solidFill>
                <a:round/>
                <a:headEnd/>
                <a:tailEnd type="arrow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249861" name="Rectangle 5"/>
            <p:cNvSpPr>
              <a:spLocks noChangeArrowheads="1"/>
            </p:cNvSpPr>
            <p:nvPr/>
          </p:nvSpPr>
          <p:spPr bwMode="auto">
            <a:xfrm>
              <a:off x="1347788" y="4849813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4F4F4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Post operational transactions.</a:t>
              </a:r>
            </a:p>
          </p:txBody>
        </p:sp>
        <p:sp>
          <p:nvSpPr>
            <p:cNvPr id="249862" name="Rectangle 6"/>
            <p:cNvSpPr>
              <a:spLocks noChangeArrowheads="1"/>
            </p:cNvSpPr>
            <p:nvPr/>
          </p:nvSpPr>
          <p:spPr bwMode="auto">
            <a:xfrm>
              <a:off x="4789488" y="3667125"/>
              <a:ext cx="2797175" cy="8572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4F4F4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Review and correct invalid account data that caused posting to fail. (opt.)</a:t>
              </a:r>
            </a:p>
          </p:txBody>
        </p:sp>
        <p:sp>
          <p:nvSpPr>
            <p:cNvPr id="249863" name="Line 7"/>
            <p:cNvSpPr>
              <a:spLocks noChangeShapeType="1"/>
            </p:cNvSpPr>
            <p:nvPr/>
          </p:nvSpPr>
          <p:spPr bwMode="auto">
            <a:xfrm>
              <a:off x="6361113" y="4521200"/>
              <a:ext cx="0" cy="403225"/>
            </a:xfrm>
            <a:prstGeom prst="line">
              <a:avLst/>
            </a:prstGeom>
            <a:noFill/>
            <a:ln w="28575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49864" name="Rectangle 8"/>
            <p:cNvSpPr>
              <a:spLocks noChangeArrowheads="1"/>
            </p:cNvSpPr>
            <p:nvPr/>
          </p:nvSpPr>
          <p:spPr bwMode="auto">
            <a:xfrm>
              <a:off x="4852988" y="4924425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4F4F4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Repost corrected transactions.</a:t>
              </a:r>
            </a:p>
          </p:txBody>
        </p:sp>
        <p:grpSp>
          <p:nvGrpSpPr>
            <p:cNvPr id="249867" name="Group 11"/>
            <p:cNvGrpSpPr>
              <a:grpSpLocks/>
            </p:cNvGrpSpPr>
            <p:nvPr/>
          </p:nvGrpSpPr>
          <p:grpSpPr bwMode="auto">
            <a:xfrm>
              <a:off x="1344613" y="2365375"/>
              <a:ext cx="2797175" cy="1243013"/>
              <a:chOff x="647" y="2011"/>
              <a:chExt cx="1762" cy="783"/>
            </a:xfrm>
          </p:grpSpPr>
          <p:sp>
            <p:nvSpPr>
              <p:cNvPr id="249868" name="Rectangle 12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4F4F4F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en-US" sz="1400">
                    <a:latin typeface="+mj-lt"/>
                  </a:rPr>
                  <a:t>Unposted transactions created during  operations.</a:t>
                </a:r>
              </a:p>
            </p:txBody>
          </p:sp>
          <p:sp>
            <p:nvSpPr>
              <p:cNvPr id="249869" name="Line 13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4F4F4F"/>
                </a:solidFill>
                <a:round/>
                <a:headEnd/>
                <a:tailEnd type="arrow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Transactions Posting Basic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5&quot;/&gt;&lt;/object&gt;&lt;object type=&quot;3&quot; unique_id=&quot;10006&quot;&gt;&lt;property id=&quot;20148&quot; value=&quot;5&quot;/&gt;&lt;property id=&quot;20300&quot; value=&quot;Slide 3 - &amp;quot;Transactions Posting Flow&amp;quot;&quot;/&gt;&lt;property id=&quot;20307&quot; value=&quot;266&quot;/&gt;&lt;/object&gt;&lt;object type=&quot;3&quot; unique_id=&quot;10007&quot;&gt;&lt;property id=&quot;20148&quot; value=&quot;5&quot;/&gt;&lt;property id=&quot;20300&quot; value=&quot;Slide 4 - &amp;quot;Journal Entry Posting&amp;quot;&quot;/&gt;&lt;property id=&quot;20307&quot; value=&quot;272&quot;/&gt;&lt;/object&gt;&lt;object type=&quot;3&quot; unique_id=&quot;10008&quot;&gt;&lt;property id=&quot;20148&quot; value=&quot;5&quot;/&gt;&lt;property id=&quot;20300&quot; value=&quot;Slide 5 - &amp;quot;Journal Entry Posting Highlights&amp;quot;&quot;/&gt;&lt;property id=&quot;20307&quot; value=&quot;267&quot;/&gt;&lt;/object&gt;&lt;object type=&quot;3&quot; unique_id=&quot;10009&quot;&gt;&lt;property id=&quot;20148&quot; value=&quot;5&quot;/&gt;&lt;property id=&quot;20300&quot; value=&quot;Slide 6 - &amp;quot;Journal Entry Create&amp;quot;&quot;/&gt;&lt;property id=&quot;20307&quot; value=&quot;273&quot;/&gt;&lt;/object&gt;&lt;object type=&quot;3&quot; unique_id=&quot;10010&quot;&gt;&lt;property id=&quot;20148&quot; value=&quot;5&quot;/&gt;&lt;property id=&quot;20300&quot; value=&quot;Slide 7 - &amp;quot;Posting Transactions from Other Modules: Areas of Operational Transactions&amp;quot;&quot;/&gt;&lt;property id=&quot;20307&quot; value=&quot;274&quot;/&gt;&lt;/object&gt;&lt;object type=&quot;3&quot; unique_id=&quot;10011&quot;&gt;&lt;property id=&quot;20148&quot; value=&quot;5&quot;/&gt;&lt;property id=&quot;20300&quot; value=&quot;Slide 8 - &amp;quot;Posting Transactions from Other Modules: Setup Prerequisites&amp;quot;&quot;/&gt;&lt;property id=&quot;20307&quot; value=&quot;268&quot;/&gt;&lt;/object&gt;&lt;object type=&quot;3&quot; unique_id=&quot;10012&quot;&gt;&lt;property id=&quot;20148&quot; value=&quot;5&quot;/&gt;&lt;property id=&quot;20300&quot; value=&quot;Slide 9 - &amp;quot;Posting Transactions from Other Modules: Process Flow&amp;quot;&quot;/&gt;&lt;property id=&quot;20307&quot; value=&quot;270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1752</TotalTime>
  <Words>371</Words>
  <Application>Microsoft Office PowerPoint</Application>
  <PresentationFormat>On-screen Show (4:3)</PresentationFormat>
  <Paragraphs>117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QAD 2010 Template</vt:lpstr>
      <vt:lpstr>Transactions Posting Basics</vt:lpstr>
      <vt:lpstr>Overview</vt:lpstr>
      <vt:lpstr>Transactions Posting Flow</vt:lpstr>
      <vt:lpstr>Journal Entry Posting</vt:lpstr>
      <vt:lpstr>Journal Entry Posting Features</vt:lpstr>
      <vt:lpstr>Journal Entry Create</vt:lpstr>
      <vt:lpstr>Posting Transactions from Operational Modules</vt:lpstr>
      <vt:lpstr>Posting Transactions from Other Modules: Setup Prerequisites</vt:lpstr>
      <vt:lpstr>Posting Transactions from Other Modules: Process Flow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105</cp:revision>
  <dcterms:created xsi:type="dcterms:W3CDTF">2006-05-18T22:11:08Z</dcterms:created>
  <dcterms:modified xsi:type="dcterms:W3CDTF">2013-03-01T14:46:22Z</dcterms:modified>
</cp:coreProperties>
</file>