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609" r:id="rId2"/>
    <p:sldId id="329" r:id="rId3"/>
    <p:sldId id="608" r:id="rId4"/>
    <p:sldId id="402" r:id="rId5"/>
    <p:sldId id="356" r:id="rId6"/>
    <p:sldId id="413" r:id="rId7"/>
    <p:sldId id="403" r:id="rId8"/>
    <p:sldId id="544" r:id="rId9"/>
    <p:sldId id="545" r:id="rId10"/>
    <p:sldId id="546" r:id="rId11"/>
    <p:sldId id="543" r:id="rId12"/>
    <p:sldId id="550" r:id="rId13"/>
    <p:sldId id="610" r:id="rId14"/>
    <p:sldId id="611" r:id="rId15"/>
    <p:sldId id="612" r:id="rId16"/>
    <p:sldId id="549" r:id="rId17"/>
    <p:sldId id="467" r:id="rId18"/>
    <p:sldId id="547" r:id="rId19"/>
    <p:sldId id="554" r:id="rId20"/>
    <p:sldId id="553" r:id="rId21"/>
    <p:sldId id="548" r:id="rId22"/>
    <p:sldId id="555" r:id="rId23"/>
    <p:sldId id="556" r:id="rId24"/>
    <p:sldId id="557" r:id="rId25"/>
    <p:sldId id="564" r:id="rId26"/>
    <p:sldId id="562" r:id="rId27"/>
    <p:sldId id="563" r:id="rId28"/>
    <p:sldId id="558" r:id="rId29"/>
    <p:sldId id="565" r:id="rId30"/>
    <p:sldId id="566" r:id="rId31"/>
    <p:sldId id="567" r:id="rId32"/>
    <p:sldId id="568" r:id="rId33"/>
    <p:sldId id="569" r:id="rId34"/>
    <p:sldId id="570" r:id="rId35"/>
    <p:sldId id="573" r:id="rId36"/>
    <p:sldId id="561" r:id="rId37"/>
    <p:sldId id="572" r:id="rId38"/>
    <p:sldId id="574" r:id="rId39"/>
    <p:sldId id="575" r:id="rId40"/>
    <p:sldId id="576" r:id="rId41"/>
    <p:sldId id="577" r:id="rId42"/>
    <p:sldId id="578" r:id="rId43"/>
    <p:sldId id="579" r:id="rId44"/>
    <p:sldId id="580" r:id="rId45"/>
    <p:sldId id="582" r:id="rId46"/>
    <p:sldId id="583" r:id="rId47"/>
    <p:sldId id="581" r:id="rId48"/>
    <p:sldId id="584" r:id="rId49"/>
    <p:sldId id="587" r:id="rId50"/>
    <p:sldId id="585" r:id="rId51"/>
    <p:sldId id="586" r:id="rId52"/>
    <p:sldId id="571" r:id="rId53"/>
    <p:sldId id="588" r:id="rId54"/>
    <p:sldId id="589" r:id="rId55"/>
    <p:sldId id="590" r:id="rId56"/>
    <p:sldId id="592" r:id="rId57"/>
    <p:sldId id="593" r:id="rId58"/>
    <p:sldId id="594" r:id="rId59"/>
    <p:sldId id="559" r:id="rId60"/>
    <p:sldId id="595" r:id="rId61"/>
    <p:sldId id="596" r:id="rId62"/>
    <p:sldId id="597" r:id="rId63"/>
    <p:sldId id="599" r:id="rId64"/>
    <p:sldId id="598" r:id="rId65"/>
    <p:sldId id="560" r:id="rId66"/>
    <p:sldId id="600" r:id="rId67"/>
    <p:sldId id="602" r:id="rId68"/>
    <p:sldId id="607" r:id="rId69"/>
    <p:sldId id="603" r:id="rId70"/>
    <p:sldId id="604" r:id="rId71"/>
    <p:sldId id="605" r:id="rId72"/>
    <p:sldId id="466" r:id="rId7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86717" autoAdjust="0"/>
  </p:normalViewPr>
  <p:slideViewPr>
    <p:cSldViewPr snapToGrid="0">
      <p:cViewPr>
        <p:scale>
          <a:sx n="100" d="100"/>
          <a:sy n="100" d="100"/>
        </p:scale>
        <p:origin x="-180" y="354"/>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9/24/2013</a:t>
            </a:fld>
            <a:endParaRPr lang="en-GB"/>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9/24/2013</a:t>
            </a:fld>
            <a:endParaRPr lang="en-US"/>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The default startup options/parameters are probably fine for pilot systems. Change them for production systems. See the Performance section of this course for details.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dirty="0" smtClean="0"/>
              <a:t> A Table, Index, or LOB can be placed in 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storage area.</a:t>
            </a:r>
          </a:p>
          <a:p>
            <a:pPr eaLnBrk="1" hangingPunct="1">
              <a:spcBef>
                <a:spcPct val="0"/>
              </a:spcBef>
            </a:pPr>
            <a:endParaRPr lang="en-US" dirty="0" smtClean="0"/>
          </a:p>
          <a:p>
            <a:pPr eaLnBrk="1" hangingPunct="1">
              <a:spcBef>
                <a:spcPct val="0"/>
              </a:spcBef>
              <a:buFontTx/>
              <a:buChar char="•"/>
            </a:pPr>
            <a:r>
              <a:rPr lang="en-US" dirty="0" smtClean="0"/>
              <a:t> A DC is 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dirty="0" smtClean="0"/>
              <a:t> A DC is e8, 64, or 512 blocks.</a:t>
            </a:r>
          </a:p>
          <a:p>
            <a:pPr eaLnBrk="1" hangingPunct="1">
              <a:spcBef>
                <a:spcPct val="0"/>
              </a:spcBef>
              <a:buFontTx/>
              <a:buNone/>
            </a:pPr>
            <a:endParaRPr lang="en-US" dirty="0" smtClean="0"/>
          </a:p>
          <a:p>
            <a:pPr eaLnBrk="1" hangingPunct="1">
              <a:spcBef>
                <a:spcPct val="0"/>
              </a:spcBef>
              <a:buFontTx/>
              <a:buChar char="•"/>
            </a:pPr>
            <a:r>
              <a:rPr lang="en-US" dirty="0" smtClean="0"/>
              <a:t> A DC can 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area only shown for informational purposes.</a:t>
            </a:r>
          </a:p>
          <a:p>
            <a:pPr eaLnBrk="1" hangingPunct="1">
              <a:spcBef>
                <a:spcPct val="0"/>
              </a:spcBef>
            </a:pPr>
            <a:endParaRPr lang="en-US" b="1"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Make the </a:t>
            </a:r>
            <a:r>
              <a:rPr lang="en-US" dirty="0" err="1" smtClean="0"/>
              <a:t>blocksize</a:t>
            </a:r>
            <a:r>
              <a:rPr lang="en-US" dirty="0" smtClean="0"/>
              <a:t> 4k on Windows, 4k or 8k on Linux, and 8k on UNIX (based on historical performance benchmarks).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copy need:</a:t>
            </a:r>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err="1" smtClean="0"/>
              <a:t>proenv</a:t>
            </a:r>
            <a:r>
              <a:rPr lang="en-US" dirty="0" smtClean="0"/>
              <a:t>&gt;</a:t>
            </a:r>
            <a:r>
              <a:rPr lang="en-US" dirty="0" err="1" smtClean="0"/>
              <a:t>prostrct</a:t>
            </a:r>
            <a:r>
              <a:rPr lang="en-US" dirty="0" smtClean="0"/>
              <a:t> statistics </a:t>
            </a:r>
            <a:r>
              <a:rPr lang="en-US" dirty="0" err="1" smtClean="0"/>
              <a:t>admempty</a:t>
            </a:r>
            <a:endParaRPr lang="en-US" dirty="0" smtClean="0"/>
          </a:p>
          <a:p>
            <a:pPr eaLnBrk="1" hangingPunct="1">
              <a:spcBef>
                <a:spcPct val="0"/>
              </a:spcBef>
            </a:pPr>
            <a:r>
              <a:rPr lang="en-US" dirty="0" smtClean="0"/>
              <a:t>WARNING: Before-image file of database </a:t>
            </a:r>
            <a:r>
              <a:rPr lang="en-US" dirty="0" err="1" smtClean="0"/>
              <a:t>admempty</a:t>
            </a:r>
            <a:r>
              <a:rPr lang="en-US" dirty="0" smtClean="0"/>
              <a:t>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t>
            </a:r>
            <a:r>
              <a:rPr lang="en-US" dirty="0" err="1" smtClean="0"/>
              <a:t>admempty</a:t>
            </a:r>
            <a:endParaRPr lang="en-US" dirty="0" smtClean="0"/>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t>
            </a:r>
            <a:r>
              <a:rPr lang="en-US" dirty="0" err="1" smtClean="0"/>
              <a:t>admempty.db</a:t>
            </a:r>
            <a:r>
              <a:rPr lang="en-US" dirty="0" smtClean="0"/>
              <a:t>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a:t>
            </a:r>
            <a:r>
              <a:rPr lang="en-US" dirty="0" err="1" smtClean="0"/>
              <a:t>prostrct</a:t>
            </a:r>
            <a:r>
              <a:rPr lang="en-US" dirty="0" smtClean="0"/>
              <a: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Always have a valid structure listing file.</a:t>
            </a:r>
          </a:p>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 usually mean in the millions.</a:t>
            </a:r>
          </a:p>
          <a:p>
            <a:pPr eaLnBrk="1" hangingPunct="1">
              <a:spcBef>
                <a:spcPct val="0"/>
              </a:spcBef>
            </a:pPr>
            <a:endParaRPr lang="en-US" dirty="0" smtClean="0"/>
          </a:p>
          <a:p>
            <a:pPr eaLnBrk="1" hangingPunct="1">
              <a:spcBef>
                <a:spcPct val="0"/>
              </a:spcBef>
            </a:pPr>
            <a:r>
              <a:rPr lang="en-US" dirty="0" smtClean="0"/>
              <a:t>The Scatter factor is a logarithmic scale. Think earthquakes. A magnitude 3 might be noticeable, but it is no cause for alarm. A magnitude 7 knocks down houses.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If done carefully, multi-threaded data dictionary operations can be very fast.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does not initiate its systems. There can also be a third spare parts server that has running spare components for hot switching to prevent down time.</a:t>
            </a:r>
          </a:p>
          <a:p>
            <a:pPr eaLnBrk="1" hangingPunct="1">
              <a:spcBef>
                <a:spcPct val="0"/>
              </a:spcBef>
            </a:pPr>
            <a:endParaRPr lang="en-US" dirty="0" smtClean="0"/>
          </a:p>
          <a:p>
            <a:pPr eaLnBrk="1" hangingPunct="1">
              <a:spcBef>
                <a:spcPct val="0"/>
              </a:spcBef>
            </a:pPr>
            <a:r>
              <a:rPr lang="en-US" dirty="0" smtClean="0"/>
              <a:t>QAD systems may not be able to failover all components, especially relational databases because QAD databases tend to have large amounts of recent data in RAM (buffer memory).  Because it is technically very difficult to failover buffer memory contents, the actual failover of the relational database component probably requires manual intervention.</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b="1" dirty="0" smtClean="0"/>
              <a:t>New Startup Parameters</a:t>
            </a:r>
          </a:p>
          <a:p>
            <a:pPr eaLnBrk="1" hangingPunct="1">
              <a:spcBef>
                <a:spcPct val="0"/>
              </a:spcBef>
            </a:pPr>
            <a:endParaRPr lang="en-US" dirty="0" smtClean="0"/>
          </a:p>
          <a:p>
            <a:pPr eaLnBrk="1" hangingPunct="1">
              <a:spcBef>
                <a:spcPct val="0"/>
              </a:spcBef>
            </a:pPr>
            <a:r>
              <a:rPr lang="en-US" dirty="0" smtClean="0"/>
              <a:t>The following new startup parameters were added:</a:t>
            </a:r>
          </a:p>
          <a:p>
            <a:pPr eaLnBrk="1" hangingPunct="1">
              <a:spcBef>
                <a:spcPct val="0"/>
              </a:spcBef>
            </a:pPr>
            <a:endParaRPr lang="en-US" dirty="0" smtClean="0"/>
          </a:p>
          <a:p>
            <a:pPr eaLnBrk="1" hangingPunct="1">
              <a:spcBef>
                <a:spcPct val="0"/>
              </a:spcBef>
            </a:pPr>
            <a:r>
              <a:rPr lang="en-US" dirty="0" smtClean="0"/>
              <a:t>• </a:t>
            </a:r>
            <a:r>
              <a:rPr lang="en-US" b="1" dirty="0" smtClean="0"/>
              <a:t>Maximum Area Number (-</a:t>
            </a:r>
            <a:r>
              <a:rPr lang="en-US" b="1" dirty="0" err="1" smtClean="0"/>
              <a:t>maxAreas</a:t>
            </a:r>
            <a:r>
              <a:rPr lang="en-US" b="1" dirty="0" smtClean="0"/>
              <a:t>):</a:t>
            </a:r>
            <a:r>
              <a:rPr lang="en-US" b="0" baseline="0" dirty="0" smtClean="0"/>
              <a:t> </a:t>
            </a:r>
            <a:r>
              <a:rPr lang="en-US" b="0" dirty="0" smtClean="0"/>
              <a:t>Lets you specify the highest area number</a:t>
            </a:r>
            <a:r>
              <a:rPr lang="en-US" b="0" baseline="0" dirty="0" smtClean="0"/>
              <a:t> </a:t>
            </a:r>
            <a:r>
              <a:rPr lang="en-US" b="0" dirty="0" smtClean="0"/>
              <a:t>available for use when the database is online.</a:t>
            </a:r>
          </a:p>
          <a:p>
            <a:pPr eaLnBrk="1" hangingPunct="1">
              <a:spcBef>
                <a:spcPct val="0"/>
              </a:spcBef>
            </a:pPr>
            <a:endParaRPr lang="en-US" dirty="0" smtClean="0"/>
          </a:p>
          <a:p>
            <a:pPr eaLnBrk="1" hangingPunct="1">
              <a:spcBef>
                <a:spcPct val="0"/>
              </a:spcBef>
            </a:pPr>
            <a:r>
              <a:rPr lang="en-US" dirty="0" smtClean="0"/>
              <a:t>• </a:t>
            </a:r>
            <a:r>
              <a:rPr lang="en-US" b="1" dirty="0" smtClean="0"/>
              <a:t>No INT64 (-noint64):</a:t>
            </a:r>
            <a:r>
              <a:rPr lang="en-US" b="0" baseline="0" dirty="0" smtClean="0"/>
              <a:t> </a:t>
            </a:r>
            <a:r>
              <a:rPr lang="en-US" b="0" dirty="0" smtClean="0"/>
              <a:t>Lets you execute Release 10.1B r-code with Release 10.1A</a:t>
            </a:r>
            <a:r>
              <a:rPr lang="en-US" b="0" baseline="0" dirty="0" smtClean="0"/>
              <a:t> </a:t>
            </a:r>
            <a:r>
              <a:rPr lang="en-US" b="0" dirty="0" smtClean="0"/>
              <a:t>executables, for applications that have INT64 data type incompatibilities.</a:t>
            </a:r>
          </a:p>
          <a:p>
            <a:pPr eaLnBrk="1" hangingPunct="1">
              <a:spcBef>
                <a:spcPct val="0"/>
              </a:spcBef>
            </a:pPr>
            <a:endParaRPr lang="en-US" dirty="0" smtClean="0"/>
          </a:p>
          <a:p>
            <a:pPr eaLnBrk="1" hangingPunct="1">
              <a:spcBef>
                <a:spcPct val="0"/>
              </a:spcBef>
            </a:pPr>
            <a:r>
              <a:rPr lang="en-US" dirty="0" smtClean="0"/>
              <a:t>• </a:t>
            </a:r>
            <a:r>
              <a:rPr lang="en-US" b="1" dirty="0" smtClean="0"/>
              <a:t>Screen Value Mode (-</a:t>
            </a:r>
            <a:r>
              <a:rPr lang="en-US" b="1" dirty="0" err="1" smtClean="0"/>
              <a:t>scrvalmode</a:t>
            </a:r>
            <a:r>
              <a:rPr lang="en-US" b="1" dirty="0" smtClean="0"/>
              <a:t>):</a:t>
            </a:r>
            <a:r>
              <a:rPr lang="en-US" b="1" baseline="0" dirty="0" smtClean="0"/>
              <a:t> </a:t>
            </a:r>
            <a:r>
              <a:rPr lang="en-US" b="0" dirty="0" smtClean="0"/>
              <a:t>Lets you specify the mode in which the</a:t>
            </a:r>
            <a:r>
              <a:rPr lang="en-US" b="0" baseline="0" dirty="0" smtClean="0"/>
              <a:t> </a:t>
            </a:r>
            <a:r>
              <a:rPr lang="en-US" b="0" dirty="0" smtClean="0"/>
              <a:t>SCREEN-VALUE attribute indicates that the selected item in a combo-box item list is empty.</a:t>
            </a:r>
          </a:p>
          <a:p>
            <a:pPr eaLnBrk="1" hangingPunct="1">
              <a:spcBef>
                <a:spcPct val="0"/>
              </a:spcBef>
            </a:pPr>
            <a:endParaRPr lang="en-US" dirty="0" smtClean="0"/>
          </a:p>
          <a:p>
            <a:pPr eaLnBrk="1" hangingPunct="1">
              <a:spcBef>
                <a:spcPct val="0"/>
              </a:spcBef>
            </a:pPr>
            <a:r>
              <a:rPr lang="en-US" dirty="0" smtClean="0"/>
              <a:t>• </a:t>
            </a:r>
            <a:r>
              <a:rPr lang="en-US" b="1" dirty="0" smtClean="0"/>
              <a:t>Shared Memory Segment Size (-</a:t>
            </a:r>
            <a:r>
              <a:rPr lang="en-US" b="1" dirty="0" err="1" smtClean="0"/>
              <a:t>shmsegsize</a:t>
            </a:r>
            <a:r>
              <a:rPr lang="en-US" b="1" dirty="0" smtClean="0"/>
              <a:t>):</a:t>
            </a:r>
            <a:r>
              <a:rPr lang="en-US" b="0" baseline="0" dirty="0" smtClean="0"/>
              <a:t> </a:t>
            </a:r>
            <a:r>
              <a:rPr lang="en-US" b="0" dirty="0" smtClean="0"/>
              <a:t>Lets you specify the size of the largest</a:t>
            </a:r>
            <a:r>
              <a:rPr lang="en-US" b="0" baseline="0" dirty="0" smtClean="0"/>
              <a:t> </a:t>
            </a:r>
            <a:r>
              <a:rPr lang="en-US" b="0" dirty="0" smtClean="0"/>
              <a:t>shared memory segment the server can allocate.</a:t>
            </a:r>
          </a:p>
          <a:p>
            <a:pPr eaLnBrk="1" hangingPunct="1">
              <a:spcBef>
                <a:spcPct val="0"/>
              </a:spcBef>
            </a:pPr>
            <a:endParaRPr lang="en-US" dirty="0" smtClean="0"/>
          </a:p>
          <a:p>
            <a:pPr eaLnBrk="1" hangingPunct="1">
              <a:spcBef>
                <a:spcPct val="0"/>
              </a:spcBef>
            </a:pPr>
            <a:r>
              <a:rPr lang="en-US" b="1" dirty="0" smtClean="0"/>
              <a:t>Modified Startup Parameters</a:t>
            </a:r>
          </a:p>
          <a:p>
            <a:pPr eaLnBrk="1" hangingPunct="1">
              <a:spcBef>
                <a:spcPct val="0"/>
              </a:spcBef>
            </a:pPr>
            <a:endParaRPr lang="en-US" dirty="0" smtClean="0"/>
          </a:p>
          <a:p>
            <a:pPr eaLnBrk="1" hangingPunct="1">
              <a:spcBef>
                <a:spcPct val="0"/>
              </a:spcBef>
            </a:pPr>
            <a:r>
              <a:rPr lang="en-US" dirty="0" smtClean="0"/>
              <a:t>The following existing startup parameters were modified:</a:t>
            </a:r>
          </a:p>
          <a:p>
            <a:pPr eaLnBrk="1" hangingPunct="1">
              <a:spcBef>
                <a:spcPct val="0"/>
              </a:spcBef>
            </a:pPr>
            <a:endParaRPr lang="en-US" dirty="0" smtClean="0"/>
          </a:p>
          <a:p>
            <a:pPr eaLnBrk="1" hangingPunct="1">
              <a:spcBef>
                <a:spcPct val="0"/>
              </a:spcBef>
            </a:pPr>
            <a:r>
              <a:rPr lang="en-US" dirty="0" smtClean="0"/>
              <a:t>• </a:t>
            </a:r>
            <a:r>
              <a:rPr lang="en-US" b="1" dirty="0" smtClean="0"/>
              <a:t>Input Characters (-</a:t>
            </a:r>
            <a:r>
              <a:rPr lang="en-US" b="1" dirty="0" err="1" smtClean="0"/>
              <a:t>inp</a:t>
            </a:r>
            <a:r>
              <a:rPr lang="en-US" b="1" dirty="0" smtClean="0"/>
              <a:t>):</a:t>
            </a:r>
            <a:r>
              <a:rPr lang="en-US" b="0" baseline="0" dirty="0" smtClean="0"/>
              <a:t> </a:t>
            </a:r>
            <a:r>
              <a:rPr lang="en-US" b="0" dirty="0" smtClean="0"/>
              <a:t>Lets you specify the number of characters allowed in a single</a:t>
            </a:r>
            <a:r>
              <a:rPr lang="en-US" b="0" baseline="0" dirty="0" smtClean="0"/>
              <a:t> </a:t>
            </a:r>
            <a:r>
              <a:rPr lang="en-US" b="0" dirty="0" smtClean="0"/>
              <a:t>ABL statement. The default number of characters increased from 4096 to 15000.</a:t>
            </a:r>
          </a:p>
          <a:p>
            <a:pPr eaLnBrk="1" hangingPunct="1">
              <a:spcBef>
                <a:spcPct val="0"/>
              </a:spcBef>
            </a:pPr>
            <a:endParaRPr lang="en-US" dirty="0" smtClean="0"/>
          </a:p>
          <a:p>
            <a:pPr eaLnBrk="1" hangingPunct="1">
              <a:spcBef>
                <a:spcPct val="0"/>
              </a:spcBef>
            </a:pPr>
            <a:r>
              <a:rPr lang="en-US" dirty="0" smtClean="0"/>
              <a:t>• </a:t>
            </a:r>
            <a:r>
              <a:rPr lang="en-US" b="1" dirty="0" smtClean="0"/>
              <a:t>Log Entry Types (-</a:t>
            </a:r>
            <a:r>
              <a:rPr lang="en-US" b="1" dirty="0" err="1" smtClean="0"/>
              <a:t>logentrytypes</a:t>
            </a:r>
            <a:r>
              <a:rPr lang="en-US" b="1" dirty="0" smtClean="0"/>
              <a:t>):</a:t>
            </a:r>
            <a:r>
              <a:rPr lang="en-US" b="1" baseline="0" dirty="0" smtClean="0"/>
              <a:t> </a:t>
            </a:r>
            <a:r>
              <a:rPr lang="en-US" b="0" dirty="0" smtClean="0"/>
              <a:t>Lets you specify one or more types of log entries</a:t>
            </a:r>
            <a:r>
              <a:rPr lang="en-US" b="0" baseline="0" dirty="0" smtClean="0"/>
              <a:t> </a:t>
            </a:r>
            <a:r>
              <a:rPr lang="en-US" b="0" dirty="0" smtClean="0"/>
              <a:t>to write to the log file. In addition to existing log entry types, ABL clients can now log the</a:t>
            </a:r>
            <a:r>
              <a:rPr lang="en-US" b="0" baseline="0" dirty="0" smtClean="0"/>
              <a:t> </a:t>
            </a:r>
            <a:r>
              <a:rPr lang="en-US" b="0" dirty="0" smtClean="0"/>
              <a:t>processing of transactions and </a:t>
            </a:r>
            <a:r>
              <a:rPr lang="en-US" b="0" dirty="0" err="1" smtClean="0"/>
              <a:t>subtransactions</a:t>
            </a:r>
            <a:r>
              <a:rPr lang="en-US" b="0" dirty="0" smtClean="0"/>
              <a:t> in ABL procedures.</a:t>
            </a:r>
          </a:p>
          <a:p>
            <a:pPr eaLnBrk="1" hangingPunct="1">
              <a:spcBef>
                <a:spcPct val="0"/>
              </a:spcBef>
            </a:pPr>
            <a:endParaRPr lang="en-US" dirty="0" smtClean="0"/>
          </a:p>
          <a:p>
            <a:pPr eaLnBrk="1" hangingPunct="1">
              <a:spcBef>
                <a:spcPct val="0"/>
              </a:spcBef>
            </a:pPr>
            <a:r>
              <a:rPr lang="en-US" dirty="0" smtClean="0"/>
              <a:t>• </a:t>
            </a:r>
            <a:r>
              <a:rPr lang="en-US" b="1" dirty="0" smtClean="0"/>
              <a:t>Maximum JTA Transactions (-</a:t>
            </a:r>
            <a:r>
              <a:rPr lang="en-US" b="1" dirty="0" err="1" smtClean="0"/>
              <a:t>maxxids</a:t>
            </a:r>
            <a:r>
              <a:rPr lang="en-US" b="1" dirty="0" smtClean="0"/>
              <a:t>):</a:t>
            </a:r>
            <a:r>
              <a:rPr lang="en-US" b="1" baseline="0" dirty="0" smtClean="0"/>
              <a:t> </a:t>
            </a:r>
            <a:r>
              <a:rPr lang="en-US" b="0" dirty="0" smtClean="0"/>
              <a:t>Lets you specify the number of</a:t>
            </a:r>
            <a:r>
              <a:rPr lang="en-US" b="0" baseline="0" dirty="0" smtClean="0"/>
              <a:t> </a:t>
            </a:r>
            <a:r>
              <a:rPr lang="en-US" b="0" dirty="0" smtClean="0"/>
              <a:t>simultaneous JTA transactions allowed. The multi-user default is now only 100.</a:t>
            </a:r>
          </a:p>
          <a:p>
            <a:pPr eaLnBrk="1" hangingPunct="1">
              <a:spcBef>
                <a:spcPct val="0"/>
              </a:spcBef>
            </a:pPr>
            <a:endParaRPr lang="en-US" dirty="0" smtClean="0"/>
          </a:p>
          <a:p>
            <a:pPr eaLnBrk="1" hangingPunct="1">
              <a:spcBef>
                <a:spcPct val="0"/>
              </a:spcBef>
            </a:pPr>
            <a:r>
              <a:rPr lang="en-US" dirty="0" smtClean="0"/>
              <a:t>• </a:t>
            </a:r>
            <a:r>
              <a:rPr lang="en-US" b="1" dirty="0" smtClean="0"/>
              <a:t>Temporary Table Block Size (-</a:t>
            </a:r>
            <a:r>
              <a:rPr lang="en-US" b="1" dirty="0" err="1" smtClean="0"/>
              <a:t>tmpbsize</a:t>
            </a:r>
            <a:r>
              <a:rPr lang="en-US" b="1" dirty="0" smtClean="0"/>
              <a:t>):</a:t>
            </a:r>
            <a:r>
              <a:rPr lang="en-US" b="1" baseline="0" dirty="0" smtClean="0"/>
              <a:t> </a:t>
            </a:r>
            <a:r>
              <a:rPr lang="en-US" b="0" dirty="0" smtClean="0"/>
              <a:t>Lets you specify the temp-table block size.</a:t>
            </a:r>
            <a:r>
              <a:rPr lang="en-US" b="0" baseline="0" dirty="0" smtClean="0"/>
              <a:t> </a:t>
            </a:r>
            <a:r>
              <a:rPr lang="en-US" b="0" dirty="0" smtClean="0"/>
              <a:t>The default increased from 1KB to 4KB.</a:t>
            </a:r>
          </a:p>
          <a:p>
            <a:pPr eaLnBrk="1" hangingPunct="1">
              <a:spcBef>
                <a:spcPct val="0"/>
              </a:spcBef>
            </a:pPr>
            <a:endParaRPr lang="en-US" dirty="0" smtClean="0"/>
          </a:p>
          <a:p>
            <a:pPr eaLnBrk="1" hangingPunct="1">
              <a:spcBef>
                <a:spcPct val="0"/>
              </a:spcBef>
            </a:pPr>
            <a:r>
              <a:rPr lang="en-US" dirty="0" smtClean="0"/>
              <a:t>• </a:t>
            </a:r>
            <a:r>
              <a:rPr lang="en-US" b="1" dirty="0" smtClean="0"/>
              <a:t>Token (-</a:t>
            </a:r>
            <a:r>
              <a:rPr lang="en-US" b="1" dirty="0" err="1" smtClean="0"/>
              <a:t>tok</a:t>
            </a:r>
            <a:r>
              <a:rPr lang="en-US" b="1" dirty="0" smtClean="0"/>
              <a:t>):</a:t>
            </a:r>
            <a:r>
              <a:rPr lang="en-US" b="1" baseline="0" dirty="0" smtClean="0"/>
              <a:t> </a:t>
            </a:r>
            <a:r>
              <a:rPr lang="en-US" b="0" dirty="0" smtClean="0"/>
              <a:t>Lets you specify the maximum number of tokens allowed in a single</a:t>
            </a:r>
            <a:r>
              <a:rPr lang="en-US" b="0" baseline="0" dirty="0" smtClean="0"/>
              <a:t> </a:t>
            </a:r>
            <a:r>
              <a:rPr lang="en-US" b="0" dirty="0" smtClean="0"/>
              <a:t>ABL statement. The default number of tokens allowed increased from 1024 to 3000.</a:t>
            </a:r>
          </a:p>
          <a:p>
            <a:pPr eaLnBrk="1" hangingPunct="1">
              <a:spcBef>
                <a:spcPct val="0"/>
              </a:spcBef>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a:t>
            </a:r>
            <a:r>
              <a:rPr lang="en-US" dirty="0" err="1" smtClean="0"/>
              <a:t>OpenEdge</a:t>
            </a:r>
            <a:r>
              <a:rPr lang="en-US" dirty="0" smtClean="0"/>
              <a:t> support the following commercial HA implementations with QAD Enterprise Edition and other QAD software products using the </a:t>
            </a:r>
            <a:r>
              <a:rPr lang="en-US" dirty="0" err="1" smtClean="0"/>
              <a:t>OpenEdge</a:t>
            </a:r>
            <a:r>
              <a:rPr lang="en-US" dirty="0" smtClean="0"/>
              <a:t>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(32-bit and 64-bit,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r>
              <a:rPr lang="en-US" b="0" dirty="0" smtClean="0"/>
              <a:t>Tier 0 - No Off-site Data</a:t>
            </a:r>
          </a:p>
          <a:p>
            <a:pPr eaLnBrk="1" hangingPunct="1">
              <a:spcBef>
                <a:spcPct val="0"/>
              </a:spcBef>
            </a:pPr>
            <a:endParaRPr lang="en-US" b="0" dirty="0" smtClean="0"/>
          </a:p>
          <a:p>
            <a:pPr eaLnBrk="1" hangingPunct="1">
              <a:spcBef>
                <a:spcPct val="0"/>
              </a:spcBef>
            </a:pPr>
            <a:r>
              <a:rPr lang="en-US" b="0" dirty="0" smtClean="0"/>
              <a:t>Businesses with a Tier 0 Disaster Recovery solution have no Disaster Recovery Plan. There is no saved information, no documentation, no backup hardware, and no contingency plan.</a:t>
            </a:r>
          </a:p>
          <a:p>
            <a:pPr eaLnBrk="1" hangingPunct="1">
              <a:spcBef>
                <a:spcPct val="0"/>
              </a:spcBef>
            </a:pPr>
            <a:r>
              <a:rPr lang="en-US" b="0" dirty="0" smtClean="0"/>
              <a:t>Typical recovery time: The length of recovery time in this instance is unpredictable. In fact, recovery may be impossible.</a:t>
            </a:r>
          </a:p>
          <a:p>
            <a:pPr eaLnBrk="1" hangingPunct="1">
              <a:spcBef>
                <a:spcPct val="0"/>
              </a:spcBef>
            </a:pPr>
            <a:endParaRPr lang="en-US" b="0" dirty="0" smtClean="0"/>
          </a:p>
          <a:p>
            <a:pPr eaLnBrk="1" hangingPunct="1">
              <a:spcBef>
                <a:spcPct val="0"/>
              </a:spcBef>
            </a:pPr>
            <a:r>
              <a:rPr lang="en-US" b="0" dirty="0" smtClean="0"/>
              <a:t>Tier 1 – Offsite Backup with no Hot Site</a:t>
            </a:r>
          </a:p>
          <a:p>
            <a:pPr eaLnBrk="1" hangingPunct="1">
              <a:spcBef>
                <a:spcPct val="0"/>
              </a:spcBef>
            </a:pPr>
            <a:endParaRPr lang="en-US" b="0" dirty="0" smtClean="0"/>
          </a:p>
          <a:p>
            <a:pPr eaLnBrk="1" hangingPunct="1">
              <a:spcBef>
                <a:spcPct val="0"/>
              </a:spcBef>
            </a:pPr>
            <a:r>
              <a:rPr lang="en-US" b="0"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b="0" dirty="0" smtClean="0"/>
          </a:p>
          <a:p>
            <a:pPr eaLnBrk="1" hangingPunct="1">
              <a:spcBef>
                <a:spcPct val="0"/>
              </a:spcBef>
            </a:pPr>
            <a:r>
              <a:rPr lang="en-US" b="0" dirty="0" smtClean="0"/>
              <a:t>Tier 2 – Offsite Backup with a Hot Site</a:t>
            </a:r>
          </a:p>
          <a:p>
            <a:pPr eaLnBrk="1" hangingPunct="1">
              <a:spcBef>
                <a:spcPct val="0"/>
              </a:spcBef>
            </a:pPr>
            <a:endParaRPr lang="en-US" b="0" dirty="0" smtClean="0"/>
          </a:p>
          <a:p>
            <a:pPr eaLnBrk="1" hangingPunct="1">
              <a:spcBef>
                <a:spcPct val="0"/>
              </a:spcBef>
            </a:pPr>
            <a:r>
              <a:rPr lang="en-US" b="0" dirty="0" smtClean="0"/>
              <a:t>Businesses using Tier 2 Disaster Recovery solutions make regular backups on tape. The backups are combined with an off-site facility and infrastructure (known as a hot site) to restore systems from tapes in the event of a disaster. This tier solution still results in the need to recreate several hours to days of data, but the recovery time is more predictable.</a:t>
            </a:r>
          </a:p>
          <a:p>
            <a:pPr eaLnBrk="1" hangingPunct="1">
              <a:spcBef>
                <a:spcPct val="0"/>
              </a:spcBef>
            </a:pPr>
            <a:endParaRPr lang="en-US" b="0" dirty="0" smtClean="0"/>
          </a:p>
          <a:p>
            <a:pPr eaLnBrk="1" hangingPunct="1">
              <a:spcBef>
                <a:spcPct val="0"/>
              </a:spcBef>
            </a:pPr>
            <a:r>
              <a:rPr lang="en-US" b="0" dirty="0" smtClean="0"/>
              <a:t>Tier 3 - Electronic Vaulting</a:t>
            </a:r>
          </a:p>
          <a:p>
            <a:pPr eaLnBrk="1" hangingPunct="1">
              <a:spcBef>
                <a:spcPct val="0"/>
              </a:spcBef>
            </a:pPr>
            <a:endParaRPr lang="en-US" b="0" dirty="0" smtClean="0"/>
          </a:p>
          <a:p>
            <a:pPr eaLnBrk="1" hangingPunct="1">
              <a:spcBef>
                <a:spcPct val="0"/>
              </a:spcBef>
            </a:pPr>
            <a:r>
              <a:rPr lang="en-US" b="0" dirty="0" smtClean="0"/>
              <a:t>Tier 3 solutions utilize components of Tier 2. Additionally, some mission-critical data is electronically vaulted. This electronically vaulted data is typically more current than that data which is initially installed. As a result, there is less data recreation or loss after a disaster occurs. </a:t>
            </a:r>
          </a:p>
          <a:p>
            <a:pPr eaLnBrk="1" hangingPunct="1">
              <a:spcBef>
                <a:spcPct val="0"/>
              </a:spcBef>
            </a:pPr>
            <a:endParaRPr lang="en-US" b="0" dirty="0" smtClean="0"/>
          </a:p>
          <a:p>
            <a:pPr eaLnBrk="1" hangingPunct="1">
              <a:spcBef>
                <a:spcPct val="0"/>
              </a:spcBef>
            </a:pPr>
            <a:r>
              <a:rPr lang="en-US" b="0" dirty="0" smtClean="0"/>
              <a:t>Tier 4 - Point-in-Time Copies</a:t>
            </a:r>
          </a:p>
          <a:p>
            <a:pPr eaLnBrk="1" hangingPunct="1">
              <a:spcBef>
                <a:spcPct val="0"/>
              </a:spcBef>
            </a:pPr>
            <a:endParaRPr lang="en-US" b="0" dirty="0" smtClean="0"/>
          </a:p>
          <a:p>
            <a:pPr eaLnBrk="1" hangingPunct="1">
              <a:spcBef>
                <a:spcPct val="0"/>
              </a:spcBef>
            </a:pPr>
            <a:r>
              <a:rPr lang="en-US" b="0" dirty="0" smtClean="0"/>
              <a:t>Businesses that require greater data currency and faster recovery than users of lower tiers use Tier 4 solutions.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b="0" dirty="0" smtClean="0"/>
          </a:p>
          <a:p>
            <a:pPr eaLnBrk="1" hangingPunct="1">
              <a:spcBef>
                <a:spcPct val="0"/>
              </a:spcBef>
            </a:pPr>
            <a:r>
              <a:rPr lang="en-US" b="0" dirty="0" smtClean="0"/>
              <a:t>Tier 5 - Transaction Integrity</a:t>
            </a:r>
          </a:p>
          <a:p>
            <a:pPr eaLnBrk="1" hangingPunct="1">
              <a:spcBef>
                <a:spcPct val="0"/>
              </a:spcBef>
            </a:pPr>
            <a:endParaRPr lang="en-US" b="0" dirty="0" smtClean="0"/>
          </a:p>
          <a:p>
            <a:pPr eaLnBrk="1" hangingPunct="1">
              <a:spcBef>
                <a:spcPct val="0"/>
              </a:spcBef>
            </a:pPr>
            <a:r>
              <a:rPr lang="en-US" b="0" dirty="0" smtClean="0"/>
              <a:t>Businesses with a requirement for consistency of data between production and recovery data centers use Tier 5 solutions. There is little to no data loss in such solutions. However, the presence of this functionality is entirely dependent on the application in use. </a:t>
            </a:r>
          </a:p>
          <a:p>
            <a:pPr eaLnBrk="1" hangingPunct="1">
              <a:spcBef>
                <a:spcPct val="0"/>
              </a:spcBef>
            </a:pPr>
            <a:endParaRPr lang="en-US" b="0" dirty="0" smtClean="0"/>
          </a:p>
          <a:p>
            <a:pPr eaLnBrk="1" hangingPunct="1">
              <a:spcBef>
                <a:spcPct val="0"/>
              </a:spcBef>
            </a:pPr>
            <a:r>
              <a:rPr lang="en-US" b="0" dirty="0" smtClean="0"/>
              <a:t>Tier 6 – Zero Data Loss</a:t>
            </a:r>
          </a:p>
          <a:p>
            <a:pPr eaLnBrk="1" hangingPunct="1">
              <a:spcBef>
                <a:spcPct val="0"/>
              </a:spcBef>
            </a:pPr>
            <a:endParaRPr lang="en-US" b="0" dirty="0" smtClean="0"/>
          </a:p>
          <a:p>
            <a:pPr eaLnBrk="1" hangingPunct="1">
              <a:spcBef>
                <a:spcPct val="0"/>
              </a:spcBef>
            </a:pPr>
            <a:r>
              <a:rPr lang="en-US" b="0" dirty="0" smtClean="0"/>
              <a:t>Tier 6 Disaster Recovery solutions maintain the highest levels of data currency. Businesses with little or no tolerance for data loss that require the rapid restoration of data to applications use this tier. These solutions have no dependence on the applications to provide data consistency. </a:t>
            </a:r>
          </a:p>
          <a:p>
            <a:pPr eaLnBrk="1" hangingPunct="1">
              <a:spcBef>
                <a:spcPct val="0"/>
              </a:spcBef>
            </a:pPr>
            <a:endParaRPr lang="en-US" b="0" dirty="0" smtClean="0"/>
          </a:p>
          <a:p>
            <a:pPr eaLnBrk="1" hangingPunct="1">
              <a:spcBef>
                <a:spcPct val="0"/>
              </a:spcBef>
            </a:pPr>
            <a:r>
              <a:rPr lang="en-US" b="0" dirty="0" smtClean="0"/>
              <a:t>Tier 7 – Completely Automated</a:t>
            </a:r>
          </a:p>
          <a:p>
            <a:pPr eaLnBrk="1" hangingPunct="1">
              <a:spcBef>
                <a:spcPct val="0"/>
              </a:spcBef>
            </a:pPr>
            <a:endParaRPr lang="en-US" b="0" dirty="0" smtClean="0"/>
          </a:p>
          <a:p>
            <a:pPr eaLnBrk="1" hangingPunct="1">
              <a:spcBef>
                <a:spcPct val="0"/>
              </a:spcBef>
            </a:pPr>
            <a:r>
              <a:rPr lang="en-US" b="0" dirty="0" smtClean="0"/>
              <a:t>Tier 7 solutions include all the major components being used for a Tier 6 solution with the additional integration of automation. This approach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b="0"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Using the following objectives, it becomes relatively simple to decide which solution to select according to how much you can afford to spend and the speed at which you need your data recovered. The quicker the recovery, 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take before, during, and after a disaster. Document and test the planning to ensure the continuity of operations and availability of critical resources in the event of a disaster.</a:t>
            </a:r>
          </a:p>
          <a:p>
            <a:pPr eaLnBrk="1" hangingPunct="1">
              <a:spcBef>
                <a:spcPct val="0"/>
              </a:spcBef>
            </a:pPr>
            <a:endParaRPr lang="en-US" dirty="0" smtClean="0"/>
          </a:p>
          <a:p>
            <a:pPr eaLnBrk="1" hangingPunct="1">
              <a:spcBef>
                <a:spcPct val="0"/>
              </a:spcBef>
            </a:pPr>
            <a:r>
              <a:rPr lang="en-US" dirty="0" smtClean="0"/>
              <a:t>The DRP involves more than just specifying off-site storage locations or backup procedures.</a:t>
            </a:r>
          </a:p>
          <a:p>
            <a:pPr eaLnBrk="1" hangingPunct="1">
              <a:spcBef>
                <a:spcPct val="0"/>
              </a:spcBef>
            </a:pPr>
            <a:endParaRPr lang="en-US" dirty="0" smtClean="0"/>
          </a:p>
          <a:p>
            <a:pPr eaLnBrk="1" hangingPunct="1">
              <a:spcBef>
                <a:spcPct val="0"/>
              </a:spcBef>
            </a:pPr>
            <a:r>
              <a:rPr lang="en-US" dirty="0" smtClean="0"/>
              <a:t>Form a planning/management team, with senior management support, to oversee the development and implementation of the plan. Expenses can be very high, so senior management should be involved at all times.</a:t>
            </a:r>
          </a:p>
          <a:p>
            <a:pPr eaLnBrk="1" hangingPunct="1">
              <a:spcBef>
                <a:spcPct val="0"/>
              </a:spcBef>
            </a:pPr>
            <a:endParaRPr lang="en-US" dirty="0" smtClean="0"/>
          </a:p>
          <a:p>
            <a:pPr eaLnBrk="1" hangingPunct="1">
              <a:spcBef>
                <a:spcPct val="0"/>
              </a:spcBef>
            </a:pPr>
            <a:r>
              <a:rPr lang="en-US" dirty="0" smtClean="0"/>
              <a:t>The major functions of the planning team might be:</a:t>
            </a:r>
          </a:p>
          <a:p>
            <a:pPr eaLnBrk="1" hangingPunct="1">
              <a:spcBef>
                <a:spcPct val="0"/>
              </a:spcBef>
            </a:pPr>
            <a:endParaRPr lang="en-US" dirty="0" smtClean="0"/>
          </a:p>
          <a:p>
            <a:pPr eaLnBrk="1" hangingPunct="1">
              <a:spcBef>
                <a:spcPct val="0"/>
              </a:spcBef>
              <a:buFont typeface="Arial" pitchFamily="34" charset="0"/>
              <a:buChar char="•"/>
            </a:pPr>
            <a:r>
              <a:rPr lang="en-US" dirty="0" smtClean="0"/>
              <a:t> Defining what constitutes a disaster</a:t>
            </a:r>
          </a:p>
          <a:p>
            <a:pPr eaLnBrk="1" hangingPunct="1">
              <a:spcBef>
                <a:spcPct val="0"/>
              </a:spcBef>
              <a:buFont typeface="Arial" pitchFamily="34" charset="0"/>
              <a:buChar char="•"/>
            </a:pPr>
            <a:r>
              <a:rPr lang="en-US" dirty="0" smtClean="0"/>
              <a:t> Conducting a risk analysis</a:t>
            </a:r>
          </a:p>
          <a:p>
            <a:pPr eaLnBrk="1" hangingPunct="1">
              <a:spcBef>
                <a:spcPct val="0"/>
              </a:spcBef>
              <a:buFont typeface="Arial" pitchFamily="34" charset="0"/>
              <a:buChar char="•"/>
            </a:pPr>
            <a:r>
              <a:rPr lang="en-US" dirty="0" smtClean="0"/>
              <a:t> Conducting 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 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 costs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a:t>
            </a:r>
            <a:r>
              <a:rPr lang="en-US" sz="2800" dirty="0" smtClean="0"/>
              <a:t>2013.1 </a:t>
            </a:r>
            <a:r>
              <a:rPr lang="en-US" sz="2800" dirty="0" smtClean="0"/>
              <a:t>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4: Database Admin and High Availability for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smtClean="0"/>
              <a:t>Updated </a:t>
            </a:r>
            <a:r>
              <a:rPr lang="en-US" sz="2000" smtClean="0"/>
              <a:t>October </a:t>
            </a:r>
            <a:r>
              <a:rPr lang="en-US" sz="2000" smtClean="0"/>
              <a:t>2013</a:t>
            </a:r>
            <a:endParaRPr lang="en-US" sz="2000" dirty="0" smtClean="0"/>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10000"/>
              </a:lnSpc>
              <a:spcBef>
                <a:spcPts val="600"/>
              </a:spcBef>
              <a:buClr>
                <a:srgbClr val="FF9900"/>
              </a:buClr>
              <a:buNone/>
            </a:pPr>
            <a:r>
              <a:rPr lang="en-US" sz="1200" dirty="0" smtClean="0"/>
              <a:t>Created by dbb@qad.com</a:t>
            </a:r>
          </a:p>
          <a:p>
            <a:pPr eaLnBrk="1" hangingPunct="1">
              <a:lnSpc>
                <a:spcPct val="110000"/>
              </a:lnSpc>
              <a:spcBef>
                <a:spcPts val="600"/>
              </a:spcBef>
              <a:buClr>
                <a:srgbClr val="FF9900"/>
              </a:buClr>
              <a:buNone/>
            </a:pPr>
            <a:r>
              <a:rPr lang="en-US" sz="1200" dirty="0" smtClean="0"/>
              <a:t>Maintained by biw@qad.com</a:t>
            </a:r>
          </a:p>
          <a:p>
            <a:pPr eaLnBrk="1" hangingPunct="1">
              <a:lnSpc>
                <a:spcPct val="11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7890"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VST to monitor table and indexes, by user</a:t>
            </a:r>
          </a:p>
          <a:p>
            <a:pPr marL="290513" lvl="1" indent="0" eaLnBrk="1" hangingPunct="1">
              <a:lnSpc>
                <a:spcPct val="95000"/>
              </a:lnSpc>
              <a:buClr>
                <a:srgbClr val="FF9900"/>
              </a:buClr>
              <a:buNone/>
            </a:pPr>
            <a:r>
              <a:rPr lang="en-US" dirty="0" smtClean="0">
                <a:solidFill>
                  <a:srgbClr val="737373"/>
                </a:solidFill>
              </a:rPr>
              <a:t>_</a:t>
            </a:r>
            <a:r>
              <a:rPr lang="en-US" dirty="0" err="1" smtClean="0">
                <a:solidFill>
                  <a:srgbClr val="737373"/>
                </a:solidFill>
              </a:rPr>
              <a:t>UserIndexStat</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Compile with XREF-XML to output Index Cross reference information in XML format</a:t>
            </a:r>
          </a:p>
          <a:p>
            <a:pPr eaLnBrk="1" hangingPunct="1">
              <a:lnSpc>
                <a:spcPct val="95000"/>
              </a:lnSpc>
              <a:buClr>
                <a:srgbClr val="FF9900"/>
              </a:buClr>
            </a:pPr>
            <a:r>
              <a:rPr lang="en-US" dirty="0" smtClean="0">
                <a:solidFill>
                  <a:srgbClr val="737373"/>
                </a:solidFill>
              </a:rPr>
              <a:t>After Imaging can be enabled online</a:t>
            </a:r>
          </a:p>
          <a:p>
            <a:pPr eaLnBrk="1" hangingPunct="1">
              <a:lnSpc>
                <a:spcPct val="95000"/>
              </a:lnSpc>
              <a:buClr>
                <a:srgbClr val="FF9900"/>
              </a:buClr>
            </a:pPr>
            <a:r>
              <a:rPr lang="en-US" dirty="0" smtClean="0">
                <a:solidFill>
                  <a:srgbClr val="737373"/>
                </a:solidFill>
              </a:rPr>
              <a:t>New storage areas can be added online</a:t>
            </a:r>
          </a:p>
          <a:p>
            <a:pPr eaLnBrk="1" hangingPunct="1">
              <a:lnSpc>
                <a:spcPct val="95000"/>
              </a:lnSpc>
              <a:buClr>
                <a:srgbClr val="FF9900"/>
              </a:buClr>
            </a:pPr>
            <a:r>
              <a:rPr lang="en-US" dirty="0" smtClean="0">
                <a:solidFill>
                  <a:srgbClr val="737373"/>
                </a:solidFill>
              </a:rPr>
              <a:t>Many developer and code enhancements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Additional 10.B Features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Starting and Stopping Databases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Font typeface="Arial" pitchFamily="34" charset="0"/>
              <a:buChar char="•"/>
              <a:defRPr/>
            </a:pPr>
            <a:r>
              <a:rPr lang="en-US" sz="2000" dirty="0" smtClean="0">
                <a:solidFill>
                  <a:srgbClr val="737373"/>
                </a:solidFill>
                <a:latin typeface="+mn-lt"/>
              </a:rPr>
              <a:t>When the QDT builds a new Enterprise Edition System, it places the database startup and shutdown scripts under the QDT directory structure</a:t>
            </a:r>
          </a:p>
          <a:p>
            <a:pPr lvl="1" eaLnBrk="1" fontAlgn="auto" hangingPunct="1">
              <a:lnSpc>
                <a:spcPct val="95000"/>
              </a:lnSpc>
              <a:spcAft>
                <a:spcPts val="0"/>
              </a:spcAft>
              <a:buFont typeface="Arial" pitchFamily="34" charset="0"/>
              <a:buChar char="–"/>
              <a:defRPr/>
            </a:pPr>
            <a:r>
              <a:rPr lang="en-US" sz="1600" dirty="0" smtClean="0">
                <a:solidFill>
                  <a:srgbClr val="737373"/>
                </a:solidFill>
                <a:latin typeface="+mn-lt"/>
                <a:cs typeface="Courier New" pitchFamily="49" charset="0"/>
              </a:rPr>
              <a:t>$QDT/</a:t>
            </a:r>
            <a:r>
              <a:rPr lang="en-US" sz="1600" dirty="0" err="1" smtClean="0">
                <a:solidFill>
                  <a:srgbClr val="737373"/>
                </a:solidFill>
                <a:latin typeface="+mn-lt"/>
                <a:cs typeface="Courier New" pitchFamily="49" charset="0"/>
              </a:rPr>
              <a:t>envs</a:t>
            </a:r>
            <a:r>
              <a:rPr lang="en-US" sz="1600" dirty="0" smtClean="0">
                <a:solidFill>
                  <a:srgbClr val="737373"/>
                </a:solidFill>
                <a:latin typeface="+mn-lt"/>
                <a:cs typeface="Courier New" pitchFamily="49" charset="0"/>
              </a:rPr>
              <a: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]/scripts/start.[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a:t>
            </a:r>
          </a:p>
          <a:p>
            <a:pPr lvl="1" eaLnBrk="1" fontAlgn="auto" hangingPunct="1">
              <a:lnSpc>
                <a:spcPct val="95000"/>
              </a:lnSpc>
              <a:spcAft>
                <a:spcPts val="0"/>
              </a:spcAft>
              <a:buFont typeface="Arial" pitchFamily="34" charset="0"/>
              <a:buChar char="–"/>
              <a:defRPr/>
            </a:pPr>
            <a:r>
              <a:rPr lang="en-US" sz="1600" dirty="0" smtClean="0">
                <a:solidFill>
                  <a:srgbClr val="737373"/>
                </a:solidFill>
                <a:cs typeface="Courier New" pitchFamily="49" charset="0"/>
              </a:rPr>
              <a:t>$QDT/</a:t>
            </a:r>
            <a:r>
              <a:rPr lang="en-US" sz="1600" dirty="0" err="1" smtClean="0">
                <a:solidFill>
                  <a:srgbClr val="737373"/>
                </a:solidFill>
                <a:cs typeface="Courier New" pitchFamily="49" charset="0"/>
              </a:rPr>
              <a:t>envs</a:t>
            </a:r>
            <a:r>
              <a:rPr lang="en-US" sz="1600" dirty="0" smtClean="0">
                <a:solidFill>
                  <a:srgbClr val="737373"/>
                </a:solidFill>
                <a:cs typeface="Courier New" pitchFamily="49" charset="0"/>
              </a:rPr>
              <a: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]/scripts/start.[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These scripts can be moved anywhere you want</a:t>
            </a:r>
          </a:p>
          <a:p>
            <a:pPr marL="290513" lvl="1" indent="0" eaLnBrk="1" fontAlgn="auto" hangingPunct="1">
              <a:lnSpc>
                <a:spcPct val="95000"/>
              </a:lnSpc>
              <a:spcAft>
                <a:spcPts val="0"/>
              </a:spcAft>
              <a:buNone/>
              <a:defRPr/>
            </a:pPr>
            <a:r>
              <a:rPr lang="en-US" sz="1600" dirty="0" smtClean="0">
                <a:solidFill>
                  <a:srgbClr val="737373"/>
                </a:solidFill>
                <a:cs typeface="Courier New" pitchFamily="49" charset="0"/>
              </a:rPr>
              <a:t>However, QAD Support might find it easier if you left them in the original location *or* supplied a README file pointing to the new location</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 scripts are “out of the box” settings, and typically need to be tuned or changed to support a production system.</a:t>
            </a: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marL="231775" indent="-231775" eaLnBrk="1" fontAlgn="auto" hangingPunct="1">
              <a:lnSpc>
                <a:spcPct val="95000"/>
              </a:lnSpc>
              <a:spcAft>
                <a:spcPts val="0"/>
              </a:spcAft>
              <a:defRPr/>
            </a:pPr>
            <a:r>
              <a:rPr lang="en-US" dirty="0" smtClean="0">
                <a:solidFill>
                  <a:srgbClr val="737373"/>
                </a:solidFill>
                <a:cs typeface="Courier New" pitchFamily="49" charset="0"/>
              </a:rPr>
              <a:t>Scripts in the default location are overwritten when QDT regenerates scripts</a:t>
            </a:r>
          </a:p>
          <a:p>
            <a:pPr marL="231775" indent="0" eaLnBrk="1" fontAlgn="auto" hangingPunct="1">
              <a:lnSpc>
                <a:spcPct val="95000"/>
              </a:lnSpc>
              <a:spcAft>
                <a:spcPts val="0"/>
              </a:spcAft>
              <a:buNone/>
              <a:defRPr/>
            </a:pPr>
            <a:r>
              <a:rPr lang="en-US" sz="2200" dirty="0" smtClean="0">
                <a:solidFill>
                  <a:srgbClr val="737373"/>
                </a:solidFill>
                <a:cs typeface="Courier New" pitchFamily="49" charset="0"/>
              </a:rPr>
              <a:t>Rename or backup any custom scripts to ensure they are not lost the next time QDT is used to maintain the system</a:t>
            </a:r>
            <a:endParaRPr lang="en-US" sz="2000" dirty="0" smtClean="0">
              <a:solidFill>
                <a:srgbClr val="737373"/>
              </a:solidFill>
              <a:cs typeface="Courier New" pitchFamily="49" charset="0"/>
            </a:endParaRPr>
          </a:p>
          <a:p>
            <a:pPr marL="231775" indent="-231775" eaLnBrk="1" fontAlgn="auto" hangingPunct="1">
              <a:lnSpc>
                <a:spcPct val="95000"/>
              </a:lnSpc>
              <a:spcAft>
                <a:spcPts val="0"/>
              </a:spcAft>
              <a:defRPr/>
            </a:pPr>
            <a:r>
              <a:rPr lang="en-US" dirty="0" smtClean="0">
                <a:solidFill>
                  <a:srgbClr val="737373"/>
                </a:solidFill>
                <a:cs typeface="Courier New" pitchFamily="49" charset="0"/>
              </a:rPr>
              <a:t>Beginning with QAD 2011.1 EE, databases are managed by the </a:t>
            </a:r>
            <a:r>
              <a:rPr lang="en-US" dirty="0" err="1" smtClean="0">
                <a:solidFill>
                  <a:srgbClr val="737373"/>
                </a:solidFill>
                <a:cs typeface="Courier New" pitchFamily="49" charset="0"/>
              </a:rPr>
              <a:t>conmgr.properties</a:t>
            </a:r>
            <a:r>
              <a:rPr lang="en-US" dirty="0" smtClean="0">
                <a:solidFill>
                  <a:srgbClr val="737373"/>
                </a:solidFill>
                <a:cs typeface="Courier New" pitchFamily="49" charset="0"/>
              </a:rPr>
              <a:t> file and Progress DBMAN tools</a:t>
            </a:r>
          </a:p>
          <a:p>
            <a:pPr eaLnBrk="1" fontAlgn="auto" hangingPunct="1">
              <a:lnSpc>
                <a:spcPct val="95000"/>
              </a:lnSpc>
              <a:spcAft>
                <a:spcPts val="0"/>
              </a:spcAft>
              <a:buNone/>
              <a:defRPr/>
            </a:pPr>
            <a:endParaRPr lang="en-US" sz="2000" dirty="0" smtClean="0">
              <a:solidFill>
                <a:srgbClr val="737373"/>
              </a:solidFill>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40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Startup Script</a:t>
            </a:r>
          </a:p>
        </p:txBody>
      </p:sp>
      <p:pic>
        <p:nvPicPr>
          <p:cNvPr id="4" name="Picture 3" descr="start-script.png"/>
          <p:cNvPicPr>
            <a:picLocks noChangeAspect="1"/>
          </p:cNvPicPr>
          <p:nvPr/>
        </p:nvPicPr>
        <p:blipFill>
          <a:blip r:embed="rId3" cstate="print"/>
          <a:stretch>
            <a:fillRect/>
          </a:stretch>
        </p:blipFill>
        <p:spPr>
          <a:xfrm>
            <a:off x="246739" y="2213658"/>
            <a:ext cx="8632241" cy="180138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60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Shutdown Script</a:t>
            </a:r>
          </a:p>
        </p:txBody>
      </p:sp>
      <p:pic>
        <p:nvPicPr>
          <p:cNvPr id="4" name="Picture 3" descr="stop-script.png"/>
          <p:cNvPicPr>
            <a:picLocks noChangeAspect="1"/>
          </p:cNvPicPr>
          <p:nvPr/>
        </p:nvPicPr>
        <p:blipFill>
          <a:blip r:embed="rId3" cstate="print"/>
          <a:stretch>
            <a:fillRect/>
          </a:stretch>
        </p:blipFill>
        <p:spPr>
          <a:xfrm>
            <a:off x="217712" y="2165613"/>
            <a:ext cx="8689885" cy="195990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OE Database Reorganization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a:t>
            </a:r>
            <a:r>
              <a:rPr lang="en-US" dirty="0" err="1" smtClean="0">
                <a:solidFill>
                  <a:srgbClr val="737373"/>
                </a:solidFill>
              </a:rPr>
              <a:t>OpenEdge</a:t>
            </a:r>
            <a:r>
              <a:rPr lang="en-US" dirty="0" smtClean="0">
                <a:solidFill>
                  <a:srgbClr val="737373"/>
                </a:solidFill>
              </a:rPr>
              <a:t>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err="1"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err="1"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222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95000"/>
              </a:lnSpc>
              <a:buClr>
                <a:srgbClr val="FF9900"/>
              </a:buClr>
            </a:pPr>
            <a:r>
              <a:rPr lang="en-US" dirty="0" err="1"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8</a:t>
            </a:r>
          </a:p>
        </p:txBody>
      </p:sp>
      <p:sp>
        <p:nvSpPr>
          <p:cNvPr id="54278" name="Rectangle 1075"/>
          <p:cNvSpPr>
            <a:spLocks noChangeArrowheads="1"/>
          </p:cNvSpPr>
          <p:nvPr/>
        </p:nvSpPr>
        <p:spPr bwMode="gray">
          <a:xfrm>
            <a:off x="1404938" y="3014663"/>
            <a:ext cx="557212" cy="1273175"/>
          </a:xfrm>
          <a:prstGeom prst="rect">
            <a:avLst/>
          </a:prstGeom>
          <a:solidFill>
            <a:schemeClr val="folHlink"/>
          </a:solidFill>
          <a:ln w="9525">
            <a:noFill/>
            <a:miter lim="800000"/>
            <a:headEnd/>
            <a:tailEnd/>
          </a:ln>
        </p:spPr>
        <p:txBody>
          <a:bodyPr wrap="none" anchor="ctr"/>
          <a:lstStyle/>
          <a:p>
            <a:endParaRPr lang="en-US" altLang="en-US" sz="2400">
              <a:solidFill>
                <a:srgbClr val="FFFFFF"/>
              </a:solidFill>
              <a:latin typeface="Century Gothic" pitchFamily="34" charset="0"/>
            </a:endParaRPr>
          </a:p>
        </p:txBody>
      </p:sp>
      <p:sp>
        <p:nvSpPr>
          <p:cNvPr id="54279" name="Rectangle 1076"/>
          <p:cNvSpPr>
            <a:spLocks noChangeArrowheads="1"/>
          </p:cNvSpPr>
          <p:nvPr/>
        </p:nvSpPr>
        <p:spPr bwMode="gray">
          <a:xfrm>
            <a:off x="2032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0" name="Rectangle 1077"/>
          <p:cNvSpPr>
            <a:spLocks noChangeArrowheads="1"/>
          </p:cNvSpPr>
          <p:nvPr/>
        </p:nvSpPr>
        <p:spPr bwMode="gray">
          <a:xfrm>
            <a:off x="265747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7" name="Line 1084"/>
          <p:cNvSpPr>
            <a:spLocks noChangeShapeType="1"/>
          </p:cNvSpPr>
          <p:nvPr/>
        </p:nvSpPr>
        <p:spPr bwMode="auto">
          <a:xfrm>
            <a:off x="1639888"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8" name="Line 1085"/>
          <p:cNvSpPr>
            <a:spLocks noChangeShapeType="1"/>
          </p:cNvSpPr>
          <p:nvPr/>
        </p:nvSpPr>
        <p:spPr bwMode="auto">
          <a:xfrm>
            <a:off x="22669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9" name="Line 1086"/>
          <p:cNvSpPr>
            <a:spLocks noChangeShapeType="1"/>
          </p:cNvSpPr>
          <p:nvPr/>
        </p:nvSpPr>
        <p:spPr bwMode="auto">
          <a:xfrm>
            <a:off x="2892425"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0" name="Line 1087"/>
          <p:cNvSpPr>
            <a:spLocks noChangeShapeType="1"/>
          </p:cNvSpPr>
          <p:nvPr/>
        </p:nvSpPr>
        <p:spPr bwMode="auto">
          <a:xfrm>
            <a:off x="3517900"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1" name="Line 1088"/>
          <p:cNvSpPr>
            <a:spLocks noChangeShapeType="1"/>
          </p:cNvSpPr>
          <p:nvPr/>
        </p:nvSpPr>
        <p:spPr bwMode="auto">
          <a:xfrm>
            <a:off x="41465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2" name="Line 1089"/>
          <p:cNvSpPr>
            <a:spLocks noChangeShapeType="1"/>
          </p:cNvSpPr>
          <p:nvPr/>
        </p:nvSpPr>
        <p:spPr bwMode="auto">
          <a:xfrm>
            <a:off x="4770438"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5" name="Line 1092"/>
          <p:cNvSpPr>
            <a:spLocks noChangeShapeType="1"/>
          </p:cNvSpPr>
          <p:nvPr/>
        </p:nvSpPr>
        <p:spPr bwMode="auto">
          <a:xfrm>
            <a:off x="5397500" y="4279900"/>
            <a:ext cx="0" cy="8445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6" name="Rectangle 1093"/>
          <p:cNvSpPr>
            <a:spLocks noChangeArrowheads="1"/>
          </p:cNvSpPr>
          <p:nvPr/>
        </p:nvSpPr>
        <p:spPr bwMode="gray">
          <a:xfrm rot="-5400000">
            <a:off x="1200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7" name="Rectangle 1094"/>
          <p:cNvSpPr>
            <a:spLocks noChangeArrowheads="1"/>
          </p:cNvSpPr>
          <p:nvPr/>
        </p:nvSpPr>
        <p:spPr bwMode="gray">
          <a:xfrm rot="-5400000">
            <a:off x="1825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8" name="Rectangle 1095"/>
          <p:cNvSpPr>
            <a:spLocks noChangeArrowheads="1"/>
          </p:cNvSpPr>
          <p:nvPr/>
        </p:nvSpPr>
        <p:spPr bwMode="gray">
          <a:xfrm rot="-5400000">
            <a:off x="245268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9" name="Rectangle 1096"/>
          <p:cNvSpPr>
            <a:spLocks noChangeArrowheads="1"/>
          </p:cNvSpPr>
          <p:nvPr/>
        </p:nvSpPr>
        <p:spPr bwMode="gray">
          <a:xfrm rot="-5400000">
            <a:off x="30797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0" name="Rectangle 1097"/>
          <p:cNvSpPr>
            <a:spLocks noChangeArrowheads="1"/>
          </p:cNvSpPr>
          <p:nvPr/>
        </p:nvSpPr>
        <p:spPr bwMode="gray">
          <a:xfrm rot="-5400000">
            <a:off x="37036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1" name="Rectangle 1098"/>
          <p:cNvSpPr>
            <a:spLocks noChangeArrowheads="1"/>
          </p:cNvSpPr>
          <p:nvPr/>
        </p:nvSpPr>
        <p:spPr bwMode="gray">
          <a:xfrm rot="-5400000">
            <a:off x="4330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2" name="Rectangle 1099"/>
          <p:cNvSpPr>
            <a:spLocks noChangeArrowheads="1"/>
          </p:cNvSpPr>
          <p:nvPr/>
        </p:nvSpPr>
        <p:spPr bwMode="gray">
          <a:xfrm rot="-5400000">
            <a:off x="4956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3" name="Rectangle 1100"/>
          <p:cNvSpPr>
            <a:spLocks noChangeArrowheads="1"/>
          </p:cNvSpPr>
          <p:nvPr/>
        </p:nvSpPr>
        <p:spPr bwMode="gray">
          <a:xfrm rot="-5400000">
            <a:off x="55832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03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1006475" y="1576388"/>
            <a:ext cx="1131887" cy="325438"/>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A</a:t>
            </a:r>
          </a:p>
        </p:txBody>
      </p:sp>
      <p:sp>
        <p:nvSpPr>
          <p:cNvPr id="54307" name="Rectangle 1104"/>
          <p:cNvSpPr>
            <a:spLocks noChangeArrowheads="1"/>
          </p:cNvSpPr>
          <p:nvPr/>
        </p:nvSpPr>
        <p:spPr bwMode="gray">
          <a:xfrm rot="-5400000">
            <a:off x="14930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B</a:t>
            </a:r>
          </a:p>
        </p:txBody>
      </p:sp>
      <p:sp>
        <p:nvSpPr>
          <p:cNvPr id="41" name="Rectangle 1105"/>
          <p:cNvSpPr>
            <a:spLocks noChangeArrowheads="1"/>
          </p:cNvSpPr>
          <p:nvPr/>
        </p:nvSpPr>
        <p:spPr bwMode="gray">
          <a:xfrm rot="16200000">
            <a:off x="198358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47253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E-1</a:t>
            </a:r>
          </a:p>
        </p:txBody>
      </p:sp>
      <p:sp>
        <p:nvSpPr>
          <p:cNvPr id="54315" name="Rectangle 1112"/>
          <p:cNvSpPr>
            <a:spLocks noChangeArrowheads="1"/>
          </p:cNvSpPr>
          <p:nvPr/>
        </p:nvSpPr>
        <p:spPr bwMode="gray">
          <a:xfrm rot="-5400000">
            <a:off x="5825331" y="1346994"/>
            <a:ext cx="1133475" cy="782638"/>
          </a:xfrm>
          <a:prstGeom prst="rect">
            <a:avLst/>
          </a:prstGeom>
          <a:solidFill>
            <a:srgbClr val="51DC00"/>
          </a:solidFill>
          <a:ln w="9525">
            <a:noFill/>
            <a:miter lim="800000"/>
            <a:headEnd/>
            <a:tailEnd/>
          </a:ln>
        </p:spPr>
        <p:txBody>
          <a:bodyPr lIns="97332" tIns="48667" rIns="97332" bIns="48667">
            <a:spAutoFit/>
          </a:bodyPr>
          <a:lstStyle/>
          <a:p>
            <a:pPr defTabSz="966788"/>
            <a:endParaRPr lang="en-US" altLang="en-US" sz="1500">
              <a:latin typeface="Century Gothic" pitchFamily="34" charset="0"/>
            </a:endParaRPr>
          </a:p>
          <a:p>
            <a:pPr defTabSz="966788"/>
            <a:r>
              <a:rPr lang="en-US" altLang="en-US" sz="1500">
                <a:latin typeface="Century Gothic" pitchFamily="34" charset="0"/>
              </a:rPr>
              <a:t>Table E</a:t>
            </a:r>
          </a:p>
          <a:p>
            <a:pPr defTabSz="966788"/>
            <a:endParaRPr lang="en-US" altLang="en-US" sz="150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318" name="Line 1115"/>
          <p:cNvSpPr>
            <a:spLocks noChangeShapeType="1"/>
          </p:cNvSpPr>
          <p:nvPr/>
        </p:nvSpPr>
        <p:spPr bwMode="auto">
          <a:xfrm>
            <a:off x="7670800" y="4300538"/>
            <a:ext cx="0" cy="9271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319" name="Rectangle 1116"/>
          <p:cNvSpPr>
            <a:spLocks noChangeArrowheads="1"/>
          </p:cNvSpPr>
          <p:nvPr/>
        </p:nvSpPr>
        <p:spPr bwMode="gray">
          <a:xfrm rot="-5400000">
            <a:off x="7159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endParaRPr lang="en-US" altLang="en-US" sz="1500">
              <a:latin typeface="+mn-lt"/>
            </a:endParaRPr>
          </a:p>
          <a:p>
            <a:pPr defTabSz="966788" fontAlgn="auto">
              <a:spcAft>
                <a:spcPts val="0"/>
              </a:spcAft>
              <a:defRPr/>
            </a:pPr>
            <a:r>
              <a:rPr lang="en-US" altLang="en-US" sz="1500">
                <a:latin typeface="+mn-lt"/>
              </a:rPr>
              <a:t>Index E</a:t>
            </a:r>
          </a:p>
          <a:p>
            <a:pPr defTabSz="966788" fontAlgn="auto">
              <a:spcAft>
                <a:spcPts val="0"/>
              </a:spcAft>
              <a:defRPr/>
            </a:pPr>
            <a:endParaRPr lang="en-US" altLang="en-US" sz="1500">
              <a:latin typeface="+mn-lt"/>
            </a:endParaRPr>
          </a:p>
        </p:txBody>
      </p:sp>
      <p:sp>
        <p:nvSpPr>
          <p:cNvPr id="54321" name="AutoShape 1118"/>
          <p:cNvSpPr>
            <a:spLocks noChangeArrowheads="1"/>
          </p:cNvSpPr>
          <p:nvPr/>
        </p:nvSpPr>
        <p:spPr bwMode="auto">
          <a:xfrm>
            <a:off x="11557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2" name="AutoShape 1119"/>
          <p:cNvSpPr>
            <a:spLocks noChangeArrowheads="1"/>
          </p:cNvSpPr>
          <p:nvPr/>
        </p:nvSpPr>
        <p:spPr bwMode="auto">
          <a:xfrm>
            <a:off x="18176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3" name="AutoShape 1120"/>
          <p:cNvSpPr>
            <a:spLocks noChangeArrowheads="1"/>
          </p:cNvSpPr>
          <p:nvPr/>
        </p:nvSpPr>
        <p:spPr bwMode="auto">
          <a:xfrm>
            <a:off x="24145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4" name="AutoShape 1121"/>
          <p:cNvSpPr>
            <a:spLocks noChangeArrowheads="1"/>
          </p:cNvSpPr>
          <p:nvPr/>
        </p:nvSpPr>
        <p:spPr bwMode="auto">
          <a:xfrm>
            <a:off x="30099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5" name="AutoShape 1122"/>
          <p:cNvSpPr>
            <a:spLocks noChangeArrowheads="1"/>
          </p:cNvSpPr>
          <p:nvPr/>
        </p:nvSpPr>
        <p:spPr bwMode="auto">
          <a:xfrm>
            <a:off x="3606800"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6" name="AutoShape 1123"/>
          <p:cNvSpPr>
            <a:spLocks noChangeArrowheads="1"/>
          </p:cNvSpPr>
          <p:nvPr/>
        </p:nvSpPr>
        <p:spPr bwMode="auto">
          <a:xfrm>
            <a:off x="42687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7" name="AutoShape 1124"/>
          <p:cNvSpPr>
            <a:spLocks noChangeArrowheads="1"/>
          </p:cNvSpPr>
          <p:nvPr/>
        </p:nvSpPr>
        <p:spPr bwMode="auto">
          <a:xfrm>
            <a:off x="4933950" y="5095875"/>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9" name="AutoShape 1126"/>
          <p:cNvSpPr>
            <a:spLocks noChangeArrowheads="1"/>
          </p:cNvSpPr>
          <p:nvPr/>
        </p:nvSpPr>
        <p:spPr bwMode="auto">
          <a:xfrm>
            <a:off x="6180138" y="4892675"/>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30" name="AutoShape 1127"/>
          <p:cNvSpPr>
            <a:spLocks noChangeArrowheads="1"/>
          </p:cNvSpPr>
          <p:nvPr/>
        </p:nvSpPr>
        <p:spPr bwMode="auto">
          <a:xfrm>
            <a:off x="7170738" y="50450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a:latin typeface="Century Gothic" pitchFamily="34" charset="0"/>
              </a:rPr>
              <a:t>It is best to keep RPB and DC size the same as supplied by QAD.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create &lt;</a:t>
            </a:r>
            <a:r>
              <a:rPr lang="en-US" dirty="0" err="1" smtClean="0">
                <a:solidFill>
                  <a:srgbClr val="737373"/>
                </a:solidFill>
                <a:latin typeface="+mn-lt"/>
              </a:rPr>
              <a:t>dbname</a:t>
            </a:r>
            <a:r>
              <a:rPr lang="en-US" dirty="0" smtClean="0">
                <a:solidFill>
                  <a:srgbClr val="737373"/>
                </a:solidFill>
                <a:latin typeface="+mn-lt"/>
              </a:rPr>
              <a:t>&gt; [-</a:t>
            </a:r>
            <a:r>
              <a:rPr lang="en-US" dirty="0" err="1"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prostrct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err="1"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8" y="341313"/>
            <a:ext cx="7650162"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err="1"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list &lt;</a:t>
            </a:r>
            <a:r>
              <a:rPr lang="en-US" dirty="0" err="1"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err="1" smtClean="0">
                <a:solidFill>
                  <a:srgbClr val="737373"/>
                </a:solidFill>
              </a:rPr>
              <a:t>dbname</a:t>
            </a:r>
            <a:r>
              <a:rPr lang="en-US" dirty="0" smtClean="0">
                <a:solidFill>
                  <a:srgbClr val="737373"/>
                </a:solidFill>
              </a:rPr>
              <a:t>&gt;.</a:t>
            </a:r>
            <a:r>
              <a:rPr lang="en-US" dirty="0" err="1"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statistics &lt;</a:t>
            </a:r>
            <a:r>
              <a:rPr lang="en-US" dirty="0" err="1"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Using </a:t>
            </a:r>
            <a:r>
              <a:rPr lang="en-US" sz="2000" dirty="0" err="1" smtClean="0"/>
              <a:t>prostrct</a:t>
            </a:r>
            <a:r>
              <a:rPr lang="en-US" sz="2000" dirty="0" smtClean="0"/>
              <a:t> list and statistics to See Structure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have been sized, created and populated, you need to change the QDT created 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a:t>
            </a:r>
            <a:r>
              <a:rPr lang="en-US" dirty="0" err="1"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err="1"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err="1"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err="1"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repair &lt;</a:t>
            </a:r>
            <a:r>
              <a:rPr lang="en-US" dirty="0" err="1"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err="1"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Advanced: prostrct repair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a:t>
            </a:r>
            <a:r>
              <a:rPr lang="en-US" sz="2200" dirty="0" err="1" smtClean="0">
                <a:solidFill>
                  <a:srgbClr val="666666"/>
                </a:solidFill>
              </a:rPr>
              <a:t>OpenEdge</a:t>
            </a:r>
            <a:r>
              <a:rPr lang="en-US" sz="2200" dirty="0" smtClean="0">
                <a:solidFill>
                  <a:srgbClr val="666666"/>
                </a:solidFill>
              </a:rPr>
              <a:t>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should be spent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Backup and Recovery Strategy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 or Operating System?</a:t>
            </a:r>
          </a:p>
        </p:txBody>
      </p:sp>
      <p:sp>
        <p:nvSpPr>
          <p:cNvPr id="78850" name="Content Placeholder 3"/>
          <p:cNvSpPr>
            <a:spLocks noGrp="1"/>
          </p:cNvSpPr>
          <p:nvPr>
            <p:ph idx="1"/>
          </p:nvPr>
        </p:nvSpPr>
        <p:spPr bwMode="auto">
          <a:xfrm>
            <a:off x="392118" y="1116013"/>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sz="2200" dirty="0" err="1" smtClean="0"/>
              <a:t>probkup</a:t>
            </a:r>
            <a:r>
              <a:rPr lang="en-US" sz="2200" dirty="0" smtClean="0"/>
              <a:t> is the </a:t>
            </a:r>
            <a:r>
              <a:rPr lang="en-US" sz="2200" dirty="0" err="1" smtClean="0"/>
              <a:t>OpenEdge</a:t>
            </a:r>
            <a:r>
              <a:rPr lang="en-US" sz="2200" dirty="0" smtClean="0"/>
              <a:t> backup tool</a:t>
            </a:r>
          </a:p>
          <a:p>
            <a:pPr eaLnBrk="1" hangingPunct="1">
              <a:lnSpc>
                <a:spcPct val="90000"/>
              </a:lnSpc>
              <a:buClr>
                <a:srgbClr val="FF9900"/>
              </a:buClr>
            </a:pPr>
            <a:r>
              <a:rPr lang="en-US" sz="2200" dirty="0" smtClean="0"/>
              <a:t>Use It!</a:t>
            </a:r>
          </a:p>
          <a:p>
            <a:pPr lvl="1" eaLnBrk="1" hangingPunct="1">
              <a:lnSpc>
                <a:spcPct val="90000"/>
              </a:lnSpc>
              <a:buClr>
                <a:srgbClr val="FF9900"/>
              </a:buClr>
            </a:pPr>
            <a:r>
              <a:rPr lang="en-US" sz="2000" dirty="0" err="1" smtClean="0"/>
              <a:t>probkup</a:t>
            </a:r>
            <a:r>
              <a:rPr lang="en-US" sz="2000" dirty="0" smtClean="0"/>
              <a:t> knows how an </a:t>
            </a:r>
            <a:r>
              <a:rPr lang="en-US" sz="2000" dirty="0" err="1" smtClean="0"/>
              <a:t>OpenEdge</a:t>
            </a:r>
            <a:r>
              <a:rPr lang="en-US" sz="2000" dirty="0" smtClean="0"/>
              <a:t> database works</a:t>
            </a:r>
          </a:p>
          <a:p>
            <a:pPr lvl="2" eaLnBrk="1" hangingPunct="1">
              <a:lnSpc>
                <a:spcPct val="90000"/>
              </a:lnSpc>
              <a:buClr>
                <a:srgbClr val="FF9900"/>
              </a:buClr>
            </a:pPr>
            <a:r>
              <a:rPr lang="en-US" sz="1900" dirty="0" smtClean="0"/>
              <a:t>Location of all extents</a:t>
            </a:r>
          </a:p>
          <a:p>
            <a:pPr lvl="2" eaLnBrk="1" hangingPunct="1">
              <a:lnSpc>
                <a:spcPct val="90000"/>
              </a:lnSpc>
              <a:buClr>
                <a:srgbClr val="FF9900"/>
              </a:buClr>
            </a:pPr>
            <a:r>
              <a:rPr lang="en-US" sz="1900" dirty="0" smtClean="0"/>
              <a:t>Before Image data</a:t>
            </a:r>
          </a:p>
          <a:p>
            <a:pPr lvl="2" eaLnBrk="1" hangingPunct="1">
              <a:lnSpc>
                <a:spcPct val="90000"/>
              </a:lnSpc>
              <a:buClr>
                <a:srgbClr val="FF9900"/>
              </a:buClr>
            </a:pPr>
            <a:r>
              <a:rPr lang="en-US" sz="1900" dirty="0" smtClean="0"/>
              <a:t>After Image data</a:t>
            </a:r>
          </a:p>
          <a:p>
            <a:pPr lvl="2" eaLnBrk="1" hangingPunct="1">
              <a:lnSpc>
                <a:spcPct val="90000"/>
              </a:lnSpc>
              <a:buClr>
                <a:srgbClr val="FF9900"/>
              </a:buClr>
            </a:pPr>
            <a:r>
              <a:rPr lang="en-US" sz="1900" dirty="0" smtClean="0"/>
              <a:t>Online backups</a:t>
            </a:r>
          </a:p>
          <a:p>
            <a:pPr lvl="1" eaLnBrk="1" hangingPunct="1">
              <a:lnSpc>
                <a:spcPct val="90000"/>
              </a:lnSpc>
              <a:buClr>
                <a:srgbClr val="FF9900"/>
              </a:buClr>
            </a:pPr>
            <a:r>
              <a:rPr lang="en-US" sz="2000" dirty="0" smtClean="0"/>
              <a:t>If you must use the operating system to back up a database, ensure the database is offline. It is still not recommended</a:t>
            </a:r>
          </a:p>
          <a:p>
            <a:pPr lvl="1" eaLnBrk="1" hangingPunct="1">
              <a:lnSpc>
                <a:spcPct val="90000"/>
              </a:lnSpc>
              <a:buClr>
                <a:srgbClr val="FF9900"/>
              </a:buClr>
            </a:pPr>
            <a:r>
              <a:rPr lang="en-US" sz="2000" dirty="0" smtClean="0"/>
              <a:t>The operating system can then be used to back up the resulting </a:t>
            </a:r>
            <a:r>
              <a:rPr lang="en-US" sz="2000" dirty="0" err="1" smtClean="0"/>
              <a:t>probkup</a:t>
            </a:r>
            <a:r>
              <a:rPr lang="en-US" sz="2000" dirty="0" smtClean="0"/>
              <a:t> file</a:t>
            </a:r>
          </a:p>
          <a:p>
            <a:pPr lvl="1" eaLnBrk="1" hangingPunct="1">
              <a:lnSpc>
                <a:spcPct val="70000"/>
              </a:lnSpc>
              <a:buClr>
                <a:srgbClr val="FF9900"/>
              </a:buClr>
            </a:pPr>
            <a:endParaRPr lang="en-AU" sz="2000" dirty="0" smtClean="0"/>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eaLnBrk="1" hangingPunct="1">
              <a:lnSpc>
                <a:spcPct val="8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88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versus Operating System Backup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0898" name="Content Placeholder 3"/>
          <p:cNvSpPr>
            <a:spLocks noGrp="1"/>
          </p:cNvSpPr>
          <p:nvPr>
            <p:ph idx="1"/>
          </p:nvPr>
        </p:nvSpPr>
        <p:spPr bwMode="auto">
          <a:xfrm>
            <a:off x="696913" y="3309938"/>
            <a:ext cx="7399337" cy="2684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1900" dirty="0" smtClean="0"/>
              <a:t>Offline or online abilities</a:t>
            </a:r>
          </a:p>
          <a:p>
            <a:pPr eaLnBrk="1" hangingPunct="1">
              <a:lnSpc>
                <a:spcPct val="80000"/>
              </a:lnSpc>
              <a:buClr>
                <a:srgbClr val="FF9900"/>
              </a:buClr>
            </a:pPr>
            <a:r>
              <a:rPr lang="en-US" sz="1900" dirty="0" smtClean="0"/>
              <a:t>Use “-com” to compress the backup if you want to save space</a:t>
            </a:r>
          </a:p>
          <a:p>
            <a:pPr eaLnBrk="1" hangingPunct="1">
              <a:lnSpc>
                <a:spcPct val="80000"/>
              </a:lnSpc>
              <a:buClr>
                <a:srgbClr val="FF9900"/>
              </a:buClr>
            </a:pPr>
            <a:r>
              <a:rPr lang="en-US" sz="1900" dirty="0" smtClean="0"/>
              <a:t>The database is backed up from the high water mark downward.</a:t>
            </a:r>
          </a:p>
          <a:p>
            <a:pPr lvl="2" eaLnBrk="1" hangingPunct="1">
              <a:lnSpc>
                <a:spcPct val="80000"/>
              </a:lnSpc>
              <a:buClr>
                <a:srgbClr val="FF9900"/>
              </a:buClr>
              <a:buFont typeface="Century Gothic" pitchFamily="34" charset="0"/>
              <a:buChar char="−"/>
            </a:pPr>
            <a:r>
              <a:rPr lang="en-US" sz="1900" dirty="0" smtClean="0"/>
              <a:t> Free blocks are compressed to save space</a:t>
            </a:r>
          </a:p>
          <a:p>
            <a:pPr marL="739775" lvl="2" indent="-173038" eaLnBrk="1" hangingPunct="1">
              <a:lnSpc>
                <a:spcPct val="80000"/>
              </a:lnSpc>
              <a:buClr>
                <a:srgbClr val="FF9900"/>
              </a:buClr>
              <a:buFont typeface="Century Gothic" pitchFamily="34" charset="0"/>
              <a:buChar char="−"/>
            </a:pPr>
            <a:r>
              <a:rPr lang="en-US" sz="1900" dirty="0" smtClean="0"/>
              <a:t> Use “–red 1” (redundancy) if your backup media is</a:t>
            </a:r>
            <a:br>
              <a:rPr lang="en-US" sz="1900" dirty="0" smtClean="0"/>
            </a:br>
            <a:r>
              <a:rPr lang="en-US" sz="1900" dirty="0" smtClean="0"/>
              <a:t> unreliable</a:t>
            </a:r>
          </a:p>
          <a:p>
            <a:pPr lvl="1" eaLnBrk="1" hangingPunct="1">
              <a:lnSpc>
                <a:spcPct val="60000"/>
              </a:lnSpc>
              <a:buClr>
                <a:srgbClr val="FF9900"/>
              </a:buClr>
            </a:pPr>
            <a:endParaRPr lang="en-AU" sz="2000" dirty="0" smtClean="0"/>
          </a:p>
          <a:p>
            <a:pPr eaLnBrk="1" hangingPunct="1">
              <a:lnSpc>
                <a:spcPct val="75000"/>
              </a:lnSpc>
              <a:buClr>
                <a:srgbClr val="FF9900"/>
              </a:buClr>
            </a:pPr>
            <a:endParaRPr lang="en-US" sz="2200" dirty="0" smtClean="0">
              <a:solidFill>
                <a:srgbClr val="737373"/>
              </a:solidFill>
            </a:endParaRPr>
          </a:p>
          <a:p>
            <a:pPr eaLnBrk="1" hangingPunct="1">
              <a:lnSpc>
                <a:spcPct val="7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8089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Syntax</a:t>
            </a:r>
          </a:p>
        </p:txBody>
      </p:sp>
      <p:pic>
        <p:nvPicPr>
          <p:cNvPr id="80900" name="Picture 4"/>
          <p:cNvPicPr>
            <a:picLocks noChangeAspect="1" noChangeArrowheads="1"/>
          </p:cNvPicPr>
          <p:nvPr/>
        </p:nvPicPr>
        <p:blipFill>
          <a:blip r:embed="rId3" cstate="print"/>
          <a:srcRect/>
          <a:stretch>
            <a:fillRect/>
          </a:stretch>
        </p:blipFill>
        <p:spPr bwMode="auto">
          <a:xfrm>
            <a:off x="407988" y="1009650"/>
            <a:ext cx="7996237" cy="21732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29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z="2000" dirty="0" smtClean="0"/>
              <a:t>If disk mirroring or volume snapshot utilities are used to provide data redundancy, then quiet points can be incorporated to manage the backups.</a:t>
            </a:r>
          </a:p>
          <a:p>
            <a:pPr eaLnBrk="1" hangingPunct="1">
              <a:buClr>
                <a:srgbClr val="FF9900"/>
              </a:buClr>
            </a:pPr>
            <a:r>
              <a:rPr lang="en-US" sz="2000" dirty="0" smtClean="0"/>
              <a:t>When a quiet point is issued, all file write activity to the database is suspended until the quiet point is lifted.</a:t>
            </a:r>
          </a:p>
          <a:p>
            <a:pPr eaLnBrk="1" hangingPunct="1">
              <a:buClr>
                <a:srgbClr val="FF9900"/>
              </a:buClr>
            </a:pPr>
            <a:r>
              <a:rPr lang="en-US" sz="2000" dirty="0" smtClean="0"/>
              <a:t>Used for availability / low downtime database backups</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enable</a:t>
            </a:r>
          </a:p>
          <a:p>
            <a:pPr marL="290513" lvl="1" indent="0" eaLnBrk="1" hangingPunct="1">
              <a:buClr>
                <a:srgbClr val="FF9900"/>
              </a:buClr>
              <a:buNone/>
            </a:pPr>
            <a:r>
              <a:rPr lang="en-US" sz="1800" dirty="0" smtClean="0">
                <a:latin typeface="+mn-lt"/>
                <a:cs typeface="Courier New" pitchFamily="49" charset="0"/>
              </a:rPr>
              <a:t>Split mirror or take snapshot</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disable</a:t>
            </a:r>
          </a:p>
          <a:p>
            <a:pPr lvl="1" eaLnBrk="1" hangingPunct="1">
              <a:buClr>
                <a:srgbClr val="FF9900"/>
              </a:buClr>
            </a:pPr>
            <a:r>
              <a:rPr lang="en-US" sz="1800" dirty="0" smtClean="0">
                <a:latin typeface="+mn-lt"/>
                <a:cs typeface="Courier New" pitchFamily="49" charset="0"/>
              </a:rPr>
              <a:t>On Mirror or Snapshot, update the structure file to reflect the new location using </a:t>
            </a:r>
            <a:r>
              <a:rPr lang="en-US" sz="1800" dirty="0" err="1" smtClean="0">
                <a:latin typeface="+mn-lt"/>
                <a:cs typeface="Courier New" pitchFamily="49" charset="0"/>
              </a:rPr>
              <a:t>prostrct</a:t>
            </a:r>
            <a:r>
              <a:rPr lang="en-US" sz="1800" dirty="0" smtClean="0">
                <a:latin typeface="+mn-lt"/>
                <a:cs typeface="Courier New" pitchFamily="49" charset="0"/>
              </a:rPr>
              <a:t> repair</a:t>
            </a:r>
          </a:p>
          <a:p>
            <a:pPr lvl="1" eaLnBrk="1" hangingPunct="1">
              <a:buClr>
                <a:srgbClr val="FF9900"/>
              </a:buClr>
            </a:pPr>
            <a:r>
              <a:rPr lang="en-US" sz="1800" dirty="0" smtClean="0">
                <a:latin typeface="+mn-lt"/>
                <a:cs typeface="Courier New" pitchFamily="49" charset="0"/>
              </a:rPr>
              <a:t>Backup the split copy</a:t>
            </a:r>
          </a:p>
          <a:p>
            <a:pPr eaLnBrk="1" hangingPunct="1">
              <a:buClr>
                <a:srgbClr val="FF9900"/>
              </a:buClr>
            </a:pPr>
            <a:r>
              <a:rPr lang="en-US" sz="2000" dirty="0" err="1" smtClean="0">
                <a:latin typeface="+mn-lt"/>
                <a:cs typeface="Courier New" pitchFamily="49" charset="0"/>
              </a:rPr>
              <a:t>Resync</a:t>
            </a:r>
            <a:r>
              <a:rPr lang="en-US" sz="2000" dirty="0" smtClean="0">
                <a:latin typeface="+mn-lt"/>
                <a:cs typeface="Courier New" pitchFamily="49" charset="0"/>
              </a:rPr>
              <a:t> Mirror (if using mirroring)</a:t>
            </a:r>
          </a:p>
          <a:p>
            <a:pPr lvl="1" eaLnBrk="1" hangingPunct="1">
              <a:lnSpc>
                <a:spcPct val="80000"/>
              </a:lnSpc>
              <a:buClr>
                <a:srgbClr val="FF9900"/>
              </a:buClr>
              <a:buFont typeface="Arial" charset="0"/>
              <a:buNone/>
            </a:pPr>
            <a:endParaRPr lang="en-AU" dirty="0" smtClean="0"/>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829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with Quiet Points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499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marL="457200" indent="-457200" eaLnBrk="1" hangingPunct="1">
              <a:buClr>
                <a:srgbClr val="FF9900"/>
              </a:buClr>
            </a:pPr>
            <a:r>
              <a:rPr lang="en-AU" dirty="0" smtClean="0"/>
              <a:t>#</a:t>
            </a:r>
            <a:r>
              <a:rPr lang="en-AU" dirty="0" err="1" smtClean="0"/>
              <a:t>prorest</a:t>
            </a:r>
            <a:r>
              <a:rPr lang="en-AU" dirty="0" smtClean="0"/>
              <a:t> &lt;target db&gt; &lt;</a:t>
            </a:r>
            <a:r>
              <a:rPr lang="en-AU" dirty="0" err="1" smtClean="0"/>
              <a:t>probkup</a:t>
            </a:r>
            <a:r>
              <a:rPr lang="en-AU" dirty="0" smtClean="0"/>
              <a:t> db&gt;</a:t>
            </a:r>
          </a:p>
          <a:p>
            <a:pPr marL="457200" indent="-457200" eaLnBrk="1" hangingPunct="1">
              <a:buClr>
                <a:srgbClr val="FF9900"/>
              </a:buClr>
            </a:pPr>
            <a:r>
              <a:rPr lang="en-AU" dirty="0" err="1" smtClean="0"/>
              <a:t>prorest</a:t>
            </a:r>
            <a:r>
              <a:rPr lang="en-AU" dirty="0" smtClean="0"/>
              <a:t> restores a backup created with </a:t>
            </a:r>
            <a:r>
              <a:rPr lang="en-AU" dirty="0" err="1" smtClean="0"/>
              <a:t>probkup</a:t>
            </a:r>
            <a:endParaRPr lang="en-AU" dirty="0" smtClean="0"/>
          </a:p>
          <a:p>
            <a:pPr marL="457200" indent="-457200" eaLnBrk="1" hangingPunct="1">
              <a:buClr>
                <a:srgbClr val="FF9900"/>
              </a:buClr>
            </a:pPr>
            <a:r>
              <a:rPr lang="en-AU" dirty="0" err="1" smtClean="0"/>
              <a:t>prorest</a:t>
            </a:r>
            <a:r>
              <a:rPr lang="en-AU" dirty="0" smtClean="0"/>
              <a:t> grows the database to the required size</a:t>
            </a:r>
          </a:p>
          <a:p>
            <a:pPr marL="465138" lvl="1" indent="0" eaLnBrk="1" hangingPunct="1">
              <a:buClr>
                <a:srgbClr val="FF9900"/>
              </a:buClr>
              <a:buNone/>
            </a:pPr>
            <a:r>
              <a:rPr lang="en-AU" dirty="0" smtClean="0"/>
              <a:t>There should be a valid structure file in place to support the expected database size</a:t>
            </a:r>
          </a:p>
          <a:p>
            <a:pPr marL="457200" indent="-457200" eaLnBrk="1" hangingPunct="1">
              <a:buClr>
                <a:srgbClr val="FF9900"/>
              </a:buClr>
            </a:pPr>
            <a:r>
              <a:rPr lang="en-AU" dirty="0" err="1" smtClean="0"/>
              <a:t>prorest</a:t>
            </a:r>
            <a:r>
              <a:rPr lang="en-AU" dirty="0" smtClean="0"/>
              <a:t> will overwrite an existing database!</a:t>
            </a:r>
          </a:p>
          <a:p>
            <a:pPr marL="838200" lvl="1" indent="-381000" eaLnBrk="1" hangingPunct="1">
              <a:buClr>
                <a:srgbClr val="FF9900"/>
              </a:buClr>
              <a:buFont typeface="Times New Roman" pitchFamily="18" charset="0"/>
              <a:buNone/>
            </a:pPr>
            <a:r>
              <a:rPr lang="en-AU" i="1" dirty="0" smtClean="0"/>
              <a:t>… But it does warn you first and give you the chance to avoid making a mistake</a:t>
            </a:r>
          </a:p>
          <a:p>
            <a:pPr marL="838200" lvl="1" indent="-381000" eaLnBrk="1" hangingPunct="1">
              <a:lnSpc>
                <a:spcPct val="80000"/>
              </a:lnSpc>
              <a:buClr>
                <a:srgbClr val="FF9900"/>
              </a:buClr>
              <a:buFont typeface="Arial" charset="0"/>
              <a:buNone/>
            </a:pPr>
            <a:endParaRPr lang="en-AU" dirty="0" smtClean="0"/>
          </a:p>
          <a:p>
            <a:pPr marL="457200" indent="-457200"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457200" indent="-457200"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p:txBody>
      </p:sp>
      <p:sp>
        <p:nvSpPr>
          <p:cNvPr id="849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Restoring a Database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7042" name="Content Placeholder 3"/>
          <p:cNvSpPr>
            <a:spLocks noGrp="1"/>
          </p:cNvSpPr>
          <p:nvPr>
            <p:ph idx="1"/>
          </p:nvPr>
        </p:nvSpPr>
        <p:spPr bwMode="auto">
          <a:xfrm>
            <a:off x="334963" y="957263"/>
            <a:ext cx="8412480" cy="486251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0000"/>
              </a:lnSpc>
              <a:buClr>
                <a:srgbClr val="FF9900"/>
              </a:buClr>
              <a:buFont typeface="Webdings" pitchFamily="18" charset="2"/>
              <a:buNone/>
            </a:pPr>
            <a:r>
              <a:rPr lang="en-US" dirty="0" smtClean="0"/>
              <a:t>Backup online and restore is a good way to create a test environment without kicking the users off a production system</a:t>
            </a:r>
          </a:p>
          <a:p>
            <a:pPr marL="914400" lvl="1" indent="-457200" eaLnBrk="1" hangingPunct="1">
              <a:lnSpc>
                <a:spcPct val="90000"/>
              </a:lnSpc>
              <a:buClr>
                <a:srgbClr val="FF9900"/>
              </a:buClr>
              <a:buFont typeface="Times New Roman" pitchFamily="18" charset="0"/>
              <a:buNone/>
            </a:pPr>
            <a:r>
              <a:rPr lang="en-US" dirty="0" smtClean="0"/>
              <a:t>1. </a:t>
            </a:r>
            <a:r>
              <a:rPr lang="en-US" dirty="0" err="1" smtClean="0"/>
              <a:t>probkup</a:t>
            </a:r>
            <a:r>
              <a:rPr lang="en-US" dirty="0" smtClean="0"/>
              <a:t> online</a:t>
            </a:r>
          </a:p>
          <a:p>
            <a:pPr marL="914400" lvl="1" indent="-457200" eaLnBrk="1" hangingPunct="1">
              <a:lnSpc>
                <a:spcPct val="90000"/>
              </a:lnSpc>
              <a:buClr>
                <a:srgbClr val="FF9900"/>
              </a:buClr>
              <a:buFont typeface="Times New Roman" pitchFamily="18" charset="0"/>
              <a:buNone/>
            </a:pPr>
            <a:r>
              <a:rPr lang="en-US" dirty="0" smtClean="0"/>
              <a:t>2. Restore the backed up copy into the test database</a:t>
            </a:r>
          </a:p>
          <a:p>
            <a:pPr marL="914400" lvl="1" indent="-457200" eaLnBrk="1" hangingPunct="1">
              <a:lnSpc>
                <a:spcPct val="90000"/>
              </a:lnSpc>
              <a:buClr>
                <a:srgbClr val="FF9900"/>
              </a:buClr>
              <a:buFont typeface="Times New Roman" pitchFamily="18" charset="0"/>
              <a:buNone/>
            </a:pPr>
            <a:r>
              <a:rPr lang="en-US" dirty="0" smtClean="0"/>
              <a:t>3. The test database is refreshed with current data</a:t>
            </a:r>
          </a:p>
          <a:p>
            <a:pPr marL="798513" lvl="1" indent="-341313" eaLnBrk="1" hangingPunct="1">
              <a:lnSpc>
                <a:spcPct val="90000"/>
              </a:lnSpc>
              <a:buClr>
                <a:srgbClr val="FF9900"/>
              </a:buClr>
              <a:buFont typeface="Times New Roman" pitchFamily="18" charset="0"/>
              <a:buNone/>
            </a:pPr>
            <a:r>
              <a:rPr lang="en-US" dirty="0" smtClean="0"/>
              <a:t>4. The production database does not need to be stopped</a:t>
            </a:r>
          </a:p>
          <a:p>
            <a:pPr marL="914400" lvl="1" indent="-457200" eaLnBrk="1" hangingPunct="1">
              <a:lnSpc>
                <a:spcPct val="70000"/>
              </a:lnSpc>
              <a:buClr>
                <a:srgbClr val="FF9900"/>
              </a:buClr>
              <a:buFont typeface="Arial" charset="0"/>
              <a:buNone/>
            </a:pPr>
            <a:endParaRPr lang="en-AU" dirty="0" smtClean="0"/>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sz="1600" b="1"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p:txBody>
      </p:sp>
      <p:sp>
        <p:nvSpPr>
          <p:cNvPr id="87043" name="Subtitle 6"/>
          <p:cNvSpPr>
            <a:spLocks noGrp="1"/>
          </p:cNvSpPr>
          <p:nvPr>
            <p:ph type="subTitle" idx="13"/>
          </p:nvPr>
        </p:nvSpPr>
        <p:spPr bwMode="auto">
          <a:xfrm>
            <a:off x="173038" y="341313"/>
            <a:ext cx="83026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Tip: Using online Backups to create new environments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err="1" smtClean="0"/>
              <a:t>After</a:t>
            </a:r>
            <a:r>
              <a:rPr lang="es-ES_tradnl" dirty="0" smtClean="0"/>
              <a:t> </a:t>
            </a:r>
            <a:r>
              <a:rPr lang="es-ES_tradnl" dirty="0" err="1" smtClean="0"/>
              <a:t>Imaging</a:t>
            </a:r>
            <a:r>
              <a:rPr lang="es-ES_tradnl" dirty="0" smtClean="0"/>
              <a:t> (AI) </a:t>
            </a:r>
            <a:r>
              <a:rPr lang="es-ES_tradnl" dirty="0" err="1" smtClean="0"/>
              <a:t>is</a:t>
            </a:r>
            <a:r>
              <a:rPr lang="es-ES_tradnl" dirty="0" smtClean="0"/>
              <a:t> </a:t>
            </a:r>
            <a:r>
              <a:rPr lang="es-ES_tradnl" dirty="0" err="1" smtClean="0"/>
              <a:t>an</a:t>
            </a:r>
            <a:r>
              <a:rPr lang="es-ES_tradnl" dirty="0" smtClean="0"/>
              <a:t> “</a:t>
            </a:r>
            <a:r>
              <a:rPr lang="es-ES_tradnl" dirty="0" err="1" smtClean="0"/>
              <a:t>optional</a:t>
            </a:r>
            <a:r>
              <a:rPr lang="es-ES_tradnl" dirty="0" smtClean="0"/>
              <a:t>” </a:t>
            </a:r>
            <a:r>
              <a:rPr lang="es-ES_tradnl" dirty="0" err="1" smtClean="0"/>
              <a:t>recovery</a:t>
            </a:r>
            <a:r>
              <a:rPr lang="es-ES_tradnl" dirty="0" smtClean="0"/>
              <a:t> </a:t>
            </a:r>
            <a:r>
              <a:rPr lang="es-ES_tradnl" dirty="0" err="1" smtClean="0"/>
              <a:t>system</a:t>
            </a:r>
            <a:r>
              <a:rPr lang="es-ES_tradnl" dirty="0" smtClean="0"/>
              <a:t> </a:t>
            </a:r>
            <a:r>
              <a:rPr lang="es-ES_tradnl" dirty="0" err="1" smtClean="0"/>
              <a:t>that</a:t>
            </a:r>
            <a:r>
              <a:rPr lang="es-ES_tradnl" dirty="0" smtClean="0"/>
              <a:t> </a:t>
            </a:r>
            <a:r>
              <a:rPr lang="es-ES_tradnl" dirty="0" err="1" smtClean="0"/>
              <a:t>helps</a:t>
            </a:r>
            <a:r>
              <a:rPr lang="es-ES_tradnl" dirty="0" smtClean="0"/>
              <a:t> </a:t>
            </a:r>
            <a:r>
              <a:rPr lang="es-ES_tradnl" dirty="0" err="1" smtClean="0"/>
              <a:t>guard</a:t>
            </a:r>
            <a:r>
              <a:rPr lang="es-ES_tradnl" dirty="0" smtClean="0"/>
              <a:t> </a:t>
            </a:r>
            <a:r>
              <a:rPr lang="es-ES_tradnl" dirty="0" err="1" smtClean="0"/>
              <a:t>against</a:t>
            </a:r>
            <a:r>
              <a:rPr lang="es-ES_tradnl" dirty="0" smtClean="0"/>
              <a:t> hardware </a:t>
            </a:r>
            <a:r>
              <a:rPr lang="es-ES_tradnl" dirty="0" err="1" smtClean="0"/>
              <a:t>failure</a:t>
            </a:r>
            <a:endParaRPr lang="es-ES_tradnl" dirty="0" smtClean="0"/>
          </a:p>
          <a:p>
            <a:pPr marL="290513" lvl="1" indent="0" eaLnBrk="1" fontAlgn="auto" hangingPunct="1">
              <a:spcAft>
                <a:spcPts val="0"/>
              </a:spcAft>
              <a:buNone/>
              <a:defRPr/>
            </a:pPr>
            <a:r>
              <a:rPr lang="en-US" dirty="0" smtClean="0"/>
              <a:t>Provides restoration of transactions that occurred after most recent backup</a:t>
            </a:r>
          </a:p>
          <a:p>
            <a:pPr eaLnBrk="1" fontAlgn="auto" hangingPunct="1">
              <a:spcAft>
                <a:spcPts val="0"/>
              </a:spcAft>
              <a:buFont typeface="Arial" pitchFamily="34" charset="0"/>
              <a:buChar char="•"/>
              <a:defRPr/>
            </a:pPr>
            <a:r>
              <a:rPr lang="es-ES_tradnl" dirty="0" err="1" smtClean="0"/>
              <a:t>Most</a:t>
            </a:r>
            <a:r>
              <a:rPr lang="es-ES_tradnl" dirty="0" smtClean="0"/>
              <a:t> </a:t>
            </a:r>
            <a:r>
              <a:rPr lang="es-ES_tradnl" dirty="0" err="1" smtClean="0"/>
              <a:t>people</a:t>
            </a:r>
            <a:r>
              <a:rPr lang="es-ES_tradnl" dirty="0" smtClean="0"/>
              <a:t> </a:t>
            </a:r>
            <a:r>
              <a:rPr lang="es-ES_tradnl" dirty="0" err="1" smtClean="0"/>
              <a:t>have</a:t>
            </a:r>
            <a:r>
              <a:rPr lang="es-ES_tradnl" dirty="0" smtClean="0"/>
              <a:t> </a:t>
            </a:r>
            <a:r>
              <a:rPr lang="es-ES_tradnl" dirty="0" err="1" smtClean="0"/>
              <a:t>realized</a:t>
            </a:r>
            <a:r>
              <a:rPr lang="es-ES_tradnl" dirty="0" smtClean="0"/>
              <a:t> </a:t>
            </a:r>
            <a:r>
              <a:rPr lang="es-ES_tradnl" dirty="0" err="1" smtClean="0"/>
              <a:t>they</a:t>
            </a:r>
            <a:r>
              <a:rPr lang="es-ES_tradnl" dirty="0" smtClean="0"/>
              <a:t> </a:t>
            </a:r>
            <a:r>
              <a:rPr lang="es-ES_tradnl" dirty="0" err="1" smtClean="0"/>
              <a:t>should</a:t>
            </a:r>
            <a:r>
              <a:rPr lang="es-ES_tradnl" dirty="0" smtClean="0"/>
              <a:t> </a:t>
            </a:r>
            <a:r>
              <a:rPr lang="es-ES_tradnl" dirty="0" err="1" smtClean="0"/>
              <a:t>have</a:t>
            </a:r>
            <a:r>
              <a:rPr lang="es-ES_tradnl" dirty="0" smtClean="0"/>
              <a:t> </a:t>
            </a:r>
            <a:r>
              <a:rPr lang="es-ES_tradnl" dirty="0" err="1" smtClean="0"/>
              <a:t>been</a:t>
            </a:r>
            <a:r>
              <a:rPr lang="es-ES_tradnl" dirty="0" smtClean="0"/>
              <a:t> </a:t>
            </a:r>
            <a:r>
              <a:rPr lang="es-ES_tradnl" dirty="0" err="1" smtClean="0"/>
              <a:t>running</a:t>
            </a:r>
            <a:r>
              <a:rPr lang="es-ES_tradnl" dirty="0" smtClean="0"/>
              <a:t> AI </a:t>
            </a:r>
            <a:r>
              <a:rPr lang="es-ES_tradnl" i="1" dirty="0" smtClean="0"/>
              <a:t>AFTER</a:t>
            </a:r>
            <a:r>
              <a:rPr lang="es-ES_tradnl" dirty="0" smtClean="0"/>
              <a:t> </a:t>
            </a:r>
            <a:r>
              <a:rPr lang="es-ES_tradnl" dirty="0" err="1" smtClean="0"/>
              <a:t>they</a:t>
            </a:r>
            <a:r>
              <a:rPr lang="es-ES_tradnl" dirty="0" smtClean="0"/>
              <a:t> </a:t>
            </a:r>
            <a:r>
              <a:rPr lang="es-ES_tradnl" dirty="0" err="1" smtClean="0"/>
              <a:t>failed</a:t>
            </a:r>
            <a:r>
              <a:rPr lang="es-ES_tradnl" dirty="0" smtClean="0"/>
              <a:t> </a:t>
            </a:r>
            <a:r>
              <a:rPr lang="es-ES_tradnl" dirty="0" err="1" smtClean="0"/>
              <a:t>to</a:t>
            </a:r>
            <a:r>
              <a:rPr lang="es-ES_tradnl" dirty="0" smtClean="0"/>
              <a:t> </a:t>
            </a:r>
            <a:r>
              <a:rPr lang="es-ES_tradnl" dirty="0" err="1" smtClean="0"/>
              <a:t>recover</a:t>
            </a:r>
            <a:r>
              <a:rPr lang="es-ES_tradnl" dirty="0" smtClean="0"/>
              <a:t> </a:t>
            </a:r>
            <a:r>
              <a:rPr lang="es-ES_tradnl" dirty="0" err="1" smtClean="0"/>
              <a:t>from</a:t>
            </a:r>
            <a:r>
              <a:rPr lang="es-ES_tradnl" dirty="0" smtClean="0"/>
              <a:t> a </a:t>
            </a:r>
            <a:r>
              <a:rPr lang="es-ES_tradnl" dirty="0" err="1"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It should not be “optional” in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Live databases </a:t>
            </a:r>
            <a:r>
              <a:rPr lang="en-US" sz="2400" b="1" smtClean="0"/>
              <a:t>should always</a:t>
            </a:r>
            <a:r>
              <a:rPr lang="en-US" sz="2400" smtClean="0"/>
              <a:t> run with after imaging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solidFill>
                  <a:srgbClr val="000000"/>
                </a:solidFill>
              </a:rPr>
              <a:t>Estimate After Image (AI) volumes and determine structure size</a:t>
            </a:r>
          </a:p>
          <a:p>
            <a:pPr marL="290513" lvl="1" indent="0" eaLnBrk="1" fontAlgn="auto" hangingPunct="1">
              <a:spcAft>
                <a:spcPts val="0"/>
              </a:spcAft>
              <a:buNone/>
              <a:defRPr/>
            </a:pPr>
            <a:r>
              <a:rPr lang="en-US" dirty="0" smtClean="0">
                <a:solidFill>
                  <a:srgbClr val="000000"/>
                </a:solidFill>
              </a:rPr>
              <a:t>You can do this by using the VSTs or </a:t>
            </a:r>
            <a:r>
              <a:rPr lang="en-US" dirty="0" err="1" smtClean="0">
                <a:solidFill>
                  <a:srgbClr val="000000"/>
                </a:solidFill>
              </a:rPr>
              <a:t>Promon</a:t>
            </a:r>
            <a:r>
              <a:rPr lang="en-US" dirty="0" smtClean="0">
                <a:solidFill>
                  <a:srgbClr val="000000"/>
                </a:solidFill>
              </a:rPr>
              <a:t> to examine the bytes written to the before image log</a:t>
            </a:r>
          </a:p>
          <a:p>
            <a:pPr eaLnBrk="1" fontAlgn="auto" hangingPunct="1">
              <a:spcAft>
                <a:spcPts val="0"/>
              </a:spcAft>
              <a:buFont typeface="Arial" pitchFamily="34" charset="0"/>
              <a:buChar char="•"/>
              <a:defRPr/>
            </a:pPr>
            <a:r>
              <a:rPr lang="en-US" dirty="0" smtClean="0">
                <a:solidFill>
                  <a:srgbClr val="000000"/>
                </a:solidFill>
              </a:rPr>
              <a:t>Add AI structure to the database (</a:t>
            </a:r>
            <a:r>
              <a:rPr lang="en-US" dirty="0" err="1" smtClean="0">
                <a:solidFill>
                  <a:srgbClr val="000000"/>
                </a:solidFill>
              </a:rPr>
              <a:t>prostrct</a:t>
            </a:r>
            <a:r>
              <a:rPr lang="en-US" dirty="0" smtClean="0">
                <a:solidFill>
                  <a:srgbClr val="000000"/>
                </a:solidFill>
              </a:rPr>
              <a:t>)</a:t>
            </a:r>
          </a:p>
          <a:p>
            <a:pPr eaLnBrk="1" fontAlgn="auto" hangingPunct="1">
              <a:spcAft>
                <a:spcPts val="0"/>
              </a:spcAft>
              <a:buFont typeface="Arial" pitchFamily="34" charset="0"/>
              <a:buChar char="•"/>
              <a:defRPr/>
            </a:pPr>
            <a:r>
              <a:rPr lang="en-US" dirty="0" smtClean="0">
                <a:solidFill>
                  <a:srgbClr val="000000"/>
                </a:solidFill>
              </a:rPr>
              <a:t>Manage AI Extents</a:t>
            </a:r>
          </a:p>
          <a:p>
            <a:pPr lvl="1" eaLnBrk="1" fontAlgn="auto" hangingPunct="1">
              <a:spcAft>
                <a:spcPts val="0"/>
              </a:spcAft>
              <a:buNone/>
              <a:defRPr/>
            </a:pPr>
            <a:r>
              <a:rPr lang="en-US" dirty="0" smtClean="0">
                <a:solidFill>
                  <a:srgbClr val="000000"/>
                </a:solidFill>
              </a:rPr>
              <a:t>Use the AI File Management Daemon (OE 10.1)</a:t>
            </a:r>
          </a:p>
          <a:p>
            <a:pPr eaLnBrk="1" fontAlgn="auto" hangingPunct="1">
              <a:spcAft>
                <a:spcPts val="0"/>
              </a:spcAft>
              <a:buFont typeface="Arial" pitchFamily="34" charset="0"/>
              <a:buChar char="•"/>
              <a:defRPr/>
            </a:pPr>
            <a:r>
              <a:rPr lang="en-US" dirty="0" smtClean="0">
                <a:solidFill>
                  <a:srgbClr val="000000"/>
                </a:solidFill>
              </a:rPr>
              <a:t>Use AI writers (</a:t>
            </a:r>
            <a:r>
              <a:rPr lang="en-US" dirty="0" err="1" smtClean="0">
                <a:solidFill>
                  <a:srgbClr val="000000"/>
                </a:solidFill>
              </a:rPr>
              <a:t>proaiw</a:t>
            </a:r>
            <a:r>
              <a:rPr lang="en-US" dirty="0" smtClean="0">
                <a:solidFill>
                  <a:srgbClr val="000000"/>
                </a:solidFill>
              </a:rPr>
              <a:t>)</a:t>
            </a:r>
          </a:p>
          <a:p>
            <a:pPr lvl="1" eaLnBrk="1" fontAlgn="auto" hangingPunct="1">
              <a:spcAft>
                <a:spcPts val="0"/>
              </a:spcAft>
              <a:buNone/>
              <a:defRPr/>
            </a:pPr>
            <a:r>
              <a:rPr lang="en-US" dirty="0" smtClean="0">
                <a:solidFill>
                  <a:srgbClr val="000000"/>
                </a:solidFill>
              </a:rPr>
              <a:t>For performance reasons</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endParaRPr lang="en-US" dirty="0" smtClean="0">
              <a:solidFill>
                <a:srgbClr val="000000"/>
              </a:solidFill>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728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Adding the AI Structure to the Database (</a:t>
            </a:r>
            <a:r>
              <a:rPr lang="en-US" sz="2400" dirty="0" err="1" smtClean="0"/>
              <a:t>prostrct</a:t>
            </a:r>
            <a:r>
              <a:rPr lang="en-US" sz="2400" dirty="0" smtClean="0"/>
              <a:t>)</a:t>
            </a:r>
          </a:p>
        </p:txBody>
      </p:sp>
      <p:pic>
        <p:nvPicPr>
          <p:cNvPr id="97284" name="Picture 2"/>
          <p:cNvPicPr>
            <a:picLocks noChangeAspect="1" noChangeArrowheads="1"/>
          </p:cNvPicPr>
          <p:nvPr/>
        </p:nvPicPr>
        <p:blipFill>
          <a:blip r:embed="rId3" cstate="print"/>
          <a:srcRect/>
          <a:stretch>
            <a:fillRect/>
          </a:stretch>
        </p:blipFill>
        <p:spPr bwMode="auto">
          <a:xfrm>
            <a:off x="587375" y="3222166"/>
            <a:ext cx="6580188" cy="1131888"/>
          </a:xfrm>
          <a:prstGeom prst="rect">
            <a:avLst/>
          </a:prstGeom>
          <a:noFill/>
          <a:ln w="9525">
            <a:noFill/>
            <a:miter lim="800000"/>
            <a:headEnd/>
            <a:tailEnd/>
          </a:ln>
        </p:spPr>
      </p:pic>
      <p:pic>
        <p:nvPicPr>
          <p:cNvPr id="97285" name="Picture 3"/>
          <p:cNvPicPr>
            <a:picLocks noChangeAspect="1" noChangeArrowheads="1"/>
          </p:cNvPicPr>
          <p:nvPr/>
        </p:nvPicPr>
        <p:blipFill>
          <a:blip r:embed="rId4" cstate="print"/>
          <a:srcRect/>
          <a:stretch>
            <a:fillRect/>
          </a:stretch>
        </p:blipFill>
        <p:spPr bwMode="auto">
          <a:xfrm>
            <a:off x="563563" y="2536819"/>
            <a:ext cx="4603750" cy="512763"/>
          </a:xfrm>
          <a:prstGeom prst="rect">
            <a:avLst/>
          </a:prstGeom>
          <a:noFill/>
          <a:ln w="9525">
            <a:noFill/>
            <a:miter lim="800000"/>
            <a:headEnd/>
            <a:tailEnd/>
          </a:ln>
        </p:spPr>
      </p:pic>
      <p:pic>
        <p:nvPicPr>
          <p:cNvPr id="97286" name="Picture 4"/>
          <p:cNvPicPr>
            <a:picLocks noChangeAspect="1" noChangeArrowheads="1"/>
          </p:cNvPicPr>
          <p:nvPr/>
        </p:nvPicPr>
        <p:blipFill>
          <a:blip r:embed="rId5" cstate="print"/>
          <a:srcRect/>
          <a:stretch>
            <a:fillRect/>
          </a:stretch>
        </p:blipFill>
        <p:spPr bwMode="auto">
          <a:xfrm>
            <a:off x="601663" y="1314218"/>
            <a:ext cx="3360737" cy="1077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1524000"/>
          </a:xfrm>
        </p:spPr>
        <p:txBody>
          <a:bodyPr/>
          <a:lstStyle/>
          <a:p>
            <a:pPr eaLnBrk="1" fontAlgn="auto" hangingPunct="1">
              <a:spcAft>
                <a:spcPts val="0"/>
              </a:spcAft>
              <a:buNone/>
              <a:defRPr/>
            </a:pPr>
            <a:r>
              <a:rPr lang="en-US" dirty="0" smtClean="0"/>
              <a:t>Run </a:t>
            </a:r>
            <a:r>
              <a:rPr lang="en-US" dirty="0" err="1" smtClean="0"/>
              <a:t>rfutil</a:t>
            </a:r>
            <a:r>
              <a:rPr lang="en-US" dirty="0" smtClean="0"/>
              <a:t> &lt;</a:t>
            </a:r>
            <a:r>
              <a:rPr lang="en-US" dirty="0" err="1" smtClean="0"/>
              <a:t>dbname</a:t>
            </a:r>
            <a:r>
              <a:rPr lang="en-US" dirty="0" smtClean="0"/>
              <a:t>&gt; -C </a:t>
            </a:r>
            <a:r>
              <a:rPr lang="en-US" dirty="0" err="1" smtClean="0"/>
              <a:t>aimage</a:t>
            </a:r>
            <a:r>
              <a:rPr lang="en-US" dirty="0" smtClean="0"/>
              <a:t> begin</a:t>
            </a:r>
          </a:p>
          <a:p>
            <a:pPr eaLnBrk="1" fontAlgn="auto" hangingPunct="1">
              <a:spcAft>
                <a:spcPts val="0"/>
              </a:spcAft>
              <a:buFont typeface="Arial" pitchFamily="34" charset="0"/>
              <a:buChar char="•"/>
              <a:defRPr/>
            </a:pPr>
            <a:r>
              <a:rPr lang="en-US" dirty="0" smtClean="0"/>
              <a:t>Automatically truncates BI file</a:t>
            </a:r>
          </a:p>
          <a:p>
            <a:pPr eaLnBrk="1" fontAlgn="auto" hangingPunct="1">
              <a:spcAft>
                <a:spcPts val="0"/>
              </a:spcAft>
              <a:buFont typeface="Arial" pitchFamily="34" charset="0"/>
              <a:buChar char="•"/>
              <a:defRPr/>
            </a:pPr>
            <a:r>
              <a:rPr lang="en-US" dirty="0" smtClean="0"/>
              <a:t>Must do a backup first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93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Enabling After Imaging</a:t>
            </a:r>
          </a:p>
        </p:txBody>
      </p:sp>
      <p:pic>
        <p:nvPicPr>
          <p:cNvPr id="99332" name="Picture 2"/>
          <p:cNvPicPr>
            <a:picLocks noChangeAspect="1" noChangeArrowheads="1"/>
          </p:cNvPicPr>
          <p:nvPr/>
        </p:nvPicPr>
        <p:blipFill>
          <a:blip r:embed="rId3" cstate="print"/>
          <a:srcRect/>
          <a:stretch>
            <a:fillRect/>
          </a:stretch>
        </p:blipFill>
        <p:spPr bwMode="auto">
          <a:xfrm>
            <a:off x="620713" y="2635250"/>
            <a:ext cx="7608887"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AI files have three states</a:t>
            </a:r>
          </a:p>
          <a:p>
            <a:pPr lvl="1" eaLnBrk="1" fontAlgn="auto" hangingPunct="1">
              <a:spcAft>
                <a:spcPts val="0"/>
              </a:spcAft>
              <a:buFont typeface="Arial" pitchFamily="34" charset="0"/>
              <a:buChar char="–"/>
              <a:defRPr/>
            </a:pPr>
            <a:r>
              <a:rPr lang="en-US" dirty="0" smtClean="0"/>
              <a:t>Full: Extent is ready to archive</a:t>
            </a:r>
          </a:p>
          <a:p>
            <a:pPr lvl="1" eaLnBrk="1" fontAlgn="auto" hangingPunct="1">
              <a:spcAft>
                <a:spcPts val="0"/>
              </a:spcAft>
              <a:buFont typeface="Arial" pitchFamily="34" charset="0"/>
              <a:buChar char="–"/>
              <a:defRPr/>
            </a:pPr>
            <a:r>
              <a:rPr lang="en-US" dirty="0" smtClean="0"/>
              <a:t>Busy: Extent is currently being written to</a:t>
            </a:r>
          </a:p>
          <a:p>
            <a:pPr lvl="1" eaLnBrk="1" fontAlgn="auto" hangingPunct="1">
              <a:spcAft>
                <a:spcPts val="0"/>
              </a:spcAft>
              <a:buFont typeface="Arial" pitchFamily="34" charset="0"/>
              <a:buChar char="–"/>
              <a:defRPr/>
            </a:pPr>
            <a:r>
              <a:rPr lang="en-US" dirty="0" smtClean="0"/>
              <a:t>Empty: Extent is empty and ready to use</a:t>
            </a:r>
          </a:p>
          <a:p>
            <a:pPr eaLnBrk="1" fontAlgn="auto" hangingPunct="1">
              <a:spcAft>
                <a:spcPts val="0"/>
              </a:spcAft>
              <a:buFont typeface="Arial" pitchFamily="34" charset="0"/>
              <a:buChar char="•"/>
              <a:defRPr/>
            </a:pPr>
            <a:r>
              <a:rPr lang="en-US" dirty="0" smtClean="0"/>
              <a:t>Use </a:t>
            </a:r>
          </a:p>
          <a:p>
            <a:pPr lvl="1" eaLnBrk="1" fontAlgn="auto" hangingPunct="1">
              <a:spcAft>
                <a:spcPts val="0"/>
              </a:spcAft>
              <a:buFont typeface="Arial" pitchFamily="34" charset="0"/>
              <a:buNone/>
              <a:defRPr/>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extent list </a:t>
            </a:r>
          </a:p>
          <a:p>
            <a:pPr lvl="1" eaLnBrk="1" fontAlgn="auto" hangingPunct="1">
              <a:spcAft>
                <a:spcPts val="0"/>
              </a:spcAft>
              <a:buFont typeface="Arial" pitchFamily="34" charset="0"/>
              <a:buNone/>
              <a:defRPr/>
            </a:pPr>
            <a:r>
              <a:rPr lang="en-US" dirty="0" smtClean="0"/>
              <a:t>to see the status of AI extents</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13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03426"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pic>
        <p:nvPicPr>
          <p:cNvPr id="103427" name="Picture 2"/>
          <p:cNvPicPr>
            <a:picLocks noChangeAspect="1" noChangeArrowheads="1"/>
          </p:cNvPicPr>
          <p:nvPr/>
        </p:nvPicPr>
        <p:blipFill>
          <a:blip r:embed="rId3" cstate="print"/>
          <a:srcRect/>
          <a:stretch>
            <a:fillRect/>
          </a:stretch>
        </p:blipFill>
        <p:spPr bwMode="auto">
          <a:xfrm>
            <a:off x="893763" y="1063625"/>
            <a:ext cx="6988175" cy="460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a:t>
            </a:r>
            <a:r>
              <a:rPr lang="en-US" sz="2400" dirty="0" err="1" smtClean="0"/>
              <a:t>OpenEdge</a:t>
            </a:r>
            <a:r>
              <a:rPr lang="en-US" sz="2400" dirty="0" smtClean="0"/>
              <a:t>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As an AI file fills, it will switch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err="1"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err="1"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366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will shut down the database</a:t>
            </a:r>
          </a:p>
          <a:p>
            <a:pPr eaLnBrk="1" hangingPunct="1">
              <a:buClr>
                <a:srgbClr val="FF9900"/>
              </a:buClr>
            </a:pPr>
            <a:r>
              <a:rPr lang="en-US" dirty="0" smtClean="0"/>
              <a:t>Start the broker with -</a:t>
            </a:r>
            <a:r>
              <a:rPr lang="en-US" dirty="0" err="1"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err="1"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It is Normal to get crash recovery messages</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err="1" smtClean="0"/>
              <a:t>aibuffs</a:t>
            </a:r>
            <a:r>
              <a:rPr lang="en-US" dirty="0" smtClean="0"/>
              <a:t> (to 1.5 * -</a:t>
            </a:r>
            <a:r>
              <a:rPr lang="en-US" dirty="0" err="1"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err="1" smtClean="0"/>
              <a:t>blocksize</a:t>
            </a:r>
            <a:r>
              <a:rPr lang="en-US" dirty="0" smtClean="0"/>
              <a:t> should be equal to the BI </a:t>
            </a:r>
            <a:r>
              <a:rPr lang="en-US" dirty="0" err="1" smtClean="0"/>
              <a:t>blocksize</a:t>
            </a:r>
            <a:endParaRPr lang="en-US" dirty="0" smtClean="0"/>
          </a:p>
          <a:p>
            <a:pPr marL="465138" indent="0" eaLnBrk="1" fontAlgn="auto" hangingPunct="1">
              <a:spcAft>
                <a:spcPts val="0"/>
              </a:spcAft>
              <a:buNone/>
              <a:defRPr/>
            </a:pPr>
            <a:r>
              <a:rPr lang="en-US" sz="2200" dirty="0" err="1"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err="1"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err="1"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a:t>
            </a:r>
            <a:r>
              <a:rPr lang="en-US" dirty="0" err="1" smtClean="0"/>
              <a:t>OpenEdge</a:t>
            </a:r>
            <a:r>
              <a:rPr lang="en-US" dirty="0" smtClean="0"/>
              <a:t>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Best Practices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Dump and Reload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595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err="1"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err="1"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err="1"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will yield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the Data Dictionary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err="1" smtClean="0"/>
              <a:t>proutil</a:t>
            </a:r>
            <a:r>
              <a:rPr lang="en-US" sz="1600" dirty="0" smtClean="0"/>
              <a:t> &lt;</a:t>
            </a:r>
            <a:r>
              <a:rPr lang="en-US" sz="1600" dirty="0" err="1" smtClean="0"/>
              <a:t>dbname</a:t>
            </a:r>
            <a:r>
              <a:rPr lang="en-US" sz="1600" dirty="0" smtClean="0"/>
              <a:t>&gt; -C </a:t>
            </a:r>
            <a:r>
              <a:rPr lang="en-US" sz="1600" dirty="0" err="1"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err="1"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Dump and Bulk Reload</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Binary Dump and Load</a:t>
            </a:r>
          </a:p>
          <a:p>
            <a:pPr lvl="1" eaLnBrk="1" hangingPunct="1">
              <a:lnSpc>
                <a:spcPct val="80000"/>
              </a:lnSpc>
              <a:buClr>
                <a:srgbClr val="FF9900"/>
              </a:buClr>
            </a:pPr>
            <a:r>
              <a:rPr lang="en-US" sz="1700" smtClean="0"/>
              <a:t>Faster than data dictionary*</a:t>
            </a:r>
          </a:p>
          <a:p>
            <a:pPr lvl="1" eaLnBrk="1" hangingPunct="1">
              <a:lnSpc>
                <a:spcPct val="80000"/>
              </a:lnSpc>
              <a:buClr>
                <a:srgbClr val="FF9900"/>
              </a:buClr>
            </a:pPr>
            <a:r>
              <a:rPr lang="en-US" sz="1700" smtClean="0"/>
              <a:t>Should be faster than bulkload</a:t>
            </a:r>
          </a:p>
          <a:p>
            <a:pPr lvl="2" eaLnBrk="1" hangingPunct="1">
              <a:lnSpc>
                <a:spcPct val="80000"/>
              </a:lnSpc>
              <a:buClr>
                <a:srgbClr val="FF9900"/>
              </a:buClr>
            </a:pPr>
            <a:r>
              <a:rPr lang="en-US" sz="1500" smtClean="0"/>
              <a:t>Binary load writes to the BI file, Bulkload doesn’t</a:t>
            </a:r>
          </a:p>
          <a:p>
            <a:pPr lvl="2" eaLnBrk="1" hangingPunct="1">
              <a:lnSpc>
                <a:spcPct val="80000"/>
              </a:lnSpc>
              <a:buClr>
                <a:srgbClr val="FF9900"/>
              </a:buClr>
            </a:pPr>
            <a:r>
              <a:rPr lang="en-US" sz="1500" smtClean="0"/>
              <a:t>With multiple CPUs you can have multiple streams</a:t>
            </a:r>
          </a:p>
          <a:p>
            <a:pPr lvl="1" eaLnBrk="1" hangingPunct="1">
              <a:lnSpc>
                <a:spcPct val="80000"/>
              </a:lnSpc>
              <a:buClr>
                <a:srgbClr val="FF9900"/>
              </a:buClr>
            </a:pPr>
            <a:r>
              <a:rPr lang="en-US" sz="1500" b="1" smtClean="0">
                <a:latin typeface="Courier New" pitchFamily="49" charset="0"/>
              </a:rPr>
              <a:t>proutil &lt;db&gt; -C dump &lt;table&gt; . –index 0</a:t>
            </a:r>
            <a:endParaRPr lang="en-US" sz="1500" smtClean="0">
              <a:latin typeface="Courier New" pitchFamily="49" charset="0"/>
            </a:endParaRPr>
          </a:p>
          <a:p>
            <a:pPr lvl="2" eaLnBrk="1" hangingPunct="1">
              <a:lnSpc>
                <a:spcPct val="80000"/>
              </a:lnSpc>
              <a:buClr>
                <a:srgbClr val="FF9900"/>
              </a:buClr>
            </a:pPr>
            <a:r>
              <a:rPr lang="en-US" sz="1500" smtClean="0"/>
              <a:t>Dump performance vs Read performance</a:t>
            </a:r>
          </a:p>
          <a:p>
            <a:pPr lvl="2" eaLnBrk="1" hangingPunct="1">
              <a:lnSpc>
                <a:spcPct val="80000"/>
              </a:lnSpc>
              <a:buClr>
                <a:srgbClr val="FF9900"/>
              </a:buClr>
            </a:pPr>
            <a:r>
              <a:rPr lang="en-US" sz="1500" smtClean="0"/>
              <a:t>Choose an index based on read order </a:t>
            </a:r>
          </a:p>
          <a:p>
            <a:pPr lvl="1" eaLnBrk="1" hangingPunct="1">
              <a:lnSpc>
                <a:spcPct val="80000"/>
              </a:lnSpc>
              <a:buClr>
                <a:srgbClr val="FF9900"/>
              </a:buClr>
            </a:pPr>
            <a:r>
              <a:rPr lang="en-US" sz="1500" b="1" smtClean="0">
                <a:latin typeface="Courier New" pitchFamily="49" charset="0"/>
              </a:rPr>
              <a:t>proutil &lt;db&gt; -C load &lt;table&gt;.bd build</a:t>
            </a:r>
          </a:p>
          <a:p>
            <a:pPr lvl="1" eaLnBrk="1" hangingPunct="1">
              <a:lnSpc>
                <a:spcPct val="80000"/>
              </a:lnSpc>
              <a:buClr>
                <a:srgbClr val="FF9900"/>
              </a:buClr>
            </a:pPr>
            <a:r>
              <a:rPr lang="en-US" sz="1900" smtClean="0"/>
              <a:t>Rebuild Indexes</a:t>
            </a:r>
            <a:endParaRPr lang="en-US" sz="1700" smtClean="0"/>
          </a:p>
          <a:p>
            <a:pPr eaLnBrk="1" hangingPunct="1">
              <a:lnSpc>
                <a:spcPct val="80000"/>
              </a:lnSpc>
              <a:buClr>
                <a:srgbClr val="FF9900"/>
              </a:buClr>
            </a:pPr>
            <a:r>
              <a:rPr lang="en-US" sz="2000" smtClean="0"/>
              <a:t>Buffer Copy to a new database</a:t>
            </a:r>
          </a:p>
          <a:p>
            <a:pPr lvl="1" eaLnBrk="1" hangingPunct="1">
              <a:lnSpc>
                <a:spcPct val="80000"/>
              </a:lnSpc>
              <a:buClr>
                <a:srgbClr val="FF9900"/>
              </a:buClr>
            </a:pPr>
            <a:r>
              <a:rPr lang="en-US" sz="1700" smtClean="0"/>
              <a:t>Use No Integrity for performance (-i)</a:t>
            </a:r>
          </a:p>
          <a:p>
            <a:pPr lvl="1" eaLnBrk="1" hangingPunct="1">
              <a:lnSpc>
                <a:spcPct val="80000"/>
              </a:lnSpc>
              <a:buClr>
                <a:srgbClr val="FF9900"/>
              </a:buClr>
            </a:pPr>
            <a:r>
              <a:rPr lang="en-US" sz="1700" smtClean="0"/>
              <a:t>Use one thread per (virtual) processor</a:t>
            </a:r>
          </a:p>
          <a:p>
            <a:pPr eaLnBrk="1" hangingPunct="1">
              <a:lnSpc>
                <a:spcPct val="80000"/>
              </a:lnSpc>
              <a:buClr>
                <a:srgbClr val="FF9900"/>
              </a:buClr>
              <a:buFont typeface="Arial" charset="0"/>
              <a:buNone/>
            </a:pPr>
            <a:endParaRPr lang="en-US" sz="1400" smtClean="0">
              <a:cs typeface="Courier New" pitchFamily="49" charset="0"/>
            </a:endParaRPr>
          </a:p>
          <a:p>
            <a:pPr eaLnBrk="1" hangingPunct="1">
              <a:lnSpc>
                <a:spcPct val="80000"/>
              </a:lnSpc>
              <a:buClr>
                <a:srgbClr val="FF9900"/>
              </a:buClr>
            </a:pPr>
            <a:endParaRPr lang="en-US" sz="170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smtClean="0">
              <a:solidFill>
                <a:srgbClr val="737373"/>
              </a:solidFill>
              <a:cs typeface="Courier New" pitchFamily="49" charset="0"/>
            </a:endParaRPr>
          </a:p>
          <a:p>
            <a:pPr lvl="1" eaLnBrk="1" hangingPunct="1">
              <a:lnSpc>
                <a:spcPct val="75000"/>
              </a:lnSpc>
              <a:buClr>
                <a:srgbClr val="FF9900"/>
              </a:buClr>
            </a:pPr>
            <a:endParaRPr lang="en-US" sz="1400" smtClean="0">
              <a:solidFill>
                <a:srgbClr val="737373"/>
              </a:solidFill>
              <a:cs typeface="Courier New" pitchFamily="49" charset="0"/>
            </a:endParaRPr>
          </a:p>
          <a:p>
            <a:pPr eaLnBrk="1" hangingPunct="1">
              <a:lnSpc>
                <a:spcPct val="75000"/>
              </a:lnSpc>
              <a:buClr>
                <a:srgbClr val="FF9900"/>
              </a:buClr>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lvl="2" eaLnBrk="1" hangingPunct="1">
              <a:lnSpc>
                <a:spcPct val="75000"/>
              </a:lnSpc>
              <a:buClr>
                <a:srgbClr val="FF9900"/>
              </a:buClr>
            </a:pPr>
            <a:endParaRPr lang="en-US" sz="1700" smtClean="0">
              <a:solidFill>
                <a:srgbClr val="737373"/>
              </a:solidFill>
            </a:endParaRPr>
          </a:p>
          <a:p>
            <a:pPr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Other Dump and Bulk Reload Methods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OpenEdge 10.2B</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smtClean="0"/>
              <a:t>Duplicate everything.  No single points of failure.  </a:t>
            </a:r>
          </a:p>
          <a:p>
            <a:pPr eaLnBrk="1" hangingPunct="1">
              <a:lnSpc>
                <a:spcPct val="80000"/>
              </a:lnSpc>
              <a:buClr>
                <a:srgbClr val="FF9900"/>
              </a:buClr>
            </a:pPr>
            <a:r>
              <a:rPr lang="en-US" sz="2200" smtClean="0"/>
              <a:t>All of the following components should be duplicated/redundant in the architectural design:</a:t>
            </a:r>
          </a:p>
          <a:p>
            <a:pPr lvl="1" eaLnBrk="1" hangingPunct="1">
              <a:lnSpc>
                <a:spcPct val="80000"/>
              </a:lnSpc>
              <a:buClr>
                <a:srgbClr val="FF9900"/>
              </a:buClr>
            </a:pPr>
            <a:r>
              <a:rPr lang="en-US" sz="2000" smtClean="0"/>
              <a:t>Operating Systems</a:t>
            </a:r>
          </a:p>
          <a:p>
            <a:pPr lvl="1" eaLnBrk="1" hangingPunct="1">
              <a:lnSpc>
                <a:spcPct val="80000"/>
              </a:lnSpc>
              <a:buClr>
                <a:srgbClr val="FF9900"/>
              </a:buClr>
            </a:pPr>
            <a:r>
              <a:rPr lang="en-US" sz="2000" smtClean="0"/>
              <a:t>Logical Partitions</a:t>
            </a:r>
          </a:p>
          <a:p>
            <a:pPr lvl="1" eaLnBrk="1" hangingPunct="1">
              <a:lnSpc>
                <a:spcPct val="80000"/>
              </a:lnSpc>
              <a:buClr>
                <a:srgbClr val="FF9900"/>
              </a:buClr>
            </a:pPr>
            <a:r>
              <a:rPr lang="en-US" sz="2000" smtClean="0"/>
              <a:t>Servers</a:t>
            </a:r>
          </a:p>
          <a:p>
            <a:pPr lvl="1" eaLnBrk="1" hangingPunct="1">
              <a:lnSpc>
                <a:spcPct val="80000"/>
              </a:lnSpc>
              <a:buClr>
                <a:srgbClr val="FF9900"/>
              </a:buClr>
            </a:pPr>
            <a:r>
              <a:rPr lang="en-US" sz="2000" smtClean="0"/>
              <a:t>Storage</a:t>
            </a:r>
          </a:p>
          <a:p>
            <a:pPr lvl="1" eaLnBrk="1" hangingPunct="1">
              <a:lnSpc>
                <a:spcPct val="80000"/>
              </a:lnSpc>
              <a:buClr>
                <a:srgbClr val="FF9900"/>
              </a:buClr>
            </a:pPr>
            <a:r>
              <a:rPr lang="en-US" sz="2000" smtClean="0"/>
              <a:t>Ports and Cards</a:t>
            </a:r>
          </a:p>
          <a:p>
            <a:pPr lvl="1" eaLnBrk="1" hangingPunct="1">
              <a:lnSpc>
                <a:spcPct val="80000"/>
              </a:lnSpc>
              <a:buClr>
                <a:srgbClr val="FF9900"/>
              </a:buClr>
            </a:pPr>
            <a:r>
              <a:rPr lang="en-US" sz="2000" smtClean="0"/>
              <a:t>Fiber Channel Switches</a:t>
            </a:r>
          </a:p>
          <a:p>
            <a:pPr lvl="1" eaLnBrk="1" hangingPunct="1">
              <a:lnSpc>
                <a:spcPct val="80000"/>
              </a:lnSpc>
              <a:buClr>
                <a:srgbClr val="FF9900"/>
              </a:buClr>
            </a:pPr>
            <a:r>
              <a:rPr lang="en-US" sz="2000" smtClean="0"/>
              <a:t>Network Routers</a:t>
            </a:r>
          </a:p>
          <a:p>
            <a:pPr lvl="1" eaLnBrk="1" hangingPunct="1">
              <a:lnSpc>
                <a:spcPct val="80000"/>
              </a:lnSpc>
              <a:buClr>
                <a:srgbClr val="FF9900"/>
              </a:buClr>
            </a:pPr>
            <a:r>
              <a:rPr lang="en-US" sz="2000" smtClean="0"/>
              <a:t>QAD Application setup and data</a:t>
            </a:r>
          </a:p>
          <a:p>
            <a:pPr lvl="1" eaLnBrk="1" hangingPunct="1">
              <a:lnSpc>
                <a:spcPct val="75000"/>
              </a:lnSpc>
              <a:buClr>
                <a:srgbClr val="FF9900"/>
              </a:buClr>
              <a:buFont typeface="Arial" charset="0"/>
              <a:buNone/>
            </a:pPr>
            <a:endParaRPr lang="en-US" sz="1500" smtClean="0">
              <a:solidFill>
                <a:srgbClr val="737373"/>
              </a:solidFill>
              <a:cs typeface="Courier New" pitchFamily="49" charset="0"/>
            </a:endParaRPr>
          </a:p>
          <a:p>
            <a:pPr lvl="1" eaLnBrk="1" hangingPunct="1">
              <a:lnSpc>
                <a:spcPct val="75000"/>
              </a:lnSpc>
              <a:buClr>
                <a:srgbClr val="FF9900"/>
              </a:buClr>
            </a:pPr>
            <a:endParaRPr lang="en-US" sz="1500" smtClean="0">
              <a:solidFill>
                <a:srgbClr val="737373"/>
              </a:solidFill>
              <a:cs typeface="Courier New" pitchFamily="49" charset="0"/>
            </a:endParaRPr>
          </a:p>
          <a:p>
            <a:pPr eaLnBrk="1" hangingPunct="1">
              <a:lnSpc>
                <a:spcPct val="75000"/>
              </a:lnSpc>
              <a:buClr>
                <a:srgbClr val="FF9900"/>
              </a:buClr>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lvl="2" eaLnBrk="1" hangingPunct="1">
              <a:lnSpc>
                <a:spcPct val="75000"/>
              </a:lnSpc>
              <a:buClr>
                <a:srgbClr val="FF9900"/>
              </a:buClr>
            </a:pPr>
            <a:endParaRPr lang="en-US" sz="1900" smtClean="0">
              <a:solidFill>
                <a:srgbClr val="737373"/>
              </a:solidFill>
            </a:endParaRPr>
          </a:p>
          <a:p>
            <a:pPr eaLnBrk="1" hangingPunct="1">
              <a:lnSpc>
                <a:spcPct val="75000"/>
              </a:lnSpc>
              <a:buClr>
                <a:srgbClr val="FF9900"/>
              </a:buClr>
            </a:pPr>
            <a:endParaRPr lang="en-US" sz="22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Redundancy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via Technical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High Availability Systems have the following technical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after-imaging functionality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Technical Design Principles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Disaster Recovery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Software.  </a:t>
            </a:r>
          </a:p>
          <a:p>
            <a:pPr eaLnBrk="1" fontAlgn="auto" hangingPunct="1">
              <a:spcAft>
                <a:spcPts val="0"/>
              </a:spcAft>
              <a:buFont typeface="Arial" pitchFamily="34" charset="0"/>
              <a:buChar char="•"/>
              <a:defRPr/>
            </a:pPr>
            <a:r>
              <a:rPr lang="en-US" dirty="0" smtClean="0"/>
              <a:t>Of companies that had a major loss of computer data, 43% did not reopen, 51% closed within 2 years, and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err="1"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  A disaster recovery plan (DRP) refers to an IT focused plan designed to restore operability of the company’s IT infrastructure and QAD Applications at an alternate site after an emergency.</a:t>
            </a:r>
            <a:r>
              <a:rPr lang="en-US" i="1" dirty="0" smtClean="0"/>
              <a:t/>
            </a:r>
            <a:br>
              <a:rPr lang="en-US" i="1" dirty="0" smtClean="0"/>
            </a:br>
            <a:endParaRPr lang="en-US" dirty="0" smtClean="0"/>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Definition (DRP)</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b="1" dirty="0" smtClean="0">
                <a:solidFill>
                  <a:srgbClr val="737373"/>
                </a:solidFill>
                <a:cs typeface="Courier New" pitchFamily="49" charset="0"/>
              </a:rPr>
              <a:t>Tier 4: Point in Time Copies</a:t>
            </a:r>
          </a:p>
          <a:p>
            <a:pPr lvl="1" eaLnBrk="1" hangingPunct="1">
              <a:lnSpc>
                <a:spcPct val="90000"/>
              </a:lnSpc>
              <a:buClr>
                <a:srgbClr val="FF9900"/>
              </a:buClr>
              <a:buNone/>
            </a:pPr>
            <a:r>
              <a:rPr lang="en-US" b="1"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b="1"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b="1"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Seven Tiers of DRP</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Selecting the Optimum DRP Solution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1746"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Transparent Data Encryption (TDE)</a:t>
            </a:r>
          </a:p>
          <a:p>
            <a:pPr lvl="1" eaLnBrk="1" hangingPunct="1">
              <a:lnSpc>
                <a:spcPct val="85000"/>
              </a:lnSpc>
              <a:buClr>
                <a:srgbClr val="FF9900"/>
              </a:buClr>
            </a:pPr>
            <a:r>
              <a:rPr lang="en-US" dirty="0" smtClean="0">
                <a:solidFill>
                  <a:srgbClr val="737373"/>
                </a:solidFill>
              </a:rPr>
              <a:t>Data encrypted on disk on the fly</a:t>
            </a:r>
          </a:p>
          <a:p>
            <a:pPr lvl="1" eaLnBrk="1" hangingPunct="1">
              <a:lnSpc>
                <a:spcPct val="85000"/>
              </a:lnSpc>
              <a:buClr>
                <a:srgbClr val="FF9900"/>
              </a:buClr>
            </a:pPr>
            <a:r>
              <a:rPr lang="en-US" dirty="0" smtClean="0">
                <a:solidFill>
                  <a:srgbClr val="737373"/>
                </a:solidFill>
              </a:rPr>
              <a:t>5% performance impact</a:t>
            </a:r>
          </a:p>
          <a:p>
            <a:pPr lvl="1" eaLnBrk="1" hangingPunct="1">
              <a:lnSpc>
                <a:spcPct val="85000"/>
              </a:lnSpc>
              <a:buClr>
                <a:srgbClr val="FF9900"/>
              </a:buClr>
            </a:pPr>
            <a:r>
              <a:rPr lang="en-US" dirty="0" smtClean="0">
                <a:solidFill>
                  <a:srgbClr val="737373"/>
                </a:solidFill>
              </a:rPr>
              <a:t>No changes required to application code</a:t>
            </a:r>
          </a:p>
          <a:p>
            <a:pPr lvl="1" eaLnBrk="1" hangingPunct="1">
              <a:lnSpc>
                <a:spcPct val="85000"/>
              </a:lnSpc>
              <a:buClr>
                <a:srgbClr val="FF9900"/>
              </a:buClr>
            </a:pPr>
            <a:r>
              <a:rPr lang="en-US" dirty="0" smtClean="0">
                <a:solidFill>
                  <a:srgbClr val="737373"/>
                </a:solidFill>
              </a:rPr>
              <a:t>Separate license required</a:t>
            </a:r>
          </a:p>
          <a:p>
            <a:pPr eaLnBrk="1" hangingPunct="1">
              <a:lnSpc>
                <a:spcPct val="85000"/>
              </a:lnSpc>
              <a:buClr>
                <a:srgbClr val="FF9900"/>
              </a:buClr>
            </a:pPr>
            <a:r>
              <a:rPr lang="en-US" dirty="0" smtClean="0">
                <a:solidFill>
                  <a:srgbClr val="737373"/>
                </a:solidFill>
              </a:rPr>
              <a:t>Improved Auditing</a:t>
            </a:r>
          </a:p>
          <a:p>
            <a:pPr eaLnBrk="1" hangingPunct="1">
              <a:lnSpc>
                <a:spcPct val="85000"/>
              </a:lnSpc>
              <a:buClr>
                <a:srgbClr val="FF9900"/>
              </a:buClr>
            </a:pPr>
            <a:r>
              <a:rPr lang="en-US" dirty="0" smtClean="0">
                <a:solidFill>
                  <a:srgbClr val="737373"/>
                </a:solidFill>
              </a:rPr>
              <a:t>Also supports encryption</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Management and Explorer come with the standard installation bundle</a:t>
            </a:r>
          </a:p>
          <a:p>
            <a:pPr lvl="1" eaLnBrk="1" hangingPunct="1">
              <a:lnSpc>
                <a:spcPct val="85000"/>
              </a:lnSpc>
              <a:buClr>
                <a:srgbClr val="FF9900"/>
              </a:buClr>
              <a:buNone/>
            </a:pPr>
            <a:r>
              <a:rPr lang="en-US" dirty="0" smtClean="0">
                <a:solidFill>
                  <a:srgbClr val="737373"/>
                </a:solidFill>
              </a:rPr>
              <a:t>OE Management still has license costs</a:t>
            </a: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OE 10.2B?</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smtClean="0">
                <a:solidFill>
                  <a:schemeClr val="bg1">
                    <a:lumMod val="50000"/>
                  </a:schemeClr>
                </a:solidFill>
                <a:latin typeface="+mn-lt"/>
              </a:rPr>
              <a:t> </a:t>
            </a:r>
            <a:r>
              <a:rPr lang="en-US" sz="2400" smtClean="0">
                <a:solidFill>
                  <a:srgbClr val="666666"/>
                </a:solidFill>
                <a:latin typeface="+mn-lt"/>
              </a:rPr>
              <a:t>Cost </a:t>
            </a:r>
            <a:r>
              <a:rPr lang="en-US" sz="240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a:solidFill>
                  <a:srgbClr val="666666"/>
                </a:solidFill>
                <a:latin typeface="+mn-lt"/>
              </a:rPr>
              <a:t> Cost of outage</a:t>
            </a:r>
          </a:p>
          <a:p>
            <a:pPr marL="174625" indent="-174625">
              <a:spcBef>
                <a:spcPct val="50000"/>
              </a:spcBef>
              <a:buClr>
                <a:srgbClr val="FF9900"/>
              </a:buClr>
              <a:buFont typeface="Arial" pitchFamily="34" charset="0"/>
              <a:buChar char="•"/>
            </a:pPr>
            <a:r>
              <a:rPr lang="en-US" sz="2400">
                <a:solidFill>
                  <a:srgbClr val="666666"/>
                </a:solidFill>
                <a:latin typeface="+mn-lt"/>
              </a:rPr>
              <a:t> </a:t>
            </a:r>
            <a:r>
              <a:rPr lang="en-US" sz="240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Performance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3794"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Alternate Buffer Pool</a:t>
            </a:r>
          </a:p>
          <a:p>
            <a:pPr marL="290513" lvl="1" indent="0" eaLnBrk="1" hangingPunct="1">
              <a:lnSpc>
                <a:spcPct val="95000"/>
              </a:lnSpc>
              <a:buClr>
                <a:srgbClr val="FF9900"/>
              </a:buClr>
              <a:buNone/>
            </a:pPr>
            <a:r>
              <a:rPr lang="en-US" dirty="0" smtClean="0">
                <a:solidFill>
                  <a:srgbClr val="737373"/>
                </a:solidFill>
              </a:rPr>
              <a:t>Allows certain tables to exist in a separate shared memory space for performance reasons</a:t>
            </a:r>
          </a:p>
          <a:p>
            <a:pPr eaLnBrk="1" hangingPunct="1">
              <a:lnSpc>
                <a:spcPct val="95000"/>
              </a:lnSpc>
              <a:buClr>
                <a:srgbClr val="FF9900"/>
              </a:buClr>
            </a:pPr>
            <a:r>
              <a:rPr lang="en-US" dirty="0" smtClean="0">
                <a:solidFill>
                  <a:srgbClr val="737373"/>
                </a:solidFill>
              </a:rPr>
              <a:t>Various developer productivity improvements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to OpenEdge 10.2B</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5842" name="Content Placeholder 3"/>
          <p:cNvSpPr>
            <a:spLocks noGrp="1"/>
          </p:cNvSpPr>
          <p:nvPr>
            <p:ph idx="1"/>
          </p:nvPr>
        </p:nvSpPr>
        <p:spPr bwMode="auto">
          <a:xfrm>
            <a:off x="387356" y="1116013"/>
            <a:ext cx="841248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10.2A benefits are mainly related to development, not core database and deployment.</a:t>
            </a:r>
          </a:p>
          <a:p>
            <a:pPr eaLnBrk="1" hangingPunct="1">
              <a:lnSpc>
                <a:spcPct val="95000"/>
              </a:lnSpc>
              <a:buClr>
                <a:srgbClr val="FF9900"/>
              </a:buClr>
            </a:pPr>
            <a:r>
              <a:rPr lang="en-US" dirty="0" smtClean="0">
                <a:solidFill>
                  <a:srgbClr val="737373"/>
                </a:solidFill>
              </a:rPr>
              <a:t>10.1B introduced many database enhancements:</a:t>
            </a:r>
          </a:p>
          <a:p>
            <a:pPr lvl="1" eaLnBrk="1" hangingPunct="1">
              <a:lnSpc>
                <a:spcPct val="95000"/>
              </a:lnSpc>
              <a:buClr>
                <a:srgbClr val="FF9900"/>
              </a:buClr>
            </a:pPr>
            <a:r>
              <a:rPr lang="en-US" dirty="0" smtClean="0">
                <a:solidFill>
                  <a:srgbClr val="737373"/>
                </a:solidFill>
              </a:rPr>
              <a:t>New startup parameters</a:t>
            </a:r>
          </a:p>
          <a:p>
            <a:pPr lvl="1" eaLnBrk="1" hangingPunct="1">
              <a:lnSpc>
                <a:spcPct val="95000"/>
              </a:lnSpc>
              <a:buClr>
                <a:srgbClr val="FF9900"/>
              </a:buClr>
            </a:pPr>
            <a:r>
              <a:rPr lang="en-US" dirty="0" smtClean="0">
                <a:solidFill>
                  <a:srgbClr val="737373"/>
                </a:solidFill>
              </a:rPr>
              <a:t>Modified startup parameters</a:t>
            </a:r>
          </a:p>
          <a:p>
            <a:pPr lvl="1" eaLnBrk="1" hangingPunct="1">
              <a:lnSpc>
                <a:spcPct val="95000"/>
              </a:lnSpc>
              <a:buClr>
                <a:srgbClr val="FF9900"/>
              </a:buClr>
            </a:pPr>
            <a:r>
              <a:rPr lang="en-US" dirty="0" smtClean="0">
                <a:solidFill>
                  <a:srgbClr val="737373"/>
                </a:solidFill>
              </a:rPr>
              <a:t>64-bit data type support (INT64). Includes sequence support for INT64</a:t>
            </a:r>
          </a:p>
          <a:p>
            <a:pPr lvl="1" eaLnBrk="1" hangingPunct="1">
              <a:lnSpc>
                <a:spcPct val="95000"/>
              </a:lnSpc>
              <a:buClr>
                <a:srgbClr val="FF9900"/>
              </a:buClr>
            </a:pPr>
            <a:r>
              <a:rPr lang="en-US" dirty="0" smtClean="0">
                <a:solidFill>
                  <a:srgbClr val="737373"/>
                </a:solidFill>
              </a:rPr>
              <a:t>Larger database index keys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Also includes new features from 10.2A and 10.1B</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20270</TotalTime>
  <Words>5009</Words>
  <Application>Microsoft Office PowerPoint</Application>
  <PresentationFormat>On-screen Show (4:3)</PresentationFormat>
  <Paragraphs>1445</Paragraphs>
  <Slides>72</Slides>
  <Notes>68</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QAD Corporate PPT Template</vt:lpstr>
      <vt:lpstr>Slide 1</vt:lpstr>
      <vt:lpstr>Slide 2</vt:lpstr>
      <vt:lpstr>Introduction</vt:lpstr>
      <vt:lpstr>Agenda</vt:lpstr>
      <vt:lpstr>QAD Enterprise Edition </vt:lpstr>
      <vt:lpstr>Slide 6</vt:lpstr>
      <vt:lpstr>OpenEdge 10.2B</vt:lpstr>
      <vt:lpstr>OpenEdge 10.2B</vt:lpstr>
      <vt:lpstr>OpenEdge 10.2B</vt:lpstr>
      <vt:lpstr>OpenEdge 10.2B</vt:lpstr>
      <vt:lpstr>Slide 11</vt:lpstr>
      <vt:lpstr>Starting and Stopping Databases</vt:lpstr>
      <vt:lpstr>Starting and Stopping Databases</vt:lpstr>
      <vt:lpstr>Starting and Stopping Databases</vt:lpstr>
      <vt:lpstr>Starting and Stopping Databases</vt:lpstr>
      <vt:lpstr>Slide 16</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28</vt:lpstr>
      <vt:lpstr>If in doubt, back it up</vt:lpstr>
      <vt:lpstr>Backup and Recovery Strategy</vt:lpstr>
      <vt:lpstr>probkup or Operating System?</vt:lpstr>
      <vt:lpstr>probkup</vt:lpstr>
      <vt:lpstr>probkup</vt:lpstr>
      <vt:lpstr>prorest</vt:lpstr>
      <vt:lpstr>prorest</vt:lpstr>
      <vt:lpstr>Slide 36</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757</cp:revision>
  <dcterms:created xsi:type="dcterms:W3CDTF">2010-09-03T18:23:38Z</dcterms:created>
  <dcterms:modified xsi:type="dcterms:W3CDTF">2013-09-24T17:10:10Z</dcterms:modified>
</cp:coreProperties>
</file>