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404" r:id="rId2"/>
    <p:sldId id="329" r:id="rId3"/>
    <p:sldId id="330" r:id="rId4"/>
    <p:sldId id="351" r:id="rId5"/>
    <p:sldId id="402" r:id="rId6"/>
    <p:sldId id="257" r:id="rId7"/>
    <p:sldId id="352" r:id="rId8"/>
    <p:sldId id="356" r:id="rId9"/>
    <p:sldId id="362" r:id="rId10"/>
    <p:sldId id="363" r:id="rId11"/>
    <p:sldId id="364" r:id="rId12"/>
    <p:sldId id="374" r:id="rId13"/>
    <p:sldId id="375" r:id="rId14"/>
    <p:sldId id="357" r:id="rId15"/>
    <p:sldId id="403" r:id="rId16"/>
    <p:sldId id="365" r:id="rId17"/>
    <p:sldId id="371" r:id="rId18"/>
    <p:sldId id="372" r:id="rId19"/>
    <p:sldId id="376" r:id="rId20"/>
    <p:sldId id="367" r:id="rId21"/>
    <p:sldId id="389" r:id="rId22"/>
    <p:sldId id="390" r:id="rId23"/>
    <p:sldId id="391" r:id="rId24"/>
    <p:sldId id="377" r:id="rId25"/>
    <p:sldId id="368" r:id="rId26"/>
    <p:sldId id="369" r:id="rId27"/>
    <p:sldId id="370" r:id="rId28"/>
    <p:sldId id="378" r:id="rId29"/>
    <p:sldId id="392" r:id="rId30"/>
    <p:sldId id="393" r:id="rId31"/>
    <p:sldId id="394" r:id="rId32"/>
    <p:sldId id="395" r:id="rId33"/>
    <p:sldId id="396" r:id="rId34"/>
    <p:sldId id="381" r:id="rId35"/>
    <p:sldId id="397" r:id="rId36"/>
    <p:sldId id="398" r:id="rId37"/>
    <p:sldId id="401" r:id="rId38"/>
    <p:sldId id="388" r:id="rId39"/>
    <p:sldId id="399" r:id="rId40"/>
    <p:sldId id="400" r:id="rId41"/>
    <p:sldId id="385" r:id="rId42"/>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969696"/>
    <a:srgbClr val="0071B4"/>
    <a:srgbClr val="737373"/>
    <a:srgbClr val="4F81BD"/>
    <a:srgbClr val="366092"/>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4" autoAdjust="0"/>
    <p:restoredTop sz="83709" autoAdjust="0"/>
  </p:normalViewPr>
  <p:slideViewPr>
    <p:cSldViewPr snapToGrid="0">
      <p:cViewPr>
        <p:scale>
          <a:sx n="100" d="100"/>
          <a:sy n="100" d="100"/>
        </p:scale>
        <p:origin x="-354" y="66"/>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88261" tIns="44131" rIns="88261" bIns="44131" numCol="1" anchor="t" anchorCtr="0" compatLnSpc="1">
            <a:prstTxWarp prst="textNoShape">
              <a:avLst/>
            </a:prstTxWarp>
          </a:bodyPr>
          <a:lstStyle>
            <a:lvl1pPr defTabSz="88228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7531" y="0"/>
            <a:ext cx="3043979" cy="464183"/>
          </a:xfrm>
          <a:prstGeom prst="rect">
            <a:avLst/>
          </a:prstGeom>
          <a:noFill/>
          <a:ln w="9525">
            <a:noFill/>
            <a:miter lim="800000"/>
            <a:headEnd/>
            <a:tailEnd/>
          </a:ln>
        </p:spPr>
        <p:txBody>
          <a:bodyPr vert="horz" wrap="square" lIns="88261" tIns="44131" rIns="88261" bIns="44131" numCol="1" anchor="t" anchorCtr="0" compatLnSpc="1">
            <a:prstTxWarp prst="textNoShape">
              <a:avLst/>
            </a:prstTxWarp>
          </a:bodyPr>
          <a:lstStyle>
            <a:lvl1pPr algn="r" defTabSz="882284">
              <a:defRPr sz="1200">
                <a:latin typeface="Calibri" pitchFamily="34" charset="0"/>
              </a:defRPr>
            </a:lvl1pPr>
          </a:lstStyle>
          <a:p>
            <a:pPr>
              <a:defRPr/>
            </a:pPr>
            <a:fld id="{23F08340-9D2A-4797-8AAB-95919D9070DF}" type="datetimeFigureOut">
              <a:rPr lang="en-US"/>
              <a:pPr>
                <a:defRPr/>
              </a:pPr>
              <a:t>9/26/2013</a:t>
            </a:fld>
            <a:endParaRPr lang="en-GB"/>
          </a:p>
        </p:txBody>
      </p:sp>
      <p:sp>
        <p:nvSpPr>
          <p:cNvPr id="4" name="Footer Placeholder 3"/>
          <p:cNvSpPr>
            <a:spLocks noGrp="1"/>
          </p:cNvSpPr>
          <p:nvPr>
            <p:ph type="ftr" sz="quarter" idx="2"/>
          </p:nvPr>
        </p:nvSpPr>
        <p:spPr bwMode="auto">
          <a:xfrm>
            <a:off x="1" y="8843328"/>
            <a:ext cx="3043979" cy="464183"/>
          </a:xfrm>
          <a:prstGeom prst="rect">
            <a:avLst/>
          </a:prstGeom>
          <a:noFill/>
          <a:ln w="9525">
            <a:noFill/>
            <a:miter lim="800000"/>
            <a:headEnd/>
            <a:tailEnd/>
          </a:ln>
        </p:spPr>
        <p:txBody>
          <a:bodyPr vert="horz" wrap="square" lIns="88261" tIns="44131" rIns="88261" bIns="44131" numCol="1" anchor="b" anchorCtr="0" compatLnSpc="1">
            <a:prstTxWarp prst="textNoShape">
              <a:avLst/>
            </a:prstTxWarp>
          </a:bodyPr>
          <a:lstStyle>
            <a:lvl1pPr defTabSz="88228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7531" y="8843328"/>
            <a:ext cx="3043979" cy="464183"/>
          </a:xfrm>
          <a:prstGeom prst="rect">
            <a:avLst/>
          </a:prstGeom>
          <a:noFill/>
          <a:ln w="9525">
            <a:noFill/>
            <a:miter lim="800000"/>
            <a:headEnd/>
            <a:tailEnd/>
          </a:ln>
        </p:spPr>
        <p:txBody>
          <a:bodyPr vert="horz" wrap="square" lIns="88261" tIns="44131" rIns="88261" bIns="44131" numCol="1" anchor="b" anchorCtr="0" compatLnSpc="1">
            <a:prstTxWarp prst="textNoShape">
              <a:avLst/>
            </a:prstTxWarp>
          </a:bodyPr>
          <a:lstStyle>
            <a:lvl1pPr algn="r" defTabSz="882284">
              <a:defRPr sz="1200">
                <a:latin typeface="Calibri" pitchFamily="34" charset="0"/>
              </a:defRPr>
            </a:lvl1pPr>
          </a:lstStyle>
          <a:p>
            <a:pPr>
              <a:defRPr/>
            </a:pPr>
            <a:fld id="{EE984B94-C210-402C-BFF7-F67CBA293C55}"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lvl1pPr defTabSz="88228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7531" y="0"/>
            <a:ext cx="3043979" cy="464183"/>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lvl1pPr algn="r" defTabSz="882284">
              <a:defRPr sz="1300">
                <a:latin typeface="Calibri" pitchFamily="34" charset="0"/>
              </a:defRPr>
            </a:lvl1pPr>
          </a:lstStyle>
          <a:p>
            <a:pPr>
              <a:defRPr/>
            </a:pPr>
            <a:fld id="{F4D3346A-AD2A-4081-A135-010E00DE7B6D}" type="datetimeFigureOut">
              <a:rPr lang="en-US"/>
              <a:pPr>
                <a:defRPr/>
              </a:pPr>
              <a:t>9/26/2013</a:t>
            </a:fld>
            <a:endParaRPr lang="en-US"/>
          </a:p>
        </p:txBody>
      </p:sp>
      <p:sp>
        <p:nvSpPr>
          <p:cNvPr id="4" name="Slide Image Placeholder 3"/>
          <p:cNvSpPr>
            <a:spLocks noGrp="1" noRot="1" noChangeAspect="1"/>
          </p:cNvSpPr>
          <p:nvPr>
            <p:ph type="sldImg" idx="2"/>
          </p:nvPr>
        </p:nvSpPr>
        <p:spPr>
          <a:xfrm>
            <a:off x="1184275" y="700088"/>
            <a:ext cx="4654550" cy="3490912"/>
          </a:xfrm>
          <a:prstGeom prst="rect">
            <a:avLst/>
          </a:prstGeom>
          <a:noFill/>
          <a:ln w="12700">
            <a:solidFill>
              <a:prstClr val="black"/>
            </a:solidFill>
          </a:ln>
        </p:spPr>
        <p:txBody>
          <a:bodyPr vert="horz" lIns="96795" tIns="48398" rIns="96795" bIns="48398" rtlCol="0" anchor="ctr"/>
          <a:lstStyle/>
          <a:p>
            <a:pPr lvl="0"/>
            <a:endParaRPr lang="en-US" noProof="0"/>
          </a:p>
        </p:txBody>
      </p:sp>
      <p:sp>
        <p:nvSpPr>
          <p:cNvPr id="5" name="Notes Placeholder 4"/>
          <p:cNvSpPr>
            <a:spLocks noGrp="1"/>
          </p:cNvSpPr>
          <p:nvPr>
            <p:ph type="body" sz="quarter" idx="3"/>
          </p:nvPr>
        </p:nvSpPr>
        <p:spPr bwMode="auto">
          <a:xfrm>
            <a:off x="702947" y="4422459"/>
            <a:ext cx="5617208" cy="4187187"/>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43328"/>
            <a:ext cx="3043979" cy="464183"/>
          </a:xfrm>
          <a:prstGeom prst="rect">
            <a:avLst/>
          </a:prstGeom>
          <a:noFill/>
          <a:ln w="9525">
            <a:noFill/>
            <a:miter lim="800000"/>
            <a:headEnd/>
            <a:tailEnd/>
          </a:ln>
        </p:spPr>
        <p:txBody>
          <a:bodyPr vert="horz" wrap="square" lIns="93301" tIns="46651" rIns="93301" bIns="46651" numCol="1" anchor="b" anchorCtr="0" compatLnSpc="1">
            <a:prstTxWarp prst="textNoShape">
              <a:avLst/>
            </a:prstTxWarp>
          </a:bodyPr>
          <a:lstStyle>
            <a:lvl1pPr defTabSz="88228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7531" y="8843328"/>
            <a:ext cx="3043979" cy="464183"/>
          </a:xfrm>
          <a:prstGeom prst="rect">
            <a:avLst/>
          </a:prstGeom>
          <a:noFill/>
          <a:ln w="9525">
            <a:noFill/>
            <a:miter lim="800000"/>
            <a:headEnd/>
            <a:tailEnd/>
          </a:ln>
        </p:spPr>
        <p:txBody>
          <a:bodyPr vert="horz" wrap="square" lIns="93301" tIns="46651" rIns="93301" bIns="46651" numCol="1" anchor="b" anchorCtr="0" compatLnSpc="1">
            <a:prstTxWarp prst="textNoShape">
              <a:avLst/>
            </a:prstTxWarp>
          </a:bodyPr>
          <a:lstStyle>
            <a:lvl1pPr algn="r" defTabSz="882284">
              <a:defRPr sz="1300">
                <a:latin typeface="Calibri" pitchFamily="34" charset="0"/>
              </a:defRPr>
            </a:lvl1pPr>
          </a:lstStyle>
          <a:p>
            <a:pPr>
              <a:defRPr/>
            </a:pPr>
            <a:fld id="{CB5BEC18-2D4C-445D-8A5C-A8FC9574571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This architecture is fully implemented for Enterprise Financials.</a:t>
            </a:r>
          </a:p>
          <a:p>
            <a:pPr eaLnBrk="1" hangingPunct="1">
              <a:spcBef>
                <a:spcPct val="0"/>
              </a:spcBef>
            </a:pPr>
            <a:endParaRPr lang="en-US" dirty="0" smtClean="0"/>
          </a:p>
          <a:p>
            <a:pPr eaLnBrk="1" hangingPunct="1">
              <a:spcBef>
                <a:spcPct val="0"/>
              </a:spcBef>
            </a:pPr>
            <a:r>
              <a:rPr lang="en-US" dirty="0" smtClean="0"/>
              <a:t>The Standard Edition / Core ERP codebase still uses the legacy MFG/PRO architecture</a:t>
            </a:r>
            <a:r>
              <a:rPr lang="en-US" baseline="0" dirty="0" smtClean="0"/>
              <a:t> </a:t>
            </a:r>
            <a:r>
              <a:rPr lang="en-US" dirty="0" smtClean="0"/>
              <a:t>with the Presentation and Web Layers wrapped around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It is important to have a uniform way to pass object data between the layers. As soon as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spcBef>
                <a:spcPct val="0"/>
              </a:spcBef>
            </a:pPr>
            <a:endParaRPr lang="en-US" dirty="0" smtClean="0"/>
          </a:p>
          <a:p>
            <a:pPr eaLnBrk="1" hangingPunct="1">
              <a:spcBef>
                <a:spcPct val="0"/>
              </a:spcBef>
            </a:pPr>
            <a:r>
              <a:rPr lang="en-US" dirty="0" smtClean="0"/>
              <a:t>Besides being used as a transportation vehicle, the dataset also lends its structure to external parties wanting to integrate with the business application. For example, when the business application exposes objects through configured events, the data that is published always has the same format. The XML schema of the object dataset for the specific component defines the format. Also, when data is loaded, the business application backend requires that the data be in the official object dataset format.</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 two 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The specific queue that the application delivers (represented by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dirty="0" smtClean="0"/>
              <a:t>The generic daemon queue itself (represented by </a:t>
            </a:r>
            <a:r>
              <a:rPr lang="en-US" dirty="0" err="1" smtClean="0"/>
              <a:t>fcDaemonQueue</a:t>
            </a:r>
            <a:r>
              <a:rPr lang="en-US" dirty="0" smtClean="0"/>
              <a:t>)</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lnSpc>
                <a:spcPct val="80000"/>
              </a:lnSpc>
              <a:spcBef>
                <a:spcPct val="0"/>
              </a:spcBef>
            </a:pPr>
            <a:endParaRPr lang="en-US" dirty="0" smtClean="0"/>
          </a:p>
          <a:p>
            <a:pPr eaLnBrk="1" hangingPunct="1">
              <a:lnSpc>
                <a:spcPct val="80000"/>
              </a:lnSpc>
              <a:spcBef>
                <a:spcPct val="0"/>
              </a:spcBef>
            </a:pPr>
            <a:r>
              <a:rPr lang="en-US" dirty="0" smtClean="0"/>
              <a:t>Daemons are Progress processes which are launched from the financial </a:t>
            </a:r>
            <a:r>
              <a:rPr lang="en-US" dirty="0" err="1" smtClean="0"/>
              <a:t>AppServer</a:t>
            </a:r>
            <a:r>
              <a:rPr lang="en-US" dirty="0" smtClean="0"/>
              <a:t> process. The process is the Progress executable _</a:t>
            </a:r>
            <a:r>
              <a:rPr lang="en-US" dirty="0" err="1" smtClean="0"/>
              <a:t>progres</a:t>
            </a:r>
            <a:r>
              <a:rPr lang="en-US" dirty="0" smtClean="0"/>
              <a:t> but is renamed to D_&lt;</a:t>
            </a:r>
            <a:r>
              <a:rPr lang="en-US" dirty="0" err="1" smtClean="0"/>
              <a:t>DaemonName</a:t>
            </a:r>
            <a:r>
              <a:rPr lang="en-US" dirty="0" smtClean="0"/>
              <a:t>&gt;_&lt;</a:t>
            </a:r>
            <a:r>
              <a:rPr lang="en-US" dirty="0" err="1" smtClean="0"/>
              <a:t>env</a:t>
            </a:r>
            <a:r>
              <a:rPr lang="en-US" dirty="0" smtClean="0"/>
              <a:t>&gt;.</a:t>
            </a:r>
          </a:p>
          <a:p>
            <a:pPr eaLnBrk="1" hangingPunct="1">
              <a:lnSpc>
                <a:spcPct val="80000"/>
              </a:lnSpc>
              <a:spcBef>
                <a:spcPct val="0"/>
              </a:spcBef>
            </a:pPr>
            <a:endParaRPr lang="en-US" dirty="0" smtClean="0"/>
          </a:p>
          <a:p>
            <a:pPr eaLnBrk="1" hangingPunct="1">
              <a:lnSpc>
                <a:spcPct val="80000"/>
              </a:lnSpc>
              <a:spcBef>
                <a:spcPct val="0"/>
              </a:spcBef>
            </a:pPr>
            <a:r>
              <a:rPr lang="en-US" dirty="0" smtClean="0"/>
              <a:t>You can see if the process is running on the server by using ps. It is possible to use another separate server instead of the production server.</a:t>
            </a:r>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solidFill>
                  <a:srgbClr val="737373"/>
                </a:solidFill>
              </a:rPr>
              <a:t>It leverages a modern report rendering engine, complete with its own design layout program, that allows reports to contain formatted text, images, charts, and other rich content.</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provides several data sources types that allow access to various layers of the QAD product suite to facilitate data integration with the page layouts.</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is deployed as part of the QAD .NET UI interface and requires no separate installation or run-time licensing for customers.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dirty="0" smtClean="0"/>
              <a:t>QAD Business Intelligence (QAD BI) unifies data from multiple sources across the enterprise and enables key enterprise decision makers to access, analyze, and share critical information. This functionality allows for a better understanding of how the business is performing and improved decision making throughout the organization. </a:t>
            </a:r>
          </a:p>
          <a:p>
            <a:pPr eaLnBrk="1" hangingPunct="1">
              <a:spcBef>
                <a:spcPct val="0"/>
              </a:spcBef>
            </a:pPr>
            <a:endParaRPr lang="en-US" dirty="0" smtClean="0"/>
          </a:p>
          <a:p>
            <a:pPr eaLnBrk="1" hangingPunct="1">
              <a:spcBef>
                <a:spcPct val="0"/>
              </a:spcBef>
            </a:pPr>
            <a:r>
              <a:rPr lang="en-US" dirty="0" smtClean="0"/>
              <a:t>QAD BI Data Warehouse Designer: Allows data consolidation, optimization, multi-currency consolidation, continuous support for database maintenance tasks and impact analysis and a single repository for any needed transformation logic.</a:t>
            </a:r>
          </a:p>
          <a:p>
            <a:pPr eaLnBrk="1" hangingPunct="1">
              <a:spcBef>
                <a:spcPct val="0"/>
              </a:spcBef>
            </a:pPr>
            <a:endParaRPr lang="en-US" dirty="0" smtClean="0"/>
          </a:p>
          <a:p>
            <a:pPr eaLnBrk="1" hangingPunct="1">
              <a:spcBef>
                <a:spcPct val="0"/>
              </a:spcBef>
            </a:pPr>
            <a:r>
              <a:rPr lang="en-US" dirty="0" smtClean="0"/>
              <a:t>QAD BI Modules: Integrated with QAD apps out of the box. They are organized to make the data easy to access without complex database queries and programming resources. Support for predefined OLAP cubes for various areas of analysis is available.</a:t>
            </a:r>
          </a:p>
          <a:p>
            <a:pPr eaLnBrk="1" hangingPunct="1">
              <a:spcBef>
                <a:spcPct val="0"/>
              </a:spcBef>
            </a:pPr>
            <a:endParaRPr lang="en-US" dirty="0" smtClean="0"/>
          </a:p>
          <a:p>
            <a:pPr eaLnBrk="1" hangingPunct="1">
              <a:spcBef>
                <a:spcPct val="0"/>
              </a:spcBef>
            </a:pPr>
            <a:r>
              <a:rPr lang="en-US" dirty="0" smtClean="0"/>
              <a:t>QAD BI Portal: A framework to design, deploy, and use dashboards, reports, and visualizations. The modular, component-based approach makes it easy to create and reuse dashboard components and deploy the dashboards to users in a secure manner. This approach provides the decision maker with information in a timely manner. A set of sample dashboards and reports to enable users to get a quick start.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You can now define, document, and scope the proposed QAD technical architecture for the deployment.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r>
              <a:rPr lang="en-US" dirty="0" smtClean="0"/>
              <a:t>For the most current supported operating system and requirements information, refer to the QAD Platform &amp; Product Compatibility and Availability Guide on the QAD Online Support Center at:</a:t>
            </a:r>
          </a:p>
          <a:p>
            <a:pPr eaLnBrk="1" hangingPunct="1">
              <a:spcBef>
                <a:spcPct val="0"/>
              </a:spcBef>
            </a:pPr>
            <a:endParaRPr lang="en-US" dirty="0" smtClean="0"/>
          </a:p>
          <a:p>
            <a:pPr eaLnBrk="1" hangingPunct="1">
              <a:spcBef>
                <a:spcPct val="0"/>
              </a:spcBef>
            </a:pPr>
            <a:r>
              <a:rPr lang="en-US" dirty="0" smtClean="0"/>
              <a:t>http://support.qad.com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Google Chrome:</a:t>
            </a:r>
            <a:r>
              <a:rPr lang="en-US" baseline="0" dirty="0" smtClean="0"/>
              <a:t> N</a:t>
            </a:r>
            <a:r>
              <a:rPr lang="en-US" dirty="0" smtClean="0"/>
              <a:t>ot officially supported, but seems to work fine.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IE versions: </a:t>
            </a:r>
            <a:r>
              <a:rPr lang="en-US" sz="1600" dirty="0" smtClean="0">
                <a:solidFill>
                  <a:schemeClr val="accent4"/>
                </a:solidFill>
              </a:rPr>
              <a:t>5.5 SP2 or higher.</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Versions 8 and 9 run in compatibility mode.</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Vista /Windows 7: Install as administrator.</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For the most current supported operating system and requirements information, refer to the QAD Platform &amp; Product Compatibility and Availability Guide on the QAD Online Support Center at:</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http://support.qad.com</a:t>
            </a:r>
          </a:p>
          <a:p>
            <a:pPr eaLnBrk="1" fontAlgn="auto" hangingPunct="1">
              <a:spcBef>
                <a:spcPts val="0"/>
              </a:spcBef>
              <a:spcAft>
                <a:spcPts val="0"/>
              </a:spcAft>
              <a:buFont typeface="Arial" pitchFamily="34" charset="0"/>
              <a:buChar char="•"/>
              <a:defRPr/>
            </a:pP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 a solution based purely on cost can result in a system that under-performs or lacks critical business requirements (for example, no disaster recovery).</a:t>
            </a:r>
          </a:p>
          <a:p>
            <a:pPr eaLnBrk="1" hangingPunct="1">
              <a:lnSpc>
                <a:spcPct val="80000"/>
              </a:lnSpc>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endParaRPr lang="en-US" smtClean="0"/>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 adapters, and cache on the SAN can be overloaded (due to the other users). This overloading can happen even though the QAD deployment is lightly loaded. This overloading can affect the I/O performance of the QAD system, even when the disks presented to the operating system are showing 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RAID 5 and RAID 10 provide equivalent performance when the disks are not under load. However, when disks are placed under load, RAID 5 shows the following characteristics.*</a:t>
            </a:r>
          </a:p>
          <a:p>
            <a:pPr eaLnBrk="1" hangingPunct="1">
              <a:spcBef>
                <a:spcPct val="0"/>
              </a:spcBef>
            </a:pPr>
            <a:endParaRPr lang="en-US" dirty="0" smtClean="0"/>
          </a:p>
          <a:p>
            <a:pPr eaLnBrk="1" hangingPunct="1">
              <a:spcBef>
                <a:spcPct val="0"/>
              </a:spcBef>
            </a:pPr>
            <a:r>
              <a:rPr lang="en-US" dirty="0" smtClean="0"/>
              <a:t>IBM states “Because the number of disk level operations per write is greater for RAID-5 compared to mirroring (4 operations per write versus 2), mirroring performs better than RAID-5. With a 50:50 read/write ratio, RAID-5 can handle only about 60% of the ops that mirroring can handle.”</a:t>
            </a:r>
          </a:p>
          <a:p>
            <a:pPr eaLnBrk="1" hangingPunct="1">
              <a:spcBef>
                <a:spcPct val="0"/>
              </a:spcBef>
            </a:pPr>
            <a:endParaRPr lang="en-US" dirty="0" smtClean="0"/>
          </a:p>
          <a:p>
            <a:pPr eaLnBrk="1" hangingPunct="1">
              <a:spcBef>
                <a:spcPct val="0"/>
              </a:spcBef>
            </a:pPr>
            <a:r>
              <a:rPr lang="en-US" dirty="0" smtClean="0"/>
              <a:t>*From the whitepaper “Comprehending the Tradeoffs between Deploying Oracle® Database on RAID 5 and RAID 10 Storage Configurations.” A Dell® Technical White Paper Database Solutions Engineering by </a:t>
            </a:r>
            <a:r>
              <a:rPr lang="en-US" dirty="0" err="1" smtClean="0"/>
              <a:t>Sudhansu</a:t>
            </a:r>
            <a:r>
              <a:rPr lang="en-US" dirty="0" smtClean="0"/>
              <a:t> </a:t>
            </a:r>
            <a:r>
              <a:rPr lang="en-US" dirty="0" err="1" smtClean="0"/>
              <a:t>Sekhar</a:t>
            </a:r>
            <a:r>
              <a:rPr lang="en-US" dirty="0" smtClean="0"/>
              <a:t> and </a:t>
            </a:r>
            <a:r>
              <a:rPr lang="en-US" dirty="0" err="1" smtClean="0"/>
              <a:t>Raghunatha</a:t>
            </a:r>
            <a:r>
              <a:rPr lang="en-US" dirty="0" smtClean="0"/>
              <a:t> M, Dell Product Group, April 2009.</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Remote reporting takes a similar time to process as local reporting.</a:t>
            </a:r>
          </a:p>
          <a:p>
            <a:pPr eaLnBrk="1" hangingPunct="1">
              <a:lnSpc>
                <a:spcPct val="80000"/>
              </a:lnSpc>
              <a:spcBef>
                <a:spcPct val="0"/>
              </a:spcBef>
              <a:buFont typeface="Arial" pitchFamily="34" charset="0"/>
              <a:buChar char="•"/>
            </a:pPr>
            <a:r>
              <a:rPr lang="en-US" dirty="0" smtClean="0"/>
              <a:t> Transferring the generated report over the network to remote printers can take extra time.</a:t>
            </a:r>
          </a:p>
          <a:p>
            <a:pPr eaLnBrk="1" hangingPunct="1">
              <a:lnSpc>
                <a:spcPct val="80000"/>
              </a:lnSpc>
              <a:spcBef>
                <a:spcPct val="0"/>
              </a:spcBef>
              <a:buFont typeface="Arial" pitchFamily="34" charset="0"/>
              <a:buChar char="•"/>
            </a:pPr>
            <a:r>
              <a:rPr lang="en-US" dirty="0" smtClean="0"/>
              <a:t> If output files generated to the server or submitted as batch, remote batch/intensive tasks (such as Invoice Print, Cost Rollups) take a similar time to process as local tasks.</a:t>
            </a:r>
          </a:p>
          <a:p>
            <a:pPr eaLnBrk="1" hangingPunct="1">
              <a:lnSpc>
                <a:spcPct val="80000"/>
              </a:lnSpc>
              <a:spcBef>
                <a:spcPct val="0"/>
              </a:spcBef>
              <a:buFont typeface="Arial" pitchFamily="34" charset="0"/>
              <a:buChar char="•"/>
            </a:pPr>
            <a:r>
              <a:rPr lang="en-US" dirty="0" smtClean="0"/>
              <a:t> Some processes which interactively update the terminal screen (such as MRP) can take up to twice as long on slow networks.</a:t>
            </a:r>
          </a:p>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Interactive/data entry tasks can take several times longer than local tasks to provide a response.</a:t>
            </a:r>
          </a:p>
          <a:p>
            <a:pPr eaLnBrk="1" hangingPunct="1">
              <a:lnSpc>
                <a:spcPct val="80000"/>
              </a:lnSpc>
              <a:spcBef>
                <a:spcPct val="0"/>
              </a:spcBef>
              <a:buFont typeface="Arial" pitchFamily="34" charset="0"/>
              <a:buChar char="•"/>
            </a:pPr>
            <a:r>
              <a:rPr lang="en-US" dirty="0" smtClean="0"/>
              <a:t> However, the absolute end-user response times are still expected to be within the typical boundaries of service level agreements / user acceptance.</a:t>
            </a:r>
          </a:p>
          <a:p>
            <a:pPr eaLnBrk="1" hangingPunct="1">
              <a:lnSpc>
                <a:spcPct val="80000"/>
              </a:lnSpc>
              <a:spcBef>
                <a:spcPct val="0"/>
              </a:spcBef>
              <a:buFont typeface="Arial" pitchFamily="34" charset="0"/>
              <a:buChar char="•"/>
            </a:pPr>
            <a:r>
              <a:rPr lang="en-US" dirty="0" smtClean="0"/>
              <a:t> Less than 0.5 seconds for field-to-field and less than 1 second for screen-to-screen navigation</a:t>
            </a:r>
          </a:p>
          <a:p>
            <a:pPr eaLnBrk="1" hangingPunct="1">
              <a:lnSpc>
                <a:spcPct val="80000"/>
              </a:lnSpc>
              <a:spcBef>
                <a:spcPct val="0"/>
              </a:spcBef>
              <a:buFont typeface="Arial" pitchFamily="34" charset="0"/>
              <a:buChar char="•"/>
            </a:pPr>
            <a:r>
              <a:rPr lang="en-US" dirty="0" smtClean="0"/>
              <a:t> Good levels of sustained end-user productivity</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err="1" smtClean="0"/>
              <a:t>Vmware</a:t>
            </a:r>
            <a:r>
              <a:rPr lang="en-US" dirty="0" smtClean="0"/>
              <a:t> </a:t>
            </a:r>
            <a:r>
              <a:rPr lang="en-US" dirty="0" err="1" smtClean="0"/>
              <a:t>vSphere</a:t>
            </a:r>
            <a:r>
              <a:rPr lang="en-US" dirty="0" smtClean="0"/>
              <a:t> can supply up to 85% of the responsiveness and capacity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err="1" smtClean="0"/>
              <a:t>Vmware</a:t>
            </a:r>
            <a:r>
              <a:rPr lang="en-US" dirty="0" smtClean="0"/>
              <a:t> has an absolute maximum ceiling on disk I/Os per second. The ceiling is 120k per VM 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38</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A single QAD database can be set up with multiple domains.</a:t>
            </a:r>
          </a:p>
          <a:p>
            <a:pPr eaLnBrk="1" hangingPunct="1">
              <a:lnSpc>
                <a:spcPct val="80000"/>
              </a:lnSpc>
              <a:spcBef>
                <a:spcPct val="0"/>
              </a:spcBef>
              <a:buFont typeface="Arial" pitchFamily="34" charset="0"/>
              <a:buChar char="•"/>
            </a:pPr>
            <a:r>
              <a:rPr lang="en-US" dirty="0" smtClean="0"/>
              <a:t> Each domain can have its own language.</a:t>
            </a:r>
          </a:p>
          <a:p>
            <a:pPr eaLnBrk="1" hangingPunct="1">
              <a:lnSpc>
                <a:spcPct val="80000"/>
              </a:lnSpc>
              <a:spcBef>
                <a:spcPct val="0"/>
              </a:spcBef>
              <a:buFont typeface="Arial" pitchFamily="34" charset="0"/>
              <a:buChar char="•"/>
            </a:pPr>
            <a:r>
              <a:rPr lang="en-US" dirty="0" smtClean="0"/>
              <a:t> Unicode allows for support of multiple code pages at the database level.</a:t>
            </a:r>
          </a:p>
          <a:p>
            <a:pPr eaLnBrk="1" hangingPunct="1">
              <a:lnSpc>
                <a:spcPct val="80000"/>
              </a:lnSpc>
              <a:spcBef>
                <a:spcPct val="0"/>
              </a:spcBef>
              <a:buFont typeface="Arial" pitchFamily="34" charset="0"/>
              <a:buChar char="•"/>
            </a:pPr>
            <a:r>
              <a:rPr lang="en-US" dirty="0" smtClean="0"/>
              <a:t> Some languages can operate within the same code page, others cannot. English/Chinese is OK, but Japanese/Chinese is not.</a:t>
            </a:r>
          </a:p>
          <a:p>
            <a:pPr eaLnBrk="1" hangingPunct="1">
              <a:lnSpc>
                <a:spcPct val="80000"/>
              </a:lnSpc>
              <a:spcBef>
                <a:spcPct val="0"/>
              </a:spcBef>
              <a:buFont typeface="Arial" pitchFamily="34" charset="0"/>
              <a:buChar char="•"/>
            </a:pPr>
            <a:r>
              <a:rPr lang="en-US" dirty="0" smtClean="0"/>
              <a:t> The QAD programs (r-code and libraries) support multiple languages.</a:t>
            </a:r>
          </a:p>
          <a:p>
            <a:pPr eaLnBrk="1" hangingPunct="1">
              <a:lnSpc>
                <a:spcPct val="80000"/>
              </a:lnSpc>
              <a:spcBef>
                <a:spcPct val="0"/>
              </a:spcBef>
              <a:buFont typeface="Arial" pitchFamily="34" charset="0"/>
              <a:buChar char="•"/>
            </a:pPr>
            <a:r>
              <a:rPr lang="en-US" dirty="0" smtClean="0"/>
              <a:t> Separate compiles are not required.</a:t>
            </a:r>
          </a:p>
          <a:p>
            <a:pPr eaLnBrk="1" hangingPunct="1">
              <a:lnSpc>
                <a:spcPct val="80000"/>
              </a:lnSpc>
              <a:spcBef>
                <a:spcPct val="0"/>
              </a:spcBef>
              <a:buFont typeface="Arial" pitchFamily="34" charset="0"/>
              <a:buChar char="•"/>
            </a:pPr>
            <a:r>
              <a:rPr lang="en-US" dirty="0" smtClean="0"/>
              <a:t> Core languages are released with the QAD base media.</a:t>
            </a:r>
          </a:p>
          <a:p>
            <a:pPr eaLnBrk="1" hangingPunct="1">
              <a:lnSpc>
                <a:spcPct val="80000"/>
              </a:lnSpc>
              <a:spcBef>
                <a:spcPct val="0"/>
              </a:spcBef>
              <a:buFont typeface="Arial" pitchFamily="34" charset="0"/>
              <a:buChar char="•"/>
            </a:pPr>
            <a:r>
              <a:rPr lang="en-US" dirty="0" smtClean="0"/>
              <a:t> Language updates are bundled on individual CDs/media.</a:t>
            </a:r>
          </a:p>
          <a:p>
            <a:pPr eaLnBrk="1" hangingPunct="1">
              <a:lnSpc>
                <a:spcPct val="80000"/>
              </a:lnSpc>
              <a:spcBef>
                <a:spcPct val="0"/>
              </a:spcBef>
              <a:buFont typeface="Arial" pitchFamily="34" charset="0"/>
              <a:buChar char="•"/>
            </a:pPr>
            <a:r>
              <a:rPr lang="en-US" dirty="0" smtClean="0"/>
              <a:t> Update the QAD .NET User Interface after installing a new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Each user is assigned a default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When logging in via the .NET UI:</a:t>
            </a:r>
          </a:p>
          <a:p>
            <a:pPr eaLnBrk="1" hangingPunct="1">
              <a:lnSpc>
                <a:spcPct val="80000"/>
              </a:lnSpc>
              <a:spcBef>
                <a:spcPct val="0"/>
              </a:spcBef>
              <a:buFont typeface="Arial" pitchFamily="34" charset="0"/>
              <a:buChar char="•"/>
            </a:pPr>
            <a:r>
              <a:rPr lang="en-US" dirty="0" smtClean="0"/>
              <a:t> The user can access any domain in a Unicode database regardless of their default language.</a:t>
            </a:r>
          </a:p>
          <a:p>
            <a:pPr eaLnBrk="1" hangingPunct="1">
              <a:lnSpc>
                <a:spcPct val="80000"/>
              </a:lnSpc>
              <a:spcBef>
                <a:spcPct val="0"/>
              </a:spcBef>
              <a:buFont typeface="Arial" pitchFamily="34" charset="0"/>
              <a:buChar char="•"/>
            </a:pPr>
            <a:r>
              <a:rPr lang="en-US" dirty="0" smtClean="0"/>
              <a:t> The .NET UI clients are fully Unicode compliant.</a:t>
            </a:r>
          </a:p>
          <a:p>
            <a:pPr eaLnBrk="1" hangingPunct="1">
              <a:lnSpc>
                <a:spcPct val="80000"/>
              </a:lnSpc>
              <a:spcBef>
                <a:spcPct val="0"/>
              </a:spcBef>
            </a:pPr>
            <a:endParaRPr lang="en-US" dirty="0" smtClean="0"/>
          </a:p>
          <a:p>
            <a:pPr eaLnBrk="1" hangingPunct="1">
              <a:lnSpc>
                <a:spcPct val="80000"/>
              </a:lnSpc>
              <a:spcBef>
                <a:spcPct val="0"/>
              </a:spcBef>
            </a:pPr>
            <a:r>
              <a:rPr lang="en-US" dirty="0" smtClean="0"/>
              <a:t>When logging in via Character UI, users must log in to a domain with a code page that is compatible with their default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All labels, menus, messages, and field-level help are stored dynamically in the QAD databases. For each installed language, there is a complete set of this data.</a:t>
            </a:r>
          </a:p>
          <a:p>
            <a:pPr eaLnBrk="1" hangingPunct="1">
              <a:lnSpc>
                <a:spcPct val="80000"/>
              </a:lnSpc>
              <a:spcBef>
                <a:spcPct val="0"/>
              </a:spcBef>
            </a:pPr>
            <a:endParaRPr lang="en-US" dirty="0" smtClean="0"/>
          </a:p>
          <a:p>
            <a:pPr eaLnBrk="1" hangingPunct="1">
              <a:lnSpc>
                <a:spcPct val="80000"/>
              </a:lnSpc>
              <a:spcBef>
                <a:spcPct val="0"/>
              </a:spcBef>
            </a:pPr>
            <a:r>
              <a:rPr lang="en-US" dirty="0" smtClean="0"/>
              <a:t>Some customer-specific data such as order comments, accounts, and sub-accounts can be assigned language translations.</a:t>
            </a:r>
          </a:p>
          <a:p>
            <a:pPr eaLnBrk="1" hangingPunct="1">
              <a:lnSpc>
                <a:spcPct val="80000"/>
              </a:lnSpc>
              <a:spcBef>
                <a:spcPct val="0"/>
              </a:spcBef>
            </a:pPr>
            <a:endParaRPr lang="en-US" dirty="0" smtClean="0"/>
          </a:p>
          <a:p>
            <a:pPr eaLnBrk="1" hangingPunct="1">
              <a:lnSpc>
                <a:spcPct val="80000"/>
              </a:lnSpc>
              <a:spcBef>
                <a:spcPct val="0"/>
              </a:spcBef>
            </a:pPr>
            <a:r>
              <a:rPr lang="en-US" dirty="0" smtClean="0"/>
              <a:t>Described in the QAD Financials User Guide.</a:t>
            </a:r>
          </a:p>
          <a:p>
            <a:pPr eaLnBrk="1" hangingPunct="1">
              <a:lnSpc>
                <a:spcPct val="80000"/>
              </a:lnSpc>
              <a:spcBef>
                <a:spcPct val="0"/>
              </a:spcBef>
            </a:pPr>
            <a:endParaRPr lang="en-US" dirty="0" smtClean="0"/>
          </a:p>
          <a:p>
            <a:pPr eaLnBrk="1" hangingPunct="1">
              <a:lnSpc>
                <a:spcPct val="80000"/>
              </a:lnSpc>
              <a:spcBef>
                <a:spcPct val="0"/>
              </a:spcBef>
            </a:pPr>
            <a:r>
              <a:rPr lang="en-US" dirty="0" smtClean="0"/>
              <a:t>Language Maintenance Activities are defined in the QAD Financials User Guide:</a:t>
            </a:r>
          </a:p>
          <a:p>
            <a:pPr eaLnBrk="1" hangingPunct="1">
              <a:lnSpc>
                <a:spcPct val="80000"/>
              </a:lnSpc>
              <a:spcBef>
                <a:spcPct val="0"/>
              </a:spcBef>
              <a:buFont typeface="Arial" pitchFamily="34" charset="0"/>
              <a:buChar char="•"/>
            </a:pPr>
            <a:r>
              <a:rPr lang="en-US" dirty="0" smtClean="0"/>
              <a:t> Load the appropriate language data</a:t>
            </a:r>
          </a:p>
          <a:p>
            <a:pPr eaLnBrk="1" hangingPunct="1">
              <a:lnSpc>
                <a:spcPct val="80000"/>
              </a:lnSpc>
              <a:spcBef>
                <a:spcPct val="0"/>
              </a:spcBef>
              <a:buFont typeface="Arial" pitchFamily="34" charset="0"/>
              <a:buChar char="•"/>
            </a:pPr>
            <a:r>
              <a:rPr lang="en-US" dirty="0" smtClean="0"/>
              <a:t> Create countries for users (country create)</a:t>
            </a:r>
          </a:p>
          <a:p>
            <a:pPr eaLnBrk="1" hangingPunct="1">
              <a:lnSpc>
                <a:spcPct val="80000"/>
              </a:lnSpc>
              <a:spcBef>
                <a:spcPct val="0"/>
              </a:spcBef>
              <a:buFont typeface="Arial" pitchFamily="34" charset="0"/>
              <a:buChar char="•"/>
            </a:pPr>
            <a:r>
              <a:rPr lang="en-US" dirty="0" smtClean="0"/>
              <a:t> ISO display defaults</a:t>
            </a:r>
          </a:p>
          <a:p>
            <a:pPr eaLnBrk="1" hangingPunct="1">
              <a:lnSpc>
                <a:spcPct val="80000"/>
              </a:lnSpc>
              <a:spcBef>
                <a:spcPct val="0"/>
              </a:spcBef>
              <a:buFont typeface="Arial" pitchFamily="34" charset="0"/>
              <a:buChar char="•"/>
            </a:pPr>
            <a:r>
              <a:rPr lang="en-US" dirty="0" smtClean="0"/>
              <a:t> Assign each user a language and country code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can run up to 20% slower.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 previous financials module was rewritten. None of the earlier code or schema remain. The architecture of the code is also new. It was written in a business-object / SOA 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r>
              <a:rPr lang="en-US" dirty="0" smtClean="0"/>
              <a:t>The first level is the .NET UI with this plug-in model. It provides a perfect home for an integration point. </a:t>
            </a:r>
          </a:p>
          <a:p>
            <a:pPr eaLnBrk="1" hangingPunct="1">
              <a:spcBef>
                <a:spcPct val="0"/>
              </a:spcBef>
            </a:pPr>
            <a:endParaRPr lang="en-US" dirty="0" smtClean="0"/>
          </a:p>
          <a:p>
            <a:pPr eaLnBrk="1" hangingPunct="1">
              <a:spcBef>
                <a:spcPct val="0"/>
              </a:spcBef>
            </a:pPr>
            <a:r>
              <a:rPr lang="en-US" dirty="0" smtClean="0"/>
              <a:t>The Finance product was already written in a native .NET User Interface. It is the only interface in the product; there is no character interface for Finance. </a:t>
            </a:r>
          </a:p>
          <a:p>
            <a:pPr eaLnBrk="1" hangingPunct="1">
              <a:spcBef>
                <a:spcPct val="0"/>
              </a:spcBef>
            </a:pPr>
            <a:endParaRPr lang="en-US" dirty="0" smtClean="0"/>
          </a:p>
          <a:p>
            <a:pPr eaLnBrk="1" hangingPunct="1">
              <a:spcBef>
                <a:spcPct val="0"/>
              </a:spcBef>
            </a:pPr>
            <a:r>
              <a:rPr lang="en-US" dirty="0" smtClean="0"/>
              <a:t>As a result, there are already the outer wrapping applications for things like logging in. The first step was to pull that out into its own, really to conform to the plug-in interface. At that point, the plug-in interface was being defined and used the Finance product as the prototype model.</a:t>
            </a:r>
          </a:p>
          <a:p>
            <a:pPr eaLnBrk="1" hangingPunct="1">
              <a:spcBef>
                <a:spcPct val="0"/>
              </a:spcBef>
            </a:pPr>
            <a:endParaRPr lang="en-US" dirty="0" smtClean="0"/>
          </a:p>
          <a:p>
            <a:pPr eaLnBrk="1" hangingPunct="1">
              <a:spcBef>
                <a:spcPct val="0"/>
              </a:spcBef>
            </a:pPr>
            <a:r>
              <a:rPr lang="en-US" dirty="0" smtClean="0"/>
              <a:t>This first level of integration is similar to putting the plug-in interface around the Finance product and allowing it to be launched from .NET UI menu system.</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offers several clearly defined services. These services have interfaces that describe how the services can be used.</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presentation layer, the </a:t>
            </a:r>
            <a:r>
              <a:rPr lang="en-US" sz="1100" dirty="0" err="1" smtClean="0"/>
              <a:t>AppShell</a:t>
            </a:r>
            <a:r>
              <a:rPr lang="en-US" sz="1100" dirty="0" smtClean="0"/>
              <a:t>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app layer, specific components provide central functionality for the backend, like Session (for session management), Transaction (for logical transactions), and Translations. These components have clearly defined interfaces that any external consumer (whether it is the UI, or another party that integrates with the application core services) can call.</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data access layer, the connection to the database, the possible queries, and updates are implemented in a component. This component has a clear interface. All business components in the system use it to get to the data. This functionality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 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User interaction. Provide the user access to the data (show the data on the screen), navigation in the system, provide the application menu, integration of the application on the client/UI level,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Access to the data, calculation of data, validation of data, updates in related objects, query capabilities, meta information about objects,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access: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 of the application allows components to more easily to evolve to other technologies and to be more independent. UI technology is moving much faster than the technology used for the business logic. This difference is why it is important to have the separation in layers 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approach allows for easier customization and extensions of the standard functionality at 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Note: Technical or performance constraints can, in specific areas, override the QRA.</a:t>
            </a:r>
          </a:p>
          <a:p>
            <a:pPr eaLnBrk="1" hangingPunct="1">
              <a:lnSpc>
                <a:spcPct val="80000"/>
              </a:lnSpc>
              <a:spcBef>
                <a:spcPct val="0"/>
              </a:spcBef>
            </a:pP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endParaRPr lang="en-US" sz="1100"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9/26/2013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2013.1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October 2013</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48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Integration Components</a:t>
            </a:r>
          </a:p>
        </p:txBody>
      </p:sp>
      <p:pic>
        <p:nvPicPr>
          <p:cNvPr id="34819" name="Picture 2"/>
          <p:cNvPicPr>
            <a:picLocks noChangeAspect="1" noChangeArrowheads="1"/>
          </p:cNvPicPr>
          <p:nvPr/>
        </p:nvPicPr>
        <p:blipFill>
          <a:blip r:embed="rId3" cstate="print"/>
          <a:srcRect/>
          <a:stretch>
            <a:fillRect/>
          </a:stretch>
        </p:blipFill>
        <p:spPr bwMode="auto">
          <a:xfrm>
            <a:off x="368300" y="960438"/>
            <a:ext cx="3724275" cy="3205162"/>
          </a:xfrm>
          <a:prstGeom prst="rect">
            <a:avLst/>
          </a:prstGeom>
          <a:noFill/>
          <a:ln w="9525">
            <a:noFill/>
            <a:miter lim="800000"/>
            <a:headEnd/>
            <a:tailEnd/>
          </a:ln>
        </p:spPr>
      </p:pic>
      <p:pic>
        <p:nvPicPr>
          <p:cNvPr id="34820" name="Picture 3"/>
          <p:cNvPicPr>
            <a:picLocks noChangeAspect="1" noChangeArrowheads="1"/>
          </p:cNvPicPr>
          <p:nvPr/>
        </p:nvPicPr>
        <p:blipFill>
          <a:blip r:embed="rId4" cstate="print"/>
          <a:srcRect/>
          <a:stretch>
            <a:fillRect/>
          </a:stretch>
        </p:blipFill>
        <p:spPr bwMode="auto">
          <a:xfrm>
            <a:off x="4281488" y="2578100"/>
            <a:ext cx="4624387" cy="2879725"/>
          </a:xfrm>
          <a:prstGeom prst="rect">
            <a:avLst/>
          </a:prstGeom>
          <a:noFill/>
          <a:ln w="9525">
            <a:noFill/>
            <a:miter lim="800000"/>
            <a:headEnd/>
            <a:tailEnd/>
          </a:ln>
        </p:spPr>
      </p:pic>
      <p:sp>
        <p:nvSpPr>
          <p:cNvPr id="34821" name="TextBox 8"/>
          <p:cNvSpPr txBox="1">
            <a:spLocks noChangeArrowheads="1"/>
          </p:cNvSpPr>
          <p:nvPr/>
        </p:nvSpPr>
        <p:spPr bwMode="auto">
          <a:xfrm>
            <a:off x="341313" y="4548188"/>
            <a:ext cx="3963987" cy="641350"/>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There </a:t>
            </a:r>
            <a:r>
              <a:rPr lang="en-US" dirty="0">
                <a:solidFill>
                  <a:srgbClr val="666666"/>
                </a:solidFill>
                <a:latin typeface="Century Gothic" pitchFamily="34" charset="0"/>
              </a:rPr>
              <a:t>is no Character UI for</a:t>
            </a:r>
          </a:p>
          <a:p>
            <a:r>
              <a:rPr lang="en-US" dirty="0">
                <a:solidFill>
                  <a:srgbClr val="666666"/>
                </a:solidFill>
                <a:latin typeface="Century Gothic" pitchFamily="34" charset="0"/>
              </a:rPr>
              <a:t>QAD Enterprise Financials</a:t>
            </a:r>
          </a:p>
        </p:txBody>
      </p:sp>
      <p:sp>
        <p:nvSpPr>
          <p:cNvPr id="34822" name="TextBox 9"/>
          <p:cNvSpPr txBox="1">
            <a:spLocks noChangeArrowheads="1"/>
          </p:cNvSpPr>
          <p:nvPr/>
        </p:nvSpPr>
        <p:spPr bwMode="auto">
          <a:xfrm>
            <a:off x="4403724" y="1371600"/>
            <a:ext cx="4283076" cy="915988"/>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Each </a:t>
            </a:r>
            <a:r>
              <a:rPr lang="en-US" dirty="0">
                <a:solidFill>
                  <a:srgbClr val="666666"/>
                </a:solidFill>
                <a:latin typeface="Century Gothic" pitchFamily="34" charset="0"/>
              </a:rPr>
              <a:t>client needs a valid authenticated session to access the business logic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QAD Reference Architecture (QRA) describes QAD's strategic architectural goals for its products.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sp>
        <p:nvSpPr>
          <p:cNvPr id="38914" name="TextBox 4"/>
          <p:cNvSpPr txBox="1">
            <a:spLocks noChangeArrowheads="1"/>
          </p:cNvSpPr>
          <p:nvPr/>
        </p:nvSpPr>
        <p:spPr bwMode="auto">
          <a:xfrm>
            <a:off x="231775" y="203200"/>
            <a:ext cx="8288338" cy="461963"/>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QRA Logical Realization</a:t>
            </a:r>
          </a:p>
        </p:txBody>
      </p:sp>
      <p:pic>
        <p:nvPicPr>
          <p:cNvPr id="38915" name="Picture 2"/>
          <p:cNvPicPr>
            <a:picLocks noChangeAspect="1" noChangeArrowheads="1"/>
          </p:cNvPicPr>
          <p:nvPr/>
        </p:nvPicPr>
        <p:blipFill>
          <a:blip r:embed="rId3" cstate="print"/>
          <a:srcRect/>
          <a:stretch>
            <a:fillRect/>
          </a:stretch>
        </p:blipFill>
        <p:spPr bwMode="auto">
          <a:xfrm>
            <a:off x="1316038" y="1306513"/>
            <a:ext cx="6942137" cy="43116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 Management</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Combined Schema and Object Datasets</a:t>
            </a:r>
          </a:p>
        </p:txBody>
      </p:sp>
      <p:sp>
        <p:nvSpPr>
          <p:cNvPr id="43011" name="Content Placeholder 3"/>
          <p:cNvSpPr>
            <a:spLocks noGrp="1"/>
          </p:cNvSpPr>
          <p:nvPr>
            <p:ph idx="1"/>
          </p:nvPr>
        </p:nvSpPr>
        <p:spPr bwMode="auto">
          <a:xfrm>
            <a:off x="357188" y="1951038"/>
            <a:ext cx="8412480" cy="3644900"/>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Enterprise Financials has completely new tables and entity relationships</a:t>
            </a:r>
          </a:p>
          <a:p>
            <a:pPr eaLnBrk="1" hangingPunct="1">
              <a:lnSpc>
                <a:spcPct val="95000"/>
              </a:lnSpc>
              <a:buClr>
                <a:srgbClr val="FF9900"/>
              </a:buClr>
            </a:pPr>
            <a:r>
              <a:rPr lang="en-US" dirty="0" smtClean="0">
                <a:solidFill>
                  <a:srgbClr val="737373"/>
                </a:solidFill>
              </a:rPr>
              <a:t>But they are defined in the existing mfg schema</a:t>
            </a:r>
          </a:p>
          <a:p>
            <a:pPr eaLnBrk="1" hangingPunct="1">
              <a:lnSpc>
                <a:spcPct val="95000"/>
              </a:lnSpc>
              <a:buClr>
                <a:srgbClr val="FF9900"/>
              </a:buClr>
            </a:pPr>
            <a:r>
              <a:rPr lang="en-US" dirty="0" smtClean="0">
                <a:solidFill>
                  <a:srgbClr val="737373"/>
                </a:solidFill>
              </a:rPr>
              <a:t>The data associated with business objects is passed between the different layers using an object dataset</a:t>
            </a:r>
          </a:p>
          <a:p>
            <a:pPr lvl="1" eaLnBrk="1" hangingPunct="1">
              <a:lnSpc>
                <a:spcPct val="95000"/>
              </a:lnSpc>
              <a:buClr>
                <a:srgbClr val="FF9900"/>
              </a:buClr>
            </a:pPr>
            <a:r>
              <a:rPr lang="en-US" dirty="0" err="1" smtClean="0">
                <a:solidFill>
                  <a:srgbClr val="737373"/>
                </a:solidFill>
              </a:rPr>
              <a:t>OpenEdge</a:t>
            </a:r>
            <a:r>
              <a:rPr lang="en-US" dirty="0" smtClean="0">
                <a:solidFill>
                  <a:srgbClr val="737373"/>
                </a:solidFill>
              </a:rPr>
              <a:t> </a:t>
            </a:r>
            <a:r>
              <a:rPr lang="en-US" dirty="0" err="1" smtClean="0">
                <a:solidFill>
                  <a:srgbClr val="737373"/>
                </a:solidFill>
              </a:rPr>
              <a:t>ProDatasets</a:t>
            </a:r>
            <a:r>
              <a:rPr lang="en-US" dirty="0" smtClean="0">
                <a:solidFill>
                  <a:srgbClr val="737373"/>
                </a:solidFill>
              </a:rPr>
              <a:t>  (business logic layer)</a:t>
            </a:r>
          </a:p>
          <a:p>
            <a:pPr lvl="1" eaLnBrk="1" hangingPunct="1">
              <a:lnSpc>
                <a:spcPct val="95000"/>
              </a:lnSpc>
              <a:buClr>
                <a:srgbClr val="FF9900"/>
              </a:buClr>
            </a:pPr>
            <a:r>
              <a:rPr lang="en-US" dirty="0" smtClean="0">
                <a:solidFill>
                  <a:srgbClr val="737373"/>
                </a:solidFill>
              </a:rPr>
              <a:t>Microsoft .NET data sets (presentation layer)</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43012" name="Picture 5"/>
          <p:cNvPicPr>
            <a:picLocks noChangeAspect="1" noChangeArrowheads="1"/>
          </p:cNvPicPr>
          <p:nvPr/>
        </p:nvPicPr>
        <p:blipFill>
          <a:blip r:embed="rId3" cstate="print"/>
          <a:srcRect/>
          <a:stretch>
            <a:fillRect/>
          </a:stretch>
        </p:blipFill>
        <p:spPr bwMode="auto">
          <a:xfrm>
            <a:off x="2352675" y="877888"/>
            <a:ext cx="3887788" cy="1066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92321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EE Installation and Administration?</a:t>
            </a:r>
          </a:p>
        </p:txBody>
      </p:sp>
      <p:sp>
        <p:nvSpPr>
          <p:cNvPr id="10" name="Content Placeholder 3"/>
          <p:cNvSpPr>
            <a:spLocks noGrp="1"/>
          </p:cNvSpPr>
          <p:nvPr>
            <p:ph idx="1"/>
          </p:nvPr>
        </p:nvSpPr>
        <p:spPr>
          <a:xfrm>
            <a:off x="576263" y="1085850"/>
            <a:ext cx="7404100" cy="3922713"/>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Bulk Data Load</a:t>
            </a:r>
          </a:p>
          <a:p>
            <a:pPr marL="285750" indent="0" eaLnBrk="1" fontAlgn="auto" hangingPunct="1">
              <a:lnSpc>
                <a:spcPct val="95000"/>
              </a:lnSpc>
              <a:spcAft>
                <a:spcPts val="0"/>
              </a:spcAft>
              <a:buNone/>
              <a:defRPr/>
            </a:pPr>
            <a:r>
              <a:rPr lang="en-US" dirty="0" smtClean="0">
                <a:solidFill>
                  <a:srgbClr val="737373"/>
                </a:solidFill>
                <a:latin typeface="+mn-lt"/>
              </a:rPr>
              <a:t>If the environment being configured contains a complete data set, you can now select an optional bulk load feature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Custom Databases</a:t>
            </a:r>
          </a:p>
          <a:p>
            <a:pPr marL="285750" indent="0" eaLnBrk="1" fontAlgn="auto" hangingPunct="1">
              <a:lnSpc>
                <a:spcPct val="95000"/>
              </a:lnSpc>
              <a:spcAft>
                <a:spcPts val="0"/>
              </a:spcAft>
              <a:buNone/>
              <a:defRPr/>
            </a:pPr>
            <a:r>
              <a:rPr lang="en-US" dirty="0" smtClean="0">
                <a:solidFill>
                  <a:srgbClr val="737373"/>
                </a:solidFill>
                <a:latin typeface="+mn-lt"/>
              </a:rPr>
              <a:t>You can add a custom database to the compile during Enterprise Edition installation by including the database in the extradbs.pf file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Technical Differences</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Standard Edition versus Enterprise Edition</a:t>
            </a:r>
          </a:p>
        </p:txBody>
      </p:sp>
      <p:sp>
        <p:nvSpPr>
          <p:cNvPr id="47107" name="Content Placeholder 3"/>
          <p:cNvSpPr>
            <a:spLocks noGrp="1"/>
          </p:cNvSpPr>
          <p:nvPr>
            <p:ph idx="1"/>
          </p:nvPr>
        </p:nvSpPr>
        <p:spPr bwMode="auto">
          <a:xfrm>
            <a:off x="376238" y="1085850"/>
            <a:ext cx="8412480" cy="47926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85000"/>
              </a:lnSpc>
              <a:buClr>
                <a:srgbClr val="FF9900"/>
              </a:buClr>
              <a:buNone/>
            </a:pPr>
            <a:r>
              <a:rPr lang="en-US" sz="2200" dirty="0" smtClean="0">
                <a:solidFill>
                  <a:srgbClr val="737373"/>
                </a:solidFill>
              </a:rPr>
              <a:t>QAD Enterprise Edition has:</a:t>
            </a:r>
          </a:p>
          <a:p>
            <a:pPr eaLnBrk="1" hangingPunct="1">
              <a:lnSpc>
                <a:spcPct val="85000"/>
              </a:lnSpc>
              <a:buClr>
                <a:srgbClr val="FF9900"/>
              </a:buClr>
            </a:pPr>
            <a:r>
              <a:rPr lang="en-US" sz="2000" dirty="0" smtClean="0">
                <a:solidFill>
                  <a:srgbClr val="737373"/>
                </a:solidFill>
              </a:rPr>
              <a:t>An additional Financials </a:t>
            </a:r>
            <a:r>
              <a:rPr lang="en-US" sz="2000" dirty="0" err="1" smtClean="0">
                <a:solidFill>
                  <a:srgbClr val="737373"/>
                </a:solidFill>
              </a:rPr>
              <a:t>AppServer</a:t>
            </a:r>
            <a:endParaRPr lang="en-US" sz="2000" dirty="0" smtClean="0">
              <a:solidFill>
                <a:srgbClr val="737373"/>
              </a:solidFill>
            </a:endParaRPr>
          </a:p>
          <a:p>
            <a:pPr lvl="1" eaLnBrk="1" hangingPunct="1">
              <a:lnSpc>
                <a:spcPct val="85000"/>
              </a:lnSpc>
              <a:buClr>
                <a:srgbClr val="FF9900"/>
              </a:buClr>
            </a:pPr>
            <a:r>
              <a:rPr lang="en-US" sz="2000" dirty="0" smtClean="0">
                <a:solidFill>
                  <a:srgbClr val="737373"/>
                </a:solidFill>
              </a:rPr>
              <a:t>Additional Financials Proxies and APIs</a:t>
            </a:r>
          </a:p>
          <a:p>
            <a:pPr lvl="1" eaLnBrk="1" hangingPunct="1">
              <a:lnSpc>
                <a:spcPct val="85000"/>
              </a:lnSpc>
              <a:buClr>
                <a:srgbClr val="FF9900"/>
              </a:buClr>
            </a:pPr>
            <a:r>
              <a:rPr lang="en-US" sz="2000" dirty="0" err="1" smtClean="0">
                <a:solidFill>
                  <a:srgbClr val="737373"/>
                </a:solidFill>
              </a:rPr>
              <a:t>AppServer</a:t>
            </a:r>
            <a:r>
              <a:rPr lang="en-US" sz="2000" dirty="0" smtClean="0">
                <a:solidFill>
                  <a:srgbClr val="737373"/>
                </a:solidFill>
              </a:rPr>
              <a:t> Integration between Financials and legacy ERP</a:t>
            </a:r>
          </a:p>
          <a:p>
            <a:pPr eaLnBrk="1" hangingPunct="1">
              <a:lnSpc>
                <a:spcPct val="85000"/>
              </a:lnSpc>
              <a:buClr>
                <a:srgbClr val="FF9900"/>
              </a:buClr>
            </a:pPr>
            <a:r>
              <a:rPr lang="en-US" sz="2000" dirty="0" smtClean="0">
                <a:solidFill>
                  <a:srgbClr val="737373"/>
                </a:solidFill>
              </a:rPr>
              <a:t>XML-based configuration files for Financials</a:t>
            </a:r>
          </a:p>
          <a:p>
            <a:pPr eaLnBrk="1" hangingPunct="1">
              <a:lnSpc>
                <a:spcPct val="85000"/>
              </a:lnSpc>
              <a:buClr>
                <a:srgbClr val="FF9900"/>
              </a:buClr>
            </a:pPr>
            <a:r>
              <a:rPr lang="en-US" sz="2000" dirty="0" smtClean="0">
                <a:solidFill>
                  <a:srgbClr val="737373"/>
                </a:solidFill>
              </a:rPr>
              <a:t>QAD Financials </a:t>
            </a:r>
            <a:r>
              <a:rPr lang="en-US" sz="2000" dirty="0" err="1" smtClean="0">
                <a:solidFill>
                  <a:srgbClr val="737373"/>
                </a:solidFill>
              </a:rPr>
              <a:t>AppShell</a:t>
            </a:r>
            <a:r>
              <a:rPr lang="en-US" sz="2000" dirty="0" smtClean="0">
                <a:solidFill>
                  <a:srgbClr val="737373"/>
                </a:solidFill>
              </a:rPr>
              <a:t> plug-in (Silverlight)</a:t>
            </a:r>
          </a:p>
          <a:p>
            <a:pPr eaLnBrk="1" hangingPunct="1">
              <a:lnSpc>
                <a:spcPct val="85000"/>
              </a:lnSpc>
              <a:buClr>
                <a:srgbClr val="FF9900"/>
              </a:buClr>
            </a:pPr>
            <a:r>
              <a:rPr lang="en-US" sz="2000" dirty="0" smtClean="0">
                <a:solidFill>
                  <a:srgbClr val="737373"/>
                </a:solidFill>
              </a:rPr>
              <a:t>Financials Schema Replacement</a:t>
            </a:r>
          </a:p>
          <a:p>
            <a:pPr eaLnBrk="1" hangingPunct="1">
              <a:lnSpc>
                <a:spcPct val="85000"/>
              </a:lnSpc>
              <a:buClr>
                <a:srgbClr val="FF9900"/>
              </a:buClr>
            </a:pPr>
            <a:r>
              <a:rPr lang="en-US" sz="2000" dirty="0" smtClean="0">
                <a:solidFill>
                  <a:srgbClr val="737373"/>
                </a:solidFill>
              </a:rPr>
              <a:t>QAD Deployment Toolkit (QDT)</a:t>
            </a:r>
          </a:p>
          <a:p>
            <a:pPr eaLnBrk="1" hangingPunct="1">
              <a:lnSpc>
                <a:spcPct val="85000"/>
              </a:lnSpc>
              <a:buClr>
                <a:srgbClr val="FF9900"/>
              </a:buClr>
            </a:pPr>
            <a:r>
              <a:rPr lang="en-US" sz="2000" dirty="0" smtClean="0">
                <a:solidFill>
                  <a:srgbClr val="737373"/>
                </a:solidFill>
              </a:rPr>
              <a:t>Daemons</a:t>
            </a:r>
          </a:p>
          <a:p>
            <a:pPr eaLnBrk="1" hangingPunct="1">
              <a:lnSpc>
                <a:spcPct val="85000"/>
              </a:lnSpc>
              <a:buClr>
                <a:srgbClr val="FF9900"/>
              </a:buClr>
            </a:pPr>
            <a:r>
              <a:rPr lang="en-US" sz="2000" dirty="0" smtClean="0">
                <a:solidFill>
                  <a:srgbClr val="737373"/>
                </a:solidFill>
              </a:rPr>
              <a:t>New Security Model</a:t>
            </a:r>
          </a:p>
          <a:p>
            <a:pPr eaLnBrk="1" hangingPunct="1">
              <a:lnSpc>
                <a:spcPct val="85000"/>
              </a:lnSpc>
              <a:buClr>
                <a:srgbClr val="FF9900"/>
              </a:buClr>
            </a:pPr>
            <a:r>
              <a:rPr lang="en-US" sz="2000" dirty="0" smtClean="0">
                <a:solidFill>
                  <a:srgbClr val="737373"/>
                </a:solidFill>
              </a:rPr>
              <a:t>Financials Business Logic supplied in .pl library files</a:t>
            </a: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325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Business Intelligence</a:t>
            </a:r>
          </a:p>
        </p:txBody>
      </p:sp>
      <p:sp>
        <p:nvSpPr>
          <p:cNvPr id="5" name="Content Placeholder 3"/>
          <p:cNvSpPr>
            <a:spLocks noGrp="1"/>
          </p:cNvSpPr>
          <p:nvPr>
            <p:ph idx="1"/>
          </p:nvPr>
        </p:nvSpPr>
        <p:spPr>
          <a:xfrm>
            <a:off x="528638" y="1057275"/>
            <a:ext cx="8102600" cy="1541463"/>
          </a:xfrm>
        </p:spPr>
        <p:txBody>
          <a:bodyPr>
            <a:normAutofit/>
          </a:bodyPr>
          <a:lstStyle/>
          <a:p>
            <a:pPr marL="0" indent="0" eaLnBrk="1" fontAlgn="auto" hangingPunct="1">
              <a:lnSpc>
                <a:spcPct val="95000"/>
              </a:lnSpc>
              <a:spcAft>
                <a:spcPts val="0"/>
              </a:spcAft>
              <a:buNone/>
              <a:defRPr/>
            </a:pPr>
            <a:r>
              <a:rPr lang="en-US" sz="2200" dirty="0" smtClean="0">
                <a:solidFill>
                  <a:srgbClr val="737373"/>
                </a:solidFill>
              </a:rPr>
              <a:t>QAD BI provides a complete business intelligence solution consisting of three major components: QAD BI Data Warehouse Designer, QAD Modules and the QAD BI Portal to support Analytics, through Dashboards and reporting...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3252" name="Picture 2"/>
          <p:cNvPicPr>
            <a:picLocks noChangeAspect="1" noChangeArrowheads="1"/>
          </p:cNvPicPr>
          <p:nvPr/>
        </p:nvPicPr>
        <p:blipFill>
          <a:blip r:embed="rId3" cstate="print"/>
          <a:srcRect/>
          <a:stretch>
            <a:fillRect/>
          </a:stretch>
        </p:blipFill>
        <p:spPr bwMode="auto">
          <a:xfrm>
            <a:off x="4975225" y="2478088"/>
            <a:ext cx="3867150" cy="2971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a:solidFill>
                  <a:srgbClr val="666666"/>
                </a:solidFill>
                <a:latin typeface="Century Gothic" pitchFamily="34" charset="0"/>
              </a:rPr>
              <a:t>Deployment Planning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Distributed versus Centralized Hosting</a:t>
            </a:r>
          </a:p>
          <a:p>
            <a:pPr lvl="1" eaLnBrk="1" hangingPunct="1">
              <a:lnSpc>
                <a:spcPct val="95000"/>
              </a:lnSpc>
              <a:buClr>
                <a:srgbClr val="FF9900"/>
              </a:buClr>
            </a:pPr>
            <a:r>
              <a:rPr lang="en-US" dirty="0" smtClean="0">
                <a:solidFill>
                  <a:srgbClr val="737373"/>
                </a:solidFill>
              </a:rPr>
              <a:t>Sites, regional hubs, global hub?</a:t>
            </a:r>
          </a:p>
          <a:p>
            <a:pPr lvl="1" eaLnBrk="1" hangingPunct="1">
              <a:lnSpc>
                <a:spcPct val="95000"/>
              </a:lnSpc>
              <a:buClr>
                <a:srgbClr val="FF9900"/>
              </a:buClr>
            </a:pPr>
            <a:r>
              <a:rPr lang="en-US" dirty="0" smtClean="0">
                <a:solidFill>
                  <a:srgbClr val="737373"/>
                </a:solidFill>
              </a:rPr>
              <a:t>Onsite versus Hosted versus QAD On Demand</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 </a:t>
            </a:r>
            <a:r>
              <a:rPr lang="en-US" sz="2400" i="1" smtClean="0"/>
              <a:t>continued</a:t>
            </a:r>
            <a:endParaRPr lang="en-US" sz="240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err="1" smtClean="0">
                <a:solidFill>
                  <a:srgbClr val="737373"/>
                </a:solidFill>
              </a:rPr>
              <a:t>QXtend</a:t>
            </a:r>
            <a:r>
              <a:rPr lang="en-US" sz="2200" dirty="0" smtClean="0">
                <a:solidFill>
                  <a:srgbClr val="737373"/>
                </a:solidFill>
              </a:rPr>
              <a:t>,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cstate="print"/>
          <a:srcRect/>
          <a:stretch>
            <a:fillRect/>
          </a:stretch>
        </p:blipFill>
        <p:spPr bwMode="auto">
          <a:xfrm>
            <a:off x="600075" y="1792288"/>
            <a:ext cx="7546975" cy="3549650"/>
          </a:xfrm>
          <a:prstGeom prst="rect">
            <a:avLst/>
          </a:prstGeom>
          <a:noFill/>
          <a:ln w="9525">
            <a:noFill/>
            <a:miter lim="800000"/>
            <a:headEnd/>
            <a:tailEnd/>
          </a:ln>
        </p:spPr>
      </p:pic>
      <p:sp>
        <p:nvSpPr>
          <p:cNvPr id="62466"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Systems</a:t>
            </a:r>
          </a:p>
        </p:txBody>
      </p:sp>
      <p:pic>
        <p:nvPicPr>
          <p:cNvPr id="62467" name="Picture 3"/>
          <p:cNvPicPr>
            <a:picLocks noChangeAspect="1" noChangeArrowheads="1"/>
          </p:cNvPicPr>
          <p:nvPr/>
        </p:nvPicPr>
        <p:blipFill>
          <a:blip r:embed="rId3" cstate="print"/>
          <a:srcRect/>
          <a:stretch>
            <a:fillRect/>
          </a:stretch>
        </p:blipFill>
        <p:spPr bwMode="auto">
          <a:xfrm>
            <a:off x="6169025" y="1785938"/>
            <a:ext cx="1962150" cy="6191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3490" name="Content Placeholder 2"/>
          <p:cNvSpPr>
            <a:spLocks noGrp="1"/>
          </p:cNvSpPr>
          <p:nvPr>
            <p:ph sz="half" idx="1"/>
          </p:nvPr>
        </p:nvSpPr>
        <p:spPr bwMode="auto">
          <a:xfrm>
            <a:off x="461963" y="1263650"/>
            <a:ext cx="389572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AIX 5L, 5.3, 6.1, and 7.1</a:t>
            </a:r>
          </a:p>
          <a:p>
            <a:pPr eaLnBrk="1" hangingPunct="1">
              <a:lnSpc>
                <a:spcPct val="90000"/>
              </a:lnSpc>
              <a:buClr>
                <a:srgbClr val="FF9900"/>
              </a:buClr>
            </a:pPr>
            <a:r>
              <a:rPr lang="en-US" dirty="0" smtClean="0"/>
              <a:t>HP-UX</a:t>
            </a:r>
          </a:p>
          <a:p>
            <a:pPr lvl="1" eaLnBrk="1" hangingPunct="1">
              <a:lnSpc>
                <a:spcPct val="90000"/>
              </a:lnSpc>
              <a:buClr>
                <a:srgbClr val="FF9900"/>
              </a:buClr>
            </a:pPr>
            <a:r>
              <a:rPr lang="en-US" dirty="0" smtClean="0"/>
              <a:t>11i v2 and 11i v3</a:t>
            </a:r>
          </a:p>
          <a:p>
            <a:pPr lvl="1" eaLnBrk="1" hangingPunct="1">
              <a:lnSpc>
                <a:spcPct val="90000"/>
              </a:lnSpc>
              <a:buClr>
                <a:srgbClr val="FF9900"/>
              </a:buClr>
            </a:pPr>
            <a:r>
              <a:rPr lang="en-US" dirty="0" smtClean="0"/>
              <a:t>Expat XML Parser </a:t>
            </a:r>
            <a:r>
              <a:rPr lang="en-US" dirty="0" err="1" smtClean="0"/>
              <a:t>req’d</a:t>
            </a:r>
            <a:endParaRPr lang="en-US" dirty="0" smtClean="0"/>
          </a:p>
          <a:p>
            <a:pPr eaLnBrk="1" hangingPunct="1">
              <a:lnSpc>
                <a:spcPct val="90000"/>
              </a:lnSpc>
              <a:buClr>
                <a:srgbClr val="FF9900"/>
              </a:buClr>
            </a:pPr>
            <a:r>
              <a:rPr lang="en-US" dirty="0" smtClean="0"/>
              <a:t>Sun Solaris (SPARC) 9, 10, and 11</a:t>
            </a:r>
          </a:p>
          <a:p>
            <a:pPr eaLnBrk="1" hangingPunct="1">
              <a:lnSpc>
                <a:spcPct val="90000"/>
              </a:lnSpc>
              <a:buClr>
                <a:srgbClr val="FF9900"/>
              </a:buClr>
            </a:pPr>
            <a:r>
              <a:rPr lang="en-US" dirty="0" smtClean="0"/>
              <a:t>Windows Server</a:t>
            </a:r>
          </a:p>
          <a:p>
            <a:pPr lvl="1" eaLnBrk="1" hangingPunct="1">
              <a:lnSpc>
                <a:spcPct val="90000"/>
              </a:lnSpc>
              <a:buClr>
                <a:srgbClr val="FF9900"/>
              </a:buClr>
            </a:pPr>
            <a:r>
              <a:rPr lang="en-US" dirty="0" smtClean="0"/>
              <a:t>2008 and 2012</a:t>
            </a:r>
          </a:p>
          <a:p>
            <a:pPr lvl="1" eaLnBrk="1" hangingPunct="1">
              <a:lnSpc>
                <a:spcPct val="90000"/>
              </a:lnSpc>
              <a:buClr>
                <a:srgbClr val="FF9900"/>
              </a:buClr>
            </a:pPr>
            <a:r>
              <a:rPr lang="en-US" dirty="0" smtClean="0"/>
              <a:t>2003 R2 and 2008 R2</a:t>
            </a:r>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63491" name="Content Placeholder 3"/>
          <p:cNvSpPr>
            <a:spLocks noGrp="1"/>
          </p:cNvSpPr>
          <p:nvPr>
            <p:ph sz="half" idx="2"/>
          </p:nvPr>
        </p:nvSpPr>
        <p:spPr bwMode="auto">
          <a:xfrm>
            <a:off x="4743450" y="1225551"/>
            <a:ext cx="3900488" cy="43180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Red Hat </a:t>
            </a:r>
            <a:r>
              <a:rPr lang="en-US" dirty="0" err="1" smtClean="0"/>
              <a:t>Ent</a:t>
            </a:r>
            <a:r>
              <a:rPr lang="en-US" dirty="0" smtClean="0"/>
              <a:t>. Linux 5 Advanced</a:t>
            </a:r>
          </a:p>
          <a:p>
            <a:pPr eaLnBrk="1" hangingPunct="1">
              <a:buClr>
                <a:srgbClr val="FF9900"/>
              </a:buClr>
            </a:pPr>
            <a:r>
              <a:rPr lang="en-US" dirty="0" smtClean="0"/>
              <a:t>Red Hat </a:t>
            </a:r>
            <a:r>
              <a:rPr lang="en-US" dirty="0" err="1" smtClean="0"/>
              <a:t>Ent</a:t>
            </a:r>
            <a:r>
              <a:rPr lang="en-US" dirty="0" smtClean="0"/>
              <a:t>. Linux 5</a:t>
            </a:r>
          </a:p>
          <a:p>
            <a:pPr eaLnBrk="1" hangingPunct="1">
              <a:buClr>
                <a:srgbClr val="FF9900"/>
              </a:buClr>
            </a:pPr>
            <a:r>
              <a:rPr lang="en-US" dirty="0" smtClean="0"/>
              <a:t>Red Hat </a:t>
            </a:r>
            <a:r>
              <a:rPr lang="en-US" dirty="0" err="1" smtClean="0"/>
              <a:t>Ent</a:t>
            </a:r>
            <a:r>
              <a:rPr lang="en-US" dirty="0" smtClean="0"/>
              <a:t>. Linux Desktop 5 with workstation</a:t>
            </a:r>
          </a:p>
          <a:p>
            <a:pPr eaLnBrk="1" hangingPunct="1">
              <a:buClr>
                <a:srgbClr val="FF9900"/>
              </a:buClr>
            </a:pPr>
            <a:r>
              <a:rPr lang="en-US" dirty="0" smtClean="0"/>
              <a:t>Red Hat </a:t>
            </a:r>
            <a:r>
              <a:rPr lang="en-US" dirty="0" err="1" smtClean="0"/>
              <a:t>Ent</a:t>
            </a:r>
            <a:r>
              <a:rPr lang="en-US" dirty="0" smtClean="0"/>
              <a:t>. Linux 6</a:t>
            </a:r>
          </a:p>
          <a:p>
            <a:pPr eaLnBrk="1" hangingPunct="1">
              <a:buClr>
                <a:srgbClr val="FF9900"/>
              </a:buClr>
            </a:pPr>
            <a:r>
              <a:rPr lang="en-US" dirty="0" err="1" smtClean="0"/>
              <a:t>SuSE</a:t>
            </a:r>
            <a:r>
              <a:rPr lang="en-US" dirty="0" smtClean="0"/>
              <a:t> </a:t>
            </a:r>
            <a:r>
              <a:rPr lang="en-US" dirty="0" err="1" smtClean="0"/>
              <a:t>Ent</a:t>
            </a:r>
            <a:r>
              <a:rPr lang="en-US" dirty="0" smtClean="0"/>
              <a:t>. Server 9, 10, and 11</a:t>
            </a:r>
          </a:p>
          <a:p>
            <a:pPr eaLnBrk="1" hangingPunct="1">
              <a:buClr>
                <a:srgbClr val="FF9900"/>
              </a:buClr>
            </a:pPr>
            <a:r>
              <a:rPr lang="en-US" dirty="0" err="1" smtClean="0"/>
              <a:t>rPath</a:t>
            </a:r>
            <a:r>
              <a:rPr lang="en-US" dirty="0" smtClean="0"/>
              <a:t> Release 1</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3492"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Operating Systems</a:t>
            </a:r>
          </a:p>
        </p:txBody>
      </p:sp>
      <p:sp>
        <p:nvSpPr>
          <p:cNvPr id="10" name="Subtitle 5"/>
          <p:cNvSpPr txBox="1">
            <a:spLocks/>
          </p:cNvSpPr>
          <p:nvPr/>
        </p:nvSpPr>
        <p:spPr bwMode="auto">
          <a:xfrm>
            <a:off x="363538" y="808038"/>
            <a:ext cx="7650162" cy="3635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r>
              <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rPr>
              <a:t>Many supported in 32- and 64-bit variants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Windows 7, 8</a:t>
            </a:r>
          </a:p>
          <a:p>
            <a:pPr eaLnBrk="1" hangingPunct="1">
              <a:buClr>
                <a:srgbClr val="FF9900"/>
              </a:buClr>
            </a:pPr>
            <a:r>
              <a:rPr lang="en-US" dirty="0" smtClean="0"/>
              <a:t>Windows Vista</a:t>
            </a:r>
          </a:p>
          <a:p>
            <a:pPr eaLnBrk="1" hangingPunct="1">
              <a:buClr>
                <a:srgbClr val="FF9900"/>
              </a:buClr>
            </a:pPr>
            <a:r>
              <a:rPr lang="en-US" dirty="0" smtClean="0"/>
              <a:t>Windows XP Professional</a:t>
            </a:r>
          </a:p>
          <a:p>
            <a:pPr eaLnBrk="1" hangingPunct="1">
              <a:buClr>
                <a:srgbClr val="FF9900"/>
              </a:buClr>
            </a:pPr>
            <a:r>
              <a:rPr lang="en-US" dirty="0" smtClean="0"/>
              <a:t>Windows XP Professional SP2 and SP3</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Supported Clients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Required Software</a:t>
            </a:r>
          </a:p>
        </p:txBody>
      </p:sp>
      <p:sp>
        <p:nvSpPr>
          <p:cNvPr id="66562" name="Content Placeholder 2"/>
          <p:cNvSpPr>
            <a:spLocks noGrp="1"/>
          </p:cNvSpPr>
          <p:nvPr>
            <p:ph sz="half" idx="1"/>
          </p:nvPr>
        </p:nvSpPr>
        <p:spPr bwMode="auto">
          <a:xfrm>
            <a:off x="461963" y="901700"/>
            <a:ext cx="3895725"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lnSpc>
                <a:spcPct val="90000"/>
              </a:lnSpc>
              <a:buClr>
                <a:srgbClr val="FF9900"/>
              </a:buClr>
              <a:buFont typeface="Arial" charset="0"/>
              <a:buNone/>
            </a:pPr>
            <a:r>
              <a:rPr lang="en-US" b="1" dirty="0" smtClean="0"/>
              <a:t>Server</a:t>
            </a:r>
          </a:p>
          <a:p>
            <a:pPr eaLnBrk="1" hangingPunct="1">
              <a:lnSpc>
                <a:spcPct val="90000"/>
              </a:lnSpc>
              <a:buClr>
                <a:srgbClr val="FF9900"/>
              </a:buClr>
            </a:pPr>
            <a:r>
              <a:rPr lang="en-US" dirty="0" err="1" smtClean="0"/>
              <a:t>OpenEdge</a:t>
            </a:r>
            <a:r>
              <a:rPr lang="en-US" dirty="0" smtClean="0"/>
              <a:t> 10.2B07, 11.1, and 11.2</a:t>
            </a:r>
            <a:endParaRPr lang="en-US" sz="1600" dirty="0" smtClean="0"/>
          </a:p>
          <a:p>
            <a:pPr eaLnBrk="1" hangingPunct="1">
              <a:lnSpc>
                <a:spcPct val="90000"/>
              </a:lnSpc>
              <a:buClr>
                <a:srgbClr val="FF9900"/>
              </a:buClr>
            </a:pPr>
            <a:r>
              <a:rPr lang="en-US" dirty="0" smtClean="0"/>
              <a:t>Java J2SE 5.0+, Java 6, and Java 7 (Java 7 required for Tomcat 7)</a:t>
            </a:r>
          </a:p>
          <a:p>
            <a:pPr eaLnBrk="1" hangingPunct="1">
              <a:lnSpc>
                <a:spcPct val="90000"/>
              </a:lnSpc>
              <a:buClr>
                <a:srgbClr val="FF9900"/>
              </a:buClr>
            </a:pPr>
            <a:r>
              <a:rPr lang="en-US" dirty="0" smtClean="0"/>
              <a:t>Tomcat 5.5.20+ to Tomcat 7</a:t>
            </a:r>
          </a:p>
          <a:p>
            <a:pPr lvl="1" eaLnBrk="1" hangingPunct="1">
              <a:lnSpc>
                <a:spcPct val="90000"/>
              </a:lnSpc>
              <a:buClr>
                <a:srgbClr val="FF9900"/>
              </a:buClr>
            </a:pPr>
            <a:r>
              <a:rPr lang="en-US" sz="1400" dirty="0" smtClean="0"/>
              <a:t>No longer on media. Must be downloaded</a:t>
            </a:r>
          </a:p>
          <a:p>
            <a:pPr eaLnBrk="1" hangingPunct="1">
              <a:lnSpc>
                <a:spcPct val="90000"/>
              </a:lnSpc>
              <a:buClr>
                <a:srgbClr val="FF9900"/>
              </a:buClr>
            </a:pPr>
            <a:r>
              <a:rPr lang="en-US" dirty="0" smtClean="0"/>
              <a:t>Georgia </a:t>
            </a:r>
            <a:r>
              <a:rPr lang="en-US" dirty="0" err="1" smtClean="0"/>
              <a:t>Softworks</a:t>
            </a:r>
            <a:r>
              <a:rPr lang="en-US" dirty="0" smtClean="0"/>
              <a:t> Telnet Server</a:t>
            </a:r>
          </a:p>
          <a:p>
            <a:pPr lvl="1" eaLnBrk="1" hangingPunct="1">
              <a:lnSpc>
                <a:spcPct val="90000"/>
              </a:lnSpc>
              <a:buClr>
                <a:srgbClr val="FF9900"/>
              </a:buClr>
            </a:pPr>
            <a:r>
              <a:rPr lang="en-US" sz="1400" dirty="0" smtClean="0"/>
              <a:t>Windows only. No longer on media. Download from www.georgiasoftworks.com </a:t>
            </a:r>
          </a:p>
          <a:p>
            <a:pPr eaLnBrk="1" hangingPunct="1">
              <a:lnSpc>
                <a:spcPct val="90000"/>
              </a:lnSpc>
              <a:buClr>
                <a:srgbClr val="FF9900"/>
              </a:buClr>
            </a:pPr>
            <a:endParaRPr lang="en-US" dirty="0" smtClean="0"/>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4" name="Content Placeholder 3"/>
          <p:cNvSpPr>
            <a:spLocks noGrp="1"/>
          </p:cNvSpPr>
          <p:nvPr>
            <p:ph sz="half" idx="2"/>
          </p:nvPr>
        </p:nvSpPr>
        <p:spPr>
          <a:xfrm>
            <a:off x="4743450" y="835025"/>
            <a:ext cx="3900488" cy="3965575"/>
          </a:xfrm>
        </p:spPr>
        <p:txBody>
          <a:bodyPr>
            <a:normAutofit/>
          </a:bodyPr>
          <a:lstStyle/>
          <a:p>
            <a:pPr eaLnBrk="1" fontAlgn="auto" hangingPunct="1">
              <a:spcAft>
                <a:spcPts val="0"/>
              </a:spcAft>
              <a:buNone/>
              <a:defRPr/>
            </a:pPr>
            <a:r>
              <a:rPr lang="en-US" sz="2200" b="1" dirty="0" smtClean="0"/>
              <a:t>Client</a:t>
            </a:r>
            <a:endParaRPr lang="en-US" sz="2200" b="1" dirty="0" smtClean="0">
              <a:solidFill>
                <a:srgbClr val="002060"/>
              </a:solidFill>
            </a:endParaRPr>
          </a:p>
          <a:p>
            <a:pPr eaLnBrk="1" fontAlgn="auto" hangingPunct="1">
              <a:spcAft>
                <a:spcPts val="0"/>
              </a:spcAft>
              <a:buFont typeface="Arial" pitchFamily="34" charset="0"/>
              <a:buChar char="•"/>
              <a:defRPr/>
            </a:pPr>
            <a:r>
              <a:rPr lang="en-US" sz="2200" dirty="0" smtClean="0"/>
              <a:t>QAD .NET UI 3.0.1</a:t>
            </a:r>
          </a:p>
          <a:p>
            <a:pPr eaLnBrk="1" fontAlgn="auto" hangingPunct="1">
              <a:spcAft>
                <a:spcPts val="0"/>
              </a:spcAft>
              <a:buFont typeface="Arial" pitchFamily="34" charset="0"/>
              <a:buChar char="•"/>
              <a:defRPr/>
            </a:pPr>
            <a:r>
              <a:rPr lang="en-US" sz="2200" dirty="0" smtClean="0"/>
              <a:t>Microsoft .NET 4</a:t>
            </a:r>
          </a:p>
          <a:p>
            <a:pPr eaLnBrk="1" fontAlgn="auto" hangingPunct="1">
              <a:spcAft>
                <a:spcPts val="0"/>
              </a:spcAft>
              <a:buFont typeface="Arial" pitchFamily="34" charset="0"/>
              <a:buChar char="•"/>
              <a:defRPr/>
            </a:pPr>
            <a:r>
              <a:rPr lang="en-US" sz="2200" dirty="0" smtClean="0"/>
              <a:t>Adobe SVG 3.03+</a:t>
            </a:r>
          </a:p>
          <a:p>
            <a:pPr eaLnBrk="1" fontAlgn="auto" hangingPunct="1">
              <a:spcAft>
                <a:spcPts val="0"/>
              </a:spcAft>
              <a:buFont typeface="Arial" pitchFamily="34" charset="0"/>
              <a:buChar char="•"/>
              <a:defRPr/>
            </a:pPr>
            <a:r>
              <a:rPr lang="en-US" sz="2200" dirty="0" smtClean="0"/>
              <a:t>Internet Explorer </a:t>
            </a:r>
            <a:r>
              <a:rPr lang="en-US" sz="2200" dirty="0" smtClean="0"/>
              <a:t>9</a:t>
            </a:r>
            <a:endParaRPr lang="en-US" sz="2200" dirty="0" smtClean="0"/>
          </a:p>
          <a:p>
            <a:pPr eaLnBrk="1" fontAlgn="auto" hangingPunct="1">
              <a:spcAft>
                <a:spcPts val="0"/>
              </a:spcAft>
              <a:buFont typeface="Arial" pitchFamily="34" charset="0"/>
              <a:buChar char="•"/>
              <a:defRPr/>
            </a:pPr>
            <a:r>
              <a:rPr lang="en-US" sz="2200" dirty="0" smtClean="0"/>
              <a:t>Microsoft Silverlight 4.0.5+</a:t>
            </a:r>
          </a:p>
          <a:p>
            <a:pPr eaLnBrk="1" fontAlgn="auto" hangingPunct="1">
              <a:spcAft>
                <a:spcPts val="0"/>
              </a:spcAft>
              <a:buFont typeface="Arial" pitchFamily="34" charset="0"/>
              <a:buChar char="•"/>
              <a:defRPr/>
            </a:pPr>
            <a:endParaRPr lang="en-US" sz="1800" dirty="0" smtClean="0"/>
          </a:p>
          <a:p>
            <a:pPr lvl="1"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
        <p:nvSpPr>
          <p:cNvPr id="66564"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Enterprise Edition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marL="0" lvl="2" indent="571500" eaLnBrk="1" fontAlgn="auto" hangingPunct="1">
              <a:lnSpc>
                <a:spcPct val="95000"/>
              </a:lnSpc>
              <a:spcAft>
                <a:spcPts val="0"/>
              </a:spcAft>
              <a:buNone/>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for excellent 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for ease 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of up to 250ms, and remain usable for latencies of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Thin Clients such as Citrix can be used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err="1"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smtClean="0">
                <a:solidFill>
                  <a:srgbClr val="BFBFBF"/>
                </a:solidFill>
              </a:rPr>
              <a:t>High Availability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Internationalization</a:t>
            </a:r>
          </a:p>
        </p:txBody>
      </p:sp>
      <p:sp>
        <p:nvSpPr>
          <p:cNvPr id="5" name="Content Placeholder 3"/>
          <p:cNvSpPr>
            <a:spLocks noGrp="1"/>
          </p:cNvSpPr>
          <p:nvPr>
            <p:ph idx="1"/>
          </p:nvPr>
        </p:nvSpPr>
        <p:spPr>
          <a:xfrm>
            <a:off x="395288" y="1085850"/>
            <a:ext cx="8412480" cy="4646613"/>
          </a:xfrm>
        </p:spPr>
        <p:txBody>
          <a:bodyPr>
            <a:normAutofit lnSpcReduction="10000"/>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Current Language Support</a:t>
            </a:r>
          </a:p>
          <a:p>
            <a:pPr lvl="1" eaLnBrk="1" fontAlgn="auto" hangingPunct="1">
              <a:spcAft>
                <a:spcPts val="0"/>
              </a:spcAft>
              <a:buFont typeface="Century Gothic" pitchFamily="34" charset="0"/>
              <a:buChar char="−"/>
              <a:defRPr/>
            </a:pPr>
            <a:r>
              <a:rPr lang="en-US" dirty="0" smtClean="0">
                <a:solidFill>
                  <a:srgbClr val="737373"/>
                </a:solidFill>
                <a:latin typeface="+mn-lt"/>
              </a:rPr>
              <a:t>Chinese, Spanish, Czech, Dutch, French, German, Italian, Japanese, Korean, Polish, Portuguese, Thai, and English</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technical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lnSpcReduction="10000"/>
          </a:bodyPr>
          <a:lstStyle/>
          <a:p>
            <a:pPr marL="0" indent="0" eaLnBrk="1" fontAlgn="auto" hangingPunct="1">
              <a:spcAft>
                <a:spcPts val="0"/>
              </a:spcAft>
              <a:buNone/>
              <a:defRPr/>
            </a:pPr>
            <a:r>
              <a:rPr lang="en-US" dirty="0" smtClean="0"/>
              <a:t>Allows data to be stored from a number of different code pages in a single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A Unicode database can be up to 25% larger due to the increased size of the index keys</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a:t>
            </a:r>
            <a:r>
              <a:rPr lang="en-US" dirty="0" err="1" smtClean="0">
                <a:solidFill>
                  <a:srgbClr val="737373"/>
                </a:solidFill>
                <a:latin typeface="+mn-lt"/>
              </a:rPr>
              <a:t>unicode</a:t>
            </a:r>
            <a:r>
              <a:rPr lang="en-US" dirty="0" smtClean="0">
                <a:solidFill>
                  <a:srgbClr val="737373"/>
                </a:solidFill>
                <a:latin typeface="+mn-lt"/>
              </a:rPr>
              <a:t>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a:solidFill>
                  <a:srgbClr val="666666"/>
                </a:solidFill>
                <a:latin typeface="Century Gothic" pitchFamily="34" charset="0"/>
              </a:rPr>
              <a:t>Next: Installing </a:t>
            </a:r>
            <a:r>
              <a:rPr lang="en-US" sz="2400" smtClean="0">
                <a:solidFill>
                  <a:srgbClr val="666666"/>
                </a:solidFill>
                <a:latin typeface="Century Gothic" pitchFamily="34" charset="0"/>
              </a:rPr>
              <a:t>QAD Enterprise </a:t>
            </a:r>
            <a:r>
              <a:rPr lang="en-US" sz="2400">
                <a:solidFill>
                  <a:srgbClr val="666666"/>
                </a:solidFill>
                <a:latin typeface="Century Gothic" pitchFamily="34" charset="0"/>
              </a:rPr>
              <a:t>Edition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smtClean="0">
                <a:solidFill>
                  <a:schemeClr val="accent1"/>
                </a:solidFill>
              </a:rPr>
              <a:t>QAD Enterprise Edition Planning and Deployment Considerations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smtClean="0">
                <a:latin typeface="Century Gothic" pitchFamily="34" charset="0"/>
              </a:rPr>
              <a:t>QAD Enterprise </a:t>
            </a:r>
            <a:r>
              <a:rPr lang="en-US" sz="6600">
                <a:latin typeface="Century Gothic" pitchFamily="34" charset="0"/>
              </a:rPr>
              <a:t>Edition</a:t>
            </a:r>
          </a:p>
          <a:p>
            <a:endParaRPr lang="en-US">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a:t>More efficient</a:t>
            </a:r>
          </a:p>
          <a:p>
            <a:pPr>
              <a:spcBef>
                <a:spcPct val="50000"/>
              </a:spcBef>
            </a:pPr>
            <a:r>
              <a:rPr lang="en-US" sz="2400"/>
              <a:t>Faster performance</a:t>
            </a:r>
          </a:p>
          <a:p>
            <a:pPr>
              <a:spcBef>
                <a:spcPct val="50000"/>
              </a:spcBef>
            </a:pPr>
            <a:r>
              <a:rPr lang="en-US" sz="2400"/>
              <a:t>Better visibility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r>
              <a:rPr lang="en-US" dirty="0" smtClean="0">
                <a:solidFill>
                  <a:srgbClr val="737373"/>
                </a:solidFill>
              </a:rPr>
              <a:t>New Deployment Tool (QDT)</a:t>
            </a:r>
          </a:p>
          <a:p>
            <a:pPr eaLnBrk="1" hangingPunct="1">
              <a:lnSpc>
                <a:spcPct val="95000"/>
              </a:lnSpc>
              <a:buClr>
                <a:srgbClr val="FF9900"/>
              </a:buClr>
            </a:pPr>
            <a:r>
              <a:rPr lang="en-US" dirty="0" smtClean="0">
                <a:solidFill>
                  <a:srgbClr val="737373"/>
                </a:solidFill>
              </a:rPr>
              <a:t>Component Based Framework (CBF) Development</a:t>
            </a: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6835</TotalTime>
  <Words>3651</Words>
  <Application>Microsoft Office PowerPoint</Application>
  <PresentationFormat>On-screen Show (4:3)</PresentationFormat>
  <Paragraphs>450</Paragraphs>
  <Slides>41</Slides>
  <Notes>32</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QAD Corporate PPT Template</vt:lpstr>
      <vt:lpstr>Slide 1</vt:lpstr>
      <vt:lpstr>Slide 2</vt:lpstr>
      <vt:lpstr>Your Instructor</vt:lpstr>
      <vt:lpstr>Introduction</vt:lpstr>
      <vt:lpstr>Introduction</vt:lpstr>
      <vt:lpstr>Agenda</vt:lpstr>
      <vt:lpstr>Agenda</vt:lpstr>
      <vt:lpstr>Slide 8</vt:lpstr>
      <vt:lpstr>Introduction to Enterprise Edition</vt:lpstr>
      <vt:lpstr>Introduction to Enterprise Edition</vt:lpstr>
      <vt:lpstr>Introduction to Enterprise Edition</vt:lpstr>
      <vt:lpstr>Reference Architecture</vt:lpstr>
      <vt:lpstr>Reference Architecture</vt:lpstr>
      <vt:lpstr>Data Management</vt:lpstr>
      <vt:lpstr>Changes Since Last Release</vt:lpstr>
      <vt:lpstr>Technical Differences</vt:lpstr>
      <vt:lpstr>New Software Infrastructure</vt:lpstr>
      <vt:lpstr>New Software Infrastructure</vt:lpstr>
      <vt:lpstr>New Software Infrastructure</vt:lpstr>
      <vt:lpstr>Planning for a QAD Deployment</vt:lpstr>
      <vt:lpstr>Planning for a New Deployment</vt:lpstr>
      <vt:lpstr>Planning for a New Deployment</vt:lpstr>
      <vt:lpstr>Deployment Architecture Definition</vt:lpstr>
      <vt:lpstr>Operating Systems</vt:lpstr>
      <vt:lpstr>Supported Operating Systems</vt:lpstr>
      <vt:lpstr>Supported Operating Systems</vt:lpstr>
      <vt:lpstr>Required Software</vt:lpstr>
      <vt:lpstr>Slide 28</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583</cp:revision>
  <dcterms:created xsi:type="dcterms:W3CDTF">2010-09-03T18:23:38Z</dcterms:created>
  <dcterms:modified xsi:type="dcterms:W3CDTF">2013-09-26T22:18:12Z</dcterms:modified>
</cp:coreProperties>
</file>