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469" r:id="rId2"/>
    <p:sldId id="329" r:id="rId3"/>
    <p:sldId id="467" r:id="rId4"/>
    <p:sldId id="468" r:id="rId5"/>
    <p:sldId id="356" r:id="rId6"/>
    <p:sldId id="402" r:id="rId7"/>
    <p:sldId id="413" r:id="rId8"/>
    <p:sldId id="404" r:id="rId9"/>
    <p:sldId id="403" r:id="rId10"/>
    <p:sldId id="405" r:id="rId11"/>
    <p:sldId id="409" r:id="rId12"/>
    <p:sldId id="410" r:id="rId13"/>
    <p:sldId id="411" r:id="rId14"/>
    <p:sldId id="412" r:id="rId15"/>
    <p:sldId id="406" r:id="rId16"/>
    <p:sldId id="407" r:id="rId17"/>
    <p:sldId id="416" r:id="rId18"/>
    <p:sldId id="414" r:id="rId19"/>
    <p:sldId id="417" r:id="rId20"/>
    <p:sldId id="415" r:id="rId21"/>
    <p:sldId id="418" r:id="rId22"/>
    <p:sldId id="419" r:id="rId23"/>
    <p:sldId id="420" r:id="rId24"/>
    <p:sldId id="425" r:id="rId25"/>
    <p:sldId id="429" r:id="rId26"/>
    <p:sldId id="426" r:id="rId27"/>
    <p:sldId id="430" r:id="rId28"/>
    <p:sldId id="431" r:id="rId29"/>
    <p:sldId id="434" r:id="rId30"/>
    <p:sldId id="460" r:id="rId31"/>
    <p:sldId id="461" r:id="rId32"/>
    <p:sldId id="435" r:id="rId33"/>
    <p:sldId id="436" r:id="rId34"/>
    <p:sldId id="437" r:id="rId35"/>
    <p:sldId id="438" r:id="rId36"/>
    <p:sldId id="432" r:id="rId37"/>
    <p:sldId id="439" r:id="rId38"/>
    <p:sldId id="440" r:id="rId39"/>
    <p:sldId id="427" r:id="rId40"/>
    <p:sldId id="453" r:id="rId41"/>
    <p:sldId id="448" r:id="rId42"/>
    <p:sldId id="449" r:id="rId43"/>
    <p:sldId id="450" r:id="rId44"/>
    <p:sldId id="451" r:id="rId45"/>
    <p:sldId id="454" r:id="rId46"/>
    <p:sldId id="455" r:id="rId47"/>
    <p:sldId id="441" r:id="rId48"/>
    <p:sldId id="456" r:id="rId49"/>
    <p:sldId id="457" r:id="rId50"/>
    <p:sldId id="458" r:id="rId51"/>
    <p:sldId id="459" r:id="rId52"/>
    <p:sldId id="452" r:id="rId53"/>
    <p:sldId id="442" r:id="rId54"/>
    <p:sldId id="462" r:id="rId55"/>
    <p:sldId id="465" r:id="rId56"/>
    <p:sldId id="463" r:id="rId57"/>
    <p:sldId id="466" r:id="rId58"/>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75" autoAdjust="0"/>
    <p:restoredTop sz="73183" autoAdjust="0"/>
  </p:normalViewPr>
  <p:slideViewPr>
    <p:cSldViewPr snapToGrid="0">
      <p:cViewPr>
        <p:scale>
          <a:sx n="77" d="100"/>
          <a:sy n="77" d="100"/>
        </p:scale>
        <p:origin x="-840" y="-60"/>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88139" tIns="44070" rIns="88139" bIns="44070" numCol="1" anchor="t"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70338" y="0"/>
            <a:ext cx="3038475" cy="463550"/>
          </a:xfrm>
          <a:prstGeom prst="rect">
            <a:avLst/>
          </a:prstGeom>
          <a:noFill/>
          <a:ln w="9525">
            <a:noFill/>
            <a:miter lim="800000"/>
            <a:headEnd/>
            <a:tailEnd/>
          </a:ln>
        </p:spPr>
        <p:txBody>
          <a:bodyPr vert="horz" wrap="square" lIns="88139" tIns="44070" rIns="88139" bIns="44070" numCol="1" anchor="t" anchorCtr="0" compatLnSpc="1">
            <a:prstTxWarp prst="textNoShape">
              <a:avLst/>
            </a:prstTxWarp>
          </a:bodyPr>
          <a:lstStyle>
            <a:lvl1pPr algn="r" defTabSz="881063">
              <a:defRPr sz="1200">
                <a:latin typeface="Calibri" pitchFamily="34" charset="0"/>
              </a:defRPr>
            </a:lvl1pPr>
          </a:lstStyle>
          <a:p>
            <a:pPr>
              <a:defRPr/>
            </a:pPr>
            <a:fld id="{342DF1A1-9A48-4B34-9252-44246B1D3858}" type="datetimeFigureOut">
              <a:rPr lang="en-US"/>
              <a:pPr>
                <a:defRPr/>
              </a:pPr>
              <a:t>10/2/2013</a:t>
            </a:fld>
            <a:endParaRPr lang="en-GB"/>
          </a:p>
        </p:txBody>
      </p:sp>
      <p:sp>
        <p:nvSpPr>
          <p:cNvPr id="4" name="Footer Placeholder 3"/>
          <p:cNvSpPr>
            <a:spLocks noGrp="1"/>
          </p:cNvSpPr>
          <p:nvPr>
            <p:ph type="ftr" sz="quarter" idx="2"/>
          </p:nvPr>
        </p:nvSpPr>
        <p:spPr bwMode="auto">
          <a:xfrm>
            <a:off x="0" y="8831263"/>
            <a:ext cx="3038475" cy="463550"/>
          </a:xfrm>
          <a:prstGeom prst="rect">
            <a:avLst/>
          </a:prstGeom>
          <a:noFill/>
          <a:ln w="9525">
            <a:noFill/>
            <a:miter lim="800000"/>
            <a:headEnd/>
            <a:tailEnd/>
          </a:ln>
        </p:spPr>
        <p:txBody>
          <a:bodyPr vert="horz" wrap="square" lIns="88139" tIns="44070" rIns="88139" bIns="44070" numCol="1" anchor="b"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70338" y="8831263"/>
            <a:ext cx="3038475" cy="463550"/>
          </a:xfrm>
          <a:prstGeom prst="rect">
            <a:avLst/>
          </a:prstGeom>
          <a:noFill/>
          <a:ln w="9525">
            <a:noFill/>
            <a:miter lim="800000"/>
            <a:headEnd/>
            <a:tailEnd/>
          </a:ln>
        </p:spPr>
        <p:txBody>
          <a:bodyPr vert="horz" wrap="square" lIns="88139" tIns="44070" rIns="88139" bIns="44070" numCol="1" anchor="b" anchorCtr="0" compatLnSpc="1">
            <a:prstTxWarp prst="textNoShape">
              <a:avLst/>
            </a:prstTxWarp>
          </a:bodyPr>
          <a:lstStyle>
            <a:lvl1pPr algn="r" defTabSz="881063">
              <a:defRPr sz="1200">
                <a:latin typeface="Calibri" pitchFamily="34" charset="0"/>
              </a:defRPr>
            </a:lvl1pPr>
          </a:lstStyle>
          <a:p>
            <a:pPr>
              <a:defRPr/>
            </a:pPr>
            <a:fld id="{234E1C13-4F41-4B80-B54C-A33CE706A58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93172" tIns="46586" rIns="93172" bIns="46586" numCol="1" anchor="t"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70338" y="0"/>
            <a:ext cx="3038475" cy="463550"/>
          </a:xfrm>
          <a:prstGeom prst="rect">
            <a:avLst/>
          </a:prstGeom>
          <a:noFill/>
          <a:ln w="9525">
            <a:noFill/>
            <a:miter lim="800000"/>
            <a:headEnd/>
            <a:tailEnd/>
          </a:ln>
        </p:spPr>
        <p:txBody>
          <a:bodyPr vert="horz" wrap="square" lIns="93172" tIns="46586" rIns="93172" bIns="46586" numCol="1" anchor="t" anchorCtr="0" compatLnSpc="1">
            <a:prstTxWarp prst="textNoShape">
              <a:avLst/>
            </a:prstTxWarp>
          </a:bodyPr>
          <a:lstStyle>
            <a:lvl1pPr algn="r" defTabSz="881063">
              <a:defRPr sz="1300">
                <a:latin typeface="Calibri" pitchFamily="34" charset="0"/>
              </a:defRPr>
            </a:lvl1pPr>
          </a:lstStyle>
          <a:p>
            <a:pPr>
              <a:defRPr/>
            </a:pPr>
            <a:fld id="{64BD5D61-0FDA-4502-B331-DB1BB654AEB2}" type="datetimeFigureOut">
              <a:rPr lang="en-US"/>
              <a:pPr>
                <a:defRPr/>
              </a:pPr>
              <a:t>10/2/2013</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bwMode="auto">
          <a:xfrm>
            <a:off x="701675" y="4416425"/>
            <a:ext cx="5607050" cy="4181475"/>
          </a:xfrm>
          <a:prstGeom prst="rect">
            <a:avLst/>
          </a:prstGeom>
          <a:noFill/>
          <a:ln w="9525">
            <a:noFill/>
            <a:miter lim="800000"/>
            <a:headEnd/>
            <a:tailEnd/>
          </a:ln>
        </p:spPr>
        <p:txBody>
          <a:bodyPr vert="horz" wrap="square" lIns="93172" tIns="46586" rIns="93172" bIns="4658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31263"/>
            <a:ext cx="3038475" cy="463550"/>
          </a:xfrm>
          <a:prstGeom prst="rect">
            <a:avLst/>
          </a:prstGeom>
          <a:noFill/>
          <a:ln w="9525">
            <a:noFill/>
            <a:miter lim="800000"/>
            <a:headEnd/>
            <a:tailEnd/>
          </a:ln>
        </p:spPr>
        <p:txBody>
          <a:bodyPr vert="horz" wrap="square" lIns="93172" tIns="46586" rIns="93172" bIns="46586" numCol="1" anchor="b"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70338" y="8831263"/>
            <a:ext cx="3038475" cy="463550"/>
          </a:xfrm>
          <a:prstGeom prst="rect">
            <a:avLst/>
          </a:prstGeom>
          <a:noFill/>
          <a:ln w="9525">
            <a:noFill/>
            <a:miter lim="800000"/>
            <a:headEnd/>
            <a:tailEnd/>
          </a:ln>
        </p:spPr>
        <p:txBody>
          <a:bodyPr vert="horz" wrap="square" lIns="93172" tIns="46586" rIns="93172" bIns="46586" numCol="1" anchor="b" anchorCtr="0" compatLnSpc="1">
            <a:prstTxWarp prst="textNoShape">
              <a:avLst/>
            </a:prstTxWarp>
          </a:bodyPr>
          <a:lstStyle>
            <a:lvl1pPr algn="r" defTabSz="881063">
              <a:defRPr sz="1300">
                <a:latin typeface="Calibri" pitchFamily="34" charset="0"/>
              </a:defRPr>
            </a:lvl1pPr>
          </a:lstStyle>
          <a:p>
            <a:pPr>
              <a:defRPr/>
            </a:pPr>
            <a:fld id="{A0BBBE61-C85D-48DE-9D28-1FE66889980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java.sun.com/products/servlets"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www.apache.org/licenses" TargetMode="External"/><Relationship Id="rId5" Type="http://schemas.openxmlformats.org/officeDocument/2006/relationships/hyperlink" Target="http://jcp.org/en/introduction/overview" TargetMode="External"/><Relationship Id="rId4" Type="http://schemas.openxmlformats.org/officeDocument/2006/relationships/hyperlink" Target="http://java.sun.com/products/jsp"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r>
              <a:rPr lang="en-US" dirty="0" smtClean="0"/>
              <a:t>/etc/system changes:</a:t>
            </a:r>
          </a:p>
          <a:p>
            <a:pPr eaLnBrk="1" hangingPunct="1">
              <a:spcBef>
                <a:spcPct val="0"/>
              </a:spcBef>
            </a:pPr>
            <a:endParaRPr lang="en-US" dirty="0" smtClean="0"/>
          </a:p>
          <a:p>
            <a:pPr eaLnBrk="1" hangingPunct="1">
              <a:spcBef>
                <a:spcPct val="0"/>
              </a:spcBef>
            </a:pPr>
            <a:r>
              <a:rPr lang="en-US" dirty="0" smtClean="0"/>
              <a:t>set </a:t>
            </a:r>
            <a:r>
              <a:rPr lang="en-US" dirty="0" err="1" smtClean="0"/>
              <a:t>msgsys:msginfo_msgmni</a:t>
            </a:r>
            <a:r>
              <a:rPr lang="en-US" dirty="0" smtClean="0"/>
              <a:t> = 10240</a:t>
            </a:r>
          </a:p>
          <a:p>
            <a:pPr eaLnBrk="1" hangingPunct="1">
              <a:spcBef>
                <a:spcPct val="0"/>
              </a:spcBef>
            </a:pPr>
            <a:r>
              <a:rPr lang="en-US" dirty="0" smtClean="0"/>
              <a:t>set </a:t>
            </a:r>
            <a:r>
              <a:rPr lang="en-US" dirty="0" err="1" smtClean="0"/>
              <a:t>semsys:seminfo_semmni</a:t>
            </a:r>
            <a:r>
              <a:rPr lang="en-US" dirty="0" smtClean="0"/>
              <a:t> = 12288</a:t>
            </a:r>
          </a:p>
          <a:p>
            <a:pPr eaLnBrk="1" hangingPunct="1">
              <a:spcBef>
                <a:spcPct val="0"/>
              </a:spcBef>
            </a:pPr>
            <a:r>
              <a:rPr lang="en-US" dirty="0" smtClean="0"/>
              <a:t>set </a:t>
            </a:r>
            <a:r>
              <a:rPr lang="en-US" dirty="0" err="1" smtClean="0"/>
              <a:t>shmsys:shminfo_shmmax</a:t>
            </a:r>
            <a:r>
              <a:rPr lang="en-US" dirty="0" smtClean="0"/>
              <a:t> = 30813703372</a:t>
            </a:r>
          </a:p>
          <a:p>
            <a:pPr eaLnBrk="1" hangingPunct="1">
              <a:spcBef>
                <a:spcPct val="0"/>
              </a:spcBef>
            </a:pPr>
            <a:r>
              <a:rPr lang="en-US" dirty="0" smtClean="0"/>
              <a:t>set </a:t>
            </a:r>
            <a:r>
              <a:rPr lang="en-US" dirty="0" err="1" smtClean="0"/>
              <a:t>shmsys:shminfo_shmmni</a:t>
            </a:r>
            <a:r>
              <a:rPr lang="en-US" dirty="0" smtClean="0"/>
              <a:t> = 12288</a:t>
            </a:r>
          </a:p>
          <a:p>
            <a:pPr eaLnBrk="1" hangingPunct="1">
              <a:spcBef>
                <a:spcPct val="0"/>
              </a:spcBef>
            </a:pPr>
            <a:r>
              <a:rPr lang="en-US" dirty="0" smtClean="0"/>
              <a:t># Increasing file descriptors for faster TCP/IP apps (e.g. Apache)</a:t>
            </a:r>
          </a:p>
          <a:p>
            <a:pPr eaLnBrk="1" hangingPunct="1">
              <a:spcBef>
                <a:spcPct val="0"/>
              </a:spcBef>
            </a:pPr>
            <a:r>
              <a:rPr lang="en-US" dirty="0" smtClean="0"/>
              <a:t>#</a:t>
            </a:r>
          </a:p>
          <a:p>
            <a:pPr eaLnBrk="1" hangingPunct="1">
              <a:spcBef>
                <a:spcPct val="0"/>
              </a:spcBef>
            </a:pPr>
            <a:r>
              <a:rPr lang="en-US" dirty="0" smtClean="0"/>
              <a:t>set </a:t>
            </a:r>
            <a:r>
              <a:rPr lang="en-US" dirty="0" err="1" smtClean="0"/>
              <a:t>rlim_fd_max</a:t>
            </a:r>
            <a:r>
              <a:rPr lang="en-US" dirty="0" smtClean="0"/>
              <a:t>=16384</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r>
              <a:rPr lang="en-US" dirty="0" smtClean="0"/>
              <a:t>Apache Tomcat is an open source software implementation of the </a:t>
            </a:r>
            <a:r>
              <a:rPr lang="en-US" dirty="0" smtClean="0">
                <a:hlinkClick r:id="rId3"/>
              </a:rPr>
              <a:t>Java </a:t>
            </a:r>
            <a:r>
              <a:rPr lang="en-US" dirty="0" err="1" smtClean="0">
                <a:hlinkClick r:id="rId3"/>
              </a:rPr>
              <a:t>Servlet</a:t>
            </a:r>
            <a:r>
              <a:rPr lang="en-US" dirty="0" smtClean="0"/>
              <a:t> and </a:t>
            </a:r>
            <a:r>
              <a:rPr lang="en-US" dirty="0" err="1" smtClean="0">
                <a:hlinkClick r:id="rId4"/>
              </a:rPr>
              <a:t>JavaServer</a:t>
            </a:r>
            <a:r>
              <a:rPr lang="en-US" dirty="0" smtClean="0">
                <a:hlinkClick r:id="rId4"/>
              </a:rPr>
              <a:t> Pages</a:t>
            </a:r>
            <a:r>
              <a:rPr lang="en-US" dirty="0" smtClean="0"/>
              <a:t> technologies. The Java </a:t>
            </a:r>
            <a:r>
              <a:rPr lang="en-US" dirty="0" err="1" smtClean="0"/>
              <a:t>Servlet</a:t>
            </a:r>
            <a:r>
              <a:rPr lang="en-US" dirty="0" smtClean="0"/>
              <a:t> and </a:t>
            </a:r>
            <a:r>
              <a:rPr lang="en-US" dirty="0" err="1" smtClean="0"/>
              <a:t>JavaServer</a:t>
            </a:r>
            <a:r>
              <a:rPr lang="en-US" dirty="0" smtClean="0"/>
              <a:t> Pages specifications are developed under the </a:t>
            </a:r>
            <a:r>
              <a:rPr lang="en-US" dirty="0" smtClean="0">
                <a:hlinkClick r:id="rId5"/>
              </a:rPr>
              <a:t>Java Community Process</a:t>
            </a:r>
            <a:r>
              <a:rPr lang="en-US" dirty="0" smtClean="0"/>
              <a:t>.</a:t>
            </a:r>
          </a:p>
          <a:p>
            <a:pPr eaLnBrk="1" hangingPunct="1">
              <a:spcBef>
                <a:spcPct val="0"/>
              </a:spcBef>
            </a:pPr>
            <a:endParaRPr lang="en-US" dirty="0" smtClean="0"/>
          </a:p>
          <a:p>
            <a:pPr eaLnBrk="1" hangingPunct="1">
              <a:spcBef>
                <a:spcPct val="0"/>
              </a:spcBef>
            </a:pPr>
            <a:r>
              <a:rPr lang="en-US" dirty="0" smtClean="0"/>
              <a:t>Apache Tomcat:</a:t>
            </a:r>
          </a:p>
          <a:p>
            <a:pPr eaLnBrk="1" hangingPunct="1">
              <a:spcBef>
                <a:spcPct val="0"/>
              </a:spcBef>
            </a:pPr>
            <a:endParaRPr lang="en-US" dirty="0" smtClean="0"/>
          </a:p>
          <a:p>
            <a:pPr eaLnBrk="1" hangingPunct="1">
              <a:spcBef>
                <a:spcPct val="0"/>
              </a:spcBef>
              <a:buFont typeface="Arial" pitchFamily="34" charset="0"/>
              <a:buChar char="•"/>
            </a:pPr>
            <a:r>
              <a:rPr lang="en-US" dirty="0" smtClean="0"/>
              <a:t> Is developed in an open and participatory environment and released under the </a:t>
            </a:r>
            <a:r>
              <a:rPr lang="en-US" dirty="0" smtClean="0">
                <a:hlinkClick r:id="rId6"/>
              </a:rPr>
              <a:t>Apache License version 2</a:t>
            </a:r>
            <a:endParaRPr lang="en-US" dirty="0" smtClean="0"/>
          </a:p>
          <a:p>
            <a:pPr eaLnBrk="1" hangingPunct="1">
              <a:spcBef>
                <a:spcPct val="0"/>
              </a:spcBef>
              <a:buFont typeface="Arial" pitchFamily="34" charset="0"/>
              <a:buChar char="•"/>
            </a:pPr>
            <a:r>
              <a:rPr lang="en-US" dirty="0" smtClean="0"/>
              <a:t> Is intended to be a collaboration of the best-of-breed developers from around the world.</a:t>
            </a:r>
          </a:p>
          <a:p>
            <a:pPr eaLnBrk="1" hangingPunct="1">
              <a:spcBef>
                <a:spcPct val="0"/>
              </a:spcBef>
              <a:buFont typeface="Arial" pitchFamily="34" charset="0"/>
              <a:buChar char="•"/>
            </a:pPr>
            <a:r>
              <a:rPr lang="en-US" dirty="0" smtClean="0"/>
              <a:t> Powers numerous large-scale, mission-critical Web applications across a diverse range of industries and organizations</a:t>
            </a:r>
          </a:p>
          <a:p>
            <a:pPr eaLnBrk="1" hangingPunct="1">
              <a:spcBef>
                <a:spcPct val="0"/>
              </a:spcBef>
              <a:buFont typeface="Arial" pitchFamily="34" charset="0"/>
              <a:buChar char="•"/>
            </a:pPr>
            <a:r>
              <a:rPr lang="en-US" dirty="0" smtClean="0"/>
              <a:t> Powers the QAD </a:t>
            </a:r>
            <a:r>
              <a:rPr lang="en-US" dirty="0" err="1" smtClean="0"/>
              <a:t>WebApps</a:t>
            </a:r>
            <a:endParaRPr lang="en-US" dirty="0" smtClean="0"/>
          </a:p>
          <a:p>
            <a:pPr eaLnBrk="1" hangingPunct="1">
              <a:spcBef>
                <a:spcPct val="0"/>
              </a:spcBef>
            </a:pP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spcBef>
                <a:spcPct val="0"/>
              </a:spcBef>
            </a:pPr>
            <a:r>
              <a:rPr lang="en-US" dirty="0" smtClean="0"/>
              <a:t>Example of tomcat-users.xml</a:t>
            </a:r>
          </a:p>
          <a:p>
            <a:pPr eaLnBrk="1" hangingPunct="1">
              <a:spcBef>
                <a:spcPct val="0"/>
              </a:spcBef>
            </a:pPr>
            <a:endParaRPr lang="en-US" dirty="0" smtClean="0"/>
          </a:p>
          <a:p>
            <a:pPr eaLnBrk="1" hangingPunct="1">
              <a:spcBef>
                <a:spcPct val="0"/>
              </a:spcBef>
            </a:pPr>
            <a:r>
              <a:rPr lang="en-US" dirty="0" smtClean="0"/>
              <a:t>&lt;?xml version='1.0' encoding='utf-8'?&gt;</a:t>
            </a:r>
          </a:p>
          <a:p>
            <a:pPr eaLnBrk="1" hangingPunct="1">
              <a:spcBef>
                <a:spcPct val="0"/>
              </a:spcBef>
            </a:pPr>
            <a:r>
              <a:rPr lang="en-US" dirty="0" smtClean="0"/>
              <a:t>&lt;tomcat-users&gt;</a:t>
            </a:r>
          </a:p>
          <a:p>
            <a:pPr eaLnBrk="1" hangingPunct="1">
              <a:spcBef>
                <a:spcPct val="0"/>
              </a:spcBef>
            </a:pPr>
            <a:r>
              <a:rPr lang="en-US" dirty="0" smtClean="0"/>
              <a:t>  &lt;role </a:t>
            </a:r>
            <a:r>
              <a:rPr lang="en-US" dirty="0" err="1" smtClean="0"/>
              <a:t>rolename</a:t>
            </a:r>
            <a:r>
              <a:rPr lang="en-US" dirty="0" smtClean="0"/>
              <a:t>="tomcat"/&gt;</a:t>
            </a:r>
          </a:p>
          <a:p>
            <a:pPr eaLnBrk="1" hangingPunct="1">
              <a:spcBef>
                <a:spcPct val="0"/>
              </a:spcBef>
            </a:pPr>
            <a:r>
              <a:rPr lang="en-US" dirty="0" smtClean="0"/>
              <a:t>  &lt;role </a:t>
            </a:r>
            <a:r>
              <a:rPr lang="en-US" dirty="0" err="1" smtClean="0"/>
              <a:t>rolename</a:t>
            </a:r>
            <a:r>
              <a:rPr lang="en-US" dirty="0" smtClean="0"/>
              <a:t>="role1"/&gt;</a:t>
            </a:r>
          </a:p>
          <a:p>
            <a:pPr eaLnBrk="1" hangingPunct="1">
              <a:spcBef>
                <a:spcPct val="0"/>
              </a:spcBef>
            </a:pPr>
            <a:r>
              <a:rPr lang="en-US" dirty="0" smtClean="0"/>
              <a:t>  &lt;role </a:t>
            </a:r>
            <a:r>
              <a:rPr lang="en-US" dirty="0" err="1" smtClean="0"/>
              <a:t>rolename</a:t>
            </a:r>
            <a:r>
              <a:rPr lang="en-US" dirty="0" smtClean="0"/>
              <a:t>="manager"/&gt;</a:t>
            </a:r>
          </a:p>
          <a:p>
            <a:pPr eaLnBrk="1" hangingPunct="1">
              <a:spcBef>
                <a:spcPct val="0"/>
              </a:spcBef>
            </a:pPr>
            <a:r>
              <a:rPr lang="en-US" dirty="0" smtClean="0"/>
              <a:t>  &lt;role </a:t>
            </a:r>
            <a:r>
              <a:rPr lang="en-US" dirty="0" err="1" smtClean="0"/>
              <a:t>rolename</a:t>
            </a:r>
            <a:r>
              <a:rPr lang="en-US" dirty="0" smtClean="0"/>
              <a:t>="</a:t>
            </a:r>
            <a:r>
              <a:rPr lang="en-US" dirty="0" err="1" smtClean="0"/>
              <a:t>qadadmin</a:t>
            </a:r>
            <a:r>
              <a:rPr lang="en-US" dirty="0" smtClean="0"/>
              <a:t>"/&gt;</a:t>
            </a:r>
          </a:p>
          <a:p>
            <a:pPr eaLnBrk="1" hangingPunct="1">
              <a:spcBef>
                <a:spcPct val="0"/>
              </a:spcBef>
            </a:pPr>
            <a:r>
              <a:rPr lang="en-US" dirty="0" smtClean="0"/>
              <a:t>  &lt;role </a:t>
            </a:r>
            <a:r>
              <a:rPr lang="en-US" dirty="0" err="1" smtClean="0"/>
              <a:t>rolename</a:t>
            </a:r>
            <a:r>
              <a:rPr lang="en-US" dirty="0" smtClean="0"/>
              <a:t>="</a:t>
            </a:r>
            <a:r>
              <a:rPr lang="en-US" dirty="0" err="1" smtClean="0"/>
              <a:t>pronav</a:t>
            </a:r>
            <a:r>
              <a:rPr lang="en-US" dirty="0" smtClean="0"/>
              <a:t>"/&gt;</a:t>
            </a:r>
          </a:p>
          <a:p>
            <a:pPr eaLnBrk="1" hangingPunct="1">
              <a:spcBef>
                <a:spcPct val="0"/>
              </a:spcBef>
            </a:pPr>
            <a:r>
              <a:rPr lang="en-US" dirty="0" smtClean="0"/>
              <a:t>  &lt;role </a:t>
            </a:r>
            <a:r>
              <a:rPr lang="en-US" dirty="0" err="1" smtClean="0"/>
              <a:t>rolename</a:t>
            </a:r>
            <a:r>
              <a:rPr lang="en-US" dirty="0" smtClean="0"/>
              <a:t>="admin"/&gt;</a:t>
            </a:r>
          </a:p>
          <a:p>
            <a:pPr eaLnBrk="1" hangingPunct="1">
              <a:spcBef>
                <a:spcPct val="0"/>
              </a:spcBef>
            </a:pPr>
            <a:r>
              <a:rPr lang="en-US" dirty="0" smtClean="0"/>
              <a:t>  &lt;user username="tomcat" password="tomcat" roles="tomcat"/&gt;</a:t>
            </a:r>
          </a:p>
          <a:p>
            <a:pPr eaLnBrk="1" hangingPunct="1">
              <a:spcBef>
                <a:spcPct val="0"/>
              </a:spcBef>
            </a:pPr>
            <a:r>
              <a:rPr lang="en-US" dirty="0" smtClean="0"/>
              <a:t>  &lt;user username="both" password="tomcat" roles="tomcat,role1"/&gt;</a:t>
            </a:r>
          </a:p>
          <a:p>
            <a:pPr eaLnBrk="1" hangingPunct="1">
              <a:spcBef>
                <a:spcPct val="0"/>
              </a:spcBef>
            </a:pPr>
            <a:r>
              <a:rPr lang="en-US" dirty="0" smtClean="0"/>
              <a:t>  &lt;user username="role1" password="tomcat" roles="role1"/&gt;</a:t>
            </a:r>
          </a:p>
          <a:p>
            <a:pPr eaLnBrk="1" hangingPunct="1">
              <a:spcBef>
                <a:spcPct val="0"/>
              </a:spcBef>
            </a:pPr>
            <a:r>
              <a:rPr lang="en-US" dirty="0" smtClean="0"/>
              <a:t>  &lt;user username="</a:t>
            </a:r>
            <a:r>
              <a:rPr lang="en-US" dirty="0" err="1" smtClean="0"/>
              <a:t>pronav</a:t>
            </a:r>
            <a:r>
              <a:rPr lang="en-US" dirty="0" smtClean="0"/>
              <a:t>" password="editor" roles="</a:t>
            </a:r>
            <a:r>
              <a:rPr lang="en-US" dirty="0" err="1" smtClean="0"/>
              <a:t>pronav</a:t>
            </a:r>
            <a:r>
              <a:rPr lang="en-US" dirty="0" smtClean="0"/>
              <a:t>"/&gt;</a:t>
            </a:r>
          </a:p>
          <a:p>
            <a:pPr eaLnBrk="1" hangingPunct="1">
              <a:spcBef>
                <a:spcPct val="0"/>
              </a:spcBef>
            </a:pPr>
            <a:r>
              <a:rPr lang="en-US" dirty="0" smtClean="0"/>
              <a:t>  &lt;user username="admin" password="</a:t>
            </a:r>
            <a:r>
              <a:rPr lang="en-US" dirty="0" err="1" smtClean="0"/>
              <a:t>mfgpro</a:t>
            </a:r>
            <a:r>
              <a:rPr lang="en-US" dirty="0" smtClean="0"/>
              <a:t>" roles="</a:t>
            </a:r>
            <a:r>
              <a:rPr lang="en-US" dirty="0" err="1" smtClean="0"/>
              <a:t>qadadmin,manager,admin,pronav</a:t>
            </a:r>
            <a:r>
              <a:rPr lang="en-US" dirty="0" smtClean="0"/>
              <a:t>"/&gt;</a:t>
            </a:r>
          </a:p>
          <a:p>
            <a:pPr eaLnBrk="1" hangingPunct="1">
              <a:spcBef>
                <a:spcPct val="0"/>
              </a:spcBef>
            </a:pPr>
            <a:r>
              <a:rPr lang="en-US" dirty="0" smtClean="0"/>
              <a:t>&lt;/tomcat-users&gt;</a:t>
            </a:r>
          </a:p>
          <a:p>
            <a:pPr eaLnBrk="1" hangingPunct="1">
              <a:spcBef>
                <a:spcPct val="0"/>
              </a:spcBef>
            </a:pPr>
            <a:endParaRPr lang="en-US" dirty="0" smtClean="0"/>
          </a:p>
          <a:p>
            <a:pPr eaLnBrk="1" hangingPunct="1">
              <a:spcBef>
                <a:spcPct val="0"/>
              </a:spcBef>
            </a:pPr>
            <a:r>
              <a:rPr lang="en-US" b="1" dirty="0" smtClean="0"/>
              <a:t>Changing the Tomcat Port</a:t>
            </a:r>
            <a:endParaRPr lang="en-US" dirty="0" smtClean="0"/>
          </a:p>
          <a:p>
            <a:pPr eaLnBrk="1" hangingPunct="1">
              <a:spcBef>
                <a:spcPct val="0"/>
              </a:spcBef>
            </a:pPr>
            <a:endParaRPr lang="en-US" dirty="0" smtClean="0"/>
          </a:p>
          <a:p>
            <a:pPr eaLnBrk="1" hangingPunct="1">
              <a:spcBef>
                <a:spcPct val="0"/>
              </a:spcBef>
            </a:pPr>
            <a:r>
              <a:rPr lang="en-US" dirty="0" smtClean="0"/>
              <a:t>Open</a:t>
            </a:r>
            <a:r>
              <a:rPr lang="en-US" baseline="0" dirty="0" smtClean="0"/>
              <a:t> </a:t>
            </a:r>
            <a:r>
              <a:rPr lang="en-US" dirty="0" smtClean="0"/>
              <a:t>$CATALINA_HOME/conf/server.xml.</a:t>
            </a:r>
          </a:p>
          <a:p>
            <a:pPr eaLnBrk="1" hangingPunct="1">
              <a:spcBef>
                <a:spcPct val="0"/>
              </a:spcBef>
            </a:pPr>
            <a:endParaRPr lang="en-US" dirty="0" smtClean="0"/>
          </a:p>
          <a:p>
            <a:pPr eaLnBrk="1" hangingPunct="1">
              <a:spcBef>
                <a:spcPct val="0"/>
              </a:spcBef>
            </a:pPr>
            <a:r>
              <a:rPr lang="en-US" dirty="0" smtClean="0"/>
              <a:t> Change the references to “8080” and “8005” to unused port numbers.</a:t>
            </a:r>
          </a:p>
          <a:p>
            <a:pPr eaLnBrk="1" hangingPunct="1">
              <a:spcBef>
                <a:spcPct val="0"/>
              </a:spcBef>
            </a:pPr>
            <a:endParaRPr lang="en-US" dirty="0" smtClean="0"/>
          </a:p>
          <a:p>
            <a:pPr eaLnBrk="1" hangingPunct="1">
              <a:spcBef>
                <a:spcPct val="0"/>
              </a:spcBef>
            </a:pPr>
            <a:endParaRPr lang="en-US" b="1"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spcBef>
                <a:spcPct val="0"/>
              </a:spcBef>
            </a:pPr>
            <a:r>
              <a:rPr lang="en-US" b="0" i="0" dirty="0" smtClean="0"/>
              <a:t>The QAD Deployment Toolkit (QDT) is a streamlined, comprehensive set of tools for product installation and configuration. </a:t>
            </a:r>
          </a:p>
          <a:p>
            <a:pPr eaLnBrk="1" hangingPunct="1">
              <a:spcBef>
                <a:spcPct val="0"/>
              </a:spcBef>
            </a:pPr>
            <a:endParaRPr lang="en-US" b="0" i="0" dirty="0" smtClean="0"/>
          </a:p>
          <a:p>
            <a:pPr eaLnBrk="1" hangingPunct="1">
              <a:spcBef>
                <a:spcPct val="0"/>
              </a:spcBef>
            </a:pPr>
            <a:r>
              <a:rPr lang="en-US" b="0" i="0" dirty="0" smtClean="0"/>
              <a:t>QDT is used to install QAD Enterprise Edition and other QAD products. QDT streamlines the installation process by automatically finding system information and modifying the QAD Enterprise Edition configuration profile appropriately.</a:t>
            </a:r>
          </a:p>
          <a:p>
            <a:pPr eaLnBrk="1" hangingPunct="1">
              <a:spcBef>
                <a:spcPct val="0"/>
              </a:spcBef>
            </a:pPr>
            <a:endParaRPr lang="en-US" b="0" i="0" dirty="0" smtClean="0"/>
          </a:p>
          <a:p>
            <a:pPr eaLnBrk="1" hangingPunct="1">
              <a:spcBef>
                <a:spcPct val="0"/>
              </a:spcBef>
            </a:pPr>
            <a:r>
              <a:rPr lang="en-US" b="0" i="0" dirty="0" smtClean="0"/>
              <a:t>QDT provides two QAD Enterprise Edition installation options:</a:t>
            </a:r>
          </a:p>
          <a:p>
            <a:pPr eaLnBrk="1" hangingPunct="1">
              <a:spcBef>
                <a:spcPct val="0"/>
              </a:spcBef>
              <a:buFont typeface="Arial" pitchFamily="34" charset="0"/>
              <a:buChar char="•"/>
            </a:pPr>
            <a:r>
              <a:rPr lang="en-US" b="0" i="0" dirty="0" smtClean="0"/>
              <a:t> Default Installation, which other than setting up connection information, uses the default configuration values without modification.</a:t>
            </a:r>
          </a:p>
          <a:p>
            <a:pPr eaLnBrk="1" hangingPunct="1">
              <a:spcBef>
                <a:spcPct val="0"/>
              </a:spcBef>
              <a:buFont typeface="Arial" pitchFamily="34" charset="0"/>
              <a:buChar char="•"/>
            </a:pPr>
            <a:r>
              <a:rPr lang="en-US" b="0" i="0" dirty="0" smtClean="0"/>
              <a:t> Custom Installation, where in addition to setting up connection information, one or more of the default configuration values are modified.</a:t>
            </a:r>
          </a:p>
          <a:p>
            <a:pPr eaLnBrk="1" hangingPunct="1">
              <a:spcBef>
                <a:spcPct val="0"/>
              </a:spcBef>
            </a:pPr>
            <a:endParaRPr lang="en-US" b="0" i="0" dirty="0" smtClean="0"/>
          </a:p>
          <a:p>
            <a:pPr eaLnBrk="1" hangingPunct="1">
              <a:spcBef>
                <a:spcPct val="0"/>
              </a:spcBef>
            </a:pPr>
            <a:r>
              <a:rPr lang="en-US" b="0" i="0" dirty="0" smtClean="0"/>
              <a:t>Install QDT before installing QAD Enterprise Edition.</a:t>
            </a:r>
          </a:p>
          <a:p>
            <a:pPr eaLnBrk="1" hangingPunct="1">
              <a:spcBef>
                <a:spcPct val="0"/>
              </a:spcBef>
            </a:pPr>
            <a:endParaRPr lang="en-US" b="0" i="0" dirty="0" smtClean="0"/>
          </a:p>
          <a:p>
            <a:pPr eaLnBrk="1" hangingPunct="1">
              <a:spcBef>
                <a:spcPct val="0"/>
              </a:spcBef>
            </a:pPr>
            <a:r>
              <a:rPr lang="en-US" b="0" i="0" dirty="0" smtClean="0"/>
              <a:t>Note: Before installing QDT and QAD Enterprise Edition, verify the environment variables for the prerequisite Java and Tomcat installations on your target system are set.</a:t>
            </a:r>
          </a:p>
          <a:p>
            <a:pPr eaLnBrk="1" hangingPunct="1">
              <a:spcBef>
                <a:spcPct val="0"/>
              </a:spcBef>
            </a:pPr>
            <a:endParaRPr lang="en-US" b="1" i="1" dirty="0" smtClean="0"/>
          </a:p>
          <a:p>
            <a:pPr eaLnBrk="1" hangingPunct="1">
              <a:spcBef>
                <a:spcPct val="0"/>
              </a:spcBef>
            </a:pPr>
            <a:endParaRPr lang="en-US" b="1" i="1" dirty="0" smtClean="0"/>
          </a:p>
          <a:p>
            <a:pPr eaLnBrk="1" hangingPunct="1">
              <a:spcBef>
                <a:spcPct val="0"/>
              </a:spcBef>
            </a:pPr>
            <a:endParaRPr lang="en-US" b="1" i="1"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r>
              <a:rPr lang="en-US" b="0" dirty="0" smtClean="0"/>
              <a:t>Set the CATALINA_HOME, DLC, and JAVA_HOME environment variables before running this script.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a:noFill/>
          <a:ln/>
        </p:spPr>
        <p:txBody>
          <a:bodyPr/>
          <a:lstStyle/>
          <a:p>
            <a:pPr eaLnBrk="1" hangingPunct="1">
              <a:spcBef>
                <a:spcPct val="0"/>
              </a:spcBef>
            </a:pPr>
            <a:r>
              <a:rPr lang="en-US" dirty="0" smtClean="0"/>
              <a:t>Verify that everything was OK</a:t>
            </a:r>
            <a:r>
              <a:rPr lang="en-US" baseline="0" dirty="0" smtClean="0"/>
              <a:t> </a:t>
            </a:r>
            <a:r>
              <a:rPr lang="en-US" dirty="0" smtClean="0"/>
              <a:t>by reviewing</a:t>
            </a:r>
            <a:r>
              <a:rPr lang="en-US" baseline="0" dirty="0" smtClean="0"/>
              <a:t> </a:t>
            </a:r>
            <a:r>
              <a:rPr lang="en-US" dirty="0" smtClean="0"/>
              <a:t>the log file.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r>
              <a:rPr lang="en-US" dirty="0" smtClean="0"/>
              <a:t>Only the person who installed the QDT can use it. To add extra authorized users, edit the file in QDT INSTALL/xml/users.xml.</a:t>
            </a:r>
          </a:p>
          <a:p>
            <a:pPr eaLnBrk="1" hangingPunct="1">
              <a:spcBef>
                <a:spcPct val="0"/>
              </a:spcBef>
            </a:pPr>
            <a:endParaRPr lang="en-US" dirty="0" smtClean="0"/>
          </a:p>
          <a:p>
            <a:pPr eaLnBrk="1" hangingPunct="1">
              <a:spcBef>
                <a:spcPct val="0"/>
              </a:spcBef>
            </a:pPr>
            <a:r>
              <a:rPr lang="en-US" dirty="0" smtClean="0"/>
              <a:t>The performance of the QDT is not good over high latencies. Try to launch it locally or via a remote desktop.</a:t>
            </a:r>
          </a:p>
          <a:p>
            <a:pPr eaLnBrk="1" hangingPunct="1">
              <a:spcBef>
                <a:spcPct val="0"/>
              </a:spcBef>
            </a:pPr>
            <a:endParaRPr lang="en-US" dirty="0" smtClean="0"/>
          </a:p>
          <a:p>
            <a:pPr eaLnBrk="1" hangingPunct="1">
              <a:spcBef>
                <a:spcPct val="0"/>
              </a:spcBef>
            </a:pPr>
            <a:r>
              <a:rPr lang="en-US" dirty="0" smtClean="0"/>
              <a:t>Using </a:t>
            </a:r>
            <a:r>
              <a:rPr lang="en-US" dirty="0" err="1" smtClean="0"/>
              <a:t>Xming</a:t>
            </a:r>
            <a:r>
              <a:rPr lang="en-US" dirty="0" smtClean="0"/>
              <a:t> or </a:t>
            </a:r>
            <a:r>
              <a:rPr lang="en-US" dirty="0" err="1" smtClean="0"/>
              <a:t>Cygwin</a:t>
            </a:r>
            <a:r>
              <a:rPr lang="en-US" dirty="0" smtClean="0"/>
              <a:t> combined with Putty (X11 forwarding enabled) are good ways to achieve X sessions from a Windows Client.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spcBef>
                <a:spcPct val="0"/>
              </a:spcBef>
            </a:pPr>
            <a:r>
              <a:rPr lang="en-US" dirty="0" smtClean="0"/>
              <a:t>Select each component and verify that the details are correct. The Admin Server port number and the Tomcat Port number often need to be changed.</a:t>
            </a:r>
          </a:p>
          <a:p>
            <a:pPr eaLnBrk="1" hangingPunct="1">
              <a:spcBef>
                <a:spcPct val="0"/>
              </a:spcBef>
            </a:pP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spcBef>
                <a:spcPct val="0"/>
              </a:spcBef>
            </a:pPr>
            <a:r>
              <a:rPr lang="en-US" dirty="0" smtClean="0"/>
              <a:t>You can Modify the code page settings by entering the new information in the Internal Codepage or Stream Codepage fields.</a:t>
            </a:r>
          </a:p>
          <a:p>
            <a:pPr eaLnBrk="1" hangingPunct="1">
              <a:spcBef>
                <a:spcPct val="0"/>
              </a:spcBef>
            </a:pPr>
            <a:endParaRPr lang="en-US" dirty="0" smtClean="0"/>
          </a:p>
          <a:p>
            <a:pPr eaLnBrk="1" hangingPunct="1">
              <a:spcBef>
                <a:spcPct val="0"/>
              </a:spcBef>
            </a:pPr>
            <a:r>
              <a:rPr lang="en-US" dirty="0" smtClean="0"/>
              <a:t>Limit your modifications to the codepage settings because erroneous modifications can cause unexpected behavior.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p:spPr>
      </p:sp>
      <p:sp>
        <p:nvSpPr>
          <p:cNvPr id="133123"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r>
              <a:rPr lang="en-US" dirty="0" smtClean="0"/>
              <a:t>Also,</a:t>
            </a:r>
            <a:r>
              <a:rPr lang="en-US" baseline="0" dirty="0" smtClean="0"/>
              <a:t> </a:t>
            </a:r>
            <a:r>
              <a:rPr lang="en-US" dirty="0" smtClean="0"/>
              <a:t>make sure that your port numbers are</a:t>
            </a:r>
            <a:r>
              <a:rPr lang="en-US" baseline="0" dirty="0" smtClean="0"/>
              <a:t> OK </a:t>
            </a:r>
            <a:r>
              <a:rPr lang="en-US" dirty="0" smtClean="0"/>
              <a:t>for the </a:t>
            </a:r>
            <a:r>
              <a:rPr lang="en-US" dirty="0" err="1" smtClean="0"/>
              <a:t>AppServers</a:t>
            </a:r>
            <a:r>
              <a:rPr lang="en-US" dirty="0" smtClean="0"/>
              <a:t> on the other screens, as well as the min/max agents.</a:t>
            </a:r>
          </a:p>
          <a:p>
            <a:pPr eaLnBrk="1" hangingPunct="1">
              <a:spcBef>
                <a:spcPct val="0"/>
              </a:spcBef>
            </a:pPr>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a:noFill/>
          <a:ln/>
        </p:spPr>
        <p:txBody>
          <a:bodyPr/>
          <a:lstStyle/>
          <a:p>
            <a:pPr eaLnBrk="1" hangingPunct="1">
              <a:spcBef>
                <a:spcPct val="0"/>
              </a:spcBef>
            </a:pPr>
            <a:r>
              <a:rPr lang="en-US" dirty="0" smtClean="0"/>
              <a:t>QDT environment details are stored in $QDT/xml.</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a:noFill/>
          <a:ln/>
        </p:spPr>
        <p:txBody>
          <a:bodyPr/>
          <a:lstStyle/>
          <a:p>
            <a:pPr eaLnBrk="1" hangingPunct="1">
              <a:spcBef>
                <a:spcPct val="0"/>
              </a:spcBef>
            </a:pPr>
            <a:r>
              <a:rPr lang="en-US" dirty="0" smtClean="0"/>
              <a:t>Watch the screen for errors … review the log files under the QDT/logs directory as well.</a:t>
            </a:r>
          </a:p>
          <a:p>
            <a:pPr eaLnBrk="1" hangingPunct="1">
              <a:spcBef>
                <a:spcPct val="0"/>
              </a:spcBef>
            </a:pPr>
            <a:endParaRPr lang="en-US" dirty="0" smtClean="0"/>
          </a:p>
          <a:p>
            <a:pPr eaLnBrk="1" hangingPunct="1">
              <a:spcBef>
                <a:spcPct val="0"/>
              </a:spcBef>
            </a:pPr>
            <a:r>
              <a:rPr lang="en-US" dirty="0" smtClean="0"/>
              <a:t>For example:</a:t>
            </a:r>
          </a:p>
          <a:p>
            <a:pPr eaLnBrk="1" hangingPunct="1">
              <a:spcBef>
                <a:spcPct val="0"/>
              </a:spcBef>
            </a:pPr>
            <a:endParaRPr lang="en-US" dirty="0" smtClean="0"/>
          </a:p>
          <a:p>
            <a:pPr eaLnBrk="1" hangingPunct="1">
              <a:spcBef>
                <a:spcPct val="0"/>
              </a:spcBef>
            </a:pPr>
            <a:r>
              <a:rPr lang="en-US" dirty="0" smtClean="0"/>
              <a:t>[logs]# </a:t>
            </a:r>
            <a:r>
              <a:rPr lang="en-US" dirty="0" err="1" smtClean="0"/>
              <a:t>ls</a:t>
            </a:r>
            <a:endParaRPr lang="en-US" dirty="0" smtClean="0"/>
          </a:p>
          <a:p>
            <a:pPr eaLnBrk="1" hangingPunct="1">
              <a:spcBef>
                <a:spcPct val="0"/>
              </a:spcBef>
            </a:pPr>
            <a:r>
              <a:rPr lang="en-US" dirty="0" smtClean="0"/>
              <a:t>01batchCompile.log  packageinstalldone.log  </a:t>
            </a:r>
            <a:r>
              <a:rPr lang="en-US" dirty="0" err="1" smtClean="0"/>
              <a:t>package.properties</a:t>
            </a:r>
            <a:endParaRPr lang="en-US" dirty="0" smtClean="0"/>
          </a:p>
          <a:p>
            <a:pPr eaLnBrk="1" hangingPunct="1">
              <a:spcBef>
                <a:spcPct val="0"/>
              </a:spcBef>
            </a:pPr>
            <a:r>
              <a:rPr lang="en-US" dirty="0" smtClean="0"/>
              <a:t>install.log         package.log              qdtadmin.log</a:t>
            </a:r>
          </a:p>
          <a:p>
            <a:pPr eaLnBrk="1" hangingPunct="1">
              <a:spcBef>
                <a:spcPct val="0"/>
              </a:spcBef>
            </a:pPr>
            <a:r>
              <a:rPr lang="en-US" dirty="0" smtClean="0"/>
              <a:t>jar.log              packageoutput.txt     qdt.log</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a:noFill/>
          <a:ln/>
        </p:spPr>
        <p:txBody>
          <a:bodyPr/>
          <a:lstStyle/>
          <a:p>
            <a:pPr eaLnBrk="1" hangingPunct="1">
              <a:spcBef>
                <a:spcPct val="0"/>
              </a:spcBef>
            </a:pPr>
            <a:r>
              <a:rPr lang="en-US" dirty="0" smtClean="0"/>
              <a:t>Have your registration</a:t>
            </a:r>
            <a:r>
              <a:rPr lang="en-US" baseline="0" dirty="0" smtClean="0"/>
              <a:t> information ready</a:t>
            </a:r>
            <a:r>
              <a:rPr lang="en-US" dirty="0" smtClean="0"/>
              <a: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a:noFill/>
          <a:ln/>
        </p:spPr>
        <p:txBody>
          <a:bodyPr/>
          <a:lstStyle/>
          <a:p>
            <a:pPr eaLnBrk="1" hangingPunct="1">
              <a:spcBef>
                <a:spcPct val="0"/>
              </a:spcBef>
            </a:pPr>
            <a:r>
              <a:rPr lang="en-US" dirty="0" smtClean="0"/>
              <a:t>Daemons, Reporting Service,</a:t>
            </a:r>
            <a:r>
              <a:rPr lang="en-US" baseline="0" dirty="0" smtClean="0"/>
              <a:t> </a:t>
            </a:r>
            <a:r>
              <a:rPr lang="en-US" dirty="0" smtClean="0"/>
              <a:t>and other additional configuration options are discussed later in this course.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a:noFill/>
          <a:ln/>
        </p:spPr>
        <p:txBody>
          <a:bodyPr/>
          <a:lstStyle/>
          <a:p>
            <a:pPr eaLnBrk="1" hangingPunct="1">
              <a:spcBef>
                <a:spcPct val="0"/>
              </a:spcBef>
            </a:pPr>
            <a:r>
              <a:rPr lang="en-US" dirty="0" smtClean="0"/>
              <a:t>Back up the database after this step:</a:t>
            </a:r>
          </a:p>
          <a:p>
            <a:pPr eaLnBrk="1" hangingPunct="1">
              <a:spcBef>
                <a:spcPct val="0"/>
              </a:spcBef>
            </a:pPr>
            <a:endParaRPr lang="en-US" dirty="0" smtClean="0"/>
          </a:p>
          <a:p>
            <a:pPr eaLnBrk="1" hangingPunct="1">
              <a:spcBef>
                <a:spcPct val="0"/>
              </a:spcBef>
            </a:pPr>
            <a:r>
              <a:rPr lang="en-US" dirty="0" err="1" smtClean="0"/>
              <a:t>probkup</a:t>
            </a:r>
            <a:r>
              <a:rPr lang="en-US" dirty="0" smtClean="0"/>
              <a:t> </a:t>
            </a:r>
            <a:r>
              <a:rPr lang="en-US" dirty="0" err="1" smtClean="0"/>
              <a:t>dbname</a:t>
            </a:r>
            <a:r>
              <a:rPr lang="en-US" dirty="0" smtClean="0"/>
              <a:t> </a:t>
            </a:r>
            <a:r>
              <a:rPr lang="en-US" dirty="0" err="1" smtClean="0"/>
              <a:t>dbname.probkup</a:t>
            </a: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a:noFill/>
          <a:ln/>
        </p:spPr>
        <p:txBody>
          <a:bodyPr/>
          <a:lstStyle/>
          <a:p>
            <a:pPr eaLnBrk="1" hangingPunct="1">
              <a:spcBef>
                <a:spcPct val="0"/>
              </a:spcBef>
            </a:pPr>
            <a:r>
              <a:rPr lang="en-US" dirty="0" smtClean="0"/>
              <a:t>Used for running terminal mode sessions from within the .NET UI.</a:t>
            </a:r>
          </a:p>
          <a:p>
            <a:pPr eaLnBrk="1" hangingPunct="1">
              <a:spcBef>
                <a:spcPct val="0"/>
              </a:spcBef>
            </a:pPr>
            <a:endParaRPr lang="en-US" dirty="0" smtClean="0"/>
          </a:p>
          <a:p>
            <a:pPr eaLnBrk="1" hangingPunct="1">
              <a:spcBef>
                <a:spcPct val="0"/>
              </a:spcBef>
            </a:pPr>
            <a:r>
              <a:rPr lang="en-US" dirty="0" smtClean="0"/>
              <a:t>The values are examples only.</a:t>
            </a:r>
          </a:p>
          <a:p>
            <a:pPr eaLnBrk="1" hangingPunct="1">
              <a:spcBef>
                <a:spcPct val="0"/>
              </a:spcBef>
              <a:buFont typeface="Arial" pitchFamily="34" charset="0"/>
              <a:buChar char="•"/>
            </a:pPr>
            <a:r>
              <a:rPr lang="en-US" dirty="0" smtClean="0"/>
              <a:t> Script Pattern: The operating system string to scan for. Example - Login:</a:t>
            </a:r>
          </a:p>
          <a:p>
            <a:pPr eaLnBrk="1" hangingPunct="1">
              <a:spcBef>
                <a:spcPct val="0"/>
              </a:spcBef>
              <a:buFont typeface="Arial" pitchFamily="34" charset="0"/>
              <a:buChar char="•"/>
            </a:pPr>
            <a:r>
              <a:rPr lang="en-US" dirty="0" smtClean="0"/>
              <a:t> Script Value: The value to enter. Example – mfg</a:t>
            </a:r>
          </a:p>
          <a:p>
            <a:pPr eaLnBrk="1" hangingPunct="1">
              <a:spcBef>
                <a:spcPct val="0"/>
              </a:spcBef>
              <a:buFont typeface="Arial" pitchFamily="34" charset="0"/>
              <a:buChar char="•"/>
            </a:pPr>
            <a:r>
              <a:rPr lang="en-US" dirty="0" smtClean="0"/>
              <a:t> Script Status: The optional value used for debugging (appears in the Java Console on the client when tracing is enabled).</a:t>
            </a:r>
          </a:p>
          <a:p>
            <a:pPr eaLnBrk="1" hangingPunct="1">
              <a:spcBef>
                <a:spcPct val="0"/>
              </a:spcBef>
              <a:buFont typeface="Arial" pitchFamily="34" charset="0"/>
              <a:buNone/>
            </a:pPr>
            <a:endParaRPr lang="en-US" dirty="0" smtClean="0"/>
          </a:p>
          <a:p>
            <a:pPr eaLnBrk="1" hangingPunct="1">
              <a:spcBef>
                <a:spcPct val="0"/>
              </a:spcBef>
              <a:buFont typeface="Arial" pitchFamily="34" charset="0"/>
              <a:buNone/>
            </a:pPr>
            <a:r>
              <a:rPr lang="en-US" dirty="0" smtClean="0"/>
              <a:t>When the screen detects a script value of “Password” it prompts for a password, with verification. This password is blanked out on the screen.</a:t>
            </a:r>
          </a:p>
          <a:p>
            <a:pPr eaLnBrk="1" hangingPunct="1">
              <a:spcBef>
                <a:spcPct val="0"/>
              </a:spcBef>
            </a:pPr>
            <a:endParaRPr lang="en-US" dirty="0" smtClean="0"/>
          </a:p>
          <a:p>
            <a:pPr eaLnBrk="1" hangingPunct="1">
              <a:spcBef>
                <a:spcPct val="0"/>
              </a:spcBef>
            </a:pPr>
            <a:r>
              <a:rPr lang="en-US" dirty="0" smtClean="0"/>
              <a:t>Once the sequences for logging in are entered, enter the sequences for running the telnet script that QDT created. It is worth running the script manually to see if it works.</a:t>
            </a:r>
          </a:p>
          <a:p>
            <a:pPr eaLnBrk="1" hangingPunct="1">
              <a:spcBef>
                <a:spcPct val="0"/>
              </a:spcBef>
            </a:pPr>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To set up SSH, follow these steps: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1. Download granados200.tar.gz from the following link to a temporary directory:</a:t>
            </a:r>
          </a:p>
          <a:p>
            <a:pPr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smtClean="0"/>
              <a:t>http://www.routrek.co.jp/en/product/varaterm</a:t>
            </a:r>
          </a:p>
          <a:p>
            <a:pPr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Note: This file is not included with QAD software because of encryption export control laws.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2. Extract </a:t>
            </a:r>
            <a:r>
              <a:rPr lang="en-US" dirty="0" err="1" smtClean="0"/>
              <a:t>Routrek.granados.dll</a:t>
            </a:r>
            <a:r>
              <a:rPr lang="en-US" dirty="0" smtClean="0"/>
              <a:t> from the archive using </a:t>
            </a:r>
            <a:r>
              <a:rPr lang="en-US" dirty="0" err="1" smtClean="0"/>
              <a:t>gunzip</a:t>
            </a:r>
            <a:r>
              <a:rPr lang="en-US" dirty="0" smtClean="0"/>
              <a:t> and tar. Use version 2.0.0.0 of the DLL signed by </a:t>
            </a:r>
            <a:r>
              <a:rPr lang="en-US" dirty="0" err="1" smtClean="0"/>
              <a:t>Routrek</a:t>
            </a:r>
            <a:r>
              <a:rPr lang="en-US" dirty="0" smtClean="0"/>
              <a:t> Networks or SSH does not work.</a:t>
            </a:r>
          </a:p>
          <a:p>
            <a:pPr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The </a:t>
            </a:r>
            <a:r>
              <a:rPr lang="en-US" dirty="0" err="1" smtClean="0"/>
              <a:t>gunzip</a:t>
            </a:r>
            <a:r>
              <a:rPr lang="en-US" dirty="0" smtClean="0"/>
              <a:t> and tar programs are Linux/UNIX utilities. Some WinZip versions support *.</a:t>
            </a:r>
            <a:r>
              <a:rPr lang="en-US" dirty="0" err="1" smtClean="0"/>
              <a:t>tar.gz</a:t>
            </a:r>
            <a:r>
              <a:rPr lang="en-US" dirty="0" smtClean="0"/>
              <a:t> files.</a:t>
            </a:r>
          </a:p>
          <a:p>
            <a:pPr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a. Create granados200.tar:</a:t>
            </a:r>
          </a:p>
          <a:p>
            <a:pPr marL="137160"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err="1" smtClean="0"/>
              <a:t>gunzip</a:t>
            </a:r>
            <a:r>
              <a:rPr lang="en-US" dirty="0" smtClean="0"/>
              <a:t> granados200.tar.gz</a:t>
            </a:r>
          </a:p>
          <a:p>
            <a:pPr marL="137160"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b. Extract the tar archive:</a:t>
            </a:r>
          </a:p>
          <a:p>
            <a:pPr marL="137160"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smtClean="0"/>
              <a:t>tar -</a:t>
            </a:r>
            <a:r>
              <a:rPr lang="en-US" dirty="0" err="1" smtClean="0"/>
              <a:t>xf</a:t>
            </a:r>
            <a:r>
              <a:rPr lang="en-US" dirty="0" smtClean="0"/>
              <a:t> granados200.tar</a:t>
            </a:r>
          </a:p>
          <a:p>
            <a:pPr marL="137160"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The DLL file is located in the temporary directory’s /bin directory.</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3. Copy the DLL to &lt;</a:t>
            </a:r>
            <a:r>
              <a:rPr lang="en-US" dirty="0" err="1" smtClean="0"/>
              <a:t>tomcat_install_directory</a:t>
            </a:r>
            <a:r>
              <a:rPr lang="en-US" dirty="0" smtClean="0"/>
              <a:t>&gt;/</a:t>
            </a:r>
            <a:r>
              <a:rPr lang="en-US" dirty="0" err="1" smtClean="0"/>
              <a:t>webapps</a:t>
            </a:r>
            <a:r>
              <a:rPr lang="en-US" dirty="0" smtClean="0"/>
              <a:t>/&lt;</a:t>
            </a:r>
            <a:r>
              <a:rPr lang="en-US" dirty="0" err="1" smtClean="0"/>
              <a:t>qadhome</a:t>
            </a:r>
            <a:r>
              <a:rPr lang="en-US" dirty="0" smtClean="0"/>
              <a:t>&gt;, the default location.</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4. Open qaduiConfig.xml in &lt;</a:t>
            </a:r>
            <a:r>
              <a:rPr lang="en-US" dirty="0" err="1" smtClean="0"/>
              <a:t>tomcat_install_directory</a:t>
            </a:r>
            <a:r>
              <a:rPr lang="en-US" dirty="0" smtClean="0"/>
              <a:t>&gt;/</a:t>
            </a:r>
            <a:r>
              <a:rPr lang="en-US" dirty="0" err="1" smtClean="0"/>
              <a:t>webapps</a:t>
            </a:r>
            <a:r>
              <a:rPr lang="en-US" dirty="0" smtClean="0"/>
              <a:t>/ &lt;</a:t>
            </a:r>
            <a:r>
              <a:rPr lang="en-US" dirty="0" err="1" smtClean="0"/>
              <a:t>qadhome</a:t>
            </a:r>
            <a:r>
              <a:rPr lang="en-US" dirty="0" smtClean="0"/>
              <a:t>&gt;/client/</a:t>
            </a:r>
            <a:r>
              <a:rPr lang="en-US" dirty="0" err="1" smtClean="0"/>
              <a:t>configs</a:t>
            </a:r>
            <a:r>
              <a:rPr lang="en-US" dirty="0" smtClean="0"/>
              <a:t> where </a:t>
            </a:r>
            <a:r>
              <a:rPr lang="en-US" dirty="0" err="1" smtClean="0"/>
              <a:t>qaduiConfig</a:t>
            </a:r>
            <a:r>
              <a:rPr lang="en-US" dirty="0" smtClean="0"/>
              <a:t> is your QAD UI configuration name.</a:t>
            </a:r>
          </a:p>
          <a:p>
            <a:pPr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Note: The client session file defines the client session characteristics of the QAD .NET UI. By default, the file is located in:</a:t>
            </a:r>
          </a:p>
          <a:p>
            <a:pPr marL="137160"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smtClean="0"/>
              <a:t>&lt;</a:t>
            </a:r>
            <a:r>
              <a:rPr lang="en-US" dirty="0" err="1" smtClean="0"/>
              <a:t>tomcat_install_directory</a:t>
            </a:r>
            <a:r>
              <a:rPr lang="en-US" dirty="0" smtClean="0"/>
              <a:t>&gt;/</a:t>
            </a:r>
            <a:r>
              <a:rPr lang="en-US" dirty="0" err="1" smtClean="0"/>
              <a:t>webapps</a:t>
            </a:r>
            <a:r>
              <a:rPr lang="en-US" dirty="0" smtClean="0"/>
              <a:t>/&lt;</a:t>
            </a:r>
            <a:r>
              <a:rPr lang="en-US" dirty="0" err="1" smtClean="0"/>
              <a:t>qadhome</a:t>
            </a:r>
            <a:r>
              <a:rPr lang="en-US" dirty="0" smtClean="0"/>
              <a:t>&gt;/configurations/default/client-session.xml</a:t>
            </a:r>
          </a:p>
          <a:p>
            <a:pPr marL="137160"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In the following step, the elements you must edit in client-session.xml include &lt;</a:t>
            </a:r>
            <a:r>
              <a:rPr lang="en-US" dirty="0" err="1" smtClean="0"/>
              <a:t>ssh_provider_url</a:t>
            </a:r>
            <a:r>
              <a:rPr lang="en-US" dirty="0" smtClean="0"/>
              <a:t>&gt; and &lt;</a:t>
            </a:r>
            <a:r>
              <a:rPr lang="en-US" dirty="0" err="1" smtClean="0"/>
              <a:t>terminal_protocol</a:t>
            </a:r>
            <a:r>
              <a:rPr lang="en-US" dirty="0" smtClean="0"/>
              <a:t>&gt;.</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5. Make the following changes:</a:t>
            </a:r>
          </a:p>
          <a:p>
            <a:pPr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a. Update the DLL file location:</a:t>
            </a:r>
          </a:p>
          <a:p>
            <a:pPr marL="137160" indent="-228600" eaLnBrk="1" fontAlgn="auto" hangingPunct="1">
              <a:spcBef>
                <a:spcPts val="0"/>
              </a:spcBef>
              <a:spcAft>
                <a:spcPts val="0"/>
              </a:spcAft>
              <a:buNone/>
              <a:defRPr/>
            </a:pPr>
            <a:endParaRPr lang="en-US" dirty="0" smtClean="0"/>
          </a:p>
          <a:p>
            <a:pPr marL="228600" eaLnBrk="1" fontAlgn="auto" hangingPunct="1">
              <a:spcBef>
                <a:spcPts val="0"/>
              </a:spcBef>
              <a:spcAft>
                <a:spcPts val="0"/>
              </a:spcAft>
              <a:defRPr/>
            </a:pPr>
            <a:r>
              <a:rPr lang="en-US" dirty="0" smtClean="0"/>
              <a:t>&lt;add key="</a:t>
            </a:r>
            <a:r>
              <a:rPr lang="en-US" dirty="0" err="1" smtClean="0"/>
              <a:t>SshProviderUrl</a:t>
            </a:r>
            <a:r>
              <a:rPr lang="en-US" dirty="0" smtClean="0"/>
              <a:t>" value="${</a:t>
            </a:r>
            <a:r>
              <a:rPr lang="en-US" dirty="0" err="1" smtClean="0"/>
              <a:t>HomeServer</a:t>
            </a:r>
            <a:r>
              <a:rPr lang="en-US" dirty="0" smtClean="0"/>
              <a:t>}/ </a:t>
            </a:r>
            <a:r>
              <a:rPr lang="en-US" dirty="0" err="1" smtClean="0"/>
              <a:t>Routrek.granados.dll</a:t>
            </a:r>
            <a:r>
              <a:rPr lang="en-US" dirty="0" smtClean="0"/>
              <a:t>" /&gt; </a:t>
            </a:r>
          </a:p>
          <a:p>
            <a:pPr marL="137160"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smtClean="0"/>
              <a:t>${</a:t>
            </a:r>
            <a:r>
              <a:rPr lang="en-US" dirty="0" err="1" smtClean="0"/>
              <a:t>HomeServer</a:t>
            </a:r>
            <a:r>
              <a:rPr lang="en-US" dirty="0" smtClean="0"/>
              <a:t>} is automatically replaced with the </a:t>
            </a:r>
            <a:r>
              <a:rPr lang="en-US" dirty="0" err="1" smtClean="0"/>
              <a:t>HomeServer</a:t>
            </a:r>
            <a:r>
              <a:rPr lang="en-US" dirty="0" smtClean="0"/>
              <a:t> configuration value defined at installation time. All ${&lt;variable&gt;} references are resolved against other configuration keys. If a key is not found, the string is not replaced.</a:t>
            </a:r>
          </a:p>
          <a:p>
            <a:pPr marL="137160"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b.</a:t>
            </a:r>
            <a:r>
              <a:rPr lang="en-US" baseline="0" dirty="0" smtClean="0"/>
              <a:t> </a:t>
            </a:r>
            <a:r>
              <a:rPr lang="en-US" dirty="0" smtClean="0"/>
              <a:t>Change the terminal protocol entry from telnet to SSH1 or SSH2 (SSH2 is preferred because it is more secure):</a:t>
            </a:r>
          </a:p>
          <a:p>
            <a:pPr marL="137160"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smtClean="0"/>
              <a:t>&lt;add key="</a:t>
            </a:r>
            <a:r>
              <a:rPr lang="en-US" dirty="0" err="1" smtClean="0"/>
              <a:t>TerminalProtocol</a:t>
            </a:r>
            <a:r>
              <a:rPr lang="en-US" dirty="0" smtClean="0"/>
              <a:t>" value="SSH2" /&gt;</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6. Save the configuration file.</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7. Repeat these steps for default.xml in the same directory.</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8. In User Option Telnet Maintenance (36.4.14), change the port from 23 to 22 (the default port for SSH).</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a:noFill/>
          <a:ln/>
        </p:spPr>
        <p:txBody>
          <a:bodyPr/>
          <a:lstStyle/>
          <a:p>
            <a:pPr eaLnBrk="1" hangingPunct="1">
              <a:spcBef>
                <a:spcPct val="0"/>
              </a:spcBef>
            </a:pPr>
            <a:endParaRPr lang="en-US" smtClean="0">
              <a:solidFill>
                <a:srgbClr val="737373"/>
              </a:solidFill>
            </a:endParaRPr>
          </a:p>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a:noFill/>
          <a:ln/>
        </p:spPr>
        <p:txBody>
          <a:bodyPr/>
          <a:lstStyle/>
          <a:p>
            <a:pPr eaLnBrk="1" hangingPunct="1">
              <a:spcBef>
                <a:spcPct val="0"/>
              </a:spcBef>
            </a:pPr>
            <a:r>
              <a:rPr lang="en-US" dirty="0" smtClean="0"/>
              <a:t>If there are no idle sessions, enter Update Configuration Settings and verify that the Startup Script settings are correct. The QDT initially sets these settings during the configuration phase. Once they are correct, restart the connection manager and check for green/idle sessions.</a:t>
            </a:r>
          </a:p>
          <a:p>
            <a:pPr eaLnBrk="1" hangingPunct="1">
              <a:spcBef>
                <a:spcPct val="0"/>
              </a:spcBef>
            </a:pP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a:noFill/>
          <a:ln/>
        </p:spPr>
        <p:txBody>
          <a:bodyPr/>
          <a:lstStyle/>
          <a:p>
            <a:pPr eaLnBrk="1" hangingPunct="1">
              <a:spcBef>
                <a:spcPct val="0"/>
              </a:spcBef>
            </a:pPr>
            <a:r>
              <a:rPr lang="en-US" dirty="0" smtClean="0"/>
              <a:t>The installation can take quite a while across a Wide Area Network.</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noFill/>
          <a:ln>
            <a:solidFill>
              <a:srgbClr val="000000"/>
            </a:solidFill>
            <a:miter lim="800000"/>
            <a:headEnd/>
            <a:tailEnd/>
          </a:ln>
        </p:spPr>
      </p:sp>
      <p:sp>
        <p:nvSpPr>
          <p:cNvPr id="105474"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bwMode="auto">
          <a:noFill/>
          <a:ln>
            <a:solidFill>
              <a:srgbClr val="000000"/>
            </a:solidFill>
            <a:miter lim="800000"/>
            <a:headEnd/>
            <a:tailEnd/>
          </a:ln>
        </p:spPr>
      </p:sp>
      <p:sp>
        <p:nvSpPr>
          <p:cNvPr id="10752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bwMode="auto">
          <a:noFill/>
          <a:ln>
            <a:solidFill>
              <a:srgbClr val="000000"/>
            </a:solidFill>
            <a:miter lim="800000"/>
            <a:headEnd/>
            <a:tailEnd/>
          </a:ln>
        </p:spPr>
      </p:sp>
      <p:sp>
        <p:nvSpPr>
          <p:cNvPr id="1095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p:cNvSpPr>
          <p:nvPr>
            <p:ph type="sldImg"/>
          </p:nvPr>
        </p:nvSpPr>
        <p:spPr bwMode="auto">
          <a:noFill/>
          <a:ln>
            <a:solidFill>
              <a:srgbClr val="000000"/>
            </a:solidFill>
            <a:miter lim="800000"/>
            <a:headEnd/>
            <a:tailEnd/>
          </a:ln>
        </p:spPr>
      </p:sp>
      <p:sp>
        <p:nvSpPr>
          <p:cNvPr id="1136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The procedure for installing QAD Enterprise Edition is:</a:t>
            </a:r>
          </a:p>
          <a:p>
            <a:pPr eaLnBrk="1" hangingPunct="1">
              <a:spcBef>
                <a:spcPct val="0"/>
              </a:spcBef>
            </a:pPr>
            <a:endParaRPr lang="en-US" dirty="0" smtClean="0"/>
          </a:p>
          <a:p>
            <a:pPr marL="228600" indent="-228600" eaLnBrk="1" hangingPunct="1">
              <a:spcBef>
                <a:spcPct val="0"/>
              </a:spcBef>
              <a:buAutoNum type="arabicPeriod"/>
            </a:pPr>
            <a:r>
              <a:rPr lang="en-US" dirty="0" smtClean="0"/>
              <a:t>Determine if your system hardware, software, and configuration meet the requirements for Enterprise Edition installation. Set up your system according to the requirements defined in this chapter or with the assistance of QAD Services.</a:t>
            </a:r>
          </a:p>
          <a:p>
            <a:pPr marL="228600" indent="-228600" eaLnBrk="1" hangingPunct="1">
              <a:spcBef>
                <a:spcPct val="0"/>
              </a:spcBef>
              <a:buNone/>
            </a:pPr>
            <a:endParaRPr lang="en-US" dirty="0" smtClean="0"/>
          </a:p>
          <a:p>
            <a:pPr marL="228600" indent="-228600" eaLnBrk="1" hangingPunct="1">
              <a:spcBef>
                <a:spcPct val="0"/>
              </a:spcBef>
              <a:buFont typeface="+mj-lt"/>
              <a:buAutoNum type="arabicPeriod" startAt="2"/>
            </a:pPr>
            <a:r>
              <a:rPr lang="en-US" dirty="0" smtClean="0"/>
              <a:t>Install QDT.</a:t>
            </a:r>
          </a:p>
          <a:p>
            <a:pPr marL="228600" indent="-228600" eaLnBrk="1" hangingPunct="1">
              <a:spcBef>
                <a:spcPct val="0"/>
              </a:spcBef>
              <a:buNone/>
            </a:pPr>
            <a:endParaRPr lang="en-US" dirty="0" smtClean="0"/>
          </a:p>
          <a:p>
            <a:pPr marL="228600" indent="-228600" eaLnBrk="1" hangingPunct="1">
              <a:spcBef>
                <a:spcPct val="0"/>
              </a:spcBef>
              <a:buFont typeface="+mj-lt"/>
              <a:buAutoNum type="arabicPeriod" startAt="3"/>
            </a:pPr>
            <a:r>
              <a:rPr lang="en-US" dirty="0" smtClean="0"/>
              <a:t>Launch QDT. It reads the product image and displays a choice of products and components to install.</a:t>
            </a:r>
          </a:p>
          <a:p>
            <a:pPr eaLnBrk="1" hangingPunct="1">
              <a:spcBef>
                <a:spcPct val="0"/>
              </a:spcBef>
            </a:pPr>
            <a:endParaRPr lang="en-US" dirty="0" smtClean="0"/>
          </a:p>
          <a:p>
            <a:pPr marL="228600" eaLnBrk="1" hangingPunct="1">
              <a:spcBef>
                <a:spcPct val="0"/>
              </a:spcBef>
            </a:pPr>
            <a:r>
              <a:rPr lang="en-US" dirty="0" smtClean="0"/>
              <a:t>Select the appropriate products and components.</a:t>
            </a:r>
          </a:p>
          <a:p>
            <a:pPr eaLnBrk="1" hangingPunct="1">
              <a:spcBef>
                <a:spcPct val="0"/>
              </a:spcBef>
            </a:pPr>
            <a:endParaRPr lang="en-US" dirty="0" smtClean="0"/>
          </a:p>
          <a:p>
            <a:pPr marL="228600" eaLnBrk="1" hangingPunct="1">
              <a:spcBef>
                <a:spcPct val="0"/>
              </a:spcBef>
            </a:pPr>
            <a:r>
              <a:rPr lang="en-US" dirty="0" smtClean="0"/>
              <a:t>QDT automatically discovers system information, such as the location of required software, by reading environment variable settings.</a:t>
            </a:r>
          </a:p>
          <a:p>
            <a:pPr eaLnBrk="1" hangingPunct="1">
              <a:spcBef>
                <a:spcPct val="0"/>
              </a:spcBef>
            </a:pPr>
            <a:endParaRPr lang="en-US" dirty="0" smtClean="0"/>
          </a:p>
          <a:p>
            <a:pPr marL="228600" indent="-228600" eaLnBrk="1" hangingPunct="1">
              <a:spcBef>
                <a:spcPct val="0"/>
              </a:spcBef>
              <a:buFont typeface="+mj-lt"/>
              <a:buAutoNum type="arabicPeriod" startAt="4"/>
            </a:pPr>
            <a:r>
              <a:rPr lang="en-US" dirty="0" smtClean="0"/>
              <a:t>You perform a default or custom Enterprise Edition installation. QDT installs and configures the selected products and components using default configuration values generated during the auto-discovery process or using your custom configuration values.</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5"/>
            </a:pPr>
            <a:r>
              <a:rPr lang="en-US" dirty="0" smtClean="0"/>
              <a:t>Following QAD Enterprise Edition installation, you configure the Enterprise Edition environment.</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6"/>
            </a:pPr>
            <a:r>
              <a:rPr lang="en-US" dirty="0" smtClean="0"/>
              <a:t>You start up a character-based user interface (CHUI) session and enter license information.</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7"/>
            </a:pPr>
            <a:r>
              <a:rPr lang="en-US" dirty="0" smtClean="0"/>
              <a:t>You start your new Enterprise Edition installation and log in.</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8"/>
            </a:pPr>
            <a:r>
              <a:rPr lang="en-US" dirty="0" smtClean="0"/>
              <a:t>You perform any needed post-deployment configuration.</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pPr eaLnBrk="1" hangingPunct="1">
              <a:spcBef>
                <a:spcPct val="0"/>
              </a:spcBef>
            </a:pPr>
            <a:r>
              <a:rPr lang="en-US" baseline="0" dirty="0" smtClean="0"/>
              <a:t>E</a:t>
            </a:r>
            <a:r>
              <a:rPr lang="en-US" dirty="0" smtClean="0"/>
              <a:t>nsure the codepage in $CATALINA_HOME/conf/tomcat-users.xml is utf-8 (Linux/UNIX/Windows) or windows-1252 (Windows).</a:t>
            </a:r>
          </a:p>
          <a:p>
            <a:pPr eaLnBrk="1" hangingPunct="1">
              <a:spcBef>
                <a:spcPct val="0"/>
              </a:spcBef>
            </a:pPr>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p:cNvSpPr>
          <p:nvPr>
            <p:ph type="sldImg"/>
          </p:nvPr>
        </p:nvSpPr>
        <p:spPr bwMode="auto">
          <a:noFill/>
          <a:ln>
            <a:solidFill>
              <a:srgbClr val="000000"/>
            </a:solidFill>
            <a:miter lim="800000"/>
            <a:headEnd/>
            <a:tailEnd/>
          </a:ln>
        </p:spPr>
      </p:sp>
      <p:sp>
        <p:nvSpPr>
          <p:cNvPr id="123906" name="Notes Placeholder 2"/>
          <p:cNvSpPr>
            <a:spLocks noGrp="1"/>
          </p:cNvSpPr>
          <p:nvPr>
            <p:ph type="body" idx="1"/>
          </p:nvPr>
        </p:nvSpPr>
        <p:spPr>
          <a:noFill/>
          <a:ln/>
        </p:spPr>
        <p:txBody>
          <a:bodyPr/>
          <a:lstStyle/>
          <a:p>
            <a:pPr eaLnBrk="1" hangingPunct="1">
              <a:spcBef>
                <a:spcPct val="0"/>
              </a:spcBef>
            </a:pPr>
            <a:r>
              <a:rPr lang="en-US" dirty="0" smtClean="0"/>
              <a:t>The Tomcat user ID and password are in $CATALINA_HOME/conf/tomcat-users.xml.</a:t>
            </a:r>
          </a:p>
          <a:p>
            <a:pPr eaLnBrk="1" hangingPunct="1">
              <a:spcBef>
                <a:spcPct val="0"/>
              </a:spcBef>
            </a:pPr>
            <a:endParaRPr lang="en-US" dirty="0" smtClean="0"/>
          </a:p>
          <a:p>
            <a:pPr eaLnBrk="1" hangingPunct="1">
              <a:spcBef>
                <a:spcPct val="0"/>
              </a:spcBef>
            </a:pPr>
            <a:r>
              <a:rPr lang="en-US" baseline="0" dirty="0" smtClean="0"/>
              <a:t>E</a:t>
            </a:r>
            <a:r>
              <a:rPr lang="en-US" dirty="0" smtClean="0"/>
              <a:t>nsure the codepage in $CATALINA_HOME/conf/tomcat-users.xml is utf-8 (Linux/UNIX/Windows) or windows-1252 (Windows).</a:t>
            </a:r>
          </a:p>
          <a:p>
            <a:pPr eaLnBrk="1" hangingPunct="1">
              <a:spcBef>
                <a:spcPct val="0"/>
              </a:spcBef>
            </a:pPr>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p:cNvSpPr>
          <p:nvPr>
            <p:ph type="sldImg"/>
          </p:nvPr>
        </p:nvSpPr>
        <p:spPr bwMode="auto">
          <a:noFill/>
          <a:ln>
            <a:solidFill>
              <a:srgbClr val="000000"/>
            </a:solidFill>
            <a:miter lim="800000"/>
            <a:headEnd/>
            <a:tailEnd/>
          </a:ln>
        </p:spPr>
      </p:sp>
      <p:sp>
        <p:nvSpPr>
          <p:cNvPr id="125954" name="Notes Placeholder 2"/>
          <p:cNvSpPr>
            <a:spLocks noGrp="1"/>
          </p:cNvSpPr>
          <p:nvPr>
            <p:ph type="body" idx="1"/>
          </p:nvPr>
        </p:nvSpPr>
        <p:spPr>
          <a:noFill/>
          <a:ln/>
        </p:spPr>
        <p:txBody>
          <a:bodyPr/>
          <a:lstStyle/>
          <a:p>
            <a:pPr eaLnBrk="1" hangingPunct="1">
              <a:spcBef>
                <a:spcPct val="0"/>
              </a:spcBef>
            </a:pPr>
            <a:r>
              <a:rPr lang="en-US" i="0" dirty="0" smtClean="0"/>
              <a:t>Select Execute.</a:t>
            </a:r>
          </a:p>
          <a:p>
            <a:pPr eaLnBrk="1" hangingPunct="1">
              <a:spcBef>
                <a:spcPct val="0"/>
              </a:spcBef>
            </a:pPr>
            <a:endParaRPr lang="en-US" i="0" dirty="0" smtClean="0"/>
          </a:p>
          <a:p>
            <a:pPr eaLnBrk="1" hangingPunct="1">
              <a:spcBef>
                <a:spcPct val="0"/>
              </a:spcBef>
            </a:pPr>
            <a:r>
              <a:rPr lang="en-US" i="0" dirty="0" smtClean="0"/>
              <a:t>The </a:t>
            </a:r>
            <a:r>
              <a:rPr lang="en-US" i="0" dirty="0" err="1" smtClean="0"/>
              <a:t>QXtend</a:t>
            </a:r>
            <a:r>
              <a:rPr lang="en-US" i="0" dirty="0" smtClean="0"/>
              <a:t> installation is integrated within QDT and usually occurs successfully. However, user errors such as providing incorrect installation parameters or changing the environment (for example, shutting down Tomcat during the installation) can result in an unsuccessful </a:t>
            </a:r>
            <a:r>
              <a:rPr lang="en-US" i="0" dirty="0" err="1" smtClean="0"/>
              <a:t>QXtend</a:t>
            </a:r>
            <a:r>
              <a:rPr lang="en-US" i="0" dirty="0" smtClean="0"/>
              <a:t> installation.</a:t>
            </a:r>
          </a:p>
          <a:p>
            <a:pPr eaLnBrk="1" hangingPunct="1">
              <a:spcBef>
                <a:spcPct val="0"/>
              </a:spcBef>
            </a:pPr>
            <a:endParaRPr lang="en-US" i="0" dirty="0" smtClean="0"/>
          </a:p>
          <a:p>
            <a:pPr eaLnBrk="1" hangingPunct="1">
              <a:spcBef>
                <a:spcPct val="0"/>
              </a:spcBef>
            </a:pPr>
            <a:r>
              <a:rPr lang="en-US" i="0" dirty="0" smtClean="0"/>
              <a:t>Two files are key to resolving an unsuccessful </a:t>
            </a:r>
            <a:r>
              <a:rPr lang="en-US" i="0" dirty="0" err="1" smtClean="0"/>
              <a:t>QXtend</a:t>
            </a:r>
            <a:r>
              <a:rPr lang="en-US" i="0" dirty="0" smtClean="0"/>
              <a:t> installation:</a:t>
            </a:r>
          </a:p>
          <a:p>
            <a:pPr eaLnBrk="1" hangingPunct="1">
              <a:spcBef>
                <a:spcPct val="0"/>
              </a:spcBef>
            </a:pPr>
            <a:endParaRPr lang="en-US" i="0" dirty="0" smtClean="0"/>
          </a:p>
          <a:p>
            <a:pPr eaLnBrk="1" hangingPunct="1">
              <a:spcBef>
                <a:spcPct val="0"/>
              </a:spcBef>
              <a:buFont typeface="Arial" pitchFamily="34" charset="0"/>
              <a:buChar char="•"/>
            </a:pPr>
            <a:r>
              <a:rPr lang="en-US" i="0" dirty="0" smtClean="0"/>
              <a:t> &lt;</a:t>
            </a:r>
            <a:r>
              <a:rPr lang="en-US" i="0" dirty="0" err="1" smtClean="0"/>
              <a:t>qxtend_install_directory</a:t>
            </a:r>
            <a:r>
              <a:rPr lang="en-US" i="0" dirty="0" smtClean="0"/>
              <a:t>&gt;/repository.xml controls the </a:t>
            </a:r>
            <a:r>
              <a:rPr lang="en-US" i="0" dirty="0" err="1" smtClean="0"/>
              <a:t>QXtend</a:t>
            </a:r>
            <a:r>
              <a:rPr lang="en-US" i="0" dirty="0" smtClean="0"/>
              <a:t> installation. It holds all of the installation configuration parameters propagated from QDT. It also holds the Progress information about which components were installed.</a:t>
            </a:r>
          </a:p>
          <a:p>
            <a:pPr eaLnBrk="1" hangingPunct="1">
              <a:spcBef>
                <a:spcPct val="0"/>
              </a:spcBef>
              <a:buFont typeface="Arial" pitchFamily="34" charset="0"/>
              <a:buNone/>
            </a:pPr>
            <a:endParaRPr lang="en-US" i="0" dirty="0" smtClean="0"/>
          </a:p>
          <a:p>
            <a:pPr eaLnBrk="1" hangingPunct="1">
              <a:spcBef>
                <a:spcPct val="0"/>
              </a:spcBef>
              <a:buFont typeface="Arial" pitchFamily="34" charset="0"/>
              <a:buChar char="•"/>
            </a:pPr>
            <a:r>
              <a:rPr lang="en-US" i="0" dirty="0" smtClean="0"/>
              <a:t> &lt;</a:t>
            </a:r>
            <a:r>
              <a:rPr lang="en-US" i="0" dirty="0" err="1" smtClean="0"/>
              <a:t>qdt_install_directory</a:t>
            </a:r>
            <a:r>
              <a:rPr lang="en-US" i="0" dirty="0" smtClean="0"/>
              <a:t>&gt;/</a:t>
            </a:r>
            <a:r>
              <a:rPr lang="en-US" i="0" dirty="0" err="1" smtClean="0"/>
              <a:t>envs</a:t>
            </a:r>
            <a:r>
              <a:rPr lang="en-US" i="0" dirty="0" smtClean="0"/>
              <a:t>/&lt;environment&gt;/scripts/antCmd.log records all of the </a:t>
            </a:r>
            <a:r>
              <a:rPr lang="en-US" i="0" dirty="0" err="1" smtClean="0"/>
              <a:t>QXtend</a:t>
            </a:r>
            <a:r>
              <a:rPr lang="en-US" i="0" dirty="0" smtClean="0"/>
              <a:t> status installation output information.</a:t>
            </a:r>
          </a:p>
          <a:p>
            <a:pPr eaLnBrk="1" hangingPunct="1">
              <a:spcBef>
                <a:spcPct val="0"/>
              </a:spcBef>
            </a:pPr>
            <a:endParaRPr lang="en-US" i="0" dirty="0" smtClean="0"/>
          </a:p>
          <a:p>
            <a:pPr eaLnBrk="1" hangingPunct="1">
              <a:spcBef>
                <a:spcPct val="0"/>
              </a:spcBef>
            </a:pPr>
            <a:r>
              <a:rPr lang="en-US" i="0" dirty="0" smtClean="0"/>
              <a:t>If you first look at &lt;</a:t>
            </a:r>
            <a:r>
              <a:rPr lang="en-US" i="0" dirty="0" err="1" smtClean="0"/>
              <a:t>qxtend_install_directory</a:t>
            </a:r>
            <a:r>
              <a:rPr lang="en-US" i="0" dirty="0" smtClean="0"/>
              <a:t>&gt;/repository.xml, you can identify which components are marked as “Incomplete” and which subsequent routines have a status of “error.” Once you identify the routine, you can look for it in the log file.</a:t>
            </a:r>
          </a:p>
          <a:p>
            <a:pPr eaLnBrk="1" hangingPunct="1">
              <a:spcBef>
                <a:spcPct val="0"/>
              </a:spcBef>
            </a:pPr>
            <a:endParaRPr lang="en-US" i="0" dirty="0" smtClean="0"/>
          </a:p>
          <a:p>
            <a:pPr eaLnBrk="1" hangingPunct="1">
              <a:spcBef>
                <a:spcPct val="0"/>
              </a:spcBef>
            </a:pPr>
            <a:r>
              <a:rPr lang="en-US" i="0" dirty="0" smtClean="0"/>
              <a:t>There are three ways to correct an unsuccessful installation. The first is to reattempt the </a:t>
            </a:r>
            <a:r>
              <a:rPr lang="en-US" i="0" dirty="0" err="1" smtClean="0"/>
              <a:t>QXtend</a:t>
            </a:r>
            <a:r>
              <a:rPr lang="en-US" i="0" dirty="0" smtClean="0"/>
              <a:t> installation from QDT.</a:t>
            </a:r>
          </a:p>
          <a:p>
            <a:pPr eaLnBrk="1" hangingPunct="1">
              <a:spcBef>
                <a:spcPct val="0"/>
              </a:spcBef>
            </a:pPr>
            <a:endParaRPr lang="en-US" i="0" dirty="0" smtClean="0"/>
          </a:p>
          <a:p>
            <a:pPr eaLnBrk="1" hangingPunct="1">
              <a:spcBef>
                <a:spcPct val="0"/>
              </a:spcBef>
            </a:pPr>
            <a:r>
              <a:rPr lang="en-US" i="0" dirty="0" smtClean="0"/>
              <a:t>Another option is to totally remove </a:t>
            </a:r>
            <a:r>
              <a:rPr lang="en-US" i="0" dirty="0" err="1" smtClean="0"/>
              <a:t>QXtend</a:t>
            </a:r>
            <a:r>
              <a:rPr lang="en-US" i="0" dirty="0" smtClean="0"/>
              <a:t> and use QDT to install </a:t>
            </a:r>
            <a:r>
              <a:rPr lang="en-US" i="0" dirty="0" err="1" smtClean="0"/>
              <a:t>QXtend</a:t>
            </a:r>
            <a:r>
              <a:rPr lang="en-US" i="0" dirty="0" smtClean="0"/>
              <a:t> again. This task is done as follows:</a:t>
            </a:r>
          </a:p>
          <a:p>
            <a:pPr eaLnBrk="1" hangingPunct="1">
              <a:spcBef>
                <a:spcPct val="0"/>
              </a:spcBef>
            </a:pPr>
            <a:endParaRPr lang="en-US" i="0" dirty="0" smtClean="0"/>
          </a:p>
          <a:p>
            <a:pPr eaLnBrk="1" hangingPunct="1">
              <a:spcBef>
                <a:spcPct val="0"/>
              </a:spcBef>
            </a:pPr>
            <a:r>
              <a:rPr lang="en-US" i="0" dirty="0" smtClean="0"/>
              <a:t>1. Move $TOMCAT/</a:t>
            </a:r>
            <a:r>
              <a:rPr lang="en-US" i="0" dirty="0" err="1" smtClean="0"/>
              <a:t>webapps</a:t>
            </a:r>
            <a:r>
              <a:rPr lang="en-US" i="0" dirty="0" smtClean="0"/>
              <a:t>/</a:t>
            </a:r>
            <a:r>
              <a:rPr lang="en-US" i="0" dirty="0" err="1" smtClean="0"/>
              <a:t>qxo.war</a:t>
            </a:r>
            <a:r>
              <a:rPr lang="en-US" i="0" dirty="0" smtClean="0"/>
              <a:t> to &lt;</a:t>
            </a:r>
            <a:r>
              <a:rPr lang="en-US" i="0" dirty="0" err="1" smtClean="0"/>
              <a:t>qdt_install_directory</a:t>
            </a:r>
            <a:r>
              <a:rPr lang="en-US" i="0" dirty="0" smtClean="0"/>
              <a:t>&gt;\build\</a:t>
            </a:r>
            <a:r>
              <a:rPr lang="en-US" i="0" dirty="0" err="1" smtClean="0"/>
              <a:t>QXRepository</a:t>
            </a:r>
            <a:r>
              <a:rPr lang="en-US" i="0" dirty="0" smtClean="0"/>
              <a:t>\Outbound\qxo-ui.war.</a:t>
            </a:r>
          </a:p>
          <a:p>
            <a:pPr eaLnBrk="1" hangingPunct="1">
              <a:spcBef>
                <a:spcPct val="0"/>
              </a:spcBef>
            </a:pPr>
            <a:endParaRPr lang="en-US" i="0" dirty="0" smtClean="0"/>
          </a:p>
          <a:p>
            <a:pPr eaLnBrk="1" hangingPunct="1">
              <a:spcBef>
                <a:spcPct val="0"/>
              </a:spcBef>
            </a:pPr>
            <a:r>
              <a:rPr lang="en-US" i="0" dirty="0" smtClean="0"/>
              <a:t>2. Move $TOMCAT/</a:t>
            </a:r>
            <a:r>
              <a:rPr lang="en-US" i="0" dirty="0" err="1" smtClean="0"/>
              <a:t>webapps</a:t>
            </a:r>
            <a:r>
              <a:rPr lang="en-US" i="0" dirty="0" smtClean="0"/>
              <a:t>/</a:t>
            </a:r>
            <a:r>
              <a:rPr lang="en-US" i="0" dirty="0" err="1" smtClean="0"/>
              <a:t>qxi.war</a:t>
            </a:r>
            <a:r>
              <a:rPr lang="en-US" i="0" dirty="0" smtClean="0"/>
              <a:t> to &lt;</a:t>
            </a:r>
            <a:r>
              <a:rPr lang="en-US" i="0" dirty="0" err="1" smtClean="0"/>
              <a:t>qdt_install_directory</a:t>
            </a:r>
            <a:r>
              <a:rPr lang="en-US" i="0" dirty="0" smtClean="0"/>
              <a:t>&gt;\build\</a:t>
            </a:r>
            <a:r>
              <a:rPr lang="en-US" i="0" dirty="0" err="1" smtClean="0"/>
              <a:t>QXRepository</a:t>
            </a:r>
            <a:r>
              <a:rPr lang="en-US" i="0" dirty="0" smtClean="0"/>
              <a:t>\Inbound</a:t>
            </a:r>
          </a:p>
          <a:p>
            <a:pPr eaLnBrk="1" hangingPunct="1">
              <a:spcBef>
                <a:spcPct val="0"/>
              </a:spcBef>
            </a:pPr>
            <a:r>
              <a:rPr lang="en-US" i="0" dirty="0" smtClean="0"/>
              <a:t>\</a:t>
            </a:r>
            <a:r>
              <a:rPr lang="en-US" i="0" dirty="0" err="1" smtClean="0"/>
              <a:t>qxtendserver.war</a:t>
            </a:r>
            <a:r>
              <a:rPr lang="en-US" i="0" dirty="0" smtClean="0"/>
              <a:t>.</a:t>
            </a:r>
          </a:p>
          <a:p>
            <a:pPr eaLnBrk="1" hangingPunct="1">
              <a:spcBef>
                <a:spcPct val="0"/>
              </a:spcBef>
            </a:pPr>
            <a:endParaRPr lang="en-US" i="0" dirty="0" smtClean="0"/>
          </a:p>
          <a:p>
            <a:pPr eaLnBrk="1" hangingPunct="1">
              <a:spcBef>
                <a:spcPct val="0"/>
              </a:spcBef>
            </a:pPr>
            <a:r>
              <a:rPr lang="en-US" i="0" dirty="0" smtClean="0"/>
              <a:t>3. Remove the </a:t>
            </a:r>
            <a:r>
              <a:rPr lang="en-US" i="0" dirty="0" err="1" smtClean="0"/>
              <a:t>qxi</a:t>
            </a:r>
            <a:r>
              <a:rPr lang="en-US" i="0" dirty="0" smtClean="0"/>
              <a:t> and </a:t>
            </a:r>
            <a:r>
              <a:rPr lang="en-US" i="0" dirty="0" err="1" smtClean="0"/>
              <a:t>qxo</a:t>
            </a:r>
            <a:r>
              <a:rPr lang="en-US" i="0" dirty="0" smtClean="0"/>
              <a:t> Web applications. This action includes the </a:t>
            </a:r>
            <a:r>
              <a:rPr lang="en-US" i="0" dirty="0" err="1" smtClean="0"/>
              <a:t>qxi</a:t>
            </a:r>
            <a:r>
              <a:rPr lang="en-US" i="0" dirty="0" smtClean="0"/>
              <a:t> and </a:t>
            </a:r>
            <a:r>
              <a:rPr lang="en-US" i="0" dirty="0" err="1" smtClean="0"/>
              <a:t>qxo</a:t>
            </a:r>
            <a:r>
              <a:rPr lang="en-US" i="0" dirty="0" smtClean="0"/>
              <a:t> directories under the Tomcat </a:t>
            </a:r>
            <a:r>
              <a:rPr lang="en-US" i="0" dirty="0" err="1" smtClean="0"/>
              <a:t>webapp</a:t>
            </a:r>
            <a:r>
              <a:rPr lang="en-US" i="0" dirty="0" smtClean="0"/>
              <a:t> directory and </a:t>
            </a:r>
            <a:r>
              <a:rPr lang="en-US" i="0" dirty="0" err="1" smtClean="0"/>
              <a:t>qxi.war</a:t>
            </a:r>
            <a:r>
              <a:rPr lang="en-US" i="0" dirty="0" smtClean="0"/>
              <a:t> and </a:t>
            </a:r>
            <a:r>
              <a:rPr lang="en-US" i="0" dirty="0" err="1" smtClean="0"/>
              <a:t>qxo.war</a:t>
            </a:r>
            <a:r>
              <a:rPr lang="en-US" i="0" dirty="0" smtClean="0"/>
              <a:t>. </a:t>
            </a:r>
          </a:p>
          <a:p>
            <a:pPr eaLnBrk="1" hangingPunct="1">
              <a:spcBef>
                <a:spcPct val="0"/>
              </a:spcBef>
            </a:pPr>
            <a:endParaRPr lang="en-US" i="0" dirty="0" smtClean="0"/>
          </a:p>
          <a:p>
            <a:pPr eaLnBrk="1" hangingPunct="1">
              <a:spcBef>
                <a:spcPct val="0"/>
              </a:spcBef>
            </a:pPr>
            <a:r>
              <a:rPr lang="en-US" i="0" dirty="0" smtClean="0"/>
              <a:t>4. Remove the </a:t>
            </a:r>
            <a:r>
              <a:rPr lang="en-US" i="0" dirty="0" err="1" smtClean="0"/>
              <a:t>QXtend</a:t>
            </a:r>
            <a:r>
              <a:rPr lang="en-US" i="0" dirty="0" smtClean="0"/>
              <a:t> destination directory. This is the directory for </a:t>
            </a:r>
            <a:r>
              <a:rPr lang="en-US" i="0" dirty="0" err="1" smtClean="0"/>
              <a:t>qxodb</a:t>
            </a:r>
            <a:r>
              <a:rPr lang="en-US" i="0" dirty="0" smtClean="0"/>
              <a:t> and </a:t>
            </a:r>
            <a:r>
              <a:rPr lang="en-US" i="0" dirty="0" err="1" smtClean="0"/>
              <a:t>qxoserver</a:t>
            </a:r>
            <a:r>
              <a:rPr lang="en-US" i="0" dirty="0" smtClean="0"/>
              <a:t>.</a:t>
            </a:r>
          </a:p>
          <a:p>
            <a:pPr eaLnBrk="1" hangingPunct="1">
              <a:spcBef>
                <a:spcPct val="0"/>
              </a:spcBef>
            </a:pPr>
            <a:endParaRPr lang="en-US" i="0" dirty="0" smtClean="0"/>
          </a:p>
          <a:p>
            <a:pPr eaLnBrk="1" hangingPunct="1">
              <a:spcBef>
                <a:spcPct val="0"/>
              </a:spcBef>
            </a:pPr>
            <a:r>
              <a:rPr lang="en-US" i="0" dirty="0" smtClean="0"/>
              <a:t>5. Remove the </a:t>
            </a:r>
            <a:r>
              <a:rPr lang="en-US" i="0" dirty="0" err="1" smtClean="0"/>
              <a:t>QXtend</a:t>
            </a:r>
            <a:r>
              <a:rPr lang="en-US" i="0" dirty="0" smtClean="0"/>
              <a:t> adapter. This is the </a:t>
            </a:r>
            <a:r>
              <a:rPr lang="en-US" i="0" dirty="0" err="1" smtClean="0"/>
              <a:t>qxtend</a:t>
            </a:r>
            <a:r>
              <a:rPr lang="en-US" i="0" dirty="0" smtClean="0"/>
              <a:t> directory under QAD_HOME.</a:t>
            </a:r>
          </a:p>
          <a:p>
            <a:pPr eaLnBrk="1" hangingPunct="1">
              <a:spcBef>
                <a:spcPct val="0"/>
              </a:spcBef>
            </a:pPr>
            <a:endParaRPr lang="en-US" i="0" dirty="0" smtClean="0"/>
          </a:p>
          <a:p>
            <a:pPr eaLnBrk="1" hangingPunct="1">
              <a:spcBef>
                <a:spcPct val="0"/>
              </a:spcBef>
            </a:pPr>
            <a:r>
              <a:rPr lang="en-US" i="0" dirty="0" smtClean="0"/>
              <a:t>6. Remove the </a:t>
            </a:r>
            <a:r>
              <a:rPr lang="en-US" i="0" dirty="0" err="1" smtClean="0"/>
              <a:t>qxevents</a:t>
            </a:r>
            <a:r>
              <a:rPr lang="en-US" i="0" dirty="0" smtClean="0"/>
              <a:t> database (located in the QAD_HOME db directory).</a:t>
            </a:r>
          </a:p>
          <a:p>
            <a:pPr eaLnBrk="1" hangingPunct="1">
              <a:spcBef>
                <a:spcPct val="0"/>
              </a:spcBef>
            </a:pPr>
            <a:endParaRPr lang="en-US" i="0" dirty="0" smtClean="0"/>
          </a:p>
          <a:p>
            <a:pPr eaLnBrk="1" hangingPunct="1">
              <a:spcBef>
                <a:spcPct val="0"/>
              </a:spcBef>
            </a:pPr>
            <a:r>
              <a:rPr lang="en-US" i="0" dirty="0" smtClean="0"/>
              <a:t>7. Remove the &lt;</a:t>
            </a:r>
            <a:r>
              <a:rPr lang="en-US" i="0" dirty="0" err="1" smtClean="0"/>
              <a:t>qdt_install_directory</a:t>
            </a:r>
            <a:r>
              <a:rPr lang="en-US" i="0" dirty="0" smtClean="0"/>
              <a:t>&gt;\</a:t>
            </a:r>
            <a:r>
              <a:rPr lang="en-US" i="0" dirty="0" err="1" smtClean="0"/>
              <a:t>envs</a:t>
            </a:r>
            <a:r>
              <a:rPr lang="en-US" i="0" dirty="0" smtClean="0"/>
              <a:t>\&lt;</a:t>
            </a:r>
            <a:r>
              <a:rPr lang="en-US" i="0" dirty="0" err="1" smtClean="0"/>
              <a:t>environment_name</a:t>
            </a:r>
            <a:r>
              <a:rPr lang="en-US" i="0" dirty="0" smtClean="0"/>
              <a:t>&gt;\scripts</a:t>
            </a:r>
          </a:p>
          <a:p>
            <a:pPr eaLnBrk="1" hangingPunct="1">
              <a:spcBef>
                <a:spcPct val="0"/>
              </a:spcBef>
            </a:pPr>
            <a:r>
              <a:rPr lang="en-US" i="0" dirty="0" smtClean="0"/>
              <a:t>\antCmd.log file.</a:t>
            </a:r>
          </a:p>
          <a:p>
            <a:pPr eaLnBrk="1" hangingPunct="1">
              <a:spcBef>
                <a:spcPct val="0"/>
              </a:spcBef>
            </a:pPr>
            <a:endParaRPr lang="en-US" i="0" dirty="0" smtClean="0"/>
          </a:p>
          <a:p>
            <a:pPr marL="137160" eaLnBrk="1" hangingPunct="1">
              <a:spcBef>
                <a:spcPct val="0"/>
              </a:spcBef>
            </a:pPr>
            <a:r>
              <a:rPr lang="en-US" i="0" dirty="0" smtClean="0"/>
              <a:t>QDT checks the log file for errors.</a:t>
            </a:r>
          </a:p>
          <a:p>
            <a:pPr eaLnBrk="1" hangingPunct="1">
              <a:spcBef>
                <a:spcPct val="0"/>
              </a:spcBef>
            </a:pPr>
            <a:endParaRPr lang="en-US" i="0" dirty="0" smtClean="0"/>
          </a:p>
          <a:p>
            <a:pPr marL="91440" eaLnBrk="1" hangingPunct="1">
              <a:spcBef>
                <a:spcPct val="0"/>
              </a:spcBef>
            </a:pPr>
            <a:r>
              <a:rPr lang="en-US" i="0" dirty="0" smtClean="0"/>
              <a:t>Note: If you encounter an error on the initial run, successive runs add lines to the bottom of the log. This behavior causes previous errors to remain in the log file where they can incorrectly be interpreted as real errors when you rerun the process.</a:t>
            </a:r>
          </a:p>
          <a:p>
            <a:pPr eaLnBrk="1" hangingPunct="1">
              <a:spcBef>
                <a:spcPct val="0"/>
              </a:spcBef>
            </a:pPr>
            <a:endParaRPr lang="en-US" i="0" dirty="0" smtClean="0"/>
          </a:p>
          <a:p>
            <a:pPr eaLnBrk="1" hangingPunct="1">
              <a:spcBef>
                <a:spcPct val="0"/>
              </a:spcBef>
            </a:pPr>
            <a:r>
              <a:rPr lang="en-US" i="0" dirty="0" smtClean="0"/>
              <a:t>8. Attempt to reinstall </a:t>
            </a:r>
            <a:r>
              <a:rPr lang="en-US" i="0" dirty="0" err="1" smtClean="0"/>
              <a:t>QXtend</a:t>
            </a:r>
            <a:r>
              <a:rPr lang="en-US" i="0" dirty="0" smtClean="0"/>
              <a:t> using QDT’s </a:t>
            </a:r>
            <a:r>
              <a:rPr lang="en-US" i="0" dirty="0" err="1" smtClean="0"/>
              <a:t>QXtend</a:t>
            </a:r>
            <a:r>
              <a:rPr lang="en-US" i="0" dirty="0" smtClean="0"/>
              <a:t> Configuration option.</a:t>
            </a:r>
          </a:p>
          <a:p>
            <a:pPr eaLnBrk="1" hangingPunct="1">
              <a:spcBef>
                <a:spcPct val="0"/>
              </a:spcBef>
            </a:pPr>
            <a:endParaRPr lang="en-US" i="0" dirty="0" smtClean="0"/>
          </a:p>
          <a:p>
            <a:pPr eaLnBrk="1" hangingPunct="1">
              <a:spcBef>
                <a:spcPct val="0"/>
              </a:spcBef>
            </a:pPr>
            <a:r>
              <a:rPr lang="en-US" i="0" dirty="0" smtClean="0"/>
              <a:t>The final option is to install </a:t>
            </a:r>
            <a:r>
              <a:rPr lang="en-US" i="0" dirty="0" err="1" smtClean="0"/>
              <a:t>QXtend</a:t>
            </a:r>
            <a:r>
              <a:rPr lang="en-US" i="0" dirty="0" smtClean="0"/>
              <a:t> using the stand-alone </a:t>
            </a:r>
            <a:r>
              <a:rPr lang="en-US" i="0" dirty="0" err="1" smtClean="0"/>
              <a:t>QXtend</a:t>
            </a:r>
            <a:r>
              <a:rPr lang="en-US" i="0" dirty="0" smtClean="0"/>
              <a:t> installer (not QDT) to resume the </a:t>
            </a:r>
            <a:r>
              <a:rPr lang="en-US" i="0" dirty="0" err="1" smtClean="0"/>
              <a:t>QXtend</a:t>
            </a:r>
            <a:r>
              <a:rPr lang="en-US" i="0" dirty="0" smtClean="0"/>
              <a:t> installation at the point where it failed. This approach provides greater insight into the installation process, but without the benefits that QDT offers.</a:t>
            </a:r>
          </a:p>
          <a:p>
            <a:pPr eaLnBrk="1" hangingPunct="1">
              <a:spcBef>
                <a:spcPct val="0"/>
              </a:spcBef>
            </a:pPr>
            <a:endParaRPr lang="en-US" i="0" dirty="0" smtClean="0"/>
          </a:p>
          <a:p>
            <a:pPr eaLnBrk="1" hangingPunct="1">
              <a:spcBef>
                <a:spcPct val="0"/>
              </a:spcBef>
            </a:pPr>
            <a:r>
              <a:rPr lang="en-US" i="0" dirty="0" smtClean="0"/>
              <a:t>The </a:t>
            </a:r>
            <a:r>
              <a:rPr lang="en-US" i="0" dirty="0" err="1" smtClean="0"/>
              <a:t>QXtend</a:t>
            </a:r>
            <a:r>
              <a:rPr lang="en-US" i="0" dirty="0" smtClean="0"/>
              <a:t> installer is available from the QAD download center. See </a:t>
            </a:r>
            <a:r>
              <a:rPr lang="en-US" i="1" dirty="0" smtClean="0"/>
              <a:t>Installation Guide: QAD </a:t>
            </a:r>
            <a:r>
              <a:rPr lang="en-US" i="1" dirty="0" err="1" smtClean="0"/>
              <a:t>QXtend</a:t>
            </a:r>
            <a:r>
              <a:rPr lang="en-US" i="0" dirty="0" smtClean="0"/>
              <a:t> for information about how to point to your configuration as a local file (&lt;</a:t>
            </a:r>
            <a:r>
              <a:rPr lang="en-US" i="0" dirty="0" err="1" smtClean="0"/>
              <a:t>qxtend_install_directory</a:t>
            </a:r>
            <a:r>
              <a:rPr lang="en-US" i="0" dirty="0" smtClean="0"/>
              <a:t>&gt;/repository.xml).</a:t>
            </a:r>
          </a:p>
          <a:p>
            <a:pPr eaLnBrk="1" hangingPunct="1">
              <a:spcBef>
                <a:spcPct val="0"/>
              </a:spcBef>
            </a:pPr>
            <a:endParaRPr lang="en-US" i="0" dirty="0" smtClean="0"/>
          </a:p>
          <a:p>
            <a:pPr eaLnBrk="1" hangingPunct="1">
              <a:spcBef>
                <a:spcPct val="0"/>
              </a:spcBef>
            </a:pPr>
            <a:r>
              <a:rPr lang="en-US" i="0" dirty="0" smtClean="0"/>
              <a:t>Note: You can change the parameters or configuration defined by QDT, but only using the </a:t>
            </a:r>
            <a:r>
              <a:rPr lang="en-US" i="0" dirty="0" err="1" smtClean="0"/>
              <a:t>QXtend</a:t>
            </a:r>
            <a:r>
              <a:rPr lang="en-US" i="0" dirty="0" smtClean="0"/>
              <a:t> installer’s GUI mode. See </a:t>
            </a:r>
            <a:r>
              <a:rPr lang="en-US" i="1" dirty="0" smtClean="0"/>
              <a:t>Installation Guide: QAD </a:t>
            </a:r>
            <a:r>
              <a:rPr lang="en-US" i="1" dirty="0" err="1" smtClean="0"/>
              <a:t>QXtend</a:t>
            </a:r>
            <a:r>
              <a:rPr lang="en-US" i="0" dirty="0" smtClean="0"/>
              <a:t> for more information.</a:t>
            </a:r>
          </a:p>
          <a:p>
            <a:pPr eaLnBrk="1" hangingPunct="1">
              <a:spcBef>
                <a:spcPct val="0"/>
              </a:spcBef>
            </a:pPr>
            <a:endParaRPr lang="en-US" i="0"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p:cNvSpPr>
          <p:nvPr>
            <p:ph type="sldImg"/>
          </p:nvPr>
        </p:nvSpPr>
        <p:spPr bwMode="auto">
          <a:noFill/>
          <a:ln>
            <a:solidFill>
              <a:srgbClr val="000000"/>
            </a:solidFill>
            <a:miter lim="800000"/>
            <a:headEnd/>
            <a:tailEnd/>
          </a:ln>
        </p:spPr>
      </p:sp>
      <p:sp>
        <p:nvSpPr>
          <p:cNvPr id="12800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Nagle’s Algorithm:</a:t>
            </a:r>
          </a:p>
          <a:p>
            <a:pPr eaLnBrk="1" hangingPunct="1">
              <a:spcBef>
                <a:spcPct val="0"/>
              </a:spcBef>
              <a:buFont typeface="Arial" pitchFamily="34" charset="0"/>
              <a:buChar char="•"/>
            </a:pPr>
            <a:r>
              <a:rPr lang="en-US" dirty="0" smtClean="0"/>
              <a:t> Added to operating systems to increase network efficiency</a:t>
            </a:r>
          </a:p>
          <a:p>
            <a:pPr eaLnBrk="1" hangingPunct="1">
              <a:spcBef>
                <a:spcPct val="0"/>
              </a:spcBef>
              <a:buFont typeface="Arial" pitchFamily="34" charset="0"/>
              <a:buChar char="•"/>
            </a:pPr>
            <a:r>
              <a:rPr lang="en-US" dirty="0" smtClean="0"/>
              <a:t> Tries to send full-sized data packets</a:t>
            </a:r>
          </a:p>
          <a:p>
            <a:pPr eaLnBrk="1" hangingPunct="1">
              <a:spcBef>
                <a:spcPct val="0"/>
              </a:spcBef>
              <a:buFont typeface="Arial" pitchFamily="34" charset="0"/>
              <a:buChar char="•"/>
            </a:pPr>
            <a:r>
              <a:rPr lang="en-US" dirty="0" smtClean="0"/>
              <a:t> Poorly behaved applications could, in theory, send a few hundred thousand single-byte packets in a short time, and flood the network.</a:t>
            </a:r>
          </a:p>
          <a:p>
            <a:pPr eaLnBrk="1" hangingPunct="1">
              <a:spcBef>
                <a:spcPct val="0"/>
              </a:spcBef>
            </a:pPr>
            <a:endParaRPr lang="en-US" dirty="0" smtClean="0"/>
          </a:p>
          <a:p>
            <a:pPr eaLnBrk="1" hangingPunct="1">
              <a:spcBef>
                <a:spcPct val="0"/>
              </a:spcBef>
            </a:pPr>
            <a:r>
              <a:rPr lang="en-US" dirty="0" smtClean="0"/>
              <a:t>The algorithm states that every time you try to send unacknowledged data, delay until:</a:t>
            </a:r>
          </a:p>
          <a:p>
            <a:pPr eaLnBrk="1" hangingPunct="1">
              <a:spcBef>
                <a:spcPct val="0"/>
              </a:spcBef>
              <a:buFont typeface="Arial" pitchFamily="34" charset="0"/>
              <a:buChar char="•"/>
            </a:pPr>
            <a:r>
              <a:rPr lang="en-US" dirty="0" smtClean="0"/>
              <a:t> All data is acknowledged or</a:t>
            </a:r>
          </a:p>
          <a:p>
            <a:pPr eaLnBrk="1" hangingPunct="1">
              <a:spcBef>
                <a:spcPct val="0"/>
              </a:spcBef>
              <a:buFont typeface="Arial" pitchFamily="34" charset="0"/>
              <a:buChar char="•"/>
            </a:pPr>
            <a:r>
              <a:rPr lang="en-US" dirty="0" smtClean="0"/>
              <a:t> You have a full data packet to send</a:t>
            </a:r>
          </a:p>
          <a:p>
            <a:pPr eaLnBrk="1" hangingPunct="1">
              <a:spcBef>
                <a:spcPct val="0"/>
              </a:spcBef>
            </a:pPr>
            <a:endParaRPr lang="en-US" dirty="0" smtClean="0"/>
          </a:p>
          <a:p>
            <a:pPr eaLnBrk="1" hangingPunct="1">
              <a:spcBef>
                <a:spcPct val="0"/>
              </a:spcBef>
            </a:pPr>
            <a:r>
              <a:rPr lang="en-US" dirty="0" smtClean="0"/>
              <a:t>Data is acknowledged when:</a:t>
            </a:r>
          </a:p>
          <a:p>
            <a:pPr eaLnBrk="1" hangingPunct="1">
              <a:spcBef>
                <a:spcPct val="0"/>
              </a:spcBef>
              <a:buFont typeface="Arial" pitchFamily="34" charset="0"/>
              <a:buChar char="•"/>
            </a:pPr>
            <a:r>
              <a:rPr lang="en-US" dirty="0" smtClean="0"/>
              <a:t> The program sends an acknowledgment or</a:t>
            </a:r>
          </a:p>
          <a:p>
            <a:pPr eaLnBrk="1" hangingPunct="1">
              <a:spcBef>
                <a:spcPct val="0"/>
              </a:spcBef>
              <a:buFont typeface="Arial" pitchFamily="34" charset="0"/>
              <a:buChar char="•"/>
            </a:pPr>
            <a:r>
              <a:rPr lang="en-US" dirty="0" smtClean="0"/>
              <a:t> Two segments are received or</a:t>
            </a:r>
          </a:p>
          <a:p>
            <a:pPr eaLnBrk="1" hangingPunct="1">
              <a:spcBef>
                <a:spcPct val="0"/>
              </a:spcBef>
              <a:buFont typeface="Arial" pitchFamily="34" charset="0"/>
              <a:buChar char="•"/>
            </a:pPr>
            <a:r>
              <a:rPr lang="en-US" dirty="0" smtClean="0"/>
              <a:t> 200ms expires since first piece of data was received</a:t>
            </a:r>
          </a:p>
          <a:p>
            <a:pPr eaLnBrk="1" hangingPunct="1">
              <a:spcBef>
                <a:spcPct val="0"/>
              </a:spcBef>
            </a:pPr>
            <a:endParaRPr lang="en-US" dirty="0" smtClean="0"/>
          </a:p>
          <a:p>
            <a:pPr eaLnBrk="1" hangingPunct="1">
              <a:spcBef>
                <a:spcPct val="0"/>
              </a:spcBef>
            </a:pPr>
            <a:r>
              <a:rPr lang="en-US" dirty="0" smtClean="0"/>
              <a:t>Performance Penalty with QAD:</a:t>
            </a:r>
          </a:p>
          <a:p>
            <a:pPr eaLnBrk="1" hangingPunct="1">
              <a:spcBef>
                <a:spcPct val="0"/>
              </a:spcBef>
              <a:buFont typeface="Arial" pitchFamily="34" charset="0"/>
              <a:buChar char="•"/>
            </a:pPr>
            <a:r>
              <a:rPr lang="en-US" dirty="0" smtClean="0"/>
              <a:t> Does not work well with the “headless” QAD Connection manager code</a:t>
            </a:r>
          </a:p>
          <a:p>
            <a:pPr marL="228600" lvl="1" eaLnBrk="1" hangingPunct="1">
              <a:spcBef>
                <a:spcPct val="0"/>
              </a:spcBef>
              <a:buFont typeface="Arial" pitchFamily="34" charset="0"/>
              <a:buChar char="•"/>
            </a:pPr>
            <a:r>
              <a:rPr lang="en-US" dirty="0" smtClean="0"/>
              <a:t> Built-in delayed acknowledgement comes into play</a:t>
            </a:r>
          </a:p>
          <a:p>
            <a:pPr marL="228600" lvl="1" eaLnBrk="1" hangingPunct="1">
              <a:spcBef>
                <a:spcPct val="0"/>
              </a:spcBef>
              <a:buFont typeface="Arial" pitchFamily="34" charset="0"/>
              <a:buChar char="•"/>
            </a:pPr>
            <a:r>
              <a:rPr lang="en-US" dirty="0" smtClean="0"/>
              <a:t> Data should be delivered as soon as it is ready</a:t>
            </a:r>
          </a:p>
          <a:p>
            <a:pPr eaLnBrk="1" hangingPunct="1">
              <a:spcBef>
                <a:spcPct val="0"/>
              </a:spcBef>
              <a:buFont typeface="Arial" pitchFamily="34" charset="0"/>
              <a:buChar char="•"/>
            </a:pPr>
            <a:r>
              <a:rPr lang="en-US" dirty="0" smtClean="0"/>
              <a:t> Increases network throughput and efficiency</a:t>
            </a:r>
          </a:p>
          <a:p>
            <a:pPr eaLnBrk="1" hangingPunct="1">
              <a:spcBef>
                <a:spcPct val="0"/>
              </a:spcBef>
              <a:buFont typeface="Arial" pitchFamily="34" charset="0"/>
              <a:buChar char="•"/>
            </a:pPr>
            <a:r>
              <a:rPr lang="en-US" dirty="0" smtClean="0"/>
              <a:t> Decreases network responsiveness	</a:t>
            </a:r>
          </a:p>
          <a:p>
            <a:pPr eaLnBrk="1" hangingPunct="1">
              <a:spcBef>
                <a:spcPct val="0"/>
              </a:spcBef>
            </a:pPr>
            <a:endParaRPr lang="en-US" dirty="0" smtClean="0"/>
          </a:p>
          <a:p>
            <a:pPr eaLnBrk="1" hangingPunct="1">
              <a:spcBef>
                <a:spcPct val="0"/>
              </a:spcBef>
            </a:pPr>
            <a:r>
              <a:rPr lang="en-US" dirty="0" smtClean="0"/>
              <a:t>For further performance tuning, see the Performance section of this course.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r>
              <a:rPr lang="en-US" dirty="0" smtClean="0"/>
              <a:t>On 64-bit systems, </a:t>
            </a:r>
            <a:r>
              <a:rPr lang="en-US" dirty="0" err="1" smtClean="0"/>
              <a:t>libperl.so</a:t>
            </a:r>
            <a:r>
              <a:rPr lang="en-US" dirty="0" smtClean="0"/>
              <a:t> can be linked incorrectly. As a result, the </a:t>
            </a:r>
            <a:r>
              <a:rPr lang="en-US" dirty="0" err="1" smtClean="0"/>
              <a:t>qadui</a:t>
            </a:r>
            <a:r>
              <a:rPr lang="en-US" dirty="0" smtClean="0"/>
              <a:t> </a:t>
            </a:r>
            <a:r>
              <a:rPr lang="en-US" dirty="0" err="1" smtClean="0"/>
              <a:t>WebApp</a:t>
            </a:r>
            <a:r>
              <a:rPr lang="en-US" dirty="0" smtClean="0"/>
              <a:t> to fail to authenticate.</a:t>
            </a:r>
          </a:p>
          <a:p>
            <a:pPr eaLnBrk="1" hangingPunct="1">
              <a:spcBef>
                <a:spcPct val="0"/>
              </a:spcBef>
            </a:pPr>
            <a:endParaRPr lang="en-US" dirty="0" smtClean="0"/>
          </a:p>
          <a:p>
            <a:pPr eaLnBrk="1" hangingPunct="1">
              <a:spcBef>
                <a:spcPct val="0"/>
              </a:spcBef>
            </a:pPr>
            <a:r>
              <a:rPr lang="en-US" i="1" dirty="0" smtClean="0"/>
              <a:t>2010-09-27 00:01:41,466 ERROR </a:t>
            </a:r>
            <a:r>
              <a:rPr lang="en-US" i="1" dirty="0" err="1" smtClean="0"/>
              <a:t>com.qad.desktop.cgi.CGIServlet</a:t>
            </a:r>
            <a:r>
              <a:rPr lang="en-US" i="1" dirty="0" smtClean="0"/>
              <a:t> [Thread-36] </a:t>
            </a:r>
            <a:r>
              <a:rPr lang="en-US" i="1" dirty="0" err="1" smtClean="0"/>
              <a:t>runCGI</a:t>
            </a:r>
            <a:r>
              <a:rPr lang="en-US" i="1" dirty="0" smtClean="0"/>
              <a:t> (</a:t>
            </a:r>
            <a:r>
              <a:rPr lang="en-US" i="1" dirty="0" err="1" smtClean="0"/>
              <a:t>stderr</a:t>
            </a:r>
            <a:r>
              <a:rPr lang="en-US" i="1" dirty="0" smtClean="0"/>
              <a:t>):</a:t>
            </a:r>
            <a:r>
              <a:rPr lang="en-US" i="1" dirty="0" err="1" smtClean="0"/>
              <a:t>perl</a:t>
            </a:r>
            <a:r>
              <a:rPr lang="en-US" i="1" dirty="0" smtClean="0"/>
              <a:t>: error while loading shared libraries: </a:t>
            </a:r>
            <a:r>
              <a:rPr lang="en-US" i="1" dirty="0" err="1" smtClean="0"/>
              <a:t>libperl.so</a:t>
            </a:r>
            <a:r>
              <a:rPr lang="en-US" i="1" dirty="0" smtClean="0"/>
              <a:t>: cannot open shared object file: No such file or directory</a:t>
            </a:r>
          </a:p>
          <a:p>
            <a:pPr eaLnBrk="1" hangingPunct="1">
              <a:spcBef>
                <a:spcPct val="0"/>
              </a:spcBef>
            </a:pPr>
            <a:endParaRPr lang="en-US" dirty="0" smtClean="0"/>
          </a:p>
          <a:p>
            <a:pPr eaLnBrk="1" hangingPunct="1">
              <a:spcBef>
                <a:spcPct val="0"/>
              </a:spcBef>
            </a:pPr>
            <a:r>
              <a:rPr lang="en-US" dirty="0" smtClean="0"/>
              <a:t>Linking </a:t>
            </a:r>
            <a:r>
              <a:rPr lang="en-US" dirty="0" err="1" smtClean="0"/>
              <a:t>libperl.so</a:t>
            </a:r>
            <a:r>
              <a:rPr lang="en-US" dirty="0" smtClean="0"/>
              <a:t> solves this issue:</a:t>
            </a:r>
          </a:p>
          <a:p>
            <a:pPr eaLnBrk="1" hangingPunct="1">
              <a:spcBef>
                <a:spcPct val="0"/>
              </a:spcBef>
            </a:pPr>
            <a:endParaRPr lang="en-US" dirty="0" smtClean="0"/>
          </a:p>
          <a:p>
            <a:pPr marL="228600" eaLnBrk="1" hangingPunct="1">
              <a:spcBef>
                <a:spcPct val="0"/>
              </a:spcBef>
            </a:pPr>
            <a:r>
              <a:rPr lang="en-US" dirty="0" err="1" smtClean="0">
                <a:latin typeface="Courier New" pitchFamily="49" charset="0"/>
                <a:cs typeface="Courier New" pitchFamily="49" charset="0"/>
              </a:rPr>
              <a:t>ln</a:t>
            </a:r>
            <a:r>
              <a:rPr lang="en-US" dirty="0" smtClean="0">
                <a:latin typeface="Courier New" pitchFamily="49" charset="0"/>
                <a:cs typeface="Courier New" pitchFamily="49" charset="0"/>
              </a:rPr>
              <a:t> -s /lib64/perl5/5.8.8/x86_64-linux-thread-multi/CORE/</a:t>
            </a:r>
            <a:r>
              <a:rPr lang="en-US" dirty="0" err="1" smtClean="0">
                <a:latin typeface="Courier New" pitchFamily="49" charset="0"/>
                <a:cs typeface="Courier New" pitchFamily="49" charset="0"/>
              </a:rPr>
              <a:t>libperl.so</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usr</a:t>
            </a:r>
            <a:r>
              <a:rPr lang="en-US" dirty="0" smtClean="0">
                <a:latin typeface="Courier New" pitchFamily="49" charset="0"/>
                <a:cs typeface="Courier New" pitchFamily="49" charset="0"/>
              </a:rPr>
              <a:t>/lib64/</a:t>
            </a:r>
            <a:r>
              <a:rPr lang="en-US" dirty="0" err="1" smtClean="0">
                <a:latin typeface="Courier New" pitchFamily="49" charset="0"/>
                <a:cs typeface="Courier New" pitchFamily="49" charset="0"/>
              </a:rPr>
              <a:t>libperl.so</a:t>
            </a:r>
            <a:endParaRPr lang="en-US" dirty="0" smtClean="0">
              <a:latin typeface="Courier New" pitchFamily="49" charset="0"/>
              <a:cs typeface="Courier New" pitchFamily="49" charset="0"/>
            </a:endParaRPr>
          </a:p>
          <a:p>
            <a:pPr eaLnBrk="1" hangingPunct="1">
              <a:spcBef>
                <a:spcPct val="0"/>
              </a:spcBef>
            </a:pP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After the </a:t>
            </a:r>
            <a:r>
              <a:rPr lang="en-US" dirty="0" err="1" smtClean="0"/>
              <a:t>nstrtel</a:t>
            </a:r>
            <a:r>
              <a:rPr lang="en-US" dirty="0" smtClean="0"/>
              <a:t> kernel parameter has been increased, you can increase the Telnet </a:t>
            </a:r>
            <a:r>
              <a:rPr lang="en-US" dirty="0" err="1" smtClean="0"/>
              <a:t>ptys</a:t>
            </a:r>
            <a:r>
              <a:rPr lang="en-US" dirty="0" smtClean="0"/>
              <a:t>.</a:t>
            </a:r>
          </a:p>
          <a:p>
            <a:pPr eaLnBrk="1" hangingPunct="1">
              <a:spcBef>
                <a:spcPct val="0"/>
              </a:spcBef>
            </a:pPr>
            <a:r>
              <a:rPr lang="en-US" dirty="0" smtClean="0"/>
              <a:t>To support an increased number of incoming Telnet sessions (up to the value of </a:t>
            </a:r>
            <a:r>
              <a:rPr lang="en-US" dirty="0" err="1" smtClean="0"/>
              <a:t>nstrtel</a:t>
            </a:r>
            <a:r>
              <a:rPr lang="en-US" dirty="0" smtClean="0"/>
              <a:t> kernel parameter), the Telnet devices were recreated:</a:t>
            </a:r>
          </a:p>
          <a:p>
            <a:pPr eaLnBrk="1" hangingPunct="1">
              <a:spcBef>
                <a:spcPct val="0"/>
              </a:spcBef>
            </a:pPr>
            <a:endParaRPr lang="en-US" dirty="0" smtClean="0"/>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cd</a:t>
            </a:r>
            <a:r>
              <a:rPr lang="en-US" dirty="0" smtClean="0">
                <a:latin typeface="Courier New" pitchFamily="49" charset="0"/>
                <a:cs typeface="Courier New" pitchFamily="49" charset="0"/>
              </a:rPr>
              <a:t> /</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rm</a:t>
            </a:r>
            <a:r>
              <a:rPr lang="en-US" dirty="0" smtClean="0">
                <a:latin typeface="Courier New" pitchFamily="49" charset="0"/>
                <a:cs typeface="Courier New" pitchFamily="49" charset="0"/>
              </a:rPr>
              <a:t> /dev/</a:t>
            </a:r>
            <a:r>
              <a:rPr lang="en-US" dirty="0" err="1" smtClean="0">
                <a:latin typeface="Courier New" pitchFamily="49" charset="0"/>
                <a:cs typeface="Courier New" pitchFamily="49" charset="0"/>
              </a:rPr>
              <a:t>pty</a:t>
            </a:r>
            <a:r>
              <a:rPr lang="en-US" dirty="0" smtClean="0">
                <a:latin typeface="Courier New" pitchFamily="49" charset="0"/>
                <a:cs typeface="Courier New" pitchFamily="49" charset="0"/>
              </a:rPr>
              <a:t>/*</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rm</a:t>
            </a:r>
            <a:r>
              <a:rPr lang="en-US" dirty="0" smtClean="0">
                <a:latin typeface="Courier New" pitchFamily="49" charset="0"/>
                <a:cs typeface="Courier New" pitchFamily="49" charset="0"/>
              </a:rPr>
              <a:t> /dev/pts/*</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insf</a:t>
            </a:r>
            <a:r>
              <a:rPr lang="en-US" dirty="0" smtClean="0">
                <a:latin typeface="Courier New" pitchFamily="49" charset="0"/>
                <a:cs typeface="Courier New" pitchFamily="49" charset="0"/>
              </a:rPr>
              <a:t> -e</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cd</a:t>
            </a:r>
            <a:r>
              <a:rPr lang="en-US" dirty="0" smtClean="0">
                <a:latin typeface="Courier New" pitchFamily="49" charset="0"/>
                <a:cs typeface="Courier New" pitchFamily="49" charset="0"/>
              </a:rPr>
              <a:t> /dev</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insf</a:t>
            </a:r>
            <a:r>
              <a:rPr lang="en-US" dirty="0" smtClean="0">
                <a:latin typeface="Courier New" pitchFamily="49" charset="0"/>
                <a:cs typeface="Courier New" pitchFamily="49" charset="0"/>
              </a:rPr>
              <a:t> -d </a:t>
            </a:r>
            <a:r>
              <a:rPr lang="en-US" dirty="0" err="1" smtClean="0">
                <a:latin typeface="Courier New" pitchFamily="49" charset="0"/>
                <a:cs typeface="Courier New" pitchFamily="49" charset="0"/>
              </a:rPr>
              <a:t>telm</a:t>
            </a:r>
            <a:endParaRPr lang="en-US" dirty="0" smtClean="0">
              <a:latin typeface="Courier New" pitchFamily="49" charset="0"/>
              <a:cs typeface="Courier New" pitchFamily="49" charset="0"/>
            </a:endParaRP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insf</a:t>
            </a:r>
            <a:r>
              <a:rPr lang="en-US" dirty="0" smtClean="0">
                <a:latin typeface="Courier New" pitchFamily="49" charset="0"/>
                <a:cs typeface="Courier New" pitchFamily="49" charset="0"/>
              </a:rPr>
              <a:t> -d </a:t>
            </a:r>
            <a:r>
              <a:rPr lang="en-US" dirty="0" err="1" smtClean="0">
                <a:latin typeface="Courier New" pitchFamily="49" charset="0"/>
                <a:cs typeface="Courier New" pitchFamily="49" charset="0"/>
              </a:rPr>
              <a:t>tels</a:t>
            </a:r>
            <a:endParaRPr lang="en-US" dirty="0" smtClean="0">
              <a:latin typeface="Courier New" pitchFamily="49" charset="0"/>
              <a:cs typeface="Courier New" pitchFamily="49" charset="0"/>
            </a:endParaRPr>
          </a:p>
          <a:p>
            <a:pPr eaLnBrk="1" hangingPunct="1">
              <a:spcBef>
                <a:spcPct val="0"/>
              </a:spcBef>
            </a:pPr>
            <a:endParaRPr lang="en-US" dirty="0" smtClean="0"/>
          </a:p>
          <a:p>
            <a:pPr eaLnBrk="1" hangingPunct="1">
              <a:spcBef>
                <a:spcPct val="0"/>
              </a:spcBef>
            </a:pPr>
            <a:r>
              <a:rPr lang="en-US" dirty="0" smtClean="0"/>
              <a:t>The Expat XML Parser is a free, open-source project that provides this functionality.</a:t>
            </a:r>
          </a:p>
          <a:p>
            <a:pPr eaLnBrk="1" hangingPunct="1">
              <a:spcBef>
                <a:spcPct val="0"/>
              </a:spcBef>
            </a:pPr>
            <a:endParaRPr lang="en-US" dirty="0" smtClean="0"/>
          </a:p>
          <a:p>
            <a:pPr eaLnBrk="1" hangingPunct="1">
              <a:spcBef>
                <a:spcPct val="0"/>
              </a:spcBef>
            </a:pPr>
            <a:r>
              <a:rPr lang="en-US" dirty="0" smtClean="0"/>
              <a:t>The source code is available on the project’s </a:t>
            </a:r>
            <a:r>
              <a:rPr lang="en-US" dirty="0" err="1" smtClean="0"/>
              <a:t>SourceForge</a:t>
            </a:r>
            <a:r>
              <a:rPr lang="en-US" dirty="0" smtClean="0"/>
              <a:t> page at:</a:t>
            </a:r>
          </a:p>
          <a:p>
            <a:pPr eaLnBrk="1" hangingPunct="1">
              <a:spcBef>
                <a:spcPct val="0"/>
              </a:spcBef>
            </a:pPr>
            <a:endParaRPr lang="en-US" dirty="0" smtClean="0"/>
          </a:p>
          <a:p>
            <a:pPr marL="228600" eaLnBrk="1" hangingPunct="1">
              <a:spcBef>
                <a:spcPct val="0"/>
              </a:spcBef>
            </a:pPr>
            <a:r>
              <a:rPr lang="en-US" dirty="0" smtClean="0">
                <a:latin typeface="Courier New" pitchFamily="49" charset="0"/>
                <a:cs typeface="Courier New" pitchFamily="49" charset="0"/>
              </a:rPr>
              <a:t>http://expat.sourceforge.net/</a:t>
            </a:r>
          </a:p>
          <a:p>
            <a:pPr eaLnBrk="1" hangingPunct="1">
              <a:spcBef>
                <a:spcPct val="0"/>
              </a:spcBef>
            </a:pPr>
            <a:endParaRPr lang="en-US" dirty="0" smtClean="0"/>
          </a:p>
          <a:p>
            <a:pPr eaLnBrk="1" hangingPunct="1">
              <a:spcBef>
                <a:spcPct val="0"/>
              </a:spcBef>
            </a:pPr>
            <a:r>
              <a:rPr lang="en-US" dirty="0" smtClean="0"/>
              <a:t>Precompiled depot files for HP are available at:</a:t>
            </a:r>
          </a:p>
          <a:p>
            <a:pPr eaLnBrk="1" hangingPunct="1">
              <a:spcBef>
                <a:spcPct val="0"/>
              </a:spcBef>
            </a:pPr>
            <a:endParaRPr lang="en-US" dirty="0" smtClean="0"/>
          </a:p>
          <a:p>
            <a:pPr marL="228600" eaLnBrk="1" hangingPunct="1">
              <a:spcBef>
                <a:spcPct val="0"/>
              </a:spcBef>
            </a:pPr>
            <a:r>
              <a:rPr lang="en-US" dirty="0" smtClean="0">
                <a:latin typeface="Courier New" pitchFamily="49" charset="0"/>
                <a:cs typeface="Courier New" pitchFamily="49" charset="0"/>
              </a:rPr>
              <a:t>http://hpux.connect.org.uk/hppd/hpux/Development/Tools/expat-2.0.1/</a:t>
            </a:r>
          </a:p>
          <a:p>
            <a:pPr eaLnBrk="1" hangingPunct="1">
              <a:spcBef>
                <a:spcPct val="0"/>
              </a:spcBef>
            </a:pPr>
            <a:endParaRPr lang="en-US" dirty="0" smtClean="0"/>
          </a:p>
          <a:p>
            <a:pPr eaLnBrk="1" hangingPunct="1">
              <a:spcBef>
                <a:spcPct val="0"/>
              </a:spcBef>
            </a:pPr>
            <a:r>
              <a:rPr lang="en-US" dirty="0" smtClean="0"/>
              <a:t>QAD Deployment Toolkit has a </a:t>
            </a:r>
            <a:r>
              <a:rPr lang="en-US" dirty="0" err="1" smtClean="0"/>
              <a:t>limiatation</a:t>
            </a:r>
            <a:r>
              <a:rPr lang="en-US" dirty="0" smtClean="0"/>
              <a:t> on HP ia64 (Itanium) platforms. QAD suggests that you install the depot files on the Itanium 2 and PA-RISC 2.0 before installing the QAD software.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EF21AC2-0C3D-4524-882A-133C11A594F3}" type="datetimeFigureOut">
              <a:rPr lang="en-US"/>
              <a:pPr>
                <a:defRPr/>
              </a:pPr>
              <a:t>10/2/2013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6E5FEBC3-DD93-4D6A-A5D6-86BDF66838A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61" r:id="rId10"/>
    <p:sldLayoutId id="2147483659"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tomcat.apache.org/download-55.cgi"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hyperlink" Target="http://server:port"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3" Type="http://schemas.openxmlformats.org/officeDocument/2006/relationships/hyperlink" Target="http://www.routrek.co.jp/en/product/varaterm"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hyperlink" Target="http://host:port/qadui"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9149" y="575912"/>
            <a:ext cx="8029575" cy="5250668"/>
          </a:xfrm>
          <a:prstGeom prst="rect">
            <a:avLst/>
          </a:prstGeom>
        </p:spPr>
        <p:txBody>
          <a:bodyPr wrap="square">
            <a:spAutoFit/>
          </a:bodyPr>
          <a:lstStyle/>
          <a:p>
            <a:pPr marL="0" indent="0" eaLnBrk="1" hangingPunct="1">
              <a:buClr>
                <a:srgbClr val="FF9900"/>
              </a:buClr>
              <a:buFont typeface="Arial" charset="0"/>
              <a:buNone/>
            </a:pPr>
            <a:r>
              <a:rPr lang="en-US" sz="2800" dirty="0" smtClean="0"/>
              <a:t>QAD 2013.1 Enterprise Edition Deployment and Systems Administration</a:t>
            </a:r>
          </a:p>
          <a:p>
            <a:pPr marL="0" indent="0" eaLnBrk="1" hangingPunct="1">
              <a:lnSpc>
                <a:spcPct val="80000"/>
              </a:lnSpc>
              <a:buClr>
                <a:srgbClr val="FF9900"/>
              </a:buClr>
              <a:buFont typeface="Arial" charset="0"/>
              <a:buNone/>
            </a:pPr>
            <a:endParaRPr lang="en-US" sz="3600" dirty="0" smtClean="0"/>
          </a:p>
          <a:p>
            <a:pPr marL="0" indent="0"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r>
              <a:rPr lang="en-US" sz="2400" b="1" dirty="0" smtClean="0"/>
              <a:t>Part 2: QAD Enterprise Edition Installation</a:t>
            </a:r>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October 2013</a:t>
            </a:r>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buClr>
                <a:srgbClr val="FF9900"/>
              </a:buClr>
              <a:buNone/>
            </a:pPr>
            <a:r>
              <a:rPr lang="en-US" sz="1200" dirty="0" smtClean="0"/>
              <a:t>Created by dbb@qad.com</a:t>
            </a:r>
          </a:p>
          <a:p>
            <a:pPr eaLnBrk="1" hangingPunct="1">
              <a:buClr>
                <a:srgbClr val="FF9900"/>
              </a:buClr>
              <a:buNone/>
            </a:pPr>
            <a:r>
              <a:rPr lang="en-US" sz="1200" dirty="0" smtClean="0"/>
              <a:t>Maintained by biw@qad.com</a:t>
            </a:r>
          </a:p>
          <a:p>
            <a:pPr eaLnBrk="1" hangingPunct="1">
              <a:buClr>
                <a:srgbClr val="FF9900"/>
              </a:buClr>
              <a:buNone/>
            </a:pPr>
            <a:r>
              <a:rPr lang="en-US" sz="1200" dirty="0" smtClean="0"/>
              <a:t>Copyright © 2013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normAutofit fontScale="77500" lnSpcReduction="2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Semaphores, and </a:t>
            </a:r>
            <a:r>
              <a:rPr lang="en-US" dirty="0" err="1" smtClean="0">
                <a:solidFill>
                  <a:srgbClr val="737373"/>
                </a:solidFill>
                <a:latin typeface="+mn-lt"/>
              </a:rPr>
              <a:t>Filehandles</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/etc/</a:t>
            </a:r>
            <a:r>
              <a:rPr lang="en-US" dirty="0" err="1" smtClean="0">
                <a:solidFill>
                  <a:srgbClr val="737373"/>
                </a:solidFill>
                <a:latin typeface="+mn-lt"/>
              </a:rPr>
              <a:t>sysctl.conf</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 </a:t>
            </a:r>
            <a:r>
              <a:rPr lang="en-US" dirty="0" err="1" smtClean="0">
                <a:solidFill>
                  <a:srgbClr val="737373"/>
                </a:solidFill>
                <a:latin typeface="+mn-lt"/>
              </a:rPr>
              <a:t>sysctl</a:t>
            </a:r>
            <a:r>
              <a:rPr lang="en-US" dirty="0" smtClean="0">
                <a:solidFill>
                  <a:srgbClr val="737373"/>
                </a:solidFill>
                <a:latin typeface="+mn-lt"/>
              </a:rPr>
              <a:t> –e –p /etc/</a:t>
            </a:r>
            <a:r>
              <a:rPr lang="en-US" dirty="0" err="1" smtClean="0">
                <a:solidFill>
                  <a:srgbClr val="737373"/>
                </a:solidFill>
                <a:latin typeface="+mn-lt"/>
              </a:rPr>
              <a:t>sysctl.conf</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/etc/security/</a:t>
            </a:r>
            <a:r>
              <a:rPr lang="en-US" dirty="0" err="1" smtClean="0">
                <a:solidFill>
                  <a:srgbClr val="737373"/>
                </a:solidFill>
                <a:latin typeface="+mn-lt"/>
              </a:rPr>
              <a:t>limits.conf</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Telnet</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 list telnet </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Service defined in /etc/</a:t>
            </a:r>
            <a:r>
              <a:rPr lang="en-US" dirty="0" err="1" smtClean="0">
                <a:solidFill>
                  <a:srgbClr val="737373"/>
                </a:solidFill>
                <a:latin typeface="+mn-lt"/>
              </a:rPr>
              <a:t>xinetd.d</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Instances = unlimited</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Check </a:t>
            </a:r>
            <a:r>
              <a:rPr lang="en-US" dirty="0" err="1" smtClean="0">
                <a:solidFill>
                  <a:srgbClr val="737373"/>
                </a:solidFill>
                <a:latin typeface="+mn-lt"/>
              </a:rPr>
              <a:t>libperl.so</a:t>
            </a:r>
            <a:r>
              <a:rPr lang="en-US" dirty="0" smtClean="0">
                <a:solidFill>
                  <a:srgbClr val="737373"/>
                </a:solidFill>
                <a:latin typeface="+mn-lt"/>
              </a:rPr>
              <a:t> linked correctly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performance limiting services</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a:t>
            </a:r>
            <a:r>
              <a:rPr lang="en-US" dirty="0" err="1" smtClean="0">
                <a:solidFill>
                  <a:srgbClr val="737373"/>
                </a:solidFill>
                <a:latin typeface="+mn-lt"/>
              </a:rPr>
              <a:t>cpuspeed</a:t>
            </a:r>
            <a:r>
              <a:rPr lang="en-US" dirty="0" smtClean="0">
                <a:solidFill>
                  <a:srgbClr val="737373"/>
                </a:solidFill>
                <a:latin typeface="+mn-lt"/>
              </a:rPr>
              <a:t> off</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a:t>
            </a:r>
            <a:r>
              <a:rPr lang="en-US" dirty="0" err="1" smtClean="0">
                <a:solidFill>
                  <a:srgbClr val="737373"/>
                </a:solidFill>
                <a:latin typeface="+mn-lt"/>
              </a:rPr>
              <a:t>portmap</a:t>
            </a:r>
            <a:r>
              <a:rPr lang="en-US" dirty="0" smtClean="0">
                <a:solidFill>
                  <a:srgbClr val="737373"/>
                </a:solidFill>
                <a:latin typeface="+mn-lt"/>
              </a:rPr>
              <a:t> off</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kudzu off</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27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Enterprise Linux</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3481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Nagle’s Algorithm</a:t>
            </a:r>
          </a:p>
          <a:p>
            <a:pPr lvl="1" eaLnBrk="1" hangingPunct="1">
              <a:lnSpc>
                <a:spcPct val="95000"/>
              </a:lnSpc>
              <a:buClr>
                <a:srgbClr val="FF9900"/>
              </a:buClr>
            </a:pPr>
            <a:r>
              <a:rPr lang="en-US" dirty="0" smtClean="0">
                <a:solidFill>
                  <a:srgbClr val="737373"/>
                </a:solidFill>
              </a:rPr>
              <a:t>Use the </a:t>
            </a:r>
            <a:r>
              <a:rPr lang="en-US" dirty="0" err="1" smtClean="0">
                <a:solidFill>
                  <a:srgbClr val="737373"/>
                </a:solidFill>
              </a:rPr>
              <a:t>sysadmin</a:t>
            </a:r>
            <a:r>
              <a:rPr lang="en-US" dirty="0" smtClean="0">
                <a:solidFill>
                  <a:srgbClr val="737373"/>
                </a:solidFill>
              </a:rPr>
              <a:t> tool (</a:t>
            </a:r>
            <a:r>
              <a:rPr lang="en-US" dirty="0" err="1" smtClean="0">
                <a:solidFill>
                  <a:srgbClr val="737373"/>
                </a:solidFill>
              </a:rPr>
              <a:t>smitty</a:t>
            </a:r>
            <a:r>
              <a:rPr lang="en-US" dirty="0" smtClean="0">
                <a:solidFill>
                  <a:srgbClr val="737373"/>
                </a:solidFill>
              </a:rPr>
              <a:t>)</a:t>
            </a:r>
          </a:p>
          <a:p>
            <a:pPr lvl="1" eaLnBrk="1" hangingPunct="1">
              <a:lnSpc>
                <a:spcPct val="95000"/>
              </a:lnSpc>
              <a:buClr>
                <a:srgbClr val="FF9900"/>
              </a:buClr>
            </a:pPr>
            <a:r>
              <a:rPr lang="en-US" dirty="0" smtClean="0">
                <a:solidFill>
                  <a:srgbClr val="737373"/>
                </a:solidFill>
              </a:rPr>
              <a:t>TCP_NODELAY or TCP_NAGLE_LIMIT should be off</a:t>
            </a:r>
          </a:p>
          <a:p>
            <a:pPr lvl="1" eaLnBrk="1" hangingPunct="1">
              <a:lnSpc>
                <a:spcPct val="95000"/>
              </a:lnSpc>
              <a:buClr>
                <a:srgbClr val="FF9900"/>
              </a:buClr>
            </a:pPr>
            <a:r>
              <a:rPr lang="en-US" dirty="0" smtClean="0">
                <a:solidFill>
                  <a:srgbClr val="737373"/>
                </a:solidFill>
              </a:rPr>
              <a:t>FASTTIMO should be lowered from 200ms to 50ms</a:t>
            </a:r>
          </a:p>
          <a:p>
            <a:pPr eaLnBrk="1" hangingPunct="1">
              <a:lnSpc>
                <a:spcPct val="95000"/>
              </a:lnSpc>
              <a:buClr>
                <a:srgbClr val="FF9900"/>
              </a:buClr>
            </a:pPr>
            <a:r>
              <a:rPr lang="en-US" dirty="0" smtClean="0">
                <a:solidFill>
                  <a:srgbClr val="737373"/>
                </a:solidFill>
              </a:rPr>
              <a:t>Use Enhanced JFS </a:t>
            </a:r>
            <a:r>
              <a:rPr lang="en-US" dirty="0" err="1" smtClean="0">
                <a:solidFill>
                  <a:srgbClr val="737373"/>
                </a:solidFill>
              </a:rPr>
              <a:t>Filesystems</a:t>
            </a:r>
            <a:endParaRPr lang="en-US" dirty="0" smtClean="0">
              <a:solidFill>
                <a:srgbClr val="737373"/>
              </a:solidFill>
            </a:endParaRPr>
          </a:p>
          <a:p>
            <a:pPr lvl="1" eaLnBrk="1" hangingPunct="1">
              <a:lnSpc>
                <a:spcPct val="95000"/>
              </a:lnSpc>
              <a:buClr>
                <a:srgbClr val="FF9900"/>
              </a:buClr>
              <a:buNone/>
            </a:pPr>
            <a:r>
              <a:rPr lang="en-US" dirty="0" smtClean="0">
                <a:solidFill>
                  <a:srgbClr val="737373"/>
                </a:solidFill>
              </a:rPr>
              <a:t>Mount with “</a:t>
            </a:r>
            <a:r>
              <a:rPr lang="en-US" dirty="0" err="1" smtClean="0">
                <a:solidFill>
                  <a:srgbClr val="737373"/>
                </a:solidFill>
              </a:rPr>
              <a:t>noatime</a:t>
            </a:r>
            <a:r>
              <a:rPr lang="en-US" dirty="0" smtClean="0">
                <a:solidFill>
                  <a:srgbClr val="737373"/>
                </a:solidFill>
              </a:rPr>
              <a:t>” and “</a:t>
            </a:r>
            <a:r>
              <a:rPr lang="en-US" dirty="0" err="1" smtClean="0">
                <a:solidFill>
                  <a:srgbClr val="737373"/>
                </a:solidFill>
              </a:rPr>
              <a:t>rbrw</a:t>
            </a:r>
            <a:r>
              <a:rPr lang="en-US" dirty="0" smtClean="0">
                <a:solidFill>
                  <a:srgbClr val="737373"/>
                </a:solidFill>
              </a:rPr>
              <a:t>”</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48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IBM AIX</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36866"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z="2200" dirty="0" smtClean="0">
                <a:solidFill>
                  <a:srgbClr val="737373"/>
                </a:solidFill>
              </a:rPr>
              <a:t>Shared Memory and Semaphores and </a:t>
            </a:r>
            <a:r>
              <a:rPr lang="en-US" sz="2200" dirty="0" err="1" smtClean="0">
                <a:solidFill>
                  <a:srgbClr val="737373"/>
                </a:solidFill>
              </a:rPr>
              <a:t>Filehandles</a:t>
            </a:r>
            <a:endParaRPr lang="en-US" sz="2200" dirty="0" smtClean="0">
              <a:solidFill>
                <a:srgbClr val="737373"/>
              </a:solidFill>
            </a:endParaRPr>
          </a:p>
          <a:p>
            <a:pPr lvl="1" eaLnBrk="1" hangingPunct="1">
              <a:buClr>
                <a:srgbClr val="FF9900"/>
              </a:buClr>
            </a:pPr>
            <a:r>
              <a:rPr lang="en-US" sz="2000" dirty="0" smtClean="0">
                <a:solidFill>
                  <a:srgbClr val="737373"/>
                </a:solidFill>
              </a:rPr>
              <a:t>Can be set with </a:t>
            </a:r>
            <a:r>
              <a:rPr lang="en-US" sz="2000" dirty="0" err="1" smtClean="0"/>
              <a:t>kctune</a:t>
            </a:r>
            <a:r>
              <a:rPr lang="en-US" sz="2000" dirty="0" smtClean="0"/>
              <a:t>, </a:t>
            </a:r>
            <a:r>
              <a:rPr lang="en-US" sz="2000" dirty="0" err="1" smtClean="0"/>
              <a:t>kcweb</a:t>
            </a:r>
            <a:r>
              <a:rPr lang="en-US" sz="2000" dirty="0" smtClean="0"/>
              <a:t>, SAM, or SCM.</a:t>
            </a:r>
          </a:p>
          <a:p>
            <a:pPr lvl="1" eaLnBrk="1" hangingPunct="1">
              <a:buClr>
                <a:srgbClr val="FF9900"/>
              </a:buClr>
            </a:pPr>
            <a:r>
              <a:rPr lang="en-US" sz="2000" dirty="0" err="1" smtClean="0"/>
              <a:t>semaem</a:t>
            </a:r>
            <a:r>
              <a:rPr lang="en-US" sz="2000" dirty="0" smtClean="0"/>
              <a:t>, </a:t>
            </a:r>
            <a:r>
              <a:rPr lang="en-US" sz="2000" dirty="0" err="1" smtClean="0"/>
              <a:t>semmni</a:t>
            </a:r>
            <a:r>
              <a:rPr lang="en-US" sz="2000" dirty="0" smtClean="0"/>
              <a:t>, </a:t>
            </a:r>
            <a:r>
              <a:rPr lang="en-US" sz="2000" dirty="0" err="1" smtClean="0"/>
              <a:t>semmns</a:t>
            </a:r>
            <a:r>
              <a:rPr lang="en-US" sz="2000" dirty="0" smtClean="0"/>
              <a:t>, </a:t>
            </a:r>
            <a:r>
              <a:rPr lang="en-US" sz="2000" dirty="0" err="1" smtClean="0"/>
              <a:t>semmsl</a:t>
            </a:r>
            <a:r>
              <a:rPr lang="en-US" sz="2000" dirty="0" smtClean="0"/>
              <a:t>, </a:t>
            </a:r>
            <a:r>
              <a:rPr lang="en-US" sz="2000" dirty="0" err="1" smtClean="0"/>
              <a:t>nproc</a:t>
            </a:r>
            <a:r>
              <a:rPr lang="en-US" sz="2000" dirty="0" smtClean="0"/>
              <a:t>, </a:t>
            </a:r>
            <a:r>
              <a:rPr lang="en-US" sz="2000" dirty="0" err="1" smtClean="0"/>
              <a:t>maxfiles</a:t>
            </a:r>
            <a:r>
              <a:rPr lang="en-US" sz="2000" dirty="0" smtClean="0"/>
              <a:t>, </a:t>
            </a:r>
            <a:r>
              <a:rPr lang="en-US" sz="2000" dirty="0" err="1" smtClean="0"/>
              <a:t>maxfiles_lim</a:t>
            </a:r>
            <a:r>
              <a:rPr lang="en-US" sz="2000" dirty="0" smtClean="0"/>
              <a:t>, </a:t>
            </a:r>
            <a:r>
              <a:rPr lang="en-US" sz="2000" dirty="0" err="1" smtClean="0"/>
              <a:t>ninode</a:t>
            </a:r>
            <a:r>
              <a:rPr lang="en-US" sz="2000" dirty="0" smtClean="0"/>
              <a:t>, </a:t>
            </a:r>
            <a:r>
              <a:rPr lang="en-US" sz="2000" dirty="0" err="1" smtClean="0"/>
              <a:t>nkthread</a:t>
            </a:r>
            <a:r>
              <a:rPr lang="en-US" sz="2000" dirty="0" smtClean="0"/>
              <a:t>, </a:t>
            </a:r>
            <a:r>
              <a:rPr lang="en-US" sz="2000" dirty="0" err="1" smtClean="0"/>
              <a:t>nstrtel</a:t>
            </a:r>
            <a:endParaRPr lang="en-US" sz="2000" dirty="0" smtClean="0"/>
          </a:p>
          <a:p>
            <a:pPr marL="566738" lvl="2" indent="0" eaLnBrk="1" hangingPunct="1">
              <a:buClr>
                <a:srgbClr val="FF9900"/>
              </a:buClr>
              <a:buNone/>
            </a:pPr>
            <a:r>
              <a:rPr lang="en-US" sz="1900" dirty="0" smtClean="0"/>
              <a:t>Consult your HP-UX documentation for the appropriate usage</a:t>
            </a:r>
            <a:endParaRPr lang="en-US" sz="1900" dirty="0" smtClean="0">
              <a:solidFill>
                <a:srgbClr val="737373"/>
              </a:solidFill>
            </a:endParaRPr>
          </a:p>
          <a:p>
            <a:pPr eaLnBrk="1" hangingPunct="1">
              <a:lnSpc>
                <a:spcPct val="95000"/>
              </a:lnSpc>
              <a:buClr>
                <a:srgbClr val="FF9900"/>
              </a:buClr>
            </a:pPr>
            <a:r>
              <a:rPr lang="en-US" sz="2200" dirty="0" smtClean="0">
                <a:solidFill>
                  <a:srgbClr val="737373"/>
                </a:solidFill>
              </a:rPr>
              <a:t>Lower the Dynamic Buffer Cache / </a:t>
            </a:r>
            <a:r>
              <a:rPr lang="en-US" sz="2200" dirty="0" err="1" smtClean="0">
                <a:solidFill>
                  <a:srgbClr val="737373"/>
                </a:solidFill>
              </a:rPr>
              <a:t>Filecache</a:t>
            </a:r>
            <a:endParaRPr lang="en-US" sz="2200" dirty="0" smtClean="0">
              <a:solidFill>
                <a:srgbClr val="737373"/>
              </a:solidFill>
            </a:endParaRPr>
          </a:p>
          <a:p>
            <a:pPr lvl="1" eaLnBrk="1" hangingPunct="1">
              <a:lnSpc>
                <a:spcPct val="95000"/>
              </a:lnSpc>
              <a:buClr>
                <a:srgbClr val="FF9900"/>
              </a:buClr>
            </a:pPr>
            <a:r>
              <a:rPr lang="en-US" sz="2000" dirty="0" err="1" smtClean="0">
                <a:solidFill>
                  <a:srgbClr val="737373"/>
                </a:solidFill>
              </a:rPr>
              <a:t>filecache_min</a:t>
            </a:r>
            <a:r>
              <a:rPr lang="en-US" sz="2000" dirty="0" smtClean="0">
                <a:solidFill>
                  <a:srgbClr val="737373"/>
                </a:solidFill>
              </a:rPr>
              <a:t>  to 3%</a:t>
            </a:r>
          </a:p>
          <a:p>
            <a:pPr lvl="1" eaLnBrk="1" hangingPunct="1">
              <a:lnSpc>
                <a:spcPct val="95000"/>
              </a:lnSpc>
              <a:buClr>
                <a:srgbClr val="FF9900"/>
              </a:buClr>
            </a:pPr>
            <a:r>
              <a:rPr lang="en-US" sz="2000" dirty="0" err="1" smtClean="0">
                <a:solidFill>
                  <a:srgbClr val="737373"/>
                </a:solidFill>
              </a:rPr>
              <a:t>filecache_max</a:t>
            </a:r>
            <a:r>
              <a:rPr lang="en-US" sz="2000" dirty="0" smtClean="0">
                <a:solidFill>
                  <a:srgbClr val="737373"/>
                </a:solidFill>
              </a:rPr>
              <a:t> to 10%</a:t>
            </a:r>
          </a:p>
          <a:p>
            <a:pPr eaLnBrk="1" hangingPunct="1">
              <a:lnSpc>
                <a:spcPct val="95000"/>
              </a:lnSpc>
              <a:buClr>
                <a:srgbClr val="FF9900"/>
              </a:buClr>
            </a:pPr>
            <a:r>
              <a:rPr lang="en-US" sz="2200" dirty="0" smtClean="0">
                <a:solidFill>
                  <a:srgbClr val="737373"/>
                </a:solidFill>
              </a:rPr>
              <a:t>Increase Telnet </a:t>
            </a:r>
            <a:r>
              <a:rPr lang="en-US" sz="2200" dirty="0" err="1" smtClean="0">
                <a:solidFill>
                  <a:srgbClr val="737373"/>
                </a:solidFill>
              </a:rPr>
              <a:t>Psuedo</a:t>
            </a:r>
            <a:r>
              <a:rPr lang="en-US" sz="2200" dirty="0" smtClean="0">
                <a:solidFill>
                  <a:srgbClr val="737373"/>
                </a:solidFill>
              </a:rPr>
              <a:t> Terminals</a:t>
            </a:r>
          </a:p>
          <a:p>
            <a:pPr eaLnBrk="1" hangingPunct="1">
              <a:lnSpc>
                <a:spcPct val="95000"/>
              </a:lnSpc>
              <a:buClr>
                <a:srgbClr val="FF9900"/>
              </a:buClr>
            </a:pPr>
            <a:r>
              <a:rPr lang="en-US" sz="2200" dirty="0" smtClean="0">
                <a:solidFill>
                  <a:srgbClr val="737373"/>
                </a:solidFill>
              </a:rPr>
              <a:t>Install Expat XML Parser</a:t>
            </a: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pPr>
            <a:endParaRPr lang="en-US" sz="2000" dirty="0" smtClean="0">
              <a:solidFill>
                <a:srgbClr val="737373"/>
              </a:solidFill>
            </a:endParaRPr>
          </a:p>
        </p:txBody>
      </p:sp>
      <p:sp>
        <p:nvSpPr>
          <p:cNvPr id="368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HP-UX</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and Semaphores and </a:t>
            </a:r>
            <a:r>
              <a:rPr lang="en-US" dirty="0" err="1" smtClean="0">
                <a:solidFill>
                  <a:srgbClr val="737373"/>
                </a:solidFill>
                <a:latin typeface="+mn-lt"/>
              </a:rPr>
              <a:t>Filehandles</a:t>
            </a:r>
            <a:endParaRPr lang="en-US" dirty="0" smtClean="0">
              <a:solidFill>
                <a:srgbClr val="737373"/>
              </a:solidFill>
              <a:latin typeface="+mn-lt"/>
            </a:endParaRPr>
          </a:p>
          <a:p>
            <a:pPr lvl="1" eaLnBrk="1" fontAlgn="auto" hangingPunct="1">
              <a:lnSpc>
                <a:spcPct val="95000"/>
              </a:lnSpc>
              <a:spcAft>
                <a:spcPts val="0"/>
              </a:spcAft>
              <a:buNone/>
              <a:defRPr/>
            </a:pPr>
            <a:r>
              <a:rPr lang="en-US" dirty="0" smtClean="0">
                <a:solidFill>
                  <a:srgbClr val="737373"/>
                </a:solidFill>
                <a:latin typeface="+mn-lt"/>
              </a:rPr>
              <a:t>/etc/system</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Nagle’s Algorithm</a:t>
            </a:r>
          </a:p>
          <a:p>
            <a:pPr lvl="1" eaLnBrk="1" fontAlgn="auto" hangingPunct="1">
              <a:lnSpc>
                <a:spcPct val="95000"/>
              </a:lnSpc>
              <a:spcAft>
                <a:spcPts val="0"/>
              </a:spcAft>
              <a:buFont typeface="Arial" pitchFamily="34" charset="0"/>
              <a:buNone/>
              <a:defRPr/>
            </a:pPr>
            <a:r>
              <a:rPr lang="en-US" dirty="0" smtClean="0"/>
              <a:t># </a:t>
            </a:r>
            <a:r>
              <a:rPr lang="en-US" dirty="0" err="1" smtClean="0"/>
              <a:t>ndd</a:t>
            </a:r>
            <a:r>
              <a:rPr lang="en-US" dirty="0" smtClean="0"/>
              <a:t> -set /dev/</a:t>
            </a:r>
            <a:r>
              <a:rPr lang="en-US" dirty="0" err="1" smtClean="0"/>
              <a:t>tcp</a:t>
            </a:r>
            <a:r>
              <a:rPr lang="en-US" dirty="0" smtClean="0"/>
              <a:t> </a:t>
            </a:r>
            <a:r>
              <a:rPr lang="en-US" dirty="0" err="1" smtClean="0"/>
              <a:t>tcp_naglim_def</a:t>
            </a:r>
            <a:r>
              <a:rPr lang="en-US" dirty="0" smtClean="0"/>
              <a:t> 1</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891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Solaris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normAutofit fontScale="77500" lnSpcReduction="2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a:t>
            </a:r>
            <a:r>
              <a:rPr lang="en-US" dirty="0" err="1" smtClean="0">
                <a:solidFill>
                  <a:srgbClr val="737373"/>
                </a:solidFill>
                <a:latin typeface="+mn-lt"/>
              </a:rPr>
              <a:t>GeorgiaSoft</a:t>
            </a:r>
            <a:r>
              <a:rPr lang="en-US" dirty="0" smtClean="0">
                <a:solidFill>
                  <a:srgbClr val="737373"/>
                </a:solidFill>
                <a:latin typeface="+mn-lt"/>
              </a:rPr>
              <a:t> Telnet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unnecessary services and screen savers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Optimize for a server application</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(Windows 2003 Server example)</a:t>
            </a:r>
          </a:p>
          <a:p>
            <a:pPr marL="0" indent="0" eaLnBrk="1" fontAlgn="auto" hangingPunct="1">
              <a:spcAft>
                <a:spcPts val="0"/>
              </a:spcAft>
              <a:buFont typeface="Arial" pitchFamily="34" charset="0"/>
              <a:buNone/>
              <a:defRPr/>
            </a:pPr>
            <a:r>
              <a:rPr lang="en-US" dirty="0" smtClean="0"/>
              <a:t> </a:t>
            </a:r>
            <a:r>
              <a:rPr lang="en-US" i="1" dirty="0" smtClean="0"/>
              <a:t>Network Connections-Properties on Local Area Connection.</a:t>
            </a:r>
          </a:p>
          <a:p>
            <a:pPr marL="0" indent="0" eaLnBrk="1" fontAlgn="auto" hangingPunct="1">
              <a:spcAft>
                <a:spcPts val="0"/>
              </a:spcAft>
              <a:buFont typeface="Arial" pitchFamily="34" charset="0"/>
              <a:buNone/>
              <a:defRPr/>
            </a:pPr>
            <a:r>
              <a:rPr lang="en-US" dirty="0" smtClean="0"/>
              <a:t>Select File and Printer Sharing for Microsoft Networks and click the Properties button. </a:t>
            </a:r>
          </a:p>
          <a:p>
            <a:pPr eaLnBrk="1" fontAlgn="auto" hangingPunct="1">
              <a:spcAft>
                <a:spcPts val="0"/>
              </a:spcAft>
              <a:buFont typeface="Arial" pitchFamily="34" charset="0"/>
              <a:buNone/>
              <a:defRPr/>
            </a:pPr>
            <a:r>
              <a:rPr lang="en-US" dirty="0" smtClean="0"/>
              <a:t>There are four choices for optimization:</a:t>
            </a:r>
          </a:p>
          <a:p>
            <a:pPr eaLnBrk="1" fontAlgn="auto" hangingPunct="1">
              <a:spcAft>
                <a:spcPts val="0"/>
              </a:spcAft>
              <a:defRPr/>
            </a:pPr>
            <a:r>
              <a:rPr lang="en-US" dirty="0" smtClean="0"/>
              <a:t>Minimize memory used</a:t>
            </a:r>
          </a:p>
          <a:p>
            <a:pPr eaLnBrk="1" fontAlgn="auto" hangingPunct="1">
              <a:spcAft>
                <a:spcPts val="0"/>
              </a:spcAft>
              <a:defRPr/>
            </a:pPr>
            <a:r>
              <a:rPr lang="en-US" dirty="0" smtClean="0"/>
              <a:t>Balance</a:t>
            </a:r>
          </a:p>
          <a:p>
            <a:pPr eaLnBrk="1" fontAlgn="auto" hangingPunct="1">
              <a:spcAft>
                <a:spcPts val="0"/>
              </a:spcAft>
              <a:defRPr/>
            </a:pPr>
            <a:r>
              <a:rPr lang="en-US" dirty="0" smtClean="0"/>
              <a:t>Maximize data throughput for file sharing - the Default</a:t>
            </a:r>
          </a:p>
          <a:p>
            <a:pPr eaLnBrk="1" fontAlgn="auto" hangingPunct="1">
              <a:spcAft>
                <a:spcPts val="0"/>
              </a:spcAft>
              <a:defRPr/>
            </a:pPr>
            <a:r>
              <a:rPr lang="en-US" b="1" i="1" dirty="0" smtClean="0"/>
              <a:t>Maximize data throughput for network applications</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09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Windows Server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Set Up the MFG User</a:t>
            </a:r>
          </a:p>
        </p:txBody>
      </p:sp>
      <p:sp>
        <p:nvSpPr>
          <p:cNvPr id="430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MFG installation user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Set Up the MFG User</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Create “</a:t>
            </a:r>
            <a:r>
              <a:rPr lang="en-US" dirty="0" err="1" smtClean="0">
                <a:solidFill>
                  <a:srgbClr val="737373"/>
                </a:solidFill>
                <a:latin typeface="+mn-lt"/>
              </a:rPr>
              <a:t>qad</a:t>
            </a:r>
            <a:r>
              <a:rPr lang="en-US" dirty="0" smtClean="0">
                <a:solidFill>
                  <a:srgbClr val="737373"/>
                </a:solidFill>
                <a:latin typeface="+mn-lt"/>
              </a:rPr>
              <a:t>” group with </a:t>
            </a:r>
            <a:r>
              <a:rPr lang="en-US" dirty="0" err="1" smtClean="0">
                <a:solidFill>
                  <a:srgbClr val="737373"/>
                </a:solidFill>
                <a:latin typeface="+mn-lt"/>
              </a:rPr>
              <a:t>gid</a:t>
            </a:r>
            <a:r>
              <a:rPr lang="en-US" dirty="0" smtClean="0">
                <a:solidFill>
                  <a:srgbClr val="737373"/>
                </a:solidFill>
                <a:latin typeface="+mn-lt"/>
              </a:rPr>
              <a:t> of 65535</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Create “mfg” user with </a:t>
            </a:r>
            <a:r>
              <a:rPr lang="en-US" dirty="0" err="1" smtClean="0">
                <a:solidFill>
                  <a:srgbClr val="737373"/>
                </a:solidFill>
                <a:latin typeface="+mn-lt"/>
              </a:rPr>
              <a:t>uid</a:t>
            </a:r>
            <a:r>
              <a:rPr lang="en-US" dirty="0" smtClean="0">
                <a:solidFill>
                  <a:srgbClr val="737373"/>
                </a:solidFill>
                <a:latin typeface="+mn-lt"/>
              </a:rPr>
              <a:t> of 65535</a:t>
            </a:r>
          </a:p>
          <a:p>
            <a:pPr marL="290513" lvl="1" indent="0" eaLnBrk="1" fontAlgn="auto" hangingPunct="1">
              <a:lnSpc>
                <a:spcPct val="95000"/>
              </a:lnSpc>
              <a:spcAft>
                <a:spcPts val="0"/>
              </a:spcAft>
              <a:buNone/>
              <a:defRPr/>
            </a:pPr>
            <a:r>
              <a:rPr lang="en-US" dirty="0" smtClean="0">
                <a:solidFill>
                  <a:srgbClr val="737373"/>
                </a:solidFill>
                <a:latin typeface="+mn-lt"/>
              </a:rPr>
              <a:t>“</a:t>
            </a:r>
            <a:r>
              <a:rPr lang="en-US" dirty="0" err="1" smtClean="0">
                <a:solidFill>
                  <a:srgbClr val="737373"/>
                </a:solidFill>
                <a:latin typeface="+mn-lt"/>
              </a:rPr>
              <a:t>umask</a:t>
            </a:r>
            <a:r>
              <a:rPr lang="en-US" dirty="0" smtClean="0">
                <a:solidFill>
                  <a:srgbClr val="737373"/>
                </a:solidFill>
                <a:latin typeface="+mn-lt"/>
              </a:rPr>
              <a:t> 022”</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Setup “mfg” user profiles / environment</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DLC set to Open Edge 10.2B install</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JAVA_HOME set to Java J2SE Location</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CATALINA_HOME set to Tomcat install directory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PATH includes</a:t>
            </a:r>
          </a:p>
          <a:p>
            <a:pPr marL="566738" lvl="1" indent="0"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$DLC/</a:t>
            </a:r>
            <a:r>
              <a:rPr lang="en-US" sz="1800" dirty="0" err="1" smtClean="0">
                <a:solidFill>
                  <a:srgbClr val="737373"/>
                </a:solidFill>
                <a:latin typeface="Courier New" pitchFamily="49" charset="0"/>
                <a:cs typeface="Courier New" pitchFamily="49" charset="0"/>
              </a:rPr>
              <a:t>bin,$JAVA_HOME</a:t>
            </a:r>
            <a:r>
              <a:rPr lang="en-US" sz="1800" dirty="0" smtClean="0">
                <a:solidFill>
                  <a:srgbClr val="737373"/>
                </a:solidFill>
                <a:latin typeface="Courier New" pitchFamily="49" charset="0"/>
                <a:cs typeface="Courier New" pitchFamily="49" charset="0"/>
              </a:rPr>
              <a:t>/</a:t>
            </a:r>
            <a:r>
              <a:rPr lang="en-US" sz="1800" dirty="0" err="1" smtClean="0">
                <a:solidFill>
                  <a:srgbClr val="737373"/>
                </a:solidFill>
                <a:latin typeface="Courier New" pitchFamily="49" charset="0"/>
                <a:cs typeface="Courier New" pitchFamily="49" charset="0"/>
              </a:rPr>
              <a:t>bin,$CATALINA_HOME</a:t>
            </a:r>
            <a:r>
              <a:rPr lang="en-US" sz="1800" dirty="0" smtClean="0">
                <a:solidFill>
                  <a:srgbClr val="737373"/>
                </a:solidFill>
                <a:latin typeface="Courier New" pitchFamily="49" charset="0"/>
                <a:cs typeface="Courier New" pitchFamily="49" charset="0"/>
              </a:rPr>
              <a:t>/bin</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50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Instructions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 Tomcat</a:t>
            </a:r>
          </a:p>
        </p:txBody>
      </p:sp>
      <p:sp>
        <p:nvSpPr>
          <p:cNvPr id="471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Tomcat Java Server </a:t>
            </a:r>
          </a:p>
        </p:txBody>
      </p:sp>
      <p:pic>
        <p:nvPicPr>
          <p:cNvPr id="47107" name="Picture 2"/>
          <p:cNvPicPr>
            <a:picLocks noChangeAspect="1" noChangeArrowheads="1"/>
          </p:cNvPicPr>
          <p:nvPr/>
        </p:nvPicPr>
        <p:blipFill>
          <a:blip r:embed="rId3" cstate="print"/>
          <a:srcRect/>
          <a:stretch>
            <a:fillRect/>
          </a:stretch>
        </p:blipFill>
        <p:spPr bwMode="auto">
          <a:xfrm>
            <a:off x="1192213" y="2460625"/>
            <a:ext cx="6489700" cy="14001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Install Tomcat</a:t>
            </a:r>
          </a:p>
        </p:txBody>
      </p:sp>
      <p:sp>
        <p:nvSpPr>
          <p:cNvPr id="4" name="Content Placeholder 3"/>
          <p:cNvSpPr>
            <a:spLocks noGrp="1"/>
          </p:cNvSpPr>
          <p:nvPr>
            <p:ph idx="1"/>
          </p:nvPr>
        </p:nvSpPr>
        <p:spPr>
          <a:xfrm>
            <a:off x="692150" y="1116013"/>
            <a:ext cx="7404100" cy="4691062"/>
          </a:xfrm>
        </p:spPr>
        <p:txBody>
          <a:bodyPr>
            <a:normAutofit fontScale="92500" lnSpcReduction="20000"/>
          </a:bodyPr>
          <a:lstStyle/>
          <a:p>
            <a:pPr eaLnBrk="1" fontAlgn="auto" hangingPunct="1">
              <a:lnSpc>
                <a:spcPct val="95000"/>
              </a:lnSpc>
              <a:spcAft>
                <a:spcPts val="0"/>
              </a:spcAft>
              <a:buFont typeface="Arial" pitchFamily="34" charset="0"/>
              <a:buChar char="•"/>
              <a:defRPr/>
            </a:pPr>
            <a:r>
              <a:rPr lang="en-US" sz="2100" dirty="0" smtClean="0">
                <a:solidFill>
                  <a:srgbClr val="737373"/>
                </a:solidFill>
                <a:latin typeface="+mn-lt"/>
              </a:rPr>
              <a:t>From the QAD media</a:t>
            </a:r>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Tomcat is located in </a:t>
            </a:r>
            <a:r>
              <a:rPr lang="en-US" sz="1800" dirty="0" err="1" smtClean="0">
                <a:solidFill>
                  <a:srgbClr val="737373"/>
                </a:solidFill>
                <a:latin typeface="+mn-lt"/>
                <a:cs typeface="Courier New" pitchFamily="49" charset="0"/>
              </a:rPr>
              <a:t>mfgprouitc</a:t>
            </a:r>
            <a:r>
              <a:rPr lang="en-US" sz="1800" dirty="0" smtClean="0">
                <a:solidFill>
                  <a:srgbClr val="737373"/>
                </a:solidFill>
                <a:latin typeface="+mn-lt"/>
                <a:cs typeface="Courier New" pitchFamily="49" charset="0"/>
              </a:rPr>
              <a:t>/zip</a:t>
            </a:r>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Unzip to $CATALINA_HOME</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From the Apache Tomcat Website</a:t>
            </a:r>
          </a:p>
          <a:p>
            <a:pPr lvl="1" eaLnBrk="1" fontAlgn="auto" hangingPunct="1">
              <a:lnSpc>
                <a:spcPct val="95000"/>
              </a:lnSpc>
              <a:spcAft>
                <a:spcPts val="0"/>
              </a:spcAft>
              <a:buFont typeface="Arial" pitchFamily="34" charset="0"/>
              <a:buChar char="–"/>
              <a:defRPr/>
            </a:pPr>
            <a:r>
              <a:rPr lang="en-US" sz="1800" dirty="0" smtClean="0">
                <a:hlinkClick r:id="rId3"/>
              </a:rPr>
              <a:t>http://tomcat.apache.org/download-55.cgi</a:t>
            </a:r>
            <a:endParaRPr lang="en-US" sz="1800" dirty="0" smtClean="0"/>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Download and install to $CATALINA_HOME</a:t>
            </a:r>
          </a:p>
          <a:p>
            <a:pPr lvl="1" eaLnBrk="1" fontAlgn="auto" hangingPunct="1">
              <a:lnSpc>
                <a:spcPct val="95000"/>
              </a:lnSpc>
              <a:spcAft>
                <a:spcPts val="0"/>
              </a:spcAft>
              <a:buFont typeface="Arial" pitchFamily="34" charset="0"/>
              <a:buChar char="–"/>
              <a:defRPr/>
            </a:pPr>
            <a:r>
              <a:rPr lang="en-US" sz="1800" dirty="0" smtClean="0"/>
              <a:t>The admin/manager role should be added to </a:t>
            </a:r>
            <a:r>
              <a:rPr lang="en-US" sz="1800" dirty="0" smtClean="0">
                <a:latin typeface="Courier New" pitchFamily="49" charset="0"/>
                <a:cs typeface="Courier New" pitchFamily="49" charset="0"/>
              </a:rPr>
              <a:t>$CATALINA_HOME/conf/tomcat-users.xml</a:t>
            </a:r>
            <a:endParaRPr lang="en-US" sz="16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Set JAVA_HOME in </a:t>
            </a:r>
            <a:r>
              <a:rPr lang="en-US" sz="1800" dirty="0" smtClean="0">
                <a:solidFill>
                  <a:srgbClr val="737373"/>
                </a:solidFill>
                <a:latin typeface="Courier New" pitchFamily="49" charset="0"/>
                <a:cs typeface="Courier New" pitchFamily="49" charset="0"/>
              </a:rPr>
              <a:t>$CATALINA_HOME/bin/setenv.sh</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Change the Startup and Listen port , if required</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Start Tomcat </a:t>
            </a:r>
          </a:p>
          <a:p>
            <a:pPr lvl="1" eaLnBrk="1" fontAlgn="auto" hangingPunct="1">
              <a:lnSpc>
                <a:spcPct val="95000"/>
              </a:lnSpc>
              <a:spcAft>
                <a:spcPts val="0"/>
              </a:spcAft>
              <a:buNone/>
              <a:defRPr/>
            </a:pPr>
            <a:r>
              <a:rPr lang="en-US" sz="1800" dirty="0" smtClean="0">
                <a:solidFill>
                  <a:srgbClr val="737373"/>
                </a:solidFill>
                <a:latin typeface="+mn-lt"/>
                <a:cs typeface="Courier New" pitchFamily="49" charset="0"/>
              </a:rPr>
              <a:t>$CATALINA_HOME/bin/startup.sh</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Verify on </a:t>
            </a:r>
            <a:r>
              <a:rPr lang="en-US" sz="1800" dirty="0" smtClean="0">
                <a:solidFill>
                  <a:srgbClr val="737373"/>
                </a:solidFill>
                <a:latin typeface="+mn-lt"/>
                <a:cs typeface="Courier New" pitchFamily="49" charset="0"/>
                <a:hlinkClick r:id="rId4"/>
              </a:rPr>
              <a:t>http://server:port</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91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Instructions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 QDT</a:t>
            </a:r>
          </a:p>
        </p:txBody>
      </p:sp>
      <p:sp>
        <p:nvSpPr>
          <p:cNvPr id="512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Deployment Tool</a:t>
            </a:r>
          </a:p>
        </p:txBody>
      </p:sp>
      <p:pic>
        <p:nvPicPr>
          <p:cNvPr id="51203" name="Picture 4"/>
          <p:cNvPicPr>
            <a:picLocks noChangeAspect="1" noChangeArrowheads="1"/>
          </p:cNvPicPr>
          <p:nvPr/>
        </p:nvPicPr>
        <p:blipFill>
          <a:blip r:embed="rId3" cstate="print"/>
          <a:srcRect/>
          <a:stretch>
            <a:fillRect/>
          </a:stretch>
        </p:blipFill>
        <p:spPr bwMode="auto">
          <a:xfrm>
            <a:off x="1698625" y="946150"/>
            <a:ext cx="5181600" cy="473868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3"/>
            <a:ext cx="7404100" cy="4691062"/>
          </a:xfrm>
        </p:spPr>
        <p:txBody>
          <a:bodyPr>
            <a:normAutofit fontScale="92500"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Prerequisites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X Windows Environment Available</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Open Edge Admin and Name Servers running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Logged in as “mfg” user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QDT</a:t>
            </a:r>
          </a:p>
          <a:p>
            <a:pPr lvl="1" eaLnBrk="1" fontAlgn="auto" hangingPunct="1">
              <a:lnSpc>
                <a:spcPct val="95000"/>
              </a:lnSpc>
              <a:spcAft>
                <a:spcPts val="0"/>
              </a:spcAft>
              <a:buNone/>
              <a:defRPr/>
            </a:pPr>
            <a:r>
              <a:rPr lang="en-US" dirty="0" smtClean="0">
                <a:solidFill>
                  <a:srgbClr val="737373"/>
                </a:solidFill>
                <a:latin typeface="+mn-lt"/>
              </a:rPr>
              <a:t>From installation media</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Change to the install directory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Run the appropriate script for your Operating System</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32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3252" name="Picture 2"/>
          <p:cNvPicPr>
            <a:picLocks noChangeAspect="1" noChangeArrowheads="1"/>
          </p:cNvPicPr>
          <p:nvPr/>
        </p:nvPicPr>
        <p:blipFill>
          <a:blip r:embed="rId3" cstate="print"/>
          <a:srcRect/>
          <a:stretch>
            <a:fillRect/>
          </a:stretch>
        </p:blipFill>
        <p:spPr bwMode="auto">
          <a:xfrm>
            <a:off x="831850" y="4845050"/>
            <a:ext cx="8088313" cy="84455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552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5299" name="Picture 2"/>
          <p:cNvPicPr>
            <a:picLocks noChangeAspect="1" noChangeArrowheads="1"/>
          </p:cNvPicPr>
          <p:nvPr/>
        </p:nvPicPr>
        <p:blipFill>
          <a:blip r:embed="rId3" cstate="print"/>
          <a:srcRect/>
          <a:stretch>
            <a:fillRect/>
          </a:stretch>
        </p:blipFill>
        <p:spPr bwMode="auto">
          <a:xfrm>
            <a:off x="301625" y="984250"/>
            <a:ext cx="5892800" cy="1265238"/>
          </a:xfrm>
          <a:prstGeom prst="rect">
            <a:avLst/>
          </a:prstGeom>
          <a:noFill/>
          <a:ln w="9525">
            <a:noFill/>
            <a:miter lim="800000"/>
            <a:headEnd/>
            <a:tailEnd/>
          </a:ln>
        </p:spPr>
      </p:pic>
      <p:pic>
        <p:nvPicPr>
          <p:cNvPr id="55300" name="Picture 3"/>
          <p:cNvPicPr>
            <a:picLocks noChangeAspect="1" noChangeArrowheads="1"/>
          </p:cNvPicPr>
          <p:nvPr/>
        </p:nvPicPr>
        <p:blipFill>
          <a:blip r:embed="rId4" cstate="print"/>
          <a:srcRect/>
          <a:stretch>
            <a:fillRect/>
          </a:stretch>
        </p:blipFill>
        <p:spPr bwMode="auto">
          <a:xfrm>
            <a:off x="628650" y="2292350"/>
            <a:ext cx="7440613" cy="685800"/>
          </a:xfrm>
          <a:prstGeom prst="rect">
            <a:avLst/>
          </a:prstGeom>
          <a:noFill/>
          <a:ln w="9525">
            <a:noFill/>
            <a:miter lim="800000"/>
            <a:headEnd/>
            <a:tailEnd/>
          </a:ln>
        </p:spPr>
      </p:pic>
      <p:pic>
        <p:nvPicPr>
          <p:cNvPr id="55301" name="Picture 4"/>
          <p:cNvPicPr>
            <a:picLocks noChangeAspect="1" noChangeArrowheads="1"/>
          </p:cNvPicPr>
          <p:nvPr/>
        </p:nvPicPr>
        <p:blipFill>
          <a:blip r:embed="rId5" cstate="print"/>
          <a:srcRect/>
          <a:stretch>
            <a:fillRect/>
          </a:stretch>
        </p:blipFill>
        <p:spPr bwMode="auto">
          <a:xfrm>
            <a:off x="1392238" y="3003550"/>
            <a:ext cx="6707187" cy="1495425"/>
          </a:xfrm>
          <a:prstGeom prst="rect">
            <a:avLst/>
          </a:prstGeom>
          <a:noFill/>
          <a:ln w="9525">
            <a:noFill/>
            <a:miter lim="800000"/>
            <a:headEnd/>
            <a:tailEnd/>
          </a:ln>
        </p:spPr>
      </p:pic>
      <p:pic>
        <p:nvPicPr>
          <p:cNvPr id="55302" name="Picture 6"/>
          <p:cNvPicPr>
            <a:picLocks noChangeAspect="1" noChangeArrowheads="1"/>
          </p:cNvPicPr>
          <p:nvPr/>
        </p:nvPicPr>
        <p:blipFill>
          <a:blip r:embed="rId6" cstate="print"/>
          <a:srcRect/>
          <a:stretch>
            <a:fillRect/>
          </a:stretch>
        </p:blipFill>
        <p:spPr bwMode="auto">
          <a:xfrm>
            <a:off x="2427288" y="4541838"/>
            <a:ext cx="6067425" cy="143827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5734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7347" name="Picture 2"/>
          <p:cNvPicPr>
            <a:picLocks noChangeAspect="1" noChangeArrowheads="1"/>
          </p:cNvPicPr>
          <p:nvPr/>
        </p:nvPicPr>
        <p:blipFill>
          <a:blip r:embed="rId3" cstate="print"/>
          <a:srcRect/>
          <a:stretch>
            <a:fillRect/>
          </a:stretch>
        </p:blipFill>
        <p:spPr bwMode="auto">
          <a:xfrm>
            <a:off x="708025" y="1098550"/>
            <a:ext cx="4448175" cy="1962150"/>
          </a:xfrm>
          <a:prstGeom prst="rect">
            <a:avLst/>
          </a:prstGeom>
          <a:noFill/>
          <a:ln w="9525">
            <a:noFill/>
            <a:miter lim="800000"/>
            <a:headEnd/>
            <a:tailEnd/>
          </a:ln>
        </p:spPr>
      </p:pic>
      <p:pic>
        <p:nvPicPr>
          <p:cNvPr id="57348" name="Picture 3"/>
          <p:cNvPicPr>
            <a:picLocks noChangeAspect="1" noChangeArrowheads="1"/>
          </p:cNvPicPr>
          <p:nvPr/>
        </p:nvPicPr>
        <p:blipFill>
          <a:blip r:embed="rId4" cstate="print"/>
          <a:srcRect/>
          <a:stretch>
            <a:fillRect/>
          </a:stretch>
        </p:blipFill>
        <p:spPr bwMode="auto">
          <a:xfrm>
            <a:off x="2147888" y="3346450"/>
            <a:ext cx="5514975" cy="170497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3"/>
            <a:ext cx="7404100" cy="16557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From the QDT install directory</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qadinst</a:t>
            </a:r>
            <a:r>
              <a:rPr lang="en-US" dirty="0" smtClean="0">
                <a:solidFill>
                  <a:srgbClr val="737373"/>
                </a:solidFill>
                <a:latin typeface="+mn-lt"/>
              </a:rPr>
              <a:t> or ./qadinst.ksh</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Launches the QDT X-Windows Session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Launch (X client required)</a:t>
            </a:r>
          </a:p>
        </p:txBody>
      </p:sp>
      <p:pic>
        <p:nvPicPr>
          <p:cNvPr id="59396" name="Picture 4"/>
          <p:cNvPicPr>
            <a:picLocks noChangeAspect="1" noChangeArrowheads="1"/>
          </p:cNvPicPr>
          <p:nvPr/>
        </p:nvPicPr>
        <p:blipFill>
          <a:blip r:embed="rId3" cstate="print"/>
          <a:srcRect/>
          <a:stretch>
            <a:fillRect/>
          </a:stretch>
        </p:blipFill>
        <p:spPr bwMode="auto">
          <a:xfrm>
            <a:off x="2598738" y="2543175"/>
            <a:ext cx="3635375" cy="332422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144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“Install” and Add “New” Environment </a:t>
            </a:r>
          </a:p>
        </p:txBody>
      </p:sp>
      <p:grpSp>
        <p:nvGrpSpPr>
          <p:cNvPr id="9" name="Group 8"/>
          <p:cNvGrpSpPr/>
          <p:nvPr/>
        </p:nvGrpSpPr>
        <p:grpSpPr>
          <a:xfrm>
            <a:off x="2151978" y="1320241"/>
            <a:ext cx="4840476" cy="3457924"/>
            <a:chOff x="2598564" y="937453"/>
            <a:chExt cx="4840476" cy="3457924"/>
          </a:xfrm>
        </p:grpSpPr>
        <p:pic>
          <p:nvPicPr>
            <p:cNvPr id="8" name="Picture 7" descr="qdt_install03cropped.png"/>
            <p:cNvPicPr>
              <a:picLocks noChangeAspect="1"/>
            </p:cNvPicPr>
            <p:nvPr/>
          </p:nvPicPr>
          <p:blipFill>
            <a:blip r:embed="rId3" cstate="print"/>
            <a:stretch>
              <a:fillRect/>
            </a:stretch>
          </p:blipFill>
          <p:spPr>
            <a:xfrm>
              <a:off x="2598564" y="937453"/>
              <a:ext cx="4840476" cy="2632858"/>
            </a:xfrm>
            <a:prstGeom prst="rect">
              <a:avLst/>
            </a:prstGeom>
          </p:spPr>
        </p:pic>
        <p:pic>
          <p:nvPicPr>
            <p:cNvPr id="5" name="Picture 4" descr="install01.png"/>
            <p:cNvPicPr>
              <a:picLocks noChangeAspect="1"/>
            </p:cNvPicPr>
            <p:nvPr/>
          </p:nvPicPr>
          <p:blipFill>
            <a:blip r:embed="rId4" cstate="print"/>
            <a:stretch>
              <a:fillRect/>
            </a:stretch>
          </p:blipFill>
          <p:spPr>
            <a:xfrm>
              <a:off x="2810189" y="1909663"/>
              <a:ext cx="2885714" cy="2485714"/>
            </a:xfrm>
            <a:prstGeom prst="rect">
              <a:avLst/>
            </a:prstGeom>
          </p:spPr>
        </p:pic>
        <p:pic>
          <p:nvPicPr>
            <p:cNvPr id="6" name="Picture 5" descr="install02.png"/>
            <p:cNvPicPr>
              <a:picLocks noChangeAspect="1"/>
            </p:cNvPicPr>
            <p:nvPr/>
          </p:nvPicPr>
          <p:blipFill>
            <a:blip r:embed="rId5" cstate="print"/>
            <a:stretch>
              <a:fillRect/>
            </a:stretch>
          </p:blipFill>
          <p:spPr>
            <a:xfrm>
              <a:off x="3397932" y="2517182"/>
              <a:ext cx="1752752" cy="1143099"/>
            </a:xfrm>
            <a:prstGeom prst="rect">
              <a:avLst/>
            </a:prstGeom>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349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All Items to Install and Destination</a:t>
            </a:r>
          </a:p>
        </p:txBody>
      </p:sp>
      <p:pic>
        <p:nvPicPr>
          <p:cNvPr id="63491" name="Picture 2"/>
          <p:cNvPicPr>
            <a:picLocks noChangeAspect="1" noChangeArrowheads="1"/>
          </p:cNvPicPr>
          <p:nvPr/>
        </p:nvPicPr>
        <p:blipFill>
          <a:blip r:embed="rId3" cstate="print"/>
          <a:srcRect/>
          <a:stretch>
            <a:fillRect/>
          </a:stretch>
        </p:blipFill>
        <p:spPr bwMode="auto">
          <a:xfrm>
            <a:off x="1730375" y="1168400"/>
            <a:ext cx="5526088" cy="393858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553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Wait for Files to Copy and Install</a:t>
            </a:r>
          </a:p>
        </p:txBody>
      </p:sp>
      <p:pic>
        <p:nvPicPr>
          <p:cNvPr id="65539" name="Picture 2"/>
          <p:cNvPicPr>
            <a:picLocks noChangeAspect="1" noChangeArrowheads="1"/>
          </p:cNvPicPr>
          <p:nvPr/>
        </p:nvPicPr>
        <p:blipFill>
          <a:blip r:embed="rId3" cstate="print"/>
          <a:srcRect/>
          <a:stretch>
            <a:fillRect/>
          </a:stretch>
        </p:blipFill>
        <p:spPr bwMode="auto">
          <a:xfrm>
            <a:off x="1408113" y="1103313"/>
            <a:ext cx="6502400" cy="42672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75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“Admin”</a:t>
            </a:r>
          </a:p>
        </p:txBody>
      </p:sp>
      <p:pic>
        <p:nvPicPr>
          <p:cNvPr id="67587" name="Picture 2"/>
          <p:cNvPicPr>
            <a:picLocks noChangeAspect="1" noChangeArrowheads="1"/>
          </p:cNvPicPr>
          <p:nvPr/>
        </p:nvPicPr>
        <p:blipFill>
          <a:blip r:embed="rId3" cstate="print"/>
          <a:srcRect/>
          <a:stretch>
            <a:fillRect/>
          </a:stretch>
        </p:blipFill>
        <p:spPr bwMode="auto">
          <a:xfrm>
            <a:off x="180975" y="942975"/>
            <a:ext cx="4233863" cy="3894138"/>
          </a:xfrm>
          <a:prstGeom prst="rect">
            <a:avLst/>
          </a:prstGeom>
          <a:noFill/>
          <a:ln w="9525">
            <a:noFill/>
            <a:miter lim="800000"/>
            <a:headEnd/>
            <a:tailEnd/>
          </a:ln>
        </p:spPr>
      </p:pic>
      <p:pic>
        <p:nvPicPr>
          <p:cNvPr id="67588" name="Picture 3"/>
          <p:cNvPicPr>
            <a:picLocks noChangeAspect="1" noChangeArrowheads="1"/>
          </p:cNvPicPr>
          <p:nvPr/>
        </p:nvPicPr>
        <p:blipFill>
          <a:blip r:embed="rId4" cstate="print"/>
          <a:srcRect/>
          <a:stretch>
            <a:fillRect/>
          </a:stretch>
        </p:blipFill>
        <p:spPr bwMode="auto">
          <a:xfrm>
            <a:off x="4211638" y="2786063"/>
            <a:ext cx="4743450" cy="2906712"/>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696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Environment and “Edit System Details”</a:t>
            </a:r>
          </a:p>
        </p:txBody>
      </p:sp>
      <p:pic>
        <p:nvPicPr>
          <p:cNvPr id="1026" name="Picture 2" descr="C:\Users\biw\Desktop\EE Install Sys Admin\InstallAdmin_Install300.png"/>
          <p:cNvPicPr>
            <a:picLocks noChangeAspect="1" noChangeArrowheads="1"/>
          </p:cNvPicPr>
          <p:nvPr/>
        </p:nvPicPr>
        <p:blipFill>
          <a:blip r:embed="rId3" cstate="print"/>
          <a:srcRect/>
          <a:stretch>
            <a:fillRect/>
          </a:stretch>
        </p:blipFill>
        <p:spPr bwMode="auto">
          <a:xfrm>
            <a:off x="932403" y="1307480"/>
            <a:ext cx="6407238" cy="3733142"/>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716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Editing Tomcat details</a:t>
            </a:r>
          </a:p>
        </p:txBody>
      </p:sp>
      <p:pic>
        <p:nvPicPr>
          <p:cNvPr id="71683" name="Picture 2"/>
          <p:cNvPicPr>
            <a:picLocks noChangeAspect="1" noChangeArrowheads="1"/>
          </p:cNvPicPr>
          <p:nvPr/>
        </p:nvPicPr>
        <p:blipFill>
          <a:blip r:embed="rId3" cstate="print"/>
          <a:srcRect/>
          <a:stretch>
            <a:fillRect/>
          </a:stretch>
        </p:blipFill>
        <p:spPr bwMode="auto">
          <a:xfrm>
            <a:off x="857250" y="1103313"/>
            <a:ext cx="7108825" cy="401955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0482" name="Content Placeholder 2"/>
          <p:cNvSpPr>
            <a:spLocks noGrp="1"/>
          </p:cNvSpPr>
          <p:nvPr>
            <p:ph idx="4294967295"/>
          </p:nvPr>
        </p:nvSpPr>
        <p:spPr bwMode="auto">
          <a:xfrm>
            <a:off x="384648" y="113030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Know the key tasks needed to prepare the operating system for QAD installation</a:t>
            </a:r>
          </a:p>
          <a:p>
            <a:pPr marL="266700" indent="-266700" eaLnBrk="1" hangingPunct="1">
              <a:spcBef>
                <a:spcPts val="1200"/>
              </a:spcBef>
              <a:buClr>
                <a:srgbClr val="FF9900"/>
              </a:buClr>
            </a:pPr>
            <a:r>
              <a:rPr lang="en-US" sz="2200" dirty="0" smtClean="0">
                <a:solidFill>
                  <a:srgbClr val="666666"/>
                </a:solidFill>
              </a:rPr>
              <a:t>Understand the QAD Deployment Tool (QDT)</a:t>
            </a:r>
          </a:p>
          <a:p>
            <a:pPr marL="266700" indent="-266700" eaLnBrk="1" hangingPunct="1">
              <a:spcBef>
                <a:spcPts val="1200"/>
              </a:spcBef>
              <a:buClr>
                <a:srgbClr val="FF9900"/>
              </a:buClr>
            </a:pPr>
            <a:r>
              <a:rPr lang="en-US" sz="2200" dirty="0" smtClean="0">
                <a:solidFill>
                  <a:srgbClr val="666666"/>
                </a:solidFill>
              </a:rPr>
              <a:t>Be able to install, configure, and start QAD EE</a:t>
            </a:r>
          </a:p>
          <a:p>
            <a:pPr marL="266700" indent="-266700" eaLnBrk="1" hangingPunct="1">
              <a:spcBef>
                <a:spcPts val="1200"/>
              </a:spcBef>
              <a:buClr>
                <a:srgbClr val="FF9900"/>
              </a:buClr>
            </a:pPr>
            <a:r>
              <a:rPr lang="en-US" sz="2200" dirty="0" smtClean="0">
                <a:solidFill>
                  <a:srgbClr val="666666"/>
                </a:solidFill>
              </a:rPr>
              <a:t>Be able to install the QAD .NET UI Client</a:t>
            </a:r>
          </a:p>
          <a:p>
            <a:pPr marL="534988" lvl="1" indent="-268288" eaLnBrk="1" hangingPunct="1">
              <a:spcBef>
                <a:spcPts val="1200"/>
              </a:spcBef>
              <a:buClr>
                <a:srgbClr val="FF9900"/>
              </a:buClr>
            </a:pPr>
            <a:endParaRPr lang="en-US" sz="2200" dirty="0" smtClean="0">
              <a:solidFill>
                <a:srgbClr val="666666"/>
              </a:solidFill>
            </a:endParaRP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0483"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Installation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737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Adding Additional Languages</a:t>
            </a:r>
          </a:p>
        </p:txBody>
      </p:sp>
      <p:sp>
        <p:nvSpPr>
          <p:cNvPr id="73731"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mtClean="0">
                <a:solidFill>
                  <a:srgbClr val="737373"/>
                </a:solidFill>
              </a:rPr>
              <a:t>The following languages come with the default QAD EE installation media:</a:t>
            </a:r>
          </a:p>
          <a:p>
            <a:pPr lvl="1" eaLnBrk="1" hangingPunct="1">
              <a:lnSpc>
                <a:spcPct val="95000"/>
              </a:lnSpc>
              <a:buClr>
                <a:srgbClr val="FF9900"/>
              </a:buClr>
            </a:pPr>
            <a:r>
              <a:rPr lang="en-US" smtClean="0">
                <a:solidFill>
                  <a:srgbClr val="737373"/>
                </a:solidFill>
              </a:rPr>
              <a:t>Simplified Chinese (ch), Castilian Spanish (cs),  Czech (cz), Dutch (du)</a:t>
            </a:r>
          </a:p>
          <a:p>
            <a:pPr lvl="1" eaLnBrk="1" hangingPunct="1">
              <a:lnSpc>
                <a:spcPct val="95000"/>
              </a:lnSpc>
              <a:buClr>
                <a:srgbClr val="FF9900"/>
              </a:buClr>
            </a:pPr>
            <a:r>
              <a:rPr lang="en-US" smtClean="0">
                <a:solidFill>
                  <a:srgbClr val="737373"/>
                </a:solidFill>
              </a:rPr>
              <a:t>French (fr), German (ge), Italian (it), Japanese (jp)</a:t>
            </a:r>
          </a:p>
          <a:p>
            <a:pPr lvl="1" eaLnBrk="1" hangingPunct="1">
              <a:lnSpc>
                <a:spcPct val="95000"/>
              </a:lnSpc>
              <a:buClr>
                <a:srgbClr val="FF9900"/>
              </a:buClr>
            </a:pPr>
            <a:r>
              <a:rPr lang="en-US" smtClean="0">
                <a:solidFill>
                  <a:srgbClr val="737373"/>
                </a:solidFill>
              </a:rPr>
              <a:t>Korean (ko), Latin American Spanish (ls), Polish (pl),  Portuguese (po)</a:t>
            </a:r>
          </a:p>
          <a:p>
            <a:pPr lvl="1" eaLnBrk="1" hangingPunct="1">
              <a:lnSpc>
                <a:spcPct val="95000"/>
              </a:lnSpc>
              <a:buClr>
                <a:srgbClr val="FF9900"/>
              </a:buClr>
            </a:pPr>
            <a:r>
              <a:rPr lang="en-US" smtClean="0">
                <a:solidFill>
                  <a:srgbClr val="737373"/>
                </a:solidFill>
              </a:rPr>
              <a:t>Thai (ti), Traditional Chinese (tw), English (us)</a:t>
            </a:r>
          </a:p>
          <a:p>
            <a:pPr eaLnBrk="1" hangingPunct="1">
              <a:lnSpc>
                <a:spcPct val="95000"/>
              </a:lnSpc>
              <a:buClr>
                <a:srgbClr val="FF9900"/>
              </a:buClr>
            </a:pPr>
            <a:r>
              <a:rPr lang="en-US" smtClean="0">
                <a:solidFill>
                  <a:srgbClr val="737373"/>
                </a:solidFill>
              </a:rPr>
              <a:t>The default install language is US English</a:t>
            </a:r>
          </a:p>
          <a:p>
            <a:pPr eaLnBrk="1" hangingPunct="1">
              <a:lnSpc>
                <a:spcPct val="95000"/>
              </a:lnSpc>
              <a:buClr>
                <a:srgbClr val="FF9900"/>
              </a:buClr>
            </a:pPr>
            <a:r>
              <a:rPr lang="en-US" smtClean="0">
                <a:solidFill>
                  <a:srgbClr val="737373"/>
                </a:solidFill>
              </a:rPr>
              <a:t>Choose Edit Language Details to add new languages</a:t>
            </a:r>
          </a:p>
          <a:p>
            <a:pPr lvl="1" eaLnBrk="1" hangingPunct="1">
              <a:lnSpc>
                <a:spcPct val="95000"/>
              </a:lnSpc>
              <a:buClr>
                <a:srgbClr val="FF9900"/>
              </a:buClr>
            </a:pPr>
            <a:endParaRPr lang="en-US" sz="160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smtClean="0">
              <a:solidFill>
                <a:srgbClr val="737373"/>
              </a:solidFill>
            </a:endParaRPr>
          </a:p>
          <a:p>
            <a:pPr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QDT - Edit Language Details</a:t>
            </a:r>
          </a:p>
        </p:txBody>
      </p:sp>
      <p:sp>
        <p:nvSpPr>
          <p:cNvPr id="7577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When selecting two or more languages with a conflicting codepage, Unicode is automatically configured</a:t>
            </a:r>
          </a:p>
        </p:txBody>
      </p:sp>
      <p:pic>
        <p:nvPicPr>
          <p:cNvPr id="1026" name="Picture 2" descr="C:\Documents and Settings\biw\Desktop\EE Training Guide\edit-language-details.PNG"/>
          <p:cNvPicPr>
            <a:picLocks noChangeAspect="1" noChangeArrowheads="1"/>
          </p:cNvPicPr>
          <p:nvPr/>
        </p:nvPicPr>
        <p:blipFill>
          <a:blip r:embed="rId3" cstate="print"/>
          <a:srcRect/>
          <a:stretch>
            <a:fillRect/>
          </a:stretch>
        </p:blipFill>
        <p:spPr bwMode="auto">
          <a:xfrm>
            <a:off x="1248676" y="1555967"/>
            <a:ext cx="6435104" cy="4181986"/>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Configure</a:t>
            </a:r>
          </a:p>
        </p:txBody>
      </p:sp>
      <p:sp>
        <p:nvSpPr>
          <p:cNvPr id="7782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Instance and “Configure”</a:t>
            </a:r>
          </a:p>
        </p:txBody>
      </p:sp>
      <p:pic>
        <p:nvPicPr>
          <p:cNvPr id="77827" name="Picture 2"/>
          <p:cNvPicPr>
            <a:picLocks noChangeAspect="1" noChangeArrowheads="1"/>
          </p:cNvPicPr>
          <p:nvPr/>
        </p:nvPicPr>
        <p:blipFill>
          <a:blip r:embed="rId3" cstate="print"/>
          <a:srcRect/>
          <a:stretch>
            <a:fillRect/>
          </a:stretch>
        </p:blipFill>
        <p:spPr bwMode="auto">
          <a:xfrm>
            <a:off x="476250" y="987425"/>
            <a:ext cx="4476750" cy="1343025"/>
          </a:xfrm>
          <a:prstGeom prst="rect">
            <a:avLst/>
          </a:prstGeom>
          <a:noFill/>
          <a:ln w="9525">
            <a:noFill/>
            <a:miter lim="800000"/>
            <a:headEnd/>
            <a:tailEnd/>
          </a:ln>
        </p:spPr>
      </p:pic>
      <p:pic>
        <p:nvPicPr>
          <p:cNvPr id="77828" name="Picture 3"/>
          <p:cNvPicPr>
            <a:picLocks noChangeAspect="1" noChangeArrowheads="1"/>
          </p:cNvPicPr>
          <p:nvPr/>
        </p:nvPicPr>
        <p:blipFill>
          <a:blip r:embed="rId4" cstate="print"/>
          <a:srcRect/>
          <a:stretch>
            <a:fillRect/>
          </a:stretch>
        </p:blipFill>
        <p:spPr bwMode="auto">
          <a:xfrm>
            <a:off x="2978150" y="3095625"/>
            <a:ext cx="4581525" cy="2552700"/>
          </a:xfrm>
          <a:prstGeom prst="rect">
            <a:avLst/>
          </a:prstGeom>
          <a:noFill/>
          <a:ln w="9525">
            <a:noFill/>
            <a:miter lim="800000"/>
            <a:headEnd/>
            <a:tailEnd/>
          </a:ln>
        </p:spPr>
      </p:pic>
      <p:sp>
        <p:nvSpPr>
          <p:cNvPr id="77829" name="Subtitle 6"/>
          <p:cNvSpPr txBox="1">
            <a:spLocks/>
          </p:cNvSpPr>
          <p:nvPr/>
        </p:nvSpPr>
        <p:spPr bwMode="auto">
          <a:xfrm>
            <a:off x="282575" y="2511425"/>
            <a:ext cx="7650163" cy="457200"/>
          </a:xfrm>
          <a:prstGeom prst="rect">
            <a:avLst/>
          </a:prstGeom>
          <a:noFill/>
          <a:ln w="9525">
            <a:noFill/>
            <a:miter lim="800000"/>
            <a:headEnd/>
            <a:tailEnd/>
          </a:ln>
        </p:spPr>
        <p:txBody>
          <a:bodyPr/>
          <a:lstStyle/>
          <a:p>
            <a:pPr>
              <a:spcBef>
                <a:spcPct val="20000"/>
              </a:spcBef>
              <a:buFont typeface="Arial" charset="0"/>
              <a:buNone/>
            </a:pPr>
            <a:r>
              <a:rPr lang="en-US" sz="2400">
                <a:solidFill>
                  <a:schemeClr val="accent1"/>
                </a:solidFill>
                <a:latin typeface="Century Gothic" pitchFamily="34" charset="0"/>
              </a:rPr>
              <a:t>Step through each item and review</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Configure</a:t>
            </a:r>
          </a:p>
        </p:txBody>
      </p:sp>
      <p:sp>
        <p:nvSpPr>
          <p:cNvPr id="79874"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When reviewing, be careful of Connection Manager Settings</a:t>
            </a:r>
          </a:p>
        </p:txBody>
      </p:sp>
      <p:pic>
        <p:nvPicPr>
          <p:cNvPr id="6" name="Picture 5" descr="Update UI Config.png"/>
          <p:cNvPicPr>
            <a:picLocks noChangeAspect="1"/>
          </p:cNvPicPr>
          <p:nvPr/>
        </p:nvPicPr>
        <p:blipFill>
          <a:blip r:embed="rId3" cstate="print"/>
          <a:stretch>
            <a:fillRect/>
          </a:stretch>
        </p:blipFill>
        <p:spPr>
          <a:xfrm>
            <a:off x="1922538" y="1462116"/>
            <a:ext cx="5576001" cy="3373714"/>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1922"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“Execute” the Generation of the new environment</a:t>
            </a:r>
          </a:p>
        </p:txBody>
      </p:sp>
      <p:pic>
        <p:nvPicPr>
          <p:cNvPr id="81923" name="Picture 2"/>
          <p:cNvPicPr>
            <a:picLocks noChangeAspect="1" noChangeArrowheads="1"/>
          </p:cNvPicPr>
          <p:nvPr/>
        </p:nvPicPr>
        <p:blipFill>
          <a:blip r:embed="rId3" cstate="print"/>
          <a:srcRect/>
          <a:stretch>
            <a:fillRect/>
          </a:stretch>
        </p:blipFill>
        <p:spPr bwMode="auto">
          <a:xfrm>
            <a:off x="628650" y="989013"/>
            <a:ext cx="7305675" cy="4705350"/>
          </a:xfrm>
          <a:prstGeom prst="rect">
            <a:avLst/>
          </a:prstGeom>
          <a:noFill/>
          <a:ln w="9525">
            <a:noFill/>
            <a:miter lim="800000"/>
            <a:headEnd/>
            <a:tailEnd/>
          </a:ln>
        </p:spPr>
      </p:pic>
      <p:pic>
        <p:nvPicPr>
          <p:cNvPr id="81924" name="Picture 3"/>
          <p:cNvPicPr>
            <a:picLocks noChangeAspect="1" noChangeArrowheads="1"/>
          </p:cNvPicPr>
          <p:nvPr/>
        </p:nvPicPr>
        <p:blipFill>
          <a:blip r:embed="rId4" cstate="print"/>
          <a:srcRect/>
          <a:stretch>
            <a:fillRect/>
          </a:stretch>
        </p:blipFill>
        <p:spPr bwMode="auto">
          <a:xfrm>
            <a:off x="1495425" y="3370263"/>
            <a:ext cx="6359525" cy="78105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3970"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Watch the Log Screen for Errors</a:t>
            </a:r>
          </a:p>
        </p:txBody>
      </p:sp>
      <p:pic>
        <p:nvPicPr>
          <p:cNvPr id="83971" name="Picture 2"/>
          <p:cNvPicPr>
            <a:picLocks noChangeAspect="1" noChangeArrowheads="1"/>
          </p:cNvPicPr>
          <p:nvPr/>
        </p:nvPicPr>
        <p:blipFill>
          <a:blip r:embed="rId3" cstate="print"/>
          <a:srcRect/>
          <a:stretch>
            <a:fillRect/>
          </a:stretch>
        </p:blipFill>
        <p:spPr bwMode="auto">
          <a:xfrm>
            <a:off x="312738" y="852488"/>
            <a:ext cx="5057775" cy="2997200"/>
          </a:xfrm>
          <a:prstGeom prst="rect">
            <a:avLst/>
          </a:prstGeom>
          <a:noFill/>
          <a:ln w="9525">
            <a:noFill/>
            <a:miter lim="800000"/>
            <a:headEnd/>
            <a:tailEnd/>
          </a:ln>
        </p:spPr>
      </p:pic>
      <p:pic>
        <p:nvPicPr>
          <p:cNvPr id="83972" name="Picture 3"/>
          <p:cNvPicPr>
            <a:picLocks noChangeAspect="1" noChangeArrowheads="1"/>
          </p:cNvPicPr>
          <p:nvPr/>
        </p:nvPicPr>
        <p:blipFill>
          <a:blip r:embed="rId4" cstate="print"/>
          <a:srcRect/>
          <a:stretch>
            <a:fillRect/>
          </a:stretch>
        </p:blipFill>
        <p:spPr bwMode="auto">
          <a:xfrm>
            <a:off x="3822700" y="3914775"/>
            <a:ext cx="4957763" cy="1585913"/>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60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Launch QAD Enterprise Edition</a:t>
            </a:r>
          </a:p>
        </p:txBody>
      </p:sp>
      <p:sp>
        <p:nvSpPr>
          <p:cNvPr id="86019" name="TextBox 7"/>
          <p:cNvSpPr txBox="1">
            <a:spLocks noChangeArrowheads="1"/>
          </p:cNvSpPr>
          <p:nvPr/>
        </p:nvSpPr>
        <p:spPr bwMode="auto">
          <a:xfrm>
            <a:off x="550863" y="1058863"/>
            <a:ext cx="7489825" cy="304800"/>
          </a:xfrm>
          <a:prstGeom prst="rect">
            <a:avLst/>
          </a:prstGeom>
          <a:noFill/>
          <a:ln w="9525">
            <a:noFill/>
            <a:miter lim="800000"/>
            <a:headEnd/>
            <a:tailEnd/>
          </a:ln>
        </p:spPr>
        <p:txBody>
          <a:bodyPr>
            <a:spAutoFit/>
          </a:bodyPr>
          <a:lstStyle/>
          <a:p>
            <a:r>
              <a:rPr lang="en-US" sz="1400">
                <a:solidFill>
                  <a:srgbClr val="666666"/>
                </a:solidFill>
                <a:latin typeface="Courier New" pitchFamily="49" charset="0"/>
                <a:cs typeface="Courier New" pitchFamily="49" charset="0"/>
              </a:rPr>
              <a:t>$QDT_INSTALL/envs/[system name]/scripts/client.[systemname]</a:t>
            </a:r>
          </a:p>
        </p:txBody>
      </p:sp>
      <p:pic>
        <p:nvPicPr>
          <p:cNvPr id="86020" name="Picture 2"/>
          <p:cNvPicPr>
            <a:picLocks noChangeAspect="1" noChangeArrowheads="1"/>
          </p:cNvPicPr>
          <p:nvPr/>
        </p:nvPicPr>
        <p:blipFill>
          <a:blip r:embed="rId3" cstate="print"/>
          <a:srcRect/>
          <a:stretch>
            <a:fillRect/>
          </a:stretch>
        </p:blipFill>
        <p:spPr bwMode="auto">
          <a:xfrm>
            <a:off x="719138" y="1558925"/>
            <a:ext cx="7670800" cy="3925888"/>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806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Register</a:t>
            </a:r>
          </a:p>
        </p:txBody>
      </p:sp>
      <p:pic>
        <p:nvPicPr>
          <p:cNvPr id="88067" name="Picture 3"/>
          <p:cNvPicPr>
            <a:picLocks noChangeAspect="1" noChangeArrowheads="1"/>
          </p:cNvPicPr>
          <p:nvPr/>
        </p:nvPicPr>
        <p:blipFill>
          <a:blip r:embed="rId3" cstate="print"/>
          <a:srcRect/>
          <a:stretch>
            <a:fillRect/>
          </a:stretch>
        </p:blipFill>
        <p:spPr bwMode="auto">
          <a:xfrm>
            <a:off x="590550" y="1346200"/>
            <a:ext cx="7935913" cy="360362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90114" name="Subtitle 6"/>
          <p:cNvSpPr>
            <a:spLocks noGrp="1"/>
          </p:cNvSpPr>
          <p:nvPr>
            <p:ph type="subTitle" idx="13"/>
          </p:nvPr>
        </p:nvSpPr>
        <p:spPr bwMode="auto">
          <a:xfrm>
            <a:off x="173038" y="341313"/>
            <a:ext cx="7839075"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Log Back In – QAD Enterprise Edition is installed!</a:t>
            </a:r>
          </a:p>
        </p:txBody>
      </p:sp>
      <p:pic>
        <p:nvPicPr>
          <p:cNvPr id="90115" name="Picture 2"/>
          <p:cNvPicPr>
            <a:picLocks noChangeAspect="1" noChangeArrowheads="1"/>
          </p:cNvPicPr>
          <p:nvPr/>
        </p:nvPicPr>
        <p:blipFill>
          <a:blip r:embed="rId3" cstate="print"/>
          <a:srcRect/>
          <a:stretch>
            <a:fillRect/>
          </a:stretch>
        </p:blipFill>
        <p:spPr bwMode="auto">
          <a:xfrm>
            <a:off x="701675" y="1406525"/>
            <a:ext cx="7615238" cy="3735388"/>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Load Field Level Help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Backup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User Option Telnet maintenance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[SSH for terminal mode]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Client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[Set up Client Compression]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Add Languages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QXtend Interoperability</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21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Next Steps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5"/>
          <p:cNvSpPr>
            <a:spLocks noGrp="1"/>
          </p:cNvSpPr>
          <p:nvPr>
            <p:ph type="title" idx="4294967295"/>
          </p:nvPr>
        </p:nvSpPr>
        <p:spPr>
          <a:xfrm>
            <a:off x="1803400" y="6054725"/>
            <a:ext cx="7083425" cy="803275"/>
          </a:xfrm>
        </p:spPr>
        <p:txBody>
          <a:bodyPr/>
          <a:lstStyle/>
          <a:p>
            <a:pPr eaLnBrk="1" hangingPunct="1"/>
            <a:r>
              <a:rPr lang="en-US" smtClean="0"/>
              <a:t>Agenda</a:t>
            </a:r>
          </a:p>
        </p:txBody>
      </p:sp>
      <p:sp>
        <p:nvSpPr>
          <p:cNvPr id="132099" name="Content Placeholder 3"/>
          <p:cNvSpPr>
            <a:spLocks noGrp="1"/>
          </p:cNvSpPr>
          <p:nvPr>
            <p:ph idx="4294967295"/>
          </p:nvPr>
        </p:nvSpPr>
        <p:spPr bwMode="auto">
          <a:xfrm>
            <a:off x="692150" y="1116013"/>
            <a:ext cx="7404100" cy="4691062"/>
          </a:xfrm>
          <a:prstGeom prst="rect">
            <a:avLst/>
          </a:prstGeom>
          <a:noFill/>
          <a:ln>
            <a:miter lim="800000"/>
            <a:headEnd/>
            <a:tailEnd/>
          </a:ln>
        </p:spPr>
        <p:txBody>
          <a:bodyPr/>
          <a:lstStyle/>
          <a:p>
            <a:pPr marL="266700" indent="-266700" eaLnBrk="1" hangingPunct="1">
              <a:lnSpc>
                <a:spcPct val="95000"/>
              </a:lnSpc>
              <a:spcBef>
                <a:spcPts val="1200"/>
              </a:spcBef>
              <a:buClr>
                <a:srgbClr val="FF9900"/>
              </a:buClr>
            </a:pPr>
            <a:r>
              <a:rPr lang="en-US" sz="2400" smtClean="0">
                <a:solidFill>
                  <a:srgbClr val="737373"/>
                </a:solidFill>
              </a:rPr>
              <a:t>Operating system preparation</a:t>
            </a:r>
          </a:p>
          <a:p>
            <a:pPr marL="266700" indent="-266700" eaLnBrk="1" hangingPunct="1">
              <a:lnSpc>
                <a:spcPct val="95000"/>
              </a:lnSpc>
              <a:spcBef>
                <a:spcPts val="1200"/>
              </a:spcBef>
              <a:buClr>
                <a:srgbClr val="FF9900"/>
              </a:buClr>
            </a:pPr>
            <a:r>
              <a:rPr lang="en-US" sz="2400" smtClean="0">
                <a:solidFill>
                  <a:srgbClr val="737373"/>
                </a:solidFill>
              </a:rPr>
              <a:t>QAD Deployment Toolkit installation</a:t>
            </a:r>
          </a:p>
          <a:p>
            <a:pPr marL="266700" indent="-266700" eaLnBrk="1" hangingPunct="1">
              <a:lnSpc>
                <a:spcPct val="95000"/>
              </a:lnSpc>
              <a:spcBef>
                <a:spcPts val="1200"/>
              </a:spcBef>
              <a:buClr>
                <a:srgbClr val="FF9900"/>
              </a:buClr>
            </a:pPr>
            <a:r>
              <a:rPr lang="en-US" sz="2400" smtClean="0">
                <a:solidFill>
                  <a:srgbClr val="737373"/>
                </a:solidFill>
              </a:rPr>
              <a:t>QAD Enterprise Edition installation</a:t>
            </a:r>
          </a:p>
          <a:p>
            <a:pPr marL="266700" indent="-266700" eaLnBrk="1" hangingPunct="1">
              <a:lnSpc>
                <a:spcPct val="95000"/>
              </a:lnSpc>
              <a:spcBef>
                <a:spcPts val="1200"/>
              </a:spcBef>
              <a:buClr>
                <a:srgbClr val="FF9900"/>
              </a:buClr>
            </a:pPr>
            <a:r>
              <a:rPr lang="en-US" sz="2400" smtClean="0">
                <a:solidFill>
                  <a:srgbClr val="737373"/>
                </a:solidFill>
              </a:rPr>
              <a:t>QAD Enterprise Edition initial configuration</a:t>
            </a:r>
            <a:endParaRPr lang="en-US" sz="2600" smtClean="0">
              <a:solidFill>
                <a:srgbClr val="737373"/>
              </a:solidFill>
            </a:endParaRPr>
          </a:p>
          <a:p>
            <a:pPr marL="715963" lvl="2" indent="-180975" eaLnBrk="1" hangingPunct="1">
              <a:lnSpc>
                <a:spcPct val="95000"/>
              </a:lnSpc>
              <a:spcBef>
                <a:spcPts val="1200"/>
              </a:spcBef>
              <a:buClr>
                <a:srgbClr val="FF9900"/>
              </a:buClr>
            </a:pPr>
            <a:endParaRPr lang="en-US" sz="2000" smtClean="0">
              <a:solidFill>
                <a:srgbClr val="737373"/>
              </a:solidFill>
            </a:endParaRPr>
          </a:p>
          <a:p>
            <a:pPr marL="266700" indent="-266700" eaLnBrk="1" hangingPunct="1">
              <a:lnSpc>
                <a:spcPct val="95000"/>
              </a:lnSpc>
              <a:spcBef>
                <a:spcPts val="1200"/>
              </a:spcBef>
              <a:buClr>
                <a:srgbClr val="FF9900"/>
              </a:buClr>
            </a:pPr>
            <a:endParaRPr lang="en-US" sz="2400" smtClean="0">
              <a:solidFill>
                <a:srgbClr val="737373"/>
              </a:solidFill>
            </a:endParaRPr>
          </a:p>
          <a:p>
            <a:pPr marL="534988" lvl="1" indent="-268288" eaLnBrk="1" hangingPunct="1">
              <a:lnSpc>
                <a:spcPct val="95000"/>
              </a:lnSpc>
              <a:spcBef>
                <a:spcPts val="1200"/>
              </a:spcBef>
              <a:buClr>
                <a:srgbClr val="FF9900"/>
              </a:buClr>
            </a:pPr>
            <a:endParaRPr lang="en-US" sz="2200" smtClean="0">
              <a:solidFill>
                <a:srgbClr val="737373"/>
              </a:solidFill>
            </a:endParaRPr>
          </a:p>
          <a:p>
            <a:pPr marL="534988" lvl="1" indent="-268288" eaLnBrk="1" hangingPunct="1">
              <a:lnSpc>
                <a:spcPct val="95000"/>
              </a:lnSpc>
              <a:spcBef>
                <a:spcPts val="1200"/>
              </a:spcBef>
              <a:buClr>
                <a:srgbClr val="FF9900"/>
              </a:buClr>
            </a:pPr>
            <a:endParaRPr lang="en-US" sz="2200" smtClean="0">
              <a:solidFill>
                <a:srgbClr val="737373"/>
              </a:solidFill>
            </a:endParaRPr>
          </a:p>
          <a:p>
            <a:pPr marL="534988" lvl="1" indent="-268288" eaLnBrk="1" hangingPunct="1">
              <a:lnSpc>
                <a:spcPct val="95000"/>
              </a:lnSpc>
              <a:spcBef>
                <a:spcPts val="1200"/>
              </a:spcBef>
              <a:buClr>
                <a:srgbClr val="FF9900"/>
              </a:buClr>
            </a:pPr>
            <a:endParaRPr lang="en-US" sz="2200" smtClean="0">
              <a:solidFill>
                <a:srgbClr val="737373"/>
              </a:solidFill>
            </a:endParaRPr>
          </a:p>
        </p:txBody>
      </p:sp>
      <p:sp>
        <p:nvSpPr>
          <p:cNvPr id="132100" name="Subtitle 6"/>
          <p:cNvSpPr>
            <a:spLocks noGrp="1"/>
          </p:cNvSpPr>
          <p:nvPr>
            <p:ph type="subTitle" idx="4294967295"/>
          </p:nvPr>
        </p:nvSpPr>
        <p:spPr bwMode="auto">
          <a:xfrm>
            <a:off x="173038" y="341313"/>
            <a:ext cx="76501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What is in this Lesson?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942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Load Field Level Help (36.4.13.14)</a:t>
            </a:r>
          </a:p>
        </p:txBody>
      </p:sp>
      <p:pic>
        <p:nvPicPr>
          <p:cNvPr id="94211" name="Picture 2"/>
          <p:cNvPicPr>
            <a:picLocks noChangeAspect="1" noChangeArrowheads="1"/>
          </p:cNvPicPr>
          <p:nvPr/>
        </p:nvPicPr>
        <p:blipFill>
          <a:blip r:embed="rId3" cstate="print"/>
          <a:srcRect/>
          <a:stretch>
            <a:fillRect/>
          </a:stretch>
        </p:blipFill>
        <p:spPr bwMode="auto">
          <a:xfrm>
            <a:off x="590550" y="1130300"/>
            <a:ext cx="8145463" cy="3151188"/>
          </a:xfrm>
          <a:prstGeom prst="rect">
            <a:avLst/>
          </a:prstGeom>
          <a:noFill/>
          <a:ln w="9525">
            <a:noFill/>
            <a:miter lim="800000"/>
            <a:headEnd/>
            <a:tailEnd/>
          </a:ln>
        </p:spPr>
      </p:pic>
      <p:pic>
        <p:nvPicPr>
          <p:cNvPr id="94212" name="Picture 3"/>
          <p:cNvPicPr>
            <a:picLocks noChangeAspect="1" noChangeArrowheads="1"/>
          </p:cNvPicPr>
          <p:nvPr/>
        </p:nvPicPr>
        <p:blipFill>
          <a:blip r:embed="rId4" cstate="print"/>
          <a:srcRect/>
          <a:stretch>
            <a:fillRect/>
          </a:stretch>
        </p:blipFill>
        <p:spPr bwMode="auto">
          <a:xfrm>
            <a:off x="614363" y="4441825"/>
            <a:ext cx="8153400" cy="985838"/>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9625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Option Telnet Maintenance (36.4.14)</a:t>
            </a:r>
          </a:p>
        </p:txBody>
      </p:sp>
      <p:pic>
        <p:nvPicPr>
          <p:cNvPr id="96259" name="Picture 2"/>
          <p:cNvPicPr>
            <a:picLocks noChangeAspect="1" noChangeArrowheads="1"/>
          </p:cNvPicPr>
          <p:nvPr/>
        </p:nvPicPr>
        <p:blipFill>
          <a:blip r:embed="rId3" cstate="print"/>
          <a:srcRect/>
          <a:stretch>
            <a:fillRect/>
          </a:stretch>
        </p:blipFill>
        <p:spPr bwMode="auto">
          <a:xfrm>
            <a:off x="871538" y="827088"/>
            <a:ext cx="6096000" cy="3143250"/>
          </a:xfrm>
          <a:prstGeom prst="rect">
            <a:avLst/>
          </a:prstGeom>
          <a:noFill/>
          <a:ln w="9525">
            <a:noFill/>
            <a:miter lim="800000"/>
            <a:headEnd/>
            <a:tailEnd/>
          </a:ln>
        </p:spPr>
      </p:pic>
      <p:pic>
        <p:nvPicPr>
          <p:cNvPr id="96260" name="Picture 3"/>
          <p:cNvPicPr>
            <a:picLocks noChangeAspect="1" noChangeArrowheads="1"/>
          </p:cNvPicPr>
          <p:nvPr/>
        </p:nvPicPr>
        <p:blipFill>
          <a:blip r:embed="rId4" cstate="print"/>
          <a:srcRect/>
          <a:stretch>
            <a:fillRect/>
          </a:stretch>
        </p:blipFill>
        <p:spPr bwMode="auto">
          <a:xfrm>
            <a:off x="219075" y="4056063"/>
            <a:ext cx="3743325" cy="1533525"/>
          </a:xfrm>
          <a:prstGeom prst="rect">
            <a:avLst/>
          </a:prstGeom>
          <a:noFill/>
          <a:ln w="9525">
            <a:noFill/>
            <a:miter lim="800000"/>
            <a:headEnd/>
            <a:tailEnd/>
          </a:ln>
        </p:spPr>
      </p:pic>
      <p:pic>
        <p:nvPicPr>
          <p:cNvPr id="96261" name="Picture 4"/>
          <p:cNvPicPr>
            <a:picLocks noChangeAspect="1" noChangeArrowheads="1"/>
          </p:cNvPicPr>
          <p:nvPr/>
        </p:nvPicPr>
        <p:blipFill>
          <a:blip r:embed="rId5" cstate="print"/>
          <a:srcRect/>
          <a:stretch>
            <a:fillRect/>
          </a:stretch>
        </p:blipFill>
        <p:spPr bwMode="auto">
          <a:xfrm>
            <a:off x="3571875" y="4259263"/>
            <a:ext cx="5238750" cy="150495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For terminal mode display, SSH can be used instead of Telnet.  SSH uses encryption and compression to pass data between the client and the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Download </a:t>
            </a:r>
            <a:r>
              <a:rPr lang="en-US" dirty="0" err="1" smtClean="0">
                <a:solidFill>
                  <a:srgbClr val="737373"/>
                </a:solidFill>
                <a:latin typeface="+mn-lt"/>
              </a:rPr>
              <a:t>VaraTerm</a:t>
            </a:r>
            <a:r>
              <a:rPr lang="en-US" dirty="0" smtClean="0">
                <a:solidFill>
                  <a:srgbClr val="737373"/>
                </a:solidFill>
                <a:latin typeface="+mn-lt"/>
              </a:rPr>
              <a:t> Terminal Emulator</a:t>
            </a:r>
          </a:p>
          <a:p>
            <a:pPr lvl="1" eaLnBrk="1" fontAlgn="auto" hangingPunct="1">
              <a:lnSpc>
                <a:spcPct val="95000"/>
              </a:lnSpc>
              <a:spcAft>
                <a:spcPts val="0"/>
              </a:spcAft>
              <a:buNone/>
              <a:defRPr/>
            </a:pPr>
            <a:r>
              <a:rPr lang="en-US" dirty="0" smtClean="0">
                <a:hlinkClick r:id="rId3"/>
              </a:rPr>
              <a:t>http://www.routrek.co.jp/en/product/varaterm</a:t>
            </a:r>
            <a:endParaRPr lang="en-US" dirty="0" smtClean="0"/>
          </a:p>
          <a:p>
            <a:pPr eaLnBrk="1" fontAlgn="auto" hangingPunct="1">
              <a:lnSpc>
                <a:spcPct val="95000"/>
              </a:lnSpc>
              <a:spcAft>
                <a:spcPts val="0"/>
              </a:spcAft>
              <a:buFont typeface="Arial" pitchFamily="34" charset="0"/>
              <a:buChar char="•"/>
              <a:defRPr/>
            </a:pPr>
            <a:r>
              <a:rPr lang="en-US" dirty="0" smtClean="0"/>
              <a:t>Extract and Install </a:t>
            </a:r>
            <a:r>
              <a:rPr lang="en-US" dirty="0" err="1" smtClean="0">
                <a:latin typeface="Courier New" pitchFamily="49" charset="0"/>
                <a:cs typeface="Courier New" pitchFamily="49" charset="0"/>
              </a:rPr>
              <a:t>Routrek.granados.dll</a:t>
            </a:r>
            <a:endParaRPr lang="en-US" dirty="0" smtClean="0">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r>
              <a:rPr lang="en-US" dirty="0" smtClean="0">
                <a:latin typeface="+mn-lt"/>
                <a:cs typeface="Courier New" pitchFamily="49" charset="0"/>
              </a:rPr>
              <a:t>Configure </a:t>
            </a:r>
            <a:r>
              <a:rPr lang="en-US" dirty="0" smtClean="0">
                <a:latin typeface="Courier New" pitchFamily="49" charset="0"/>
                <a:cs typeface="Courier New" pitchFamily="49" charset="0"/>
              </a:rPr>
              <a:t>qaduiConfig.xml &amp; default.xml</a:t>
            </a:r>
          </a:p>
          <a:p>
            <a:pPr eaLnBrk="1" fontAlgn="auto" hangingPunct="1">
              <a:lnSpc>
                <a:spcPct val="95000"/>
              </a:lnSpc>
              <a:spcAft>
                <a:spcPts val="0"/>
              </a:spcAft>
              <a:buFont typeface="Arial" pitchFamily="34" charset="0"/>
              <a:buChar char="•"/>
              <a:defRPr/>
            </a:pPr>
            <a:r>
              <a:rPr lang="en-US" dirty="0" smtClean="0">
                <a:solidFill>
                  <a:srgbClr val="737373"/>
                </a:solidFill>
              </a:rPr>
              <a:t>Edit User Option Telnet Maintenance settings to use the SSH port 22</a:t>
            </a:r>
            <a:r>
              <a:rPr lang="en-US" sz="2000" dirty="0" smtClean="0">
                <a:solidFill>
                  <a:srgbClr val="737373"/>
                </a:solidFill>
              </a:rPr>
              <a:t> (instead of Telnet port 23)</a:t>
            </a:r>
            <a:endParaRPr lang="en-US" sz="2000" dirty="0" smtClean="0">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830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Optional for US English UNIX / Linux – Set Up SSH</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Check Connection Manager</a:t>
            </a:r>
          </a:p>
        </p:txBody>
      </p:sp>
      <p:sp>
        <p:nvSpPr>
          <p:cNvPr id="4" name="Content Placeholder 3"/>
          <p:cNvSpPr>
            <a:spLocks noGrp="1"/>
          </p:cNvSpPr>
          <p:nvPr>
            <p:ph idx="1"/>
          </p:nvPr>
        </p:nvSpPr>
        <p:spPr>
          <a:xfrm>
            <a:off x="692150" y="1116013"/>
            <a:ext cx="7404100" cy="1104900"/>
          </a:xfrm>
        </p:spPr>
        <p:txBody>
          <a:bodyPr/>
          <a:lstStyle/>
          <a:p>
            <a:pPr eaLnBrk="1" fontAlgn="auto" hangingPunct="1">
              <a:lnSpc>
                <a:spcPct val="95000"/>
              </a:lnSpc>
              <a:spcAft>
                <a:spcPts val="0"/>
              </a:spcAft>
              <a:buNone/>
              <a:defRPr/>
            </a:pPr>
            <a:r>
              <a:rPr lang="en-US" dirty="0" smtClean="0">
                <a:solidFill>
                  <a:srgbClr val="737373"/>
                </a:solidFill>
                <a:latin typeface="+mn-lt"/>
                <a:hlinkClick r:id="rId3"/>
              </a:rPr>
              <a:t>http://host:port/qadui</a:t>
            </a: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a:solidFill>
                <a:srgbClr val="737373"/>
              </a:solidFill>
              <a:latin typeface="+mn-lt"/>
            </a:endParaRP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Verify the Connection has Idle Connections </a:t>
            </a:r>
          </a:p>
        </p:txBody>
      </p:sp>
      <p:pic>
        <p:nvPicPr>
          <p:cNvPr id="100356" name="Picture 3"/>
          <p:cNvPicPr>
            <a:picLocks noChangeAspect="1" noChangeArrowheads="1"/>
          </p:cNvPicPr>
          <p:nvPr/>
        </p:nvPicPr>
        <p:blipFill>
          <a:blip r:embed="rId4" cstate="print"/>
          <a:srcRect/>
          <a:stretch>
            <a:fillRect/>
          </a:stretch>
        </p:blipFill>
        <p:spPr bwMode="auto">
          <a:xfrm>
            <a:off x="4595813" y="1017588"/>
            <a:ext cx="2419350" cy="1019175"/>
          </a:xfrm>
          <a:prstGeom prst="rect">
            <a:avLst/>
          </a:prstGeom>
          <a:noFill/>
          <a:ln w="9525">
            <a:noFill/>
            <a:miter lim="800000"/>
            <a:headEnd/>
            <a:tailEnd/>
          </a:ln>
        </p:spPr>
      </p:pic>
      <p:pic>
        <p:nvPicPr>
          <p:cNvPr id="100357" name="Picture 4"/>
          <p:cNvPicPr>
            <a:picLocks noChangeAspect="1" noChangeArrowheads="1"/>
          </p:cNvPicPr>
          <p:nvPr/>
        </p:nvPicPr>
        <p:blipFill>
          <a:blip r:embed="rId5" cstate="print"/>
          <a:srcRect/>
          <a:stretch>
            <a:fillRect/>
          </a:stretch>
        </p:blipFill>
        <p:spPr bwMode="auto">
          <a:xfrm>
            <a:off x="966788" y="2192338"/>
            <a:ext cx="7181850" cy="322897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Install the .NET UI Client</a:t>
            </a: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http://host:port/qadhome</a:t>
            </a:r>
          </a:p>
        </p:txBody>
      </p:sp>
      <p:pic>
        <p:nvPicPr>
          <p:cNvPr id="102404" name="Picture 3"/>
          <p:cNvPicPr>
            <a:picLocks noChangeAspect="1" noChangeArrowheads="1"/>
          </p:cNvPicPr>
          <p:nvPr/>
        </p:nvPicPr>
        <p:blipFill>
          <a:blip r:embed="rId3" cstate="print"/>
          <a:srcRect/>
          <a:stretch>
            <a:fillRect/>
          </a:stretch>
        </p:blipFill>
        <p:spPr bwMode="auto">
          <a:xfrm>
            <a:off x="379413" y="2076005"/>
            <a:ext cx="3854450" cy="2555875"/>
          </a:xfrm>
          <a:prstGeom prst="rect">
            <a:avLst/>
          </a:prstGeom>
          <a:noFill/>
          <a:ln w="9525">
            <a:noFill/>
            <a:miter lim="800000"/>
            <a:headEnd/>
            <a:tailEnd/>
          </a:ln>
        </p:spPr>
      </p:pic>
      <p:pic>
        <p:nvPicPr>
          <p:cNvPr id="102405" name="Picture 4"/>
          <p:cNvPicPr>
            <a:picLocks noChangeAspect="1" noChangeArrowheads="1"/>
          </p:cNvPicPr>
          <p:nvPr/>
        </p:nvPicPr>
        <p:blipFill>
          <a:blip r:embed="rId4" cstate="print"/>
          <a:srcRect/>
          <a:stretch>
            <a:fillRect/>
          </a:stretch>
        </p:blipFill>
        <p:spPr bwMode="auto">
          <a:xfrm>
            <a:off x="4676775" y="2032690"/>
            <a:ext cx="4252913" cy="3178175"/>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Launch .NET UI Client</a:t>
            </a:r>
          </a:p>
        </p:txBody>
      </p:sp>
      <p:sp>
        <p:nvSpPr>
          <p:cNvPr id="104450" name="Subtitle 6"/>
          <p:cNvSpPr>
            <a:spLocks noGrp="1"/>
          </p:cNvSpPr>
          <p:nvPr>
            <p:ph type="subTitle" idx="13"/>
          </p:nvPr>
        </p:nvSpPr>
        <p:spPr bwMode="auto">
          <a:xfrm>
            <a:off x="173038" y="341313"/>
            <a:ext cx="7737475" cy="7905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err="1" smtClean="0"/>
              <a:t>Plugins</a:t>
            </a:r>
            <a:r>
              <a:rPr lang="en-US" sz="2400" dirty="0" smtClean="0"/>
              <a:t> are Downloaded on First Launch</a:t>
            </a:r>
          </a:p>
        </p:txBody>
      </p:sp>
      <p:pic>
        <p:nvPicPr>
          <p:cNvPr id="104451" name="Picture 2"/>
          <p:cNvPicPr>
            <a:picLocks noChangeAspect="1" noChangeArrowheads="1"/>
          </p:cNvPicPr>
          <p:nvPr/>
        </p:nvPicPr>
        <p:blipFill>
          <a:blip r:embed="rId3" cstate="print"/>
          <a:srcRect/>
          <a:stretch>
            <a:fillRect/>
          </a:stretch>
        </p:blipFill>
        <p:spPr bwMode="auto">
          <a:xfrm>
            <a:off x="2644775" y="1519238"/>
            <a:ext cx="6078538" cy="4183062"/>
          </a:xfrm>
          <a:prstGeom prst="rect">
            <a:avLst/>
          </a:prstGeom>
          <a:noFill/>
          <a:ln w="9525">
            <a:noFill/>
            <a:miter lim="800000"/>
            <a:headEnd/>
            <a:tailEnd/>
          </a:ln>
        </p:spPr>
      </p:pic>
      <p:pic>
        <p:nvPicPr>
          <p:cNvPr id="104452" name="Picture 3"/>
          <p:cNvPicPr>
            <a:picLocks noChangeAspect="1" noChangeArrowheads="1"/>
          </p:cNvPicPr>
          <p:nvPr/>
        </p:nvPicPr>
        <p:blipFill>
          <a:blip r:embed="rId4" cstate="print"/>
          <a:srcRect/>
          <a:stretch>
            <a:fillRect/>
          </a:stretch>
        </p:blipFill>
        <p:spPr bwMode="auto">
          <a:xfrm>
            <a:off x="387350" y="1100138"/>
            <a:ext cx="4333875" cy="108585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QAD .NET UI</a:t>
            </a:r>
          </a:p>
        </p:txBody>
      </p:sp>
      <p:pic>
        <p:nvPicPr>
          <p:cNvPr id="4" name="Picture 3" descr="pg109cropped.png"/>
          <p:cNvPicPr>
            <a:picLocks noChangeAspect="1"/>
          </p:cNvPicPr>
          <p:nvPr/>
        </p:nvPicPr>
        <p:blipFill>
          <a:blip r:embed="rId3" cstate="print"/>
          <a:stretch>
            <a:fillRect/>
          </a:stretch>
        </p:blipFill>
        <p:spPr>
          <a:xfrm>
            <a:off x="974093" y="138233"/>
            <a:ext cx="7106381" cy="582581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08546"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smtClean="0">
                <a:solidFill>
                  <a:srgbClr val="737373"/>
                </a:solidFill>
              </a:rPr>
              <a:t>Starting with QAD .NET UI 2.8.2, the client can compress traffic to and from the QAD Server</a:t>
            </a:r>
          </a:p>
          <a:p>
            <a:pPr lvl="1" eaLnBrk="1" hangingPunct="1">
              <a:lnSpc>
                <a:spcPct val="85000"/>
              </a:lnSpc>
              <a:buClr>
                <a:srgbClr val="FF9900"/>
              </a:buClr>
            </a:pPr>
            <a:r>
              <a:rPr lang="en-US" smtClean="0">
                <a:solidFill>
                  <a:srgbClr val="737373"/>
                </a:solidFill>
              </a:rPr>
              <a:t>This functionality is achieved by tunneling all traffic via HTTP, through the OpenEdge AIA Interface and Tomcat</a:t>
            </a:r>
          </a:p>
          <a:p>
            <a:pPr lvl="1" eaLnBrk="1" hangingPunct="1">
              <a:lnSpc>
                <a:spcPct val="85000"/>
              </a:lnSpc>
              <a:buClr>
                <a:srgbClr val="FF9900"/>
              </a:buClr>
            </a:pPr>
            <a:r>
              <a:rPr lang="en-US" smtClean="0">
                <a:solidFill>
                  <a:srgbClr val="737373"/>
                </a:solidFill>
              </a:rPr>
              <a:t>Bytes sent to the client can be reduced up to a factor of 10.</a:t>
            </a:r>
          </a:p>
          <a:p>
            <a:pPr eaLnBrk="1" hangingPunct="1">
              <a:lnSpc>
                <a:spcPct val="85000"/>
              </a:lnSpc>
              <a:buClr>
                <a:srgbClr val="FF9900"/>
              </a:buClr>
            </a:pPr>
            <a:r>
              <a:rPr lang="en-US" smtClean="0">
                <a:solidFill>
                  <a:srgbClr val="737373"/>
                </a:solidFill>
              </a:rPr>
              <a:t>Procedure</a:t>
            </a:r>
          </a:p>
          <a:p>
            <a:pPr lvl="1" eaLnBrk="1" hangingPunct="1">
              <a:lnSpc>
                <a:spcPct val="85000"/>
              </a:lnSpc>
              <a:buClr>
                <a:srgbClr val="FF9900"/>
              </a:buClr>
            </a:pPr>
            <a:r>
              <a:rPr lang="en-US" smtClean="0">
                <a:solidFill>
                  <a:srgbClr val="737373"/>
                </a:solidFill>
              </a:rPr>
              <a:t>Turn on AIA</a:t>
            </a:r>
          </a:p>
          <a:p>
            <a:pPr lvl="1" eaLnBrk="1" hangingPunct="1">
              <a:lnSpc>
                <a:spcPct val="85000"/>
              </a:lnSpc>
              <a:buClr>
                <a:srgbClr val="FF9900"/>
              </a:buClr>
            </a:pPr>
            <a:r>
              <a:rPr lang="en-US" smtClean="0">
                <a:solidFill>
                  <a:srgbClr val="737373"/>
                </a:solidFill>
              </a:rPr>
              <a:t>Turn on Tomcat Compression</a:t>
            </a:r>
          </a:p>
          <a:p>
            <a:pPr lvl="1" eaLnBrk="1" hangingPunct="1">
              <a:lnSpc>
                <a:spcPct val="85000"/>
              </a:lnSpc>
              <a:buClr>
                <a:srgbClr val="FF9900"/>
              </a:buClr>
            </a:pPr>
            <a:r>
              <a:rPr lang="en-US" smtClean="0">
                <a:solidFill>
                  <a:srgbClr val="737373"/>
                </a:solidFill>
              </a:rPr>
              <a:t>Tell the client to use AIA</a:t>
            </a:r>
          </a:p>
          <a:p>
            <a:pPr lvl="1"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pPr>
            <a:endParaRPr lang="en-US" sz="1600" smtClean="0">
              <a:solidFill>
                <a:srgbClr val="737373"/>
              </a:solidFill>
              <a:latin typeface="Courier New" pitchFamily="49" charset="0"/>
              <a:cs typeface="Courier New" pitchFamily="49" charset="0"/>
            </a:endParaRPr>
          </a:p>
          <a:p>
            <a:pPr lvl="2" eaLnBrk="1" hangingPunct="1">
              <a:lnSpc>
                <a:spcPct val="85000"/>
              </a:lnSpc>
              <a:buClr>
                <a:srgbClr val="FF9900"/>
              </a:buClr>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p:txBody>
      </p:sp>
      <p:sp>
        <p:nvSpPr>
          <p:cNvPr id="1085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Optional: QAD UI Client Compression</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0594"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Check tomcat/conf/server.xml</a:t>
            </a:r>
            <a:endParaRPr lang="en-US" sz="1400" dirty="0" smtClean="0">
              <a:solidFill>
                <a:srgbClr val="737373"/>
              </a:solidFill>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dirty="0" smtClean="0">
                <a:solidFill>
                  <a:srgbClr val="737373"/>
                </a:solidFill>
                <a:latin typeface="+mn-lt"/>
                <a:cs typeface="Courier New" pitchFamily="49" charset="0"/>
              </a:rPr>
              <a:t>In the</a:t>
            </a:r>
            <a:r>
              <a:rPr lang="en-US" sz="1400" dirty="0" smtClean="0">
                <a:solidFill>
                  <a:srgbClr val="737373"/>
                </a:solidFill>
                <a:latin typeface="Courier New" pitchFamily="49" charset="0"/>
                <a:cs typeface="Courier New" pitchFamily="49" charset="0"/>
              </a:rPr>
              <a:t> ‘&lt;Connector port=[tomcat port]’ section -&gt;</a:t>
            </a:r>
          </a:p>
          <a:p>
            <a:pPr marL="290513" indent="0" eaLnBrk="1" hangingPunct="1">
              <a:lnSpc>
                <a:spcPct val="95000"/>
              </a:lnSpc>
              <a:buClr>
                <a:srgbClr val="FF9900"/>
              </a:buClr>
              <a:buFont typeface="Arial" charset="0"/>
              <a:buNone/>
            </a:pPr>
            <a:r>
              <a:rPr lang="en-US" sz="1400" dirty="0" smtClean="0">
                <a:solidFill>
                  <a:srgbClr val="737373"/>
                </a:solidFill>
                <a:latin typeface="Courier New" pitchFamily="49" charset="0"/>
                <a:cs typeface="Courier New" pitchFamily="49" charset="0"/>
              </a:rPr>
              <a:t>compression=“on”</a:t>
            </a:r>
          </a:p>
          <a:p>
            <a:pPr marL="290513" indent="0" eaLnBrk="1" hangingPunct="1">
              <a:lnSpc>
                <a:spcPct val="95000"/>
              </a:lnSpc>
              <a:buClr>
                <a:srgbClr val="FF9900"/>
              </a:buClr>
              <a:buFont typeface="Arial" charset="0"/>
              <a:buNone/>
            </a:pPr>
            <a:r>
              <a:rPr lang="en-US" sz="1400" dirty="0" err="1" smtClean="0"/>
              <a:t>compressableMimeType</a:t>
            </a:r>
            <a:r>
              <a:rPr lang="en-US" sz="1400" dirty="0" smtClean="0"/>
              <a:t>="text/</a:t>
            </a:r>
            <a:r>
              <a:rPr lang="en-US" sz="1400" dirty="0" err="1" smtClean="0"/>
              <a:t>html,text</a:t>
            </a:r>
            <a:r>
              <a:rPr lang="en-US" sz="1400" dirty="0" smtClean="0"/>
              <a:t>/</a:t>
            </a:r>
            <a:r>
              <a:rPr lang="en-US" sz="1400" dirty="0" err="1" smtClean="0"/>
              <a:t>xml,application</a:t>
            </a:r>
            <a:r>
              <a:rPr lang="en-US" sz="1400" dirty="0" smtClean="0"/>
              <a:t>/</a:t>
            </a:r>
            <a:r>
              <a:rPr lang="en-US" sz="1400" dirty="0" err="1" smtClean="0"/>
              <a:t>xml,application</a:t>
            </a:r>
            <a:r>
              <a:rPr lang="en-US" sz="1400" dirty="0" smtClean="0"/>
              <a:t>/octet-stream"</a:t>
            </a:r>
            <a:endParaRPr lang="en-US" sz="1400" dirty="0" smtClean="0">
              <a:solidFill>
                <a:srgbClr val="737373"/>
              </a:solidFill>
              <a:latin typeface="Courier New" pitchFamily="49" charset="0"/>
              <a:cs typeface="Courier New" pitchFamily="49" charset="0"/>
            </a:endParaRPr>
          </a:p>
          <a:p>
            <a:pPr eaLnBrk="1" hangingPunct="1">
              <a:lnSpc>
                <a:spcPct val="95000"/>
              </a:lnSpc>
              <a:buClr>
                <a:srgbClr val="FF9900"/>
              </a:buClr>
            </a:pPr>
            <a:r>
              <a:rPr lang="en-US" dirty="0" smtClean="0">
                <a:solidFill>
                  <a:srgbClr val="737373"/>
                </a:solidFill>
              </a:rPr>
              <a:t>Copy AIA</a:t>
            </a:r>
          </a:p>
          <a:p>
            <a:pPr lvl="1" eaLnBrk="1" hangingPunct="1">
              <a:lnSpc>
                <a:spcPct val="95000"/>
              </a:lnSpc>
              <a:buClr>
                <a:srgbClr val="FF9900"/>
              </a:buClr>
              <a:buFont typeface="Arial" charset="0"/>
              <a:buNone/>
            </a:pPr>
            <a:r>
              <a:rPr lang="en-US" sz="1600" dirty="0" smtClean="0">
                <a:solidFill>
                  <a:srgbClr val="737373"/>
                </a:solidFill>
                <a:latin typeface="Courier New" pitchFamily="49" charset="0"/>
                <a:cs typeface="Courier New" pitchFamily="49" charset="0"/>
              </a:rPr>
              <a:t>cp –r $DLC/</a:t>
            </a:r>
            <a:r>
              <a:rPr lang="en-US" sz="1600" dirty="0" err="1" smtClean="0">
                <a:solidFill>
                  <a:srgbClr val="737373"/>
                </a:solidFill>
                <a:latin typeface="Courier New" pitchFamily="49" charset="0"/>
                <a:cs typeface="Courier New" pitchFamily="49" charset="0"/>
              </a:rPr>
              <a:t>servlets</a:t>
            </a:r>
            <a:r>
              <a:rPr lang="en-US" sz="1600" dirty="0" smtClean="0">
                <a:solidFill>
                  <a:srgbClr val="737373"/>
                </a:solidFill>
                <a:latin typeface="Courier New" pitchFamily="49" charset="0"/>
                <a:cs typeface="Courier New" pitchFamily="49" charset="0"/>
              </a:rPr>
              <a:t>/</a:t>
            </a:r>
            <a:r>
              <a:rPr lang="en-US" sz="1600" dirty="0" err="1" smtClean="0">
                <a:solidFill>
                  <a:srgbClr val="737373"/>
                </a:solidFill>
                <a:latin typeface="Courier New" pitchFamily="49" charset="0"/>
                <a:cs typeface="Courier New" pitchFamily="49" charset="0"/>
              </a:rPr>
              <a:t>aia</a:t>
            </a:r>
            <a:r>
              <a:rPr lang="en-US" sz="1600" dirty="0" smtClean="0">
                <a:solidFill>
                  <a:srgbClr val="737373"/>
                </a:solidFill>
                <a:latin typeface="Courier New" pitchFamily="49" charset="0"/>
                <a:cs typeface="Courier New" pitchFamily="49" charset="0"/>
              </a:rPr>
              <a:t> $CATALINA_HOME/</a:t>
            </a:r>
            <a:r>
              <a:rPr lang="en-US" sz="1600" dirty="0" err="1" smtClean="0">
                <a:solidFill>
                  <a:srgbClr val="737373"/>
                </a:solidFill>
                <a:latin typeface="Courier New" pitchFamily="49" charset="0"/>
                <a:cs typeface="Courier New" pitchFamily="49" charset="0"/>
              </a:rPr>
              <a:t>webapps</a:t>
            </a:r>
            <a:endParaRPr lang="en-US" sz="1600" dirty="0" smtClean="0">
              <a:solidFill>
                <a:srgbClr val="737373"/>
              </a:solidFill>
              <a:latin typeface="Courier New" pitchFamily="49" charset="0"/>
              <a:cs typeface="Courier New" pitchFamily="49" charset="0"/>
            </a:endParaRPr>
          </a:p>
          <a:p>
            <a:pPr eaLnBrk="1" hangingPunct="1">
              <a:lnSpc>
                <a:spcPct val="95000"/>
              </a:lnSpc>
              <a:buClr>
                <a:srgbClr val="FF9900"/>
              </a:buClr>
            </a:pPr>
            <a:r>
              <a:rPr lang="en-US" dirty="0" smtClean="0">
                <a:solidFill>
                  <a:srgbClr val="737373"/>
                </a:solidFill>
              </a:rPr>
              <a:t>Edit $DLC/properties/</a:t>
            </a:r>
            <a:r>
              <a:rPr lang="en-US" dirty="0" err="1" smtClean="0">
                <a:solidFill>
                  <a:srgbClr val="737373"/>
                </a:solidFill>
              </a:rPr>
              <a:t>ubroker.properties</a:t>
            </a:r>
            <a:endParaRPr lang="en-US" dirty="0" smtClean="0">
              <a:solidFill>
                <a:srgbClr val="737373"/>
              </a:solidFill>
            </a:endParaRPr>
          </a:p>
          <a:p>
            <a:pPr lvl="1" eaLnBrk="1" hangingPunct="1">
              <a:lnSpc>
                <a:spcPct val="95000"/>
              </a:lnSpc>
              <a:buClr>
                <a:srgbClr val="FF9900"/>
              </a:buClr>
              <a:buFont typeface="Arial" charset="0"/>
              <a:buNone/>
            </a:pPr>
            <a:r>
              <a:rPr lang="en-US" sz="1400" dirty="0" smtClean="0">
                <a:solidFill>
                  <a:srgbClr val="737373"/>
                </a:solidFill>
                <a:latin typeface="Courier New" pitchFamily="49" charset="0"/>
                <a:cs typeface="Courier New" pitchFamily="49" charset="0"/>
              </a:rPr>
              <a:t>[AIA] section must have </a:t>
            </a:r>
            <a:r>
              <a:rPr lang="en-US" sz="1400" dirty="0" err="1" smtClean="0">
                <a:solidFill>
                  <a:srgbClr val="737373"/>
                </a:solidFill>
                <a:latin typeface="Courier New" pitchFamily="49" charset="0"/>
                <a:cs typeface="Courier New" pitchFamily="49" charset="0"/>
              </a:rPr>
              <a:t>httpsEnabled</a:t>
            </a:r>
            <a:r>
              <a:rPr lang="en-US" sz="1400" dirty="0" smtClean="0">
                <a:solidFill>
                  <a:srgbClr val="737373"/>
                </a:solidFill>
                <a:latin typeface="Courier New" pitchFamily="49" charset="0"/>
                <a:cs typeface="Courier New" pitchFamily="49" charset="0"/>
              </a:rPr>
              <a:t>=0 &amp; </a:t>
            </a:r>
            <a:r>
              <a:rPr lang="en-US" sz="1400" dirty="0" err="1" smtClean="0">
                <a:solidFill>
                  <a:srgbClr val="737373"/>
                </a:solidFill>
                <a:latin typeface="Courier New" pitchFamily="49" charset="0"/>
                <a:cs typeface="Courier New" pitchFamily="49" charset="0"/>
              </a:rPr>
              <a:t>allowAIACmds</a:t>
            </a:r>
            <a:r>
              <a:rPr lang="en-US" sz="1400" dirty="0" smtClean="0">
                <a:solidFill>
                  <a:srgbClr val="737373"/>
                </a:solidFill>
                <a:latin typeface="Courier New" pitchFamily="49" charset="0"/>
                <a:cs typeface="Courier New" pitchFamily="49" charset="0"/>
              </a:rPr>
              <a:t>=1</a:t>
            </a:r>
          </a:p>
          <a:p>
            <a:pPr eaLnBrk="1" hangingPunct="1">
              <a:lnSpc>
                <a:spcPct val="95000"/>
              </a:lnSpc>
              <a:buClr>
                <a:srgbClr val="FF9900"/>
              </a:buClr>
            </a:pPr>
            <a:r>
              <a:rPr lang="en-US" dirty="0" smtClean="0">
                <a:solidFill>
                  <a:srgbClr val="737373"/>
                </a:solidFill>
              </a:rPr>
              <a:t>Restart Tomcat</a:t>
            </a: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sz="1600" dirty="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05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Optional: QAD UI Client Compression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264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Verify AIA Configuration – </a:t>
            </a:r>
          </a:p>
          <a:p>
            <a:pPr eaLnBrk="1" hangingPunct="1"/>
            <a:r>
              <a:rPr lang="en-US" sz="2400" smtClean="0"/>
              <a:t>http://server:port/aia/Aia?GetServletStatus</a:t>
            </a:r>
          </a:p>
        </p:txBody>
      </p:sp>
      <p:pic>
        <p:nvPicPr>
          <p:cNvPr id="112643" name="Picture 7"/>
          <p:cNvPicPr>
            <a:picLocks noChangeAspect="1" noChangeArrowheads="1"/>
          </p:cNvPicPr>
          <p:nvPr/>
        </p:nvPicPr>
        <p:blipFill>
          <a:blip r:embed="rId3" cstate="print"/>
          <a:srcRect/>
          <a:stretch>
            <a:fillRect/>
          </a:stretch>
        </p:blipFill>
        <p:spPr bwMode="auto">
          <a:xfrm>
            <a:off x="1755775" y="1306513"/>
            <a:ext cx="5338763" cy="4351337"/>
          </a:xfrm>
          <a:prstGeom prst="rect">
            <a:avLst/>
          </a:prstGeom>
          <a:noFill/>
          <a:ln w="9525" algn="ctr">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242175" cy="3416320"/>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6600" dirty="0">
                <a:latin typeface="+mj-lt"/>
              </a:rPr>
              <a:t>Installation</a:t>
            </a: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4690"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z="1400" dirty="0" smtClean="0">
                <a:solidFill>
                  <a:srgbClr val="737373"/>
                </a:solidFill>
                <a:latin typeface="Courier New" pitchFamily="49" charset="0"/>
                <a:cs typeface="Courier New" pitchFamily="49" charset="0"/>
              </a:rPr>
              <a:t>Backup $CATALINA_HOME/</a:t>
            </a:r>
            <a:r>
              <a:rPr lang="en-US" sz="1400" dirty="0" err="1" smtClean="0">
                <a:solidFill>
                  <a:srgbClr val="737373"/>
                </a:solidFill>
                <a:latin typeface="Courier New" pitchFamily="49" charset="0"/>
                <a:cs typeface="Courier New" pitchFamily="49" charset="0"/>
              </a:rPr>
              <a:t>webapps</a:t>
            </a:r>
            <a:r>
              <a:rPr lang="en-US" sz="1400" dirty="0" smtClean="0">
                <a:solidFill>
                  <a:srgbClr val="737373"/>
                </a:solidFill>
                <a:latin typeface="Courier New" pitchFamily="49" charset="0"/>
                <a:cs typeface="Courier New" pitchFamily="49" charset="0"/>
              </a:rPr>
              <a:t>/</a:t>
            </a:r>
            <a:r>
              <a:rPr lang="en-US" sz="1400" dirty="0" err="1" smtClean="0">
                <a:solidFill>
                  <a:srgbClr val="737373"/>
                </a:solidFill>
                <a:latin typeface="Courier New" pitchFamily="49" charset="0"/>
                <a:cs typeface="Courier New" pitchFamily="49" charset="0"/>
              </a:rPr>
              <a:t>qadhome</a:t>
            </a:r>
            <a:r>
              <a:rPr lang="en-US" sz="1400" dirty="0" smtClean="0">
                <a:solidFill>
                  <a:srgbClr val="737373"/>
                </a:solidFill>
                <a:latin typeface="Courier New" pitchFamily="49" charset="0"/>
                <a:cs typeface="Courier New" pitchFamily="49" charset="0"/>
              </a:rPr>
              <a:t>/configurations/</a:t>
            </a:r>
            <a:r>
              <a:rPr lang="en-US" sz="1400" dirty="0" err="1" smtClean="0">
                <a:solidFill>
                  <a:srgbClr val="737373"/>
                </a:solidFill>
                <a:latin typeface="Courier New" pitchFamily="49" charset="0"/>
                <a:cs typeface="Courier New" pitchFamily="49" charset="0"/>
              </a:rPr>
              <a:t>qadui</a:t>
            </a:r>
            <a:r>
              <a:rPr lang="en-US" sz="1400" dirty="0" smtClean="0">
                <a:solidFill>
                  <a:srgbClr val="737373"/>
                </a:solidFill>
                <a:latin typeface="Courier New" pitchFamily="49" charset="0"/>
                <a:cs typeface="Courier New" pitchFamily="49" charset="0"/>
              </a:rPr>
              <a:t> </a:t>
            </a:r>
          </a:p>
          <a:p>
            <a:pPr eaLnBrk="1" hangingPunct="1">
              <a:lnSpc>
                <a:spcPct val="95000"/>
              </a:lnSpc>
              <a:buClr>
                <a:srgbClr val="FF9900"/>
              </a:buClr>
            </a:pPr>
            <a:r>
              <a:rPr lang="en-US" sz="1400" dirty="0" smtClean="0">
                <a:solidFill>
                  <a:srgbClr val="737373"/>
                </a:solidFill>
                <a:latin typeface="Courier New" pitchFamily="49" charset="0"/>
                <a:cs typeface="Courier New" pitchFamily="49" charset="0"/>
              </a:rPr>
              <a:t>Edit </a:t>
            </a:r>
            <a:r>
              <a:rPr lang="en-US" sz="1400" dirty="0" err="1" smtClean="0">
                <a:solidFill>
                  <a:srgbClr val="737373"/>
                </a:solidFill>
                <a:latin typeface="Courier New" pitchFamily="49" charset="0"/>
                <a:cs typeface="Courier New" pitchFamily="49" charset="0"/>
              </a:rPr>
              <a:t>qadui</a:t>
            </a:r>
            <a:r>
              <a:rPr lang="en-US" sz="1400" dirty="0" smtClean="0">
                <a:solidFill>
                  <a:srgbClr val="737373"/>
                </a:solidFill>
                <a:latin typeface="Courier New" pitchFamily="49" charset="0"/>
                <a:cs typeface="Courier New" pitchFamily="49" charset="0"/>
              </a:rPr>
              <a:t>/client-session.xml</a:t>
            </a: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Replace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with http in:</a:t>
            </a:r>
          </a:p>
          <a:p>
            <a:pPr marL="290513" indent="0" eaLnBrk="1" hangingPunct="1">
              <a:buClr>
                <a:srgbClr val="FF9900"/>
              </a:buClr>
              <a:buFont typeface="Arial" charset="0"/>
              <a:buNone/>
            </a:pPr>
            <a:r>
              <a:rPr lang="en-US" sz="1400" dirty="0" err="1" smtClean="0">
                <a:latin typeface="Courier New" pitchFamily="49" charset="0"/>
                <a:cs typeface="Courier New" pitchFamily="49" charset="0"/>
              </a:rPr>
              <a:t>ConnectionProtocol</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ConnectionSecureProtocol</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Replace </a:t>
            </a:r>
            <a:r>
              <a:rPr lang="en-US" sz="1400" u="sng" dirty="0" err="1" smtClean="0">
                <a:latin typeface="Courier New" pitchFamily="49" charset="0"/>
                <a:cs typeface="Courier New" pitchFamily="49" charset="0"/>
              </a:rPr>
              <a:t>NameServer</a:t>
            </a:r>
            <a:r>
              <a:rPr lang="en-US" sz="1400" u="sng" dirty="0" smtClean="0">
                <a:latin typeface="Courier New" pitchFamily="49" charset="0"/>
                <a:cs typeface="Courier New" pitchFamily="49" charset="0"/>
              </a:rPr>
              <a:t> port defined for the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with Tomcat port</a:t>
            </a:r>
          </a:p>
          <a:p>
            <a:pPr marL="290513" indent="0" eaLnBrk="1" hangingPunct="1">
              <a:lnSpc>
                <a:spcPct val="95000"/>
              </a:lnSpc>
              <a:buClr>
                <a:srgbClr val="FF9900"/>
              </a:buClr>
              <a:buFont typeface="Arial" charset="0"/>
              <a:buNone/>
            </a:pPr>
            <a:r>
              <a:rPr lang="en-US" sz="1400" dirty="0" smtClean="0">
                <a:latin typeface="Courier New" pitchFamily="49" charset="0"/>
                <a:cs typeface="Courier New" pitchFamily="49" charset="0"/>
              </a:rPr>
              <a:t>That is, 5162 becomes 8080 in:</a:t>
            </a:r>
          </a:p>
          <a:p>
            <a:pPr marL="290513" indent="0" eaLnBrk="1" hangingPunct="1">
              <a:lnSpc>
                <a:spcPct val="95000"/>
              </a:lnSpc>
              <a:buClr>
                <a:srgbClr val="FF9900"/>
              </a:buClr>
              <a:buFont typeface="Arial" charset="0"/>
              <a:buNone/>
            </a:pPr>
            <a:r>
              <a:rPr lang="en-US" sz="1400" dirty="0" err="1" smtClean="0">
                <a:latin typeface="Courier New" pitchFamily="49" charset="0"/>
                <a:cs typeface="Courier New" pitchFamily="49" charset="0"/>
              </a:rPr>
              <a:t>ConnectionPort</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ConnectionSecurePort</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Add AIA </a:t>
            </a:r>
            <a:r>
              <a:rPr lang="en-US" sz="1400" u="sng" dirty="0" err="1" smtClean="0">
                <a:latin typeface="Courier New" pitchFamily="49" charset="0"/>
                <a:cs typeface="Courier New" pitchFamily="49" charset="0"/>
              </a:rPr>
              <a:t>pathing</a:t>
            </a:r>
            <a:r>
              <a:rPr lang="en-US" sz="1400" u="sng" dirty="0" smtClean="0">
                <a:latin typeface="Courier New" pitchFamily="49" charset="0"/>
                <a:cs typeface="Courier New" pitchFamily="49" charset="0"/>
              </a:rPr>
              <a:t> to front of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Service Name</a:t>
            </a:r>
          </a:p>
          <a:p>
            <a:pPr marL="290513" indent="0" eaLnBrk="1" hangingPunct="1">
              <a:lnSpc>
                <a:spcPct val="95000"/>
              </a:lnSpc>
              <a:buClr>
                <a:srgbClr val="FF9900"/>
              </a:buClr>
              <a:buFont typeface="Arial" charset="0"/>
              <a:buNone/>
            </a:pPr>
            <a:r>
              <a:rPr lang="en-US" sz="1400" dirty="0" smtClean="0">
                <a:latin typeface="Courier New" pitchFamily="49" charset="0"/>
                <a:cs typeface="Courier New" pitchFamily="49" charset="0"/>
              </a:rPr>
              <a:t>That is, </a:t>
            </a:r>
            <a:r>
              <a:rPr lang="en-US" sz="1400" dirty="0" err="1" smtClean="0">
                <a:latin typeface="Courier New" pitchFamily="49" charset="0"/>
                <a:cs typeface="Courier New" pitchFamily="49" charset="0"/>
              </a:rPr>
              <a:t>aia</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Aia?AppService</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qadfinappserver</a:t>
            </a:r>
            <a:r>
              <a:rPr lang="en-US" sz="1400" dirty="0" smtClean="0">
                <a:latin typeface="Courier New" pitchFamily="49" charset="0"/>
                <a:cs typeface="Courier New" pitchFamily="49" charset="0"/>
              </a:rPr>
              <a:t>] in :</a:t>
            </a:r>
          </a:p>
          <a:p>
            <a:pPr marL="290513" indent="0" eaLnBrk="1" hangingPunct="1">
              <a:lnSpc>
                <a:spcPct val="95000"/>
              </a:lnSpc>
              <a:buClr>
                <a:srgbClr val="FF9900"/>
              </a:buClr>
              <a:buFont typeface="Arial" charset="0"/>
              <a:buNone/>
            </a:pPr>
            <a:r>
              <a:rPr lang="en-US" sz="1400" dirty="0" err="1" smtClean="0">
                <a:latin typeface="Courier New" pitchFamily="49" charset="0"/>
                <a:cs typeface="Courier New" pitchFamily="49" charset="0"/>
              </a:rPr>
              <a:t>connectionService</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connectionSecureService</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r>
              <a:rPr lang="en-US" b="1" dirty="0" smtClean="0">
                <a:solidFill>
                  <a:srgbClr val="737373"/>
                </a:solidFill>
              </a:rPr>
              <a:t>Test it!</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sz="1600" dirty="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46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Update client-session.xml to Use AIA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ConnectionProtocol</a:t>
            </a:r>
            <a:r>
              <a:rPr lang="en-US" sz="1400" dirty="0" smtClean="0">
                <a:solidFill>
                  <a:srgbClr val="737373"/>
                </a:solidFill>
                <a:latin typeface="Courier New" pitchFamily="49" charset="0"/>
                <a:cs typeface="Courier New" pitchFamily="49" charset="0"/>
              </a:rPr>
              <a:t>&gt;http&lt;/</a:t>
            </a:r>
            <a:r>
              <a:rPr lang="en-US" sz="1400" dirty="0" err="1" smtClean="0">
                <a:solidFill>
                  <a:srgbClr val="737373"/>
                </a:solidFill>
                <a:latin typeface="Courier New" pitchFamily="49" charset="0"/>
                <a:cs typeface="Courier New" pitchFamily="49" charset="0"/>
              </a:rPr>
              <a:t>ConnectionProtocol</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ConnectionPort</a:t>
            </a:r>
            <a:r>
              <a:rPr lang="en-US" sz="1400" dirty="0" smtClean="0">
                <a:solidFill>
                  <a:srgbClr val="737373"/>
                </a:solidFill>
                <a:latin typeface="Courier New" pitchFamily="49" charset="0"/>
                <a:cs typeface="Courier New" pitchFamily="49" charset="0"/>
              </a:rPr>
              <a:t>&gt;8080&lt;/</a:t>
            </a:r>
            <a:r>
              <a:rPr lang="en-US" sz="1400" dirty="0" err="1" smtClean="0">
                <a:solidFill>
                  <a:srgbClr val="737373"/>
                </a:solidFill>
                <a:latin typeface="Courier New" pitchFamily="49" charset="0"/>
                <a:cs typeface="Courier New" pitchFamily="49" charset="0"/>
              </a:rPr>
              <a:t>ConnectionPort</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ConnectionSecureProtocol</a:t>
            </a:r>
            <a:r>
              <a:rPr lang="en-US" sz="1400" dirty="0" smtClean="0">
                <a:solidFill>
                  <a:srgbClr val="737373"/>
                </a:solidFill>
                <a:latin typeface="Courier New" pitchFamily="49" charset="0"/>
                <a:cs typeface="Courier New" pitchFamily="49" charset="0"/>
              </a:rPr>
              <a:t>&gt;http&lt;/</a:t>
            </a:r>
            <a:r>
              <a:rPr lang="en-US" sz="1400" dirty="0" err="1" smtClean="0">
                <a:solidFill>
                  <a:srgbClr val="737373"/>
                </a:solidFill>
                <a:latin typeface="Courier New" pitchFamily="49" charset="0"/>
                <a:cs typeface="Courier New" pitchFamily="49" charset="0"/>
              </a:rPr>
              <a:t>ConnectionSecureProtocol</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ConnectionSecurePort</a:t>
            </a:r>
            <a:r>
              <a:rPr lang="en-US" sz="1400" dirty="0" smtClean="0">
                <a:solidFill>
                  <a:srgbClr val="737373"/>
                </a:solidFill>
                <a:latin typeface="Courier New" pitchFamily="49" charset="0"/>
                <a:cs typeface="Courier New" pitchFamily="49" charset="0"/>
              </a:rPr>
              <a:t>&gt;8080&lt;/</a:t>
            </a:r>
            <a:r>
              <a:rPr lang="en-US" sz="1400" dirty="0" err="1" smtClean="0">
                <a:solidFill>
                  <a:srgbClr val="737373"/>
                </a:solidFill>
                <a:latin typeface="Courier New" pitchFamily="49" charset="0"/>
                <a:cs typeface="Courier New" pitchFamily="49" charset="0"/>
              </a:rPr>
              <a:t>ConnectionSecurePort</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 Financials </a:t>
            </a:r>
            <a:r>
              <a:rPr lang="en-US" sz="1400" dirty="0" err="1" smtClean="0">
                <a:solidFill>
                  <a:srgbClr val="737373"/>
                </a:solidFill>
                <a:latin typeface="Courier New" pitchFamily="49" charset="0"/>
                <a:cs typeface="Courier New" pitchFamily="49" charset="0"/>
              </a:rPr>
              <a:t>AppServer</a:t>
            </a:r>
            <a:r>
              <a:rPr lang="en-US" sz="1400" dirty="0" smtClean="0">
                <a:solidFill>
                  <a:srgbClr val="737373"/>
                </a:solidFill>
                <a:latin typeface="Courier New" pitchFamily="49" charset="0"/>
                <a:cs typeface="Courier New" pitchFamily="49" charset="0"/>
              </a:rPr>
              <a:t> URL --&gt;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  &lt;</a:t>
            </a:r>
            <a:r>
              <a:rPr lang="en-US" sz="1400" dirty="0" err="1" smtClean="0">
                <a:solidFill>
                  <a:srgbClr val="737373"/>
                </a:solidFill>
                <a:latin typeface="Courier New" pitchFamily="49" charset="0"/>
                <a:cs typeface="Courier New" pitchFamily="49" charset="0"/>
              </a:rPr>
              <a:t>qad.appserver</a:t>
            </a:r>
            <a:r>
              <a:rPr lang="en-US" sz="1400" dirty="0" smtClean="0">
                <a:solidFill>
                  <a:srgbClr val="737373"/>
                </a:solidFill>
                <a:latin typeface="Courier New" pitchFamily="49" charset="0"/>
                <a:cs typeface="Courier New" pitchFamily="49" charset="0"/>
              </a:rPr>
              <a:t> </a:t>
            </a:r>
            <a:r>
              <a:rPr lang="en-US" sz="1400" dirty="0" err="1" smtClean="0">
                <a:solidFill>
                  <a:srgbClr val="737373"/>
                </a:solidFill>
                <a:latin typeface="Courier New" pitchFamily="49" charset="0"/>
                <a:cs typeface="Courier New" pitchFamily="49" charset="0"/>
              </a:rPr>
              <a:t>url</a:t>
            </a:r>
            <a:r>
              <a:rPr lang="en-US" sz="1400" dirty="0" smtClean="0">
                <a:solidFill>
                  <a:srgbClr val="737373"/>
                </a:solidFill>
                <a:latin typeface="Courier New" pitchFamily="49" charset="0"/>
                <a:cs typeface="Courier New" pitchFamily="49" charset="0"/>
              </a:rPr>
              <a:t>="http://plli26.qad.com:8080/qadhome/Aia?AppService=qadfinpi"&gt;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  &lt;/</a:t>
            </a:r>
            <a:r>
              <a:rPr lang="en-US" sz="1400" dirty="0" err="1" smtClean="0">
                <a:solidFill>
                  <a:srgbClr val="737373"/>
                </a:solidFill>
                <a:latin typeface="Courier New" pitchFamily="49" charset="0"/>
                <a:cs typeface="Courier New" pitchFamily="49" charset="0"/>
              </a:rPr>
              <a:t>qad.appserver</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endParaRPr lang="en-US" b="1"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67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extracts from client-session.xml</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Languages</a:t>
            </a:r>
          </a:p>
        </p:txBody>
      </p:sp>
      <p:sp>
        <p:nvSpPr>
          <p:cNvPr id="1187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Adding Additional Languages</a:t>
            </a:r>
          </a:p>
        </p:txBody>
      </p:sp>
      <p:sp>
        <p:nvSpPr>
          <p:cNvPr id="8" name="Content Placeholder 3"/>
          <p:cNvSpPr>
            <a:spLocks noGrp="1"/>
          </p:cNvSpPr>
          <p:nvPr>
            <p:ph idx="1"/>
          </p:nvPr>
        </p:nvSpPr>
        <p:spPr>
          <a:xfrm>
            <a:off x="692150" y="1116013"/>
            <a:ext cx="7404100" cy="4559300"/>
          </a:xfrm>
        </p:spPr>
        <p:txBody>
          <a:bodyPr>
            <a:normAutofit/>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If you require new languages not supplied on the QAD Enterprise Edition installation media, you must order them from QAD</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Installing a new language requires a re-installation of QAD Enterprise Edition via the QDT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Only Languages compatible with the existing databases for a given environment will be displayed in the QDT</a:t>
            </a: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4" name="Content Placeholder 3"/>
          <p:cNvSpPr>
            <a:spLocks noGrp="1"/>
          </p:cNvSpPr>
          <p:nvPr>
            <p:ph idx="1"/>
          </p:nvPr>
        </p:nvSpPr>
        <p:spPr>
          <a:xfrm>
            <a:off x="692150" y="1116013"/>
            <a:ext cx="7404100" cy="4559300"/>
          </a:xfrm>
        </p:spPr>
        <p:txBody>
          <a:bodyPr>
            <a:normAutofit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Once QAD EE is installed, QDT provides the option to install QXtend interoperability using default values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This QXtend configuration will be “ready to use”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Ensure Tomcat, the Progress </a:t>
            </a:r>
            <a:r>
              <a:rPr lang="en-US" dirty="0" err="1" smtClean="0">
                <a:solidFill>
                  <a:srgbClr val="737373"/>
                </a:solidFill>
                <a:latin typeface="+mn-lt"/>
              </a:rPr>
              <a:t>AdminServer</a:t>
            </a:r>
            <a:r>
              <a:rPr lang="en-US" dirty="0" smtClean="0">
                <a:solidFill>
                  <a:srgbClr val="737373"/>
                </a:solidFill>
                <a:latin typeface="+mn-lt"/>
              </a:rPr>
              <a:t> and the Progress </a:t>
            </a:r>
            <a:r>
              <a:rPr lang="en-US" dirty="0" err="1" smtClean="0">
                <a:solidFill>
                  <a:srgbClr val="737373"/>
                </a:solidFill>
                <a:latin typeface="+mn-lt"/>
              </a:rPr>
              <a:t>NameServer</a:t>
            </a:r>
            <a:r>
              <a:rPr lang="en-US" dirty="0" smtClean="0">
                <a:solidFill>
                  <a:srgbClr val="737373"/>
                </a:solidFill>
                <a:latin typeface="+mn-lt"/>
              </a:rPr>
              <a:t> are running before beginning this step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Launch the QDT</a:t>
            </a:r>
          </a:p>
          <a:p>
            <a:pPr lvl="1" eaLnBrk="1" fontAlgn="auto" hangingPunct="1">
              <a:lnSpc>
                <a:spcPct val="95000"/>
              </a:lnSpc>
              <a:spcAft>
                <a:spcPts val="0"/>
              </a:spcAft>
              <a:buFont typeface="Century Gothic" pitchFamily="34" charset="0"/>
              <a:buChar char="−"/>
              <a:defRPr/>
            </a:pPr>
            <a:r>
              <a:rPr lang="en-US" dirty="0" smtClean="0">
                <a:solidFill>
                  <a:srgbClr val="737373"/>
                </a:solidFill>
                <a:latin typeface="+mn-lt"/>
              </a:rPr>
              <a:t>Select the newly installed EE environment</a:t>
            </a:r>
          </a:p>
          <a:p>
            <a:pPr lvl="1" eaLnBrk="1" fontAlgn="auto" hangingPunct="1">
              <a:lnSpc>
                <a:spcPct val="95000"/>
              </a:lnSpc>
              <a:spcAft>
                <a:spcPts val="0"/>
              </a:spcAft>
              <a:buFont typeface="Century Gothic" pitchFamily="34" charset="0"/>
              <a:buChar char="−"/>
              <a:defRPr/>
            </a:pPr>
            <a:r>
              <a:rPr lang="en-US" dirty="0" smtClean="0">
                <a:solidFill>
                  <a:srgbClr val="737373"/>
                </a:solidFill>
                <a:latin typeface="+mn-lt"/>
              </a:rPr>
              <a:t>Select QAD QXtend Application</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Optional: Install </a:t>
            </a:r>
            <a:r>
              <a:rPr lang="en-US" sz="2400" dirty="0" err="1" smtClean="0"/>
              <a:t>QXtend</a:t>
            </a:r>
            <a:r>
              <a:rPr lang="en-US" sz="2400" dirty="0" smtClean="0"/>
              <a:t> using default values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1228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Set the Core QXtend Configuration Properties</a:t>
            </a:r>
          </a:p>
        </p:txBody>
      </p:sp>
      <p:pic>
        <p:nvPicPr>
          <p:cNvPr id="2050" name="Picture 2" descr="C:\Documents and Settings\biw\Desktop\EE Training Guide\qxtend-configuration.PNG"/>
          <p:cNvPicPr>
            <a:picLocks noChangeAspect="1" noChangeArrowheads="1"/>
          </p:cNvPicPr>
          <p:nvPr/>
        </p:nvPicPr>
        <p:blipFill>
          <a:blip r:embed="rId3" cstate="print"/>
          <a:srcRect/>
          <a:stretch>
            <a:fillRect/>
          </a:stretch>
        </p:blipFill>
        <p:spPr bwMode="auto">
          <a:xfrm>
            <a:off x="890588" y="878571"/>
            <a:ext cx="7362825" cy="478155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1249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Build the </a:t>
            </a:r>
            <a:r>
              <a:rPr lang="en-US" sz="2400" dirty="0" err="1" smtClean="0"/>
              <a:t>QXtend</a:t>
            </a:r>
            <a:r>
              <a:rPr lang="en-US" sz="2400" dirty="0" smtClean="0"/>
              <a:t> Environment</a:t>
            </a:r>
          </a:p>
        </p:txBody>
      </p:sp>
      <p:pic>
        <p:nvPicPr>
          <p:cNvPr id="124931" name="Picture 2"/>
          <p:cNvPicPr>
            <a:picLocks noChangeAspect="1" noChangeArrowheads="1"/>
          </p:cNvPicPr>
          <p:nvPr/>
        </p:nvPicPr>
        <p:blipFill>
          <a:blip r:embed="rId3" cstate="print"/>
          <a:srcRect/>
          <a:stretch>
            <a:fillRect/>
          </a:stretch>
        </p:blipFill>
        <p:spPr bwMode="auto">
          <a:xfrm>
            <a:off x="384175" y="1071563"/>
            <a:ext cx="5305425" cy="2659062"/>
          </a:xfrm>
          <a:prstGeom prst="rect">
            <a:avLst/>
          </a:prstGeom>
          <a:noFill/>
          <a:ln w="9525">
            <a:noFill/>
            <a:miter lim="800000"/>
            <a:headEnd/>
            <a:tailEnd/>
          </a:ln>
        </p:spPr>
      </p:pic>
      <p:pic>
        <p:nvPicPr>
          <p:cNvPr id="124932" name="Picture 3"/>
          <p:cNvPicPr>
            <a:picLocks noChangeAspect="1" noChangeArrowheads="1"/>
          </p:cNvPicPr>
          <p:nvPr/>
        </p:nvPicPr>
        <p:blipFill>
          <a:blip r:embed="rId4" cstate="print"/>
          <a:srcRect/>
          <a:stretch>
            <a:fillRect/>
          </a:stretch>
        </p:blipFill>
        <p:spPr bwMode="auto">
          <a:xfrm>
            <a:off x="1022350" y="1919288"/>
            <a:ext cx="6740525" cy="866775"/>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Summary</a:t>
            </a:r>
          </a:p>
        </p:txBody>
      </p:sp>
      <p:sp>
        <p:nvSpPr>
          <p:cNvPr id="4" name="Content Placeholder 3"/>
          <p:cNvSpPr>
            <a:spLocks noGrp="1"/>
          </p:cNvSpPr>
          <p:nvPr>
            <p:ph idx="1"/>
          </p:nvPr>
        </p:nvSpPr>
        <p:spPr>
          <a:xfrm>
            <a:off x="692150" y="1116013"/>
            <a:ext cx="7404100" cy="4559300"/>
          </a:xfrm>
        </p:spPr>
        <p:txBody>
          <a:bodyPr>
            <a:normAutofit/>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this point, you should have a working QAD Enterprise Edition deployment.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The future sections of this course will introduce some more advanced topics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How to ensure good performance and stability</a:t>
            </a:r>
          </a:p>
          <a:p>
            <a:pPr marL="682625" lvl="2" indent="0" eaLnBrk="1" fontAlgn="auto" hangingPunct="1">
              <a:lnSpc>
                <a:spcPct val="95000"/>
              </a:lnSpc>
              <a:spcAft>
                <a:spcPts val="0"/>
              </a:spcAft>
              <a:buNone/>
              <a:defRPr/>
            </a:pPr>
            <a:r>
              <a:rPr lang="en-US" dirty="0" smtClean="0">
                <a:solidFill>
                  <a:srgbClr val="737373"/>
                </a:solidFill>
                <a:latin typeface="+mn-lt"/>
              </a:rPr>
              <a:t>Tuning and Monitoring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Maintaining Reliability and Availability</a:t>
            </a:r>
          </a:p>
          <a:p>
            <a:pPr marL="682625" lvl="2" indent="0" eaLnBrk="1" fontAlgn="auto" hangingPunct="1">
              <a:lnSpc>
                <a:spcPct val="95000"/>
              </a:lnSpc>
              <a:spcAft>
                <a:spcPts val="0"/>
              </a:spcAft>
              <a:buNone/>
              <a:defRPr/>
            </a:pPr>
            <a:r>
              <a:rPr lang="en-US" dirty="0" smtClean="0">
                <a:solidFill>
                  <a:srgbClr val="737373"/>
                </a:solidFill>
                <a:latin typeface="+mn-lt"/>
              </a:rPr>
              <a:t>Maintenance, Backups, Redundancy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Daemons, Reporting, Business Intelligence and other configuration options</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69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Enterprise Edition</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29026" name="TextBox 4"/>
          <p:cNvSpPr txBox="1">
            <a:spLocks noChangeArrowheads="1"/>
          </p:cNvSpPr>
          <p:nvPr/>
        </p:nvSpPr>
        <p:spPr bwMode="auto">
          <a:xfrm>
            <a:off x="668338" y="508000"/>
            <a:ext cx="7705725"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Validating, Configuring and Extending QAD Enterprise Edition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Ready to Install?</a:t>
            </a:r>
          </a:p>
        </p:txBody>
      </p:sp>
      <p:sp>
        <p:nvSpPr>
          <p:cNvPr id="25602" name="Content Placeholder 3"/>
          <p:cNvSpPr>
            <a:spLocks noGrp="1"/>
          </p:cNvSpPr>
          <p:nvPr>
            <p:ph idx="1"/>
          </p:nvPr>
        </p:nvSpPr>
        <p:spPr bwMode="auto">
          <a:xfrm>
            <a:off x="401870" y="11160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dirty="0" smtClean="0">
                <a:solidFill>
                  <a:srgbClr val="737373"/>
                </a:solidFill>
              </a:rPr>
              <a:t>The required hardware is installed</a:t>
            </a:r>
          </a:p>
          <a:p>
            <a:pPr eaLnBrk="1" hangingPunct="1">
              <a:lnSpc>
                <a:spcPct val="85000"/>
              </a:lnSpc>
              <a:buClr>
                <a:srgbClr val="FF9900"/>
              </a:buClr>
            </a:pPr>
            <a:r>
              <a:rPr lang="en-US" dirty="0" smtClean="0">
                <a:solidFill>
                  <a:srgbClr val="737373"/>
                </a:solidFill>
              </a:rPr>
              <a:t>The operating system is installed and configured</a:t>
            </a:r>
          </a:p>
          <a:p>
            <a:pPr marL="290513" lvl="1" indent="0" eaLnBrk="1" hangingPunct="1">
              <a:lnSpc>
                <a:spcPct val="85000"/>
              </a:lnSpc>
              <a:buClr>
                <a:srgbClr val="FF9900"/>
              </a:buClr>
              <a:buNone/>
            </a:pPr>
            <a:r>
              <a:rPr lang="en-US" dirty="0" smtClean="0">
                <a:solidFill>
                  <a:srgbClr val="737373"/>
                </a:solidFill>
              </a:rPr>
              <a:t>The root/administrator password is available for the initial installation phase</a:t>
            </a:r>
          </a:p>
          <a:p>
            <a:pPr eaLnBrk="1" hangingPunct="1">
              <a:lnSpc>
                <a:spcPct val="85000"/>
              </a:lnSpc>
              <a:buClr>
                <a:srgbClr val="FF9900"/>
              </a:buClr>
            </a:pPr>
            <a:r>
              <a:rPr lang="en-US" dirty="0" smtClean="0">
                <a:solidFill>
                  <a:srgbClr val="737373"/>
                </a:solidFill>
              </a:rPr>
              <a:t>File systems have been provisioned</a:t>
            </a:r>
          </a:p>
          <a:p>
            <a:pPr eaLnBrk="1" hangingPunct="1">
              <a:lnSpc>
                <a:spcPct val="85000"/>
              </a:lnSpc>
              <a:buClr>
                <a:srgbClr val="FF9900"/>
              </a:buClr>
            </a:pPr>
            <a:r>
              <a:rPr lang="en-US" dirty="0" smtClean="0">
                <a:solidFill>
                  <a:srgbClr val="737373"/>
                </a:solidFill>
              </a:rPr>
              <a:t>The QAD software is available</a:t>
            </a:r>
          </a:p>
          <a:p>
            <a:pPr eaLnBrk="1" hangingPunct="1">
              <a:lnSpc>
                <a:spcPct val="85000"/>
              </a:lnSpc>
              <a:buClr>
                <a:srgbClr val="FF9900"/>
              </a:buClr>
            </a:pPr>
            <a:r>
              <a:rPr lang="en-US" dirty="0" err="1" smtClean="0">
                <a:solidFill>
                  <a:srgbClr val="737373"/>
                </a:solidFill>
              </a:rPr>
              <a:t>OpenEdge</a:t>
            </a:r>
            <a:r>
              <a:rPr lang="en-US" dirty="0" smtClean="0">
                <a:solidFill>
                  <a:srgbClr val="737373"/>
                </a:solidFill>
              </a:rPr>
              <a:t> and Java J2SE are installed</a:t>
            </a:r>
          </a:p>
          <a:p>
            <a:pPr eaLnBrk="1" hangingPunct="1">
              <a:lnSpc>
                <a:spcPct val="85000"/>
              </a:lnSpc>
              <a:buClr>
                <a:srgbClr val="FF9900"/>
              </a:buClr>
            </a:pPr>
            <a:r>
              <a:rPr lang="en-US" dirty="0" smtClean="0">
                <a:solidFill>
                  <a:srgbClr val="737373"/>
                </a:solidFill>
              </a:rPr>
              <a:t>A client computer is available to assist with the testing and installation</a:t>
            </a:r>
          </a:p>
          <a:p>
            <a:pPr marL="290513" lvl="1" indent="0" eaLnBrk="1" hangingPunct="1">
              <a:lnSpc>
                <a:spcPct val="85000"/>
              </a:lnSpc>
              <a:buClr>
                <a:srgbClr val="FF9900"/>
              </a:buClr>
              <a:buNone/>
            </a:pPr>
            <a:r>
              <a:rPr lang="en-US" dirty="0" smtClean="0">
                <a:solidFill>
                  <a:srgbClr val="737373"/>
                </a:solidFill>
              </a:rPr>
              <a:t>That is, desktop PC, laptop PC, Citrix Client</a:t>
            </a: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256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Installation Prerequisites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Installation Summary</a:t>
            </a:r>
          </a:p>
        </p:txBody>
      </p:sp>
      <p:pic>
        <p:nvPicPr>
          <p:cNvPr id="4" name="Picture 3" descr="InstallAdmin_Install090.emf"/>
          <p:cNvPicPr>
            <a:picLocks noChangeAspect="1"/>
          </p:cNvPicPr>
          <p:nvPr/>
        </p:nvPicPr>
        <p:blipFill>
          <a:blip r:embed="rId3" cstate="print"/>
          <a:stretch>
            <a:fillRect/>
          </a:stretch>
        </p:blipFill>
        <p:spPr>
          <a:xfrm>
            <a:off x="754731" y="137825"/>
            <a:ext cx="7597850" cy="568643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Operating System Preparation</a:t>
            </a:r>
          </a:p>
        </p:txBody>
      </p:sp>
      <p:pic>
        <p:nvPicPr>
          <p:cNvPr id="29698" name="Picture 2"/>
          <p:cNvPicPr>
            <a:picLocks noChangeAspect="1" noChangeArrowheads="1"/>
          </p:cNvPicPr>
          <p:nvPr/>
        </p:nvPicPr>
        <p:blipFill>
          <a:blip r:embed="rId2" cstate="print"/>
          <a:srcRect/>
          <a:stretch>
            <a:fillRect/>
          </a:stretch>
        </p:blipFill>
        <p:spPr bwMode="auto">
          <a:xfrm>
            <a:off x="585788" y="1879600"/>
            <a:ext cx="7545387" cy="3548063"/>
          </a:xfrm>
          <a:prstGeom prst="rect">
            <a:avLst/>
          </a:prstGeom>
          <a:noFill/>
          <a:ln w="9525">
            <a:noFill/>
            <a:miter lim="800000"/>
            <a:headEnd/>
            <a:tailEnd/>
          </a:ln>
        </p:spPr>
      </p:pic>
      <p:pic>
        <p:nvPicPr>
          <p:cNvPr id="29699" name="Picture 3"/>
          <p:cNvPicPr>
            <a:picLocks noChangeAspect="1" noChangeArrowheads="1"/>
          </p:cNvPicPr>
          <p:nvPr/>
        </p:nvPicPr>
        <p:blipFill>
          <a:blip r:embed="rId3" cstate="print"/>
          <a:srcRect/>
          <a:stretch>
            <a:fillRect/>
          </a:stretch>
        </p:blipFill>
        <p:spPr bwMode="auto">
          <a:xfrm>
            <a:off x="6154738" y="1871663"/>
            <a:ext cx="1962150" cy="62071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General Operating System Tips</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Telnet Server must be available and configured with high user counts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and Semaphores should be high enough to support QAD requirements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Operating System limits must be raised to support QAD requirements</a:t>
            </a:r>
          </a:p>
          <a:p>
            <a:pPr lvl="1" eaLnBrk="1" fontAlgn="auto" hangingPunct="1">
              <a:lnSpc>
                <a:spcPct val="95000"/>
              </a:lnSpc>
              <a:spcAft>
                <a:spcPts val="0"/>
              </a:spcAft>
              <a:buNone/>
              <a:defRPr/>
            </a:pPr>
            <a:r>
              <a:rPr lang="en-US" dirty="0" smtClean="0">
                <a:solidFill>
                  <a:srgbClr val="737373"/>
                </a:solidFill>
                <a:latin typeface="+mn-lt"/>
              </a:rPr>
              <a:t>Maximum open files, processes, file size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Nagle’s Algorithm must be disabled, if necessary (TCP_NODELAY)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X Terminal Server is installed</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07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Summary of Changes Required</a:t>
            </a:r>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12645</TotalTime>
  <Words>3908</Words>
  <Application>Microsoft Office PowerPoint</Application>
  <PresentationFormat>On-screen Show (4:3)</PresentationFormat>
  <Paragraphs>652</Paragraphs>
  <Slides>57</Slides>
  <Notes>53</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QAD Corporate PPT Template</vt:lpstr>
      <vt:lpstr>Slide 1</vt:lpstr>
      <vt:lpstr>Slide 2</vt:lpstr>
      <vt:lpstr>Introduction</vt:lpstr>
      <vt:lpstr>Agenda</vt:lpstr>
      <vt:lpstr>QAD Enterprise Edition </vt:lpstr>
      <vt:lpstr>Ready to Install?</vt:lpstr>
      <vt:lpstr> Installation Summary</vt:lpstr>
      <vt:lpstr>Operating System Preparation</vt:lpstr>
      <vt:lpstr>General Operating System Tips</vt:lpstr>
      <vt:lpstr>Operating System Preparation</vt:lpstr>
      <vt:lpstr>Operating System Preparation</vt:lpstr>
      <vt:lpstr>Operating System Preparation</vt:lpstr>
      <vt:lpstr>Operating System Preparation</vt:lpstr>
      <vt:lpstr>Operating System Preparation</vt:lpstr>
      <vt:lpstr> Set Up the MFG User</vt:lpstr>
      <vt:lpstr>Set Up the MFG User</vt:lpstr>
      <vt:lpstr> Install Tomcat</vt:lpstr>
      <vt:lpstr>Install Tomcat</vt:lpstr>
      <vt:lpstr> Install QDT</vt:lpstr>
      <vt:lpstr>QAD Deployment Tool</vt:lpstr>
      <vt:lpstr>QAD Deployment Tool</vt:lpstr>
      <vt:lpstr>QAD Deployment Tool</vt:lpstr>
      <vt:lpstr>QAD Deployment Tool</vt:lpstr>
      <vt:lpstr>QAD Deployment Tool</vt:lpstr>
      <vt:lpstr>QAD Deployment Tool</vt:lpstr>
      <vt:lpstr>QAD Deployment Tool</vt:lpstr>
      <vt:lpstr>QAD Deployment Tool</vt:lpstr>
      <vt:lpstr>QAD Deployment Tool - Edit</vt:lpstr>
      <vt:lpstr>QAD Deployment Tool - Edit</vt:lpstr>
      <vt:lpstr>QAD Deployment Tool - Edit</vt:lpstr>
      <vt:lpstr>QDT - Edit Language Details</vt:lpstr>
      <vt:lpstr>QAD Deployment Tool  - Configure</vt:lpstr>
      <vt:lpstr>QAD Deployment Tool - Configure</vt:lpstr>
      <vt:lpstr>QAD Deployment Tool</vt:lpstr>
      <vt:lpstr>QAD Deployment Tool</vt:lpstr>
      <vt:lpstr>QAD Deployment Tool</vt:lpstr>
      <vt:lpstr>QAD Deployment Tool</vt:lpstr>
      <vt:lpstr>QAD Deployment Tool</vt:lpstr>
      <vt:lpstr>Configure Enterprise Edition</vt:lpstr>
      <vt:lpstr>Configure Enterprise Edition</vt:lpstr>
      <vt:lpstr>Configure Enterprise Edition</vt:lpstr>
      <vt:lpstr>Configure Enterprise Edition</vt:lpstr>
      <vt:lpstr>Check Connection Manager</vt:lpstr>
      <vt:lpstr>Install the .NET UI Client</vt:lpstr>
      <vt:lpstr>Launch .NET UI Client</vt:lpstr>
      <vt:lpstr>QAD .NET UI</vt:lpstr>
      <vt:lpstr>Setting Up Compression</vt:lpstr>
      <vt:lpstr>Setting Up Compression</vt:lpstr>
      <vt:lpstr>Setting Up Compression</vt:lpstr>
      <vt:lpstr>Setting Up Compression</vt:lpstr>
      <vt:lpstr>Setting Up Compression</vt:lpstr>
      <vt:lpstr>Languages</vt:lpstr>
      <vt:lpstr>QXtend Configuration</vt:lpstr>
      <vt:lpstr>QXtend Configuration</vt:lpstr>
      <vt:lpstr>QXtend Configuration</vt:lpstr>
      <vt:lpstr>Summary</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566</cp:revision>
  <dcterms:created xsi:type="dcterms:W3CDTF">2010-09-03T18:23:38Z</dcterms:created>
  <dcterms:modified xsi:type="dcterms:W3CDTF">2013-10-02T16:13:38Z</dcterms:modified>
</cp:coreProperties>
</file>