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comments/comment5.xml" ContentType="application/vnd.openxmlformats-officedocument.presentationml.comments+xml"/>
  <Override PartName="/ppt/comments/comment6.xml" ContentType="application/vnd.openxmlformats-officedocument.presentationml.comments+xml"/>
  <Override PartName="/docProps/app.xml" ContentType="application/vnd.openxmlformats-officedocument.extended-properties+xml"/>
  <Override PartName="/ppt/tableStyles.xml" ContentType="application/vnd.openxmlformats-officedocument.presentationml.tableStyles+xml"/>
  <Override PartName="/ppt/comments/comment3.xml" ContentType="application/vnd.openxmlformats-officedocument.presentationml.comments+xml"/>
  <Override PartName="/ppt/comments/comment4.xml" ContentType="application/vnd.openxmlformats-officedocument.presentationml.comments+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handoutMasterIdLst>
    <p:handoutMasterId r:id="rId10"/>
  </p:handoutMasterIdLst>
  <p:sldIdLst>
    <p:sldId id="256" r:id="rId2"/>
    <p:sldId id="326" r:id="rId3"/>
    <p:sldId id="325" r:id="rId4"/>
    <p:sldId id="332" r:id="rId5"/>
    <p:sldId id="333" r:id="rId6"/>
    <p:sldId id="334" r:id="rId7"/>
    <p:sldId id="335"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9147"/>
    <a:srgbClr val="4F4F4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37" autoAdjust="0"/>
    <p:restoredTop sz="62545" autoAdjust="0"/>
  </p:normalViewPr>
  <p:slideViewPr>
    <p:cSldViewPr snapToGrid="0" snapToObjects="1">
      <p:cViewPr>
        <p:scale>
          <a:sx n="62" d="100"/>
          <a:sy n="62" d="100"/>
        </p:scale>
        <p:origin x="-3042" y="-180"/>
      </p:cViewPr>
      <p:guideLst>
        <p:guide orient="horz" pos="827"/>
        <p:guide pos="3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08-20T14:47:31.640" idx="1">
    <p:pos x="557" y="451"/>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3-08-20T14:47:43.937" idx="2">
    <p:pos x="538" y="451"/>
    <p:text>H1S</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3-08-20T14:47:50.305" idx="3">
    <p:pos x="470" y="451"/>
    <p:text>H1S</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3-08-20T14:47:57.370" idx="4">
    <p:pos x="557" y="451"/>
    <p:text>H1S</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3-08-20T14:48:04.116" idx="5">
    <p:pos x="470" y="451"/>
    <p:text>H1S</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3-08-20T14:48:23.876" idx="6">
    <p:pos x="557" y="451"/>
    <p:text>H1S</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8/20/2013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 xmlns:p14="http://schemas.microsoft.com/office/powerpoint/2010/main"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8/20/2013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 xmlns:p14="http://schemas.microsoft.com/office/powerpoint/2010/main"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a:t>
            </a:r>
            <a:r>
              <a:rPr lang="en-US" baseline="0" dirty="0" smtClean="0"/>
              <a:t>QAD Product </a:t>
            </a:r>
            <a:r>
              <a:rPr lang="en-US" baseline="0" dirty="0" smtClean="0"/>
              <a:t>Center (QPC) is used for </a:t>
            </a:r>
            <a:r>
              <a:rPr lang="en-US" baseline="0" dirty="0" smtClean="0"/>
              <a:t>in-class exercises. If you have never used QPC before, this short PowerPoint (PPT) will show you how to log on and set up a session so you’re ready to practice what you learn in class exercises.</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Name the session (for</a:t>
            </a:r>
            <a:r>
              <a:rPr lang="en-US" baseline="0" dirty="0" smtClean="0"/>
              <a:t> example, if you’re going to use it for Process Editor class, name it Process Editor Training). The description is optional, it’s just for you to know why you’ve set it up. </a:t>
            </a:r>
          </a:p>
          <a:p>
            <a:endParaRPr lang="en-US" baseline="0" dirty="0" smtClean="0"/>
          </a:p>
          <a:p>
            <a:r>
              <a:rPr lang="en-US" baseline="0" dirty="0" smtClean="0"/>
              <a:t>Under Application Configuration, choose the environment you want to use – it will probably be the latest version available, and it depends on which module you may need, but you should choose from the Demo environments. For example, choose Demo – Enterprise Edition 2013 Addons r01. Then click the Save button to save your session.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Under Session Commands</a:t>
            </a:r>
            <a:r>
              <a:rPr lang="en-US" baseline="0" dirty="0" smtClean="0"/>
              <a:t> on the far right, choose to “Schedule.” Then, select your time zone and the start/end time. Or, if you need to start right away, there is an option to “Start Now.” (It takes several minutes to process though.)</a:t>
            </a:r>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Once your session is ready, you will just click on the name to open it. Then, down where you see the Windows environment listed, look on the right side under the Remote Access column and you’ll see a downward arrow that opens a menu. Choose RDP (Remote Desktop). When the window opens, click Connect.</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a:t>
            </a:r>
            <a:r>
              <a:rPr lang="en-US" baseline="0" dirty="0" smtClean="0"/>
              <a:t> the next login screen, use ID: demo and PW: qad, then click the arrow to open the remote desktop.</a:t>
            </a:r>
          </a:p>
          <a:p>
            <a:endParaRPr lang="en-US" baseline="0" dirty="0" smtClean="0"/>
          </a:p>
          <a:p>
            <a:r>
              <a:rPr lang="en-US" baseline="0" dirty="0" smtClean="0"/>
              <a:t>Note that you can double-click on the title bar at the top of this screen so that you can still see your own desktop system tray (and have access to your applications there) while you’re in the remote desktop session.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Open QAD</a:t>
            </a:r>
            <a:r>
              <a:rPr lang="en-US" baseline="0" dirty="0" smtClean="0"/>
              <a:t> Enterprise Applications. </a:t>
            </a:r>
          </a:p>
          <a:p>
            <a:r>
              <a:rPr lang="en-US" baseline="0" dirty="0" smtClean="0"/>
              <a:t>(There is one for the US and one for EMEA.)</a:t>
            </a:r>
          </a:p>
          <a:p>
            <a:r>
              <a:rPr lang="en-US" baseline="0" dirty="0" smtClean="0"/>
              <a:t>To log in here, use the ID “mfg” and leave the password field blank</a:t>
            </a:r>
            <a:r>
              <a:rPr lang="en-US" baseline="0" dirty="0" smtClean="0"/>
              <a:t>.</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Now you should be in QAD Enterprise Applications.</a:t>
            </a:r>
            <a:r>
              <a:rPr lang="en-US" baseline="0" dirty="0" smtClean="0"/>
              <a:t> If you have any problems getting into QPC, you can contact the QAD Product Center (productcenter@qad.com) or the Education mailbox (education@qad.com).</a:t>
            </a:r>
            <a:endParaRPr lang="en-US"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qpc.qad.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comments" Target="../comments/comment1.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omments" Target="../comments/commen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comments" Target="../comments/comment3.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comments" Target="../comments/comment4.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comments" Target="../comments/comment6.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Virtual Environments (QPC)</a:t>
            </a:r>
            <a:endParaRPr lang="en-US" dirty="0"/>
          </a:p>
        </p:txBody>
      </p:sp>
      <p:sp>
        <p:nvSpPr>
          <p:cNvPr id="4" name="Text Placeholder 3"/>
          <p:cNvSpPr>
            <a:spLocks noGrp="1"/>
          </p:cNvSpPr>
          <p:nvPr>
            <p:ph type="body" sz="quarter" idx="11"/>
          </p:nvPr>
        </p:nvSpPr>
        <p:spPr/>
        <p:txBody>
          <a:bodyPr/>
          <a:lstStyle/>
          <a:p>
            <a:endParaRPr lang="en-US" dirty="0"/>
          </a:p>
        </p:txBody>
      </p:sp>
      <p:sp>
        <p:nvSpPr>
          <p:cNvPr id="5" name="Text Placeholder 2"/>
          <p:cNvSpPr>
            <a:spLocks/>
          </p:cNvSpPr>
          <p:nvPr/>
        </p:nvSpPr>
        <p:spPr bwMode="auto">
          <a:xfrm>
            <a:off x="457200" y="1312863"/>
            <a:ext cx="8229600" cy="349250"/>
          </a:xfrm>
          <a:prstGeom prst="rect">
            <a:avLst/>
          </a:prstGeom>
          <a:noFill/>
          <a:ln w="9525">
            <a:noFill/>
            <a:miter lim="800000"/>
            <a:headEnd/>
            <a:tailEnd/>
          </a:ln>
        </p:spPr>
        <p:txBody>
          <a:bodyPr/>
          <a:lstStyle/>
          <a:p>
            <a:pPr>
              <a:spcBef>
                <a:spcPct val="20000"/>
              </a:spcBef>
              <a:buClr>
                <a:srgbClr val="F79646"/>
              </a:buClr>
            </a:pPr>
            <a:endParaRPr lang="en-US" sz="2000" b="1" dirty="0">
              <a:solidFill>
                <a:srgbClr val="4F4F4F"/>
              </a:solidFill>
              <a:latin typeface="Century Gothic" pitchFamily="34" charset="0"/>
            </a:endParaRPr>
          </a:p>
        </p:txBody>
      </p:sp>
    </p:spTree>
    <p:extLst>
      <p:ext uri="{BB962C8B-B14F-4D97-AF65-F5344CB8AC3E}">
        <p14:creationId xmlns="" xmlns:p14="http://schemas.microsoft.com/office/powerpoint/2010/main" val="39563372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a:xfrm>
            <a:off x="457200" y="1316183"/>
            <a:ext cx="8229600" cy="1547333"/>
          </a:xfrm>
        </p:spPr>
        <p:txBody>
          <a:bodyPr>
            <a:normAutofit/>
          </a:bodyPr>
          <a:lstStyle/>
          <a:p>
            <a:pPr marL="514350" indent="-514350">
              <a:buFont typeface="+mj-lt"/>
              <a:buAutoNum type="arabicPeriod"/>
            </a:pPr>
            <a:r>
              <a:rPr lang="en-US" dirty="0" smtClean="0"/>
              <a:t>Go to: </a:t>
            </a:r>
            <a:r>
              <a:rPr lang="en-US" dirty="0" smtClean="0">
                <a:hlinkClick r:id="rId3"/>
              </a:rPr>
              <a:t>http://qpc.qad.com</a:t>
            </a:r>
            <a:endParaRPr lang="en-US" dirty="0" smtClean="0"/>
          </a:p>
          <a:p>
            <a:pPr marL="514350" indent="-514350">
              <a:buFont typeface="+mj-lt"/>
              <a:buAutoNum type="arabicPeriod"/>
            </a:pPr>
            <a:r>
              <a:rPr lang="en-US" dirty="0" smtClean="0"/>
              <a:t>Log in with network ID</a:t>
            </a:r>
          </a:p>
          <a:p>
            <a:pPr marL="514350" indent="-514350">
              <a:buFont typeface="+mj-lt"/>
              <a:buAutoNum type="arabicPeriod"/>
            </a:pPr>
            <a:r>
              <a:rPr lang="en-US" dirty="0" smtClean="0"/>
              <a:t>Choose your department</a:t>
            </a:r>
          </a:p>
        </p:txBody>
      </p:sp>
      <p:sp>
        <p:nvSpPr>
          <p:cNvPr id="4" name="Title 3"/>
          <p:cNvSpPr>
            <a:spLocks noGrp="1"/>
          </p:cNvSpPr>
          <p:nvPr>
            <p:ph type="title"/>
          </p:nvPr>
        </p:nvSpPr>
        <p:spPr/>
        <p:txBody>
          <a:bodyPr/>
          <a:lstStyle/>
          <a:p>
            <a:r>
              <a:rPr lang="en-US" dirty="0" smtClean="0"/>
              <a:t>QAD Product Center (QPC)</a:t>
            </a:r>
            <a:endParaRPr lang="en-US" dirty="0"/>
          </a:p>
        </p:txBody>
      </p:sp>
      <p:sp>
        <p:nvSpPr>
          <p:cNvPr id="5" name="Text Placeholder 4"/>
          <p:cNvSpPr>
            <a:spLocks noGrp="1"/>
          </p:cNvSpPr>
          <p:nvPr>
            <p:ph type="body" sz="quarter" idx="11"/>
          </p:nvPr>
        </p:nvSpPr>
        <p:spPr/>
        <p:txBody>
          <a:bodyPr/>
          <a:lstStyle/>
          <a:p>
            <a:r>
              <a:rPr lang="en-US" dirty="0" smtClean="0"/>
              <a:t>Logging On</a:t>
            </a:r>
            <a:endParaRPr lang="en-US" dirty="0"/>
          </a:p>
        </p:txBody>
      </p:sp>
      <p:pic>
        <p:nvPicPr>
          <p:cNvPr id="1027" name="Picture 3"/>
          <p:cNvPicPr>
            <a:picLocks noChangeAspect="1" noChangeArrowheads="1"/>
          </p:cNvPicPr>
          <p:nvPr/>
        </p:nvPicPr>
        <p:blipFill>
          <a:blip r:embed="rId4"/>
          <a:srcRect/>
          <a:stretch>
            <a:fillRect/>
          </a:stretch>
        </p:blipFill>
        <p:spPr bwMode="auto">
          <a:xfrm>
            <a:off x="1179095" y="3218609"/>
            <a:ext cx="4180723" cy="29572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8" name="Picture 4"/>
          <p:cNvPicPr>
            <a:picLocks noChangeAspect="1" noChangeArrowheads="1"/>
          </p:cNvPicPr>
          <p:nvPr/>
        </p:nvPicPr>
        <p:blipFill>
          <a:blip r:embed="rId5"/>
          <a:srcRect/>
          <a:stretch>
            <a:fillRect/>
          </a:stretch>
        </p:blipFill>
        <p:spPr bwMode="auto">
          <a:xfrm>
            <a:off x="6441377" y="5029200"/>
            <a:ext cx="1707452" cy="712559"/>
          </a:xfrm>
          <a:prstGeom prst="rect">
            <a:avLst/>
          </a:prstGeom>
          <a:noFill/>
          <a:ln w="9525">
            <a:noFill/>
            <a:miter lim="800000"/>
            <a:headEnd/>
            <a:tailEnd/>
          </a:ln>
          <a:effectLst/>
        </p:spPr>
      </p:pic>
      <p:sp>
        <p:nvSpPr>
          <p:cNvPr id="9" name="Content Placeholder 2"/>
          <p:cNvSpPr txBox="1">
            <a:spLocks/>
          </p:cNvSpPr>
          <p:nvPr/>
        </p:nvSpPr>
        <p:spPr>
          <a:xfrm>
            <a:off x="5686926" y="3135647"/>
            <a:ext cx="3457074" cy="1547333"/>
          </a:xfrm>
          <a:prstGeom prst="rect">
            <a:avLst/>
          </a:prstGeom>
        </p:spPr>
        <p:txBody>
          <a:bodyPr vert="horz" lIns="91440" tIns="45720" rIns="91440" bIns="45720" rtlCol="0">
            <a:normAutofit/>
          </a:bodyPr>
          <a:lstStyle/>
          <a:p>
            <a:pPr marL="514350" marR="0" lvl="0" indent="-514350" algn="l" defTabSz="457200" rtl="0" eaLnBrk="1" fontAlgn="auto" latinLnBrk="0" hangingPunct="1">
              <a:lnSpc>
                <a:spcPct val="100000"/>
              </a:lnSpc>
              <a:spcBef>
                <a:spcPct val="20000"/>
              </a:spcBef>
              <a:spcAft>
                <a:spcPts val="0"/>
              </a:spcAft>
              <a:buClr>
                <a:schemeClr val="accent6"/>
              </a:buClr>
              <a:buSzTx/>
              <a:buFont typeface="+mj-lt"/>
              <a:buAutoNum type="arabicPeriod" startAt="4"/>
              <a:tabLst/>
              <a:defRPr/>
            </a:pPr>
            <a:r>
              <a:rPr lang="en-US" sz="2800" dirty="0" smtClean="0">
                <a:solidFill>
                  <a:schemeClr val="tx1">
                    <a:lumMod val="75000"/>
                    <a:lumOff val="25000"/>
                  </a:schemeClr>
                </a:solidFill>
                <a:latin typeface="Century Gothic"/>
                <a:cs typeface="Century Gothic"/>
              </a:rPr>
              <a:t>Click “New Session” button (upper right)</a:t>
            </a: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9"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4" name="Title 3"/>
          <p:cNvSpPr>
            <a:spLocks noGrp="1"/>
          </p:cNvSpPr>
          <p:nvPr>
            <p:ph type="title"/>
          </p:nvPr>
        </p:nvSpPr>
        <p:spPr/>
        <p:txBody>
          <a:bodyPr/>
          <a:lstStyle/>
          <a:p>
            <a:r>
              <a:rPr lang="en-US" dirty="0" smtClean="0"/>
              <a:t>Choose the Environment</a:t>
            </a:r>
            <a:endParaRPr lang="en-US" dirty="0"/>
          </a:p>
        </p:txBody>
      </p:sp>
      <p:sp>
        <p:nvSpPr>
          <p:cNvPr id="5" name="Text Placeholder 4"/>
          <p:cNvSpPr>
            <a:spLocks noGrp="1"/>
          </p:cNvSpPr>
          <p:nvPr>
            <p:ph type="body" sz="quarter" idx="11"/>
          </p:nvPr>
        </p:nvSpPr>
        <p:spPr/>
        <p:txBody>
          <a:bodyPr/>
          <a:lstStyle/>
          <a:p>
            <a:r>
              <a:rPr lang="en-US" dirty="0" smtClean="0"/>
              <a:t>Setup</a:t>
            </a:r>
            <a:endParaRPr lang="en-US" dirty="0"/>
          </a:p>
        </p:txBody>
      </p:sp>
      <p:pic>
        <p:nvPicPr>
          <p:cNvPr id="2050" name="Picture 2"/>
          <p:cNvPicPr>
            <a:picLocks noGrp="1" noChangeAspect="1" noChangeArrowheads="1"/>
          </p:cNvPicPr>
          <p:nvPr>
            <p:ph idx="1"/>
          </p:nvPr>
        </p:nvPicPr>
        <p:blipFill>
          <a:blip r:embed="rId3"/>
          <a:srcRect/>
          <a:stretch>
            <a:fillRect/>
          </a:stretch>
        </p:blipFill>
        <p:spPr bwMode="auto">
          <a:xfrm>
            <a:off x="681523" y="1454445"/>
            <a:ext cx="7780953" cy="4723810"/>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4" name="Title 3"/>
          <p:cNvSpPr>
            <a:spLocks noGrp="1"/>
          </p:cNvSpPr>
          <p:nvPr>
            <p:ph type="title"/>
          </p:nvPr>
        </p:nvSpPr>
        <p:spPr/>
        <p:txBody>
          <a:bodyPr/>
          <a:lstStyle/>
          <a:p>
            <a:r>
              <a:rPr lang="en-US" dirty="0" smtClean="0"/>
              <a:t>Schedule the Session or Start Now</a:t>
            </a:r>
            <a:endParaRPr lang="en-US" dirty="0"/>
          </a:p>
        </p:txBody>
      </p:sp>
      <p:sp>
        <p:nvSpPr>
          <p:cNvPr id="5" name="Text Placeholder 4"/>
          <p:cNvSpPr>
            <a:spLocks noGrp="1"/>
          </p:cNvSpPr>
          <p:nvPr>
            <p:ph type="body" sz="quarter" idx="11"/>
          </p:nvPr>
        </p:nvSpPr>
        <p:spPr/>
        <p:txBody>
          <a:bodyPr/>
          <a:lstStyle/>
          <a:p>
            <a:r>
              <a:rPr lang="en-US" dirty="0" smtClean="0"/>
              <a:t>Setup</a:t>
            </a:r>
            <a:endParaRPr lang="en-US" dirty="0"/>
          </a:p>
        </p:txBody>
      </p:sp>
      <p:pic>
        <p:nvPicPr>
          <p:cNvPr id="1026" name="Picture 2"/>
          <p:cNvPicPr>
            <a:picLocks noGrp="1" noChangeAspect="1" noChangeArrowheads="1"/>
          </p:cNvPicPr>
          <p:nvPr>
            <p:ph idx="1"/>
          </p:nvPr>
        </p:nvPicPr>
        <p:blipFill>
          <a:blip r:embed="rId3"/>
          <a:srcRect/>
          <a:stretch>
            <a:fillRect/>
          </a:stretch>
        </p:blipFill>
        <p:spPr bwMode="auto">
          <a:xfrm>
            <a:off x="642471" y="1447800"/>
            <a:ext cx="3340102" cy="2333497"/>
          </a:xfrm>
          <a:prstGeom prst="rect">
            <a:avLst/>
          </a:prstGeom>
          <a:noFill/>
          <a:ln w="9525">
            <a:noFill/>
            <a:miter lim="800000"/>
            <a:headEnd/>
            <a:tailEnd/>
          </a:ln>
          <a:effectLst/>
        </p:spPr>
      </p:pic>
      <p:pic>
        <p:nvPicPr>
          <p:cNvPr id="6" name="Picture 2"/>
          <p:cNvPicPr>
            <a:picLocks noChangeAspect="1" noChangeArrowheads="1"/>
          </p:cNvPicPr>
          <p:nvPr/>
        </p:nvPicPr>
        <p:blipFill>
          <a:blip r:embed="rId4"/>
          <a:srcRect/>
          <a:stretch>
            <a:fillRect/>
          </a:stretch>
        </p:blipFill>
        <p:spPr bwMode="auto">
          <a:xfrm>
            <a:off x="457200" y="4135848"/>
            <a:ext cx="8229600" cy="1902470"/>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4" name="Title 3"/>
          <p:cNvSpPr>
            <a:spLocks noGrp="1"/>
          </p:cNvSpPr>
          <p:nvPr>
            <p:ph type="title"/>
          </p:nvPr>
        </p:nvSpPr>
        <p:spPr/>
        <p:txBody>
          <a:bodyPr/>
          <a:lstStyle/>
          <a:p>
            <a:r>
              <a:rPr lang="en-US" dirty="0" smtClean="0"/>
              <a:t>Opening the Session</a:t>
            </a:r>
            <a:endParaRPr lang="en-US" dirty="0"/>
          </a:p>
        </p:txBody>
      </p:sp>
      <p:sp>
        <p:nvSpPr>
          <p:cNvPr id="5" name="Text Placeholder 4"/>
          <p:cNvSpPr>
            <a:spLocks noGrp="1"/>
          </p:cNvSpPr>
          <p:nvPr>
            <p:ph type="body" sz="quarter" idx="11"/>
          </p:nvPr>
        </p:nvSpPr>
        <p:spPr/>
        <p:txBody>
          <a:bodyPr/>
          <a:lstStyle/>
          <a:p>
            <a:r>
              <a:rPr lang="en-US" dirty="0" smtClean="0"/>
              <a:t>Setup</a:t>
            </a:r>
            <a:endParaRPr lang="en-US" dirty="0"/>
          </a:p>
        </p:txBody>
      </p:sp>
      <p:pic>
        <p:nvPicPr>
          <p:cNvPr id="1026" name="Picture 2"/>
          <p:cNvPicPr>
            <a:picLocks noGrp="1" noChangeAspect="1" noChangeArrowheads="1"/>
          </p:cNvPicPr>
          <p:nvPr>
            <p:ph idx="1"/>
          </p:nvPr>
        </p:nvPicPr>
        <p:blipFill>
          <a:blip r:embed="rId3"/>
          <a:srcRect/>
          <a:stretch>
            <a:fillRect/>
          </a:stretch>
        </p:blipFill>
        <p:spPr bwMode="auto">
          <a:xfrm>
            <a:off x="457200" y="3984171"/>
            <a:ext cx="8229600" cy="137375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3" name="Picture 2"/>
          <p:cNvPicPr>
            <a:picLocks noChangeAspect="1" noChangeArrowheads="1"/>
          </p:cNvPicPr>
          <p:nvPr/>
        </p:nvPicPr>
        <p:blipFill>
          <a:blip r:embed="rId4"/>
          <a:srcRect/>
          <a:stretch>
            <a:fillRect/>
          </a:stretch>
        </p:blipFill>
        <p:spPr bwMode="auto">
          <a:xfrm>
            <a:off x="2012948" y="1885949"/>
            <a:ext cx="5325384" cy="1445079"/>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4" name="Title 3"/>
          <p:cNvSpPr>
            <a:spLocks noGrp="1"/>
          </p:cNvSpPr>
          <p:nvPr>
            <p:ph type="title"/>
          </p:nvPr>
        </p:nvSpPr>
        <p:spPr/>
        <p:txBody>
          <a:bodyPr/>
          <a:lstStyle/>
          <a:p>
            <a:r>
              <a:rPr lang="en-US" dirty="0" smtClean="0"/>
              <a:t>Entering RDP</a:t>
            </a:r>
            <a:endParaRPr lang="en-US" dirty="0"/>
          </a:p>
        </p:txBody>
      </p:sp>
      <p:sp>
        <p:nvSpPr>
          <p:cNvPr id="5" name="Text Placeholder 4"/>
          <p:cNvSpPr>
            <a:spLocks noGrp="1"/>
          </p:cNvSpPr>
          <p:nvPr>
            <p:ph type="body" sz="quarter" idx="11"/>
          </p:nvPr>
        </p:nvSpPr>
        <p:spPr/>
        <p:txBody>
          <a:bodyPr/>
          <a:lstStyle/>
          <a:p>
            <a:r>
              <a:rPr lang="en-US" dirty="0" smtClean="0"/>
              <a:t>Setup</a:t>
            </a:r>
            <a:endParaRPr lang="en-US" dirty="0"/>
          </a:p>
        </p:txBody>
      </p:sp>
      <p:pic>
        <p:nvPicPr>
          <p:cNvPr id="2051" name="Picture 3"/>
          <p:cNvPicPr>
            <a:picLocks noChangeAspect="1" noChangeArrowheads="1"/>
          </p:cNvPicPr>
          <p:nvPr/>
        </p:nvPicPr>
        <p:blipFill>
          <a:blip r:embed="rId3"/>
          <a:srcRect/>
          <a:stretch>
            <a:fillRect/>
          </a:stretch>
        </p:blipFill>
        <p:spPr bwMode="auto">
          <a:xfrm>
            <a:off x="3005138" y="1976438"/>
            <a:ext cx="3133725" cy="2905125"/>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3" name="Content Placeholder 2"/>
          <p:cNvSpPr>
            <a:spLocks noGrp="1"/>
          </p:cNvSpPr>
          <p:nvPr>
            <p:ph idx="1"/>
          </p:nvPr>
        </p:nvSpPr>
        <p:spPr>
          <a:xfrm>
            <a:off x="457200" y="1316182"/>
            <a:ext cx="8229600" cy="1296389"/>
          </a:xfrm>
        </p:spPr>
        <p:txBody>
          <a:bodyPr/>
          <a:lstStyle/>
          <a:p>
            <a:r>
              <a:rPr lang="en-US" dirty="0" smtClean="0"/>
              <a:t>ID = mfg</a:t>
            </a:r>
          </a:p>
          <a:p>
            <a:r>
              <a:rPr lang="en-US" dirty="0" smtClean="0"/>
              <a:t>PW field is left blank</a:t>
            </a:r>
          </a:p>
          <a:p>
            <a:endParaRPr lang="en-US" dirty="0"/>
          </a:p>
        </p:txBody>
      </p:sp>
      <p:sp>
        <p:nvSpPr>
          <p:cNvPr id="4" name="Title 3"/>
          <p:cNvSpPr>
            <a:spLocks noGrp="1"/>
          </p:cNvSpPr>
          <p:nvPr>
            <p:ph type="title"/>
          </p:nvPr>
        </p:nvSpPr>
        <p:spPr/>
        <p:txBody>
          <a:bodyPr/>
          <a:lstStyle/>
          <a:p>
            <a:r>
              <a:rPr lang="en-US" dirty="0" smtClean="0"/>
              <a:t>Open </a:t>
            </a:r>
            <a:r>
              <a:rPr lang="en-US" dirty="0" smtClean="0"/>
              <a:t>QAD Enterprise Applications</a:t>
            </a:r>
            <a:endParaRPr lang="en-US" dirty="0"/>
          </a:p>
        </p:txBody>
      </p:sp>
      <p:sp>
        <p:nvSpPr>
          <p:cNvPr id="5" name="Text Placeholder 4"/>
          <p:cNvSpPr>
            <a:spLocks noGrp="1"/>
          </p:cNvSpPr>
          <p:nvPr>
            <p:ph type="body" sz="quarter" idx="11"/>
          </p:nvPr>
        </p:nvSpPr>
        <p:spPr/>
        <p:txBody>
          <a:bodyPr/>
          <a:lstStyle/>
          <a:p>
            <a:r>
              <a:rPr lang="en-US" dirty="0" smtClean="0"/>
              <a:t>Setup</a:t>
            </a:r>
            <a:endParaRPr lang="en-US" dirty="0"/>
          </a:p>
        </p:txBody>
      </p:sp>
      <p:pic>
        <p:nvPicPr>
          <p:cNvPr id="3074" name="Picture 2"/>
          <p:cNvPicPr>
            <a:picLocks noChangeAspect="1" noChangeArrowheads="1"/>
          </p:cNvPicPr>
          <p:nvPr/>
        </p:nvPicPr>
        <p:blipFill>
          <a:blip r:embed="rId3"/>
          <a:srcRect/>
          <a:stretch>
            <a:fillRect/>
          </a:stretch>
        </p:blipFill>
        <p:spPr bwMode="auto">
          <a:xfrm>
            <a:off x="1110343" y="3069771"/>
            <a:ext cx="1293359" cy="1948661"/>
          </a:xfrm>
          <a:prstGeom prst="rect">
            <a:avLst/>
          </a:prstGeom>
          <a:noFill/>
          <a:ln w="9525">
            <a:noFill/>
            <a:miter lim="800000"/>
            <a:headEnd/>
            <a:tailEnd/>
          </a:ln>
          <a:effectLst/>
        </p:spPr>
      </p:pic>
      <p:pic>
        <p:nvPicPr>
          <p:cNvPr id="3075" name="Picture 3"/>
          <p:cNvPicPr>
            <a:picLocks noChangeAspect="1" noChangeArrowheads="1"/>
          </p:cNvPicPr>
          <p:nvPr/>
        </p:nvPicPr>
        <p:blipFill>
          <a:blip r:embed="rId4"/>
          <a:srcRect/>
          <a:stretch>
            <a:fillRect/>
          </a:stretch>
        </p:blipFill>
        <p:spPr bwMode="auto">
          <a:xfrm>
            <a:off x="4137245" y="3069771"/>
            <a:ext cx="3617459" cy="2447788"/>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2665</TotalTime>
  <Words>488</Words>
  <Application>Microsoft Office PowerPoint</Application>
  <PresentationFormat>On-screen Show (4:3)</PresentationFormat>
  <Paragraphs>46</Paragraphs>
  <Slides>7</Slides>
  <Notes>7</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QAD 2010 Template</vt:lpstr>
      <vt:lpstr>Virtual Environments (QPC)</vt:lpstr>
      <vt:lpstr>QAD Product Center (QPC)</vt:lpstr>
      <vt:lpstr>Choose the Environment</vt:lpstr>
      <vt:lpstr>Schedule the Session or Start Now</vt:lpstr>
      <vt:lpstr>Opening the Session</vt:lpstr>
      <vt:lpstr>Entering RDP</vt:lpstr>
      <vt:lpstr>Open QAD Enterprise Applications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QAD</cp:lastModifiedBy>
  <cp:revision>181</cp:revision>
  <dcterms:created xsi:type="dcterms:W3CDTF">2010-10-05T00:44:07Z</dcterms:created>
  <dcterms:modified xsi:type="dcterms:W3CDTF">2013-08-20T22:23:52Z</dcterms:modified>
</cp:coreProperties>
</file>