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ppt/notesSlides/notesSlide23.xml" ContentType="application/vnd.openxmlformats-officedocument.presentationml.notesSlide+xml"/>
  <Override PartName="/ppt/comments/comment31.xml" ContentType="application/vnd.openxmlformats-officedocument.presentationml.comment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56" r:id="rId2"/>
    <p:sldId id="262" r:id="rId3"/>
    <p:sldId id="277" r:id="rId4"/>
    <p:sldId id="285" r:id="rId5"/>
    <p:sldId id="287" r:id="rId6"/>
    <p:sldId id="288" r:id="rId7"/>
    <p:sldId id="289" r:id="rId8"/>
    <p:sldId id="290" r:id="rId9"/>
    <p:sldId id="291" r:id="rId10"/>
    <p:sldId id="292" r:id="rId11"/>
    <p:sldId id="293" r:id="rId12"/>
    <p:sldId id="294" r:id="rId13"/>
    <p:sldId id="295" r:id="rId14"/>
    <p:sldId id="296" r:id="rId15"/>
    <p:sldId id="324" r:id="rId16"/>
    <p:sldId id="327" r:id="rId17"/>
    <p:sldId id="328" r:id="rId18"/>
    <p:sldId id="298" r:id="rId19"/>
    <p:sldId id="321" r:id="rId20"/>
    <p:sldId id="306" r:id="rId21"/>
    <p:sldId id="322" r:id="rId22"/>
    <p:sldId id="300" r:id="rId23"/>
    <p:sldId id="319" r:id="rId24"/>
    <p:sldId id="330" r:id="rId25"/>
    <p:sldId id="301" r:id="rId26"/>
    <p:sldId id="302" r:id="rId27"/>
    <p:sldId id="304" r:id="rId28"/>
    <p:sldId id="307" r:id="rId29"/>
    <p:sldId id="309" r:id="rId30"/>
    <p:sldId id="315" r:id="rId31"/>
    <p:sldId id="323"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df" initials="mef" lastIdx="3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2DFEE"/>
    <a:srgbClr val="FFC000"/>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58244" autoAdjust="0"/>
  </p:normalViewPr>
  <p:slideViewPr>
    <p:cSldViewPr snapToGrid="0" snapToObjects="1">
      <p:cViewPr varScale="1">
        <p:scale>
          <a:sx n="63" d="100"/>
          <a:sy n="63" d="100"/>
        </p:scale>
        <p:origin x="-3090" y="-102"/>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24T10:36:25.822" idx="1">
    <p:pos x="1215" y="451"/>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07-24T10:38:30.093" idx="10">
    <p:pos x="1953" y="451"/>
    <p:text>H1S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07-24T10:38:40.796" idx="11">
    <p:pos x="1953" y="451"/>
    <p:text>H1S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07-24T10:38:53.531" idx="12">
    <p:pos x="1953" y="451"/>
    <p:text>H1S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07-24T10:39:03.766" idx="13">
    <p:pos x="1953" y="451"/>
    <p:text>H1S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07-24T10:39:14.016" idx="14">
    <p:pos x="1953" y="451"/>
    <p:text>H1S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07-24T10:39:26.548" idx="15">
    <p:pos x="10" y="10"/>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07-24T10:39:44.455" idx="16">
    <p:pos x="4232" y="451"/>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07-24T10:39:59.956" idx="17">
    <p:pos x="3055" y="451"/>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07-24T10:40:13.237" idx="18">
    <p:pos x="1753" y="451"/>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07-24T10:40:25.222" idx="19">
    <p:pos x="1753" y="451"/>
    <p:text>H1S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07-24T10:36:47.526" idx="2">
    <p:pos x="1215" y="451"/>
    <p:text>H1S</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07-24T10:40:38.082" idx="20">
    <p:pos x="3406" y="451"/>
    <p:text>H1S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07-24T10:41:18.740" idx="21">
    <p:pos x="3406" y="451"/>
    <p:text>H1S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07-24T10:41:37.116" idx="22">
    <p:pos x="3819" y="451"/>
    <p:text>H1</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07-24T10:41:58.710" idx="23">
    <p:pos x="3819" y="451"/>
    <p:text>H1S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07-24T10:42:12.945" idx="24">
    <p:pos x="3819" y="451"/>
    <p:text>H1S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07-24T10:42:36.305" idx="25">
    <p:pos x="3155" y="451"/>
    <p:text>H1</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07-24T10:42:47.603" idx="26">
    <p:pos x="3155" y="451"/>
    <p:text>H1S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07-24T10:42:57.494" idx="27">
    <p:pos x="3155" y="451"/>
    <p:text>H1S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07-24T10:43:07.775" idx="28">
    <p:pos x="3155" y="451"/>
    <p:text>H1S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07-24T10:43:18.526" idx="29">
    <p:pos x="3155" y="451"/>
    <p:text>H1S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07-24T10:37:00.621" idx="3">
    <p:pos x="2066" y="451"/>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07-24T10:43:29.136" idx="30">
    <p:pos x="1578" y="451"/>
    <p:text>H1</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07-24T10:43:40.527" idx="31">
    <p:pos x="1841" y="451"/>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07-24T10:37:21.590" idx="4">
    <p:pos x="2855" y="451"/>
    <p:text>H1S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07-24T10:37:32.638" idx="5">
    <p:pos x="1953" y="451"/>
    <p:text>H1S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07-24T10:37:45.872" idx="6">
    <p:pos x="1953" y="451"/>
    <p:text>H1S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07-24T10:37:55.404" idx="7">
    <p:pos x="1953" y="451"/>
    <p:text>H1S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07-24T10:38:06.670" idx="8">
    <p:pos x="1953" y="451"/>
    <p:text>H1S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07-24T10:38:19.452" idx="9">
    <p:pos x="1953" y="451"/>
    <p:text>H1S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8/2/2013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a:t>
            </a:r>
            <a:r>
              <a:rPr lang="en-US" baseline="0" dirty="0" smtClean="0"/>
              <a:t> presents the different options available for designing nodes.</a:t>
            </a:r>
          </a:p>
          <a:p>
            <a:endParaRPr lang="en-US" baseline="0" dirty="0" smtClean="0"/>
          </a:p>
          <a:p>
            <a:r>
              <a:rPr lang="en-US" baseline="0" dirty="0" smtClean="0"/>
              <a:t>To watch a video of this section, go to the Learning Center (http://learning.qad.com) and use the Smart Search tab to search the key words “Process Editor.”</a:t>
            </a:r>
            <a:r>
              <a:rPr lang="en-US" b="0" baseline="0" dirty="0" smtClean="0"/>
              <a:t>  Take the third section (3 of 9) called “Nodes,” Course #</a:t>
            </a:r>
            <a:r>
              <a:rPr lang="en-US" sz="1200" b="0" i="0" kern="1200" dirty="0" smtClean="0">
                <a:solidFill>
                  <a:schemeClr val="tx1"/>
                </a:solidFill>
                <a:latin typeface="+mn-lt"/>
                <a:ea typeface="+mn-ea"/>
                <a:cs typeface="+mn-cs"/>
              </a:rPr>
              <a:t>OLT-006850.</a:t>
            </a:r>
            <a:r>
              <a:rPr lang="en-US" b="0" baseline="0" dirty="0" smtClean="0"/>
              <a:t> </a:t>
            </a:r>
          </a:p>
          <a:p>
            <a:endParaRPr lang="en-US" b="0" baseline="0" dirty="0" smtClean="0"/>
          </a:p>
          <a:p>
            <a:r>
              <a:rPr lang="en-US" b="0" baseline="0" dirty="0" smtClean="0"/>
              <a:t>Or, if you are already logged into the Learning Center, just click here: </a:t>
            </a:r>
          </a:p>
          <a:p>
            <a:r>
              <a:rPr lang="en-US" dirty="0" smtClean="0"/>
              <a:t>https://gm1.geolearning.com/geonext/qad/coursesummary.CourseCatalog.geo?id=22506432649</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a:t>
            </a:r>
            <a:r>
              <a:rPr lang="en-US" sz="1400" baseline="0" dirty="0" smtClean="0"/>
              <a:t> m</a:t>
            </a:r>
            <a:r>
              <a:rPr lang="en-US" sz="1400" dirty="0" smtClean="0"/>
              <a:t>anual operation shape represents t</a:t>
            </a:r>
            <a:r>
              <a:rPr lang="en-US" sz="1200" dirty="0" smtClean="0"/>
              <a:t>asks performed outside of the QAD application; for example, external planning.</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a:t>
            </a:r>
            <a:r>
              <a:rPr lang="en-US" sz="1200" baseline="0" dirty="0" smtClean="0"/>
              <a:t> </a:t>
            </a:r>
            <a:r>
              <a:rPr lang="en-US" sz="1400" baseline="0" dirty="0" smtClean="0"/>
              <a:t>m</a:t>
            </a:r>
            <a:r>
              <a:rPr lang="en-US" sz="1400" dirty="0" smtClean="0"/>
              <a:t>anual input shape</a:t>
            </a:r>
            <a:r>
              <a:rPr lang="en-US" sz="1400" baseline="0" dirty="0" smtClean="0"/>
              <a:t> represents </a:t>
            </a:r>
            <a:r>
              <a:rPr lang="en-US" sz="1200" dirty="0" smtClean="0"/>
              <a:t>inputs to the process from external systems; for example, Electronic Data Interchange (EDI).</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a:t>
            </a:r>
            <a:r>
              <a:rPr lang="en-US" sz="1200" baseline="0" dirty="0" smtClean="0"/>
              <a:t> multi-document shape indicates that there is more than one document linked to this node, or more than one thing you can do on a screen; for example, what you have with collections.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a:t>
            </a:r>
            <a:r>
              <a:rPr lang="en-US" sz="1200" baseline="0" dirty="0" smtClean="0"/>
              <a:t> document shape </a:t>
            </a:r>
            <a:r>
              <a:rPr lang="en-US" sz="1400" baseline="0" dirty="0" smtClean="0"/>
              <a:t>r</a:t>
            </a:r>
            <a:r>
              <a:rPr lang="en-US" sz="1200" dirty="0" smtClean="0"/>
              <a:t>epresents a report or file that is relevant to the task, such as Word documents or Excel spreadsheets.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a</a:t>
            </a:r>
            <a:r>
              <a:rPr lang="en-IE" sz="1400" dirty="0" err="1" smtClean="0"/>
              <a:t>utomated</a:t>
            </a:r>
            <a:r>
              <a:rPr lang="en-IE" sz="1400" dirty="0" smtClean="0"/>
              <a:t> process shape i</a:t>
            </a:r>
            <a:r>
              <a:rPr lang="en-IE" sz="1200" dirty="0" smtClean="0"/>
              <a:t>ndicates a link to an automated process.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In some cases, the shapes are intuitive; in other cases, you will get used to the shapes as you see them.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To practice with the shapes, do the exercise</a:t>
            </a:r>
            <a:r>
              <a:rPr lang="en-US" dirty="0" smtClean="0"/>
              <a:t> on the next few slides.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First, on your Process Editor grid, create one</a:t>
            </a:r>
            <a:r>
              <a:rPr lang="en-US" baseline="0" dirty="0" smtClean="0"/>
              <a:t> node for each shape.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Put the appropriate letter into the shape that represents it.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(The answers are on the next page.)</a:t>
            </a:r>
            <a:endParaRPr lang="en-US" sz="1200" i="1"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the answers.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Next, select a style for the node. There are QAD standard styles already made for you to select from the Style menu. Note</a:t>
            </a:r>
            <a:r>
              <a:rPr lang="en-US" baseline="0" dirty="0" smtClean="0"/>
              <a:t> that </a:t>
            </a:r>
            <a:r>
              <a:rPr lang="en-US" dirty="0" smtClean="0"/>
              <a:t>QAD</a:t>
            </a:r>
            <a:r>
              <a:rPr lang="en-US" baseline="0" dirty="0" smtClean="0"/>
              <a:t> already has the SCOR model styles defined for Plan, Source, Make, Deliver, and so on.  If the purpose of your node fits into one of those categories, use that. Or there are other node styles available, already defined with a shape, font, and color, so you can simply choose from among those.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define your own style in Style Properties, but you will</a:t>
            </a:r>
            <a:r>
              <a:rPr lang="en-US" baseline="0" dirty="0" smtClean="0"/>
              <a:t> not </a:t>
            </a:r>
            <a:r>
              <a:rPr lang="en-US" dirty="0" smtClean="0"/>
              <a:t>do that very often since you</a:t>
            </a:r>
            <a:r>
              <a:rPr lang="en-US" baseline="0" dirty="0" smtClean="0"/>
              <a:t> already have an extensive list of QAD-defined styles. But you can see here how you can change the font style, size, and weight, the color for the text, and the opacity of the node fill color, as well as the stroke, which is just the border line width.</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indent="-277364"/>
            <a:r>
              <a:rPr lang="en-US" b="0" dirty="0" smtClean="0"/>
              <a:t>You can change their shape</a:t>
            </a:r>
            <a:r>
              <a:rPr lang="en-US" b="0" baseline="0" dirty="0" smtClean="0"/>
              <a:t> and style;</a:t>
            </a:r>
            <a:r>
              <a:rPr lang="en-US" b="0" dirty="0" smtClean="0"/>
              <a:t> </a:t>
            </a:r>
            <a:r>
              <a:rPr lang="en-US" b="0" baseline="0" dirty="0" smtClean="0"/>
              <a:t>you can change them into images, add icons to them (like a logo, for example),</a:t>
            </a:r>
            <a:r>
              <a:rPr lang="en-US" b="0" dirty="0" smtClean="0"/>
              <a:t> </a:t>
            </a:r>
            <a:r>
              <a:rPr lang="en-US" b="0" baseline="0" dirty="0" smtClean="0"/>
              <a:t>and tooltips, which are words that can appear when you hover your mouse over them. You can also add links to nodes, but these are discussed in a separate section of this training.</a:t>
            </a:r>
            <a:endParaRPr lang="en-US" b="0"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 example of the standard</a:t>
            </a:r>
            <a:r>
              <a:rPr lang="en-US" baseline="0" dirty="0" smtClean="0"/>
              <a:t> rectangular node with different styles applied to it. For example, if your node pertains to Financial and Account Management, you can use that style.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are the three nodes, now with a style applied ( “2011 Deliver” style in this case). The first node’s shape shows that it will take you to a screen, and the other two shapes refer to manual processes.</a:t>
            </a:r>
            <a:endParaRPr lang="en-US" i="1"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sz="1200" baseline="0" dirty="0" smtClean="0"/>
              <a:t>Remember, a picture is worth a thousand words, so sometimes an image conveys the meaning of a node easier and better than text. </a:t>
            </a:r>
            <a:r>
              <a:rPr lang="en-US" sz="1200" dirty="0" smtClean="0"/>
              <a:t>You can change the nodes into images to show what they mean</a:t>
            </a:r>
            <a:r>
              <a:rPr lang="en-US" sz="1200" baseline="0" dirty="0" smtClean="0"/>
              <a:t>. </a:t>
            </a:r>
            <a:r>
              <a:rPr lang="en-US" dirty="0" smtClean="0"/>
              <a:t>For example, you</a:t>
            </a:r>
            <a:r>
              <a:rPr lang="en-US" baseline="0" dirty="0" smtClean="0"/>
              <a:t> could make the node for “unloading” an image instead. This gives the idea of the truck being unloaded, without text.</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sz="1200" baseline="0" dirty="0" smtClean="0"/>
              <a:t>Designate a folder to store images that everyone can access and use consistently in the process maps. </a:t>
            </a:r>
          </a:p>
          <a:p>
            <a:pPr>
              <a:defRPr/>
            </a:pPr>
            <a:endParaRPr lang="en-US" sz="1200"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Once your image is inserted, change the style of the node to Link Node to remove any other node shapes and optimize the image for use with the connectors that will go between the nodes.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is</a:t>
            </a:r>
            <a:r>
              <a:rPr lang="en-US" dirty="0" smtClean="0"/>
              <a:t> what you have learned so far: shapes, style, and images. There are a few other miscellaneous topics to learn</a:t>
            </a:r>
            <a:r>
              <a:rPr lang="en-US" baseline="0" dirty="0" smtClean="0"/>
              <a:t> about node properties: adding an icon to a node, or a background color; changing the border of the node to a dash line; and entering a tooltip – some text that will pop up when you hover your mouse over a node to give you a little supplemental information.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select an icon image to display in the lower right-hand</a:t>
            </a:r>
            <a:r>
              <a:rPr lang="en-US" baseline="0" dirty="0" smtClean="0"/>
              <a:t> corner of the node, much the same as you would add an image – just select the icon image from a file on your computer.</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change the background color of the cell. Select the colors from the Background Color drop-down menu.</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change the node border from a solid line to a dashed line, specifying</a:t>
            </a:r>
            <a:r>
              <a:rPr lang="en-US" baseline="0" dirty="0" smtClean="0"/>
              <a:t> the preferred dash width</a:t>
            </a:r>
            <a:r>
              <a:rPr lang="en-US" dirty="0" smtClean="0"/>
              <a:t>.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enter a tooltip so</a:t>
            </a:r>
            <a:r>
              <a:rPr lang="en-US" baseline="0" dirty="0" smtClean="0"/>
              <a:t> that some words pop up when you hover your mouse over the node – maybe this would be a helpful tip or a bit of explanation about the step. These tooltips are brought in from the same place as the node name/labels that you enter into Process Label Maintenance.  You can look those up and use them consistently here, too.</a:t>
            </a:r>
          </a:p>
          <a:p>
            <a:endParaRPr lang="en-US" baseline="0" dirty="0" smtClean="0"/>
          </a:p>
          <a:p>
            <a:r>
              <a:rPr lang="en-US" baseline="0" dirty="0" smtClean="0"/>
              <a:t>If you need more room, you can sp</a:t>
            </a:r>
            <a:r>
              <a:rPr lang="en-US" dirty="0" smtClean="0"/>
              <a:t>ecify a line break</a:t>
            </a:r>
            <a:r>
              <a:rPr lang="en-US" baseline="0" dirty="0" smtClean="0"/>
              <a:t> (so the next line of text moves down a line) by using a </a:t>
            </a:r>
            <a:r>
              <a:rPr lang="en-US" dirty="0" smtClean="0"/>
              <a:t>&lt;br&gt; after the last word on the line. Note that you</a:t>
            </a:r>
            <a:r>
              <a:rPr lang="en-US" baseline="0" dirty="0" smtClean="0"/>
              <a:t> can have up to four</a:t>
            </a:r>
            <a:r>
              <a:rPr lang="en-US" dirty="0" smtClean="0"/>
              <a:t> lines.</a:t>
            </a:r>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Until now, this training has  been limited to creating</a:t>
            </a:r>
            <a:r>
              <a:rPr lang="en-US" sz="1200" baseline="0" dirty="0" smtClean="0"/>
              <a:t> </a:t>
            </a:r>
            <a:r>
              <a:rPr lang="en-US" sz="1200" dirty="0" smtClean="0"/>
              <a:t>nodes in their default style,</a:t>
            </a:r>
            <a:r>
              <a:rPr lang="en-US" sz="1200" baseline="0" dirty="0" smtClean="0"/>
              <a:t> which is a blue rectangle. Now you will see how to change the shapes and colors of the nodes to reflect what the node actually represents. </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has covered different shapes and</a:t>
            </a:r>
            <a:r>
              <a:rPr lang="en-US" baseline="0" dirty="0" smtClean="0"/>
              <a:t> styles that you can use for a node so you can visually show its purpose. You learned how to change a node into an image and add an icon. You also learned how to change the background color of a cell and the border of a node to become a dashed line. </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the assignment.</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As</a:t>
            </a:r>
            <a:r>
              <a:rPr lang="en-US" sz="1200" baseline="0" dirty="0" smtClean="0"/>
              <a:t> you know, when you click on a cell and create a node, the Node Properties menu opens on the left. Look down where it says Shape and Style.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a:t>
            </a:r>
            <a:r>
              <a:rPr lang="en-US" sz="1200" baseline="0" dirty="0" smtClean="0"/>
              <a:t>se are the available shapes, including rectangles, diamonds, and shapes that represent documents and processes.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a:t>
            </a:r>
            <a:r>
              <a:rPr lang="en-US" sz="1400" baseline="0" dirty="0" smtClean="0"/>
              <a:t> r</a:t>
            </a:r>
            <a:r>
              <a:rPr lang="en-US" sz="1400" dirty="0" smtClean="0"/>
              <a:t>ectangle represents</a:t>
            </a:r>
            <a:r>
              <a:rPr lang="en-US" sz="1400" baseline="0" dirty="0" smtClean="0"/>
              <a:t> a</a:t>
            </a:r>
            <a:r>
              <a:rPr lang="en-US" sz="1400" dirty="0" smtClean="0"/>
              <a:t> menu item </a:t>
            </a:r>
            <a:r>
              <a:rPr lang="en-US" sz="1400" baseline="0" dirty="0" smtClean="0"/>
              <a:t>and</a:t>
            </a:r>
            <a:r>
              <a:rPr lang="en-US" sz="1400" dirty="0" smtClean="0"/>
              <a:t> </a:t>
            </a:r>
            <a:r>
              <a:rPr lang="en-US" sz="1200" dirty="0" smtClean="0"/>
              <a:t>links to a QAD program.</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 ellipse represents</a:t>
            </a:r>
            <a:r>
              <a:rPr lang="en-US" sz="1200" baseline="0" dirty="0" smtClean="0"/>
              <a:t> a</a:t>
            </a:r>
            <a:r>
              <a:rPr lang="en-US" sz="1200" dirty="0" smtClean="0"/>
              <a:t> process</a:t>
            </a:r>
            <a:r>
              <a:rPr lang="en-US" sz="1200" baseline="0" dirty="0" smtClean="0"/>
              <a:t> and</a:t>
            </a:r>
            <a:r>
              <a:rPr lang="en-US" sz="1200" dirty="0" smtClean="0"/>
              <a:t> links to another process map.</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 diamond</a:t>
            </a:r>
            <a:r>
              <a:rPr lang="en-US" sz="1200" baseline="0" dirty="0" smtClean="0"/>
              <a:t> is a decision point. It visually </a:t>
            </a:r>
            <a:r>
              <a:rPr lang="en-US" sz="1200" dirty="0" smtClean="0"/>
              <a:t>directs the flow of a map when it can branch in multiple directions.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400" dirty="0" smtClean="0"/>
              <a:t>A report shape i</a:t>
            </a:r>
            <a:r>
              <a:rPr lang="en-IE" sz="1200" dirty="0" smtClean="0"/>
              <a:t>ndicates a link to a report program.</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10.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omments" Target="../comments/comment1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comments" Target="../comments/comment1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1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omments" Target="../comments/comment14.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comments" Target="../comments/comment18.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comments" Target="../comments/comment19.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comments" Target="../comments/comment24.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comments" Target="../comments/comment26.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comments" Target="../comments/comment27.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comments" Target="../comments/comment28.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comments" Target="../comments/comment29.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1.jpeg"/><Relationship Id="rId7"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5.png"/><Relationship Id="rId10" Type="http://schemas.openxmlformats.org/officeDocument/2006/relationships/comments" Target="../comments/comment30.xml"/><Relationship Id="rId4" Type="http://schemas.openxmlformats.org/officeDocument/2006/relationships/image" Target="../media/image33.png"/><Relationship Id="rId9"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omments" Target="../comments/commen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omments" Target="../comments/comment8.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omments" Target="../comments/comment9.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Nodes</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r>
              <a:rPr lang="en-US" dirty="0" smtClean="0"/>
              <a:t>Process Editor Training</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 name="Picture 2"/>
          <p:cNvPicPr>
            <a:picLocks noChangeAspect="1" noChangeArrowheads="1"/>
          </p:cNvPicPr>
          <p:nvPr/>
        </p:nvPicPr>
        <p:blipFill>
          <a:blip r:embed="rId3"/>
          <a:srcRect/>
          <a:stretch>
            <a:fillRect/>
          </a:stretch>
        </p:blipFill>
        <p:spPr bwMode="auto">
          <a:xfrm>
            <a:off x="457200" y="1766016"/>
            <a:ext cx="3378200" cy="34028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5361" name="Picture 1"/>
          <p:cNvPicPr>
            <a:picLocks noChangeAspect="1" noChangeArrowheads="1"/>
          </p:cNvPicPr>
          <p:nvPr/>
        </p:nvPicPr>
        <p:blipFill>
          <a:blip r:embed="rId4"/>
          <a:srcRect/>
          <a:stretch>
            <a:fillRect/>
          </a:stretch>
        </p:blipFill>
        <p:spPr bwMode="auto">
          <a:xfrm>
            <a:off x="4876799" y="2743200"/>
            <a:ext cx="2362201" cy="1619796"/>
          </a:xfrm>
          <a:prstGeom prst="rect">
            <a:avLst/>
          </a:prstGeom>
          <a:noFill/>
          <a:ln w="9525">
            <a:noFill/>
            <a:miter lim="800000"/>
            <a:headEnd/>
            <a:tailEnd/>
          </a:ln>
          <a:effectLst/>
        </p:spPr>
      </p:pic>
      <p:cxnSp>
        <p:nvCxnSpPr>
          <p:cNvPr id="11" name="Straight Arrow Connector 10"/>
          <p:cNvCxnSpPr/>
          <p:nvPr/>
        </p:nvCxnSpPr>
        <p:spPr>
          <a:xfrm flipV="1">
            <a:off x="3698034" y="3429000"/>
            <a:ext cx="1331166" cy="304800"/>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9" name="Picture 2"/>
          <p:cNvPicPr>
            <a:picLocks noChangeAspect="1" noChangeArrowheads="1"/>
          </p:cNvPicPr>
          <p:nvPr/>
        </p:nvPicPr>
        <p:blipFill>
          <a:blip r:embed="rId3"/>
          <a:srcRect/>
          <a:stretch>
            <a:fillRect/>
          </a:stretch>
        </p:blipFill>
        <p:spPr bwMode="auto">
          <a:xfrm>
            <a:off x="457201" y="1766016"/>
            <a:ext cx="3287178" cy="3263184"/>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3313" name="Picture 1"/>
          <p:cNvPicPr>
            <a:picLocks noChangeAspect="1" noChangeArrowheads="1"/>
          </p:cNvPicPr>
          <p:nvPr/>
        </p:nvPicPr>
        <p:blipFill>
          <a:blip r:embed="rId4"/>
          <a:srcRect/>
          <a:stretch>
            <a:fillRect/>
          </a:stretch>
        </p:blipFill>
        <p:spPr bwMode="auto">
          <a:xfrm>
            <a:off x="5029200" y="2667000"/>
            <a:ext cx="2441058" cy="1447800"/>
          </a:xfrm>
          <a:prstGeom prst="rect">
            <a:avLst/>
          </a:prstGeom>
          <a:noFill/>
          <a:ln w="9525">
            <a:noFill/>
            <a:miter lim="800000"/>
            <a:headEnd/>
            <a:tailEnd/>
          </a:ln>
          <a:effectLst/>
        </p:spPr>
      </p:pic>
      <p:cxnSp>
        <p:nvCxnSpPr>
          <p:cNvPr id="11" name="Straight Arrow Connector 10"/>
          <p:cNvCxnSpPr/>
          <p:nvPr/>
        </p:nvCxnSpPr>
        <p:spPr>
          <a:xfrm flipV="1">
            <a:off x="3505200" y="3505200"/>
            <a:ext cx="1371600" cy="381000"/>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8" name="Picture 4"/>
          <p:cNvPicPr>
            <a:picLocks noChangeAspect="1" noChangeArrowheads="1"/>
          </p:cNvPicPr>
          <p:nvPr/>
        </p:nvPicPr>
        <p:blipFill>
          <a:blip r:embed="rId3"/>
          <a:srcRect/>
          <a:stretch>
            <a:fillRect/>
          </a:stretch>
        </p:blipFill>
        <p:spPr bwMode="auto">
          <a:xfrm>
            <a:off x="457201" y="1766016"/>
            <a:ext cx="3403600" cy="3505200"/>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11" name="Straight Arrow Connector 10"/>
          <p:cNvCxnSpPr/>
          <p:nvPr/>
        </p:nvCxnSpPr>
        <p:spPr>
          <a:xfrm flipV="1">
            <a:off x="3505200" y="3657600"/>
            <a:ext cx="1524000" cy="762000"/>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10" name="Picture 1"/>
          <p:cNvPicPr>
            <a:picLocks noChangeAspect="1" noChangeArrowheads="1"/>
          </p:cNvPicPr>
          <p:nvPr/>
        </p:nvPicPr>
        <p:blipFill>
          <a:blip r:embed="rId4"/>
          <a:srcRect/>
          <a:stretch>
            <a:fillRect/>
          </a:stretch>
        </p:blipFill>
        <p:spPr bwMode="auto">
          <a:xfrm>
            <a:off x="5029200" y="2667000"/>
            <a:ext cx="2557364" cy="17525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9" name="Picture 2"/>
          <p:cNvPicPr>
            <a:picLocks noChangeAspect="1" noChangeArrowheads="1"/>
          </p:cNvPicPr>
          <p:nvPr/>
        </p:nvPicPr>
        <p:blipFill>
          <a:blip r:embed="rId3"/>
          <a:srcRect/>
          <a:stretch>
            <a:fillRect/>
          </a:stretch>
        </p:blipFill>
        <p:spPr bwMode="auto">
          <a:xfrm>
            <a:off x="457200" y="1766016"/>
            <a:ext cx="3365721" cy="3415584"/>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11" name="Straight Arrow Connector 10"/>
          <p:cNvCxnSpPr/>
          <p:nvPr/>
        </p:nvCxnSpPr>
        <p:spPr>
          <a:xfrm flipV="1">
            <a:off x="2895600" y="3810000"/>
            <a:ext cx="2133600" cy="939800"/>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10" name="Picture 1"/>
          <p:cNvPicPr>
            <a:picLocks noChangeAspect="1" noChangeArrowheads="1"/>
          </p:cNvPicPr>
          <p:nvPr/>
        </p:nvPicPr>
        <p:blipFill>
          <a:blip r:embed="rId4"/>
          <a:srcRect/>
          <a:stretch>
            <a:fillRect/>
          </a:stretch>
        </p:blipFill>
        <p:spPr bwMode="auto">
          <a:xfrm>
            <a:off x="5202390" y="3009900"/>
            <a:ext cx="2408903"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 name="Picture 3"/>
          <p:cNvPicPr>
            <a:picLocks noChangeAspect="1" noChangeArrowheads="1"/>
          </p:cNvPicPr>
          <p:nvPr/>
        </p:nvPicPr>
        <p:blipFill>
          <a:blip r:embed="rId3"/>
          <a:srcRect/>
          <a:stretch>
            <a:fillRect/>
          </a:stretch>
        </p:blipFill>
        <p:spPr bwMode="auto">
          <a:xfrm>
            <a:off x="457200" y="1766017"/>
            <a:ext cx="3714643" cy="3796584"/>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169" name="Picture 1"/>
          <p:cNvPicPr>
            <a:picLocks noChangeAspect="1" noChangeArrowheads="1"/>
          </p:cNvPicPr>
          <p:nvPr/>
        </p:nvPicPr>
        <p:blipFill>
          <a:blip r:embed="rId4"/>
          <a:srcRect/>
          <a:stretch>
            <a:fillRect/>
          </a:stretch>
        </p:blipFill>
        <p:spPr bwMode="auto">
          <a:xfrm>
            <a:off x="5486400" y="2895600"/>
            <a:ext cx="2545773" cy="1600200"/>
          </a:xfrm>
          <a:prstGeom prst="rect">
            <a:avLst/>
          </a:prstGeom>
          <a:noFill/>
          <a:ln w="9525">
            <a:noFill/>
            <a:miter lim="800000"/>
            <a:headEnd/>
            <a:tailEnd/>
          </a:ln>
          <a:effectLst/>
        </p:spPr>
      </p:pic>
      <p:cxnSp>
        <p:nvCxnSpPr>
          <p:cNvPr id="11" name="Straight Arrow Connector 10"/>
          <p:cNvCxnSpPr/>
          <p:nvPr/>
        </p:nvCxnSpPr>
        <p:spPr>
          <a:xfrm rot="5400000" flipH="1" flipV="1">
            <a:off x="4000500" y="4000500"/>
            <a:ext cx="1371600" cy="1295400"/>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pPr marL="514350" indent="-514350">
              <a:buNone/>
            </a:pPr>
            <a:r>
              <a:rPr lang="en-US" dirty="0" smtClean="0"/>
              <a:t>In your grid, create one node for each shape.</a:t>
            </a:r>
            <a:endParaRPr lang="en-US" dirty="0"/>
          </a:p>
        </p:txBody>
      </p:sp>
      <p:sp>
        <p:nvSpPr>
          <p:cNvPr id="4" name="Title 3"/>
          <p:cNvSpPr>
            <a:spLocks noGrp="1"/>
          </p:cNvSpPr>
          <p:nvPr>
            <p:ph type="title"/>
          </p:nvPr>
        </p:nvSpPr>
        <p:spPr/>
        <p:txBody>
          <a:bodyPr/>
          <a:lstStyle/>
          <a:p>
            <a:r>
              <a:rPr lang="en-US" dirty="0" smtClean="0"/>
              <a:t>Exercise: Node Shapes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7" name="Picture 2"/>
          <p:cNvPicPr>
            <a:picLocks noChangeAspect="1" noChangeArrowheads="1"/>
          </p:cNvPicPr>
          <p:nvPr/>
        </p:nvPicPr>
        <p:blipFill>
          <a:blip r:embed="rId3"/>
          <a:srcRect/>
          <a:stretch>
            <a:fillRect/>
          </a:stretch>
        </p:blipFill>
        <p:spPr bwMode="auto">
          <a:xfrm>
            <a:off x="2124510" y="2197815"/>
            <a:ext cx="5204530" cy="2737197"/>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4" name="Title 3"/>
          <p:cNvSpPr>
            <a:spLocks noGrp="1"/>
          </p:cNvSpPr>
          <p:nvPr>
            <p:ph type="title"/>
          </p:nvPr>
        </p:nvSpPr>
        <p:spPr/>
        <p:txBody>
          <a:bodyPr/>
          <a:lstStyle/>
          <a:p>
            <a:r>
              <a:rPr lang="en-US" dirty="0" smtClean="0"/>
              <a:t>Exercise: Identify Node Shapes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6" name="TextBox 5"/>
          <p:cNvSpPr txBox="1"/>
          <p:nvPr/>
        </p:nvSpPr>
        <p:spPr>
          <a:xfrm>
            <a:off x="6142075" y="1754370"/>
            <a:ext cx="2929467" cy="4062651"/>
          </a:xfrm>
          <a:prstGeom prst="rect">
            <a:avLst/>
          </a:prstGeom>
          <a:noFill/>
        </p:spPr>
        <p:txBody>
          <a:bodyPr wrap="square" rtlCol="0">
            <a:spAutoFit/>
          </a:bodyPr>
          <a:lstStyle/>
          <a:p>
            <a:pPr marL="392113" indent="-392113">
              <a:buClr>
                <a:schemeClr val="accent2">
                  <a:lumMod val="75000"/>
                </a:schemeClr>
              </a:buClr>
              <a:buFont typeface="+mj-lt"/>
              <a:buAutoNum type="alphaUcPeriod"/>
              <a:defRPr/>
            </a:pPr>
            <a:r>
              <a:rPr lang="en-US" sz="2000" dirty="0" smtClean="0"/>
              <a:t>Menu Item           </a:t>
            </a:r>
          </a:p>
          <a:p>
            <a:pPr marL="392113" indent="-392113">
              <a:buClr>
                <a:schemeClr val="accent2">
                  <a:lumMod val="75000"/>
                </a:schemeClr>
              </a:buClr>
              <a:buFont typeface="+mj-lt"/>
              <a:buAutoNum type="alphaUcPeriod"/>
              <a:defRPr/>
            </a:pPr>
            <a:r>
              <a:rPr lang="en-US" sz="2000" dirty="0" smtClean="0"/>
              <a:t>Process</a:t>
            </a:r>
          </a:p>
          <a:p>
            <a:pPr marL="392113" indent="-392113">
              <a:buClr>
                <a:schemeClr val="accent2">
                  <a:lumMod val="75000"/>
                </a:schemeClr>
              </a:buClr>
              <a:buFont typeface="+mj-lt"/>
              <a:buAutoNum type="alphaUcPeriod"/>
              <a:defRPr/>
            </a:pPr>
            <a:r>
              <a:rPr lang="en-US" sz="2000" dirty="0" smtClean="0"/>
              <a:t>Decision</a:t>
            </a:r>
          </a:p>
          <a:p>
            <a:pPr marL="392113" indent="-392113">
              <a:lnSpc>
                <a:spcPct val="80000"/>
              </a:lnSpc>
              <a:spcBef>
                <a:spcPts val="600"/>
              </a:spcBef>
              <a:buClr>
                <a:schemeClr val="accent2">
                  <a:lumMod val="75000"/>
                </a:schemeClr>
              </a:buClr>
              <a:buFont typeface="+mj-lt"/>
              <a:buAutoNum type="alphaUcPeriod"/>
              <a:defRPr/>
            </a:pPr>
            <a:r>
              <a:rPr lang="en-IE" sz="2000" dirty="0" smtClean="0"/>
              <a:t>Report</a:t>
            </a:r>
          </a:p>
          <a:p>
            <a:pPr marL="392113" indent="-392113">
              <a:spcBef>
                <a:spcPts val="600"/>
              </a:spcBef>
              <a:buClr>
                <a:schemeClr val="accent2">
                  <a:lumMod val="75000"/>
                </a:schemeClr>
              </a:buClr>
              <a:buFont typeface="+mj-lt"/>
              <a:buAutoNum type="alphaUcPeriod"/>
              <a:defRPr/>
            </a:pPr>
            <a:r>
              <a:rPr lang="en-US" sz="2000" dirty="0" smtClean="0"/>
              <a:t>Manual Operation</a:t>
            </a:r>
          </a:p>
          <a:p>
            <a:pPr marL="392113" indent="-392113">
              <a:lnSpc>
                <a:spcPct val="80000"/>
              </a:lnSpc>
              <a:spcBef>
                <a:spcPts val="600"/>
              </a:spcBef>
              <a:buClr>
                <a:schemeClr val="accent2">
                  <a:lumMod val="75000"/>
                </a:schemeClr>
              </a:buClr>
              <a:buFont typeface="+mj-lt"/>
              <a:buAutoNum type="alphaUcPeriod"/>
              <a:defRPr/>
            </a:pPr>
            <a:r>
              <a:rPr lang="en-US" sz="2000" dirty="0" smtClean="0"/>
              <a:t>Manual Input</a:t>
            </a:r>
          </a:p>
          <a:p>
            <a:pPr marL="392113" indent="-392113">
              <a:lnSpc>
                <a:spcPct val="80000"/>
              </a:lnSpc>
              <a:spcBef>
                <a:spcPts val="600"/>
              </a:spcBef>
              <a:buClr>
                <a:schemeClr val="accent2">
                  <a:lumMod val="75000"/>
                </a:schemeClr>
              </a:buClr>
              <a:buFont typeface="+mj-lt"/>
              <a:buAutoNum type="alphaUcPeriod"/>
              <a:defRPr/>
            </a:pPr>
            <a:r>
              <a:rPr lang="en-US" sz="2000" dirty="0" smtClean="0"/>
              <a:t>Document</a:t>
            </a:r>
          </a:p>
          <a:p>
            <a:pPr marL="392113" indent="-392113">
              <a:spcBef>
                <a:spcPts val="600"/>
              </a:spcBef>
              <a:buClr>
                <a:schemeClr val="accent2">
                  <a:lumMod val="75000"/>
                </a:schemeClr>
              </a:buClr>
              <a:buFont typeface="+mj-lt"/>
              <a:buAutoNum type="alphaUcPeriod"/>
              <a:defRPr/>
            </a:pPr>
            <a:r>
              <a:rPr lang="en-US" sz="2000" dirty="0" smtClean="0"/>
              <a:t>Multi Document</a:t>
            </a:r>
          </a:p>
          <a:p>
            <a:pPr marL="392113" indent="-392113">
              <a:spcBef>
                <a:spcPts val="600"/>
              </a:spcBef>
              <a:buClr>
                <a:schemeClr val="accent2">
                  <a:lumMod val="75000"/>
                </a:schemeClr>
              </a:buClr>
              <a:buFont typeface="+mj-lt"/>
              <a:buAutoNum type="alphaUcPeriod"/>
              <a:defRPr/>
            </a:pPr>
            <a:r>
              <a:rPr lang="en-IE" sz="2000" dirty="0" smtClean="0"/>
              <a:t>Automated Process</a:t>
            </a:r>
          </a:p>
          <a:p>
            <a:pPr defTabSz="914400">
              <a:defRPr/>
            </a:pPr>
            <a:endParaRPr lang="en-US" sz="2000" dirty="0" smtClean="0"/>
          </a:p>
          <a:p>
            <a:endParaRPr lang="en-US" sz="2000" dirty="0"/>
          </a:p>
        </p:txBody>
      </p:sp>
      <p:pic>
        <p:nvPicPr>
          <p:cNvPr id="3073" name="Picture 1"/>
          <p:cNvPicPr>
            <a:picLocks noChangeAspect="1" noChangeArrowheads="1"/>
          </p:cNvPicPr>
          <p:nvPr/>
        </p:nvPicPr>
        <p:blipFill>
          <a:blip r:embed="rId3"/>
          <a:srcRect/>
          <a:stretch>
            <a:fillRect/>
          </a:stretch>
        </p:blipFill>
        <p:spPr bwMode="auto">
          <a:xfrm>
            <a:off x="654455" y="1676400"/>
            <a:ext cx="5179977" cy="3428999"/>
          </a:xfrm>
          <a:prstGeom prst="rect">
            <a:avLst/>
          </a:prstGeom>
          <a:noFill/>
          <a:ln w="9525">
            <a:solidFill>
              <a:schemeClr val="tx1">
                <a:lumMod val="50000"/>
                <a:lumOff val="50000"/>
              </a:schemeClr>
            </a:solid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4" name="Title 3"/>
          <p:cNvSpPr>
            <a:spLocks noGrp="1"/>
          </p:cNvSpPr>
          <p:nvPr>
            <p:ph type="title"/>
          </p:nvPr>
        </p:nvSpPr>
        <p:spPr/>
        <p:txBody>
          <a:bodyPr/>
          <a:lstStyle/>
          <a:p>
            <a:r>
              <a:rPr lang="en-US" dirty="0" smtClean="0"/>
              <a:t>Identify Node Shapes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46082" name="Picture 2"/>
          <p:cNvPicPr>
            <a:picLocks noChangeAspect="1" noChangeArrowheads="1"/>
          </p:cNvPicPr>
          <p:nvPr/>
        </p:nvPicPr>
        <p:blipFill>
          <a:blip r:embed="rId3"/>
          <a:srcRect/>
          <a:stretch>
            <a:fillRect/>
          </a:stretch>
        </p:blipFill>
        <p:spPr bwMode="auto">
          <a:xfrm>
            <a:off x="1676400" y="1752600"/>
            <a:ext cx="5474840" cy="3649893"/>
          </a:xfrm>
          <a:prstGeom prst="rect">
            <a:avLst/>
          </a:prstGeom>
          <a:noFill/>
          <a:ln w="9525">
            <a:solidFill>
              <a:schemeClr val="tx1">
                <a:lumMod val="75000"/>
                <a:lumOff val="25000"/>
              </a:schemeClr>
            </a:solid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p:cNvPicPr>
            <a:picLocks noChangeAspect="1" noChangeArrowheads="1"/>
          </p:cNvPicPr>
          <p:nvPr/>
        </p:nvPicPr>
        <p:blipFill>
          <a:blip r:embed="rId3"/>
          <a:srcRect/>
          <a:stretch>
            <a:fillRect/>
          </a:stretch>
        </p:blipFill>
        <p:spPr bwMode="auto">
          <a:xfrm>
            <a:off x="457200" y="1316182"/>
            <a:ext cx="3974123" cy="4292053"/>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4" name="Title 3"/>
          <p:cNvSpPr>
            <a:spLocks noGrp="1"/>
          </p:cNvSpPr>
          <p:nvPr>
            <p:ph type="title"/>
          </p:nvPr>
        </p:nvSpPr>
        <p:spPr/>
        <p:txBody>
          <a:bodyPr/>
          <a:lstStyle/>
          <a:p>
            <a:r>
              <a:rPr lang="en-US" dirty="0" smtClean="0"/>
              <a:t>Node Style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9" name="Rounded Rectangle 8"/>
          <p:cNvSpPr/>
          <p:nvPr/>
        </p:nvSpPr>
        <p:spPr>
          <a:xfrm>
            <a:off x="414670" y="4105265"/>
            <a:ext cx="3048000" cy="42202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V="1">
            <a:off x="3462670" y="2806996"/>
            <a:ext cx="1947530" cy="1298269"/>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49154" name="Picture 2"/>
          <p:cNvPicPr>
            <a:picLocks noChangeAspect="1" noChangeArrowheads="1"/>
          </p:cNvPicPr>
          <p:nvPr/>
        </p:nvPicPr>
        <p:blipFill>
          <a:blip r:embed="rId4"/>
          <a:srcRect b="3543"/>
          <a:stretch>
            <a:fillRect/>
          </a:stretch>
        </p:blipFill>
        <p:spPr bwMode="auto">
          <a:xfrm>
            <a:off x="5736777" y="608013"/>
            <a:ext cx="1762125" cy="4726548"/>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4" name="Title 3"/>
          <p:cNvSpPr>
            <a:spLocks noGrp="1"/>
          </p:cNvSpPr>
          <p:nvPr>
            <p:ph type="title"/>
          </p:nvPr>
        </p:nvSpPr>
        <p:spPr/>
        <p:txBody>
          <a:bodyPr/>
          <a:lstStyle/>
          <a:p>
            <a:r>
              <a:rPr lang="en-US" dirty="0" smtClean="0"/>
              <a:t>Node Style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26" name="Picture 2"/>
          <p:cNvPicPr>
            <a:picLocks noChangeAspect="1" noChangeArrowheads="1"/>
          </p:cNvPicPr>
          <p:nvPr/>
        </p:nvPicPr>
        <p:blipFill>
          <a:blip r:embed="rId3"/>
          <a:srcRect/>
          <a:stretch>
            <a:fillRect/>
          </a:stretch>
        </p:blipFill>
        <p:spPr bwMode="auto">
          <a:xfrm>
            <a:off x="1041996" y="1533127"/>
            <a:ext cx="4338084" cy="4550096"/>
          </a:xfrm>
          <a:prstGeom prst="rect">
            <a:avLst/>
          </a:prstGeom>
          <a:noFill/>
          <a:ln w="9525">
            <a:solidFill>
              <a:schemeClr val="accent1"/>
            </a:solidFill>
            <a:miter lim="800000"/>
            <a:headEnd/>
            <a:tailEnd/>
          </a:ln>
          <a:effectLst/>
        </p:spPr>
      </p:pic>
      <p:cxnSp>
        <p:nvCxnSpPr>
          <p:cNvPr id="6" name="Straight Arrow Connector 5"/>
          <p:cNvCxnSpPr/>
          <p:nvPr/>
        </p:nvCxnSpPr>
        <p:spPr>
          <a:xfrm>
            <a:off x="4249475" y="2133600"/>
            <a:ext cx="1905000" cy="0"/>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7" name="Picture 2"/>
          <p:cNvPicPr>
            <a:picLocks noChangeAspect="1" noChangeArrowheads="1"/>
          </p:cNvPicPr>
          <p:nvPr/>
        </p:nvPicPr>
        <p:blipFill>
          <a:blip r:embed="rId4"/>
          <a:srcRect b="3543"/>
          <a:stretch>
            <a:fillRect/>
          </a:stretch>
        </p:blipFill>
        <p:spPr bwMode="auto">
          <a:xfrm>
            <a:off x="6481052" y="608013"/>
            <a:ext cx="1762125" cy="4726548"/>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r>
              <a:rPr lang="en-US" dirty="0" smtClean="0"/>
              <a:t>Shape</a:t>
            </a:r>
          </a:p>
          <a:p>
            <a:r>
              <a:rPr lang="en-US" dirty="0" smtClean="0"/>
              <a:t>Style</a:t>
            </a:r>
          </a:p>
          <a:p>
            <a:r>
              <a:rPr lang="en-US" dirty="0" smtClean="0"/>
              <a:t>Images</a:t>
            </a:r>
          </a:p>
          <a:p>
            <a:r>
              <a:rPr lang="en-US" dirty="0" smtClean="0"/>
              <a:t>Icons</a:t>
            </a:r>
          </a:p>
          <a:p>
            <a:r>
              <a:rPr lang="en-US" dirty="0" smtClean="0"/>
              <a:t>Tooltips</a:t>
            </a:r>
            <a:endParaRPr lang="en-US" dirty="0"/>
          </a:p>
        </p:txBody>
      </p:sp>
      <p:sp>
        <p:nvSpPr>
          <p:cNvPr id="4" name="Title 3"/>
          <p:cNvSpPr>
            <a:spLocks noGrp="1"/>
          </p:cNvSpPr>
          <p:nvPr>
            <p:ph type="title"/>
          </p:nvPr>
        </p:nvSpPr>
        <p:spPr/>
        <p:txBody>
          <a:bodyPr/>
          <a:lstStyle/>
          <a:p>
            <a:r>
              <a:rPr lang="en-US" dirty="0" smtClean="0"/>
              <a:t>Nodes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31745" name="Picture 1"/>
          <p:cNvPicPr>
            <a:picLocks noChangeAspect="1" noChangeArrowheads="1"/>
          </p:cNvPicPr>
          <p:nvPr/>
        </p:nvPicPr>
        <p:blipFill>
          <a:blip r:embed="rId3"/>
          <a:srcRect/>
          <a:stretch>
            <a:fillRect/>
          </a:stretch>
        </p:blipFill>
        <p:spPr bwMode="auto">
          <a:xfrm>
            <a:off x="7297996" y="5185833"/>
            <a:ext cx="1758244" cy="1130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4" name="Title 3"/>
          <p:cNvSpPr>
            <a:spLocks noGrp="1"/>
          </p:cNvSpPr>
          <p:nvPr>
            <p:ph type="title"/>
          </p:nvPr>
        </p:nvSpPr>
        <p:spPr/>
        <p:txBody>
          <a:bodyPr/>
          <a:lstStyle/>
          <a:p>
            <a:r>
              <a:rPr lang="en-US" dirty="0" smtClean="0"/>
              <a:t>Node Shapes and Styles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1266" name="Picture 2"/>
          <p:cNvPicPr>
            <a:picLocks noChangeAspect="1" noChangeArrowheads="1"/>
          </p:cNvPicPr>
          <p:nvPr/>
        </p:nvPicPr>
        <p:blipFill>
          <a:blip r:embed="rId3"/>
          <a:srcRect/>
          <a:stretch>
            <a:fillRect/>
          </a:stretch>
        </p:blipFill>
        <p:spPr bwMode="auto">
          <a:xfrm>
            <a:off x="1411944" y="1677268"/>
            <a:ext cx="6284256" cy="42401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4" name="Title 3"/>
          <p:cNvSpPr>
            <a:spLocks noGrp="1"/>
          </p:cNvSpPr>
          <p:nvPr>
            <p:ph type="title"/>
          </p:nvPr>
        </p:nvSpPr>
        <p:spPr/>
        <p:txBody>
          <a:bodyPr/>
          <a:lstStyle/>
          <a:p>
            <a:r>
              <a:rPr lang="en-US" dirty="0" smtClean="0"/>
              <a:t>Node Shapes and Styles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46082" name="Picture 2"/>
          <p:cNvPicPr>
            <a:picLocks noChangeAspect="1" noChangeArrowheads="1"/>
          </p:cNvPicPr>
          <p:nvPr/>
        </p:nvPicPr>
        <p:blipFill>
          <a:blip r:embed="rId3"/>
          <a:srcRect/>
          <a:stretch>
            <a:fillRect/>
          </a:stretch>
        </p:blipFill>
        <p:spPr bwMode="auto">
          <a:xfrm>
            <a:off x="1814738" y="2693323"/>
            <a:ext cx="5503870" cy="1473258"/>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4" name="Title 3"/>
          <p:cNvSpPr>
            <a:spLocks noGrp="1"/>
          </p:cNvSpPr>
          <p:nvPr>
            <p:ph type="title"/>
          </p:nvPr>
        </p:nvSpPr>
        <p:spPr/>
        <p:txBody>
          <a:bodyPr/>
          <a:lstStyle/>
          <a:p>
            <a:r>
              <a:rPr lang="en-US" dirty="0" smtClean="0"/>
              <a:t>Changing Nodes to Images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7" name="Picture 2"/>
          <p:cNvPicPr>
            <a:picLocks noChangeAspect="1" noChangeArrowheads="1"/>
          </p:cNvPicPr>
          <p:nvPr/>
        </p:nvPicPr>
        <p:blipFill>
          <a:blip r:embed="rId3"/>
          <a:srcRect/>
          <a:stretch>
            <a:fillRect/>
          </a:stretch>
        </p:blipFill>
        <p:spPr bwMode="auto">
          <a:xfrm>
            <a:off x="1819160" y="2693323"/>
            <a:ext cx="5478183" cy="1518564"/>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4" name="Title 3"/>
          <p:cNvSpPr>
            <a:spLocks noGrp="1"/>
          </p:cNvSpPr>
          <p:nvPr>
            <p:ph type="title"/>
          </p:nvPr>
        </p:nvSpPr>
        <p:spPr/>
        <p:txBody>
          <a:bodyPr/>
          <a:lstStyle/>
          <a:p>
            <a:r>
              <a:rPr lang="en-US" dirty="0" smtClean="0"/>
              <a:t>Changing Nodes to Images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4098" name="Picture 2"/>
          <p:cNvPicPr>
            <a:picLocks noChangeAspect="1" noChangeArrowheads="1"/>
          </p:cNvPicPr>
          <p:nvPr/>
        </p:nvPicPr>
        <p:blipFill>
          <a:blip r:embed="rId3"/>
          <a:srcRect/>
          <a:stretch>
            <a:fillRect/>
          </a:stretch>
        </p:blipFill>
        <p:spPr bwMode="auto">
          <a:xfrm>
            <a:off x="2194702" y="1695661"/>
            <a:ext cx="4727938" cy="3983244"/>
          </a:xfrm>
          <a:prstGeom prst="rect">
            <a:avLst/>
          </a:prstGeom>
          <a:noFill/>
          <a:ln w="9525">
            <a:solidFill>
              <a:schemeClr val="accent1"/>
            </a:solidFill>
            <a:miter lim="800000"/>
            <a:headEnd/>
            <a:tailEnd/>
          </a:ln>
          <a:effectLst/>
        </p:spPr>
      </p:pic>
      <p:sp>
        <p:nvSpPr>
          <p:cNvPr id="11" name="Rounded Rectangle 10"/>
          <p:cNvSpPr/>
          <p:nvPr/>
        </p:nvSpPr>
        <p:spPr>
          <a:xfrm>
            <a:off x="2194702" y="3941135"/>
            <a:ext cx="4494856" cy="53339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4" name="Title 3"/>
          <p:cNvSpPr>
            <a:spLocks noGrp="1"/>
          </p:cNvSpPr>
          <p:nvPr>
            <p:ph type="title"/>
          </p:nvPr>
        </p:nvSpPr>
        <p:spPr/>
        <p:txBody>
          <a:bodyPr/>
          <a:lstStyle/>
          <a:p>
            <a:r>
              <a:rPr lang="en-US" dirty="0" smtClean="0"/>
              <a:t>Changing Nodes to Images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7" name="Picture 2"/>
          <p:cNvPicPr>
            <a:picLocks noChangeAspect="1" noChangeArrowheads="1"/>
          </p:cNvPicPr>
          <p:nvPr/>
        </p:nvPicPr>
        <p:blipFill>
          <a:blip r:embed="rId3"/>
          <a:srcRect/>
          <a:stretch>
            <a:fillRect/>
          </a:stretch>
        </p:blipFill>
        <p:spPr bwMode="auto">
          <a:xfrm>
            <a:off x="457200" y="1589778"/>
            <a:ext cx="4082445" cy="3439422"/>
          </a:xfrm>
          <a:prstGeom prst="rect">
            <a:avLst/>
          </a:prstGeom>
          <a:noFill/>
          <a:ln w="9525">
            <a:solidFill>
              <a:schemeClr val="accent1"/>
            </a:solidFill>
            <a:miter lim="800000"/>
            <a:headEnd/>
            <a:tailEnd/>
          </a:ln>
          <a:effectLst/>
        </p:spPr>
      </p:pic>
      <p:sp>
        <p:nvSpPr>
          <p:cNvPr id="8" name="Rounded Rectangle 7"/>
          <p:cNvSpPr/>
          <p:nvPr/>
        </p:nvSpPr>
        <p:spPr>
          <a:xfrm>
            <a:off x="381000" y="4626935"/>
            <a:ext cx="312420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pic>
        <p:nvPicPr>
          <p:cNvPr id="9" name="Picture 2"/>
          <p:cNvPicPr>
            <a:picLocks noChangeAspect="1" noChangeArrowheads="1"/>
          </p:cNvPicPr>
          <p:nvPr/>
        </p:nvPicPr>
        <p:blipFill>
          <a:blip r:embed="rId4"/>
          <a:srcRect/>
          <a:stretch>
            <a:fillRect/>
          </a:stretch>
        </p:blipFill>
        <p:spPr bwMode="auto">
          <a:xfrm>
            <a:off x="3578057" y="4648200"/>
            <a:ext cx="5478183" cy="1518564"/>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smtClean="0">
                <a:solidFill>
                  <a:schemeClr val="tx2"/>
                </a:solidFill>
              </a:rPr>
              <a:t>Shapes</a:t>
            </a:r>
          </a:p>
          <a:p>
            <a:pPr>
              <a:buFont typeface="Wingdings" pitchFamily="2" charset="2"/>
              <a:buChar char="ü"/>
            </a:pPr>
            <a:r>
              <a:rPr lang="en-US" dirty="0" smtClean="0">
                <a:solidFill>
                  <a:schemeClr val="tx2"/>
                </a:solidFill>
              </a:rPr>
              <a:t>Style</a:t>
            </a:r>
          </a:p>
          <a:p>
            <a:pPr>
              <a:buFont typeface="Wingdings" pitchFamily="2" charset="2"/>
              <a:buChar char="ü"/>
            </a:pPr>
            <a:r>
              <a:rPr lang="en-US" dirty="0" smtClean="0">
                <a:solidFill>
                  <a:schemeClr val="tx2"/>
                </a:solidFill>
              </a:rPr>
              <a:t>Images</a:t>
            </a:r>
          </a:p>
          <a:p>
            <a:r>
              <a:rPr lang="en-US" dirty="0" smtClean="0">
                <a:solidFill>
                  <a:schemeClr val="tx2"/>
                </a:solidFill>
              </a:rPr>
              <a:t>Icons</a:t>
            </a:r>
          </a:p>
          <a:p>
            <a:r>
              <a:rPr lang="en-US" dirty="0" smtClean="0">
                <a:solidFill>
                  <a:schemeClr val="tx2"/>
                </a:solidFill>
              </a:rPr>
              <a:t>Background color</a:t>
            </a:r>
          </a:p>
          <a:p>
            <a:r>
              <a:rPr lang="en-US" dirty="0" smtClean="0">
                <a:solidFill>
                  <a:schemeClr val="tx2"/>
                </a:solidFill>
              </a:rPr>
              <a:t>Dash width</a:t>
            </a:r>
          </a:p>
          <a:p>
            <a:r>
              <a:rPr lang="en-US" dirty="0" smtClean="0">
                <a:solidFill>
                  <a:schemeClr val="tx2"/>
                </a:solidFill>
              </a:rPr>
              <a:t>Tooltips</a:t>
            </a:r>
            <a:endParaRPr lang="en-US" dirty="0">
              <a:solidFill>
                <a:schemeClr val="tx2"/>
              </a:solidFill>
            </a:endParaRPr>
          </a:p>
        </p:txBody>
      </p:sp>
      <p:sp>
        <p:nvSpPr>
          <p:cNvPr id="4" name="Title 3"/>
          <p:cNvSpPr>
            <a:spLocks noGrp="1"/>
          </p:cNvSpPr>
          <p:nvPr>
            <p:ph type="title"/>
          </p:nvPr>
        </p:nvSpPr>
        <p:spPr/>
        <p:txBody>
          <a:bodyPr/>
          <a:lstStyle/>
          <a:p>
            <a:r>
              <a:rPr lang="en-US" dirty="0" smtClean="0"/>
              <a:t>Other Node Properties</a:t>
            </a:r>
            <a:endParaRPr lang="en-US" dirty="0"/>
          </a:p>
        </p:txBody>
      </p:sp>
      <p:sp>
        <p:nvSpPr>
          <p:cNvPr id="5" name="Text Placeholder 4"/>
          <p:cNvSpPr>
            <a:spLocks noGrp="1"/>
          </p:cNvSpPr>
          <p:nvPr>
            <p:ph type="body" sz="quarter" idx="11"/>
          </p:nvPr>
        </p:nvSpPr>
        <p:spPr/>
        <p:txBody>
          <a:bodyPr/>
          <a:lstStyle/>
          <a:p>
            <a:r>
              <a:rPr lang="en-US" dirty="0" smtClean="0"/>
              <a:t>Process Editor </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3" name="Content Placeholder 2"/>
          <p:cNvSpPr>
            <a:spLocks noGrp="1"/>
          </p:cNvSpPr>
          <p:nvPr>
            <p:ph idx="1"/>
          </p:nvPr>
        </p:nvSpPr>
        <p:spPr/>
        <p:txBody>
          <a:bodyPr/>
          <a:lstStyle/>
          <a:p>
            <a:r>
              <a:rPr lang="en-US" b="1" dirty="0" smtClean="0"/>
              <a:t>Icons</a:t>
            </a:r>
          </a:p>
          <a:p>
            <a:r>
              <a:rPr lang="en-US" dirty="0" smtClean="0">
                <a:solidFill>
                  <a:schemeClr val="tx1">
                    <a:lumMod val="50000"/>
                    <a:lumOff val="50000"/>
                  </a:schemeClr>
                </a:solidFill>
              </a:rPr>
              <a:t>Background color</a:t>
            </a:r>
          </a:p>
          <a:p>
            <a:r>
              <a:rPr lang="en-US" dirty="0" smtClean="0">
                <a:solidFill>
                  <a:schemeClr val="tx1">
                    <a:lumMod val="50000"/>
                    <a:lumOff val="50000"/>
                  </a:schemeClr>
                </a:solidFill>
              </a:rPr>
              <a:t>Dash width</a:t>
            </a:r>
          </a:p>
          <a:p>
            <a:r>
              <a:rPr lang="en-US" dirty="0" smtClean="0">
                <a:solidFill>
                  <a:schemeClr val="tx1">
                    <a:lumMod val="50000"/>
                    <a:lumOff val="50000"/>
                  </a:schemeClr>
                </a:solidFill>
              </a:rPr>
              <a:t>Tooltips</a:t>
            </a:r>
            <a:endParaRPr lang="en-US" dirty="0">
              <a:solidFill>
                <a:schemeClr val="tx1">
                  <a:lumMod val="50000"/>
                  <a:lumOff val="50000"/>
                </a:schemeClr>
              </a:solidFill>
            </a:endParaRPr>
          </a:p>
        </p:txBody>
      </p:sp>
      <p:sp>
        <p:nvSpPr>
          <p:cNvPr id="4" name="Title 3"/>
          <p:cNvSpPr>
            <a:spLocks noGrp="1"/>
          </p:cNvSpPr>
          <p:nvPr>
            <p:ph type="title"/>
          </p:nvPr>
        </p:nvSpPr>
        <p:spPr/>
        <p:txBody>
          <a:bodyPr/>
          <a:lstStyle/>
          <a:p>
            <a:r>
              <a:rPr lang="en-US" dirty="0" smtClean="0"/>
              <a:t>Other Node Properties</a:t>
            </a:r>
            <a:endParaRPr lang="en-US" dirty="0"/>
          </a:p>
        </p:txBody>
      </p:sp>
      <p:sp>
        <p:nvSpPr>
          <p:cNvPr id="5" name="Text Placeholder 4"/>
          <p:cNvSpPr>
            <a:spLocks noGrp="1"/>
          </p:cNvSpPr>
          <p:nvPr>
            <p:ph type="body" sz="quarter" idx="11"/>
          </p:nvPr>
        </p:nvSpPr>
        <p:spPr/>
        <p:txBody>
          <a:bodyPr/>
          <a:lstStyle/>
          <a:p>
            <a:r>
              <a:rPr lang="en-US" dirty="0" smtClean="0"/>
              <a:t>Process Editor </a:t>
            </a:r>
            <a:endParaRPr lang="en-US" dirty="0"/>
          </a:p>
        </p:txBody>
      </p:sp>
      <p:pic>
        <p:nvPicPr>
          <p:cNvPr id="6" name="Picture 5"/>
          <p:cNvPicPr>
            <a:picLocks noChangeAspect="1" noChangeArrowheads="1"/>
          </p:cNvPicPr>
          <p:nvPr/>
        </p:nvPicPr>
        <p:blipFill>
          <a:blip r:embed="rId3"/>
          <a:srcRect/>
          <a:stretch>
            <a:fillRect/>
          </a:stretch>
        </p:blipFill>
        <p:spPr bwMode="auto">
          <a:xfrm>
            <a:off x="4789805" y="1691640"/>
            <a:ext cx="3896995" cy="4357930"/>
          </a:xfrm>
          <a:prstGeom prst="rect">
            <a:avLst/>
          </a:prstGeom>
          <a:noFill/>
          <a:ln w="9525" algn="ctr">
            <a:solidFill>
              <a:srgbClr val="0070C0"/>
            </a:solidFill>
            <a:miter lim="800000"/>
            <a:headEnd/>
            <a:tailEnd/>
          </a:ln>
        </p:spPr>
      </p:pic>
      <p:sp>
        <p:nvSpPr>
          <p:cNvPr id="8" name="Rounded Rectangle 7"/>
          <p:cNvSpPr/>
          <p:nvPr/>
        </p:nvSpPr>
        <p:spPr>
          <a:xfrm>
            <a:off x="4678693" y="3547783"/>
            <a:ext cx="4008107" cy="619768"/>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pic>
        <p:nvPicPr>
          <p:cNvPr id="1026" name="Picture 2"/>
          <p:cNvPicPr>
            <a:picLocks noChangeAspect="1" noChangeArrowheads="1"/>
          </p:cNvPicPr>
          <p:nvPr/>
        </p:nvPicPr>
        <p:blipFill>
          <a:blip r:embed="rId4"/>
          <a:srcRect/>
          <a:stretch>
            <a:fillRect/>
          </a:stretch>
        </p:blipFill>
        <p:spPr bwMode="auto">
          <a:xfrm>
            <a:off x="1293541" y="4151771"/>
            <a:ext cx="1848977" cy="1186136"/>
          </a:xfrm>
          <a:prstGeom prst="rect">
            <a:avLst/>
          </a:prstGeom>
          <a:noFill/>
          <a:ln w="9525">
            <a:noFill/>
            <a:miter lim="800000"/>
            <a:headEnd/>
            <a:tailEnd/>
          </a:ln>
          <a:effectLst/>
        </p:spPr>
      </p:pic>
      <p:sp>
        <p:nvSpPr>
          <p:cNvPr id="10" name="Rounded Rectangle 9"/>
          <p:cNvSpPr/>
          <p:nvPr/>
        </p:nvSpPr>
        <p:spPr>
          <a:xfrm>
            <a:off x="2579811" y="4880707"/>
            <a:ext cx="562707" cy="457200"/>
          </a:xfrm>
          <a:prstGeom prst="roundRect">
            <a:avLst>
              <a:gd name="adj" fmla="val 26960"/>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cxnSp>
        <p:nvCxnSpPr>
          <p:cNvPr id="12" name="Straight Arrow Connector 11"/>
          <p:cNvCxnSpPr/>
          <p:nvPr/>
        </p:nvCxnSpPr>
        <p:spPr>
          <a:xfrm flipH="1">
            <a:off x="3142518" y="3870604"/>
            <a:ext cx="1519699" cy="1010103"/>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4" name="Picture 4"/>
          <p:cNvPicPr>
            <a:picLocks noChangeAspect="1" noChangeArrowheads="1"/>
          </p:cNvPicPr>
          <p:nvPr/>
        </p:nvPicPr>
        <p:blipFill>
          <a:blip r:embed="rId3"/>
          <a:srcRect/>
          <a:stretch>
            <a:fillRect/>
          </a:stretch>
        </p:blipFill>
        <p:spPr bwMode="auto">
          <a:xfrm>
            <a:off x="4900763" y="1717288"/>
            <a:ext cx="3735101" cy="4313972"/>
          </a:xfrm>
          <a:prstGeom prst="rect">
            <a:avLst/>
          </a:prstGeom>
          <a:noFill/>
          <a:ln w="9525">
            <a:solidFill>
              <a:schemeClr val="accent1"/>
            </a:solidFill>
            <a:miter lim="800000"/>
            <a:headEnd/>
            <a:tailEnd/>
          </a:ln>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smtClean="0">
                <a:solidFill>
                  <a:schemeClr val="tx1">
                    <a:lumMod val="50000"/>
                    <a:lumOff val="50000"/>
                  </a:schemeClr>
                </a:solidFill>
              </a:rPr>
              <a:t>Icons</a:t>
            </a:r>
          </a:p>
          <a:p>
            <a:r>
              <a:rPr lang="en-US" b="1" dirty="0" smtClean="0">
                <a:solidFill>
                  <a:schemeClr val="tx1"/>
                </a:solidFill>
              </a:rPr>
              <a:t>Background color</a:t>
            </a:r>
          </a:p>
          <a:p>
            <a:r>
              <a:rPr lang="en-US" dirty="0" smtClean="0">
                <a:solidFill>
                  <a:schemeClr val="tx1">
                    <a:lumMod val="50000"/>
                    <a:lumOff val="50000"/>
                  </a:schemeClr>
                </a:solidFill>
              </a:rPr>
              <a:t>Dash width</a:t>
            </a:r>
          </a:p>
          <a:p>
            <a:r>
              <a:rPr lang="en-US" dirty="0" smtClean="0">
                <a:solidFill>
                  <a:schemeClr val="tx1">
                    <a:lumMod val="50000"/>
                    <a:lumOff val="50000"/>
                  </a:schemeClr>
                </a:solidFill>
              </a:rPr>
              <a:t>Tooltips</a:t>
            </a:r>
            <a:endParaRPr lang="en-US" dirty="0">
              <a:solidFill>
                <a:schemeClr val="tx1">
                  <a:lumMod val="50000"/>
                  <a:lumOff val="50000"/>
                </a:schemeClr>
              </a:solidFill>
            </a:endParaRPr>
          </a:p>
        </p:txBody>
      </p:sp>
      <p:sp>
        <p:nvSpPr>
          <p:cNvPr id="4" name="Title 3"/>
          <p:cNvSpPr>
            <a:spLocks noGrp="1"/>
          </p:cNvSpPr>
          <p:nvPr>
            <p:ph type="title"/>
          </p:nvPr>
        </p:nvSpPr>
        <p:spPr/>
        <p:txBody>
          <a:bodyPr/>
          <a:lstStyle/>
          <a:p>
            <a:r>
              <a:rPr lang="en-US" dirty="0" smtClean="0"/>
              <a:t>Other Node Properties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20" name="Rounded Rectangle 19"/>
          <p:cNvSpPr/>
          <p:nvPr/>
        </p:nvSpPr>
        <p:spPr>
          <a:xfrm>
            <a:off x="4724400" y="4703135"/>
            <a:ext cx="4008107" cy="4572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cxnSp>
        <p:nvCxnSpPr>
          <p:cNvPr id="24" name="Straight Arrow Connector 23"/>
          <p:cNvCxnSpPr/>
          <p:nvPr/>
        </p:nvCxnSpPr>
        <p:spPr>
          <a:xfrm flipH="1" flipV="1">
            <a:off x="3380687" y="4956039"/>
            <a:ext cx="1281122" cy="1588"/>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46082" name="Picture 2"/>
          <p:cNvPicPr>
            <a:picLocks noChangeAspect="1" noChangeArrowheads="1"/>
          </p:cNvPicPr>
          <p:nvPr/>
        </p:nvPicPr>
        <p:blipFill>
          <a:blip r:embed="rId4"/>
          <a:srcRect/>
          <a:stretch>
            <a:fillRect/>
          </a:stretch>
        </p:blipFill>
        <p:spPr bwMode="auto">
          <a:xfrm>
            <a:off x="1048215" y="4131176"/>
            <a:ext cx="2332472" cy="1652167"/>
          </a:xfrm>
          <a:prstGeom prst="rect">
            <a:avLst/>
          </a:prstGeom>
          <a:noFill/>
          <a:ln w="9525">
            <a:solidFill>
              <a:schemeClr val="accent1"/>
            </a:solidFill>
            <a:miter lim="800000"/>
            <a:headEnd/>
            <a:tailEnd/>
          </a:ln>
          <a:effectLst/>
        </p:spPr>
      </p:pic>
      <p:pic>
        <p:nvPicPr>
          <p:cNvPr id="21" name="Picture 2"/>
          <p:cNvPicPr>
            <a:picLocks noChangeAspect="1" noChangeArrowheads="1"/>
          </p:cNvPicPr>
          <p:nvPr/>
        </p:nvPicPr>
        <p:blipFill>
          <a:blip r:embed="rId5"/>
          <a:srcRect/>
          <a:stretch>
            <a:fillRect/>
          </a:stretch>
        </p:blipFill>
        <p:spPr bwMode="auto">
          <a:xfrm>
            <a:off x="6629400" y="2590800"/>
            <a:ext cx="2305050"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3"/>
          <a:srcRect/>
          <a:stretch>
            <a:fillRect/>
          </a:stretch>
        </p:blipFill>
        <p:spPr bwMode="auto">
          <a:xfrm>
            <a:off x="5062654" y="1887583"/>
            <a:ext cx="3452696" cy="3865518"/>
          </a:xfrm>
          <a:prstGeom prst="rect">
            <a:avLst/>
          </a:prstGeom>
          <a:noFill/>
          <a:ln w="9525">
            <a:solidFill>
              <a:schemeClr val="accent1"/>
            </a:solidFill>
            <a:miter lim="800000"/>
            <a:headEnd/>
            <a:tailEnd/>
          </a:ln>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smtClean="0">
                <a:solidFill>
                  <a:schemeClr val="tx1">
                    <a:lumMod val="50000"/>
                    <a:lumOff val="50000"/>
                  </a:schemeClr>
                </a:solidFill>
              </a:rPr>
              <a:t>Icons</a:t>
            </a:r>
          </a:p>
          <a:p>
            <a:pPr>
              <a:buFont typeface="Wingdings" pitchFamily="2" charset="2"/>
              <a:buChar char="ü"/>
            </a:pPr>
            <a:r>
              <a:rPr lang="en-US" dirty="0" smtClean="0">
                <a:solidFill>
                  <a:schemeClr val="tx1">
                    <a:lumMod val="50000"/>
                    <a:lumOff val="50000"/>
                  </a:schemeClr>
                </a:solidFill>
              </a:rPr>
              <a:t>Background color</a:t>
            </a:r>
          </a:p>
          <a:p>
            <a:r>
              <a:rPr lang="en-US" b="1" dirty="0" smtClean="0">
                <a:solidFill>
                  <a:schemeClr val="tx1"/>
                </a:solidFill>
              </a:rPr>
              <a:t>Dash width</a:t>
            </a:r>
          </a:p>
          <a:p>
            <a:r>
              <a:rPr lang="en-US" dirty="0" smtClean="0">
                <a:solidFill>
                  <a:schemeClr val="tx1">
                    <a:lumMod val="50000"/>
                    <a:lumOff val="50000"/>
                  </a:schemeClr>
                </a:solidFill>
              </a:rPr>
              <a:t>Tooltips</a:t>
            </a:r>
            <a:endParaRPr lang="en-US" dirty="0">
              <a:solidFill>
                <a:schemeClr val="tx1">
                  <a:lumMod val="50000"/>
                  <a:lumOff val="50000"/>
                </a:schemeClr>
              </a:solidFill>
            </a:endParaRPr>
          </a:p>
        </p:txBody>
      </p:sp>
      <p:sp>
        <p:nvSpPr>
          <p:cNvPr id="4" name="Title 3"/>
          <p:cNvSpPr>
            <a:spLocks noGrp="1"/>
          </p:cNvSpPr>
          <p:nvPr>
            <p:ph type="title"/>
          </p:nvPr>
        </p:nvSpPr>
        <p:spPr/>
        <p:txBody>
          <a:bodyPr/>
          <a:lstStyle/>
          <a:p>
            <a:r>
              <a:rPr lang="en-US" dirty="0" smtClean="0"/>
              <a:t>Other Node Properties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8" name="Rounded Rectangle 7"/>
          <p:cNvSpPr/>
          <p:nvPr/>
        </p:nvSpPr>
        <p:spPr>
          <a:xfrm>
            <a:off x="5029200" y="4953000"/>
            <a:ext cx="189344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pic>
        <p:nvPicPr>
          <p:cNvPr id="47107" name="Picture 3"/>
          <p:cNvPicPr>
            <a:picLocks noChangeAspect="1" noChangeArrowheads="1"/>
          </p:cNvPicPr>
          <p:nvPr/>
        </p:nvPicPr>
        <p:blipFill>
          <a:blip r:embed="rId4"/>
          <a:srcRect/>
          <a:stretch>
            <a:fillRect/>
          </a:stretch>
        </p:blipFill>
        <p:spPr bwMode="auto">
          <a:xfrm>
            <a:off x="1371600" y="3962400"/>
            <a:ext cx="2291348" cy="1629762"/>
          </a:xfrm>
          <a:prstGeom prst="rect">
            <a:avLst/>
          </a:prstGeom>
          <a:noFill/>
          <a:ln w="9525">
            <a:solidFill>
              <a:schemeClr val="accent1"/>
            </a:solidFill>
            <a:miter lim="800000"/>
            <a:headEnd/>
            <a:tailEnd/>
          </a:ln>
          <a:effectLst/>
        </p:spPr>
      </p:pic>
      <p:cxnSp>
        <p:nvCxnSpPr>
          <p:cNvPr id="11" name="Straight Arrow Connector 10"/>
          <p:cNvCxnSpPr/>
          <p:nvPr/>
        </p:nvCxnSpPr>
        <p:spPr>
          <a:xfrm flipH="1" flipV="1">
            <a:off x="3662948" y="4953000"/>
            <a:ext cx="1275306" cy="174747"/>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p:cNvPicPr>
            <a:picLocks noChangeAspect="1" noChangeArrowheads="1"/>
          </p:cNvPicPr>
          <p:nvPr/>
        </p:nvPicPr>
        <p:blipFill>
          <a:blip r:embed="rId3"/>
          <a:srcRect/>
          <a:stretch>
            <a:fillRect/>
          </a:stretch>
        </p:blipFill>
        <p:spPr bwMode="auto">
          <a:xfrm>
            <a:off x="5094857" y="1316182"/>
            <a:ext cx="3655565" cy="4175883"/>
          </a:xfrm>
          <a:prstGeom prst="rect">
            <a:avLst/>
          </a:prstGeom>
          <a:noFill/>
          <a:ln w="9525">
            <a:noFill/>
            <a:miter lim="800000"/>
            <a:headEnd/>
            <a:tailEnd/>
          </a:ln>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smtClean="0">
                <a:solidFill>
                  <a:schemeClr val="tx1">
                    <a:lumMod val="50000"/>
                    <a:lumOff val="50000"/>
                  </a:schemeClr>
                </a:solidFill>
              </a:rPr>
              <a:t>Icons</a:t>
            </a:r>
          </a:p>
          <a:p>
            <a:pPr>
              <a:buFont typeface="Wingdings" pitchFamily="2" charset="2"/>
              <a:buChar char="ü"/>
            </a:pPr>
            <a:r>
              <a:rPr lang="en-US" dirty="0" smtClean="0">
                <a:solidFill>
                  <a:schemeClr val="tx1">
                    <a:lumMod val="50000"/>
                    <a:lumOff val="50000"/>
                  </a:schemeClr>
                </a:solidFill>
              </a:rPr>
              <a:t>Background color</a:t>
            </a:r>
          </a:p>
          <a:p>
            <a:pPr>
              <a:buFont typeface="Wingdings" pitchFamily="2" charset="2"/>
              <a:buChar char="ü"/>
            </a:pPr>
            <a:r>
              <a:rPr lang="en-US" dirty="0" smtClean="0">
                <a:solidFill>
                  <a:schemeClr val="tx1">
                    <a:lumMod val="50000"/>
                    <a:lumOff val="50000"/>
                  </a:schemeClr>
                </a:solidFill>
              </a:rPr>
              <a:t>Dash width</a:t>
            </a:r>
          </a:p>
          <a:p>
            <a:r>
              <a:rPr lang="en-US" b="1" dirty="0" smtClean="0">
                <a:solidFill>
                  <a:schemeClr val="tx1"/>
                </a:solidFill>
              </a:rPr>
              <a:t>Tooltips</a:t>
            </a:r>
          </a:p>
        </p:txBody>
      </p:sp>
      <p:sp>
        <p:nvSpPr>
          <p:cNvPr id="4" name="Title 3"/>
          <p:cNvSpPr>
            <a:spLocks noGrp="1"/>
          </p:cNvSpPr>
          <p:nvPr>
            <p:ph type="title"/>
          </p:nvPr>
        </p:nvSpPr>
        <p:spPr/>
        <p:txBody>
          <a:bodyPr/>
          <a:lstStyle/>
          <a:p>
            <a:r>
              <a:rPr lang="en-US" dirty="0" smtClean="0"/>
              <a:t>Other Node Properties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8" name="Rounded Rectangle 7"/>
          <p:cNvSpPr/>
          <p:nvPr/>
        </p:nvSpPr>
        <p:spPr>
          <a:xfrm>
            <a:off x="5084135" y="1993044"/>
            <a:ext cx="3276600" cy="39042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pic>
        <p:nvPicPr>
          <p:cNvPr id="48132" name="Picture 4"/>
          <p:cNvPicPr>
            <a:picLocks noChangeAspect="1" noChangeArrowheads="1"/>
          </p:cNvPicPr>
          <p:nvPr/>
        </p:nvPicPr>
        <p:blipFill>
          <a:blip r:embed="rId4"/>
          <a:srcRect/>
          <a:stretch>
            <a:fillRect/>
          </a:stretch>
        </p:blipFill>
        <p:spPr bwMode="auto">
          <a:xfrm>
            <a:off x="951120" y="4114799"/>
            <a:ext cx="3136182" cy="1377265"/>
          </a:xfrm>
          <a:prstGeom prst="rect">
            <a:avLst/>
          </a:prstGeom>
          <a:noFill/>
          <a:ln w="9525">
            <a:solidFill>
              <a:schemeClr val="accent1"/>
            </a:solidFill>
            <a:miter lim="800000"/>
            <a:headEnd/>
            <a:tailEnd/>
          </a:ln>
          <a:effectLst/>
        </p:spPr>
      </p:pic>
      <p:cxnSp>
        <p:nvCxnSpPr>
          <p:cNvPr id="9" name="Straight Arrow Connector 8"/>
          <p:cNvCxnSpPr/>
          <p:nvPr/>
        </p:nvCxnSpPr>
        <p:spPr>
          <a:xfrm flipH="1">
            <a:off x="3211033" y="2362200"/>
            <a:ext cx="1883824" cy="2273595"/>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4" name="Title 3"/>
          <p:cNvSpPr>
            <a:spLocks noGrp="1"/>
          </p:cNvSpPr>
          <p:nvPr>
            <p:ph type="title"/>
          </p:nvPr>
        </p:nvSpPr>
        <p:spPr/>
        <p:txBody>
          <a:bodyPr/>
          <a:lstStyle/>
          <a:p>
            <a:r>
              <a:rPr lang="en-US" dirty="0" smtClean="0"/>
              <a:t>Node Shapes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3" name="Picture 1"/>
          <p:cNvPicPr>
            <a:picLocks noChangeAspect="1" noChangeArrowheads="1"/>
          </p:cNvPicPr>
          <p:nvPr/>
        </p:nvPicPr>
        <p:blipFill>
          <a:blip r:embed="rId3"/>
          <a:srcRect/>
          <a:stretch>
            <a:fillRect/>
          </a:stretch>
        </p:blipFill>
        <p:spPr bwMode="auto">
          <a:xfrm>
            <a:off x="1441115" y="2413001"/>
            <a:ext cx="5920124" cy="1468438"/>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3" name="Content Placeholder 2"/>
          <p:cNvSpPr>
            <a:spLocks noGrp="1"/>
          </p:cNvSpPr>
          <p:nvPr>
            <p:ph idx="1"/>
          </p:nvPr>
        </p:nvSpPr>
        <p:spPr/>
        <p:txBody>
          <a:bodyPr/>
          <a:lstStyle/>
          <a:p>
            <a:pPr>
              <a:buNone/>
            </a:pPr>
            <a:r>
              <a:rPr lang="en-US" dirty="0" smtClean="0"/>
              <a:t>Node Properties:</a:t>
            </a:r>
          </a:p>
          <a:p>
            <a:r>
              <a:rPr lang="en-US" dirty="0" smtClean="0"/>
              <a:t>Shape </a:t>
            </a:r>
          </a:p>
          <a:p>
            <a:r>
              <a:rPr lang="en-US" dirty="0" smtClean="0"/>
              <a:t>Style</a:t>
            </a:r>
          </a:p>
          <a:p>
            <a:r>
              <a:rPr lang="en-US" dirty="0" smtClean="0"/>
              <a:t>Icons</a:t>
            </a:r>
          </a:p>
          <a:p>
            <a:r>
              <a:rPr lang="en-US" dirty="0" smtClean="0"/>
              <a:t>Images</a:t>
            </a:r>
          </a:p>
          <a:p>
            <a:r>
              <a:rPr lang="en-US" dirty="0" smtClean="0"/>
              <a:t>Background color</a:t>
            </a:r>
          </a:p>
          <a:p>
            <a:r>
              <a:rPr lang="en-US" dirty="0" smtClean="0"/>
              <a:t>Dash width</a:t>
            </a:r>
          </a:p>
          <a:p>
            <a:r>
              <a:rPr lang="en-US" dirty="0" smtClean="0"/>
              <a:t>Tooltips</a:t>
            </a:r>
          </a:p>
          <a:p>
            <a:pPr lvl="1"/>
            <a:endParaRPr lang="en-US" dirty="0"/>
          </a:p>
        </p:txBody>
      </p:sp>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p:txBody>
          <a:bodyPr/>
          <a:lstStyle/>
          <a:p>
            <a:r>
              <a:rPr lang="en-US" dirty="0" smtClean="0"/>
              <a:t>Process Editor </a:t>
            </a:r>
            <a:endParaRPr lang="en-US" dirty="0"/>
          </a:p>
        </p:txBody>
      </p:sp>
      <p:pic>
        <p:nvPicPr>
          <p:cNvPr id="9" name="Picture 8" descr="Unloading Truck_iStock_000009422918XSmall.jpg"/>
          <p:cNvPicPr>
            <a:picLocks noChangeAspect="1"/>
          </p:cNvPicPr>
          <p:nvPr/>
        </p:nvPicPr>
        <p:blipFill>
          <a:blip r:embed="rId3"/>
          <a:stretch>
            <a:fillRect/>
          </a:stretch>
        </p:blipFill>
        <p:spPr>
          <a:xfrm>
            <a:off x="6922640" y="897252"/>
            <a:ext cx="1551230" cy="934377"/>
          </a:xfrm>
          <a:prstGeom prst="rect">
            <a:avLst/>
          </a:prstGeom>
        </p:spPr>
      </p:pic>
      <p:pic>
        <p:nvPicPr>
          <p:cNvPr id="10" name="Picture 2"/>
          <p:cNvPicPr>
            <a:picLocks noChangeAspect="1" noChangeArrowheads="1"/>
          </p:cNvPicPr>
          <p:nvPr/>
        </p:nvPicPr>
        <p:blipFill>
          <a:blip r:embed="rId4"/>
          <a:srcRect/>
          <a:stretch>
            <a:fillRect/>
          </a:stretch>
        </p:blipFill>
        <p:spPr bwMode="auto">
          <a:xfrm>
            <a:off x="4514499" y="3471350"/>
            <a:ext cx="1718424" cy="1102385"/>
          </a:xfrm>
          <a:prstGeom prst="rect">
            <a:avLst/>
          </a:prstGeom>
          <a:noFill/>
          <a:ln w="9525">
            <a:noFill/>
            <a:miter lim="800000"/>
            <a:headEnd/>
            <a:tailEnd/>
          </a:ln>
          <a:effectLst/>
        </p:spPr>
      </p:pic>
      <p:pic>
        <p:nvPicPr>
          <p:cNvPr id="13" name="Picture 2"/>
          <p:cNvPicPr>
            <a:picLocks noChangeAspect="1" noChangeArrowheads="1"/>
          </p:cNvPicPr>
          <p:nvPr/>
        </p:nvPicPr>
        <p:blipFill>
          <a:blip r:embed="rId5"/>
          <a:srcRect/>
          <a:stretch>
            <a:fillRect/>
          </a:stretch>
        </p:blipFill>
        <p:spPr bwMode="auto">
          <a:xfrm>
            <a:off x="6687075" y="2179585"/>
            <a:ext cx="1823669" cy="1291765"/>
          </a:xfrm>
          <a:prstGeom prst="rect">
            <a:avLst/>
          </a:prstGeom>
          <a:noFill/>
          <a:ln w="9525">
            <a:noFill/>
            <a:miter lim="800000"/>
            <a:headEnd/>
            <a:tailEnd/>
          </a:ln>
          <a:effectLst/>
        </p:spPr>
      </p:pic>
      <p:pic>
        <p:nvPicPr>
          <p:cNvPr id="14" name="Picture 3"/>
          <p:cNvPicPr>
            <a:picLocks noChangeAspect="1" noChangeArrowheads="1"/>
          </p:cNvPicPr>
          <p:nvPr/>
        </p:nvPicPr>
        <p:blipFill>
          <a:blip r:embed="rId6"/>
          <a:srcRect/>
          <a:stretch>
            <a:fillRect/>
          </a:stretch>
        </p:blipFill>
        <p:spPr bwMode="auto">
          <a:xfrm>
            <a:off x="6687075" y="3471350"/>
            <a:ext cx="2059234" cy="1464667"/>
          </a:xfrm>
          <a:prstGeom prst="rect">
            <a:avLst/>
          </a:prstGeom>
          <a:noFill/>
          <a:ln w="9525">
            <a:noFill/>
            <a:miter lim="800000"/>
            <a:headEnd/>
            <a:tailEnd/>
          </a:ln>
          <a:effectLst/>
        </p:spPr>
      </p:pic>
      <p:pic>
        <p:nvPicPr>
          <p:cNvPr id="15" name="Picture 4"/>
          <p:cNvPicPr>
            <a:picLocks noChangeAspect="1" noChangeArrowheads="1"/>
          </p:cNvPicPr>
          <p:nvPr/>
        </p:nvPicPr>
        <p:blipFill>
          <a:blip r:embed="rId7"/>
          <a:srcRect/>
          <a:stretch>
            <a:fillRect/>
          </a:stretch>
        </p:blipFill>
        <p:spPr bwMode="auto">
          <a:xfrm>
            <a:off x="5640739" y="4936017"/>
            <a:ext cx="2563802" cy="1125902"/>
          </a:xfrm>
          <a:prstGeom prst="rect">
            <a:avLst/>
          </a:prstGeom>
          <a:noFill/>
          <a:ln w="9525">
            <a:noFill/>
            <a:miter lim="800000"/>
            <a:headEnd/>
            <a:tailEnd/>
          </a:ln>
          <a:effectLst/>
        </p:spPr>
      </p:pic>
      <p:pic>
        <p:nvPicPr>
          <p:cNvPr id="48130" name="Picture 2"/>
          <p:cNvPicPr>
            <a:picLocks noChangeAspect="1" noChangeArrowheads="1"/>
          </p:cNvPicPr>
          <p:nvPr/>
        </p:nvPicPr>
        <p:blipFill>
          <a:blip r:embed="rId8"/>
          <a:srcRect/>
          <a:stretch>
            <a:fillRect/>
          </a:stretch>
        </p:blipFill>
        <p:spPr bwMode="auto">
          <a:xfrm>
            <a:off x="4514499" y="800735"/>
            <a:ext cx="1804065" cy="1030894"/>
          </a:xfrm>
          <a:prstGeom prst="rect">
            <a:avLst/>
          </a:prstGeom>
          <a:noFill/>
          <a:ln w="9525">
            <a:noFill/>
            <a:miter lim="800000"/>
            <a:headEnd/>
            <a:tailEnd/>
          </a:ln>
          <a:effectLst/>
        </p:spPr>
      </p:pic>
      <p:pic>
        <p:nvPicPr>
          <p:cNvPr id="48132" name="Picture 4"/>
          <p:cNvPicPr>
            <a:picLocks noChangeAspect="1" noChangeArrowheads="1"/>
          </p:cNvPicPr>
          <p:nvPr/>
        </p:nvPicPr>
        <p:blipFill>
          <a:blip r:embed="rId9"/>
          <a:srcRect/>
          <a:stretch>
            <a:fillRect/>
          </a:stretch>
        </p:blipFill>
        <p:spPr bwMode="auto">
          <a:xfrm>
            <a:off x="4521508" y="2177298"/>
            <a:ext cx="1711415" cy="9317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Change the style of the nodes in your map </a:t>
            </a:r>
          </a:p>
          <a:p>
            <a:pPr marL="514350" indent="-514350">
              <a:buFont typeface="+mj-lt"/>
              <a:buAutoNum type="arabicPeriod"/>
            </a:pPr>
            <a:r>
              <a:rPr lang="en-US" dirty="0" smtClean="0"/>
              <a:t>Change a node to an image</a:t>
            </a:r>
          </a:p>
          <a:p>
            <a:pPr marL="514350" indent="-514350">
              <a:buFont typeface="+mj-lt"/>
              <a:buAutoNum type="arabicPeriod"/>
            </a:pPr>
            <a:r>
              <a:rPr lang="en-US" dirty="0" smtClean="0"/>
              <a:t>Change the background color of a node</a:t>
            </a:r>
            <a:endParaRPr lang="en-US" dirty="0"/>
          </a:p>
        </p:txBody>
      </p:sp>
      <p:sp>
        <p:nvSpPr>
          <p:cNvPr id="4" name="Title 3"/>
          <p:cNvSpPr>
            <a:spLocks noGrp="1"/>
          </p:cNvSpPr>
          <p:nvPr>
            <p:ph type="title"/>
          </p:nvPr>
        </p:nvSpPr>
        <p:spPr/>
        <p:txBody>
          <a:bodyPr/>
          <a:lstStyle/>
          <a:p>
            <a:r>
              <a:rPr lang="en-US" dirty="0" smtClean="0"/>
              <a:t>Assignment</a:t>
            </a:r>
            <a:endParaRPr lang="en-US" dirty="0"/>
          </a:p>
        </p:txBody>
      </p:sp>
      <p:sp>
        <p:nvSpPr>
          <p:cNvPr id="5" name="Text Placeholder 4"/>
          <p:cNvSpPr>
            <a:spLocks noGrp="1"/>
          </p:cNvSpPr>
          <p:nvPr>
            <p:ph type="body" sz="quarter" idx="11"/>
          </p:nvPr>
        </p:nvSpPr>
        <p:spPr/>
        <p:txBody>
          <a:bodyPr/>
          <a:lstStyle/>
          <a:p>
            <a:r>
              <a:rPr lang="en-US" dirty="0" smtClean="0"/>
              <a:t>Process Editor Training</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srcRect/>
          <a:stretch>
            <a:fillRect/>
          </a:stretch>
        </p:blipFill>
        <p:spPr bwMode="auto">
          <a:xfrm>
            <a:off x="2998399" y="1660892"/>
            <a:ext cx="3261724" cy="3522662"/>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Node Shape &amp; Style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7" name="Rounded Rectangle 6"/>
          <p:cNvSpPr/>
          <p:nvPr/>
        </p:nvSpPr>
        <p:spPr>
          <a:xfrm>
            <a:off x="2840665" y="3678865"/>
            <a:ext cx="3534508" cy="6096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5122" name="Picture 2"/>
          <p:cNvPicPr>
            <a:picLocks noChangeAspect="1" noChangeArrowheads="1"/>
          </p:cNvPicPr>
          <p:nvPr/>
        </p:nvPicPr>
        <p:blipFill>
          <a:blip r:embed="rId3"/>
          <a:srcRect/>
          <a:stretch>
            <a:fillRect/>
          </a:stretch>
        </p:blipFill>
        <p:spPr bwMode="auto">
          <a:xfrm>
            <a:off x="2124510" y="2197815"/>
            <a:ext cx="5204530" cy="2737197"/>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5122" name="Picture 2"/>
          <p:cNvPicPr>
            <a:picLocks noChangeAspect="1" noChangeArrowheads="1"/>
          </p:cNvPicPr>
          <p:nvPr/>
        </p:nvPicPr>
        <p:blipFill>
          <a:blip r:embed="rId3"/>
          <a:srcRect l="16840" r="33100"/>
          <a:stretch>
            <a:fillRect/>
          </a:stretch>
        </p:blipFill>
        <p:spPr bwMode="auto">
          <a:xfrm>
            <a:off x="457200" y="1766016"/>
            <a:ext cx="2819400" cy="2962056"/>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11" name="Straight Arrow Connector 10"/>
          <p:cNvCxnSpPr/>
          <p:nvPr/>
        </p:nvCxnSpPr>
        <p:spPr>
          <a:xfrm>
            <a:off x="2870200" y="2306169"/>
            <a:ext cx="1833282" cy="775447"/>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23553" name="Picture 1"/>
          <p:cNvPicPr>
            <a:picLocks noChangeAspect="1" noChangeArrowheads="1"/>
          </p:cNvPicPr>
          <p:nvPr/>
        </p:nvPicPr>
        <p:blipFill>
          <a:blip r:embed="rId4"/>
          <a:srcRect/>
          <a:stretch>
            <a:fillRect/>
          </a:stretch>
        </p:blipFill>
        <p:spPr bwMode="auto">
          <a:xfrm>
            <a:off x="4703482" y="2624416"/>
            <a:ext cx="2390017" cy="16464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9" name="Picture 2"/>
          <p:cNvPicPr>
            <a:picLocks noChangeAspect="1" noChangeArrowheads="1"/>
          </p:cNvPicPr>
          <p:nvPr/>
        </p:nvPicPr>
        <p:blipFill>
          <a:blip r:embed="rId3"/>
          <a:srcRect/>
          <a:stretch>
            <a:fillRect/>
          </a:stretch>
        </p:blipFill>
        <p:spPr bwMode="auto">
          <a:xfrm>
            <a:off x="457200" y="1766016"/>
            <a:ext cx="3124200" cy="3147342"/>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11" name="Straight Arrow Connector 10"/>
          <p:cNvCxnSpPr/>
          <p:nvPr/>
        </p:nvCxnSpPr>
        <p:spPr>
          <a:xfrm>
            <a:off x="2971800" y="2669241"/>
            <a:ext cx="1752600" cy="378759"/>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p:nvPicPr>
        <p:blipFill>
          <a:blip r:embed="rId4"/>
          <a:srcRect/>
          <a:stretch>
            <a:fillRect/>
          </a:stretch>
        </p:blipFill>
        <p:spPr bwMode="auto">
          <a:xfrm>
            <a:off x="4800599" y="2743199"/>
            <a:ext cx="2545775" cy="16002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3" name="Picture 4"/>
          <p:cNvPicPr>
            <a:picLocks noChangeAspect="1" noChangeArrowheads="1"/>
          </p:cNvPicPr>
          <p:nvPr/>
        </p:nvPicPr>
        <p:blipFill>
          <a:blip r:embed="rId3"/>
          <a:srcRect/>
          <a:stretch>
            <a:fillRect/>
          </a:stretch>
        </p:blipFill>
        <p:spPr bwMode="auto">
          <a:xfrm>
            <a:off x="457200" y="1766016"/>
            <a:ext cx="3276600" cy="332514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 name="Picture 1"/>
          <p:cNvPicPr>
            <a:picLocks noChangeAspect="1" noChangeArrowheads="1"/>
          </p:cNvPicPr>
          <p:nvPr/>
        </p:nvPicPr>
        <p:blipFill>
          <a:blip r:embed="rId4"/>
          <a:srcRect/>
          <a:stretch>
            <a:fillRect/>
          </a:stretch>
        </p:blipFill>
        <p:spPr bwMode="auto">
          <a:xfrm>
            <a:off x="4572000" y="2514600"/>
            <a:ext cx="3105169" cy="1893933"/>
          </a:xfrm>
          <a:prstGeom prst="rect">
            <a:avLst/>
          </a:prstGeom>
          <a:noFill/>
          <a:ln w="9525">
            <a:noFill/>
            <a:miter lim="800000"/>
            <a:headEnd/>
            <a:tailEnd/>
          </a:ln>
          <a:effectLst/>
        </p:spPr>
      </p:pic>
      <p:cxnSp>
        <p:nvCxnSpPr>
          <p:cNvPr id="11" name="Straight Arrow Connector 10"/>
          <p:cNvCxnSpPr/>
          <p:nvPr/>
        </p:nvCxnSpPr>
        <p:spPr>
          <a:xfrm>
            <a:off x="3200400" y="2971800"/>
            <a:ext cx="1447800" cy="228600"/>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Node Shape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8" name="Picture 3"/>
          <p:cNvPicPr>
            <a:picLocks noChangeAspect="1" noChangeArrowheads="1"/>
          </p:cNvPicPr>
          <p:nvPr/>
        </p:nvPicPr>
        <p:blipFill>
          <a:blip r:embed="rId3"/>
          <a:srcRect/>
          <a:stretch>
            <a:fillRect/>
          </a:stretch>
        </p:blipFill>
        <p:spPr bwMode="auto">
          <a:xfrm>
            <a:off x="457200" y="1766016"/>
            <a:ext cx="3302000" cy="330200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0" name="Picture 1"/>
          <p:cNvPicPr>
            <a:picLocks noChangeAspect="1" noChangeArrowheads="1"/>
          </p:cNvPicPr>
          <p:nvPr/>
        </p:nvPicPr>
        <p:blipFill>
          <a:blip r:embed="rId4"/>
          <a:srcRect/>
          <a:stretch>
            <a:fillRect/>
          </a:stretch>
        </p:blipFill>
        <p:spPr bwMode="auto">
          <a:xfrm>
            <a:off x="4819203" y="2855917"/>
            <a:ext cx="2495997" cy="1623270"/>
          </a:xfrm>
          <a:prstGeom prst="rect">
            <a:avLst/>
          </a:prstGeom>
          <a:noFill/>
          <a:ln w="9525">
            <a:noFill/>
            <a:miter lim="800000"/>
            <a:headEnd/>
            <a:tailEnd/>
          </a:ln>
          <a:effectLst/>
        </p:spPr>
      </p:pic>
      <p:cxnSp>
        <p:nvCxnSpPr>
          <p:cNvPr id="11" name="Straight Arrow Connector 10"/>
          <p:cNvCxnSpPr/>
          <p:nvPr/>
        </p:nvCxnSpPr>
        <p:spPr>
          <a:xfrm>
            <a:off x="2971800" y="3352800"/>
            <a:ext cx="1676400" cy="1588"/>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3948</TotalTime>
  <Words>1511</Words>
  <Application>Microsoft Office PowerPoint</Application>
  <PresentationFormat>On-screen Show (4:3)</PresentationFormat>
  <Paragraphs>221</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QAD 2010 Template</vt:lpstr>
      <vt:lpstr>Nodes</vt:lpstr>
      <vt:lpstr>Nodes</vt:lpstr>
      <vt:lpstr>Node Shapes</vt:lpstr>
      <vt:lpstr>Node Shape &amp; Style</vt:lpstr>
      <vt:lpstr>Node Shape</vt:lpstr>
      <vt:lpstr>Node Shape</vt:lpstr>
      <vt:lpstr>Node Shape</vt:lpstr>
      <vt:lpstr>Node Shape</vt:lpstr>
      <vt:lpstr>Node Shape</vt:lpstr>
      <vt:lpstr>Node Shape</vt:lpstr>
      <vt:lpstr>Node Shape</vt:lpstr>
      <vt:lpstr>Node Shape</vt:lpstr>
      <vt:lpstr>Node Shape</vt:lpstr>
      <vt:lpstr>Node Shape</vt:lpstr>
      <vt:lpstr>Exercise: Node Shapes</vt:lpstr>
      <vt:lpstr>Exercise: Identify Node Shapes</vt:lpstr>
      <vt:lpstr>Identify Node Shapes</vt:lpstr>
      <vt:lpstr>Node Style</vt:lpstr>
      <vt:lpstr>Node Style</vt:lpstr>
      <vt:lpstr>Node Shapes and Styles</vt:lpstr>
      <vt:lpstr>Node Shapes and Styles</vt:lpstr>
      <vt:lpstr>Changing Nodes to Images</vt:lpstr>
      <vt:lpstr>Changing Nodes to Images</vt:lpstr>
      <vt:lpstr>Changing Nodes to Images</vt:lpstr>
      <vt:lpstr>Other Node Properties</vt:lpstr>
      <vt:lpstr>Other Node Properties</vt:lpstr>
      <vt:lpstr>Other Node Properties</vt:lpstr>
      <vt:lpstr>Other Node Properties</vt:lpstr>
      <vt:lpstr>Other Node Properties</vt:lpstr>
      <vt:lpstr>Summary</vt:lpstr>
      <vt:lpstr>Assignment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265</cp:revision>
  <dcterms:created xsi:type="dcterms:W3CDTF">2010-10-05T00:44:07Z</dcterms:created>
  <dcterms:modified xsi:type="dcterms:W3CDTF">2013-08-02T23:25:07Z</dcterms:modified>
</cp:coreProperties>
</file>