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comments/comment6.xml" ContentType="application/vnd.openxmlformats-officedocument.presentationml.comments+xml"/>
  <Override PartName="/ppt/comments/comment13.xml" ContentType="application/vnd.openxmlformats-officedocument.presentationml.comments+xml"/>
  <Override PartName="/ppt/comments/comment15.xml" ContentType="application/vnd.openxmlformats-officedocument.presentationml.comment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omments/comment3.xml" ContentType="application/vnd.openxmlformats-officedocument.presentationml.comments+xml"/>
  <Override PartName="/ppt/comments/comment4.xml" ContentType="application/vnd.openxmlformats-officedocument.presentationml.comments+xml"/>
  <Override PartName="/ppt/comments/comment11.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256" r:id="rId2"/>
    <p:sldId id="271" r:id="rId3"/>
    <p:sldId id="262" r:id="rId4"/>
    <p:sldId id="261" r:id="rId5"/>
    <p:sldId id="279" r:id="rId6"/>
    <p:sldId id="288" r:id="rId7"/>
    <p:sldId id="277" r:id="rId8"/>
    <p:sldId id="259" r:id="rId9"/>
    <p:sldId id="282" r:id="rId10"/>
    <p:sldId id="263" r:id="rId11"/>
    <p:sldId id="281" r:id="rId12"/>
    <p:sldId id="284" r:id="rId13"/>
    <p:sldId id="286" r:id="rId14"/>
    <p:sldId id="287" r:id="rId15"/>
    <p:sldId id="285"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df" initials="mef" lastIdx="15"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500" autoAdjust="0"/>
    <p:restoredTop sz="79627" autoAdjust="0"/>
  </p:normalViewPr>
  <p:slideViewPr>
    <p:cSldViewPr snapToGrid="0" snapToObjects="1">
      <p:cViewPr>
        <p:scale>
          <a:sx n="60" d="100"/>
          <a:sy n="60" d="100"/>
        </p:scale>
        <p:origin x="-3150" y="-690"/>
      </p:cViewPr>
      <p:guideLst>
        <p:guide orient="horz" pos="827"/>
        <p:guide pos="361"/>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07-24T11:17:35.269" idx="1">
    <p:pos x="2642" y="447"/>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3-07-24T11:20:53.254" idx="10">
    <p:pos x="3496" y="457"/>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3-07-24T11:21:04.055" idx="11">
    <p:pos x="5224" y="457"/>
    <p:text>H1</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3-07-24T11:21:20.374" idx="12">
    <p:pos x="5224" y="457"/>
    <p:text>H1S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3-07-24T11:21:37.849" idx="13">
    <p:pos x="1579" y="457"/>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3-07-24T11:21:46.430" idx="14">
    <p:pos x="1579" y="457"/>
    <p:text>H1S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3-07-24T11:21:56.497" idx="15">
    <p:pos x="1847" y="457"/>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07-24T11:17:49.376" idx="2">
    <p:pos x="3843" y="457"/>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3-07-24T11:18:01.185" idx="3">
    <p:pos x="3446" y="457"/>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3-07-24T11:18:16.371" idx="4">
    <p:pos x="3039" y="457"/>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3-07-24T11:18:31.855" idx="5">
    <p:pos x="1212" y="457"/>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3-07-24T11:18:43.694" idx="6">
    <p:pos x="1788" y="457"/>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3-07-24T11:18:56.988" idx="7">
    <p:pos x="1847" y="447"/>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3-07-24T11:19:11.033" idx="8">
    <p:pos x="2264" y="447"/>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3-07-24T11:20:41.887" idx="9">
    <p:pos x="1450" y="457"/>
    <p:text>H1</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8/14/2013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8/14/2013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gm1.geolearning.com/geonext/qad/coursesummary.CourseCatalog.geo?selectTab=OLT+Activities"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section gives you some guidelines</a:t>
            </a:r>
            <a:r>
              <a:rPr lang="en-US" baseline="0" dirty="0" smtClean="0"/>
              <a:t> and tips for designing and using process maps.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To watch a video of this section, go to the Learning Center (http://learning.qad.com) and use the Smart Search tab to search the key words “Process Editor.” Take the seventh section (7 of 9) called “Design Guidelines,” Course # </a:t>
            </a:r>
            <a:r>
              <a:rPr lang="en-US" sz="1200" b="0" i="0" kern="1200" dirty="0" smtClean="0">
                <a:solidFill>
                  <a:schemeClr val="tx1"/>
                </a:solidFill>
                <a:latin typeface="+mn-lt"/>
                <a:ea typeface="+mn-ea"/>
                <a:cs typeface="+mn-cs"/>
              </a:rPr>
              <a:t>OLT-006890.</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Or, if you are already logged into the Learning Center, just click here: </a:t>
            </a:r>
            <a:r>
              <a:rPr lang="en-US" dirty="0" smtClean="0">
                <a:hlinkClick r:id="rId3"/>
              </a:rPr>
              <a:t>https://gm1.geolearning.com/geonext/qad/coursesummary.CourseCatalog.geo?selectTab=OLT+Activities</a:t>
            </a:r>
            <a:endParaRPr lang="en-US"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are</a:t>
            </a:r>
            <a:r>
              <a:rPr lang="en-US" baseline="0" dirty="0" smtClean="0"/>
              <a:t> some other </a:t>
            </a:r>
            <a:r>
              <a:rPr lang="en-US" dirty="0" smtClean="0"/>
              <a:t>design guidelines.</a:t>
            </a:r>
          </a:p>
          <a:p>
            <a:endParaRPr lang="en-US" dirty="0" smtClean="0"/>
          </a:p>
          <a:p>
            <a:pPr>
              <a:buFont typeface="Arial" pitchFamily="34" charset="0"/>
              <a:buChar char="•"/>
            </a:pPr>
            <a:r>
              <a:rPr lang="en-US" baseline="0" dirty="0" smtClean="0"/>
              <a:t> </a:t>
            </a:r>
            <a:r>
              <a:rPr lang="en-US" dirty="0" smtClean="0"/>
              <a:t>Strive</a:t>
            </a:r>
            <a:r>
              <a:rPr lang="en-US" baseline="0" dirty="0" smtClean="0"/>
              <a:t> to have a f</a:t>
            </a:r>
            <a:r>
              <a:rPr lang="en-US" dirty="0" smtClean="0"/>
              <a:t>lat</a:t>
            </a:r>
            <a:r>
              <a:rPr lang="en-US" baseline="0" dirty="0" smtClean="0"/>
              <a:t> structure: remove layers of drilldowns so you do not get lost in the maze. Footers help you with this. Rather than drilling down to get to something, you can put that option in the footer. </a:t>
            </a:r>
          </a:p>
          <a:p>
            <a:endParaRPr lang="en-US" baseline="0" dirty="0" smtClean="0"/>
          </a:p>
          <a:p>
            <a:pPr>
              <a:buFont typeface="Arial" pitchFamily="34" charset="0"/>
              <a:buChar char="•"/>
            </a:pPr>
            <a:r>
              <a:rPr lang="en-US" baseline="0" dirty="0" smtClean="0"/>
              <a:t> Setup refers to a one-time event like configuring a new system, which is separate from run activities that occur daily. Do not clutter a map with something you did a long time ago and will not have to do again, so keep your </a:t>
            </a:r>
            <a:r>
              <a:rPr lang="en-US" baseline="0" dirty="0" smtClean="0"/>
              <a:t>setup</a:t>
            </a:r>
          </a:p>
          <a:p>
            <a:pPr>
              <a:buFont typeface="Arial" pitchFamily="34" charset="0"/>
              <a:buNone/>
            </a:pPr>
            <a:r>
              <a:rPr lang="en-US" baseline="0" dirty="0" smtClean="0"/>
              <a:t>  </a:t>
            </a:r>
            <a:r>
              <a:rPr lang="en-US" baseline="0" dirty="0" smtClean="0"/>
              <a:t>and run maps separate.</a:t>
            </a:r>
          </a:p>
          <a:p>
            <a:endParaRPr lang="en-US" baseline="0" dirty="0" smtClean="0"/>
          </a:p>
          <a:p>
            <a:pPr>
              <a:buFont typeface="Arial" pitchFamily="34" charset="0"/>
              <a:buChar char="•"/>
            </a:pPr>
            <a:r>
              <a:rPr lang="en-US" baseline="0" dirty="0" smtClean="0"/>
              <a:t> If you are showing tasks for different departments on the same map, you can change the row color to create a “swim lane” that distinguishes it as something apart from the rest of the nodes. You also might create swim lanes </a:t>
            </a:r>
            <a:r>
              <a:rPr lang="en-US" baseline="0" dirty="0" smtClean="0"/>
              <a:t>to</a:t>
            </a:r>
          </a:p>
          <a:p>
            <a:pPr>
              <a:buFont typeface="Arial" pitchFamily="34" charset="0"/>
              <a:buNone/>
            </a:pPr>
            <a:r>
              <a:rPr lang="en-US" baseline="0" dirty="0" smtClean="0"/>
              <a:t>  </a:t>
            </a:r>
            <a:r>
              <a:rPr lang="en-US" baseline="0" dirty="0" smtClean="0"/>
              <a:t>differentiate weekly and daily tasks.</a:t>
            </a:r>
          </a:p>
        </p:txBody>
      </p:sp>
      <p:sp>
        <p:nvSpPr>
          <p:cNvPr id="4" name="Slide Number Placeholder 3"/>
          <p:cNvSpPr>
            <a:spLocks noGrp="1"/>
          </p:cNvSpPr>
          <p:nvPr>
            <p:ph type="sldNum" sz="quarter" idx="10"/>
          </p:nvPr>
        </p:nvSpPr>
        <p:spPr/>
        <p:txBody>
          <a:bodyPr/>
          <a:lstStyle/>
          <a:p>
            <a:pPr>
              <a:defRPr/>
            </a:pPr>
            <a:fld id="{D8596851-8725-4F59-9380-5F3484B774FF}"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Finally,</a:t>
            </a:r>
            <a:r>
              <a:rPr lang="en-US" baseline="0" dirty="0" smtClean="0"/>
              <a:t> you may want to make the process maps appear as your home screen. To do that, open Tools and Options.</a:t>
            </a:r>
          </a:p>
        </p:txBody>
      </p:sp>
      <p:sp>
        <p:nvSpPr>
          <p:cNvPr id="4" name="Slide Number Placeholder 3"/>
          <p:cNvSpPr>
            <a:spLocks noGrp="1"/>
          </p:cNvSpPr>
          <p:nvPr>
            <p:ph type="sldNum" sz="quarter" idx="10"/>
          </p:nvPr>
        </p:nvSpPr>
        <p:spPr/>
        <p:txBody>
          <a:bodyPr/>
          <a:lstStyle/>
          <a:p>
            <a:pPr>
              <a:defRPr/>
            </a:pPr>
            <a:fld id="{D8596851-8725-4F59-9380-5F3484B774FF}"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Then, scroll down to the Home Page section. Set the Home Page URL by deleting “home” in the text and replacing it with the name of the process map you want.</a:t>
            </a:r>
          </a:p>
        </p:txBody>
      </p:sp>
      <p:sp>
        <p:nvSpPr>
          <p:cNvPr id="4" name="Slide Number Placeholder 3"/>
          <p:cNvSpPr>
            <a:spLocks noGrp="1"/>
          </p:cNvSpPr>
          <p:nvPr>
            <p:ph type="sldNum" sz="quarter" idx="10"/>
          </p:nvPr>
        </p:nvSpPr>
        <p:spPr/>
        <p:txBody>
          <a:bodyPr/>
          <a:lstStyle/>
          <a:p>
            <a:pPr>
              <a:defRPr/>
            </a:pPr>
            <a:fld id="{D8596851-8725-4F59-9380-5F3484B774FF}"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summarize: </a:t>
            </a:r>
          </a:p>
          <a:p>
            <a:endParaRPr lang="en-US" dirty="0" smtClean="0"/>
          </a:p>
          <a:p>
            <a:pPr>
              <a:buFont typeface="Arial" pitchFamily="34" charset="0"/>
              <a:buChar char="•"/>
            </a:pPr>
            <a:r>
              <a:rPr lang="en-US" dirty="0" smtClean="0"/>
              <a:t> You</a:t>
            </a:r>
            <a:r>
              <a:rPr lang="en-US" baseline="0" dirty="0" smtClean="0"/>
              <a:t> should do periodic backups of your process maps, especially before making a major change.</a:t>
            </a:r>
          </a:p>
          <a:p>
            <a:pPr>
              <a:buFont typeface="Arial" pitchFamily="34" charset="0"/>
              <a:buChar char="•"/>
            </a:pPr>
            <a:r>
              <a:rPr lang="en-US" baseline="0" dirty="0" smtClean="0"/>
              <a:t> Process flows go from left to right and top to bottom.</a:t>
            </a:r>
          </a:p>
          <a:p>
            <a:pPr>
              <a:buFont typeface="Arial" pitchFamily="34" charset="0"/>
              <a:buChar char="•"/>
            </a:pPr>
            <a:r>
              <a:rPr lang="en-US" baseline="0" dirty="0" smtClean="0"/>
              <a:t> You should NOT include a start or end node, and you SHOULD use the correct colors and styles to match the process. </a:t>
            </a:r>
          </a:p>
          <a:p>
            <a:pPr>
              <a:buFont typeface="Arial" pitchFamily="34" charset="0"/>
              <a:buChar char="•"/>
            </a:pPr>
            <a:r>
              <a:rPr lang="en-US" baseline="0" dirty="0" smtClean="0"/>
              <a:t> Connectors should never crisscross; use elbow connectors between rows when possible, instead of a straight diagonal line,</a:t>
            </a:r>
          </a:p>
          <a:p>
            <a:pPr>
              <a:buFont typeface="Arial" pitchFamily="34" charset="0"/>
              <a:buNone/>
            </a:pPr>
            <a:r>
              <a:rPr lang="en-US" baseline="0" dirty="0" smtClean="0"/>
              <a:t>  and try to keep it to just one bend in the elbow.</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often helps to keep more</a:t>
            </a:r>
            <a:r>
              <a:rPr lang="en-US" baseline="0" dirty="0" smtClean="0"/>
              <a:t> than one Editor open at a time. </a:t>
            </a:r>
          </a:p>
          <a:p>
            <a:endParaRPr lang="en-US" baseline="0" dirty="0" smtClean="0"/>
          </a:p>
          <a:p>
            <a:r>
              <a:rPr lang="en-US" baseline="0" dirty="0" smtClean="0"/>
              <a:t>If you are going to add a label to a connector, or you just want to see it better, you can reduce the grid boarder padding. </a:t>
            </a:r>
          </a:p>
          <a:p>
            <a:endParaRPr lang="en-US" baseline="0" dirty="0" smtClean="0"/>
          </a:p>
          <a:p>
            <a:r>
              <a:rPr lang="en-US" baseline="0" dirty="0" smtClean="0"/>
              <a:t>You also learned how to set your favorite map as your home page.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assignment prepares you for the next section of training,</a:t>
            </a:r>
            <a:r>
              <a:rPr lang="en-US" baseline="0" dirty="0" smtClean="0"/>
              <a:t> where everything comes together to edit one of your own process maps. </a:t>
            </a:r>
          </a:p>
          <a:p>
            <a:endParaRPr lang="en-US" baseline="0" dirty="0" smtClean="0"/>
          </a:p>
          <a:p>
            <a:pPr>
              <a:buFont typeface="Arial" pitchFamily="34" charset="0"/>
              <a:buChar char="•"/>
            </a:pPr>
            <a:r>
              <a:rPr lang="en-US" baseline="0" dirty="0" smtClean="0"/>
              <a:t> Look around to find a map for a process you want to edit.</a:t>
            </a:r>
          </a:p>
          <a:p>
            <a:pPr>
              <a:buFont typeface="Arial" pitchFamily="34" charset="0"/>
              <a:buChar char="•"/>
            </a:pPr>
            <a:r>
              <a:rPr lang="en-US" baseline="0" dirty="0" smtClean="0"/>
              <a:t> Consider using one that you would like to add some extra steps or links to, to match up better with how your company does things. </a:t>
            </a:r>
          </a:p>
          <a:p>
            <a:pPr>
              <a:buFont typeface="Arial" pitchFamily="34" charset="0"/>
              <a:buChar char="•"/>
            </a:pPr>
            <a:r>
              <a:rPr lang="en-US" dirty="0" smtClean="0"/>
              <a:t> Then </a:t>
            </a:r>
            <a:r>
              <a:rPr lang="en-US" baseline="0" dirty="0" smtClean="0"/>
              <a:t>gather any existing training materials or other information you want to link to, and put those files on a share server.</a:t>
            </a:r>
          </a:p>
          <a:p>
            <a:endParaRPr lang="en-US" baseline="0" dirty="0" smtClean="0"/>
          </a:p>
          <a:p>
            <a:r>
              <a:rPr lang="en-US" baseline="0" dirty="0" smtClean="0"/>
              <a:t>In the </a:t>
            </a:r>
            <a:r>
              <a:rPr lang="en-US" baseline="0" smtClean="0"/>
              <a:t>next section, </a:t>
            </a:r>
            <a:r>
              <a:rPr lang="en-US" baseline="0" dirty="0" smtClean="0"/>
              <a:t>you will use this process map to do the exercises.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latin typeface="+mn-lt"/>
                <a:ea typeface="+mn-ea"/>
                <a:cs typeface="+mn-cs"/>
              </a:rPr>
              <a:t>The first tip is to back up your process map files periodically so that if you make changes and then want to go back, you can. Basically, the process maps are stored as xml files. Follow the path to a directory called “WEB-INF” then “pronav” until you see the xml directory for your version of QAD Enterprise Applications. When you see eB2.1, it is for the Standard Edition; eB3 is for Enterprise Edition. Copy the files to another folder as a backup.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latin typeface="+mn-lt"/>
                <a:ea typeface="+mn-ea"/>
                <a:cs typeface="+mn-cs"/>
              </a:rPr>
              <a:t>Sometimes, though, it is difficult to find the directory—for example, in an On Demand environment—so you should work with your QAD team to get the files and do the backup.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Reference</a:t>
            </a:r>
            <a:r>
              <a:rPr lang="en-US" sz="1200" b="0" i="0" kern="1200" baseline="0" dirty="0" smtClean="0">
                <a:solidFill>
                  <a:schemeClr val="tx1"/>
                </a:solidFill>
                <a:latin typeface="+mn-lt"/>
                <a:ea typeface="+mn-ea"/>
                <a:cs typeface="+mn-cs"/>
              </a:rPr>
              <a:t> the appendix of this training for information on how to do this. </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you know, viewing a process map</a:t>
            </a:r>
            <a:r>
              <a:rPr lang="en-US" baseline="0" dirty="0" smtClean="0"/>
              <a:t> easily illustrates the dependencies of input and output processes.</a:t>
            </a:r>
          </a:p>
          <a:p>
            <a:endParaRPr lang="en-US" baseline="0" dirty="0" smtClean="0"/>
          </a:p>
        </p:txBody>
      </p:sp>
      <p:sp>
        <p:nvSpPr>
          <p:cNvPr id="4" name="Slide Number Placeholder 3"/>
          <p:cNvSpPr>
            <a:spLocks noGrp="1"/>
          </p:cNvSpPr>
          <p:nvPr>
            <p:ph type="sldNum" sz="quarter" idx="10"/>
          </p:nvPr>
        </p:nvSpPr>
        <p:spPr/>
        <p:txBody>
          <a:bodyPr/>
          <a:lstStyle/>
          <a:p>
            <a:pPr>
              <a:defRPr/>
            </a:pPr>
            <a:fld id="{D8596851-8725-4F59-9380-5F3484B774FF}"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generic flow of process maps</a:t>
            </a:r>
            <a:r>
              <a:rPr lang="en-US" baseline="0" dirty="0" smtClean="0"/>
              <a:t> is from left to right and from top to bottom. Most people think in these terms and it is easier to understand the flow.</a:t>
            </a:r>
          </a:p>
        </p:txBody>
      </p:sp>
      <p:sp>
        <p:nvSpPr>
          <p:cNvPr id="4" name="Slide Number Placeholder 3"/>
          <p:cNvSpPr>
            <a:spLocks noGrp="1"/>
          </p:cNvSpPr>
          <p:nvPr>
            <p:ph type="sldNum" sz="quarter" idx="10"/>
          </p:nvPr>
        </p:nvSpPr>
        <p:spPr/>
        <p:txBody>
          <a:bodyPr/>
          <a:lstStyle/>
          <a:p>
            <a:pPr>
              <a:defRPr/>
            </a:pPr>
            <a:fld id="{D8596851-8725-4F59-9380-5F3484B774FF}"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a:t>
            </a:r>
            <a:r>
              <a:rPr lang="en-US" baseline="0" dirty="0" smtClean="0"/>
              <a:t> are a couple of </a:t>
            </a:r>
            <a:r>
              <a:rPr lang="en-US" dirty="0" smtClean="0"/>
              <a:t>guideline</a:t>
            </a:r>
            <a:r>
              <a:rPr lang="en-US" baseline="0" dirty="0" smtClean="0"/>
              <a:t>s for nodes. </a:t>
            </a:r>
          </a:p>
          <a:p>
            <a:endParaRPr lang="en-US" baseline="0" dirty="0" smtClean="0"/>
          </a:p>
          <a:p>
            <a:pPr marL="228600" indent="-228600">
              <a:buFont typeface="+mj-lt"/>
              <a:buAutoNum type="arabicPeriod"/>
            </a:pPr>
            <a:r>
              <a:rPr lang="en-US" baseline="0" dirty="0" smtClean="0"/>
              <a:t>Do not make a start and an end node -- this is unnecessary.</a:t>
            </a:r>
          </a:p>
          <a:p>
            <a:pPr marL="228600" indent="-228600">
              <a:buFont typeface="+mj-lt"/>
              <a:buAutoNum type="arabicPeriod"/>
            </a:pPr>
            <a:r>
              <a:rPr lang="en-US" baseline="0" dirty="0" smtClean="0"/>
              <a:t>Be sure to use the right colors for the process you are showing, whether it is a setup, deliver, or financial process, or one about warehousing, service, planning, and so on. The colors are an important way to convey meaning quickly and to keep the maps consistent.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Remember, in Node Properties you can change the node border from a solid line to a dashed line. This can be an important part</a:t>
            </a:r>
            <a:r>
              <a:rPr lang="en-US" baseline="0" dirty="0" smtClean="0"/>
              <a:t> of your design. QAD uses a dashed border with a width of 5 to show a step is OPTIONAL. Other dash widths can refer to other meanings, perhaps an internal step you do at your company, such as having to get authorization before continuing. This dash style would give that indication without having to spell it out in words.</a:t>
            </a:r>
          </a:p>
          <a:p>
            <a:endParaRPr lang="en-US" baseline="0" dirty="0" smtClean="0"/>
          </a:p>
          <a:p>
            <a:pPr>
              <a:buFont typeface="Arial" pitchFamily="34" charset="0"/>
              <a:buChar char="•"/>
            </a:pPr>
            <a:r>
              <a:rPr lang="en-US" baseline="0" dirty="0" smtClean="0"/>
              <a:t> The default dash width is 0</a:t>
            </a:r>
          </a:p>
          <a:p>
            <a:pPr>
              <a:buFont typeface="Arial" pitchFamily="34" charset="0"/>
              <a:buChar char="•"/>
            </a:pPr>
            <a:r>
              <a:rPr lang="en-US" baseline="0" dirty="0" smtClean="0"/>
              <a:t> Dash width 5 is an optional step</a:t>
            </a:r>
          </a:p>
          <a:p>
            <a:pPr>
              <a:buFont typeface="Arial" pitchFamily="34" charset="0"/>
              <a:buChar char="•"/>
            </a:pPr>
            <a:r>
              <a:rPr lang="en-US" baseline="0" dirty="0" smtClean="0"/>
              <a:t> Dash width 2 is another QAD standard used as a placeholder node that does not link to anything. </a:t>
            </a:r>
            <a:endParaRPr lang="en-US" baseline="0" dirty="0" smtClean="0"/>
          </a:p>
          <a:p>
            <a:pPr>
              <a:buFont typeface="Arial" pitchFamily="34" charset="0"/>
              <a:buNone/>
            </a:pPr>
            <a:r>
              <a:rPr lang="en-US" baseline="0" dirty="0" smtClean="0"/>
              <a:t>  Instead</a:t>
            </a:r>
            <a:r>
              <a:rPr lang="en-US" baseline="0" dirty="0" smtClean="0"/>
              <a:t>, the node points you where you go; for example, an add-on product you do not have.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There are also basic guidelines for connectors:</a:t>
            </a:r>
            <a:endParaRPr lang="en-US" dirty="0" smtClean="0"/>
          </a:p>
          <a:p>
            <a:endParaRPr lang="en-US" dirty="0" smtClean="0"/>
          </a:p>
          <a:p>
            <a:pPr>
              <a:buFont typeface="Arial" pitchFamily="34" charset="0"/>
              <a:buChar char="•"/>
            </a:pPr>
            <a:r>
              <a:rPr lang="en-US" dirty="0" smtClean="0"/>
              <a:t> Never crisscross connectors</a:t>
            </a:r>
          </a:p>
          <a:p>
            <a:pPr>
              <a:buFont typeface="Arial" pitchFamily="34" charset="0"/>
              <a:buChar char="•"/>
            </a:pPr>
            <a:r>
              <a:rPr lang="en-US" dirty="0" smtClean="0"/>
              <a:t> Minimize the number of bends,</a:t>
            </a:r>
            <a:r>
              <a:rPr lang="en-US" baseline="0" dirty="0" smtClean="0"/>
              <a:t> or </a:t>
            </a:r>
            <a:r>
              <a:rPr lang="en-US" dirty="0" smtClean="0"/>
              <a:t>elbows,</a:t>
            </a:r>
            <a:r>
              <a:rPr lang="en-US" baseline="0" dirty="0" smtClean="0"/>
              <a:t> on the connector</a:t>
            </a:r>
            <a:endParaRPr lang="en-US" dirty="0" smtClean="0"/>
          </a:p>
          <a:p>
            <a:pPr>
              <a:buFont typeface="Arial" pitchFamily="34" charset="0"/>
              <a:buChar char="•"/>
            </a:pPr>
            <a:r>
              <a:rPr lang="en-US" dirty="0" smtClean="0"/>
              <a:t> Use elbow connectors between nodes on different rows or columns if space allows versus a</a:t>
            </a:r>
            <a:r>
              <a:rPr lang="en-US" baseline="0" dirty="0" smtClean="0"/>
              <a:t> direct, diagonal connector between the two.</a:t>
            </a:r>
          </a:p>
          <a:p>
            <a:r>
              <a:rPr lang="en-US" baseline="0" dirty="0" smtClean="0"/>
              <a:t>  (Although sometimes, you do have to use a diagonal connector due to space constraints.)</a:t>
            </a:r>
            <a:endParaRPr lang="en-US" b="1" dirty="0"/>
          </a:p>
        </p:txBody>
      </p:sp>
      <p:sp>
        <p:nvSpPr>
          <p:cNvPr id="4" name="Slide Number Placeholder 3"/>
          <p:cNvSpPr>
            <a:spLocks noGrp="1"/>
          </p:cNvSpPr>
          <p:nvPr>
            <p:ph type="sldNum" sz="quarter" idx="10"/>
          </p:nvPr>
        </p:nvSpPr>
        <p:spPr/>
        <p:txBody>
          <a:bodyPr/>
          <a:lstStyle/>
          <a:p>
            <a:pPr>
              <a:defRPr/>
            </a:pPr>
            <a:fld id="{D8596851-8725-4F59-9380-5F3484B774FF}"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p:spPr>
      </p:sp>
      <p:sp>
        <p:nvSpPr>
          <p:cNvPr id="137219"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As you design or edit more and more maps, you will find it is often helpful to have more than one map open at a time. To do this, just open the Editor again from the left menu and toggle between the tabs. This is also an example of having to use diagonal connectors because there just is no more room to have the elbows (unless you made the grid much larger with extra rows and columns). </a:t>
            </a:r>
          </a:p>
        </p:txBody>
      </p:sp>
      <p:sp>
        <p:nvSpPr>
          <p:cNvPr id="4" name="Slide Number Placeholder 3"/>
          <p:cNvSpPr>
            <a:spLocks noGrp="1"/>
          </p:cNvSpPr>
          <p:nvPr>
            <p:ph type="sldNum" sz="quarter" idx="5"/>
          </p:nvPr>
        </p:nvSpPr>
        <p:spPr/>
        <p:txBody>
          <a:bodyPr/>
          <a:lstStyle/>
          <a:p>
            <a:pPr>
              <a:defRPr/>
            </a:pPr>
            <a:fld id="{A8688D3F-368A-44DF-8C6A-9CAC859FEEF2}"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Remember, you can change the padding in Grid Properties. (This is the space between the node and the grid lines.) </a:t>
            </a:r>
          </a:p>
          <a:p>
            <a:endParaRPr lang="en-US" dirty="0" smtClean="0"/>
          </a:p>
          <a:p>
            <a:r>
              <a:rPr lang="en-US" dirty="0" smtClean="0"/>
              <a:t>One</a:t>
            </a:r>
            <a:r>
              <a:rPr lang="en-US" baseline="0" dirty="0" smtClean="0"/>
              <a:t> reason for doing this is to allow more room for a connector. For example, perhaps you want to add a label to the connector, but there is no room between the nodes unless you change the padding.</a:t>
            </a:r>
          </a:p>
          <a:p>
            <a:endParaRPr lang="en-US" baseline="0" dirty="0" smtClean="0"/>
          </a:p>
          <a:p>
            <a:r>
              <a:rPr lang="en-US" baseline="0" dirty="0" smtClean="0"/>
              <a:t>However, note that when you change the padding of a cell, you are changing it in Grid Properties, so it affects all the cells in the whole grid.</a:t>
            </a:r>
          </a:p>
          <a:p>
            <a:endParaRPr lang="en-US"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omments" Target="../comments/comment11.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comments" Target="../comments/commen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Guidelines</a:t>
            </a:r>
            <a:endParaRPr lang="en-US" dirty="0"/>
          </a:p>
        </p:txBody>
      </p:sp>
      <p:sp>
        <p:nvSpPr>
          <p:cNvPr id="3" name="Text Placeholder 2"/>
          <p:cNvSpPr>
            <a:spLocks noGrp="1"/>
          </p:cNvSpPr>
          <p:nvPr>
            <p:ph type="body" sz="quarter" idx="10"/>
          </p:nvPr>
        </p:nvSpPr>
        <p:spPr/>
        <p:txBody>
          <a:bodyPr/>
          <a:lstStyle/>
          <a:p>
            <a:endParaRPr lang="en-US" dirty="0"/>
          </a:p>
        </p:txBody>
      </p:sp>
      <p:sp>
        <p:nvSpPr>
          <p:cNvPr id="4" name="Text Placeholder 3"/>
          <p:cNvSpPr>
            <a:spLocks noGrp="1"/>
          </p:cNvSpPr>
          <p:nvPr>
            <p:ph type="body" sz="quarter" idx="11"/>
          </p:nvPr>
        </p:nvSpPr>
        <p:spPr/>
        <p:txBody>
          <a:bodyPr/>
          <a:lstStyle/>
          <a:p>
            <a:r>
              <a:rPr lang="en-US" dirty="0" smtClean="0"/>
              <a:t>Process Editor Training</a:t>
            </a:r>
            <a:endParaRPr lang="en-US" dirty="0"/>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Strive for flat structure</a:t>
            </a:r>
          </a:p>
          <a:p>
            <a:r>
              <a:rPr lang="en-US" dirty="0" smtClean="0"/>
              <a:t>Separate setup and run maps</a:t>
            </a:r>
          </a:p>
          <a:p>
            <a:r>
              <a:rPr lang="en-US" dirty="0" smtClean="0"/>
              <a:t>Use row background colors to create “swim lanes” that indicate different departments or timelines </a:t>
            </a:r>
          </a:p>
          <a:p>
            <a:pPr>
              <a:buNone/>
            </a:pPr>
            <a:endParaRPr lang="en-US" dirty="0" smtClean="0"/>
          </a:p>
          <a:p>
            <a:endParaRPr lang="en-US" dirty="0"/>
          </a:p>
        </p:txBody>
      </p:sp>
      <p:sp>
        <p:nvSpPr>
          <p:cNvPr id="3" name="Title 2"/>
          <p:cNvSpPr>
            <a:spLocks noGrp="1"/>
          </p:cNvSpPr>
          <p:nvPr>
            <p:ph type="title"/>
          </p:nvPr>
        </p:nvSpPr>
        <p:spPr/>
        <p:txBody>
          <a:bodyPr/>
          <a:lstStyle/>
          <a:p>
            <a:r>
              <a:rPr lang="en-US" dirty="0" smtClean="0"/>
              <a:t>Process Maps Guidelines</a:t>
            </a:r>
            <a:endParaRPr lang="en-US" dirty="0"/>
          </a:p>
        </p:txBody>
      </p:sp>
      <p:sp>
        <p:nvSpPr>
          <p:cNvPr id="5" name="Slide Number Placeholder 4"/>
          <p:cNvSpPr>
            <a:spLocks noGrp="1"/>
          </p:cNvSpPr>
          <p:nvPr>
            <p:ph type="sldNum" sz="quarter" idx="12"/>
          </p:nvPr>
        </p:nvSpPr>
        <p:spPr/>
        <p:txBody>
          <a:bodyPr/>
          <a:lstStyle/>
          <a:p>
            <a:pPr>
              <a:defRPr/>
            </a:pPr>
            <a:fld id="{0163075A-BC7E-4229-9181-6A058B5BB981}" type="slidenum">
              <a:rPr lang="en-US" smtClean="0"/>
              <a:pPr>
                <a:defRPr/>
              </a:pPr>
              <a:t>10</a:t>
            </a:fld>
            <a:endParaRPr lang="en-US" dirty="0"/>
          </a:p>
        </p:txBody>
      </p:sp>
      <p:sp>
        <p:nvSpPr>
          <p:cNvPr id="7" name="Text Placeholder 3"/>
          <p:cNvSpPr>
            <a:spLocks noGrp="1"/>
          </p:cNvSpPr>
          <p:nvPr>
            <p:ph type="body" sz="quarter" idx="11"/>
          </p:nvPr>
        </p:nvSpPr>
        <p:spPr/>
        <p:txBody>
          <a:bodyPr/>
          <a:lstStyle/>
          <a:p>
            <a:r>
              <a:rPr lang="en-US" dirty="0" smtClean="0"/>
              <a:t>Design Guidelines</a:t>
            </a:r>
            <a:endParaRPr lang="en-US" dirty="0"/>
          </a:p>
        </p:txBody>
      </p:sp>
      <p:pic>
        <p:nvPicPr>
          <p:cNvPr id="2050" name="Picture 2"/>
          <p:cNvPicPr>
            <a:picLocks noChangeAspect="1" noChangeArrowheads="1"/>
          </p:cNvPicPr>
          <p:nvPr/>
        </p:nvPicPr>
        <p:blipFill>
          <a:blip r:embed="rId3"/>
          <a:srcRect/>
          <a:stretch>
            <a:fillRect/>
          </a:stretch>
        </p:blipFill>
        <p:spPr bwMode="auto">
          <a:xfrm>
            <a:off x="3352800" y="3429000"/>
            <a:ext cx="5597422" cy="2906287"/>
          </a:xfrm>
          <a:prstGeom prst="rect">
            <a:avLst/>
          </a:prstGeom>
          <a:noFill/>
          <a:ln w="9525">
            <a:solidFill>
              <a:schemeClr val="accent1"/>
            </a:solid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457200" y="1745656"/>
            <a:ext cx="8315259" cy="169029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 name="Title 2"/>
          <p:cNvSpPr>
            <a:spLocks noGrp="1"/>
          </p:cNvSpPr>
          <p:nvPr>
            <p:ph type="title"/>
          </p:nvPr>
        </p:nvSpPr>
        <p:spPr/>
        <p:txBody>
          <a:bodyPr>
            <a:normAutofit/>
          </a:bodyPr>
          <a:lstStyle/>
          <a:p>
            <a:r>
              <a:rPr lang="en-US" dirty="0" smtClean="0"/>
              <a:t>Display Process Maps on Home Screen</a:t>
            </a:r>
            <a:endParaRPr lang="en-US" dirty="0"/>
          </a:p>
        </p:txBody>
      </p:sp>
      <p:sp>
        <p:nvSpPr>
          <p:cNvPr id="5" name="Slide Number Placeholder 4"/>
          <p:cNvSpPr>
            <a:spLocks noGrp="1"/>
          </p:cNvSpPr>
          <p:nvPr>
            <p:ph type="sldNum" sz="quarter" idx="12"/>
          </p:nvPr>
        </p:nvSpPr>
        <p:spPr/>
        <p:txBody>
          <a:bodyPr/>
          <a:lstStyle/>
          <a:p>
            <a:pPr>
              <a:defRPr/>
            </a:pPr>
            <a:fld id="{0163075A-BC7E-4229-9181-6A058B5BB981}" type="slidenum">
              <a:rPr lang="en-US" smtClean="0"/>
              <a:pPr>
                <a:defRPr/>
              </a:pPr>
              <a:t>11</a:t>
            </a:fld>
            <a:endParaRPr lang="en-US" dirty="0"/>
          </a:p>
        </p:txBody>
      </p:sp>
      <p:sp>
        <p:nvSpPr>
          <p:cNvPr id="8" name="Text Placeholder 3"/>
          <p:cNvSpPr>
            <a:spLocks noGrp="1"/>
          </p:cNvSpPr>
          <p:nvPr>
            <p:ph type="body" sz="quarter" idx="11"/>
          </p:nvPr>
        </p:nvSpPr>
        <p:spPr/>
        <p:txBody>
          <a:bodyPr/>
          <a:lstStyle/>
          <a:p>
            <a:r>
              <a:rPr lang="en-US" dirty="0" smtClean="0"/>
              <a:t>Design Guidelines</a:t>
            </a:r>
            <a:endParaRPr lang="en-US" dirty="0"/>
          </a:p>
        </p:txBody>
      </p:sp>
      <p:sp>
        <p:nvSpPr>
          <p:cNvPr id="12" name="Rounded Rectangle 11"/>
          <p:cNvSpPr/>
          <p:nvPr/>
        </p:nvSpPr>
        <p:spPr>
          <a:xfrm>
            <a:off x="3028122" y="2680252"/>
            <a:ext cx="781878" cy="443948"/>
          </a:xfrm>
          <a:prstGeom prst="roundRect">
            <a:avLst/>
          </a:prstGeom>
          <a:noFill/>
          <a:ln w="38100">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075" name="Picture 3"/>
          <p:cNvPicPr>
            <a:picLocks noChangeAspect="1" noChangeArrowheads="1"/>
          </p:cNvPicPr>
          <p:nvPr/>
        </p:nvPicPr>
        <p:blipFill>
          <a:blip r:embed="rId4"/>
          <a:srcRect/>
          <a:stretch>
            <a:fillRect/>
          </a:stretch>
        </p:blipFill>
        <p:spPr bwMode="auto">
          <a:xfrm>
            <a:off x="3028122" y="4154990"/>
            <a:ext cx="4493551" cy="1244368"/>
          </a:xfrm>
          <a:prstGeom prst="rect">
            <a:avLst/>
          </a:prstGeom>
          <a:noFill/>
          <a:ln w="9525">
            <a:solidFill>
              <a:schemeClr val="accent1"/>
            </a:solidFill>
            <a:miter lim="800000"/>
            <a:headEnd/>
            <a:tailEnd/>
          </a:ln>
          <a:effectLst/>
        </p:spPr>
      </p:pic>
      <p:sp>
        <p:nvSpPr>
          <p:cNvPr id="14" name="Content Placeholder 1"/>
          <p:cNvSpPr>
            <a:spLocks noGrp="1"/>
          </p:cNvSpPr>
          <p:nvPr>
            <p:ph idx="1"/>
          </p:nvPr>
        </p:nvSpPr>
        <p:spPr>
          <a:xfrm>
            <a:off x="457200" y="4035288"/>
            <a:ext cx="3021496" cy="1364070"/>
          </a:xfrm>
        </p:spPr>
        <p:txBody>
          <a:bodyPr/>
          <a:lstStyle/>
          <a:p>
            <a:r>
              <a:rPr lang="en-US" dirty="0" smtClean="0"/>
              <a:t>Tools</a:t>
            </a:r>
          </a:p>
          <a:p>
            <a:r>
              <a:rPr lang="en-US" dirty="0" smtClean="0"/>
              <a:t>Options</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16182"/>
            <a:ext cx="8599040" cy="4999951"/>
          </a:xfrm>
        </p:spPr>
        <p:txBody>
          <a:bodyPr/>
          <a:lstStyle/>
          <a:p>
            <a:r>
              <a:rPr lang="en-US" dirty="0" smtClean="0">
                <a:sym typeface="Wingdings" pitchFamily="2" charset="2"/>
              </a:rPr>
              <a:t>In Options, scroll down to “Home Page” section. </a:t>
            </a:r>
          </a:p>
          <a:p>
            <a:r>
              <a:rPr lang="en-US" dirty="0" smtClean="0">
                <a:sym typeface="Wingdings" pitchFamily="2" charset="2"/>
              </a:rPr>
              <a:t>In the URL address, delete “home” and replace it with the name of the process map you want. </a:t>
            </a:r>
            <a:endParaRPr lang="en-US" sz="2000" dirty="0" smtClean="0">
              <a:sym typeface="Wingdings" pitchFamily="2" charset="2"/>
            </a:endParaRPr>
          </a:p>
          <a:p>
            <a:endParaRPr lang="en-US" dirty="0"/>
          </a:p>
        </p:txBody>
      </p:sp>
      <p:sp>
        <p:nvSpPr>
          <p:cNvPr id="3" name="Title 2"/>
          <p:cNvSpPr>
            <a:spLocks noGrp="1"/>
          </p:cNvSpPr>
          <p:nvPr>
            <p:ph type="title"/>
          </p:nvPr>
        </p:nvSpPr>
        <p:spPr>
          <a:xfrm>
            <a:off x="457200" y="608013"/>
            <a:ext cx="8229600" cy="708730"/>
          </a:xfrm>
        </p:spPr>
        <p:txBody>
          <a:bodyPr>
            <a:normAutofit/>
          </a:bodyPr>
          <a:lstStyle/>
          <a:p>
            <a:r>
              <a:rPr lang="en-US" dirty="0" smtClean="0"/>
              <a:t>Display Process Maps on Home Screen</a:t>
            </a:r>
            <a:endParaRPr lang="en-US" dirty="0"/>
          </a:p>
        </p:txBody>
      </p:sp>
      <p:sp>
        <p:nvSpPr>
          <p:cNvPr id="5" name="Slide Number Placeholder 4"/>
          <p:cNvSpPr>
            <a:spLocks noGrp="1"/>
          </p:cNvSpPr>
          <p:nvPr>
            <p:ph type="sldNum" sz="quarter" idx="12"/>
          </p:nvPr>
        </p:nvSpPr>
        <p:spPr/>
        <p:txBody>
          <a:bodyPr/>
          <a:lstStyle/>
          <a:p>
            <a:pPr>
              <a:defRPr/>
            </a:pPr>
            <a:fld id="{0163075A-BC7E-4229-9181-6A058B5BB981}" type="slidenum">
              <a:rPr lang="en-US" smtClean="0"/>
              <a:pPr>
                <a:defRPr/>
              </a:pPr>
              <a:t>12</a:t>
            </a:fld>
            <a:endParaRPr lang="en-US" dirty="0"/>
          </a:p>
        </p:txBody>
      </p:sp>
      <p:sp>
        <p:nvSpPr>
          <p:cNvPr id="8" name="Text Placeholder 3"/>
          <p:cNvSpPr>
            <a:spLocks noGrp="1"/>
          </p:cNvSpPr>
          <p:nvPr>
            <p:ph type="body" sz="quarter" idx="11"/>
          </p:nvPr>
        </p:nvSpPr>
        <p:spPr/>
        <p:txBody>
          <a:bodyPr/>
          <a:lstStyle/>
          <a:p>
            <a:r>
              <a:rPr lang="en-US" dirty="0" smtClean="0"/>
              <a:t>Design Guidelines</a:t>
            </a:r>
            <a:endParaRPr lang="en-US" dirty="0"/>
          </a:p>
        </p:txBody>
      </p:sp>
      <p:pic>
        <p:nvPicPr>
          <p:cNvPr id="1026" name="Picture 2"/>
          <p:cNvPicPr>
            <a:picLocks noChangeAspect="1" noChangeArrowheads="1"/>
          </p:cNvPicPr>
          <p:nvPr/>
        </p:nvPicPr>
        <p:blipFill>
          <a:blip r:embed="rId3"/>
          <a:srcRect/>
          <a:stretch>
            <a:fillRect/>
          </a:stretch>
        </p:blipFill>
        <p:spPr bwMode="auto">
          <a:xfrm>
            <a:off x="1403664" y="3663633"/>
            <a:ext cx="6292536" cy="2554948"/>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2" name="Rounded Rectangle 11"/>
          <p:cNvSpPr/>
          <p:nvPr/>
        </p:nvSpPr>
        <p:spPr>
          <a:xfrm>
            <a:off x="1447801" y="3551580"/>
            <a:ext cx="609600" cy="7620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ounded Rectangle 12"/>
          <p:cNvSpPr/>
          <p:nvPr/>
        </p:nvSpPr>
        <p:spPr>
          <a:xfrm>
            <a:off x="1403664" y="5613461"/>
            <a:ext cx="6292536" cy="757519"/>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3" name="Content Placeholder 2"/>
          <p:cNvSpPr>
            <a:spLocks noGrp="1"/>
          </p:cNvSpPr>
          <p:nvPr>
            <p:ph idx="1"/>
          </p:nvPr>
        </p:nvSpPr>
        <p:spPr/>
        <p:txBody>
          <a:bodyPr>
            <a:normAutofit lnSpcReduction="10000"/>
          </a:bodyPr>
          <a:lstStyle/>
          <a:p>
            <a:r>
              <a:rPr lang="en-US" dirty="0" smtClean="0"/>
              <a:t>Backup</a:t>
            </a:r>
          </a:p>
          <a:p>
            <a:r>
              <a:rPr lang="en-US" dirty="0" smtClean="0"/>
              <a:t>Process flow</a:t>
            </a:r>
          </a:p>
          <a:p>
            <a:pPr lvl="1"/>
            <a:r>
              <a:rPr lang="en-US" dirty="0" smtClean="0"/>
              <a:t>Left to right</a:t>
            </a:r>
          </a:p>
          <a:p>
            <a:pPr lvl="1"/>
            <a:r>
              <a:rPr lang="en-US" dirty="0" smtClean="0"/>
              <a:t>Top to bottom</a:t>
            </a:r>
          </a:p>
          <a:p>
            <a:r>
              <a:rPr lang="en-US" dirty="0" smtClean="0"/>
              <a:t>Nodes</a:t>
            </a:r>
          </a:p>
          <a:p>
            <a:pPr lvl="1"/>
            <a:r>
              <a:rPr lang="en-US" dirty="0" smtClean="0"/>
              <a:t>Do not have start/end nodes</a:t>
            </a:r>
          </a:p>
          <a:p>
            <a:pPr lvl="1"/>
            <a:r>
              <a:rPr lang="en-US" dirty="0" smtClean="0"/>
              <a:t>Use correct colors/styles</a:t>
            </a:r>
          </a:p>
          <a:p>
            <a:r>
              <a:rPr lang="en-US" dirty="0" smtClean="0"/>
              <a:t>Connectors</a:t>
            </a:r>
          </a:p>
          <a:p>
            <a:pPr lvl="1"/>
            <a:r>
              <a:rPr lang="en-US" dirty="0" smtClean="0"/>
              <a:t>Do not crisscross</a:t>
            </a:r>
          </a:p>
          <a:p>
            <a:pPr lvl="1"/>
            <a:r>
              <a:rPr lang="en-US" dirty="0" smtClean="0"/>
              <a:t>Use elbow connectors between rows if possible</a:t>
            </a:r>
          </a:p>
          <a:p>
            <a:pPr lvl="1"/>
            <a:r>
              <a:rPr lang="en-US" dirty="0" smtClean="0"/>
              <a:t>Reduce number of bends in one connector</a:t>
            </a:r>
          </a:p>
          <a:p>
            <a:pPr lvl="1"/>
            <a:endParaRPr lang="en-US" dirty="0" smtClean="0"/>
          </a:p>
          <a:p>
            <a:pPr lvl="1"/>
            <a:endParaRPr lang="en-US" dirty="0"/>
          </a:p>
        </p:txBody>
      </p:sp>
      <p:sp>
        <p:nvSpPr>
          <p:cNvPr id="4" name="Title 3"/>
          <p:cNvSpPr>
            <a:spLocks noGrp="1"/>
          </p:cNvSpPr>
          <p:nvPr>
            <p:ph type="title"/>
          </p:nvPr>
        </p:nvSpPr>
        <p:spPr/>
        <p:txBody>
          <a:bodyPr/>
          <a:lstStyle/>
          <a:p>
            <a:r>
              <a:rPr lang="en-US" dirty="0" smtClean="0"/>
              <a:t>Summary</a:t>
            </a:r>
            <a:endParaRPr lang="en-US" dirty="0"/>
          </a:p>
        </p:txBody>
      </p:sp>
      <p:sp>
        <p:nvSpPr>
          <p:cNvPr id="5" name="Text Placeholder 4"/>
          <p:cNvSpPr>
            <a:spLocks noGrp="1"/>
          </p:cNvSpPr>
          <p:nvPr>
            <p:ph type="body" sz="quarter" idx="11"/>
          </p:nvPr>
        </p:nvSpPr>
        <p:spPr/>
        <p:txBody>
          <a:bodyPr/>
          <a:lstStyle/>
          <a:p>
            <a:r>
              <a:rPr lang="en-US" dirty="0" smtClean="0"/>
              <a:t>Design Guidelines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3" name="Content Placeholder 2"/>
          <p:cNvSpPr>
            <a:spLocks noGrp="1"/>
          </p:cNvSpPr>
          <p:nvPr>
            <p:ph idx="1"/>
          </p:nvPr>
        </p:nvSpPr>
        <p:spPr/>
        <p:txBody>
          <a:bodyPr/>
          <a:lstStyle/>
          <a:p>
            <a:r>
              <a:rPr lang="en-US" dirty="0" smtClean="0"/>
              <a:t>Keep more than one Editor open at a time</a:t>
            </a:r>
          </a:p>
          <a:p>
            <a:r>
              <a:rPr lang="en-US" dirty="0" smtClean="0"/>
              <a:t>Reduce padding to make connectors fit better</a:t>
            </a:r>
          </a:p>
          <a:p>
            <a:r>
              <a:rPr lang="en-US" dirty="0" smtClean="0"/>
              <a:t>Set your favorite map as your home page</a:t>
            </a:r>
          </a:p>
          <a:p>
            <a:endParaRPr lang="en-US" dirty="0" smtClean="0"/>
          </a:p>
          <a:p>
            <a:pPr lvl="1"/>
            <a:endParaRPr lang="en-US" dirty="0" smtClean="0"/>
          </a:p>
          <a:p>
            <a:pPr lvl="1"/>
            <a:endParaRPr lang="en-US" dirty="0"/>
          </a:p>
        </p:txBody>
      </p:sp>
      <p:sp>
        <p:nvSpPr>
          <p:cNvPr id="4" name="Title 3"/>
          <p:cNvSpPr>
            <a:spLocks noGrp="1"/>
          </p:cNvSpPr>
          <p:nvPr>
            <p:ph type="title"/>
          </p:nvPr>
        </p:nvSpPr>
        <p:spPr/>
        <p:txBody>
          <a:bodyPr/>
          <a:lstStyle/>
          <a:p>
            <a:r>
              <a:rPr lang="en-US" dirty="0" smtClean="0"/>
              <a:t>Summary</a:t>
            </a:r>
            <a:endParaRPr lang="en-US" dirty="0"/>
          </a:p>
        </p:txBody>
      </p:sp>
      <p:sp>
        <p:nvSpPr>
          <p:cNvPr id="5" name="Text Placeholder 4"/>
          <p:cNvSpPr>
            <a:spLocks noGrp="1"/>
          </p:cNvSpPr>
          <p:nvPr>
            <p:ph type="body" sz="quarter" idx="11"/>
          </p:nvPr>
        </p:nvSpPr>
        <p:spPr/>
        <p:txBody>
          <a:bodyPr/>
          <a:lstStyle/>
          <a:p>
            <a:r>
              <a:rPr lang="en-US" dirty="0" smtClean="0"/>
              <a:t>Design Guidelines</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3" name="Content Placeholder 2"/>
          <p:cNvSpPr>
            <a:spLocks noGrp="1"/>
          </p:cNvSpPr>
          <p:nvPr>
            <p:ph idx="1"/>
          </p:nvPr>
        </p:nvSpPr>
        <p:spPr/>
        <p:txBody>
          <a:bodyPr/>
          <a:lstStyle/>
          <a:p>
            <a:r>
              <a:rPr lang="en-US" dirty="0" smtClean="0"/>
              <a:t>Open a process map for a process you want to edit</a:t>
            </a:r>
          </a:p>
          <a:p>
            <a:r>
              <a:rPr lang="en-US" dirty="0" smtClean="0"/>
              <a:t>Plan what you want to add/delete/modify:</a:t>
            </a:r>
          </a:p>
          <a:p>
            <a:pPr lvl="1"/>
            <a:r>
              <a:rPr lang="en-US" dirty="0" smtClean="0"/>
              <a:t>Steps</a:t>
            </a:r>
          </a:p>
          <a:p>
            <a:pPr lvl="1"/>
            <a:r>
              <a:rPr lang="en-US" dirty="0" smtClean="0"/>
              <a:t>Links</a:t>
            </a:r>
          </a:p>
          <a:p>
            <a:r>
              <a:rPr lang="en-US" dirty="0" smtClean="0"/>
              <a:t>Gather any existing training materials and post them on a shared server</a:t>
            </a:r>
            <a:endParaRPr lang="en-US" dirty="0"/>
          </a:p>
        </p:txBody>
      </p:sp>
      <p:sp>
        <p:nvSpPr>
          <p:cNvPr id="4" name="Title 3"/>
          <p:cNvSpPr>
            <a:spLocks noGrp="1"/>
          </p:cNvSpPr>
          <p:nvPr>
            <p:ph type="title"/>
          </p:nvPr>
        </p:nvSpPr>
        <p:spPr/>
        <p:txBody>
          <a:bodyPr/>
          <a:lstStyle/>
          <a:p>
            <a:r>
              <a:rPr lang="en-US" dirty="0" smtClean="0"/>
              <a:t>Assignment</a:t>
            </a:r>
            <a:endParaRPr lang="en-US" dirty="0"/>
          </a:p>
        </p:txBody>
      </p:sp>
      <p:sp>
        <p:nvSpPr>
          <p:cNvPr id="5" name="Text Placeholder 4"/>
          <p:cNvSpPr>
            <a:spLocks noGrp="1"/>
          </p:cNvSpPr>
          <p:nvPr>
            <p:ph type="body" sz="quarter" idx="11"/>
          </p:nvPr>
        </p:nvSpPr>
        <p:spPr/>
        <p:txBody>
          <a:bodyPr/>
          <a:lstStyle/>
          <a:p>
            <a:r>
              <a:rPr lang="en-US" dirty="0" smtClean="0"/>
              <a:t>Process Editor Training	</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4" name="Title 3"/>
          <p:cNvSpPr>
            <a:spLocks noGrp="1"/>
          </p:cNvSpPr>
          <p:nvPr>
            <p:ph type="title"/>
          </p:nvPr>
        </p:nvSpPr>
        <p:spPr/>
        <p:txBody>
          <a:bodyPr/>
          <a:lstStyle/>
          <a:p>
            <a:r>
              <a:rPr lang="en-US" dirty="0" smtClean="0"/>
              <a:t>Back Up Your Process Maps</a:t>
            </a:r>
            <a:endParaRPr lang="en-US" dirty="0"/>
          </a:p>
        </p:txBody>
      </p:sp>
      <p:sp>
        <p:nvSpPr>
          <p:cNvPr id="5" name="Text Placeholder 4"/>
          <p:cNvSpPr>
            <a:spLocks noGrp="1"/>
          </p:cNvSpPr>
          <p:nvPr>
            <p:ph type="body" sz="quarter" idx="11"/>
          </p:nvPr>
        </p:nvSpPr>
        <p:spPr/>
        <p:txBody>
          <a:bodyPr/>
          <a:lstStyle/>
          <a:p>
            <a:r>
              <a:rPr lang="en-US" dirty="0" smtClean="0"/>
              <a:t>Design Guidelines</a:t>
            </a:r>
            <a:endParaRPr lang="en-US" dirty="0"/>
          </a:p>
        </p:txBody>
      </p:sp>
      <p:sp>
        <p:nvSpPr>
          <p:cNvPr id="11" name="Content Placeholder 2"/>
          <p:cNvSpPr>
            <a:spLocks noGrp="1"/>
          </p:cNvSpPr>
          <p:nvPr>
            <p:ph idx="1"/>
          </p:nvPr>
        </p:nvSpPr>
        <p:spPr>
          <a:xfrm>
            <a:off x="457200" y="1316182"/>
            <a:ext cx="8229600" cy="5144073"/>
          </a:xfrm>
        </p:spPr>
        <p:txBody>
          <a:bodyPr>
            <a:normAutofit/>
          </a:bodyPr>
          <a:lstStyle/>
          <a:p>
            <a:r>
              <a:rPr lang="en-US" dirty="0" smtClean="0"/>
              <a:t>Find xml files for your version of QAD Enterprise Applications</a:t>
            </a:r>
          </a:p>
          <a:p>
            <a:pPr>
              <a:buNone/>
            </a:pPr>
            <a:endParaRPr lang="en-US" dirty="0" smtClean="0"/>
          </a:p>
          <a:p>
            <a:pPr>
              <a:buNone/>
            </a:pPr>
            <a:endParaRPr lang="en-US" sz="800" dirty="0" smtClean="0"/>
          </a:p>
          <a:p>
            <a:pPr lvl="1">
              <a:spcBef>
                <a:spcPts val="4200"/>
              </a:spcBef>
            </a:pPr>
            <a:r>
              <a:rPr lang="en-US" sz="2600" dirty="0" smtClean="0"/>
              <a:t>eB2.1 = SE</a:t>
            </a:r>
          </a:p>
          <a:p>
            <a:pPr lvl="1"/>
            <a:r>
              <a:rPr lang="en-US" sz="2600" dirty="0" smtClean="0"/>
              <a:t>eB3 </a:t>
            </a:r>
            <a:r>
              <a:rPr lang="en-US" dirty="0" smtClean="0"/>
              <a:t>= EE</a:t>
            </a:r>
          </a:p>
          <a:p>
            <a:pPr>
              <a:spcBef>
                <a:spcPts val="2400"/>
              </a:spcBef>
            </a:pPr>
            <a:r>
              <a:rPr lang="en-US" dirty="0" smtClean="0"/>
              <a:t>Copy files to another folder as a backup</a:t>
            </a:r>
          </a:p>
          <a:p>
            <a:pPr>
              <a:spcBef>
                <a:spcPts val="600"/>
              </a:spcBef>
            </a:pPr>
            <a:r>
              <a:rPr lang="en-US" dirty="0" smtClean="0"/>
              <a:t>See Appendix of this training for more info</a:t>
            </a:r>
            <a:endParaRPr lang="en-US" dirty="0"/>
          </a:p>
        </p:txBody>
      </p:sp>
      <p:grpSp>
        <p:nvGrpSpPr>
          <p:cNvPr id="9" name="Group 8"/>
          <p:cNvGrpSpPr/>
          <p:nvPr/>
        </p:nvGrpSpPr>
        <p:grpSpPr>
          <a:xfrm>
            <a:off x="1006073" y="2408805"/>
            <a:ext cx="5916567" cy="755876"/>
            <a:chOff x="1006073" y="2408805"/>
            <a:chExt cx="5916567" cy="755876"/>
          </a:xfrm>
        </p:grpSpPr>
        <p:pic>
          <p:nvPicPr>
            <p:cNvPr id="1026" name="Picture 2"/>
            <p:cNvPicPr>
              <a:picLocks noChangeAspect="1" noChangeArrowheads="1"/>
            </p:cNvPicPr>
            <p:nvPr/>
          </p:nvPicPr>
          <p:blipFill>
            <a:blip r:embed="rId3"/>
            <a:srcRect/>
            <a:stretch>
              <a:fillRect/>
            </a:stretch>
          </p:blipFill>
          <p:spPr bwMode="auto">
            <a:xfrm>
              <a:off x="1006073" y="2408805"/>
              <a:ext cx="3023504" cy="755876"/>
            </a:xfrm>
            <a:prstGeom prst="rect">
              <a:avLst/>
            </a:prstGeom>
            <a:noFill/>
            <a:ln w="9525">
              <a:solidFill>
                <a:schemeClr val="accent1"/>
              </a:solid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5589238" y="2408805"/>
              <a:ext cx="1333402" cy="732064"/>
            </a:xfrm>
            <a:prstGeom prst="rect">
              <a:avLst/>
            </a:prstGeom>
            <a:noFill/>
            <a:ln w="9525">
              <a:noFill/>
              <a:miter lim="800000"/>
              <a:headEnd/>
              <a:tailEnd/>
            </a:ln>
            <a:effectLst/>
          </p:spPr>
        </p:pic>
        <p:sp>
          <p:nvSpPr>
            <p:cNvPr id="8" name="TextBox 7"/>
            <p:cNvSpPr txBox="1"/>
            <p:nvPr/>
          </p:nvSpPr>
          <p:spPr>
            <a:xfrm>
              <a:off x="4495800" y="2525133"/>
              <a:ext cx="808264" cy="523220"/>
            </a:xfrm>
            <a:prstGeom prst="rect">
              <a:avLst/>
            </a:prstGeom>
            <a:noFill/>
          </p:spPr>
          <p:txBody>
            <a:bodyPr wrap="square" rtlCol="0">
              <a:spAutoFit/>
            </a:bodyPr>
            <a:lstStyle/>
            <a:p>
              <a:r>
                <a:rPr lang="en-US" sz="2800" b="1" dirty="0" smtClean="0"/>
                <a:t> . . . </a:t>
              </a:r>
              <a:endParaRPr lang="en-US" sz="2800" b="1" dirty="0"/>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p:txBody>
          <a:bodyPr/>
          <a:lstStyle/>
          <a:p>
            <a:r>
              <a:rPr lang="en-US" dirty="0" smtClean="0"/>
              <a:t>Design Guidelines</a:t>
            </a:r>
            <a:endParaRPr lang="en-US" dirty="0"/>
          </a:p>
        </p:txBody>
      </p:sp>
      <p:sp>
        <p:nvSpPr>
          <p:cNvPr id="5" name="Slide Number Placeholder 4"/>
          <p:cNvSpPr>
            <a:spLocks noGrp="1"/>
          </p:cNvSpPr>
          <p:nvPr>
            <p:ph type="sldNum" sz="quarter" idx="12"/>
          </p:nvPr>
        </p:nvSpPr>
        <p:spPr/>
        <p:txBody>
          <a:bodyPr/>
          <a:lstStyle/>
          <a:p>
            <a:fld id="{4E183EC4-520D-4DB7-A6DB-662FEDE598F2}" type="slidenum">
              <a:rPr lang="en-US" smtClean="0"/>
              <a:pPr/>
              <a:t>3</a:t>
            </a:fld>
            <a:endParaRPr lang="en-US" dirty="0"/>
          </a:p>
        </p:txBody>
      </p:sp>
      <p:sp>
        <p:nvSpPr>
          <p:cNvPr id="11" name="Left Brace 10"/>
          <p:cNvSpPr/>
          <p:nvPr/>
        </p:nvSpPr>
        <p:spPr>
          <a:xfrm>
            <a:off x="2209800" y="2438400"/>
            <a:ext cx="304800" cy="2057400"/>
          </a:xfrm>
          <a:prstGeom prst="leftBrace">
            <a:avLst/>
          </a:prstGeom>
          <a:ln w="28575">
            <a:solidFill>
              <a:srgbClr val="FFC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TextBox 11"/>
          <p:cNvSpPr txBox="1"/>
          <p:nvPr/>
        </p:nvSpPr>
        <p:spPr>
          <a:xfrm>
            <a:off x="488942" y="2931885"/>
            <a:ext cx="1683657" cy="1569660"/>
          </a:xfrm>
          <a:prstGeom prst="rect">
            <a:avLst/>
          </a:prstGeom>
          <a:noFill/>
        </p:spPr>
        <p:txBody>
          <a:bodyPr wrap="square" rtlCol="0">
            <a:spAutoFit/>
          </a:bodyPr>
          <a:lstStyle/>
          <a:p>
            <a:pPr algn="ctr"/>
            <a:r>
              <a:rPr lang="en-US" sz="2400" dirty="0" smtClean="0">
                <a:solidFill>
                  <a:schemeClr val="accent1">
                    <a:lumMod val="75000"/>
                  </a:schemeClr>
                </a:solidFill>
              </a:rPr>
              <a:t>Inputs from other processes</a:t>
            </a:r>
            <a:endParaRPr lang="en-US" sz="2400" dirty="0">
              <a:solidFill>
                <a:schemeClr val="accent1">
                  <a:lumMod val="75000"/>
                </a:schemeClr>
              </a:solidFill>
            </a:endParaRPr>
          </a:p>
        </p:txBody>
      </p:sp>
      <p:sp>
        <p:nvSpPr>
          <p:cNvPr id="13" name="Down Arrow 12"/>
          <p:cNvSpPr/>
          <p:nvPr/>
        </p:nvSpPr>
        <p:spPr>
          <a:xfrm rot="5400000">
            <a:off x="6030686" y="3570514"/>
            <a:ext cx="348342" cy="827315"/>
          </a:xfrm>
          <a:prstGeom prst="downArrow">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6858000" y="3657600"/>
            <a:ext cx="1683657" cy="1200329"/>
          </a:xfrm>
          <a:prstGeom prst="rect">
            <a:avLst/>
          </a:prstGeom>
          <a:noFill/>
        </p:spPr>
        <p:txBody>
          <a:bodyPr wrap="square" rtlCol="0">
            <a:spAutoFit/>
          </a:bodyPr>
          <a:lstStyle/>
          <a:p>
            <a:pPr algn="ctr"/>
            <a:r>
              <a:rPr lang="en-US" sz="2400" dirty="0" smtClean="0">
                <a:solidFill>
                  <a:schemeClr val="accent1">
                    <a:lumMod val="75000"/>
                  </a:schemeClr>
                </a:solidFill>
              </a:rPr>
              <a:t>Outputs to other processes</a:t>
            </a:r>
            <a:endParaRPr lang="en-US" sz="2400" dirty="0">
              <a:solidFill>
                <a:schemeClr val="accent1">
                  <a:lumMod val="75000"/>
                </a:schemeClr>
              </a:solidFill>
            </a:endParaRPr>
          </a:p>
        </p:txBody>
      </p:sp>
      <p:sp>
        <p:nvSpPr>
          <p:cNvPr id="10" name="Title 2"/>
          <p:cNvSpPr>
            <a:spLocks noGrp="1"/>
          </p:cNvSpPr>
          <p:nvPr>
            <p:ph type="title"/>
          </p:nvPr>
        </p:nvSpPr>
        <p:spPr>
          <a:xfrm>
            <a:off x="457200" y="607452"/>
            <a:ext cx="8229600" cy="708730"/>
          </a:xfrm>
        </p:spPr>
        <p:txBody>
          <a:bodyPr/>
          <a:lstStyle/>
          <a:p>
            <a:r>
              <a:rPr lang="en-US" dirty="0" smtClean="0"/>
              <a:t>Process Inputs &amp; Outputs</a:t>
            </a:r>
            <a:endParaRPr lang="en-US" dirty="0"/>
          </a:p>
        </p:txBody>
      </p:sp>
      <p:pic>
        <p:nvPicPr>
          <p:cNvPr id="2051" name="Picture 3"/>
          <p:cNvPicPr>
            <a:picLocks noChangeAspect="1" noChangeArrowheads="1"/>
          </p:cNvPicPr>
          <p:nvPr/>
        </p:nvPicPr>
        <p:blipFill>
          <a:blip r:embed="rId3"/>
          <a:srcRect/>
          <a:stretch>
            <a:fillRect/>
          </a:stretch>
        </p:blipFill>
        <p:spPr bwMode="auto">
          <a:xfrm>
            <a:off x="2590800" y="2514600"/>
            <a:ext cx="3114830" cy="18746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3"/>
          <a:srcRect/>
          <a:stretch>
            <a:fillRect/>
          </a:stretch>
        </p:blipFill>
        <p:spPr bwMode="auto">
          <a:xfrm>
            <a:off x="470323" y="1352758"/>
            <a:ext cx="8120173" cy="4643184"/>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5" name="Slide Number Placeholder 4"/>
          <p:cNvSpPr>
            <a:spLocks noGrp="1"/>
          </p:cNvSpPr>
          <p:nvPr>
            <p:ph type="sldNum" sz="quarter" idx="12"/>
          </p:nvPr>
        </p:nvSpPr>
        <p:spPr/>
        <p:txBody>
          <a:bodyPr/>
          <a:lstStyle/>
          <a:p>
            <a:fld id="{4E183EC4-520D-4DB7-A6DB-662FEDE598F2}" type="slidenum">
              <a:rPr lang="en-US" smtClean="0"/>
              <a:pPr/>
              <a:t>4</a:t>
            </a:fld>
            <a:endParaRPr lang="en-US" dirty="0"/>
          </a:p>
        </p:txBody>
      </p:sp>
      <p:sp>
        <p:nvSpPr>
          <p:cNvPr id="13" name="Down Arrow 12"/>
          <p:cNvSpPr/>
          <p:nvPr/>
        </p:nvSpPr>
        <p:spPr>
          <a:xfrm rot="16200000">
            <a:off x="4753864" y="-1052322"/>
            <a:ext cx="382493" cy="5229230"/>
          </a:xfrm>
          <a:prstGeom prst="downArrow">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2"/>
          <p:cNvSpPr>
            <a:spLocks noGrp="1"/>
          </p:cNvSpPr>
          <p:nvPr>
            <p:ph type="title"/>
          </p:nvPr>
        </p:nvSpPr>
        <p:spPr>
          <a:xfrm>
            <a:off x="457200" y="607452"/>
            <a:ext cx="8229600" cy="708730"/>
          </a:xfrm>
        </p:spPr>
        <p:txBody>
          <a:bodyPr/>
          <a:lstStyle/>
          <a:p>
            <a:r>
              <a:rPr lang="en-US" dirty="0" smtClean="0"/>
              <a:t>Flow of Process Maps</a:t>
            </a:r>
            <a:endParaRPr lang="en-US" dirty="0"/>
          </a:p>
        </p:txBody>
      </p:sp>
      <p:sp>
        <p:nvSpPr>
          <p:cNvPr id="8" name="Text Placeholder 3"/>
          <p:cNvSpPr>
            <a:spLocks noGrp="1"/>
          </p:cNvSpPr>
          <p:nvPr>
            <p:ph type="body" sz="quarter" idx="11"/>
          </p:nvPr>
        </p:nvSpPr>
        <p:spPr/>
        <p:txBody>
          <a:bodyPr/>
          <a:lstStyle/>
          <a:p>
            <a:r>
              <a:rPr lang="en-US" dirty="0" smtClean="0"/>
              <a:t>Design Guidelines</a:t>
            </a:r>
            <a:endParaRPr lang="en-US" dirty="0"/>
          </a:p>
        </p:txBody>
      </p:sp>
      <p:sp>
        <p:nvSpPr>
          <p:cNvPr id="10" name="Down Arrow 9"/>
          <p:cNvSpPr/>
          <p:nvPr/>
        </p:nvSpPr>
        <p:spPr>
          <a:xfrm>
            <a:off x="206246" y="2267712"/>
            <a:ext cx="382493" cy="3069544"/>
          </a:xfrm>
          <a:prstGeom prst="downArrow">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3" name="Content Placeholder 2"/>
          <p:cNvSpPr>
            <a:spLocks noGrp="1"/>
          </p:cNvSpPr>
          <p:nvPr>
            <p:ph idx="1"/>
          </p:nvPr>
        </p:nvSpPr>
        <p:spPr>
          <a:xfrm>
            <a:off x="457200" y="1316182"/>
            <a:ext cx="8229600" cy="4126675"/>
          </a:xfrm>
        </p:spPr>
        <p:txBody>
          <a:bodyPr>
            <a:normAutofit/>
          </a:bodyPr>
          <a:lstStyle/>
          <a:p>
            <a:r>
              <a:rPr lang="en-US" dirty="0" smtClean="0"/>
              <a:t>Don’t make start and end nodes</a:t>
            </a:r>
          </a:p>
          <a:p>
            <a:endParaRPr lang="en-US" dirty="0" smtClean="0"/>
          </a:p>
          <a:p>
            <a:endParaRPr lang="en-US" dirty="0" smtClean="0"/>
          </a:p>
          <a:p>
            <a:pPr>
              <a:buNone/>
            </a:pPr>
            <a:endParaRPr lang="en-US" dirty="0" smtClean="0"/>
          </a:p>
          <a:p>
            <a:pPr>
              <a:buNone/>
            </a:pPr>
            <a:endParaRPr lang="en-US" dirty="0" smtClean="0"/>
          </a:p>
          <a:p>
            <a:r>
              <a:rPr lang="en-US" dirty="0" smtClean="0"/>
              <a:t>Use the right color</a:t>
            </a:r>
            <a:endParaRPr lang="en-US" dirty="0"/>
          </a:p>
        </p:txBody>
      </p:sp>
      <p:sp>
        <p:nvSpPr>
          <p:cNvPr id="4" name="Title 3"/>
          <p:cNvSpPr>
            <a:spLocks noGrp="1"/>
          </p:cNvSpPr>
          <p:nvPr>
            <p:ph type="title"/>
          </p:nvPr>
        </p:nvSpPr>
        <p:spPr/>
        <p:txBody>
          <a:bodyPr/>
          <a:lstStyle/>
          <a:p>
            <a:r>
              <a:rPr lang="en-US" dirty="0" smtClean="0"/>
              <a:t>Nodes</a:t>
            </a:r>
            <a:endParaRPr lang="en-US" dirty="0"/>
          </a:p>
        </p:txBody>
      </p:sp>
      <p:sp>
        <p:nvSpPr>
          <p:cNvPr id="5" name="Text Placeholder 4"/>
          <p:cNvSpPr>
            <a:spLocks noGrp="1"/>
          </p:cNvSpPr>
          <p:nvPr>
            <p:ph type="body" sz="quarter" idx="11"/>
          </p:nvPr>
        </p:nvSpPr>
        <p:spPr/>
        <p:txBody>
          <a:bodyPr/>
          <a:lstStyle/>
          <a:p>
            <a:r>
              <a:rPr lang="en-US" dirty="0" smtClean="0"/>
              <a:t>Design Guidelines</a:t>
            </a:r>
            <a:endParaRPr lang="en-US" dirty="0"/>
          </a:p>
        </p:txBody>
      </p:sp>
      <p:grpSp>
        <p:nvGrpSpPr>
          <p:cNvPr id="6" name="Group 32"/>
          <p:cNvGrpSpPr/>
          <p:nvPr/>
        </p:nvGrpSpPr>
        <p:grpSpPr>
          <a:xfrm>
            <a:off x="2862753" y="1984549"/>
            <a:ext cx="2686942" cy="1477108"/>
            <a:chOff x="5514523" y="1315349"/>
            <a:chExt cx="2686942" cy="1477108"/>
          </a:xfrm>
        </p:grpSpPr>
        <p:sp>
          <p:nvSpPr>
            <p:cNvPr id="7" name="Rounded Rectangle 6"/>
            <p:cNvSpPr/>
            <p:nvPr/>
          </p:nvSpPr>
          <p:spPr>
            <a:xfrm>
              <a:off x="5514523" y="1751457"/>
              <a:ext cx="970671" cy="569722"/>
            </a:xfrm>
            <a:prstGeom prst="round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Start</a:t>
              </a:r>
              <a:endParaRPr lang="en-US" dirty="0"/>
            </a:p>
          </p:txBody>
        </p:sp>
        <p:sp>
          <p:nvSpPr>
            <p:cNvPr id="8" name="Rounded Rectangle 7"/>
            <p:cNvSpPr/>
            <p:nvPr/>
          </p:nvSpPr>
          <p:spPr>
            <a:xfrm>
              <a:off x="7230794" y="1751457"/>
              <a:ext cx="970671" cy="569722"/>
            </a:xfrm>
            <a:prstGeom prst="round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End</a:t>
              </a:r>
              <a:endParaRPr lang="en-US" dirty="0"/>
            </a:p>
          </p:txBody>
        </p:sp>
        <p:cxnSp>
          <p:nvCxnSpPr>
            <p:cNvPr id="9" name="Straight Arrow Connector 8"/>
            <p:cNvCxnSpPr>
              <a:stCxn id="7" idx="3"/>
              <a:endCxn id="8" idx="1"/>
            </p:cNvCxnSpPr>
            <p:nvPr/>
          </p:nvCxnSpPr>
          <p:spPr>
            <a:xfrm>
              <a:off x="6485194" y="2036318"/>
              <a:ext cx="745600" cy="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quot;No&quot; Symbol 9"/>
            <p:cNvSpPr/>
            <p:nvPr/>
          </p:nvSpPr>
          <p:spPr>
            <a:xfrm>
              <a:off x="6121506" y="1315349"/>
              <a:ext cx="1472703" cy="1477108"/>
            </a:xfrm>
            <a:prstGeom prst="noSmoking">
              <a:avLst>
                <a:gd name="adj" fmla="val 4382"/>
              </a:avLst>
            </a:prstGeom>
            <a:solidFill>
              <a:srgbClr val="FF0000">
                <a:alpha val="25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pic>
        <p:nvPicPr>
          <p:cNvPr id="11" name="Picture 2"/>
          <p:cNvPicPr>
            <a:picLocks noChangeAspect="1" noChangeArrowheads="1"/>
          </p:cNvPicPr>
          <p:nvPr/>
        </p:nvPicPr>
        <p:blipFill>
          <a:blip r:embed="rId3"/>
          <a:srcRect r="57058"/>
          <a:stretch>
            <a:fillRect/>
          </a:stretch>
        </p:blipFill>
        <p:spPr bwMode="auto">
          <a:xfrm>
            <a:off x="838351" y="4898571"/>
            <a:ext cx="7481346" cy="7330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a:srcRect/>
          <a:stretch>
            <a:fillRect/>
          </a:stretch>
        </p:blipFill>
        <p:spPr bwMode="auto">
          <a:xfrm>
            <a:off x="1265745" y="4506025"/>
            <a:ext cx="2013367" cy="1415193"/>
          </a:xfrm>
          <a:prstGeom prst="rect">
            <a:avLst/>
          </a:prstGeom>
          <a:noFill/>
          <a:ln w="9525">
            <a:noFill/>
            <a:miter lim="800000"/>
            <a:headEnd/>
            <a:tailEnd/>
          </a:ln>
        </p:spPr>
      </p:pic>
      <p:pic>
        <p:nvPicPr>
          <p:cNvPr id="1026" name="Picture 2"/>
          <p:cNvPicPr>
            <a:picLocks noChangeAspect="1" noChangeArrowheads="1"/>
          </p:cNvPicPr>
          <p:nvPr/>
        </p:nvPicPr>
        <p:blipFill>
          <a:blip r:embed="rId4"/>
          <a:srcRect/>
          <a:stretch>
            <a:fillRect/>
          </a:stretch>
        </p:blipFill>
        <p:spPr bwMode="auto">
          <a:xfrm>
            <a:off x="4557131" y="1316182"/>
            <a:ext cx="4129669" cy="4544172"/>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4" name="Title 3"/>
          <p:cNvSpPr>
            <a:spLocks noGrp="1"/>
          </p:cNvSpPr>
          <p:nvPr>
            <p:ph type="title"/>
          </p:nvPr>
        </p:nvSpPr>
        <p:spPr/>
        <p:txBody>
          <a:bodyPr/>
          <a:lstStyle/>
          <a:p>
            <a:r>
              <a:rPr lang="en-US" dirty="0" smtClean="0"/>
              <a:t>Dash Width</a:t>
            </a:r>
            <a:endParaRPr lang="en-US" dirty="0"/>
          </a:p>
        </p:txBody>
      </p:sp>
      <p:sp>
        <p:nvSpPr>
          <p:cNvPr id="5" name="Text Placeholder 4"/>
          <p:cNvSpPr>
            <a:spLocks noGrp="1"/>
          </p:cNvSpPr>
          <p:nvPr>
            <p:ph type="body" sz="quarter" idx="11"/>
          </p:nvPr>
        </p:nvSpPr>
        <p:spPr/>
        <p:txBody>
          <a:bodyPr/>
          <a:lstStyle/>
          <a:p>
            <a:r>
              <a:rPr lang="en-US" dirty="0" smtClean="0"/>
              <a:t>Design Guidelines</a:t>
            </a:r>
            <a:endParaRPr lang="en-US" dirty="0"/>
          </a:p>
        </p:txBody>
      </p:sp>
      <p:sp>
        <p:nvSpPr>
          <p:cNvPr id="8" name="Rounded Rectangle 7"/>
          <p:cNvSpPr/>
          <p:nvPr/>
        </p:nvSpPr>
        <p:spPr>
          <a:xfrm>
            <a:off x="4396106" y="5017824"/>
            <a:ext cx="1636204" cy="3810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p>
        </p:txBody>
      </p:sp>
      <p:pic>
        <p:nvPicPr>
          <p:cNvPr id="1029" name="Picture 5"/>
          <p:cNvPicPr>
            <a:picLocks noChangeAspect="1" noChangeArrowheads="1"/>
          </p:cNvPicPr>
          <p:nvPr/>
        </p:nvPicPr>
        <p:blipFill>
          <a:blip r:embed="rId5"/>
          <a:srcRect/>
          <a:stretch>
            <a:fillRect/>
          </a:stretch>
        </p:blipFill>
        <p:spPr bwMode="auto">
          <a:xfrm>
            <a:off x="1255594" y="2985924"/>
            <a:ext cx="2089353" cy="1469752"/>
          </a:xfrm>
          <a:prstGeom prst="rect">
            <a:avLst/>
          </a:prstGeom>
          <a:noFill/>
          <a:ln w="9525">
            <a:noFill/>
            <a:miter lim="800000"/>
            <a:headEnd/>
            <a:tailEnd/>
          </a:ln>
        </p:spPr>
      </p:pic>
      <p:sp>
        <p:nvSpPr>
          <p:cNvPr id="14" name="TextBox 13"/>
          <p:cNvSpPr txBox="1"/>
          <p:nvPr/>
        </p:nvSpPr>
        <p:spPr>
          <a:xfrm>
            <a:off x="1692320" y="5019420"/>
            <a:ext cx="1181734" cy="461665"/>
          </a:xfrm>
          <a:prstGeom prst="rect">
            <a:avLst/>
          </a:prstGeom>
          <a:noFill/>
        </p:spPr>
        <p:txBody>
          <a:bodyPr wrap="none" rtlCol="0">
            <a:spAutoFit/>
          </a:bodyPr>
          <a:lstStyle/>
          <a:p>
            <a:r>
              <a:rPr lang="en-US" sz="2400" b="1" dirty="0" smtClean="0"/>
              <a:t>Dash 2</a:t>
            </a:r>
            <a:endParaRPr lang="en-US" sz="2400" b="1" dirty="0"/>
          </a:p>
        </p:txBody>
      </p:sp>
      <p:pic>
        <p:nvPicPr>
          <p:cNvPr id="1030" name="Picture 6"/>
          <p:cNvPicPr>
            <a:picLocks noChangeAspect="1" noChangeArrowheads="1"/>
          </p:cNvPicPr>
          <p:nvPr/>
        </p:nvPicPr>
        <p:blipFill>
          <a:blip r:embed="rId6"/>
          <a:srcRect/>
          <a:stretch>
            <a:fillRect/>
          </a:stretch>
        </p:blipFill>
        <p:spPr bwMode="auto">
          <a:xfrm>
            <a:off x="1285936" y="1406624"/>
            <a:ext cx="2031716" cy="1440933"/>
          </a:xfrm>
          <a:prstGeom prst="rect">
            <a:avLst/>
          </a:prstGeom>
          <a:noFill/>
          <a:ln w="9525">
            <a:noFill/>
            <a:miter lim="800000"/>
            <a:headEnd/>
            <a:tailEnd/>
          </a:ln>
        </p:spPr>
      </p:pic>
      <p:sp>
        <p:nvSpPr>
          <p:cNvPr id="15" name="TextBox 14"/>
          <p:cNvSpPr txBox="1"/>
          <p:nvPr/>
        </p:nvSpPr>
        <p:spPr>
          <a:xfrm>
            <a:off x="1692320" y="1920400"/>
            <a:ext cx="1186543" cy="461665"/>
          </a:xfrm>
          <a:prstGeom prst="rect">
            <a:avLst/>
          </a:prstGeom>
          <a:noFill/>
        </p:spPr>
        <p:txBody>
          <a:bodyPr wrap="none" rtlCol="0">
            <a:spAutoFit/>
          </a:bodyPr>
          <a:lstStyle/>
          <a:p>
            <a:r>
              <a:rPr lang="en-US" sz="2400" b="1" dirty="0" smtClean="0"/>
              <a:t>Dash 0</a:t>
            </a:r>
            <a:endParaRPr lang="en-US" sz="2400" b="1" dirty="0"/>
          </a:p>
        </p:txBody>
      </p:sp>
      <p:sp>
        <p:nvSpPr>
          <p:cNvPr id="12" name="TextBox 11"/>
          <p:cNvSpPr txBox="1"/>
          <p:nvPr/>
        </p:nvSpPr>
        <p:spPr>
          <a:xfrm>
            <a:off x="1692320" y="3489920"/>
            <a:ext cx="1181734" cy="461665"/>
          </a:xfrm>
          <a:prstGeom prst="rect">
            <a:avLst/>
          </a:prstGeom>
          <a:noFill/>
        </p:spPr>
        <p:txBody>
          <a:bodyPr wrap="none" rtlCol="0">
            <a:spAutoFit/>
          </a:bodyPr>
          <a:lstStyle/>
          <a:p>
            <a:r>
              <a:rPr lang="en-US" sz="2400" b="1" dirty="0" smtClean="0"/>
              <a:t>Dash 5</a:t>
            </a:r>
            <a:endParaRPr lang="en-US" sz="24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Title 1"/>
          <p:cNvSpPr>
            <a:spLocks noGrp="1"/>
          </p:cNvSpPr>
          <p:nvPr>
            <p:ph type="title" idx="4294967295"/>
          </p:nvPr>
        </p:nvSpPr>
        <p:spPr/>
        <p:txBody>
          <a:bodyPr/>
          <a:lstStyle/>
          <a:p>
            <a:r>
              <a:rPr lang="en-US" dirty="0" smtClean="0"/>
              <a:t>Connectors</a:t>
            </a:r>
            <a:endParaRPr lang="en-US" dirty="0"/>
          </a:p>
        </p:txBody>
      </p:sp>
      <p:sp>
        <p:nvSpPr>
          <p:cNvPr id="13315" name="Content Placeholder 2"/>
          <p:cNvSpPr>
            <a:spLocks noGrp="1"/>
          </p:cNvSpPr>
          <p:nvPr>
            <p:ph idx="4294967295"/>
          </p:nvPr>
        </p:nvSpPr>
        <p:spPr/>
        <p:txBody>
          <a:bodyPr/>
          <a:lstStyle/>
          <a:p>
            <a:endParaRPr lang="en-US" dirty="0"/>
          </a:p>
          <a:p>
            <a:endParaRPr lang="en-US" dirty="0"/>
          </a:p>
        </p:txBody>
      </p:sp>
      <p:sp>
        <p:nvSpPr>
          <p:cNvPr id="8" name="Text Placeholder 3"/>
          <p:cNvSpPr txBox="1">
            <a:spLocks/>
          </p:cNvSpPr>
          <p:nvPr/>
        </p:nvSpPr>
        <p:spPr>
          <a:xfrm>
            <a:off x="457200" y="179388"/>
            <a:ext cx="8229600" cy="428625"/>
          </a:xfrm>
          <a:prstGeom prst="rect">
            <a:avLst/>
          </a:prstGeom>
        </p:spPr>
        <p:txBody>
          <a:bodyPr/>
          <a:lstStyle/>
          <a:p>
            <a:pPr lvl="0" eaLnBrk="0" hangingPunct="0">
              <a:spcBef>
                <a:spcPct val="20000"/>
              </a:spcBef>
              <a:buClr>
                <a:srgbClr val="F79646"/>
              </a:buClr>
              <a:defRPr/>
            </a:pPr>
            <a:r>
              <a:rPr lang="en-US" sz="2000" b="1" dirty="0" smtClean="0">
                <a:solidFill>
                  <a:srgbClr val="4F81BD"/>
                </a:solidFill>
                <a:ea typeface="Century Gothic" pitchFamily="34" charset="0"/>
                <a:cs typeface="Century Gothic"/>
              </a:rPr>
              <a:t> Design Guidelines</a:t>
            </a:r>
            <a:endParaRPr lang="en-US" sz="2000" b="1" dirty="0">
              <a:solidFill>
                <a:srgbClr val="4F81BD"/>
              </a:solidFill>
              <a:latin typeface="Century Gothic"/>
              <a:ea typeface="Century Gothic" pitchFamily="34" charset="0"/>
              <a:cs typeface="Century Gothic"/>
            </a:endParaRPr>
          </a:p>
        </p:txBody>
      </p:sp>
      <p:sp>
        <p:nvSpPr>
          <p:cNvPr id="24" name="Content Placeholder 2"/>
          <p:cNvSpPr txBox="1">
            <a:spLocks/>
          </p:cNvSpPr>
          <p:nvPr/>
        </p:nvSpPr>
        <p:spPr>
          <a:xfrm>
            <a:off x="457200" y="1315350"/>
            <a:ext cx="8229600" cy="2146308"/>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Never crisscross connectors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Reduce number of elbows in one connector</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Use </a:t>
            </a:r>
            <a:r>
              <a:rPr lang="en-US" sz="2800" dirty="0" smtClean="0">
                <a:solidFill>
                  <a:schemeClr val="tx1">
                    <a:lumMod val="75000"/>
                    <a:lumOff val="25000"/>
                  </a:schemeClr>
                </a:solidFill>
                <a:latin typeface="Century Gothic"/>
                <a:cs typeface="Century Gothic"/>
              </a:rPr>
              <a:t>e</a:t>
            </a: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lbow </a:t>
            </a:r>
            <a:r>
              <a:rPr lang="en-US" sz="2800" dirty="0" smtClean="0">
                <a:solidFill>
                  <a:schemeClr val="tx1">
                    <a:lumMod val="75000"/>
                    <a:lumOff val="25000"/>
                  </a:schemeClr>
                </a:solidFill>
                <a:latin typeface="Century Gothic"/>
                <a:cs typeface="Century Gothic"/>
              </a:rPr>
              <a:t>c</a:t>
            </a: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onnectors between nodes on different rows or columns if space allows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grpSp>
        <p:nvGrpSpPr>
          <p:cNvPr id="30" name="Group 36"/>
          <p:cNvGrpSpPr/>
          <p:nvPr/>
        </p:nvGrpSpPr>
        <p:grpSpPr>
          <a:xfrm>
            <a:off x="457200" y="4049821"/>
            <a:ext cx="1983545" cy="1477108"/>
            <a:chOff x="903573" y="1645921"/>
            <a:chExt cx="1983545" cy="1477108"/>
          </a:xfrm>
        </p:grpSpPr>
        <p:cxnSp>
          <p:nvCxnSpPr>
            <p:cNvPr id="31" name="Elbow Connector 30"/>
            <p:cNvCxnSpPr/>
            <p:nvPr/>
          </p:nvCxnSpPr>
          <p:spPr>
            <a:xfrm>
              <a:off x="903573" y="1885071"/>
              <a:ext cx="1983545" cy="102694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a:off x="903573" y="2419643"/>
              <a:ext cx="1983545" cy="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4" name="&quot;No&quot; Symbol 33"/>
            <p:cNvSpPr/>
            <p:nvPr/>
          </p:nvSpPr>
          <p:spPr>
            <a:xfrm>
              <a:off x="1245577" y="1645921"/>
              <a:ext cx="1472703" cy="1477108"/>
            </a:xfrm>
            <a:prstGeom prst="noSmoking">
              <a:avLst>
                <a:gd name="adj" fmla="val 4382"/>
              </a:avLst>
            </a:prstGeom>
            <a:solidFill>
              <a:srgbClr val="FF0000">
                <a:alpha val="25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grpSp>
        <p:nvGrpSpPr>
          <p:cNvPr id="47" name="Group 46"/>
          <p:cNvGrpSpPr/>
          <p:nvPr/>
        </p:nvGrpSpPr>
        <p:grpSpPr>
          <a:xfrm>
            <a:off x="3505200" y="4114800"/>
            <a:ext cx="1655167" cy="1477108"/>
            <a:chOff x="3505200" y="4114800"/>
            <a:chExt cx="1655167" cy="1477108"/>
          </a:xfrm>
        </p:grpSpPr>
        <p:sp>
          <p:nvSpPr>
            <p:cNvPr id="36" name="&quot;No&quot; Symbol 35"/>
            <p:cNvSpPr/>
            <p:nvPr/>
          </p:nvSpPr>
          <p:spPr>
            <a:xfrm>
              <a:off x="3575120" y="4114800"/>
              <a:ext cx="1472703" cy="1477108"/>
            </a:xfrm>
            <a:prstGeom prst="noSmoking">
              <a:avLst>
                <a:gd name="adj" fmla="val 4382"/>
              </a:avLst>
            </a:prstGeom>
            <a:solidFill>
              <a:srgbClr val="FF0000">
                <a:alpha val="25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cxnSp>
          <p:nvCxnSpPr>
            <p:cNvPr id="37" name="Elbow Connector 36"/>
            <p:cNvCxnSpPr/>
            <p:nvPr/>
          </p:nvCxnSpPr>
          <p:spPr>
            <a:xfrm>
              <a:off x="3505200" y="4396157"/>
              <a:ext cx="949414" cy="407962"/>
            </a:xfrm>
            <a:prstGeom prst="bentConnector3">
              <a:avLst>
                <a:gd name="adj1" fmla="val 50000"/>
              </a:avLst>
            </a:prstGeom>
            <a:ln w="28575">
              <a:solidFill>
                <a:schemeClr val="tx1">
                  <a:lumMod val="75000"/>
                  <a:lumOff val="25000"/>
                </a:schemeClr>
              </a:solidFill>
              <a:tailEnd type="none"/>
            </a:ln>
            <a:effectLst/>
          </p:spPr>
          <p:style>
            <a:lnRef idx="2">
              <a:schemeClr val="accent1"/>
            </a:lnRef>
            <a:fillRef idx="0">
              <a:schemeClr val="accent1"/>
            </a:fillRef>
            <a:effectRef idx="1">
              <a:schemeClr val="accent1"/>
            </a:effectRef>
            <a:fontRef idx="minor">
              <a:schemeClr val="tx1"/>
            </a:fontRef>
          </p:style>
        </p:cxnSp>
        <p:cxnSp>
          <p:nvCxnSpPr>
            <p:cNvPr id="38" name="Elbow Connector 37"/>
            <p:cNvCxnSpPr/>
            <p:nvPr/>
          </p:nvCxnSpPr>
          <p:spPr>
            <a:xfrm>
              <a:off x="4454614" y="4804119"/>
              <a:ext cx="705753" cy="590843"/>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49" name="Group 48"/>
          <p:cNvGrpSpPr/>
          <p:nvPr/>
        </p:nvGrpSpPr>
        <p:grpSpPr>
          <a:xfrm>
            <a:off x="6104905" y="4049821"/>
            <a:ext cx="2581895" cy="1730875"/>
            <a:chOff x="6104905" y="4049821"/>
            <a:chExt cx="2581895" cy="1730875"/>
          </a:xfrm>
        </p:grpSpPr>
        <p:pic>
          <p:nvPicPr>
            <p:cNvPr id="41" name="Picture 2"/>
            <p:cNvPicPr>
              <a:picLocks noChangeAspect="1" noChangeArrowheads="1"/>
            </p:cNvPicPr>
            <p:nvPr/>
          </p:nvPicPr>
          <p:blipFill>
            <a:blip r:embed="rId3"/>
            <a:srcRect/>
            <a:stretch>
              <a:fillRect/>
            </a:stretch>
          </p:blipFill>
          <p:spPr bwMode="auto">
            <a:xfrm>
              <a:off x="6104905" y="4049821"/>
              <a:ext cx="2581895" cy="1730875"/>
            </a:xfrm>
            <a:prstGeom prst="rect">
              <a:avLst/>
            </a:prstGeom>
            <a:noFill/>
            <a:ln w="9525">
              <a:noFill/>
              <a:miter lim="800000"/>
              <a:headEnd/>
              <a:tailEnd/>
            </a:ln>
          </p:spPr>
        </p:pic>
        <p:cxnSp>
          <p:nvCxnSpPr>
            <p:cNvPr id="43" name="Straight Arrow Connector 42"/>
            <p:cNvCxnSpPr/>
            <p:nvPr/>
          </p:nvCxnSpPr>
          <p:spPr>
            <a:xfrm>
              <a:off x="6858000" y="4495800"/>
              <a:ext cx="990600" cy="762000"/>
            </a:xfrm>
            <a:prstGeom prst="straightConnector1">
              <a:avLst/>
            </a:prstGeom>
            <a:ln w="28575">
              <a:solidFill>
                <a:schemeClr val="bg1">
                  <a:lumMod val="6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46" name="&quot;No&quot; Symbol 45"/>
            <p:cNvSpPr/>
            <p:nvPr/>
          </p:nvSpPr>
          <p:spPr>
            <a:xfrm>
              <a:off x="7010400" y="4572000"/>
              <a:ext cx="685800" cy="703386"/>
            </a:xfrm>
            <a:prstGeom prst="noSmoking">
              <a:avLst>
                <a:gd name="adj" fmla="val 4382"/>
              </a:avLst>
            </a:prstGeom>
            <a:solidFill>
              <a:srgbClr val="FF0000">
                <a:alpha val="25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sp>
        <p:nvSpPr>
          <p:cNvPr id="18" name="Slide Number Placeholder 1"/>
          <p:cNvSpPr>
            <a:spLocks noGrp="1"/>
          </p:cNvSpPr>
          <p:nvPr>
            <p:ph type="sldNum" sz="quarter" idx="12"/>
          </p:nvPr>
        </p:nvSpPr>
        <p:spPr>
          <a:xfrm>
            <a:off x="6922640" y="6460255"/>
            <a:ext cx="2133600" cy="365125"/>
          </a:xfrm>
        </p:spPr>
        <p:txBody>
          <a:bodyPr/>
          <a:lstStyle/>
          <a:p>
            <a:fld id="{D295FD85-0E9A-9A4B-AEA4-CF6493BFD0E6}" type="slidenum">
              <a:rPr lang="en-US" smtClean="0"/>
              <a:pPr/>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608013"/>
            <a:ext cx="8229600" cy="708025"/>
          </a:xfrm>
        </p:spPr>
        <p:txBody>
          <a:bodyPr/>
          <a:lstStyle/>
          <a:p>
            <a:pPr>
              <a:defRPr/>
            </a:pPr>
            <a:r>
              <a:rPr lang="en-US" dirty="0" smtClean="0"/>
              <a:t>Multiple Editors</a:t>
            </a:r>
            <a:endParaRPr lang="en-US" dirty="0"/>
          </a:p>
        </p:txBody>
      </p:sp>
      <p:sp>
        <p:nvSpPr>
          <p:cNvPr id="50179" name="Slide Number Placeholder 4"/>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E9D5261-0172-46AE-BBE6-87701D7AEFE4}" type="slidenum">
              <a:rPr lang="en-US" smtClean="0">
                <a:latin typeface="Century Gothic" pitchFamily="34" charset="0"/>
                <a:cs typeface="Arial" pitchFamily="34" charset="0"/>
              </a:rPr>
              <a:pPr fontAlgn="base">
                <a:spcBef>
                  <a:spcPct val="0"/>
                </a:spcBef>
                <a:spcAft>
                  <a:spcPct val="0"/>
                </a:spcAft>
              </a:pPr>
              <a:t>8</a:t>
            </a:fld>
            <a:endParaRPr lang="en-US" smtClean="0">
              <a:latin typeface="Century Gothic" pitchFamily="34" charset="0"/>
              <a:cs typeface="Arial" pitchFamily="34" charset="0"/>
            </a:endParaRPr>
          </a:p>
        </p:txBody>
      </p:sp>
      <p:pic>
        <p:nvPicPr>
          <p:cNvPr id="50180" name="Picture 1"/>
          <p:cNvPicPr>
            <a:picLocks noGrp="1" noChangeAspect="1" noChangeArrowheads="1"/>
          </p:cNvPicPr>
          <p:nvPr>
            <p:ph idx="1"/>
          </p:nvPr>
        </p:nvPicPr>
        <p:blipFill>
          <a:blip r:embed="rId3"/>
          <a:srcRect/>
          <a:stretch>
            <a:fillRect/>
          </a:stretch>
        </p:blipFill>
        <p:spPr>
          <a:xfrm>
            <a:off x="598488" y="1316038"/>
            <a:ext cx="7947025" cy="5000625"/>
          </a:xfrm>
          <a:effectLst>
            <a:outerShdw blurRad="63500" sx="102000" sy="102000" algn="ctr" rotWithShape="0">
              <a:prstClr val="black">
                <a:alpha val="40000"/>
              </a:prstClr>
            </a:outerShdw>
          </a:effectLst>
        </p:spPr>
      </p:pic>
      <p:sp>
        <p:nvSpPr>
          <p:cNvPr id="50183" name="Text Placeholder 3"/>
          <p:cNvSpPr>
            <a:spLocks noGrp="1"/>
          </p:cNvSpPr>
          <p:nvPr>
            <p:ph type="body" sz="quarter" idx="11"/>
          </p:nvPr>
        </p:nvSpPr>
        <p:spPr/>
        <p:txBody>
          <a:bodyPr/>
          <a:lstStyle/>
          <a:p>
            <a:r>
              <a:rPr lang="en-US" dirty="0" smtClean="0">
                <a:latin typeface="Century Gothic" pitchFamily="34" charset="0"/>
                <a:cs typeface="Century Gothic" pitchFamily="34" charset="0"/>
              </a:rPr>
              <a:t>Design Guidelines</a:t>
            </a:r>
          </a:p>
        </p:txBody>
      </p:sp>
      <p:sp>
        <p:nvSpPr>
          <p:cNvPr id="9" name="Rounded Rectangle 8"/>
          <p:cNvSpPr/>
          <p:nvPr/>
        </p:nvSpPr>
        <p:spPr>
          <a:xfrm>
            <a:off x="3506661" y="1411235"/>
            <a:ext cx="851979" cy="3810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p>
        </p:txBody>
      </p:sp>
      <p:sp>
        <p:nvSpPr>
          <p:cNvPr id="10" name="Rounded Rectangle 9"/>
          <p:cNvSpPr/>
          <p:nvPr/>
        </p:nvSpPr>
        <p:spPr>
          <a:xfrm>
            <a:off x="2786571" y="1411235"/>
            <a:ext cx="851979" cy="3810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4" name="Title 3"/>
          <p:cNvSpPr>
            <a:spLocks noGrp="1"/>
          </p:cNvSpPr>
          <p:nvPr>
            <p:ph type="title"/>
          </p:nvPr>
        </p:nvSpPr>
        <p:spPr/>
        <p:txBody>
          <a:bodyPr/>
          <a:lstStyle/>
          <a:p>
            <a:r>
              <a:rPr lang="en-US" dirty="0" smtClean="0"/>
              <a:t>Padding</a:t>
            </a:r>
            <a:endParaRPr lang="en-US" dirty="0"/>
          </a:p>
        </p:txBody>
      </p:sp>
      <p:sp>
        <p:nvSpPr>
          <p:cNvPr id="5" name="Text Placeholder 4"/>
          <p:cNvSpPr>
            <a:spLocks noGrp="1"/>
          </p:cNvSpPr>
          <p:nvPr>
            <p:ph type="body" sz="quarter" idx="11"/>
          </p:nvPr>
        </p:nvSpPr>
        <p:spPr/>
        <p:txBody>
          <a:bodyPr/>
          <a:lstStyle/>
          <a:p>
            <a:r>
              <a:rPr lang="en-US" dirty="0" smtClean="0"/>
              <a:t>Design Guidelines</a:t>
            </a:r>
            <a:endParaRPr lang="en-US" dirty="0"/>
          </a:p>
        </p:txBody>
      </p:sp>
      <p:grpSp>
        <p:nvGrpSpPr>
          <p:cNvPr id="10" name="Group 9"/>
          <p:cNvGrpSpPr/>
          <p:nvPr/>
        </p:nvGrpSpPr>
        <p:grpSpPr>
          <a:xfrm>
            <a:off x="457200" y="1524000"/>
            <a:ext cx="3379304" cy="1994452"/>
            <a:chOff x="457200" y="2061866"/>
            <a:chExt cx="3684518" cy="2242750"/>
          </a:xfrm>
        </p:grpSpPr>
        <p:pic>
          <p:nvPicPr>
            <p:cNvPr id="8" name="Picture 7"/>
            <p:cNvPicPr>
              <a:picLocks noChangeAspect="1" noChangeArrowheads="1"/>
            </p:cNvPicPr>
            <p:nvPr/>
          </p:nvPicPr>
          <p:blipFill>
            <a:blip r:embed="rId3"/>
            <a:srcRect/>
            <a:stretch>
              <a:fillRect/>
            </a:stretch>
          </p:blipFill>
          <p:spPr bwMode="auto">
            <a:xfrm>
              <a:off x="457200" y="2061866"/>
              <a:ext cx="3684518" cy="2242750"/>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sp>
          <p:nvSpPr>
            <p:cNvPr id="9" name="Rounded Rectangle 8"/>
            <p:cNvSpPr/>
            <p:nvPr/>
          </p:nvSpPr>
          <p:spPr>
            <a:xfrm>
              <a:off x="457200" y="2953266"/>
              <a:ext cx="2014151" cy="407772"/>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026" name="Picture 2"/>
          <p:cNvPicPr>
            <a:picLocks noChangeAspect="1" noChangeArrowheads="1"/>
          </p:cNvPicPr>
          <p:nvPr/>
        </p:nvPicPr>
        <p:blipFill>
          <a:blip r:embed="rId4"/>
          <a:srcRect/>
          <a:stretch>
            <a:fillRect/>
          </a:stretch>
        </p:blipFill>
        <p:spPr bwMode="auto">
          <a:xfrm>
            <a:off x="4771568" y="1672856"/>
            <a:ext cx="3915232" cy="1485088"/>
          </a:xfrm>
          <a:prstGeom prst="rect">
            <a:avLst/>
          </a:prstGeom>
          <a:noFill/>
          <a:ln w="9525">
            <a:solidFill>
              <a:schemeClr val="accent1"/>
            </a:solidFill>
            <a:miter lim="800000"/>
            <a:headEnd/>
            <a:tailEnd/>
          </a:ln>
          <a:effectLst/>
        </p:spPr>
      </p:pic>
      <p:grpSp>
        <p:nvGrpSpPr>
          <p:cNvPr id="12" name="Group 11"/>
          <p:cNvGrpSpPr/>
          <p:nvPr/>
        </p:nvGrpSpPr>
        <p:grpSpPr>
          <a:xfrm>
            <a:off x="457200" y="3884543"/>
            <a:ext cx="3379304" cy="2030058"/>
            <a:chOff x="457200" y="3884543"/>
            <a:chExt cx="3379304" cy="2030058"/>
          </a:xfrm>
        </p:grpSpPr>
        <p:pic>
          <p:nvPicPr>
            <p:cNvPr id="1027" name="Picture 3"/>
            <p:cNvPicPr>
              <a:picLocks noChangeAspect="1" noChangeArrowheads="1"/>
            </p:cNvPicPr>
            <p:nvPr/>
          </p:nvPicPr>
          <p:blipFill>
            <a:blip r:embed="rId5"/>
            <a:srcRect/>
            <a:stretch>
              <a:fillRect/>
            </a:stretch>
          </p:blipFill>
          <p:spPr bwMode="auto">
            <a:xfrm>
              <a:off x="457200" y="3884543"/>
              <a:ext cx="3379304" cy="2030058"/>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1" name="Rounded Rectangle 10"/>
            <p:cNvSpPr/>
            <p:nvPr/>
          </p:nvSpPr>
          <p:spPr>
            <a:xfrm>
              <a:off x="457200" y="4724400"/>
              <a:ext cx="1847305" cy="362627"/>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028" name="Picture 4"/>
          <p:cNvPicPr>
            <a:picLocks noChangeAspect="1" noChangeArrowheads="1"/>
          </p:cNvPicPr>
          <p:nvPr/>
        </p:nvPicPr>
        <p:blipFill>
          <a:blip r:embed="rId6"/>
          <a:srcRect/>
          <a:stretch>
            <a:fillRect/>
          </a:stretch>
        </p:blipFill>
        <p:spPr bwMode="auto">
          <a:xfrm>
            <a:off x="4711096" y="3981856"/>
            <a:ext cx="3975704" cy="1485088"/>
          </a:xfrm>
          <a:prstGeom prst="rect">
            <a:avLst/>
          </a:prstGeom>
          <a:noFill/>
          <a:ln w="9525">
            <a:solidFill>
              <a:schemeClr val="accent1"/>
            </a:solid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2176</TotalTime>
  <Words>1574</Words>
  <Application>Microsoft Office PowerPoint</Application>
  <PresentationFormat>On-screen Show (4:3)</PresentationFormat>
  <Paragraphs>174</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QAD 2010 Template</vt:lpstr>
      <vt:lpstr>Design Guidelines</vt:lpstr>
      <vt:lpstr>Back Up Your Process Maps</vt:lpstr>
      <vt:lpstr>Process Inputs &amp; Outputs</vt:lpstr>
      <vt:lpstr>Flow of Process Maps</vt:lpstr>
      <vt:lpstr>Nodes</vt:lpstr>
      <vt:lpstr>Dash Width</vt:lpstr>
      <vt:lpstr>Connectors</vt:lpstr>
      <vt:lpstr>Multiple Editors</vt:lpstr>
      <vt:lpstr>Padding</vt:lpstr>
      <vt:lpstr>Process Maps Guidelines</vt:lpstr>
      <vt:lpstr>Display Process Maps on Home Screen</vt:lpstr>
      <vt:lpstr>Display Process Maps on Home Screen</vt:lpstr>
      <vt:lpstr>Summary</vt:lpstr>
      <vt:lpstr>Summary</vt:lpstr>
      <vt:lpstr>Assignment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132</cp:revision>
  <dcterms:created xsi:type="dcterms:W3CDTF">2010-10-05T00:44:07Z</dcterms:created>
  <dcterms:modified xsi:type="dcterms:W3CDTF">2013-08-14T15:04:17Z</dcterms:modified>
</cp:coreProperties>
</file>