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omments/comment8.xml" ContentType="application/vnd.openxmlformats-officedocument.presentationml.comment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s/comment6.xml" ContentType="application/vnd.openxmlformats-officedocument.presentationml.comments+xml"/>
  <Override PartName="/ppt/comments/comment13.xml" ContentType="application/vnd.openxmlformats-officedocument.presentationml.comments+xml"/>
  <Override PartName="/ppt/comments/comment15.xml" ContentType="application/vnd.openxmlformats-officedocument.presentationml.comments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comments/comment4.xml" ContentType="application/vnd.openxmlformats-officedocument.presentationml.comments+xml"/>
  <Override PartName="/ppt/comments/comment11.xml" ContentType="application/vnd.openxmlformats-officedocument.presentationml.comments+xml"/>
  <Override PartName="/ppt/notesSlides/notesSlide14.xml" ContentType="application/vnd.openxmlformats-officedocument.presentationml.notesSlide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omments/comment10.xml" ContentType="application/vnd.openxmlformats-officedocument.presentationml.comment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comments/comment9.xml" ContentType="application/vnd.openxmlformats-officedocument.presentationml.comment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comments/comment7.xml" ContentType="application/vnd.openxmlformats-officedocument.presentationml.comments+xml"/>
  <Override PartName="/ppt/comments/comment16.xml" ContentType="application/vnd.openxmlformats-officedocument.presentationml.comment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comments/comment5.xml" ContentType="application/vnd.openxmlformats-officedocument.presentationml.comments+xml"/>
  <Override PartName="/ppt/comments/comment14.xml" ContentType="application/vnd.openxmlformats-officedocument.presentationml.comments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comments/comment3.xml" ContentType="application/vnd.openxmlformats-officedocument.presentationml.comments+xml"/>
  <Override PartName="/ppt/comments/comment12.xml" ContentType="application/vnd.openxmlformats-officedocument.presentationml.comments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316" r:id="rId3"/>
    <p:sldId id="321" r:id="rId4"/>
    <p:sldId id="311" r:id="rId5"/>
    <p:sldId id="319" r:id="rId6"/>
    <p:sldId id="314" r:id="rId7"/>
    <p:sldId id="312" r:id="rId8"/>
    <p:sldId id="283" r:id="rId9"/>
    <p:sldId id="266" r:id="rId10"/>
    <p:sldId id="320" r:id="rId11"/>
    <p:sldId id="322" r:id="rId12"/>
    <p:sldId id="328" r:id="rId13"/>
    <p:sldId id="326" r:id="rId14"/>
    <p:sldId id="327" r:id="rId15"/>
    <p:sldId id="267" r:id="rId16"/>
    <p:sldId id="315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df" initials="mef" lastIdx="1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DDDDDD"/>
    <a:srgbClr val="D2DFEE"/>
    <a:srgbClr val="FFC000"/>
    <a:srgbClr val="4F4F4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55914" autoAdjust="0"/>
  </p:normalViewPr>
  <p:slideViewPr>
    <p:cSldViewPr snapToGrid="0" snapToObjects="1">
      <p:cViewPr varScale="1">
        <p:scale>
          <a:sx n="46" d="100"/>
          <a:sy n="46" d="100"/>
        </p:scale>
        <p:origin x="-2802" y="-90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07-24T10:48:04.834" idx="1">
    <p:pos x="1846" y="445"/>
    <p:text>U</p:text>
  </p:cm>
</p:cmLst>
</file>

<file path=ppt/comments/comment10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07-24T10:52:26.797" idx="10">
    <p:pos x="3665" y="445"/>
    <p:text>H1S</p:text>
  </p:cm>
</p:cmLst>
</file>

<file path=ppt/comments/comment1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07-24T10:52:35.578" idx="11">
    <p:pos x="10" y="10"/>
    <p:text>H1S</p:text>
  </p:cm>
</p:cmLst>
</file>

<file path=ppt/comments/comment1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07-24T10:52:54.360" idx="12">
    <p:pos x="3665" y="445"/>
    <p:text>H1S</p:text>
  </p:cm>
</p:cmLst>
</file>

<file path=ppt/comments/comment1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07-24T10:53:06.642" idx="13">
    <p:pos x="3665" y="445"/>
    <p:text>H1S</p:text>
  </p:cm>
</p:cmLst>
</file>

<file path=ppt/comments/comment1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07-24T10:53:20.846" idx="14">
    <p:pos x="3665" y="445"/>
    <p:text>H1S</p:text>
  </p:cm>
</p:cmLst>
</file>

<file path=ppt/comments/comment1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07-24T10:53:33.549" idx="15">
    <p:pos x="4438" y="445"/>
    <p:text>H1</p:text>
  </p:cm>
</p:cmLst>
</file>

<file path=ppt/comments/comment1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07-24T10:53:42.831" idx="16">
    <p:pos x="1584" y="445"/>
    <p:text>H1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07-24T10:48:27.960" idx="2">
    <p:pos x="1846" y="445"/>
    <p:text>H1S</p:tex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07-24T10:48:45.663" idx="3">
    <p:pos x="1846" y="445"/>
    <p:text>H1S</p:tex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07-24T10:48:55.679" idx="4">
    <p:pos x="1846" y="445"/>
    <p:text>H1S</p:tex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07-24T10:49:08.524" idx="5">
    <p:pos x="2396" y="445"/>
    <p:text>H1</p:text>
  </p:cm>
</p:cmLst>
</file>

<file path=ppt/comments/comment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07-24T10:49:20.024" idx="6">
    <p:pos x="2710" y="445"/>
    <p:text>H1</p:text>
  </p:cm>
</p:cmLst>
</file>

<file path=ppt/comments/comment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07-24T10:49:39.009" idx="7">
    <p:pos x="4399" y="445"/>
    <p:text>H1</p:text>
  </p:cm>
</p:cmLst>
</file>

<file path=ppt/comments/comment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07-24T10:52:06.984" idx="8">
    <p:pos x="3927" y="445"/>
    <p:text>H1</p:text>
  </p:cm>
</p:cmLst>
</file>

<file path=ppt/comments/comment9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07-24T10:52:15.359" idx="9">
    <p:pos x="3665" y="445"/>
    <p:text>H1</p:tex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665D8-C10E-9C46-8783-A12B3CD6100C}" type="datetimeFigureOut">
              <a:rPr lang="en-US" smtClean="0"/>
              <a:pPr/>
              <a:t>7/24/2013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FA14F0-1295-094D-9000-E461C7564E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9094978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4BC101-12CB-45ED-A75F-B426B780A662}" type="datetimeFigureOut">
              <a:rPr lang="en-US" smtClean="0"/>
              <a:pPr/>
              <a:t>7/24/2013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5F40EC-4A45-4BA0-88E8-AEAD7F9080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260324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gm1.geolearning.com/geonext/qad/coursesummary.CourseCatalog.geo?selectTab=OLT+Activities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 this section, you will learn</a:t>
            </a:r>
            <a:r>
              <a:rPr lang="en-US" baseline="0" dirty="0" smtClean="0"/>
              <a:t> about the different options available for connectors.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To watch a video of this section, go to the Learning Center (http://learning.qad.com) and use the Smart Search tab to search the key words “Process Editor.” Take the fourth section (4 of 9) called “Connectors,” Course # </a:t>
            </a:r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OLT-006860.</a:t>
            </a:r>
            <a:r>
              <a:rPr lang="en-US" baseline="0" dirty="0" smtClean="0"/>
              <a:t>  </a:t>
            </a:r>
          </a:p>
          <a:p>
            <a:endParaRPr lang="en-US" b="0" baseline="0" dirty="0" smtClean="0"/>
          </a:p>
          <a:p>
            <a:r>
              <a:rPr lang="en-US" b="0" baseline="0" dirty="0" smtClean="0"/>
              <a:t>Or, if you are already logged into the Learning Center, just click here: </a:t>
            </a:r>
            <a:r>
              <a:rPr lang="en-US" dirty="0" smtClean="0">
                <a:hlinkClick r:id="rId3"/>
              </a:rPr>
              <a:t>https://gm1.geolearning.com/geonext/qad/coursesummary.CourseCatalog.geo?selectTab=OLT+Activities</a:t>
            </a:r>
            <a:endParaRPr lang="en-US" b="0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66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dirty="0" smtClean="0"/>
              <a:t>The other way to do it is to create multiple paths for the user to follow, like this, but the</a:t>
            </a:r>
            <a:r>
              <a:rPr lang="en-US" baseline="0" dirty="0" smtClean="0"/>
              <a:t> challenge is getting the connectors to line up correctly since the Process Editor offers only straight or elbow connectors and they have to connect to a node – not to another connector.</a:t>
            </a:r>
            <a:endParaRPr lang="en-US" dirty="0" smtClean="0"/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BFA89A4-17E6-4C52-83F5-D82C0F0DCB4E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66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Basically, you have to create some additional</a:t>
            </a:r>
            <a:r>
              <a:rPr lang="en-US" baseline="0" dirty="0" smtClean="0"/>
              <a:t> </a:t>
            </a:r>
            <a:r>
              <a:rPr lang="en-US" dirty="0" smtClean="0"/>
              <a:t>nodes</a:t>
            </a:r>
            <a:r>
              <a:rPr lang="en-US" baseline="0" dirty="0" smtClean="0"/>
              <a:t>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BFA89A4-17E6-4C52-83F5-D82C0F0DCB4E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66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Then, use them only to connect other nodes.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BFA89A4-17E6-4C52-83F5-D82C0F0DCB4E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66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1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BFA89A4-17E6-4C52-83F5-D82C0F0DCB4E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66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You </a:t>
            </a:r>
            <a:r>
              <a:rPr lang="en-US" baseline="0" dirty="0" smtClean="0"/>
              <a:t>can then delete them (or make them transparent) and still leave the connectors showing. To delete a node, you simply click on it and hit the Delete key. To make a node transparent, you make it a Text Node style and do not enter any text. It just becomes a transparent node that you can connect to.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BFA89A4-17E6-4C52-83F5-D82C0F0DCB4E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76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Do</a:t>
            </a:r>
            <a:r>
              <a:rPr lang="en-US" baseline="0" dirty="0" smtClean="0">
                <a:solidFill>
                  <a:srgbClr val="FF0000"/>
                </a:solidFill>
              </a:rPr>
              <a:t> this exercise to</a:t>
            </a:r>
            <a:r>
              <a:rPr lang="en-US" dirty="0" smtClean="0">
                <a:solidFill>
                  <a:srgbClr val="FF0000"/>
                </a:solidFill>
              </a:rPr>
              <a:t> practice</a:t>
            </a:r>
            <a:r>
              <a:rPr lang="en-US" baseline="0" dirty="0" smtClean="0">
                <a:solidFill>
                  <a:srgbClr val="FF0000"/>
                </a:solidFill>
              </a:rPr>
              <a:t> creating multiple flow paths. </a:t>
            </a:r>
          </a:p>
          <a:p>
            <a:endParaRPr lang="en-US" baseline="0" dirty="0" smtClean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D001AA9-1F5D-4C53-8361-2E611ACC215A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</a:t>
            </a:r>
            <a:r>
              <a:rPr lang="en-US" baseline="0" dirty="0" smtClean="0"/>
              <a:t> </a:t>
            </a:r>
            <a:r>
              <a:rPr lang="en-US" baseline="0" smtClean="0"/>
              <a:t>this section, </a:t>
            </a:r>
            <a:r>
              <a:rPr lang="en-US" baseline="0" dirty="0" smtClean="0"/>
              <a:t>you have seen how you can name connectors with a label and link from them to something else. There are different shapes (a line or an arrow) and styles (straight or elbow) and borders (solid or dashed line).</a:t>
            </a:r>
          </a:p>
          <a:p>
            <a:endParaRPr lang="en-US" baseline="0" dirty="0" smtClean="0"/>
          </a:p>
          <a:p>
            <a:r>
              <a:rPr lang="en-US" baseline="0" dirty="0" smtClean="0"/>
              <a:t>You also saw some creative ways to design multi-flow paths.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 smtClean="0"/>
              <a:t>As</a:t>
            </a:r>
            <a:r>
              <a:rPr lang="en-US" b="0" baseline="0" dirty="0" smtClean="0"/>
              <a:t> you know, c</a:t>
            </a:r>
            <a:r>
              <a:rPr lang="en-US" b="0" dirty="0" smtClean="0"/>
              <a:t>onnectors are</a:t>
            </a:r>
            <a:r>
              <a:rPr lang="en-US" b="0" baseline="0" dirty="0" smtClean="0"/>
              <a:t> </a:t>
            </a:r>
            <a:r>
              <a:rPr lang="en-US" b="0" dirty="0" smtClean="0"/>
              <a:t>lines or arrows indicating the order for doing the steps in the process.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 smtClean="0"/>
              <a:t>There are different types of connectors, and you can add labels</a:t>
            </a:r>
            <a:r>
              <a:rPr lang="en-US" b="0" baseline="0" dirty="0" smtClean="0"/>
              <a:t> and links to them if you want.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baseline="0" dirty="0" smtClean="0"/>
              <a:t>In addition to these basics, this section also covers how to design connectors that go from one node to several possible paths.</a:t>
            </a:r>
            <a:endParaRPr lang="en-US" b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 smtClean="0"/>
              <a:t>Earlier,</a:t>
            </a:r>
            <a:r>
              <a:rPr lang="en-US" b="0" baseline="0" dirty="0" smtClean="0"/>
              <a:t> you saw </a:t>
            </a:r>
            <a:r>
              <a:rPr lang="en-US" b="0" dirty="0" smtClean="0"/>
              <a:t>briefly how to create them: Click one node,</a:t>
            </a:r>
            <a:r>
              <a:rPr lang="en-US" b="0" baseline="0" dirty="0" smtClean="0"/>
              <a:t> hold down the Shift key, and then click the next node.</a:t>
            </a:r>
            <a:endParaRPr lang="en-US" b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When you click a connector, the Connector Properties menu opens to let you:</a:t>
            </a:r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Add</a:t>
            </a:r>
            <a:r>
              <a:rPr lang="en-US" baseline="0" dirty="0" smtClean="0"/>
              <a:t> text to label the connector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 Link from it to something else (and have it open in the current window or a new one)</a:t>
            </a:r>
          </a:p>
          <a:p>
            <a:endParaRPr lang="en-US" baseline="0" dirty="0" smtClean="0"/>
          </a:p>
          <a:p>
            <a:r>
              <a:rPr lang="en-US" baseline="0" dirty="0" smtClean="0"/>
              <a:t>You can also determine the shape of the connector: do you just want it to be a line? Or do you want it to be an arrow? Is it going to go straight from one node to the next, or will it have a bend?</a:t>
            </a:r>
          </a:p>
          <a:p>
            <a:endParaRPr lang="en-US" baseline="0" dirty="0" smtClean="0"/>
          </a:p>
          <a:p>
            <a:r>
              <a:rPr lang="en-US" baseline="0" dirty="0" smtClean="0"/>
              <a:t>You also determine the connector style and the dash width – if you want the border of the connector to be a solid or a dashed line.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To add text</a:t>
            </a:r>
            <a:r>
              <a:rPr lang="en-US" baseline="0" dirty="0" smtClean="0"/>
              <a:t> to a connector, type the text in the Label field.*</a:t>
            </a:r>
          </a:p>
          <a:p>
            <a:endParaRPr lang="en-US" baseline="0" dirty="0" smtClean="0"/>
          </a:p>
          <a:p>
            <a:r>
              <a:rPr lang="en-US" baseline="0" dirty="0" smtClean="0"/>
              <a:t>You can add a link to a connector so you go from there to something else, such as a file on your computer, a QAD program from a menu, or another process map, although this kind of operation is not very common.  </a:t>
            </a:r>
          </a:p>
          <a:p>
            <a:endParaRPr lang="en-US" baseline="0" dirty="0" smtClean="0"/>
          </a:p>
          <a:p>
            <a:r>
              <a:rPr lang="en-US" baseline="0" dirty="0" smtClean="0"/>
              <a:t>*Note : If you are unable to enter a label on a connector (for example, due to a Java script error), try this workaround: T</a:t>
            </a:r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ype your text into another field, then cut and paste it into the Label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field.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various shapes</a:t>
            </a:r>
            <a:r>
              <a:rPr lang="en-US" baseline="0" dirty="0" smtClean="0"/>
              <a:t> available for a connector are:</a:t>
            </a:r>
          </a:p>
          <a:p>
            <a:endParaRPr lang="en-US" baseline="0" dirty="0" smtClean="0"/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 Straight line and arrow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 Top elbow line and arrow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 Bottom elbow line and arrow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Similar</a:t>
            </a:r>
            <a:r>
              <a:rPr lang="en-US" baseline="0" dirty="0" smtClean="0"/>
              <a:t> to nodes, you can change the style of the connector to modify the look of the map; for example, to make it match the color of the node style.</a:t>
            </a:r>
          </a:p>
          <a:p>
            <a:endParaRPr lang="en-US" baseline="0" dirty="0" smtClean="0"/>
          </a:p>
          <a:p>
            <a:r>
              <a:rPr lang="en-US" baseline="0" dirty="0" smtClean="0"/>
              <a:t>You can also change the dash width of the connector to make a dashed line instead of solid, although this is not very common.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46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Do this exercise to practice making connectors.</a:t>
            </a:r>
            <a:endParaRPr lang="en-US" baseline="0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FE1F898-8A77-4541-8AE8-76637F8473F7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66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In many</a:t>
            </a:r>
            <a:r>
              <a:rPr lang="en-US" baseline="0" dirty="0" smtClean="0"/>
              <a:t> process maps, it is common to have multiple flow paths. Often, you use a diamond shape node to connect to different options. </a:t>
            </a: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BFA89A4-17E6-4C52-83F5-D82C0F0DCB4E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3228076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5243" y="342840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5243" y="2618222"/>
            <a:ext cx="8229600" cy="8101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5243" y="219015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14623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64444"/>
            <a:ext cx="4041775" cy="4234755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42468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64444"/>
            <a:ext cx="4040188" cy="423475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42468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of Items/N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16" hasCustomPrompt="1"/>
          </p:nvPr>
        </p:nvSpPr>
        <p:spPr>
          <a:xfrm>
            <a:off x="5886173" y="1420041"/>
            <a:ext cx="2800627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7" hasCustomPrompt="1"/>
          </p:nvPr>
        </p:nvSpPr>
        <p:spPr>
          <a:xfrm>
            <a:off x="3235738" y="1420041"/>
            <a:ext cx="2650435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5" hasCustomPrompt="1"/>
          </p:nvPr>
        </p:nvSpPr>
        <p:spPr>
          <a:xfrm>
            <a:off x="456655" y="1420041"/>
            <a:ext cx="2779084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42002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417637"/>
            <a:ext cx="8229600" cy="4864629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11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98826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15349"/>
            <a:ext cx="8229600" cy="49921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22640" y="646025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 b="0">
                <a:solidFill>
                  <a:schemeClr val="bg1"/>
                </a:solidFill>
                <a:latin typeface="Century Gothic"/>
                <a:cs typeface="Century Gothic"/>
              </a:defRPr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9" r:id="rId7"/>
    <p:sldLayoutId id="2147483655" r:id="rId8"/>
    <p:sldLayoutId id="2147483660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comments" Target="../comments/comment14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comments" Target="../comments/comment15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comments" Target="../comments/comment16.xml"/><Relationship Id="rId5" Type="http://schemas.openxmlformats.org/officeDocument/2006/relationships/image" Target="../media/image21.pn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comments" Target="../comments/commen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comments" Target="../comments/comment4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comments" Target="../comments/comment5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omments" Target="../comments/comment6.xml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comments" Target="../comments/commen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Connectors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Process Editor Training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5633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08013"/>
            <a:ext cx="8229600" cy="7080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Create Multiple Flow Paths</a:t>
            </a:r>
            <a:endParaRPr lang="en-US" dirty="0"/>
          </a:p>
        </p:txBody>
      </p:sp>
      <p:sp>
        <p:nvSpPr>
          <p:cNvPr id="70660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A04E435-9F37-470B-A535-E9EEC4F98708}" type="slidenum">
              <a:rPr lang="en-US" smtClean="0">
                <a:latin typeface="Century Gothic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smtClean="0"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7066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Process Editor</a:t>
            </a:r>
            <a:endParaRPr lang="en-US" dirty="0" smtClean="0"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3768435" y="1785771"/>
            <a:ext cx="1798638" cy="119364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3768435" y="4437531"/>
            <a:ext cx="1798638" cy="119364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1680" y="1785771"/>
            <a:ext cx="7433582" cy="3469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4000" sy="104000" algn="ctr" rotWithShape="0">
              <a:schemeClr val="tx1">
                <a:alpha val="40000"/>
              </a:scheme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08013"/>
            <a:ext cx="8229600" cy="7080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Create Multiple Flow Paths</a:t>
            </a:r>
            <a:endParaRPr lang="en-US" dirty="0"/>
          </a:p>
        </p:txBody>
      </p:sp>
      <p:sp>
        <p:nvSpPr>
          <p:cNvPr id="70660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A04E435-9F37-470B-A535-E9EEC4F98708}" type="slidenum">
              <a:rPr lang="en-US" smtClean="0">
                <a:latin typeface="Century Gothic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smtClean="0"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7066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Process Editor</a:t>
            </a:r>
            <a:endParaRPr lang="en-US" dirty="0" smtClean="0"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3768435" y="1785771"/>
            <a:ext cx="1798638" cy="119364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3768435" y="4437531"/>
            <a:ext cx="1798638" cy="119364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5601" y="1785771"/>
            <a:ext cx="6980774" cy="3464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4000" sy="104000" algn="ctr" rotWithShape="0">
              <a:schemeClr val="tx1">
                <a:alpha val="40000"/>
              </a:scheme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08013"/>
            <a:ext cx="8229600" cy="7080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Create Multiple Flow Paths</a:t>
            </a:r>
            <a:endParaRPr lang="en-US" dirty="0"/>
          </a:p>
        </p:txBody>
      </p:sp>
      <p:sp>
        <p:nvSpPr>
          <p:cNvPr id="70660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A04E435-9F37-470B-A535-E9EEC4F98708}" type="slidenum">
              <a:rPr lang="en-US" smtClean="0">
                <a:latin typeface="Century Gothic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 smtClean="0"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7066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Process Editor</a:t>
            </a:r>
            <a:endParaRPr lang="en-US" dirty="0" smtClean="0"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3768435" y="1785771"/>
            <a:ext cx="1798638" cy="119364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3768435" y="4437531"/>
            <a:ext cx="1798638" cy="119364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5601" y="1785771"/>
            <a:ext cx="7144145" cy="3472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08013"/>
            <a:ext cx="8229600" cy="7080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Create Multiple Flow Paths</a:t>
            </a:r>
            <a:endParaRPr lang="en-US" dirty="0"/>
          </a:p>
        </p:txBody>
      </p:sp>
      <p:sp>
        <p:nvSpPr>
          <p:cNvPr id="70660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A04E435-9F37-470B-A535-E9EEC4F98708}" type="slidenum">
              <a:rPr lang="en-US" smtClean="0">
                <a:latin typeface="Century Gothic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smtClean="0"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7066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Process Editor</a:t>
            </a:r>
            <a:endParaRPr lang="en-US" dirty="0" smtClean="0"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3768435" y="1785771"/>
            <a:ext cx="1798638" cy="119364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3768435" y="4437531"/>
            <a:ext cx="1798638" cy="119364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5600" y="1785771"/>
            <a:ext cx="7084629" cy="3472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4000" sy="104000" algn="ctr" rotWithShape="0">
              <a:schemeClr val="tx1">
                <a:alpha val="40000"/>
              </a:scheme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08013"/>
            <a:ext cx="8229600" cy="7080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Create Multiple Flow Paths</a:t>
            </a:r>
            <a:endParaRPr lang="en-US" dirty="0"/>
          </a:p>
        </p:txBody>
      </p:sp>
      <p:sp>
        <p:nvSpPr>
          <p:cNvPr id="70660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A04E435-9F37-470B-A535-E9EEC4F98708}" type="slidenum">
              <a:rPr lang="en-US" smtClean="0">
                <a:latin typeface="Century Gothic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 smtClean="0"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7066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Process Editor</a:t>
            </a:r>
            <a:endParaRPr lang="en-US" dirty="0" smtClean="0"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3768435" y="1785771"/>
            <a:ext cx="1798638" cy="119364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3768435" y="4437531"/>
            <a:ext cx="1798638" cy="119364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1680" y="1785771"/>
            <a:ext cx="6362376" cy="2969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4000" sy="104000" algn="ctr" rotWithShape="0">
              <a:schemeClr val="tx1">
                <a:alpha val="40000"/>
              </a:schemeClr>
            </a:outerShdw>
          </a:effec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5915" y="5134927"/>
            <a:ext cx="4631690" cy="992505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"/>
          <p:cNvSpPr txBox="1">
            <a:spLocks/>
          </p:cNvSpPr>
          <p:nvPr/>
        </p:nvSpPr>
        <p:spPr bwMode="auto">
          <a:xfrm>
            <a:off x="457199" y="1316038"/>
            <a:ext cx="8229601" cy="3062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14350" indent="-514350" eaLnBrk="0" hangingPunct="0">
              <a:spcBef>
                <a:spcPct val="20000"/>
              </a:spcBef>
              <a:buClr>
                <a:srgbClr val="F79646"/>
              </a:buClr>
              <a:buFont typeface="+mj-lt"/>
              <a:buAutoNum type="arabicPeriod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ea typeface="Century Gothic" pitchFamily="34" charset="0"/>
                <a:cs typeface="Century Gothic"/>
              </a:rPr>
              <a:t>Create six nodes (A2, B1, B2, C1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ea typeface="Century Gothic" pitchFamily="34" charset="0"/>
                <a:cs typeface="Century Gothic"/>
              </a:rPr>
              <a:t>, 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ea typeface="Century Gothic" pitchFamily="34" charset="0"/>
                <a:cs typeface="Century Gothic"/>
              </a:rPr>
              <a:t>C2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ea typeface="Century Gothic" pitchFamily="34" charset="0"/>
                <a:cs typeface="Century Gothic"/>
              </a:rPr>
              <a:t>, 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ea typeface="Century Gothic" pitchFamily="34" charset="0"/>
                <a:cs typeface="Century Gothic"/>
              </a:rPr>
              <a:t>C3) and give A2 a Text Node style that says “Delivery Order.”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ea typeface="Century Gothic" pitchFamily="34" charset="0"/>
              <a:cs typeface="Century Gothic"/>
            </a:endParaRPr>
          </a:p>
          <a:p>
            <a:pPr marL="514350" indent="-514350" eaLnBrk="0" hangingPunct="0">
              <a:spcBef>
                <a:spcPct val="20000"/>
              </a:spcBef>
              <a:buClr>
                <a:srgbClr val="F79646"/>
              </a:buClr>
              <a:buFont typeface="+mj-lt"/>
              <a:buAutoNum type="arabicPeriod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ea typeface="Century Gothic" pitchFamily="34" charset="0"/>
                <a:cs typeface="Century Gothic"/>
              </a:rPr>
              <a:t>Add connectors:</a:t>
            </a:r>
          </a:p>
          <a:p>
            <a:pPr marL="971550" lvl="1" indent="-514350" eaLnBrk="0" hangingPunct="0">
              <a:spcBef>
                <a:spcPct val="20000"/>
              </a:spcBef>
              <a:buClr>
                <a:srgbClr val="F79646"/>
              </a:buClr>
              <a:buFont typeface="+mj-lt"/>
              <a:buAutoNum type="arabicPeriod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ea typeface="Century Gothic" pitchFamily="34" charset="0"/>
                <a:cs typeface="Century Gothic"/>
              </a:rPr>
              <a:t>Straight arrow from A2 - C2.</a:t>
            </a:r>
          </a:p>
          <a:p>
            <a:pPr marL="971550" lvl="1" indent="-514350" eaLnBrk="0" hangingPunct="0">
              <a:spcBef>
                <a:spcPct val="20000"/>
              </a:spcBef>
              <a:buClr>
                <a:srgbClr val="F79646"/>
              </a:buClr>
              <a:buFont typeface="+mj-lt"/>
              <a:buAutoNum type="arabicPeriod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ea typeface="Century Gothic" pitchFamily="34" charset="0"/>
                <a:cs typeface="Century Gothic"/>
              </a:rPr>
              <a:t>Bottom elbow arrow from B2 – C3.</a:t>
            </a:r>
          </a:p>
          <a:p>
            <a:pPr marL="971550" lvl="1" indent="-514350" eaLnBrk="0" hangingPunct="0">
              <a:spcBef>
                <a:spcPct val="20000"/>
              </a:spcBef>
              <a:buClr>
                <a:srgbClr val="F79646"/>
              </a:buClr>
              <a:buFont typeface="+mj-lt"/>
              <a:buAutoNum type="arabicPeriod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ea typeface="Century Gothic" pitchFamily="34" charset="0"/>
                <a:cs typeface="Century Gothic"/>
              </a:rPr>
              <a:t>Top elbow arrow from B3 – C1.</a:t>
            </a:r>
          </a:p>
          <a:p>
            <a:pPr marL="514350" indent="-514350" eaLnBrk="0" hangingPunct="0">
              <a:spcBef>
                <a:spcPct val="20000"/>
              </a:spcBef>
              <a:buClr>
                <a:srgbClr val="F79646"/>
              </a:buClr>
              <a:buFont typeface="+mj-lt"/>
              <a:buAutoNum type="arabicPeriod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ea typeface="Century Gothic" pitchFamily="34" charset="0"/>
                <a:cs typeface="Century Gothic"/>
              </a:rPr>
              <a:t>Either delete B1 and B3 or make them transparent.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ea typeface="Century Gothic" pitchFamily="34" charset="0"/>
              <a:cs typeface="Century Gothic"/>
            </a:endParaRPr>
          </a:p>
          <a:p>
            <a:pPr marL="514350" indent="-514350" eaLnBrk="0" hangingPunct="0">
              <a:spcBef>
                <a:spcPct val="20000"/>
              </a:spcBef>
              <a:buClr>
                <a:srgbClr val="F79646"/>
              </a:buClr>
              <a:buFont typeface="+mj-lt"/>
              <a:buAutoNum type="arabicPeriod" startAt="3"/>
              <a:defRPr/>
            </a:pP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ea typeface="Century Gothic" pitchFamily="34" charset="0"/>
              <a:cs typeface="Century Gothic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08013"/>
            <a:ext cx="8229600" cy="7080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Exercise: Multiple Inputs/Outputs</a:t>
            </a:r>
            <a:endParaRPr lang="en-US" dirty="0"/>
          </a:p>
        </p:txBody>
      </p:sp>
      <p:sp>
        <p:nvSpPr>
          <p:cNvPr id="71684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3B026F7-15C9-4B86-8D09-E5748908C43B}" type="slidenum">
              <a:rPr lang="en-US" smtClean="0">
                <a:latin typeface="Century Gothic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 smtClean="0"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71685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Process Editor</a:t>
            </a:r>
            <a:endParaRPr lang="en-US" dirty="0" smtClean="0">
              <a:latin typeface="Century Gothic" pitchFamily="34" charset="0"/>
              <a:cs typeface="Century Gothic" pitchFamily="34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6410978" y="4507867"/>
            <a:ext cx="2509527" cy="1689258"/>
            <a:chOff x="6211748" y="4265503"/>
            <a:chExt cx="2708758" cy="1931622"/>
          </a:xfrm>
        </p:grpSpPr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410979" y="4445684"/>
              <a:ext cx="2509527" cy="1751441"/>
            </a:xfrm>
            <a:prstGeom prst="rect">
              <a:avLst/>
            </a:prstGeom>
            <a:noFill/>
            <a:ln w="9525">
              <a:solidFill>
                <a:schemeClr val="tx1">
                  <a:lumMod val="25000"/>
                  <a:lumOff val="75000"/>
                </a:schemeClr>
              </a:solidFill>
              <a:miter lim="800000"/>
              <a:headEnd/>
              <a:tailEnd/>
            </a:ln>
            <a:effectLst/>
          </p:spPr>
        </p:pic>
        <p:sp>
          <p:nvSpPr>
            <p:cNvPr id="10" name="Oval 9"/>
            <p:cNvSpPr/>
            <p:nvPr/>
          </p:nvSpPr>
          <p:spPr>
            <a:xfrm>
              <a:off x="6211748" y="4265503"/>
              <a:ext cx="398462" cy="36036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200" b="1" dirty="0"/>
                <a:t>3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57199" y="4507867"/>
            <a:ext cx="2460022" cy="1689258"/>
            <a:chOff x="257968" y="4378961"/>
            <a:chExt cx="2659253" cy="1818164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57199" y="4507867"/>
              <a:ext cx="2460022" cy="1689258"/>
            </a:xfrm>
            <a:prstGeom prst="rect">
              <a:avLst/>
            </a:prstGeom>
            <a:noFill/>
            <a:ln w="9525">
              <a:solidFill>
                <a:schemeClr val="tx1">
                  <a:lumMod val="25000"/>
                  <a:lumOff val="75000"/>
                </a:schemeClr>
              </a:solidFill>
              <a:miter lim="800000"/>
              <a:headEnd/>
              <a:tailEnd/>
            </a:ln>
            <a:effectLst/>
          </p:spPr>
        </p:pic>
        <p:sp>
          <p:nvSpPr>
            <p:cNvPr id="13" name="Oval 12"/>
            <p:cNvSpPr/>
            <p:nvPr/>
          </p:nvSpPr>
          <p:spPr>
            <a:xfrm>
              <a:off x="257968" y="4378961"/>
              <a:ext cx="398462" cy="36036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200" b="1" dirty="0"/>
                <a:t>1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222626" y="4625864"/>
            <a:ext cx="2720973" cy="1566653"/>
            <a:chOff x="3222626" y="4351180"/>
            <a:chExt cx="2720973" cy="1841338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421856" y="4445684"/>
              <a:ext cx="2521743" cy="1746834"/>
            </a:xfrm>
            <a:prstGeom prst="rect">
              <a:avLst/>
            </a:prstGeom>
            <a:noFill/>
            <a:ln w="9525">
              <a:solidFill>
                <a:schemeClr val="tx1">
                  <a:lumMod val="25000"/>
                  <a:lumOff val="75000"/>
                </a:schemeClr>
              </a:solidFill>
              <a:miter lim="800000"/>
              <a:headEnd/>
              <a:tailEnd/>
            </a:ln>
            <a:effectLst/>
          </p:spPr>
        </p:pic>
        <p:sp>
          <p:nvSpPr>
            <p:cNvPr id="16" name="Oval 15"/>
            <p:cNvSpPr/>
            <p:nvPr/>
          </p:nvSpPr>
          <p:spPr>
            <a:xfrm>
              <a:off x="3222626" y="4351180"/>
              <a:ext cx="398462" cy="36036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200" b="1" dirty="0"/>
                <a:t>2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Labels and links</a:t>
            </a:r>
          </a:p>
          <a:p>
            <a:r>
              <a:rPr lang="en-US" dirty="0" smtClean="0"/>
              <a:t>Shape and style</a:t>
            </a:r>
          </a:p>
          <a:p>
            <a:r>
              <a:rPr lang="en-US" dirty="0" smtClean="0"/>
              <a:t>Dash width</a:t>
            </a:r>
          </a:p>
          <a:p>
            <a:r>
              <a:rPr lang="en-US" dirty="0" smtClean="0"/>
              <a:t>Multiple flow paths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Process Editor – Connectors</a:t>
            </a:r>
            <a:endParaRPr lang="en-US" dirty="0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4645" y="3862110"/>
            <a:ext cx="2567753" cy="1908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90570" y="1316182"/>
            <a:ext cx="1364672" cy="109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0" name="Group 9"/>
          <p:cNvGrpSpPr/>
          <p:nvPr/>
        </p:nvGrpSpPr>
        <p:grpSpPr>
          <a:xfrm>
            <a:off x="6171182" y="2833300"/>
            <a:ext cx="1228725" cy="505521"/>
            <a:chOff x="6482715" y="2604778"/>
            <a:chExt cx="1228725" cy="505521"/>
          </a:xfrm>
        </p:grpSpPr>
        <p:pic>
          <p:nvPicPr>
            <p:cNvPr id="11" name="Picture 4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482715" y="2604778"/>
              <a:ext cx="1228725" cy="238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2" name="TextBox 11"/>
            <p:cNvSpPr txBox="1"/>
            <p:nvPr/>
          </p:nvSpPr>
          <p:spPr>
            <a:xfrm>
              <a:off x="6785545" y="2833300"/>
              <a:ext cx="7545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Dash 5</a:t>
              </a:r>
              <a:endParaRPr lang="en-US" sz="12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Types </a:t>
            </a:r>
          </a:p>
          <a:p>
            <a:r>
              <a:rPr lang="en-US" dirty="0" smtClean="0"/>
              <a:t>Labels</a:t>
            </a:r>
          </a:p>
          <a:p>
            <a:r>
              <a:rPr lang="en-US" dirty="0" smtClean="0"/>
              <a:t>Links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Connectors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Process Editor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>
          <a:xfrm>
            <a:off x="3694922" y="1316183"/>
            <a:ext cx="4607068" cy="3088178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6806" y="1738862"/>
            <a:ext cx="2582227" cy="2238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82156" y="1545572"/>
            <a:ext cx="1111697" cy="833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26330" y="3386431"/>
            <a:ext cx="867523" cy="999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02525" y="3977640"/>
            <a:ext cx="1840230" cy="32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Connectors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Process Editor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886200" y="4114800"/>
            <a:ext cx="1499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/>
              <a:t>“SHIFT”</a:t>
            </a:r>
            <a:endParaRPr lang="en-US" sz="2400" b="1" i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6080" y="2645569"/>
            <a:ext cx="3352800" cy="1231106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10" name="Half Frame 9"/>
          <p:cNvSpPr/>
          <p:nvPr/>
        </p:nvSpPr>
        <p:spPr>
          <a:xfrm rot="13394981">
            <a:off x="4249944" y="3325071"/>
            <a:ext cx="682533" cy="665055"/>
          </a:xfrm>
          <a:prstGeom prst="halfFram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32255" y="1653500"/>
            <a:ext cx="4870342" cy="1198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Label or link</a:t>
            </a:r>
          </a:p>
          <a:p>
            <a:r>
              <a:rPr lang="en-US" dirty="0" smtClean="0"/>
              <a:t>Shape: </a:t>
            </a:r>
          </a:p>
          <a:p>
            <a:pPr lvl="1"/>
            <a:r>
              <a:rPr lang="en-US" dirty="0" smtClean="0"/>
              <a:t>Arrow or line</a:t>
            </a:r>
          </a:p>
          <a:p>
            <a:pPr lvl="1"/>
            <a:r>
              <a:rPr lang="en-US" dirty="0" smtClean="0"/>
              <a:t>Straight or bent</a:t>
            </a:r>
          </a:p>
          <a:p>
            <a:r>
              <a:rPr lang="en-US" dirty="0" smtClean="0"/>
              <a:t>Style</a:t>
            </a:r>
          </a:p>
          <a:p>
            <a:r>
              <a:rPr lang="en-US" dirty="0" smtClean="0"/>
              <a:t>Dash width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Connectors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Process Editor</a:t>
            </a:r>
            <a:endParaRPr lang="en-US" dirty="0"/>
          </a:p>
        </p:txBody>
      </p:sp>
      <p:pic>
        <p:nvPicPr>
          <p:cNvPr id="7" name="Picture 5" descr="connectorproperti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3699" y="3835999"/>
            <a:ext cx="4298898" cy="248013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8" name="Rounded Rectangle 7"/>
          <p:cNvSpPr/>
          <p:nvPr/>
        </p:nvSpPr>
        <p:spPr>
          <a:xfrm>
            <a:off x="5082463" y="2015426"/>
            <a:ext cx="2311351" cy="445386"/>
          </a:xfrm>
          <a:prstGeom prst="roundRect">
            <a:avLst/>
          </a:prstGeom>
          <a:noFill/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Connector Links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Process Editor</a:t>
            </a:r>
            <a:endParaRPr lang="en-US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9251" y="1615611"/>
            <a:ext cx="4108938" cy="2552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20826" y="4464425"/>
            <a:ext cx="5694978" cy="135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ounded Rectangle 7"/>
          <p:cNvSpPr/>
          <p:nvPr/>
        </p:nvSpPr>
        <p:spPr>
          <a:xfrm>
            <a:off x="4851794" y="4798967"/>
            <a:ext cx="1855694" cy="445386"/>
          </a:xfrm>
          <a:prstGeom prst="roundRect">
            <a:avLst/>
          </a:prstGeom>
          <a:noFill/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2373406" y="2353236"/>
            <a:ext cx="3449170" cy="2445731"/>
          </a:xfrm>
          <a:prstGeom prst="straightConnector1">
            <a:avLst/>
          </a:prstGeom>
          <a:ln w="28575">
            <a:solidFill>
              <a:schemeClr val="accent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22576" y="1952626"/>
            <a:ext cx="2592408" cy="1113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cxnSp>
        <p:nvCxnSpPr>
          <p:cNvPr id="15" name="Straight Arrow Connector 14"/>
          <p:cNvCxnSpPr>
            <a:endCxn id="5124" idx="1"/>
          </p:cNvCxnSpPr>
          <p:nvPr/>
        </p:nvCxnSpPr>
        <p:spPr>
          <a:xfrm>
            <a:off x="4558552" y="2505636"/>
            <a:ext cx="1264024" cy="3642"/>
          </a:xfrm>
          <a:prstGeom prst="straightConnector1">
            <a:avLst/>
          </a:prstGeom>
          <a:ln w="28575">
            <a:solidFill>
              <a:schemeClr val="accent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Connector Shapes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Process Editor</a:t>
            </a:r>
            <a:endParaRPr lang="en-US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8820" y="1760444"/>
            <a:ext cx="3908589" cy="2946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70040" y="753927"/>
            <a:ext cx="35052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50990" y="1814232"/>
            <a:ext cx="3524250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58566" y="2893360"/>
            <a:ext cx="333375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72100" y="4601976"/>
            <a:ext cx="3314700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ounded Rectangle 15"/>
          <p:cNvSpPr/>
          <p:nvPr/>
        </p:nvSpPr>
        <p:spPr>
          <a:xfrm>
            <a:off x="457201" y="3149600"/>
            <a:ext cx="3220720" cy="1556870"/>
          </a:xfrm>
          <a:prstGeom prst="roundRect">
            <a:avLst/>
          </a:prstGeom>
          <a:noFill/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Connector Style and Dash Width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Process Editor</a:t>
            </a:r>
            <a:endParaRPr lang="en-US" dirty="0"/>
          </a:p>
        </p:txBody>
      </p:sp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42659" y="1598245"/>
            <a:ext cx="25717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4" name="Left Brace 13"/>
          <p:cNvSpPr/>
          <p:nvPr/>
        </p:nvSpPr>
        <p:spPr>
          <a:xfrm>
            <a:off x="5553634" y="1721224"/>
            <a:ext cx="938605" cy="2960135"/>
          </a:xfrm>
          <a:prstGeom prst="leftBrace">
            <a:avLst/>
          </a:prstGeom>
          <a:ln w="28575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/>
          <p:cNvCxnSpPr>
            <a:endCxn id="14" idx="1"/>
          </p:cNvCxnSpPr>
          <p:nvPr/>
        </p:nvCxnSpPr>
        <p:spPr>
          <a:xfrm>
            <a:off x="4034117" y="3188920"/>
            <a:ext cx="1519517" cy="12372"/>
          </a:xfrm>
          <a:prstGeom prst="straightConnector1">
            <a:avLst/>
          </a:prstGeom>
          <a:ln w="28575">
            <a:solidFill>
              <a:schemeClr val="accent2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2955" y="1598245"/>
            <a:ext cx="1390650" cy="37052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19" name="Straight Arrow Connector 18"/>
          <p:cNvCxnSpPr/>
          <p:nvPr/>
        </p:nvCxnSpPr>
        <p:spPr>
          <a:xfrm rot="10800000" flipV="1">
            <a:off x="1981200" y="2723841"/>
            <a:ext cx="856128" cy="506951"/>
          </a:xfrm>
          <a:prstGeom prst="straightConnector1">
            <a:avLst/>
          </a:prstGeom>
          <a:ln w="28575">
            <a:solidFill>
              <a:schemeClr val="accent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2" name="Group 21"/>
          <p:cNvGrpSpPr/>
          <p:nvPr/>
        </p:nvGrpSpPr>
        <p:grpSpPr>
          <a:xfrm>
            <a:off x="6408290" y="1921298"/>
            <a:ext cx="1350775" cy="2760061"/>
            <a:chOff x="6408290" y="1921298"/>
            <a:chExt cx="1350775" cy="2760061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408290" y="1921298"/>
              <a:ext cx="1303150" cy="2895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3" name="TextBox 22"/>
            <p:cNvSpPr txBox="1"/>
            <p:nvPr/>
          </p:nvSpPr>
          <p:spPr>
            <a:xfrm>
              <a:off x="6785545" y="2144500"/>
              <a:ext cx="7545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Dash 0</a:t>
              </a:r>
              <a:endParaRPr lang="en-US" sz="1200" dirty="0"/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6482715" y="2604778"/>
              <a:ext cx="1228725" cy="505521"/>
              <a:chOff x="6482715" y="2604778"/>
              <a:chExt cx="1228725" cy="505521"/>
            </a:xfrm>
          </p:grpSpPr>
          <p:pic>
            <p:nvPicPr>
              <p:cNvPr id="2052" name="Picture 4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6482715" y="2604778"/>
                <a:ext cx="1228725" cy="238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25" name="TextBox 24"/>
              <p:cNvSpPr txBox="1"/>
              <p:nvPr/>
            </p:nvSpPr>
            <p:spPr>
              <a:xfrm>
                <a:off x="6785545" y="2833300"/>
                <a:ext cx="7545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/>
                  <a:t>Dash 5</a:t>
                </a:r>
                <a:endParaRPr lang="en-US" sz="1200" dirty="0"/>
              </a:p>
            </p:txBody>
          </p:sp>
        </p:grpSp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6482715" y="3397147"/>
              <a:ext cx="1276350" cy="238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7" name="TextBox 26"/>
            <p:cNvSpPr txBox="1"/>
            <p:nvPr/>
          </p:nvSpPr>
          <p:spPr>
            <a:xfrm>
              <a:off x="6785545" y="3635272"/>
              <a:ext cx="7545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Dash 10</a:t>
              </a:r>
              <a:endParaRPr lang="en-US" sz="1200" dirty="0"/>
            </a:p>
          </p:txBody>
        </p:sp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6492240" y="4156710"/>
              <a:ext cx="1219200" cy="247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9" name="TextBox 28"/>
            <p:cNvSpPr txBox="1"/>
            <p:nvPr/>
          </p:nvSpPr>
          <p:spPr>
            <a:xfrm>
              <a:off x="6785545" y="4404360"/>
              <a:ext cx="7545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Dash 20</a:t>
              </a:r>
              <a:endParaRPr lang="en-US" sz="12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316038"/>
            <a:ext cx="8229600" cy="5000625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  <a:defRPr/>
            </a:pPr>
            <a:r>
              <a:rPr lang="en-US" dirty="0" smtClean="0"/>
              <a:t>Create three nodes, B2, C3, and D3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dirty="0" smtClean="0"/>
              <a:t>Click on B2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dirty="0" smtClean="0"/>
              <a:t>Press and hold the Shift button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dirty="0" smtClean="0"/>
              <a:t>Click on C3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dirty="0" smtClean="0"/>
              <a:t>Click on the connector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dirty="0" smtClean="0"/>
              <a:t>Select the Shape: Bottom Elbow Arrow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dirty="0" smtClean="0"/>
              <a:t>Connect C3 and D3.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08013"/>
            <a:ext cx="8229600" cy="7080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Exercise: Make a Connector</a:t>
            </a:r>
            <a:endParaRPr lang="en-US" dirty="0"/>
          </a:p>
        </p:txBody>
      </p:sp>
      <p:sp>
        <p:nvSpPr>
          <p:cNvPr id="68612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8C5D4A-C543-4182-ADE4-951B49B3E592}" type="slidenum">
              <a:rPr lang="en-US" smtClean="0">
                <a:latin typeface="Century Gothic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smtClean="0"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6861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Process Editor</a:t>
            </a:r>
            <a:endParaRPr lang="en-US" dirty="0" smtClean="0">
              <a:latin typeface="Century Gothic" pitchFamily="34" charset="0"/>
              <a:cs typeface="Century Gothic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32942" y="4474461"/>
            <a:ext cx="3523298" cy="184220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08013"/>
            <a:ext cx="8229600" cy="7080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Create Multiple Flow Paths</a:t>
            </a:r>
            <a:endParaRPr lang="en-US" dirty="0"/>
          </a:p>
        </p:txBody>
      </p:sp>
      <p:sp>
        <p:nvSpPr>
          <p:cNvPr id="70660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A04E435-9F37-470B-A535-E9EEC4F98708}" type="slidenum">
              <a:rPr lang="en-US" smtClean="0">
                <a:latin typeface="Century Gothic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smtClean="0"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7066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Process Editor</a:t>
            </a:r>
            <a:endParaRPr lang="en-US" dirty="0" smtClean="0">
              <a:latin typeface="Century Gothic" pitchFamily="34" charset="0"/>
              <a:cs typeface="Century Gothic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9904" y="2222183"/>
            <a:ext cx="3249296" cy="2585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 2010 Template.potx</Template>
  <TotalTime>3110</TotalTime>
  <Words>997</Words>
  <Application>Microsoft Office PowerPoint</Application>
  <PresentationFormat>On-screen Show (4:3)</PresentationFormat>
  <Paragraphs>142</Paragraphs>
  <Slides>16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QAD 2010 Template</vt:lpstr>
      <vt:lpstr>Connectors</vt:lpstr>
      <vt:lpstr>Connectors</vt:lpstr>
      <vt:lpstr>Connectors</vt:lpstr>
      <vt:lpstr>Connectors</vt:lpstr>
      <vt:lpstr>Connector Links</vt:lpstr>
      <vt:lpstr>Connector Shapes</vt:lpstr>
      <vt:lpstr>Connector Style and Dash Width</vt:lpstr>
      <vt:lpstr>Exercise: Make a Connector</vt:lpstr>
      <vt:lpstr>Create Multiple Flow Paths</vt:lpstr>
      <vt:lpstr>Create Multiple Flow Paths</vt:lpstr>
      <vt:lpstr>Create Multiple Flow Paths</vt:lpstr>
      <vt:lpstr>Create Multiple Flow Paths</vt:lpstr>
      <vt:lpstr>Create Multiple Flow Paths</vt:lpstr>
      <vt:lpstr>Create Multiple Flow Paths</vt:lpstr>
      <vt:lpstr>Exercise: Multiple Inputs/Outputs</vt:lpstr>
      <vt:lpstr>Summary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jdk</dc:creator>
  <cp:lastModifiedBy>mdf</cp:lastModifiedBy>
  <cp:revision>183</cp:revision>
  <dcterms:created xsi:type="dcterms:W3CDTF">2010-10-05T00:44:07Z</dcterms:created>
  <dcterms:modified xsi:type="dcterms:W3CDTF">2013-07-24T17:53:48Z</dcterms:modified>
</cp:coreProperties>
</file>