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notesSlides/notesSlide33.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6" r:id="rId2"/>
    <p:sldId id="259" r:id="rId3"/>
    <p:sldId id="257" r:id="rId4"/>
    <p:sldId id="299" r:id="rId5"/>
    <p:sldId id="294" r:id="rId6"/>
    <p:sldId id="267" r:id="rId7"/>
    <p:sldId id="305" r:id="rId8"/>
    <p:sldId id="296" r:id="rId9"/>
    <p:sldId id="266" r:id="rId10"/>
    <p:sldId id="309" r:id="rId11"/>
    <p:sldId id="306" r:id="rId12"/>
    <p:sldId id="265" r:id="rId13"/>
    <p:sldId id="271" r:id="rId14"/>
    <p:sldId id="269" r:id="rId15"/>
    <p:sldId id="270" r:id="rId16"/>
    <p:sldId id="304" r:id="rId17"/>
    <p:sldId id="308" r:id="rId18"/>
    <p:sldId id="272" r:id="rId19"/>
    <p:sldId id="273" r:id="rId20"/>
    <p:sldId id="310" r:id="rId21"/>
    <p:sldId id="297" r:id="rId22"/>
    <p:sldId id="288" r:id="rId23"/>
    <p:sldId id="275" r:id="rId24"/>
    <p:sldId id="312" r:id="rId25"/>
    <p:sldId id="289" r:id="rId26"/>
    <p:sldId id="260" r:id="rId27"/>
    <p:sldId id="263" r:id="rId28"/>
    <p:sldId id="311" r:id="rId29"/>
    <p:sldId id="290" r:id="rId30"/>
    <p:sldId id="276" r:id="rId31"/>
    <p:sldId id="279" r:id="rId32"/>
    <p:sldId id="280" r:id="rId33"/>
    <p:sldId id="282"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df" initials="mef" lastIdx="35" clrIdx="0"/>
  <p:cmAuthor id="1" name="qad" initials="q" lastIdx="6"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71685" autoAdjust="0"/>
  </p:normalViewPr>
  <p:slideViewPr>
    <p:cSldViewPr snapToGrid="0" snapToObjects="1">
      <p:cViewPr>
        <p:scale>
          <a:sx n="70" d="100"/>
          <a:sy n="70" d="100"/>
        </p:scale>
        <p:origin x="-1428" y="3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24T10:56:20.712" idx="1">
    <p:pos x="1271" y="44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07-24T10:58:26.670" idx="10">
    <p:pos x="2254" y="457"/>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07-24T10:58:38.921" idx="11">
    <p:pos x="2185" y="457"/>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07-24T10:58:51.780" idx="12">
    <p:pos x="2254" y="457"/>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07-24T10:59:00.859" idx="13">
    <p:pos x="2254" y="457"/>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07-24T10:59:11.734" idx="14">
    <p:pos x="2254" y="457"/>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07-24T10:59:23.141" idx="15">
    <p:pos x="2254" y="457"/>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13-08-14T09:50:42.007" idx="2">
    <p:pos x="4817" y="457"/>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13-08-14T09:50:51.705" idx="3">
    <p:pos x="3347" y="457"/>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07-24T11:00:41.097" idx="19">
    <p:pos x="3784" y="457"/>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07-24T11:02:05.272" idx="20">
    <p:pos x="3784" y="457"/>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07-24T10:56:33.166" idx="2">
    <p:pos x="1003" y="457"/>
    <p:text>H1S</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07-24T11:02:15.898" idx="21">
    <p:pos x="3784" y="457"/>
    <p:text>H1S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07-24T11:02:34.055" idx="22">
    <p:pos x="4280" y="447"/>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13-08-14T09:51:28.120" idx="4">
    <p:pos x="4886" y="457"/>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07-24T11:02:57.024" idx="24">
    <p:pos x="3426" y="457"/>
    <p:text>H1</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07-24T11:03:16.431" idx="25">
    <p:pos x="3357" y="457"/>
    <p:text>H1S</p:text>
  </p:cm>
</p:cmLst>
</file>

<file path=ppt/comments/comment25.xml><?xml version="1.0" encoding="utf-8"?>
<p:cmLst xmlns:a="http://schemas.openxmlformats.org/drawingml/2006/main" xmlns:r="http://schemas.openxmlformats.org/officeDocument/2006/relationships" xmlns:p="http://schemas.openxmlformats.org/presentationml/2006/main">
  <p:cm authorId="1" dt="2013-08-14T09:51:45.875" idx="5">
    <p:pos x="4519" y="457"/>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07-24T11:03:44.120" idx="27">
    <p:pos x="4697" y="447"/>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07-24T11:03:54.511" idx="28">
    <p:pos x="3794" y="447"/>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07-24T11:04:08.761" idx="29">
    <p:pos x="3794" y="457"/>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07-24T11:04:20.418" idx="30">
    <p:pos x="2820" y="457"/>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07-24T10:56:42.744" idx="3">
    <p:pos x="1073" y="457"/>
    <p:text>H1S</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07-24T11:04:32.981" idx="31">
    <p:pos x="2751" y="457"/>
    <p:text>H1S</p:text>
  </p:cm>
</p:cmLst>
</file>

<file path=ppt/comments/comment31.xml><?xml version="1.0" encoding="utf-8"?>
<p:cmLst xmlns:a="http://schemas.openxmlformats.org/drawingml/2006/main" xmlns:r="http://schemas.openxmlformats.org/officeDocument/2006/relationships" xmlns:p="http://schemas.openxmlformats.org/presentationml/2006/main">
  <p:cm authorId="1" dt="2013-08-14T09:52:23.660" idx="6">
    <p:pos x="3913" y="457"/>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07-24T11:04:57.326" idx="33">
    <p:pos x="4320" y="457"/>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07-24T11:05:07.060" idx="34">
    <p:pos x="1579" y="457"/>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07-24T10:56:55.088" idx="4">
    <p:pos x="2254" y="457"/>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3-08-14T09:34:44.353" idx="1">
    <p:pos x="3317" y="457"/>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07-24T10:57:20.449" idx="6">
    <p:pos x="3239" y="465"/>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07-24T10:57:35.184" idx="7">
    <p:pos x="3247" y="457"/>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07-24T10:57:46.778" idx="8">
    <p:pos x="3247" y="457"/>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07-24T10:58:17.310" idx="9">
    <p:pos x="2254" y="457"/>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8/16/2013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gm1.geolearning.com/geonext/qad/coursesummary.CourseCatalog.geo?selectTab=OLT+Activitie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a:t>
            </a:r>
            <a:r>
              <a:rPr lang="en-US" baseline="0" dirty="0" smtClean="0"/>
              <a:t> section, you will learn how to create links from the process map nodes to all kinds of supporting resources for the process.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watch a video of this section, go to the Learning Center (http://learning.qad.com) and use the Smart Search tab to search the key words “Process Editor.” Take the fifth section (5 of 9) called “Linking,” Course # </a:t>
            </a:r>
            <a:r>
              <a:rPr lang="en-US" sz="1200" b="0" i="0" kern="1200" dirty="0" smtClean="0">
                <a:solidFill>
                  <a:schemeClr val="tx1"/>
                </a:solidFill>
                <a:latin typeface="+mn-lt"/>
                <a:ea typeface="+mn-ea"/>
                <a:cs typeface="+mn-cs"/>
              </a:rPr>
              <a:t>OLT-006870</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Or, if you are already logged into the Learning Center, just click here: </a:t>
            </a:r>
            <a:r>
              <a:rPr lang="en-US" dirty="0" smtClean="0">
                <a:hlinkClick r:id="rId3"/>
              </a:rPr>
              <a:t>https://gm1.geolearning.com/geonext/qad/coursesummary.CourseCatalog.geo?selectTab=OLT+Activities</a:t>
            </a: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Rather than using the Choose File option under Links, type the token name and then specify the file. In this case, {QAD_PLINKS} represents the QAD Doc Folder on Sharepoint, and you want the Work Instruction for Accepting Shipments.</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Likewise, if you have created a token called {WI} for where all your work instructions are stored, you would use a curly bracket and then type in WI, closed with a curly bracket, then enter the rest of the file name; for example, AcceptShipment.pdf.</a:t>
            </a:r>
          </a:p>
          <a:p>
            <a:endParaRPr lang="en-US" baseline="0" dirty="0" smtClean="0"/>
          </a:p>
          <a:p>
            <a:r>
              <a:rPr lang="en-US" baseline="0" dirty="0" smtClean="0"/>
              <a:t>Your next option is to define whether the file will open in the current window or in a new one. Note that whatever you choose in this first link defines the way the rest of the links open in this process map: either in the current window or a new one.</a:t>
            </a:r>
          </a:p>
          <a:p>
            <a:endParaRPr lang="en-US" baseline="0" dirty="0" smtClean="0"/>
          </a:p>
          <a:p>
            <a:r>
              <a:rPr lang="en-US" baseline="0" dirty="0" smtClean="0"/>
              <a:t>In this case, choose to have the link open in a separate, new window when it is selected.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moving on, you should test your new link.</a:t>
            </a:r>
          </a:p>
          <a:p>
            <a:endParaRPr lang="en-US" dirty="0" smtClean="0"/>
          </a:p>
          <a:p>
            <a:r>
              <a:rPr lang="en-US" dirty="0" smtClean="0"/>
              <a:t>To do that, open the Preview ta</a:t>
            </a:r>
            <a:r>
              <a:rPr lang="en-US" baseline="0" dirty="0" smtClean="0"/>
              <a:t>b at the top .</a:t>
            </a:r>
          </a:p>
          <a:p>
            <a:endParaRPr lang="en-US" baseline="0" dirty="0" smtClean="0"/>
          </a:p>
          <a:p>
            <a:r>
              <a:rPr lang="en-US" baseline="0" dirty="0" smtClean="0"/>
              <a:t>Important: Preview will only open if you have named your map. So even if you are not ready yet to give the map a formal name, just type something in so you can open the preview. You can go back and change it later.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when you click on the Accept Shipment node in Preview, your work instructions will open in a separate window.</a:t>
            </a:r>
          </a:p>
          <a:p>
            <a:r>
              <a:rPr lang="en-US" dirty="0" smtClean="0"/>
              <a:t> </a:t>
            </a:r>
          </a:p>
          <a:p>
            <a:r>
              <a:rPr lang="en-US" dirty="0" smtClean="0"/>
              <a:t>Next, add another file,</a:t>
            </a:r>
            <a:r>
              <a:rPr lang="en-US" baseline="0" dirty="0" smtClean="0"/>
              <a:t> maybe a video you have made for this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time, use the </a:t>
            </a:r>
            <a:r>
              <a:rPr lang="en-US" baseline="0" dirty="0" smtClean="0"/>
              <a:t>Add More Links </a:t>
            </a:r>
            <a:r>
              <a:rPr lang="en-US" dirty="0" smtClean="0"/>
              <a:t>button</a:t>
            </a:r>
            <a:r>
              <a:rPr lang="en-US" baseline="0" dirty="0" smtClean="0"/>
              <a:t> at the bottom of the menu. Remember, you can add up to eight links.</a:t>
            </a:r>
          </a:p>
          <a:p>
            <a:endParaRPr lang="en-US" baseline="0" dirty="0" smtClean="0"/>
          </a:p>
          <a:p>
            <a:r>
              <a:rPr lang="en-US" baseline="0" dirty="0" smtClean="0"/>
              <a:t>Enter the token (for example: {QAD_VIDEOS}) and then the file name you want to link to in that location--in this case, Accept Shipments.mp4.</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open the Preview again.</a:t>
            </a:r>
          </a:p>
          <a:p>
            <a:endParaRPr lang="en-US" dirty="0" smtClean="0"/>
          </a:p>
          <a:p>
            <a:r>
              <a:rPr lang="en-US" dirty="0" smtClean="0"/>
              <a:t>This time you have the triangle icon for</a:t>
            </a:r>
            <a:r>
              <a:rPr lang="en-US" baseline="0" dirty="0" smtClean="0"/>
              <a:t> links, and you can choose to open either t</a:t>
            </a:r>
            <a:r>
              <a:rPr lang="en-US" dirty="0" smtClean="0"/>
              <a:t>he work instruction or the video.  Note that when</a:t>
            </a:r>
            <a:r>
              <a:rPr lang="en-US" baseline="0" dirty="0" smtClean="0"/>
              <a:t> you create a link using the first method, the link is automatically named the node name, so the work instruction file is called “Accept Shipment;” but, when you create links the second way, using the Add Links button, you can choose the name “Video for Accepting Shipments.” In fact, if you want to name all your links, just create them all from the Add Links button.</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smtClean="0"/>
              <a:t>To review: Here</a:t>
            </a:r>
            <a:r>
              <a:rPr lang="en-US" baseline="0" dirty="0" smtClean="0"/>
              <a:t> are the steps to set up a token link.</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Open Process Properties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Create token name</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Specify the server</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Open a node in Process Editor</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Enter the token name as the link</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Preview the link</a:t>
            </a:r>
            <a:endParaRPr lang="en-US" dirty="0" smtClean="0"/>
          </a:p>
          <a:p>
            <a:pPr marL="228600" indent="-22860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smtClean="0"/>
              <a:t>Next, do an exercise to practice linking to files.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link to a QAD screen. You need to enter the program name, which you can find in a few different ways in QAD; the Editor offers this Menu Lookup option, so look at that method first.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can click on the column headings to sort by menu number, program, or label, and you can filter the whole list at the bottom of the page to narrow down your search.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example, you might remember the first few numbers of the application menu number; enter the partial information, then choose “Starts with,” “Ends with,” or “Contains.”  When you click Filter, the list is narrowed down to what you are looking for. </a:t>
            </a:r>
            <a:r>
              <a:rPr lang="en-US" i="0" baseline="0" dirty="0" smtClean="0"/>
              <a:t>To get the original list back up on the screen, click Refresh.</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nodes in standard QAD process maps </a:t>
            </a:r>
            <a:r>
              <a:rPr lang="en-US" baseline="0" dirty="0" smtClean="0"/>
              <a:t>are generally already linked to the other processes, QAD menus, or the QAD Document Library where you can find supporting documentation, such as training guides. This linking started with Enterprise Edition release 2011.1, but, if you have an older QAD version or if you are creating a new map, you may want to add these and other kinds of links, as demonstrated in this section. </a:t>
            </a:r>
          </a:p>
          <a:p>
            <a:endParaRPr lang="en-US" baseline="0" dirty="0" smtClean="0"/>
          </a:p>
          <a:p>
            <a:r>
              <a:rPr lang="en-US" baseline="0" dirty="0" smtClean="0"/>
              <a:t>Overall, you can have up to eight links per node, so you can add more links to go to training documentation, videos, sites in your company’s Intranet external web sites, or even another process map that you create and customize.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smtClean="0"/>
              <a:t>Once you find the program you want, click to choose it. The token and program name are automatically entered in the Link field. {QAD_SH} is the token for linking to menus; this is already set up for you to use when linking to menus. So, alternatively, you could type the token {QAD_SH} into the link field and then copy and paste the program name after it.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Another way</a:t>
            </a:r>
            <a:r>
              <a:rPr lang="en-US" baseline="0" dirty="0" smtClean="0"/>
              <a:t> to find a program name is to use the application menu search in QAD. When you find the menu number, right-click on it and select Properties from the drop down list. In the Alias field, you see both a program number (5.13.1) and a system name (poporc.p). This is the program name you add to the Link field in the Process Editor after the {QAD_SH} token.</a:t>
            </a:r>
          </a:p>
        </p:txBody>
      </p:sp>
      <p:sp>
        <p:nvSpPr>
          <p:cNvPr id="4" name="Slide Number Placeholder 3"/>
          <p:cNvSpPr>
            <a:spLocks noGrp="1"/>
          </p:cNvSpPr>
          <p:nvPr>
            <p:ph type="sldNum" sz="quarter" idx="5"/>
          </p:nvPr>
        </p:nvSpPr>
        <p:spPr/>
        <p:txBody>
          <a:bodyPr/>
          <a:lstStyle/>
          <a:p>
            <a:pPr>
              <a:defRPr/>
            </a:pPr>
            <a:fld id="{E33092A3-C235-4573-AF0E-7311BC9E1A42}"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smtClean="0"/>
              <a:t>Next, do this exercise to link a node to a menu.</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smtClean="0"/>
              <a:t>Next, see how to link to another process map, doing a Process List Lookup. </a:t>
            </a:r>
          </a:p>
          <a:p>
            <a:endParaRPr lang="en-US" baseline="0" dirty="0" smtClean="0"/>
          </a:p>
          <a:p>
            <a:r>
              <a:rPr lang="en-US" baseline="0" dirty="0" smtClean="0"/>
              <a:t>When you open this option, you see a list of process map names and titles. You can click on the headings to sort the columns.</a:t>
            </a:r>
          </a:p>
          <a:p>
            <a:endParaRPr lang="en-US" baseline="0" dirty="0" smtClean="0"/>
          </a:p>
          <a:p>
            <a:endParaRPr lang="en-US" i="1"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Sorting</a:t>
            </a:r>
            <a:r>
              <a:rPr lang="en-US" baseline="0" dirty="0" smtClean="0"/>
              <a:t> by title, link to Work Order Bills and Routes (Process Map Name Plan_4_2_1_1).</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you click that link, the system automatically enters the token and process map name into the Link field in Node Properties; your link is automatically created.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that the token {QAD_PV} is already set up in the Editor for linking to process maps, so you could alternatively type that in and then add the process map name.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smtClean="0"/>
              <a:t>Next, do this exercise to practice linking a node</a:t>
            </a:r>
            <a:r>
              <a:rPr lang="en-US" b="0" i="0" baseline="0" dirty="0" smtClean="0"/>
              <a:t> to a process map.</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When</a:t>
            </a:r>
            <a:r>
              <a:rPr lang="en-US" baseline="0" dirty="0" smtClean="0"/>
              <a:t> you are linking from one process map to another, ther</a:t>
            </a:r>
            <a:r>
              <a:rPr lang="en-US" dirty="0" smtClean="0"/>
              <a:t>e are guidelines for how to name them. </a:t>
            </a:r>
            <a:r>
              <a:rPr lang="en-US" baseline="0" dirty="0" smtClean="0"/>
              <a:t>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You want to try to make the new process map name match the node name it is being linked from. If they align, </a:t>
            </a:r>
            <a:r>
              <a:rPr lang="en-US" dirty="0" smtClean="0"/>
              <a:t>navigation is much easier.</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In this example, the Engineering Changes node links to a</a:t>
            </a:r>
            <a:r>
              <a:rPr lang="en-US" baseline="0" dirty="0" smtClean="0"/>
              <a:t> process map called Engineering Changes. If you named it something else, like Changes to Engineering Specs, it would not match up.</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5"/>
          </p:nvPr>
        </p:nvSpPr>
        <p:spPr/>
        <p:txBody>
          <a:bodyPr/>
          <a:lstStyle/>
          <a:p>
            <a:pPr>
              <a:defRPr/>
            </a:pPr>
            <a:fld id="{394A1095-E265-41D4-8540-66B7BE50D3F9}"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bodyPr>
          <a:lstStyle/>
          <a:p>
            <a:pPr>
              <a:defRPr/>
            </a:pPr>
            <a:r>
              <a:rPr lang="en-US" dirty="0" smtClean="0"/>
              <a:t>To make it easier for you keep node and map names consistent, there is a simple way to find the name of a process map you want to link to.</a:t>
            </a:r>
          </a:p>
          <a:p>
            <a:pPr>
              <a:defRPr/>
            </a:pPr>
            <a:endParaRPr lang="en-US" dirty="0" smtClean="0"/>
          </a:p>
          <a:p>
            <a:pPr>
              <a:defRPr/>
            </a:pPr>
            <a:r>
              <a:rPr lang="en-US" dirty="0" smtClean="0"/>
              <a:t>Start by navigating to the destination map;</a:t>
            </a:r>
            <a:r>
              <a:rPr lang="en-US" baseline="0" dirty="0" smtClean="0"/>
              <a:t> in this example, it is called Engineering Changes. </a:t>
            </a:r>
          </a:p>
          <a:p>
            <a:pPr>
              <a:defRPr/>
            </a:pPr>
            <a:endParaRPr lang="en-US" dirty="0" smtClean="0"/>
          </a:p>
          <a:p>
            <a:pPr>
              <a:defRPr/>
            </a:pPr>
            <a:r>
              <a:rPr lang="en-US" dirty="0" smtClean="0"/>
              <a:t>Click on the Process Editor icon, and you find the system name of the map at the top of the Process Editor</a:t>
            </a:r>
            <a:r>
              <a:rPr lang="en-US" baseline="0" dirty="0" smtClean="0"/>
              <a:t> and in the Name field.</a:t>
            </a:r>
          </a:p>
          <a:p>
            <a:pPr>
              <a:defRPr/>
            </a:pPr>
            <a:endParaRPr lang="en-US" dirty="0" smtClean="0"/>
          </a:p>
          <a:p>
            <a:pPr>
              <a:defRPr/>
            </a:pPr>
            <a:r>
              <a:rPr lang="en-US" dirty="0" smtClean="0"/>
              <a:t>Once you know the name of the target</a:t>
            </a:r>
            <a:r>
              <a:rPr lang="en-US" baseline="0" dirty="0" smtClean="0"/>
              <a:t> process map, you can scroll through the Process List lookup to identify the correct link.</a:t>
            </a:r>
          </a:p>
          <a:p>
            <a:pPr>
              <a:defRPr/>
            </a:pPr>
            <a:endParaRPr lang="en-US" baseline="0" dirty="0" smtClean="0"/>
          </a:p>
          <a:p>
            <a:pPr>
              <a:defRPr/>
            </a:pPr>
            <a:endParaRPr lang="en-US" baseline="0" dirty="0" smtClean="0"/>
          </a:p>
          <a:p>
            <a:pPr>
              <a:defRPr/>
            </a:pPr>
            <a:endParaRPr lang="en-US" baseline="0" dirty="0" smtClean="0"/>
          </a:p>
        </p:txBody>
      </p:sp>
      <p:sp>
        <p:nvSpPr>
          <p:cNvPr id="4" name="Slide Number Placeholder 3"/>
          <p:cNvSpPr>
            <a:spLocks noGrp="1"/>
          </p:cNvSpPr>
          <p:nvPr>
            <p:ph type="sldNum" sz="quarter" idx="5"/>
          </p:nvPr>
        </p:nvSpPr>
        <p:spPr/>
        <p:txBody>
          <a:bodyPr/>
          <a:lstStyle/>
          <a:p>
            <a:pPr>
              <a:defRPr/>
            </a:pPr>
            <a:fld id="{E9E2BDED-5BDE-456A-A3AA-85490341378D}"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also search by words to find process map names</a:t>
            </a:r>
            <a:r>
              <a:rPr lang="en-US" baseline="0" dirty="0" smtClean="0"/>
              <a:t> by pressing </a:t>
            </a:r>
            <a:r>
              <a:rPr lang="en-US" baseline="0" dirty="0" err="1" smtClean="0"/>
              <a:t>Ctrl+f</a:t>
            </a:r>
            <a:r>
              <a:rPr lang="en-US" baseline="0" dirty="0" smtClean="0"/>
              <a:t> on the keyboard to bring up a window where you can enter key words in the Find field.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also add a link to a website.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a:t>
            </a:r>
            <a:r>
              <a:rPr lang="en-US" baseline="0" dirty="0" smtClean="0"/>
              <a:t> done the same way as adding any other type of link, but you can simply type the website address directly into the Link field as opposed to searching through lists. If you use a particular website often, you probably want to create a token link for it, too. Make certain to use</a:t>
            </a:r>
            <a:r>
              <a:rPr lang="en-US" i="0" baseline="0" dirty="0" smtClean="0"/>
              <a:t> the format “http://www.“</a:t>
            </a:r>
          </a:p>
          <a:p>
            <a:endParaRPr lang="en-US" i="0"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Process Editor</a:t>
            </a:r>
            <a:r>
              <a:rPr lang="en-US" baseline="0" dirty="0" smtClean="0"/>
              <a:t> </a:t>
            </a:r>
            <a:r>
              <a:rPr lang="en-US" dirty="0" smtClean="0"/>
              <a:t>Node Properties, you can see the options to link to </a:t>
            </a:r>
            <a:r>
              <a:rPr lang="en-US" baseline="0" dirty="0" smtClean="0"/>
              <a:t>a file, a QAD program or screen (looking it up in a menu), or another process map (looking it up on a list). </a:t>
            </a:r>
          </a:p>
          <a:p>
            <a:endParaRPr lang="en-US" baseline="0" dirty="0" smtClean="0"/>
          </a:p>
          <a:p>
            <a:r>
              <a:rPr lang="en-US" dirty="0" smtClean="0"/>
              <a:t>First, link to a file. This could be some training documentation you already have on your system;</a:t>
            </a:r>
            <a:r>
              <a:rPr lang="en-US" baseline="0" dirty="0" smtClean="0"/>
              <a:t> maybe a work instruction, a list of contact people, a training guide, a page from a training guide, or even a video you have created to show the process. A demo in an earlier section of this training shows how to link to a file using the Choose File option.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next example, you add a link to the</a:t>
            </a:r>
            <a:r>
              <a:rPr lang="en-US" baseline="0" dirty="0" smtClean="0"/>
              <a:t> UPS tracking website.</a:t>
            </a:r>
          </a:p>
          <a:p>
            <a:endParaRPr lang="en-US" baseline="0" dirty="0" smtClean="0"/>
          </a:p>
          <a:p>
            <a:r>
              <a:rPr lang="en-US" baseline="0" dirty="0" smtClean="0"/>
              <a:t>First, in the Process Editor, click on a node. In the Node Properties menu, type Shipment Tracking in the Label field. (Note the best practice of using a system standard name.) In the Link field, enter the UPS tracking website. Then specify if the target should open in a new window or the existing one. For this example, select New Window. In the Preview mode, clicking the Shipment Tracking icon opens the UPS tracking website where you can enter your UPS tracking number. </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smtClean="0"/>
              <a:t>Next, do another exercise to practice linking to websites.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Finally, although the</a:t>
            </a:r>
            <a:r>
              <a:rPr lang="en-US" i="0" baseline="0" dirty="0" smtClean="0"/>
              <a:t> </a:t>
            </a:r>
            <a:r>
              <a:rPr lang="en-US" i="0" dirty="0" smtClean="0"/>
              <a:t>newer</a:t>
            </a:r>
            <a:r>
              <a:rPr lang="en-US" i="0" baseline="0" dirty="0" smtClean="0"/>
              <a:t> process maps already have links to the Document Library, if you do not have them, there are three ways to set them up: </a:t>
            </a:r>
          </a:p>
          <a:p>
            <a:endParaRPr lang="en-US" i="0" baseline="0" dirty="0" smtClean="0"/>
          </a:p>
          <a:p>
            <a:pPr marL="228600" indent="-228600">
              <a:buFont typeface="Arial" pitchFamily="34" charset="0"/>
              <a:buChar char="•"/>
            </a:pPr>
            <a:r>
              <a:rPr lang="en-US" i="0" baseline="0" dirty="0" smtClean="0"/>
              <a:t>Create the linkage manually</a:t>
            </a:r>
          </a:p>
          <a:p>
            <a:pPr marL="228600" indent="-228600">
              <a:buFont typeface="Arial" pitchFamily="34" charset="0"/>
              <a:buChar char="•"/>
            </a:pPr>
            <a:r>
              <a:rPr lang="en-US" i="0" baseline="0" dirty="0" smtClean="0"/>
              <a:t>Add the link programmatically</a:t>
            </a:r>
          </a:p>
          <a:p>
            <a:pPr marL="228600" indent="-228600">
              <a:buFont typeface="Arial" pitchFamily="34" charset="0"/>
              <a:buChar char="•"/>
            </a:pPr>
            <a:r>
              <a:rPr lang="en-US" i="0" baseline="0" dirty="0" smtClean="0"/>
              <a:t>Have a QAD consultant do it for you with a Services engagement</a:t>
            </a:r>
          </a:p>
          <a:p>
            <a:pPr marL="228600" indent="-228600">
              <a:buAutoNum type="arabicParenR"/>
            </a:pPr>
            <a:endParaRPr lang="en-US" i="0" baseline="0" dirty="0" smtClean="0"/>
          </a:p>
          <a:p>
            <a:pPr marL="228600" indent="-228600">
              <a:buNone/>
            </a:pPr>
            <a:r>
              <a:rPr lang="en-US" i="0" baseline="0" dirty="0" smtClean="0"/>
              <a:t>For a Services engagement, contact your QAD consultant or “education@qad.com” to inquire. For the other methods, see the Appendix of</a:t>
            </a:r>
          </a:p>
          <a:p>
            <a:pPr marL="228600" indent="-228600">
              <a:buNone/>
            </a:pPr>
            <a:r>
              <a:rPr lang="en-US" i="0" baseline="0" dirty="0" smtClean="0"/>
              <a:t>this training guide for information on how to do it. </a:t>
            </a:r>
            <a:endParaRPr lang="en-US" i="0" dirty="0" smtClean="0"/>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you know how to create links to all kinds of supporting resources for the steps in your process.</a:t>
            </a:r>
          </a:p>
          <a:p>
            <a:endParaRPr lang="en-US" baseline="0" dirty="0" smtClean="0"/>
          </a:p>
          <a:p>
            <a:r>
              <a:rPr lang="en-US" baseline="0" dirty="0" smtClean="0"/>
              <a:t>In the next section, you will do an assignment to create links on your own process map.</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very important thing about linking to a file is that it cannot just be any file you have on your own computer;</a:t>
            </a:r>
            <a:r>
              <a:rPr lang="en-US" baseline="0" dirty="0" smtClean="0"/>
              <a:t> linked files must be in a designated place on a server that is accessible to QAD Enterprise Applications. This could be a company server, website, Sharepoint, Google Drive, or something similar. </a:t>
            </a:r>
          </a:p>
          <a:p>
            <a:endParaRPr lang="en-US" baseline="0" dirty="0" smtClean="0"/>
          </a:p>
          <a:p>
            <a:r>
              <a:rPr lang="en-US" baseline="0" dirty="0" smtClean="0"/>
              <a:t>Create a folder on the server where you can store the files you will want to link to process maps. You might make a folder for “Attachments” or “Work Aids;” maybe one for “Images,” “Videos” or simply one for “Process Map Links.” </a:t>
            </a:r>
          </a:p>
          <a:p>
            <a:pPr marL="228600" indent="-228600">
              <a:buNone/>
            </a:pPr>
            <a:endParaRPr lang="en-US" baseline="0" dirty="0" smtClean="0"/>
          </a:p>
          <a:p>
            <a:pPr marL="228600" indent="-228600">
              <a:buAutoNum type="arabicParenR"/>
            </a:pP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latinLnBrk="0" hangingPunct="1"/>
            <a:r>
              <a:rPr lang="en-US" sz="1200" kern="1200" dirty="0" smtClean="0">
                <a:solidFill>
                  <a:schemeClr val="tx1"/>
                </a:solidFill>
                <a:latin typeface="+mn-lt"/>
                <a:ea typeface="+mn-ea"/>
                <a:cs typeface="+mn-cs"/>
              </a:rPr>
              <a:t>Next, you create a “token” link to the server so you no longer have to type in the server address each time you want to link to something.</a:t>
            </a:r>
            <a:r>
              <a:rPr lang="en-US" sz="1200" kern="1200" baseline="0" dirty="0" smtClean="0">
                <a:solidFill>
                  <a:schemeClr val="tx1"/>
                </a:solidFill>
                <a:latin typeface="+mn-lt"/>
                <a:ea typeface="+mn-ea"/>
                <a:cs typeface="+mn-cs"/>
              </a:rPr>
              <a:t> Instead, you can simply type in the token and the file name. </a:t>
            </a:r>
            <a:r>
              <a:rPr lang="en-US" sz="1200" kern="1200" dirty="0" smtClean="0">
                <a:solidFill>
                  <a:schemeClr val="tx1"/>
                </a:solidFill>
                <a:latin typeface="+mn-lt"/>
                <a:ea typeface="+mn-ea"/>
                <a:cs typeface="+mn-cs"/>
              </a:rPr>
              <a:t>This provides</a:t>
            </a:r>
            <a:r>
              <a:rPr lang="en-US" sz="1200" kern="1200" baseline="0" dirty="0" smtClean="0">
                <a:solidFill>
                  <a:schemeClr val="tx1"/>
                </a:solidFill>
                <a:latin typeface="+mn-lt"/>
                <a:ea typeface="+mn-ea"/>
                <a:cs typeface="+mn-cs"/>
              </a:rPr>
              <a:t> a nice shortcut for you, but it is also important for another reason.</a:t>
            </a:r>
            <a:endParaRPr lang="en-US" sz="1200" kern="1200" dirty="0" smtClean="0">
              <a:solidFill>
                <a:schemeClr val="tx1"/>
              </a:solidFill>
              <a:latin typeface="+mn-lt"/>
              <a:ea typeface="+mn-ea"/>
              <a:cs typeface="+mn-cs"/>
            </a:endParaRPr>
          </a:p>
          <a:p>
            <a:pPr rtl="0" eaLnBrk="1" latinLnBrk="0" hangingPunct="1"/>
            <a:endParaRPr lang="en-US" sz="1200" kern="1200" dirty="0" smtClean="0">
              <a:solidFill>
                <a:schemeClr val="tx1"/>
              </a:solidFill>
              <a:latin typeface="+mn-lt"/>
              <a:ea typeface="+mn-ea"/>
              <a:cs typeface="+mn-cs"/>
            </a:endParaRPr>
          </a:p>
          <a:p>
            <a:pPr rtl="0" eaLnBrk="1" latinLnBrk="0" hangingPunct="1"/>
            <a:r>
              <a:rPr lang="en-US" sz="1200" kern="1200" dirty="0"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f the server is ever replaced or the file structure changed, you only have to change this one token link to have everything else redirected. Without this token, if the server changes, you have to update every link you have created on all the separate nodes.</a:t>
            </a:r>
            <a:endParaRPr lang="en-US" dirty="0" smtClean="0"/>
          </a:p>
          <a:p>
            <a:pPr rtl="0" eaLnBrk="1" latinLnBrk="0" hangingPunct="1"/>
            <a:endParaRPr lang="en-US" sz="1200" kern="1200" dirty="0" smtClean="0">
              <a:solidFill>
                <a:schemeClr val="tx1"/>
              </a:solidFill>
              <a:latin typeface="+mn-lt"/>
              <a:ea typeface="+mn-ea"/>
              <a:cs typeface="+mn-cs"/>
            </a:endParaRPr>
          </a:p>
          <a:p>
            <a:pPr rtl="0" eaLnBrk="1" latinLnBrk="0" hangingPunct="1"/>
            <a:r>
              <a:rPr lang="en-US" sz="1200" kern="1200" dirty="0" smtClean="0">
                <a:solidFill>
                  <a:schemeClr val="tx1"/>
                </a:solidFill>
                <a:latin typeface="+mn-lt"/>
                <a:ea typeface="+mn-ea"/>
                <a:cs typeface="+mn-cs"/>
              </a:rPr>
              <a:t>For </a:t>
            </a:r>
            <a:r>
              <a:rPr lang="en-US" sz="1200" kern="1200" baseline="0" dirty="0" smtClean="0">
                <a:solidFill>
                  <a:schemeClr val="tx1"/>
                </a:solidFill>
                <a:latin typeface="+mn-lt"/>
                <a:ea typeface="+mn-ea"/>
                <a:cs typeface="+mn-cs"/>
              </a:rPr>
              <a:t>example, consider the server for www.qad.com.  That is the location of the files to link to for the Document Library and the pages for Life Sciences and Automotive. The upcoming demo shows you how to create the token link for qad.com and then to make links on some nodes in the Document Library, and the other pages, beginning with the token.</a:t>
            </a:r>
          </a:p>
          <a:p>
            <a:pPr rtl="0" eaLnBrk="1" latinLnBrk="0" hangingPunct="1"/>
            <a:endParaRPr lang="en-US" sz="1200" kern="1200" baseline="0" dirty="0" smtClean="0">
              <a:solidFill>
                <a:schemeClr val="tx1"/>
              </a:solidFill>
              <a:latin typeface="+mn-lt"/>
              <a:ea typeface="+mn-ea"/>
              <a:cs typeface="+mn-cs"/>
            </a:endParaRPr>
          </a:p>
          <a:p>
            <a:pPr rtl="0" eaLnBrk="1" latinLnBrk="0" hangingPunct="1"/>
            <a:r>
              <a:rPr lang="en-US" sz="1200" kern="1200" baseline="0" dirty="0" smtClean="0">
                <a:solidFill>
                  <a:schemeClr val="tx1"/>
                </a:solidFill>
                <a:latin typeface="+mn-lt"/>
                <a:ea typeface="+mn-ea"/>
                <a:cs typeface="+mn-cs"/>
              </a:rPr>
              <a:t>If that server is replaced (for example, with http://www.qad2.com), or if the file structure changes (for example, to http://www.qad.com/erp/processmaplinks), only the token has to be adjusted and all the filenames within the links will still be valid.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set up the token, go to Process Admin, which is in the same Administration menu as the Process Editor. Then, open Process Properties.</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baseline="0" dirty="0" smtClean="0"/>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Look at the bottom of the Process Properties screen and click New. A blank line opens at the bottom of the list.</a:t>
            </a:r>
          </a:p>
          <a:p>
            <a:endParaRPr lang="en-US" baseline="0" dirty="0" smtClean="0"/>
          </a:p>
          <a:p>
            <a:r>
              <a:rPr lang="en-US" baseline="0" dirty="0" smtClean="0"/>
              <a:t>You need to name the token. </a:t>
            </a:r>
            <a:r>
              <a:rPr lang="en-US" sz="1200" b="0" kern="1200" baseline="0" dirty="0" smtClean="0">
                <a:solidFill>
                  <a:schemeClr val="tx1"/>
                </a:solidFill>
                <a:latin typeface="+mn-lt"/>
                <a:ea typeface="+mn-ea"/>
                <a:cs typeface="+mn-cs"/>
              </a:rPr>
              <a:t>Keep the name short so that you can type it easily when creating links. For example, if you want to call it QAD Process Map Links, maybe shorten it to QAD_PLINKS; or shorten “Work Instructions” to WI. This is better than having to type long token names later. Additionally, shorter token names are much easier to remember. For token names, use all uppercase letters with underscore lines in place of spaces.</a:t>
            </a:r>
          </a:p>
          <a:p>
            <a:endParaRPr lang="en-US" sz="1200" b="0" kern="1200" baseline="0" dirty="0" smtClean="0">
              <a:solidFill>
                <a:schemeClr val="tx1"/>
              </a:solidFill>
              <a:latin typeface="+mn-lt"/>
              <a:ea typeface="+mn-ea"/>
              <a:cs typeface="+mn-cs"/>
            </a:endParaRPr>
          </a:p>
          <a:p>
            <a:r>
              <a:rPr lang="en-US" baseline="0" dirty="0" smtClean="0"/>
              <a:t>With the token named, type the name and location of your server (for example: http://sharepoint/QADdocfolder) and click Apply.</a:t>
            </a:r>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Finally, click Refresh to activate your new token.</a:t>
            </a:r>
          </a:p>
        </p:txBody>
      </p:sp>
      <p:sp>
        <p:nvSpPr>
          <p:cNvPr id="4" name="Slide Number Placeholder 3"/>
          <p:cNvSpPr>
            <a:spLocks noGrp="1"/>
          </p:cNvSpPr>
          <p:nvPr>
            <p:ph type="sldNum" sz="quarter" idx="10"/>
          </p:nvPr>
        </p:nvSpPr>
        <p:spPr/>
        <p:txBody>
          <a:bodyPr/>
          <a:lstStyle/>
          <a:p>
            <a:pPr>
              <a:defRPr/>
            </a:pPr>
            <a:fld id="{D8596851-8725-4F59-9380-5F3484B774FF}"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back in the Process Editor, make a link from the first node.</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omments" Target="../comments/comment14.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omments" Target="../comments/comment15.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comments" Target="../comments/comment20.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omments" Target="../comments/comment21.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comments" Target="../comments/comment23.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comments" Target="../comments/comment24.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comments" Target="../comments/comment26.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comments" Target="../comments/comment27.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comments" Target="../comments/comment29.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comments" Target="../comments/comment32.xml"/><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Linking</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r>
              <a:rPr lang="en-US" dirty="0" smtClean="0"/>
              <a:t>Process Editor Training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4622800" y="2395240"/>
            <a:ext cx="3786563" cy="1414760"/>
          </a:xfrm>
          <a:prstGeom prst="rect">
            <a:avLst/>
          </a:prstGeom>
          <a:noFill/>
          <a:ln w="9525">
            <a:noFill/>
            <a:miter lim="800000"/>
            <a:headEnd/>
            <a:tailEnd/>
          </a:ln>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12" name="Rounded Rectangle 11"/>
          <p:cNvSpPr/>
          <p:nvPr/>
        </p:nvSpPr>
        <p:spPr>
          <a:xfrm>
            <a:off x="4622800" y="3429000"/>
            <a:ext cx="33020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122" name="Picture 2"/>
          <p:cNvPicPr>
            <a:picLocks noChangeAspect="1" noChangeArrowheads="1"/>
          </p:cNvPicPr>
          <p:nvPr/>
        </p:nvPicPr>
        <p:blipFill>
          <a:blip r:embed="rId4"/>
          <a:srcRect/>
          <a:stretch>
            <a:fillRect/>
          </a:stretch>
        </p:blipFill>
        <p:spPr bwMode="auto">
          <a:xfrm>
            <a:off x="457200" y="2395240"/>
            <a:ext cx="3782031" cy="141476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9" name="TextBox 8"/>
          <p:cNvSpPr txBox="1"/>
          <p:nvPr/>
        </p:nvSpPr>
        <p:spPr>
          <a:xfrm>
            <a:off x="1300480" y="2609671"/>
            <a:ext cx="2194560" cy="1200329"/>
          </a:xfrm>
          <a:prstGeom prst="rect">
            <a:avLst/>
          </a:prstGeom>
          <a:noFill/>
        </p:spPr>
        <p:txBody>
          <a:bodyPr wrap="square" rtlCol="0">
            <a:spAutoFit/>
          </a:bodyPr>
          <a:lstStyle/>
          <a:p>
            <a:pPr algn="ctr"/>
            <a:r>
              <a:rPr lang="en-US" sz="7200" b="1" dirty="0" smtClean="0">
                <a:solidFill>
                  <a:srgbClr val="FF0000"/>
                </a:solidFill>
              </a:rPr>
              <a:t>X</a:t>
            </a:r>
            <a:endParaRPr lang="en-US" sz="7200" b="1" dirty="0">
              <a:solidFill>
                <a:srgbClr val="FF0000"/>
              </a:solidFill>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Linking to Files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077" name="Picture 5"/>
          <p:cNvPicPr>
            <a:picLocks noChangeAspect="1" noChangeArrowheads="1"/>
          </p:cNvPicPr>
          <p:nvPr/>
        </p:nvPicPr>
        <p:blipFill>
          <a:blip r:embed="rId3"/>
          <a:srcRect/>
          <a:stretch>
            <a:fillRect/>
          </a:stretch>
        </p:blipFill>
        <p:spPr bwMode="auto">
          <a:xfrm>
            <a:off x="2347154" y="2377441"/>
            <a:ext cx="4575486" cy="2084388"/>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3"/>
          <a:srcRect/>
          <a:stretch>
            <a:fillRect/>
          </a:stretch>
        </p:blipFill>
        <p:spPr bwMode="auto">
          <a:xfrm>
            <a:off x="609600" y="1447800"/>
            <a:ext cx="7748016" cy="4457052"/>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7" name="Rounded Rectangle 6"/>
          <p:cNvSpPr/>
          <p:nvPr/>
        </p:nvSpPr>
        <p:spPr>
          <a:xfrm>
            <a:off x="1594104" y="1447800"/>
            <a:ext cx="1167384" cy="531868"/>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6"/>
          <p:cNvPicPr>
            <a:picLocks noChangeAspect="1" noChangeArrowheads="1"/>
          </p:cNvPicPr>
          <p:nvPr/>
        </p:nvPicPr>
        <p:blipFill>
          <a:blip r:embed="rId3"/>
          <a:srcRect/>
          <a:stretch>
            <a:fillRect/>
          </a:stretch>
        </p:blipFill>
        <p:spPr bwMode="auto">
          <a:xfrm>
            <a:off x="609600" y="1447800"/>
            <a:ext cx="7748016" cy="4457052"/>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5122" name="Picture 2"/>
          <p:cNvPicPr>
            <a:picLocks noChangeAspect="1" noChangeArrowheads="1"/>
          </p:cNvPicPr>
          <p:nvPr/>
        </p:nvPicPr>
        <p:blipFill>
          <a:blip r:embed="rId4"/>
          <a:srcRect b="24222"/>
          <a:stretch>
            <a:fillRect/>
          </a:stretch>
        </p:blipFill>
        <p:spPr bwMode="auto">
          <a:xfrm>
            <a:off x="5231952" y="4443349"/>
            <a:ext cx="3052783" cy="1805051"/>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9" name="Straight Arrow Connector 8"/>
          <p:cNvCxnSpPr/>
          <p:nvPr/>
        </p:nvCxnSpPr>
        <p:spPr>
          <a:xfrm>
            <a:off x="4495800" y="4078224"/>
            <a:ext cx="736152" cy="392830"/>
          </a:xfrm>
          <a:prstGeom prst="straightConnector1">
            <a:avLst/>
          </a:prstGeom>
          <a:ln w="57150">
            <a:solidFill>
              <a:schemeClr val="accent6">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098" name="Picture 2"/>
          <p:cNvPicPr>
            <a:picLocks noChangeAspect="1" noChangeArrowheads="1"/>
          </p:cNvPicPr>
          <p:nvPr/>
        </p:nvPicPr>
        <p:blipFill>
          <a:blip r:embed="rId3"/>
          <a:srcRect/>
          <a:stretch>
            <a:fillRect/>
          </a:stretch>
        </p:blipFill>
        <p:spPr bwMode="auto">
          <a:xfrm>
            <a:off x="609600" y="1676400"/>
            <a:ext cx="3067624" cy="3543049"/>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7" name="Rounded Rectangle 16"/>
          <p:cNvSpPr/>
          <p:nvPr/>
        </p:nvSpPr>
        <p:spPr>
          <a:xfrm>
            <a:off x="874457" y="4701434"/>
            <a:ext cx="1198184" cy="518016"/>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99" name="Picture 3"/>
          <p:cNvPicPr>
            <a:picLocks noChangeAspect="1" noChangeArrowheads="1"/>
          </p:cNvPicPr>
          <p:nvPr/>
        </p:nvPicPr>
        <p:blipFill>
          <a:blip r:embed="rId4"/>
          <a:srcRect/>
          <a:stretch>
            <a:fillRect/>
          </a:stretch>
        </p:blipFill>
        <p:spPr bwMode="auto">
          <a:xfrm>
            <a:off x="5054926" y="1991361"/>
            <a:ext cx="3199757" cy="232822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6" name="Rounded Rectangle 15"/>
          <p:cNvSpPr/>
          <p:nvPr/>
        </p:nvSpPr>
        <p:spPr>
          <a:xfrm>
            <a:off x="5007694" y="2548327"/>
            <a:ext cx="3246989" cy="35446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3077" name="Picture 5"/>
          <p:cNvPicPr>
            <a:picLocks noChangeAspect="1" noChangeArrowheads="1"/>
          </p:cNvPicPr>
          <p:nvPr/>
        </p:nvPicPr>
        <p:blipFill>
          <a:blip r:embed="rId3"/>
          <a:srcRect/>
          <a:stretch>
            <a:fillRect/>
          </a:stretch>
        </p:blipFill>
        <p:spPr bwMode="auto">
          <a:xfrm>
            <a:off x="676656" y="1481328"/>
            <a:ext cx="7095744" cy="3547872"/>
          </a:xfrm>
          <a:prstGeom prst="rect">
            <a:avLst/>
          </a:prstGeom>
          <a:noFill/>
          <a:ln w="9525">
            <a:noFill/>
            <a:miter lim="800000"/>
            <a:headEnd/>
            <a:tailEnd/>
          </a:ln>
          <a:effectLst>
            <a:outerShdw blurRad="50800" sx="104000" sy="104000" algn="ctr" rotWithShape="0">
              <a:schemeClr val="tx1">
                <a:alpha val="40000"/>
              </a:schemeClr>
            </a:outerShdw>
          </a:effectLst>
        </p:spPr>
      </p:pic>
      <p:pic>
        <p:nvPicPr>
          <p:cNvPr id="3078" name="Picture 6"/>
          <p:cNvPicPr>
            <a:picLocks noChangeAspect="1" noChangeArrowheads="1"/>
          </p:cNvPicPr>
          <p:nvPr/>
        </p:nvPicPr>
        <p:blipFill>
          <a:blip r:embed="rId4"/>
          <a:srcRect/>
          <a:stretch>
            <a:fillRect/>
          </a:stretch>
        </p:blipFill>
        <p:spPr bwMode="auto">
          <a:xfrm>
            <a:off x="4367340" y="4744402"/>
            <a:ext cx="2486025" cy="714375"/>
          </a:xfrm>
          <a:prstGeom prst="rect">
            <a:avLst/>
          </a:prstGeom>
          <a:noFill/>
          <a:ln w="9525">
            <a:noFill/>
            <a:miter lim="800000"/>
            <a:headEnd/>
            <a:tailEnd/>
          </a:ln>
          <a:effectLst/>
        </p:spPr>
      </p:pic>
      <p:cxnSp>
        <p:nvCxnSpPr>
          <p:cNvPr id="16" name="Straight Arrow Connector 15"/>
          <p:cNvCxnSpPr/>
          <p:nvPr/>
        </p:nvCxnSpPr>
        <p:spPr>
          <a:xfrm>
            <a:off x="3924300" y="4318000"/>
            <a:ext cx="443040" cy="426402"/>
          </a:xfrm>
          <a:prstGeom prst="straightConnector1">
            <a:avLst/>
          </a:prstGeom>
          <a:ln w="28575">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3717561" y="4116824"/>
            <a:ext cx="378730" cy="356116"/>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4" name="Title 3"/>
          <p:cNvSpPr>
            <a:spLocks noGrp="1"/>
          </p:cNvSpPr>
          <p:nvPr>
            <p:ph type="title"/>
          </p:nvPr>
        </p:nvSpPr>
        <p:spPr/>
        <p:txBody>
          <a:bodyPr/>
          <a:lstStyle/>
          <a:p>
            <a:r>
              <a:rPr lang="en-US" dirty="0" smtClean="0"/>
              <a:t>Review: How to Set up a Token Link </a:t>
            </a:r>
            <a:endParaRPr lang="en-US" dirty="0"/>
          </a:p>
        </p:txBody>
      </p:sp>
      <p:sp>
        <p:nvSpPr>
          <p:cNvPr id="5" name="Text Placeholder 4"/>
          <p:cNvSpPr>
            <a:spLocks noGrp="1"/>
          </p:cNvSpPr>
          <p:nvPr>
            <p:ph type="body" sz="quarter" idx="11"/>
          </p:nvPr>
        </p:nvSpPr>
        <p:spPr/>
        <p:txBody>
          <a:bodyPr/>
          <a:lstStyle/>
          <a:p>
            <a:r>
              <a:rPr lang="en-US" dirty="0" smtClean="0"/>
              <a:t>Linking to Files</a:t>
            </a:r>
            <a:endParaRPr lang="en-US" dirty="0"/>
          </a:p>
        </p:txBody>
      </p:sp>
      <p:sp>
        <p:nvSpPr>
          <p:cNvPr id="15" name="Content Placeholder 2"/>
          <p:cNvSpPr>
            <a:spLocks noGrp="1"/>
          </p:cNvSpPr>
          <p:nvPr>
            <p:ph idx="1"/>
          </p:nvPr>
        </p:nvSpPr>
        <p:spPr>
          <a:xfrm>
            <a:off x="457200" y="1316183"/>
            <a:ext cx="8599040" cy="4729017"/>
          </a:xfrm>
        </p:spPr>
        <p:txBody>
          <a:bodyPr>
            <a:noAutofit/>
          </a:bodyPr>
          <a:lstStyle/>
          <a:p>
            <a:pPr marL="501650" indent="-501650">
              <a:buAutoNum type="arabicParenR"/>
            </a:pPr>
            <a:r>
              <a:rPr lang="en-US" sz="2400" dirty="0" smtClean="0"/>
              <a:t>Open Admin/ProcessAdmin, then Process Properties</a:t>
            </a:r>
          </a:p>
          <a:p>
            <a:pPr marL="514350" indent="-514350">
              <a:buFont typeface="+mj-lt"/>
              <a:buAutoNum type="arabicParenR" startAt="2"/>
            </a:pPr>
            <a:r>
              <a:rPr lang="en-US" sz="2400" dirty="0" smtClean="0"/>
              <a:t>Click New and create a name for the token (for example: {WA} for Work Aids)</a:t>
            </a:r>
          </a:p>
          <a:p>
            <a:pPr marL="514350" indent="-514350">
              <a:buFont typeface="+mj-lt"/>
              <a:buAutoNum type="arabicParenR" startAt="2"/>
            </a:pPr>
            <a:r>
              <a:rPr lang="en-US" sz="2400" dirty="0" smtClean="0"/>
              <a:t>Specify the server name/location</a:t>
            </a:r>
          </a:p>
          <a:p>
            <a:pPr marL="914400" lvl="1" indent="-514350"/>
            <a:r>
              <a:rPr lang="en-US" dirty="0" smtClean="0"/>
              <a:t>Example: </a:t>
            </a:r>
            <a:r>
              <a:rPr lang="en-US" dirty="0" smtClean="0">
                <a:hlinkClick r:id="rId3"/>
              </a:rPr>
              <a:t>http://www.qad.com</a:t>
            </a:r>
            <a:endParaRPr lang="en-US" dirty="0" smtClean="0"/>
          </a:p>
          <a:p>
            <a:pPr marL="514350" indent="-514350">
              <a:buFont typeface="+mj-lt"/>
              <a:buAutoNum type="arabicParenR" startAt="4"/>
            </a:pPr>
            <a:r>
              <a:rPr lang="en-US" sz="2400" dirty="0" smtClean="0"/>
              <a:t>Open a Node in Process Editor</a:t>
            </a:r>
          </a:p>
          <a:p>
            <a:pPr marL="514350" indent="-514350">
              <a:buFont typeface="+mj-lt"/>
              <a:buAutoNum type="arabicParenR" startAt="4"/>
            </a:pPr>
            <a:r>
              <a:rPr lang="en-US" sz="2400" dirty="0" smtClean="0"/>
              <a:t>In the Link field, enter the token in curly brackets, followed by the file name you want to link</a:t>
            </a:r>
          </a:p>
          <a:p>
            <a:pPr marL="514350" indent="-514350">
              <a:buFont typeface="+mj-lt"/>
              <a:buAutoNum type="arabicParenR" startAt="4"/>
            </a:pPr>
            <a:r>
              <a:rPr lang="en-US" sz="2400" dirty="0" smtClean="0"/>
              <a:t>Open the preview and click the node to test the link</a:t>
            </a:r>
          </a:p>
          <a:p>
            <a:endParaRPr lang="en-US" sz="2400"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dirty="0" smtClean="0"/>
              <a:t>Exercise: Linking to Files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Content Placeholder 1"/>
          <p:cNvSpPr>
            <a:spLocks noGrp="1"/>
          </p:cNvSpPr>
          <p:nvPr>
            <p:ph idx="1"/>
          </p:nvPr>
        </p:nvSpPr>
        <p:spPr>
          <a:xfrm>
            <a:off x="457199" y="1316038"/>
            <a:ext cx="8432801" cy="5000625"/>
          </a:xfrm>
        </p:spPr>
        <p:txBody>
          <a:bodyPr>
            <a:normAutofit/>
          </a:bodyPr>
          <a:lstStyle/>
          <a:p>
            <a:pPr marL="514350" indent="-514350">
              <a:buFont typeface="+mj-lt"/>
              <a:buAutoNum type="arabicPeriod"/>
              <a:defRPr/>
            </a:pPr>
            <a:r>
              <a:rPr lang="en-US" dirty="0" smtClean="0"/>
              <a:t>Upload a file to a folder on a shared server</a:t>
            </a:r>
          </a:p>
          <a:p>
            <a:pPr marL="514350" indent="-514350">
              <a:buFont typeface="+mj-lt"/>
              <a:buAutoNum type="arabicPeriod"/>
              <a:defRPr/>
            </a:pPr>
            <a:r>
              <a:rPr lang="en-US" dirty="0" smtClean="0"/>
              <a:t>Create a token in Process Admin</a:t>
            </a:r>
          </a:p>
          <a:p>
            <a:pPr marL="514350" indent="-514350">
              <a:buFont typeface="+mj-lt"/>
              <a:buAutoNum type="arabicPeriod"/>
              <a:defRPr/>
            </a:pPr>
            <a:r>
              <a:rPr lang="en-US" dirty="0" smtClean="0"/>
              <a:t>In the Editor, type the token (in curly brackets) in the Link field</a:t>
            </a:r>
          </a:p>
          <a:p>
            <a:pPr marL="514350" indent="-514350">
              <a:buFont typeface="+mj-lt"/>
              <a:buAutoNum type="arabicPeriod"/>
              <a:defRPr/>
            </a:pPr>
            <a:r>
              <a:rPr lang="en-US" dirty="0" smtClean="0"/>
              <a:t>Enter the rest of the path to your file</a:t>
            </a:r>
          </a:p>
          <a:p>
            <a:pPr marL="514350" indent="-514350">
              <a:buFont typeface="+mj-lt"/>
              <a:buAutoNum type="arabicPeriod"/>
              <a:defRPr/>
            </a:pPr>
            <a:r>
              <a:rPr lang="en-US" dirty="0" smtClean="0"/>
              <a:t>Open the preview and click the node to check the link</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4" name="Title 3"/>
          <p:cNvSpPr>
            <a:spLocks noGrp="1"/>
          </p:cNvSpPr>
          <p:nvPr>
            <p:ph type="title"/>
          </p:nvPr>
        </p:nvSpPr>
        <p:spPr/>
        <p:txBody>
          <a:bodyPr/>
          <a:lstStyle/>
          <a:p>
            <a:r>
              <a:rPr lang="en-US" dirty="0" smtClean="0"/>
              <a:t>Linking to Menus (Screens)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4100" name="Picture 4"/>
          <p:cNvPicPr>
            <a:picLocks noChangeAspect="1" noChangeArrowheads="1"/>
          </p:cNvPicPr>
          <p:nvPr/>
        </p:nvPicPr>
        <p:blipFill>
          <a:blip r:embed="rId3"/>
          <a:srcRect/>
          <a:stretch>
            <a:fillRect/>
          </a:stretch>
        </p:blipFill>
        <p:spPr bwMode="auto">
          <a:xfrm>
            <a:off x="2154646" y="2515234"/>
            <a:ext cx="4314099" cy="1589405"/>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4" name="Title 3"/>
          <p:cNvSpPr>
            <a:spLocks noGrp="1"/>
          </p:cNvSpPr>
          <p:nvPr>
            <p:ph type="title"/>
          </p:nvPr>
        </p:nvSpPr>
        <p:spPr/>
        <p:txBody>
          <a:bodyPr/>
          <a:lstStyle/>
          <a:p>
            <a:r>
              <a:rPr lang="en-US" dirty="0" smtClean="0"/>
              <a:t>Linking to Menus (Screens)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6" name="Picture 2"/>
          <p:cNvPicPr>
            <a:picLocks noChangeAspect="1" noChangeArrowheads="1"/>
          </p:cNvPicPr>
          <p:nvPr/>
        </p:nvPicPr>
        <p:blipFill>
          <a:blip r:embed="rId3"/>
          <a:srcRect/>
          <a:stretch>
            <a:fillRect/>
          </a:stretch>
        </p:blipFill>
        <p:spPr bwMode="auto">
          <a:xfrm>
            <a:off x="609600" y="1371600"/>
            <a:ext cx="8152558" cy="4648200"/>
          </a:xfrm>
          <a:prstGeom prst="rect">
            <a:avLst/>
          </a:prstGeom>
          <a:noFill/>
          <a:ln w="9525">
            <a:noFill/>
            <a:miter lim="800000"/>
            <a:headEnd/>
            <a:tailEnd/>
          </a:ln>
          <a:effectLst/>
        </p:spPr>
      </p:pic>
      <p:sp>
        <p:nvSpPr>
          <p:cNvPr id="9" name="Rounded Rectangle 8"/>
          <p:cNvSpPr/>
          <p:nvPr/>
        </p:nvSpPr>
        <p:spPr>
          <a:xfrm>
            <a:off x="533400" y="5257800"/>
            <a:ext cx="5257800" cy="8382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a:xfrm>
            <a:off x="457200" y="1316183"/>
            <a:ext cx="6894576" cy="2377994"/>
          </a:xfrm>
        </p:spPr>
        <p:txBody>
          <a:bodyPr/>
          <a:lstStyle/>
          <a:p>
            <a:r>
              <a:rPr lang="en-US" dirty="0" smtClean="0"/>
              <a:t>Files</a:t>
            </a:r>
          </a:p>
          <a:p>
            <a:r>
              <a:rPr lang="en-US" dirty="0" smtClean="0"/>
              <a:t>QAD screens (menus)</a:t>
            </a:r>
          </a:p>
          <a:p>
            <a:r>
              <a:rPr lang="en-US" dirty="0" smtClean="0"/>
              <a:t>Other process maps (processes)</a:t>
            </a:r>
          </a:p>
          <a:p>
            <a:r>
              <a:rPr lang="en-US" dirty="0" smtClean="0"/>
              <a:t>Websites</a:t>
            </a:r>
            <a:endParaRPr lang="en-US" dirty="0"/>
          </a:p>
        </p:txBody>
      </p:sp>
      <p:sp>
        <p:nvSpPr>
          <p:cNvPr id="4" name="Title 3"/>
          <p:cNvSpPr>
            <a:spLocks noGrp="1"/>
          </p:cNvSpPr>
          <p:nvPr>
            <p:ph type="title"/>
          </p:nvPr>
        </p:nvSpPr>
        <p:spPr/>
        <p:txBody>
          <a:bodyPr/>
          <a:lstStyle/>
          <a:p>
            <a:r>
              <a:rPr lang="en-US" dirty="0" smtClean="0"/>
              <a:t>Links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6" name="Picture 2"/>
          <p:cNvPicPr>
            <a:picLocks noChangeAspect="1" noChangeArrowheads="1"/>
          </p:cNvPicPr>
          <p:nvPr/>
        </p:nvPicPr>
        <p:blipFill>
          <a:blip r:embed="rId3"/>
          <a:srcRect/>
          <a:stretch>
            <a:fillRect/>
          </a:stretch>
        </p:blipFill>
        <p:spPr bwMode="auto">
          <a:xfrm>
            <a:off x="3237395" y="3378534"/>
            <a:ext cx="5530984" cy="268225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4" name="Title 3"/>
          <p:cNvSpPr>
            <a:spLocks noGrp="1"/>
          </p:cNvSpPr>
          <p:nvPr>
            <p:ph type="title"/>
          </p:nvPr>
        </p:nvSpPr>
        <p:spPr/>
        <p:txBody>
          <a:bodyPr/>
          <a:lstStyle/>
          <a:p>
            <a:r>
              <a:rPr lang="en-US" dirty="0" smtClean="0"/>
              <a:t>Linking to Menus (Screens)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8" name="Group 7"/>
          <p:cNvGrpSpPr/>
          <p:nvPr/>
        </p:nvGrpSpPr>
        <p:grpSpPr>
          <a:xfrm>
            <a:off x="457200" y="1542639"/>
            <a:ext cx="7362399" cy="3137849"/>
            <a:chOff x="944692" y="1837107"/>
            <a:chExt cx="7362399" cy="3137849"/>
          </a:xfrm>
        </p:grpSpPr>
        <p:pic>
          <p:nvPicPr>
            <p:cNvPr id="5122" name="Picture 2"/>
            <p:cNvPicPr>
              <a:picLocks noChangeAspect="1" noChangeArrowheads="1"/>
            </p:cNvPicPr>
            <p:nvPr/>
          </p:nvPicPr>
          <p:blipFill>
            <a:blip r:embed="rId3"/>
            <a:srcRect/>
            <a:stretch>
              <a:fillRect/>
            </a:stretch>
          </p:blipFill>
          <p:spPr bwMode="auto">
            <a:xfrm>
              <a:off x="944692" y="1837107"/>
              <a:ext cx="7362399" cy="3137849"/>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9" name="Rounded Rectangle 8"/>
            <p:cNvSpPr/>
            <p:nvPr/>
          </p:nvSpPr>
          <p:spPr>
            <a:xfrm>
              <a:off x="3626602" y="3564610"/>
              <a:ext cx="774917" cy="309966"/>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123" name="Picture 3"/>
          <p:cNvPicPr>
            <a:picLocks noChangeAspect="1" noChangeArrowheads="1"/>
          </p:cNvPicPr>
          <p:nvPr/>
        </p:nvPicPr>
        <p:blipFill>
          <a:blip r:embed="rId4"/>
          <a:srcRect t="13211"/>
          <a:stretch>
            <a:fillRect/>
          </a:stretch>
        </p:blipFill>
        <p:spPr bwMode="auto">
          <a:xfrm>
            <a:off x="3139110" y="5105400"/>
            <a:ext cx="4829268" cy="551481"/>
          </a:xfrm>
          <a:prstGeom prst="rect">
            <a:avLst/>
          </a:prstGeom>
          <a:noFill/>
          <a:ln w="9525">
            <a:solidFill>
              <a:schemeClr val="accent1"/>
            </a:solidFill>
            <a:miter lim="800000"/>
            <a:headEnd/>
            <a:tailEnd/>
          </a:ln>
          <a:effectLst/>
        </p:spPr>
      </p:pic>
      <p:cxnSp>
        <p:nvCxnSpPr>
          <p:cNvPr id="11" name="Straight Arrow Connector 10"/>
          <p:cNvCxnSpPr/>
          <p:nvPr/>
        </p:nvCxnSpPr>
        <p:spPr>
          <a:xfrm rot="16200000" flipH="1">
            <a:off x="3708968" y="3785167"/>
            <a:ext cx="1372895" cy="962774"/>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1828800" y="3429000"/>
            <a:ext cx="1076960"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Finding the Name of a Program</a:t>
            </a:r>
            <a:endParaRPr lang="en-US" dirty="0"/>
          </a:p>
        </p:txBody>
      </p:sp>
      <p:sp>
        <p:nvSpPr>
          <p:cNvPr id="64516"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CA62B6-B184-425F-ADCB-6A0F6D4D9656}" type="slidenum">
              <a:rPr lang="en-US" smtClean="0">
                <a:latin typeface="Century Gothic" pitchFamily="34" charset="0"/>
                <a:cs typeface="Arial" pitchFamily="34" charset="0"/>
              </a:rPr>
              <a:pPr fontAlgn="base">
                <a:spcBef>
                  <a:spcPct val="0"/>
                </a:spcBef>
                <a:spcAft>
                  <a:spcPct val="0"/>
                </a:spcAft>
              </a:pPr>
              <a:t>21</a:t>
            </a:fld>
            <a:endParaRPr lang="en-US" smtClean="0">
              <a:latin typeface="Century Gothic" pitchFamily="34" charset="0"/>
              <a:cs typeface="Arial" pitchFamily="34" charset="0"/>
            </a:endParaRPr>
          </a:p>
        </p:txBody>
      </p:sp>
      <p:sp>
        <p:nvSpPr>
          <p:cNvPr id="64522" name="Text Placeholder 3"/>
          <p:cNvSpPr>
            <a:spLocks noGrp="1"/>
          </p:cNvSpPr>
          <p:nvPr>
            <p:ph type="body" sz="quarter" idx="11"/>
          </p:nvPr>
        </p:nvSpPr>
        <p:spPr/>
        <p:txBody>
          <a:bodyPr/>
          <a:lstStyle/>
          <a:p>
            <a:r>
              <a:rPr lang="en-US" dirty="0" smtClean="0">
                <a:latin typeface="Century Gothic" pitchFamily="34" charset="0"/>
              </a:rPr>
              <a:t>Linking to Menus/Screens</a:t>
            </a:r>
            <a:r>
              <a:rPr lang="en-US" dirty="0" smtClean="0"/>
              <a:t> </a:t>
            </a:r>
            <a:endParaRPr lang="en-US" dirty="0" smtClean="0">
              <a:latin typeface="Century Gothic" pitchFamily="34" charset="0"/>
              <a:cs typeface="Century Gothic" pitchFamily="34" charset="0"/>
            </a:endParaRPr>
          </a:p>
        </p:txBody>
      </p:sp>
      <p:pic>
        <p:nvPicPr>
          <p:cNvPr id="8195" name="Picture 3"/>
          <p:cNvPicPr>
            <a:picLocks noChangeAspect="1" noChangeArrowheads="1"/>
          </p:cNvPicPr>
          <p:nvPr/>
        </p:nvPicPr>
        <p:blipFill>
          <a:blip r:embed="rId3"/>
          <a:srcRect/>
          <a:stretch>
            <a:fillRect/>
          </a:stretch>
        </p:blipFill>
        <p:spPr bwMode="auto">
          <a:xfrm>
            <a:off x="567299" y="1366321"/>
            <a:ext cx="2950198" cy="205421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196" name="Picture 4"/>
          <p:cNvPicPr>
            <a:picLocks noChangeAspect="1" noChangeArrowheads="1"/>
          </p:cNvPicPr>
          <p:nvPr/>
        </p:nvPicPr>
        <p:blipFill>
          <a:blip r:embed="rId4"/>
          <a:srcRect/>
          <a:stretch>
            <a:fillRect/>
          </a:stretch>
        </p:blipFill>
        <p:spPr bwMode="auto">
          <a:xfrm>
            <a:off x="3018911" y="2659069"/>
            <a:ext cx="3562350" cy="2162175"/>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197" name="Picture 5"/>
          <p:cNvPicPr>
            <a:picLocks noChangeAspect="1" noChangeArrowheads="1"/>
          </p:cNvPicPr>
          <p:nvPr/>
        </p:nvPicPr>
        <p:blipFill>
          <a:blip r:embed="rId5"/>
          <a:srcRect/>
          <a:stretch>
            <a:fillRect/>
          </a:stretch>
        </p:blipFill>
        <p:spPr bwMode="auto">
          <a:xfrm>
            <a:off x="5213366" y="4668847"/>
            <a:ext cx="3587704" cy="127475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7" name="Rounded Rectangle 16"/>
          <p:cNvSpPr/>
          <p:nvPr/>
        </p:nvSpPr>
        <p:spPr>
          <a:xfrm>
            <a:off x="5757260" y="5533243"/>
            <a:ext cx="1761139"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ed Rectangle 17"/>
          <p:cNvSpPr/>
          <p:nvPr/>
        </p:nvSpPr>
        <p:spPr>
          <a:xfrm>
            <a:off x="2082800" y="3010226"/>
            <a:ext cx="931364"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ounded Rectangle 18"/>
          <p:cNvSpPr/>
          <p:nvPr/>
        </p:nvSpPr>
        <p:spPr>
          <a:xfrm>
            <a:off x="3522105" y="4229402"/>
            <a:ext cx="1524028"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4" name="Title 3"/>
          <p:cNvSpPr>
            <a:spLocks noGrp="1"/>
          </p:cNvSpPr>
          <p:nvPr>
            <p:ph type="title"/>
          </p:nvPr>
        </p:nvSpPr>
        <p:spPr/>
        <p:txBody>
          <a:bodyPr/>
          <a:lstStyle/>
          <a:p>
            <a:r>
              <a:rPr lang="en-US" dirty="0" smtClean="0"/>
              <a:t>Exercise: Linking to Menus (Screens)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Content Placeholder 1"/>
          <p:cNvSpPr>
            <a:spLocks noGrp="1"/>
          </p:cNvSpPr>
          <p:nvPr>
            <p:ph idx="1"/>
          </p:nvPr>
        </p:nvSpPr>
        <p:spPr>
          <a:xfrm>
            <a:off x="457199" y="1316038"/>
            <a:ext cx="7791061" cy="5000625"/>
          </a:xfrm>
        </p:spPr>
        <p:txBody>
          <a:bodyPr>
            <a:normAutofit/>
          </a:bodyPr>
          <a:lstStyle/>
          <a:p>
            <a:pPr marL="514350" indent="-514350">
              <a:buFont typeface="+mj-lt"/>
              <a:buAutoNum type="arabicPeriod"/>
              <a:defRPr/>
            </a:pPr>
            <a:r>
              <a:rPr lang="en-US" dirty="0" smtClean="0"/>
              <a:t>Click a node and select the Link/Menu Lookup option</a:t>
            </a:r>
          </a:p>
          <a:p>
            <a:pPr marL="514350" indent="-514350">
              <a:buFont typeface="+mj-lt"/>
              <a:buAutoNum type="arabicPeriod"/>
              <a:defRPr/>
            </a:pPr>
            <a:r>
              <a:rPr lang="en-US" dirty="0" smtClean="0"/>
              <a:t>Do a filter search on Label -- “Starts with” --Purchase Order</a:t>
            </a:r>
          </a:p>
          <a:p>
            <a:pPr marL="514350" indent="-514350">
              <a:buFont typeface="+mj-lt"/>
              <a:buAutoNum type="arabicPeriod"/>
              <a:defRPr/>
            </a:pPr>
            <a:r>
              <a:rPr lang="en-US" dirty="0" smtClean="0"/>
              <a:t>Double-click on Purchase Order Receipts </a:t>
            </a:r>
          </a:p>
          <a:p>
            <a:pPr marL="914400" lvl="1" indent="-514350">
              <a:defRPr/>
            </a:pPr>
            <a:r>
              <a:rPr lang="en-US" dirty="0" smtClean="0"/>
              <a:t>If the token and link do not automatically appear in the Link field of Node Properties, type the token {QAD_SH} , then copy and paste the program number.</a:t>
            </a:r>
          </a:p>
          <a:p>
            <a:pPr marL="514350" indent="-514350">
              <a:buFont typeface="+mj-lt"/>
              <a:buAutoNum type="arabicPeriod"/>
              <a:defRPr/>
            </a:pPr>
            <a:r>
              <a:rPr lang="en-US" dirty="0" smtClean="0"/>
              <a:t>Check the link in the Preview</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4" name="Title 3"/>
          <p:cNvSpPr>
            <a:spLocks noGrp="1"/>
          </p:cNvSpPr>
          <p:nvPr>
            <p:ph type="title"/>
          </p:nvPr>
        </p:nvSpPr>
        <p:spPr/>
        <p:txBody>
          <a:bodyPr/>
          <a:lstStyle/>
          <a:p>
            <a:r>
              <a:rPr lang="en-US" dirty="0" smtClean="0"/>
              <a:t>Linking to Process Maps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6" name="Picture 4"/>
          <p:cNvPicPr>
            <a:picLocks noChangeAspect="1" noChangeArrowheads="1"/>
          </p:cNvPicPr>
          <p:nvPr/>
        </p:nvPicPr>
        <p:blipFill>
          <a:blip r:embed="rId3"/>
          <a:srcRect/>
          <a:stretch>
            <a:fillRect/>
          </a:stretch>
        </p:blipFill>
        <p:spPr bwMode="auto">
          <a:xfrm>
            <a:off x="457200" y="1510665"/>
            <a:ext cx="4559286" cy="157099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8" name="Rounded Rectangle 7"/>
          <p:cNvSpPr/>
          <p:nvPr/>
        </p:nvSpPr>
        <p:spPr>
          <a:xfrm>
            <a:off x="4404575" y="1509367"/>
            <a:ext cx="517052"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122" name="Picture 2"/>
          <p:cNvPicPr>
            <a:picLocks noChangeAspect="1" noChangeArrowheads="1"/>
          </p:cNvPicPr>
          <p:nvPr/>
        </p:nvPicPr>
        <p:blipFill>
          <a:blip r:embed="rId4"/>
          <a:srcRect/>
          <a:stretch>
            <a:fillRect/>
          </a:stretch>
        </p:blipFill>
        <p:spPr bwMode="auto">
          <a:xfrm>
            <a:off x="4588933" y="2914838"/>
            <a:ext cx="4041219" cy="3221366"/>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1" name="Straight Arrow Connector 10"/>
          <p:cNvCxnSpPr/>
          <p:nvPr/>
        </p:nvCxnSpPr>
        <p:spPr>
          <a:xfrm rot="16200000" flipH="1">
            <a:off x="3795388" y="2864055"/>
            <a:ext cx="528994" cy="1058097"/>
          </a:xfrm>
          <a:prstGeom prst="straightConnector1">
            <a:avLst/>
          </a:prstGeom>
          <a:ln w="381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2104022" y="2654633"/>
            <a:ext cx="2484911"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4847222" y="2934033"/>
            <a:ext cx="2484911"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4" name="Title 3"/>
          <p:cNvSpPr>
            <a:spLocks noGrp="1"/>
          </p:cNvSpPr>
          <p:nvPr>
            <p:ph type="title"/>
          </p:nvPr>
        </p:nvSpPr>
        <p:spPr/>
        <p:txBody>
          <a:bodyPr/>
          <a:lstStyle/>
          <a:p>
            <a:r>
              <a:rPr lang="en-US" dirty="0" smtClean="0"/>
              <a:t>Linking to Process Maps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533400" y="1524000"/>
            <a:ext cx="6393778" cy="1985859"/>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027" name="Picture 3"/>
          <p:cNvPicPr>
            <a:picLocks noChangeAspect="1" noChangeArrowheads="1"/>
          </p:cNvPicPr>
          <p:nvPr/>
        </p:nvPicPr>
        <p:blipFill>
          <a:blip r:embed="rId4"/>
          <a:srcRect/>
          <a:stretch>
            <a:fillRect/>
          </a:stretch>
        </p:blipFill>
        <p:spPr bwMode="auto">
          <a:xfrm>
            <a:off x="2890837" y="4358209"/>
            <a:ext cx="5781675" cy="660112"/>
          </a:xfrm>
          <a:prstGeom prst="rect">
            <a:avLst/>
          </a:prstGeom>
          <a:noFill/>
          <a:ln w="9525">
            <a:noFill/>
            <a:miter lim="800000"/>
            <a:headEnd/>
            <a:tailEnd/>
          </a:ln>
          <a:effectLst/>
        </p:spPr>
      </p:pic>
      <p:cxnSp>
        <p:nvCxnSpPr>
          <p:cNvPr id="9" name="Straight Arrow Connector 8"/>
          <p:cNvCxnSpPr/>
          <p:nvPr/>
        </p:nvCxnSpPr>
        <p:spPr>
          <a:xfrm>
            <a:off x="2744916" y="3111500"/>
            <a:ext cx="2042984" cy="124670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3132137" y="1524001"/>
            <a:ext cx="2484911" cy="3048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le 9"/>
          <p:cNvSpPr/>
          <p:nvPr/>
        </p:nvSpPr>
        <p:spPr>
          <a:xfrm>
            <a:off x="985837" y="2806700"/>
            <a:ext cx="4322763" cy="3048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4" name="Title 3"/>
          <p:cNvSpPr>
            <a:spLocks noGrp="1"/>
          </p:cNvSpPr>
          <p:nvPr>
            <p:ph type="title"/>
          </p:nvPr>
        </p:nvSpPr>
        <p:spPr/>
        <p:txBody>
          <a:bodyPr/>
          <a:lstStyle/>
          <a:p>
            <a:r>
              <a:rPr lang="en-US" dirty="0" smtClean="0"/>
              <a:t>Exercise: Linking to Process Maps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Content Placeholder 1"/>
          <p:cNvSpPr>
            <a:spLocks noGrp="1"/>
          </p:cNvSpPr>
          <p:nvPr>
            <p:ph idx="1"/>
          </p:nvPr>
        </p:nvSpPr>
        <p:spPr>
          <a:xfrm>
            <a:off x="457199" y="1316038"/>
            <a:ext cx="7791061" cy="5000625"/>
          </a:xfrm>
        </p:spPr>
        <p:txBody>
          <a:bodyPr>
            <a:normAutofit/>
          </a:bodyPr>
          <a:lstStyle/>
          <a:p>
            <a:pPr marL="514350" indent="-514350">
              <a:buFont typeface="+mj-lt"/>
              <a:buAutoNum type="arabicPeriod"/>
              <a:defRPr/>
            </a:pPr>
            <a:r>
              <a:rPr lang="en-US" dirty="0" smtClean="0"/>
              <a:t>Select the Process List Lookup option</a:t>
            </a:r>
          </a:p>
          <a:p>
            <a:pPr marL="514350" indent="-514350">
              <a:buFont typeface="+mj-lt"/>
              <a:buAutoNum type="arabicPeriod"/>
              <a:defRPr/>
            </a:pPr>
            <a:r>
              <a:rPr lang="en-US" dirty="0" smtClean="0"/>
              <a:t>Choose the “Schedule” process map</a:t>
            </a:r>
          </a:p>
          <a:p>
            <a:pPr marL="514350" indent="-514350">
              <a:buFont typeface="+mj-lt"/>
              <a:buAutoNum type="arabicPeriod"/>
              <a:defRPr/>
            </a:pPr>
            <a:r>
              <a:rPr lang="en-US" dirty="0" smtClean="0"/>
              <a:t>Check the link in Preview</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normAutofit/>
          </a:bodyPr>
          <a:lstStyle/>
          <a:p>
            <a:pPr>
              <a:defRPr/>
            </a:pPr>
            <a:r>
              <a:rPr lang="en-US" dirty="0" smtClean="0"/>
              <a:t>Guidelines for Naming Linked Maps</a:t>
            </a:r>
            <a:endParaRPr lang="en-US" dirty="0"/>
          </a:p>
        </p:txBody>
      </p:sp>
      <p:sp>
        <p:nvSpPr>
          <p:cNvPr id="57347"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8E67817-BDBB-4B66-A23C-C02EE80E296A}" type="slidenum">
              <a:rPr lang="en-US" smtClean="0">
                <a:latin typeface="Century Gothic" pitchFamily="34" charset="0"/>
                <a:cs typeface="Arial" pitchFamily="34" charset="0"/>
              </a:rPr>
              <a:pPr fontAlgn="base">
                <a:spcBef>
                  <a:spcPct val="0"/>
                </a:spcBef>
                <a:spcAft>
                  <a:spcPct val="0"/>
                </a:spcAft>
              </a:pPr>
              <a:t>26</a:t>
            </a:fld>
            <a:endParaRPr lang="en-US" smtClean="0">
              <a:latin typeface="Century Gothic" pitchFamily="34" charset="0"/>
              <a:cs typeface="Arial" pitchFamily="34" charset="0"/>
            </a:endParaRPr>
          </a:p>
        </p:txBody>
      </p:sp>
      <p:sp>
        <p:nvSpPr>
          <p:cNvPr id="57353"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sp>
        <p:nvSpPr>
          <p:cNvPr id="15" name="Up-Down Arrow 14"/>
          <p:cNvSpPr/>
          <p:nvPr/>
        </p:nvSpPr>
        <p:spPr>
          <a:xfrm rot="2333038">
            <a:off x="2048604" y="1362995"/>
            <a:ext cx="239853" cy="1155830"/>
          </a:xfrm>
          <a:prstGeom prst="up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2" name="Picture 11" descr="Linking Process Map 2.png"/>
          <p:cNvPicPr>
            <a:picLocks noChangeAspect="1"/>
          </p:cNvPicPr>
          <p:nvPr/>
        </p:nvPicPr>
        <p:blipFill>
          <a:blip r:embed="rId3"/>
          <a:stretch>
            <a:fillRect/>
          </a:stretch>
        </p:blipFill>
        <p:spPr>
          <a:xfrm>
            <a:off x="487680" y="1407119"/>
            <a:ext cx="7436052" cy="4347638"/>
          </a:xfrm>
          <a:prstGeom prst="rect">
            <a:avLst/>
          </a:prstGeom>
          <a:effectLst>
            <a:outerShdw blurRad="63500" sx="102000" sy="102000" algn="ctr" rotWithShape="0">
              <a:prstClr val="black">
                <a:alpha val="40000"/>
              </a:prstClr>
            </a:outerShdw>
          </a:effectLst>
        </p:spPr>
      </p:pic>
      <p:sp>
        <p:nvSpPr>
          <p:cNvPr id="11" name="Rounded Rectangle 10"/>
          <p:cNvSpPr/>
          <p:nvPr/>
        </p:nvSpPr>
        <p:spPr>
          <a:xfrm>
            <a:off x="2133600" y="2286000"/>
            <a:ext cx="838199" cy="60960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Content Placeholder 5" descr="Linking Process Map 1.png"/>
          <p:cNvPicPr>
            <a:picLocks noGrp="1" noChangeAspect="1"/>
          </p:cNvPicPr>
          <p:nvPr>
            <p:ph idx="1"/>
          </p:nvPr>
        </p:nvPicPr>
        <p:blipFill>
          <a:blip r:embed="rId4"/>
          <a:stretch>
            <a:fillRect/>
          </a:stretch>
        </p:blipFill>
        <p:spPr>
          <a:xfrm>
            <a:off x="3352800" y="2819400"/>
            <a:ext cx="5440680" cy="3401240"/>
          </a:xfrm>
          <a:effectLst>
            <a:outerShdw blurRad="63500" sx="102000" sy="102000" algn="ctr" rotWithShape="0">
              <a:prstClr val="black">
                <a:alpha val="40000"/>
              </a:prstClr>
            </a:outerShdw>
          </a:effectLst>
        </p:spPr>
      </p:pic>
      <p:sp>
        <p:nvSpPr>
          <p:cNvPr id="10" name="Rounded Rectangle 9"/>
          <p:cNvSpPr/>
          <p:nvPr/>
        </p:nvSpPr>
        <p:spPr>
          <a:xfrm>
            <a:off x="3352800" y="2743200"/>
            <a:ext cx="12954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533400" y="1371600"/>
            <a:ext cx="3899681" cy="266634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Title 2"/>
          <p:cNvSpPr>
            <a:spLocks noGrp="1"/>
          </p:cNvSpPr>
          <p:nvPr>
            <p:ph type="title"/>
          </p:nvPr>
        </p:nvSpPr>
        <p:spPr>
          <a:xfrm>
            <a:off x="457200" y="608013"/>
            <a:ext cx="8229600" cy="708025"/>
          </a:xfrm>
        </p:spPr>
        <p:txBody>
          <a:bodyPr/>
          <a:lstStyle/>
          <a:p>
            <a:pPr>
              <a:defRPr/>
            </a:pPr>
            <a:r>
              <a:rPr lang="en-US" dirty="0" smtClean="0"/>
              <a:t>Finding the Name of a Map</a:t>
            </a:r>
            <a:endParaRPr lang="en-US" dirty="0"/>
          </a:p>
        </p:txBody>
      </p:sp>
      <p:sp>
        <p:nvSpPr>
          <p:cNvPr id="63492"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28BCC7-A76F-472F-A873-6ABE3A5D100C}" type="slidenum">
              <a:rPr lang="en-US" smtClean="0">
                <a:latin typeface="Century Gothic" pitchFamily="34" charset="0"/>
                <a:cs typeface="Arial" pitchFamily="34" charset="0"/>
              </a:rPr>
              <a:pPr fontAlgn="base">
                <a:spcBef>
                  <a:spcPct val="0"/>
                </a:spcBef>
                <a:spcAft>
                  <a:spcPct val="0"/>
                </a:spcAft>
              </a:pPr>
              <a:t>27</a:t>
            </a:fld>
            <a:endParaRPr lang="en-US" smtClean="0">
              <a:latin typeface="Century Gothic" pitchFamily="34" charset="0"/>
              <a:cs typeface="Arial" pitchFamily="34" charset="0"/>
            </a:endParaRPr>
          </a:p>
        </p:txBody>
      </p:sp>
      <p:sp>
        <p:nvSpPr>
          <p:cNvPr id="63497" name="Text Placeholder 3"/>
          <p:cNvSpPr>
            <a:spLocks noGrp="1"/>
          </p:cNvSpPr>
          <p:nvPr>
            <p:ph type="body" sz="quarter" idx="11"/>
          </p:nvPr>
        </p:nvSpPr>
        <p:spPr/>
        <p:txBody>
          <a:bodyPr/>
          <a:lstStyle/>
          <a:p>
            <a:r>
              <a:rPr lang="en-US" dirty="0" smtClean="0">
                <a:latin typeface="Century Gothic" pitchFamily="34" charset="0"/>
                <a:cs typeface="Century Gothic" pitchFamily="34" charset="0"/>
              </a:rPr>
              <a:t>Process Editor</a:t>
            </a:r>
          </a:p>
        </p:txBody>
      </p:sp>
      <p:sp>
        <p:nvSpPr>
          <p:cNvPr id="12" name="Rounded Rectangle 11"/>
          <p:cNvSpPr/>
          <p:nvPr/>
        </p:nvSpPr>
        <p:spPr>
          <a:xfrm>
            <a:off x="1850242" y="1634299"/>
            <a:ext cx="283358" cy="27070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4"/>
          <a:srcRect/>
          <a:stretch>
            <a:fillRect/>
          </a:stretch>
        </p:blipFill>
        <p:spPr bwMode="auto">
          <a:xfrm>
            <a:off x="3343275" y="2809575"/>
            <a:ext cx="5343525" cy="323850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Rounded Rectangle 9"/>
          <p:cNvSpPr/>
          <p:nvPr/>
        </p:nvSpPr>
        <p:spPr>
          <a:xfrm>
            <a:off x="3343275" y="2809575"/>
            <a:ext cx="2706796" cy="314625"/>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4" name="Title 3"/>
          <p:cNvSpPr>
            <a:spLocks noGrp="1"/>
          </p:cNvSpPr>
          <p:nvPr>
            <p:ph type="title"/>
          </p:nvPr>
        </p:nvSpPr>
        <p:spPr/>
        <p:txBody>
          <a:bodyPr/>
          <a:lstStyle/>
          <a:p>
            <a:r>
              <a:rPr lang="en-US" dirty="0" smtClean="0"/>
              <a:t>Finding the Name of a Map</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2050" name="Picture 2"/>
          <p:cNvPicPr>
            <a:picLocks noChangeAspect="1" noChangeArrowheads="1"/>
          </p:cNvPicPr>
          <p:nvPr/>
        </p:nvPicPr>
        <p:blipFill>
          <a:blip r:embed="rId3"/>
          <a:srcRect/>
          <a:stretch>
            <a:fillRect/>
          </a:stretch>
        </p:blipFill>
        <p:spPr bwMode="auto">
          <a:xfrm>
            <a:off x="3220760" y="2926080"/>
            <a:ext cx="4279543" cy="1691005"/>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9" name="TextBox 8"/>
          <p:cNvSpPr txBox="1"/>
          <p:nvPr/>
        </p:nvSpPr>
        <p:spPr>
          <a:xfrm>
            <a:off x="1493520" y="2188865"/>
            <a:ext cx="1249680" cy="461665"/>
          </a:xfrm>
          <a:prstGeom prst="rect">
            <a:avLst/>
          </a:prstGeom>
          <a:noFill/>
        </p:spPr>
        <p:txBody>
          <a:bodyPr wrap="square" rtlCol="0">
            <a:spAutoFit/>
          </a:bodyPr>
          <a:lstStyle/>
          <a:p>
            <a:r>
              <a:rPr lang="en-US" sz="2400" dirty="0" smtClean="0"/>
              <a:t>Ctrl + F</a:t>
            </a:r>
            <a:endParaRPr lang="en-US" sz="2400" dirty="0"/>
          </a:p>
        </p:txBody>
      </p:sp>
      <p:cxnSp>
        <p:nvCxnSpPr>
          <p:cNvPr id="11" name="Straight Arrow Connector 10"/>
          <p:cNvCxnSpPr/>
          <p:nvPr/>
        </p:nvCxnSpPr>
        <p:spPr>
          <a:xfrm>
            <a:off x="2590800" y="2667000"/>
            <a:ext cx="477560" cy="275550"/>
          </a:xfrm>
          <a:prstGeom prst="straightConnector1">
            <a:avLst/>
          </a:prstGeom>
          <a:ln w="381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1181234" y="1509367"/>
            <a:ext cx="3721323" cy="4025669"/>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4" name="Title 3"/>
          <p:cNvSpPr>
            <a:spLocks noGrp="1"/>
          </p:cNvSpPr>
          <p:nvPr>
            <p:ph type="title"/>
          </p:nvPr>
        </p:nvSpPr>
        <p:spPr/>
        <p:txBody>
          <a:bodyPr/>
          <a:lstStyle/>
          <a:p>
            <a:r>
              <a:rPr lang="en-US" dirty="0" smtClean="0"/>
              <a:t>Linking to Websites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9" name="Rounded Rectangle 8"/>
          <p:cNvSpPr/>
          <p:nvPr/>
        </p:nvSpPr>
        <p:spPr>
          <a:xfrm>
            <a:off x="1545939" y="5050127"/>
            <a:ext cx="1441101" cy="473973"/>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Elbow Connector 12"/>
          <p:cNvCxnSpPr>
            <a:stCxn id="9" idx="2"/>
          </p:cNvCxnSpPr>
          <p:nvPr/>
        </p:nvCxnSpPr>
        <p:spPr>
          <a:xfrm rot="16200000" flipH="1">
            <a:off x="3445505" y="4345084"/>
            <a:ext cx="278036" cy="2636067"/>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3074" name="Picture 2"/>
          <p:cNvPicPr>
            <a:picLocks noChangeAspect="1" noChangeArrowheads="1"/>
          </p:cNvPicPr>
          <p:nvPr/>
        </p:nvPicPr>
        <p:blipFill>
          <a:blip r:embed="rId4"/>
          <a:srcRect/>
          <a:stretch>
            <a:fillRect/>
          </a:stretch>
        </p:blipFill>
        <p:spPr bwMode="auto">
          <a:xfrm>
            <a:off x="5257800" y="4648200"/>
            <a:ext cx="2712303" cy="1382536"/>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Rounded Rectangle 9"/>
          <p:cNvSpPr/>
          <p:nvPr/>
        </p:nvSpPr>
        <p:spPr>
          <a:xfrm>
            <a:off x="5257801" y="4813140"/>
            <a:ext cx="2133599" cy="71095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itle 3"/>
          <p:cNvSpPr>
            <a:spLocks noGrp="1"/>
          </p:cNvSpPr>
          <p:nvPr>
            <p:ph type="title"/>
          </p:nvPr>
        </p:nvSpPr>
        <p:spPr/>
        <p:txBody>
          <a:bodyPr/>
          <a:lstStyle/>
          <a:p>
            <a:r>
              <a:rPr lang="en-US" dirty="0" smtClean="0"/>
              <a:t>Links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pic>
        <p:nvPicPr>
          <p:cNvPr id="9" name="Picture 2"/>
          <p:cNvPicPr>
            <a:picLocks noChangeAspect="1" noChangeArrowheads="1"/>
          </p:cNvPicPr>
          <p:nvPr/>
        </p:nvPicPr>
        <p:blipFill>
          <a:blip r:embed="rId3"/>
          <a:srcRect/>
          <a:stretch>
            <a:fillRect/>
          </a:stretch>
        </p:blipFill>
        <p:spPr bwMode="auto">
          <a:xfrm>
            <a:off x="2308644" y="1666240"/>
            <a:ext cx="4254716" cy="408432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0" name="Picture 3"/>
          <p:cNvPicPr>
            <a:picLocks noChangeAspect="1" noChangeArrowheads="1"/>
          </p:cNvPicPr>
          <p:nvPr/>
        </p:nvPicPr>
        <p:blipFill>
          <a:blip r:embed="rId4"/>
          <a:srcRect/>
          <a:stretch>
            <a:fillRect/>
          </a:stretch>
        </p:blipFill>
        <p:spPr bwMode="auto">
          <a:xfrm>
            <a:off x="3022881" y="3040832"/>
            <a:ext cx="3347433" cy="1031147"/>
          </a:xfrm>
          <a:prstGeom prst="rect">
            <a:avLst/>
          </a:prstGeom>
          <a:noFill/>
          <a:ln w="9525">
            <a:noFill/>
            <a:miter lim="800000"/>
            <a:headEnd/>
            <a:tailEnd/>
          </a:ln>
          <a:effectLst/>
        </p:spPr>
      </p:pic>
      <p:sp>
        <p:nvSpPr>
          <p:cNvPr id="11" name="Rounded Rectangle 10"/>
          <p:cNvSpPr/>
          <p:nvPr/>
        </p:nvSpPr>
        <p:spPr>
          <a:xfrm>
            <a:off x="2314535" y="2654461"/>
            <a:ext cx="4055779" cy="437887"/>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a:off x="3022880" y="3040831"/>
            <a:ext cx="2914281" cy="112003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Title 5"/>
          <p:cNvSpPr>
            <a:spLocks noGrp="1"/>
          </p:cNvSpPr>
          <p:nvPr>
            <p:ph type="title"/>
          </p:nvPr>
        </p:nvSpPr>
        <p:spPr/>
        <p:txBody>
          <a:bodyPr/>
          <a:lstStyle/>
          <a:p>
            <a:r>
              <a:rPr lang="en-US" dirty="0" smtClean="0"/>
              <a:t>Linking to Websites</a:t>
            </a:r>
            <a:endParaRPr lang="en-US" dirty="0"/>
          </a:p>
        </p:txBody>
      </p:sp>
      <p:pic>
        <p:nvPicPr>
          <p:cNvPr id="9218" name="Picture 2"/>
          <p:cNvPicPr>
            <a:picLocks noChangeAspect="1" noChangeArrowheads="1"/>
          </p:cNvPicPr>
          <p:nvPr/>
        </p:nvPicPr>
        <p:blipFill>
          <a:blip r:embed="rId3"/>
          <a:srcRect/>
          <a:stretch>
            <a:fillRect/>
          </a:stretch>
        </p:blipFill>
        <p:spPr bwMode="auto">
          <a:xfrm>
            <a:off x="822410" y="1292225"/>
            <a:ext cx="7489134" cy="4850998"/>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4" name="Title 3"/>
          <p:cNvSpPr>
            <a:spLocks noGrp="1"/>
          </p:cNvSpPr>
          <p:nvPr>
            <p:ph type="title"/>
          </p:nvPr>
        </p:nvSpPr>
        <p:spPr/>
        <p:txBody>
          <a:bodyPr/>
          <a:lstStyle/>
          <a:p>
            <a:r>
              <a:rPr lang="en-US" dirty="0" smtClean="0"/>
              <a:t>Exercise: Linking to Websites</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Content Placeholder 1"/>
          <p:cNvSpPr>
            <a:spLocks noGrp="1"/>
          </p:cNvSpPr>
          <p:nvPr>
            <p:ph idx="1"/>
          </p:nvPr>
        </p:nvSpPr>
        <p:spPr>
          <a:xfrm>
            <a:off x="457199" y="1316038"/>
            <a:ext cx="8394701" cy="5000625"/>
          </a:xfrm>
        </p:spPr>
        <p:txBody>
          <a:bodyPr>
            <a:normAutofit/>
          </a:bodyPr>
          <a:lstStyle/>
          <a:p>
            <a:pPr marL="514350" indent="-514350">
              <a:buFont typeface="+mj-lt"/>
              <a:buAutoNum type="arabicPeriod"/>
              <a:defRPr/>
            </a:pPr>
            <a:r>
              <a:rPr lang="en-US" dirty="0" smtClean="0"/>
              <a:t>Open Node Properties for a node</a:t>
            </a:r>
          </a:p>
          <a:p>
            <a:pPr marL="514350" indent="-514350">
              <a:buFont typeface="+mj-lt"/>
              <a:buAutoNum type="arabicPeriod"/>
              <a:defRPr/>
            </a:pPr>
            <a:r>
              <a:rPr lang="en-US" dirty="0" smtClean="0"/>
              <a:t>Click Add More Links</a:t>
            </a:r>
          </a:p>
          <a:p>
            <a:pPr marL="514350" indent="-514350">
              <a:buFont typeface="+mj-lt"/>
              <a:buAutoNum type="arabicPeriod"/>
              <a:defRPr/>
            </a:pPr>
            <a:r>
              <a:rPr lang="en-US" dirty="0" smtClean="0"/>
              <a:t>Enter a Label1 name</a:t>
            </a:r>
          </a:p>
          <a:p>
            <a:pPr marL="514350" indent="-514350">
              <a:buFont typeface="+mj-lt"/>
              <a:buAutoNum type="arabicPeriod"/>
              <a:defRPr/>
            </a:pPr>
            <a:r>
              <a:rPr lang="en-US" dirty="0" smtClean="0"/>
              <a:t>In the Link field, enter </a:t>
            </a:r>
            <a:r>
              <a:rPr lang="en-US" dirty="0" smtClean="0">
                <a:hlinkClick r:id="rId3"/>
              </a:rPr>
              <a:t>http://www.QAD.com</a:t>
            </a:r>
            <a:endParaRPr lang="en-US" dirty="0" smtClean="0"/>
          </a:p>
          <a:p>
            <a:pPr marL="514350" indent="-514350">
              <a:buFont typeface="+mj-lt"/>
              <a:buAutoNum type="arabicPeriod"/>
              <a:defRPr/>
            </a:pPr>
            <a:r>
              <a:rPr lang="en-US" dirty="0" smtClean="0"/>
              <a:t>Click Preview</a:t>
            </a:r>
          </a:p>
          <a:p>
            <a:pPr marL="514350" indent="-514350">
              <a:buFont typeface="+mj-lt"/>
              <a:buAutoNum type="arabicPeriod"/>
              <a:defRPr/>
            </a:pPr>
            <a:r>
              <a:rPr lang="en-US" dirty="0" smtClean="0"/>
              <a:t>Test the link</a:t>
            </a:r>
          </a:p>
          <a:p>
            <a:pPr marL="514350" indent="-514350">
              <a:buFont typeface="+mj-lt"/>
              <a:buAutoNum type="arabicPeriod"/>
              <a:defRPr/>
            </a:pPr>
            <a:endParaRPr lang="en-US" sz="20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Linking to the Document Library</a:t>
            </a:r>
            <a:endParaRPr lang="en-US" dirty="0"/>
          </a:p>
        </p:txBody>
      </p:sp>
      <p:sp>
        <p:nvSpPr>
          <p:cNvPr id="4" name="Text Placeholder 3"/>
          <p:cNvSpPr>
            <a:spLocks noGrp="1"/>
          </p:cNvSpPr>
          <p:nvPr>
            <p:ph type="body" sz="quarter" idx="11"/>
          </p:nvPr>
        </p:nvSpPr>
        <p:spPr/>
        <p:txBody>
          <a:bodyPr/>
          <a:lstStyle/>
          <a:p>
            <a:r>
              <a:rPr lang="en-US" dirty="0" smtClean="0"/>
              <a:t>Process Editor</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32</a:t>
            </a:fld>
            <a:endParaRPr lang="en-US" dirty="0"/>
          </a:p>
        </p:txBody>
      </p:sp>
      <p:sp>
        <p:nvSpPr>
          <p:cNvPr id="18" name="Content Placeholder 17"/>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Links can be created in 3 ways:</a:t>
            </a:r>
          </a:p>
          <a:p>
            <a:pPr marL="914400" lvl="1" indent="-457200">
              <a:buFont typeface="+mj-lt"/>
              <a:buAutoNum type="arabicPeriod"/>
            </a:pPr>
            <a:r>
              <a:rPr lang="en-US" dirty="0" smtClean="0"/>
              <a:t>Manually</a:t>
            </a:r>
          </a:p>
          <a:p>
            <a:pPr marL="914400" lvl="1" indent="-457200">
              <a:buFont typeface="+mj-lt"/>
              <a:buAutoNum type="arabicPeriod"/>
            </a:pPr>
            <a:r>
              <a:rPr lang="en-US" dirty="0" smtClean="0"/>
              <a:t>Programmatically</a:t>
            </a:r>
          </a:p>
          <a:p>
            <a:pPr marL="914400" lvl="1" indent="-457200">
              <a:buFont typeface="+mj-lt"/>
              <a:buAutoNum type="arabicPeriod"/>
            </a:pPr>
            <a:r>
              <a:rPr lang="en-US" dirty="0" smtClean="0"/>
              <a:t>Through a QAD Services engagement</a:t>
            </a:r>
          </a:p>
        </p:txBody>
      </p:sp>
      <p:pic>
        <p:nvPicPr>
          <p:cNvPr id="19" name="Picture 3"/>
          <p:cNvPicPr>
            <a:picLocks noChangeAspect="1" noChangeArrowheads="1"/>
          </p:cNvPicPr>
          <p:nvPr/>
        </p:nvPicPr>
        <p:blipFill>
          <a:blip r:embed="rId3"/>
          <a:srcRect/>
          <a:stretch>
            <a:fillRect/>
          </a:stretch>
        </p:blipFill>
        <p:spPr bwMode="auto">
          <a:xfrm>
            <a:off x="491339" y="1565748"/>
            <a:ext cx="4289857" cy="15113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4"/>
          <p:cNvPicPr>
            <a:picLocks noChangeAspect="1" noChangeArrowheads="1"/>
          </p:cNvPicPr>
          <p:nvPr/>
        </p:nvPicPr>
        <p:blipFill>
          <a:blip r:embed="rId4"/>
          <a:srcRect/>
          <a:stretch>
            <a:fillRect/>
          </a:stretch>
        </p:blipFill>
        <p:spPr bwMode="auto">
          <a:xfrm>
            <a:off x="5125024" y="1392813"/>
            <a:ext cx="3561776" cy="1851991"/>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2" name="Rounded Rectangle 11"/>
          <p:cNvSpPr/>
          <p:nvPr/>
        </p:nvSpPr>
        <p:spPr>
          <a:xfrm>
            <a:off x="1563104" y="2512965"/>
            <a:ext cx="922519" cy="29463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a:stCxn id="12" idx="3"/>
            <a:endCxn id="20" idx="1"/>
          </p:cNvCxnSpPr>
          <p:nvPr/>
        </p:nvCxnSpPr>
        <p:spPr>
          <a:xfrm flipV="1">
            <a:off x="2485623" y="2318809"/>
            <a:ext cx="2639401" cy="341471"/>
          </a:xfrm>
          <a:prstGeom prst="straightConnector1">
            <a:avLst/>
          </a:prstGeom>
          <a:ln w="28575">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6" name="Content Placeholder 2"/>
          <p:cNvSpPr>
            <a:spLocks noGrp="1"/>
          </p:cNvSpPr>
          <p:nvPr>
            <p:ph idx="1"/>
          </p:nvPr>
        </p:nvSpPr>
        <p:spPr/>
        <p:txBody>
          <a:bodyPr/>
          <a:lstStyle/>
          <a:p>
            <a:r>
              <a:rPr lang="en-US" dirty="0" smtClean="0"/>
              <a:t>Files</a:t>
            </a:r>
          </a:p>
          <a:p>
            <a:r>
              <a:rPr lang="en-US" dirty="0" smtClean="0"/>
              <a:t>QAD Screens (menus)</a:t>
            </a:r>
          </a:p>
          <a:p>
            <a:r>
              <a:rPr lang="en-US" dirty="0" smtClean="0"/>
              <a:t>Other Process Maps (processes)</a:t>
            </a:r>
          </a:p>
          <a:p>
            <a:r>
              <a:rPr lang="en-US" dirty="0" smtClean="0"/>
              <a:t>Websites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grpSp>
        <p:nvGrpSpPr>
          <p:cNvPr id="16" name="Group 15"/>
          <p:cNvGrpSpPr/>
          <p:nvPr/>
        </p:nvGrpSpPr>
        <p:grpSpPr>
          <a:xfrm>
            <a:off x="457200" y="1667062"/>
            <a:ext cx="2815677" cy="3799507"/>
            <a:chOff x="457200" y="1667062"/>
            <a:chExt cx="2815677" cy="3799507"/>
          </a:xfrm>
        </p:grpSpPr>
        <p:pic>
          <p:nvPicPr>
            <p:cNvPr id="4100" name="Picture 4"/>
            <p:cNvPicPr>
              <a:picLocks noChangeAspect="1" noChangeArrowheads="1"/>
            </p:cNvPicPr>
            <p:nvPr/>
          </p:nvPicPr>
          <p:blipFill>
            <a:blip r:embed="rId3"/>
            <a:srcRect/>
            <a:stretch>
              <a:fillRect/>
            </a:stretch>
          </p:blipFill>
          <p:spPr bwMode="auto">
            <a:xfrm>
              <a:off x="457200" y="1667062"/>
              <a:ext cx="991865" cy="964313"/>
            </a:xfrm>
            <a:prstGeom prst="rect">
              <a:avLst/>
            </a:prstGeom>
            <a:noFill/>
            <a:ln w="9525">
              <a:noFill/>
              <a:miter lim="800000"/>
              <a:headEnd/>
              <a:tailEnd/>
            </a:ln>
            <a:effectLst/>
          </p:spPr>
        </p:pic>
        <p:pic>
          <p:nvPicPr>
            <p:cNvPr id="4101" name="Picture 5"/>
            <p:cNvPicPr>
              <a:picLocks noChangeAspect="1" noChangeArrowheads="1"/>
            </p:cNvPicPr>
            <p:nvPr/>
          </p:nvPicPr>
          <p:blipFill>
            <a:blip r:embed="rId4"/>
            <a:srcRect/>
            <a:stretch>
              <a:fillRect/>
            </a:stretch>
          </p:blipFill>
          <p:spPr bwMode="auto">
            <a:xfrm>
              <a:off x="457200" y="3014663"/>
              <a:ext cx="991865" cy="1074520"/>
            </a:xfrm>
            <a:prstGeom prst="rect">
              <a:avLst/>
            </a:prstGeom>
            <a:noFill/>
            <a:ln w="9525">
              <a:noFill/>
              <a:miter lim="800000"/>
              <a:headEnd/>
              <a:tailEnd/>
            </a:ln>
            <a:effectLst/>
          </p:spPr>
        </p:pic>
        <p:pic>
          <p:nvPicPr>
            <p:cNvPr id="4102" name="Picture 6"/>
            <p:cNvPicPr>
              <a:picLocks noChangeAspect="1" noChangeArrowheads="1"/>
            </p:cNvPicPr>
            <p:nvPr/>
          </p:nvPicPr>
          <p:blipFill>
            <a:blip r:embed="rId5"/>
            <a:srcRect/>
            <a:stretch>
              <a:fillRect/>
            </a:stretch>
          </p:blipFill>
          <p:spPr bwMode="auto">
            <a:xfrm>
              <a:off x="533400" y="4419600"/>
              <a:ext cx="991865" cy="1046969"/>
            </a:xfrm>
            <a:prstGeom prst="rect">
              <a:avLst/>
            </a:prstGeom>
            <a:noFill/>
            <a:ln w="9525">
              <a:noFill/>
              <a:miter lim="800000"/>
              <a:headEnd/>
              <a:tailEnd/>
            </a:ln>
            <a:effectLst/>
          </p:spPr>
        </p:pic>
        <p:cxnSp>
          <p:nvCxnSpPr>
            <p:cNvPr id="24" name="Straight Arrow Connector 23"/>
            <p:cNvCxnSpPr/>
            <p:nvPr/>
          </p:nvCxnSpPr>
          <p:spPr>
            <a:xfrm>
              <a:off x="1524000" y="2362200"/>
              <a:ext cx="1748877" cy="6357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1676400" y="3657600"/>
              <a:ext cx="1524000"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1676400" y="4343400"/>
              <a:ext cx="1524000" cy="72911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7" name="Group 16"/>
          <p:cNvGrpSpPr/>
          <p:nvPr/>
        </p:nvGrpSpPr>
        <p:grpSpPr>
          <a:xfrm>
            <a:off x="3751585" y="3267075"/>
            <a:ext cx="2420615" cy="920394"/>
            <a:chOff x="3751585" y="3267075"/>
            <a:chExt cx="2420615" cy="920394"/>
          </a:xfrm>
        </p:grpSpPr>
        <p:pic>
          <p:nvPicPr>
            <p:cNvPr id="4099" name="Picture 3"/>
            <p:cNvPicPr>
              <a:picLocks noChangeAspect="1" noChangeArrowheads="1"/>
            </p:cNvPicPr>
            <p:nvPr/>
          </p:nvPicPr>
          <p:blipFill>
            <a:blip r:embed="rId6"/>
            <a:srcRect/>
            <a:stretch>
              <a:fillRect/>
            </a:stretch>
          </p:blipFill>
          <p:spPr bwMode="auto">
            <a:xfrm>
              <a:off x="3751585" y="3267075"/>
              <a:ext cx="1109887" cy="920394"/>
            </a:xfrm>
            <a:prstGeom prst="rect">
              <a:avLst/>
            </a:prstGeom>
            <a:noFill/>
            <a:ln w="9525">
              <a:noFill/>
              <a:miter lim="800000"/>
              <a:headEnd/>
              <a:tailEnd/>
            </a:ln>
            <a:effectLst/>
          </p:spPr>
        </p:pic>
        <p:cxnSp>
          <p:nvCxnSpPr>
            <p:cNvPr id="31" name="Straight Arrow Connector 30"/>
            <p:cNvCxnSpPr/>
            <p:nvPr/>
          </p:nvCxnSpPr>
          <p:spPr>
            <a:xfrm flipV="1">
              <a:off x="5175161" y="3810000"/>
              <a:ext cx="997039"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6103569" y="1667062"/>
            <a:ext cx="2238461" cy="3334561"/>
            <a:chOff x="6103569" y="1667062"/>
            <a:chExt cx="2238461" cy="3334561"/>
          </a:xfrm>
        </p:grpSpPr>
        <p:pic>
          <p:nvPicPr>
            <p:cNvPr id="4098" name="Picture 2"/>
            <p:cNvPicPr>
              <a:picLocks noChangeAspect="1" noChangeArrowheads="1"/>
            </p:cNvPicPr>
            <p:nvPr/>
          </p:nvPicPr>
          <p:blipFill>
            <a:blip r:embed="rId7"/>
            <a:srcRect/>
            <a:stretch>
              <a:fillRect/>
            </a:stretch>
          </p:blipFill>
          <p:spPr bwMode="auto">
            <a:xfrm>
              <a:off x="6322788" y="2618376"/>
              <a:ext cx="1725800" cy="2383247"/>
            </a:xfrm>
            <a:prstGeom prst="rect">
              <a:avLst/>
            </a:prstGeom>
            <a:noFill/>
            <a:ln w="9525">
              <a:noFill/>
              <a:miter lim="800000"/>
              <a:headEnd/>
              <a:tailEnd/>
            </a:ln>
            <a:effectLst/>
          </p:spPr>
        </p:pic>
        <p:sp>
          <p:nvSpPr>
            <p:cNvPr id="33" name="TextBox 32"/>
            <p:cNvSpPr txBox="1"/>
            <p:nvPr/>
          </p:nvSpPr>
          <p:spPr>
            <a:xfrm>
              <a:off x="6103569" y="1667062"/>
              <a:ext cx="2238461" cy="830997"/>
            </a:xfrm>
            <a:prstGeom prst="rect">
              <a:avLst/>
            </a:prstGeom>
            <a:noFill/>
          </p:spPr>
          <p:txBody>
            <a:bodyPr wrap="square" rtlCol="0">
              <a:spAutoFit/>
            </a:bodyPr>
            <a:lstStyle/>
            <a:p>
              <a:pPr algn="ctr"/>
              <a:r>
                <a:rPr lang="en-US" sz="1600" dirty="0" smtClean="0">
                  <a:cs typeface="Arial" pitchFamily="34" charset="0"/>
                </a:rPr>
                <a:t>Server  (SharePoint, corporate website, other repository)</a:t>
              </a:r>
            </a:p>
          </p:txBody>
        </p:sp>
      </p:grpSp>
      <p:sp>
        <p:nvSpPr>
          <p:cNvPr id="15" name="TextBox 14"/>
          <p:cNvSpPr txBox="1"/>
          <p:nvPr/>
        </p:nvSpPr>
        <p:spPr>
          <a:xfrm>
            <a:off x="3581400" y="4343400"/>
            <a:ext cx="2590800" cy="1477328"/>
          </a:xfrm>
          <a:prstGeom prst="rect">
            <a:avLst/>
          </a:prstGeom>
          <a:noFill/>
        </p:spPr>
        <p:txBody>
          <a:bodyPr wrap="square" rtlCol="0">
            <a:spAutoFit/>
          </a:bodyPr>
          <a:lstStyle/>
          <a:p>
            <a:pPr>
              <a:buClr>
                <a:schemeClr val="accent2"/>
              </a:buClr>
              <a:buFont typeface="Arial" pitchFamily="34" charset="0"/>
              <a:buChar char="•"/>
            </a:pPr>
            <a:r>
              <a:rPr lang="en-US" dirty="0" smtClean="0">
                <a:latin typeface="Arial" pitchFamily="34" charset="0"/>
                <a:cs typeface="Arial" pitchFamily="34" charset="0"/>
              </a:rPr>
              <a:t> </a:t>
            </a:r>
            <a:r>
              <a:rPr lang="en-US" dirty="0" smtClean="0">
                <a:cs typeface="Arial" pitchFamily="34" charset="0"/>
              </a:rPr>
              <a:t>Attachments</a:t>
            </a:r>
          </a:p>
          <a:p>
            <a:pPr>
              <a:buClr>
                <a:schemeClr val="accent2"/>
              </a:buClr>
              <a:buFont typeface="Arial" pitchFamily="34" charset="0"/>
              <a:buChar char="•"/>
            </a:pPr>
            <a:r>
              <a:rPr lang="en-US" dirty="0" smtClean="0">
                <a:cs typeface="Arial" pitchFamily="34" charset="0"/>
              </a:rPr>
              <a:t> Work Aids</a:t>
            </a:r>
          </a:p>
          <a:p>
            <a:pPr>
              <a:buClr>
                <a:schemeClr val="accent2"/>
              </a:buClr>
              <a:buFont typeface="Arial" pitchFamily="34" charset="0"/>
              <a:buChar char="•"/>
            </a:pPr>
            <a:r>
              <a:rPr lang="en-US" dirty="0" smtClean="0">
                <a:cs typeface="Arial" pitchFamily="34" charset="0"/>
              </a:rPr>
              <a:t> Images</a:t>
            </a:r>
          </a:p>
          <a:p>
            <a:pPr>
              <a:buClr>
                <a:schemeClr val="accent2"/>
              </a:buClr>
              <a:buFont typeface="Arial" pitchFamily="34" charset="0"/>
              <a:buChar char="•"/>
            </a:pPr>
            <a:r>
              <a:rPr lang="en-US" dirty="0" smtClean="0">
                <a:cs typeface="Arial" pitchFamily="34" charset="0"/>
              </a:rPr>
              <a:t> Videos</a:t>
            </a:r>
          </a:p>
          <a:p>
            <a:pPr>
              <a:buClr>
                <a:schemeClr val="accent2"/>
              </a:buClr>
              <a:buFont typeface="Arial" pitchFamily="34" charset="0"/>
              <a:buChar char="•"/>
            </a:pPr>
            <a:r>
              <a:rPr lang="en-US" dirty="0" smtClean="0">
                <a:cs typeface="Arial" pitchFamily="34" charset="0"/>
              </a:rPr>
              <a:t> Process Map Links</a:t>
            </a: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Setting up a Token Link </a:t>
            </a:r>
            <a:endParaRPr lang="en-US" dirty="0"/>
          </a:p>
        </p:txBody>
      </p:sp>
      <p:sp>
        <p:nvSpPr>
          <p:cNvPr id="5" name="Text Placeholder 4"/>
          <p:cNvSpPr>
            <a:spLocks noGrp="1"/>
          </p:cNvSpPr>
          <p:nvPr>
            <p:ph type="body" sz="quarter" idx="11"/>
          </p:nvPr>
        </p:nvSpPr>
        <p:spPr/>
        <p:txBody>
          <a:bodyPr/>
          <a:lstStyle/>
          <a:p>
            <a:r>
              <a:rPr lang="en-US" dirty="0" smtClean="0"/>
              <a:t>Linking to Files</a:t>
            </a:r>
            <a:endParaRPr lang="en-US" dirty="0"/>
          </a:p>
        </p:txBody>
      </p:sp>
      <p:grpSp>
        <p:nvGrpSpPr>
          <p:cNvPr id="36" name="Group 35"/>
          <p:cNvGrpSpPr/>
          <p:nvPr/>
        </p:nvGrpSpPr>
        <p:grpSpPr>
          <a:xfrm>
            <a:off x="3247111" y="3176908"/>
            <a:ext cx="3675529" cy="1168205"/>
            <a:chOff x="3247111" y="3176908"/>
            <a:chExt cx="3675529" cy="1168205"/>
          </a:xfrm>
        </p:grpSpPr>
        <p:sp>
          <p:nvSpPr>
            <p:cNvPr id="10" name="Flowchart: Manual Operation 9"/>
            <p:cNvSpPr/>
            <p:nvPr/>
          </p:nvSpPr>
          <p:spPr>
            <a:xfrm>
              <a:off x="3247111" y="3176908"/>
              <a:ext cx="2159710" cy="1168205"/>
            </a:xfrm>
            <a:prstGeom prst="flowChartManualOperation">
              <a:avLst/>
            </a:prstGeom>
            <a:solidFill>
              <a:schemeClr val="accent1">
                <a:lumMod val="20000"/>
                <a:lumOff val="80000"/>
              </a:schemeClr>
            </a:solidFill>
            <a:ln>
              <a:solidFill>
                <a:schemeClr val="tx1">
                  <a:lumMod val="25000"/>
                  <a:lumOff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solidFill>
                    <a:schemeClr val="tx1"/>
                  </a:solidFill>
                </a:rPr>
                <a:t>Link 2</a:t>
              </a:r>
            </a:p>
            <a:p>
              <a:pPr algn="ctr"/>
              <a:r>
                <a:rPr lang="en-US" sz="1200" dirty="0" smtClean="0">
                  <a:solidFill>
                    <a:schemeClr val="tx1"/>
                  </a:solidFill>
                  <a:latin typeface="Arial" pitchFamily="34" charset="0"/>
                  <a:cs typeface="Arial" pitchFamily="34" charset="0"/>
                </a:rPr>
                <a:t>{QAD}</a:t>
              </a:r>
              <a:r>
                <a:rPr lang="en-US" sz="1200" dirty="0" err="1" smtClean="0">
                  <a:solidFill>
                    <a:schemeClr val="tx1"/>
                  </a:solidFill>
                  <a:latin typeface="Arial" pitchFamily="34" charset="0"/>
                  <a:cs typeface="Arial" pitchFamily="34" charset="0"/>
                </a:rPr>
                <a:t>erp</a:t>
              </a:r>
              <a:r>
                <a:rPr lang="en-US" sz="1200" dirty="0" smtClean="0">
                  <a:solidFill>
                    <a:schemeClr val="tx1"/>
                  </a:solidFill>
                  <a:latin typeface="Arial" pitchFamily="34" charset="0"/>
                  <a:cs typeface="Arial" pitchFamily="34" charset="0"/>
                </a:rPr>
                <a:t>/Life-Sciences/</a:t>
              </a:r>
            </a:p>
          </p:txBody>
        </p:sp>
        <p:cxnSp>
          <p:nvCxnSpPr>
            <p:cNvPr id="15" name="Straight Arrow Connector 14"/>
            <p:cNvCxnSpPr>
              <a:stCxn id="10" idx="3"/>
            </p:cNvCxnSpPr>
            <p:nvPr/>
          </p:nvCxnSpPr>
          <p:spPr>
            <a:xfrm flipV="1">
              <a:off x="5190850" y="3761010"/>
              <a:ext cx="1731790" cy="1"/>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a:off x="3376961" y="4345115"/>
            <a:ext cx="3545679" cy="1522284"/>
            <a:chOff x="3376961" y="4345115"/>
            <a:chExt cx="3545679" cy="1522284"/>
          </a:xfrm>
        </p:grpSpPr>
        <p:sp>
          <p:nvSpPr>
            <p:cNvPr id="11" name="Oval 10"/>
            <p:cNvSpPr/>
            <p:nvPr/>
          </p:nvSpPr>
          <p:spPr>
            <a:xfrm>
              <a:off x="3376961" y="4701534"/>
              <a:ext cx="2029860" cy="1165865"/>
            </a:xfrm>
            <a:prstGeom prst="ellipse">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solidFill>
                    <a:schemeClr val="tx1"/>
                  </a:solidFill>
                </a:rPr>
                <a:t>Link 3</a:t>
              </a:r>
            </a:p>
            <a:p>
              <a:pPr algn="ctr"/>
              <a:r>
                <a:rPr lang="en-US" sz="1200" dirty="0" smtClean="0">
                  <a:solidFill>
                    <a:schemeClr val="tx1"/>
                  </a:solidFill>
                  <a:latin typeface="Arial" pitchFamily="34" charset="0"/>
                  <a:cs typeface="Arial" pitchFamily="34" charset="0"/>
                </a:rPr>
                <a:t>{QAD}/</a:t>
              </a:r>
              <a:r>
                <a:rPr lang="en-US" sz="1200" dirty="0" err="1" smtClean="0">
                  <a:solidFill>
                    <a:schemeClr val="tx1"/>
                  </a:solidFill>
                  <a:latin typeface="Arial" pitchFamily="34" charset="0"/>
                  <a:cs typeface="Arial" pitchFamily="34" charset="0"/>
                </a:rPr>
                <a:t>erp</a:t>
              </a:r>
              <a:r>
                <a:rPr lang="en-US" sz="1200" dirty="0" smtClean="0">
                  <a:solidFill>
                    <a:schemeClr val="tx1"/>
                  </a:solidFill>
                  <a:latin typeface="Arial" pitchFamily="34" charset="0"/>
                  <a:cs typeface="Arial" pitchFamily="34" charset="0"/>
                </a:rPr>
                <a:t>/Automotive/</a:t>
              </a:r>
              <a:endParaRPr lang="en-US" sz="1200" dirty="0">
                <a:solidFill>
                  <a:schemeClr val="tx1"/>
                </a:solidFill>
                <a:latin typeface="Arial" pitchFamily="34" charset="0"/>
                <a:cs typeface="Arial" pitchFamily="34" charset="0"/>
              </a:endParaRPr>
            </a:p>
          </p:txBody>
        </p:sp>
        <p:cxnSp>
          <p:nvCxnSpPr>
            <p:cNvPr id="18" name="Straight Arrow Connector 17"/>
            <p:cNvCxnSpPr/>
            <p:nvPr/>
          </p:nvCxnSpPr>
          <p:spPr>
            <a:xfrm flipV="1">
              <a:off x="5406821" y="4345115"/>
              <a:ext cx="1515819" cy="794039"/>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76200" y="3176908"/>
            <a:ext cx="2744022" cy="1765912"/>
            <a:chOff x="-76200" y="3176908"/>
            <a:chExt cx="2744022" cy="1765912"/>
          </a:xfrm>
        </p:grpSpPr>
        <p:sp>
          <p:nvSpPr>
            <p:cNvPr id="23" name="Oval 22"/>
            <p:cNvSpPr/>
            <p:nvPr/>
          </p:nvSpPr>
          <p:spPr>
            <a:xfrm>
              <a:off x="161017" y="3176908"/>
              <a:ext cx="2029860" cy="1165865"/>
            </a:xfrm>
            <a:prstGeom prst="ellipse">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solidFill>
                    <a:schemeClr val="tx1"/>
                  </a:solidFill>
                </a:rPr>
                <a:t>Token</a:t>
              </a:r>
              <a:endParaRPr lang="en-US" sz="2800" b="1" dirty="0">
                <a:solidFill>
                  <a:schemeClr val="tx1"/>
                </a:solidFill>
              </a:endParaRPr>
            </a:p>
          </p:txBody>
        </p:sp>
        <p:sp>
          <p:nvSpPr>
            <p:cNvPr id="17" name="TextBox 16"/>
            <p:cNvSpPr txBox="1"/>
            <p:nvPr/>
          </p:nvSpPr>
          <p:spPr>
            <a:xfrm>
              <a:off x="-76200" y="4419600"/>
              <a:ext cx="2744022" cy="523220"/>
            </a:xfrm>
            <a:prstGeom prst="rect">
              <a:avLst/>
            </a:prstGeom>
            <a:noFill/>
          </p:spPr>
          <p:txBody>
            <a:bodyPr wrap="square" rtlCol="0">
              <a:spAutoFit/>
            </a:bodyPr>
            <a:lstStyle/>
            <a:p>
              <a:pPr algn="ctr"/>
              <a:r>
                <a:rPr lang="en-US" sz="1400" dirty="0" smtClean="0">
                  <a:latin typeface="Arial" pitchFamily="34" charset="0"/>
                  <a:cs typeface="Arial" pitchFamily="34" charset="0"/>
                </a:rPr>
                <a:t>Token={QAD}</a:t>
              </a:r>
            </a:p>
            <a:p>
              <a:pPr algn="ctr"/>
              <a:r>
                <a:rPr lang="en-US" sz="1400" dirty="0" smtClean="0">
                  <a:latin typeface="Arial" pitchFamily="34" charset="0"/>
                  <a:cs typeface="Arial" pitchFamily="34" charset="0"/>
                </a:rPr>
                <a:t>Value=http://www.qad.com/</a:t>
              </a:r>
              <a:endParaRPr lang="en-US" sz="1400" dirty="0">
                <a:latin typeface="Arial" pitchFamily="34" charset="0"/>
                <a:cs typeface="Arial" pitchFamily="34" charset="0"/>
              </a:endParaRPr>
            </a:p>
          </p:txBody>
        </p:sp>
      </p:grpSp>
      <p:grpSp>
        <p:nvGrpSpPr>
          <p:cNvPr id="35" name="Group 34"/>
          <p:cNvGrpSpPr/>
          <p:nvPr/>
        </p:nvGrpSpPr>
        <p:grpSpPr>
          <a:xfrm>
            <a:off x="161017" y="1752600"/>
            <a:ext cx="8895223" cy="4491454"/>
            <a:chOff x="161017" y="1752600"/>
            <a:chExt cx="8895223" cy="4491454"/>
          </a:xfrm>
        </p:grpSpPr>
        <p:sp>
          <p:nvSpPr>
            <p:cNvPr id="21" name="TextBox 20"/>
            <p:cNvSpPr txBox="1"/>
            <p:nvPr/>
          </p:nvSpPr>
          <p:spPr>
            <a:xfrm>
              <a:off x="161017" y="5905500"/>
              <a:ext cx="8895223" cy="338554"/>
            </a:xfrm>
            <a:prstGeom prst="rect">
              <a:avLst/>
            </a:prstGeom>
            <a:noFill/>
            <a:ln w="12700">
              <a:noFill/>
            </a:ln>
          </p:spPr>
          <p:txBody>
            <a:bodyPr wrap="square" rtlCol="0">
              <a:spAutoFit/>
            </a:bodyPr>
            <a:lstStyle/>
            <a:p>
              <a:r>
                <a:rPr lang="en-US" sz="1600" b="1" dirty="0" smtClean="0">
                  <a:solidFill>
                    <a:schemeClr val="accent1"/>
                  </a:solidFill>
                  <a:latin typeface="Arial" pitchFamily="34" charset="0"/>
                  <a:cs typeface="Arial" pitchFamily="34" charset="0"/>
                  <a:hlinkClick r:id="rId3"/>
                </a:rPr>
                <a:t> </a:t>
              </a:r>
              <a:r>
                <a:rPr lang="en-US" sz="1600" b="1" u="sng" dirty="0" smtClean="0">
                  <a:solidFill>
                    <a:schemeClr val="accent1"/>
                  </a:solidFill>
                  <a:latin typeface="Arial" pitchFamily="34" charset="0"/>
                  <a:cs typeface="Arial" pitchFamily="34" charset="0"/>
                  <a:hlinkClick r:id="rId3"/>
                </a:rPr>
                <a:t>http://www.qad.com</a:t>
              </a:r>
              <a:r>
                <a:rPr lang="en-US" sz="1600" b="1" u="sng" dirty="0" smtClean="0">
                  <a:solidFill>
                    <a:schemeClr val="accent1"/>
                  </a:solidFill>
                  <a:latin typeface="Arial" pitchFamily="34" charset="0"/>
                  <a:cs typeface="Arial" pitchFamily="34" charset="0"/>
                </a:rPr>
                <a:t>/    +   documentlibrary/   =   http://www.qad.com/documentlibrary</a:t>
              </a:r>
              <a:endParaRPr lang="en-US" sz="1600" b="1" u="sng" dirty="0">
                <a:solidFill>
                  <a:schemeClr val="accent1"/>
                </a:solidFill>
                <a:latin typeface="Arial" pitchFamily="34" charset="0"/>
                <a:cs typeface="Arial" pitchFamily="34" charset="0"/>
              </a:endParaRPr>
            </a:p>
          </p:txBody>
        </p:sp>
        <p:sp>
          <p:nvSpPr>
            <p:cNvPr id="9" name="Rounded Rectangle 8"/>
            <p:cNvSpPr/>
            <p:nvPr/>
          </p:nvSpPr>
          <p:spPr>
            <a:xfrm>
              <a:off x="3267790" y="1752600"/>
              <a:ext cx="1968923" cy="1153511"/>
            </a:xfrm>
            <a:prstGeom prst="roundRect">
              <a:avLst/>
            </a:prstGeom>
            <a:solidFill>
              <a:schemeClr val="accent1">
                <a:lumMod val="20000"/>
                <a:lumOff val="80000"/>
              </a:schemeClr>
            </a:solidFill>
            <a:ln>
              <a:solidFill>
                <a:schemeClr val="tx1">
                  <a:lumMod val="25000"/>
                  <a:lumOff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solidFill>
                    <a:schemeClr val="tx1"/>
                  </a:solidFill>
                </a:rPr>
                <a:t>Link 1</a:t>
              </a:r>
            </a:p>
            <a:p>
              <a:pPr algn="ctr"/>
              <a:r>
                <a:rPr lang="en-US" sz="1200" dirty="0" smtClean="0">
                  <a:solidFill>
                    <a:schemeClr val="tx1"/>
                  </a:solidFill>
                  <a:latin typeface="Arial" pitchFamily="34" charset="0"/>
                  <a:cs typeface="Arial" pitchFamily="34" charset="0"/>
                </a:rPr>
                <a:t>{QAD}</a:t>
              </a:r>
              <a:r>
                <a:rPr lang="en-US" sz="1200" dirty="0" err="1" smtClean="0">
                  <a:solidFill>
                    <a:schemeClr val="tx1"/>
                  </a:solidFill>
                  <a:latin typeface="Arial" pitchFamily="34" charset="0"/>
                  <a:cs typeface="Arial" pitchFamily="34" charset="0"/>
                </a:rPr>
                <a:t>documentlibrary</a:t>
              </a:r>
              <a:r>
                <a:rPr lang="en-US" sz="1200" dirty="0" smtClean="0">
                  <a:solidFill>
                    <a:schemeClr val="tx1"/>
                  </a:solidFill>
                  <a:latin typeface="Arial" pitchFamily="34" charset="0"/>
                  <a:cs typeface="Arial" pitchFamily="34" charset="0"/>
                </a:rPr>
                <a:t>/</a:t>
              </a:r>
              <a:endParaRPr lang="en-US" sz="1200" dirty="0">
                <a:solidFill>
                  <a:schemeClr val="tx1"/>
                </a:solidFill>
                <a:latin typeface="Arial" pitchFamily="34" charset="0"/>
                <a:cs typeface="Arial" pitchFamily="34" charset="0"/>
              </a:endParaRPr>
            </a:p>
          </p:txBody>
        </p:sp>
        <p:cxnSp>
          <p:nvCxnSpPr>
            <p:cNvPr id="14" name="Straight Arrow Connector 13"/>
            <p:cNvCxnSpPr>
              <a:stCxn id="9" idx="3"/>
            </p:cNvCxnSpPr>
            <p:nvPr/>
          </p:nvCxnSpPr>
          <p:spPr>
            <a:xfrm>
              <a:off x="5236713" y="2329356"/>
              <a:ext cx="1685927" cy="847552"/>
            </a:xfrm>
            <a:prstGeom prst="straightConnector1">
              <a:avLst/>
            </a:prstGeom>
            <a:ln w="57150">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20" name="TextBox 19"/>
          <p:cNvSpPr txBox="1"/>
          <p:nvPr/>
        </p:nvSpPr>
        <p:spPr>
          <a:xfrm>
            <a:off x="2333625" y="3207013"/>
            <a:ext cx="837286" cy="1107996"/>
          </a:xfrm>
          <a:prstGeom prst="rect">
            <a:avLst/>
          </a:prstGeom>
          <a:noFill/>
        </p:spPr>
        <p:txBody>
          <a:bodyPr wrap="square" rtlCol="0">
            <a:spAutoFit/>
          </a:bodyPr>
          <a:lstStyle/>
          <a:p>
            <a:r>
              <a:rPr lang="en-US" sz="6600" dirty="0" smtClean="0">
                <a:solidFill>
                  <a:schemeClr val="accent2"/>
                </a:solidFill>
              </a:rPr>
              <a:t>+</a:t>
            </a:r>
            <a:endParaRPr lang="en-US" sz="6600" dirty="0">
              <a:solidFill>
                <a:schemeClr val="accent2"/>
              </a:solidFill>
            </a:endParaRPr>
          </a:p>
        </p:txBody>
      </p:sp>
      <p:grpSp>
        <p:nvGrpSpPr>
          <p:cNvPr id="33" name="Group 32"/>
          <p:cNvGrpSpPr/>
          <p:nvPr/>
        </p:nvGrpSpPr>
        <p:grpSpPr>
          <a:xfrm>
            <a:off x="6580682" y="1498359"/>
            <a:ext cx="2563318" cy="3640795"/>
            <a:chOff x="6580682" y="1498359"/>
            <a:chExt cx="2563318" cy="3640795"/>
          </a:xfrm>
        </p:grpSpPr>
        <p:pic>
          <p:nvPicPr>
            <p:cNvPr id="13" name="Picture 12" descr="Server_2.png"/>
            <p:cNvPicPr>
              <a:picLocks noChangeAspect="1"/>
            </p:cNvPicPr>
            <p:nvPr/>
          </p:nvPicPr>
          <p:blipFill>
            <a:blip r:embed="rId4" cstate="print"/>
            <a:stretch>
              <a:fillRect/>
            </a:stretch>
          </p:blipFill>
          <p:spPr>
            <a:xfrm>
              <a:off x="6971207" y="2329356"/>
              <a:ext cx="1715593" cy="2435761"/>
            </a:xfrm>
            <a:prstGeom prst="rect">
              <a:avLst/>
            </a:prstGeom>
          </p:spPr>
        </p:pic>
        <p:sp>
          <p:nvSpPr>
            <p:cNvPr id="16" name="TextBox 15"/>
            <p:cNvSpPr txBox="1"/>
            <p:nvPr/>
          </p:nvSpPr>
          <p:spPr>
            <a:xfrm>
              <a:off x="6905539" y="1498359"/>
              <a:ext cx="2238461" cy="738664"/>
            </a:xfrm>
            <a:prstGeom prst="rect">
              <a:avLst/>
            </a:prstGeom>
            <a:noFill/>
          </p:spPr>
          <p:txBody>
            <a:bodyPr wrap="square" rtlCol="0">
              <a:spAutoFit/>
            </a:bodyPr>
            <a:lstStyle/>
            <a:p>
              <a:r>
                <a:rPr lang="en-US" sz="1400" dirty="0" smtClean="0">
                  <a:latin typeface="Arial" pitchFamily="34" charset="0"/>
                  <a:cs typeface="Arial" pitchFamily="34" charset="0"/>
                </a:rPr>
                <a:t>Common Link repository (for example, SharePoint, corporate website)</a:t>
              </a:r>
            </a:p>
          </p:txBody>
        </p:sp>
        <p:sp>
          <p:nvSpPr>
            <p:cNvPr id="25" name="TextBox 24"/>
            <p:cNvSpPr txBox="1"/>
            <p:nvPr/>
          </p:nvSpPr>
          <p:spPr>
            <a:xfrm>
              <a:off x="6580682" y="4800600"/>
              <a:ext cx="2408969" cy="338554"/>
            </a:xfrm>
            <a:prstGeom prst="rect">
              <a:avLst/>
            </a:prstGeom>
            <a:noFill/>
          </p:spPr>
          <p:txBody>
            <a:bodyPr wrap="square" rtlCol="0">
              <a:spAutoFit/>
            </a:bodyPr>
            <a:lstStyle/>
            <a:p>
              <a:r>
                <a:rPr lang="en-US" sz="1600" dirty="0" smtClean="0"/>
                <a:t>http://www.qad.com</a:t>
              </a:r>
              <a:endParaRPr lang="en-US" sz="1600" dirty="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r="51110"/>
          <a:stretch>
            <a:fillRect/>
          </a:stretch>
        </p:blipFill>
        <p:spPr bwMode="auto">
          <a:xfrm>
            <a:off x="4072254" y="3025811"/>
            <a:ext cx="3407538" cy="2762821"/>
          </a:xfrm>
          <a:prstGeom prst="rect">
            <a:avLst/>
          </a:prstGeom>
          <a:noFill/>
          <a:ln w="9525">
            <a:solidFill>
              <a:schemeClr val="accent1"/>
            </a:solidFill>
            <a:miter lim="800000"/>
            <a:headEnd/>
            <a:tailEnd/>
          </a:ln>
          <a:effectLst/>
        </p:spPr>
      </p:pic>
      <p:sp>
        <p:nvSpPr>
          <p:cNvPr id="3" name="Title 2"/>
          <p:cNvSpPr>
            <a:spLocks noGrp="1"/>
          </p:cNvSpPr>
          <p:nvPr>
            <p:ph type="title"/>
          </p:nvPr>
        </p:nvSpPr>
        <p:spPr/>
        <p:txBody>
          <a:bodyPr>
            <a:normAutofit/>
          </a:bodyPr>
          <a:lstStyle/>
          <a:p>
            <a:r>
              <a:rPr lang="en-US" dirty="0" smtClean="0"/>
              <a:t>Setting up a Token Link</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6</a:t>
            </a:fld>
            <a:endParaRPr lang="en-US" dirty="0"/>
          </a:p>
        </p:txBody>
      </p:sp>
      <p:sp>
        <p:nvSpPr>
          <p:cNvPr id="6" name="Text Placeholder 3"/>
          <p:cNvSpPr>
            <a:spLocks noGrp="1"/>
          </p:cNvSpPr>
          <p:nvPr>
            <p:ph type="body" sz="quarter" idx="11"/>
          </p:nvPr>
        </p:nvSpPr>
        <p:spPr/>
        <p:txBody>
          <a:bodyPr/>
          <a:lstStyle/>
          <a:p>
            <a:r>
              <a:rPr lang="en-US" dirty="0" smtClean="0"/>
              <a:t>Linking to Files</a:t>
            </a:r>
            <a:endParaRPr lang="en-US" dirty="0"/>
          </a:p>
        </p:txBody>
      </p:sp>
      <p:pic>
        <p:nvPicPr>
          <p:cNvPr id="3074" name="Picture 2"/>
          <p:cNvPicPr>
            <a:picLocks noChangeAspect="1" noChangeArrowheads="1"/>
          </p:cNvPicPr>
          <p:nvPr/>
        </p:nvPicPr>
        <p:blipFill>
          <a:blip r:embed="rId4"/>
          <a:srcRect t="1992"/>
          <a:stretch>
            <a:fillRect/>
          </a:stretch>
        </p:blipFill>
        <p:spPr bwMode="auto">
          <a:xfrm>
            <a:off x="457200" y="1625805"/>
            <a:ext cx="3224530" cy="1952829"/>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Rounded Rectangle 9"/>
          <p:cNvSpPr/>
          <p:nvPr/>
        </p:nvSpPr>
        <p:spPr>
          <a:xfrm>
            <a:off x="960295" y="3025811"/>
            <a:ext cx="1859106" cy="25078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4114800" y="3581400"/>
            <a:ext cx="1231266" cy="307566"/>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479715" y="1742122"/>
            <a:ext cx="8194811" cy="321087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Title 2"/>
          <p:cNvSpPr>
            <a:spLocks noGrp="1"/>
          </p:cNvSpPr>
          <p:nvPr>
            <p:ph type="title"/>
          </p:nvPr>
        </p:nvSpPr>
        <p:spPr/>
        <p:txBody>
          <a:bodyPr>
            <a:normAutofit/>
          </a:bodyPr>
          <a:lstStyle/>
          <a:p>
            <a:r>
              <a:rPr lang="en-US" dirty="0" smtClean="0"/>
              <a:t>Setting up a Token Link</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7</a:t>
            </a:fld>
            <a:endParaRPr lang="en-US" dirty="0"/>
          </a:p>
        </p:txBody>
      </p:sp>
      <p:sp>
        <p:nvSpPr>
          <p:cNvPr id="6" name="Text Placeholder 3"/>
          <p:cNvSpPr>
            <a:spLocks noGrp="1"/>
          </p:cNvSpPr>
          <p:nvPr>
            <p:ph type="body" sz="quarter" idx="11"/>
          </p:nvPr>
        </p:nvSpPr>
        <p:spPr/>
        <p:txBody>
          <a:bodyPr/>
          <a:lstStyle/>
          <a:p>
            <a:r>
              <a:rPr lang="en-US" dirty="0" smtClean="0"/>
              <a:t>Linking to Files</a:t>
            </a:r>
            <a:endParaRPr lang="en-US" dirty="0"/>
          </a:p>
        </p:txBody>
      </p:sp>
      <p:sp>
        <p:nvSpPr>
          <p:cNvPr id="10" name="Rounded Rectangle 9"/>
          <p:cNvSpPr/>
          <p:nvPr/>
        </p:nvSpPr>
        <p:spPr>
          <a:xfrm>
            <a:off x="2260687" y="1742122"/>
            <a:ext cx="1244513" cy="391478"/>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3"/>
          <a:srcRect/>
          <a:stretch>
            <a:fillRect/>
          </a:stretch>
        </p:blipFill>
        <p:spPr bwMode="auto">
          <a:xfrm>
            <a:off x="533400" y="3387113"/>
            <a:ext cx="8199437" cy="752927"/>
          </a:xfrm>
          <a:prstGeom prst="rect">
            <a:avLst/>
          </a:prstGeom>
          <a:noFill/>
          <a:ln w="9525">
            <a:solidFill>
              <a:schemeClr val="accent1"/>
            </a:solid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33400" y="2362200"/>
            <a:ext cx="8199437" cy="771525"/>
          </a:xfrm>
          <a:prstGeom prst="rect">
            <a:avLst/>
          </a:prstGeom>
          <a:noFill/>
          <a:ln w="9525">
            <a:solidFill>
              <a:schemeClr val="accent1"/>
            </a:solidFill>
            <a:miter lim="800000"/>
            <a:headEnd/>
            <a:tailEnd/>
          </a:ln>
          <a:effectLst/>
        </p:spPr>
      </p:pic>
      <p:sp>
        <p:nvSpPr>
          <p:cNvPr id="3" name="Title 2"/>
          <p:cNvSpPr>
            <a:spLocks noGrp="1"/>
          </p:cNvSpPr>
          <p:nvPr>
            <p:ph type="title"/>
          </p:nvPr>
        </p:nvSpPr>
        <p:spPr/>
        <p:txBody>
          <a:bodyPr/>
          <a:lstStyle/>
          <a:p>
            <a:r>
              <a:rPr lang="en-US" dirty="0" smtClean="0"/>
              <a:t>Setting up a Token Link</a:t>
            </a:r>
            <a:endParaRPr lang="en-US" dirty="0"/>
          </a:p>
        </p:txBody>
      </p:sp>
      <p:sp>
        <p:nvSpPr>
          <p:cNvPr id="5" name="Slide Number Placeholder 4"/>
          <p:cNvSpPr>
            <a:spLocks noGrp="1"/>
          </p:cNvSpPr>
          <p:nvPr>
            <p:ph type="sldNum" sz="quarter" idx="12"/>
          </p:nvPr>
        </p:nvSpPr>
        <p:spPr/>
        <p:txBody>
          <a:bodyPr/>
          <a:lstStyle/>
          <a:p>
            <a:pPr>
              <a:defRPr/>
            </a:pPr>
            <a:fld id="{0163075A-BC7E-4229-9181-6A058B5BB981}" type="slidenum">
              <a:rPr lang="en-US" smtClean="0"/>
              <a:pPr>
                <a:defRPr/>
              </a:pPr>
              <a:t>8</a:t>
            </a:fld>
            <a:endParaRPr lang="en-US" dirty="0"/>
          </a:p>
        </p:txBody>
      </p:sp>
      <p:sp>
        <p:nvSpPr>
          <p:cNvPr id="6" name="Text Placeholder 3"/>
          <p:cNvSpPr>
            <a:spLocks noGrp="1"/>
          </p:cNvSpPr>
          <p:nvPr>
            <p:ph type="body" sz="quarter" idx="11"/>
          </p:nvPr>
        </p:nvSpPr>
        <p:spPr/>
        <p:txBody>
          <a:bodyPr/>
          <a:lstStyle/>
          <a:p>
            <a:r>
              <a:rPr lang="en-US" dirty="0" smtClean="0"/>
              <a:t>Linking to Files</a:t>
            </a:r>
            <a:endParaRPr lang="en-US" dirty="0"/>
          </a:p>
        </p:txBody>
      </p:sp>
      <p:sp>
        <p:nvSpPr>
          <p:cNvPr id="12" name="Rounded Rectangle 11"/>
          <p:cNvSpPr/>
          <p:nvPr/>
        </p:nvSpPr>
        <p:spPr>
          <a:xfrm>
            <a:off x="2514600" y="3429000"/>
            <a:ext cx="1981200" cy="3810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a:off x="4228972" y="3810000"/>
            <a:ext cx="533655" cy="381001"/>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3"/>
          <p:cNvPicPr>
            <a:picLocks noChangeAspect="1" noChangeArrowheads="1"/>
          </p:cNvPicPr>
          <p:nvPr/>
        </p:nvPicPr>
        <p:blipFill>
          <a:blip r:embed="rId5"/>
          <a:srcRect/>
          <a:stretch>
            <a:fillRect/>
          </a:stretch>
        </p:blipFill>
        <p:spPr bwMode="auto">
          <a:xfrm>
            <a:off x="3874498" y="4531360"/>
            <a:ext cx="1996485" cy="158876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2" name="Rounded Rectangle 21"/>
          <p:cNvSpPr/>
          <p:nvPr/>
        </p:nvSpPr>
        <p:spPr>
          <a:xfrm>
            <a:off x="3768844" y="5590991"/>
            <a:ext cx="815889" cy="624182"/>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4724400" y="2819400"/>
            <a:ext cx="533400" cy="291084"/>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6"/>
          <a:srcRect/>
          <a:stretch>
            <a:fillRect/>
          </a:stretch>
        </p:blipFill>
        <p:spPr bwMode="auto">
          <a:xfrm>
            <a:off x="457200" y="1447800"/>
            <a:ext cx="8229600" cy="561975"/>
          </a:xfrm>
          <a:prstGeom prst="rect">
            <a:avLst/>
          </a:prstGeom>
          <a:noFill/>
          <a:ln w="9525">
            <a:solidFill>
              <a:schemeClr val="accent1"/>
            </a:solidFill>
            <a:miter lim="800000"/>
            <a:headEnd/>
            <a:tailEnd/>
          </a:ln>
          <a:effectLst/>
        </p:spPr>
      </p:pic>
      <p:cxnSp>
        <p:nvCxnSpPr>
          <p:cNvPr id="23" name="Straight Arrow Connector 22"/>
          <p:cNvCxnSpPr/>
          <p:nvPr/>
        </p:nvCxnSpPr>
        <p:spPr>
          <a:xfrm rot="10800000">
            <a:off x="2514600" y="2667000"/>
            <a:ext cx="2209800" cy="1524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a:xfrm>
            <a:off x="533400" y="2362200"/>
            <a:ext cx="1981202" cy="343209"/>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3"/>
          <a:srcRect/>
          <a:stretch>
            <a:fillRect/>
          </a:stretch>
        </p:blipFill>
        <p:spPr bwMode="auto">
          <a:xfrm>
            <a:off x="676275" y="1404938"/>
            <a:ext cx="7789863" cy="4048125"/>
          </a:xfrm>
          <a:prstGeom prst="rect">
            <a:avLst/>
          </a:prstGeom>
          <a:noFill/>
          <a:ln w="9525">
            <a:noFill/>
            <a:miter lim="800000"/>
            <a:headEnd/>
            <a:tailEnd/>
          </a:ln>
          <a:effectLst>
            <a:outerShdw blurRad="63500" sx="104000" sy="104000" algn="ctr" rotWithShape="0">
              <a:schemeClr val="tx1">
                <a:alpha val="40000"/>
              </a:schemeClr>
            </a:outerShdw>
          </a:effectLst>
        </p:spPr>
      </p:pic>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Linking to Files </a:t>
            </a:r>
            <a:endParaRPr lang="en-US" dirty="0"/>
          </a:p>
        </p:txBody>
      </p:sp>
      <p:sp>
        <p:nvSpPr>
          <p:cNvPr id="5" name="Text Placeholder 4"/>
          <p:cNvSpPr>
            <a:spLocks noGrp="1"/>
          </p:cNvSpPr>
          <p:nvPr>
            <p:ph type="body" sz="quarter" idx="11"/>
          </p:nvPr>
        </p:nvSpPr>
        <p:spPr/>
        <p:txBody>
          <a:bodyPr/>
          <a:lstStyle/>
          <a:p>
            <a:r>
              <a:rPr lang="en-US" dirty="0" smtClean="0"/>
              <a:t>Process Editor</a:t>
            </a:r>
            <a:endParaRPr lang="en-US" dirty="0"/>
          </a:p>
        </p:txBody>
      </p:sp>
      <p:sp>
        <p:nvSpPr>
          <p:cNvPr id="12" name="Rounded Rectangle 11"/>
          <p:cNvSpPr/>
          <p:nvPr/>
        </p:nvSpPr>
        <p:spPr>
          <a:xfrm>
            <a:off x="609600" y="4495800"/>
            <a:ext cx="2666999" cy="990600"/>
          </a:xfrm>
          <a:prstGeom prst="round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4575</TotalTime>
  <Words>3030</Words>
  <Application>Microsoft Office PowerPoint</Application>
  <PresentationFormat>On-screen Show (4:3)</PresentationFormat>
  <Paragraphs>302</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QAD 2010 Template</vt:lpstr>
      <vt:lpstr>Linking</vt:lpstr>
      <vt:lpstr>Links</vt:lpstr>
      <vt:lpstr>Links </vt:lpstr>
      <vt:lpstr>Linking to Files </vt:lpstr>
      <vt:lpstr>Setting up a Token Link </vt:lpstr>
      <vt:lpstr>Setting up a Token Link</vt:lpstr>
      <vt:lpstr>Setting up a Token Link</vt:lpstr>
      <vt:lpstr>Setting up a Token Link</vt:lpstr>
      <vt:lpstr>Linking to Files </vt:lpstr>
      <vt:lpstr>Linking to Files </vt:lpstr>
      <vt:lpstr>Linking to Files</vt:lpstr>
      <vt:lpstr>Linking to Files </vt:lpstr>
      <vt:lpstr>Linking to Files </vt:lpstr>
      <vt:lpstr>Linking to Files </vt:lpstr>
      <vt:lpstr>Linking to Files </vt:lpstr>
      <vt:lpstr>Review: How to Set up a Token Link </vt:lpstr>
      <vt:lpstr>Exercise: Linking to Files</vt:lpstr>
      <vt:lpstr>Linking to Menus (Screens) </vt:lpstr>
      <vt:lpstr>Linking to Menus (Screens) </vt:lpstr>
      <vt:lpstr>Linking to Menus (Screens) </vt:lpstr>
      <vt:lpstr>Finding the Name of a Program</vt:lpstr>
      <vt:lpstr>Exercise: Linking to Menus (Screens)</vt:lpstr>
      <vt:lpstr>Linking to Process Maps </vt:lpstr>
      <vt:lpstr>Linking to Process Maps</vt:lpstr>
      <vt:lpstr>Exercise: Linking to Process Maps</vt:lpstr>
      <vt:lpstr>Guidelines for Naming Linked Maps</vt:lpstr>
      <vt:lpstr>Finding the Name of a Map</vt:lpstr>
      <vt:lpstr>Finding the Name of a Map</vt:lpstr>
      <vt:lpstr>Linking to Websites </vt:lpstr>
      <vt:lpstr>Linking to Websites</vt:lpstr>
      <vt:lpstr>Exercise: Linking to Websites</vt:lpstr>
      <vt:lpstr>Linking to the Document Library</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299</cp:revision>
  <dcterms:created xsi:type="dcterms:W3CDTF">2010-10-05T00:44:07Z</dcterms:created>
  <dcterms:modified xsi:type="dcterms:W3CDTF">2013-08-16T19:58:05Z</dcterms:modified>
</cp:coreProperties>
</file>