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comments/comment19.xml" ContentType="application/vnd.openxmlformats-officedocument.presentationml.comment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23.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comments/comment29.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27.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Override PartName="/ppt/comments/comment25.xml" ContentType="application/vnd.openxmlformats-officedocument.presentationml.comments+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comments/comment30.xml" ContentType="application/vnd.openxmlformats-officedocument.presentationml.comments+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omments/comment28.xml" ContentType="application/vnd.openxmlformats-officedocument.presentationml.comment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handoutMasterIdLst>
    <p:handoutMasterId r:id="rId35"/>
  </p:handoutMasterIdLst>
  <p:sldIdLst>
    <p:sldId id="256" r:id="rId2"/>
    <p:sldId id="327" r:id="rId3"/>
    <p:sldId id="278" r:id="rId4"/>
    <p:sldId id="289" r:id="rId5"/>
    <p:sldId id="290" r:id="rId6"/>
    <p:sldId id="309" r:id="rId7"/>
    <p:sldId id="310" r:id="rId8"/>
    <p:sldId id="311" r:id="rId9"/>
    <p:sldId id="329" r:id="rId10"/>
    <p:sldId id="314" r:id="rId11"/>
    <p:sldId id="316" r:id="rId12"/>
    <p:sldId id="319" r:id="rId13"/>
    <p:sldId id="317" r:id="rId14"/>
    <p:sldId id="332" r:id="rId15"/>
    <p:sldId id="334" r:id="rId16"/>
    <p:sldId id="330" r:id="rId17"/>
    <p:sldId id="302" r:id="rId18"/>
    <p:sldId id="279" r:id="rId19"/>
    <p:sldId id="288" r:id="rId20"/>
    <p:sldId id="335" r:id="rId21"/>
    <p:sldId id="308" r:id="rId22"/>
    <p:sldId id="282" r:id="rId23"/>
    <p:sldId id="283" r:id="rId24"/>
    <p:sldId id="324" r:id="rId25"/>
    <p:sldId id="337" r:id="rId26"/>
    <p:sldId id="267" r:id="rId27"/>
    <p:sldId id="287" r:id="rId28"/>
    <p:sldId id="328" r:id="rId29"/>
    <p:sldId id="280" r:id="rId30"/>
    <p:sldId id="326" r:id="rId31"/>
    <p:sldId id="336" r:id="rId32"/>
    <p:sldId id="257"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df" initials="mef" lastIdx="33" clrIdx="0"/>
  <p:cmAuthor id="1" name="Michael Forman" initials="MF"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00" autoAdjust="0"/>
    <p:restoredTop sz="63799" autoAdjust="0"/>
  </p:normalViewPr>
  <p:slideViewPr>
    <p:cSldViewPr snapToGrid="0" snapToObjects="1">
      <p:cViewPr>
        <p:scale>
          <a:sx n="45" d="100"/>
          <a:sy n="45" d="100"/>
        </p:scale>
        <p:origin x="-3600" y="-630"/>
      </p:cViewPr>
      <p:guideLst>
        <p:guide orient="horz" pos="827"/>
        <p:guide pos="361"/>
      </p:guideLst>
    </p:cSldViewPr>
  </p:slideViewPr>
  <p:notesTextViewPr>
    <p:cViewPr>
      <p:scale>
        <a:sx n="130" d="100"/>
        <a:sy n="130" d="100"/>
      </p:scale>
      <p:origin x="0" y="0"/>
    </p:cViewPr>
  </p:notesTextViewPr>
  <p:sorterViewPr>
    <p:cViewPr>
      <p:scale>
        <a:sx n="66" d="100"/>
        <a:sy n="66" d="100"/>
      </p:scale>
      <p:origin x="0" y="0"/>
    </p:cViewPr>
  </p:sorterViewPr>
  <p:notesViewPr>
    <p:cSldViewPr snapToGrid="0" snapToObjects="1">
      <p:cViewPr varScale="1">
        <p:scale>
          <a:sx n="70" d="100"/>
          <a:sy n="70" d="100"/>
        </p:scale>
        <p:origin x="-3294" y="-11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07-24T10:25:32.907" idx="1">
    <p:pos x="522" y="455"/>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3-07-24T10:28:40.352" idx="10">
    <p:pos x="2987" y="455"/>
    <p:text>H1S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3-07-24T10:28:55.118" idx="11">
    <p:pos x="3844" y="455"/>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3-07-24T10:29:07.806" idx="12">
    <p:pos x="3844" y="455"/>
    <p:text>H1S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3-07-24T10:29:21.181" idx="13">
    <p:pos x="3844" y="455"/>
    <p:text>H1S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3-07-24T10:29:35.244" idx="14">
    <p:pos x="3844" y="455"/>
    <p:text>H1S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3-07-24T10:29:49.620" idx="15">
    <p:pos x="2398" y="455"/>
    <p:text>H1S</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3-07-24T10:30:03.964" idx="16">
    <p:pos x="3844" y="455"/>
    <p:text>H1S</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3-07-24T10:30:14.886" idx="17">
    <p:pos x="1849" y="455"/>
    <p:text>H1</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3-07-24T10:30:30.590" idx="18">
    <p:pos x="4045" y="455"/>
    <p:text>H1</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3-07-24T10:30:47.841" idx="19">
    <p:pos x="4045" y="455"/>
    <p:text>H1S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07-24T10:26:18.377" idx="2">
    <p:pos x="4367" y="455"/>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3-07-24T10:31:02.419" idx="20">
    <p:pos x="3536" y="455"/>
    <p:text>H1</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3-07-24T10:31:15.795" idx="21">
    <p:pos x="3911" y="455"/>
    <p:text>H1S</p:text>
  </p:cm>
</p:cmLst>
</file>

<file path=ppt/comments/comment22.xml><?xml version="1.0" encoding="utf-8"?>
<p:cmLst xmlns:a="http://schemas.openxmlformats.org/drawingml/2006/main" xmlns:r="http://schemas.openxmlformats.org/officeDocument/2006/relationships" xmlns:p="http://schemas.openxmlformats.org/presentationml/2006/main">
  <p:cm authorId="1" dt="2013-07-25T11:08:04.961" idx="1">
    <p:pos x="3295" y="455"/>
    <p:text>H1</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3-07-24T10:32:38.329" idx="24">
    <p:pos x="3014" y="455"/>
    <p:text>H1S</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3-07-24T10:32:53.752" idx="25">
    <p:pos x="3014" y="455"/>
    <p:text>H1S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3-07-24T10:33:08.924" idx="26">
    <p:pos x="3295" y="455"/>
    <p:text>H1S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3-07-24T10:33:20.190" idx="27">
    <p:pos x="3148" y="455"/>
    <p:text>H1</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3-07-24T10:33:48.285" idx="28">
    <p:pos x="4996" y="455"/>
    <p:text>H1</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3-07-24T10:34:02.020" idx="29">
    <p:pos x="10" y="10"/>
    <p:text>H1</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3-07-24T10:34:30.068" idx="30">
    <p:pos x="4769" y="455"/>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07-24T10:26:49.972" idx="3">
    <p:pos x="4635" y="455"/>
    <p:text>H1S</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3-07-24T10:34:45.256" idx="31">
    <p:pos x="4903" y="455"/>
    <p:text>H1S</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3-07-24T10:35:10.960" idx="32">
    <p:pos x="3978" y="455"/>
    <p:text>H1S</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3-07-24T10:35:25.789" idx="33">
    <p:pos x="1849" y="455"/>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3-07-24T10:27:04.098" idx="4">
    <p:pos x="1219" y="455"/>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3-07-24T10:27:18.676" idx="5">
    <p:pos x="3108" y="455"/>
    <p:text>H1S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3-07-24T10:27:38.396" idx="6">
    <p:pos x="3108" y="455"/>
    <p:text>H1S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3-07-24T10:27:57.365" idx="7">
    <p:pos x="3108" y="455"/>
    <p:text>H1S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3-07-24T10:28:14.100" idx="8">
    <p:pos x="3108" y="455"/>
    <p:text>H1S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3-07-24T10:28:27.429" idx="9">
    <p:pos x="3108" y="455"/>
    <p:text>H1S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8/2/2013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8/2/2013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gm1.geolearning.com/geonext/qad/coursesummary.CourseCatalog.geo?id=22506432648"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kern="1200" baseline="0" dirty="0" smtClean="0">
                <a:solidFill>
                  <a:schemeClr val="tx1"/>
                </a:solidFill>
                <a:latin typeface="+mn-lt"/>
                <a:ea typeface="+mn-ea"/>
                <a:cs typeface="+mn-cs"/>
              </a:rPr>
              <a:t>Since you will often be using a standard process map already available in QAD and then possibly modifying it to reflect your processes, you probably will not have to create a new map starting from a blank page very often. But this module shows how to create a new map from scratch – because that is a good way to learn everything about the Editor.</a:t>
            </a:r>
          </a:p>
          <a:p>
            <a:endParaRPr lang="en-US" sz="1200" b="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smtClean="0">
                <a:solidFill>
                  <a:schemeClr val="tx1"/>
                </a:solidFill>
                <a:latin typeface="+mn-lt"/>
                <a:ea typeface="+mn-ea"/>
                <a:cs typeface="+mn-cs"/>
              </a:rPr>
              <a:t>To watch a video of this section, go to the Learning Center (http://learning.qad.com) and use the Smart Search tab to search the key words: Process Editor. Take the Process Editor: How to Create a Map (2 of 9), Course #</a:t>
            </a:r>
            <a:r>
              <a:rPr lang="en-US" sz="1200" b="0" i="0" kern="1200" dirty="0" smtClean="0">
                <a:solidFill>
                  <a:schemeClr val="tx1"/>
                </a:solidFill>
                <a:latin typeface="+mn-lt"/>
                <a:ea typeface="+mn-ea"/>
                <a:cs typeface="+mn-cs"/>
              </a:rPr>
              <a:t>OLT-006840</a:t>
            </a:r>
            <a:r>
              <a:rPr lang="en-US" sz="1200" b="0" kern="1200" baseline="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smtClean="0">
                <a:solidFill>
                  <a:schemeClr val="tx1"/>
                </a:solidFill>
                <a:latin typeface="+mn-lt"/>
                <a:ea typeface="+mn-ea"/>
                <a:cs typeface="+mn-cs"/>
              </a:rPr>
              <a:t>Or, if you are already logged into the Learning Center, just click here: </a:t>
            </a:r>
            <a:r>
              <a:rPr lang="en-US" dirty="0" smtClean="0">
                <a:hlinkClick r:id="rId3"/>
              </a:rPr>
              <a:t>https://gm1.geolearning.com/geonext/qad/coursesummary.CourseCatalog.geo?id=22506432648</a:t>
            </a:r>
            <a:endParaRPr lang="en-US" sz="1200" b="0"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228600">
              <a:buNone/>
            </a:pPr>
            <a:r>
              <a:rPr lang="en-US" baseline="0" dirty="0" smtClean="0"/>
              <a:t>But what if you really want to use the word “Unpack”? It does not exist as a standard term, so you could just type it in as the label and make the node name. But there’s a better way than just letting everyone go around naming the nodes anyway they want. If you did it that way, you would have an unorganized, endless list of label names. What if you needed to change the name, or translate it? You would have to go into each node to make the individual updates.</a:t>
            </a:r>
          </a:p>
          <a:p>
            <a:pPr marL="228600" indent="-228600">
              <a:buNone/>
            </a:pPr>
            <a:endParaRPr lang="en-US" baseline="0" dirty="0" smtClean="0"/>
          </a:p>
          <a:p>
            <a:pPr marL="228600" indent="-228600">
              <a:buNone/>
            </a:pPr>
            <a:r>
              <a:rPr lang="en-US" baseline="0" dirty="0" smtClean="0"/>
              <a:t>So to create a new label name, use Process Label Maintenance and make it with a “key.”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228600">
              <a:buNone/>
            </a:pPr>
            <a:r>
              <a:rPr lang="en-US" baseline="0" dirty="0" smtClean="0"/>
              <a:t>A key is the label name that can be referenced and updated or translated from that one label across all the places it appears in the process maps.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baseline="0" dirty="0" smtClean="0"/>
              <a:t>To create a key for your label name in Process Label Maintenance, click New at the bottom of the screen.</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228600" algn="l">
              <a:buNone/>
            </a:pPr>
            <a:r>
              <a:rPr lang="en-US" baseline="0" dirty="0" smtClean="0"/>
              <a:t>Enter the name you want to use as your key. The standard is to use all uppercase letters; for example, UNPACK. If you have more than one word, do not use spaces; use an underscore character (_) between the words. So, if you wanted to say “Unpack Boxes,” your key would be UNPACK_BOXES.</a:t>
            </a:r>
          </a:p>
          <a:p>
            <a:pPr marL="0" indent="-228600">
              <a:buNone/>
            </a:pPr>
            <a:endParaRPr lang="en-US" baseline="0" dirty="0" smtClean="0"/>
          </a:p>
          <a:p>
            <a:pPr marL="0" indent="-228600">
              <a:buNone/>
            </a:pPr>
            <a:r>
              <a:rPr lang="en-US" baseline="0" dirty="0" smtClean="0"/>
              <a:t>Also, avoid using any special characters; use only letters and the underscore.</a:t>
            </a:r>
          </a:p>
          <a:p>
            <a:pPr marL="0" indent="-228600">
              <a:buNone/>
            </a:pPr>
            <a:endParaRPr lang="en-US" baseline="0" dirty="0" smtClean="0"/>
          </a:p>
          <a:p>
            <a:pPr marL="0" indent="-228600">
              <a:buNone/>
            </a:pPr>
            <a:r>
              <a:rPr lang="en-US" baseline="0" dirty="0" smtClean="0"/>
              <a:t>In the text field, write the name (or key) the way you want it to actually appear in the node. Here you can use uppercase and lowercase letters and spaces.</a:t>
            </a:r>
          </a:p>
          <a:p>
            <a:pPr marL="0" indent="-228600">
              <a:buNone/>
            </a:pPr>
            <a:endParaRPr lang="en-US" baseline="0" dirty="0" smtClean="0"/>
          </a:p>
          <a:p>
            <a:pPr marL="0" indent="-228600">
              <a:buNone/>
            </a:pPr>
            <a:r>
              <a:rPr lang="en-US" baseline="0" dirty="0" smtClean="0"/>
              <a:t>Click Save.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want to translate the label, use the same key in Process Label Maintenance, choose another language, and enter the translation. Even better, you can use translation software or</a:t>
            </a:r>
            <a:r>
              <a:rPr lang="en-US" baseline="0" dirty="0" smtClean="0"/>
              <a:t> a translation company to translate the list of labels.</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228600">
              <a:buNone/>
            </a:pPr>
            <a:r>
              <a:rPr lang="en-US" baseline="0" dirty="0" smtClean="0"/>
              <a:t>So now, when someone chooses to see the process maps in Spanish, they would see the node names translated.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228600">
              <a:buNone/>
            </a:pPr>
            <a:r>
              <a:rPr lang="en-US" baseline="0" dirty="0" smtClean="0"/>
              <a:t>It is like looking a word up in a translation dictionary.  If you look up an English word, that is the key – it does not change. But then you look it up in Spanish or French, and the translated words change.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connect the nodes. </a:t>
            </a:r>
          </a:p>
          <a:p>
            <a:endParaRPr lang="en-US" dirty="0" smtClean="0"/>
          </a:p>
          <a:p>
            <a:r>
              <a:rPr lang="en-US" dirty="0" smtClean="0"/>
              <a:t>To add a connector:</a:t>
            </a:r>
          </a:p>
          <a:p>
            <a:endParaRPr lang="en-US" dirty="0" smtClean="0"/>
          </a:p>
          <a:p>
            <a:pPr>
              <a:buFont typeface="Arial" pitchFamily="34" charset="0"/>
              <a:buChar char="•"/>
            </a:pPr>
            <a:r>
              <a:rPr lang="en-US" dirty="0" smtClean="0"/>
              <a:t> C</a:t>
            </a:r>
            <a:r>
              <a:rPr lang="en-US" baseline="0" dirty="0" smtClean="0"/>
              <a:t>lick on the first node.</a:t>
            </a:r>
          </a:p>
          <a:p>
            <a:pPr>
              <a:buFont typeface="Arial" pitchFamily="34" charset="0"/>
              <a:buChar char="•"/>
            </a:pPr>
            <a:r>
              <a:rPr lang="en-US" baseline="0" dirty="0" smtClean="0"/>
              <a:t> Hold down the Shift key.</a:t>
            </a:r>
          </a:p>
          <a:p>
            <a:pPr>
              <a:buFont typeface="Arial" pitchFamily="34" charset="0"/>
              <a:buChar char="•"/>
            </a:pPr>
            <a:r>
              <a:rPr lang="en-US" baseline="0" dirty="0" smtClean="0"/>
              <a:t> Then, click on the second node.</a:t>
            </a:r>
          </a:p>
          <a:p>
            <a:endParaRPr lang="en-US" baseline="0" dirty="0" smtClean="0"/>
          </a:p>
          <a:p>
            <a:r>
              <a:rPr lang="en-US" baseline="0" dirty="0" smtClean="0"/>
              <a:t>This connects the nodes with a straight arrow.</a:t>
            </a:r>
          </a:p>
          <a:p>
            <a:endParaRPr lang="en-US" baseline="0" dirty="0" smtClean="0"/>
          </a:p>
          <a:p>
            <a:r>
              <a:rPr lang="en-US" baseline="0" dirty="0" smtClean="0"/>
              <a:t>Different kinds of connectors are covered later.</a:t>
            </a:r>
            <a:endParaRPr lang="en-US" i="1" baseline="0"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baseline="0" dirty="0" smtClean="0"/>
              <a:t>Before proceeding, review the guidelines for naming nodes. </a:t>
            </a:r>
          </a:p>
          <a:p>
            <a:pPr marL="228600" indent="-228600">
              <a:buNone/>
            </a:pPr>
            <a:endParaRPr lang="en-US" baseline="0" dirty="0" smtClean="0"/>
          </a:p>
          <a:p>
            <a:pPr marL="228600" indent="-228600">
              <a:buFont typeface="Arial" pitchFamily="34" charset="0"/>
              <a:buChar char="•"/>
            </a:pPr>
            <a:r>
              <a:rPr lang="en-US" baseline="0" dirty="0" smtClean="0"/>
              <a:t>Use an existing label if you can; always check that first.</a:t>
            </a:r>
          </a:p>
          <a:p>
            <a:pPr marL="228600" indent="-228600">
              <a:buFont typeface="Arial" pitchFamily="34" charset="0"/>
              <a:buChar char="•"/>
            </a:pPr>
            <a:r>
              <a:rPr lang="en-US" baseline="0" dirty="0" smtClean="0"/>
              <a:t>Try different words.</a:t>
            </a:r>
          </a:p>
          <a:p>
            <a:pPr marL="228600" indent="-228600">
              <a:buFont typeface="Arial" pitchFamily="34" charset="0"/>
              <a:buChar char="•"/>
            </a:pPr>
            <a:r>
              <a:rPr lang="en-US" baseline="0" dirty="0" smtClean="0"/>
              <a:t>Remember that word order is important, so you may have to look it up a couple of different ways to find your label.</a:t>
            </a:r>
          </a:p>
          <a:p>
            <a:pPr marL="228600" indent="-228600">
              <a:buFont typeface="Arial" pitchFamily="34" charset="0"/>
              <a:buChar char="•"/>
            </a:pPr>
            <a:r>
              <a:rPr lang="en-US" baseline="0" dirty="0" smtClean="0"/>
              <a:t>Use the down arrow on the keyboard to open the menu and select the label.</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baseline="0" dirty="0" smtClean="0"/>
              <a:t>If you have to make a new label, do it in Process Label Maintenance.</a:t>
            </a:r>
          </a:p>
          <a:p>
            <a:pPr marL="228600" indent="-228600">
              <a:buNone/>
            </a:pPr>
            <a:endParaRPr lang="en-US" baseline="0" dirty="0" smtClean="0"/>
          </a:p>
          <a:p>
            <a:pPr marL="228600" indent="-228600">
              <a:buFont typeface="Arial" pitchFamily="34" charset="0"/>
              <a:buChar char="•"/>
            </a:pPr>
            <a:r>
              <a:rPr lang="en-US" baseline="0" dirty="0" smtClean="0"/>
              <a:t>Always use uppercase letters and no spaces.</a:t>
            </a:r>
          </a:p>
          <a:p>
            <a:pPr marL="228600" indent="-228600">
              <a:buFont typeface="Arial" pitchFamily="34" charset="0"/>
              <a:buChar char="•"/>
            </a:pPr>
            <a:r>
              <a:rPr lang="en-US" baseline="0" dirty="0" smtClean="0"/>
              <a:t>Use an underscore character where you want a space.</a:t>
            </a:r>
          </a:p>
          <a:p>
            <a:pPr marL="228600" indent="-228600">
              <a:buFont typeface="Arial" pitchFamily="34" charset="0"/>
              <a:buChar char="•"/>
            </a:pPr>
            <a:r>
              <a:rPr lang="en-US" baseline="0" dirty="0" smtClean="0"/>
              <a:t>Do not use symbols. </a:t>
            </a:r>
          </a:p>
          <a:p>
            <a:pPr marL="228600" indent="-228600">
              <a:buNone/>
            </a:pPr>
            <a:endParaRPr lang="en-US" baseline="0" dirty="0" smtClean="0"/>
          </a:p>
          <a:p>
            <a:pPr marL="228600" indent="-228600">
              <a:buNone/>
            </a:pPr>
            <a:r>
              <a:rPr lang="en-US" baseline="0" dirty="0" smtClean="0"/>
              <a:t>The first example here is correct, but the second one is not.</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p:spPr>
      </p:sp>
      <p:sp>
        <p:nvSpPr>
          <p:cNvPr id="13926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To begin,</a:t>
            </a:r>
            <a:r>
              <a:rPr lang="en-US" baseline="0" dirty="0" smtClean="0"/>
              <a:t> </a:t>
            </a:r>
            <a:r>
              <a:rPr lang="en-US" dirty="0" smtClean="0"/>
              <a:t>open the Process Editor from Administration/Process Editor, from</a:t>
            </a:r>
            <a:r>
              <a:rPr lang="en-US" baseline="0" dirty="0" smtClean="0"/>
              <a:t> the left menu.</a:t>
            </a:r>
          </a:p>
          <a:p>
            <a:endParaRPr lang="en-US" baseline="0" dirty="0" smtClean="0"/>
          </a:p>
          <a:p>
            <a:r>
              <a:rPr lang="en-US" i="1" baseline="0" dirty="0" smtClean="0"/>
              <a:t>Note: You can also search for it in the menu search field at the top.</a:t>
            </a:r>
            <a:endParaRPr lang="en-US" i="1" dirty="0" smtClean="0"/>
          </a:p>
        </p:txBody>
      </p:sp>
      <p:sp>
        <p:nvSpPr>
          <p:cNvPr id="4" name="Slide Number Placeholder 3"/>
          <p:cNvSpPr>
            <a:spLocks noGrp="1"/>
          </p:cNvSpPr>
          <p:nvPr>
            <p:ph type="sldNum" sz="quarter" idx="5"/>
          </p:nvPr>
        </p:nvSpPr>
        <p:spPr/>
        <p:txBody>
          <a:bodyPr/>
          <a:lstStyle/>
          <a:p>
            <a:pPr>
              <a:defRPr/>
            </a:pPr>
            <a:fld id="{2BD4D1C4-4C95-439B-A66F-D130547285C0}"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test your knowledge so far, do</a:t>
            </a:r>
            <a:r>
              <a:rPr lang="en-US" baseline="0" dirty="0" smtClean="0"/>
              <a:t> this exercise about creating and connecting nodes. If you do not find the label “ACCEPT_SHIPMENT,” remember to create it in Process Label Maintenance and then choose it from the dropdown list in Node Properties. The exercise is continued on the next page.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514350" indent="-514350">
              <a:buFont typeface="+mj-lt"/>
              <a:buNone/>
            </a:pP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Now, it is time to name the</a:t>
            </a:r>
            <a:r>
              <a:rPr lang="en-US" baseline="0" dirty="0" smtClean="0"/>
              <a:t> </a:t>
            </a:r>
            <a:r>
              <a:rPr lang="en-US" dirty="0" smtClean="0"/>
              <a:t>process map and save it. </a:t>
            </a:r>
          </a:p>
          <a:p>
            <a:endParaRPr lang="en-US" dirty="0" smtClean="0"/>
          </a:p>
          <a:p>
            <a:r>
              <a:rPr lang="en-US" dirty="0" smtClean="0"/>
              <a:t>The name is important</a:t>
            </a:r>
            <a:r>
              <a:rPr lang="en-US" baseline="0" dirty="0" smtClean="0"/>
              <a:t> and to stay organized, it really should follow a naming convention – something your company establishes as the norm for naming process maps. The convention also should differentiate your own internal maps from the QAD maps. This could mean starting out with your company name or an abbreviation for it. It could also have initials or a number that represent a department, process, or project name and then a descriptive word. Use underscore lines instead of spaces.</a:t>
            </a:r>
          </a:p>
        </p:txBody>
      </p:sp>
      <p:sp>
        <p:nvSpPr>
          <p:cNvPr id="4" name="Slide Number Placeholder 3"/>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p:spPr>
      </p:sp>
      <p:sp>
        <p:nvSpPr>
          <p:cNvPr id="14438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aseline="0" dirty="0" smtClean="0"/>
              <a:t>Here is an example of a name: 0_Test_Map. You might have OUR_SALES_ORDER_CREATE  or INTERNAL_SALES_ORDER_PRINT.  Or if you are General Motors, you might start with “GM_.”</a:t>
            </a:r>
          </a:p>
        </p:txBody>
      </p:sp>
      <p:sp>
        <p:nvSpPr>
          <p:cNvPr id="4" name="Slide Number Placeholder 3"/>
          <p:cNvSpPr>
            <a:spLocks noGrp="1"/>
          </p:cNvSpPr>
          <p:nvPr>
            <p:ph type="sldNum" sz="quarter" idx="5"/>
          </p:nvPr>
        </p:nvSpPr>
        <p:spPr/>
        <p:txBody>
          <a:bodyPr/>
          <a:lstStyle/>
          <a:p>
            <a:pPr>
              <a:defRPr/>
            </a:pPr>
            <a:fld id="{5C89984D-2C8B-4BD9-9B54-BAF990B4722A}"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p:spPr>
      </p:sp>
      <p:sp>
        <p:nvSpPr>
          <p:cNvPr id="14438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aseline="0" dirty="0" smtClean="0"/>
              <a:t>For the map just created, use the name “Example for Class.”</a:t>
            </a:r>
            <a:endParaRPr lang="en-US" dirty="0" smtClean="0"/>
          </a:p>
        </p:txBody>
      </p:sp>
      <p:sp>
        <p:nvSpPr>
          <p:cNvPr id="4" name="Slide Number Placeholder 3"/>
          <p:cNvSpPr>
            <a:spLocks noGrp="1"/>
          </p:cNvSpPr>
          <p:nvPr>
            <p:ph type="sldNum" sz="quarter" idx="5"/>
          </p:nvPr>
        </p:nvSpPr>
        <p:spPr/>
        <p:txBody>
          <a:bodyPr/>
          <a:lstStyle/>
          <a:p>
            <a:pPr>
              <a:defRPr/>
            </a:pPr>
            <a:fld id="{5C89984D-2C8B-4BD9-9B54-BAF990B4722A}"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title can be anything d</a:t>
            </a:r>
            <a:r>
              <a:rPr lang="en-US" baseline="0" dirty="0" smtClean="0"/>
              <a:t>escribing what the map is about, something to identify the map, and you can write it in the normal way.</a:t>
            </a:r>
          </a:p>
          <a:p>
            <a:endParaRPr lang="en-US" baseline="0" dirty="0" smtClean="0"/>
          </a:p>
          <a:p>
            <a:r>
              <a:rPr lang="en-US" baseline="0" dirty="0" smtClean="0"/>
              <a:t>For the owner, put your name or company ID; for example, QAD uses a three-letter user ID, so that would be the owner.</a:t>
            </a:r>
          </a:p>
          <a:p>
            <a:endParaRPr lang="en-US"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p:spPr>
      </p:sp>
      <p:sp>
        <p:nvSpPr>
          <p:cNvPr id="14438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Now</a:t>
            </a:r>
            <a:r>
              <a:rPr lang="en-US" baseline="0" dirty="0" smtClean="0"/>
              <a:t> it is time to save your map. Do this by clicking Save in the upper left of the Process Editor screen.</a:t>
            </a:r>
          </a:p>
        </p:txBody>
      </p:sp>
      <p:sp>
        <p:nvSpPr>
          <p:cNvPr id="4" name="Slide Number Placeholder 3"/>
          <p:cNvSpPr>
            <a:spLocks noGrp="1"/>
          </p:cNvSpPr>
          <p:nvPr>
            <p:ph type="sldNum" sz="quarter" idx="5"/>
          </p:nvPr>
        </p:nvSpPr>
        <p:spPr/>
        <p:txBody>
          <a:bodyPr/>
          <a:lstStyle/>
          <a:p>
            <a:pPr>
              <a:defRPr/>
            </a:pPr>
            <a:fld id="{5C89984D-2C8B-4BD9-9B54-BAF990B4722A}"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review, here are the steps used in this module</a:t>
            </a:r>
            <a:r>
              <a:rPr lang="en-US" baseline="0" dirty="0" smtClean="0"/>
              <a:t> </a:t>
            </a:r>
            <a:r>
              <a:rPr lang="en-US" dirty="0" smtClean="0"/>
              <a:t>to create a simple process map. </a:t>
            </a:r>
          </a:p>
          <a:p>
            <a:endParaRPr lang="en-US" dirty="0" smtClean="0"/>
          </a:p>
          <a:p>
            <a:pPr>
              <a:buFont typeface="Arial" pitchFamily="34" charset="0"/>
              <a:buChar char="•"/>
            </a:pPr>
            <a:r>
              <a:rPr lang="en-US" dirty="0" smtClean="0"/>
              <a:t> First,</a:t>
            </a:r>
            <a:r>
              <a:rPr lang="en-US" baseline="0" dirty="0" smtClean="0"/>
              <a:t> </a:t>
            </a:r>
            <a:r>
              <a:rPr lang="en-US" dirty="0" smtClean="0"/>
              <a:t>click a cell to</a:t>
            </a:r>
            <a:r>
              <a:rPr lang="en-US" baseline="0" dirty="0" smtClean="0"/>
              <a:t> make the standard, default node, which is a blue rectangle.</a:t>
            </a:r>
          </a:p>
          <a:p>
            <a:pPr>
              <a:buFont typeface="Arial" pitchFamily="34" charset="0"/>
              <a:buChar char="•"/>
            </a:pPr>
            <a:r>
              <a:rPr lang="en-US" baseline="0" dirty="0" smtClean="0"/>
              <a:t> When you click the cell, the Node Properties box opens on the left. There, name the map by searching for an existing label.</a:t>
            </a:r>
          </a:p>
          <a:p>
            <a:pPr>
              <a:buFont typeface="Arial" pitchFamily="34" charset="0"/>
              <a:buChar char="•"/>
            </a:pPr>
            <a:r>
              <a:rPr lang="en-US" baseline="0" dirty="0" smtClean="0"/>
              <a:t> For the second node, create a new label with a key in Process Label Maintenance.</a:t>
            </a:r>
          </a:p>
          <a:p>
            <a:pPr>
              <a:buFont typeface="Arial" pitchFamily="34" charset="0"/>
              <a:buChar char="•"/>
            </a:pPr>
            <a:r>
              <a:rPr lang="en-US" baseline="0" dirty="0" smtClean="0"/>
              <a:t> Connect the nodes.</a:t>
            </a:r>
          </a:p>
          <a:p>
            <a:pPr>
              <a:buFont typeface="Arial" pitchFamily="34" charset="0"/>
              <a:buChar char="•"/>
            </a:pPr>
            <a:r>
              <a:rPr lang="en-US" baseline="0" dirty="0" smtClean="0"/>
              <a:t> Follow a naming convention to name the map, and save it.</a:t>
            </a:r>
          </a:p>
        </p:txBody>
      </p:sp>
      <p:sp>
        <p:nvSpPr>
          <p:cNvPr id="4" name="Slide Number Placeholder 3"/>
          <p:cNvSpPr>
            <a:spLocks noGrp="1"/>
          </p:cNvSpPr>
          <p:nvPr>
            <p:ph type="sldNum" sz="quarter" idx="10"/>
          </p:nvPr>
        </p:nvSpPr>
        <p:spPr/>
        <p:txBody>
          <a:bodyPr/>
          <a:lstStyle/>
          <a:p>
            <a:fld id="{955F40EC-4A45-4BA0-88E8-AEAD7F90807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far,</a:t>
            </a:r>
            <a:r>
              <a:rPr lang="en-US" baseline="0" dirty="0" smtClean="0"/>
              <a:t> you have learned how to:</a:t>
            </a:r>
          </a:p>
          <a:p>
            <a:endParaRPr lang="en-US" baseline="0" dirty="0" smtClean="0"/>
          </a:p>
          <a:p>
            <a:r>
              <a:rPr lang="en-US" dirty="0" smtClean="0"/>
              <a:t>Create nodes and name</a:t>
            </a:r>
            <a:r>
              <a:rPr lang="en-US" baseline="0" dirty="0" smtClean="0"/>
              <a:t> them using labels that already exist or by creating new ones in Process Label Maintenance. </a:t>
            </a:r>
          </a:p>
          <a:p>
            <a:r>
              <a:rPr lang="en-US" baseline="0" dirty="0" smtClean="0"/>
              <a:t>Use keys that help keep you organized, especially if you are going to translate the names to show the process maps in other languages. </a:t>
            </a:r>
          </a:p>
          <a:p>
            <a:r>
              <a:rPr lang="en-US" baseline="0" dirty="0" smtClean="0"/>
              <a:t>Connect the nodes. </a:t>
            </a:r>
          </a:p>
          <a:p>
            <a:r>
              <a:rPr lang="en-US" baseline="0" dirty="0" smtClean="0"/>
              <a:t>Name the process maps following a convention, then save them.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baseline="0" dirty="0" smtClean="0"/>
              <a:t>Before concluding this section, answer these questions.</a:t>
            </a:r>
          </a:p>
          <a:p>
            <a:pPr marL="228600" indent="-228600">
              <a:buNone/>
            </a:pPr>
            <a:endParaRPr lang="en-US" baseline="0" dirty="0" smtClean="0"/>
          </a:p>
          <a:p>
            <a:pPr marL="228600" indent="-228600">
              <a:buNone/>
            </a:pPr>
            <a:r>
              <a:rPr lang="en-US" baseline="0" dirty="0" smtClean="0"/>
              <a:t>Your answers:</a:t>
            </a:r>
          </a:p>
          <a:p>
            <a:pPr marL="228600" indent="-228600">
              <a:buNone/>
            </a:pPr>
            <a:endParaRPr lang="en-US" baseline="0" dirty="0" smtClean="0"/>
          </a:p>
          <a:p>
            <a:pPr marL="228600" indent="-228600">
              <a:buNone/>
            </a:pPr>
            <a:r>
              <a:rPr lang="en-US" baseline="0" dirty="0" smtClean="0"/>
              <a:t>1.</a:t>
            </a:r>
          </a:p>
          <a:p>
            <a:pPr marL="228600" indent="-228600">
              <a:buNone/>
            </a:pPr>
            <a:r>
              <a:rPr lang="en-US" baseline="0" dirty="0" smtClean="0"/>
              <a:t>2.</a:t>
            </a:r>
          </a:p>
          <a:p>
            <a:pPr marL="228600" indent="-228600">
              <a:buNone/>
            </a:pPr>
            <a:r>
              <a:rPr lang="en-US" baseline="0" dirty="0" smtClean="0"/>
              <a:t>3.</a:t>
            </a:r>
          </a:p>
          <a:p>
            <a:pPr marL="228600" indent="-228600">
              <a:buNone/>
            </a:pPr>
            <a:r>
              <a:rPr lang="en-US" baseline="0" dirty="0" smtClean="0"/>
              <a:t>4.</a:t>
            </a:r>
          </a:p>
          <a:p>
            <a:pPr marL="228600" indent="-228600">
              <a:buNone/>
            </a:pPr>
            <a:r>
              <a:rPr lang="en-US" baseline="0" dirty="0" smtClean="0"/>
              <a:t>5.</a:t>
            </a:r>
          </a:p>
          <a:p>
            <a:pPr marL="228600" indent="-228600">
              <a:buNone/>
            </a:pPr>
            <a:r>
              <a:rPr lang="en-US" baseline="0" dirty="0" smtClean="0"/>
              <a:t>6.</a:t>
            </a:r>
          </a:p>
          <a:p>
            <a:pPr marL="228600" indent="-228600">
              <a:buNone/>
            </a:pPr>
            <a:r>
              <a:rPr lang="en-US" baseline="0" dirty="0" smtClean="0"/>
              <a:t>7.</a:t>
            </a:r>
          </a:p>
        </p:txBody>
      </p:sp>
      <p:sp>
        <p:nvSpPr>
          <p:cNvPr id="4" name="Slide Number Placeholder 3"/>
          <p:cNvSpPr>
            <a:spLocks noGrp="1"/>
          </p:cNvSpPr>
          <p:nvPr>
            <p:ph type="sldNum" sz="quarter" idx="10"/>
          </p:nvPr>
        </p:nvSpPr>
        <p:spPr/>
        <p:txBody>
          <a:bodyPr/>
          <a:lstStyle/>
          <a:p>
            <a:fld id="{955F40EC-4A45-4BA0-88E8-AEAD7F90807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baseline="0" dirty="0" smtClean="0"/>
              <a:t>This brief demonstration creates a simple three-node process map, beginning from a blank grid.</a:t>
            </a:r>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baseline="0" dirty="0" smtClean="0"/>
              <a:t>Here are the answers (continued on the next page).</a:t>
            </a:r>
          </a:p>
          <a:p>
            <a:pPr marL="228600" indent="-228600">
              <a:buNone/>
            </a:pPr>
            <a:endParaRPr lang="en-US" baseline="0" dirty="0" smtClean="0"/>
          </a:p>
          <a:p>
            <a:pPr marL="0" indent="-228600">
              <a:buNone/>
            </a:pPr>
            <a:r>
              <a:rPr lang="en-US" baseline="0" dirty="0" smtClean="0"/>
              <a:t>Note that you can also open the Process Editor by clicking on the Editor icon in an existing map, or searching for it in the menu search field.</a:t>
            </a:r>
          </a:p>
        </p:txBody>
      </p:sp>
      <p:sp>
        <p:nvSpPr>
          <p:cNvPr id="4" name="Slide Number Placeholder 3"/>
          <p:cNvSpPr>
            <a:spLocks noGrp="1"/>
          </p:cNvSpPr>
          <p:nvPr>
            <p:ph type="sldNum" sz="quarter" idx="10"/>
          </p:nvPr>
        </p:nvSpPr>
        <p:spPr/>
        <p:txBody>
          <a:bodyPr/>
          <a:lstStyle/>
          <a:p>
            <a:fld id="{955F40EC-4A45-4BA0-88E8-AEAD7F90807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the rest of the answers.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your next</a:t>
            </a:r>
            <a:r>
              <a:rPr lang="en-US" baseline="0" dirty="0" smtClean="0"/>
              <a:t> assignment:</a:t>
            </a:r>
          </a:p>
          <a:p>
            <a:endParaRPr lang="en-US" baseline="0" dirty="0" smtClean="0"/>
          </a:p>
          <a:p>
            <a:pPr marL="228600" indent="-228600">
              <a:buAutoNum type="arabicPeriod"/>
            </a:pPr>
            <a:r>
              <a:rPr lang="en-US" baseline="0" dirty="0" smtClean="0"/>
              <a:t>Add a third node to the map you started earlier and name it “Move to Hold Area.”</a:t>
            </a:r>
          </a:p>
          <a:p>
            <a:pPr marL="228600" indent="-228600">
              <a:buAutoNum type="arabicPeriod"/>
            </a:pPr>
            <a:r>
              <a:rPr lang="en-US" baseline="0" dirty="0" smtClean="0"/>
              <a:t>Connect the second and third nodes.</a:t>
            </a:r>
          </a:p>
          <a:p>
            <a:pPr marL="228600" indent="-228600">
              <a:buAutoNum type="arabicPeriod"/>
            </a:pPr>
            <a:r>
              <a:rPr lang="en-US" baseline="0" dirty="0" smtClean="0"/>
              <a:t>Name and save the map.</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32</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To create a node, you simply click a cell. The default node style is a blue rectangle.* </a:t>
            </a:r>
          </a:p>
          <a:p>
            <a:endParaRPr lang="en-US" baseline="0" dirty="0" smtClean="0"/>
          </a:p>
          <a:p>
            <a:r>
              <a:rPr lang="en-US" baseline="0" dirty="0" smtClean="0"/>
              <a:t>Later, you will learn how to make nodes of different shapes and colors, but for now, just use this. When you click the cell, the Node Properties section on the left side opens. </a:t>
            </a:r>
          </a:p>
          <a:p>
            <a:endParaRPr lang="en-US" baseline="0" dirty="0" smtClean="0"/>
          </a:p>
          <a:p>
            <a:r>
              <a:rPr lang="en-US" sz="1050" i="1" baseline="0" dirty="0" smtClean="0"/>
              <a:t>* If you get something other than the blue rectangle, look in Node Properties in the Style menu and choose the Node style.</a:t>
            </a:r>
          </a:p>
          <a:p>
            <a:endParaRPr lang="en-US"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From there, name the node using the Label field. Rather than just creating any name you like, it is a good idea to search first to see if there is already a label name for what you are trying to set up. That way, you stay organized and do not end up with several similar labels representing the same thing. </a:t>
            </a:r>
          </a:p>
          <a:p>
            <a:endParaRPr lang="en-US"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For this example, the node is labeled “Accept Shipment.” </a:t>
            </a:r>
          </a:p>
          <a:p>
            <a:endParaRPr lang="en-US" baseline="0" dirty="0" smtClean="0"/>
          </a:p>
          <a:p>
            <a:r>
              <a:rPr lang="en-US" baseline="0" dirty="0" smtClean="0"/>
              <a:t>So type in the first word, “Accept,” and then use the down arrow on the keyboard to open the menu of standard node names starting with the word “Accept.”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228600">
              <a:buNone/>
            </a:pPr>
            <a:r>
              <a:rPr lang="en-US" baseline="0" dirty="0" smtClean="0"/>
              <a:t>When you see what you want, {ACCEPT_SHIPMENT}, just choose it. You can see the words go into the node.</a:t>
            </a:r>
          </a:p>
          <a:p>
            <a:pPr marL="228600" indent="-228600">
              <a:buNone/>
            </a:pPr>
            <a:endParaRPr lang="en-US" baseline="0" dirty="0" smtClean="0"/>
          </a:p>
          <a:p>
            <a:pPr marL="0" indent="-228600">
              <a:buNone/>
            </a:pPr>
            <a:r>
              <a:rPr lang="en-US" baseline="0" dirty="0" smtClean="0"/>
              <a:t>Note: Word order is important, so if you do not find the word you are looking for the first time, try a different first word.</a:t>
            </a:r>
          </a:p>
          <a:p>
            <a:endParaRPr lang="en-US"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Now add a second node and look for the word “Unpack.” When you click the down arrow this time, you do not get any results, so you could just type it in. But consider searching for it another way in case there is something similar that would work. How about the word “Unload”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That word DOES appear in the list of existing labels, and it means the same thing. If you use “Unload,” that would keep your label names more organized and consistent, and that is the better way to do it.</a:t>
            </a:r>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comments" Target="../comments/comment16.xml"/><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omments" Target="../comments/comment23.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comments" Target="../comments/comment24.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comments" Target="../comments/comment25.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comments" Target="../comments/comment26.xml"/></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27.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omments" Target="../comments/comment28.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omments" Target="../comments/comment29.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30.xml.rels><?xml version="1.0" encoding="UTF-8" standalone="yes"?>
<Relationships xmlns="http://schemas.openxmlformats.org/package/2006/relationships"><Relationship Id="rId3" Type="http://schemas.openxmlformats.org/officeDocument/2006/relationships/comments" Target="../comments/comment30.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31.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32.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comments" Target="../comments/comment6.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comments" Target="../comments/comment9.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Create a Process Map</a:t>
            </a:r>
            <a:endParaRPr lang="en-US" dirty="0"/>
          </a:p>
        </p:txBody>
      </p:sp>
      <p:sp>
        <p:nvSpPr>
          <p:cNvPr id="3" name="Text Placeholder 2"/>
          <p:cNvSpPr>
            <a:spLocks noGrp="1"/>
          </p:cNvSpPr>
          <p:nvPr>
            <p:ph type="body" sz="quarter" idx="10"/>
          </p:nvPr>
        </p:nvSpPr>
        <p:spPr/>
        <p:txBody>
          <a:bodyPr/>
          <a:lstStyle/>
          <a:p>
            <a:endParaRPr lang="en-US" dirty="0"/>
          </a:p>
        </p:txBody>
      </p:sp>
      <p:sp>
        <p:nvSpPr>
          <p:cNvPr id="4" name="Text Placeholder 3"/>
          <p:cNvSpPr>
            <a:spLocks noGrp="1"/>
          </p:cNvSpPr>
          <p:nvPr>
            <p:ph type="body" sz="quarter" idx="11"/>
          </p:nvPr>
        </p:nvSpPr>
        <p:spPr/>
        <p:txBody>
          <a:bodyPr/>
          <a:lstStyle/>
          <a:p>
            <a:r>
              <a:rPr lang="en-US" dirty="0" smtClean="0"/>
              <a:t>Process Editor Training</a:t>
            </a:r>
            <a:endParaRPr lang="en-US" dirty="0"/>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4" name="Title 3"/>
          <p:cNvSpPr>
            <a:spLocks noGrp="1"/>
          </p:cNvSpPr>
          <p:nvPr>
            <p:ph type="title"/>
          </p:nvPr>
        </p:nvSpPr>
        <p:spPr/>
        <p:txBody>
          <a:bodyPr/>
          <a:lstStyle/>
          <a:p>
            <a:r>
              <a:rPr lang="en-US" dirty="0" smtClean="0"/>
              <a:t>Node Name (Labels)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7170" name="Picture 2"/>
          <p:cNvPicPr>
            <a:picLocks noChangeAspect="1" noChangeArrowheads="1"/>
          </p:cNvPicPr>
          <p:nvPr/>
        </p:nvPicPr>
        <p:blipFill>
          <a:blip r:embed="rId3"/>
          <a:srcRect/>
          <a:stretch>
            <a:fillRect/>
          </a:stretch>
        </p:blipFill>
        <p:spPr bwMode="auto">
          <a:xfrm>
            <a:off x="479935" y="1724024"/>
            <a:ext cx="8206865" cy="3719845"/>
          </a:xfrm>
          <a:prstGeom prst="rect">
            <a:avLst/>
          </a:prstGeom>
          <a:noFill/>
          <a:ln w="9525">
            <a:noFill/>
            <a:miter lim="800000"/>
            <a:headEnd/>
            <a:tailEnd/>
          </a:ln>
          <a:effectLst>
            <a:outerShdw blurRad="63500" sx="103000" sy="103000" algn="ctr" rotWithShape="0">
              <a:schemeClr val="tx1">
                <a:alpha val="40000"/>
              </a:schemeClr>
            </a:outerShdw>
          </a:effectLst>
        </p:spPr>
      </p:pic>
      <p:sp>
        <p:nvSpPr>
          <p:cNvPr id="7" name="Rounded Rectangle 6"/>
          <p:cNvSpPr/>
          <p:nvPr/>
        </p:nvSpPr>
        <p:spPr>
          <a:xfrm>
            <a:off x="2209800" y="1600201"/>
            <a:ext cx="1688363" cy="5334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4" name="Title 3"/>
          <p:cNvSpPr>
            <a:spLocks noGrp="1"/>
          </p:cNvSpPr>
          <p:nvPr>
            <p:ph type="title"/>
          </p:nvPr>
        </p:nvSpPr>
        <p:spPr/>
        <p:txBody>
          <a:bodyPr/>
          <a:lstStyle/>
          <a:p>
            <a:r>
              <a:rPr lang="en-US" dirty="0" smtClean="0"/>
              <a:t>Process Label Maintenance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8194" name="Picture 2"/>
          <p:cNvPicPr>
            <a:picLocks noChangeAspect="1" noChangeArrowheads="1"/>
          </p:cNvPicPr>
          <p:nvPr/>
        </p:nvPicPr>
        <p:blipFill>
          <a:blip r:embed="rId3"/>
          <a:srcRect/>
          <a:stretch>
            <a:fillRect/>
          </a:stretch>
        </p:blipFill>
        <p:spPr bwMode="auto">
          <a:xfrm>
            <a:off x="995680" y="1509001"/>
            <a:ext cx="7242175" cy="4563187"/>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4" name="Title 3"/>
          <p:cNvSpPr>
            <a:spLocks noGrp="1"/>
          </p:cNvSpPr>
          <p:nvPr>
            <p:ph type="title"/>
          </p:nvPr>
        </p:nvSpPr>
        <p:spPr/>
        <p:txBody>
          <a:bodyPr/>
          <a:lstStyle/>
          <a:p>
            <a:r>
              <a:rPr lang="en-US" dirty="0" smtClean="0"/>
              <a:t>Process Label Maintenance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8194" name="Picture 2"/>
          <p:cNvPicPr>
            <a:picLocks noChangeAspect="1" noChangeArrowheads="1"/>
          </p:cNvPicPr>
          <p:nvPr/>
        </p:nvPicPr>
        <p:blipFill>
          <a:blip r:embed="rId3"/>
          <a:srcRect/>
          <a:stretch>
            <a:fillRect/>
          </a:stretch>
        </p:blipFill>
        <p:spPr bwMode="auto">
          <a:xfrm>
            <a:off x="995680" y="1509001"/>
            <a:ext cx="7242175" cy="4563187"/>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sp>
        <p:nvSpPr>
          <p:cNvPr id="7" name="Rounded Rectangle 6"/>
          <p:cNvSpPr/>
          <p:nvPr/>
        </p:nvSpPr>
        <p:spPr>
          <a:xfrm>
            <a:off x="6087339" y="5840666"/>
            <a:ext cx="835301" cy="316187"/>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4" name="Title 3"/>
          <p:cNvSpPr>
            <a:spLocks noGrp="1"/>
          </p:cNvSpPr>
          <p:nvPr>
            <p:ph type="title"/>
          </p:nvPr>
        </p:nvSpPr>
        <p:spPr/>
        <p:txBody>
          <a:bodyPr/>
          <a:lstStyle/>
          <a:p>
            <a:r>
              <a:rPr lang="en-US" dirty="0" smtClean="0"/>
              <a:t>Process Label Maintenance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10242" name="Picture 2"/>
          <p:cNvPicPr>
            <a:picLocks noChangeAspect="1" noChangeArrowheads="1"/>
          </p:cNvPicPr>
          <p:nvPr/>
        </p:nvPicPr>
        <p:blipFill>
          <a:blip r:embed="rId3"/>
          <a:srcRect/>
          <a:stretch>
            <a:fillRect/>
          </a:stretch>
        </p:blipFill>
        <p:spPr bwMode="auto">
          <a:xfrm>
            <a:off x="1785295" y="2526665"/>
            <a:ext cx="5442145" cy="2125028"/>
          </a:xfrm>
          <a:prstGeom prst="rect">
            <a:avLst/>
          </a:prstGeom>
          <a:noFill/>
          <a:ln w="9525">
            <a:solidFill>
              <a:schemeClr val="accent1"/>
            </a:solidFill>
            <a:miter lim="800000"/>
            <a:headEnd/>
            <a:tailEnd/>
          </a:ln>
          <a:effectLst>
            <a:outerShdw blurRad="63500" sx="104000" sy="104000" algn="ctr" rotWithShape="0">
              <a:schemeClr val="tx1">
                <a:alpha val="40000"/>
              </a:schemeClr>
            </a:outerShdw>
          </a:effectLst>
        </p:spPr>
      </p:pic>
      <p:sp>
        <p:nvSpPr>
          <p:cNvPr id="6" name="Rounded Rectangle 5"/>
          <p:cNvSpPr/>
          <p:nvPr/>
        </p:nvSpPr>
        <p:spPr>
          <a:xfrm>
            <a:off x="4080500" y="4047030"/>
            <a:ext cx="1812258" cy="57575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p:nvSpPr>
        <p:spPr>
          <a:xfrm>
            <a:off x="1930009" y="2963318"/>
            <a:ext cx="1812258" cy="57575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1930009" y="3454375"/>
            <a:ext cx="1812258" cy="57575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4" name="Title 3"/>
          <p:cNvSpPr>
            <a:spLocks noGrp="1"/>
          </p:cNvSpPr>
          <p:nvPr>
            <p:ph type="title"/>
          </p:nvPr>
        </p:nvSpPr>
        <p:spPr/>
        <p:txBody>
          <a:bodyPr/>
          <a:lstStyle/>
          <a:p>
            <a:r>
              <a:rPr lang="en-US" dirty="0" smtClean="0"/>
              <a:t>Process Label Maintenance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10242" name="Picture 2"/>
          <p:cNvPicPr>
            <a:picLocks noChangeAspect="1" noChangeArrowheads="1"/>
          </p:cNvPicPr>
          <p:nvPr/>
        </p:nvPicPr>
        <p:blipFill>
          <a:blip r:embed="rId3"/>
          <a:srcRect/>
          <a:stretch>
            <a:fillRect/>
          </a:stretch>
        </p:blipFill>
        <p:spPr bwMode="auto">
          <a:xfrm>
            <a:off x="609600" y="2362200"/>
            <a:ext cx="7829604" cy="1681474"/>
          </a:xfrm>
          <a:prstGeom prst="rect">
            <a:avLst/>
          </a:prstGeom>
          <a:noFill/>
          <a:ln w="9525">
            <a:noFill/>
            <a:miter lim="800000"/>
            <a:headEnd/>
            <a:tailEnd/>
          </a:ln>
          <a:effectLst>
            <a:outerShdw blurRad="63500" sx="104000" sy="104000" algn="ctr" rotWithShape="0">
              <a:schemeClr val="tx1">
                <a:alpha val="40000"/>
              </a:scheme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srcRect/>
          <a:stretch>
            <a:fillRect/>
          </a:stretch>
        </p:blipFill>
        <p:spPr bwMode="auto">
          <a:xfrm>
            <a:off x="1828800" y="1676400"/>
            <a:ext cx="5469898" cy="3569217"/>
          </a:xfrm>
          <a:prstGeom prst="rect">
            <a:avLst/>
          </a:prstGeom>
          <a:noFill/>
          <a:ln w="9525">
            <a:noFill/>
            <a:miter lim="800000"/>
            <a:headEnd/>
            <a:tailEnd/>
          </a:ln>
          <a:effectLst>
            <a:outerShdw blurRad="63500" sx="104000" sy="104000" algn="ctr" rotWithShape="0">
              <a:schemeClr val="tx1">
                <a:alpha val="40000"/>
              </a:schemeClr>
            </a:outerShdw>
          </a:effectLst>
        </p:spPr>
      </p:pic>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4" name="Title 3"/>
          <p:cNvSpPr>
            <a:spLocks noGrp="1"/>
          </p:cNvSpPr>
          <p:nvPr>
            <p:ph type="title"/>
          </p:nvPr>
        </p:nvSpPr>
        <p:spPr/>
        <p:txBody>
          <a:bodyPr/>
          <a:lstStyle/>
          <a:p>
            <a:r>
              <a:rPr lang="en-US" dirty="0" smtClean="0"/>
              <a:t>Process Preview</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11" name="Rounded Rectangle 10"/>
          <p:cNvSpPr/>
          <p:nvPr/>
        </p:nvSpPr>
        <p:spPr>
          <a:xfrm>
            <a:off x="4953000" y="4038600"/>
            <a:ext cx="1752600" cy="1069379"/>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ounded Rectangle 12"/>
          <p:cNvSpPr/>
          <p:nvPr/>
        </p:nvSpPr>
        <p:spPr>
          <a:xfrm>
            <a:off x="2819401" y="1676400"/>
            <a:ext cx="3262422" cy="4572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ounded Rectangle 13"/>
          <p:cNvSpPr/>
          <p:nvPr/>
        </p:nvSpPr>
        <p:spPr>
          <a:xfrm>
            <a:off x="3200400" y="4038600"/>
            <a:ext cx="1676400" cy="1069379"/>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4" name="Title 3"/>
          <p:cNvSpPr>
            <a:spLocks noGrp="1"/>
          </p:cNvSpPr>
          <p:nvPr>
            <p:ph type="title"/>
          </p:nvPr>
        </p:nvSpPr>
        <p:spPr/>
        <p:txBody>
          <a:bodyPr/>
          <a:lstStyle/>
          <a:p>
            <a:r>
              <a:rPr lang="en-US" dirty="0" smtClean="0"/>
              <a:t>Process Label Maintenance</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3" name="Picture 2"/>
          <p:cNvPicPr>
            <a:picLocks noChangeAspect="1" noChangeArrowheads="1"/>
          </p:cNvPicPr>
          <p:nvPr/>
        </p:nvPicPr>
        <p:blipFill>
          <a:blip r:embed="rId3"/>
          <a:srcRect/>
          <a:stretch>
            <a:fillRect/>
          </a:stretch>
        </p:blipFill>
        <p:spPr bwMode="auto">
          <a:xfrm>
            <a:off x="457200" y="1316182"/>
            <a:ext cx="1400175" cy="1171575"/>
          </a:xfrm>
          <a:prstGeom prst="rect">
            <a:avLst/>
          </a:prstGeom>
          <a:noFill/>
          <a:ln w="9525">
            <a:noFill/>
            <a:miter lim="800000"/>
            <a:headEnd/>
            <a:tailEnd/>
          </a:ln>
          <a:effectLst/>
        </p:spPr>
      </p:pic>
      <p:sp>
        <p:nvSpPr>
          <p:cNvPr id="15" name="Rectangle 14"/>
          <p:cNvSpPr/>
          <p:nvPr/>
        </p:nvSpPr>
        <p:spPr>
          <a:xfrm>
            <a:off x="457200" y="1316182"/>
            <a:ext cx="1400175" cy="2463338"/>
          </a:xfrm>
          <a:prstGeom prst="rect">
            <a:avLst/>
          </a:prstGeom>
          <a:noFill/>
          <a:ln w="38100">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3"/>
          <p:cNvPicPr>
            <a:picLocks noChangeAspect="1" noChangeArrowheads="1"/>
          </p:cNvPicPr>
          <p:nvPr/>
        </p:nvPicPr>
        <p:blipFill>
          <a:blip r:embed="rId4"/>
          <a:srcRect/>
          <a:stretch>
            <a:fillRect/>
          </a:stretch>
        </p:blipFill>
        <p:spPr bwMode="auto">
          <a:xfrm>
            <a:off x="533400" y="2438400"/>
            <a:ext cx="1063367" cy="1253821"/>
          </a:xfrm>
          <a:prstGeom prst="rect">
            <a:avLst/>
          </a:prstGeom>
          <a:noFill/>
          <a:ln w="9525">
            <a:noFill/>
            <a:miter lim="800000"/>
            <a:headEnd/>
            <a:tailEnd/>
          </a:ln>
          <a:effectLst/>
        </p:spPr>
      </p:pic>
      <p:pic>
        <p:nvPicPr>
          <p:cNvPr id="8" name="Picture 5"/>
          <p:cNvPicPr>
            <a:picLocks noChangeAspect="1" noChangeArrowheads="1"/>
          </p:cNvPicPr>
          <p:nvPr/>
        </p:nvPicPr>
        <p:blipFill>
          <a:blip r:embed="rId5"/>
          <a:srcRect/>
          <a:stretch>
            <a:fillRect/>
          </a:stretch>
        </p:blipFill>
        <p:spPr bwMode="auto">
          <a:xfrm>
            <a:off x="1981200" y="3429000"/>
            <a:ext cx="1785938" cy="1028700"/>
          </a:xfrm>
          <a:prstGeom prst="rect">
            <a:avLst/>
          </a:prstGeom>
          <a:noFill/>
          <a:ln w="9525">
            <a:solidFill>
              <a:schemeClr val="accent1">
                <a:lumMod val="75000"/>
              </a:schemeClr>
            </a:solidFill>
            <a:miter lim="800000"/>
            <a:headEnd/>
            <a:tailEnd/>
          </a:ln>
          <a:effectLst/>
        </p:spPr>
      </p:pic>
      <p:grpSp>
        <p:nvGrpSpPr>
          <p:cNvPr id="21" name="Group 20"/>
          <p:cNvGrpSpPr/>
          <p:nvPr/>
        </p:nvGrpSpPr>
        <p:grpSpPr>
          <a:xfrm>
            <a:off x="3810000" y="4648200"/>
            <a:ext cx="1411251" cy="1202654"/>
            <a:chOff x="3976577" y="4372324"/>
            <a:chExt cx="1411251" cy="1202654"/>
          </a:xfrm>
        </p:grpSpPr>
        <p:pic>
          <p:nvPicPr>
            <p:cNvPr id="9" name="Picture 6"/>
            <p:cNvPicPr>
              <a:picLocks noChangeAspect="1" noChangeArrowheads="1"/>
            </p:cNvPicPr>
            <p:nvPr/>
          </p:nvPicPr>
          <p:blipFill>
            <a:blip r:embed="rId6"/>
            <a:srcRect/>
            <a:stretch>
              <a:fillRect/>
            </a:stretch>
          </p:blipFill>
          <p:spPr bwMode="auto">
            <a:xfrm>
              <a:off x="3976577" y="4920984"/>
              <a:ext cx="1411251" cy="653994"/>
            </a:xfrm>
            <a:prstGeom prst="rect">
              <a:avLst/>
            </a:prstGeom>
            <a:noFill/>
            <a:ln w="9525">
              <a:noFill/>
              <a:miter lim="800000"/>
              <a:headEnd/>
              <a:tailEnd/>
            </a:ln>
            <a:effectLst/>
          </p:spPr>
        </p:pic>
        <p:pic>
          <p:nvPicPr>
            <p:cNvPr id="10" name="Picture 7"/>
            <p:cNvPicPr>
              <a:picLocks noChangeAspect="1" noChangeArrowheads="1"/>
            </p:cNvPicPr>
            <p:nvPr/>
          </p:nvPicPr>
          <p:blipFill>
            <a:blip r:embed="rId7"/>
            <a:srcRect/>
            <a:stretch>
              <a:fillRect/>
            </a:stretch>
          </p:blipFill>
          <p:spPr bwMode="auto">
            <a:xfrm>
              <a:off x="3976577" y="4372324"/>
              <a:ext cx="1115865" cy="513652"/>
            </a:xfrm>
            <a:prstGeom prst="rect">
              <a:avLst/>
            </a:prstGeom>
            <a:noFill/>
            <a:ln w="9525">
              <a:noFill/>
              <a:miter lim="800000"/>
              <a:headEnd/>
              <a:tailEnd/>
            </a:ln>
            <a:effectLst/>
          </p:spPr>
        </p:pic>
        <p:sp>
          <p:nvSpPr>
            <p:cNvPr id="20" name="Rectangle 19"/>
            <p:cNvSpPr/>
            <p:nvPr/>
          </p:nvSpPr>
          <p:spPr>
            <a:xfrm>
              <a:off x="3976577" y="4372324"/>
              <a:ext cx="1411251" cy="1202654"/>
            </a:xfrm>
            <a:prstGeom prst="rect">
              <a:avLst/>
            </a:prstGeom>
            <a:no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032" name="Picture 8"/>
          <p:cNvPicPr>
            <a:picLocks noChangeAspect="1" noChangeArrowheads="1"/>
          </p:cNvPicPr>
          <p:nvPr/>
        </p:nvPicPr>
        <p:blipFill>
          <a:blip r:embed="rId8"/>
          <a:srcRect/>
          <a:stretch>
            <a:fillRect/>
          </a:stretch>
        </p:blipFill>
        <p:spPr bwMode="auto">
          <a:xfrm>
            <a:off x="5421680" y="3692221"/>
            <a:ext cx="1202105" cy="1185861"/>
          </a:xfrm>
          <a:prstGeom prst="rect">
            <a:avLst/>
          </a:prstGeom>
          <a:noFill/>
          <a:ln w="9525">
            <a:solidFill>
              <a:schemeClr val="accent1">
                <a:lumMod val="75000"/>
              </a:schemeClr>
            </a:solidFill>
            <a:miter lim="800000"/>
            <a:headEnd/>
            <a:tailEnd/>
          </a:ln>
          <a:effectLst/>
        </p:spPr>
      </p:pic>
      <p:grpSp>
        <p:nvGrpSpPr>
          <p:cNvPr id="26" name="Group 25"/>
          <p:cNvGrpSpPr/>
          <p:nvPr/>
        </p:nvGrpSpPr>
        <p:grpSpPr>
          <a:xfrm>
            <a:off x="6922640" y="2895601"/>
            <a:ext cx="1323617" cy="1378688"/>
            <a:chOff x="6922640" y="2895601"/>
            <a:chExt cx="1323617" cy="1378688"/>
          </a:xfrm>
        </p:grpSpPr>
        <p:pic>
          <p:nvPicPr>
            <p:cNvPr id="1033" name="Picture 9"/>
            <p:cNvPicPr>
              <a:picLocks noChangeAspect="1" noChangeArrowheads="1"/>
            </p:cNvPicPr>
            <p:nvPr/>
          </p:nvPicPr>
          <p:blipFill>
            <a:blip r:embed="rId9"/>
            <a:srcRect/>
            <a:stretch>
              <a:fillRect/>
            </a:stretch>
          </p:blipFill>
          <p:spPr bwMode="auto">
            <a:xfrm>
              <a:off x="6998259" y="3434301"/>
              <a:ext cx="1247998" cy="515839"/>
            </a:xfrm>
            <a:prstGeom prst="rect">
              <a:avLst/>
            </a:prstGeom>
            <a:noFill/>
            <a:ln w="9525">
              <a:noFill/>
              <a:miter lim="800000"/>
              <a:headEnd/>
              <a:tailEnd/>
            </a:ln>
            <a:effectLst/>
          </p:spPr>
        </p:pic>
        <p:pic>
          <p:nvPicPr>
            <p:cNvPr id="1034" name="Picture 10"/>
            <p:cNvPicPr>
              <a:picLocks noChangeAspect="1" noChangeArrowheads="1"/>
            </p:cNvPicPr>
            <p:nvPr/>
          </p:nvPicPr>
          <p:blipFill>
            <a:blip r:embed="rId10"/>
            <a:srcRect/>
            <a:stretch>
              <a:fillRect/>
            </a:stretch>
          </p:blipFill>
          <p:spPr bwMode="auto">
            <a:xfrm>
              <a:off x="6998259" y="3015771"/>
              <a:ext cx="904687" cy="369260"/>
            </a:xfrm>
            <a:prstGeom prst="rect">
              <a:avLst/>
            </a:prstGeom>
            <a:noFill/>
            <a:ln w="9525">
              <a:noFill/>
              <a:miter lim="800000"/>
              <a:headEnd/>
              <a:tailEnd/>
            </a:ln>
            <a:effectLst/>
          </p:spPr>
        </p:pic>
        <p:sp>
          <p:nvSpPr>
            <p:cNvPr id="25" name="Rectangle 24"/>
            <p:cNvSpPr/>
            <p:nvPr/>
          </p:nvSpPr>
          <p:spPr>
            <a:xfrm>
              <a:off x="6922640" y="2895601"/>
              <a:ext cx="1323617" cy="1378688"/>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4" name="Title 3"/>
          <p:cNvSpPr>
            <a:spLocks noGrp="1"/>
          </p:cNvSpPr>
          <p:nvPr>
            <p:ph type="title"/>
          </p:nvPr>
        </p:nvSpPr>
        <p:spPr/>
        <p:txBody>
          <a:bodyPr/>
          <a:lstStyle/>
          <a:p>
            <a:r>
              <a:rPr lang="en-US" dirty="0" smtClean="0"/>
              <a:t>Connectors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11266" name="Picture 2"/>
          <p:cNvPicPr>
            <a:picLocks noChangeAspect="1" noChangeArrowheads="1"/>
          </p:cNvPicPr>
          <p:nvPr/>
        </p:nvPicPr>
        <p:blipFill>
          <a:blip r:embed="rId3"/>
          <a:srcRect/>
          <a:stretch>
            <a:fillRect/>
          </a:stretch>
        </p:blipFill>
        <p:spPr bwMode="auto">
          <a:xfrm>
            <a:off x="2680953" y="2806995"/>
            <a:ext cx="3889968" cy="1507740"/>
          </a:xfrm>
          <a:prstGeom prst="rect">
            <a:avLst/>
          </a:prstGeom>
          <a:noFill/>
          <a:ln w="9525">
            <a:solidFill>
              <a:schemeClr val="accent1"/>
            </a:solidFill>
            <a:miter lim="800000"/>
            <a:headEnd/>
            <a:tailEnd/>
          </a:ln>
          <a:effectLst>
            <a:outerShdw blurRad="63500" sx="104000" sy="104000" algn="ctr" rotWithShape="0">
              <a:schemeClr val="tx1">
                <a:alpha val="40000"/>
              </a:schemeClr>
            </a:outerShdw>
          </a:effectLst>
        </p:spPr>
      </p:pic>
      <p:sp>
        <p:nvSpPr>
          <p:cNvPr id="6" name="TextBox 5"/>
          <p:cNvSpPr txBox="1"/>
          <p:nvPr/>
        </p:nvSpPr>
        <p:spPr>
          <a:xfrm>
            <a:off x="3886200" y="4576465"/>
            <a:ext cx="1499192" cy="461665"/>
          </a:xfrm>
          <a:prstGeom prst="rect">
            <a:avLst/>
          </a:prstGeom>
          <a:noFill/>
        </p:spPr>
        <p:txBody>
          <a:bodyPr wrap="square" rtlCol="0">
            <a:spAutoFit/>
          </a:bodyPr>
          <a:lstStyle/>
          <a:p>
            <a:r>
              <a:rPr lang="en-US" sz="2400" b="1" i="1" dirty="0" smtClean="0"/>
              <a:t>“SHIFT”</a:t>
            </a:r>
            <a:endParaRPr lang="en-US" sz="2400" b="1" i="1" dirty="0"/>
          </a:p>
        </p:txBody>
      </p:sp>
      <p:sp>
        <p:nvSpPr>
          <p:cNvPr id="7" name="Half Frame 6"/>
          <p:cNvSpPr/>
          <p:nvPr/>
        </p:nvSpPr>
        <p:spPr>
          <a:xfrm rot="13394981">
            <a:off x="4249944" y="3786736"/>
            <a:ext cx="682533" cy="665055"/>
          </a:xfrm>
          <a:prstGeom prst="halfFram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dirty="0"/>
          </a:p>
        </p:txBody>
      </p:sp>
      <p:sp>
        <p:nvSpPr>
          <p:cNvPr id="3" name="Content Placeholder 2"/>
          <p:cNvSpPr>
            <a:spLocks noGrp="1"/>
          </p:cNvSpPr>
          <p:nvPr>
            <p:ph idx="1"/>
          </p:nvPr>
        </p:nvSpPr>
        <p:spPr>
          <a:xfrm>
            <a:off x="457200" y="1316182"/>
            <a:ext cx="8229600" cy="4260370"/>
          </a:xfrm>
        </p:spPr>
        <p:txBody>
          <a:bodyPr>
            <a:normAutofit/>
          </a:bodyPr>
          <a:lstStyle/>
          <a:p>
            <a:pPr marL="339725" indent="-339725"/>
            <a:r>
              <a:rPr lang="en-US" dirty="0" smtClean="0"/>
              <a:t>Use an existing label when possible</a:t>
            </a:r>
          </a:p>
          <a:p>
            <a:pPr marL="339725" indent="-339725"/>
            <a:r>
              <a:rPr lang="en-US" dirty="0" smtClean="0"/>
              <a:t>Try a few different search words</a:t>
            </a:r>
          </a:p>
          <a:p>
            <a:pPr marL="339725" indent="-339725"/>
            <a:r>
              <a:rPr lang="en-US" dirty="0" smtClean="0"/>
              <a:t>Remember word order is important</a:t>
            </a:r>
          </a:p>
          <a:p>
            <a:pPr marL="339725" indent="-339725"/>
            <a:r>
              <a:rPr lang="en-US" dirty="0" smtClean="0"/>
              <a:t>Use the down arrow key to choose the label name from the available list (not the mouse cursor)</a:t>
            </a:r>
          </a:p>
          <a:p>
            <a:pPr marL="514350" indent="-514350">
              <a:buNone/>
            </a:pPr>
            <a:endParaRPr lang="en-US" dirty="0" smtClean="0"/>
          </a:p>
        </p:txBody>
      </p:sp>
      <p:sp>
        <p:nvSpPr>
          <p:cNvPr id="4" name="Title 3"/>
          <p:cNvSpPr>
            <a:spLocks noGrp="1"/>
          </p:cNvSpPr>
          <p:nvPr>
            <p:ph type="title"/>
          </p:nvPr>
        </p:nvSpPr>
        <p:spPr/>
        <p:txBody>
          <a:bodyPr/>
          <a:lstStyle/>
          <a:p>
            <a:r>
              <a:rPr lang="en-US" dirty="0" smtClean="0"/>
              <a:t>Guidelines for Naming Nodes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dirty="0"/>
          </a:p>
        </p:txBody>
      </p:sp>
      <p:sp>
        <p:nvSpPr>
          <p:cNvPr id="3" name="Content Placeholder 2"/>
          <p:cNvSpPr>
            <a:spLocks noGrp="1"/>
          </p:cNvSpPr>
          <p:nvPr>
            <p:ph idx="1"/>
          </p:nvPr>
        </p:nvSpPr>
        <p:spPr>
          <a:xfrm>
            <a:off x="457200" y="1316182"/>
            <a:ext cx="8229600" cy="4007657"/>
          </a:xfrm>
        </p:spPr>
        <p:txBody>
          <a:bodyPr>
            <a:normAutofit/>
          </a:bodyPr>
          <a:lstStyle/>
          <a:p>
            <a:pPr marL="514350" indent="-514350"/>
            <a:r>
              <a:rPr lang="en-US" dirty="0" smtClean="0"/>
              <a:t>New names = Process Label Maintenance</a:t>
            </a:r>
          </a:p>
          <a:p>
            <a:pPr marL="514350" indent="-514350"/>
            <a:r>
              <a:rPr lang="en-US" dirty="0" smtClean="0"/>
              <a:t>Use uppercase letters</a:t>
            </a:r>
          </a:p>
          <a:p>
            <a:pPr marL="514350" indent="-514350"/>
            <a:r>
              <a:rPr lang="en-US" dirty="0" smtClean="0"/>
              <a:t>Use a single underscore instead of a space</a:t>
            </a:r>
          </a:p>
          <a:p>
            <a:pPr marL="514350" indent="-514350"/>
            <a:r>
              <a:rPr lang="en-US" dirty="0" smtClean="0"/>
              <a:t>Do not use symbols, just letters and numbers</a:t>
            </a:r>
          </a:p>
          <a:p>
            <a:pPr marL="914400" lvl="1" indent="-514350"/>
            <a:r>
              <a:rPr lang="en-US" dirty="0" smtClean="0"/>
              <a:t>Correct: FINANCE_AND_ACCOUNTING  </a:t>
            </a:r>
          </a:p>
          <a:p>
            <a:pPr marL="914400" lvl="1" indent="-514350"/>
            <a:r>
              <a:rPr lang="en-US" dirty="0" smtClean="0"/>
              <a:t>Incorrect: FINANCE_</a:t>
            </a:r>
            <a:r>
              <a:rPr lang="en-US" dirty="0" smtClean="0">
                <a:solidFill>
                  <a:srgbClr val="FF0000"/>
                </a:solidFill>
              </a:rPr>
              <a:t>&amp;</a:t>
            </a:r>
            <a:r>
              <a:rPr lang="en-US" dirty="0" smtClean="0"/>
              <a:t>_ACCOUNTING </a:t>
            </a:r>
          </a:p>
          <a:p>
            <a:pPr marL="514350" indent="-514350"/>
            <a:endParaRPr lang="en-US" dirty="0" smtClean="0"/>
          </a:p>
          <a:p>
            <a:pPr marL="514350" indent="-514350">
              <a:buNone/>
            </a:pPr>
            <a:endParaRPr lang="en-US" dirty="0" smtClean="0"/>
          </a:p>
        </p:txBody>
      </p:sp>
      <p:sp>
        <p:nvSpPr>
          <p:cNvPr id="4" name="Title 3"/>
          <p:cNvSpPr>
            <a:spLocks noGrp="1"/>
          </p:cNvSpPr>
          <p:nvPr>
            <p:ph type="title"/>
          </p:nvPr>
        </p:nvSpPr>
        <p:spPr/>
        <p:txBody>
          <a:bodyPr/>
          <a:lstStyle/>
          <a:p>
            <a:r>
              <a:rPr lang="en-US" dirty="0" smtClean="0"/>
              <a:t>Guidelines for Naming Nodes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316039"/>
            <a:ext cx="8229600" cy="4211002"/>
          </a:xfrm>
        </p:spPr>
        <p:txBody>
          <a:bodyPr/>
          <a:lstStyle/>
          <a:p>
            <a:pPr>
              <a:buNone/>
              <a:defRPr/>
            </a:pPr>
            <a:r>
              <a:rPr lang="en-US" dirty="0" smtClean="0"/>
              <a:t>Go to Administration</a:t>
            </a:r>
            <a:r>
              <a:rPr lang="en-US" dirty="0" smtClean="0">
                <a:sym typeface="Wingdings" pitchFamily="2" charset="2"/>
              </a:rPr>
              <a:t></a:t>
            </a:r>
            <a:r>
              <a:rPr lang="en-US" dirty="0" smtClean="0"/>
              <a:t>Process Editor</a:t>
            </a:r>
          </a:p>
          <a:p>
            <a:pPr>
              <a:buNone/>
              <a:defRPr/>
            </a:pPr>
            <a:endParaRPr lang="en-US" dirty="0" smtClean="0"/>
          </a:p>
          <a:p>
            <a:pPr>
              <a:buNone/>
              <a:defRPr/>
            </a:pPr>
            <a:endParaRPr lang="en-US" dirty="0" smtClean="0"/>
          </a:p>
          <a:p>
            <a:pPr>
              <a:buNone/>
              <a:defRPr/>
            </a:pPr>
            <a:endParaRPr lang="en-US" dirty="0" smtClean="0"/>
          </a:p>
          <a:p>
            <a:pPr>
              <a:buNone/>
              <a:defRPr/>
            </a:pPr>
            <a:r>
              <a:rPr lang="en-US" dirty="0" smtClean="0"/>
              <a:t/>
            </a:r>
            <a:br>
              <a:rPr lang="en-US" dirty="0" smtClean="0"/>
            </a:br>
            <a:endParaRPr lang="en-US" dirty="0" smtClean="0"/>
          </a:p>
        </p:txBody>
      </p:sp>
      <p:sp>
        <p:nvSpPr>
          <p:cNvPr id="3" name="Title 2"/>
          <p:cNvSpPr>
            <a:spLocks noGrp="1"/>
          </p:cNvSpPr>
          <p:nvPr>
            <p:ph type="title"/>
          </p:nvPr>
        </p:nvSpPr>
        <p:spPr>
          <a:xfrm>
            <a:off x="457200" y="608013"/>
            <a:ext cx="8229600" cy="708025"/>
          </a:xfrm>
        </p:spPr>
        <p:txBody>
          <a:bodyPr/>
          <a:lstStyle/>
          <a:p>
            <a:pPr>
              <a:defRPr/>
            </a:pPr>
            <a:r>
              <a:rPr lang="en-US" dirty="0" smtClean="0"/>
              <a:t>Locating the Process Map Editor</a:t>
            </a:r>
            <a:endParaRPr lang="en-US" dirty="0"/>
          </a:p>
        </p:txBody>
      </p:sp>
      <p:sp>
        <p:nvSpPr>
          <p:cNvPr id="52228"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EF3435-A5F5-41BD-80D9-E500494C1C73}" type="slidenum">
              <a:rPr lang="en-US" smtClean="0">
                <a:latin typeface="Century Gothic" pitchFamily="34" charset="0"/>
                <a:cs typeface="Arial" pitchFamily="34" charset="0"/>
              </a:rPr>
              <a:pPr fontAlgn="base">
                <a:spcBef>
                  <a:spcPct val="0"/>
                </a:spcBef>
                <a:spcAft>
                  <a:spcPct val="0"/>
                </a:spcAft>
              </a:pPr>
              <a:t>2</a:t>
            </a:fld>
            <a:endParaRPr lang="en-US" smtClean="0">
              <a:latin typeface="Century Gothic" pitchFamily="34" charset="0"/>
              <a:cs typeface="Arial" pitchFamily="34" charset="0"/>
            </a:endParaRPr>
          </a:p>
        </p:txBody>
      </p:sp>
      <p:sp>
        <p:nvSpPr>
          <p:cNvPr id="52230" name="Text Placeholder 3"/>
          <p:cNvSpPr>
            <a:spLocks noGrp="1"/>
          </p:cNvSpPr>
          <p:nvPr>
            <p:ph type="body" sz="quarter" idx="11"/>
          </p:nvPr>
        </p:nvSpPr>
        <p:spPr/>
        <p:txBody>
          <a:bodyPr/>
          <a:lstStyle/>
          <a:p>
            <a:r>
              <a:rPr lang="en-US" dirty="0" smtClean="0">
                <a:latin typeface="Century Gothic" pitchFamily="34" charset="0"/>
                <a:cs typeface="Century Gothic" pitchFamily="34" charset="0"/>
              </a:rPr>
              <a:t>Process Editor</a:t>
            </a:r>
          </a:p>
        </p:txBody>
      </p:sp>
      <p:pic>
        <p:nvPicPr>
          <p:cNvPr id="2050" name="Picture 2"/>
          <p:cNvPicPr>
            <a:picLocks noChangeAspect="1" noChangeArrowheads="1"/>
          </p:cNvPicPr>
          <p:nvPr/>
        </p:nvPicPr>
        <p:blipFill>
          <a:blip r:embed="rId3"/>
          <a:srcRect/>
          <a:stretch>
            <a:fillRect/>
          </a:stretch>
        </p:blipFill>
        <p:spPr bwMode="auto">
          <a:xfrm>
            <a:off x="3168502" y="2421246"/>
            <a:ext cx="2846979" cy="3105795"/>
          </a:xfrm>
          <a:prstGeom prst="rect">
            <a:avLst/>
          </a:prstGeom>
          <a:noFill/>
          <a:ln w="9525">
            <a:noFill/>
            <a:miter lim="800000"/>
            <a:headEnd/>
            <a:tailEnd/>
          </a:ln>
          <a:effectLst>
            <a:outerShdw blurRad="63500" sx="104000" sy="104000" algn="ctr" rotWithShape="0">
              <a:schemeClr val="tx1">
                <a:alpha val="40000"/>
              </a:schemeClr>
            </a:out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20</a:t>
            </a:fld>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Open the Process Editor (Admin/Process Editor).</a:t>
            </a:r>
          </a:p>
          <a:p>
            <a:pPr marL="514350" indent="-514350">
              <a:buFont typeface="+mj-lt"/>
              <a:buAutoNum type="arabicPeriod"/>
            </a:pPr>
            <a:r>
              <a:rPr lang="en-US" dirty="0" smtClean="0"/>
              <a:t>Click in a cell to create a node.</a:t>
            </a:r>
          </a:p>
          <a:p>
            <a:pPr marL="514350" indent="-514350">
              <a:buFont typeface="+mj-lt"/>
              <a:buAutoNum type="arabicPeriod"/>
            </a:pPr>
            <a:r>
              <a:rPr lang="en-US" dirty="0" smtClean="0"/>
              <a:t>In the Label field, enter the word “Accept” and search for the name “Accept Shipment.”</a:t>
            </a:r>
          </a:p>
        </p:txBody>
      </p:sp>
      <p:sp>
        <p:nvSpPr>
          <p:cNvPr id="4" name="Title 3"/>
          <p:cNvSpPr>
            <a:spLocks noGrp="1"/>
          </p:cNvSpPr>
          <p:nvPr>
            <p:ph type="title"/>
          </p:nvPr>
        </p:nvSpPr>
        <p:spPr/>
        <p:txBody>
          <a:bodyPr/>
          <a:lstStyle/>
          <a:p>
            <a:r>
              <a:rPr lang="en-US" dirty="0" smtClean="0"/>
              <a:t>Exercise: Creating Nodes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grpSp>
        <p:nvGrpSpPr>
          <p:cNvPr id="7" name="Group 6"/>
          <p:cNvGrpSpPr/>
          <p:nvPr/>
        </p:nvGrpSpPr>
        <p:grpSpPr>
          <a:xfrm>
            <a:off x="1649817" y="4190689"/>
            <a:ext cx="5775960" cy="1839091"/>
            <a:chOff x="457201" y="1534066"/>
            <a:chExt cx="7934959" cy="2181636"/>
          </a:xfrm>
          <a:effectLst>
            <a:outerShdw blurRad="63500" sx="104000" sy="104000" algn="ctr" rotWithShape="0">
              <a:schemeClr val="tx1">
                <a:alpha val="40000"/>
              </a:schemeClr>
            </a:outerShdw>
          </a:effectLst>
        </p:grpSpPr>
        <p:pic>
          <p:nvPicPr>
            <p:cNvPr id="8" name="Picture 2"/>
            <p:cNvPicPr>
              <a:picLocks noChangeAspect="1" noChangeArrowheads="1"/>
            </p:cNvPicPr>
            <p:nvPr/>
          </p:nvPicPr>
          <p:blipFill>
            <a:blip r:embed="rId3"/>
            <a:srcRect r="-3358"/>
            <a:stretch>
              <a:fillRect/>
            </a:stretch>
          </p:blipFill>
          <p:spPr bwMode="auto">
            <a:xfrm>
              <a:off x="457201" y="1534066"/>
              <a:ext cx="7934959" cy="2181636"/>
            </a:xfrm>
            <a:prstGeom prst="rect">
              <a:avLst/>
            </a:prstGeom>
            <a:noFill/>
            <a:ln w="9525">
              <a:solidFill>
                <a:schemeClr val="accent1">
                  <a:lumMod val="75000"/>
                </a:schemeClr>
              </a:solidFill>
              <a:miter lim="800000"/>
              <a:headEnd/>
              <a:tailEnd/>
            </a:ln>
            <a:effectLst/>
          </p:spPr>
        </p:pic>
        <p:sp>
          <p:nvSpPr>
            <p:cNvPr id="9" name="Rounded Rectangle 8"/>
            <p:cNvSpPr/>
            <p:nvPr/>
          </p:nvSpPr>
          <p:spPr>
            <a:xfrm>
              <a:off x="1117136" y="2523066"/>
              <a:ext cx="2032464" cy="491067"/>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a:stCxn id="9" idx="3"/>
            </p:cNvCxnSpPr>
            <p:nvPr/>
          </p:nvCxnSpPr>
          <p:spPr>
            <a:xfrm flipV="1">
              <a:off x="3149600" y="2341832"/>
              <a:ext cx="3112384" cy="426768"/>
            </a:xfrm>
            <a:prstGeom prst="straightConnector1">
              <a:avLst/>
            </a:prstGeom>
            <a:ln w="57150">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21</a:t>
            </a:fld>
            <a:endParaRPr lang="en-US" dirty="0"/>
          </a:p>
        </p:txBody>
      </p:sp>
      <p:sp>
        <p:nvSpPr>
          <p:cNvPr id="4" name="Title 3"/>
          <p:cNvSpPr>
            <a:spLocks noGrp="1"/>
          </p:cNvSpPr>
          <p:nvPr>
            <p:ph type="title"/>
          </p:nvPr>
        </p:nvSpPr>
        <p:spPr/>
        <p:txBody>
          <a:bodyPr/>
          <a:lstStyle/>
          <a:p>
            <a:r>
              <a:rPr lang="en-US" dirty="0" smtClean="0"/>
              <a:t>Exercise: Connecting Nodes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6" name="Picture 2"/>
          <p:cNvPicPr>
            <a:picLocks noChangeAspect="1" noChangeArrowheads="1"/>
          </p:cNvPicPr>
          <p:nvPr/>
        </p:nvPicPr>
        <p:blipFill>
          <a:blip r:embed="rId3"/>
          <a:srcRect/>
          <a:stretch>
            <a:fillRect/>
          </a:stretch>
        </p:blipFill>
        <p:spPr bwMode="auto">
          <a:xfrm>
            <a:off x="5231219" y="4785372"/>
            <a:ext cx="3657998" cy="1305111"/>
          </a:xfrm>
          <a:prstGeom prst="rect">
            <a:avLst/>
          </a:prstGeom>
          <a:noFill/>
          <a:ln w="9525">
            <a:solidFill>
              <a:schemeClr val="accent1"/>
            </a:solidFill>
            <a:miter lim="800000"/>
            <a:headEnd/>
            <a:tailEnd/>
          </a:ln>
          <a:effectLst/>
        </p:spPr>
      </p:pic>
      <p:sp>
        <p:nvSpPr>
          <p:cNvPr id="12" name="Content Placeholder 2"/>
          <p:cNvSpPr>
            <a:spLocks noGrp="1"/>
          </p:cNvSpPr>
          <p:nvPr>
            <p:ph idx="1"/>
          </p:nvPr>
        </p:nvSpPr>
        <p:spPr>
          <a:xfrm>
            <a:off x="457200" y="1316182"/>
            <a:ext cx="8229600" cy="4007657"/>
          </a:xfrm>
        </p:spPr>
        <p:txBody>
          <a:bodyPr>
            <a:normAutofit/>
          </a:bodyPr>
          <a:lstStyle/>
          <a:p>
            <a:pPr marL="514350" indent="-514350">
              <a:buFont typeface="+mj-lt"/>
              <a:buAutoNum type="arabicPeriod" startAt="4"/>
            </a:pPr>
            <a:r>
              <a:rPr lang="en-US" dirty="0" smtClean="0"/>
              <a:t>Once you have named the first node, create a second node and name it “Unload.”</a:t>
            </a:r>
          </a:p>
          <a:p>
            <a:pPr marL="514350" indent="-514350">
              <a:buFont typeface="+mj-lt"/>
              <a:buAutoNum type="arabicPeriod" startAt="4"/>
            </a:pPr>
            <a:r>
              <a:rPr lang="en-US" dirty="0" smtClean="0"/>
              <a:t>Connect the two nodes.</a:t>
            </a:r>
          </a:p>
          <a:p>
            <a:pPr marL="514350" indent="-514350">
              <a:buFont typeface="+mj-lt"/>
              <a:buAutoNum type="arabicPeriod" startAt="4"/>
            </a:pPr>
            <a:endParaRPr lang="en-US" dirty="0" smtClean="0"/>
          </a:p>
          <a:p>
            <a:pPr marL="514350" indent="-514350"/>
            <a:endParaRPr lang="en-US" dirty="0" smtClean="0"/>
          </a:p>
          <a:p>
            <a:pPr marL="514350" indent="-514350">
              <a:buNone/>
            </a:pPr>
            <a:endParaRPr lang="en-US"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22</a:t>
            </a:fld>
            <a:endParaRPr lang="en-US" dirty="0"/>
          </a:p>
        </p:txBody>
      </p:sp>
      <p:sp>
        <p:nvSpPr>
          <p:cNvPr id="4" name="Title 3"/>
          <p:cNvSpPr>
            <a:spLocks noGrp="1"/>
          </p:cNvSpPr>
          <p:nvPr>
            <p:ph type="title"/>
          </p:nvPr>
        </p:nvSpPr>
        <p:spPr/>
        <p:txBody>
          <a:bodyPr/>
          <a:lstStyle/>
          <a:p>
            <a:r>
              <a:rPr lang="en-US" dirty="0" smtClean="0"/>
              <a:t>Naming a Process Map</a:t>
            </a:r>
            <a:endParaRPr lang="en-US" dirty="0"/>
          </a:p>
        </p:txBody>
      </p:sp>
      <p:sp>
        <p:nvSpPr>
          <p:cNvPr id="5" name="Text Placeholder 4"/>
          <p:cNvSpPr>
            <a:spLocks noGrp="1"/>
          </p:cNvSpPr>
          <p:nvPr>
            <p:ph type="body" sz="quarter" idx="11"/>
          </p:nvPr>
        </p:nvSpPr>
        <p:spPr/>
        <p:txBody>
          <a:bodyPr/>
          <a:lstStyle/>
          <a:p>
            <a:r>
              <a:rPr lang="en-US" dirty="0" smtClean="0"/>
              <a:t>Process Editor </a:t>
            </a:r>
            <a:endParaRPr lang="en-US" dirty="0"/>
          </a:p>
        </p:txBody>
      </p:sp>
      <p:pic>
        <p:nvPicPr>
          <p:cNvPr id="1026" name="Picture 2"/>
          <p:cNvPicPr>
            <a:picLocks noGrp="1" noChangeAspect="1" noChangeArrowheads="1"/>
          </p:cNvPicPr>
          <p:nvPr>
            <p:ph idx="1"/>
          </p:nvPr>
        </p:nvPicPr>
        <p:blipFill>
          <a:blip r:embed="rId3"/>
          <a:srcRect t="31917"/>
          <a:stretch>
            <a:fillRect/>
          </a:stretch>
        </p:blipFill>
        <p:spPr bwMode="auto">
          <a:xfrm>
            <a:off x="2654898" y="3935165"/>
            <a:ext cx="6031902" cy="2083334"/>
          </a:xfrm>
          <a:prstGeom prst="rect">
            <a:avLst/>
          </a:prstGeom>
          <a:noFill/>
          <a:ln w="9525">
            <a:solidFill>
              <a:schemeClr val="accent1"/>
            </a:solidFill>
            <a:miter lim="800000"/>
            <a:headEnd/>
            <a:tailEnd/>
          </a:ln>
          <a:effectLst>
            <a:outerShdw blurRad="63500" sx="104000" sy="104000" algn="ctr" rotWithShape="0">
              <a:schemeClr val="tx1">
                <a:alpha val="40000"/>
              </a:schemeClr>
            </a:outerShdw>
          </a:effectLst>
        </p:spPr>
      </p:pic>
      <p:sp>
        <p:nvSpPr>
          <p:cNvPr id="7" name="Content Placeholder 1"/>
          <p:cNvSpPr txBox="1">
            <a:spLocks/>
          </p:cNvSpPr>
          <p:nvPr/>
        </p:nvSpPr>
        <p:spPr>
          <a:xfrm>
            <a:off x="457200" y="1316039"/>
            <a:ext cx="8229600" cy="2534066"/>
          </a:xfrm>
          <a:prstGeom prst="rect">
            <a:avLst/>
          </a:prstGeom>
        </p:spPr>
        <p:txBody>
          <a:bodyPr vert="horz" lIns="91440" tIns="45720" rIns="91440" bIns="45720" rtlCol="0">
            <a:normAutofit fontScale="92500" lnSpcReduction="10000"/>
          </a:bodyPr>
          <a:lstStyle/>
          <a:p>
            <a:pPr marL="514350" marR="0" lvl="0" indent="-514350" algn="l" defTabSz="457200" rtl="0" eaLnBrk="1" fontAlgn="auto" latinLnBrk="0" hangingPunct="1">
              <a:lnSpc>
                <a:spcPct val="100000"/>
              </a:lnSpc>
              <a:spcBef>
                <a:spcPct val="20000"/>
              </a:spcBef>
              <a:spcAft>
                <a:spcPts val="0"/>
              </a:spcAft>
              <a:buClr>
                <a:schemeClr val="accent6"/>
              </a:buClr>
              <a:buSzTx/>
              <a:buFont typeface="+mj-lt"/>
              <a:buAutoNum type="arabicPeriod"/>
              <a:tabLst/>
              <a:defRPr/>
            </a:pPr>
            <a:r>
              <a:rPr lang="en-US" sz="2800" dirty="0" smtClean="0">
                <a:solidFill>
                  <a:schemeClr val="tx1">
                    <a:lumMod val="75000"/>
                    <a:lumOff val="25000"/>
                  </a:schemeClr>
                </a:solidFill>
                <a:latin typeface="Century Gothic"/>
                <a:cs typeface="Century Gothic"/>
              </a:rPr>
              <a:t>Name: Follow naming convention</a:t>
            </a:r>
          </a:p>
          <a:p>
            <a:pPr marL="971550" lvl="1" indent="-514350">
              <a:spcBef>
                <a:spcPct val="20000"/>
              </a:spcBef>
              <a:buClr>
                <a:schemeClr val="accent6"/>
              </a:buClr>
              <a:buFont typeface="Arial" pitchFamily="34" charset="0"/>
              <a:buChar char="•"/>
              <a:defRPr/>
            </a:pPr>
            <a:r>
              <a:rPr lang="en-US" sz="2800" dirty="0" smtClean="0">
                <a:solidFill>
                  <a:schemeClr val="tx1">
                    <a:lumMod val="75000"/>
                    <a:lumOff val="25000"/>
                  </a:schemeClr>
                </a:solidFill>
                <a:latin typeface="Century Gothic"/>
                <a:cs typeface="Century Gothic"/>
              </a:rPr>
              <a:t>Differentiate yours from QAD standard maps</a:t>
            </a:r>
          </a:p>
          <a:p>
            <a:pPr marL="971550" lvl="1" indent="-514350">
              <a:spcBef>
                <a:spcPct val="20000"/>
              </a:spcBef>
              <a:buClr>
                <a:schemeClr val="accent6"/>
              </a:buClr>
              <a:buFont typeface="Arial" pitchFamily="34" charset="0"/>
              <a:buChar char="•"/>
              <a:defRPr/>
            </a:pPr>
            <a:r>
              <a:rPr lang="en-US" sz="2800" dirty="0" smtClean="0">
                <a:solidFill>
                  <a:schemeClr val="tx1">
                    <a:lumMod val="75000"/>
                    <a:lumOff val="25000"/>
                  </a:schemeClr>
                </a:solidFill>
                <a:latin typeface="Century Gothic"/>
                <a:cs typeface="Century Gothic"/>
              </a:rPr>
              <a:t>Identify your company, department, process</a:t>
            </a:r>
          </a:p>
          <a:p>
            <a:pPr marL="971550" lvl="1" indent="-514350">
              <a:spcBef>
                <a:spcPct val="20000"/>
              </a:spcBef>
              <a:buClr>
                <a:schemeClr val="accent6"/>
              </a:buClr>
              <a:buFont typeface="Arial" pitchFamily="34" charset="0"/>
              <a:buChar char="•"/>
              <a:defRPr/>
            </a:pPr>
            <a:r>
              <a:rPr lang="en-US" sz="2800" dirty="0" smtClean="0">
                <a:solidFill>
                  <a:schemeClr val="tx1">
                    <a:lumMod val="75000"/>
                    <a:lumOff val="25000"/>
                  </a:schemeClr>
                </a:solidFill>
                <a:latin typeface="Century Gothic"/>
                <a:cs typeface="Century Gothic"/>
              </a:rPr>
              <a:t>Do not use spaces – just underscore lines </a:t>
            </a:r>
          </a:p>
        </p:txBody>
      </p:sp>
      <p:sp>
        <p:nvSpPr>
          <p:cNvPr id="18" name="Oval 17"/>
          <p:cNvSpPr/>
          <p:nvPr/>
        </p:nvSpPr>
        <p:spPr>
          <a:xfrm>
            <a:off x="2408835" y="4534447"/>
            <a:ext cx="246063" cy="35083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b="1" dirty="0"/>
              <a:t>1</a:t>
            </a:r>
          </a:p>
        </p:txBody>
      </p:sp>
      <p:sp>
        <p:nvSpPr>
          <p:cNvPr id="21" name="Rounded Rectangle 20"/>
          <p:cNvSpPr/>
          <p:nvPr/>
        </p:nvSpPr>
        <p:spPr>
          <a:xfrm>
            <a:off x="2743200" y="4428460"/>
            <a:ext cx="5638800" cy="3810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608013"/>
            <a:ext cx="8229600" cy="708025"/>
          </a:xfrm>
        </p:spPr>
        <p:txBody>
          <a:bodyPr/>
          <a:lstStyle/>
          <a:p>
            <a:pPr>
              <a:defRPr/>
            </a:pPr>
            <a:r>
              <a:rPr lang="en-US" dirty="0" smtClean="0"/>
              <a:t>Naming Conventions</a:t>
            </a:r>
            <a:endParaRPr lang="en-US" dirty="0"/>
          </a:p>
        </p:txBody>
      </p:sp>
      <p:sp>
        <p:nvSpPr>
          <p:cNvPr id="58372"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C6AEF9A-E882-4F6F-8409-4FD26DF0FB66}" type="slidenum">
              <a:rPr lang="en-US" smtClean="0">
                <a:latin typeface="Century Gothic" pitchFamily="34" charset="0"/>
                <a:cs typeface="Arial" pitchFamily="34" charset="0"/>
              </a:rPr>
              <a:pPr fontAlgn="base">
                <a:spcBef>
                  <a:spcPct val="0"/>
                </a:spcBef>
                <a:spcAft>
                  <a:spcPct val="0"/>
                </a:spcAft>
              </a:pPr>
              <a:t>23</a:t>
            </a:fld>
            <a:endParaRPr lang="en-US" smtClean="0">
              <a:latin typeface="Century Gothic" pitchFamily="34" charset="0"/>
              <a:cs typeface="Arial" pitchFamily="34" charset="0"/>
            </a:endParaRPr>
          </a:p>
        </p:txBody>
      </p:sp>
      <p:pic>
        <p:nvPicPr>
          <p:cNvPr id="58373" name="Picture 2"/>
          <p:cNvPicPr>
            <a:picLocks noChangeAspect="1" noChangeArrowheads="1"/>
          </p:cNvPicPr>
          <p:nvPr/>
        </p:nvPicPr>
        <p:blipFill>
          <a:blip r:embed="rId3"/>
          <a:srcRect/>
          <a:stretch>
            <a:fillRect/>
          </a:stretch>
        </p:blipFill>
        <p:spPr bwMode="auto">
          <a:xfrm>
            <a:off x="814189" y="1725318"/>
            <a:ext cx="7530664" cy="2476023"/>
          </a:xfrm>
          <a:prstGeom prst="rect">
            <a:avLst/>
          </a:prstGeom>
          <a:noFill/>
          <a:ln w="9525">
            <a:solidFill>
              <a:schemeClr val="accent1"/>
            </a:solidFill>
            <a:miter lim="800000"/>
            <a:headEnd/>
            <a:tailEnd/>
          </a:ln>
          <a:effectLst>
            <a:outerShdw blurRad="63500" sx="104000" sy="104000" algn="ctr" rotWithShape="0">
              <a:schemeClr val="tx1">
                <a:alpha val="40000"/>
              </a:schemeClr>
            </a:outerShdw>
          </a:effectLst>
        </p:spPr>
      </p:pic>
      <p:sp>
        <p:nvSpPr>
          <p:cNvPr id="58374" name="Text Placeholder 3"/>
          <p:cNvSpPr>
            <a:spLocks noGrp="1"/>
          </p:cNvSpPr>
          <p:nvPr>
            <p:ph type="body" sz="quarter" idx="11"/>
          </p:nvPr>
        </p:nvSpPr>
        <p:spPr/>
        <p:txBody>
          <a:bodyPr/>
          <a:lstStyle/>
          <a:p>
            <a:r>
              <a:rPr lang="en-US" dirty="0" smtClean="0">
                <a:latin typeface="Century Gothic" pitchFamily="34" charset="0"/>
                <a:cs typeface="Century Gothic" pitchFamily="34" charset="0"/>
              </a:rPr>
              <a:t>Process Editor</a:t>
            </a:r>
          </a:p>
        </p:txBody>
      </p:sp>
      <p:sp>
        <p:nvSpPr>
          <p:cNvPr id="6" name="Rounded Rectangle 5"/>
          <p:cNvSpPr/>
          <p:nvPr/>
        </p:nvSpPr>
        <p:spPr>
          <a:xfrm>
            <a:off x="814189" y="1981200"/>
            <a:ext cx="1497207" cy="423331"/>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2895600" y="4648200"/>
            <a:ext cx="3672751" cy="369332"/>
          </a:xfrm>
          <a:prstGeom prst="rect">
            <a:avLst/>
          </a:prstGeom>
          <a:noFill/>
          <a:ln>
            <a:solidFill>
              <a:schemeClr val="accent2"/>
            </a:solidFill>
          </a:ln>
        </p:spPr>
        <p:txBody>
          <a:bodyPr wrap="square" rtlCol="0">
            <a:spAutoFit/>
          </a:bodyPr>
          <a:lstStyle/>
          <a:p>
            <a:r>
              <a:rPr lang="en-US" dirty="0" smtClean="0"/>
              <a:t>OUR_SALES_ORDER_CREATE</a:t>
            </a:r>
            <a:endParaRPr lang="en-US" dirty="0"/>
          </a:p>
        </p:txBody>
      </p:sp>
      <p:sp>
        <p:nvSpPr>
          <p:cNvPr id="8" name="TextBox 7"/>
          <p:cNvSpPr txBox="1"/>
          <p:nvPr/>
        </p:nvSpPr>
        <p:spPr>
          <a:xfrm>
            <a:off x="2650563" y="5303351"/>
            <a:ext cx="4198576" cy="369332"/>
          </a:xfrm>
          <a:prstGeom prst="rect">
            <a:avLst/>
          </a:prstGeom>
          <a:noFill/>
          <a:ln>
            <a:solidFill>
              <a:schemeClr val="accent2"/>
            </a:solidFill>
          </a:ln>
        </p:spPr>
        <p:txBody>
          <a:bodyPr wrap="square" rtlCol="0">
            <a:spAutoFit/>
          </a:bodyPr>
          <a:lstStyle/>
          <a:p>
            <a:r>
              <a:rPr lang="en-US" dirty="0" smtClean="0"/>
              <a:t>INTERNAL_SALES_ORDER_PRINT</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608013"/>
            <a:ext cx="8229600" cy="708025"/>
          </a:xfrm>
        </p:spPr>
        <p:txBody>
          <a:bodyPr/>
          <a:lstStyle/>
          <a:p>
            <a:pPr>
              <a:defRPr/>
            </a:pPr>
            <a:r>
              <a:rPr lang="en-US" dirty="0" smtClean="0"/>
              <a:t>Naming Conventions</a:t>
            </a:r>
            <a:endParaRPr lang="en-US" dirty="0"/>
          </a:p>
        </p:txBody>
      </p:sp>
      <p:sp>
        <p:nvSpPr>
          <p:cNvPr id="58372"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C6AEF9A-E882-4F6F-8409-4FD26DF0FB66}" type="slidenum">
              <a:rPr lang="en-US" smtClean="0">
                <a:latin typeface="Century Gothic" pitchFamily="34" charset="0"/>
                <a:cs typeface="Arial" pitchFamily="34" charset="0"/>
              </a:rPr>
              <a:pPr fontAlgn="base">
                <a:spcBef>
                  <a:spcPct val="0"/>
                </a:spcBef>
                <a:spcAft>
                  <a:spcPct val="0"/>
                </a:spcAft>
              </a:pPr>
              <a:t>24</a:t>
            </a:fld>
            <a:endParaRPr lang="en-US" smtClean="0">
              <a:latin typeface="Century Gothic" pitchFamily="34" charset="0"/>
              <a:cs typeface="Arial" pitchFamily="34" charset="0"/>
            </a:endParaRPr>
          </a:p>
        </p:txBody>
      </p:sp>
      <p:sp>
        <p:nvSpPr>
          <p:cNvPr id="58374" name="Text Placeholder 3"/>
          <p:cNvSpPr>
            <a:spLocks noGrp="1"/>
          </p:cNvSpPr>
          <p:nvPr>
            <p:ph type="body" sz="quarter" idx="11"/>
          </p:nvPr>
        </p:nvSpPr>
        <p:spPr/>
        <p:txBody>
          <a:bodyPr/>
          <a:lstStyle/>
          <a:p>
            <a:r>
              <a:rPr lang="en-US" dirty="0" smtClean="0">
                <a:latin typeface="Century Gothic" pitchFamily="34" charset="0"/>
                <a:cs typeface="Century Gothic" pitchFamily="34" charset="0"/>
              </a:rPr>
              <a:t>Process Editor</a:t>
            </a:r>
          </a:p>
        </p:txBody>
      </p:sp>
      <p:pic>
        <p:nvPicPr>
          <p:cNvPr id="8194" name="Picture 2"/>
          <p:cNvPicPr>
            <a:picLocks noChangeAspect="1" noChangeArrowheads="1"/>
          </p:cNvPicPr>
          <p:nvPr/>
        </p:nvPicPr>
        <p:blipFill>
          <a:blip r:embed="rId3"/>
          <a:srcRect/>
          <a:stretch>
            <a:fillRect/>
          </a:stretch>
        </p:blipFill>
        <p:spPr bwMode="auto">
          <a:xfrm>
            <a:off x="2383025" y="2445489"/>
            <a:ext cx="3693329" cy="1673756"/>
          </a:xfrm>
          <a:prstGeom prst="rect">
            <a:avLst/>
          </a:prstGeom>
          <a:noFill/>
          <a:ln w="9525">
            <a:noFill/>
            <a:miter lim="800000"/>
            <a:headEnd/>
            <a:tailEnd/>
          </a:ln>
          <a:effectLst>
            <a:outerShdw blurRad="63500" sx="104000" sy="104000" algn="ctr" rotWithShape="0">
              <a:schemeClr val="tx1">
                <a:alpha val="40000"/>
              </a:schemeClr>
            </a:outerShdw>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25</a:t>
            </a:fld>
            <a:endParaRPr lang="en-US" dirty="0"/>
          </a:p>
        </p:txBody>
      </p:sp>
      <p:sp>
        <p:nvSpPr>
          <p:cNvPr id="4" name="Title 3"/>
          <p:cNvSpPr>
            <a:spLocks noGrp="1"/>
          </p:cNvSpPr>
          <p:nvPr>
            <p:ph type="title"/>
          </p:nvPr>
        </p:nvSpPr>
        <p:spPr/>
        <p:txBody>
          <a:bodyPr/>
          <a:lstStyle/>
          <a:p>
            <a:r>
              <a:rPr lang="en-US" dirty="0" smtClean="0"/>
              <a:t>Naming a Process Map</a:t>
            </a:r>
            <a:endParaRPr lang="en-US" dirty="0"/>
          </a:p>
        </p:txBody>
      </p:sp>
      <p:sp>
        <p:nvSpPr>
          <p:cNvPr id="5" name="Text Placeholder 4"/>
          <p:cNvSpPr>
            <a:spLocks noGrp="1"/>
          </p:cNvSpPr>
          <p:nvPr>
            <p:ph type="body" sz="quarter" idx="11"/>
          </p:nvPr>
        </p:nvSpPr>
        <p:spPr/>
        <p:txBody>
          <a:bodyPr/>
          <a:lstStyle/>
          <a:p>
            <a:r>
              <a:rPr lang="en-US" dirty="0" smtClean="0"/>
              <a:t>Process Editor </a:t>
            </a:r>
            <a:endParaRPr lang="en-US" dirty="0"/>
          </a:p>
        </p:txBody>
      </p:sp>
      <p:pic>
        <p:nvPicPr>
          <p:cNvPr id="1026" name="Picture 2"/>
          <p:cNvPicPr>
            <a:picLocks noGrp="1" noChangeAspect="1" noChangeArrowheads="1"/>
          </p:cNvPicPr>
          <p:nvPr>
            <p:ph idx="1"/>
          </p:nvPr>
        </p:nvPicPr>
        <p:blipFill>
          <a:blip r:embed="rId3"/>
          <a:srcRect t="31917"/>
          <a:stretch>
            <a:fillRect/>
          </a:stretch>
        </p:blipFill>
        <p:spPr bwMode="auto">
          <a:xfrm>
            <a:off x="2654898" y="3850105"/>
            <a:ext cx="6031902" cy="2083334"/>
          </a:xfrm>
          <a:prstGeom prst="rect">
            <a:avLst/>
          </a:prstGeom>
          <a:noFill/>
          <a:ln w="9525">
            <a:solidFill>
              <a:schemeClr val="accent1"/>
            </a:solidFill>
            <a:miter lim="800000"/>
            <a:headEnd/>
            <a:tailEnd/>
          </a:ln>
          <a:effectLst>
            <a:outerShdw blurRad="63500" sx="104000" sy="104000" algn="ctr" rotWithShape="0">
              <a:schemeClr val="tx1">
                <a:alpha val="40000"/>
              </a:schemeClr>
            </a:outerShdw>
          </a:effectLst>
        </p:spPr>
      </p:pic>
      <p:sp>
        <p:nvSpPr>
          <p:cNvPr id="7" name="Content Placeholder 1"/>
          <p:cNvSpPr txBox="1">
            <a:spLocks/>
          </p:cNvSpPr>
          <p:nvPr/>
        </p:nvSpPr>
        <p:spPr>
          <a:xfrm>
            <a:off x="457200" y="1316039"/>
            <a:ext cx="8229600" cy="2052232"/>
          </a:xfrm>
          <a:prstGeom prst="rect">
            <a:avLst/>
          </a:prstGeom>
        </p:spPr>
        <p:txBody>
          <a:bodyPr vert="horz" lIns="91440" tIns="45720" rIns="91440" bIns="45720" rtlCol="0">
            <a:normAutofit/>
          </a:bodyPr>
          <a:lstStyle/>
          <a:p>
            <a:pPr marL="514350" marR="0" lvl="0" indent="-514350" algn="l" defTabSz="457200" rtl="0" eaLnBrk="1" fontAlgn="auto" latinLnBrk="0" hangingPunct="1">
              <a:lnSpc>
                <a:spcPct val="100000"/>
              </a:lnSpc>
              <a:spcBef>
                <a:spcPct val="20000"/>
              </a:spcBef>
              <a:spcAft>
                <a:spcPts val="0"/>
              </a:spcAft>
              <a:buClr>
                <a:schemeClr val="accent6"/>
              </a:buClr>
              <a:buSzTx/>
              <a:buFont typeface="+mj-lt"/>
              <a:buAutoNum type="arabicPeriod"/>
              <a:tabLst/>
              <a:defRPr/>
            </a:pPr>
            <a:r>
              <a:rPr lang="en-US" sz="2800" dirty="0" smtClean="0">
                <a:solidFill>
                  <a:schemeClr val="tx1">
                    <a:lumMod val="25000"/>
                    <a:lumOff val="75000"/>
                  </a:schemeClr>
                </a:solidFill>
                <a:latin typeface="Century Gothic"/>
                <a:cs typeface="Century Gothic"/>
              </a:rPr>
              <a:t>Name: Follow naming convention </a:t>
            </a:r>
          </a:p>
          <a:p>
            <a:pPr marL="514350" marR="0" lvl="0" indent="-514350" algn="l" defTabSz="457200" rtl="0" eaLnBrk="1" fontAlgn="auto" latinLnBrk="0" hangingPunct="1">
              <a:lnSpc>
                <a:spcPct val="100000"/>
              </a:lnSpc>
              <a:spcBef>
                <a:spcPct val="20000"/>
              </a:spcBef>
              <a:spcAft>
                <a:spcPts val="0"/>
              </a:spcAft>
              <a:buClr>
                <a:schemeClr val="accent6"/>
              </a:buClr>
              <a:buSzTx/>
              <a:buFont typeface="+mj-lt"/>
              <a:buAutoNum type="arabicPeriod"/>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Title: </a:t>
            </a:r>
            <a:r>
              <a:rPr lang="en-US" sz="2800" dirty="0" smtClean="0">
                <a:solidFill>
                  <a:schemeClr val="tx1">
                    <a:lumMod val="75000"/>
                    <a:lumOff val="25000"/>
                  </a:schemeClr>
                </a:solidFill>
                <a:latin typeface="Century Gothic"/>
                <a:cs typeface="Century Gothic"/>
              </a:rPr>
              <a:t>Provide a map description</a:t>
            </a: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514350" marR="0" lvl="0" indent="-514350" algn="l" defTabSz="457200" rtl="0" eaLnBrk="1" fontAlgn="auto" latinLnBrk="0" hangingPunct="1">
              <a:lnSpc>
                <a:spcPct val="100000"/>
              </a:lnSpc>
              <a:spcBef>
                <a:spcPct val="20000"/>
              </a:spcBef>
              <a:spcAft>
                <a:spcPts val="0"/>
              </a:spcAft>
              <a:buClr>
                <a:schemeClr val="accent6"/>
              </a:buClr>
              <a:buSzTx/>
              <a:buFont typeface="+mj-lt"/>
              <a:buAutoNum type="arabicPeriod"/>
              <a:tabLst/>
              <a:defRPr/>
            </a:pPr>
            <a:r>
              <a:rPr lang="en-US" sz="2800" dirty="0" smtClean="0">
                <a:solidFill>
                  <a:schemeClr val="tx1">
                    <a:lumMod val="75000"/>
                    <a:lumOff val="25000"/>
                  </a:schemeClr>
                </a:solidFill>
                <a:latin typeface="Century Gothic"/>
                <a:cs typeface="Century Gothic"/>
              </a:rPr>
              <a:t>Owner: Enter an owner ID </a:t>
            </a: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6" name="Oval 15"/>
          <p:cNvSpPr/>
          <p:nvPr/>
        </p:nvSpPr>
        <p:spPr>
          <a:xfrm>
            <a:off x="2408835" y="5012218"/>
            <a:ext cx="244475" cy="35083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b="1" dirty="0"/>
              <a:t>2</a:t>
            </a:r>
          </a:p>
        </p:txBody>
      </p:sp>
      <p:sp>
        <p:nvSpPr>
          <p:cNvPr id="19" name="Rounded Rectangle 18"/>
          <p:cNvSpPr/>
          <p:nvPr/>
        </p:nvSpPr>
        <p:spPr>
          <a:xfrm>
            <a:off x="2743200" y="4876800"/>
            <a:ext cx="5638800" cy="4572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3" name="Group 12"/>
          <p:cNvGrpSpPr/>
          <p:nvPr/>
        </p:nvGrpSpPr>
        <p:grpSpPr>
          <a:xfrm>
            <a:off x="2408835" y="5410200"/>
            <a:ext cx="3153765" cy="462894"/>
            <a:chOff x="2408835" y="5410200"/>
            <a:chExt cx="3153765" cy="462894"/>
          </a:xfrm>
        </p:grpSpPr>
        <p:sp>
          <p:nvSpPr>
            <p:cNvPr id="17" name="Oval 16"/>
            <p:cNvSpPr/>
            <p:nvPr/>
          </p:nvSpPr>
          <p:spPr>
            <a:xfrm>
              <a:off x="2408835" y="5522257"/>
              <a:ext cx="246063" cy="350837"/>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b="1" dirty="0"/>
                <a:t>3</a:t>
              </a:r>
            </a:p>
          </p:txBody>
        </p:sp>
        <p:sp>
          <p:nvSpPr>
            <p:cNvPr id="20" name="Rounded Rectangle 19"/>
            <p:cNvSpPr/>
            <p:nvPr/>
          </p:nvSpPr>
          <p:spPr>
            <a:xfrm>
              <a:off x="2743200" y="5410200"/>
              <a:ext cx="2819400" cy="4572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608013"/>
            <a:ext cx="8229600" cy="708025"/>
          </a:xfrm>
        </p:spPr>
        <p:txBody>
          <a:bodyPr/>
          <a:lstStyle/>
          <a:p>
            <a:pPr>
              <a:defRPr/>
            </a:pPr>
            <a:r>
              <a:rPr lang="en-US" dirty="0" smtClean="0"/>
              <a:t>Saving a Process Map</a:t>
            </a:r>
            <a:endParaRPr lang="en-US" dirty="0"/>
          </a:p>
        </p:txBody>
      </p:sp>
      <p:sp>
        <p:nvSpPr>
          <p:cNvPr id="58372"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C6AEF9A-E882-4F6F-8409-4FD26DF0FB66}" type="slidenum">
              <a:rPr lang="en-US" smtClean="0">
                <a:latin typeface="Century Gothic" pitchFamily="34" charset="0"/>
                <a:cs typeface="Arial" pitchFamily="34" charset="0"/>
              </a:rPr>
              <a:pPr fontAlgn="base">
                <a:spcBef>
                  <a:spcPct val="0"/>
                </a:spcBef>
                <a:spcAft>
                  <a:spcPct val="0"/>
                </a:spcAft>
              </a:pPr>
              <a:t>26</a:t>
            </a:fld>
            <a:endParaRPr lang="en-US" smtClean="0">
              <a:latin typeface="Century Gothic" pitchFamily="34" charset="0"/>
              <a:cs typeface="Arial" pitchFamily="34" charset="0"/>
            </a:endParaRPr>
          </a:p>
        </p:txBody>
      </p:sp>
      <p:sp>
        <p:nvSpPr>
          <p:cNvPr id="58374" name="Text Placeholder 3"/>
          <p:cNvSpPr>
            <a:spLocks noGrp="1"/>
          </p:cNvSpPr>
          <p:nvPr>
            <p:ph type="body" sz="quarter" idx="11"/>
          </p:nvPr>
        </p:nvSpPr>
        <p:spPr/>
        <p:txBody>
          <a:bodyPr/>
          <a:lstStyle/>
          <a:p>
            <a:r>
              <a:rPr lang="en-US" dirty="0" smtClean="0">
                <a:latin typeface="Century Gothic" pitchFamily="34" charset="0"/>
                <a:cs typeface="Century Gothic" pitchFamily="34" charset="0"/>
              </a:rPr>
              <a:t>Process Editor</a:t>
            </a:r>
          </a:p>
        </p:txBody>
      </p:sp>
      <p:pic>
        <p:nvPicPr>
          <p:cNvPr id="9218" name="Picture 2"/>
          <p:cNvPicPr>
            <a:picLocks noChangeAspect="1" noChangeArrowheads="1"/>
          </p:cNvPicPr>
          <p:nvPr/>
        </p:nvPicPr>
        <p:blipFill>
          <a:blip r:embed="rId3"/>
          <a:srcRect/>
          <a:stretch>
            <a:fillRect/>
          </a:stretch>
        </p:blipFill>
        <p:spPr bwMode="auto">
          <a:xfrm>
            <a:off x="609600" y="1600200"/>
            <a:ext cx="8215920" cy="3492241"/>
          </a:xfrm>
          <a:prstGeom prst="rect">
            <a:avLst/>
          </a:prstGeom>
          <a:noFill/>
          <a:ln w="9525">
            <a:noFill/>
            <a:miter lim="800000"/>
            <a:headEnd/>
            <a:tailEnd/>
          </a:ln>
          <a:effectLst>
            <a:outerShdw blurRad="63500" sx="104000" sy="104000" algn="ctr" rotWithShape="0">
              <a:schemeClr val="tx1">
                <a:alpha val="40000"/>
              </a:schemeClr>
            </a:outerShdw>
          </a:effectLst>
        </p:spPr>
      </p:pic>
      <p:sp>
        <p:nvSpPr>
          <p:cNvPr id="7" name="Rounded Rectangle 6"/>
          <p:cNvSpPr/>
          <p:nvPr/>
        </p:nvSpPr>
        <p:spPr>
          <a:xfrm>
            <a:off x="4419600" y="1447800"/>
            <a:ext cx="626635" cy="5334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27</a:t>
            </a:fld>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Click on cell to make a node</a:t>
            </a:r>
          </a:p>
          <a:p>
            <a:pPr marL="514350" indent="-514350">
              <a:buFont typeface="+mj-lt"/>
              <a:buAutoNum type="arabicPeriod"/>
            </a:pPr>
            <a:r>
              <a:rPr lang="en-US" dirty="0" smtClean="0"/>
              <a:t>Name the node - search for existing label</a:t>
            </a:r>
          </a:p>
          <a:p>
            <a:pPr marL="514350" indent="-514350">
              <a:buFont typeface="+mj-lt"/>
              <a:buAutoNum type="arabicPeriod"/>
            </a:pPr>
            <a:r>
              <a:rPr lang="en-US" dirty="0" smtClean="0"/>
              <a:t>Create a second node &amp; name it using Process Label Maintenance</a:t>
            </a:r>
          </a:p>
          <a:p>
            <a:pPr marL="514350" indent="-514350">
              <a:buFont typeface="+mj-lt"/>
              <a:buAutoNum type="arabicPeriod"/>
            </a:pPr>
            <a:r>
              <a:rPr lang="en-US" dirty="0" smtClean="0"/>
              <a:t>Connect the nodes</a:t>
            </a:r>
          </a:p>
          <a:p>
            <a:pPr marL="514350" indent="-514350">
              <a:buFont typeface="+mj-lt"/>
              <a:buAutoNum type="arabicPeriod"/>
            </a:pPr>
            <a:r>
              <a:rPr lang="en-US" dirty="0" smtClean="0"/>
              <a:t>Name the map</a:t>
            </a:r>
          </a:p>
          <a:p>
            <a:pPr marL="514350" indent="-514350">
              <a:buFont typeface="+mj-lt"/>
              <a:buAutoNum type="arabicPeriod"/>
            </a:pPr>
            <a:r>
              <a:rPr lang="en-US" dirty="0" smtClean="0"/>
              <a:t>Save the map</a:t>
            </a:r>
          </a:p>
        </p:txBody>
      </p:sp>
      <p:sp>
        <p:nvSpPr>
          <p:cNvPr id="4" name="Title 3"/>
          <p:cNvSpPr>
            <a:spLocks noGrp="1"/>
          </p:cNvSpPr>
          <p:nvPr>
            <p:ph type="title"/>
          </p:nvPr>
        </p:nvSpPr>
        <p:spPr/>
        <p:txBody>
          <a:bodyPr/>
          <a:lstStyle/>
          <a:p>
            <a:r>
              <a:rPr lang="en-US" dirty="0" smtClean="0"/>
              <a:t>How to Create a Simple Process Map</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28</a:t>
            </a:fld>
            <a:endParaRPr lang="en-US" dirty="0"/>
          </a:p>
        </p:txBody>
      </p:sp>
      <p:sp>
        <p:nvSpPr>
          <p:cNvPr id="3" name="Content Placeholder 2"/>
          <p:cNvSpPr>
            <a:spLocks noGrp="1"/>
          </p:cNvSpPr>
          <p:nvPr>
            <p:ph idx="1"/>
          </p:nvPr>
        </p:nvSpPr>
        <p:spPr/>
        <p:txBody>
          <a:bodyPr/>
          <a:lstStyle/>
          <a:p>
            <a:r>
              <a:rPr lang="en-US" dirty="0" smtClean="0"/>
              <a:t>Create nodes and name them with:</a:t>
            </a:r>
          </a:p>
          <a:p>
            <a:pPr lvl="1"/>
            <a:r>
              <a:rPr lang="en-US" dirty="0" smtClean="0"/>
              <a:t>Existing label</a:t>
            </a:r>
          </a:p>
          <a:p>
            <a:pPr lvl="1"/>
            <a:r>
              <a:rPr lang="en-US" dirty="0" smtClean="0"/>
              <a:t>New name created with a key in Process Label Maintenance</a:t>
            </a:r>
          </a:p>
          <a:p>
            <a:r>
              <a:rPr lang="en-US" dirty="0" smtClean="0"/>
              <a:t>Connect nodes</a:t>
            </a:r>
          </a:p>
          <a:p>
            <a:r>
              <a:rPr lang="en-US" dirty="0" smtClean="0"/>
              <a:t>Name and save map</a:t>
            </a:r>
          </a:p>
          <a:p>
            <a:endParaRPr lang="en-US" dirty="0"/>
          </a:p>
        </p:txBody>
      </p:sp>
      <p:sp>
        <p:nvSpPr>
          <p:cNvPr id="4" name="Title 3"/>
          <p:cNvSpPr>
            <a:spLocks noGrp="1"/>
          </p:cNvSpPr>
          <p:nvPr>
            <p:ph type="title"/>
          </p:nvPr>
        </p:nvSpPr>
        <p:spPr/>
        <p:txBody>
          <a:bodyPr/>
          <a:lstStyle/>
          <a:p>
            <a:r>
              <a:rPr lang="en-US" dirty="0" smtClean="0"/>
              <a:t>Summary</a:t>
            </a:r>
            <a:endParaRPr lang="en-US" dirty="0"/>
          </a:p>
        </p:txBody>
      </p:sp>
      <p:sp>
        <p:nvSpPr>
          <p:cNvPr id="5" name="Text Placeholder 4"/>
          <p:cNvSpPr>
            <a:spLocks noGrp="1"/>
          </p:cNvSpPr>
          <p:nvPr>
            <p:ph type="body" sz="quarter" idx="11"/>
          </p:nvPr>
        </p:nvSpPr>
        <p:spPr/>
        <p:txBody>
          <a:bodyPr/>
          <a:lstStyle/>
          <a:p>
            <a:r>
              <a:rPr lang="en-US" dirty="0" smtClean="0"/>
              <a:t>Process Editor Training</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29</a:t>
            </a:fld>
            <a:endParaRPr lang="en-US" dirty="0"/>
          </a:p>
        </p:txBody>
      </p:sp>
      <p:sp>
        <p:nvSpPr>
          <p:cNvPr id="3" name="Content Placeholder 2"/>
          <p:cNvSpPr>
            <a:spLocks noGrp="1"/>
          </p:cNvSpPr>
          <p:nvPr>
            <p:ph idx="1"/>
          </p:nvPr>
        </p:nvSpPr>
        <p:spPr/>
        <p:txBody>
          <a:bodyPr/>
          <a:lstStyle/>
          <a:p>
            <a:pPr marL="514350" indent="-514350">
              <a:buNone/>
            </a:pPr>
            <a:r>
              <a:rPr lang="en-US" dirty="0" smtClean="0"/>
              <a:t>How do you ...</a:t>
            </a:r>
          </a:p>
          <a:p>
            <a:pPr marL="514350" indent="-514350">
              <a:buFont typeface="+mj-lt"/>
              <a:buAutoNum type="arabicPeriod"/>
            </a:pPr>
            <a:r>
              <a:rPr lang="en-US" dirty="0" smtClean="0"/>
              <a:t>... open the Process Editor?</a:t>
            </a:r>
          </a:p>
          <a:p>
            <a:pPr marL="514350" indent="-514350">
              <a:buFont typeface="+mj-lt"/>
              <a:buAutoNum type="arabicPeriod"/>
            </a:pPr>
            <a:r>
              <a:rPr lang="en-US" dirty="0" smtClean="0"/>
              <a:t>... create a node? </a:t>
            </a:r>
          </a:p>
          <a:p>
            <a:pPr marL="514350" indent="-514350">
              <a:buFont typeface="+mj-lt"/>
              <a:buAutoNum type="arabicPeriod"/>
            </a:pPr>
            <a:r>
              <a:rPr lang="en-US" dirty="0" smtClean="0"/>
              <a:t>... search for an existing name/label for a node?</a:t>
            </a:r>
          </a:p>
          <a:p>
            <a:pPr marL="514350" indent="-514350">
              <a:buFont typeface="+mj-lt"/>
              <a:buAutoNum type="arabicPeriod"/>
            </a:pPr>
            <a:r>
              <a:rPr lang="en-US" dirty="0" smtClean="0"/>
              <a:t>... create a new name/label for a node? </a:t>
            </a:r>
          </a:p>
          <a:p>
            <a:pPr marL="514350" indent="-514350">
              <a:buFont typeface="+mj-lt"/>
              <a:buAutoNum type="arabicPeriod"/>
            </a:pPr>
            <a:r>
              <a:rPr lang="en-US" dirty="0" smtClean="0"/>
              <a:t>... connect two nodes?</a:t>
            </a:r>
          </a:p>
          <a:p>
            <a:pPr marL="514350" indent="-514350">
              <a:buFont typeface="+mj-lt"/>
              <a:buAutoNum type="arabicPeriod"/>
            </a:pPr>
            <a:r>
              <a:rPr lang="en-US" dirty="0" smtClean="0"/>
              <a:t>... name a map?</a:t>
            </a:r>
          </a:p>
          <a:p>
            <a:pPr marL="514350" indent="-514350">
              <a:buFont typeface="+mj-lt"/>
              <a:buAutoNum type="arabicPeriod"/>
            </a:pPr>
            <a:r>
              <a:rPr lang="en-US" dirty="0" smtClean="0"/>
              <a:t>... save a map?</a:t>
            </a:r>
          </a:p>
          <a:p>
            <a:endParaRPr lang="en-US" dirty="0"/>
          </a:p>
        </p:txBody>
      </p:sp>
      <p:sp>
        <p:nvSpPr>
          <p:cNvPr id="4" name="Title 3"/>
          <p:cNvSpPr>
            <a:spLocks noGrp="1"/>
          </p:cNvSpPr>
          <p:nvPr>
            <p:ph type="title"/>
          </p:nvPr>
        </p:nvSpPr>
        <p:spPr/>
        <p:txBody>
          <a:bodyPr/>
          <a:lstStyle/>
          <a:p>
            <a:r>
              <a:rPr lang="en-US" dirty="0" smtClean="0"/>
              <a:t>Review (Quiz)</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4" name="Title 3"/>
          <p:cNvSpPr>
            <a:spLocks noGrp="1"/>
          </p:cNvSpPr>
          <p:nvPr>
            <p:ph type="title"/>
          </p:nvPr>
        </p:nvSpPr>
        <p:spPr/>
        <p:txBody>
          <a:bodyPr/>
          <a:lstStyle/>
          <a:p>
            <a:r>
              <a:rPr lang="en-US" dirty="0" smtClean="0"/>
              <a:t>Demo: How to Create Simple Map</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3074" name="Picture 2"/>
          <p:cNvPicPr>
            <a:picLocks noChangeAspect="1" noChangeArrowheads="1"/>
          </p:cNvPicPr>
          <p:nvPr/>
        </p:nvPicPr>
        <p:blipFill>
          <a:blip r:embed="rId3"/>
          <a:srcRect r="27791"/>
          <a:stretch>
            <a:fillRect/>
          </a:stretch>
        </p:blipFill>
        <p:spPr bwMode="auto">
          <a:xfrm>
            <a:off x="571993" y="1719880"/>
            <a:ext cx="8114807" cy="3995119"/>
          </a:xfrm>
          <a:prstGeom prst="rect">
            <a:avLst/>
          </a:prstGeom>
          <a:noFill/>
          <a:ln w="9525">
            <a:noFill/>
            <a:miter lim="800000"/>
            <a:headEnd/>
            <a:tailEnd/>
          </a:ln>
          <a:effectLst>
            <a:outerShdw blurRad="63500" sx="104000" sy="104000" algn="ctr" rotWithShape="0">
              <a:schemeClr val="tx1">
                <a:alpha val="40000"/>
              </a:schemeClr>
            </a:outerShdw>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30</a:t>
            </a:fld>
            <a:endParaRPr lang="en-US" dirty="0"/>
          </a:p>
        </p:txBody>
      </p:sp>
      <p:sp>
        <p:nvSpPr>
          <p:cNvPr id="3" name="Content Placeholder 2"/>
          <p:cNvSpPr>
            <a:spLocks noGrp="1"/>
          </p:cNvSpPr>
          <p:nvPr>
            <p:ph idx="1"/>
          </p:nvPr>
        </p:nvSpPr>
        <p:spPr/>
        <p:txBody>
          <a:bodyPr>
            <a:normAutofit lnSpcReduction="10000"/>
          </a:bodyPr>
          <a:lstStyle/>
          <a:p>
            <a:pPr marL="514350" indent="-514350">
              <a:buFont typeface="+mj-lt"/>
              <a:buAutoNum type="arabicPeriod"/>
            </a:pPr>
            <a:r>
              <a:rPr lang="en-US" dirty="0" smtClean="0"/>
              <a:t>Open the Process Editor from the Admin menu.</a:t>
            </a:r>
          </a:p>
          <a:p>
            <a:pPr marL="514350" indent="-514350">
              <a:buFont typeface="+mj-lt"/>
              <a:buAutoNum type="arabicPeriod"/>
            </a:pPr>
            <a:r>
              <a:rPr lang="en-US" dirty="0" smtClean="0"/>
              <a:t>To create a node, click on a cell.</a:t>
            </a:r>
          </a:p>
          <a:p>
            <a:pPr marL="514350" indent="-514350">
              <a:buFont typeface="+mj-lt"/>
              <a:buAutoNum type="arabicPeriod"/>
            </a:pPr>
            <a:r>
              <a:rPr lang="en-US" dirty="0" smtClean="0"/>
              <a:t>Search for an existing name/label in Node Properties in the Label field. Type the desired name and use the down arrow on the keyboard to see the available list of similar names.</a:t>
            </a:r>
          </a:p>
          <a:p>
            <a:pPr marL="514350" indent="-514350">
              <a:buFont typeface="+mj-lt"/>
              <a:buAutoNum type="arabicPeriod"/>
            </a:pPr>
            <a:r>
              <a:rPr lang="en-US" dirty="0" smtClean="0"/>
              <a:t>To create a new name, either type it in the Label field or use Process Label Maintenance to create a name key.</a:t>
            </a:r>
          </a:p>
          <a:p>
            <a:endParaRPr lang="en-US" dirty="0"/>
          </a:p>
        </p:txBody>
      </p:sp>
      <p:sp>
        <p:nvSpPr>
          <p:cNvPr id="4" name="Title 3"/>
          <p:cNvSpPr>
            <a:spLocks noGrp="1"/>
          </p:cNvSpPr>
          <p:nvPr>
            <p:ph type="title"/>
          </p:nvPr>
        </p:nvSpPr>
        <p:spPr/>
        <p:txBody>
          <a:bodyPr/>
          <a:lstStyle/>
          <a:p>
            <a:r>
              <a:rPr lang="en-US" dirty="0" smtClean="0"/>
              <a:t>Answers: How to Create Simple Map</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31</a:t>
            </a:fld>
            <a:endParaRPr lang="en-US" dirty="0"/>
          </a:p>
        </p:txBody>
      </p:sp>
      <p:sp>
        <p:nvSpPr>
          <p:cNvPr id="3" name="Content Placeholder 2"/>
          <p:cNvSpPr>
            <a:spLocks noGrp="1"/>
          </p:cNvSpPr>
          <p:nvPr>
            <p:ph idx="1"/>
          </p:nvPr>
        </p:nvSpPr>
        <p:spPr/>
        <p:txBody>
          <a:bodyPr/>
          <a:lstStyle/>
          <a:p>
            <a:pPr marL="514350" indent="-514350">
              <a:buFont typeface="+mj-lt"/>
              <a:buAutoNum type="arabicPeriod" startAt="5"/>
            </a:pPr>
            <a:r>
              <a:rPr lang="en-US" dirty="0" smtClean="0"/>
              <a:t>To connect nodes, click the first node, press the Shift key, click the second node, and release the Shift key.</a:t>
            </a:r>
          </a:p>
          <a:p>
            <a:pPr marL="514350" indent="-514350">
              <a:buFont typeface="+mj-lt"/>
              <a:buAutoNum type="arabicPeriod" startAt="5"/>
            </a:pPr>
            <a:r>
              <a:rPr lang="en-US" dirty="0" smtClean="0"/>
              <a:t>To name a map, type it in the Name field following the naming convention and using underscore lines instead of blanks. Optionally, enter a title and owner.</a:t>
            </a:r>
          </a:p>
          <a:p>
            <a:pPr marL="514350" indent="-514350">
              <a:buFont typeface="+mj-lt"/>
              <a:buAutoNum type="arabicPeriod" startAt="5"/>
            </a:pPr>
            <a:r>
              <a:rPr lang="en-US" dirty="0" smtClean="0"/>
              <a:t>To save a map, click the Save button in the upper left section of the screen.</a:t>
            </a:r>
            <a:endParaRPr lang="en-US" dirty="0"/>
          </a:p>
        </p:txBody>
      </p:sp>
      <p:sp>
        <p:nvSpPr>
          <p:cNvPr id="4" name="Title 3"/>
          <p:cNvSpPr>
            <a:spLocks noGrp="1"/>
          </p:cNvSpPr>
          <p:nvPr>
            <p:ph type="title"/>
          </p:nvPr>
        </p:nvSpPr>
        <p:spPr>
          <a:xfrm>
            <a:off x="457200" y="607452"/>
            <a:ext cx="8229600" cy="708730"/>
          </a:xfrm>
        </p:spPr>
        <p:txBody>
          <a:bodyPr/>
          <a:lstStyle/>
          <a:p>
            <a:r>
              <a:rPr lang="en-US" dirty="0" smtClean="0"/>
              <a:t>How to Create a Simple Map</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32</a:t>
            </a:fld>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Add a third node to the map you started and label it “Move to Hold Area.” </a:t>
            </a:r>
          </a:p>
          <a:p>
            <a:pPr marL="514350" indent="-514350">
              <a:buFont typeface="+mj-lt"/>
              <a:buAutoNum type="arabicPeriod"/>
            </a:pPr>
            <a:r>
              <a:rPr lang="en-US" dirty="0" smtClean="0"/>
              <a:t>Connect the second and third nodes.</a:t>
            </a:r>
          </a:p>
          <a:p>
            <a:pPr marL="514350" indent="-514350">
              <a:buFont typeface="+mj-lt"/>
              <a:buAutoNum type="arabicPeriod"/>
            </a:pPr>
            <a:r>
              <a:rPr lang="en-US" dirty="0" smtClean="0"/>
              <a:t>Name and save the map.</a:t>
            </a:r>
          </a:p>
        </p:txBody>
      </p:sp>
      <p:sp>
        <p:nvSpPr>
          <p:cNvPr id="4" name="Title 3"/>
          <p:cNvSpPr>
            <a:spLocks noGrp="1"/>
          </p:cNvSpPr>
          <p:nvPr>
            <p:ph type="title"/>
          </p:nvPr>
        </p:nvSpPr>
        <p:spPr/>
        <p:txBody>
          <a:bodyPr/>
          <a:lstStyle/>
          <a:p>
            <a:r>
              <a:rPr lang="en-US" dirty="0" smtClean="0"/>
              <a:t>Assignment</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lstStyle/>
          <a:p>
            <a:r>
              <a:rPr lang="en-US" dirty="0" smtClean="0"/>
              <a:t>Nodes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1026" name="Picture 2"/>
          <p:cNvPicPr>
            <a:picLocks noChangeAspect="1" noChangeArrowheads="1"/>
          </p:cNvPicPr>
          <p:nvPr/>
        </p:nvPicPr>
        <p:blipFill>
          <a:blip r:embed="rId3"/>
          <a:srcRect/>
          <a:stretch>
            <a:fillRect/>
          </a:stretch>
        </p:blipFill>
        <p:spPr bwMode="auto">
          <a:xfrm>
            <a:off x="1807535" y="1361519"/>
            <a:ext cx="5736265" cy="4710669"/>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533400" y="1447800"/>
            <a:ext cx="7781260" cy="4459119"/>
          </a:xfrm>
          <a:prstGeom prst="rect">
            <a:avLst/>
          </a:prstGeom>
          <a:noFill/>
          <a:ln w="9525">
            <a:noFill/>
            <a:miter lim="800000"/>
            <a:headEnd/>
            <a:tailEnd/>
          </a:ln>
          <a:effectLst>
            <a:outerShdw blurRad="63500" sx="104000" sy="104000" algn="ctr" rotWithShape="0">
              <a:schemeClr val="tx1">
                <a:alpha val="40000"/>
              </a:schemeClr>
            </a:outerShdw>
          </a:effectLst>
        </p:spPr>
      </p:pic>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Node Names (Labels)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7" name="Rounded Rectangle 6"/>
          <p:cNvSpPr/>
          <p:nvPr/>
        </p:nvSpPr>
        <p:spPr>
          <a:xfrm>
            <a:off x="533400" y="4343400"/>
            <a:ext cx="2895600" cy="6096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Arrow Connector 9"/>
          <p:cNvCxnSpPr/>
          <p:nvPr/>
        </p:nvCxnSpPr>
        <p:spPr>
          <a:xfrm>
            <a:off x="1066803" y="3108958"/>
            <a:ext cx="423330" cy="243825"/>
          </a:xfrm>
          <a:prstGeom prst="straightConnector1">
            <a:avLst/>
          </a:prstGeom>
          <a:ln w="57150">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4" name="Title 3"/>
          <p:cNvSpPr>
            <a:spLocks noGrp="1"/>
          </p:cNvSpPr>
          <p:nvPr>
            <p:ph type="title"/>
          </p:nvPr>
        </p:nvSpPr>
        <p:spPr/>
        <p:txBody>
          <a:bodyPr/>
          <a:lstStyle/>
          <a:p>
            <a:r>
              <a:rPr lang="en-US" dirty="0" smtClean="0"/>
              <a:t>Node Names (Labels)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1026" name="Picture 2"/>
          <p:cNvPicPr>
            <a:picLocks noChangeAspect="1" noChangeArrowheads="1"/>
          </p:cNvPicPr>
          <p:nvPr/>
        </p:nvPicPr>
        <p:blipFill>
          <a:blip r:embed="rId3"/>
          <a:srcRect/>
          <a:stretch>
            <a:fillRect/>
          </a:stretch>
        </p:blipFill>
        <p:spPr bwMode="auto">
          <a:xfrm>
            <a:off x="457200" y="1601924"/>
            <a:ext cx="8229600" cy="1507036"/>
          </a:xfrm>
          <a:prstGeom prst="rect">
            <a:avLst/>
          </a:prstGeom>
          <a:noFill/>
          <a:ln w="9525">
            <a:solidFill>
              <a:schemeClr val="accent1">
                <a:lumMod val="75000"/>
              </a:schemeClr>
            </a:solidFill>
            <a:miter lim="800000"/>
            <a:headEnd/>
            <a:tailEnd/>
          </a:ln>
          <a:effectLst>
            <a:outerShdw blurRad="63500" sx="104000" sy="104000" algn="ctr" rotWithShape="0">
              <a:schemeClr val="tx1">
                <a:alpha val="40000"/>
              </a:schemeClr>
            </a:outerShdw>
          </a:effectLst>
        </p:spPr>
      </p:pic>
      <p:pic>
        <p:nvPicPr>
          <p:cNvPr id="1027" name="Picture 3"/>
          <p:cNvPicPr>
            <a:picLocks noChangeAspect="1" noChangeArrowheads="1"/>
          </p:cNvPicPr>
          <p:nvPr/>
        </p:nvPicPr>
        <p:blipFill>
          <a:blip r:embed="rId4"/>
          <a:srcRect/>
          <a:stretch>
            <a:fillRect/>
          </a:stretch>
        </p:blipFill>
        <p:spPr bwMode="auto">
          <a:xfrm>
            <a:off x="1066801" y="3505201"/>
            <a:ext cx="3518116" cy="914400"/>
          </a:xfrm>
          <a:prstGeom prst="rect">
            <a:avLst/>
          </a:prstGeom>
          <a:noFill/>
          <a:ln w="9525">
            <a:solidFill>
              <a:schemeClr val="accent1">
                <a:lumMod val="75000"/>
              </a:schemeClr>
            </a:solidFill>
            <a:miter lim="800000"/>
            <a:headEnd/>
            <a:tailEnd/>
          </a:ln>
          <a:effectLst/>
        </p:spPr>
      </p:pic>
      <p:sp>
        <p:nvSpPr>
          <p:cNvPr id="9" name="Rounded Rectangle 8"/>
          <p:cNvSpPr/>
          <p:nvPr/>
        </p:nvSpPr>
        <p:spPr>
          <a:xfrm>
            <a:off x="236620" y="2590799"/>
            <a:ext cx="1768290" cy="518162"/>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ed Rectangle 10"/>
          <p:cNvSpPr/>
          <p:nvPr/>
        </p:nvSpPr>
        <p:spPr>
          <a:xfrm>
            <a:off x="964738" y="3352783"/>
            <a:ext cx="3670977" cy="1286951"/>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4" name="Title 3"/>
          <p:cNvSpPr>
            <a:spLocks noGrp="1"/>
          </p:cNvSpPr>
          <p:nvPr>
            <p:ph type="title"/>
          </p:nvPr>
        </p:nvSpPr>
        <p:spPr/>
        <p:txBody>
          <a:bodyPr/>
          <a:lstStyle/>
          <a:p>
            <a:r>
              <a:rPr lang="en-US" dirty="0" smtClean="0"/>
              <a:t>Node Names (Labels)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grpSp>
        <p:nvGrpSpPr>
          <p:cNvPr id="9" name="Group 8"/>
          <p:cNvGrpSpPr/>
          <p:nvPr/>
        </p:nvGrpSpPr>
        <p:grpSpPr>
          <a:xfrm>
            <a:off x="457201" y="1534066"/>
            <a:ext cx="7934959" cy="2181636"/>
            <a:chOff x="457201" y="1534066"/>
            <a:chExt cx="7934959" cy="2181636"/>
          </a:xfrm>
          <a:effectLst>
            <a:outerShdw blurRad="63500" sx="104000" sy="104000" algn="ctr" rotWithShape="0">
              <a:schemeClr val="tx1">
                <a:alpha val="40000"/>
              </a:schemeClr>
            </a:outerShdw>
          </a:effectLst>
        </p:grpSpPr>
        <p:pic>
          <p:nvPicPr>
            <p:cNvPr id="2050" name="Picture 2"/>
            <p:cNvPicPr>
              <a:picLocks noChangeAspect="1" noChangeArrowheads="1"/>
            </p:cNvPicPr>
            <p:nvPr/>
          </p:nvPicPr>
          <p:blipFill>
            <a:blip r:embed="rId3"/>
            <a:srcRect r="-3358"/>
            <a:stretch>
              <a:fillRect/>
            </a:stretch>
          </p:blipFill>
          <p:spPr bwMode="auto">
            <a:xfrm>
              <a:off x="457201" y="1534066"/>
              <a:ext cx="7934959" cy="2181636"/>
            </a:xfrm>
            <a:prstGeom prst="rect">
              <a:avLst/>
            </a:prstGeom>
            <a:noFill/>
            <a:ln w="9525">
              <a:solidFill>
                <a:schemeClr val="accent1">
                  <a:lumMod val="75000"/>
                </a:schemeClr>
              </a:solidFill>
              <a:miter lim="800000"/>
              <a:headEnd/>
              <a:tailEnd/>
            </a:ln>
            <a:effectLst/>
          </p:spPr>
        </p:pic>
        <p:sp>
          <p:nvSpPr>
            <p:cNvPr id="6" name="Rounded Rectangle 5"/>
            <p:cNvSpPr/>
            <p:nvPr/>
          </p:nvSpPr>
          <p:spPr>
            <a:xfrm>
              <a:off x="1117136" y="2523066"/>
              <a:ext cx="2032464" cy="491067"/>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Arrow Connector 7"/>
            <p:cNvCxnSpPr>
              <a:stCxn id="6" idx="3"/>
            </p:cNvCxnSpPr>
            <p:nvPr/>
          </p:nvCxnSpPr>
          <p:spPr>
            <a:xfrm flipV="1">
              <a:off x="3149600" y="2341832"/>
              <a:ext cx="3112384" cy="426768"/>
            </a:xfrm>
            <a:prstGeom prst="straightConnector1">
              <a:avLst/>
            </a:prstGeom>
            <a:ln w="57150">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4" name="Title 3"/>
          <p:cNvSpPr>
            <a:spLocks noGrp="1"/>
          </p:cNvSpPr>
          <p:nvPr>
            <p:ph type="title"/>
          </p:nvPr>
        </p:nvSpPr>
        <p:spPr/>
        <p:txBody>
          <a:bodyPr/>
          <a:lstStyle/>
          <a:p>
            <a:r>
              <a:rPr lang="en-US" dirty="0" smtClean="0"/>
              <a:t>Node Names (Labels)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3074" name="Picture 2"/>
          <p:cNvPicPr>
            <a:picLocks noChangeAspect="1" noChangeArrowheads="1"/>
          </p:cNvPicPr>
          <p:nvPr/>
        </p:nvPicPr>
        <p:blipFill>
          <a:blip r:embed="rId3"/>
          <a:srcRect/>
          <a:stretch>
            <a:fillRect/>
          </a:stretch>
        </p:blipFill>
        <p:spPr bwMode="auto">
          <a:xfrm>
            <a:off x="249117" y="2438400"/>
            <a:ext cx="8437683" cy="1619250"/>
          </a:xfrm>
          <a:prstGeom prst="rect">
            <a:avLst/>
          </a:prstGeom>
          <a:noFill/>
          <a:ln w="9525">
            <a:solidFill>
              <a:schemeClr val="accent1">
                <a:lumMod val="75000"/>
              </a:schemeClr>
            </a:solidFill>
            <a:miter lim="800000"/>
            <a:headEnd/>
            <a:tailEnd/>
          </a:ln>
          <a:effectLst>
            <a:outerShdw blurRad="63500" sx="104000" sy="104000" algn="ctr" rotWithShape="0">
              <a:schemeClr val="tx1">
                <a:alpha val="40000"/>
              </a:schemeClr>
            </a:outerShdw>
          </a:effectLst>
        </p:spPr>
      </p:pic>
      <p:sp>
        <p:nvSpPr>
          <p:cNvPr id="7" name="Rounded Rectangle 6"/>
          <p:cNvSpPr/>
          <p:nvPr/>
        </p:nvSpPr>
        <p:spPr>
          <a:xfrm>
            <a:off x="270486" y="3268118"/>
            <a:ext cx="1507514" cy="491067"/>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4" name="Title 3"/>
          <p:cNvSpPr>
            <a:spLocks noGrp="1"/>
          </p:cNvSpPr>
          <p:nvPr>
            <p:ph type="title"/>
          </p:nvPr>
        </p:nvSpPr>
        <p:spPr/>
        <p:txBody>
          <a:bodyPr/>
          <a:lstStyle/>
          <a:p>
            <a:r>
              <a:rPr lang="en-US" dirty="0" smtClean="0"/>
              <a:t>Node Names (Labels)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4099" name="Picture 3"/>
          <p:cNvPicPr>
            <a:picLocks noChangeAspect="1" noChangeArrowheads="1"/>
          </p:cNvPicPr>
          <p:nvPr/>
        </p:nvPicPr>
        <p:blipFill>
          <a:blip r:embed="rId3"/>
          <a:srcRect/>
          <a:stretch>
            <a:fillRect/>
          </a:stretch>
        </p:blipFill>
        <p:spPr bwMode="auto">
          <a:xfrm>
            <a:off x="1488376" y="1869441"/>
            <a:ext cx="5434264" cy="1030288"/>
          </a:xfrm>
          <a:prstGeom prst="rect">
            <a:avLst/>
          </a:prstGeom>
          <a:noFill/>
          <a:ln w="9525">
            <a:noFill/>
            <a:miter lim="800000"/>
            <a:headEnd/>
            <a:tailEnd/>
          </a:ln>
          <a:effectLst>
            <a:outerShdw blurRad="63500" sx="104000" sy="104000" algn="ctr" rotWithShape="0">
              <a:schemeClr val="tx1">
                <a:alpha val="40000"/>
              </a:schemeClr>
            </a:outerShdw>
          </a:effectLst>
        </p:spPr>
      </p:pic>
      <p:pic>
        <p:nvPicPr>
          <p:cNvPr id="6147" name="Picture 3"/>
          <p:cNvPicPr>
            <a:picLocks noChangeAspect="1" noChangeArrowheads="1"/>
          </p:cNvPicPr>
          <p:nvPr/>
        </p:nvPicPr>
        <p:blipFill>
          <a:blip r:embed="rId4"/>
          <a:srcRect/>
          <a:stretch>
            <a:fillRect/>
          </a:stretch>
        </p:blipFill>
        <p:spPr bwMode="auto">
          <a:xfrm>
            <a:off x="2438400" y="2819400"/>
            <a:ext cx="3598876" cy="745881"/>
          </a:xfrm>
          <a:prstGeom prst="rect">
            <a:avLst/>
          </a:prstGeom>
          <a:noFill/>
          <a:ln w="9525">
            <a:solidFill>
              <a:schemeClr val="tx1"/>
            </a:solid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6801</TotalTime>
  <Words>2421</Words>
  <Application>Microsoft Office PowerPoint</Application>
  <PresentationFormat>On-screen Show (4:3)</PresentationFormat>
  <Paragraphs>295</Paragraphs>
  <Slides>32</Slides>
  <Notes>32</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QAD 2010 Template</vt:lpstr>
      <vt:lpstr>How to Create a Process Map</vt:lpstr>
      <vt:lpstr>Locating the Process Map Editor</vt:lpstr>
      <vt:lpstr>Demo: How to Create Simple Map</vt:lpstr>
      <vt:lpstr>Nodes</vt:lpstr>
      <vt:lpstr>Node Names (Labels)</vt:lpstr>
      <vt:lpstr>Node Names (Labels)</vt:lpstr>
      <vt:lpstr>Node Names (Labels)</vt:lpstr>
      <vt:lpstr>Node Names (Labels)</vt:lpstr>
      <vt:lpstr>Node Names (Labels)</vt:lpstr>
      <vt:lpstr>Node Name (Labels)</vt:lpstr>
      <vt:lpstr>Process Label Maintenance</vt:lpstr>
      <vt:lpstr>Process Label Maintenance</vt:lpstr>
      <vt:lpstr>Process Label Maintenance</vt:lpstr>
      <vt:lpstr>Process Label Maintenance</vt:lpstr>
      <vt:lpstr>Process Preview</vt:lpstr>
      <vt:lpstr>Process Label Maintenance</vt:lpstr>
      <vt:lpstr>Connectors</vt:lpstr>
      <vt:lpstr>Guidelines for Naming Nodes</vt:lpstr>
      <vt:lpstr>Guidelines for Naming Nodes</vt:lpstr>
      <vt:lpstr>Exercise: Creating Nodes</vt:lpstr>
      <vt:lpstr>Exercise: Connecting Nodes</vt:lpstr>
      <vt:lpstr>Naming a Process Map</vt:lpstr>
      <vt:lpstr>Naming Conventions</vt:lpstr>
      <vt:lpstr>Naming Conventions</vt:lpstr>
      <vt:lpstr>Naming a Process Map</vt:lpstr>
      <vt:lpstr>Saving a Process Map</vt:lpstr>
      <vt:lpstr>How to Create a Simple Process Map</vt:lpstr>
      <vt:lpstr>Summary</vt:lpstr>
      <vt:lpstr>Review (Quiz)</vt:lpstr>
      <vt:lpstr>Answers: How to Create Simple Map</vt:lpstr>
      <vt:lpstr>How to Create a Simple Map</vt:lpstr>
      <vt:lpstr>Assignment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Warehouse and Training Guru</dc:title>
  <dc:creator>Chris Barnes</dc:creator>
  <dc:description>c9b@qad.com
+1.770.331.3908 (ET)</dc:description>
  <cp:lastModifiedBy>QAD</cp:lastModifiedBy>
  <cp:revision>434</cp:revision>
  <dcterms:created xsi:type="dcterms:W3CDTF">2010-10-05T00:44:07Z</dcterms:created>
  <dcterms:modified xsi:type="dcterms:W3CDTF">2013-08-02T23:25:58Z</dcterms:modified>
</cp:coreProperties>
</file>