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266" r:id="rId3"/>
    <p:sldId id="267" r:id="rId4"/>
    <p:sldId id="271" r:id="rId5"/>
    <p:sldId id="280" r:id="rId6"/>
    <p:sldId id="272" r:id="rId7"/>
    <p:sldId id="273" r:id="rId8"/>
    <p:sldId id="274" r:id="rId9"/>
    <p:sldId id="275" r:id="rId10"/>
    <p:sldId id="276" r:id="rId11"/>
    <p:sldId id="277" r:id="rId12"/>
    <p:sldId id="278" r:id="rId13"/>
    <p:sldId id="265" r:id="rId14"/>
    <p:sldId id="262" r:id="rId15"/>
    <p:sldId id="279"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df" initials="mef" lastIdx="1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66667" autoAdjust="0"/>
  </p:normalViewPr>
  <p:slideViewPr>
    <p:cSldViewPr snapToGrid="0" snapToObjects="1">
      <p:cViewPr>
        <p:scale>
          <a:sx n="51" d="100"/>
          <a:sy n="51" d="100"/>
        </p:scale>
        <p:origin x="-3420" y="-570"/>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24T11:06:36.580" idx="1">
    <p:pos x="2398" y="447"/>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07-24T11:14:29.305" idx="10">
    <p:pos x="4408" y="447"/>
    <p:text>H1S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07-24T11:14:39.253" idx="11">
    <p:pos x="5078" y="447"/>
    <p:text>H1S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07-24T11:14:49.576" idx="12">
    <p:pos x="3068" y="459"/>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07-24T11:15:04.083" idx="13">
    <p:pos x="3421" y="447"/>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07-24T11:15:14.845" idx="14">
    <p:pos x="4232" y="447"/>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07-24T11:16:31.066" idx="15">
    <p:pos x="3715" y="447"/>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07-24T11:07:03.471" idx="2">
    <p:pos x="2398" y="447"/>
    <p:text>H1S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07-24T11:13:12.152" idx="3">
    <p:pos x="4867" y="447"/>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07-24T11:13:25.593" idx="4">
    <p:pos x="4702" y="447"/>
    <p:text>H1S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07-24T11:13:36.105" idx="5">
    <p:pos x="4702" y="447"/>
    <p:text>H1S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07-24T11:13:46.538" idx="6">
    <p:pos x="3527" y="447"/>
    <p:text>H1S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07-24T11:13:56.391" idx="7">
    <p:pos x="3186" y="447"/>
    <p:text>H1S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07-24T11:14:04.820" idx="8">
    <p:pos x="4773" y="447"/>
    <p:text>H1S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07-24T11:14:17.838" idx="9">
    <p:pos x="4573" y="447"/>
    <p:text>H1S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8/2/2013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Up to now, you have learned mostly about the node and connector properties that you will probably use most often. There are other properties that you should know about, though. They</a:t>
            </a:r>
            <a:r>
              <a:rPr lang="en-US" baseline="0" dirty="0" smtClean="0"/>
              <a:t> are covered in this section.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watch a video of this section, go to the Learning Center (http://learning.qad.com) and use the Smart Search tab to search the key words “Process Editor.” Take the sixth section (6 of 9) called “Other Properties,” Course # </a:t>
            </a:r>
            <a:r>
              <a:rPr lang="en-US" sz="1200" b="0" i="0" kern="1200" dirty="0" smtClean="0">
                <a:solidFill>
                  <a:schemeClr val="tx1"/>
                </a:solidFill>
                <a:latin typeface="+mn-lt"/>
                <a:ea typeface="+mn-ea"/>
                <a:cs typeface="+mn-cs"/>
              </a:rPr>
              <a:t>OLT-006880</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Or, if you are already logged into the Learning Center, just click here</a:t>
            </a:r>
            <a:r>
              <a:rPr lang="en-US" baseline="0" smtClean="0"/>
              <a:t>: </a:t>
            </a:r>
            <a:r>
              <a:rPr lang="en-US" sz="1200" b="0" i="0" kern="1200" smtClean="0">
                <a:solidFill>
                  <a:schemeClr val="tx1"/>
                </a:solidFill>
                <a:latin typeface="+mn-lt"/>
                <a:ea typeface="+mn-ea"/>
                <a:cs typeface="+mn-cs"/>
              </a:rPr>
              <a:t>https://gm1.geolearning.com/geonext/qad/coursesummary.CourseCatalog.geo?id=22506432652</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latin typeface="+mn-lt"/>
                <a:ea typeface="+mn-ea"/>
                <a:cs typeface="+mn-cs"/>
              </a:rPr>
              <a:t>You can also choose </a:t>
            </a:r>
            <a:r>
              <a:rPr lang="en-US" sz="1200" b="0" kern="1200" baseline="0" dirty="0" smtClean="0">
                <a:solidFill>
                  <a:schemeClr val="tx1"/>
                </a:solidFill>
                <a:latin typeface="+mn-lt"/>
                <a:ea typeface="+mn-ea"/>
                <a:cs typeface="+mn-cs"/>
              </a:rPr>
              <a:t>to display the headers or not.  (Headers are the numbers and letters that identify the rows and columns.)</a:t>
            </a:r>
          </a:p>
          <a:p>
            <a:endParaRPr lang="en-US" sz="1200" b="0" i="1"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If you are displaying the headers, you can also add and remove columns and rows directly within the grid. When your cursor hovers over the header row, a plus (+) and minus (–) sign appear. Click the plus to add a row or column; click the minus to remove 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Note: If you attempt to delete a row or column that already has a node in it, you receive a warning message.</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r>
              <a:rPr lang="en-US" b="0" dirty="0" smtClean="0">
                <a:latin typeface="Arial" pitchFamily="34" charset="0"/>
              </a:rPr>
              <a:t>The Style</a:t>
            </a:r>
            <a:r>
              <a:rPr lang="en-US" b="0" baseline="0" dirty="0" smtClean="0">
                <a:latin typeface="Arial" pitchFamily="34" charset="0"/>
              </a:rPr>
              <a:t> Properties menu in Process Editor is used to change specific styles or designs associated with node shape and connectors.</a:t>
            </a:r>
          </a:p>
          <a:p>
            <a:endParaRPr lang="en-US" b="0" baseline="0" dirty="0" smtClean="0">
              <a:latin typeface="Arial" pitchFamily="34" charset="0"/>
            </a:endParaRPr>
          </a:p>
          <a:p>
            <a:r>
              <a:rPr lang="en-US" b="0" baseline="0" dirty="0" smtClean="0">
                <a:latin typeface="Arial" pitchFamily="34" charset="0"/>
              </a:rPr>
              <a:t>While the range of options is impressive, you are encouraged to stay within the predefined styles.  These styles have evolved over the years to provide consistency across maps, differentiation between maps, and alignment with the global SCOR process model.</a:t>
            </a:r>
            <a:endParaRPr lang="en-US" b="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latin typeface="+mn-lt"/>
              <a:ea typeface="+mn-ea"/>
              <a:cs typeface="+mn-cs"/>
            </a:endParaRPr>
          </a:p>
          <a:p>
            <a:r>
              <a:rPr lang="en-US" sz="1200" b="0" kern="1200" baseline="0" dirty="0" smtClean="0">
                <a:solidFill>
                  <a:schemeClr val="tx1"/>
                </a:solidFill>
                <a:latin typeface="+mn-lt"/>
                <a:ea typeface="+mn-ea"/>
                <a:cs typeface="+mn-cs"/>
              </a:rPr>
              <a:t>Here is a brief reference to the configurable style property fields:</a:t>
            </a:r>
          </a:p>
          <a:p>
            <a:endParaRPr lang="en-US" sz="1200" b="0" kern="1200" baseline="0" dirty="0" smtClean="0">
              <a:solidFill>
                <a:schemeClr val="tx1"/>
              </a:solidFill>
              <a:latin typeface="+mn-lt"/>
              <a:ea typeface="+mn-ea"/>
              <a:cs typeface="+mn-cs"/>
            </a:endParaRPr>
          </a:p>
          <a:p>
            <a:pPr>
              <a:buFont typeface="Arial" pitchFamily="34" charset="0"/>
              <a:buChar char="•"/>
            </a:pPr>
            <a:r>
              <a:rPr lang="en-US" sz="1200" b="0" kern="1200" baseline="0" dirty="0" smtClean="0">
                <a:solidFill>
                  <a:schemeClr val="tx1"/>
                </a:solidFill>
                <a:latin typeface="+mn-lt"/>
                <a:ea typeface="+mn-ea"/>
                <a:cs typeface="+mn-cs"/>
              </a:rPr>
              <a:t> Style ID: This is the ID of the style.</a:t>
            </a:r>
          </a:p>
          <a:p>
            <a:pPr>
              <a:buFont typeface="Arial" pitchFamily="34" charset="0"/>
              <a:buChar char="•"/>
            </a:pPr>
            <a:r>
              <a:rPr lang="en-US" sz="1200" b="0" kern="1200" baseline="0" dirty="0" smtClean="0">
                <a:solidFill>
                  <a:schemeClr val="tx1"/>
                </a:solidFill>
                <a:latin typeface="+mn-lt"/>
                <a:ea typeface="+mn-ea"/>
                <a:cs typeface="+mn-cs"/>
              </a:rPr>
              <a:t> Font: The font family associated with labels using this style.</a:t>
            </a:r>
          </a:p>
          <a:p>
            <a:pPr>
              <a:buFont typeface="Arial" pitchFamily="34" charset="0"/>
              <a:buChar char="•"/>
            </a:pPr>
            <a:r>
              <a:rPr lang="en-US" sz="1200" b="0" kern="1200" baseline="0" dirty="0" smtClean="0">
                <a:solidFill>
                  <a:schemeClr val="tx1"/>
                </a:solidFill>
                <a:latin typeface="+mn-lt"/>
                <a:ea typeface="+mn-ea"/>
                <a:cs typeface="+mn-cs"/>
              </a:rPr>
              <a:t> Font Style: The font style (normal or italic).</a:t>
            </a:r>
          </a:p>
          <a:p>
            <a:pPr>
              <a:buFont typeface="Arial" pitchFamily="34" charset="0"/>
              <a:buChar char="•"/>
            </a:pPr>
            <a:r>
              <a:rPr lang="en-US" sz="1200" b="0" kern="1200" baseline="0" dirty="0" smtClean="0">
                <a:solidFill>
                  <a:schemeClr val="tx1"/>
                </a:solidFill>
                <a:latin typeface="+mn-lt"/>
                <a:ea typeface="+mn-ea"/>
                <a:cs typeface="+mn-cs"/>
              </a:rPr>
              <a:t> Font Size: The font size (from 7 to 36 points).</a:t>
            </a:r>
          </a:p>
          <a:p>
            <a:pPr>
              <a:buFont typeface="Arial" pitchFamily="34" charset="0"/>
              <a:buChar char="•"/>
            </a:pPr>
            <a:r>
              <a:rPr lang="en-US" sz="1200" b="0" kern="1200" baseline="0" dirty="0" smtClean="0">
                <a:solidFill>
                  <a:schemeClr val="tx1"/>
                </a:solidFill>
                <a:latin typeface="+mn-lt"/>
                <a:ea typeface="+mn-ea"/>
                <a:cs typeface="+mn-cs"/>
              </a:rPr>
              <a:t> Font Weight: The font weight (lighter, normal, bold, or bolder).</a:t>
            </a:r>
          </a:p>
          <a:p>
            <a:pPr>
              <a:buFont typeface="Arial" pitchFamily="34" charset="0"/>
              <a:buChar char="•"/>
            </a:pPr>
            <a:r>
              <a:rPr lang="en-US" sz="1200" b="0" kern="1200" baseline="0" dirty="0" smtClean="0">
                <a:solidFill>
                  <a:schemeClr val="tx1"/>
                </a:solidFill>
                <a:latin typeface="+mn-lt"/>
                <a:ea typeface="+mn-ea"/>
                <a:cs typeface="+mn-cs"/>
              </a:rPr>
              <a:t> Text Color: The color of the text.</a:t>
            </a:r>
          </a:p>
          <a:p>
            <a:pPr>
              <a:buFont typeface="Arial" pitchFamily="34" charset="0"/>
              <a:buChar char="•"/>
            </a:pPr>
            <a:r>
              <a:rPr lang="en-US" sz="1200" b="0" kern="1200" baseline="0" dirty="0" smtClean="0">
                <a:solidFill>
                  <a:schemeClr val="tx1"/>
                </a:solidFill>
                <a:latin typeface="+mn-lt"/>
                <a:ea typeface="+mn-ea"/>
                <a:cs typeface="+mn-cs"/>
              </a:rPr>
              <a:t> Stroke Color: The stroke color to apply to lines.</a:t>
            </a:r>
          </a:p>
          <a:p>
            <a:pPr>
              <a:buFont typeface="Arial" pitchFamily="34" charset="0"/>
              <a:buChar char="•"/>
            </a:pPr>
            <a:r>
              <a:rPr lang="en-US" sz="1200" b="0" kern="1200" baseline="0" dirty="0" smtClean="0">
                <a:solidFill>
                  <a:schemeClr val="tx1"/>
                </a:solidFill>
                <a:latin typeface="+mn-lt"/>
                <a:ea typeface="+mn-ea"/>
                <a:cs typeface="+mn-cs"/>
              </a:rPr>
              <a:t> Fill Color: The fill color for the node.</a:t>
            </a:r>
          </a:p>
          <a:p>
            <a:pPr>
              <a:buFont typeface="Arial" pitchFamily="34" charset="0"/>
              <a:buChar char="•"/>
            </a:pPr>
            <a:r>
              <a:rPr lang="en-US" sz="1200" b="0" kern="1200" baseline="0" dirty="0" smtClean="0">
                <a:solidFill>
                  <a:schemeClr val="tx1"/>
                </a:solidFill>
                <a:latin typeface="+mn-lt"/>
                <a:ea typeface="+mn-ea"/>
                <a:cs typeface="+mn-cs"/>
              </a:rPr>
              <a:t> Opacity: A value for opacity. “1” represents a solid label. Decreasing values represent increasing transparency. </a:t>
            </a:r>
          </a:p>
          <a:p>
            <a:pPr>
              <a:buFont typeface="Arial" pitchFamily="34" charset="0"/>
              <a:buChar char="•"/>
            </a:pPr>
            <a:r>
              <a:rPr lang="en-US" sz="1200" b="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Stroke Width: Choose a value for stroke width, measured in pixels. A higher value represents a wider line.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lnSpc>
                <a:spcPct val="80000"/>
              </a:lnSpc>
            </a:pPr>
            <a:r>
              <a:rPr lang="en-US" dirty="0" smtClean="0"/>
              <a:t>Process Properties in the Editor has the same fields as the </a:t>
            </a:r>
            <a:r>
              <a:rPr lang="en-US" baseline="0" dirty="0" smtClean="0"/>
              <a:t>Process Properties screen in Process Admin, but since it is here within the Editor, it may be more convenient if you want to see which tokens you have set up already. You only see them listed here; you still have to open Process Admin to create new tokens or to see how the existing ones are configured.</a:t>
            </a:r>
            <a:endParaRPr lang="en-US" i="1" dirty="0" smtClean="0"/>
          </a:p>
          <a:p>
            <a:pPr eaLnBrk="1" hangingPunct="1">
              <a:lnSpc>
                <a:spcPct val="80000"/>
              </a:lnSpc>
            </a:pPr>
            <a:endParaRPr lang="en-US"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pPr eaLnBrk="1" hangingPunct="1"/>
            <a:r>
              <a:rPr lang="en-US" dirty="0" smtClean="0"/>
              <a:t>Use Row or Column Properties to specify the background color of an entire row or column. </a:t>
            </a:r>
          </a:p>
          <a:p>
            <a:pPr eaLnBrk="1" hangingPunct="1"/>
            <a:endParaRPr lang="en-US" dirty="0" smtClean="0"/>
          </a:p>
          <a:p>
            <a:pPr eaLnBrk="1" hangingPunct="1"/>
            <a:r>
              <a:rPr lang="en-US" dirty="0" smtClean="0"/>
              <a:t>When you click a row or column, the Properties box opens,</a:t>
            </a:r>
            <a:r>
              <a:rPr lang="en-US" baseline="0" dirty="0" smtClean="0"/>
              <a:t> where you can select a color from the palette or choose a predefined color.</a:t>
            </a:r>
          </a:p>
          <a:p>
            <a:pPr eaLnBrk="1" hangingPunct="1"/>
            <a:endParaRPr lang="en-US" baseline="0" dirty="0" smtClean="0"/>
          </a:p>
          <a:p>
            <a:pPr eaLnBrk="1" hangingPunct="1"/>
            <a:r>
              <a:rPr lang="en-US" baseline="0" dirty="0" smtClean="0"/>
              <a:t>In this example, select Warehouse2011 and see the changes in the Process Editor.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mentioned earlier, you will probably</a:t>
            </a:r>
            <a:r>
              <a:rPr lang="en-US" baseline="0" dirty="0" smtClean="0"/>
              <a:t> use the Node and Connector Properties the most, but </a:t>
            </a:r>
            <a:r>
              <a:rPr lang="en-US" baseline="0" smtClean="0"/>
              <a:t>this section gave </a:t>
            </a:r>
            <a:r>
              <a:rPr lang="en-US" baseline="0" dirty="0" smtClean="0"/>
              <a:t>you a </a:t>
            </a:r>
            <a:r>
              <a:rPr lang="en-US" dirty="0" smtClean="0"/>
              <a:t>brief overview</a:t>
            </a:r>
            <a:r>
              <a:rPr lang="en-US" baseline="0" dirty="0" smtClean="0"/>
              <a:t> of the other properties for tailoring the grid, style, processes</a:t>
            </a:r>
            <a:r>
              <a:rPr lang="en-US" baseline="0" smtClean="0"/>
              <a:t>, rows, </a:t>
            </a:r>
            <a:r>
              <a:rPr lang="en-US" baseline="0" dirty="0" smtClean="0"/>
              <a:t>and columns.</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First, look at Grid, Style,</a:t>
            </a:r>
            <a:r>
              <a:rPr lang="en-US" baseline="0" dirty="0" smtClean="0"/>
              <a:t> Process, and Row/Column Properties.</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Grid Properties to change the overall display of the Process Editor; for example, the n</a:t>
            </a:r>
            <a:r>
              <a:rPr lang="en-US" sz="1200" b="0" kern="1200" baseline="0" dirty="0" smtClean="0">
                <a:solidFill>
                  <a:schemeClr val="tx1"/>
                </a:solidFill>
                <a:latin typeface="+mn-lt"/>
                <a:ea typeface="+mn-ea"/>
                <a:cs typeface="+mn-cs"/>
              </a:rPr>
              <a:t>umber of rows and columns in the grid. The default is six of each, but you can have from 1 – 12 rows and columns. If you </a:t>
            </a:r>
            <a:r>
              <a:rPr lang="en-US" sz="1200" b="0" i="0" kern="1200" baseline="0" dirty="0" smtClean="0">
                <a:solidFill>
                  <a:schemeClr val="tx1"/>
                </a:solidFill>
                <a:latin typeface="+mn-lt"/>
                <a:ea typeface="+mn-ea"/>
                <a:cs typeface="+mn-cs"/>
              </a:rPr>
              <a:t>add </a:t>
            </a:r>
            <a:r>
              <a:rPr lang="en-US" sz="1200" b="0" kern="1200" baseline="0" dirty="0" smtClean="0">
                <a:solidFill>
                  <a:schemeClr val="tx1"/>
                </a:solidFill>
                <a:latin typeface="+mn-lt"/>
                <a:ea typeface="+mn-ea"/>
                <a:cs typeface="+mn-cs"/>
              </a:rPr>
              <a:t>rows or columns</a:t>
            </a:r>
            <a:r>
              <a:rPr lang="en-US" sz="1200" kern="1200" baseline="0" dirty="0" smtClean="0">
                <a:solidFill>
                  <a:schemeClr val="tx1"/>
                </a:solidFill>
                <a:latin typeface="+mn-lt"/>
                <a:ea typeface="+mn-ea"/>
                <a:cs typeface="+mn-cs"/>
              </a:rPr>
              <a:t>, you may need to reduce the size of the cells in the grid so they all display</a:t>
            </a:r>
            <a:r>
              <a:rPr lang="en-US" sz="1200" b="0" kern="1200" baseline="0" dirty="0" smtClean="0">
                <a:solidFill>
                  <a:schemeClr val="tx1"/>
                </a:solidFill>
                <a:latin typeface="+mn-lt"/>
                <a:ea typeface="+mn-ea"/>
                <a:cs typeface="+mn-cs"/>
              </a:rPr>
              <a:t>.</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baseline="0" dirty="0" smtClean="0">
                <a:solidFill>
                  <a:schemeClr val="tx1"/>
                </a:solidFill>
                <a:latin typeface="+mn-lt"/>
                <a:ea typeface="+mn-ea"/>
                <a:cs typeface="+mn-cs"/>
              </a:rPr>
              <a:t>To change the size of the cells and the grid, enter a height and width here.</a:t>
            </a:r>
          </a:p>
          <a:p>
            <a:endParaRPr lang="en-US" sz="1200" b="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0" i="1"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baseline="0" dirty="0" smtClean="0">
                <a:solidFill>
                  <a:schemeClr val="tx1"/>
                </a:solidFill>
                <a:latin typeface="+mn-lt"/>
                <a:ea typeface="+mn-ea"/>
                <a:cs typeface="+mn-cs"/>
              </a:rPr>
              <a:t> You can change the padding, which is the amount of space around the outside edges of a node within a cell. (When you change the padding of a cell, it affects the padding of ALL the cells in the grid.)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baseline="0" dirty="0" smtClean="0">
                <a:solidFill>
                  <a:schemeClr val="tx1"/>
                </a:solidFill>
                <a:latin typeface="+mn-lt"/>
                <a:ea typeface="+mn-ea"/>
                <a:cs typeface="+mn-cs"/>
              </a:rPr>
              <a:t>You can specify a zoom level to come in closer or scale back, based on a </a:t>
            </a:r>
            <a:r>
              <a:rPr lang="en-US" dirty="0" smtClean="0"/>
              <a:t>percentage value,</a:t>
            </a:r>
            <a:r>
              <a:rPr lang="en-US" baseline="0" dirty="0" smtClean="0"/>
              <a:t> like in this example, which is zoomed in 200%</a:t>
            </a:r>
            <a:r>
              <a:rPr lang="en-US" dirty="0" smtClean="0"/>
              <a:t>.</a:t>
            </a:r>
          </a:p>
          <a:p>
            <a:endParaRPr lang="en-US" sz="1200" b="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baseline="0" dirty="0" smtClean="0">
                <a:solidFill>
                  <a:schemeClr val="tx1"/>
                </a:solidFill>
                <a:latin typeface="+mn-lt"/>
                <a:ea typeface="+mn-ea"/>
                <a:cs typeface="+mn-cs"/>
              </a:rPr>
              <a:t>You have the option in Grid Properties to change the background color of the entire grid. The default is white, and you are encouraged to maintain this QAD standard, but you do have the option here. For example, you might change background color on a map that is going to another level of the SCOR model; you link from a Design map to a Planning map and you want to make that distinction. Or, you might change background color when you are showing two different teams that are working together and you want to differentiate the tasks for each.</a:t>
            </a: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latin typeface="+mn-lt"/>
                <a:ea typeface="+mn-ea"/>
                <a:cs typeface="+mn-cs"/>
              </a:rPr>
              <a:t>You can also choose to display the grid lines or not.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latin typeface="+mn-lt"/>
              <a:ea typeface="+mn-ea"/>
              <a:cs typeface="+mn-cs"/>
            </a:endParaRPr>
          </a:p>
          <a:p>
            <a:endParaRPr lang="en-US" sz="1200" b="0" kern="1200" baseline="0" dirty="0" smtClean="0">
              <a:solidFill>
                <a:schemeClr val="tx1"/>
              </a:solidFill>
              <a:latin typeface="+mn-lt"/>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2"/>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omments" Target="../comments/comment1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comments" Target="../comments/comment14.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omments" Target="../comments/comment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Properties</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r>
              <a:rPr lang="en-US" dirty="0" smtClean="0"/>
              <a:t>Process Editor Training</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Grid Properties – Header Display</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8" name="Group 7"/>
          <p:cNvGrpSpPr/>
          <p:nvPr/>
        </p:nvGrpSpPr>
        <p:grpSpPr>
          <a:xfrm>
            <a:off x="914401" y="1523999"/>
            <a:ext cx="7162800" cy="4419601"/>
            <a:chOff x="824052" y="1262063"/>
            <a:chExt cx="7479699" cy="5019562"/>
          </a:xfrm>
        </p:grpSpPr>
        <p:pic>
          <p:nvPicPr>
            <p:cNvPr id="7170" name="Picture 2"/>
            <p:cNvPicPr>
              <a:picLocks noChangeAspect="1" noChangeArrowheads="1"/>
            </p:cNvPicPr>
            <p:nvPr/>
          </p:nvPicPr>
          <p:blipFill>
            <a:blip r:embed="rId3"/>
            <a:srcRect/>
            <a:stretch>
              <a:fillRect/>
            </a:stretch>
          </p:blipFill>
          <p:spPr bwMode="auto">
            <a:xfrm>
              <a:off x="824052" y="1262063"/>
              <a:ext cx="7479699" cy="5019562"/>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5" name="Rounded Rectangle 14"/>
            <p:cNvSpPr/>
            <p:nvPr/>
          </p:nvSpPr>
          <p:spPr>
            <a:xfrm>
              <a:off x="2397249" y="3669987"/>
              <a:ext cx="1445702" cy="40774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189809" y="3756466"/>
              <a:ext cx="1952396" cy="1200329"/>
            </a:xfrm>
            <a:prstGeom prst="rect">
              <a:avLst/>
            </a:prstGeom>
            <a:noFill/>
          </p:spPr>
          <p:txBody>
            <a:bodyPr wrap="square" rtlCol="0">
              <a:spAutoFit/>
            </a:bodyPr>
            <a:lstStyle/>
            <a:p>
              <a:pPr algn="ctr"/>
              <a:r>
                <a:rPr lang="en-US" sz="2400" b="1" dirty="0" smtClean="0">
                  <a:solidFill>
                    <a:schemeClr val="accent1"/>
                  </a:solidFill>
                </a:rPr>
                <a:t>Header display turned off</a:t>
              </a:r>
              <a:endParaRPr lang="en-US" sz="2400" b="1" dirty="0">
                <a:solidFill>
                  <a:schemeClr val="accent1"/>
                </a:solidFill>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Grid Properties – Adding and Deleting</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8" name="Group 7"/>
          <p:cNvGrpSpPr/>
          <p:nvPr/>
        </p:nvGrpSpPr>
        <p:grpSpPr>
          <a:xfrm>
            <a:off x="685800" y="1524001"/>
            <a:ext cx="7696200" cy="4495800"/>
            <a:chOff x="394122" y="1299908"/>
            <a:chExt cx="8355546" cy="4927897"/>
          </a:xfrm>
        </p:grpSpPr>
        <p:pic>
          <p:nvPicPr>
            <p:cNvPr id="8195" name="Picture 3"/>
            <p:cNvPicPr>
              <a:picLocks noChangeAspect="1" noChangeArrowheads="1"/>
            </p:cNvPicPr>
            <p:nvPr/>
          </p:nvPicPr>
          <p:blipFill>
            <a:blip r:embed="rId3"/>
            <a:srcRect/>
            <a:stretch>
              <a:fillRect/>
            </a:stretch>
          </p:blipFill>
          <p:spPr bwMode="auto">
            <a:xfrm>
              <a:off x="394122" y="1299908"/>
              <a:ext cx="8355546" cy="4927897"/>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5" name="Rounded Rectangle 14"/>
            <p:cNvSpPr/>
            <p:nvPr/>
          </p:nvSpPr>
          <p:spPr>
            <a:xfrm>
              <a:off x="4720295" y="1519912"/>
              <a:ext cx="1606340" cy="60545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196" name="Picture 4"/>
            <p:cNvPicPr>
              <a:picLocks noChangeAspect="1" noChangeArrowheads="1"/>
            </p:cNvPicPr>
            <p:nvPr/>
          </p:nvPicPr>
          <p:blipFill>
            <a:blip r:embed="rId4"/>
            <a:srcRect/>
            <a:stretch>
              <a:fillRect/>
            </a:stretch>
          </p:blipFill>
          <p:spPr bwMode="auto">
            <a:xfrm>
              <a:off x="3986987" y="3887487"/>
              <a:ext cx="3171825" cy="1504950"/>
            </a:xfrm>
            <a:prstGeom prst="rect">
              <a:avLst/>
            </a:prstGeom>
            <a:noFill/>
            <a:ln w="9525">
              <a:noFill/>
              <a:miter lim="800000"/>
              <a:headEnd/>
              <a:tailEnd/>
            </a:ln>
          </p:spPr>
        </p:pic>
      </p:grpSp>
      <p:sp>
        <p:nvSpPr>
          <p:cNvPr id="9" name="Rectangle 8"/>
          <p:cNvSpPr/>
          <p:nvPr/>
        </p:nvSpPr>
        <p:spPr>
          <a:xfrm>
            <a:off x="3995148" y="3884691"/>
            <a:ext cx="2921533" cy="1372990"/>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t>Style Properties Menu</a:t>
            </a:r>
            <a:endParaRPr lang="en-US" b="0" dirty="0" smtClean="0"/>
          </a:p>
        </p:txBody>
      </p:sp>
      <p:pic>
        <p:nvPicPr>
          <p:cNvPr id="27652" name="Picture 4"/>
          <p:cNvPicPr>
            <a:picLocks noChangeAspect="1" noChangeArrowheads="1"/>
          </p:cNvPicPr>
          <p:nvPr/>
        </p:nvPicPr>
        <p:blipFill>
          <a:blip r:embed="rId3"/>
          <a:srcRect/>
          <a:stretch>
            <a:fillRect/>
          </a:stretch>
        </p:blipFill>
        <p:spPr bwMode="auto">
          <a:xfrm>
            <a:off x="2661557" y="1347507"/>
            <a:ext cx="3820886" cy="4888888"/>
          </a:xfrm>
          <a:prstGeom prst="rect">
            <a:avLst/>
          </a:prstGeom>
          <a:noFill/>
          <a:ln w="9525" algn="ctr">
            <a:noFill/>
            <a:miter lim="800000"/>
            <a:headEnd/>
            <a:tailEnd/>
          </a:ln>
          <a:effectLst>
            <a:outerShdw blurRad="63500" sx="102000" sy="102000" algn="ctr" rotWithShape="0">
              <a:prstClr val="black">
                <a:alpha val="40000"/>
              </a:prstClr>
            </a:outerShdw>
          </a:effectLst>
        </p:spPr>
      </p:pic>
      <p:sp>
        <p:nvSpPr>
          <p:cNvPr id="7" name="Slide Number Placeholder 1"/>
          <p:cNvSpPr txBox="1">
            <a:spLocks/>
          </p:cNvSpPr>
          <p:nvPr/>
        </p:nvSpPr>
        <p:spPr>
          <a:xfrm>
            <a:off x="6922640" y="6460255"/>
            <a:ext cx="21336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95FD85-0E9A-9A4B-AEA4-CF6493BFD0E6}" type="slidenum">
              <a:rPr kumimoji="0" lang="en-US" sz="20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2000" b="0" i="0" u="none" strike="noStrike" kern="1200" cap="none" spc="0" normalizeH="0" baseline="0" noProof="0" dirty="0">
              <a:ln>
                <a:noFill/>
              </a:ln>
              <a:solidFill>
                <a:schemeClr val="bg1"/>
              </a:solidFill>
              <a:effectLst/>
              <a:uLnTx/>
              <a:uFillTx/>
              <a:latin typeface="+mn-lt"/>
              <a:ea typeface="+mn-ea"/>
              <a:cs typeface="+mn-cs"/>
            </a:endParaRPr>
          </a:p>
        </p:txBody>
      </p:sp>
      <p:sp>
        <p:nvSpPr>
          <p:cNvPr id="8" name="Text Placeholder 4"/>
          <p:cNvSpPr txBox="1">
            <a:spLocks/>
          </p:cNvSpPr>
          <p:nvPr/>
        </p:nvSpPr>
        <p:spPr>
          <a:xfrm>
            <a:off x="457200" y="179388"/>
            <a:ext cx="8229600" cy="428625"/>
          </a:xfrm>
          <a:prstGeom prst="rect">
            <a:avLst/>
          </a:prstGeom>
        </p:spPr>
        <p:txBody>
          <a:bodyPr/>
          <a:lstStyle/>
          <a:p>
            <a:pPr marR="0" lvl="0" fontAlgn="auto">
              <a:lnSpc>
                <a:spcPct val="100000"/>
              </a:lnSpc>
              <a:spcBef>
                <a:spcPct val="20000"/>
              </a:spcBef>
              <a:spcAft>
                <a:spcPts val="0"/>
              </a:spcAft>
              <a:buClr>
                <a:schemeClr val="accent6"/>
              </a:buClr>
              <a:buSzTx/>
              <a:tabLst/>
              <a:defRPr/>
            </a:pPr>
            <a:r>
              <a:rPr lang="en-US" sz="2000" b="1" dirty="0" smtClean="0">
                <a:solidFill>
                  <a:srgbClr val="4F81BD"/>
                </a:solidFill>
                <a:latin typeface="Century Gothic"/>
                <a:cs typeface="Century Gothic"/>
              </a:rPr>
              <a:t>Process Editor</a:t>
            </a:r>
            <a:endParaRPr lang="en-US" sz="2000" b="1" dirty="0">
              <a:solidFill>
                <a:srgbClr val="4F81BD"/>
              </a:solidFill>
              <a:latin typeface="Century Gothic"/>
              <a:cs typeface="Century Gothic"/>
            </a:endParaRPr>
          </a:p>
        </p:txBody>
      </p:sp>
      <p:sp>
        <p:nvSpPr>
          <p:cNvPr id="10" name="Rounded Rectangle 9"/>
          <p:cNvSpPr/>
          <p:nvPr/>
        </p:nvSpPr>
        <p:spPr>
          <a:xfrm>
            <a:off x="2480673" y="1747158"/>
            <a:ext cx="4001770" cy="448923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dirty="0" smtClean="0"/>
              <a:t>Process Properties Menu</a:t>
            </a:r>
            <a:endParaRPr lang="en-US" b="0" dirty="0" smtClean="0"/>
          </a:p>
        </p:txBody>
      </p:sp>
      <p:sp>
        <p:nvSpPr>
          <p:cNvPr id="5" name="Text Placeholder 4"/>
          <p:cNvSpPr txBox="1">
            <a:spLocks/>
          </p:cNvSpPr>
          <p:nvPr/>
        </p:nvSpPr>
        <p:spPr>
          <a:xfrm>
            <a:off x="457200" y="179388"/>
            <a:ext cx="8229600" cy="428625"/>
          </a:xfrm>
          <a:prstGeom prst="rect">
            <a:avLst/>
          </a:prstGeom>
        </p:spPr>
        <p:txBody>
          <a:bodyPr/>
          <a:lstStyle/>
          <a:p>
            <a:pPr marR="0" lvl="0" fontAlgn="auto">
              <a:lnSpc>
                <a:spcPct val="100000"/>
              </a:lnSpc>
              <a:spcBef>
                <a:spcPct val="20000"/>
              </a:spcBef>
              <a:spcAft>
                <a:spcPts val="0"/>
              </a:spcAft>
              <a:buClr>
                <a:schemeClr val="accent6"/>
              </a:buClr>
              <a:buSzTx/>
              <a:tabLst/>
              <a:defRPr/>
            </a:pPr>
            <a:r>
              <a:rPr lang="en-US" sz="2000" b="1" dirty="0" smtClean="0">
                <a:solidFill>
                  <a:srgbClr val="4F81BD"/>
                </a:solidFill>
                <a:latin typeface="Century Gothic"/>
                <a:cs typeface="Century Gothic"/>
              </a:rPr>
              <a:t>Process Editor</a:t>
            </a:r>
            <a:endParaRPr lang="en-US" sz="2000" b="1" dirty="0">
              <a:solidFill>
                <a:srgbClr val="4F81BD"/>
              </a:solidFill>
              <a:latin typeface="Century Gothic"/>
              <a:cs typeface="Century Gothic"/>
            </a:endParaRPr>
          </a:p>
        </p:txBody>
      </p:sp>
      <p:sp>
        <p:nvSpPr>
          <p:cNvPr id="6" name="Slide Number Placeholder 1"/>
          <p:cNvSpPr txBox="1">
            <a:spLocks/>
          </p:cNvSpPr>
          <p:nvPr/>
        </p:nvSpPr>
        <p:spPr>
          <a:xfrm>
            <a:off x="6922640" y="6460255"/>
            <a:ext cx="21336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95FD85-0E9A-9A4B-AEA4-CF6493BFD0E6}" type="slidenum">
              <a:rPr kumimoji="0" lang="en-US" sz="20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2000" b="0" i="0" u="none" strike="noStrike" kern="1200" cap="none" spc="0" normalizeH="0" baseline="0" noProof="0" dirty="0">
              <a:ln>
                <a:noFill/>
              </a:ln>
              <a:solidFill>
                <a:schemeClr val="bg1"/>
              </a:solidFill>
              <a:effectLst/>
              <a:uLnTx/>
              <a:uFillTx/>
              <a:latin typeface="+mn-lt"/>
              <a:ea typeface="+mn-ea"/>
              <a:cs typeface="+mn-cs"/>
            </a:endParaRPr>
          </a:p>
        </p:txBody>
      </p:sp>
      <p:pic>
        <p:nvPicPr>
          <p:cNvPr id="1026" name="Picture 2"/>
          <p:cNvPicPr>
            <a:picLocks noChangeAspect="1" noChangeArrowheads="1"/>
          </p:cNvPicPr>
          <p:nvPr/>
        </p:nvPicPr>
        <p:blipFill>
          <a:blip r:embed="rId3"/>
          <a:srcRect/>
          <a:stretch>
            <a:fillRect/>
          </a:stretch>
        </p:blipFill>
        <p:spPr bwMode="auto">
          <a:xfrm>
            <a:off x="2517283" y="1679510"/>
            <a:ext cx="4161667" cy="4068147"/>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dirty="0" smtClean="0"/>
              <a:t>Row / Column Properties Menu</a:t>
            </a:r>
          </a:p>
        </p:txBody>
      </p:sp>
      <p:sp>
        <p:nvSpPr>
          <p:cNvPr id="5" name="Text Placeholder 4"/>
          <p:cNvSpPr txBox="1">
            <a:spLocks/>
          </p:cNvSpPr>
          <p:nvPr/>
        </p:nvSpPr>
        <p:spPr>
          <a:xfrm>
            <a:off x="457200" y="179388"/>
            <a:ext cx="8229600" cy="428625"/>
          </a:xfrm>
          <a:prstGeom prst="rect">
            <a:avLst/>
          </a:prstGeom>
        </p:spPr>
        <p:txBody>
          <a:bodyPr/>
          <a:lstStyle/>
          <a:p>
            <a:pPr marR="0" lvl="0" fontAlgn="auto">
              <a:lnSpc>
                <a:spcPct val="100000"/>
              </a:lnSpc>
              <a:spcBef>
                <a:spcPct val="20000"/>
              </a:spcBef>
              <a:spcAft>
                <a:spcPts val="0"/>
              </a:spcAft>
              <a:buClr>
                <a:schemeClr val="accent6"/>
              </a:buClr>
              <a:buSzTx/>
              <a:tabLst/>
              <a:defRPr/>
            </a:pPr>
            <a:r>
              <a:rPr lang="en-US" sz="2000" b="1" dirty="0" smtClean="0">
                <a:solidFill>
                  <a:srgbClr val="4F81BD"/>
                </a:solidFill>
                <a:latin typeface="Century Gothic"/>
                <a:cs typeface="Century Gothic"/>
              </a:rPr>
              <a:t>Process Editor</a:t>
            </a:r>
            <a:endParaRPr lang="en-US" sz="2000" b="1" dirty="0">
              <a:solidFill>
                <a:srgbClr val="4F81BD"/>
              </a:solidFill>
              <a:latin typeface="Century Gothic"/>
              <a:cs typeface="Century Gothic"/>
            </a:endParaRPr>
          </a:p>
        </p:txBody>
      </p:sp>
      <p:pic>
        <p:nvPicPr>
          <p:cNvPr id="9218" name="Picture 2"/>
          <p:cNvPicPr>
            <a:picLocks noChangeAspect="1" noChangeArrowheads="1"/>
          </p:cNvPicPr>
          <p:nvPr/>
        </p:nvPicPr>
        <p:blipFill>
          <a:blip r:embed="rId3"/>
          <a:srcRect/>
          <a:stretch>
            <a:fillRect/>
          </a:stretch>
        </p:blipFill>
        <p:spPr bwMode="auto">
          <a:xfrm>
            <a:off x="3508933" y="1705738"/>
            <a:ext cx="4992903" cy="91440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223" name="Picture 7"/>
          <p:cNvPicPr>
            <a:picLocks noChangeAspect="1" noChangeArrowheads="1"/>
          </p:cNvPicPr>
          <p:nvPr/>
        </p:nvPicPr>
        <p:blipFill>
          <a:blip r:embed="rId4"/>
          <a:srcRect/>
          <a:stretch>
            <a:fillRect/>
          </a:stretch>
        </p:blipFill>
        <p:spPr bwMode="auto">
          <a:xfrm>
            <a:off x="457200" y="1705738"/>
            <a:ext cx="2581275" cy="243840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224" name="Picture 8"/>
          <p:cNvPicPr>
            <a:picLocks noChangeAspect="1" noChangeArrowheads="1"/>
          </p:cNvPicPr>
          <p:nvPr/>
        </p:nvPicPr>
        <p:blipFill>
          <a:blip r:embed="rId5"/>
          <a:srcRect/>
          <a:stretch>
            <a:fillRect/>
          </a:stretch>
        </p:blipFill>
        <p:spPr bwMode="auto">
          <a:xfrm>
            <a:off x="3510736" y="3248788"/>
            <a:ext cx="4991100" cy="89535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r>
              <a:rPr lang="en-US" dirty="0" smtClean="0"/>
              <a:t>Grid</a:t>
            </a:r>
          </a:p>
          <a:p>
            <a:r>
              <a:rPr lang="en-US" dirty="0" smtClean="0"/>
              <a:t>Style</a:t>
            </a:r>
          </a:p>
          <a:p>
            <a:r>
              <a:rPr lang="en-US" dirty="0" smtClean="0"/>
              <a:t>Process</a:t>
            </a:r>
          </a:p>
          <a:p>
            <a:r>
              <a:rPr lang="en-US" dirty="0" smtClean="0"/>
              <a:t>Row</a:t>
            </a:r>
            <a:endParaRPr lang="en-US" dirty="0"/>
          </a:p>
        </p:txBody>
      </p:sp>
      <p:sp>
        <p:nvSpPr>
          <p:cNvPr id="4" name="Title 3"/>
          <p:cNvSpPr>
            <a:spLocks noGrp="1"/>
          </p:cNvSpPr>
          <p:nvPr>
            <p:ph type="title"/>
          </p:nvPr>
        </p:nvSpPr>
        <p:spPr/>
        <p:txBody>
          <a:bodyPr/>
          <a:lstStyle/>
          <a:p>
            <a:r>
              <a:rPr lang="en-US" dirty="0" smtClean="0"/>
              <a:t>Summary: Other Properties</a:t>
            </a:r>
            <a:endParaRPr lang="en-US" dirty="0"/>
          </a:p>
        </p:txBody>
      </p:sp>
      <p:sp>
        <p:nvSpPr>
          <p:cNvPr id="5" name="Text Placeholder 4"/>
          <p:cNvSpPr>
            <a:spLocks noGrp="1"/>
          </p:cNvSpPr>
          <p:nvPr>
            <p:ph type="body" sz="quarter" idx="11"/>
          </p:nvPr>
        </p:nvSpPr>
        <p:spPr/>
        <p:txBody>
          <a:bodyPr/>
          <a:lstStyle/>
          <a:p>
            <a:r>
              <a:rPr lang="en-US" dirty="0" smtClean="0"/>
              <a:t>Process Editor </a:t>
            </a:r>
            <a:endParaRPr lang="en-US" dirty="0"/>
          </a:p>
        </p:txBody>
      </p:sp>
      <p:pic>
        <p:nvPicPr>
          <p:cNvPr id="1026" name="Picture 2"/>
          <p:cNvPicPr>
            <a:picLocks noChangeAspect="1" noChangeArrowheads="1"/>
          </p:cNvPicPr>
          <p:nvPr/>
        </p:nvPicPr>
        <p:blipFill>
          <a:blip r:embed="rId3"/>
          <a:srcRect/>
          <a:stretch>
            <a:fillRect/>
          </a:stretch>
        </p:blipFill>
        <p:spPr bwMode="auto">
          <a:xfrm>
            <a:off x="4046917" y="3497192"/>
            <a:ext cx="4639883" cy="2533958"/>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r>
              <a:rPr lang="en-US" dirty="0" smtClean="0"/>
              <a:t>Grid</a:t>
            </a:r>
          </a:p>
          <a:p>
            <a:r>
              <a:rPr lang="en-US" dirty="0" smtClean="0"/>
              <a:t>Style</a:t>
            </a:r>
          </a:p>
          <a:p>
            <a:r>
              <a:rPr lang="en-US" dirty="0" smtClean="0"/>
              <a:t>Process</a:t>
            </a:r>
          </a:p>
          <a:p>
            <a:r>
              <a:rPr lang="en-US" dirty="0" smtClean="0"/>
              <a:t>Row/Column</a:t>
            </a:r>
            <a:endParaRPr lang="en-US" dirty="0"/>
          </a:p>
        </p:txBody>
      </p:sp>
      <p:sp>
        <p:nvSpPr>
          <p:cNvPr id="4" name="Title 3"/>
          <p:cNvSpPr>
            <a:spLocks noGrp="1"/>
          </p:cNvSpPr>
          <p:nvPr>
            <p:ph type="title"/>
          </p:nvPr>
        </p:nvSpPr>
        <p:spPr/>
        <p:txBody>
          <a:bodyPr/>
          <a:lstStyle/>
          <a:p>
            <a:r>
              <a:rPr lang="en-US" dirty="0" smtClean="0"/>
              <a:t>Other Properties</a:t>
            </a:r>
            <a:endParaRPr lang="en-US" dirty="0"/>
          </a:p>
        </p:txBody>
      </p:sp>
      <p:sp>
        <p:nvSpPr>
          <p:cNvPr id="5" name="Text Placeholder 4"/>
          <p:cNvSpPr>
            <a:spLocks noGrp="1"/>
          </p:cNvSpPr>
          <p:nvPr>
            <p:ph type="body" sz="quarter" idx="11"/>
          </p:nvPr>
        </p:nvSpPr>
        <p:spPr/>
        <p:txBody>
          <a:bodyPr/>
          <a:lstStyle/>
          <a:p>
            <a:r>
              <a:rPr lang="en-US" dirty="0" smtClean="0"/>
              <a:t>Process Editor </a:t>
            </a:r>
            <a:endParaRPr lang="en-US" dirty="0"/>
          </a:p>
        </p:txBody>
      </p:sp>
      <p:pic>
        <p:nvPicPr>
          <p:cNvPr id="1026" name="Picture 2"/>
          <p:cNvPicPr>
            <a:picLocks noChangeAspect="1" noChangeArrowheads="1"/>
          </p:cNvPicPr>
          <p:nvPr/>
        </p:nvPicPr>
        <p:blipFill>
          <a:blip r:embed="rId3"/>
          <a:srcRect/>
          <a:stretch>
            <a:fillRect/>
          </a:stretch>
        </p:blipFill>
        <p:spPr bwMode="auto">
          <a:xfrm>
            <a:off x="4046917" y="3497192"/>
            <a:ext cx="4639883" cy="2533958"/>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srcRect/>
          <a:stretch>
            <a:fillRect/>
          </a:stretch>
        </p:blipFill>
        <p:spPr bwMode="auto">
          <a:xfrm>
            <a:off x="172988" y="1361133"/>
            <a:ext cx="8765941" cy="4780177"/>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4" name="Title 3"/>
          <p:cNvSpPr>
            <a:spLocks noGrp="1"/>
          </p:cNvSpPr>
          <p:nvPr>
            <p:ph type="title"/>
          </p:nvPr>
        </p:nvSpPr>
        <p:spPr/>
        <p:txBody>
          <a:bodyPr/>
          <a:lstStyle/>
          <a:p>
            <a:r>
              <a:rPr lang="en-US" dirty="0" smtClean="0"/>
              <a:t>Grid Properties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8" name="Rounded Rectangle 7"/>
          <p:cNvSpPr/>
          <p:nvPr/>
        </p:nvSpPr>
        <p:spPr>
          <a:xfrm>
            <a:off x="74133" y="2150076"/>
            <a:ext cx="2014151" cy="247135"/>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rot="10800000">
            <a:off x="2540306" y="1970468"/>
            <a:ext cx="4633226" cy="1588"/>
          </a:xfrm>
          <a:prstGeom prst="straightConnector1">
            <a:avLst/>
          </a:prstGeom>
          <a:ln w="57150">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rot="5400000" flipH="1" flipV="1">
            <a:off x="911578" y="3778811"/>
            <a:ext cx="3259044" cy="1589"/>
          </a:xfrm>
          <a:prstGeom prst="straightConnector1">
            <a:avLst/>
          </a:prstGeom>
          <a:ln w="57150">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Grid Properties – Height and Width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8" name="Rounded Rectangle 7"/>
          <p:cNvSpPr/>
          <p:nvPr/>
        </p:nvSpPr>
        <p:spPr>
          <a:xfrm>
            <a:off x="333630" y="2310717"/>
            <a:ext cx="2014151" cy="247135"/>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 name="Group 19"/>
          <p:cNvGrpSpPr/>
          <p:nvPr/>
        </p:nvGrpSpPr>
        <p:grpSpPr>
          <a:xfrm>
            <a:off x="395414" y="1282699"/>
            <a:ext cx="8291385" cy="4968951"/>
            <a:chOff x="395414" y="1282699"/>
            <a:chExt cx="8291385" cy="4968951"/>
          </a:xfrm>
        </p:grpSpPr>
        <p:pic>
          <p:nvPicPr>
            <p:cNvPr id="2051" name="Picture 3"/>
            <p:cNvPicPr>
              <a:picLocks noChangeAspect="1" noChangeArrowheads="1"/>
            </p:cNvPicPr>
            <p:nvPr/>
          </p:nvPicPr>
          <p:blipFill>
            <a:blip r:embed="rId3"/>
            <a:srcRect/>
            <a:stretch>
              <a:fillRect/>
            </a:stretch>
          </p:blipFill>
          <p:spPr bwMode="auto">
            <a:xfrm>
              <a:off x="395414" y="1282699"/>
              <a:ext cx="8291385" cy="4968951"/>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grpSp>
          <p:nvGrpSpPr>
            <p:cNvPr id="15" name="Group 14"/>
            <p:cNvGrpSpPr/>
            <p:nvPr/>
          </p:nvGrpSpPr>
          <p:grpSpPr>
            <a:xfrm>
              <a:off x="5772903" y="3453121"/>
              <a:ext cx="955626" cy="951722"/>
              <a:chOff x="5772903" y="3453121"/>
              <a:chExt cx="955626" cy="951722"/>
            </a:xfrm>
          </p:grpSpPr>
          <p:cxnSp>
            <p:nvCxnSpPr>
              <p:cNvPr id="11" name="Straight Arrow Connector 10"/>
              <p:cNvCxnSpPr/>
              <p:nvPr/>
            </p:nvCxnSpPr>
            <p:spPr>
              <a:xfrm rot="5400000">
                <a:off x="5775649" y="3928188"/>
                <a:ext cx="951722" cy="1588"/>
              </a:xfrm>
              <a:prstGeom prst="straightConnector1">
                <a:avLst/>
              </a:prstGeom>
              <a:ln w="57150">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0800000">
                <a:off x="5772903" y="3917269"/>
                <a:ext cx="955626" cy="1588"/>
              </a:xfrm>
              <a:prstGeom prst="straightConnector1">
                <a:avLst/>
              </a:prstGeom>
              <a:ln w="57150">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sp>
        <p:nvSpPr>
          <p:cNvPr id="32" name="Rounded Rectangle 31"/>
          <p:cNvSpPr/>
          <p:nvPr/>
        </p:nvSpPr>
        <p:spPr>
          <a:xfrm>
            <a:off x="381000" y="2286000"/>
            <a:ext cx="2014151" cy="247135"/>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Grid Properties – Height and Width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2051" name="Picture 3"/>
          <p:cNvPicPr>
            <a:picLocks noChangeAspect="1" noChangeArrowheads="1"/>
          </p:cNvPicPr>
          <p:nvPr/>
        </p:nvPicPr>
        <p:blipFill>
          <a:blip r:embed="rId3"/>
          <a:srcRect/>
          <a:stretch>
            <a:fillRect/>
          </a:stretch>
        </p:blipFill>
        <p:spPr bwMode="auto">
          <a:xfrm>
            <a:off x="457200" y="1524000"/>
            <a:ext cx="5274413" cy="3153114"/>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pic>
        <p:nvPicPr>
          <p:cNvPr id="1026" name="Picture 2"/>
          <p:cNvPicPr>
            <a:picLocks noChangeAspect="1" noChangeArrowheads="1"/>
          </p:cNvPicPr>
          <p:nvPr/>
        </p:nvPicPr>
        <p:blipFill>
          <a:blip r:embed="rId4"/>
          <a:srcRect/>
          <a:stretch>
            <a:fillRect/>
          </a:stretch>
        </p:blipFill>
        <p:spPr bwMode="auto">
          <a:xfrm>
            <a:off x="3296505" y="2557852"/>
            <a:ext cx="5390295" cy="3257359"/>
          </a:xfrm>
          <a:prstGeom prst="rect">
            <a:avLst/>
          </a:prstGeom>
          <a:noFill/>
          <a:ln w="9525">
            <a:solidFill>
              <a:schemeClr val="accent1"/>
            </a:solidFill>
            <a:miter lim="800000"/>
            <a:headEnd/>
            <a:tailEnd/>
          </a:ln>
          <a:effectLst/>
        </p:spPr>
      </p:pic>
      <p:grpSp>
        <p:nvGrpSpPr>
          <p:cNvPr id="9" name="Group 29"/>
          <p:cNvGrpSpPr/>
          <p:nvPr/>
        </p:nvGrpSpPr>
        <p:grpSpPr>
          <a:xfrm>
            <a:off x="6400800" y="3625355"/>
            <a:ext cx="521840" cy="495108"/>
            <a:chOff x="468760" y="3163291"/>
            <a:chExt cx="521840" cy="495108"/>
          </a:xfrm>
        </p:grpSpPr>
        <p:cxnSp>
          <p:nvCxnSpPr>
            <p:cNvPr id="22" name="Straight Arrow Connector 21"/>
            <p:cNvCxnSpPr/>
            <p:nvPr/>
          </p:nvCxnSpPr>
          <p:spPr>
            <a:xfrm rot="5400000">
              <a:off x="452840" y="3410051"/>
              <a:ext cx="495108" cy="1588"/>
            </a:xfrm>
            <a:prstGeom prst="straightConnector1">
              <a:avLst/>
            </a:prstGeom>
            <a:ln w="19050">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468760" y="3424136"/>
              <a:ext cx="521840" cy="6452"/>
            </a:xfrm>
            <a:prstGeom prst="straightConnector1">
              <a:avLst/>
            </a:prstGeom>
            <a:ln w="19050">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sp>
        <p:nvSpPr>
          <p:cNvPr id="11" name="Rounded Rectangle 10"/>
          <p:cNvSpPr/>
          <p:nvPr/>
        </p:nvSpPr>
        <p:spPr>
          <a:xfrm>
            <a:off x="3296504" y="3396755"/>
            <a:ext cx="1580295" cy="184645"/>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Grid Properties - Padding</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18" name="Group 17"/>
          <p:cNvGrpSpPr/>
          <p:nvPr/>
        </p:nvGrpSpPr>
        <p:grpSpPr>
          <a:xfrm>
            <a:off x="6040012" y="4541105"/>
            <a:ext cx="2448790" cy="1601233"/>
            <a:chOff x="6040012" y="4541105"/>
            <a:chExt cx="2448790" cy="1601233"/>
          </a:xfrm>
        </p:grpSpPr>
        <p:pic>
          <p:nvPicPr>
            <p:cNvPr id="3078" name="Picture 6"/>
            <p:cNvPicPr>
              <a:picLocks noChangeAspect="1" noChangeArrowheads="1"/>
            </p:cNvPicPr>
            <p:nvPr/>
          </p:nvPicPr>
          <p:blipFill>
            <a:blip r:embed="rId3"/>
            <a:srcRect/>
            <a:stretch>
              <a:fillRect/>
            </a:stretch>
          </p:blipFill>
          <p:spPr bwMode="auto">
            <a:xfrm>
              <a:off x="6040012" y="4541105"/>
              <a:ext cx="2448790" cy="1601233"/>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6932244" y="5029223"/>
              <a:ext cx="753762" cy="461665"/>
            </a:xfrm>
            <a:prstGeom prst="rect">
              <a:avLst/>
            </a:prstGeom>
            <a:noFill/>
          </p:spPr>
          <p:txBody>
            <a:bodyPr wrap="square" rtlCol="0">
              <a:spAutoFit/>
            </a:bodyPr>
            <a:lstStyle/>
            <a:p>
              <a:pPr algn="ctr"/>
              <a:r>
                <a:rPr lang="en-US" sz="2400" b="1" dirty="0" smtClean="0">
                  <a:solidFill>
                    <a:schemeClr val="accent1"/>
                  </a:solidFill>
                </a:rPr>
                <a:t>30</a:t>
              </a:r>
              <a:endParaRPr lang="en-US" sz="2400" b="1" dirty="0">
                <a:solidFill>
                  <a:schemeClr val="accent1"/>
                </a:solidFill>
              </a:endParaRPr>
            </a:p>
          </p:txBody>
        </p:sp>
      </p:grpSp>
      <p:grpSp>
        <p:nvGrpSpPr>
          <p:cNvPr id="15" name="Group 14"/>
          <p:cNvGrpSpPr/>
          <p:nvPr/>
        </p:nvGrpSpPr>
        <p:grpSpPr>
          <a:xfrm>
            <a:off x="6040012" y="849013"/>
            <a:ext cx="2466975" cy="1628775"/>
            <a:chOff x="6040012" y="849013"/>
            <a:chExt cx="2466975" cy="1628775"/>
          </a:xfrm>
        </p:grpSpPr>
        <p:pic>
          <p:nvPicPr>
            <p:cNvPr id="3076" name="Picture 4"/>
            <p:cNvPicPr>
              <a:picLocks noChangeAspect="1" noChangeArrowheads="1"/>
            </p:cNvPicPr>
            <p:nvPr/>
          </p:nvPicPr>
          <p:blipFill>
            <a:blip r:embed="rId4"/>
            <a:srcRect/>
            <a:stretch>
              <a:fillRect/>
            </a:stretch>
          </p:blipFill>
          <p:spPr bwMode="auto">
            <a:xfrm>
              <a:off x="6040012" y="849013"/>
              <a:ext cx="2466975" cy="1628775"/>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3" name="TextBox 12"/>
            <p:cNvSpPr txBox="1"/>
            <p:nvPr/>
          </p:nvSpPr>
          <p:spPr>
            <a:xfrm>
              <a:off x="6922655" y="1415038"/>
              <a:ext cx="753762" cy="461665"/>
            </a:xfrm>
            <a:prstGeom prst="rect">
              <a:avLst/>
            </a:prstGeom>
            <a:noFill/>
          </p:spPr>
          <p:txBody>
            <a:bodyPr wrap="square" rtlCol="0">
              <a:spAutoFit/>
            </a:bodyPr>
            <a:lstStyle/>
            <a:p>
              <a:pPr algn="ctr"/>
              <a:r>
                <a:rPr lang="en-US" sz="2400" b="1" dirty="0" smtClean="0">
                  <a:solidFill>
                    <a:schemeClr val="accent1"/>
                  </a:solidFill>
                </a:rPr>
                <a:t>10</a:t>
              </a:r>
              <a:endParaRPr lang="en-US" sz="2400" b="1" dirty="0">
                <a:solidFill>
                  <a:schemeClr val="accent1"/>
                </a:solidFill>
              </a:endParaRPr>
            </a:p>
          </p:txBody>
        </p:sp>
      </p:grpSp>
      <p:grpSp>
        <p:nvGrpSpPr>
          <p:cNvPr id="17" name="Group 16"/>
          <p:cNvGrpSpPr/>
          <p:nvPr/>
        </p:nvGrpSpPr>
        <p:grpSpPr>
          <a:xfrm>
            <a:off x="6040012" y="2678669"/>
            <a:ext cx="2466975" cy="1625947"/>
            <a:chOff x="6040012" y="2678669"/>
            <a:chExt cx="2466975" cy="1625947"/>
          </a:xfrm>
        </p:grpSpPr>
        <p:pic>
          <p:nvPicPr>
            <p:cNvPr id="3077" name="Picture 5"/>
            <p:cNvPicPr>
              <a:picLocks noChangeAspect="1" noChangeArrowheads="1"/>
            </p:cNvPicPr>
            <p:nvPr/>
          </p:nvPicPr>
          <p:blipFill>
            <a:blip r:embed="rId5"/>
            <a:srcRect/>
            <a:stretch>
              <a:fillRect/>
            </a:stretch>
          </p:blipFill>
          <p:spPr bwMode="auto">
            <a:xfrm>
              <a:off x="6040012" y="2678669"/>
              <a:ext cx="2466975" cy="1625947"/>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4" name="TextBox 13"/>
            <p:cNvSpPr txBox="1"/>
            <p:nvPr/>
          </p:nvSpPr>
          <p:spPr>
            <a:xfrm>
              <a:off x="6910298" y="3200401"/>
              <a:ext cx="753762" cy="461665"/>
            </a:xfrm>
            <a:prstGeom prst="rect">
              <a:avLst/>
            </a:prstGeom>
            <a:noFill/>
          </p:spPr>
          <p:txBody>
            <a:bodyPr wrap="square" rtlCol="0">
              <a:spAutoFit/>
            </a:bodyPr>
            <a:lstStyle/>
            <a:p>
              <a:pPr algn="ctr"/>
              <a:r>
                <a:rPr lang="en-US" sz="2400" b="1" dirty="0" smtClean="0">
                  <a:solidFill>
                    <a:schemeClr val="accent1"/>
                  </a:solidFill>
                </a:rPr>
                <a:t>20</a:t>
              </a:r>
              <a:endParaRPr lang="en-US" sz="2400" b="1" dirty="0">
                <a:solidFill>
                  <a:schemeClr val="accent1"/>
                </a:solidFill>
              </a:endParaRPr>
            </a:p>
          </p:txBody>
        </p:sp>
      </p:grpSp>
      <p:pic>
        <p:nvPicPr>
          <p:cNvPr id="3079" name="Picture 7"/>
          <p:cNvPicPr>
            <a:picLocks noChangeAspect="1" noChangeArrowheads="1"/>
          </p:cNvPicPr>
          <p:nvPr/>
        </p:nvPicPr>
        <p:blipFill>
          <a:blip r:embed="rId6"/>
          <a:srcRect/>
          <a:stretch>
            <a:fillRect/>
          </a:stretch>
        </p:blipFill>
        <p:spPr bwMode="auto">
          <a:xfrm>
            <a:off x="457200" y="2061866"/>
            <a:ext cx="3684518" cy="224275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6" name="Rounded Rectangle 15"/>
          <p:cNvSpPr/>
          <p:nvPr/>
        </p:nvSpPr>
        <p:spPr>
          <a:xfrm>
            <a:off x="457200" y="2953266"/>
            <a:ext cx="2014151" cy="407772"/>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333630" y="1316182"/>
            <a:ext cx="8476634" cy="4689202"/>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Grid Properties - Zoom</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8" name="Rounded Rectangle 7"/>
          <p:cNvSpPr/>
          <p:nvPr/>
        </p:nvSpPr>
        <p:spPr>
          <a:xfrm>
            <a:off x="1458097" y="2582571"/>
            <a:ext cx="1087396" cy="247135"/>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695539" y="2644336"/>
            <a:ext cx="2338313" cy="461665"/>
          </a:xfrm>
          <a:prstGeom prst="rect">
            <a:avLst/>
          </a:prstGeom>
          <a:noFill/>
        </p:spPr>
        <p:txBody>
          <a:bodyPr wrap="square" rtlCol="0">
            <a:spAutoFit/>
          </a:bodyPr>
          <a:lstStyle/>
          <a:p>
            <a:pPr algn="ctr"/>
            <a:r>
              <a:rPr lang="en-US" sz="2400" b="1" dirty="0" smtClean="0">
                <a:solidFill>
                  <a:schemeClr val="accent1"/>
                </a:solidFill>
              </a:rPr>
              <a:t>200% Zoom</a:t>
            </a:r>
            <a:endParaRPr lang="en-US" sz="2400" b="1" dirty="0">
              <a:solidFill>
                <a:schemeClr val="accent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Grid Properties – Background Color</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7" name="Group 6"/>
          <p:cNvGrpSpPr/>
          <p:nvPr/>
        </p:nvGrpSpPr>
        <p:grpSpPr>
          <a:xfrm>
            <a:off x="555588" y="1477069"/>
            <a:ext cx="8131212" cy="4482027"/>
            <a:chOff x="407772" y="1264766"/>
            <a:chExt cx="8494965" cy="4888899"/>
          </a:xfrm>
        </p:grpSpPr>
        <p:pic>
          <p:nvPicPr>
            <p:cNvPr id="12" name="Picture 2"/>
            <p:cNvPicPr>
              <a:picLocks noChangeAspect="1" noChangeArrowheads="1"/>
            </p:cNvPicPr>
            <p:nvPr/>
          </p:nvPicPr>
          <p:blipFill>
            <a:blip r:embed="rId3"/>
            <a:srcRect/>
            <a:stretch>
              <a:fillRect/>
            </a:stretch>
          </p:blipFill>
          <p:spPr bwMode="auto">
            <a:xfrm>
              <a:off x="550001" y="1264766"/>
              <a:ext cx="8352736" cy="4888899"/>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5" name="Rounded Rectangle 14"/>
            <p:cNvSpPr/>
            <p:nvPr/>
          </p:nvSpPr>
          <p:spPr>
            <a:xfrm>
              <a:off x="407772" y="3249849"/>
              <a:ext cx="2940909" cy="247135"/>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Grid Properties – Grid Line Display</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8" name="Group 7"/>
          <p:cNvGrpSpPr/>
          <p:nvPr/>
        </p:nvGrpSpPr>
        <p:grpSpPr>
          <a:xfrm>
            <a:off x="685800" y="1524000"/>
            <a:ext cx="7970141" cy="4405186"/>
            <a:chOff x="401717" y="1368151"/>
            <a:chExt cx="8330424" cy="4637235"/>
          </a:xfrm>
        </p:grpSpPr>
        <p:pic>
          <p:nvPicPr>
            <p:cNvPr id="6147" name="Picture 3"/>
            <p:cNvPicPr>
              <a:picLocks noChangeAspect="1" noChangeArrowheads="1"/>
            </p:cNvPicPr>
            <p:nvPr/>
          </p:nvPicPr>
          <p:blipFill>
            <a:blip r:embed="rId3"/>
            <a:srcRect/>
            <a:stretch>
              <a:fillRect/>
            </a:stretch>
          </p:blipFill>
          <p:spPr bwMode="auto">
            <a:xfrm>
              <a:off x="401717" y="1368151"/>
              <a:ext cx="8330424" cy="4637235"/>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
          <p:nvSpPr>
            <p:cNvPr id="15" name="Rounded Rectangle 14"/>
            <p:cNvSpPr/>
            <p:nvPr/>
          </p:nvSpPr>
          <p:spPr>
            <a:xfrm>
              <a:off x="420129" y="3581400"/>
              <a:ext cx="1272747" cy="4572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189809" y="3756466"/>
              <a:ext cx="1952396" cy="1200329"/>
            </a:xfrm>
            <a:prstGeom prst="rect">
              <a:avLst/>
            </a:prstGeom>
            <a:noFill/>
          </p:spPr>
          <p:txBody>
            <a:bodyPr wrap="square" rtlCol="0">
              <a:spAutoFit/>
            </a:bodyPr>
            <a:lstStyle/>
            <a:p>
              <a:pPr algn="ctr"/>
              <a:r>
                <a:rPr lang="en-US" sz="2400" b="1" dirty="0" smtClean="0">
                  <a:solidFill>
                    <a:schemeClr val="accent1"/>
                  </a:solidFill>
                </a:rPr>
                <a:t>Gridline display turned off</a:t>
              </a:r>
              <a:endParaRPr lang="en-US" sz="2400" b="1" dirty="0">
                <a:solidFill>
                  <a:schemeClr val="accent1"/>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2194</TotalTime>
  <Words>1056</Words>
  <Application>Microsoft Office PowerPoint</Application>
  <PresentationFormat>On-screen Show (4:3)</PresentationFormat>
  <Paragraphs>110</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Other Properties</vt:lpstr>
      <vt:lpstr>Other Properties</vt:lpstr>
      <vt:lpstr>Grid Properties</vt:lpstr>
      <vt:lpstr>Grid Properties – Height and Width </vt:lpstr>
      <vt:lpstr>Grid Properties – Height and Width </vt:lpstr>
      <vt:lpstr>Grid Properties - Padding</vt:lpstr>
      <vt:lpstr>Grid Properties - Zoom</vt:lpstr>
      <vt:lpstr>Grid Properties – Background Color</vt:lpstr>
      <vt:lpstr>Grid Properties – Grid Line Display</vt:lpstr>
      <vt:lpstr>Grid Properties – Header Display</vt:lpstr>
      <vt:lpstr>Grid Properties – Adding and Deleting</vt:lpstr>
      <vt:lpstr>Style Properties Menu</vt:lpstr>
      <vt:lpstr>Process Properties Menu</vt:lpstr>
      <vt:lpstr>Row / Column Properties Menu</vt:lpstr>
      <vt:lpstr>Summary: Other Properties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130</cp:revision>
  <dcterms:created xsi:type="dcterms:W3CDTF">2010-10-05T00:44:07Z</dcterms:created>
  <dcterms:modified xsi:type="dcterms:W3CDTF">2013-08-02T23:24:45Z</dcterms:modified>
</cp:coreProperties>
</file>