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720" r:id="rId2"/>
  </p:sldMasterIdLst>
  <p:notesMasterIdLst>
    <p:notesMasterId r:id="rId30"/>
  </p:notesMasterIdLst>
  <p:handoutMasterIdLst>
    <p:handoutMasterId r:id="rId31"/>
  </p:handoutMasterIdLst>
  <p:sldIdLst>
    <p:sldId id="604" r:id="rId3"/>
    <p:sldId id="605" r:id="rId4"/>
    <p:sldId id="638" r:id="rId5"/>
    <p:sldId id="620" r:id="rId6"/>
    <p:sldId id="626" r:id="rId7"/>
    <p:sldId id="624" r:id="rId8"/>
    <p:sldId id="627" r:id="rId9"/>
    <p:sldId id="609" r:id="rId10"/>
    <p:sldId id="610" r:id="rId11"/>
    <p:sldId id="611" r:id="rId12"/>
    <p:sldId id="612" r:id="rId13"/>
    <p:sldId id="613" r:id="rId14"/>
    <p:sldId id="614" r:id="rId15"/>
    <p:sldId id="615" r:id="rId16"/>
    <p:sldId id="616" r:id="rId17"/>
    <p:sldId id="617" r:id="rId18"/>
    <p:sldId id="618" r:id="rId19"/>
    <p:sldId id="636" r:id="rId20"/>
    <p:sldId id="628" r:id="rId21"/>
    <p:sldId id="629" r:id="rId22"/>
    <p:sldId id="630" r:id="rId23"/>
    <p:sldId id="631" r:id="rId24"/>
    <p:sldId id="633" r:id="rId25"/>
    <p:sldId id="632" r:id="rId26"/>
    <p:sldId id="634" r:id="rId27"/>
    <p:sldId id="635" r:id="rId28"/>
    <p:sldId id="637" r:id="rId29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CCA2"/>
    <a:srgbClr val="D8E1C9"/>
    <a:srgbClr val="DDDDDD"/>
    <a:srgbClr val="D6CDAE"/>
    <a:srgbClr val="C7BC93"/>
    <a:srgbClr val="FFFFCC"/>
    <a:srgbClr val="8E7F4A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8" autoAdjust="0"/>
    <p:restoredTop sz="80320" autoAdjust="0"/>
  </p:normalViewPr>
  <p:slideViewPr>
    <p:cSldViewPr snapToGrid="0">
      <p:cViewPr>
        <p:scale>
          <a:sx n="90" d="100"/>
          <a:sy n="90" d="100"/>
        </p:scale>
        <p:origin x="-522" y="-378"/>
      </p:cViewPr>
      <p:guideLst>
        <p:guide orient="horz" pos="2191"/>
        <p:guide pos="5759"/>
        <p:guide pos="2860"/>
        <p:guide pos="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2274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8D1D8E4-55AA-4591-BB9D-316E4B6BD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1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4750" y="695325"/>
            <a:ext cx="4637088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1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83" tIns="46442" rIns="92883" bIns="46442" numCol="1" anchor="b" anchorCtr="0" compatLnSpc="1">
            <a:prstTxWarp prst="textNoShape">
              <a:avLst/>
            </a:prstTxWarp>
          </a:bodyPr>
          <a:lstStyle>
            <a:lvl1pPr algn="r" defTabSz="929252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fld id="{06545B7B-A72C-4044-9591-37644EED0D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8CFE51-1C87-4EE3-A42E-DE841F69DB5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r>
              <a:rPr lang="en-US" sz="800" dirty="0" smtClean="0"/>
              <a:t>Replace image with image on </a:t>
            </a:r>
            <a:r>
              <a:rPr lang="en-US" dirty="0" smtClean="0"/>
              <a:t>http://resources2.know.qad.com/TG-QuickStart-p1/g1/4810-QAD2.html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0C227-F3CF-4A8B-8186-2CDB49504327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30C71C-0C8B-4B98-A05F-AD376B41BC6A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9F95AC-3B75-4B0C-A917-BD1B308F1DC2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94D67C-8823-410F-AFB9-36F2E5D25EA5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CAA6F-420F-40DE-A735-549EC1C64DD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56EFFD-8FEC-4831-957C-9C36AD1AE47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4241A8-1D76-41E4-8830-FD69DEABE9A8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6"/>
            <a:ext cx="5122968" cy="50992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673" tIns="46337" rIns="92673" bIns="46337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smtClean="0"/>
              <a:t>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69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xfrm>
            <a:off x="7389813" y="6648450"/>
            <a:ext cx="1754187" cy="209550"/>
          </a:xfr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/>
              <a:t>QS-OR-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5972" name="Text Box 4"/>
          <p:cNvSpPr txBox="1">
            <a:spLocks noChangeArrowheads="1"/>
          </p:cNvSpPr>
          <p:nvPr/>
        </p:nvSpPr>
        <p:spPr bwMode="auto">
          <a:xfrm>
            <a:off x="66675" y="6584950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 b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597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89813" y="6648450"/>
            <a:ext cx="17541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 b="0"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QS-PL-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199" y="607452"/>
            <a:ext cx="8328581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13315" name="Rectangle 5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683462"/>
            <a:ext cx="8229600" cy="506845"/>
          </a:xfrm>
        </p:spPr>
        <p:txBody>
          <a:bodyPr/>
          <a:lstStyle/>
          <a:p>
            <a:r>
              <a:rPr lang="en-US" sz="2400" dirty="0" smtClean="0"/>
              <a:t>QAD Enterprise Edition User Interface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60786" y="2490575"/>
            <a:ext cx="2223739" cy="866714"/>
            <a:chOff x="452786" y="2434308"/>
            <a:chExt cx="2223739" cy="866714"/>
          </a:xfrm>
        </p:grpSpPr>
        <p:sp>
          <p:nvSpPr>
            <p:cNvPr id="6" name="Rectangle 5"/>
            <p:cNvSpPr/>
            <p:nvPr/>
          </p:nvSpPr>
          <p:spPr>
            <a:xfrm>
              <a:off x="452786" y="2434308"/>
              <a:ext cx="1994457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b="0" dirty="0" smtClean="0">
                  <a:latin typeface="Arial" pitchFamily="34" charset="0"/>
                  <a:cs typeface="Arial" pitchFamily="34" charset="0"/>
                </a:rPr>
                <a:t>Updated October 2013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75730" y="3060956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b="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Customer Management Menu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8366" y="1129340"/>
            <a:ext cx="7491413" cy="4857750"/>
            <a:chOff x="742950" y="1647825"/>
            <a:chExt cx="7491413" cy="4857750"/>
          </a:xfrm>
        </p:grpSpPr>
        <p:pic>
          <p:nvPicPr>
            <p:cNvPr id="20484" name="Picture 15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5" name="Picture 16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57788" y="1647825"/>
              <a:ext cx="3076575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6" name="Rectangle 17"/>
            <p:cNvSpPr>
              <a:spLocks noChangeArrowheads="1"/>
            </p:cNvSpPr>
            <p:nvPr/>
          </p:nvSpPr>
          <p:spPr bwMode="auto">
            <a:xfrm>
              <a:off x="2257425" y="3152775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487" name="Rectangle 18"/>
            <p:cNvSpPr>
              <a:spLocks noChangeArrowheads="1"/>
            </p:cNvSpPr>
            <p:nvPr/>
          </p:nvSpPr>
          <p:spPr bwMode="auto">
            <a:xfrm>
              <a:off x="5229225" y="2647950"/>
              <a:ext cx="88900" cy="95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0488" name="AutoShape 19"/>
            <p:cNvCxnSpPr>
              <a:cxnSpLocks noChangeShapeType="1"/>
              <a:stCxn id="20486" idx="3"/>
              <a:endCxn id="20487" idx="1"/>
            </p:cNvCxnSpPr>
            <p:nvPr/>
          </p:nvCxnSpPr>
          <p:spPr bwMode="auto">
            <a:xfrm flipV="1">
              <a:off x="2346325" y="2695575"/>
              <a:ext cx="2882900" cy="5048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Supply Chain Menu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4928" y="1066840"/>
            <a:ext cx="7377113" cy="4886325"/>
            <a:chOff x="742950" y="1528763"/>
            <a:chExt cx="7377113" cy="4886325"/>
          </a:xfrm>
        </p:grpSpPr>
        <p:pic>
          <p:nvPicPr>
            <p:cNvPr id="21508" name="Picture 16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09" name="Picture 17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3488" y="1528763"/>
              <a:ext cx="3076575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0" name="Rectangle 18"/>
            <p:cNvSpPr>
              <a:spLocks noChangeArrowheads="1"/>
            </p:cNvSpPr>
            <p:nvPr/>
          </p:nvSpPr>
          <p:spPr bwMode="auto">
            <a:xfrm>
              <a:off x="1809750" y="33242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511" name="Rectangle 19"/>
            <p:cNvSpPr>
              <a:spLocks noChangeArrowheads="1"/>
            </p:cNvSpPr>
            <p:nvPr/>
          </p:nvSpPr>
          <p:spPr bwMode="auto">
            <a:xfrm>
              <a:off x="5076825" y="2714625"/>
              <a:ext cx="12382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1512" name="AutoShape 20"/>
            <p:cNvCxnSpPr>
              <a:cxnSpLocks noChangeShapeType="1"/>
              <a:stCxn id="21510" idx="3"/>
              <a:endCxn id="21511" idx="1"/>
            </p:cNvCxnSpPr>
            <p:nvPr/>
          </p:nvCxnSpPr>
          <p:spPr bwMode="auto">
            <a:xfrm flipV="1">
              <a:off x="1933575" y="2759075"/>
              <a:ext cx="3143250" cy="60960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Manufacturing Menu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61804" y="1147410"/>
            <a:ext cx="7605713" cy="4838700"/>
            <a:chOff x="742950" y="1571625"/>
            <a:chExt cx="7605713" cy="4838700"/>
          </a:xfrm>
        </p:grpSpPr>
        <p:pic>
          <p:nvPicPr>
            <p:cNvPr id="22532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3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19688" y="1571625"/>
              <a:ext cx="3228975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Rectangle 20"/>
            <p:cNvSpPr>
              <a:spLocks noChangeArrowheads="1"/>
            </p:cNvSpPr>
            <p:nvPr/>
          </p:nvSpPr>
          <p:spPr bwMode="auto">
            <a:xfrm>
              <a:off x="1895475" y="3505200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535" name="Rectangle 21"/>
            <p:cNvSpPr>
              <a:spLocks noChangeArrowheads="1"/>
            </p:cNvSpPr>
            <p:nvPr/>
          </p:nvSpPr>
          <p:spPr bwMode="auto">
            <a:xfrm>
              <a:off x="5229225" y="2924175"/>
              <a:ext cx="88900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2536" name="AutoShape 22"/>
            <p:cNvCxnSpPr>
              <a:cxnSpLocks noChangeShapeType="1"/>
              <a:stCxn id="22534" idx="3"/>
              <a:endCxn id="22535" idx="1"/>
            </p:cNvCxnSpPr>
            <p:nvPr/>
          </p:nvCxnSpPr>
          <p:spPr bwMode="auto">
            <a:xfrm flipV="1">
              <a:off x="1984375" y="2968625"/>
              <a:ext cx="3244850" cy="5810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Financials Menu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QS-OR-110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42950" y="1192193"/>
            <a:ext cx="7639050" cy="4876800"/>
            <a:chOff x="742950" y="1343025"/>
            <a:chExt cx="7639050" cy="4876800"/>
          </a:xfrm>
        </p:grpSpPr>
        <p:pic>
          <p:nvPicPr>
            <p:cNvPr id="23556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7" name="Rectangle 20"/>
            <p:cNvSpPr>
              <a:spLocks noChangeArrowheads="1"/>
            </p:cNvSpPr>
            <p:nvPr/>
          </p:nvSpPr>
          <p:spPr bwMode="auto">
            <a:xfrm>
              <a:off x="1704975" y="366712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pic>
          <p:nvPicPr>
            <p:cNvPr id="23558" name="Picture 22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14950" y="1343025"/>
              <a:ext cx="3067050" cy="487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59" name="Rectangle 23"/>
            <p:cNvSpPr>
              <a:spLocks noChangeArrowheads="1"/>
            </p:cNvSpPr>
            <p:nvPr/>
          </p:nvSpPr>
          <p:spPr bwMode="auto">
            <a:xfrm>
              <a:off x="5429250" y="2886075"/>
              <a:ext cx="104775" cy="8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3560" name="AutoShape 24"/>
            <p:cNvCxnSpPr>
              <a:cxnSpLocks noChangeShapeType="1"/>
              <a:stCxn id="23557" idx="3"/>
              <a:endCxn id="23559" idx="1"/>
            </p:cNvCxnSpPr>
            <p:nvPr/>
          </p:nvCxnSpPr>
          <p:spPr bwMode="auto">
            <a:xfrm flipV="1">
              <a:off x="1809750" y="2930525"/>
              <a:ext cx="3619500" cy="7810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Master Data Menu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QS-OR-120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799512" y="1028642"/>
            <a:ext cx="7543800" cy="4886325"/>
            <a:chOff x="742950" y="1481138"/>
            <a:chExt cx="7543800" cy="4886325"/>
          </a:xfrm>
        </p:grpSpPr>
        <p:pic>
          <p:nvPicPr>
            <p:cNvPr id="24580" name="Picture 1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1" name="Picture 19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0650" y="1481138"/>
              <a:ext cx="3086100" cy="4886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2" name="Rectangle 20"/>
            <p:cNvSpPr>
              <a:spLocks noChangeArrowheads="1"/>
            </p:cNvSpPr>
            <p:nvPr/>
          </p:nvSpPr>
          <p:spPr bwMode="auto">
            <a:xfrm>
              <a:off x="1781175" y="383857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583" name="Rectangle 21"/>
            <p:cNvSpPr>
              <a:spLocks noChangeArrowheads="1"/>
            </p:cNvSpPr>
            <p:nvPr/>
          </p:nvSpPr>
          <p:spPr bwMode="auto">
            <a:xfrm>
              <a:off x="5334000" y="31718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4584" name="AutoShape 22"/>
            <p:cNvCxnSpPr>
              <a:cxnSpLocks noChangeShapeType="1"/>
              <a:stCxn id="24582" idx="3"/>
              <a:endCxn id="24583" idx="1"/>
            </p:cNvCxnSpPr>
            <p:nvPr/>
          </p:nvCxnSpPr>
          <p:spPr bwMode="auto">
            <a:xfrm flipV="1">
              <a:off x="1870075" y="3228975"/>
              <a:ext cx="3463925" cy="66675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System Administration Menu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QS-OR-130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08939" y="1024663"/>
            <a:ext cx="7515225" cy="4895850"/>
            <a:chOff x="742950" y="1552575"/>
            <a:chExt cx="7515225" cy="4895850"/>
          </a:xfrm>
        </p:grpSpPr>
        <p:pic>
          <p:nvPicPr>
            <p:cNvPr id="25604" name="Picture 17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5" name="Picture 18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72075" y="1552575"/>
              <a:ext cx="30861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Rectangle 19"/>
            <p:cNvSpPr>
              <a:spLocks noChangeArrowheads="1"/>
            </p:cNvSpPr>
            <p:nvPr/>
          </p:nvSpPr>
          <p:spPr bwMode="auto">
            <a:xfrm>
              <a:off x="2190750" y="4010025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07" name="Rectangle 20"/>
            <p:cNvSpPr>
              <a:spLocks noChangeArrowheads="1"/>
            </p:cNvSpPr>
            <p:nvPr/>
          </p:nvSpPr>
          <p:spPr bwMode="auto">
            <a:xfrm>
              <a:off x="5305425" y="3409950"/>
              <a:ext cx="88900" cy="1143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5608" name="AutoShape 21"/>
            <p:cNvCxnSpPr>
              <a:cxnSpLocks noChangeShapeType="1"/>
              <a:stCxn id="25606" idx="3"/>
              <a:endCxn id="25607" idx="1"/>
            </p:cNvCxnSpPr>
            <p:nvPr/>
          </p:nvCxnSpPr>
          <p:spPr bwMode="auto">
            <a:xfrm flipV="1">
              <a:off x="2279650" y="3467100"/>
              <a:ext cx="3025775" cy="60007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Administration Menu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27793" y="1041361"/>
            <a:ext cx="7477125" cy="4895850"/>
            <a:chOff x="742950" y="1343025"/>
            <a:chExt cx="7477125" cy="4895850"/>
          </a:xfrm>
        </p:grpSpPr>
        <p:pic>
          <p:nvPicPr>
            <p:cNvPr id="26628" name="Picture 8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2950" y="2147888"/>
              <a:ext cx="3276600" cy="3114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9" name="Picture 10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575" y="1343025"/>
              <a:ext cx="3238500" cy="4895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0" name="Rectangle 11"/>
            <p:cNvSpPr>
              <a:spLocks noChangeArrowheads="1"/>
            </p:cNvSpPr>
            <p:nvPr/>
          </p:nvSpPr>
          <p:spPr bwMode="auto">
            <a:xfrm>
              <a:off x="1857375" y="4524375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631" name="Rectangle 12"/>
            <p:cNvSpPr>
              <a:spLocks noChangeArrowheads="1"/>
            </p:cNvSpPr>
            <p:nvPr/>
          </p:nvSpPr>
          <p:spPr bwMode="auto">
            <a:xfrm>
              <a:off x="5114925" y="3714750"/>
              <a:ext cx="88900" cy="1238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cxnSp>
          <p:nvCxnSpPr>
            <p:cNvPr id="26632" name="AutoShape 13"/>
            <p:cNvCxnSpPr>
              <a:cxnSpLocks noChangeShapeType="1"/>
              <a:stCxn id="26630" idx="3"/>
              <a:endCxn id="26631" idx="1"/>
            </p:cNvCxnSpPr>
            <p:nvPr/>
          </p:nvCxnSpPr>
          <p:spPr bwMode="auto">
            <a:xfrm flipV="1">
              <a:off x="1946275" y="3776663"/>
              <a:ext cx="3168650" cy="809625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 Types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QS-OR-160</a:t>
            </a:r>
          </a:p>
        </p:txBody>
      </p:sp>
      <p:pic>
        <p:nvPicPr>
          <p:cNvPr id="6" name="Picture 12" descr="Region Capture"/>
          <p:cNvPicPr>
            <a:picLocks noChangeAspect="1" noChangeArrowheads="1"/>
          </p:cNvPicPr>
          <p:nvPr/>
        </p:nvPicPr>
        <p:blipFill>
          <a:blip r:embed="rId2" cstate="print"/>
          <a:srcRect b="10119"/>
          <a:stretch>
            <a:fillRect/>
          </a:stretch>
        </p:blipFill>
        <p:spPr bwMode="auto">
          <a:xfrm>
            <a:off x="4889208" y="524830"/>
            <a:ext cx="3733133" cy="52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2005974" y="4360804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Maintenance Program</a:t>
            </a:r>
            <a:endParaRPr lang="en-US" sz="1600" dirty="0">
              <a:latin typeface="+mj-lt"/>
            </a:endParaRP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0800000" flipH="1">
            <a:off x="4795260" y="463251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392290" y="243976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Browse</a:t>
            </a:r>
            <a:endParaRPr lang="en-US" sz="1600" dirty="0">
              <a:latin typeface="+mj-lt"/>
            </a:endParaRPr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 rot="10800000" flipH="1">
            <a:off x="4827158" y="271148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392290" y="2900526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Transaction or Utility</a:t>
            </a:r>
            <a:endParaRPr lang="en-US" sz="1600" dirty="0">
              <a:latin typeface="+mj-lt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rot="10800000" flipH="1">
            <a:off x="4820063" y="3172239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392290" y="3701539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Report or Inquiry</a:t>
            </a:r>
            <a:endParaRPr lang="en-US" sz="1600" dirty="0">
              <a:latin typeface="+mj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rot="10800000" flipH="1">
            <a:off x="4834234" y="3973252"/>
            <a:ext cx="907312" cy="1044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QS-OR-165</a:t>
            </a:r>
          </a:p>
        </p:txBody>
      </p:sp>
      <p:grpSp>
        <p:nvGrpSpPr>
          <p:cNvPr id="2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 dirty="0" smtClean="0">
                  <a:latin typeface="+mj-lt"/>
                </a:rPr>
                <a:t>Component Based: Enterprise </a:t>
              </a:r>
              <a:r>
                <a:rPr lang="en-US" sz="1600" dirty="0">
                  <a:latin typeface="+mj-lt"/>
                </a:rPr>
                <a:t>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 other programs are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dirty="0" smtClean="0"/>
              <a:t>Maintenance Programs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QS-OR-170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187450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13" y="1731963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Overview of .NET UI</a:t>
            </a:r>
          </a:p>
          <a:p>
            <a:r>
              <a:rPr lang="en-US" dirty="0" smtClean="0"/>
              <a:t> Modules and Menus</a:t>
            </a:r>
          </a:p>
          <a:p>
            <a:r>
              <a:rPr lang="en-US" dirty="0" smtClean="0"/>
              <a:t> Program and Data Types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Topics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QS-OR-180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0050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Reports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QS-OR-190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QS-OR-200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99" y="1256193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2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QS-OR-210</a:t>
            </a:r>
          </a:p>
        </p:txBody>
      </p:sp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359" y="1816064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QS-OR-220</a:t>
            </a:r>
          </a:p>
        </p:txBody>
      </p:sp>
      <p:pic>
        <p:nvPicPr>
          <p:cNvPr id="9220" name="Picture 6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1259167"/>
            <a:ext cx="7675562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1450" y="3351492"/>
            <a:ext cx="45243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7"/>
          <p:cNvSpPr>
            <a:spLocks noChangeShapeType="1"/>
          </p:cNvSpPr>
          <p:nvPr/>
        </p:nvSpPr>
        <p:spPr bwMode="auto">
          <a:xfrm flipV="1">
            <a:off x="3294063" y="3786467"/>
            <a:ext cx="639762" cy="465137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3" name="Line 8"/>
          <p:cNvSpPr>
            <a:spLocks noChangeShapeType="1"/>
          </p:cNvSpPr>
          <p:nvPr/>
        </p:nvSpPr>
        <p:spPr bwMode="auto">
          <a:xfrm>
            <a:off x="1450975" y="2799042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4" name="Line 9"/>
          <p:cNvSpPr>
            <a:spLocks noChangeShapeType="1"/>
          </p:cNvSpPr>
          <p:nvPr/>
        </p:nvSpPr>
        <p:spPr bwMode="auto">
          <a:xfrm flipV="1">
            <a:off x="871538" y="2683154"/>
            <a:ext cx="652462" cy="2032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9225" name="Text Box 10"/>
          <p:cNvSpPr txBox="1">
            <a:spLocks noChangeArrowheads="1"/>
          </p:cNvSpPr>
          <p:nvPr/>
        </p:nvSpPr>
        <p:spPr bwMode="auto">
          <a:xfrm>
            <a:off x="679818" y="2789517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1</a:t>
            </a:r>
          </a:p>
        </p:txBody>
      </p:sp>
      <p:sp>
        <p:nvSpPr>
          <p:cNvPr id="9226" name="Text Box 12"/>
          <p:cNvSpPr txBox="1">
            <a:spLocks noChangeArrowheads="1"/>
          </p:cNvSpPr>
          <p:nvPr/>
        </p:nvSpPr>
        <p:spPr bwMode="auto">
          <a:xfrm>
            <a:off x="3073768" y="4138892"/>
            <a:ext cx="383439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Filters and Operators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QS-OR-230</a:t>
            </a:r>
          </a:p>
        </p:txBody>
      </p:sp>
      <p:pic>
        <p:nvPicPr>
          <p:cNvPr id="10244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6438" y="1660525"/>
            <a:ext cx="7323137" cy="170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163" y="3495675"/>
            <a:ext cx="73517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Line 6"/>
          <p:cNvSpPr>
            <a:spLocks noChangeShapeType="1"/>
          </p:cNvSpPr>
          <p:nvPr/>
        </p:nvSpPr>
        <p:spPr bwMode="auto">
          <a:xfrm flipV="1">
            <a:off x="508000" y="3017838"/>
            <a:ext cx="652463" cy="8128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auto">
          <a:xfrm flipV="1">
            <a:off x="1639888" y="4964113"/>
            <a:ext cx="538162" cy="5953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48" name="Text Box 9"/>
          <p:cNvSpPr txBox="1">
            <a:spLocks noChangeArrowheads="1"/>
          </p:cNvSpPr>
          <p:nvPr/>
        </p:nvSpPr>
        <p:spPr bwMode="auto">
          <a:xfrm>
            <a:off x="347663" y="37480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1</a:t>
            </a: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1377950" y="5475288"/>
            <a:ext cx="377825" cy="1038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2</a:t>
            </a:r>
          </a:p>
          <a:p>
            <a:endParaRPr lang="en-US"/>
          </a:p>
        </p:txBody>
      </p:sp>
      <p:sp>
        <p:nvSpPr>
          <p:cNvPr id="10250" name="Line 12"/>
          <p:cNvSpPr>
            <a:spLocks noChangeShapeType="1"/>
          </p:cNvSpPr>
          <p:nvPr/>
        </p:nvSpPr>
        <p:spPr bwMode="auto">
          <a:xfrm flipV="1">
            <a:off x="5195888" y="4498975"/>
            <a:ext cx="581025" cy="623888"/>
          </a:xfrm>
          <a:prstGeom prst="line">
            <a:avLst/>
          </a:prstGeom>
          <a:noFill/>
          <a:ln w="63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0251" name="Text Box 13"/>
          <p:cNvSpPr txBox="1">
            <a:spLocks noChangeArrowheads="1"/>
          </p:cNvSpPr>
          <p:nvPr/>
        </p:nvSpPr>
        <p:spPr bwMode="auto">
          <a:xfrm>
            <a:off x="4949825" y="5068888"/>
            <a:ext cx="37782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/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Lookup Browses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b="0" dirty="0" smtClean="0"/>
              <a:t>QS-OR-250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849438"/>
            <a:ext cx="678021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Exercise 1</a:t>
            </a:r>
            <a:endParaRPr lang="en-US" dirty="0"/>
          </a:p>
        </p:txBody>
      </p:sp>
      <p:sp>
        <p:nvSpPr>
          <p:cNvPr id="1331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pic>
        <p:nvPicPr>
          <p:cNvPr id="13312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When you finish this section, you should be able to:</a:t>
            </a:r>
          </a:p>
          <a:p>
            <a:r>
              <a:rPr lang="en-US" dirty="0" smtClean="0"/>
              <a:t>Navigate the UI</a:t>
            </a:r>
          </a:p>
          <a:p>
            <a:r>
              <a:rPr lang="en-US" dirty="0" smtClean="0"/>
              <a:t>Change workspaces and domains</a:t>
            </a:r>
          </a:p>
          <a:p>
            <a:r>
              <a:rPr lang="en-US" dirty="0" smtClean="0"/>
              <a:t>Navigate using process maps</a:t>
            </a:r>
          </a:p>
          <a:p>
            <a:r>
              <a:rPr lang="en-US" dirty="0" smtClean="0"/>
              <a:t>Navigate and select UI menus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QS-OR-020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the .NET UI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QS-OR-010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2323" y="893809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173" name="Line 16"/>
          <p:cNvSpPr>
            <a:spLocks noChangeShapeType="1"/>
          </p:cNvSpPr>
          <p:nvPr/>
        </p:nvSpPr>
        <p:spPr bwMode="auto">
          <a:xfrm flipH="1">
            <a:off x="3156909" y="14970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4" name="Text Box 17"/>
          <p:cNvSpPr txBox="1">
            <a:spLocks noChangeArrowheads="1"/>
          </p:cNvSpPr>
          <p:nvPr/>
        </p:nvSpPr>
        <p:spPr bwMode="auto">
          <a:xfrm>
            <a:off x="4155447" y="1155746"/>
            <a:ext cx="3357562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Menu search for programs, browses, and other menu items</a:t>
            </a:r>
          </a:p>
        </p:txBody>
      </p:sp>
      <p:sp>
        <p:nvSpPr>
          <p:cNvPr id="7175" name="Text Box 18"/>
          <p:cNvSpPr txBox="1">
            <a:spLocks noChangeArrowheads="1"/>
          </p:cNvSpPr>
          <p:nvPr/>
        </p:nvSpPr>
        <p:spPr bwMode="auto">
          <a:xfrm>
            <a:off x="4155447" y="2093959"/>
            <a:ext cx="2565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Applications Area</a:t>
            </a:r>
          </a:p>
        </p:txBody>
      </p:sp>
      <p:sp>
        <p:nvSpPr>
          <p:cNvPr id="7176" name="Text Box 20"/>
          <p:cNvSpPr txBox="1">
            <a:spLocks noChangeArrowheads="1"/>
          </p:cNvSpPr>
          <p:nvPr/>
        </p:nvSpPr>
        <p:spPr bwMode="auto">
          <a:xfrm>
            <a:off x="4155447" y="3192509"/>
            <a:ext cx="176053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Favorites Area</a:t>
            </a:r>
          </a:p>
        </p:txBody>
      </p:sp>
      <p:sp>
        <p:nvSpPr>
          <p:cNvPr id="7177" name="Text Box 21"/>
          <p:cNvSpPr txBox="1">
            <a:spLocks noChangeArrowheads="1"/>
          </p:cNvSpPr>
          <p:nvPr/>
        </p:nvSpPr>
        <p:spPr bwMode="auto">
          <a:xfrm>
            <a:off x="4155447" y="4952411"/>
            <a:ext cx="2306638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Quick Search Field</a:t>
            </a:r>
          </a:p>
        </p:txBody>
      </p:sp>
      <p:sp>
        <p:nvSpPr>
          <p:cNvPr id="7178" name="Text Box 22"/>
          <p:cNvSpPr txBox="1">
            <a:spLocks noChangeArrowheads="1"/>
          </p:cNvSpPr>
          <p:nvPr/>
        </p:nvSpPr>
        <p:spPr bwMode="auto">
          <a:xfrm>
            <a:off x="4155447" y="5360081"/>
            <a:ext cx="19240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Browse Groups</a:t>
            </a:r>
          </a:p>
        </p:txBody>
      </p:sp>
      <p:sp>
        <p:nvSpPr>
          <p:cNvPr id="7179" name="Line 24"/>
          <p:cNvSpPr>
            <a:spLocks noChangeShapeType="1"/>
          </p:cNvSpPr>
          <p:nvPr/>
        </p:nvSpPr>
        <p:spPr bwMode="auto">
          <a:xfrm flipH="1">
            <a:off x="3752222" y="1030334"/>
            <a:ext cx="9017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0" name="Text Box 25"/>
          <p:cNvSpPr txBox="1">
            <a:spLocks noChangeArrowheads="1"/>
          </p:cNvSpPr>
          <p:nvPr/>
        </p:nvSpPr>
        <p:spPr bwMode="auto">
          <a:xfrm>
            <a:off x="4782508" y="816021"/>
            <a:ext cx="234130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0" dirty="0">
                <a:latin typeface="+mj-lt"/>
              </a:rPr>
              <a:t>Main menu bar</a:t>
            </a:r>
          </a:p>
        </p:txBody>
      </p:sp>
      <p:sp>
        <p:nvSpPr>
          <p:cNvPr id="7181" name="Line 16"/>
          <p:cNvSpPr>
            <a:spLocks noChangeShapeType="1"/>
          </p:cNvSpPr>
          <p:nvPr/>
        </p:nvSpPr>
        <p:spPr bwMode="auto">
          <a:xfrm flipH="1">
            <a:off x="3153734" y="2325734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 flipH="1">
            <a:off x="3139447" y="341475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3" name="Line 16"/>
          <p:cNvSpPr>
            <a:spLocks noChangeShapeType="1"/>
          </p:cNvSpPr>
          <p:nvPr/>
        </p:nvSpPr>
        <p:spPr bwMode="auto">
          <a:xfrm flipH="1">
            <a:off x="3094997" y="5199109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flipH="1">
            <a:off x="3093409" y="555629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QS-OR-011</a:t>
            </a:r>
          </a:p>
        </p:txBody>
      </p:sp>
      <p:pic>
        <p:nvPicPr>
          <p:cNvPr id="7171" name="Picture 2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2956" y="925705"/>
            <a:ext cx="7780337" cy="5095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print"/>
          <a:srcRect t="94517"/>
          <a:stretch>
            <a:fillRect/>
          </a:stretch>
        </p:blipFill>
        <p:spPr bwMode="auto">
          <a:xfrm>
            <a:off x="655976" y="5954506"/>
            <a:ext cx="7905094" cy="404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425302" y="5869172"/>
            <a:ext cx="8229600" cy="54226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60698" y="829340"/>
            <a:ext cx="903767" cy="4359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29604" y="4954117"/>
            <a:ext cx="315975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Click to select a workspace</a:t>
            </a:r>
            <a:endParaRPr lang="en-US" sz="1600" b="0" dirty="0">
              <a:latin typeface="+mj-lt"/>
            </a:endParaRP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 flipH="1">
            <a:off x="2073349" y="5220587"/>
            <a:ext cx="2583711" cy="79744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2743200" y="1307806"/>
            <a:ext cx="1945758" cy="392341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UI Navigation: Process Maps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QS-OR-040</a:t>
            </a:r>
          </a:p>
        </p:txBody>
      </p:sp>
      <p:pic>
        <p:nvPicPr>
          <p:cNvPr id="16388" name="Picture 11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00753"/>
            <a:ext cx="7770813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rocessmap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5733" y="2200127"/>
            <a:ext cx="4072270" cy="34711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 descr="processmap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639" y="2573079"/>
            <a:ext cx="3327894" cy="308344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Navigation: Menus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QS-OR--041</a:t>
            </a:r>
          </a:p>
        </p:txBody>
      </p:sp>
      <p:pic>
        <p:nvPicPr>
          <p:cNvPr id="15363" name="Picture 21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6571" y="1035213"/>
            <a:ext cx="29718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164996" y="2847380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Double click on any program to </a:t>
            </a:r>
            <a:r>
              <a:rPr lang="en-US" sz="1600" dirty="0" smtClean="0">
                <a:latin typeface="+mj-lt"/>
              </a:rPr>
              <a:t>open</a:t>
            </a:r>
            <a:endParaRPr lang="en-US" sz="1600" dirty="0">
              <a:latin typeface="+mj-lt"/>
            </a:endParaRP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3120546" y="2155229"/>
            <a:ext cx="2376487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folders to open</a:t>
            </a:r>
          </a:p>
        </p:txBody>
      </p:sp>
      <p:pic>
        <p:nvPicPr>
          <p:cNvPr id="15367" name="Picture 20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858" y="1198725"/>
            <a:ext cx="2430463" cy="425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Line 24"/>
          <p:cNvSpPr>
            <a:spLocks noChangeShapeType="1"/>
          </p:cNvSpPr>
          <p:nvPr/>
        </p:nvSpPr>
        <p:spPr bwMode="auto">
          <a:xfrm rot="10800000" flipH="1" flipV="1">
            <a:off x="5254146" y="2385417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 rot="10800000" flipH="1" flipV="1">
            <a:off x="5249383" y="3090267"/>
            <a:ext cx="295275" cy="15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147268" y="1447362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Enter menu name or number to open</a:t>
            </a:r>
            <a:endParaRPr lang="en-US" sz="1600" dirty="0">
              <a:latin typeface="+mj-lt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rot="10800000" flipH="1" flipV="1">
            <a:off x="5247051" y="1719076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Selecting Menu Items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QS-OR-060</a:t>
            </a:r>
          </a:p>
        </p:txBody>
      </p:sp>
      <p:pic>
        <p:nvPicPr>
          <p:cNvPr id="18437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76071"/>
            <a:ext cx="85328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 to QAD EE Modules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QS-OR-070</a:t>
            </a:r>
          </a:p>
        </p:txBody>
      </p:sp>
      <p:pic>
        <p:nvPicPr>
          <p:cNvPr id="19460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3700" y="1923796"/>
            <a:ext cx="32766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10216</TotalTime>
  <Words>253</Words>
  <Application>Microsoft Office PowerPoint</Application>
  <PresentationFormat>On-screen Show (4:3)</PresentationFormat>
  <Paragraphs>95</Paragraphs>
  <Slides>27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QAD Enterprise Applications Enterprise Edition Quick Start</vt:lpstr>
      <vt:lpstr>Topics</vt:lpstr>
      <vt:lpstr>Objectives</vt:lpstr>
      <vt:lpstr>Introduction to the .NET UI</vt:lpstr>
      <vt:lpstr>Workspace </vt:lpstr>
      <vt:lpstr>UI Navigation: Process Maps</vt:lpstr>
      <vt:lpstr>UI Navigation: Menus</vt:lpstr>
      <vt:lpstr>Selecting Menu Items</vt:lpstr>
      <vt:lpstr>Introduction to QAD EE Modules</vt:lpstr>
      <vt:lpstr>Customer Management Menu</vt:lpstr>
      <vt:lpstr>Supply Chain Menu</vt:lpstr>
      <vt:lpstr>Manufacturing Menu</vt:lpstr>
      <vt:lpstr>Financials Menu</vt:lpstr>
      <vt:lpstr>Master Data Menu</vt:lpstr>
      <vt:lpstr>System Administration Menu</vt:lpstr>
      <vt:lpstr>Administration Menu</vt:lpstr>
      <vt:lpstr>Program Types</vt:lpstr>
      <vt:lpstr>Component and Non-Component Based Programs</vt:lpstr>
      <vt:lpstr>Maintenance Programs</vt:lpstr>
      <vt:lpstr> Inquiry and Report Programs</vt:lpstr>
      <vt:lpstr>Component-Based Reports</vt:lpstr>
      <vt:lpstr>Transaction Programs</vt:lpstr>
      <vt:lpstr>Control Programs</vt:lpstr>
      <vt:lpstr>Browses</vt:lpstr>
      <vt:lpstr>Filters and Operators</vt:lpstr>
      <vt:lpstr> Lookup Browses</vt:lpstr>
      <vt:lpstr>Exercise 1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421</cp:revision>
  <cp:lastPrinted>2001-05-04T21:55:40Z</cp:lastPrinted>
  <dcterms:created xsi:type="dcterms:W3CDTF">1998-03-17T23:27:45Z</dcterms:created>
  <dcterms:modified xsi:type="dcterms:W3CDTF">2013-09-23T20:49:13Z</dcterms:modified>
</cp:coreProperties>
</file>