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98" r:id="rId2"/>
  </p:sldMasterIdLst>
  <p:notesMasterIdLst>
    <p:notesMasterId r:id="rId73"/>
  </p:notesMasterIdLst>
  <p:handoutMasterIdLst>
    <p:handoutMasterId r:id="rId74"/>
  </p:handoutMasterIdLst>
  <p:sldIdLst>
    <p:sldId id="581" r:id="rId3"/>
    <p:sldId id="603" r:id="rId4"/>
    <p:sldId id="582" r:id="rId5"/>
    <p:sldId id="583" r:id="rId6"/>
    <p:sldId id="528" r:id="rId7"/>
    <p:sldId id="534" r:id="rId8"/>
    <p:sldId id="529" r:id="rId9"/>
    <p:sldId id="530" r:id="rId10"/>
    <p:sldId id="523" r:id="rId11"/>
    <p:sldId id="532" r:id="rId12"/>
    <p:sldId id="466" r:id="rId13"/>
    <p:sldId id="535" r:id="rId14"/>
    <p:sldId id="524" r:id="rId15"/>
    <p:sldId id="525" r:id="rId16"/>
    <p:sldId id="531" r:id="rId17"/>
    <p:sldId id="546" r:id="rId18"/>
    <p:sldId id="604" r:id="rId19"/>
    <p:sldId id="547" r:id="rId20"/>
    <p:sldId id="467" r:id="rId21"/>
    <p:sldId id="468" r:id="rId22"/>
    <p:sldId id="469" r:id="rId23"/>
    <p:sldId id="605" r:id="rId24"/>
    <p:sldId id="471" r:id="rId25"/>
    <p:sldId id="606" r:id="rId26"/>
    <p:sldId id="584" r:id="rId27"/>
    <p:sldId id="474" r:id="rId28"/>
    <p:sldId id="586" r:id="rId29"/>
    <p:sldId id="475" r:id="rId30"/>
    <p:sldId id="585" r:id="rId31"/>
    <p:sldId id="588" r:id="rId32"/>
    <p:sldId id="589" r:id="rId33"/>
    <p:sldId id="590" r:id="rId34"/>
    <p:sldId id="591" r:id="rId35"/>
    <p:sldId id="562" r:id="rId36"/>
    <p:sldId id="564" r:id="rId37"/>
    <p:sldId id="566" r:id="rId38"/>
    <p:sldId id="481" r:id="rId39"/>
    <p:sldId id="482" r:id="rId40"/>
    <p:sldId id="483" r:id="rId41"/>
    <p:sldId id="484" r:id="rId42"/>
    <p:sldId id="485" r:id="rId43"/>
    <p:sldId id="486" r:id="rId44"/>
    <p:sldId id="488" r:id="rId45"/>
    <p:sldId id="489" r:id="rId46"/>
    <p:sldId id="490" r:id="rId47"/>
    <p:sldId id="491" r:id="rId48"/>
    <p:sldId id="579" r:id="rId49"/>
    <p:sldId id="570" r:id="rId50"/>
    <p:sldId id="495" r:id="rId51"/>
    <p:sldId id="500" r:id="rId52"/>
    <p:sldId id="496" r:id="rId53"/>
    <p:sldId id="497" r:id="rId54"/>
    <p:sldId id="498" r:id="rId55"/>
    <p:sldId id="594" r:id="rId56"/>
    <p:sldId id="499" r:id="rId57"/>
    <p:sldId id="595" r:id="rId58"/>
    <p:sldId id="502" r:id="rId59"/>
    <p:sldId id="577" r:id="rId60"/>
    <p:sldId id="578" r:id="rId61"/>
    <p:sldId id="503" r:id="rId62"/>
    <p:sldId id="504" r:id="rId63"/>
    <p:sldId id="505" r:id="rId64"/>
    <p:sldId id="507" r:id="rId65"/>
    <p:sldId id="597" r:id="rId66"/>
    <p:sldId id="598" r:id="rId67"/>
    <p:sldId id="600" r:id="rId68"/>
    <p:sldId id="509" r:id="rId69"/>
    <p:sldId id="580" r:id="rId70"/>
    <p:sldId id="536" r:id="rId71"/>
    <p:sldId id="537" r:id="rId72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8" autoAdjust="0"/>
    <p:restoredTop sz="95990" autoAdjust="0"/>
  </p:normalViewPr>
  <p:slideViewPr>
    <p:cSldViewPr snapToGrid="0">
      <p:cViewPr>
        <p:scale>
          <a:sx n="82" d="100"/>
          <a:sy n="82" d="100"/>
        </p:scale>
        <p:origin x="-732" y="-43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8.xml"/><Relationship Id="rId1" Type="http://schemas.openxmlformats.org/officeDocument/2006/relationships/slide" Target="slides/slide5.xml"/><Relationship Id="rId6" Type="http://schemas.openxmlformats.org/officeDocument/2006/relationships/slide" Target="slides/slide69.xml"/><Relationship Id="rId5" Type="http://schemas.openxmlformats.org/officeDocument/2006/relationships/slide" Target="slides/slide11.xml"/><Relationship Id="rId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6609E43-1391-4FEF-B736-E921214174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CE2E0664-71AB-4C68-A195-4E74A5101B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B32FE-11B3-4A4C-A02D-37387BA7F180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C9AB30-55C6-477C-9923-BDF1B46C5EA0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B1C05-E86C-4AFA-8EA4-235966176C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CFEC48-D068-4F68-BC49-602E9D23985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72CC-8E7A-4C34-80E5-41E3D6A745D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06409-F439-461E-8B36-F0F7AFBD836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997ED3-14AB-461E-A98D-96A2A6B8CFBF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DBBC40-96C8-4846-84A1-9DE16F25878E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1264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264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E7E1DE-4C54-4522-91BD-B9834AA27FE6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35339D-73D8-4DAD-A45D-10299FB824ED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8B49A-F706-4AA9-B56C-C42B1885294E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2C68E6-5650-4422-B215-B5158D7C8BF2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41476D-02DF-467B-98D5-8C208A5CF1C2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03D5BB-D4C6-4097-89A1-7C027D7A0614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81E0F-EFC8-45DE-BC12-F6AC82ED0E00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5FB0CB-47F4-4650-98D0-E0D06CF74E0B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97405-C215-4C6D-8302-3B8F1AF3C010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986FCF-DDF2-484A-96CF-B0B3C37BECCF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A01CB8-C856-4AAC-A926-E27E88DDFF6C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CA86CE-3F9D-46EE-919E-8EA0E3E14A85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2376F4-E807-4F9A-9B58-A88F1A6E3290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B5647-B8D9-4D1E-B95D-F0DC3F40DB0A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3107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107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650826-66FD-434D-A83A-68B60BC5C91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4121CF-7687-4EC8-A4F4-A31C28E338FA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3209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C01517-F32D-4D2B-9B37-9041FEC9C701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3312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312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95DDA4-9987-41E8-BF19-84C45179AFAC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3414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414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038CD3-262E-4C19-9014-4658658837C2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13517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517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326E36-E02C-455B-A959-3340284B5422}" type="slidenum">
              <a:rPr lang="en-US" smtClean="0"/>
              <a:pPr/>
              <a:t>54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46097-09CE-492A-8E90-092B95E6104C}" type="slidenum">
              <a:rPr lang="en-US" smtClean="0"/>
              <a:pPr/>
              <a:t>55</a:t>
            </a:fld>
            <a:endParaRPr lang="en-US" smtClean="0"/>
          </a:p>
        </p:txBody>
      </p:sp>
      <p:sp>
        <p:nvSpPr>
          <p:cNvPr id="1372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72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B8510-1DE5-4B1C-A11D-A5BE2485F7A3}" type="slidenum">
              <a:rPr lang="en-US" smtClean="0"/>
              <a:pPr/>
              <a:t>56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637096-BBC4-40E7-9749-73495E18C255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926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926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CE54C-2BA6-4DC8-8187-9809221E36BF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4029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0292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6EB08-1382-49AD-98CF-982CC2567873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413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13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DCF75-9805-4161-BE23-B26F6B4A46E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E2F641-77D9-45D1-9938-E9056068E6C4}" type="slidenum">
              <a:rPr lang="en-US" smtClean="0"/>
              <a:pPr/>
              <a:t>62</a:t>
            </a:fld>
            <a:endParaRPr lang="en-US" smtClean="0"/>
          </a:p>
        </p:txBody>
      </p:sp>
      <p:sp>
        <p:nvSpPr>
          <p:cNvPr id="14233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234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0D76F-7B74-4C07-B0D3-D365C304B657}" type="slidenum">
              <a:rPr lang="en-US" smtClean="0"/>
              <a:pPr/>
              <a:t>63</a:t>
            </a:fld>
            <a:endParaRPr lang="en-US" smtClean="0"/>
          </a:p>
        </p:txBody>
      </p:sp>
      <p:sp>
        <p:nvSpPr>
          <p:cNvPr id="14336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3364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CCDDD8-8982-4C07-BC05-3014C9121AA3}" type="slidenum">
              <a:rPr lang="en-US" smtClean="0"/>
              <a:pPr/>
              <a:t>64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047DE3-5311-49C8-A63B-121442E95151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333D7C-4475-4DC2-A11C-2C37CBE8FF96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5E4A3B-59B6-4BC6-B00B-FA0190EAE46C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5257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258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68B7D-4294-497D-919D-DE48EDFDB6AA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2F4CBE-3669-4988-8730-5160369C8BBB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ABB4E-46AD-4C76-875C-6795C8220555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F49DCB-87D4-471E-BA04-1F49EC05AC1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2A4788-4F83-48B2-913F-6B89C6A10E22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1457CE-74B0-4CD6-842E-409D4869501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1B11F2-9A9F-4DF6-9303-18F8A374D33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13613" y="6619875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16410" cy="705411"/>
          </a:xfrm>
        </p:spPr>
        <p:txBody>
          <a:bodyPr>
            <a:noAutofit/>
          </a:bodyPr>
          <a:lstStyle/>
          <a:p>
            <a:pPr eaLnBrk="1" hangingPunct="1"/>
            <a:r>
              <a:rPr lang="en-US" sz="2900" dirty="0" smtClean="0"/>
              <a:t>QAD Enterprise Applications Enterprise </a:t>
            </a:r>
            <a:r>
              <a:rPr lang="en-US" sz="2900" dirty="0" smtClean="0"/>
              <a:t>Edition Quick Start</a:t>
            </a:r>
            <a:endParaRPr lang="en-US" sz="29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45625" y="1695437"/>
            <a:ext cx="8229600" cy="457461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Planning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29468" y="2477929"/>
            <a:ext cx="2233430" cy="848816"/>
            <a:chOff x="454670" y="2400254"/>
            <a:chExt cx="2233430" cy="848816"/>
          </a:xfrm>
        </p:grpSpPr>
        <p:sp>
          <p:nvSpPr>
            <p:cNvPr id="6" name="Rectangle 5"/>
            <p:cNvSpPr/>
            <p:nvPr/>
          </p:nvSpPr>
          <p:spPr>
            <a:xfrm>
              <a:off x="454670" y="2400254"/>
              <a:ext cx="1994457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b="0" dirty="0" smtClean="0">
                  <a:latin typeface="Arial" pitchFamily="34" charset="0"/>
                  <a:cs typeface="Arial" pitchFamily="34" charset="0"/>
                </a:rPr>
                <a:t>Updated October 2013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487305" y="3009004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b="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Master Schedule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QS-PL-090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904875" y="1152369"/>
            <a:ext cx="7318375" cy="4776787"/>
            <a:chOff x="904875" y="1378617"/>
            <a:chExt cx="7318375" cy="4776787"/>
          </a:xfrm>
        </p:grpSpPr>
        <p:sp>
          <p:nvSpPr>
            <p:cNvPr id="511008" name="Rectangle 1056"/>
            <p:cNvSpPr>
              <a:spLocks noChangeArrowheads="1"/>
            </p:cNvSpPr>
            <p:nvPr/>
          </p:nvSpPr>
          <p:spPr bwMode="auto">
            <a:xfrm>
              <a:off x="904875" y="1378617"/>
              <a:ext cx="4022725" cy="4195762"/>
            </a:xfrm>
            <a:prstGeom prst="rect">
              <a:avLst/>
            </a:prstGeom>
            <a:solidFill>
              <a:srgbClr val="D5E1DE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3" name="Rectangle 1057"/>
            <p:cNvSpPr>
              <a:spLocks noChangeArrowheads="1"/>
            </p:cNvSpPr>
            <p:nvPr/>
          </p:nvSpPr>
          <p:spPr bwMode="auto">
            <a:xfrm>
              <a:off x="914400" y="1442117"/>
              <a:ext cx="4000500" cy="38687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>
                <a:buClr>
                  <a:srgbClr val="729C91"/>
                </a:buClr>
              </a:pPr>
              <a:r>
                <a:rPr lang="en-US" sz="2400">
                  <a:latin typeface="+mj-lt"/>
                </a:rPr>
                <a:t>Master Scheduled Items</a:t>
              </a:r>
              <a:endParaRPr lang="en-US" sz="2400" b="0">
                <a:solidFill>
                  <a:srgbClr val="FF0000"/>
                </a:solidFill>
                <a:latin typeface="+mj-lt"/>
              </a:endParaRPr>
            </a:p>
            <a:p>
              <a:pPr eaLnBrk="0" hangingPunct="0">
                <a:buClr>
                  <a:srgbClr val="729C91"/>
                </a:buClr>
              </a:pPr>
              <a:endParaRPr lang="en-US" sz="1800" b="0">
                <a:latin typeface="+mj-lt"/>
              </a:endParaRPr>
            </a:p>
            <a:p>
              <a:pPr eaLnBrk="0" hangingPunct="0">
                <a:spcBef>
                  <a:spcPct val="30000"/>
                </a:spcBef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End Items</a:t>
              </a:r>
            </a:p>
            <a:p>
              <a:pPr eaLnBrk="0" hangingPunct="0">
                <a:buClr>
                  <a:srgbClr val="729C91"/>
                </a:buClr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Critical Subassemblies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Spares/Service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Items</a:t>
              </a: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endParaRPr lang="en-US" sz="2000" b="0">
                <a:latin typeface="+mj-lt"/>
              </a:endParaRPr>
            </a:p>
            <a:p>
              <a:pPr eaLnBrk="0" hangingPunct="0">
                <a:buClr>
                  <a:srgbClr val="729C91"/>
                </a:buClr>
                <a:buFontTx/>
                <a:buChar char="•"/>
              </a:pPr>
              <a:r>
                <a:rPr lang="en-US" sz="2000" b="0">
                  <a:latin typeface="+mj-lt"/>
                </a:rPr>
                <a:t> Key Resources</a:t>
              </a:r>
            </a:p>
            <a:p>
              <a:pPr eaLnBrk="0" latinLnBrk="1" hangingPunct="0">
                <a:buClr>
                  <a:srgbClr val="729C91"/>
                </a:buClr>
                <a:buFontTx/>
                <a:buChar char="•"/>
              </a:pPr>
              <a:endParaRPr lang="en-US" sz="2000">
                <a:latin typeface="+mj-lt"/>
              </a:endParaRPr>
            </a:p>
          </p:txBody>
        </p:sp>
        <p:sp>
          <p:nvSpPr>
            <p:cNvPr id="12294" name="Line 1058"/>
            <p:cNvSpPr>
              <a:spLocks noChangeShapeType="1"/>
            </p:cNvSpPr>
            <p:nvPr/>
          </p:nvSpPr>
          <p:spPr bwMode="auto">
            <a:xfrm flipV="1">
              <a:off x="952500" y="1892967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11012" name="Rectangle 1060"/>
            <p:cNvSpPr>
              <a:spLocks noChangeArrowheads="1"/>
            </p:cNvSpPr>
            <p:nvPr/>
          </p:nvSpPr>
          <p:spPr bwMode="auto">
            <a:xfrm>
              <a:off x="4200525" y="1950117"/>
              <a:ext cx="4022725" cy="4205287"/>
            </a:xfrm>
            <a:prstGeom prst="rect">
              <a:avLst/>
            </a:prstGeom>
            <a:solidFill>
              <a:srgbClr val="FFE6CD"/>
            </a:solidFill>
            <a:ln w="9525">
              <a:solidFill>
                <a:srgbClr val="96969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2296" name="Rectangle 1061"/>
            <p:cNvSpPr>
              <a:spLocks noChangeArrowheads="1"/>
            </p:cNvSpPr>
            <p:nvPr/>
          </p:nvSpPr>
          <p:spPr bwMode="auto">
            <a:xfrm>
              <a:off x="4205288" y="2016792"/>
              <a:ext cx="4000500" cy="459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2400">
                  <a:latin typeface="+mj-lt"/>
                </a:rPr>
                <a:t>Plan of Action</a:t>
              </a:r>
            </a:p>
          </p:txBody>
        </p:sp>
        <p:sp>
          <p:nvSpPr>
            <p:cNvPr id="12297" name="Line 1062"/>
            <p:cNvSpPr>
              <a:spLocks noChangeShapeType="1"/>
            </p:cNvSpPr>
            <p:nvPr/>
          </p:nvSpPr>
          <p:spPr bwMode="auto">
            <a:xfrm>
              <a:off x="4257675" y="2435892"/>
              <a:ext cx="3930650" cy="0"/>
            </a:xfrm>
            <a:prstGeom prst="line">
              <a:avLst/>
            </a:prstGeom>
            <a:noFill/>
            <a:ln w="285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2298" name="Group 1118"/>
            <p:cNvGrpSpPr>
              <a:grpSpLocks/>
            </p:cNvGrpSpPr>
            <p:nvPr/>
          </p:nvGrpSpPr>
          <p:grpSpPr bwMode="auto">
            <a:xfrm>
              <a:off x="4856163" y="2502567"/>
              <a:ext cx="2808287" cy="3292475"/>
              <a:chOff x="2933" y="1905"/>
              <a:chExt cx="1769" cy="2074"/>
            </a:xfrm>
          </p:grpSpPr>
          <p:sp>
            <p:nvSpPr>
              <p:cNvPr id="12299" name="Freeform 1064"/>
              <p:cNvSpPr>
                <a:spLocks/>
              </p:cNvSpPr>
              <p:nvPr/>
            </p:nvSpPr>
            <p:spPr bwMode="auto">
              <a:xfrm>
                <a:off x="3104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0" name="Freeform 1065"/>
              <p:cNvSpPr>
                <a:spLocks/>
              </p:cNvSpPr>
              <p:nvPr/>
            </p:nvSpPr>
            <p:spPr bwMode="auto">
              <a:xfrm>
                <a:off x="3251" y="207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1" name="Freeform 1066"/>
              <p:cNvSpPr>
                <a:spLocks/>
              </p:cNvSpPr>
              <p:nvPr/>
            </p:nvSpPr>
            <p:spPr bwMode="auto">
              <a:xfrm>
                <a:off x="3340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2" name="Freeform 1067"/>
              <p:cNvSpPr>
                <a:spLocks/>
              </p:cNvSpPr>
              <p:nvPr/>
            </p:nvSpPr>
            <p:spPr bwMode="auto">
              <a:xfrm>
                <a:off x="3487" y="2481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20" name="Freeform 1068"/>
              <p:cNvSpPr>
                <a:spLocks/>
              </p:cNvSpPr>
              <p:nvPr/>
            </p:nvSpPr>
            <p:spPr bwMode="auto">
              <a:xfrm>
                <a:off x="2933" y="1905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04" name="Freeform 1069"/>
              <p:cNvSpPr>
                <a:spLocks/>
              </p:cNvSpPr>
              <p:nvPr/>
            </p:nvSpPr>
            <p:spPr bwMode="auto">
              <a:xfrm>
                <a:off x="3033" y="225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5" name="Freeform 1070"/>
              <p:cNvSpPr>
                <a:spLocks/>
              </p:cNvSpPr>
              <p:nvPr/>
            </p:nvSpPr>
            <p:spPr bwMode="auto">
              <a:xfrm>
                <a:off x="3033" y="225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6" name="Freeform 1071"/>
              <p:cNvSpPr>
                <a:spLocks/>
              </p:cNvSpPr>
              <p:nvPr/>
            </p:nvSpPr>
            <p:spPr bwMode="auto">
              <a:xfrm>
                <a:off x="3033" y="225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7" name="Freeform 1072"/>
              <p:cNvSpPr>
                <a:spLocks/>
              </p:cNvSpPr>
              <p:nvPr/>
            </p:nvSpPr>
            <p:spPr bwMode="auto">
              <a:xfrm>
                <a:off x="3179" y="225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8" name="Freeform 1073"/>
              <p:cNvSpPr>
                <a:spLocks/>
              </p:cNvSpPr>
              <p:nvPr/>
            </p:nvSpPr>
            <p:spPr bwMode="auto">
              <a:xfrm>
                <a:off x="3033" y="247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09" name="Rectangle 1074"/>
              <p:cNvSpPr>
                <a:spLocks noChangeArrowheads="1"/>
              </p:cNvSpPr>
              <p:nvPr/>
            </p:nvSpPr>
            <p:spPr bwMode="auto">
              <a:xfrm>
                <a:off x="3153" y="1953"/>
                <a:ext cx="759" cy="256"/>
              </a:xfrm>
              <a:prstGeom prst="rect">
                <a:avLst/>
              </a:prstGeom>
              <a:solidFill>
                <a:srgbClr val="D5E1DE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008000"/>
                    </a:solidFill>
                    <a:latin typeface="+mj-lt"/>
                  </a:rPr>
                  <a:t>January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sp>
            <p:nvSpPr>
              <p:cNvPr id="12310" name="Freeform 1076"/>
              <p:cNvSpPr>
                <a:spLocks/>
              </p:cNvSpPr>
              <p:nvPr/>
            </p:nvSpPr>
            <p:spPr bwMode="auto">
              <a:xfrm>
                <a:off x="3383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1" name="Freeform 1077"/>
              <p:cNvSpPr>
                <a:spLocks/>
              </p:cNvSpPr>
              <p:nvPr/>
            </p:nvSpPr>
            <p:spPr bwMode="auto">
              <a:xfrm>
                <a:off x="3530" y="2448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11032" name="Freeform 1080"/>
              <p:cNvSpPr>
                <a:spLocks/>
              </p:cNvSpPr>
              <p:nvPr/>
            </p:nvSpPr>
            <p:spPr bwMode="auto">
              <a:xfrm>
                <a:off x="3212" y="2280"/>
                <a:ext cx="1212" cy="1324"/>
              </a:xfrm>
              <a:custGeom>
                <a:avLst/>
                <a:gdLst/>
                <a:ahLst/>
                <a:cxnLst>
                  <a:cxn ang="0">
                    <a:pos x="1211" y="0"/>
                  </a:cxn>
                  <a:cxn ang="0">
                    <a:pos x="0" y="0"/>
                  </a:cxn>
                  <a:cxn ang="0">
                    <a:pos x="0" y="1323"/>
                  </a:cxn>
                  <a:cxn ang="0">
                    <a:pos x="1211" y="1323"/>
                  </a:cxn>
                  <a:cxn ang="0">
                    <a:pos x="1211" y="0"/>
                  </a:cxn>
                </a:cxnLst>
                <a:rect l="0" t="0" r="r" b="b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rgbClr val="C4C4C4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latin typeface="+mj-lt"/>
                </a:endParaRPr>
              </a:p>
            </p:txBody>
          </p:sp>
          <p:sp>
            <p:nvSpPr>
              <p:cNvPr id="12313" name="Freeform 1081"/>
              <p:cNvSpPr>
                <a:spLocks/>
              </p:cNvSpPr>
              <p:nvPr/>
            </p:nvSpPr>
            <p:spPr bwMode="auto">
              <a:xfrm>
                <a:off x="3312" y="2628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4" name="Freeform 1082"/>
              <p:cNvSpPr>
                <a:spLocks/>
              </p:cNvSpPr>
              <p:nvPr/>
            </p:nvSpPr>
            <p:spPr bwMode="auto">
              <a:xfrm>
                <a:off x="3312" y="2628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5" name="Freeform 1083"/>
              <p:cNvSpPr>
                <a:spLocks/>
              </p:cNvSpPr>
              <p:nvPr/>
            </p:nvSpPr>
            <p:spPr bwMode="auto">
              <a:xfrm>
                <a:off x="3312" y="2628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6" name="Freeform 1084"/>
              <p:cNvSpPr>
                <a:spLocks/>
              </p:cNvSpPr>
              <p:nvPr/>
            </p:nvSpPr>
            <p:spPr bwMode="auto">
              <a:xfrm>
                <a:off x="3458" y="2628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7" name="Freeform 1085"/>
              <p:cNvSpPr>
                <a:spLocks/>
              </p:cNvSpPr>
              <p:nvPr/>
            </p:nvSpPr>
            <p:spPr bwMode="auto">
              <a:xfrm>
                <a:off x="3312" y="2853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 cmpd="sng">
                <a:solidFill>
                  <a:srgbClr val="96969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2318" name="Rectangle 1086"/>
              <p:cNvSpPr>
                <a:spLocks noChangeArrowheads="1"/>
              </p:cNvSpPr>
              <p:nvPr/>
            </p:nvSpPr>
            <p:spPr bwMode="auto">
              <a:xfrm>
                <a:off x="3410" y="2328"/>
                <a:ext cx="804" cy="250"/>
              </a:xfrm>
              <a:prstGeom prst="rect">
                <a:avLst/>
              </a:prstGeom>
              <a:solidFill>
                <a:srgbClr val="FFD9D9"/>
              </a:solidFill>
              <a:ln w="12700">
                <a:solidFill>
                  <a:srgbClr val="969696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ctr" eaLnBrk="0" hangingPunct="0"/>
                <a:r>
                  <a:rPr lang="en-US" sz="2000">
                    <a:solidFill>
                      <a:srgbClr val="FF0000"/>
                    </a:solidFill>
                    <a:latin typeface="+mj-lt"/>
                  </a:rPr>
                  <a:t>February</a:t>
                </a:r>
                <a:endParaRPr lang="en-US" sz="2000">
                  <a:solidFill>
                    <a:srgbClr val="00BEB9"/>
                  </a:solidFill>
                  <a:latin typeface="+mj-lt"/>
                </a:endParaRPr>
              </a:p>
            </p:txBody>
          </p:sp>
          <p:grpSp>
            <p:nvGrpSpPr>
              <p:cNvPr id="12319" name="Group 1117"/>
              <p:cNvGrpSpPr>
                <a:grpSpLocks/>
              </p:cNvGrpSpPr>
              <p:nvPr/>
            </p:nvGrpSpPr>
            <p:grpSpPr bwMode="auto">
              <a:xfrm>
                <a:off x="3490" y="2655"/>
                <a:ext cx="1212" cy="1324"/>
                <a:chOff x="3628" y="2739"/>
                <a:chExt cx="1212" cy="1324"/>
              </a:xfrm>
            </p:grpSpPr>
            <p:sp>
              <p:nvSpPr>
                <p:cNvPr id="12320" name="Freeform 1078"/>
                <p:cNvSpPr>
                  <a:spLocks/>
                </p:cNvSpPr>
                <p:nvPr/>
              </p:nvSpPr>
              <p:spPr bwMode="auto">
                <a:xfrm>
                  <a:off x="3739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1" name="Freeform 1079"/>
                <p:cNvSpPr>
                  <a:spLocks/>
                </p:cNvSpPr>
                <p:nvPr/>
              </p:nvSpPr>
              <p:spPr bwMode="auto">
                <a:xfrm>
                  <a:off x="3886" y="2952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2" name="Freeform 1088"/>
                <p:cNvSpPr>
                  <a:spLocks/>
                </p:cNvSpPr>
                <p:nvPr/>
              </p:nvSpPr>
              <p:spPr bwMode="auto">
                <a:xfrm>
                  <a:off x="3799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3" name="Freeform 1089"/>
                <p:cNvSpPr>
                  <a:spLocks/>
                </p:cNvSpPr>
                <p:nvPr/>
              </p:nvSpPr>
              <p:spPr bwMode="auto">
                <a:xfrm>
                  <a:off x="3946" y="2907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4" name="Freeform 1090"/>
                <p:cNvSpPr>
                  <a:spLocks/>
                </p:cNvSpPr>
                <p:nvPr/>
              </p:nvSpPr>
              <p:spPr bwMode="auto">
                <a:xfrm>
                  <a:off x="4095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5" name="Freeform 1091"/>
                <p:cNvSpPr>
                  <a:spLocks/>
                </p:cNvSpPr>
                <p:nvPr/>
              </p:nvSpPr>
              <p:spPr bwMode="auto">
                <a:xfrm>
                  <a:off x="4242" y="3363"/>
                  <a:ext cx="120" cy="218"/>
                </a:xfrm>
                <a:custGeom>
                  <a:avLst/>
                  <a:gdLst>
                    <a:gd name="T0" fmla="*/ 0 w 120"/>
                    <a:gd name="T1" fmla="*/ 217 h 218"/>
                    <a:gd name="T2" fmla="*/ 0 w 120"/>
                    <a:gd name="T3" fmla="*/ 0 h 218"/>
                    <a:gd name="T4" fmla="*/ 119 w 120"/>
                    <a:gd name="T5" fmla="*/ 0 h 218"/>
                    <a:gd name="T6" fmla="*/ 119 w 120"/>
                    <a:gd name="T7" fmla="*/ 217 h 218"/>
                    <a:gd name="T8" fmla="*/ 0 w 120"/>
                    <a:gd name="T9" fmla="*/ 217 h 2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"/>
                    <a:gd name="T16" fmla="*/ 0 h 218"/>
                    <a:gd name="T17" fmla="*/ 120 w 120"/>
                    <a:gd name="T18" fmla="*/ 218 h 2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" h="218">
                      <a:moveTo>
                        <a:pt x="0" y="217"/>
                      </a:moveTo>
                      <a:lnTo>
                        <a:pt x="0" y="0"/>
                      </a:lnTo>
                      <a:lnTo>
                        <a:pt x="119" y="0"/>
                      </a:lnTo>
                      <a:lnTo>
                        <a:pt x="119" y="217"/>
                      </a:lnTo>
                      <a:lnTo>
                        <a:pt x="0" y="217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511044" name="Freeform 1092"/>
                <p:cNvSpPr>
                  <a:spLocks/>
                </p:cNvSpPr>
                <p:nvPr/>
              </p:nvSpPr>
              <p:spPr bwMode="auto">
                <a:xfrm>
                  <a:off x="3628" y="2739"/>
                  <a:ext cx="1212" cy="1324"/>
                </a:xfrm>
                <a:custGeom>
                  <a:avLst/>
                  <a:gdLst/>
                  <a:ahLst/>
                  <a:cxnLst>
                    <a:cxn ang="0">
                      <a:pos x="1211" y="0"/>
                    </a:cxn>
                    <a:cxn ang="0">
                      <a:pos x="0" y="0"/>
                    </a:cxn>
                    <a:cxn ang="0">
                      <a:pos x="0" y="1323"/>
                    </a:cxn>
                    <a:cxn ang="0">
                      <a:pos x="1211" y="1323"/>
                    </a:cxn>
                    <a:cxn ang="0">
                      <a:pos x="1211" y="0"/>
                    </a:cxn>
                  </a:cxnLst>
                  <a:rect l="0" t="0" r="r" b="b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107763" dir="2700000" algn="ctr" rotWithShape="0">
                    <a:schemeClr val="tx1">
                      <a:lumMod val="75000"/>
                      <a:lumOff val="25000"/>
                    </a:schemeClr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latin typeface="+mj-lt"/>
                  </a:endParaRPr>
                </a:p>
              </p:txBody>
            </p:sp>
            <p:sp>
              <p:nvSpPr>
                <p:cNvPr id="12327" name="Freeform 1093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896"/>
                </a:xfrm>
                <a:custGeom>
                  <a:avLst/>
                  <a:gdLst>
                    <a:gd name="T0" fmla="*/ 1012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895 h 896"/>
                    <a:gd name="T6" fmla="*/ 1012 w 1013"/>
                    <a:gd name="T7" fmla="*/ 895 h 896"/>
                    <a:gd name="T8" fmla="*/ 1012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8" name="Freeform 1094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13" cy="443"/>
                </a:xfrm>
                <a:custGeom>
                  <a:avLst/>
                  <a:gdLst>
                    <a:gd name="T0" fmla="*/ 1012 w 1013"/>
                    <a:gd name="T1" fmla="*/ 0 h 443"/>
                    <a:gd name="T2" fmla="*/ 1012 w 1013"/>
                    <a:gd name="T3" fmla="*/ 220 h 443"/>
                    <a:gd name="T4" fmla="*/ 720 w 1013"/>
                    <a:gd name="T5" fmla="*/ 220 h 443"/>
                    <a:gd name="T6" fmla="*/ 720 w 1013"/>
                    <a:gd name="T7" fmla="*/ 442 h 443"/>
                    <a:gd name="T8" fmla="*/ 0 w 1013"/>
                    <a:gd name="T9" fmla="*/ 442 h 443"/>
                    <a:gd name="T10" fmla="*/ 0 w 1013"/>
                    <a:gd name="T11" fmla="*/ 0 h 443"/>
                    <a:gd name="T12" fmla="*/ 1012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29" name="Freeform 1095"/>
                <p:cNvSpPr>
                  <a:spLocks/>
                </p:cNvSpPr>
                <p:nvPr/>
              </p:nvSpPr>
              <p:spPr bwMode="auto">
                <a:xfrm>
                  <a:off x="3728" y="3087"/>
                  <a:ext cx="1023" cy="906"/>
                </a:xfrm>
                <a:custGeom>
                  <a:avLst/>
                  <a:gdLst>
                    <a:gd name="T0" fmla="*/ 102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905 h 906"/>
                    <a:gd name="T6" fmla="*/ 1022 w 1023"/>
                    <a:gd name="T7" fmla="*/ 905 h 906"/>
                    <a:gd name="T8" fmla="*/ 102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0" name="Freeform 1096"/>
                <p:cNvSpPr>
                  <a:spLocks/>
                </p:cNvSpPr>
                <p:nvPr/>
              </p:nvSpPr>
              <p:spPr bwMode="auto">
                <a:xfrm>
                  <a:off x="3874" y="3087"/>
                  <a:ext cx="731" cy="906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905 h 906"/>
                    <a:gd name="T4" fmla="*/ 146 w 731"/>
                    <a:gd name="T5" fmla="*/ 905 h 906"/>
                    <a:gd name="T6" fmla="*/ 146 w 731"/>
                    <a:gd name="T7" fmla="*/ 0 h 906"/>
                    <a:gd name="T8" fmla="*/ 292 w 731"/>
                    <a:gd name="T9" fmla="*/ 0 h 906"/>
                    <a:gd name="T10" fmla="*/ 292 w 731"/>
                    <a:gd name="T11" fmla="*/ 905 h 906"/>
                    <a:gd name="T12" fmla="*/ 438 w 731"/>
                    <a:gd name="T13" fmla="*/ 905 h 906"/>
                    <a:gd name="T14" fmla="*/ 438 w 731"/>
                    <a:gd name="T15" fmla="*/ 0 h 906"/>
                    <a:gd name="T16" fmla="*/ 584 w 731"/>
                    <a:gd name="T17" fmla="*/ 0 h 906"/>
                    <a:gd name="T18" fmla="*/ 584 w 731"/>
                    <a:gd name="T19" fmla="*/ 905 h 906"/>
                    <a:gd name="T20" fmla="*/ 730 w 731"/>
                    <a:gd name="T21" fmla="*/ 905 h 906"/>
                    <a:gd name="T22" fmla="*/ 730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1" name="Freeform 1097"/>
                <p:cNvSpPr>
                  <a:spLocks/>
                </p:cNvSpPr>
                <p:nvPr/>
              </p:nvSpPr>
              <p:spPr bwMode="auto">
                <a:xfrm>
                  <a:off x="3728" y="3312"/>
                  <a:ext cx="1023" cy="455"/>
                </a:xfrm>
                <a:custGeom>
                  <a:avLst/>
                  <a:gdLst>
                    <a:gd name="T0" fmla="*/ 0 w 1023"/>
                    <a:gd name="T1" fmla="*/ 0 h 455"/>
                    <a:gd name="T2" fmla="*/ 1022 w 1023"/>
                    <a:gd name="T3" fmla="*/ 0 h 455"/>
                    <a:gd name="T4" fmla="*/ 1022 w 1023"/>
                    <a:gd name="T5" fmla="*/ 227 h 455"/>
                    <a:gd name="T6" fmla="*/ 0 w 1023"/>
                    <a:gd name="T7" fmla="*/ 227 h 455"/>
                    <a:gd name="T8" fmla="*/ 0 w 1023"/>
                    <a:gd name="T9" fmla="*/ 454 h 455"/>
                    <a:gd name="T10" fmla="*/ 1022 w 1023"/>
                    <a:gd name="T11" fmla="*/ 454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 cmpd="sng">
                  <a:solidFill>
                    <a:srgbClr val="969696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2332" name="Rectangle 1098"/>
                <p:cNvSpPr>
                  <a:spLocks noChangeArrowheads="1"/>
                </p:cNvSpPr>
                <p:nvPr/>
              </p:nvSpPr>
              <p:spPr bwMode="auto">
                <a:xfrm>
                  <a:off x="3882" y="2787"/>
                  <a:ext cx="690" cy="256"/>
                </a:xfrm>
                <a:prstGeom prst="rect">
                  <a:avLst/>
                </a:prstGeom>
                <a:solidFill>
                  <a:srgbClr val="CCFFFF"/>
                </a:solidFill>
                <a:ln w="12700">
                  <a:solidFill>
                    <a:srgbClr val="969696"/>
                  </a:solidFill>
                  <a:miter lim="800000"/>
                  <a:headEnd/>
                  <a:tailEnd/>
                </a:ln>
              </p:spPr>
              <p:txBody>
                <a:bodyPr lIns="90488" tIns="44450" rIns="90488" bIns="44450">
                  <a:spAutoFit/>
                </a:bodyPr>
                <a:lstStyle/>
                <a:p>
                  <a:pPr algn="ctr" eaLnBrk="0" hangingPunct="0"/>
                  <a:r>
                    <a:rPr lang="en-US" sz="2000">
                      <a:solidFill>
                        <a:srgbClr val="006E6B"/>
                      </a:solidFill>
                      <a:latin typeface="+mj-lt"/>
                    </a:rPr>
                    <a:t>March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Component Item Planning: MRP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QS-PL-100</a:t>
            </a:r>
          </a:p>
        </p:txBody>
      </p:sp>
      <p:grpSp>
        <p:nvGrpSpPr>
          <p:cNvPr id="13316" name="Group 66"/>
          <p:cNvGrpSpPr>
            <a:grpSpLocks/>
          </p:cNvGrpSpPr>
          <p:nvPr/>
        </p:nvGrpSpPr>
        <p:grpSpPr bwMode="auto">
          <a:xfrm>
            <a:off x="906463" y="930530"/>
            <a:ext cx="7316787" cy="5137150"/>
            <a:chOff x="571" y="794"/>
            <a:chExt cx="4609" cy="3236"/>
          </a:xfrm>
        </p:grpSpPr>
        <p:grpSp>
          <p:nvGrpSpPr>
            <p:cNvPr id="13317" name="Group 65"/>
            <p:cNvGrpSpPr>
              <a:grpSpLocks/>
            </p:cNvGrpSpPr>
            <p:nvPr/>
          </p:nvGrpSpPr>
          <p:grpSpPr bwMode="auto">
            <a:xfrm>
              <a:off x="571" y="794"/>
              <a:ext cx="4609" cy="3236"/>
              <a:chOff x="571" y="794"/>
              <a:chExt cx="4609" cy="3236"/>
            </a:xfrm>
          </p:grpSpPr>
          <p:sp>
            <p:nvSpPr>
              <p:cNvPr id="13338" name="Rectangle 37"/>
              <p:cNvSpPr>
                <a:spLocks noChangeArrowheads="1"/>
              </p:cNvSpPr>
              <p:nvPr/>
            </p:nvSpPr>
            <p:spPr bwMode="auto">
              <a:xfrm>
                <a:off x="571" y="794"/>
                <a:ext cx="4609" cy="323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39" name="Rectangle 38"/>
              <p:cNvSpPr>
                <a:spLocks noChangeArrowheads="1"/>
              </p:cNvSpPr>
              <p:nvPr/>
            </p:nvSpPr>
            <p:spPr bwMode="auto">
              <a:xfrm>
                <a:off x="3537" y="3755"/>
                <a:ext cx="71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Outputs</a:t>
                </a:r>
              </a:p>
            </p:txBody>
          </p:sp>
          <p:sp>
            <p:nvSpPr>
              <p:cNvPr id="13340" name="Rectangle 39"/>
              <p:cNvSpPr>
                <a:spLocks noChangeArrowheads="1"/>
              </p:cNvSpPr>
              <p:nvPr/>
            </p:nvSpPr>
            <p:spPr bwMode="auto">
              <a:xfrm>
                <a:off x="1682" y="842"/>
                <a:ext cx="651" cy="22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82550" tIns="41275" rIns="82550" bIns="41275">
                <a:spAutoFit/>
              </a:bodyPr>
              <a:lstStyle/>
              <a:p>
                <a:pPr algn="ctr" defTabSz="739775" eaLnBrk="0" hangingPunct="0"/>
                <a:r>
                  <a:rPr lang="en-US" sz="1800">
                    <a:latin typeface="+mj-lt"/>
                  </a:rPr>
                  <a:t>Inputs</a:t>
                </a:r>
              </a:p>
            </p:txBody>
          </p:sp>
        </p:grpSp>
        <p:sp>
          <p:nvSpPr>
            <p:cNvPr id="13318" name="Freeform 45"/>
            <p:cNvSpPr>
              <a:spLocks/>
            </p:cNvSpPr>
            <p:nvPr/>
          </p:nvSpPr>
          <p:spPr bwMode="auto">
            <a:xfrm>
              <a:off x="1670" y="1154"/>
              <a:ext cx="290" cy="2544"/>
            </a:xfrm>
            <a:custGeom>
              <a:avLst/>
              <a:gdLst>
                <a:gd name="T0" fmla="*/ 14 w 235"/>
                <a:gd name="T1" fmla="*/ 0 h 3025"/>
                <a:gd name="T2" fmla="*/ 357 w 235"/>
                <a:gd name="T3" fmla="*/ 0 h 3025"/>
                <a:gd name="T4" fmla="*/ 357 w 235"/>
                <a:gd name="T5" fmla="*/ 2139 h 3025"/>
                <a:gd name="T6" fmla="*/ 0 w 235"/>
                <a:gd name="T7" fmla="*/ 2139 h 30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"/>
                <a:gd name="T13" fmla="*/ 0 h 3025"/>
                <a:gd name="T14" fmla="*/ 235 w 235"/>
                <a:gd name="T15" fmla="*/ 3025 h 30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" h="3025">
                  <a:moveTo>
                    <a:pt x="9" y="0"/>
                  </a:moveTo>
                  <a:lnTo>
                    <a:pt x="234" y="0"/>
                  </a:lnTo>
                  <a:lnTo>
                    <a:pt x="234" y="3024"/>
                  </a:lnTo>
                  <a:lnTo>
                    <a:pt x="0" y="3024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46"/>
            <p:cNvSpPr>
              <a:spLocks noChangeShapeType="1"/>
            </p:cNvSpPr>
            <p:nvPr/>
          </p:nvSpPr>
          <p:spPr bwMode="auto">
            <a:xfrm>
              <a:off x="1710" y="1797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47"/>
            <p:cNvSpPr>
              <a:spLocks noChangeShapeType="1"/>
            </p:cNvSpPr>
            <p:nvPr/>
          </p:nvSpPr>
          <p:spPr bwMode="auto">
            <a:xfrm>
              <a:off x="1698" y="3096"/>
              <a:ext cx="244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48"/>
            <p:cNvSpPr>
              <a:spLocks noChangeShapeType="1"/>
            </p:cNvSpPr>
            <p:nvPr/>
          </p:nvSpPr>
          <p:spPr bwMode="auto">
            <a:xfrm>
              <a:off x="1687" y="2439"/>
              <a:ext cx="445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71761" name="AutoShape 49"/>
            <p:cNvSpPr>
              <a:spLocks noChangeArrowheads="1"/>
            </p:cNvSpPr>
            <p:nvPr/>
          </p:nvSpPr>
          <p:spPr bwMode="auto">
            <a:xfrm>
              <a:off x="2127" y="1695"/>
              <a:ext cx="1497" cy="1487"/>
            </a:xfrm>
            <a:prstGeom prst="star16">
              <a:avLst>
                <a:gd name="adj" fmla="val 37500"/>
              </a:avLst>
            </a:prstGeom>
            <a:solidFill>
              <a:srgbClr val="E0DCE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accent6"/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Calculate</a:t>
              </a:r>
            </a:p>
            <a:p>
              <a:pPr algn="ctr" eaLnBrk="0" hangingPunct="0">
                <a:defRPr/>
              </a:pPr>
              <a:r>
                <a:rPr lang="en-US" sz="2000">
                  <a:latin typeface="+mj-lt"/>
                </a:rPr>
                <a:t>MRP</a:t>
              </a:r>
            </a:p>
          </p:txBody>
        </p:sp>
        <p:sp>
          <p:nvSpPr>
            <p:cNvPr id="13323" name="Freeform 50"/>
            <p:cNvSpPr>
              <a:spLocks/>
            </p:cNvSpPr>
            <p:nvPr/>
          </p:nvSpPr>
          <p:spPr bwMode="auto">
            <a:xfrm>
              <a:off x="3773" y="1600"/>
              <a:ext cx="328" cy="1536"/>
            </a:xfrm>
            <a:custGeom>
              <a:avLst/>
              <a:gdLst>
                <a:gd name="T0" fmla="*/ 285 w 361"/>
                <a:gd name="T1" fmla="*/ 0 h 1441"/>
                <a:gd name="T2" fmla="*/ 0 w 361"/>
                <a:gd name="T3" fmla="*/ 0 h 1441"/>
                <a:gd name="T4" fmla="*/ 0 w 361"/>
                <a:gd name="T5" fmla="*/ 1636 h 1441"/>
                <a:gd name="T6" fmla="*/ 297 w 361"/>
                <a:gd name="T7" fmla="*/ 1636 h 14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1"/>
                <a:gd name="T13" fmla="*/ 0 h 1441"/>
                <a:gd name="T14" fmla="*/ 361 w 361"/>
                <a:gd name="T15" fmla="*/ 1441 h 14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1" h="1441">
                  <a:moveTo>
                    <a:pt x="346" y="0"/>
                  </a:moveTo>
                  <a:lnTo>
                    <a:pt x="0" y="0"/>
                  </a:lnTo>
                  <a:lnTo>
                    <a:pt x="0" y="1440"/>
                  </a:lnTo>
                  <a:lnTo>
                    <a:pt x="360" y="1440"/>
                  </a:lnTo>
                </a:path>
              </a:pathLst>
            </a:custGeom>
            <a:noFill/>
            <a:ln w="12700" cap="rnd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4" name="Line 51"/>
            <p:cNvSpPr>
              <a:spLocks noChangeShapeType="1"/>
            </p:cNvSpPr>
            <p:nvPr/>
          </p:nvSpPr>
          <p:spPr bwMode="auto">
            <a:xfrm>
              <a:off x="3619" y="2436"/>
              <a:ext cx="14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25" name="Group 52"/>
            <p:cNvGrpSpPr>
              <a:grpSpLocks/>
            </p:cNvGrpSpPr>
            <p:nvPr/>
          </p:nvGrpSpPr>
          <p:grpSpPr bwMode="auto">
            <a:xfrm>
              <a:off x="4087" y="1091"/>
              <a:ext cx="941" cy="1210"/>
              <a:chOff x="4048" y="856"/>
              <a:chExt cx="994" cy="1287"/>
            </a:xfrm>
          </p:grpSpPr>
          <p:sp>
            <p:nvSpPr>
              <p:cNvPr id="371765" name="Rectangle 53"/>
              <p:cNvSpPr>
                <a:spLocks noChangeArrowheads="1"/>
              </p:cNvSpPr>
              <p:nvPr/>
            </p:nvSpPr>
            <p:spPr bwMode="auto">
              <a:xfrm>
                <a:off x="4259" y="1050"/>
                <a:ext cx="783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6" name="Rectangle 54"/>
              <p:cNvSpPr>
                <a:spLocks noChangeArrowheads="1"/>
              </p:cNvSpPr>
              <p:nvPr/>
            </p:nvSpPr>
            <p:spPr bwMode="auto">
              <a:xfrm>
                <a:off x="4156" y="959"/>
                <a:ext cx="784" cy="1092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67" name="Rectangle 55"/>
              <p:cNvSpPr>
                <a:spLocks noChangeArrowheads="1"/>
              </p:cNvSpPr>
              <p:nvPr/>
            </p:nvSpPr>
            <p:spPr bwMode="auto">
              <a:xfrm>
                <a:off x="4048" y="856"/>
                <a:ext cx="826" cy="1093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Planned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 dirty="0">
                    <a:latin typeface="+mj-lt"/>
                  </a:rPr>
                  <a:t>Orders</a:t>
                </a:r>
                <a:br>
                  <a:rPr lang="en-US" sz="1600" b="0" dirty="0">
                    <a:latin typeface="+mj-lt"/>
                  </a:rPr>
                </a:br>
                <a:endParaRPr lang="en-US" sz="1600" b="0" dirty="0">
                  <a:latin typeface="+mj-lt"/>
                </a:endParaRP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Release</a:t>
                </a:r>
                <a:br>
                  <a:rPr lang="en-US" sz="1600" b="0" dirty="0">
                    <a:latin typeface="+mj-lt"/>
                  </a:rPr>
                </a:br>
                <a:r>
                  <a:rPr lang="en-US" sz="1600" b="0" dirty="0">
                    <a:latin typeface="+mj-lt"/>
                  </a:rPr>
                  <a:t>Dates</a:t>
                </a:r>
              </a:p>
              <a:p>
                <a:pPr algn="ctr" defTabSz="739775" eaLnBrk="0" hangingPunct="0">
                  <a:buFontTx/>
                  <a:buChar char="•"/>
                  <a:defRPr/>
                </a:pPr>
                <a:r>
                  <a:rPr lang="en-US" sz="1600" b="0" dirty="0">
                    <a:latin typeface="+mj-lt"/>
                  </a:rPr>
                  <a:t> Due Dates</a:t>
                </a:r>
              </a:p>
            </p:txBody>
          </p:sp>
        </p:grpSp>
        <p:grpSp>
          <p:nvGrpSpPr>
            <p:cNvPr id="13326" name="Group 56"/>
            <p:cNvGrpSpPr>
              <a:grpSpLocks/>
            </p:cNvGrpSpPr>
            <p:nvPr/>
          </p:nvGrpSpPr>
          <p:grpSpPr bwMode="auto">
            <a:xfrm>
              <a:off x="4087" y="2624"/>
              <a:ext cx="941" cy="1211"/>
              <a:chOff x="4048" y="2229"/>
              <a:chExt cx="994" cy="1287"/>
            </a:xfrm>
          </p:grpSpPr>
          <p:sp>
            <p:nvSpPr>
              <p:cNvPr id="371769" name="Rectangle 57"/>
              <p:cNvSpPr>
                <a:spLocks noChangeArrowheads="1"/>
              </p:cNvSpPr>
              <p:nvPr/>
            </p:nvSpPr>
            <p:spPr bwMode="auto">
              <a:xfrm>
                <a:off x="4259" y="2423"/>
                <a:ext cx="783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0" name="Rectangle 58"/>
              <p:cNvSpPr>
                <a:spLocks noChangeArrowheads="1"/>
              </p:cNvSpPr>
              <p:nvPr/>
            </p:nvSpPr>
            <p:spPr bwMode="auto">
              <a:xfrm>
                <a:off x="4156" y="2332"/>
                <a:ext cx="784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endParaRPr lang="en-US" sz="1600" b="0">
                  <a:latin typeface="+mj-lt"/>
                </a:endParaRPr>
              </a:p>
            </p:txBody>
          </p:sp>
          <p:sp>
            <p:nvSpPr>
              <p:cNvPr id="371771" name="Rectangle 59"/>
              <p:cNvSpPr>
                <a:spLocks noChangeArrowheads="1"/>
              </p:cNvSpPr>
              <p:nvPr/>
            </p:nvSpPr>
            <p:spPr bwMode="auto">
              <a:xfrm>
                <a:off x="4048" y="2229"/>
                <a:ext cx="785" cy="1093"/>
              </a:xfrm>
              <a:prstGeom prst="rect">
                <a:avLst/>
              </a:prstGeom>
              <a:solidFill>
                <a:srgbClr val="EDD1C5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82550" tIns="41275" rIns="82550" bIns="41275" anchor="ctr"/>
              <a:lstStyle/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Action</a:t>
                </a:r>
              </a:p>
              <a:p>
                <a:pPr algn="ctr" defTabSz="739775" eaLnBrk="0" hangingPunct="0">
                  <a:defRPr/>
                </a:pPr>
                <a:r>
                  <a:rPr lang="en-US" sz="1600" b="0">
                    <a:latin typeface="+mj-lt"/>
                  </a:rPr>
                  <a:t>Messages</a:t>
                </a:r>
              </a:p>
            </p:txBody>
          </p:sp>
        </p:grpSp>
        <p:sp>
          <p:nvSpPr>
            <p:cNvPr id="371752" name="Oval 40"/>
            <p:cNvSpPr>
              <a:spLocks noChangeArrowheads="1"/>
            </p:cNvSpPr>
            <p:nvPr/>
          </p:nvSpPr>
          <p:spPr bwMode="auto">
            <a:xfrm>
              <a:off x="815" y="903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Bills of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Materials</a:t>
              </a:r>
            </a:p>
          </p:txBody>
        </p:sp>
        <p:sp>
          <p:nvSpPr>
            <p:cNvPr id="371753" name="Oval 41"/>
            <p:cNvSpPr>
              <a:spLocks noChangeArrowheads="1"/>
            </p:cNvSpPr>
            <p:nvPr/>
          </p:nvSpPr>
          <p:spPr bwMode="auto">
            <a:xfrm>
              <a:off x="815" y="1513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Demand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(Forecast,</a:t>
              </a:r>
            </a:p>
            <a:p>
              <a:pPr algn="ctr" defTabSz="936625" eaLnBrk="0" hangingPunct="0">
                <a:lnSpc>
                  <a:spcPct val="90000"/>
                </a:lnSpc>
                <a:defRPr/>
              </a:pPr>
              <a:r>
                <a:rPr lang="en-US" sz="1600" b="0">
                  <a:latin typeface="+mj-lt"/>
                </a:rPr>
                <a:t>SOs, etc.)</a:t>
              </a:r>
            </a:p>
          </p:txBody>
        </p:sp>
        <p:sp>
          <p:nvSpPr>
            <p:cNvPr id="371754" name="Oval 42"/>
            <p:cNvSpPr>
              <a:spLocks noChangeArrowheads="1"/>
            </p:cNvSpPr>
            <p:nvPr/>
          </p:nvSpPr>
          <p:spPr bwMode="auto">
            <a:xfrm>
              <a:off x="815" y="2152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Supply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(POs, WOs,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Quantities</a:t>
              </a:r>
            </a:p>
            <a:p>
              <a:pPr algn="ctr" defTabSz="936625" eaLnBrk="0" hangingPunct="0">
                <a:defRPr/>
              </a:pPr>
              <a:r>
                <a:rPr lang="en-US" sz="1200" b="0">
                  <a:latin typeface="+mj-lt"/>
                </a:rPr>
                <a:t>on Hand)</a:t>
              </a:r>
            </a:p>
          </p:txBody>
        </p:sp>
        <p:sp>
          <p:nvSpPr>
            <p:cNvPr id="371755" name="Oval 43"/>
            <p:cNvSpPr>
              <a:spLocks noChangeArrowheads="1"/>
            </p:cNvSpPr>
            <p:nvPr/>
          </p:nvSpPr>
          <p:spPr bwMode="auto">
            <a:xfrm>
              <a:off x="815" y="2792"/>
              <a:ext cx="890" cy="548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Planning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Data</a:t>
              </a:r>
            </a:p>
          </p:txBody>
        </p:sp>
        <p:sp>
          <p:nvSpPr>
            <p:cNvPr id="371756" name="Oval 44"/>
            <p:cNvSpPr>
              <a:spLocks noChangeArrowheads="1"/>
            </p:cNvSpPr>
            <p:nvPr/>
          </p:nvSpPr>
          <p:spPr bwMode="auto">
            <a:xfrm>
              <a:off x="815" y="3414"/>
              <a:ext cx="890" cy="549"/>
            </a:xfrm>
            <a:prstGeom prst="ellipse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3662" tIns="47625" rIns="93662" bIns="47625" anchor="ctr"/>
            <a:lstStyle/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Shop</a:t>
              </a:r>
            </a:p>
            <a:p>
              <a:pPr algn="ctr" defTabSz="936625" eaLnBrk="0" hangingPunct="0">
                <a:defRPr/>
              </a:pPr>
              <a:r>
                <a:rPr lang="en-US" sz="1600" b="0">
                  <a:latin typeface="+mj-lt"/>
                </a:rPr>
                <a:t>Calendar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Planning Parameters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QS-PL-110</a:t>
            </a:r>
          </a:p>
        </p:txBody>
      </p:sp>
      <p:sp>
        <p:nvSpPr>
          <p:cNvPr id="517135" name="Rectangle 1039"/>
          <p:cNvSpPr>
            <a:spLocks noChangeArrowheads="1"/>
          </p:cNvSpPr>
          <p:nvPr/>
        </p:nvSpPr>
        <p:spPr bwMode="auto">
          <a:xfrm>
            <a:off x="1954213" y="1421244"/>
            <a:ext cx="5235575" cy="4154488"/>
          </a:xfrm>
          <a:prstGeom prst="rect">
            <a:avLst/>
          </a:prstGeom>
          <a:solidFill>
            <a:srgbClr val="CFD9DF"/>
          </a:solidFill>
          <a:ln w="3175">
            <a:solidFill>
              <a:schemeClr val="bg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17125" name="Rectangle 1029"/>
          <p:cNvSpPr>
            <a:spLocks noChangeArrowheads="1"/>
          </p:cNvSpPr>
          <p:nvPr/>
        </p:nvSpPr>
        <p:spPr bwMode="auto">
          <a:xfrm>
            <a:off x="4806950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2" name="Text Box 1030"/>
          <p:cNvSpPr txBox="1">
            <a:spLocks noChangeArrowheads="1"/>
          </p:cNvSpPr>
          <p:nvPr/>
        </p:nvSpPr>
        <p:spPr bwMode="auto">
          <a:xfrm>
            <a:off x="4897438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Modifiers</a:t>
            </a:r>
          </a:p>
        </p:txBody>
      </p:sp>
      <p:sp>
        <p:nvSpPr>
          <p:cNvPr id="14343" name="Text Box 1035"/>
          <p:cNvSpPr txBox="1">
            <a:spLocks noChangeArrowheads="1"/>
          </p:cNvSpPr>
          <p:nvPr/>
        </p:nvSpPr>
        <p:spPr bwMode="auto">
          <a:xfrm>
            <a:off x="4754563" y="3061132"/>
            <a:ext cx="1816100" cy="193899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Safety Stock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Min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Max Order Qty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Order Qty Multiple</a:t>
            </a:r>
          </a:p>
        </p:txBody>
      </p:sp>
      <p:sp>
        <p:nvSpPr>
          <p:cNvPr id="517132" name="Rectangle 1036"/>
          <p:cNvSpPr>
            <a:spLocks noChangeArrowheads="1"/>
          </p:cNvSpPr>
          <p:nvPr/>
        </p:nvSpPr>
        <p:spPr bwMode="auto">
          <a:xfrm>
            <a:off x="2632075" y="2248332"/>
            <a:ext cx="1749425" cy="2787650"/>
          </a:xfrm>
          <a:prstGeom prst="rect">
            <a:avLst/>
          </a:prstGeom>
          <a:solidFill>
            <a:srgbClr val="F1E5C5"/>
          </a:soli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345" name="Text Box 1037"/>
          <p:cNvSpPr txBox="1">
            <a:spLocks noChangeArrowheads="1"/>
          </p:cNvSpPr>
          <p:nvPr/>
        </p:nvSpPr>
        <p:spPr bwMode="auto">
          <a:xfrm>
            <a:off x="2722563" y="2429307"/>
            <a:ext cx="1579562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>
                <a:latin typeface="+mj-lt"/>
              </a:rPr>
              <a:t>Order </a:t>
            </a:r>
            <a:br>
              <a:rPr lang="en-US" sz="1500">
                <a:latin typeface="+mj-lt"/>
              </a:rPr>
            </a:br>
            <a:r>
              <a:rPr lang="en-US" sz="1500">
                <a:latin typeface="+mj-lt"/>
              </a:rPr>
              <a:t>Policies</a:t>
            </a:r>
          </a:p>
        </p:txBody>
      </p:sp>
      <p:sp>
        <p:nvSpPr>
          <p:cNvPr id="14346" name="Text Box 1038"/>
          <p:cNvSpPr txBox="1">
            <a:spLocks noChangeArrowheads="1"/>
          </p:cNvSpPr>
          <p:nvPr/>
        </p:nvSpPr>
        <p:spPr bwMode="auto">
          <a:xfrm>
            <a:off x="2722563" y="3061132"/>
            <a:ext cx="1579562" cy="1692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LFL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POQ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FOQ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OTO</a:t>
            </a:r>
          </a:p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[Blank]</a:t>
            </a:r>
          </a:p>
        </p:txBody>
      </p:sp>
      <p:sp>
        <p:nvSpPr>
          <p:cNvPr id="14347" name="Rectangle 1040"/>
          <p:cNvSpPr>
            <a:spLocks noChangeArrowheads="1"/>
          </p:cNvSpPr>
          <p:nvPr/>
        </p:nvSpPr>
        <p:spPr bwMode="auto">
          <a:xfrm>
            <a:off x="1582738" y="1584757"/>
            <a:ext cx="61483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sz="1800">
                <a:solidFill>
                  <a:srgbClr val="003366"/>
                </a:solidFill>
                <a:latin typeface="+mj-lt"/>
              </a:rPr>
              <a:t>Item Planning Maintenance</a:t>
            </a:r>
          </a:p>
        </p:txBody>
      </p:sp>
      <p:sp>
        <p:nvSpPr>
          <p:cNvPr id="14348" name="Line 1041"/>
          <p:cNvSpPr>
            <a:spLocks noChangeShapeType="1"/>
          </p:cNvSpPr>
          <p:nvPr/>
        </p:nvSpPr>
        <p:spPr bwMode="auto">
          <a:xfrm>
            <a:off x="2563813" y="2016557"/>
            <a:ext cx="41275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49" name="Line 1042"/>
          <p:cNvSpPr>
            <a:spLocks noChangeShapeType="1"/>
          </p:cNvSpPr>
          <p:nvPr/>
        </p:nvSpPr>
        <p:spPr bwMode="auto">
          <a:xfrm>
            <a:off x="29638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4350" name="Line 1043"/>
          <p:cNvSpPr>
            <a:spLocks noChangeShapeType="1"/>
          </p:cNvSpPr>
          <p:nvPr/>
        </p:nvSpPr>
        <p:spPr bwMode="auto">
          <a:xfrm>
            <a:off x="5110163" y="2999219"/>
            <a:ext cx="1065212" cy="0"/>
          </a:xfrm>
          <a:prstGeom prst="line">
            <a:avLst/>
          </a:prstGeom>
          <a:noFill/>
          <a:ln w="28575">
            <a:solidFill>
              <a:srgbClr val="A58529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Time Periods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QS-PL-120</a:t>
            </a:r>
          </a:p>
        </p:txBody>
      </p:sp>
      <p:grpSp>
        <p:nvGrpSpPr>
          <p:cNvPr id="15364" name="Group 28"/>
          <p:cNvGrpSpPr>
            <a:grpSpLocks/>
          </p:cNvGrpSpPr>
          <p:nvPr/>
        </p:nvGrpSpPr>
        <p:grpSpPr bwMode="auto">
          <a:xfrm>
            <a:off x="99111" y="1391983"/>
            <a:ext cx="8929688" cy="4165600"/>
            <a:chOff x="26" y="1093"/>
            <a:chExt cx="5625" cy="2624"/>
          </a:xfrm>
        </p:grpSpPr>
        <p:sp>
          <p:nvSpPr>
            <p:cNvPr id="15365" name="Rectangle 29"/>
            <p:cNvSpPr>
              <a:spLocks noChangeArrowheads="1"/>
            </p:cNvSpPr>
            <p:nvPr/>
          </p:nvSpPr>
          <p:spPr bwMode="auto">
            <a:xfrm>
              <a:off x="2212" y="1181"/>
              <a:ext cx="3273" cy="2192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30"/>
            <p:cNvSpPr>
              <a:spLocks noChangeArrowheads="1"/>
            </p:cNvSpPr>
            <p:nvPr/>
          </p:nvSpPr>
          <p:spPr bwMode="auto">
            <a:xfrm>
              <a:off x="2215" y="2996"/>
              <a:ext cx="2931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7" name="Rectangle 31"/>
            <p:cNvSpPr>
              <a:spLocks noChangeArrowheads="1"/>
            </p:cNvSpPr>
            <p:nvPr/>
          </p:nvSpPr>
          <p:spPr bwMode="auto">
            <a:xfrm>
              <a:off x="2215" y="2615"/>
              <a:ext cx="2041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8" name="Rectangle 32"/>
            <p:cNvSpPr>
              <a:spLocks noChangeArrowheads="1"/>
            </p:cNvSpPr>
            <p:nvPr/>
          </p:nvSpPr>
          <p:spPr bwMode="auto">
            <a:xfrm>
              <a:off x="2215" y="2233"/>
              <a:ext cx="1773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9" name="Rectangle 33"/>
            <p:cNvSpPr>
              <a:spLocks noChangeArrowheads="1"/>
            </p:cNvSpPr>
            <p:nvPr/>
          </p:nvSpPr>
          <p:spPr bwMode="auto">
            <a:xfrm>
              <a:off x="2215" y="1853"/>
              <a:ext cx="496" cy="184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34"/>
            <p:cNvSpPr>
              <a:spLocks noChangeShapeType="1"/>
            </p:cNvSpPr>
            <p:nvPr/>
          </p:nvSpPr>
          <p:spPr bwMode="auto">
            <a:xfrm>
              <a:off x="2404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1" name="Line 35"/>
            <p:cNvSpPr>
              <a:spLocks noChangeShapeType="1"/>
            </p:cNvSpPr>
            <p:nvPr/>
          </p:nvSpPr>
          <p:spPr bwMode="auto">
            <a:xfrm>
              <a:off x="274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Line 36"/>
            <p:cNvSpPr>
              <a:spLocks noChangeShapeType="1"/>
            </p:cNvSpPr>
            <p:nvPr/>
          </p:nvSpPr>
          <p:spPr bwMode="auto">
            <a:xfrm>
              <a:off x="3046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3" name="Line 37"/>
            <p:cNvSpPr>
              <a:spLocks noChangeShapeType="1"/>
            </p:cNvSpPr>
            <p:nvPr/>
          </p:nvSpPr>
          <p:spPr bwMode="auto">
            <a:xfrm>
              <a:off x="393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Line 38"/>
            <p:cNvSpPr>
              <a:spLocks noChangeShapeType="1"/>
            </p:cNvSpPr>
            <p:nvPr/>
          </p:nvSpPr>
          <p:spPr bwMode="auto">
            <a:xfrm>
              <a:off x="5165" y="3387"/>
              <a:ext cx="0" cy="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5" name="Rectangle 39"/>
            <p:cNvSpPr>
              <a:spLocks noChangeArrowheads="1"/>
            </p:cNvSpPr>
            <p:nvPr/>
          </p:nvSpPr>
          <p:spPr bwMode="auto">
            <a:xfrm>
              <a:off x="2216" y="1475"/>
              <a:ext cx="136" cy="184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6" name="Rectangle 40"/>
            <p:cNvSpPr>
              <a:spLocks noChangeArrowheads="1"/>
            </p:cNvSpPr>
            <p:nvPr/>
          </p:nvSpPr>
          <p:spPr bwMode="auto">
            <a:xfrm>
              <a:off x="2190" y="3505"/>
              <a:ext cx="1160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Wk  2 Wk  3 Wk</a:t>
              </a:r>
            </a:p>
          </p:txBody>
        </p:sp>
        <p:sp>
          <p:nvSpPr>
            <p:cNvPr id="15377" name="Rectangle 41"/>
            <p:cNvSpPr>
              <a:spLocks noChangeArrowheads="1"/>
            </p:cNvSpPr>
            <p:nvPr/>
          </p:nvSpPr>
          <p:spPr bwMode="auto">
            <a:xfrm>
              <a:off x="3698" y="3507"/>
              <a:ext cx="52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1 Year</a:t>
              </a:r>
            </a:p>
          </p:txBody>
        </p:sp>
        <p:sp>
          <p:nvSpPr>
            <p:cNvPr id="15378" name="Rectangle 42"/>
            <p:cNvSpPr>
              <a:spLocks noChangeArrowheads="1"/>
            </p:cNvSpPr>
            <p:nvPr/>
          </p:nvSpPr>
          <p:spPr bwMode="auto">
            <a:xfrm>
              <a:off x="4875" y="3501"/>
              <a:ext cx="571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2 Years</a:t>
              </a:r>
            </a:p>
          </p:txBody>
        </p:sp>
        <p:sp>
          <p:nvSpPr>
            <p:cNvPr id="15379" name="Rectangle 43"/>
            <p:cNvSpPr>
              <a:spLocks noChangeArrowheads="1"/>
            </p:cNvSpPr>
            <p:nvPr/>
          </p:nvSpPr>
          <p:spPr bwMode="auto">
            <a:xfrm>
              <a:off x="1272" y="1486"/>
              <a:ext cx="84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Time Fence</a:t>
              </a:r>
            </a:p>
          </p:txBody>
        </p:sp>
        <p:sp>
          <p:nvSpPr>
            <p:cNvPr id="15380" name="Rectangle 44"/>
            <p:cNvSpPr>
              <a:spLocks noChangeArrowheads="1"/>
            </p:cNvSpPr>
            <p:nvPr/>
          </p:nvSpPr>
          <p:spPr bwMode="auto">
            <a:xfrm>
              <a:off x="554" y="1845"/>
              <a:ext cx="1561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Order Release Horizon</a:t>
              </a:r>
            </a:p>
          </p:txBody>
        </p:sp>
        <p:sp>
          <p:nvSpPr>
            <p:cNvPr id="15381" name="Rectangle 45"/>
            <p:cNvSpPr>
              <a:spLocks noChangeArrowheads="1"/>
            </p:cNvSpPr>
            <p:nvPr/>
          </p:nvSpPr>
          <p:spPr bwMode="auto">
            <a:xfrm>
              <a:off x="26" y="2233"/>
              <a:ext cx="2089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Longest Cumulative Lead Time</a:t>
              </a:r>
            </a:p>
          </p:txBody>
        </p:sp>
        <p:sp>
          <p:nvSpPr>
            <p:cNvPr id="15382" name="Rectangle 46"/>
            <p:cNvSpPr>
              <a:spLocks noChangeArrowheads="1"/>
            </p:cNvSpPr>
            <p:nvPr/>
          </p:nvSpPr>
          <p:spPr bwMode="auto">
            <a:xfrm>
              <a:off x="660" y="2614"/>
              <a:ext cx="1455" cy="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MRP Planning Horizon</a:t>
              </a:r>
            </a:p>
          </p:txBody>
        </p:sp>
        <p:sp>
          <p:nvSpPr>
            <p:cNvPr id="15383" name="Rectangle 47"/>
            <p:cNvSpPr>
              <a:spLocks noChangeArrowheads="1"/>
            </p:cNvSpPr>
            <p:nvPr/>
          </p:nvSpPr>
          <p:spPr bwMode="auto">
            <a:xfrm>
              <a:off x="242" y="3003"/>
              <a:ext cx="1873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r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Forecast and Order Activity</a:t>
              </a:r>
            </a:p>
          </p:txBody>
        </p:sp>
        <p:pic>
          <p:nvPicPr>
            <p:cNvPr id="15384" name="Picture 48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9" y="1093"/>
              <a:ext cx="344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49" descr="whi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18" y="1189"/>
              <a:ext cx="333" cy="2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Group 50"/>
            <p:cNvGrpSpPr>
              <a:grpSpLocks/>
            </p:cNvGrpSpPr>
            <p:nvPr/>
          </p:nvGrpSpPr>
          <p:grpSpPr bwMode="auto">
            <a:xfrm>
              <a:off x="3178" y="3284"/>
              <a:ext cx="499" cy="274"/>
              <a:chOff x="3178" y="3284"/>
              <a:chExt cx="499" cy="274"/>
            </a:xfrm>
          </p:grpSpPr>
          <p:pic>
            <p:nvPicPr>
              <p:cNvPr id="15387" name="Picture 51" descr="whit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3180" y="3299"/>
                <a:ext cx="496" cy="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388" name="Freeform 52"/>
              <p:cNvSpPr>
                <a:spLocks/>
              </p:cNvSpPr>
              <p:nvPr/>
            </p:nvSpPr>
            <p:spPr bwMode="auto">
              <a:xfrm>
                <a:off x="3178" y="3284"/>
                <a:ext cx="499" cy="274"/>
              </a:xfrm>
              <a:custGeom>
                <a:avLst/>
                <a:gdLst>
                  <a:gd name="T0" fmla="*/ 0 w 499"/>
                  <a:gd name="T1" fmla="*/ 87 h 274"/>
                  <a:gd name="T2" fmla="*/ 58 w 499"/>
                  <a:gd name="T3" fmla="*/ 222 h 274"/>
                  <a:gd name="T4" fmla="*/ 102 w 499"/>
                  <a:gd name="T5" fmla="*/ 14 h 274"/>
                  <a:gd name="T6" fmla="*/ 189 w 499"/>
                  <a:gd name="T7" fmla="*/ 273 h 274"/>
                  <a:gd name="T8" fmla="*/ 248 w 499"/>
                  <a:gd name="T9" fmla="*/ 0 h 274"/>
                  <a:gd name="T10" fmla="*/ 322 w 499"/>
                  <a:gd name="T11" fmla="*/ 201 h 274"/>
                  <a:gd name="T12" fmla="*/ 373 w 499"/>
                  <a:gd name="T13" fmla="*/ 14 h 274"/>
                  <a:gd name="T14" fmla="*/ 433 w 499"/>
                  <a:gd name="T15" fmla="*/ 216 h 274"/>
                  <a:gd name="T16" fmla="*/ 498 w 499"/>
                  <a:gd name="T17" fmla="*/ 87 h 2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99"/>
                  <a:gd name="T28" fmla="*/ 0 h 274"/>
                  <a:gd name="T29" fmla="*/ 499 w 499"/>
                  <a:gd name="T30" fmla="*/ 274 h 27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99" h="274">
                    <a:moveTo>
                      <a:pt x="0" y="87"/>
                    </a:moveTo>
                    <a:lnTo>
                      <a:pt x="58" y="222"/>
                    </a:lnTo>
                    <a:lnTo>
                      <a:pt x="102" y="14"/>
                    </a:lnTo>
                    <a:lnTo>
                      <a:pt x="189" y="273"/>
                    </a:lnTo>
                    <a:lnTo>
                      <a:pt x="248" y="0"/>
                    </a:lnTo>
                    <a:lnTo>
                      <a:pt x="322" y="201"/>
                    </a:lnTo>
                    <a:lnTo>
                      <a:pt x="373" y="14"/>
                    </a:lnTo>
                    <a:lnTo>
                      <a:pt x="433" y="216"/>
                    </a:lnTo>
                    <a:lnTo>
                      <a:pt x="498" y="87"/>
                    </a:lnTo>
                  </a:path>
                </a:pathLst>
              </a:custGeom>
              <a:noFill/>
              <a:ln w="12700" cap="rnd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QS-PL-130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416023" y="438562"/>
            <a:ext cx="8299450" cy="5686425"/>
            <a:chOff x="425450" y="1089025"/>
            <a:chExt cx="8299450" cy="5686425"/>
          </a:xfrm>
        </p:grpSpPr>
        <p:sp>
          <p:nvSpPr>
            <p:cNvPr id="16388" name="Rectangle 28"/>
            <p:cNvSpPr>
              <a:spLocks noChangeArrowheads="1"/>
            </p:cNvSpPr>
            <p:nvPr/>
          </p:nvSpPr>
          <p:spPr bwMode="auto">
            <a:xfrm>
              <a:off x="2425700" y="1722438"/>
              <a:ext cx="1779588" cy="5053012"/>
            </a:xfrm>
            <a:prstGeom prst="rect">
              <a:avLst/>
            </a:prstGeom>
            <a:gradFill rotWithShape="0">
              <a:gsLst>
                <a:gs pos="0">
                  <a:srgbClr val="D6CEC3"/>
                </a:gs>
                <a:gs pos="100000">
                  <a:srgbClr val="EAE6E1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89" name="Line 29"/>
            <p:cNvSpPr>
              <a:spLocks noChangeShapeType="1"/>
            </p:cNvSpPr>
            <p:nvPr/>
          </p:nvSpPr>
          <p:spPr bwMode="auto">
            <a:xfrm>
              <a:off x="6005513" y="4052888"/>
              <a:ext cx="0" cy="3794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Freeform 30"/>
            <p:cNvSpPr>
              <a:spLocks/>
            </p:cNvSpPr>
            <p:nvPr/>
          </p:nvSpPr>
          <p:spPr bwMode="auto">
            <a:xfrm>
              <a:off x="5951538" y="3970338"/>
              <a:ext cx="58737" cy="87312"/>
            </a:xfrm>
            <a:custGeom>
              <a:avLst/>
              <a:gdLst>
                <a:gd name="T0" fmla="*/ 53850462 w 31"/>
                <a:gd name="T1" fmla="*/ 0 h 46"/>
                <a:gd name="T2" fmla="*/ 107700924 w 31"/>
                <a:gd name="T3" fmla="*/ 151315501 h 46"/>
                <a:gd name="T4" fmla="*/ 75391793 w 31"/>
                <a:gd name="T5" fmla="*/ 158520637 h 46"/>
                <a:gd name="T6" fmla="*/ 53850462 w 31"/>
                <a:gd name="T7" fmla="*/ 162123205 h 46"/>
                <a:gd name="T8" fmla="*/ 28720499 w 31"/>
                <a:gd name="T9" fmla="*/ 158520637 h 46"/>
                <a:gd name="T10" fmla="*/ 0 w 31"/>
                <a:gd name="T11" fmla="*/ 151315501 h 46"/>
                <a:gd name="T12" fmla="*/ 53850462 w 31"/>
                <a:gd name="T13" fmla="*/ 0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46"/>
                <a:gd name="T23" fmla="*/ 31 w 31"/>
                <a:gd name="T24" fmla="*/ 46 h 4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46">
                  <a:moveTo>
                    <a:pt x="15" y="0"/>
                  </a:moveTo>
                  <a:lnTo>
                    <a:pt x="30" y="42"/>
                  </a:lnTo>
                  <a:lnTo>
                    <a:pt x="21" y="44"/>
                  </a:lnTo>
                  <a:lnTo>
                    <a:pt x="15" y="45"/>
                  </a:lnTo>
                  <a:lnTo>
                    <a:pt x="8" y="44"/>
                  </a:lnTo>
                  <a:lnTo>
                    <a:pt x="0" y="42"/>
                  </a:lnTo>
                  <a:lnTo>
                    <a:pt x="15" y="0"/>
                  </a:lnTo>
                </a:path>
              </a:pathLst>
            </a:custGeom>
            <a:solidFill>
              <a:srgbClr val="000000"/>
            </a:soli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Rectangle 31"/>
            <p:cNvSpPr>
              <a:spLocks noChangeArrowheads="1"/>
            </p:cNvSpPr>
            <p:nvPr/>
          </p:nvSpPr>
          <p:spPr bwMode="auto">
            <a:xfrm>
              <a:off x="5092700" y="1089025"/>
              <a:ext cx="3632200" cy="4638675"/>
            </a:xfrm>
            <a:prstGeom prst="rect">
              <a:avLst/>
            </a:prstGeom>
            <a:gradFill rotWithShape="0">
              <a:gsLst>
                <a:gs pos="0">
                  <a:srgbClr val="C3C7AD"/>
                </a:gs>
                <a:gs pos="100000">
                  <a:srgbClr val="E1E3D6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76" name="Rectangle 32"/>
            <p:cNvSpPr>
              <a:spLocks noChangeArrowheads="1"/>
            </p:cNvSpPr>
            <p:nvPr/>
          </p:nvSpPr>
          <p:spPr bwMode="auto">
            <a:xfrm>
              <a:off x="2705100" y="19510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Materials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</a:t>
              </a:r>
            </a:p>
          </p:txBody>
        </p:sp>
        <p:sp>
          <p:nvSpPr>
            <p:cNvPr id="492577" name="Rectangle 33"/>
            <p:cNvSpPr>
              <a:spLocks noChangeArrowheads="1"/>
            </p:cNvSpPr>
            <p:nvPr/>
          </p:nvSpPr>
          <p:spPr bwMode="auto">
            <a:xfrm>
              <a:off x="2709863" y="3708400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78" name="Rectangle 34"/>
            <p:cNvSpPr>
              <a:spLocks noChangeArrowheads="1"/>
            </p:cNvSpPr>
            <p:nvPr/>
          </p:nvSpPr>
          <p:spPr bwMode="auto">
            <a:xfrm>
              <a:off x="2709863" y="54737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Review/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Delete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Action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Messages</a:t>
              </a:r>
            </a:p>
          </p:txBody>
        </p:sp>
        <p:sp>
          <p:nvSpPr>
            <p:cNvPr id="492581" name="Rectangle 37"/>
            <p:cNvSpPr>
              <a:spLocks noChangeArrowheads="1"/>
            </p:cNvSpPr>
            <p:nvPr/>
          </p:nvSpPr>
          <p:spPr bwMode="auto">
            <a:xfrm>
              <a:off x="5397500" y="2879725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2" name="Rectangle 38"/>
            <p:cNvSpPr>
              <a:spLocks noChangeArrowheads="1"/>
            </p:cNvSpPr>
            <p:nvPr/>
          </p:nvSpPr>
          <p:spPr bwMode="auto">
            <a:xfrm>
              <a:off x="5397500" y="440372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Orders</a:t>
              </a:r>
            </a:p>
          </p:txBody>
        </p:sp>
        <p:sp>
          <p:nvSpPr>
            <p:cNvPr id="492583" name="Rectangle 39"/>
            <p:cNvSpPr>
              <a:spLocks noChangeArrowheads="1"/>
            </p:cNvSpPr>
            <p:nvPr/>
          </p:nvSpPr>
          <p:spPr bwMode="auto">
            <a:xfrm>
              <a:off x="7207250" y="2852738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Order </a:t>
              </a:r>
              <a:br>
                <a:rPr lang="en-US" sz="1400" b="0">
                  <a:latin typeface="+mj-lt"/>
                </a:rPr>
              </a:br>
              <a:r>
                <a:rPr lang="en-US" sz="1200" b="0">
                  <a:latin typeface="+mj-lt"/>
                </a:rPr>
                <a:t>(Firm Planned)</a:t>
              </a:r>
            </a:p>
          </p:txBody>
        </p:sp>
        <p:sp>
          <p:nvSpPr>
            <p:cNvPr id="16398" name="Line 40"/>
            <p:cNvSpPr>
              <a:spLocks noChangeShapeType="1"/>
            </p:cNvSpPr>
            <p:nvPr/>
          </p:nvSpPr>
          <p:spPr bwMode="auto">
            <a:xfrm flipH="1">
              <a:off x="6604000" y="3359150"/>
              <a:ext cx="6080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85" name="Rectangle 41"/>
            <p:cNvSpPr>
              <a:spLocks noChangeArrowheads="1"/>
            </p:cNvSpPr>
            <p:nvPr/>
          </p:nvSpPr>
          <p:spPr bwMode="auto">
            <a:xfrm>
              <a:off x="7207250" y="441960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Purchase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Requisition</a:t>
              </a:r>
            </a:p>
          </p:txBody>
        </p:sp>
        <p:sp>
          <p:nvSpPr>
            <p:cNvPr id="492586" name="Rectangle 42"/>
            <p:cNvSpPr>
              <a:spLocks noChangeArrowheads="1"/>
            </p:cNvSpPr>
            <p:nvPr/>
          </p:nvSpPr>
          <p:spPr bwMode="auto">
            <a:xfrm>
              <a:off x="425450" y="3714750"/>
              <a:ext cx="1209675" cy="10683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Execute</a:t>
              </a:r>
              <a:br>
                <a:rPr lang="en-US" sz="1400" b="0">
                  <a:latin typeface="+mj-lt"/>
                </a:rPr>
              </a:br>
              <a:r>
                <a:rPr lang="en-US" sz="1400" b="0">
                  <a:latin typeface="+mj-lt"/>
                </a:rPr>
                <a:t>Net Change,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Regen,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Select MRP</a:t>
              </a:r>
            </a:p>
          </p:txBody>
        </p:sp>
        <p:sp>
          <p:nvSpPr>
            <p:cNvPr id="16401" name="Freeform 43"/>
            <p:cNvSpPr>
              <a:spLocks/>
            </p:cNvSpPr>
            <p:nvPr/>
          </p:nvSpPr>
          <p:spPr bwMode="auto">
            <a:xfrm>
              <a:off x="2198688" y="2482850"/>
              <a:ext cx="487362" cy="3516313"/>
            </a:xfrm>
            <a:custGeom>
              <a:avLst/>
              <a:gdLst>
                <a:gd name="T0" fmla="*/ 913530707 w 259"/>
                <a:gd name="T1" fmla="*/ 2147483647 h 1869"/>
                <a:gd name="T2" fmla="*/ 0 w 259"/>
                <a:gd name="T3" fmla="*/ 2147483647 h 1869"/>
                <a:gd name="T4" fmla="*/ 0 w 259"/>
                <a:gd name="T5" fmla="*/ 0 h 1869"/>
                <a:gd name="T6" fmla="*/ 913530707 w 259"/>
                <a:gd name="T7" fmla="*/ 0 h 186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9"/>
                <a:gd name="T13" fmla="*/ 0 h 1869"/>
                <a:gd name="T14" fmla="*/ 259 w 259"/>
                <a:gd name="T15" fmla="*/ 1869 h 186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9" h="1869">
                  <a:moveTo>
                    <a:pt x="258" y="1868"/>
                  </a:moveTo>
                  <a:lnTo>
                    <a:pt x="0" y="1868"/>
                  </a:lnTo>
                  <a:lnTo>
                    <a:pt x="0" y="0"/>
                  </a:lnTo>
                  <a:lnTo>
                    <a:pt x="258" y="0"/>
                  </a:lnTo>
                </a:path>
              </a:pathLst>
            </a:custGeom>
            <a:noFill/>
            <a:ln w="38100" cap="rnd" cmpd="sng">
              <a:solidFill>
                <a:srgbClr val="00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2" name="Line 44"/>
            <p:cNvSpPr>
              <a:spLocks noChangeShapeType="1"/>
            </p:cNvSpPr>
            <p:nvPr/>
          </p:nvSpPr>
          <p:spPr bwMode="auto">
            <a:xfrm>
              <a:off x="1679575" y="4232275"/>
              <a:ext cx="98425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403" name="Line 45"/>
            <p:cNvSpPr>
              <a:spLocks noChangeShapeType="1"/>
            </p:cNvSpPr>
            <p:nvPr/>
          </p:nvSpPr>
          <p:spPr bwMode="auto">
            <a:xfrm flipH="1">
              <a:off x="6605588" y="4945063"/>
              <a:ext cx="606425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2599" name="Rectangle 55"/>
            <p:cNvSpPr>
              <a:spLocks noChangeArrowheads="1"/>
            </p:cNvSpPr>
            <p:nvPr/>
          </p:nvSpPr>
          <p:spPr bwMode="auto">
            <a:xfrm>
              <a:off x="53927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Planned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Approve</a:t>
              </a:r>
            </a:p>
          </p:txBody>
        </p:sp>
        <p:sp>
          <p:nvSpPr>
            <p:cNvPr id="492600" name="Rectangle 56"/>
            <p:cNvSpPr>
              <a:spLocks noChangeArrowheads="1"/>
            </p:cNvSpPr>
            <p:nvPr/>
          </p:nvSpPr>
          <p:spPr bwMode="auto">
            <a:xfrm>
              <a:off x="7208838" y="1285875"/>
              <a:ext cx="1209675" cy="10699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Repetitive</a:t>
              </a:r>
            </a:p>
            <a:p>
              <a:pPr algn="ctr" defTabSz="739775" eaLnBrk="0" hangingPunct="0">
                <a:defRPr/>
              </a:pPr>
              <a:r>
                <a:rPr lang="en-US" sz="1400" b="0">
                  <a:latin typeface="+mj-lt"/>
                </a:rPr>
                <a:t>Schedules</a:t>
              </a:r>
            </a:p>
          </p:txBody>
        </p:sp>
        <p:cxnSp>
          <p:nvCxnSpPr>
            <p:cNvPr id="16406" name="AutoShape 57"/>
            <p:cNvCxnSpPr>
              <a:cxnSpLocks noChangeShapeType="1"/>
              <a:stCxn id="492599" idx="3"/>
              <a:endCxn id="492600" idx="1"/>
            </p:cNvCxnSpPr>
            <p:nvPr/>
          </p:nvCxnSpPr>
          <p:spPr bwMode="auto">
            <a:xfrm>
              <a:off x="6602413" y="1820863"/>
              <a:ext cx="6064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407" name="AutoShape 60"/>
            <p:cNvCxnSpPr>
              <a:cxnSpLocks noChangeShapeType="1"/>
              <a:stCxn id="492577" idx="3"/>
              <a:endCxn id="492599" idx="1"/>
            </p:cNvCxnSpPr>
            <p:nvPr/>
          </p:nvCxnSpPr>
          <p:spPr bwMode="auto">
            <a:xfrm flipV="1">
              <a:off x="3919538" y="1820863"/>
              <a:ext cx="1473200" cy="242252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8" name="AutoShape 61"/>
            <p:cNvCxnSpPr>
              <a:cxnSpLocks noChangeShapeType="1"/>
              <a:stCxn id="492577" idx="3"/>
              <a:endCxn id="492581" idx="1"/>
            </p:cNvCxnSpPr>
            <p:nvPr/>
          </p:nvCxnSpPr>
          <p:spPr bwMode="auto">
            <a:xfrm flipV="1">
              <a:off x="3919538" y="3414713"/>
              <a:ext cx="1477962" cy="82867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6409" name="AutoShape 62"/>
            <p:cNvCxnSpPr>
              <a:cxnSpLocks noChangeShapeType="1"/>
              <a:stCxn id="492577" idx="3"/>
              <a:endCxn id="492582" idx="1"/>
            </p:cNvCxnSpPr>
            <p:nvPr/>
          </p:nvCxnSpPr>
          <p:spPr bwMode="auto">
            <a:xfrm>
              <a:off x="3919538" y="4243388"/>
              <a:ext cx="1477962" cy="695325"/>
            </a:xfrm>
            <a:prstGeom prst="bentConnector3">
              <a:avLst>
                <a:gd name="adj1" fmla="val 4994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Planning: Action Messages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QS-PL-140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1070" y="1699136"/>
            <a:ext cx="8754968" cy="3901564"/>
            <a:chOff x="181070" y="1699136"/>
            <a:chExt cx="8754968" cy="3901564"/>
          </a:xfrm>
        </p:grpSpPr>
        <p:sp>
          <p:nvSpPr>
            <p:cNvPr id="508958" name="Rectangle 30"/>
            <p:cNvSpPr>
              <a:spLocks noChangeArrowheads="1"/>
            </p:cNvSpPr>
            <p:nvPr/>
          </p:nvSpPr>
          <p:spPr bwMode="auto">
            <a:xfrm>
              <a:off x="195263" y="2705100"/>
              <a:ext cx="8740775" cy="2895600"/>
            </a:xfrm>
            <a:prstGeom prst="rect">
              <a:avLst/>
            </a:prstGeom>
            <a:solidFill>
              <a:srgbClr val="F7F1E1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08940" name="Rectangle 12"/>
            <p:cNvSpPr>
              <a:spLocks noChangeArrowheads="1"/>
            </p:cNvSpPr>
            <p:nvPr/>
          </p:nvSpPr>
          <p:spPr bwMode="auto">
            <a:xfrm>
              <a:off x="4862513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4" name="Line 13"/>
            <p:cNvSpPr>
              <a:spLocks noChangeShapeType="1"/>
            </p:cNvSpPr>
            <p:nvPr/>
          </p:nvSpPr>
          <p:spPr bwMode="auto">
            <a:xfrm>
              <a:off x="4862513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8943" name="Rectangle 15"/>
            <p:cNvSpPr>
              <a:spLocks noChangeArrowheads="1"/>
            </p:cNvSpPr>
            <p:nvPr/>
          </p:nvSpPr>
          <p:spPr bwMode="auto">
            <a:xfrm>
              <a:off x="434975" y="3613150"/>
              <a:ext cx="3121025" cy="13573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7416" name="Line 16"/>
            <p:cNvSpPr>
              <a:spLocks noChangeShapeType="1"/>
            </p:cNvSpPr>
            <p:nvPr/>
          </p:nvSpPr>
          <p:spPr bwMode="auto">
            <a:xfrm>
              <a:off x="434975" y="4041775"/>
              <a:ext cx="3121025" cy="0"/>
            </a:xfrm>
            <a:prstGeom prst="line">
              <a:avLst/>
            </a:pr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17" name="Text Box 17"/>
            <p:cNvSpPr txBox="1">
              <a:spLocks noChangeArrowheads="1"/>
            </p:cNvSpPr>
            <p:nvPr/>
          </p:nvSpPr>
          <p:spPr bwMode="auto">
            <a:xfrm>
              <a:off x="181070" y="2191258"/>
              <a:ext cx="8521512" cy="4720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500" b="0">
                  <a:solidFill>
                    <a:srgbClr val="507269"/>
                  </a:solidFill>
                  <a:latin typeface="+mj-lt"/>
                </a:rPr>
                <a:t>Recommend actions to balance supply with demand</a:t>
              </a:r>
            </a:p>
          </p:txBody>
        </p:sp>
        <p:sp>
          <p:nvSpPr>
            <p:cNvPr id="17418" name="Text Box 18"/>
            <p:cNvSpPr txBox="1">
              <a:spLocks noChangeArrowheads="1"/>
            </p:cNvSpPr>
            <p:nvPr/>
          </p:nvSpPr>
          <p:spPr bwMode="auto">
            <a:xfrm>
              <a:off x="634205" y="2922123"/>
              <a:ext cx="3452817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Supply exceeds demand</a:t>
              </a:r>
            </a:p>
          </p:txBody>
        </p:sp>
        <p:sp>
          <p:nvSpPr>
            <p:cNvPr id="17419" name="Text Box 19"/>
            <p:cNvSpPr txBox="1">
              <a:spLocks noChangeArrowheads="1"/>
            </p:cNvSpPr>
            <p:nvPr/>
          </p:nvSpPr>
          <p:spPr bwMode="auto">
            <a:xfrm>
              <a:off x="4995931" y="2922123"/>
              <a:ext cx="3438390" cy="41050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2100" b="0">
                  <a:solidFill>
                    <a:srgbClr val="507269"/>
                  </a:solidFill>
                  <a:latin typeface="+mj-lt"/>
                </a:rPr>
                <a:t>Demand exceeds supply</a:t>
              </a:r>
            </a:p>
          </p:txBody>
        </p:sp>
        <p:sp>
          <p:nvSpPr>
            <p:cNvPr id="17420" name="Text Box 20"/>
            <p:cNvSpPr txBox="1">
              <a:spLocks noChangeArrowheads="1"/>
            </p:cNvSpPr>
            <p:nvPr/>
          </p:nvSpPr>
          <p:spPr bwMode="auto">
            <a:xfrm>
              <a:off x="791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1" name="Line 21"/>
            <p:cNvSpPr>
              <a:spLocks noChangeShapeType="1"/>
            </p:cNvSpPr>
            <p:nvPr/>
          </p:nvSpPr>
          <p:spPr bwMode="auto">
            <a:xfrm>
              <a:off x="363538" y="3398838"/>
              <a:ext cx="8489950" cy="0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2" name="Line 22"/>
            <p:cNvSpPr>
              <a:spLocks noChangeShapeType="1"/>
            </p:cNvSpPr>
            <p:nvPr/>
          </p:nvSpPr>
          <p:spPr bwMode="auto">
            <a:xfrm>
              <a:off x="4576763" y="3398838"/>
              <a:ext cx="0" cy="1947862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23" name="Text Box 23"/>
            <p:cNvSpPr txBox="1">
              <a:spLocks noChangeArrowheads="1"/>
            </p:cNvSpPr>
            <p:nvPr/>
          </p:nvSpPr>
          <p:spPr bwMode="auto">
            <a:xfrm>
              <a:off x="472867" y="4107971"/>
              <a:ext cx="2838867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De-expedite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Cancel that order</a:t>
              </a:r>
            </a:p>
          </p:txBody>
        </p:sp>
        <p:sp>
          <p:nvSpPr>
            <p:cNvPr id="17424" name="Text Box 24"/>
            <p:cNvSpPr txBox="1">
              <a:spLocks noChangeArrowheads="1"/>
            </p:cNvSpPr>
            <p:nvPr/>
          </p:nvSpPr>
          <p:spPr bwMode="auto">
            <a:xfrm>
              <a:off x="5363989" y="3680462"/>
              <a:ext cx="2175223" cy="37972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900" b="0">
                  <a:solidFill>
                    <a:srgbClr val="A50021"/>
                  </a:solidFill>
                  <a:latin typeface="+mj-lt"/>
                </a:rPr>
                <a:t>Action Messages</a:t>
              </a:r>
            </a:p>
          </p:txBody>
        </p:sp>
        <p:sp>
          <p:nvSpPr>
            <p:cNvPr id="17425" name="Text Box 25"/>
            <p:cNvSpPr txBox="1">
              <a:spLocks noChangeArrowheads="1"/>
            </p:cNvSpPr>
            <p:nvPr/>
          </p:nvSpPr>
          <p:spPr bwMode="auto">
            <a:xfrm>
              <a:off x="5081722" y="4107971"/>
              <a:ext cx="2439719" cy="61055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Expedite those orders</a:t>
              </a:r>
            </a:p>
            <a:p>
              <a:pPr algn="ctr" defTabSz="865188" eaLnBrk="0" hangingPunct="0"/>
              <a:r>
                <a:rPr lang="en-US" sz="1700" b="0">
                  <a:solidFill>
                    <a:srgbClr val="507269"/>
                  </a:solidFill>
                  <a:latin typeface="+mj-lt"/>
                </a:rPr>
                <a:t>Create these orders</a:t>
              </a:r>
            </a:p>
          </p:txBody>
        </p:sp>
        <p:sp>
          <p:nvSpPr>
            <p:cNvPr id="17426" name="Text Box 26"/>
            <p:cNvSpPr txBox="1">
              <a:spLocks noChangeArrowheads="1"/>
            </p:cNvSpPr>
            <p:nvPr/>
          </p:nvSpPr>
          <p:spPr bwMode="auto">
            <a:xfrm>
              <a:off x="3176588" y="1699136"/>
              <a:ext cx="2584346" cy="584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32" tIns="45716" rIns="91432" bIns="45716" anchor="ctr">
              <a:spAutoFit/>
            </a:bodyPr>
            <a:lstStyle/>
            <a:p>
              <a:pPr eaLnBrk="0" hangingPunct="0"/>
              <a:r>
                <a:rPr lang="en-US" b="0">
                  <a:solidFill>
                    <a:srgbClr val="507269"/>
                  </a:solidFill>
                  <a:latin typeface="+mj-lt"/>
                </a:rPr>
                <a:t>MRP Output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Forecast Item 01010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028950" y="1417991"/>
            <a:ext cx="3086100" cy="4124325"/>
            <a:chOff x="3028950" y="1757363"/>
            <a:chExt cx="3086100" cy="4124325"/>
          </a:xfrm>
        </p:grpSpPr>
        <p:pic>
          <p:nvPicPr>
            <p:cNvPr id="18435" name="Picture 10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28950" y="1757363"/>
              <a:ext cx="3086100" cy="412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37" name="Rectangle 11"/>
            <p:cNvSpPr>
              <a:spLocks noChangeArrowheads="1"/>
            </p:cNvSpPr>
            <p:nvPr/>
          </p:nvSpPr>
          <p:spPr bwMode="auto">
            <a:xfrm>
              <a:off x="3286125" y="3911600"/>
              <a:ext cx="2354263" cy="52387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Forecast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QS-PL-155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640" y="790184"/>
            <a:ext cx="7725905" cy="555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Forecast Worksheet: Item 01010 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42975"/>
            <a:ext cx="8075613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966913"/>
            <a:ext cx="7923213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Consumption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QS-PL-170</a:t>
            </a:r>
          </a:p>
        </p:txBody>
      </p:sp>
      <p:sp>
        <p:nvSpPr>
          <p:cNvPr id="21509" name="Rectangle 11"/>
          <p:cNvSpPr>
            <a:spLocks noChangeArrowheads="1"/>
          </p:cNvSpPr>
          <p:nvPr/>
        </p:nvSpPr>
        <p:spPr bwMode="auto">
          <a:xfrm>
            <a:off x="2535238" y="3802298"/>
            <a:ext cx="1946275" cy="5794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Planning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QS-PL-035</a:t>
            </a:r>
          </a:p>
        </p:txBody>
      </p:sp>
      <p:pic>
        <p:nvPicPr>
          <p:cNvPr id="6148" name="Picture 5" descr="10 Plann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660682"/>
            <a:ext cx="74104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357" y="1172628"/>
            <a:ext cx="8262505" cy="5151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QS-PL-180</a:t>
            </a:r>
          </a:p>
        </p:txBody>
      </p:sp>
      <p:sp>
        <p:nvSpPr>
          <p:cNvPr id="22531" name="Rectangle 15"/>
          <p:cNvSpPr>
            <a:spLocks noChangeArrowheads="1"/>
          </p:cNvSpPr>
          <p:nvPr/>
        </p:nvSpPr>
        <p:spPr bwMode="auto">
          <a:xfrm>
            <a:off x="228600" y="402074"/>
            <a:ext cx="891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dirty="0">
                <a:solidFill>
                  <a:schemeClr val="tx2"/>
                </a:solidFill>
              </a:rPr>
              <a:t>Enter Sales Order </a:t>
            </a:r>
            <a:r>
              <a:rPr lang="en-US" dirty="0" smtClean="0">
                <a:solidFill>
                  <a:schemeClr val="tx2"/>
                </a:solidFill>
              </a:rPr>
              <a:t>Line: </a:t>
            </a:r>
            <a:r>
              <a:rPr lang="en-US" dirty="0">
                <a:solidFill>
                  <a:schemeClr val="tx2"/>
                </a:solidFill>
              </a:rPr>
              <a:t>Consume Forecast</a:t>
            </a:r>
          </a:p>
        </p:txBody>
      </p:sp>
      <p:sp>
        <p:nvSpPr>
          <p:cNvPr id="22533" name="Rectangle 20"/>
          <p:cNvSpPr>
            <a:spLocks noChangeArrowheads="1"/>
          </p:cNvSpPr>
          <p:nvPr/>
        </p:nvSpPr>
        <p:spPr bwMode="auto">
          <a:xfrm>
            <a:off x="483753" y="2960902"/>
            <a:ext cx="3702050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534" name="Rectangle 21"/>
          <p:cNvSpPr>
            <a:spLocks noChangeArrowheads="1"/>
          </p:cNvSpPr>
          <p:nvPr/>
        </p:nvSpPr>
        <p:spPr bwMode="auto">
          <a:xfrm>
            <a:off x="3880674" y="5100522"/>
            <a:ext cx="368458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625" y="989850"/>
            <a:ext cx="8431109" cy="518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SO Line: Do Not Consume Forecast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QS-PL-190</a:t>
            </a:r>
          </a:p>
        </p:txBody>
      </p:sp>
      <p:sp>
        <p:nvSpPr>
          <p:cNvPr id="23557" name="Rectangle 20"/>
          <p:cNvSpPr>
            <a:spLocks noChangeArrowheads="1"/>
          </p:cNvSpPr>
          <p:nvPr/>
        </p:nvSpPr>
        <p:spPr bwMode="auto">
          <a:xfrm>
            <a:off x="383454" y="2760305"/>
            <a:ext cx="3838575" cy="53498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3558" name="Rectangle 21"/>
          <p:cNvSpPr>
            <a:spLocks noChangeArrowheads="1"/>
          </p:cNvSpPr>
          <p:nvPr/>
        </p:nvSpPr>
        <p:spPr bwMode="auto">
          <a:xfrm>
            <a:off x="3955658" y="4985404"/>
            <a:ext cx="3313112" cy="2270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938213"/>
            <a:ext cx="8151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Forecast Worksheet: Item 01010</a:t>
            </a:r>
            <a:endParaRPr lang="en-US" dirty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QS-PL-195</a:t>
            </a:r>
          </a:p>
        </p:txBody>
      </p:sp>
      <p:sp>
        <p:nvSpPr>
          <p:cNvPr id="24581" name="Rectangle 9"/>
          <p:cNvSpPr>
            <a:spLocks noChangeArrowheads="1"/>
          </p:cNvSpPr>
          <p:nvPr/>
        </p:nvSpPr>
        <p:spPr bwMode="auto">
          <a:xfrm>
            <a:off x="623455" y="3969200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750888" y="5569401"/>
            <a:ext cx="5060950" cy="2365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81892" y="2819273"/>
            <a:ext cx="4987636" cy="298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841231"/>
            <a:ext cx="8454917" cy="550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Summary: Item 01010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QS-PL-210</a:t>
            </a:r>
          </a:p>
        </p:txBody>
      </p:sp>
      <p:sp>
        <p:nvSpPr>
          <p:cNvPr id="25605" name="Rectangle 18"/>
          <p:cNvSpPr>
            <a:spLocks noChangeArrowheads="1"/>
          </p:cNvSpPr>
          <p:nvPr/>
        </p:nvSpPr>
        <p:spPr bwMode="auto">
          <a:xfrm>
            <a:off x="7023828" y="1983489"/>
            <a:ext cx="1403350" cy="1905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Schedule Summary Inquiry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QS-PL-215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66700" y="2329882"/>
            <a:ext cx="8601075" cy="2184400"/>
            <a:chOff x="266700" y="2886075"/>
            <a:chExt cx="8601075" cy="2184400"/>
          </a:xfrm>
        </p:grpSpPr>
        <p:pic>
          <p:nvPicPr>
            <p:cNvPr id="2662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2886075"/>
              <a:ext cx="8601075" cy="218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Rectangle 7"/>
            <p:cNvSpPr>
              <a:spLocks noChangeArrowheads="1"/>
            </p:cNvSpPr>
            <p:nvPr/>
          </p:nvSpPr>
          <p:spPr bwMode="auto">
            <a:xfrm>
              <a:off x="6518275" y="3403600"/>
              <a:ext cx="723900" cy="80645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Planning Data: Item 01010 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QS-PL-220</a:t>
            </a:r>
          </a:p>
        </p:txBody>
      </p:sp>
      <p:pic>
        <p:nvPicPr>
          <p:cNvPr id="27652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" y="925043"/>
            <a:ext cx="767556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7"/>
          <p:cNvSpPr>
            <a:spLocks noChangeArrowheads="1"/>
          </p:cNvSpPr>
          <p:nvPr/>
        </p:nvSpPr>
        <p:spPr bwMode="auto">
          <a:xfrm>
            <a:off x="1058863" y="2803055"/>
            <a:ext cx="896937" cy="415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4" name="Rectangle 8"/>
          <p:cNvSpPr>
            <a:spLocks noChangeArrowheads="1"/>
          </p:cNvSpPr>
          <p:nvPr/>
        </p:nvSpPr>
        <p:spPr bwMode="auto">
          <a:xfrm>
            <a:off x="1058863" y="3698405"/>
            <a:ext cx="1512887" cy="4889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655" name="Rectangle 9"/>
          <p:cNvSpPr>
            <a:spLocks noChangeArrowheads="1"/>
          </p:cNvSpPr>
          <p:nvPr/>
        </p:nvSpPr>
        <p:spPr bwMode="auto">
          <a:xfrm>
            <a:off x="1060450" y="4377855"/>
            <a:ext cx="133985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393651" y="4358708"/>
            <a:ext cx="1058862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3171462" y="3469359"/>
            <a:ext cx="1736203" cy="24611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857250"/>
            <a:ext cx="776128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60005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QS-PL-240</a:t>
            </a:r>
          </a:p>
        </p:txBody>
      </p:sp>
      <p:sp>
        <p:nvSpPr>
          <p:cNvPr id="29701" name="Rectangle 14"/>
          <p:cNvSpPr>
            <a:spLocks noChangeArrowheads="1"/>
          </p:cNvSpPr>
          <p:nvPr/>
        </p:nvSpPr>
        <p:spPr bwMode="auto">
          <a:xfrm>
            <a:off x="2985424" y="3229337"/>
            <a:ext cx="1852794" cy="3018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703" name="Rectangle 16"/>
          <p:cNvSpPr>
            <a:spLocks noChangeArrowheads="1"/>
          </p:cNvSpPr>
          <p:nvPr/>
        </p:nvSpPr>
        <p:spPr bwMode="auto">
          <a:xfrm>
            <a:off x="4588177" y="4166237"/>
            <a:ext cx="1349636" cy="25529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Planning Data: Item 02003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QS-PL-250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719138" y="929511"/>
            <a:ext cx="7704137" cy="5200650"/>
            <a:chOff x="719138" y="1466850"/>
            <a:chExt cx="7704137" cy="5200650"/>
          </a:xfrm>
        </p:grpSpPr>
        <p:pic>
          <p:nvPicPr>
            <p:cNvPr id="30723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9138" y="1466850"/>
              <a:ext cx="7704137" cy="5200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5" name="Rectangle 6"/>
            <p:cNvSpPr>
              <a:spLocks noChangeArrowheads="1"/>
            </p:cNvSpPr>
            <p:nvPr/>
          </p:nvSpPr>
          <p:spPr bwMode="auto">
            <a:xfrm>
              <a:off x="1176338" y="4454525"/>
              <a:ext cx="1403350" cy="271463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6" name="Rectangle 7"/>
            <p:cNvSpPr>
              <a:spLocks noChangeArrowheads="1"/>
            </p:cNvSpPr>
            <p:nvPr/>
          </p:nvSpPr>
          <p:spPr bwMode="auto">
            <a:xfrm>
              <a:off x="6019800" y="351313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727" name="Rectangle 8"/>
            <p:cNvSpPr>
              <a:spLocks noChangeArrowheads="1"/>
            </p:cNvSpPr>
            <p:nvPr/>
          </p:nvSpPr>
          <p:spPr bwMode="auto">
            <a:xfrm>
              <a:off x="6029325" y="3989388"/>
              <a:ext cx="1630363" cy="280987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Control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QS-PL-270</a:t>
            </a:r>
          </a:p>
        </p:txBody>
      </p:sp>
      <p:grpSp>
        <p:nvGrpSpPr>
          <p:cNvPr id="32772" name="Group 17"/>
          <p:cNvGrpSpPr>
            <a:grpSpLocks/>
          </p:cNvGrpSpPr>
          <p:nvPr/>
        </p:nvGrpSpPr>
        <p:grpSpPr bwMode="auto">
          <a:xfrm>
            <a:off x="1962150" y="1980946"/>
            <a:ext cx="5219700" cy="3114675"/>
            <a:chOff x="1236" y="1179"/>
            <a:chExt cx="3288" cy="1962"/>
          </a:xfrm>
        </p:grpSpPr>
        <p:pic>
          <p:nvPicPr>
            <p:cNvPr id="32773" name="Picture 1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36" y="1179"/>
              <a:ext cx="3288" cy="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4" name="Rectangle 15"/>
            <p:cNvSpPr>
              <a:spLocks noChangeArrowheads="1"/>
            </p:cNvSpPr>
            <p:nvPr/>
          </p:nvSpPr>
          <p:spPr bwMode="auto">
            <a:xfrm>
              <a:off x="1779" y="1625"/>
              <a:ext cx="976" cy="189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2775" name="Rectangle 16"/>
            <p:cNvSpPr>
              <a:spLocks noChangeArrowheads="1"/>
            </p:cNvSpPr>
            <p:nvPr/>
          </p:nvSpPr>
          <p:spPr bwMode="auto">
            <a:xfrm>
              <a:off x="1528" y="1934"/>
              <a:ext cx="1711" cy="30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918" y="2666701"/>
            <a:ext cx="8727312" cy="2330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Running MRP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QS-PL-280</a:t>
            </a:r>
          </a:p>
        </p:txBody>
      </p:sp>
      <p:pic>
        <p:nvPicPr>
          <p:cNvPr id="33796" name="Picture 7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3433" y="1319514"/>
            <a:ext cx="3431727" cy="105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Rectangle 9"/>
          <p:cNvSpPr>
            <a:spLocks noChangeArrowheads="1"/>
          </p:cNvSpPr>
          <p:nvPr/>
        </p:nvSpPr>
        <p:spPr bwMode="auto">
          <a:xfrm>
            <a:off x="311488" y="3889532"/>
            <a:ext cx="1621486" cy="61302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3799" name="Rectangle 10"/>
          <p:cNvSpPr>
            <a:spLocks noChangeArrowheads="1"/>
          </p:cNvSpPr>
          <p:nvPr/>
        </p:nvSpPr>
        <p:spPr bwMode="auto">
          <a:xfrm>
            <a:off x="7148625" y="3847332"/>
            <a:ext cx="15113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Production Planning</a:t>
            </a:r>
          </a:p>
          <a:p>
            <a:r>
              <a:rPr lang="en-US" dirty="0" smtClean="0"/>
              <a:t>Forecasting</a:t>
            </a:r>
          </a:p>
          <a:p>
            <a:r>
              <a:rPr lang="en-US" dirty="0" smtClean="0"/>
              <a:t>Master Schedule</a:t>
            </a:r>
          </a:p>
          <a:p>
            <a:r>
              <a:rPr lang="en-US" dirty="0" smtClean="0"/>
              <a:t>MRP and Action Messages</a:t>
            </a:r>
          </a:p>
          <a:p>
            <a:r>
              <a:rPr lang="en-US" dirty="0" smtClean="0"/>
              <a:t>Item Planning Parameters</a:t>
            </a:r>
          </a:p>
          <a:p>
            <a:r>
              <a:rPr lang="en-US" dirty="0" smtClean="0"/>
              <a:t>Planned Orders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QS-PL-020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Selective MRP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QS-PL-290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3963" y="1243013"/>
            <a:ext cx="6694487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Running MRP: Regenerate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QS-PL-300</a:t>
            </a:r>
          </a:p>
        </p:txBody>
      </p:sp>
      <p:pic>
        <p:nvPicPr>
          <p:cNvPr id="35844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2051697"/>
            <a:ext cx="694213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Planned Orders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QS-PL-310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964" y="1649936"/>
            <a:ext cx="8472668" cy="339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MRP Action Messages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QS-PL-320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621" y="1032861"/>
            <a:ext cx="8807862" cy="468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Schedule Detail: Item 01010</a:t>
            </a:r>
            <a:endParaRPr lang="en-US" dirty="0"/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QS-PL-330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837" y="917233"/>
            <a:ext cx="593407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01010</a:t>
            </a:r>
            <a:endParaRPr lang="en-US" dirty="0"/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QS-PL-340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301" y="1373168"/>
            <a:ext cx="8436638" cy="3789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01010</a:t>
            </a:r>
            <a:endParaRPr lang="en-US" dirty="0"/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QS-PL-350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9713" y="804863"/>
            <a:ext cx="6124575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50001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QS-PL-360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539" y="1612859"/>
            <a:ext cx="8167105" cy="3873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474825" y="4275595"/>
            <a:ext cx="544010" cy="16908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50001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QS-PL-370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949" y="793409"/>
            <a:ext cx="5429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02003</a:t>
            </a:r>
            <a:endParaRPr lang="en-US" dirty="0"/>
          </a:p>
        </p:txBody>
      </p:sp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QS-PL-380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45" y="1546126"/>
            <a:ext cx="8721387" cy="4103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Provide examples of production plans, end-item plans, and component-item plans</a:t>
            </a:r>
          </a:p>
          <a:p>
            <a:r>
              <a:rPr lang="en-US" dirty="0" smtClean="0"/>
              <a:t>Name the key input to the Master Schedule</a:t>
            </a:r>
          </a:p>
          <a:p>
            <a:r>
              <a:rPr lang="en-US" dirty="0" smtClean="0"/>
              <a:t>Explain forecast consumption</a:t>
            </a:r>
          </a:p>
          <a:p>
            <a:r>
              <a:rPr lang="en-US" dirty="0" smtClean="0"/>
              <a:t>Describe forward and backward consumption</a:t>
            </a:r>
          </a:p>
          <a:p>
            <a:r>
              <a:rPr lang="en-US" dirty="0" smtClean="0"/>
              <a:t>Define the term Time Fence</a:t>
            </a:r>
          </a:p>
          <a:p>
            <a:r>
              <a:rPr lang="en-US" dirty="0" smtClean="0"/>
              <a:t>Explain how Order Policy and Period are related</a:t>
            </a:r>
          </a:p>
          <a:p>
            <a:r>
              <a:rPr lang="en-US" dirty="0" smtClean="0"/>
              <a:t>Enter a forecast</a:t>
            </a:r>
          </a:p>
          <a:p>
            <a:r>
              <a:rPr lang="en-US" dirty="0" smtClean="0"/>
              <a:t>Read Master Schedule Summary and Detail Inquiries</a:t>
            </a:r>
          </a:p>
          <a:p>
            <a:r>
              <a:rPr lang="en-US" dirty="0" smtClean="0"/>
              <a:t>Read MRP Summary and Detail Inquiries</a:t>
            </a:r>
          </a:p>
          <a:p>
            <a:r>
              <a:rPr lang="en-US" dirty="0" smtClean="0"/>
              <a:t>Approve planned purchase and work orders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QS-PL-030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02003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QS-PL-390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2588" y="1009650"/>
            <a:ext cx="5838825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Summary Inquiry: Item 60003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QS-PL-400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340" y="1655059"/>
            <a:ext cx="8762035" cy="4153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Detail Inquiry: Item 60003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QS-PL-410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2613" y="957263"/>
            <a:ext cx="543877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266480" y="3430643"/>
            <a:ext cx="1539433" cy="21538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QS-PL-440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2088" y="1666875"/>
            <a:ext cx="621982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1076325"/>
            <a:ext cx="7418387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Orders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QS-PL-450</a:t>
            </a:r>
          </a:p>
        </p:txBody>
      </p:sp>
      <p:sp>
        <p:nvSpPr>
          <p:cNvPr id="51205" name="Rectangle 15"/>
          <p:cNvSpPr>
            <a:spLocks noChangeArrowheads="1"/>
          </p:cNvSpPr>
          <p:nvPr/>
        </p:nvSpPr>
        <p:spPr bwMode="auto">
          <a:xfrm>
            <a:off x="7623175" y="1843715"/>
            <a:ext cx="506413" cy="285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Purchase Requisition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QS-PL-470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43013"/>
            <a:ext cx="7770813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QS-PL-480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051" y="907114"/>
            <a:ext cx="7376020" cy="529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25" y="1026900"/>
            <a:ext cx="8085519" cy="520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 (60003)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QS-PL-490</a:t>
            </a:r>
          </a:p>
        </p:txBody>
      </p:sp>
      <p:sp>
        <p:nvSpPr>
          <p:cNvPr id="590857" name="AutoShape 9"/>
          <p:cNvSpPr>
            <a:spLocks noChangeArrowheads="1"/>
          </p:cNvSpPr>
          <p:nvPr/>
        </p:nvSpPr>
        <p:spPr bwMode="auto">
          <a:xfrm>
            <a:off x="3983419" y="1967180"/>
            <a:ext cx="1657350" cy="1050925"/>
          </a:xfrm>
          <a:prstGeom prst="wedgeRectCallout">
            <a:avLst>
              <a:gd name="adj1" fmla="val -100097"/>
              <a:gd name="adj2" fmla="val 60574"/>
            </a:avLst>
          </a:prstGeom>
          <a:solidFill>
            <a:schemeClr val="bg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>
            <a:outerShdw dist="7184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 anchor="ctr"/>
          <a:lstStyle/>
          <a:p>
            <a:pPr algn="ctr">
              <a:defRPr/>
            </a:pPr>
            <a:r>
              <a:rPr lang="en-US" sz="1600" b="0" dirty="0"/>
              <a:t>Use lookup icon to see popup window of requisitions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610" y="924107"/>
            <a:ext cx="8261852" cy="5363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Line 1</a:t>
            </a:r>
            <a:endParaRPr lang="en-US" dirty="0"/>
          </a:p>
        </p:txBody>
      </p:sp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QS-PL-500</a:t>
            </a:r>
          </a:p>
        </p:txBody>
      </p:sp>
      <p:sp>
        <p:nvSpPr>
          <p:cNvPr id="56325" name="Rectangle 9"/>
          <p:cNvSpPr>
            <a:spLocks noChangeArrowheads="1"/>
          </p:cNvSpPr>
          <p:nvPr/>
        </p:nvSpPr>
        <p:spPr bwMode="auto">
          <a:xfrm>
            <a:off x="535511" y="2714134"/>
            <a:ext cx="8087628" cy="52546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Purchase Order: Trailer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QS-PL-540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895350"/>
            <a:ext cx="7713663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Planning Overview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QS-PL-040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88088" y="1364486"/>
            <a:ext cx="8151812" cy="4308475"/>
            <a:chOff x="252413" y="1901825"/>
            <a:chExt cx="8151812" cy="4308475"/>
          </a:xfrm>
        </p:grpSpPr>
        <p:sp>
          <p:nvSpPr>
            <p:cNvPr id="498901" name="Rectangle 213"/>
            <p:cNvSpPr>
              <a:spLocks noChangeArrowheads="1"/>
            </p:cNvSpPr>
            <p:nvPr/>
          </p:nvSpPr>
          <p:spPr bwMode="auto">
            <a:xfrm>
              <a:off x="2517775" y="1901825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Product Line Planning</a:t>
              </a:r>
            </a:p>
          </p:txBody>
        </p:sp>
        <p:sp>
          <p:nvSpPr>
            <p:cNvPr id="498908" name="Rectangle 220"/>
            <p:cNvSpPr>
              <a:spLocks noChangeArrowheads="1"/>
            </p:cNvSpPr>
            <p:nvPr/>
          </p:nvSpPr>
          <p:spPr bwMode="auto">
            <a:xfrm>
              <a:off x="2517775" y="3479800"/>
              <a:ext cx="2843213" cy="109696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09" name="Rectangle 221"/>
            <p:cNvSpPr>
              <a:spLocks noChangeArrowheads="1"/>
            </p:cNvSpPr>
            <p:nvPr/>
          </p:nvSpPr>
          <p:spPr bwMode="auto">
            <a:xfrm>
              <a:off x="2640013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5" name="Text Box 222"/>
            <p:cNvSpPr txBox="1">
              <a:spLocks noChangeArrowheads="1"/>
            </p:cNvSpPr>
            <p:nvPr/>
          </p:nvSpPr>
          <p:spPr bwMode="auto">
            <a:xfrm>
              <a:off x="2462213" y="3817938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Forecasting</a:t>
              </a:r>
            </a:p>
          </p:txBody>
        </p:sp>
        <p:sp>
          <p:nvSpPr>
            <p:cNvPr id="498923" name="Rectangle 235"/>
            <p:cNvSpPr>
              <a:spLocks noChangeArrowheads="1"/>
            </p:cNvSpPr>
            <p:nvPr/>
          </p:nvSpPr>
          <p:spPr bwMode="auto">
            <a:xfrm>
              <a:off x="5921375" y="19716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7" name="Text Box 237"/>
            <p:cNvSpPr txBox="1">
              <a:spLocks noChangeArrowheads="1"/>
            </p:cNvSpPr>
            <p:nvPr/>
          </p:nvSpPr>
          <p:spPr bwMode="auto">
            <a:xfrm>
              <a:off x="6426200" y="2195513"/>
              <a:ext cx="1579563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Resource Planning</a:t>
              </a:r>
            </a:p>
          </p:txBody>
        </p:sp>
        <p:sp>
          <p:nvSpPr>
            <p:cNvPr id="498926" name="Rectangle 238"/>
            <p:cNvSpPr>
              <a:spLocks noChangeArrowheads="1"/>
            </p:cNvSpPr>
            <p:nvPr/>
          </p:nvSpPr>
          <p:spPr bwMode="auto">
            <a:xfrm>
              <a:off x="5921375" y="3490913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79" name="Text Box 239"/>
            <p:cNvSpPr txBox="1">
              <a:spLocks noChangeArrowheads="1"/>
            </p:cNvSpPr>
            <p:nvPr/>
          </p:nvSpPr>
          <p:spPr bwMode="auto">
            <a:xfrm>
              <a:off x="6226175" y="3714750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Rough-Cut Capacity Planning</a:t>
              </a:r>
            </a:p>
          </p:txBody>
        </p:sp>
        <p:sp>
          <p:nvSpPr>
            <p:cNvPr id="498928" name="Rectangle 240"/>
            <p:cNvSpPr>
              <a:spLocks noChangeArrowheads="1"/>
            </p:cNvSpPr>
            <p:nvPr/>
          </p:nvSpPr>
          <p:spPr bwMode="auto">
            <a:xfrm>
              <a:off x="5921375" y="5133975"/>
              <a:ext cx="2482850" cy="962025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1" name="Text Box 241"/>
            <p:cNvSpPr txBox="1">
              <a:spLocks noChangeArrowheads="1"/>
            </p:cNvSpPr>
            <p:nvPr/>
          </p:nvSpPr>
          <p:spPr bwMode="auto">
            <a:xfrm>
              <a:off x="6426200" y="5429250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CRP</a:t>
              </a:r>
            </a:p>
          </p:txBody>
        </p:sp>
        <p:cxnSp>
          <p:nvCxnSpPr>
            <p:cNvPr id="7182" name="AutoShape 242"/>
            <p:cNvCxnSpPr>
              <a:cxnSpLocks noChangeShapeType="1"/>
              <a:stCxn id="498901" idx="2"/>
              <a:endCxn id="498908" idx="0"/>
            </p:cNvCxnSpPr>
            <p:nvPr/>
          </p:nvCxnSpPr>
          <p:spPr bwMode="auto">
            <a:xfrm>
              <a:off x="3940175" y="2998788"/>
              <a:ext cx="0" cy="481012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cxnSp>
          <p:nvCxnSpPr>
            <p:cNvPr id="7183" name="AutoShape 243"/>
            <p:cNvCxnSpPr>
              <a:cxnSpLocks noChangeShapeType="1"/>
              <a:stCxn id="498908" idx="2"/>
              <a:endCxn id="498934" idx="0"/>
            </p:cNvCxnSpPr>
            <p:nvPr/>
          </p:nvCxnSpPr>
          <p:spPr bwMode="auto">
            <a:xfrm>
              <a:off x="3940175" y="4576763"/>
              <a:ext cx="0" cy="536575"/>
            </a:xfrm>
            <a:prstGeom prst="straightConnector1">
              <a:avLst/>
            </a:prstGeom>
            <a:noFill/>
            <a:ln w="38100">
              <a:solidFill>
                <a:srgbClr val="5B8177"/>
              </a:solidFill>
              <a:round/>
              <a:headEnd/>
              <a:tailEnd type="triangle" w="med" len="med"/>
            </a:ln>
          </p:spPr>
        </p:cxnSp>
        <p:sp>
          <p:nvSpPr>
            <p:cNvPr id="498932" name="Rectangle 244"/>
            <p:cNvSpPr>
              <a:spLocks noChangeArrowheads="1"/>
            </p:cNvSpPr>
            <p:nvPr/>
          </p:nvSpPr>
          <p:spPr bwMode="auto">
            <a:xfrm>
              <a:off x="4025900" y="3597275"/>
              <a:ext cx="1273175" cy="900113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5" name="Text Box 245"/>
            <p:cNvSpPr txBox="1">
              <a:spLocks noChangeArrowheads="1"/>
            </p:cNvSpPr>
            <p:nvPr/>
          </p:nvSpPr>
          <p:spPr bwMode="auto">
            <a:xfrm>
              <a:off x="3848100" y="3589338"/>
              <a:ext cx="1579563" cy="7778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Master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Production</a:t>
              </a:r>
              <a:br>
                <a:rPr lang="en-US" sz="1500" b="0">
                  <a:latin typeface="+mj-lt"/>
                </a:rPr>
              </a:br>
              <a:r>
                <a:rPr lang="en-US" sz="1500" b="0">
                  <a:latin typeface="+mj-lt"/>
                </a:rPr>
                <a:t>Schedule</a:t>
              </a:r>
            </a:p>
          </p:txBody>
        </p:sp>
        <p:sp>
          <p:nvSpPr>
            <p:cNvPr id="498934" name="Rectangle 246"/>
            <p:cNvSpPr>
              <a:spLocks noChangeArrowheads="1"/>
            </p:cNvSpPr>
            <p:nvPr/>
          </p:nvSpPr>
          <p:spPr bwMode="auto">
            <a:xfrm>
              <a:off x="2517775" y="5113338"/>
              <a:ext cx="2843213" cy="1096962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endParaRPr lang="en-US" sz="1600" b="0">
                <a:latin typeface="+mj-lt"/>
              </a:endParaRPr>
            </a:p>
          </p:txBody>
        </p:sp>
        <p:sp>
          <p:nvSpPr>
            <p:cNvPr id="498935" name="Rectangle 247"/>
            <p:cNvSpPr>
              <a:spLocks noChangeArrowheads="1"/>
            </p:cNvSpPr>
            <p:nvPr/>
          </p:nvSpPr>
          <p:spPr bwMode="auto">
            <a:xfrm>
              <a:off x="2640013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88" name="Text Box 248"/>
            <p:cNvSpPr txBox="1">
              <a:spLocks noChangeArrowheads="1"/>
            </p:cNvSpPr>
            <p:nvPr/>
          </p:nvSpPr>
          <p:spPr bwMode="auto">
            <a:xfrm>
              <a:off x="2462213" y="5451475"/>
              <a:ext cx="1579562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DRP</a:t>
              </a:r>
            </a:p>
          </p:txBody>
        </p:sp>
        <p:sp>
          <p:nvSpPr>
            <p:cNvPr id="498937" name="Rectangle 249"/>
            <p:cNvSpPr>
              <a:spLocks noChangeArrowheads="1"/>
            </p:cNvSpPr>
            <p:nvPr/>
          </p:nvSpPr>
          <p:spPr bwMode="auto">
            <a:xfrm>
              <a:off x="4025900" y="5230813"/>
              <a:ext cx="1273175" cy="900112"/>
            </a:xfrm>
            <a:prstGeom prst="rect">
              <a:avLst/>
            </a:prstGeom>
            <a:solidFill>
              <a:srgbClr val="F0E4C2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90" name="Text Box 250"/>
            <p:cNvSpPr txBox="1">
              <a:spLocks noChangeArrowheads="1"/>
            </p:cNvSpPr>
            <p:nvPr/>
          </p:nvSpPr>
          <p:spPr bwMode="auto">
            <a:xfrm>
              <a:off x="3848100" y="5451475"/>
              <a:ext cx="1579563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MRP</a:t>
              </a:r>
            </a:p>
          </p:txBody>
        </p:sp>
        <p:cxnSp>
          <p:nvCxnSpPr>
            <p:cNvPr id="7191" name="AutoShape 251"/>
            <p:cNvCxnSpPr>
              <a:cxnSpLocks noChangeShapeType="1"/>
              <a:stCxn id="498901" idx="3"/>
              <a:endCxn id="498923" idx="1"/>
            </p:cNvCxnSpPr>
            <p:nvPr/>
          </p:nvCxnSpPr>
          <p:spPr bwMode="auto">
            <a:xfrm>
              <a:off x="5360988" y="2451100"/>
              <a:ext cx="560387" cy="1588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2" name="AutoShape 252"/>
            <p:cNvCxnSpPr>
              <a:cxnSpLocks noChangeShapeType="1"/>
              <a:stCxn id="7185" idx="3"/>
              <a:endCxn id="498926" idx="1"/>
            </p:cNvCxnSpPr>
            <p:nvPr/>
          </p:nvCxnSpPr>
          <p:spPr bwMode="auto">
            <a:xfrm flipV="1">
              <a:off x="5427663" y="3971925"/>
              <a:ext cx="493712" cy="635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cxnSp>
          <p:nvCxnSpPr>
            <p:cNvPr id="7193" name="AutoShape 253"/>
            <p:cNvCxnSpPr>
              <a:cxnSpLocks noChangeShapeType="1"/>
              <a:stCxn id="7190" idx="3"/>
              <a:endCxn id="498928" idx="1"/>
            </p:cNvCxnSpPr>
            <p:nvPr/>
          </p:nvCxnSpPr>
          <p:spPr bwMode="auto">
            <a:xfrm>
              <a:off x="5427663" y="5611813"/>
              <a:ext cx="493712" cy="3175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7194" name="Text Box 254"/>
            <p:cNvSpPr txBox="1">
              <a:spLocks noChangeArrowheads="1"/>
            </p:cNvSpPr>
            <p:nvPr/>
          </p:nvSpPr>
          <p:spPr bwMode="auto">
            <a:xfrm>
              <a:off x="252413" y="37147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Plans</a:t>
              </a:r>
            </a:p>
          </p:txBody>
        </p:sp>
        <p:sp>
          <p:nvSpPr>
            <p:cNvPr id="7195" name="Text Box 255"/>
            <p:cNvSpPr txBox="1">
              <a:spLocks noChangeArrowheads="1"/>
            </p:cNvSpPr>
            <p:nvPr/>
          </p:nvSpPr>
          <p:spPr bwMode="auto">
            <a:xfrm>
              <a:off x="252413" y="2343150"/>
              <a:ext cx="1981200" cy="320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Production Plans</a:t>
              </a:r>
            </a:p>
          </p:txBody>
        </p:sp>
        <p:sp>
          <p:nvSpPr>
            <p:cNvPr id="7196" name="Text Box 256"/>
            <p:cNvSpPr txBox="1">
              <a:spLocks noChangeArrowheads="1"/>
            </p:cNvSpPr>
            <p:nvPr/>
          </p:nvSpPr>
          <p:spPr bwMode="auto">
            <a:xfrm>
              <a:off x="252413" y="5418138"/>
              <a:ext cx="1981200" cy="5492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 smtClean="0">
                  <a:latin typeface="+mj-lt"/>
                </a:rPr>
                <a:t>Component-Item </a:t>
              </a:r>
              <a:r>
                <a:rPr lang="en-US" sz="1500" b="0" dirty="0">
                  <a:latin typeface="+mj-lt"/>
                </a:rPr>
                <a:t>Plans</a:t>
              </a: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770" y="1052333"/>
            <a:ext cx="806608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Items</a:t>
            </a:r>
            <a:endParaRPr lang="en-US" dirty="0"/>
          </a:p>
        </p:txBody>
      </p:sp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QS-PL-550</a:t>
            </a:r>
          </a:p>
        </p:txBody>
      </p:sp>
      <p:sp>
        <p:nvSpPr>
          <p:cNvPr id="61445" name="Rectangle 16"/>
          <p:cNvSpPr>
            <a:spLocks noChangeArrowheads="1"/>
          </p:cNvSpPr>
          <p:nvPr/>
        </p:nvSpPr>
        <p:spPr bwMode="auto">
          <a:xfrm>
            <a:off x="5962828" y="2487452"/>
            <a:ext cx="1003300" cy="2746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540" y="2931892"/>
            <a:ext cx="8751887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Order Report or Browse</a:t>
            </a:r>
            <a:endParaRPr lang="en-US" dirty="0"/>
          </a:p>
        </p:txBody>
      </p:sp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QS-PL-590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147763"/>
            <a:ext cx="81708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1624013"/>
            <a:ext cx="623887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Approve Planned Work Orders</a:t>
            </a:r>
            <a:endParaRPr lang="en-US" dirty="0"/>
          </a:p>
        </p:txBody>
      </p:sp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QS-PL-600</a:t>
            </a:r>
          </a:p>
        </p:txBody>
      </p:sp>
      <p:sp>
        <p:nvSpPr>
          <p:cNvPr id="66565" name="Rectangle 15"/>
          <p:cNvSpPr>
            <a:spLocks noChangeArrowheads="1"/>
          </p:cNvSpPr>
          <p:nvPr/>
        </p:nvSpPr>
        <p:spPr bwMode="auto">
          <a:xfrm>
            <a:off x="3639354" y="3535814"/>
            <a:ext cx="1146175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3" y="1334350"/>
            <a:ext cx="82565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75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QS-PL-610</a:t>
            </a:r>
          </a:p>
        </p:txBody>
      </p:sp>
      <p:sp>
        <p:nvSpPr>
          <p:cNvPr id="67589" name="Rectangle 14"/>
          <p:cNvSpPr>
            <a:spLocks noChangeArrowheads="1"/>
          </p:cNvSpPr>
          <p:nvPr/>
        </p:nvSpPr>
        <p:spPr bwMode="auto">
          <a:xfrm>
            <a:off x="682625" y="2315399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7590" name="Rectangle 15"/>
          <p:cNvSpPr>
            <a:spLocks noChangeArrowheads="1"/>
          </p:cNvSpPr>
          <p:nvPr/>
        </p:nvSpPr>
        <p:spPr bwMode="auto">
          <a:xfrm>
            <a:off x="679449" y="5545961"/>
            <a:ext cx="7908965" cy="24138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1322775"/>
            <a:ext cx="7942263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Planned Work Order Approval: Line 1</a:t>
            </a:r>
            <a:endParaRPr lang="en-US" dirty="0"/>
          </a:p>
        </p:txBody>
      </p:sp>
      <p:sp>
        <p:nvSpPr>
          <p:cNvPr id="686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QS-PL-620</a:t>
            </a:r>
          </a:p>
        </p:txBody>
      </p:sp>
      <p:sp>
        <p:nvSpPr>
          <p:cNvPr id="68613" name="Rectangle 6"/>
          <p:cNvSpPr>
            <a:spLocks noChangeArrowheads="1"/>
          </p:cNvSpPr>
          <p:nvPr/>
        </p:nvSpPr>
        <p:spPr bwMode="auto">
          <a:xfrm>
            <a:off x="682625" y="2365905"/>
            <a:ext cx="7734300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</a:t>
            </a:r>
            <a:endParaRPr lang="en-US" dirty="0"/>
          </a:p>
        </p:txBody>
      </p:sp>
      <p:sp>
        <p:nvSpPr>
          <p:cNvPr id="696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QS-PL-630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" y="2185988"/>
            <a:ext cx="83423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Availability of Components</a:t>
            </a:r>
            <a:endParaRPr lang="en-US" dirty="0"/>
          </a:p>
        </p:txBody>
      </p:sp>
      <p:sp>
        <p:nvSpPr>
          <p:cNvPr id="706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QS-PL-640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147763"/>
            <a:ext cx="5800725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525" y="1038225"/>
            <a:ext cx="68373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 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QS-PL-650</a:t>
            </a:r>
          </a:p>
        </p:txBody>
      </p:sp>
      <p:sp>
        <p:nvSpPr>
          <p:cNvPr id="71685" name="Rectangle 10"/>
          <p:cNvSpPr>
            <a:spLocks noChangeArrowheads="1"/>
          </p:cNvSpPr>
          <p:nvPr/>
        </p:nvSpPr>
        <p:spPr bwMode="auto">
          <a:xfrm>
            <a:off x="1772150" y="2052552"/>
            <a:ext cx="1300163" cy="2540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686" name="Rectangle 11"/>
          <p:cNvSpPr>
            <a:spLocks noChangeArrowheads="1"/>
          </p:cNvSpPr>
          <p:nvPr/>
        </p:nvSpPr>
        <p:spPr bwMode="auto">
          <a:xfrm>
            <a:off x="1709838" y="2744902"/>
            <a:ext cx="1068387" cy="4413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1687" name="Rectangle 12"/>
          <p:cNvSpPr>
            <a:spLocks noChangeArrowheads="1"/>
          </p:cNvSpPr>
          <p:nvPr/>
        </p:nvSpPr>
        <p:spPr bwMode="auto">
          <a:xfrm>
            <a:off x="4855275" y="4355090"/>
            <a:ext cx="1266825" cy="252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Release/Print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QS-PL-660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8288" y="853938"/>
            <a:ext cx="60674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737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QS-PL-670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495425"/>
            <a:ext cx="58578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 Plan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QS-PL-050</a:t>
            </a:r>
          </a:p>
        </p:txBody>
      </p:sp>
      <p:grpSp>
        <p:nvGrpSpPr>
          <p:cNvPr id="8196" name="Group 20"/>
          <p:cNvGrpSpPr>
            <a:grpSpLocks/>
          </p:cNvGrpSpPr>
          <p:nvPr/>
        </p:nvGrpSpPr>
        <p:grpSpPr bwMode="auto">
          <a:xfrm>
            <a:off x="1053101" y="2921392"/>
            <a:ext cx="7023100" cy="1096963"/>
            <a:chOff x="699" y="676"/>
            <a:chExt cx="4424" cy="691"/>
          </a:xfrm>
        </p:grpSpPr>
        <p:cxnSp>
          <p:nvCxnSpPr>
            <p:cNvPr id="8197" name="AutoShape 10"/>
            <p:cNvCxnSpPr>
              <a:cxnSpLocks noChangeShapeType="1"/>
              <a:endCxn id="515083" idx="1"/>
            </p:cNvCxnSpPr>
            <p:nvPr/>
          </p:nvCxnSpPr>
          <p:spPr bwMode="auto">
            <a:xfrm>
              <a:off x="1808" y="1023"/>
              <a:ext cx="358" cy="0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3" name="Rectangle 11"/>
            <p:cNvSpPr>
              <a:spLocks noChangeArrowheads="1"/>
            </p:cNvSpPr>
            <p:nvPr/>
          </p:nvSpPr>
          <p:spPr bwMode="auto">
            <a:xfrm>
              <a:off x="2166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199" name="Text Box 12"/>
            <p:cNvSpPr txBox="1">
              <a:spLocks noChangeArrowheads="1"/>
            </p:cNvSpPr>
            <p:nvPr/>
          </p:nvSpPr>
          <p:spPr bwMode="auto">
            <a:xfrm>
              <a:off x="2223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>
                  <a:latin typeface="+mj-lt"/>
                </a:rPr>
                <a:t>End-Item Forecasts</a:t>
              </a:r>
            </a:p>
          </p:txBody>
        </p:sp>
        <p:cxnSp>
          <p:nvCxnSpPr>
            <p:cNvPr id="8200" name="AutoShape 14"/>
            <p:cNvCxnSpPr>
              <a:cxnSpLocks noChangeShapeType="1"/>
              <a:stCxn id="515083" idx="3"/>
              <a:endCxn id="515091" idx="1"/>
            </p:cNvCxnSpPr>
            <p:nvPr/>
          </p:nvCxnSpPr>
          <p:spPr bwMode="auto">
            <a:xfrm flipV="1">
              <a:off x="3268" y="1022"/>
              <a:ext cx="413" cy="1"/>
            </a:xfrm>
            <a:prstGeom prst="straightConnector1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 type="triangle" w="med" len="med"/>
            </a:ln>
          </p:spPr>
        </p:cxnSp>
        <p:sp>
          <p:nvSpPr>
            <p:cNvPr id="515089" name="Rectangle 17"/>
            <p:cNvSpPr>
              <a:spLocks noChangeArrowheads="1"/>
            </p:cNvSpPr>
            <p:nvPr/>
          </p:nvSpPr>
          <p:spPr bwMode="auto">
            <a:xfrm>
              <a:off x="699" y="720"/>
              <a:ext cx="1102" cy="606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202" name="Text Box 18"/>
            <p:cNvSpPr txBox="1">
              <a:spLocks noChangeArrowheads="1"/>
            </p:cNvSpPr>
            <p:nvPr/>
          </p:nvSpPr>
          <p:spPr bwMode="auto">
            <a:xfrm>
              <a:off x="756" y="852"/>
              <a:ext cx="995" cy="34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500" b="0" dirty="0">
                  <a:latin typeface="+mj-lt"/>
                </a:rPr>
                <a:t>Product Line Plans</a:t>
              </a:r>
            </a:p>
          </p:txBody>
        </p:sp>
        <p:sp>
          <p:nvSpPr>
            <p:cNvPr id="515091" name="Rectangle 19"/>
            <p:cNvSpPr>
              <a:spLocks noChangeArrowheads="1"/>
            </p:cNvSpPr>
            <p:nvPr/>
          </p:nvSpPr>
          <p:spPr bwMode="auto">
            <a:xfrm>
              <a:off x="3681" y="676"/>
              <a:ext cx="1442" cy="691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 b="0">
                  <a:latin typeface="+mj-lt"/>
                </a:rPr>
                <a:t>Master Production </a:t>
              </a:r>
              <a:br>
                <a:rPr lang="en-US" sz="1600" b="0">
                  <a:latin typeface="+mj-lt"/>
                </a:rPr>
              </a:br>
              <a:r>
                <a:rPr lang="en-US" sz="1600" b="0">
                  <a:latin typeface="+mj-lt"/>
                </a:rPr>
                <a:t>Schedule</a:t>
              </a:r>
            </a:p>
          </p:txBody>
        </p: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Work Order Components</a:t>
            </a:r>
            <a:endParaRPr lang="en-US" dirty="0"/>
          </a:p>
        </p:txBody>
      </p:sp>
      <p:sp>
        <p:nvSpPr>
          <p:cNvPr id="747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QS-PL-680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928688"/>
            <a:ext cx="810418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4913" y="895350"/>
            <a:ext cx="6732587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Labor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QS-PL-690</a:t>
            </a:r>
          </a:p>
        </p:txBody>
      </p:sp>
      <p:sp>
        <p:nvSpPr>
          <p:cNvPr id="76805" name="Rectangle 13"/>
          <p:cNvSpPr>
            <a:spLocks noChangeArrowheads="1"/>
          </p:cNvSpPr>
          <p:nvPr/>
        </p:nvSpPr>
        <p:spPr bwMode="auto">
          <a:xfrm>
            <a:off x="1462863" y="5144493"/>
            <a:ext cx="2247900" cy="2317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6806" name="Rectangle 14"/>
          <p:cNvSpPr>
            <a:spLocks noChangeArrowheads="1"/>
          </p:cNvSpPr>
          <p:nvPr/>
        </p:nvSpPr>
        <p:spPr bwMode="auto">
          <a:xfrm>
            <a:off x="5292050" y="3789693"/>
            <a:ext cx="1530350" cy="6937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6807" name="Rectangle 15"/>
          <p:cNvSpPr>
            <a:spLocks noChangeArrowheads="1"/>
          </p:cNvSpPr>
          <p:nvPr/>
        </p:nvSpPr>
        <p:spPr bwMode="auto">
          <a:xfrm>
            <a:off x="1429063" y="1662643"/>
            <a:ext cx="1289050" cy="50641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938213"/>
            <a:ext cx="737076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QS-PL-700</a:t>
            </a:r>
          </a:p>
        </p:txBody>
      </p:sp>
      <p:sp>
        <p:nvSpPr>
          <p:cNvPr id="77829" name="Rectangle 11"/>
          <p:cNvSpPr>
            <a:spLocks noChangeArrowheads="1"/>
          </p:cNvSpPr>
          <p:nvPr/>
        </p:nvSpPr>
        <p:spPr bwMode="auto">
          <a:xfrm>
            <a:off x="1079500" y="3240911"/>
            <a:ext cx="2379663" cy="28936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30" name="Rectangle 12"/>
          <p:cNvSpPr>
            <a:spLocks noChangeArrowheads="1"/>
          </p:cNvSpPr>
          <p:nvPr/>
        </p:nvSpPr>
        <p:spPr bwMode="auto">
          <a:xfrm>
            <a:off x="1525908" y="5377717"/>
            <a:ext cx="849312" cy="19843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77831" name="Rectangle 13"/>
          <p:cNvSpPr>
            <a:spLocks noChangeArrowheads="1"/>
          </p:cNvSpPr>
          <p:nvPr/>
        </p:nvSpPr>
        <p:spPr bwMode="auto">
          <a:xfrm>
            <a:off x="5195363" y="4166886"/>
            <a:ext cx="981075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MRP Summary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QS-PL-710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900" y="1279305"/>
            <a:ext cx="8724512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64547" y="2639028"/>
            <a:ext cx="1575828" cy="28652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2912" y="1194845"/>
            <a:ext cx="76660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Allocate Items to Sales Order</a:t>
            </a:r>
            <a:endParaRPr lang="en-US" dirty="0"/>
          </a:p>
        </p:txBody>
      </p:sp>
      <p:sp>
        <p:nvSpPr>
          <p:cNvPr id="829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QS-PL-740</a:t>
            </a:r>
          </a:p>
        </p:txBody>
      </p:sp>
      <p:sp>
        <p:nvSpPr>
          <p:cNvPr id="82949" name="Rectangle 6"/>
          <p:cNvSpPr>
            <a:spLocks noChangeArrowheads="1"/>
          </p:cNvSpPr>
          <p:nvPr/>
        </p:nvSpPr>
        <p:spPr bwMode="auto">
          <a:xfrm>
            <a:off x="955012" y="3058833"/>
            <a:ext cx="4327525" cy="2619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Packing List</a:t>
            </a:r>
            <a:endParaRPr lang="en-US" dirty="0"/>
          </a:p>
        </p:txBody>
      </p:sp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QS-PL-750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5825" y="1457325"/>
            <a:ext cx="73707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</a:t>
            </a:r>
            <a:endParaRPr lang="en-US" dirty="0"/>
          </a:p>
        </p:txBody>
      </p:sp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QS-PL-770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8" y="1009650"/>
            <a:ext cx="831373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QS-PL-800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116" y="835011"/>
            <a:ext cx="8626497" cy="379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7402" y="4536793"/>
            <a:ext cx="85518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Exercises 9 and 10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QS-PL-820</a:t>
            </a:r>
          </a:p>
        </p:txBody>
      </p:sp>
      <p:pic>
        <p:nvPicPr>
          <p:cNvPr id="92163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Policy and </a:t>
            </a:r>
            <a:r>
              <a:rPr lang="en-US" smtClean="0"/>
              <a:t>Modifier Exercise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QS-PL-830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341313" y="881122"/>
            <a:ext cx="8455025" cy="5302759"/>
            <a:chOff x="341313" y="1192213"/>
            <a:chExt cx="8455025" cy="5302759"/>
          </a:xfrm>
        </p:grpSpPr>
        <p:sp>
          <p:nvSpPr>
            <p:cNvPr id="523269" name="Rectangle 5"/>
            <p:cNvSpPr>
              <a:spLocks noChangeArrowheads="1"/>
            </p:cNvSpPr>
            <p:nvPr/>
          </p:nvSpPr>
          <p:spPr bwMode="auto">
            <a:xfrm>
              <a:off x="515938" y="1192213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3189" name="Rectangle 4"/>
            <p:cNvSpPr>
              <a:spLocks noChangeArrowheads="1"/>
            </p:cNvSpPr>
            <p:nvPr/>
          </p:nvSpPr>
          <p:spPr bwMode="auto">
            <a:xfrm>
              <a:off x="4524375" y="1262063"/>
              <a:ext cx="77788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0" name="Line 7"/>
            <p:cNvSpPr>
              <a:spLocks noChangeShapeType="1"/>
            </p:cNvSpPr>
            <p:nvPr/>
          </p:nvSpPr>
          <p:spPr bwMode="auto">
            <a:xfrm>
              <a:off x="2855913" y="1204913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1" name="Line 8"/>
            <p:cNvSpPr>
              <a:spLocks noChangeShapeType="1"/>
            </p:cNvSpPr>
            <p:nvPr/>
          </p:nvSpPr>
          <p:spPr bwMode="auto">
            <a:xfrm>
              <a:off x="3484563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2" name="Line 9"/>
            <p:cNvSpPr>
              <a:spLocks noChangeShapeType="1"/>
            </p:cNvSpPr>
            <p:nvPr/>
          </p:nvSpPr>
          <p:spPr bwMode="auto">
            <a:xfrm>
              <a:off x="4116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3" name="Line 10"/>
            <p:cNvSpPr>
              <a:spLocks noChangeShapeType="1"/>
            </p:cNvSpPr>
            <p:nvPr/>
          </p:nvSpPr>
          <p:spPr bwMode="auto">
            <a:xfrm>
              <a:off x="4699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4" name="Line 11"/>
            <p:cNvSpPr>
              <a:spLocks noChangeShapeType="1"/>
            </p:cNvSpPr>
            <p:nvPr/>
          </p:nvSpPr>
          <p:spPr bwMode="auto">
            <a:xfrm>
              <a:off x="5259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5" name="Line 12"/>
            <p:cNvSpPr>
              <a:spLocks noChangeShapeType="1"/>
            </p:cNvSpPr>
            <p:nvPr/>
          </p:nvSpPr>
          <p:spPr bwMode="auto">
            <a:xfrm>
              <a:off x="58308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6" name="Line 13"/>
            <p:cNvSpPr>
              <a:spLocks noChangeShapeType="1"/>
            </p:cNvSpPr>
            <p:nvPr/>
          </p:nvSpPr>
          <p:spPr bwMode="auto">
            <a:xfrm>
              <a:off x="6402388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7" name="Line 14"/>
            <p:cNvSpPr>
              <a:spLocks noChangeShapeType="1"/>
            </p:cNvSpPr>
            <p:nvPr/>
          </p:nvSpPr>
          <p:spPr bwMode="auto">
            <a:xfrm>
              <a:off x="6985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8" name="Line 15"/>
            <p:cNvSpPr>
              <a:spLocks noChangeShapeType="1"/>
            </p:cNvSpPr>
            <p:nvPr/>
          </p:nvSpPr>
          <p:spPr bwMode="auto">
            <a:xfrm>
              <a:off x="75692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199" name="Line 16"/>
            <p:cNvSpPr>
              <a:spLocks noChangeShapeType="1"/>
            </p:cNvSpPr>
            <p:nvPr/>
          </p:nvSpPr>
          <p:spPr bwMode="auto">
            <a:xfrm>
              <a:off x="8128000" y="1192213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0" name="Line 17"/>
            <p:cNvSpPr>
              <a:spLocks noChangeShapeType="1"/>
            </p:cNvSpPr>
            <p:nvPr/>
          </p:nvSpPr>
          <p:spPr bwMode="auto">
            <a:xfrm>
              <a:off x="515938" y="1651000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1" name="Line 18"/>
            <p:cNvSpPr>
              <a:spLocks noChangeShapeType="1"/>
            </p:cNvSpPr>
            <p:nvPr/>
          </p:nvSpPr>
          <p:spPr bwMode="auto">
            <a:xfrm>
              <a:off x="528638" y="2303463"/>
              <a:ext cx="8047037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2" name="Line 19"/>
            <p:cNvSpPr>
              <a:spLocks noChangeShapeType="1"/>
            </p:cNvSpPr>
            <p:nvPr/>
          </p:nvSpPr>
          <p:spPr bwMode="auto">
            <a:xfrm>
              <a:off x="515938" y="312578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3" name="Line 20"/>
            <p:cNvSpPr>
              <a:spLocks noChangeShapeType="1"/>
            </p:cNvSpPr>
            <p:nvPr/>
          </p:nvSpPr>
          <p:spPr bwMode="auto">
            <a:xfrm>
              <a:off x="515938" y="39703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4" name="Line 21"/>
            <p:cNvSpPr>
              <a:spLocks noChangeShapeType="1"/>
            </p:cNvSpPr>
            <p:nvPr/>
          </p:nvSpPr>
          <p:spPr bwMode="auto">
            <a:xfrm>
              <a:off x="515938" y="4922838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5" name="Line 22"/>
            <p:cNvSpPr>
              <a:spLocks noChangeShapeType="1"/>
            </p:cNvSpPr>
            <p:nvPr/>
          </p:nvSpPr>
          <p:spPr bwMode="auto">
            <a:xfrm>
              <a:off x="515938" y="5768975"/>
              <a:ext cx="807243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206" name="Text Box 23"/>
            <p:cNvSpPr txBox="1">
              <a:spLocks noChangeArrowheads="1"/>
            </p:cNvSpPr>
            <p:nvPr/>
          </p:nvSpPr>
          <p:spPr bwMode="auto">
            <a:xfrm>
              <a:off x="2909888" y="2660650"/>
              <a:ext cx="595312" cy="36671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25</a:t>
              </a:r>
            </a:p>
          </p:txBody>
        </p:sp>
        <p:sp>
          <p:nvSpPr>
            <p:cNvPr id="93207" name="Text Box 24"/>
            <p:cNvSpPr txBox="1">
              <a:spLocks noChangeArrowheads="1"/>
            </p:cNvSpPr>
            <p:nvPr/>
          </p:nvSpPr>
          <p:spPr bwMode="auto">
            <a:xfrm>
              <a:off x="2909888" y="4329113"/>
              <a:ext cx="595312" cy="3667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/>
                <a:t>55</a:t>
              </a:r>
            </a:p>
          </p:txBody>
        </p:sp>
        <p:sp>
          <p:nvSpPr>
            <p:cNvPr id="93208" name="Rectangle 6"/>
            <p:cNvSpPr>
              <a:spLocks noChangeArrowheads="1"/>
            </p:cNvSpPr>
            <p:nvPr/>
          </p:nvSpPr>
          <p:spPr bwMode="auto">
            <a:xfrm>
              <a:off x="341313" y="1322897"/>
              <a:ext cx="8455025" cy="51720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Period</a:t>
              </a:r>
              <a:r>
                <a:rPr lang="en-US" sz="1600" b="0" dirty="0">
                  <a:latin typeface="+mj-lt"/>
                </a:rPr>
                <a:t>	</a:t>
              </a:r>
              <a:r>
                <a:rPr lang="en-US" sz="1600" dirty="0">
                  <a:latin typeface="+mj-lt"/>
                </a:rPr>
                <a:t>1	2	3	4	5	6	7	8	9	10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Demand	25	30	20	35	25	30	25	35	30	25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LFL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FOQ = 35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POQ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2 periods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600" dirty="0">
                <a:latin typeface="+mj-lt"/>
              </a:endParaRP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Min. Qty. = 60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    POQ - 2 periods	</a:t>
              </a:r>
            </a:p>
            <a:p>
              <a:pPr>
                <a:buClr>
                  <a:srgbClr val="890C4C"/>
                </a:buClr>
                <a:buFont typeface="Webdings" pitchFamily="18" charset="2"/>
                <a:buNone/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600" dirty="0">
                  <a:latin typeface="+mj-lt"/>
                </a:rPr>
                <a:t>	Multi. Qty. = 25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Introduction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QS-PL-060</a:t>
            </a:r>
          </a:p>
        </p:txBody>
      </p:sp>
      <p:sp>
        <p:nvSpPr>
          <p:cNvPr id="500740" name="Rectangle 4"/>
          <p:cNvSpPr>
            <a:spLocks noChangeArrowheads="1"/>
          </p:cNvSpPr>
          <p:nvPr/>
        </p:nvSpPr>
        <p:spPr bwMode="auto">
          <a:xfrm>
            <a:off x="3425825" y="3041650"/>
            <a:ext cx="2289175" cy="1096963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5725" tIns="42862" rIns="85725" bIns="42862" anchor="ctr"/>
          <a:lstStyle/>
          <a:p>
            <a:pPr algn="ctr" defTabSz="792163" eaLnBrk="0" hangingPunct="0">
              <a:defRPr/>
            </a:pPr>
            <a:r>
              <a:rPr lang="en-US" sz="1600" b="0">
                <a:latin typeface="+mj-lt"/>
              </a:rPr>
              <a:t>Master Production </a:t>
            </a:r>
            <a:br>
              <a:rPr lang="en-US" sz="1600" b="0">
                <a:latin typeface="+mj-lt"/>
              </a:rPr>
            </a:br>
            <a:r>
              <a:rPr lang="en-US" sz="1600" b="0">
                <a:latin typeface="+mj-lt"/>
              </a:rPr>
              <a:t>Schedule</a:t>
            </a:r>
          </a:p>
        </p:txBody>
      </p:sp>
      <p:sp>
        <p:nvSpPr>
          <p:cNvPr id="500744" name="Rectangle 8"/>
          <p:cNvSpPr>
            <a:spLocks noChangeArrowheads="1"/>
          </p:cNvSpPr>
          <p:nvPr/>
        </p:nvSpPr>
        <p:spPr bwMode="auto">
          <a:xfrm>
            <a:off x="630396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2" name="Text Box 9"/>
          <p:cNvSpPr txBox="1">
            <a:spLocks noChangeArrowheads="1"/>
          </p:cNvSpPr>
          <p:nvPr/>
        </p:nvSpPr>
        <p:spPr bwMode="auto">
          <a:xfrm>
            <a:off x="6394450" y="3425825"/>
            <a:ext cx="1579563" cy="320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MRP</a:t>
            </a:r>
          </a:p>
        </p:txBody>
      </p:sp>
      <p:cxnSp>
        <p:nvCxnSpPr>
          <p:cNvPr id="9223" name="AutoShape 23"/>
          <p:cNvCxnSpPr>
            <a:cxnSpLocks noChangeShapeType="1"/>
            <a:stCxn id="500740" idx="3"/>
            <a:endCxn id="500744" idx="1"/>
          </p:cNvCxnSpPr>
          <p:nvPr/>
        </p:nvCxnSpPr>
        <p:spPr bwMode="auto">
          <a:xfrm>
            <a:off x="5715000" y="3590925"/>
            <a:ext cx="588963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  <p:sp>
        <p:nvSpPr>
          <p:cNvPr id="500765" name="Rectangle 29"/>
          <p:cNvSpPr>
            <a:spLocks noChangeArrowheads="1"/>
          </p:cNvSpPr>
          <p:nvPr/>
        </p:nvSpPr>
        <p:spPr bwMode="auto">
          <a:xfrm>
            <a:off x="1103313" y="3111500"/>
            <a:ext cx="1749425" cy="962025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225" name="Text Box 30"/>
          <p:cNvSpPr txBox="1">
            <a:spLocks noChangeArrowheads="1"/>
          </p:cNvSpPr>
          <p:nvPr/>
        </p:nvSpPr>
        <p:spPr bwMode="auto">
          <a:xfrm>
            <a:off x="1193800" y="3335338"/>
            <a:ext cx="1579563" cy="549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500" b="0">
                <a:latin typeface="+mj-lt"/>
              </a:rPr>
              <a:t>End-Item Forecasts</a:t>
            </a:r>
          </a:p>
        </p:txBody>
      </p:sp>
      <p:cxnSp>
        <p:nvCxnSpPr>
          <p:cNvPr id="9226" name="AutoShape 31"/>
          <p:cNvCxnSpPr>
            <a:cxnSpLocks noChangeShapeType="1"/>
            <a:stCxn id="500765" idx="3"/>
            <a:endCxn id="500740" idx="1"/>
          </p:cNvCxnSpPr>
          <p:nvPr/>
        </p:nvCxnSpPr>
        <p:spPr bwMode="auto">
          <a:xfrm flipV="1">
            <a:off x="2852738" y="3590925"/>
            <a:ext cx="573087" cy="1588"/>
          </a:xfrm>
          <a:prstGeom prst="straightConnector1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Title 7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Answers: Order Policy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QS-PL-840</a:t>
            </a:r>
          </a:p>
        </p:txBody>
      </p:sp>
      <p:sp>
        <p:nvSpPr>
          <p:cNvPr id="94213" name="Rectangle 5"/>
          <p:cNvSpPr>
            <a:spLocks noChangeArrowheads="1"/>
          </p:cNvSpPr>
          <p:nvPr/>
        </p:nvSpPr>
        <p:spPr bwMode="auto">
          <a:xfrm>
            <a:off x="4376738" y="788988"/>
            <a:ext cx="9525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3865" y="865247"/>
            <a:ext cx="8467725" cy="5300662"/>
            <a:chOff x="381000" y="1176338"/>
            <a:chExt cx="8467725" cy="5300662"/>
          </a:xfrm>
        </p:grpSpPr>
        <p:sp>
          <p:nvSpPr>
            <p:cNvPr id="525316" name="Rectangle 4"/>
            <p:cNvSpPr>
              <a:spLocks noChangeArrowheads="1"/>
            </p:cNvSpPr>
            <p:nvPr/>
          </p:nvSpPr>
          <p:spPr bwMode="auto">
            <a:xfrm>
              <a:off x="530225" y="1176338"/>
              <a:ext cx="8083550" cy="52736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4214" name="Rectangle 6"/>
            <p:cNvSpPr>
              <a:spLocks noChangeArrowheads="1"/>
            </p:cNvSpPr>
            <p:nvPr/>
          </p:nvSpPr>
          <p:spPr bwMode="auto">
            <a:xfrm>
              <a:off x="4538663" y="1246188"/>
              <a:ext cx="77787" cy="5778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5" name="Rectangle 7"/>
            <p:cNvSpPr>
              <a:spLocks noChangeArrowheads="1"/>
            </p:cNvSpPr>
            <p:nvPr/>
          </p:nvSpPr>
          <p:spPr bwMode="auto">
            <a:xfrm>
              <a:off x="381000" y="1220788"/>
              <a:ext cx="8467725" cy="5256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Period	1	2	3	4	5	6	7	8	9	10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Demand	25	30	20	35	25	30	25	35	30	25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LFL</a:t>
              </a:r>
              <a:r>
                <a:rPr lang="en-US" sz="1800" b="0">
                  <a:latin typeface="+mj-lt"/>
                </a:rPr>
                <a:t>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FOQ = 35	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2 periods</a:t>
              </a: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Min. Qty. = 60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endParaRPr lang="en-US" sz="1800" b="0">
                <a:latin typeface="+mj-lt"/>
              </a:endParaRP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 b="0">
                  <a:latin typeface="+mj-lt"/>
                </a:rPr>
                <a:t>	</a:t>
              </a:r>
              <a:r>
                <a:rPr lang="en-US" sz="1800">
                  <a:latin typeface="+mj-lt"/>
                </a:rPr>
                <a:t>POQ - 2 periods	</a:t>
              </a:r>
            </a:p>
            <a:p>
              <a:pPr eaLnBrk="0" hangingPunct="0">
                <a:tabLst>
                  <a:tab pos="214313" algn="l"/>
                  <a:tab pos="2727325" algn="ctr"/>
                  <a:tab pos="3429000" algn="ctr"/>
                  <a:tab pos="4000500" algn="ctr"/>
                  <a:tab pos="4572000" algn="ctr"/>
                  <a:tab pos="5143500" algn="ctr"/>
                  <a:tab pos="5715000" algn="ctr"/>
                  <a:tab pos="6286500" algn="ctr"/>
                  <a:tab pos="6858000" algn="ctr"/>
                  <a:tab pos="7429500" algn="ctr"/>
                  <a:tab pos="8001000" algn="ctr"/>
                </a:tabLst>
              </a:pPr>
              <a:r>
                <a:rPr lang="en-US" sz="1800">
                  <a:latin typeface="+mj-lt"/>
                </a:rPr>
                <a:t>	Multi. Qty. = 25</a:t>
              </a:r>
            </a:p>
          </p:txBody>
        </p:sp>
        <p:sp>
          <p:nvSpPr>
            <p:cNvPr id="94216" name="Line 8"/>
            <p:cNvSpPr>
              <a:spLocks noChangeShapeType="1"/>
            </p:cNvSpPr>
            <p:nvPr/>
          </p:nvSpPr>
          <p:spPr bwMode="auto">
            <a:xfrm>
              <a:off x="2870200" y="1189038"/>
              <a:ext cx="0" cy="5248275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7" name="Line 9"/>
            <p:cNvSpPr>
              <a:spLocks noChangeShapeType="1"/>
            </p:cNvSpPr>
            <p:nvPr/>
          </p:nvSpPr>
          <p:spPr bwMode="auto">
            <a:xfrm>
              <a:off x="3498850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8" name="Line 10"/>
            <p:cNvSpPr>
              <a:spLocks noChangeShapeType="1"/>
            </p:cNvSpPr>
            <p:nvPr/>
          </p:nvSpPr>
          <p:spPr bwMode="auto">
            <a:xfrm>
              <a:off x="4130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4713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>
              <a:off x="5273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1" name="Line 13"/>
            <p:cNvSpPr>
              <a:spLocks noChangeShapeType="1"/>
            </p:cNvSpPr>
            <p:nvPr/>
          </p:nvSpPr>
          <p:spPr bwMode="auto">
            <a:xfrm>
              <a:off x="58451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>
              <a:off x="6416675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3" name="Line 15"/>
            <p:cNvSpPr>
              <a:spLocks noChangeShapeType="1"/>
            </p:cNvSpPr>
            <p:nvPr/>
          </p:nvSpPr>
          <p:spPr bwMode="auto">
            <a:xfrm>
              <a:off x="6999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4" name="Line 16"/>
            <p:cNvSpPr>
              <a:spLocks noChangeShapeType="1"/>
            </p:cNvSpPr>
            <p:nvPr/>
          </p:nvSpPr>
          <p:spPr bwMode="auto">
            <a:xfrm>
              <a:off x="75834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5" name="Line 17"/>
            <p:cNvSpPr>
              <a:spLocks noChangeShapeType="1"/>
            </p:cNvSpPr>
            <p:nvPr/>
          </p:nvSpPr>
          <p:spPr bwMode="auto">
            <a:xfrm>
              <a:off x="8142288" y="1176338"/>
              <a:ext cx="0" cy="52736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6" name="Line 18"/>
            <p:cNvSpPr>
              <a:spLocks noChangeShapeType="1"/>
            </p:cNvSpPr>
            <p:nvPr/>
          </p:nvSpPr>
          <p:spPr bwMode="auto">
            <a:xfrm>
              <a:off x="530225" y="1635125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7" name="Line 19"/>
            <p:cNvSpPr>
              <a:spLocks noChangeShapeType="1"/>
            </p:cNvSpPr>
            <p:nvPr/>
          </p:nvSpPr>
          <p:spPr bwMode="auto">
            <a:xfrm>
              <a:off x="542925" y="2287588"/>
              <a:ext cx="8047038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8" name="Line 20"/>
            <p:cNvSpPr>
              <a:spLocks noChangeShapeType="1"/>
            </p:cNvSpPr>
            <p:nvPr/>
          </p:nvSpPr>
          <p:spPr bwMode="auto">
            <a:xfrm>
              <a:off x="530225" y="310991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29" name="Line 21"/>
            <p:cNvSpPr>
              <a:spLocks noChangeShapeType="1"/>
            </p:cNvSpPr>
            <p:nvPr/>
          </p:nvSpPr>
          <p:spPr bwMode="auto">
            <a:xfrm>
              <a:off x="530225" y="39544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0" name="Line 22"/>
            <p:cNvSpPr>
              <a:spLocks noChangeShapeType="1"/>
            </p:cNvSpPr>
            <p:nvPr/>
          </p:nvSpPr>
          <p:spPr bwMode="auto">
            <a:xfrm>
              <a:off x="530225" y="4906963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1" name="Line 23"/>
            <p:cNvSpPr>
              <a:spLocks noChangeShapeType="1"/>
            </p:cNvSpPr>
            <p:nvPr/>
          </p:nvSpPr>
          <p:spPr bwMode="auto">
            <a:xfrm>
              <a:off x="530225" y="5753100"/>
              <a:ext cx="80724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4232" name="Rectangle 24"/>
            <p:cNvSpPr>
              <a:spLocks noChangeArrowheads="1"/>
            </p:cNvSpPr>
            <p:nvPr/>
          </p:nvSpPr>
          <p:spPr bwMode="auto">
            <a:xfrm>
              <a:off x="2922588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3" name="Rectangle 25"/>
            <p:cNvSpPr>
              <a:spLocks noChangeArrowheads="1"/>
            </p:cNvSpPr>
            <p:nvPr/>
          </p:nvSpPr>
          <p:spPr bwMode="auto">
            <a:xfrm>
              <a:off x="81137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4" name="Rectangle 26"/>
            <p:cNvSpPr>
              <a:spLocks noChangeArrowheads="1"/>
            </p:cNvSpPr>
            <p:nvPr/>
          </p:nvSpPr>
          <p:spPr bwMode="auto">
            <a:xfrm>
              <a:off x="2922588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5" name="Rectangle 27"/>
            <p:cNvSpPr>
              <a:spLocks noChangeArrowheads="1"/>
            </p:cNvSpPr>
            <p:nvPr/>
          </p:nvSpPr>
          <p:spPr bwMode="auto">
            <a:xfrm>
              <a:off x="76184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6" name="Rectangle 28"/>
            <p:cNvSpPr>
              <a:spLocks noChangeArrowheads="1"/>
            </p:cNvSpPr>
            <p:nvPr/>
          </p:nvSpPr>
          <p:spPr bwMode="auto">
            <a:xfrm>
              <a:off x="70326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37" name="Rectangle 29"/>
            <p:cNvSpPr>
              <a:spLocks noChangeArrowheads="1"/>
            </p:cNvSpPr>
            <p:nvPr/>
          </p:nvSpPr>
          <p:spPr bwMode="auto">
            <a:xfrm>
              <a:off x="64373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38" name="Rectangle 30"/>
            <p:cNvSpPr>
              <a:spLocks noChangeArrowheads="1"/>
            </p:cNvSpPr>
            <p:nvPr/>
          </p:nvSpPr>
          <p:spPr bwMode="auto">
            <a:xfrm>
              <a:off x="5903913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39" name="Rectangle 31"/>
            <p:cNvSpPr>
              <a:spLocks noChangeArrowheads="1"/>
            </p:cNvSpPr>
            <p:nvPr/>
          </p:nvSpPr>
          <p:spPr bwMode="auto">
            <a:xfrm>
              <a:off x="531812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40" name="Rectangle 32"/>
            <p:cNvSpPr>
              <a:spLocks noChangeArrowheads="1"/>
            </p:cNvSpPr>
            <p:nvPr/>
          </p:nvSpPr>
          <p:spPr bwMode="auto">
            <a:xfrm>
              <a:off x="47656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41" name="Rectangle 33"/>
            <p:cNvSpPr>
              <a:spLocks noChangeArrowheads="1"/>
            </p:cNvSpPr>
            <p:nvPr/>
          </p:nvSpPr>
          <p:spPr bwMode="auto">
            <a:xfrm>
              <a:off x="4165600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20</a:t>
              </a:r>
            </a:p>
          </p:txBody>
        </p:sp>
        <p:sp>
          <p:nvSpPr>
            <p:cNvPr id="94242" name="Rectangle 34"/>
            <p:cNvSpPr>
              <a:spLocks noChangeArrowheads="1"/>
            </p:cNvSpPr>
            <p:nvPr/>
          </p:nvSpPr>
          <p:spPr bwMode="auto">
            <a:xfrm>
              <a:off x="3584575" y="25019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30</a:t>
              </a:r>
            </a:p>
          </p:txBody>
        </p:sp>
        <p:sp>
          <p:nvSpPr>
            <p:cNvPr id="94243" name="Rectangle 35"/>
            <p:cNvSpPr>
              <a:spLocks noChangeArrowheads="1"/>
            </p:cNvSpPr>
            <p:nvPr/>
          </p:nvSpPr>
          <p:spPr bwMode="auto">
            <a:xfrm>
              <a:off x="76184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4" name="Rectangle 36"/>
            <p:cNvSpPr>
              <a:spLocks noChangeArrowheads="1"/>
            </p:cNvSpPr>
            <p:nvPr/>
          </p:nvSpPr>
          <p:spPr bwMode="auto">
            <a:xfrm>
              <a:off x="6437313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45" name="Rectangle 37"/>
            <p:cNvSpPr>
              <a:spLocks noChangeArrowheads="1"/>
            </p:cNvSpPr>
            <p:nvPr/>
          </p:nvSpPr>
          <p:spPr bwMode="auto">
            <a:xfrm>
              <a:off x="5318125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6" name="Rectangle 38"/>
            <p:cNvSpPr>
              <a:spLocks noChangeArrowheads="1"/>
            </p:cNvSpPr>
            <p:nvPr/>
          </p:nvSpPr>
          <p:spPr bwMode="auto">
            <a:xfrm>
              <a:off x="4165600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47" name="Rectangle 39"/>
            <p:cNvSpPr>
              <a:spLocks noChangeArrowheads="1"/>
            </p:cNvSpPr>
            <p:nvPr/>
          </p:nvSpPr>
          <p:spPr bwMode="auto">
            <a:xfrm>
              <a:off x="703262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8" name="Rectangle 40"/>
            <p:cNvSpPr>
              <a:spLocks noChangeArrowheads="1"/>
            </p:cNvSpPr>
            <p:nvPr/>
          </p:nvSpPr>
          <p:spPr bwMode="auto">
            <a:xfrm>
              <a:off x="59039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49" name="Rectangle 41"/>
            <p:cNvSpPr>
              <a:spLocks noChangeArrowheads="1"/>
            </p:cNvSpPr>
            <p:nvPr/>
          </p:nvSpPr>
          <p:spPr bwMode="auto">
            <a:xfrm>
              <a:off x="64373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0" name="Rectangle 42"/>
            <p:cNvSpPr>
              <a:spLocks noChangeArrowheads="1"/>
            </p:cNvSpPr>
            <p:nvPr/>
          </p:nvSpPr>
          <p:spPr bwMode="auto">
            <a:xfrm>
              <a:off x="8113713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1" name="Rectangle 43"/>
            <p:cNvSpPr>
              <a:spLocks noChangeArrowheads="1"/>
            </p:cNvSpPr>
            <p:nvPr/>
          </p:nvSpPr>
          <p:spPr bwMode="auto">
            <a:xfrm>
              <a:off x="8113713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2" name="Rectangle 44"/>
            <p:cNvSpPr>
              <a:spLocks noChangeArrowheads="1"/>
            </p:cNvSpPr>
            <p:nvPr/>
          </p:nvSpPr>
          <p:spPr bwMode="auto">
            <a:xfrm>
              <a:off x="76184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3" name="Rectangle 45"/>
            <p:cNvSpPr>
              <a:spLocks noChangeArrowheads="1"/>
            </p:cNvSpPr>
            <p:nvPr/>
          </p:nvSpPr>
          <p:spPr bwMode="auto">
            <a:xfrm>
              <a:off x="703262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4" name="Rectangle 46"/>
            <p:cNvSpPr>
              <a:spLocks noChangeArrowheads="1"/>
            </p:cNvSpPr>
            <p:nvPr/>
          </p:nvSpPr>
          <p:spPr bwMode="auto">
            <a:xfrm>
              <a:off x="2922588" y="42672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55</a:t>
              </a:r>
            </a:p>
          </p:txBody>
        </p:sp>
        <p:sp>
          <p:nvSpPr>
            <p:cNvPr id="94255" name="Rectangle 47"/>
            <p:cNvSpPr>
              <a:spLocks noChangeArrowheads="1"/>
            </p:cNvSpPr>
            <p:nvPr/>
          </p:nvSpPr>
          <p:spPr bwMode="auto">
            <a:xfrm>
              <a:off x="5903913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56" name="Rectangle 48"/>
            <p:cNvSpPr>
              <a:spLocks noChangeArrowheads="1"/>
            </p:cNvSpPr>
            <p:nvPr/>
          </p:nvSpPr>
          <p:spPr bwMode="auto">
            <a:xfrm>
              <a:off x="47656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57" name="Rectangle 49"/>
            <p:cNvSpPr>
              <a:spLocks noChangeArrowheads="1"/>
            </p:cNvSpPr>
            <p:nvPr/>
          </p:nvSpPr>
          <p:spPr bwMode="auto">
            <a:xfrm>
              <a:off x="2922588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58" name="Rectangle 50"/>
            <p:cNvSpPr>
              <a:spLocks noChangeArrowheads="1"/>
            </p:cNvSpPr>
            <p:nvPr/>
          </p:nvSpPr>
          <p:spPr bwMode="auto">
            <a:xfrm>
              <a:off x="81137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25</a:t>
              </a:r>
            </a:p>
          </p:txBody>
        </p:sp>
        <p:sp>
          <p:nvSpPr>
            <p:cNvPr id="94259" name="Rectangle 51"/>
            <p:cNvSpPr>
              <a:spLocks noChangeArrowheads="1"/>
            </p:cNvSpPr>
            <p:nvPr/>
          </p:nvSpPr>
          <p:spPr bwMode="auto">
            <a:xfrm>
              <a:off x="76184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0" name="Rectangle 52"/>
            <p:cNvSpPr>
              <a:spLocks noChangeArrowheads="1"/>
            </p:cNvSpPr>
            <p:nvPr/>
          </p:nvSpPr>
          <p:spPr bwMode="auto">
            <a:xfrm>
              <a:off x="703262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1" name="Rectangle 53"/>
            <p:cNvSpPr>
              <a:spLocks noChangeArrowheads="1"/>
            </p:cNvSpPr>
            <p:nvPr/>
          </p:nvSpPr>
          <p:spPr bwMode="auto">
            <a:xfrm>
              <a:off x="6437313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2" name="Rectangle 54"/>
            <p:cNvSpPr>
              <a:spLocks noChangeArrowheads="1"/>
            </p:cNvSpPr>
            <p:nvPr/>
          </p:nvSpPr>
          <p:spPr bwMode="auto">
            <a:xfrm>
              <a:off x="5903913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50</a:t>
              </a:r>
            </a:p>
          </p:txBody>
        </p:sp>
        <p:sp>
          <p:nvSpPr>
            <p:cNvPr id="94263" name="Rectangle 55"/>
            <p:cNvSpPr>
              <a:spLocks noChangeArrowheads="1"/>
            </p:cNvSpPr>
            <p:nvPr/>
          </p:nvSpPr>
          <p:spPr bwMode="auto">
            <a:xfrm>
              <a:off x="531812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4" name="Rectangle 56"/>
            <p:cNvSpPr>
              <a:spLocks noChangeArrowheads="1"/>
            </p:cNvSpPr>
            <p:nvPr/>
          </p:nvSpPr>
          <p:spPr bwMode="auto">
            <a:xfrm>
              <a:off x="4765675" y="5905500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75</a:t>
              </a:r>
            </a:p>
          </p:txBody>
        </p:sp>
        <p:sp>
          <p:nvSpPr>
            <p:cNvPr id="94265" name="Rectangle 57"/>
            <p:cNvSpPr>
              <a:spLocks noChangeArrowheads="1"/>
            </p:cNvSpPr>
            <p:nvPr/>
          </p:nvSpPr>
          <p:spPr bwMode="auto">
            <a:xfrm>
              <a:off x="4165600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6" name="Rectangle 58"/>
            <p:cNvSpPr>
              <a:spLocks noChangeArrowheads="1"/>
            </p:cNvSpPr>
            <p:nvPr/>
          </p:nvSpPr>
          <p:spPr bwMode="auto">
            <a:xfrm>
              <a:off x="3584575" y="59055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7" name="Rectangle 59"/>
            <p:cNvSpPr>
              <a:spLocks noChangeArrowheads="1"/>
            </p:cNvSpPr>
            <p:nvPr/>
          </p:nvSpPr>
          <p:spPr bwMode="auto">
            <a:xfrm>
              <a:off x="5318125" y="3349625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68" name="Rectangle 60"/>
            <p:cNvSpPr>
              <a:spLocks noChangeArrowheads="1"/>
            </p:cNvSpPr>
            <p:nvPr/>
          </p:nvSpPr>
          <p:spPr bwMode="auto">
            <a:xfrm>
              <a:off x="35845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69" name="Rectangle 61"/>
            <p:cNvSpPr>
              <a:spLocks noChangeArrowheads="1"/>
            </p:cNvSpPr>
            <p:nvPr/>
          </p:nvSpPr>
          <p:spPr bwMode="auto">
            <a:xfrm>
              <a:off x="4165600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0" name="Rectangle 62"/>
            <p:cNvSpPr>
              <a:spLocks noChangeArrowheads="1"/>
            </p:cNvSpPr>
            <p:nvPr/>
          </p:nvSpPr>
          <p:spPr bwMode="auto">
            <a:xfrm>
              <a:off x="4765675" y="3349625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35</a:t>
              </a:r>
            </a:p>
          </p:txBody>
        </p:sp>
        <p:sp>
          <p:nvSpPr>
            <p:cNvPr id="94271" name="Rectangle 63"/>
            <p:cNvSpPr>
              <a:spLocks noChangeArrowheads="1"/>
            </p:cNvSpPr>
            <p:nvPr/>
          </p:nvSpPr>
          <p:spPr bwMode="auto">
            <a:xfrm>
              <a:off x="3584575" y="4267200"/>
              <a:ext cx="428625" cy="36353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2" name="Rectangle 64"/>
            <p:cNvSpPr>
              <a:spLocks noChangeArrowheads="1"/>
            </p:cNvSpPr>
            <p:nvPr/>
          </p:nvSpPr>
          <p:spPr bwMode="auto">
            <a:xfrm>
              <a:off x="2951163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3" name="Rectangle 65"/>
            <p:cNvSpPr>
              <a:spLocks noChangeArrowheads="1"/>
            </p:cNvSpPr>
            <p:nvPr/>
          </p:nvSpPr>
          <p:spPr bwMode="auto">
            <a:xfrm>
              <a:off x="36131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4" name="Rectangle 66"/>
            <p:cNvSpPr>
              <a:spLocks noChangeArrowheads="1"/>
            </p:cNvSpPr>
            <p:nvPr/>
          </p:nvSpPr>
          <p:spPr bwMode="auto">
            <a:xfrm>
              <a:off x="4194175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5" name="Rectangle 67"/>
            <p:cNvSpPr>
              <a:spLocks noChangeArrowheads="1"/>
            </p:cNvSpPr>
            <p:nvPr/>
          </p:nvSpPr>
          <p:spPr bwMode="auto">
            <a:xfrm>
              <a:off x="479425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6" name="Rectangle 68"/>
            <p:cNvSpPr>
              <a:spLocks noChangeArrowheads="1"/>
            </p:cNvSpPr>
            <p:nvPr/>
          </p:nvSpPr>
          <p:spPr bwMode="auto">
            <a:xfrm>
              <a:off x="5346700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7" name="Rectangle 69"/>
            <p:cNvSpPr>
              <a:spLocks noChangeArrowheads="1"/>
            </p:cNvSpPr>
            <p:nvPr/>
          </p:nvSpPr>
          <p:spPr bwMode="auto">
            <a:xfrm>
              <a:off x="59324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78" name="Rectangle 70"/>
            <p:cNvSpPr>
              <a:spLocks noChangeArrowheads="1"/>
            </p:cNvSpPr>
            <p:nvPr/>
          </p:nvSpPr>
          <p:spPr bwMode="auto">
            <a:xfrm>
              <a:off x="64658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79" name="Rectangle 71"/>
            <p:cNvSpPr>
              <a:spLocks noChangeArrowheads="1"/>
            </p:cNvSpPr>
            <p:nvPr/>
          </p:nvSpPr>
          <p:spPr bwMode="auto">
            <a:xfrm>
              <a:off x="7061200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  <p:sp>
          <p:nvSpPr>
            <p:cNvPr id="94280" name="Rectangle 72"/>
            <p:cNvSpPr>
              <a:spLocks noChangeArrowheads="1"/>
            </p:cNvSpPr>
            <p:nvPr/>
          </p:nvSpPr>
          <p:spPr bwMode="auto">
            <a:xfrm>
              <a:off x="7646988" y="5195888"/>
              <a:ext cx="439224" cy="3667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60</a:t>
              </a:r>
            </a:p>
          </p:txBody>
        </p:sp>
        <p:sp>
          <p:nvSpPr>
            <p:cNvPr id="94281" name="Rectangle 73"/>
            <p:cNvSpPr>
              <a:spLocks noChangeArrowheads="1"/>
            </p:cNvSpPr>
            <p:nvPr/>
          </p:nvSpPr>
          <p:spPr bwMode="auto">
            <a:xfrm>
              <a:off x="8142288" y="5195888"/>
              <a:ext cx="428625" cy="3635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800" b="0">
                  <a:latin typeface="+mj-lt"/>
                </a:rPr>
                <a:t>---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End-Item Planning: Forecasting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QS-PL-070</a:t>
            </a:r>
          </a:p>
        </p:txBody>
      </p:sp>
      <p:grpSp>
        <p:nvGrpSpPr>
          <p:cNvPr id="10244" name="Group 44"/>
          <p:cNvGrpSpPr>
            <a:grpSpLocks/>
          </p:cNvGrpSpPr>
          <p:nvPr/>
        </p:nvGrpSpPr>
        <p:grpSpPr bwMode="auto">
          <a:xfrm>
            <a:off x="609698" y="875262"/>
            <a:ext cx="7915275" cy="5276850"/>
            <a:chOff x="390" y="477"/>
            <a:chExt cx="4986" cy="3324"/>
          </a:xfrm>
        </p:grpSpPr>
        <p:sp>
          <p:nvSpPr>
            <p:cNvPr id="506894" name="Rectangle 14"/>
            <p:cNvSpPr>
              <a:spLocks noChangeArrowheads="1"/>
            </p:cNvSpPr>
            <p:nvPr/>
          </p:nvSpPr>
          <p:spPr bwMode="auto">
            <a:xfrm>
              <a:off x="390" y="477"/>
              <a:ext cx="4986" cy="3324"/>
            </a:xfrm>
            <a:prstGeom prst="rect">
              <a:avLst/>
            </a:prstGeom>
            <a:solidFill>
              <a:srgbClr val="FFF7E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10246" name="Group 43"/>
            <p:cNvGrpSpPr>
              <a:grpSpLocks/>
            </p:cNvGrpSpPr>
            <p:nvPr/>
          </p:nvGrpSpPr>
          <p:grpSpPr bwMode="auto">
            <a:xfrm>
              <a:off x="668" y="1037"/>
              <a:ext cx="4378" cy="2482"/>
              <a:chOff x="668" y="1037"/>
              <a:chExt cx="4378" cy="2482"/>
            </a:xfrm>
          </p:grpSpPr>
          <p:sp>
            <p:nvSpPr>
              <p:cNvPr id="10249" name="Freeform 16"/>
              <p:cNvSpPr>
                <a:spLocks/>
              </p:cNvSpPr>
              <p:nvPr/>
            </p:nvSpPr>
            <p:spPr bwMode="auto">
              <a:xfrm>
                <a:off x="668" y="1037"/>
                <a:ext cx="4369" cy="2475"/>
              </a:xfrm>
              <a:custGeom>
                <a:avLst/>
                <a:gdLst>
                  <a:gd name="T0" fmla="*/ 6553 w 2913"/>
                  <a:gd name="T1" fmla="*/ 2869 h 2135"/>
                  <a:gd name="T2" fmla="*/ 6553 w 2913"/>
                  <a:gd name="T3" fmla="*/ 0 h 2135"/>
                  <a:gd name="T4" fmla="*/ 0 w 2913"/>
                  <a:gd name="T5" fmla="*/ 0 h 2135"/>
                  <a:gd name="T6" fmla="*/ 0 60000 65536"/>
                  <a:gd name="T7" fmla="*/ 0 60000 65536"/>
                  <a:gd name="T8" fmla="*/ 0 60000 65536"/>
                  <a:gd name="T9" fmla="*/ 0 w 2913"/>
                  <a:gd name="T10" fmla="*/ 0 h 2135"/>
                  <a:gd name="T11" fmla="*/ 2913 w 2913"/>
                  <a:gd name="T12" fmla="*/ 2135 h 213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913" h="2135">
                    <a:moveTo>
                      <a:pt x="2913" y="2135"/>
                    </a:moveTo>
                    <a:lnTo>
                      <a:pt x="2913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7E1"/>
              </a:solidFill>
              <a:ln w="12700" cap="sq" cmpd="sng">
                <a:solidFill>
                  <a:srgbClr val="808080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0" name="Rectangle 17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1" name="Rectangle 18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2" name="Line 19"/>
              <p:cNvSpPr>
                <a:spLocks noChangeShapeType="1"/>
              </p:cNvSpPr>
              <p:nvPr/>
            </p:nvSpPr>
            <p:spPr bwMode="auto">
              <a:xfrm flipH="1">
                <a:off x="668" y="103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3" name="Line 20"/>
              <p:cNvSpPr>
                <a:spLocks noChangeShapeType="1"/>
              </p:cNvSpPr>
              <p:nvPr/>
            </p:nvSpPr>
            <p:spPr bwMode="auto">
              <a:xfrm flipV="1">
                <a:off x="671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4" name="Line 21"/>
              <p:cNvSpPr>
                <a:spLocks noChangeShapeType="1"/>
              </p:cNvSpPr>
              <p:nvPr/>
            </p:nvSpPr>
            <p:spPr bwMode="auto">
              <a:xfrm flipH="1">
                <a:off x="668" y="3514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5" name="Rectangle 22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6" name="Rectangle 23"/>
              <p:cNvSpPr>
                <a:spLocks noChangeArrowheads="1"/>
              </p:cNvSpPr>
              <p:nvPr/>
            </p:nvSpPr>
            <p:spPr bwMode="auto">
              <a:xfrm>
                <a:off x="668" y="1037"/>
                <a:ext cx="4378" cy="2477"/>
              </a:xfrm>
              <a:prstGeom prst="rect">
                <a:avLst/>
              </a:prstGeom>
              <a:solidFill>
                <a:srgbClr val="FFF7E1"/>
              </a:solidFill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7" name="Line 24"/>
              <p:cNvSpPr>
                <a:spLocks noChangeShapeType="1"/>
              </p:cNvSpPr>
              <p:nvPr/>
            </p:nvSpPr>
            <p:spPr bwMode="auto">
              <a:xfrm flipV="1">
                <a:off x="432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8" name="Line 25"/>
              <p:cNvSpPr>
                <a:spLocks noChangeShapeType="1"/>
              </p:cNvSpPr>
              <p:nvPr/>
            </p:nvSpPr>
            <p:spPr bwMode="auto">
              <a:xfrm flipV="1">
                <a:off x="3585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59" name="Line 26"/>
              <p:cNvSpPr>
                <a:spLocks noChangeShapeType="1"/>
              </p:cNvSpPr>
              <p:nvPr/>
            </p:nvSpPr>
            <p:spPr bwMode="auto">
              <a:xfrm flipV="1">
                <a:off x="288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0" name="Line 27"/>
              <p:cNvSpPr>
                <a:spLocks noChangeShapeType="1"/>
              </p:cNvSpPr>
              <p:nvPr/>
            </p:nvSpPr>
            <p:spPr bwMode="auto">
              <a:xfrm flipV="1">
                <a:off x="2132" y="1042"/>
                <a:ext cx="3" cy="247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1" name="Line 28"/>
              <p:cNvSpPr>
                <a:spLocks noChangeShapeType="1"/>
              </p:cNvSpPr>
              <p:nvPr/>
            </p:nvSpPr>
            <p:spPr bwMode="auto">
              <a:xfrm flipV="1">
                <a:off x="1403" y="1037"/>
                <a:ext cx="3" cy="2475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2" name="Line 29"/>
              <p:cNvSpPr>
                <a:spLocks noChangeShapeType="1"/>
              </p:cNvSpPr>
              <p:nvPr/>
            </p:nvSpPr>
            <p:spPr bwMode="auto">
              <a:xfrm flipH="1">
                <a:off x="668" y="1348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3" name="Line 30"/>
              <p:cNvSpPr>
                <a:spLocks noChangeShapeType="1"/>
              </p:cNvSpPr>
              <p:nvPr/>
            </p:nvSpPr>
            <p:spPr bwMode="auto">
              <a:xfrm flipH="1">
                <a:off x="668" y="1660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4" name="Line 31"/>
              <p:cNvSpPr>
                <a:spLocks noChangeShapeType="1"/>
              </p:cNvSpPr>
              <p:nvPr/>
            </p:nvSpPr>
            <p:spPr bwMode="auto">
              <a:xfrm flipH="1">
                <a:off x="668" y="192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5" name="Line 32"/>
              <p:cNvSpPr>
                <a:spLocks noChangeShapeType="1"/>
              </p:cNvSpPr>
              <p:nvPr/>
            </p:nvSpPr>
            <p:spPr bwMode="auto">
              <a:xfrm flipH="1">
                <a:off x="668" y="2277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6" name="Line 33"/>
              <p:cNvSpPr>
                <a:spLocks noChangeShapeType="1"/>
              </p:cNvSpPr>
              <p:nvPr/>
            </p:nvSpPr>
            <p:spPr bwMode="auto">
              <a:xfrm flipH="1">
                <a:off x="668" y="2590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7" name="Line 34"/>
              <p:cNvSpPr>
                <a:spLocks noChangeShapeType="1"/>
              </p:cNvSpPr>
              <p:nvPr/>
            </p:nvSpPr>
            <p:spPr bwMode="auto">
              <a:xfrm flipH="1">
                <a:off x="668" y="2926"/>
                <a:ext cx="4369" cy="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8" name="Line 35"/>
              <p:cNvSpPr>
                <a:spLocks noChangeShapeType="1"/>
              </p:cNvSpPr>
              <p:nvPr/>
            </p:nvSpPr>
            <p:spPr bwMode="auto">
              <a:xfrm flipH="1">
                <a:off x="668" y="3259"/>
                <a:ext cx="4369" cy="3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269" name="Line 36"/>
              <p:cNvSpPr>
                <a:spLocks noChangeShapeType="1"/>
              </p:cNvSpPr>
              <p:nvPr/>
            </p:nvSpPr>
            <p:spPr bwMode="auto">
              <a:xfrm>
                <a:off x="668" y="1037"/>
                <a:ext cx="3" cy="2482"/>
              </a:xfrm>
              <a:prstGeom prst="line">
                <a:avLst/>
              </a:prstGeom>
              <a:noFill/>
              <a:ln w="1270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247" name="Freeform 37"/>
            <p:cNvSpPr>
              <a:spLocks/>
            </p:cNvSpPr>
            <p:nvPr/>
          </p:nvSpPr>
          <p:spPr bwMode="auto">
            <a:xfrm>
              <a:off x="704" y="1372"/>
              <a:ext cx="4318" cy="2107"/>
            </a:xfrm>
            <a:custGeom>
              <a:avLst/>
              <a:gdLst>
                <a:gd name="T0" fmla="*/ 0 w 2906"/>
                <a:gd name="T1" fmla="*/ 2497 h 1778"/>
                <a:gd name="T2" fmla="*/ 1068 w 2906"/>
                <a:gd name="T3" fmla="*/ 1440 h 1778"/>
                <a:gd name="T4" fmla="*/ 2153 w 2906"/>
                <a:gd name="T5" fmla="*/ 1779 h 1778"/>
                <a:gd name="T6" fmla="*/ 3218 w 2906"/>
                <a:gd name="T7" fmla="*/ 721 h 1778"/>
                <a:gd name="T8" fmla="*/ 4285 w 2906"/>
                <a:gd name="T9" fmla="*/ 2461 h 1778"/>
                <a:gd name="T10" fmla="*/ 5371 w 2906"/>
                <a:gd name="T11" fmla="*/ 0 h 1778"/>
                <a:gd name="T12" fmla="*/ 6416 w 2906"/>
                <a:gd name="T13" fmla="*/ 1097 h 17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06"/>
                <a:gd name="T22" fmla="*/ 0 h 1778"/>
                <a:gd name="T23" fmla="*/ 2906 w 2906"/>
                <a:gd name="T24" fmla="*/ 1778 h 17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06" h="1778">
                  <a:moveTo>
                    <a:pt x="0" y="1778"/>
                  </a:moveTo>
                  <a:lnTo>
                    <a:pt x="484" y="1025"/>
                  </a:lnTo>
                  <a:lnTo>
                    <a:pt x="975" y="1267"/>
                  </a:lnTo>
                  <a:lnTo>
                    <a:pt x="1458" y="513"/>
                  </a:lnTo>
                  <a:lnTo>
                    <a:pt x="1941" y="1753"/>
                  </a:lnTo>
                  <a:lnTo>
                    <a:pt x="2433" y="0"/>
                  </a:lnTo>
                  <a:lnTo>
                    <a:pt x="2906" y="781"/>
                  </a:lnTo>
                </a:path>
              </a:pathLst>
            </a:custGeom>
            <a:noFill/>
            <a:ln w="28575" cap="sq" cmpd="sng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Rectangle 38"/>
            <p:cNvSpPr>
              <a:spLocks noChangeArrowheads="1"/>
            </p:cNvSpPr>
            <p:nvPr/>
          </p:nvSpPr>
          <p:spPr bwMode="auto">
            <a:xfrm>
              <a:off x="494" y="566"/>
              <a:ext cx="477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rgbClr val="507269"/>
                  </a:solidFill>
                  <a:latin typeface="Arial" charset="0"/>
                </a:rPr>
                <a:t>Future Demand Forecast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End-Item Planning: Forecast Consumption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QS-PL-080</a:t>
            </a:r>
          </a:p>
        </p:txBody>
      </p:sp>
      <p:sp>
        <p:nvSpPr>
          <p:cNvPr id="11268" name="Rectangle 29"/>
          <p:cNvSpPr>
            <a:spLocks noChangeArrowheads="1"/>
          </p:cNvSpPr>
          <p:nvPr/>
        </p:nvSpPr>
        <p:spPr bwMode="auto">
          <a:xfrm>
            <a:off x="2795064" y="1243052"/>
            <a:ext cx="3555460" cy="102335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algn="ctr" eaLnBrk="0" hangingPunct="0"/>
            <a:r>
              <a:rPr lang="en-US" sz="2400" dirty="0">
                <a:solidFill>
                  <a:srgbClr val="507269"/>
                </a:solidFill>
                <a:latin typeface="+mj-lt"/>
              </a:rPr>
              <a:t>Sales Order Control File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forward = 2</a:t>
            </a:r>
          </a:p>
          <a:p>
            <a:pPr algn="ctr" eaLnBrk="0" hangingPunct="0"/>
            <a:r>
              <a:rPr lang="en-US" sz="2000" b="0" i="1" dirty="0">
                <a:solidFill>
                  <a:srgbClr val="507269"/>
                </a:solidFill>
                <a:latin typeface="+mj-lt"/>
              </a:rPr>
              <a:t>Consume back = 2</a:t>
            </a:r>
          </a:p>
        </p:txBody>
      </p:sp>
      <p:grpSp>
        <p:nvGrpSpPr>
          <p:cNvPr id="11269" name="Group 30"/>
          <p:cNvGrpSpPr>
            <a:grpSpLocks/>
          </p:cNvGrpSpPr>
          <p:nvPr/>
        </p:nvGrpSpPr>
        <p:grpSpPr bwMode="auto">
          <a:xfrm>
            <a:off x="1408113" y="2417802"/>
            <a:ext cx="6330950" cy="3328988"/>
            <a:chOff x="1085" y="1762"/>
            <a:chExt cx="3988" cy="2097"/>
          </a:xfrm>
        </p:grpSpPr>
        <p:sp>
          <p:nvSpPr>
            <p:cNvPr id="11270" name="Line 31"/>
            <p:cNvSpPr>
              <a:spLocks noChangeShapeType="1"/>
            </p:cNvSpPr>
            <p:nvPr/>
          </p:nvSpPr>
          <p:spPr bwMode="auto">
            <a:xfrm>
              <a:off x="1396" y="1783"/>
              <a:ext cx="0" cy="157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Rectangle 32"/>
            <p:cNvSpPr>
              <a:spLocks noChangeArrowheads="1"/>
            </p:cNvSpPr>
            <p:nvPr/>
          </p:nvSpPr>
          <p:spPr bwMode="auto">
            <a:xfrm>
              <a:off x="1400" y="2647"/>
              <a:ext cx="376" cy="71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Rectangle 33"/>
            <p:cNvSpPr>
              <a:spLocks noChangeArrowheads="1"/>
            </p:cNvSpPr>
            <p:nvPr/>
          </p:nvSpPr>
          <p:spPr bwMode="auto">
            <a:xfrm>
              <a:off x="1784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Rectangle 34"/>
            <p:cNvSpPr>
              <a:spLocks noChangeArrowheads="1"/>
            </p:cNvSpPr>
            <p:nvPr/>
          </p:nvSpPr>
          <p:spPr bwMode="auto">
            <a:xfrm>
              <a:off x="2168" y="2311"/>
              <a:ext cx="376" cy="104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Rectangle 35"/>
            <p:cNvSpPr>
              <a:spLocks noChangeArrowheads="1"/>
            </p:cNvSpPr>
            <p:nvPr/>
          </p:nvSpPr>
          <p:spPr bwMode="auto">
            <a:xfrm>
              <a:off x="2552" y="2503"/>
              <a:ext cx="376" cy="856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Rectangle 36"/>
            <p:cNvSpPr>
              <a:spLocks noChangeArrowheads="1"/>
            </p:cNvSpPr>
            <p:nvPr/>
          </p:nvSpPr>
          <p:spPr bwMode="auto">
            <a:xfrm>
              <a:off x="2936" y="1927"/>
              <a:ext cx="376" cy="1432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Rectangle 37"/>
            <p:cNvSpPr>
              <a:spLocks noChangeArrowheads="1"/>
            </p:cNvSpPr>
            <p:nvPr/>
          </p:nvSpPr>
          <p:spPr bwMode="auto">
            <a:xfrm>
              <a:off x="3320" y="2167"/>
              <a:ext cx="376" cy="1192"/>
            </a:xfrm>
            <a:prstGeom prst="rect">
              <a:avLst/>
            </a:prstGeom>
            <a:solidFill>
              <a:srgbClr val="B5C5C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86" name="Rectangle 38"/>
            <p:cNvSpPr>
              <a:spLocks noChangeArrowheads="1"/>
            </p:cNvSpPr>
            <p:nvPr/>
          </p:nvSpPr>
          <p:spPr bwMode="auto">
            <a:xfrm>
              <a:off x="3704" y="2791"/>
              <a:ext cx="376" cy="568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78" name="Line 39"/>
            <p:cNvSpPr>
              <a:spLocks noChangeShapeType="1"/>
            </p:cNvSpPr>
            <p:nvPr/>
          </p:nvSpPr>
          <p:spPr bwMode="auto">
            <a:xfrm>
              <a:off x="1400" y="2403"/>
              <a:ext cx="26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9" name="Rectangle 40"/>
            <p:cNvSpPr>
              <a:spLocks noChangeArrowheads="1"/>
            </p:cNvSpPr>
            <p:nvPr/>
          </p:nvSpPr>
          <p:spPr bwMode="auto">
            <a:xfrm>
              <a:off x="1085" y="1762"/>
              <a:ext cx="315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Qty</a:t>
              </a:r>
            </a:p>
          </p:txBody>
        </p:sp>
        <p:sp>
          <p:nvSpPr>
            <p:cNvPr id="11280" name="Rectangle 41"/>
            <p:cNvSpPr>
              <a:spLocks noChangeArrowheads="1"/>
            </p:cNvSpPr>
            <p:nvPr/>
          </p:nvSpPr>
          <p:spPr bwMode="auto">
            <a:xfrm>
              <a:off x="4162" y="2313"/>
              <a:ext cx="906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Forecast</a:t>
              </a:r>
            </a:p>
          </p:txBody>
        </p:sp>
        <p:sp>
          <p:nvSpPr>
            <p:cNvPr id="11281" name="Rectangle 42"/>
            <p:cNvSpPr>
              <a:spLocks noChangeArrowheads="1"/>
            </p:cNvSpPr>
            <p:nvPr/>
          </p:nvSpPr>
          <p:spPr bwMode="auto">
            <a:xfrm>
              <a:off x="4162" y="2662"/>
              <a:ext cx="91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Actual Sales</a:t>
              </a:r>
            </a:p>
          </p:txBody>
        </p:sp>
        <p:sp>
          <p:nvSpPr>
            <p:cNvPr id="11282" name="Rectangle 43"/>
            <p:cNvSpPr>
              <a:spLocks noChangeArrowheads="1"/>
            </p:cNvSpPr>
            <p:nvPr/>
          </p:nvSpPr>
          <p:spPr bwMode="auto">
            <a:xfrm>
              <a:off x="2532" y="3680"/>
              <a:ext cx="57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Week</a:t>
              </a:r>
            </a:p>
          </p:txBody>
        </p:sp>
        <p:sp>
          <p:nvSpPr>
            <p:cNvPr id="11283" name="Rectangle 44"/>
            <p:cNvSpPr>
              <a:spLocks noChangeArrowheads="1"/>
            </p:cNvSpPr>
            <p:nvPr/>
          </p:nvSpPr>
          <p:spPr bwMode="auto">
            <a:xfrm>
              <a:off x="142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1</a:t>
              </a:r>
            </a:p>
          </p:txBody>
        </p:sp>
        <p:sp>
          <p:nvSpPr>
            <p:cNvPr id="11284" name="Rectangle 45"/>
            <p:cNvSpPr>
              <a:spLocks noChangeArrowheads="1"/>
            </p:cNvSpPr>
            <p:nvPr/>
          </p:nvSpPr>
          <p:spPr bwMode="auto">
            <a:xfrm>
              <a:off x="1834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2</a:t>
              </a:r>
            </a:p>
          </p:txBody>
        </p:sp>
        <p:sp>
          <p:nvSpPr>
            <p:cNvPr id="11285" name="Rectangle 46"/>
            <p:cNvSpPr>
              <a:spLocks noChangeArrowheads="1"/>
            </p:cNvSpPr>
            <p:nvPr/>
          </p:nvSpPr>
          <p:spPr bwMode="auto">
            <a:xfrm>
              <a:off x="217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3</a:t>
              </a:r>
            </a:p>
          </p:txBody>
        </p:sp>
        <p:sp>
          <p:nvSpPr>
            <p:cNvPr id="11286" name="Rectangle 47"/>
            <p:cNvSpPr>
              <a:spLocks noChangeArrowheads="1"/>
            </p:cNvSpPr>
            <p:nvPr/>
          </p:nvSpPr>
          <p:spPr bwMode="auto">
            <a:xfrm>
              <a:off x="2578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4</a:t>
              </a:r>
            </a:p>
          </p:txBody>
        </p:sp>
        <p:sp>
          <p:nvSpPr>
            <p:cNvPr id="11287" name="Rectangle 48"/>
            <p:cNvSpPr>
              <a:spLocks noChangeArrowheads="1"/>
            </p:cNvSpPr>
            <p:nvPr/>
          </p:nvSpPr>
          <p:spPr bwMode="auto">
            <a:xfrm>
              <a:off x="2962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5</a:t>
              </a:r>
            </a:p>
          </p:txBody>
        </p:sp>
        <p:sp>
          <p:nvSpPr>
            <p:cNvPr id="11288" name="Rectangle 49"/>
            <p:cNvSpPr>
              <a:spLocks noChangeArrowheads="1"/>
            </p:cNvSpPr>
            <p:nvPr/>
          </p:nvSpPr>
          <p:spPr bwMode="auto">
            <a:xfrm>
              <a:off x="3346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6</a:t>
              </a:r>
            </a:p>
          </p:txBody>
        </p:sp>
        <p:sp>
          <p:nvSpPr>
            <p:cNvPr id="11289" name="Rectangle 50"/>
            <p:cNvSpPr>
              <a:spLocks noChangeArrowheads="1"/>
            </p:cNvSpPr>
            <p:nvPr/>
          </p:nvSpPr>
          <p:spPr bwMode="auto">
            <a:xfrm>
              <a:off x="3730" y="3449"/>
              <a:ext cx="330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ctr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600">
                  <a:latin typeface="+mj-lt"/>
                </a:rPr>
                <a:t>7</a:t>
              </a:r>
            </a:p>
          </p:txBody>
        </p:sp>
        <p:sp>
          <p:nvSpPr>
            <p:cNvPr id="11290" name="Rectangle 51"/>
            <p:cNvSpPr>
              <a:spLocks noChangeArrowheads="1"/>
            </p:cNvSpPr>
            <p:nvPr/>
          </p:nvSpPr>
          <p:spPr bwMode="auto">
            <a:xfrm>
              <a:off x="1124" y="2247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100</a:t>
              </a:r>
            </a:p>
          </p:txBody>
        </p:sp>
        <p:sp>
          <p:nvSpPr>
            <p:cNvPr id="11291" name="Rectangle 52"/>
            <p:cNvSpPr>
              <a:spLocks noChangeArrowheads="1"/>
            </p:cNvSpPr>
            <p:nvPr/>
          </p:nvSpPr>
          <p:spPr bwMode="auto">
            <a:xfrm>
              <a:off x="1181" y="2752"/>
              <a:ext cx="315" cy="1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eaLnBrk="0" hangingPunct="0">
                <a:lnSpc>
                  <a:spcPct val="109000"/>
                </a:lnSpc>
                <a:spcAft>
                  <a:spcPct val="55000"/>
                </a:spcAft>
              </a:pPr>
              <a:r>
                <a:rPr lang="en-US" sz="1400">
                  <a:latin typeface="+mj-lt"/>
                </a:rPr>
                <a:t>50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10808</TotalTime>
  <Words>805</Words>
  <Application>Microsoft Office PowerPoint</Application>
  <PresentationFormat>On-screen Show (4:3)</PresentationFormat>
  <Paragraphs>432</Paragraphs>
  <Slides>70</Slides>
  <Notes>47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2" baseType="lpstr">
      <vt:lpstr>1_EX06PP_template</vt:lpstr>
      <vt:lpstr>QAD 2010 Template</vt:lpstr>
      <vt:lpstr>QAD Enterprise Applications Enterprise Edition Quick Start</vt:lpstr>
      <vt:lpstr>Planning</vt:lpstr>
      <vt:lpstr>Topics</vt:lpstr>
      <vt:lpstr>Objectives</vt:lpstr>
      <vt:lpstr>Planning Overview</vt:lpstr>
      <vt:lpstr>Product Line Plan</vt:lpstr>
      <vt:lpstr>End-Item Planning: Introduction</vt:lpstr>
      <vt:lpstr>End-Item Planning: Forecasting</vt:lpstr>
      <vt:lpstr>End-Item Planning: Forecast Consumption</vt:lpstr>
      <vt:lpstr>End-Item Planning: Master Schedule</vt:lpstr>
      <vt:lpstr>Component Item Planning: MRP</vt:lpstr>
      <vt:lpstr>Item Planning Parameters</vt:lpstr>
      <vt:lpstr>Planning: Time Periods</vt:lpstr>
      <vt:lpstr>Planned Orders</vt:lpstr>
      <vt:lpstr>Planning: Action Messages</vt:lpstr>
      <vt:lpstr>Enter Forecast Item 01010</vt:lpstr>
      <vt:lpstr>Forecast Maintenance</vt:lpstr>
      <vt:lpstr>Review Forecast Worksheet: Item 01010 </vt:lpstr>
      <vt:lpstr>Forecast Consumption</vt:lpstr>
      <vt:lpstr>Slide 20</vt:lpstr>
      <vt:lpstr>Enter SO Line: Do Not Consume Forecast</vt:lpstr>
      <vt:lpstr>Review Forecast Worksheet: Item 01010</vt:lpstr>
      <vt:lpstr>Master Schedule Summary: Item 01010</vt:lpstr>
      <vt:lpstr>Master Schedule Summary Inquiry</vt:lpstr>
      <vt:lpstr>Item Planning Data: Item 01010 </vt:lpstr>
      <vt:lpstr>Review Planning Data: Item 60005</vt:lpstr>
      <vt:lpstr>Review Planning Data: Item 02003</vt:lpstr>
      <vt:lpstr>Review MRP Control</vt:lpstr>
      <vt:lpstr>Running MRP</vt:lpstr>
      <vt:lpstr>Running Selective MRP</vt:lpstr>
      <vt:lpstr>Running MRP: Regenerate</vt:lpstr>
      <vt:lpstr>Review Planned Orders</vt:lpstr>
      <vt:lpstr>Review MRP Action Messages</vt:lpstr>
      <vt:lpstr>Master Schedule Detail: Item 01010</vt:lpstr>
      <vt:lpstr>MRP Summary Inquiry: Item 01010</vt:lpstr>
      <vt:lpstr>MRP Detail Inquiry: Item 01010</vt:lpstr>
      <vt:lpstr>MRP Summary Inquiry: Item 50001</vt:lpstr>
      <vt:lpstr>MRP Detail Inquiry: Item 50001</vt:lpstr>
      <vt:lpstr>MRP Summary Inquiry: Item 02003</vt:lpstr>
      <vt:lpstr>MRP Detail Inquiry: Item 02003</vt:lpstr>
      <vt:lpstr>MRP Summary Inquiry: Item 60003</vt:lpstr>
      <vt:lpstr>MRP Detail Inquiry: Item 60003</vt:lpstr>
      <vt:lpstr>Approve Planned Orders</vt:lpstr>
      <vt:lpstr>Approve Planned Orders</vt:lpstr>
      <vt:lpstr>Review Purchase Requisition</vt:lpstr>
      <vt:lpstr>Create Purchase Order</vt:lpstr>
      <vt:lpstr>Add Purchase Order: Line 1 (60003)</vt:lpstr>
      <vt:lpstr>Add Purchase Order: Line 1</vt:lpstr>
      <vt:lpstr>Add Purchase Order: Trailer</vt:lpstr>
      <vt:lpstr>Receive Items</vt:lpstr>
      <vt:lpstr>Planned Order Report or Browse</vt:lpstr>
      <vt:lpstr>Approve Planned Work Orders</vt:lpstr>
      <vt:lpstr>Planned Work Order Approval: Line 1</vt:lpstr>
      <vt:lpstr>Planned Work Order Approval: Line 1</vt:lpstr>
      <vt:lpstr>Review Work Order</vt:lpstr>
      <vt:lpstr>Verify Availability of Components</vt:lpstr>
      <vt:lpstr>Release Work Order </vt:lpstr>
      <vt:lpstr>Work Order Release/Print</vt:lpstr>
      <vt:lpstr>Work Order Routing</vt:lpstr>
      <vt:lpstr>Issue Work Order Components</vt:lpstr>
      <vt:lpstr>Report Labor</vt:lpstr>
      <vt:lpstr>Receive and Close Work Order</vt:lpstr>
      <vt:lpstr>Review MRP Summary</vt:lpstr>
      <vt:lpstr>Allocate Items to Sales Order</vt:lpstr>
      <vt:lpstr>Print Packing List</vt:lpstr>
      <vt:lpstr>Ship Sales Order</vt:lpstr>
      <vt:lpstr>Invoice Post and Print</vt:lpstr>
      <vt:lpstr>Exercises 9 and 10</vt:lpstr>
      <vt:lpstr>Order Policy and Modifier Exercise</vt:lpstr>
      <vt:lpstr>Answers: Order Policy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481</cp:revision>
  <cp:lastPrinted>2001-05-04T21:55:40Z</cp:lastPrinted>
  <dcterms:created xsi:type="dcterms:W3CDTF">1998-03-17T23:27:45Z</dcterms:created>
  <dcterms:modified xsi:type="dcterms:W3CDTF">2013-09-23T21:05:45Z</dcterms:modified>
</cp:coreProperties>
</file>