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ms-office.legacyDiagramTex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legacyDocTextInfo.bin" ContentType="application/vnd.ms-office.legacyDocTextInfo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742" r:id="rId2"/>
  </p:sldMasterIdLst>
  <p:notesMasterIdLst>
    <p:notesMasterId r:id="rId106"/>
  </p:notesMasterIdLst>
  <p:handoutMasterIdLst>
    <p:handoutMasterId r:id="rId107"/>
  </p:handoutMasterIdLst>
  <p:sldIdLst>
    <p:sldId id="490" r:id="rId3"/>
    <p:sldId id="608" r:id="rId4"/>
    <p:sldId id="492" r:id="rId5"/>
    <p:sldId id="500" r:id="rId6"/>
    <p:sldId id="662" r:id="rId7"/>
    <p:sldId id="626" r:id="rId8"/>
    <p:sldId id="663" r:id="rId9"/>
    <p:sldId id="673" r:id="rId10"/>
    <p:sldId id="627" r:id="rId11"/>
    <p:sldId id="628" r:id="rId12"/>
    <p:sldId id="699" r:id="rId13"/>
    <p:sldId id="629" r:id="rId14"/>
    <p:sldId id="664" r:id="rId15"/>
    <p:sldId id="665" r:id="rId16"/>
    <p:sldId id="672" r:id="rId17"/>
    <p:sldId id="669" r:id="rId18"/>
    <p:sldId id="670" r:id="rId19"/>
    <p:sldId id="671" r:id="rId20"/>
    <p:sldId id="332" r:id="rId21"/>
    <p:sldId id="614" r:id="rId22"/>
    <p:sldId id="616" r:id="rId23"/>
    <p:sldId id="484" r:id="rId24"/>
    <p:sldId id="700" r:id="rId25"/>
    <p:sldId id="631" r:id="rId26"/>
    <p:sldId id="511" r:id="rId27"/>
    <p:sldId id="521" r:id="rId28"/>
    <p:sldId id="649" r:id="rId29"/>
    <p:sldId id="650" r:id="rId30"/>
    <p:sldId id="529" r:id="rId31"/>
    <p:sldId id="531" r:id="rId32"/>
    <p:sldId id="533" r:id="rId33"/>
    <p:sldId id="651" r:id="rId34"/>
    <p:sldId id="632" r:id="rId35"/>
    <p:sldId id="375" r:id="rId36"/>
    <p:sldId id="483" r:id="rId37"/>
    <p:sldId id="610" r:id="rId38"/>
    <p:sldId id="493" r:id="rId39"/>
    <p:sldId id="619" r:id="rId40"/>
    <p:sldId id="620" r:id="rId41"/>
    <p:sldId id="386" r:id="rId42"/>
    <p:sldId id="660" r:id="rId43"/>
    <p:sldId id="389" r:id="rId44"/>
    <p:sldId id="390" r:id="rId45"/>
    <p:sldId id="392" r:id="rId46"/>
    <p:sldId id="676" r:id="rId47"/>
    <p:sldId id="555" r:id="rId48"/>
    <p:sldId id="557" r:id="rId49"/>
    <p:sldId id="658" r:id="rId50"/>
    <p:sldId id="633" r:id="rId51"/>
    <p:sldId id="634" r:id="rId52"/>
    <p:sldId id="678" r:id="rId53"/>
    <p:sldId id="635" r:id="rId54"/>
    <p:sldId id="559" r:id="rId55"/>
    <p:sldId id="652" r:id="rId56"/>
    <p:sldId id="561" r:id="rId57"/>
    <p:sldId id="563" r:id="rId58"/>
    <p:sldId id="679" r:id="rId59"/>
    <p:sldId id="567" r:id="rId60"/>
    <p:sldId id="680" r:id="rId61"/>
    <p:sldId id="468" r:id="rId62"/>
    <p:sldId id="412" r:id="rId63"/>
    <p:sldId id="701" r:id="rId64"/>
    <p:sldId id="653" r:id="rId65"/>
    <p:sldId id="611" r:id="rId66"/>
    <p:sldId id="495" r:id="rId67"/>
    <p:sldId id="621" r:id="rId68"/>
    <p:sldId id="622" r:id="rId69"/>
    <p:sldId id="684" r:id="rId70"/>
    <p:sldId id="685" r:id="rId71"/>
    <p:sldId id="686" r:id="rId72"/>
    <p:sldId id="687" r:id="rId73"/>
    <p:sldId id="688" r:id="rId74"/>
    <p:sldId id="689" r:id="rId75"/>
    <p:sldId id="690" r:id="rId76"/>
    <p:sldId id="691" r:id="rId77"/>
    <p:sldId id="692" r:id="rId78"/>
    <p:sldId id="693" r:id="rId79"/>
    <p:sldId id="470" r:id="rId80"/>
    <p:sldId id="433" r:id="rId81"/>
    <p:sldId id="612" r:id="rId82"/>
    <p:sldId id="476" r:id="rId83"/>
    <p:sldId id="623" r:id="rId84"/>
    <p:sldId id="624" r:id="rId85"/>
    <p:sldId id="435" r:id="rId86"/>
    <p:sldId id="682" r:id="rId87"/>
    <p:sldId id="696" r:id="rId88"/>
    <p:sldId id="589" r:id="rId89"/>
    <p:sldId id="590" r:id="rId90"/>
    <p:sldId id="695" r:id="rId91"/>
    <p:sldId id="697" r:id="rId92"/>
    <p:sldId id="698" r:id="rId93"/>
    <p:sldId id="442" r:id="rId94"/>
    <p:sldId id="702" r:id="rId95"/>
    <p:sldId id="595" r:id="rId96"/>
    <p:sldId id="597" r:id="rId97"/>
    <p:sldId id="599" r:id="rId98"/>
    <p:sldId id="601" r:id="rId99"/>
    <p:sldId id="603" r:id="rId100"/>
    <p:sldId id="655" r:id="rId101"/>
    <p:sldId id="605" r:id="rId102"/>
    <p:sldId id="656" r:id="rId103"/>
    <p:sldId id="472" r:id="rId104"/>
    <p:sldId id="481" r:id="rId105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DDDBC9"/>
    <a:srgbClr val="E4D3B4"/>
    <a:srgbClr val="E7E6E8"/>
    <a:srgbClr val="96D0C8"/>
    <a:srgbClr val="FAF6EB"/>
    <a:srgbClr val="C0C0C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01" autoAdjust="0"/>
    <p:restoredTop sz="82609" autoAdjust="0"/>
  </p:normalViewPr>
  <p:slideViewPr>
    <p:cSldViewPr snapToGrid="0">
      <p:cViewPr>
        <p:scale>
          <a:sx n="80" d="100"/>
          <a:sy n="80" d="100"/>
        </p:scale>
        <p:origin x="-678" y="-156"/>
      </p:cViewPr>
      <p:guideLst>
        <p:guide orient="horz" pos="2017"/>
        <p:guide orient="horz" pos="443"/>
        <p:guide pos="2875"/>
        <p:guide pos="251"/>
        <p:guide pos="4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682"/>
    </p:cViewPr>
  </p:sorterViewPr>
  <p:notesViewPr>
    <p:cSldViewPr snapToGrid="0">
      <p:cViewPr varScale="1">
        <p:scale>
          <a:sx n="70" d="100"/>
          <a:sy n="70" d="100"/>
        </p:scale>
        <p:origin x="-1536" y="-96"/>
      </p:cViewPr>
      <p:guideLst>
        <p:guide orient="horz" pos="2920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microsoft.com/office/2006/relationships/legacyDocTextInfo" Target="legacyDocTextInfo.bin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07" Type="http://schemas.openxmlformats.org/officeDocument/2006/relationships/handoutMaster" Target="handoutMasters/handoutMaster1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slide" Target="slides/slide100.xml"/><Relationship Id="rId110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viewProps" Target="viewProps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Relationship Id="rId9" Type="http://schemas.microsoft.com/office/2006/relationships/legacyDiagramText" Target="legacyDiagramText9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8802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2057D2E9-CAA7-40FD-87CF-8B42A381FB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8802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46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33912" cy="3475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017" y="4403210"/>
            <a:ext cx="5122968" cy="41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fld id="{F1D14269-2A04-4387-B31D-7F820457C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89AACA-A89F-4D23-95F9-BF1580568269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157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57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66301" y="4403211"/>
            <a:ext cx="6052398" cy="440479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AB7C39-3DE2-46BC-9E41-3DD1D1548802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301" y="4403211"/>
            <a:ext cx="6052398" cy="440479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EECA77-8D3E-49C5-8547-09BDAD40343B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41E6F7-0EEA-4835-8F93-9C13ADE40061}" type="slidenum">
              <a:rPr lang="en-US" smtClean="0"/>
              <a:pPr/>
              <a:t>41</a:t>
            </a:fld>
            <a:endParaRPr lang="en-US" smtClean="0"/>
          </a:p>
        </p:txBody>
      </p:sp>
      <p:sp>
        <p:nvSpPr>
          <p:cNvPr id="128003" name="Rectangle 7"/>
          <p:cNvSpPr txBox="1">
            <a:spLocks noGrp="1" noChangeArrowheads="1"/>
          </p:cNvSpPr>
          <p:nvPr/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985" tIns="46493" rIns="92985" bIns="46493" anchor="b"/>
          <a:lstStyle/>
          <a:p>
            <a:pPr algn="r" defTabSz="930275" eaLnBrk="0" hangingPunct="0"/>
            <a:fld id="{4FAEF489-C080-4A95-AA06-1AE465B2B5F9}" type="slidenum">
              <a:rPr lang="en-US" sz="800">
                <a:latin typeface="Arial" charset="0"/>
              </a:rPr>
              <a:pPr algn="r" defTabSz="930275" eaLnBrk="0" hangingPunct="0"/>
              <a:t>41</a:t>
            </a:fld>
            <a:endParaRPr lang="en-US" sz="800">
              <a:latin typeface="Arial" charset="0"/>
            </a:endParaRPr>
          </a:p>
        </p:txBody>
      </p:sp>
      <p:sp>
        <p:nvSpPr>
          <p:cNvPr id="1280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ln/>
        </p:spPr>
      </p:sp>
      <p:sp>
        <p:nvSpPr>
          <p:cNvPr id="1280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57C4E2-35CE-461D-B928-D17820B715B1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B5A920-E051-46A2-AE19-ACE6E5C23490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4349C5-4BE5-424E-87C8-E43CDAE895D7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57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0383B1-1CC7-4E66-B50B-1D72CBDF9775}" type="slidenum">
              <a:rPr lang="en-US" smtClean="0"/>
              <a:pPr/>
              <a:t>60</a:t>
            </a:fld>
            <a:endParaRPr lang="en-US" smtClean="0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9442D-DAE5-494A-AE8A-47CE21E0AF52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r>
              <a:rPr lang="en-US" sz="800" dirty="0" smtClean="0"/>
              <a:t>Quick Start Activities:</a:t>
            </a:r>
          </a:p>
          <a:p>
            <a:pPr eaLnBrk="1" hangingPunct="1"/>
            <a:r>
              <a:rPr lang="en-US" sz="800" dirty="0" smtClean="0"/>
              <a:t>Source: Page 86, Enter Your Company Address.</a:t>
            </a:r>
          </a:p>
          <a:p>
            <a:pPr eaLnBrk="1" hangingPunct="1"/>
            <a:r>
              <a:rPr lang="en-US" sz="800" dirty="0" smtClean="0"/>
              <a:t>Changes:</a:t>
            </a:r>
          </a:p>
          <a:p>
            <a:pPr eaLnBrk="1" hangingPunct="1"/>
            <a:r>
              <a:rPr lang="en-US" sz="800" dirty="0" smtClean="0"/>
              <a:t>You need to setup a company address so it can be used when you setup your entity.</a:t>
            </a:r>
          </a:p>
          <a:p>
            <a:pPr eaLnBrk="1" hangingPunct="1"/>
            <a:r>
              <a:rPr lang="en-US" sz="800" dirty="0" smtClean="0"/>
              <a:t>Next, You need to setup ~reports address so, your name will appear on your reports. Make it unique. Suggest: enter your name.</a:t>
            </a:r>
          </a:p>
          <a:p>
            <a:pPr eaLnBrk="1" hangingPunct="1"/>
            <a:r>
              <a:rPr lang="en-US" sz="800" dirty="0" smtClean="0"/>
              <a:t>No need to enter address for ~screens. It doesn’t work for Desktop2.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First, create company address</a:t>
            </a:r>
          </a:p>
          <a:p>
            <a:pPr eaLnBrk="1" hangingPunct="1"/>
            <a:endParaRPr lang="en-US" sz="800" dirty="0" smtClean="0"/>
          </a:p>
          <a:p>
            <a:pPr eaLnBrk="1" hangingPunct="1"/>
            <a:r>
              <a:rPr lang="en-US" sz="800" dirty="0" smtClean="0"/>
              <a:t>2.12 Company Address Maintenance</a:t>
            </a:r>
          </a:p>
          <a:p>
            <a:pPr eaLnBrk="1" hangingPunct="1"/>
            <a:r>
              <a:rPr lang="en-US" sz="800" dirty="0" smtClean="0"/>
              <a:t>Fields to populate: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2E7EE8-C070-4930-9DD8-79E262469A75}" type="slidenum">
              <a:rPr lang="en-US" smtClean="0"/>
              <a:pPr/>
              <a:t>61</a:t>
            </a:fld>
            <a:endParaRPr lang="en-US" smtClean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3C5835-FDEF-4ABE-BB2E-D620EE37466A}" type="slidenum">
              <a:rPr lang="en-US" smtClean="0"/>
              <a:pPr/>
              <a:t>65</a:t>
            </a:fld>
            <a:endParaRPr lang="en-US" smtClean="0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6301" y="4403211"/>
            <a:ext cx="6052398" cy="440479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EECA77-8D3E-49C5-8547-09BDAD40343B}" type="slidenum">
              <a:rPr lang="en-US" smtClean="0"/>
              <a:pPr/>
              <a:t>68</a:t>
            </a:fld>
            <a:endParaRPr lang="en-US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D32F82-C748-4158-A902-F3713A4C3357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2BC5BE-B18D-4510-A452-4C765E49BA4C}" type="slidenum">
              <a:rPr lang="en-US" smtClean="0"/>
              <a:pPr/>
              <a:t>70</a:t>
            </a:fld>
            <a:endParaRPr lang="en-US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97BA93-2A27-4545-A376-0850AC1009F9}" type="slidenum">
              <a:rPr lang="en-US" smtClean="0"/>
              <a:pPr/>
              <a:t>71</a:t>
            </a:fld>
            <a:endParaRPr lang="en-US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2DE683-FC9E-42D4-A1C3-076AF878F846}" type="slidenum">
              <a:rPr lang="en-US" smtClean="0"/>
              <a:pPr/>
              <a:t>78</a:t>
            </a:fld>
            <a:endParaRPr lang="en-US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B80D6B-4369-4326-942B-C1ED263B3402}" type="slidenum">
              <a:rPr lang="en-US" smtClean="0"/>
              <a:pPr/>
              <a:t>79</a:t>
            </a:fld>
            <a:endParaRPr lang="en-US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A45C73-5EAE-450D-8AB0-121C6A744C22}" type="slidenum">
              <a:rPr lang="en-US" smtClean="0"/>
              <a:pPr/>
              <a:t>81</a:t>
            </a:fld>
            <a:endParaRPr lang="en-US" smtClean="0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7BDC43-0AB9-46C8-86CC-C5AC191A6CA4}" type="slidenum">
              <a:rPr lang="en-US" smtClean="0"/>
              <a:pPr/>
              <a:t>84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85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A1AC5D-D92B-4272-83E0-E1F8C131717F}" type="slidenum">
              <a:rPr lang="en-US" smtClean="0"/>
              <a:pPr/>
              <a:t>89</a:t>
            </a:fld>
            <a:endParaRPr lang="en-US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810E33-4B35-4D78-9ABB-A8AE0AE1C723}" type="slidenum">
              <a:rPr lang="en-US" smtClean="0"/>
              <a:pPr/>
              <a:t>92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E42C61-347C-4275-B013-C646CB531149}" type="slidenum">
              <a:rPr lang="en-US" smtClean="0"/>
              <a:pPr/>
              <a:t>102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9502EE-96D7-4CC3-B744-1C4558D0AECE}" type="slidenum">
              <a:rPr lang="en-US" smtClean="0"/>
              <a:pPr/>
              <a:t>103</a:t>
            </a:fld>
            <a:endParaRPr lang="en-US" smtClean="0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2AFF21-6F69-48CC-B1F3-E05674B16CC8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724050-8AE3-49F2-B89F-C7F7869296DA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06CFAE-A850-4A6C-ABC0-A31AB6F25EAF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772D47-AFBE-4D2C-BF47-75E30C02FD77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3F4C40-0F1C-4261-95F5-9CC66C481928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230FE-EC31-4D3D-991F-01035628C6B4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8260" name="Text Box 4"/>
          <p:cNvSpPr txBox="1">
            <a:spLocks noChangeArrowheads="1"/>
          </p:cNvSpPr>
          <p:nvPr/>
        </p:nvSpPr>
        <p:spPr bwMode="auto">
          <a:xfrm>
            <a:off x="66675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826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08900" y="6648450"/>
            <a:ext cx="14351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2007-QS-SU-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wmf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1.pn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0.jpeg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60.jpeg"/><Relationship Id="rId5" Type="http://schemas.openxmlformats.org/officeDocument/2006/relationships/image" Target="../media/image7.wmf"/><Relationship Id="rId4" Type="http://schemas.openxmlformats.org/officeDocument/2006/relationships/image" Target="../media/image5.wmf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8"/>
          <p:cNvSpPr>
            <a:spLocks noChangeArrowheads="1"/>
          </p:cNvSpPr>
          <p:nvPr/>
        </p:nvSpPr>
        <p:spPr bwMode="auto">
          <a:xfrm>
            <a:off x="0" y="87313"/>
            <a:ext cx="9144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</a:pPr>
            <a:r>
              <a:rPr kumimoji="1" lang="en-US" b="1" dirty="0">
                <a:solidFill>
                  <a:schemeClr val="bg1"/>
                </a:solidFill>
                <a:latin typeface="Arial" charset="0"/>
              </a:rPr>
              <a:t>Set Up Entities, Sites, Locations</a:t>
            </a:r>
          </a:p>
        </p:txBody>
      </p:sp>
      <p:sp>
        <p:nvSpPr>
          <p:cNvPr id="3075" name="Rectangle 1098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385142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 Quick Start</a:t>
            </a:r>
          </a:p>
        </p:txBody>
      </p:sp>
      <p:sp>
        <p:nvSpPr>
          <p:cNvPr id="3076" name="Rectangle 1099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1702638"/>
            <a:ext cx="8229600" cy="446788"/>
          </a:xfrm>
        </p:spPr>
        <p:txBody>
          <a:bodyPr/>
          <a:lstStyle/>
          <a:p>
            <a:pPr eaLnBrk="1" hangingPunct="1"/>
            <a:r>
              <a:rPr lang="en-US" sz="2400" dirty="0" smtClean="0"/>
              <a:t>Set Up Domain, Entities, Sites, Locations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34893" y="2490879"/>
            <a:ext cx="2221255" cy="902491"/>
            <a:chOff x="467145" y="2426704"/>
            <a:chExt cx="2221255" cy="902491"/>
          </a:xfrm>
        </p:grpSpPr>
        <p:sp>
          <p:nvSpPr>
            <p:cNvPr id="7" name="Rectangle 6"/>
            <p:cNvSpPr/>
            <p:nvPr/>
          </p:nvSpPr>
          <p:spPr>
            <a:xfrm>
              <a:off x="467145" y="2426704"/>
              <a:ext cx="1994457" cy="26468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Updated October 2013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487605" y="3089129"/>
              <a:ext cx="2200795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algn="l"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Maintained by biw@qad.com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229600" cy="5173133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120000"/>
              </a:lnSpc>
            </a:pPr>
            <a:r>
              <a:rPr lang="en-US" sz="2400" b="1" dirty="0" smtClean="0"/>
              <a:t>Official Layer </a:t>
            </a:r>
            <a:r>
              <a:rPr lang="en-US" sz="2400" dirty="0" smtClean="0"/>
              <a:t>(primary )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For daily transactions and statutory reporting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Required layer 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Only one Official layer </a:t>
            </a:r>
          </a:p>
          <a:p>
            <a:pPr lvl="1" eaLnBrk="1" hangingPunct="1">
              <a:lnSpc>
                <a:spcPct val="120000"/>
              </a:lnSpc>
            </a:pPr>
            <a:endParaRPr lang="en-US" sz="2000" dirty="0" smtClean="0"/>
          </a:p>
          <a:p>
            <a:pPr>
              <a:lnSpc>
                <a:spcPct val="120000"/>
              </a:lnSpc>
            </a:pPr>
            <a:r>
              <a:rPr lang="en-US" sz="2400" b="1" dirty="0" smtClean="0"/>
              <a:t>Management Layers </a:t>
            </a:r>
            <a:r>
              <a:rPr lang="en-US" sz="2400" dirty="0" smtClean="0"/>
              <a:t>(secondary)</a:t>
            </a:r>
            <a:endParaRPr lang="en-US" sz="2400" b="1" dirty="0" smtClean="0"/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Additional transactions for management purposes</a:t>
            </a:r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To translate to a different set of accounting standards, GAAP adjustments, IFRS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Optional, may have none, one, or more layers </a:t>
            </a:r>
          </a:p>
          <a:p>
            <a:pPr lvl="1" eaLnBrk="1" hangingPunct="1">
              <a:lnSpc>
                <a:spcPct val="120000"/>
              </a:lnSpc>
            </a:pPr>
            <a:endParaRPr lang="en-US" sz="2000" dirty="0" smtClean="0"/>
          </a:p>
          <a:p>
            <a:pPr eaLnBrk="1" hangingPunct="1">
              <a:lnSpc>
                <a:spcPct val="120000"/>
              </a:lnSpc>
            </a:pPr>
            <a:r>
              <a:rPr lang="en-US" sz="2400" b="1" dirty="0" smtClean="0"/>
              <a:t>Transient Layers</a:t>
            </a:r>
            <a:r>
              <a:rPr lang="en-US" sz="2400" dirty="0" smtClean="0"/>
              <a:t> </a:t>
            </a:r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Create temporary postings</a:t>
            </a:r>
          </a:p>
          <a:p>
            <a:pPr lvl="1">
              <a:lnSpc>
                <a:spcPct val="120000"/>
              </a:lnSpc>
            </a:pPr>
            <a:r>
              <a:rPr lang="en-US" sz="2000" dirty="0" smtClean="0"/>
              <a:t>Useful for what-if simulations or prior to management approval</a:t>
            </a:r>
          </a:p>
          <a:p>
            <a:pPr lvl="1" eaLnBrk="1" hangingPunct="1">
              <a:lnSpc>
                <a:spcPct val="120000"/>
              </a:lnSpc>
            </a:pPr>
            <a:r>
              <a:rPr lang="en-US" sz="2000" dirty="0" smtClean="0"/>
              <a:t>Optional, may have none, one, or more layers </a:t>
            </a:r>
          </a:p>
          <a:p>
            <a:pPr eaLnBrk="1" hangingPunct="1">
              <a:lnSpc>
                <a:spcPct val="70000"/>
              </a:lnSpc>
            </a:pPr>
            <a:endParaRPr lang="en-US" sz="2400" dirty="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Three Accounting Layers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QS-SU-080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Cost in Current and GL Cost Sets</a:t>
            </a:r>
            <a:endParaRPr lang="en-US" dirty="0"/>
          </a:p>
        </p:txBody>
      </p:sp>
      <p:sp>
        <p:nvSpPr>
          <p:cNvPr id="1095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QS-SU-850</a:t>
            </a:r>
          </a:p>
        </p:txBody>
      </p:sp>
      <p:pic>
        <p:nvPicPr>
          <p:cNvPr id="109571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9738" y="787420"/>
            <a:ext cx="572452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3" name="Rectangle 9"/>
          <p:cNvSpPr>
            <a:spLocks noChangeArrowheads="1"/>
          </p:cNvSpPr>
          <p:nvPr/>
        </p:nvSpPr>
        <p:spPr bwMode="auto">
          <a:xfrm>
            <a:off x="1716088" y="2649558"/>
            <a:ext cx="4835525" cy="385762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9574" name="Rectangle 11"/>
          <p:cNvSpPr>
            <a:spLocks noChangeArrowheads="1"/>
          </p:cNvSpPr>
          <p:nvPr/>
        </p:nvSpPr>
        <p:spPr bwMode="auto">
          <a:xfrm>
            <a:off x="1716088" y="4192608"/>
            <a:ext cx="4835525" cy="385762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Cost Maintenance</a:t>
            </a:r>
          </a:p>
        </p:txBody>
      </p:sp>
      <p:sp>
        <p:nvSpPr>
          <p:cNvPr id="1105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QS-SU-851</a:t>
            </a:r>
          </a:p>
        </p:txBody>
      </p:sp>
      <p:pic>
        <p:nvPicPr>
          <p:cNvPr id="11059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" y="1600926"/>
            <a:ext cx="7970837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7" name="Rectangle 7"/>
          <p:cNvSpPr>
            <a:spLocks noChangeArrowheads="1"/>
          </p:cNvSpPr>
          <p:nvPr/>
        </p:nvSpPr>
        <p:spPr bwMode="auto">
          <a:xfrm>
            <a:off x="622300" y="3232876"/>
            <a:ext cx="2290763" cy="45243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1126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QS-SU-870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616369" y="1312040"/>
            <a:ext cx="5913438" cy="4399191"/>
            <a:chOff x="1644650" y="1538288"/>
            <a:chExt cx="5913438" cy="4399191"/>
          </a:xfrm>
        </p:grpSpPr>
        <p:sp>
          <p:nvSpPr>
            <p:cNvPr id="385027" name="Rectangle 3"/>
            <p:cNvSpPr>
              <a:spLocks noChangeArrowheads="1"/>
            </p:cNvSpPr>
            <p:nvPr/>
          </p:nvSpPr>
          <p:spPr bwMode="auto">
            <a:xfrm>
              <a:off x="1838325" y="1765300"/>
              <a:ext cx="2487613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2645" name="Rectangle 4"/>
            <p:cNvSpPr>
              <a:spLocks noChangeArrowheads="1"/>
            </p:cNvSpPr>
            <p:nvPr/>
          </p:nvSpPr>
          <p:spPr bwMode="auto">
            <a:xfrm>
              <a:off x="1865313" y="1862138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808080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385029" name="Rectangle 5"/>
            <p:cNvSpPr>
              <a:spLocks noChangeArrowheads="1"/>
            </p:cNvSpPr>
            <p:nvPr/>
          </p:nvSpPr>
          <p:spPr bwMode="auto">
            <a:xfrm>
              <a:off x="4775200" y="1765300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112647" name="Rectangle 6"/>
            <p:cNvSpPr>
              <a:spLocks noChangeArrowheads="1"/>
            </p:cNvSpPr>
            <p:nvPr/>
          </p:nvSpPr>
          <p:spPr bwMode="auto">
            <a:xfrm>
              <a:off x="5169929" y="1862138"/>
              <a:ext cx="1756892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112648" name="AutoShape 7"/>
            <p:cNvSpPr>
              <a:spLocks noChangeArrowheads="1"/>
            </p:cNvSpPr>
            <p:nvPr/>
          </p:nvSpPr>
          <p:spPr bwMode="auto">
            <a:xfrm>
              <a:off x="4186238" y="2254250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649" name="Text Box 8"/>
            <p:cNvSpPr txBox="1">
              <a:spLocks noChangeArrowheads="1"/>
            </p:cNvSpPr>
            <p:nvPr/>
          </p:nvSpPr>
          <p:spPr bwMode="auto">
            <a:xfrm>
              <a:off x="4568825" y="3582988"/>
              <a:ext cx="2989263" cy="181588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Routing cost roll-up</a:t>
              </a:r>
              <a:br>
                <a:rPr lang="en-US" sz="1400" b="1" dirty="0">
                  <a:latin typeface="+mj-lt"/>
                </a:rPr>
              </a:br>
              <a:r>
                <a:rPr lang="en-US" sz="1400" b="1" i="1" dirty="0">
                  <a:latin typeface="+mj-lt"/>
                </a:rPr>
                <a:t>	</a:t>
              </a:r>
              <a:r>
                <a:rPr lang="en-US" sz="1400" i="1" dirty="0">
                  <a:latin typeface="+mj-lt"/>
                </a:rPr>
                <a:t>Routing Cost Roll-Up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structure cost roll-up</a:t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Product Structure Cost Roll-Up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Copy Current cost set to GL </a:t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Current Cost Set Move to GL </a:t>
              </a:r>
              <a:r>
                <a:rPr lang="en-US" sz="1400" i="1" dirty="0" smtClean="0">
                  <a:latin typeface="+mj-lt"/>
                </a:rPr>
                <a:t>	Set</a:t>
              </a:r>
              <a:endParaRPr lang="en-US" sz="1400" i="1" dirty="0">
                <a:latin typeface="+mj-lt"/>
              </a:endParaRPr>
            </a:p>
          </p:txBody>
        </p:sp>
        <p:sp>
          <p:nvSpPr>
            <p:cNvPr id="112650" name="Oval 10"/>
            <p:cNvSpPr>
              <a:spLocks noChangeArrowheads="1"/>
            </p:cNvSpPr>
            <p:nvPr/>
          </p:nvSpPr>
          <p:spPr bwMode="auto">
            <a:xfrm>
              <a:off x="4559300" y="1538288"/>
              <a:ext cx="477838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  <a:endParaRPr lang="en-US" sz="1800">
                <a:latin typeface="+mj-lt"/>
              </a:endParaRPr>
            </a:p>
          </p:txBody>
        </p:sp>
        <p:sp>
          <p:nvSpPr>
            <p:cNvPr id="112651" name="Oval 13"/>
            <p:cNvSpPr>
              <a:spLocks noChangeArrowheads="1"/>
            </p:cNvSpPr>
            <p:nvPr/>
          </p:nvSpPr>
          <p:spPr bwMode="auto">
            <a:xfrm>
              <a:off x="1644650" y="1538288"/>
              <a:ext cx="477838" cy="477837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  <a:endParaRPr lang="en-US" sz="1800">
                <a:latin typeface="+mj-lt"/>
              </a:endParaRPr>
            </a:p>
          </p:txBody>
        </p:sp>
        <p:pic>
          <p:nvPicPr>
            <p:cNvPr id="112652" name="Picture 15" descr="j025008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95925" y="2159000"/>
              <a:ext cx="1208088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653" name="Picture 16" descr="BD05161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41588" y="2227263"/>
              <a:ext cx="1119187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654" name="Text Box 17"/>
            <p:cNvSpPr txBox="1">
              <a:spLocks noChangeArrowheads="1"/>
            </p:cNvSpPr>
            <p:nvPr/>
          </p:nvSpPr>
          <p:spPr bwMode="auto">
            <a:xfrm>
              <a:off x="1775195" y="3582988"/>
              <a:ext cx="2770496" cy="235449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Shop calendar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Calendar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i="1" dirty="0">
                  <a:solidFill>
                    <a:srgbClr val="808080"/>
                  </a:solidFill>
                  <a:latin typeface="+mj-lt"/>
                </a:rPr>
                <a:t>Departments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 </a:t>
              </a:r>
              <a:br>
                <a:rPr lang="en-US" sz="1400" i="1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Department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Work Center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	</a:t>
              </a:r>
              <a:br>
                <a:rPr lang="en-US" sz="1400" dirty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Work Center 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	Maintenance</a:t>
              </a:r>
              <a:endParaRPr lang="en-US" sz="1400" i="1" dirty="0">
                <a:solidFill>
                  <a:srgbClr val="808080"/>
                </a:solidFill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b="1" dirty="0">
                  <a:solidFill>
                    <a:srgbClr val="808080"/>
                  </a:solidFill>
                  <a:latin typeface="+mj-lt"/>
                </a:rPr>
                <a:t>Routings</a:t>
              </a:r>
              <a:r>
                <a:rPr lang="en-US" sz="1400" dirty="0">
                  <a:solidFill>
                    <a:srgbClr val="808080"/>
                  </a:solidFill>
                  <a:latin typeface="+mj-lt"/>
                </a:rPr>
                <a:t> 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	</a:t>
              </a: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/>
              </a:r>
              <a:br>
                <a:rPr lang="en-US" sz="1400" i="1" dirty="0" smtClean="0">
                  <a:solidFill>
                    <a:srgbClr val="808080"/>
                  </a:solidFill>
                  <a:latin typeface="+mj-lt"/>
                </a:rPr>
              </a:br>
              <a:r>
                <a:rPr lang="en-US" sz="1400" i="1" dirty="0" smtClean="0">
                  <a:solidFill>
                    <a:srgbClr val="808080"/>
                  </a:solidFill>
                  <a:latin typeface="+mj-lt"/>
                </a:rPr>
                <a:t>   Routing </a:t>
              </a:r>
              <a:r>
                <a:rPr lang="en-US" sz="1400" i="1" dirty="0">
                  <a:solidFill>
                    <a:srgbClr val="808080"/>
                  </a:solidFill>
                  <a:latin typeface="+mj-lt"/>
                </a:rPr>
                <a:t>Maintenance</a:t>
              </a:r>
            </a:p>
          </p:txBody>
        </p:sp>
      </p:grp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5</a:t>
            </a:r>
            <a:endParaRPr lang="en-US" dirty="0"/>
          </a:p>
        </p:txBody>
      </p:sp>
      <p:sp>
        <p:nvSpPr>
          <p:cNvPr id="1136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QS-SU-880</a:t>
            </a:r>
          </a:p>
        </p:txBody>
      </p:sp>
      <p:pic>
        <p:nvPicPr>
          <p:cNvPr id="113668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Layers and Reporting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QS-SU-238</a:t>
            </a:r>
          </a:p>
        </p:txBody>
      </p:sp>
      <p:pic>
        <p:nvPicPr>
          <p:cNvPr id="34820" name="Picture 5" descr="accounting_layers_and_reporting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2117" y="1709679"/>
            <a:ext cx="43815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Transaction currency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The currency the transaction is recorded in. </a:t>
            </a:r>
          </a:p>
          <a:p>
            <a:pPr eaLnBrk="1" hangingPunct="1"/>
            <a:r>
              <a:rPr lang="en-US" b="1" dirty="0" smtClean="0"/>
              <a:t>Base currency</a:t>
            </a:r>
            <a:endParaRPr lang="en-US" dirty="0" smtClean="0"/>
          </a:p>
          <a:p>
            <a:pPr lvl="1"/>
            <a:r>
              <a:rPr lang="en-US" dirty="0" smtClean="0"/>
              <a:t>The currency of the entity in which the transaction is recorded. </a:t>
            </a:r>
          </a:p>
          <a:p>
            <a:pPr eaLnBrk="1" hangingPunct="1"/>
            <a:r>
              <a:rPr lang="en-US" b="1" dirty="0" smtClean="0"/>
              <a:t>Management currency</a:t>
            </a:r>
            <a:endParaRPr lang="en-US" dirty="0" smtClean="0"/>
          </a:p>
          <a:p>
            <a:pPr lvl="1"/>
            <a:r>
              <a:rPr lang="en-US" dirty="0" smtClean="0"/>
              <a:t>The currency used for corporate-wide management reporting. 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Dual Base Currency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QS-SU-090</a:t>
            </a:r>
          </a:p>
        </p:txBody>
      </p:sp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875" y="4567238"/>
            <a:ext cx="8580438" cy="1481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A US company in Mexico</a:t>
            </a:r>
          </a:p>
          <a:p>
            <a:pPr lvl="1"/>
            <a:r>
              <a:rPr lang="en-US" dirty="0" smtClean="0"/>
              <a:t>Keeps its accounting records in USD</a:t>
            </a:r>
          </a:p>
          <a:p>
            <a:pPr lvl="1"/>
            <a:r>
              <a:rPr lang="en-US" dirty="0" smtClean="0"/>
              <a:t>Submits reports to the Mexican government in MXN</a:t>
            </a:r>
          </a:p>
          <a:p>
            <a:pPr lvl="1"/>
            <a:r>
              <a:rPr lang="en-US" dirty="0" smtClean="0"/>
              <a:t>Receives a supplier invoice from a UK supplier in GBP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Currency Example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dirty="0" smtClean="0"/>
              <a:t>QS-SU-095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243953" y="3811120"/>
            <a:ext cx="6650037" cy="1865313"/>
            <a:chOff x="188913" y="3911600"/>
            <a:chExt cx="6650037" cy="1865313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1747838" y="4527550"/>
              <a:ext cx="5091112" cy="5683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747838" y="5094288"/>
              <a:ext cx="5091112" cy="5683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1743075" y="3954463"/>
              <a:ext cx="5091113" cy="5683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8" name="Picture 7" descr="GBP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22313" y="3911600"/>
              <a:ext cx="1006475" cy="601663"/>
            </a:xfrm>
            <a:prstGeom prst="rect">
              <a:avLst/>
            </a:prstGeom>
            <a:noFill/>
          </p:spPr>
        </p:pic>
        <p:pic>
          <p:nvPicPr>
            <p:cNvPr id="9" name="Picture 8" descr="dollar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5588" y="4498975"/>
              <a:ext cx="1477962" cy="609600"/>
            </a:xfrm>
            <a:prstGeom prst="rect">
              <a:avLst/>
            </a:prstGeom>
            <a:noFill/>
          </p:spPr>
        </p:pic>
        <p:pic>
          <p:nvPicPr>
            <p:cNvPr id="10" name="Picture 12" descr="Mexican_Pes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8913" y="5119688"/>
              <a:ext cx="1543050" cy="657225"/>
            </a:xfrm>
            <a:prstGeom prst="rect">
              <a:avLst/>
            </a:prstGeom>
            <a:noFill/>
          </p:spPr>
        </p:pic>
      </p:grpSp>
      <p:sp>
        <p:nvSpPr>
          <p:cNvPr id="12" name="TextBox 11"/>
          <p:cNvSpPr txBox="1"/>
          <p:nvPr/>
        </p:nvSpPr>
        <p:spPr>
          <a:xfrm>
            <a:off x="2802878" y="4010025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Transaction Currency  = GBP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802878" y="4531757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Base Currency             = USD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802878" y="5053489"/>
            <a:ext cx="509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/>
              <a:t>Statutory Currency      = MXN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Security Setup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QS-SU-100</a:t>
            </a:r>
          </a:p>
        </p:txBody>
      </p:sp>
      <p:pic>
        <p:nvPicPr>
          <p:cNvPr id="389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00" y="1708150"/>
            <a:ext cx="4064000" cy="3659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/>
            <a:r>
              <a:rPr lang="en-US" altLang="zh-CN" smtClean="0">
                <a:ea typeface="宋体" pitchFamily="2" charset="-122"/>
              </a:rPr>
              <a:t>Set up role</a:t>
            </a:r>
          </a:p>
          <a:p>
            <a:pPr marL="533400" indent="-533400" eaLnBrk="1" hangingPunct="1"/>
            <a:r>
              <a:rPr lang="en-US" altLang="zh-CN" smtClean="0">
                <a:ea typeface="宋体" pitchFamily="2" charset="-122"/>
              </a:rPr>
              <a:t>Add permissions to the role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609600" indent="-609600" eaLnBrk="1" hangingPunct="1"/>
            <a:r>
              <a:rPr lang="en-US" altLang="zh-CN" dirty="0" smtClean="0">
                <a:ea typeface="宋体" pitchFamily="2" charset="-122"/>
              </a:rPr>
              <a:t>Set Up Roles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QS—SU-102</a:t>
            </a:r>
          </a:p>
        </p:txBody>
      </p:sp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00" y="2084388"/>
            <a:ext cx="5146675" cy="2735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994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7988" y="2263775"/>
            <a:ext cx="4772025" cy="3733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 Up Users 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QS-SU-103</a:t>
            </a:r>
          </a:p>
        </p:txBody>
      </p:sp>
      <p:pic>
        <p:nvPicPr>
          <p:cNvPr id="3994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072680"/>
            <a:ext cx="731361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 Up User Access 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QS-SU-104</a:t>
            </a:r>
          </a:p>
        </p:txBody>
      </p:sp>
      <p:pic>
        <p:nvPicPr>
          <p:cNvPr id="4096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313" y="1958407"/>
            <a:ext cx="7951787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Link It All Together 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QS-SU-105</a:t>
            </a:r>
          </a:p>
        </p:txBody>
      </p:sp>
      <p:pic>
        <p:nvPicPr>
          <p:cNvPr id="4198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30014"/>
            <a:ext cx="7808913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812800" y="2082800"/>
            <a:ext cx="4650740" cy="6350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7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Entities</a:t>
            </a:r>
            <a:endParaRPr lang="en-US" dirty="0"/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QS-SU-110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906463" y="1134828"/>
            <a:ext cx="7312025" cy="4746625"/>
            <a:chOff x="906463" y="1417638"/>
            <a:chExt cx="7312025" cy="4746625"/>
          </a:xfrm>
        </p:grpSpPr>
        <p:sp>
          <p:nvSpPr>
            <p:cNvPr id="120912" name="Rectangle 80"/>
            <p:cNvSpPr>
              <a:spLocks noChangeArrowheads="1"/>
            </p:cNvSpPr>
            <p:nvPr/>
          </p:nvSpPr>
          <p:spPr bwMode="auto">
            <a:xfrm>
              <a:off x="4570413" y="1827213"/>
              <a:ext cx="3644900" cy="17653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 dirty="0">
                  <a:latin typeface="+mj-lt"/>
                </a:rPr>
                <a:t>An </a:t>
              </a:r>
              <a:r>
                <a:rPr lang="en-US" sz="2000" b="1" dirty="0">
                  <a:latin typeface="+mj-lt"/>
                </a:rPr>
                <a:t>Entity</a:t>
              </a:r>
              <a:r>
                <a:rPr lang="en-US" sz="2000" dirty="0">
                  <a:latin typeface="+mj-lt"/>
                </a:rPr>
                <a:t> is a business unit with financial reporting responsibility</a:t>
              </a:r>
            </a:p>
            <a:p>
              <a:pPr marL="228600" indent="-228600" eaLnBrk="0" hangingPunct="0">
                <a:spcBef>
                  <a:spcPct val="50000"/>
                </a:spcBef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 dirty="0">
                  <a:latin typeface="+mj-lt"/>
                </a:rPr>
                <a:t>An Entity may have as many </a:t>
              </a:r>
              <a:r>
                <a:rPr lang="en-US" sz="2000" b="1" dirty="0">
                  <a:latin typeface="+mj-lt"/>
                </a:rPr>
                <a:t>Sites</a:t>
              </a:r>
              <a:r>
                <a:rPr lang="en-US" sz="2000" dirty="0">
                  <a:latin typeface="+mj-lt"/>
                </a:rPr>
                <a:t> as needed</a:t>
              </a:r>
            </a:p>
          </p:txBody>
        </p:sp>
        <p:sp>
          <p:nvSpPr>
            <p:cNvPr id="15365" name="Rectangle 82"/>
            <p:cNvSpPr>
              <a:spLocks noChangeArrowheads="1"/>
            </p:cNvSpPr>
            <p:nvPr/>
          </p:nvSpPr>
          <p:spPr bwMode="auto">
            <a:xfrm>
              <a:off x="906463" y="4106863"/>
              <a:ext cx="7312025" cy="2057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66" name="Rectangle 83"/>
            <p:cNvSpPr>
              <a:spLocks noChangeArrowheads="1"/>
            </p:cNvSpPr>
            <p:nvPr/>
          </p:nvSpPr>
          <p:spPr bwMode="auto">
            <a:xfrm>
              <a:off x="1184462" y="3902075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200</a:t>
              </a:r>
            </a:p>
          </p:txBody>
        </p:sp>
        <p:grpSp>
          <p:nvGrpSpPr>
            <p:cNvPr id="15367" name="Group 84"/>
            <p:cNvGrpSpPr>
              <a:grpSpLocks/>
            </p:cNvGrpSpPr>
            <p:nvPr/>
          </p:nvGrpSpPr>
          <p:grpSpPr bwMode="auto">
            <a:xfrm>
              <a:off x="5027613" y="4445000"/>
              <a:ext cx="2735262" cy="790575"/>
              <a:chOff x="2636" y="3075"/>
              <a:chExt cx="1723" cy="498"/>
            </a:xfrm>
          </p:grpSpPr>
          <p:sp>
            <p:nvSpPr>
              <p:cNvPr id="15417" name="Freeform 85"/>
              <p:cNvSpPr>
                <a:spLocks/>
              </p:cNvSpPr>
              <p:nvPr/>
            </p:nvSpPr>
            <p:spPr bwMode="auto">
              <a:xfrm>
                <a:off x="3624" y="3297"/>
                <a:ext cx="735" cy="260"/>
              </a:xfrm>
              <a:custGeom>
                <a:avLst/>
                <a:gdLst>
                  <a:gd name="T0" fmla="*/ 0 w 735"/>
                  <a:gd name="T1" fmla="*/ 259 h 260"/>
                  <a:gd name="T2" fmla="*/ 142 w 735"/>
                  <a:gd name="T3" fmla="*/ 24 h 260"/>
                  <a:gd name="T4" fmla="*/ 734 w 735"/>
                  <a:gd name="T5" fmla="*/ 0 h 260"/>
                  <a:gd name="T6" fmla="*/ 734 w 735"/>
                  <a:gd name="T7" fmla="*/ 103 h 260"/>
                  <a:gd name="T8" fmla="*/ 117 w 735"/>
                  <a:gd name="T9" fmla="*/ 259 h 260"/>
                  <a:gd name="T10" fmla="*/ 0 w 735"/>
                  <a:gd name="T11" fmla="*/ 259 h 2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5"/>
                  <a:gd name="T19" fmla="*/ 0 h 260"/>
                  <a:gd name="T20" fmla="*/ 735 w 735"/>
                  <a:gd name="T21" fmla="*/ 260 h 2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5" h="260">
                    <a:moveTo>
                      <a:pt x="0" y="259"/>
                    </a:moveTo>
                    <a:lnTo>
                      <a:pt x="142" y="24"/>
                    </a:lnTo>
                    <a:lnTo>
                      <a:pt x="734" y="0"/>
                    </a:lnTo>
                    <a:lnTo>
                      <a:pt x="734" y="103"/>
                    </a:lnTo>
                    <a:lnTo>
                      <a:pt x="117" y="259"/>
                    </a:lnTo>
                    <a:lnTo>
                      <a:pt x="0" y="259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18" name="AutoShape 86"/>
              <p:cNvSpPr>
                <a:spLocks noChangeArrowheads="1"/>
              </p:cNvSpPr>
              <p:nvPr/>
            </p:nvSpPr>
            <p:spPr bwMode="auto">
              <a:xfrm>
                <a:off x="2640" y="3079"/>
                <a:ext cx="1174" cy="484"/>
              </a:xfrm>
              <a:prstGeom prst="cube">
                <a:avLst>
                  <a:gd name="adj" fmla="val 24995"/>
                </a:avLst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19" name="Freeform 87" descr="Dark vertical"/>
              <p:cNvSpPr>
                <a:spLocks/>
              </p:cNvSpPr>
              <p:nvPr/>
            </p:nvSpPr>
            <p:spPr bwMode="auto">
              <a:xfrm>
                <a:off x="2636" y="3199"/>
                <a:ext cx="1063" cy="374"/>
              </a:xfrm>
              <a:custGeom>
                <a:avLst/>
                <a:gdLst>
                  <a:gd name="T0" fmla="*/ 0 w 1063"/>
                  <a:gd name="T1" fmla="*/ 370 h 374"/>
                  <a:gd name="T2" fmla="*/ 0 w 1063"/>
                  <a:gd name="T3" fmla="*/ 0 h 374"/>
                  <a:gd name="T4" fmla="*/ 1062 w 1063"/>
                  <a:gd name="T5" fmla="*/ 0 h 374"/>
                  <a:gd name="T6" fmla="*/ 1062 w 1063"/>
                  <a:gd name="T7" fmla="*/ 373 h 374"/>
                  <a:gd name="T8" fmla="*/ 0 w 1063"/>
                  <a:gd name="T9" fmla="*/ 370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3"/>
                  <a:gd name="T16" fmla="*/ 0 h 374"/>
                  <a:gd name="T17" fmla="*/ 1063 w 1063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3" h="374">
                    <a:moveTo>
                      <a:pt x="0" y="370"/>
                    </a:moveTo>
                    <a:lnTo>
                      <a:pt x="0" y="0"/>
                    </a:lnTo>
                    <a:lnTo>
                      <a:pt x="1062" y="0"/>
                    </a:lnTo>
                    <a:lnTo>
                      <a:pt x="1062" y="373"/>
                    </a:lnTo>
                    <a:lnTo>
                      <a:pt x="0" y="370"/>
                    </a:lnTo>
                  </a:path>
                </a:pathLst>
              </a:custGeom>
              <a:pattFill prst="dkVert">
                <a:fgClr>
                  <a:srgbClr val="BAB7A4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0" name="Freeform 88" descr="Narrow vertical"/>
              <p:cNvSpPr>
                <a:spLocks/>
              </p:cNvSpPr>
              <p:nvPr/>
            </p:nvSpPr>
            <p:spPr bwMode="auto">
              <a:xfrm>
                <a:off x="3698" y="3075"/>
                <a:ext cx="122" cy="498"/>
              </a:xfrm>
              <a:custGeom>
                <a:avLst/>
                <a:gdLst>
                  <a:gd name="T0" fmla="*/ 0 w 122"/>
                  <a:gd name="T1" fmla="*/ 121 h 498"/>
                  <a:gd name="T2" fmla="*/ 0 w 122"/>
                  <a:gd name="T3" fmla="*/ 497 h 498"/>
                  <a:gd name="T4" fmla="*/ 121 w 122"/>
                  <a:gd name="T5" fmla="*/ 373 h 498"/>
                  <a:gd name="T6" fmla="*/ 121 w 122"/>
                  <a:gd name="T7" fmla="*/ 0 h 498"/>
                  <a:gd name="T8" fmla="*/ 0 w 122"/>
                  <a:gd name="T9" fmla="*/ 121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498"/>
                  <a:gd name="T17" fmla="*/ 122 w 122"/>
                  <a:gd name="T18" fmla="*/ 498 h 4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498">
                    <a:moveTo>
                      <a:pt x="0" y="121"/>
                    </a:moveTo>
                    <a:lnTo>
                      <a:pt x="0" y="497"/>
                    </a:lnTo>
                    <a:lnTo>
                      <a:pt x="121" y="373"/>
                    </a:lnTo>
                    <a:lnTo>
                      <a:pt x="121" y="0"/>
                    </a:lnTo>
                    <a:lnTo>
                      <a:pt x="0" y="121"/>
                    </a:lnTo>
                  </a:path>
                </a:pathLst>
              </a:custGeom>
              <a:pattFill prst="narVert">
                <a:fgClr>
                  <a:srgbClr val="948E71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1" name="AutoShape 89"/>
              <p:cNvSpPr>
                <a:spLocks noChangeArrowheads="1"/>
              </p:cNvSpPr>
              <p:nvPr/>
            </p:nvSpPr>
            <p:spPr bwMode="auto">
              <a:xfrm>
                <a:off x="2892" y="3264"/>
                <a:ext cx="536" cy="297"/>
              </a:xfrm>
              <a:prstGeom prst="roundRect">
                <a:avLst>
                  <a:gd name="adj" fmla="val 12495"/>
                </a:avLst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2" name="AutoShape 90"/>
              <p:cNvSpPr>
                <a:spLocks noChangeArrowheads="1"/>
              </p:cNvSpPr>
              <p:nvPr/>
            </p:nvSpPr>
            <p:spPr bwMode="auto">
              <a:xfrm>
                <a:off x="2922" y="3295"/>
                <a:ext cx="476" cy="268"/>
              </a:xfrm>
              <a:prstGeom prst="roundRect">
                <a:avLst>
                  <a:gd name="adj" fmla="val 12495"/>
                </a:avLst>
              </a:prstGeom>
              <a:solidFill>
                <a:srgbClr val="C3C7AD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3" name="Line 91"/>
              <p:cNvSpPr>
                <a:spLocks noChangeShapeType="1"/>
              </p:cNvSpPr>
              <p:nvPr/>
            </p:nvSpPr>
            <p:spPr bwMode="auto">
              <a:xfrm>
                <a:off x="3157" y="3301"/>
                <a:ext cx="0" cy="2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4" name="Oval 92"/>
              <p:cNvSpPr>
                <a:spLocks noChangeArrowheads="1"/>
              </p:cNvSpPr>
              <p:nvPr/>
            </p:nvSpPr>
            <p:spPr bwMode="auto">
              <a:xfrm>
                <a:off x="2965" y="3349"/>
                <a:ext cx="129" cy="57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5" name="Oval 93"/>
              <p:cNvSpPr>
                <a:spLocks noChangeArrowheads="1"/>
              </p:cNvSpPr>
              <p:nvPr/>
            </p:nvSpPr>
            <p:spPr bwMode="auto">
              <a:xfrm>
                <a:off x="3199" y="3353"/>
                <a:ext cx="129" cy="55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6" name="Rectangle 94"/>
              <p:cNvSpPr>
                <a:spLocks noChangeArrowheads="1"/>
              </p:cNvSpPr>
              <p:nvPr/>
            </p:nvSpPr>
            <p:spPr bwMode="auto">
              <a:xfrm>
                <a:off x="2692" y="3433"/>
                <a:ext cx="73" cy="131"/>
              </a:xfrm>
              <a:prstGeom prst="rect">
                <a:avLst/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7" name="Freeform 95"/>
              <p:cNvSpPr>
                <a:spLocks/>
              </p:cNvSpPr>
              <p:nvPr/>
            </p:nvSpPr>
            <p:spPr bwMode="auto">
              <a:xfrm>
                <a:off x="3734" y="3178"/>
                <a:ext cx="60" cy="360"/>
              </a:xfrm>
              <a:custGeom>
                <a:avLst/>
                <a:gdLst>
                  <a:gd name="T0" fmla="*/ 0 w 60"/>
                  <a:gd name="T1" fmla="*/ 359 h 360"/>
                  <a:gd name="T2" fmla="*/ 0 w 60"/>
                  <a:gd name="T3" fmla="*/ 59 h 360"/>
                  <a:gd name="T4" fmla="*/ 59 w 60"/>
                  <a:gd name="T5" fmla="*/ 0 h 360"/>
                  <a:gd name="T6" fmla="*/ 59 w 60"/>
                  <a:gd name="T7" fmla="*/ 297 h 360"/>
                  <a:gd name="T8" fmla="*/ 0 w 60"/>
                  <a:gd name="T9" fmla="*/ 359 h 3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60"/>
                  <a:gd name="T17" fmla="*/ 60 w 60"/>
                  <a:gd name="T18" fmla="*/ 360 h 3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60">
                    <a:moveTo>
                      <a:pt x="0" y="359"/>
                    </a:moveTo>
                    <a:lnTo>
                      <a:pt x="0" y="59"/>
                    </a:lnTo>
                    <a:lnTo>
                      <a:pt x="59" y="0"/>
                    </a:lnTo>
                    <a:lnTo>
                      <a:pt x="59" y="297"/>
                    </a:lnTo>
                    <a:lnTo>
                      <a:pt x="0" y="359"/>
                    </a:lnTo>
                  </a:path>
                </a:pathLst>
              </a:custGeom>
              <a:solidFill>
                <a:srgbClr val="B5C5CF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8" name="AutoShape 96"/>
              <p:cNvSpPr>
                <a:spLocks noChangeArrowheads="1"/>
              </p:cNvSpPr>
              <p:nvPr/>
            </p:nvSpPr>
            <p:spPr bwMode="auto">
              <a:xfrm>
                <a:off x="3946" y="3420"/>
                <a:ext cx="82" cy="34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29" name="AutoShape 97"/>
              <p:cNvSpPr>
                <a:spLocks noChangeArrowheads="1"/>
              </p:cNvSpPr>
              <p:nvPr/>
            </p:nvSpPr>
            <p:spPr bwMode="auto">
              <a:xfrm>
                <a:off x="3946" y="3395"/>
                <a:ext cx="82" cy="31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0" name="AutoShape 98"/>
              <p:cNvSpPr>
                <a:spLocks noChangeArrowheads="1"/>
              </p:cNvSpPr>
              <p:nvPr/>
            </p:nvSpPr>
            <p:spPr bwMode="auto">
              <a:xfrm>
                <a:off x="3943" y="3367"/>
                <a:ext cx="85" cy="29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31" name="AutoShape 99"/>
              <p:cNvSpPr>
                <a:spLocks noChangeArrowheads="1"/>
              </p:cNvSpPr>
              <p:nvPr/>
            </p:nvSpPr>
            <p:spPr bwMode="auto">
              <a:xfrm>
                <a:off x="3946" y="3338"/>
                <a:ext cx="82" cy="32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15432" name="Picture 100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745" y="3356"/>
                <a:ext cx="259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368" name="Group 101"/>
            <p:cNvGrpSpPr>
              <a:grpSpLocks/>
            </p:cNvGrpSpPr>
            <p:nvPr/>
          </p:nvGrpSpPr>
          <p:grpSpPr bwMode="auto">
            <a:xfrm>
              <a:off x="1493838" y="4473575"/>
              <a:ext cx="3011487" cy="760413"/>
              <a:chOff x="648" y="3057"/>
              <a:chExt cx="1897" cy="479"/>
            </a:xfrm>
          </p:grpSpPr>
          <p:grpSp>
            <p:nvGrpSpPr>
              <p:cNvPr id="15388" name="Group 102"/>
              <p:cNvGrpSpPr>
                <a:grpSpLocks/>
              </p:cNvGrpSpPr>
              <p:nvPr/>
            </p:nvGrpSpPr>
            <p:grpSpPr bwMode="auto">
              <a:xfrm>
                <a:off x="2322" y="3456"/>
                <a:ext cx="223" cy="73"/>
                <a:chOff x="2482" y="3131"/>
                <a:chExt cx="223" cy="73"/>
              </a:xfrm>
            </p:grpSpPr>
            <p:sp>
              <p:nvSpPr>
                <p:cNvPr id="15415" name="Freeform 103"/>
                <p:cNvSpPr>
                  <a:spLocks/>
                </p:cNvSpPr>
                <p:nvPr/>
              </p:nvSpPr>
              <p:spPr bwMode="auto">
                <a:xfrm>
                  <a:off x="2502" y="3133"/>
                  <a:ext cx="190" cy="50"/>
                </a:xfrm>
                <a:custGeom>
                  <a:avLst/>
                  <a:gdLst>
                    <a:gd name="T0" fmla="*/ 10 w 190"/>
                    <a:gd name="T1" fmla="*/ 0 h 50"/>
                    <a:gd name="T2" fmla="*/ 27 w 190"/>
                    <a:gd name="T3" fmla="*/ 0 h 50"/>
                    <a:gd name="T4" fmla="*/ 44 w 190"/>
                    <a:gd name="T5" fmla="*/ 0 h 50"/>
                    <a:gd name="T6" fmla="*/ 60 w 190"/>
                    <a:gd name="T7" fmla="*/ 0 h 50"/>
                    <a:gd name="T8" fmla="*/ 72 w 190"/>
                    <a:gd name="T9" fmla="*/ 0 h 50"/>
                    <a:gd name="T10" fmla="*/ 94 w 190"/>
                    <a:gd name="T11" fmla="*/ 0 h 50"/>
                    <a:gd name="T12" fmla="*/ 104 w 190"/>
                    <a:gd name="T13" fmla="*/ 0 h 50"/>
                    <a:gd name="T14" fmla="*/ 117 w 190"/>
                    <a:gd name="T15" fmla="*/ 0 h 50"/>
                    <a:gd name="T16" fmla="*/ 124 w 190"/>
                    <a:gd name="T17" fmla="*/ 0 h 50"/>
                    <a:gd name="T18" fmla="*/ 135 w 190"/>
                    <a:gd name="T19" fmla="*/ 0 h 50"/>
                    <a:gd name="T20" fmla="*/ 147 w 190"/>
                    <a:gd name="T21" fmla="*/ 0 h 50"/>
                    <a:gd name="T22" fmla="*/ 156 w 190"/>
                    <a:gd name="T23" fmla="*/ 0 h 50"/>
                    <a:gd name="T24" fmla="*/ 164 w 190"/>
                    <a:gd name="T25" fmla="*/ 0 h 50"/>
                    <a:gd name="T26" fmla="*/ 172 w 190"/>
                    <a:gd name="T27" fmla="*/ 0 h 50"/>
                    <a:gd name="T28" fmla="*/ 181 w 190"/>
                    <a:gd name="T29" fmla="*/ 0 h 50"/>
                    <a:gd name="T30" fmla="*/ 189 w 190"/>
                    <a:gd name="T31" fmla="*/ 0 h 50"/>
                    <a:gd name="T32" fmla="*/ 181 w 190"/>
                    <a:gd name="T33" fmla="*/ 6 h 50"/>
                    <a:gd name="T34" fmla="*/ 172 w 190"/>
                    <a:gd name="T35" fmla="*/ 10 h 50"/>
                    <a:gd name="T36" fmla="*/ 164 w 190"/>
                    <a:gd name="T37" fmla="*/ 13 h 50"/>
                    <a:gd name="T38" fmla="*/ 156 w 190"/>
                    <a:gd name="T39" fmla="*/ 15 h 50"/>
                    <a:gd name="T40" fmla="*/ 144 w 190"/>
                    <a:gd name="T41" fmla="*/ 21 h 50"/>
                    <a:gd name="T42" fmla="*/ 131 w 190"/>
                    <a:gd name="T43" fmla="*/ 23 h 50"/>
                    <a:gd name="T44" fmla="*/ 119 w 190"/>
                    <a:gd name="T45" fmla="*/ 26 h 50"/>
                    <a:gd name="T46" fmla="*/ 104 w 190"/>
                    <a:gd name="T47" fmla="*/ 31 h 50"/>
                    <a:gd name="T48" fmla="*/ 92 w 190"/>
                    <a:gd name="T49" fmla="*/ 34 h 50"/>
                    <a:gd name="T50" fmla="*/ 79 w 190"/>
                    <a:gd name="T51" fmla="*/ 36 h 50"/>
                    <a:gd name="T52" fmla="*/ 69 w 190"/>
                    <a:gd name="T53" fmla="*/ 39 h 50"/>
                    <a:gd name="T54" fmla="*/ 60 w 190"/>
                    <a:gd name="T55" fmla="*/ 39 h 50"/>
                    <a:gd name="T56" fmla="*/ 44 w 190"/>
                    <a:gd name="T57" fmla="*/ 39 h 50"/>
                    <a:gd name="T58" fmla="*/ 35 w 190"/>
                    <a:gd name="T59" fmla="*/ 41 h 50"/>
                    <a:gd name="T60" fmla="*/ 27 w 190"/>
                    <a:gd name="T61" fmla="*/ 44 h 50"/>
                    <a:gd name="T62" fmla="*/ 19 w 190"/>
                    <a:gd name="T63" fmla="*/ 47 h 50"/>
                    <a:gd name="T64" fmla="*/ 7 w 190"/>
                    <a:gd name="T65" fmla="*/ 49 h 50"/>
                    <a:gd name="T66" fmla="*/ 0 w 190"/>
                    <a:gd name="T67" fmla="*/ 41 h 50"/>
                    <a:gd name="T68" fmla="*/ 0 w 190"/>
                    <a:gd name="T69" fmla="*/ 31 h 50"/>
                    <a:gd name="T70" fmla="*/ 0 w 190"/>
                    <a:gd name="T71" fmla="*/ 23 h 50"/>
                    <a:gd name="T72" fmla="*/ 0 w 190"/>
                    <a:gd name="T73" fmla="*/ 15 h 50"/>
                    <a:gd name="T74" fmla="*/ 0 w 190"/>
                    <a:gd name="T75" fmla="*/ 6 h 50"/>
                    <a:gd name="T76" fmla="*/ 10 w 190"/>
                    <a:gd name="T77" fmla="*/ 0 h 50"/>
                    <a:gd name="T78" fmla="*/ 10 w 190"/>
                    <a:gd name="T79" fmla="*/ 0 h 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90"/>
                    <a:gd name="T121" fmla="*/ 0 h 50"/>
                    <a:gd name="T122" fmla="*/ 190 w 190"/>
                    <a:gd name="T123" fmla="*/ 50 h 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90" h="50">
                      <a:moveTo>
                        <a:pt x="10" y="0"/>
                      </a:moveTo>
                      <a:lnTo>
                        <a:pt x="27" y="0"/>
                      </a:lnTo>
                      <a:lnTo>
                        <a:pt x="44" y="0"/>
                      </a:lnTo>
                      <a:lnTo>
                        <a:pt x="60" y="0"/>
                      </a:lnTo>
                      <a:lnTo>
                        <a:pt x="72" y="0"/>
                      </a:lnTo>
                      <a:lnTo>
                        <a:pt x="94" y="0"/>
                      </a:lnTo>
                      <a:lnTo>
                        <a:pt x="104" y="0"/>
                      </a:lnTo>
                      <a:lnTo>
                        <a:pt x="117" y="0"/>
                      </a:lnTo>
                      <a:lnTo>
                        <a:pt x="124" y="0"/>
                      </a:lnTo>
                      <a:lnTo>
                        <a:pt x="135" y="0"/>
                      </a:lnTo>
                      <a:lnTo>
                        <a:pt x="147" y="0"/>
                      </a:lnTo>
                      <a:lnTo>
                        <a:pt x="156" y="0"/>
                      </a:lnTo>
                      <a:lnTo>
                        <a:pt x="164" y="0"/>
                      </a:lnTo>
                      <a:lnTo>
                        <a:pt x="172" y="0"/>
                      </a:lnTo>
                      <a:lnTo>
                        <a:pt x="181" y="0"/>
                      </a:lnTo>
                      <a:lnTo>
                        <a:pt x="189" y="0"/>
                      </a:lnTo>
                      <a:lnTo>
                        <a:pt x="181" y="6"/>
                      </a:lnTo>
                      <a:lnTo>
                        <a:pt x="172" y="10"/>
                      </a:lnTo>
                      <a:lnTo>
                        <a:pt x="164" y="13"/>
                      </a:lnTo>
                      <a:lnTo>
                        <a:pt x="156" y="15"/>
                      </a:lnTo>
                      <a:lnTo>
                        <a:pt x="144" y="21"/>
                      </a:lnTo>
                      <a:lnTo>
                        <a:pt x="131" y="23"/>
                      </a:lnTo>
                      <a:lnTo>
                        <a:pt x="119" y="26"/>
                      </a:lnTo>
                      <a:lnTo>
                        <a:pt x="104" y="31"/>
                      </a:lnTo>
                      <a:lnTo>
                        <a:pt x="92" y="34"/>
                      </a:lnTo>
                      <a:lnTo>
                        <a:pt x="79" y="36"/>
                      </a:lnTo>
                      <a:lnTo>
                        <a:pt x="69" y="39"/>
                      </a:lnTo>
                      <a:lnTo>
                        <a:pt x="60" y="39"/>
                      </a:lnTo>
                      <a:lnTo>
                        <a:pt x="44" y="39"/>
                      </a:lnTo>
                      <a:lnTo>
                        <a:pt x="35" y="41"/>
                      </a:lnTo>
                      <a:lnTo>
                        <a:pt x="27" y="44"/>
                      </a:lnTo>
                      <a:lnTo>
                        <a:pt x="19" y="47"/>
                      </a:lnTo>
                      <a:lnTo>
                        <a:pt x="7" y="49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0" y="23"/>
                      </a:lnTo>
                      <a:lnTo>
                        <a:pt x="0" y="15"/>
                      </a:lnTo>
                      <a:lnTo>
                        <a:pt x="0" y="6"/>
                      </a:lnTo>
                      <a:lnTo>
                        <a:pt x="10" y="0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6" name="Freeform 104"/>
                <p:cNvSpPr>
                  <a:spLocks/>
                </p:cNvSpPr>
                <p:nvPr/>
              </p:nvSpPr>
              <p:spPr bwMode="auto">
                <a:xfrm>
                  <a:off x="2482" y="3131"/>
                  <a:ext cx="223" cy="73"/>
                </a:xfrm>
                <a:custGeom>
                  <a:avLst/>
                  <a:gdLst>
                    <a:gd name="T0" fmla="*/ 0 w 223"/>
                    <a:gd name="T1" fmla="*/ 72 h 73"/>
                    <a:gd name="T2" fmla="*/ 41 w 223"/>
                    <a:gd name="T3" fmla="*/ 34 h 73"/>
                    <a:gd name="T4" fmla="*/ 222 w 223"/>
                    <a:gd name="T5" fmla="*/ 0 h 73"/>
                    <a:gd name="T6" fmla="*/ 222 w 223"/>
                    <a:gd name="T7" fmla="*/ 36 h 73"/>
                    <a:gd name="T8" fmla="*/ 0 w 223"/>
                    <a:gd name="T9" fmla="*/ 72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"/>
                    <a:gd name="T16" fmla="*/ 0 h 73"/>
                    <a:gd name="T17" fmla="*/ 223 w 223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" h="73">
                      <a:moveTo>
                        <a:pt x="0" y="72"/>
                      </a:moveTo>
                      <a:lnTo>
                        <a:pt x="41" y="34"/>
                      </a:lnTo>
                      <a:lnTo>
                        <a:pt x="222" y="0"/>
                      </a:lnTo>
                      <a:lnTo>
                        <a:pt x="222" y="36"/>
                      </a:lnTo>
                      <a:lnTo>
                        <a:pt x="0" y="7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5389" name="Freeform 105"/>
              <p:cNvSpPr>
                <a:spLocks/>
              </p:cNvSpPr>
              <p:nvPr/>
            </p:nvSpPr>
            <p:spPr bwMode="auto">
              <a:xfrm>
                <a:off x="1525" y="3378"/>
                <a:ext cx="560" cy="158"/>
              </a:xfrm>
              <a:custGeom>
                <a:avLst/>
                <a:gdLst>
                  <a:gd name="T0" fmla="*/ 0 w 560"/>
                  <a:gd name="T1" fmla="*/ 157 h 158"/>
                  <a:gd name="T2" fmla="*/ 114 w 560"/>
                  <a:gd name="T3" fmla="*/ 43 h 158"/>
                  <a:gd name="T4" fmla="*/ 559 w 560"/>
                  <a:gd name="T5" fmla="*/ 0 h 158"/>
                  <a:gd name="T6" fmla="*/ 514 w 560"/>
                  <a:gd name="T7" fmla="*/ 80 h 158"/>
                  <a:gd name="T8" fmla="*/ 0 w 560"/>
                  <a:gd name="T9" fmla="*/ 157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158"/>
                  <a:gd name="T17" fmla="*/ 560 w 560"/>
                  <a:gd name="T18" fmla="*/ 158 h 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158">
                    <a:moveTo>
                      <a:pt x="0" y="157"/>
                    </a:moveTo>
                    <a:lnTo>
                      <a:pt x="114" y="43"/>
                    </a:lnTo>
                    <a:lnTo>
                      <a:pt x="559" y="0"/>
                    </a:lnTo>
                    <a:lnTo>
                      <a:pt x="514" y="80"/>
                    </a:lnTo>
                    <a:lnTo>
                      <a:pt x="0" y="157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0" name="AutoShape 106" descr="Horizontal brick"/>
              <p:cNvSpPr>
                <a:spLocks noChangeArrowheads="1"/>
              </p:cNvSpPr>
              <p:nvPr/>
            </p:nvSpPr>
            <p:spPr bwMode="auto">
              <a:xfrm>
                <a:off x="648" y="3061"/>
                <a:ext cx="994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1" name="Freeform 107"/>
              <p:cNvSpPr>
                <a:spLocks/>
              </p:cNvSpPr>
              <p:nvPr/>
            </p:nvSpPr>
            <p:spPr bwMode="auto">
              <a:xfrm>
                <a:off x="1525" y="3057"/>
                <a:ext cx="120" cy="475"/>
              </a:xfrm>
              <a:custGeom>
                <a:avLst/>
                <a:gdLst>
                  <a:gd name="T0" fmla="*/ 1 w 120"/>
                  <a:gd name="T1" fmla="*/ 119 h 475"/>
                  <a:gd name="T2" fmla="*/ 119 w 120"/>
                  <a:gd name="T3" fmla="*/ 0 h 475"/>
                  <a:gd name="T4" fmla="*/ 119 w 120"/>
                  <a:gd name="T5" fmla="*/ 355 h 475"/>
                  <a:gd name="T6" fmla="*/ 0 w 120"/>
                  <a:gd name="T7" fmla="*/ 474 h 475"/>
                  <a:gd name="T8" fmla="*/ 1 w 120"/>
                  <a:gd name="T9" fmla="*/ 119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475"/>
                  <a:gd name="T17" fmla="*/ 120 w 120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475">
                    <a:moveTo>
                      <a:pt x="1" y="119"/>
                    </a:moveTo>
                    <a:lnTo>
                      <a:pt x="119" y="0"/>
                    </a:lnTo>
                    <a:lnTo>
                      <a:pt x="119" y="355"/>
                    </a:lnTo>
                    <a:lnTo>
                      <a:pt x="0" y="474"/>
                    </a:lnTo>
                    <a:lnTo>
                      <a:pt x="1" y="119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2" name="AutoShape 108"/>
              <p:cNvSpPr>
                <a:spLocks noChangeArrowheads="1"/>
              </p:cNvSpPr>
              <p:nvPr/>
            </p:nvSpPr>
            <p:spPr bwMode="auto">
              <a:xfrm>
                <a:off x="694" y="3233"/>
                <a:ext cx="155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3" name="AutoShape 109"/>
              <p:cNvSpPr>
                <a:spLocks noChangeArrowheads="1"/>
              </p:cNvSpPr>
              <p:nvPr/>
            </p:nvSpPr>
            <p:spPr bwMode="auto">
              <a:xfrm>
                <a:off x="916" y="3233"/>
                <a:ext cx="156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4" name="Freeform 110"/>
              <p:cNvSpPr>
                <a:spLocks/>
              </p:cNvSpPr>
              <p:nvPr/>
            </p:nvSpPr>
            <p:spPr bwMode="auto">
              <a:xfrm>
                <a:off x="1560" y="3169"/>
                <a:ext cx="57" cy="289"/>
              </a:xfrm>
              <a:custGeom>
                <a:avLst/>
                <a:gdLst>
                  <a:gd name="T0" fmla="*/ 0 w 57"/>
                  <a:gd name="T1" fmla="*/ 288 h 289"/>
                  <a:gd name="T2" fmla="*/ 0 w 57"/>
                  <a:gd name="T3" fmla="*/ 61 h 289"/>
                  <a:gd name="T4" fmla="*/ 56 w 57"/>
                  <a:gd name="T5" fmla="*/ 0 h 289"/>
                  <a:gd name="T6" fmla="*/ 56 w 57"/>
                  <a:gd name="T7" fmla="*/ 232 h 289"/>
                  <a:gd name="T8" fmla="*/ 0 w 57"/>
                  <a:gd name="T9" fmla="*/ 288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89"/>
                  <a:gd name="T17" fmla="*/ 57 w 5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89">
                    <a:moveTo>
                      <a:pt x="0" y="288"/>
                    </a:moveTo>
                    <a:lnTo>
                      <a:pt x="0" y="61"/>
                    </a:lnTo>
                    <a:lnTo>
                      <a:pt x="56" y="0"/>
                    </a:lnTo>
                    <a:lnTo>
                      <a:pt x="56" y="232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0096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5" name="Rectangle 111"/>
              <p:cNvSpPr>
                <a:spLocks noChangeArrowheads="1"/>
              </p:cNvSpPr>
              <p:nvPr/>
            </p:nvSpPr>
            <p:spPr bwMode="auto">
              <a:xfrm>
                <a:off x="1564" y="3353"/>
                <a:ext cx="42" cy="93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6" name="AutoShape 112"/>
              <p:cNvSpPr>
                <a:spLocks noChangeArrowheads="1"/>
              </p:cNvSpPr>
              <p:nvPr/>
            </p:nvSpPr>
            <p:spPr bwMode="auto">
              <a:xfrm>
                <a:off x="1560" y="3353"/>
                <a:ext cx="406" cy="94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7" name="AutoShape 113"/>
              <p:cNvSpPr>
                <a:spLocks noChangeArrowheads="1"/>
              </p:cNvSpPr>
              <p:nvPr/>
            </p:nvSpPr>
            <p:spPr bwMode="auto">
              <a:xfrm>
                <a:off x="1601" y="3299"/>
                <a:ext cx="81" cy="70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98" name="AutoShape 114"/>
              <p:cNvSpPr>
                <a:spLocks noChangeArrowheads="1"/>
              </p:cNvSpPr>
              <p:nvPr/>
            </p:nvSpPr>
            <p:spPr bwMode="auto">
              <a:xfrm>
                <a:off x="1758" y="3295"/>
                <a:ext cx="82" cy="7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5399" name="Group 115"/>
              <p:cNvGrpSpPr>
                <a:grpSpLocks/>
              </p:cNvGrpSpPr>
              <p:nvPr/>
            </p:nvGrpSpPr>
            <p:grpSpPr bwMode="auto">
              <a:xfrm>
                <a:off x="1931" y="3354"/>
                <a:ext cx="477" cy="176"/>
                <a:chOff x="2091" y="3029"/>
                <a:chExt cx="477" cy="176"/>
              </a:xfrm>
            </p:grpSpPr>
            <p:sp>
              <p:nvSpPr>
                <p:cNvPr id="15409" name="Freeform 116"/>
                <p:cNvSpPr>
                  <a:spLocks/>
                </p:cNvSpPr>
                <p:nvPr/>
              </p:nvSpPr>
              <p:spPr bwMode="auto">
                <a:xfrm>
                  <a:off x="2163" y="3131"/>
                  <a:ext cx="87" cy="70"/>
                </a:xfrm>
                <a:custGeom>
                  <a:avLst/>
                  <a:gdLst>
                    <a:gd name="T0" fmla="*/ 25 w 87"/>
                    <a:gd name="T1" fmla="*/ 0 h 70"/>
                    <a:gd name="T2" fmla="*/ 86 w 87"/>
                    <a:gd name="T3" fmla="*/ 37 h 70"/>
                    <a:gd name="T4" fmla="*/ 55 w 87"/>
                    <a:gd name="T5" fmla="*/ 69 h 70"/>
                    <a:gd name="T6" fmla="*/ 0 w 87"/>
                    <a:gd name="T7" fmla="*/ 45 h 70"/>
                    <a:gd name="T8" fmla="*/ 25 w 87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70"/>
                    <a:gd name="T17" fmla="*/ 87 w 87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70">
                      <a:moveTo>
                        <a:pt x="25" y="0"/>
                      </a:moveTo>
                      <a:lnTo>
                        <a:pt x="86" y="37"/>
                      </a:lnTo>
                      <a:lnTo>
                        <a:pt x="55" y="69"/>
                      </a:lnTo>
                      <a:lnTo>
                        <a:pt x="0" y="45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0" name="AutoShape 117"/>
                <p:cNvSpPr>
                  <a:spLocks noChangeArrowheads="1"/>
                </p:cNvSpPr>
                <p:nvPr/>
              </p:nvSpPr>
              <p:spPr bwMode="auto">
                <a:xfrm>
                  <a:off x="2115" y="3033"/>
                  <a:ext cx="398" cy="17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1" name="Freeform 118"/>
                <p:cNvSpPr>
                  <a:spLocks/>
                </p:cNvSpPr>
                <p:nvPr/>
              </p:nvSpPr>
              <p:spPr bwMode="auto">
                <a:xfrm>
                  <a:off x="2091" y="3073"/>
                  <a:ext cx="369" cy="60"/>
                </a:xfrm>
                <a:custGeom>
                  <a:avLst/>
                  <a:gdLst>
                    <a:gd name="T0" fmla="*/ 23 w 369"/>
                    <a:gd name="T1" fmla="*/ 0 h 60"/>
                    <a:gd name="T2" fmla="*/ 0 w 369"/>
                    <a:gd name="T3" fmla="*/ 59 h 60"/>
                    <a:gd name="T4" fmla="*/ 342 w 369"/>
                    <a:gd name="T5" fmla="*/ 59 h 60"/>
                    <a:gd name="T6" fmla="*/ 368 w 369"/>
                    <a:gd name="T7" fmla="*/ 1 h 60"/>
                    <a:gd name="T8" fmla="*/ 23 w 369"/>
                    <a:gd name="T9" fmla="*/ 0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9"/>
                    <a:gd name="T16" fmla="*/ 0 h 60"/>
                    <a:gd name="T17" fmla="*/ 369 w 369"/>
                    <a:gd name="T18" fmla="*/ 60 h 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9" h="60">
                      <a:moveTo>
                        <a:pt x="23" y="0"/>
                      </a:moveTo>
                      <a:lnTo>
                        <a:pt x="0" y="59"/>
                      </a:lnTo>
                      <a:lnTo>
                        <a:pt x="342" y="59"/>
                      </a:lnTo>
                      <a:lnTo>
                        <a:pt x="368" y="1"/>
                      </a:lnTo>
                      <a:lnTo>
                        <a:pt x="23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2" name="Freeform 119"/>
                <p:cNvSpPr>
                  <a:spLocks/>
                </p:cNvSpPr>
                <p:nvPr/>
              </p:nvSpPr>
              <p:spPr bwMode="auto">
                <a:xfrm>
                  <a:off x="2115" y="3029"/>
                  <a:ext cx="400" cy="45"/>
                </a:xfrm>
                <a:custGeom>
                  <a:avLst/>
                  <a:gdLst>
                    <a:gd name="T0" fmla="*/ 57 w 400"/>
                    <a:gd name="T1" fmla="*/ 0 h 45"/>
                    <a:gd name="T2" fmla="*/ 0 w 400"/>
                    <a:gd name="T3" fmla="*/ 44 h 45"/>
                    <a:gd name="T4" fmla="*/ 342 w 400"/>
                    <a:gd name="T5" fmla="*/ 44 h 45"/>
                    <a:gd name="T6" fmla="*/ 399 w 400"/>
                    <a:gd name="T7" fmla="*/ 0 h 45"/>
                    <a:gd name="T8" fmla="*/ 57 w 400"/>
                    <a:gd name="T9" fmla="*/ 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45"/>
                    <a:gd name="T17" fmla="*/ 400 w 400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45">
                      <a:moveTo>
                        <a:pt x="57" y="0"/>
                      </a:moveTo>
                      <a:lnTo>
                        <a:pt x="0" y="44"/>
                      </a:lnTo>
                      <a:lnTo>
                        <a:pt x="342" y="44"/>
                      </a:lnTo>
                      <a:lnTo>
                        <a:pt x="399" y="0"/>
                      </a:lnTo>
                      <a:lnTo>
                        <a:pt x="5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3" name="Line 120"/>
                <p:cNvSpPr>
                  <a:spLocks noChangeShapeType="1"/>
                </p:cNvSpPr>
                <p:nvPr/>
              </p:nvSpPr>
              <p:spPr bwMode="auto">
                <a:xfrm>
                  <a:off x="2171" y="3033"/>
                  <a:ext cx="0" cy="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5414" name="Freeform 121"/>
                <p:cNvSpPr>
                  <a:spLocks/>
                </p:cNvSpPr>
                <p:nvPr/>
              </p:nvSpPr>
              <p:spPr bwMode="auto">
                <a:xfrm>
                  <a:off x="2463" y="3029"/>
                  <a:ext cx="105" cy="81"/>
                </a:xfrm>
                <a:custGeom>
                  <a:avLst/>
                  <a:gdLst>
                    <a:gd name="T0" fmla="*/ 55 w 105"/>
                    <a:gd name="T1" fmla="*/ 0 h 81"/>
                    <a:gd name="T2" fmla="*/ 0 w 105"/>
                    <a:gd name="T3" fmla="*/ 38 h 81"/>
                    <a:gd name="T4" fmla="*/ 41 w 105"/>
                    <a:gd name="T5" fmla="*/ 80 h 81"/>
                    <a:gd name="T6" fmla="*/ 104 w 105"/>
                    <a:gd name="T7" fmla="*/ 36 h 81"/>
                    <a:gd name="T8" fmla="*/ 55 w 105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1"/>
                    <a:gd name="T17" fmla="*/ 105 w 105"/>
                    <a:gd name="T18" fmla="*/ 81 h 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1">
                      <a:moveTo>
                        <a:pt x="55" y="0"/>
                      </a:moveTo>
                      <a:lnTo>
                        <a:pt x="0" y="38"/>
                      </a:lnTo>
                      <a:lnTo>
                        <a:pt x="41" y="80"/>
                      </a:lnTo>
                      <a:lnTo>
                        <a:pt x="104" y="36"/>
                      </a:lnTo>
                      <a:lnTo>
                        <a:pt x="55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5400" name="AutoShape 122"/>
              <p:cNvSpPr>
                <a:spLocks noChangeArrowheads="1"/>
              </p:cNvSpPr>
              <p:nvPr/>
            </p:nvSpPr>
            <p:spPr bwMode="auto">
              <a:xfrm rot="2580000">
                <a:off x="1943" y="3306"/>
                <a:ext cx="81" cy="71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1" name="Freeform 123"/>
              <p:cNvSpPr>
                <a:spLocks/>
              </p:cNvSpPr>
              <p:nvPr/>
            </p:nvSpPr>
            <p:spPr bwMode="auto">
              <a:xfrm>
                <a:off x="648" y="3057"/>
                <a:ext cx="999" cy="121"/>
              </a:xfrm>
              <a:custGeom>
                <a:avLst/>
                <a:gdLst>
                  <a:gd name="T0" fmla="*/ 118 w 999"/>
                  <a:gd name="T1" fmla="*/ 2 h 121"/>
                  <a:gd name="T2" fmla="*/ 0 w 999"/>
                  <a:gd name="T3" fmla="*/ 120 h 121"/>
                  <a:gd name="T4" fmla="*/ 878 w 999"/>
                  <a:gd name="T5" fmla="*/ 120 h 121"/>
                  <a:gd name="T6" fmla="*/ 998 w 999"/>
                  <a:gd name="T7" fmla="*/ 0 h 121"/>
                  <a:gd name="T8" fmla="*/ 118 w 999"/>
                  <a:gd name="T9" fmla="*/ 2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9"/>
                  <a:gd name="T16" fmla="*/ 0 h 121"/>
                  <a:gd name="T17" fmla="*/ 999 w 999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9" h="121">
                    <a:moveTo>
                      <a:pt x="118" y="2"/>
                    </a:moveTo>
                    <a:lnTo>
                      <a:pt x="0" y="120"/>
                    </a:lnTo>
                    <a:lnTo>
                      <a:pt x="878" y="120"/>
                    </a:lnTo>
                    <a:lnTo>
                      <a:pt x="998" y="0"/>
                    </a:lnTo>
                    <a:lnTo>
                      <a:pt x="118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2" name="AutoShape 124"/>
              <p:cNvSpPr>
                <a:spLocks noChangeArrowheads="1"/>
              </p:cNvSpPr>
              <p:nvPr/>
            </p:nvSpPr>
            <p:spPr bwMode="auto">
              <a:xfrm>
                <a:off x="1157" y="3222"/>
                <a:ext cx="318" cy="10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3" name="AutoShape 125"/>
              <p:cNvSpPr>
                <a:spLocks noChangeArrowheads="1"/>
              </p:cNvSpPr>
              <p:nvPr/>
            </p:nvSpPr>
            <p:spPr bwMode="auto">
              <a:xfrm>
                <a:off x="780" y="3377"/>
                <a:ext cx="490" cy="154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4" name="AutoShape 126"/>
              <p:cNvSpPr>
                <a:spLocks noChangeArrowheads="1"/>
              </p:cNvSpPr>
              <p:nvPr/>
            </p:nvSpPr>
            <p:spPr bwMode="auto">
              <a:xfrm>
                <a:off x="815" y="3397"/>
                <a:ext cx="423" cy="130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5" name="AutoShape 127"/>
              <p:cNvSpPr>
                <a:spLocks noChangeArrowheads="1"/>
              </p:cNvSpPr>
              <p:nvPr/>
            </p:nvSpPr>
            <p:spPr bwMode="auto">
              <a:xfrm>
                <a:off x="1170" y="3230"/>
                <a:ext cx="290" cy="87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6" name="AutoShape 128"/>
              <p:cNvSpPr>
                <a:spLocks noChangeArrowheads="1"/>
              </p:cNvSpPr>
              <p:nvPr/>
            </p:nvSpPr>
            <p:spPr bwMode="auto">
              <a:xfrm>
                <a:off x="930" y="3247"/>
                <a:ext cx="129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7" name="Rectangle 129"/>
              <p:cNvSpPr>
                <a:spLocks noChangeArrowheads="1"/>
              </p:cNvSpPr>
              <p:nvPr/>
            </p:nvSpPr>
            <p:spPr bwMode="auto">
              <a:xfrm>
                <a:off x="1566" y="3355"/>
                <a:ext cx="15" cy="17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408" name="AutoShape 130"/>
              <p:cNvSpPr>
                <a:spLocks noChangeArrowheads="1"/>
              </p:cNvSpPr>
              <p:nvPr/>
            </p:nvSpPr>
            <p:spPr bwMode="auto">
              <a:xfrm>
                <a:off x="706" y="3247"/>
                <a:ext cx="127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5369" name="Rectangle 131"/>
            <p:cNvSpPr>
              <a:spLocks noChangeArrowheads="1"/>
            </p:cNvSpPr>
            <p:nvPr/>
          </p:nvSpPr>
          <p:spPr bwMode="auto">
            <a:xfrm>
              <a:off x="5041900" y="5278438"/>
              <a:ext cx="1525588" cy="6667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Warehouse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C)</a:t>
              </a:r>
            </a:p>
          </p:txBody>
        </p:sp>
        <p:sp>
          <p:nvSpPr>
            <p:cNvPr id="15370" name="Rectangle 132"/>
            <p:cNvSpPr>
              <a:spLocks noChangeArrowheads="1"/>
            </p:cNvSpPr>
            <p:nvPr/>
          </p:nvSpPr>
          <p:spPr bwMode="auto">
            <a:xfrm>
              <a:off x="1525505" y="5278438"/>
              <a:ext cx="100187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B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B)</a:t>
              </a:r>
            </a:p>
          </p:txBody>
        </p:sp>
        <p:sp>
          <p:nvSpPr>
            <p:cNvPr id="15371" name="Rectangle 133"/>
            <p:cNvSpPr>
              <a:spLocks noChangeArrowheads="1"/>
            </p:cNvSpPr>
            <p:nvPr/>
          </p:nvSpPr>
          <p:spPr bwMode="auto">
            <a:xfrm>
              <a:off x="906463" y="1587500"/>
              <a:ext cx="3252787" cy="2124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2" name="Rectangle 134"/>
            <p:cNvSpPr>
              <a:spLocks noChangeArrowheads="1"/>
            </p:cNvSpPr>
            <p:nvPr/>
          </p:nvSpPr>
          <p:spPr bwMode="auto">
            <a:xfrm>
              <a:off x="1891245" y="2938463"/>
              <a:ext cx="103874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A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A)</a:t>
              </a:r>
            </a:p>
          </p:txBody>
        </p:sp>
        <p:grpSp>
          <p:nvGrpSpPr>
            <p:cNvPr id="15373" name="Group 135"/>
            <p:cNvGrpSpPr>
              <a:grpSpLocks/>
            </p:cNvGrpSpPr>
            <p:nvPr/>
          </p:nvGrpSpPr>
          <p:grpSpPr bwMode="auto">
            <a:xfrm>
              <a:off x="1116013" y="1763713"/>
              <a:ext cx="2873375" cy="1173162"/>
              <a:chOff x="673" y="1182"/>
              <a:chExt cx="1810" cy="739"/>
            </a:xfrm>
          </p:grpSpPr>
          <p:sp>
            <p:nvSpPr>
              <p:cNvPr id="15375" name="Freeform 13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6" name="AutoShape 13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7" name="AutoShape 13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8" name="AutoShape 13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9" name="AutoShape 14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0" name="Rectangle 14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1" name="Rectangle 14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2" name="AutoShape 14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3" name="Rectangle 14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4" name="AutoShape 14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5" name="AutoShape 14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6" name="AutoShape 14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87" name="Freeform 14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5374" name="Rectangle 149"/>
            <p:cNvSpPr>
              <a:spLocks noChangeArrowheads="1"/>
            </p:cNvSpPr>
            <p:nvPr/>
          </p:nvSpPr>
          <p:spPr bwMode="auto">
            <a:xfrm>
              <a:off x="1186050" y="1417638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100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19"/>
          <p:cNvSpPr>
            <a:spLocks noChangeArrowheads="1"/>
          </p:cNvSpPr>
          <p:nvPr/>
        </p:nvSpPr>
        <p:spPr bwMode="auto">
          <a:xfrm>
            <a:off x="6015038" y="1757363"/>
            <a:ext cx="3128962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099" name="Oval 55"/>
          <p:cNvSpPr>
            <a:spLocks noChangeArrowheads="1"/>
          </p:cNvSpPr>
          <p:nvPr/>
        </p:nvSpPr>
        <p:spPr bwMode="auto">
          <a:xfrm>
            <a:off x="6802438" y="1866430"/>
            <a:ext cx="1517650" cy="1235075"/>
          </a:xfrm>
          <a:prstGeom prst="ellipse">
            <a:avLst/>
          </a:prstGeom>
          <a:solidFill>
            <a:schemeClr val="bg1"/>
          </a:solidFill>
          <a:ln w="9525" algn="ctr">
            <a:noFill/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Domain, Entity, Site, and Locations</a:t>
            </a:r>
          </a:p>
        </p:txBody>
      </p:sp>
      <p:sp>
        <p:nvSpPr>
          <p:cNvPr id="410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QS-SU-020</a:t>
            </a:r>
          </a:p>
        </p:txBody>
      </p:sp>
      <p:sp>
        <p:nvSpPr>
          <p:cNvPr id="4102" name="Rectangle 42"/>
          <p:cNvSpPr>
            <a:spLocks noChangeArrowheads="1"/>
          </p:cNvSpPr>
          <p:nvPr/>
        </p:nvSpPr>
        <p:spPr bwMode="auto">
          <a:xfrm>
            <a:off x="57150" y="3544418"/>
            <a:ext cx="6254750" cy="2611437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82731" name="Rectangle 75"/>
          <p:cNvSpPr>
            <a:spLocks noChangeArrowheads="1"/>
          </p:cNvSpPr>
          <p:nvPr/>
        </p:nvSpPr>
        <p:spPr bwMode="auto">
          <a:xfrm>
            <a:off x="3409950" y="3730155"/>
            <a:ext cx="2486025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04" name="Rectangle 76"/>
          <p:cNvSpPr>
            <a:spLocks noChangeArrowheads="1"/>
          </p:cNvSpPr>
          <p:nvPr/>
        </p:nvSpPr>
        <p:spPr bwMode="auto">
          <a:xfrm>
            <a:off x="3477659" y="3776193"/>
            <a:ext cx="241252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Cost Calculations</a:t>
            </a:r>
          </a:p>
        </p:txBody>
      </p:sp>
      <p:sp>
        <p:nvSpPr>
          <p:cNvPr id="4105" name="AutoShape 77"/>
          <p:cNvSpPr>
            <a:spLocks noChangeArrowheads="1"/>
          </p:cNvSpPr>
          <p:nvPr/>
        </p:nvSpPr>
        <p:spPr bwMode="auto">
          <a:xfrm>
            <a:off x="2820988" y="4219105"/>
            <a:ext cx="692150" cy="91598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106" name="Group 78"/>
          <p:cNvGrpSpPr>
            <a:grpSpLocks/>
          </p:cNvGrpSpPr>
          <p:nvPr/>
        </p:nvGrpSpPr>
        <p:grpSpPr bwMode="auto">
          <a:xfrm>
            <a:off x="3194050" y="3503143"/>
            <a:ext cx="477838" cy="477837"/>
            <a:chOff x="0" y="351"/>
            <a:chExt cx="401" cy="401"/>
          </a:xfrm>
        </p:grpSpPr>
        <p:sp>
          <p:nvSpPr>
            <p:cNvPr id="4150" name="Oval 79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51" name="Text Box 80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</a:p>
          </p:txBody>
        </p:sp>
      </p:grpSp>
      <p:pic>
        <p:nvPicPr>
          <p:cNvPr id="4107" name="Picture 81" descr="j02500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0675" y="4123855"/>
            <a:ext cx="12080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2738" name="Rectangle 82"/>
          <p:cNvSpPr>
            <a:spLocks noChangeArrowheads="1"/>
          </p:cNvSpPr>
          <p:nvPr/>
        </p:nvSpPr>
        <p:spPr bwMode="auto">
          <a:xfrm>
            <a:off x="43180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82739" name="Rectangle 83"/>
          <p:cNvSpPr>
            <a:spLocks noChangeArrowheads="1"/>
          </p:cNvSpPr>
          <p:nvPr/>
        </p:nvSpPr>
        <p:spPr bwMode="auto">
          <a:xfrm>
            <a:off x="337820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82740" name="Rectangle 84"/>
          <p:cNvSpPr>
            <a:spLocks noChangeArrowheads="1"/>
          </p:cNvSpPr>
          <p:nvPr/>
        </p:nvSpPr>
        <p:spPr bwMode="auto">
          <a:xfrm>
            <a:off x="6305550" y="1415580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11" name="Rectangle 85"/>
          <p:cNvSpPr>
            <a:spLocks noChangeArrowheads="1"/>
          </p:cNvSpPr>
          <p:nvPr/>
        </p:nvSpPr>
        <p:spPr bwMode="auto">
          <a:xfrm>
            <a:off x="3367384" y="1512418"/>
            <a:ext cx="2564807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 dirty="0">
                <a:solidFill>
                  <a:srgbClr val="003366"/>
                </a:solidFill>
                <a:latin typeface="+mj-lt"/>
              </a:rPr>
              <a:t>Company Finance</a:t>
            </a:r>
          </a:p>
        </p:txBody>
      </p:sp>
      <p:sp>
        <p:nvSpPr>
          <p:cNvPr id="4112" name="Rectangle 86"/>
          <p:cNvSpPr>
            <a:spLocks noChangeArrowheads="1"/>
          </p:cNvSpPr>
          <p:nvPr/>
        </p:nvSpPr>
        <p:spPr bwMode="auto">
          <a:xfrm>
            <a:off x="623888" y="1436218"/>
            <a:ext cx="2235200" cy="73417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Domain, Entity, Site, Locations</a:t>
            </a:r>
          </a:p>
        </p:txBody>
      </p:sp>
      <p:pic>
        <p:nvPicPr>
          <p:cNvPr id="4113" name="Picture 87" descr="BS01045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1788" y="1961680"/>
            <a:ext cx="1079500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4" name="Rectangle 88"/>
          <p:cNvSpPr>
            <a:spLocks noChangeArrowheads="1"/>
          </p:cNvSpPr>
          <p:nvPr/>
        </p:nvSpPr>
        <p:spPr bwMode="auto">
          <a:xfrm>
            <a:off x="6350070" y="1512418"/>
            <a:ext cx="2447787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 dirty="0">
                <a:solidFill>
                  <a:srgbClr val="003366"/>
                </a:solidFill>
                <a:latin typeface="+mj-lt"/>
              </a:rPr>
              <a:t>Product Definition</a:t>
            </a:r>
          </a:p>
        </p:txBody>
      </p:sp>
      <p:grpSp>
        <p:nvGrpSpPr>
          <p:cNvPr id="4115" name="Group 89"/>
          <p:cNvGrpSpPr>
            <a:grpSpLocks/>
          </p:cNvGrpSpPr>
          <p:nvPr/>
        </p:nvGrpSpPr>
        <p:grpSpPr bwMode="auto">
          <a:xfrm>
            <a:off x="688975" y="2177580"/>
            <a:ext cx="2117725" cy="863600"/>
            <a:chOff x="673" y="1182"/>
            <a:chExt cx="1810" cy="739"/>
          </a:xfrm>
        </p:grpSpPr>
        <p:sp>
          <p:nvSpPr>
            <p:cNvPr id="4137" name="Freeform 90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8" name="AutoShape 91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9" name="AutoShape 92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0" name="AutoShape 93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1" name="AutoShape 94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2" name="Rectangle 95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3" name="Rectangle 96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4" name="AutoShape 97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5" name="Rectangle 98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6" name="AutoShape 99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7" name="AutoShape 100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8" name="AutoShape 101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49" name="Freeform 102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4116" name="Group 103"/>
          <p:cNvGrpSpPr>
            <a:grpSpLocks/>
          </p:cNvGrpSpPr>
          <p:nvPr/>
        </p:nvGrpSpPr>
        <p:grpSpPr bwMode="auto">
          <a:xfrm>
            <a:off x="184150" y="1188568"/>
            <a:ext cx="477838" cy="477837"/>
            <a:chOff x="0" y="351"/>
            <a:chExt cx="401" cy="401"/>
          </a:xfrm>
        </p:grpSpPr>
        <p:sp>
          <p:nvSpPr>
            <p:cNvPr id="4135" name="Oval 104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6" name="Text Box 105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4117" name="Group 106"/>
          <p:cNvGrpSpPr>
            <a:grpSpLocks/>
          </p:cNvGrpSpPr>
          <p:nvPr/>
        </p:nvGrpSpPr>
        <p:grpSpPr bwMode="auto">
          <a:xfrm>
            <a:off x="3098800" y="1188568"/>
            <a:ext cx="477838" cy="477837"/>
            <a:chOff x="0" y="351"/>
            <a:chExt cx="401" cy="401"/>
          </a:xfrm>
        </p:grpSpPr>
        <p:sp>
          <p:nvSpPr>
            <p:cNvPr id="4133" name="Oval 107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4" name="Text Box 108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</p:grpSp>
      <p:grpSp>
        <p:nvGrpSpPr>
          <p:cNvPr id="4118" name="Group 109"/>
          <p:cNvGrpSpPr>
            <a:grpSpLocks/>
          </p:cNvGrpSpPr>
          <p:nvPr/>
        </p:nvGrpSpPr>
        <p:grpSpPr bwMode="auto">
          <a:xfrm>
            <a:off x="6027738" y="1188568"/>
            <a:ext cx="477837" cy="477837"/>
            <a:chOff x="0" y="351"/>
            <a:chExt cx="401" cy="401"/>
          </a:xfrm>
        </p:grpSpPr>
        <p:sp>
          <p:nvSpPr>
            <p:cNvPr id="4131" name="Oval 110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2" name="Text Box 111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</p:grpSp>
      <p:sp>
        <p:nvSpPr>
          <p:cNvPr id="582768" name="Rectangle 112"/>
          <p:cNvSpPr>
            <a:spLocks noChangeArrowheads="1"/>
          </p:cNvSpPr>
          <p:nvPr/>
        </p:nvSpPr>
        <p:spPr bwMode="auto">
          <a:xfrm>
            <a:off x="430213" y="3787305"/>
            <a:ext cx="2487612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120" name="Rectangle 113"/>
          <p:cNvSpPr>
            <a:spLocks noChangeArrowheads="1"/>
          </p:cNvSpPr>
          <p:nvPr/>
        </p:nvSpPr>
        <p:spPr bwMode="auto">
          <a:xfrm>
            <a:off x="457200" y="3833343"/>
            <a:ext cx="2451100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Manufacturing</a:t>
            </a:r>
          </a:p>
        </p:txBody>
      </p:sp>
      <p:grpSp>
        <p:nvGrpSpPr>
          <p:cNvPr id="4121" name="Group 114"/>
          <p:cNvGrpSpPr>
            <a:grpSpLocks/>
          </p:cNvGrpSpPr>
          <p:nvPr/>
        </p:nvGrpSpPr>
        <p:grpSpPr bwMode="auto">
          <a:xfrm>
            <a:off x="236538" y="3560293"/>
            <a:ext cx="477837" cy="477837"/>
            <a:chOff x="0" y="351"/>
            <a:chExt cx="401" cy="401"/>
          </a:xfrm>
        </p:grpSpPr>
        <p:sp>
          <p:nvSpPr>
            <p:cNvPr id="4129" name="Oval 115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130" name="Text Box 116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</p:grpSp>
      <p:pic>
        <p:nvPicPr>
          <p:cNvPr id="4122" name="Picture 117" descr="BD05161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3475" y="4249268"/>
            <a:ext cx="111918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123" name="AutoShape 118"/>
          <p:cNvCxnSpPr>
            <a:cxnSpLocks noChangeShapeType="1"/>
            <a:stCxn id="582740" idx="3"/>
            <a:endCxn id="582768" idx="1"/>
          </p:cNvCxnSpPr>
          <p:nvPr/>
        </p:nvCxnSpPr>
        <p:spPr bwMode="auto">
          <a:xfrm flipH="1">
            <a:off x="430213" y="2282355"/>
            <a:ext cx="8370887" cy="2370138"/>
          </a:xfrm>
          <a:prstGeom prst="bentConnector5">
            <a:avLst>
              <a:gd name="adj1" fmla="val -2731"/>
              <a:gd name="adj2" fmla="val 50032"/>
              <a:gd name="adj3" fmla="val 102731"/>
            </a:avLst>
          </a:prstGeom>
          <a:noFill/>
          <a:ln w="38100">
            <a:solidFill>
              <a:srgbClr val="999F73"/>
            </a:solidFill>
            <a:miter lim="800000"/>
            <a:headEnd/>
            <a:tailEnd type="triangle" w="med" len="med"/>
          </a:ln>
        </p:spPr>
      </p:cxnSp>
      <p:sp>
        <p:nvSpPr>
          <p:cNvPr id="4124" name="Rectangle 123"/>
          <p:cNvSpPr>
            <a:spLocks noChangeArrowheads="1"/>
          </p:cNvSpPr>
          <p:nvPr/>
        </p:nvSpPr>
        <p:spPr bwMode="auto">
          <a:xfrm>
            <a:off x="0" y="3401543"/>
            <a:ext cx="6148388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25" name="Rectangle 124"/>
          <p:cNvSpPr>
            <a:spLocks noChangeArrowheads="1"/>
          </p:cNvSpPr>
          <p:nvPr/>
        </p:nvSpPr>
        <p:spPr bwMode="auto">
          <a:xfrm>
            <a:off x="152400" y="3553943"/>
            <a:ext cx="6148388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26" name="AutoShape 120"/>
          <p:cNvSpPr>
            <a:spLocks noChangeArrowheads="1"/>
          </p:cNvSpPr>
          <p:nvPr/>
        </p:nvSpPr>
        <p:spPr bwMode="auto">
          <a:xfrm>
            <a:off x="2787650" y="1906118"/>
            <a:ext cx="693738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27" name="AutoShape 121"/>
          <p:cNvSpPr>
            <a:spLocks noChangeArrowheads="1"/>
          </p:cNvSpPr>
          <p:nvPr/>
        </p:nvSpPr>
        <p:spPr bwMode="auto">
          <a:xfrm>
            <a:off x="5738813" y="1906118"/>
            <a:ext cx="693737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4128" name="Picture 19"/>
          <p:cNvPicPr>
            <a:picLocks noChangeAspect="1" noChangeArrowheads="1"/>
          </p:cNvPicPr>
          <p:nvPr/>
        </p:nvPicPr>
        <p:blipFill>
          <a:blip r:embed="rId5" cstate="print">
            <a:lum contrast="-66000"/>
          </a:blip>
          <a:srcRect/>
          <a:stretch>
            <a:fillRect/>
          </a:stretch>
        </p:blipFill>
        <p:spPr bwMode="auto">
          <a:xfrm>
            <a:off x="7215188" y="1904530"/>
            <a:ext cx="812800" cy="120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6" name="Rectangle 124"/>
          <p:cNvSpPr>
            <a:spLocks noChangeArrowheads="1"/>
          </p:cNvSpPr>
          <p:nvPr/>
        </p:nvSpPr>
        <p:spPr bwMode="auto">
          <a:xfrm>
            <a:off x="5986272" y="1036295"/>
            <a:ext cx="3157728" cy="247967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7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Sites</a:t>
            </a:r>
            <a:endParaRPr lang="en-US" dirty="0"/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QS-SU-120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906463" y="1106547"/>
            <a:ext cx="7316787" cy="4746625"/>
            <a:chOff x="906463" y="1417638"/>
            <a:chExt cx="7316787" cy="4746625"/>
          </a:xfrm>
        </p:grpSpPr>
        <p:sp>
          <p:nvSpPr>
            <p:cNvPr id="614472" name="Rectangle 72"/>
            <p:cNvSpPr>
              <a:spLocks noChangeArrowheads="1"/>
            </p:cNvSpPr>
            <p:nvPr/>
          </p:nvSpPr>
          <p:spPr bwMode="auto">
            <a:xfrm>
              <a:off x="4567238" y="1827213"/>
              <a:ext cx="3656012" cy="20701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 dirty="0">
                  <a:latin typeface="+mj-lt"/>
                </a:rPr>
                <a:t>An Entity requires at least one site to plan, </a:t>
              </a:r>
              <a:r>
                <a:rPr lang="en-US" sz="2000" dirty="0" smtClean="0">
                  <a:latin typeface="+mj-lt"/>
                </a:rPr>
                <a:t>manage, </a:t>
              </a:r>
              <a:r>
                <a:rPr lang="en-US" sz="2000" dirty="0">
                  <a:latin typeface="+mj-lt"/>
                </a:rPr>
                <a:t>and control inventory</a:t>
              </a:r>
            </a:p>
            <a:p>
              <a:pPr marL="228600" indent="-228600" eaLnBrk="0" hangingPunct="0">
                <a:spcBef>
                  <a:spcPct val="50000"/>
                </a:spcBef>
                <a:buClr>
                  <a:srgbClr val="003366"/>
                </a:buClr>
                <a:buFont typeface="Wingdings" pitchFamily="2" charset="2"/>
                <a:buChar char="s"/>
              </a:pPr>
              <a:r>
                <a:rPr lang="en-US" sz="2000" dirty="0">
                  <a:latin typeface="+mj-lt"/>
                </a:rPr>
                <a:t>Separate sites are usually </a:t>
              </a:r>
              <a:r>
                <a:rPr lang="en-US" sz="2000" dirty="0" smtClean="0">
                  <a:latin typeface="+mj-lt"/>
                </a:rPr>
                <a:t>set up </a:t>
              </a:r>
              <a:r>
                <a:rPr lang="en-US" sz="2000" dirty="0">
                  <a:latin typeface="+mj-lt"/>
                </a:rPr>
                <a:t>for separate physical locations</a:t>
              </a:r>
            </a:p>
          </p:txBody>
        </p:sp>
        <p:sp>
          <p:nvSpPr>
            <p:cNvPr id="16389" name="Rectangle 74"/>
            <p:cNvSpPr>
              <a:spLocks noChangeArrowheads="1"/>
            </p:cNvSpPr>
            <p:nvPr/>
          </p:nvSpPr>
          <p:spPr bwMode="auto">
            <a:xfrm>
              <a:off x="906463" y="4106863"/>
              <a:ext cx="7312025" cy="2057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6390" name="Rectangle 75"/>
            <p:cNvSpPr>
              <a:spLocks noChangeArrowheads="1"/>
            </p:cNvSpPr>
            <p:nvPr/>
          </p:nvSpPr>
          <p:spPr bwMode="auto">
            <a:xfrm>
              <a:off x="1184462" y="3902075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200</a:t>
              </a:r>
            </a:p>
          </p:txBody>
        </p:sp>
        <p:sp>
          <p:nvSpPr>
            <p:cNvPr id="16391" name="Rectangle 76"/>
            <p:cNvSpPr>
              <a:spLocks noChangeArrowheads="1"/>
            </p:cNvSpPr>
            <p:nvPr/>
          </p:nvSpPr>
          <p:spPr bwMode="auto">
            <a:xfrm>
              <a:off x="906463" y="1587500"/>
              <a:ext cx="3252787" cy="212407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6392" name="Group 77"/>
            <p:cNvGrpSpPr>
              <a:grpSpLocks/>
            </p:cNvGrpSpPr>
            <p:nvPr/>
          </p:nvGrpSpPr>
          <p:grpSpPr bwMode="auto">
            <a:xfrm>
              <a:off x="5027613" y="4445000"/>
              <a:ext cx="2735262" cy="790575"/>
              <a:chOff x="2636" y="3075"/>
              <a:chExt cx="1723" cy="498"/>
            </a:xfrm>
          </p:grpSpPr>
          <p:sp>
            <p:nvSpPr>
              <p:cNvPr id="16441" name="Freeform 78"/>
              <p:cNvSpPr>
                <a:spLocks/>
              </p:cNvSpPr>
              <p:nvPr/>
            </p:nvSpPr>
            <p:spPr bwMode="auto">
              <a:xfrm>
                <a:off x="3624" y="3297"/>
                <a:ext cx="735" cy="260"/>
              </a:xfrm>
              <a:custGeom>
                <a:avLst/>
                <a:gdLst>
                  <a:gd name="T0" fmla="*/ 0 w 735"/>
                  <a:gd name="T1" fmla="*/ 259 h 260"/>
                  <a:gd name="T2" fmla="*/ 142 w 735"/>
                  <a:gd name="T3" fmla="*/ 24 h 260"/>
                  <a:gd name="T4" fmla="*/ 734 w 735"/>
                  <a:gd name="T5" fmla="*/ 0 h 260"/>
                  <a:gd name="T6" fmla="*/ 734 w 735"/>
                  <a:gd name="T7" fmla="*/ 103 h 260"/>
                  <a:gd name="T8" fmla="*/ 117 w 735"/>
                  <a:gd name="T9" fmla="*/ 259 h 260"/>
                  <a:gd name="T10" fmla="*/ 0 w 735"/>
                  <a:gd name="T11" fmla="*/ 259 h 2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5"/>
                  <a:gd name="T19" fmla="*/ 0 h 260"/>
                  <a:gd name="T20" fmla="*/ 735 w 735"/>
                  <a:gd name="T21" fmla="*/ 260 h 2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5" h="260">
                    <a:moveTo>
                      <a:pt x="0" y="259"/>
                    </a:moveTo>
                    <a:lnTo>
                      <a:pt x="142" y="24"/>
                    </a:lnTo>
                    <a:lnTo>
                      <a:pt x="734" y="0"/>
                    </a:lnTo>
                    <a:lnTo>
                      <a:pt x="734" y="103"/>
                    </a:lnTo>
                    <a:lnTo>
                      <a:pt x="117" y="259"/>
                    </a:lnTo>
                    <a:lnTo>
                      <a:pt x="0" y="259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2" name="AutoShape 79"/>
              <p:cNvSpPr>
                <a:spLocks noChangeArrowheads="1"/>
              </p:cNvSpPr>
              <p:nvPr/>
            </p:nvSpPr>
            <p:spPr bwMode="auto">
              <a:xfrm>
                <a:off x="2640" y="3079"/>
                <a:ext cx="1174" cy="484"/>
              </a:xfrm>
              <a:prstGeom prst="cube">
                <a:avLst>
                  <a:gd name="adj" fmla="val 24995"/>
                </a:avLst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3" name="Freeform 80" descr="Dark vertical"/>
              <p:cNvSpPr>
                <a:spLocks/>
              </p:cNvSpPr>
              <p:nvPr/>
            </p:nvSpPr>
            <p:spPr bwMode="auto">
              <a:xfrm>
                <a:off x="2636" y="3199"/>
                <a:ext cx="1063" cy="374"/>
              </a:xfrm>
              <a:custGeom>
                <a:avLst/>
                <a:gdLst>
                  <a:gd name="T0" fmla="*/ 0 w 1063"/>
                  <a:gd name="T1" fmla="*/ 370 h 374"/>
                  <a:gd name="T2" fmla="*/ 0 w 1063"/>
                  <a:gd name="T3" fmla="*/ 0 h 374"/>
                  <a:gd name="T4" fmla="*/ 1062 w 1063"/>
                  <a:gd name="T5" fmla="*/ 0 h 374"/>
                  <a:gd name="T6" fmla="*/ 1062 w 1063"/>
                  <a:gd name="T7" fmla="*/ 373 h 374"/>
                  <a:gd name="T8" fmla="*/ 0 w 1063"/>
                  <a:gd name="T9" fmla="*/ 370 h 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3"/>
                  <a:gd name="T16" fmla="*/ 0 h 374"/>
                  <a:gd name="T17" fmla="*/ 1063 w 1063"/>
                  <a:gd name="T18" fmla="*/ 374 h 3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3" h="374">
                    <a:moveTo>
                      <a:pt x="0" y="370"/>
                    </a:moveTo>
                    <a:lnTo>
                      <a:pt x="0" y="0"/>
                    </a:lnTo>
                    <a:lnTo>
                      <a:pt x="1062" y="0"/>
                    </a:lnTo>
                    <a:lnTo>
                      <a:pt x="1062" y="373"/>
                    </a:lnTo>
                    <a:lnTo>
                      <a:pt x="0" y="370"/>
                    </a:lnTo>
                  </a:path>
                </a:pathLst>
              </a:custGeom>
              <a:pattFill prst="dkVert">
                <a:fgClr>
                  <a:srgbClr val="BAB7A4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4" name="Freeform 81" descr="Narrow vertical"/>
              <p:cNvSpPr>
                <a:spLocks/>
              </p:cNvSpPr>
              <p:nvPr/>
            </p:nvSpPr>
            <p:spPr bwMode="auto">
              <a:xfrm>
                <a:off x="3698" y="3075"/>
                <a:ext cx="122" cy="498"/>
              </a:xfrm>
              <a:custGeom>
                <a:avLst/>
                <a:gdLst>
                  <a:gd name="T0" fmla="*/ 0 w 122"/>
                  <a:gd name="T1" fmla="*/ 121 h 498"/>
                  <a:gd name="T2" fmla="*/ 0 w 122"/>
                  <a:gd name="T3" fmla="*/ 497 h 498"/>
                  <a:gd name="T4" fmla="*/ 121 w 122"/>
                  <a:gd name="T5" fmla="*/ 373 h 498"/>
                  <a:gd name="T6" fmla="*/ 121 w 122"/>
                  <a:gd name="T7" fmla="*/ 0 h 498"/>
                  <a:gd name="T8" fmla="*/ 0 w 122"/>
                  <a:gd name="T9" fmla="*/ 121 h 4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498"/>
                  <a:gd name="T17" fmla="*/ 122 w 122"/>
                  <a:gd name="T18" fmla="*/ 498 h 4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498">
                    <a:moveTo>
                      <a:pt x="0" y="121"/>
                    </a:moveTo>
                    <a:lnTo>
                      <a:pt x="0" y="497"/>
                    </a:lnTo>
                    <a:lnTo>
                      <a:pt x="121" y="373"/>
                    </a:lnTo>
                    <a:lnTo>
                      <a:pt x="121" y="0"/>
                    </a:lnTo>
                    <a:lnTo>
                      <a:pt x="0" y="121"/>
                    </a:lnTo>
                  </a:path>
                </a:pathLst>
              </a:custGeom>
              <a:pattFill prst="narVert">
                <a:fgClr>
                  <a:srgbClr val="948E71"/>
                </a:fgClr>
                <a:bgClr>
                  <a:schemeClr val="bg1"/>
                </a:bgClr>
              </a:patt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5" name="AutoShape 82"/>
              <p:cNvSpPr>
                <a:spLocks noChangeArrowheads="1"/>
              </p:cNvSpPr>
              <p:nvPr/>
            </p:nvSpPr>
            <p:spPr bwMode="auto">
              <a:xfrm>
                <a:off x="2892" y="3264"/>
                <a:ext cx="536" cy="297"/>
              </a:xfrm>
              <a:prstGeom prst="roundRect">
                <a:avLst>
                  <a:gd name="adj" fmla="val 12495"/>
                </a:avLst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6" name="AutoShape 83"/>
              <p:cNvSpPr>
                <a:spLocks noChangeArrowheads="1"/>
              </p:cNvSpPr>
              <p:nvPr/>
            </p:nvSpPr>
            <p:spPr bwMode="auto">
              <a:xfrm>
                <a:off x="2922" y="3295"/>
                <a:ext cx="476" cy="268"/>
              </a:xfrm>
              <a:prstGeom prst="roundRect">
                <a:avLst>
                  <a:gd name="adj" fmla="val 12495"/>
                </a:avLst>
              </a:prstGeom>
              <a:solidFill>
                <a:srgbClr val="C3C7AD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7" name="Line 84"/>
              <p:cNvSpPr>
                <a:spLocks noChangeShapeType="1"/>
              </p:cNvSpPr>
              <p:nvPr/>
            </p:nvSpPr>
            <p:spPr bwMode="auto">
              <a:xfrm>
                <a:off x="3157" y="3301"/>
                <a:ext cx="0" cy="2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8" name="Oval 85"/>
              <p:cNvSpPr>
                <a:spLocks noChangeArrowheads="1"/>
              </p:cNvSpPr>
              <p:nvPr/>
            </p:nvSpPr>
            <p:spPr bwMode="auto">
              <a:xfrm>
                <a:off x="2965" y="3349"/>
                <a:ext cx="129" cy="57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9" name="Oval 86"/>
              <p:cNvSpPr>
                <a:spLocks noChangeArrowheads="1"/>
              </p:cNvSpPr>
              <p:nvPr/>
            </p:nvSpPr>
            <p:spPr bwMode="auto">
              <a:xfrm>
                <a:off x="3199" y="3353"/>
                <a:ext cx="129" cy="55"/>
              </a:xfrm>
              <a:prstGeom prst="ellipse">
                <a:avLst/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0" name="Rectangle 87"/>
              <p:cNvSpPr>
                <a:spLocks noChangeArrowheads="1"/>
              </p:cNvSpPr>
              <p:nvPr/>
            </p:nvSpPr>
            <p:spPr bwMode="auto">
              <a:xfrm>
                <a:off x="2692" y="3433"/>
                <a:ext cx="73" cy="131"/>
              </a:xfrm>
              <a:prstGeom prst="rect">
                <a:avLst/>
              </a:prstGeom>
              <a:solidFill>
                <a:srgbClr val="B5C5C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1" name="Freeform 88"/>
              <p:cNvSpPr>
                <a:spLocks/>
              </p:cNvSpPr>
              <p:nvPr/>
            </p:nvSpPr>
            <p:spPr bwMode="auto">
              <a:xfrm>
                <a:off x="3734" y="3178"/>
                <a:ext cx="60" cy="360"/>
              </a:xfrm>
              <a:custGeom>
                <a:avLst/>
                <a:gdLst>
                  <a:gd name="T0" fmla="*/ 0 w 60"/>
                  <a:gd name="T1" fmla="*/ 359 h 360"/>
                  <a:gd name="T2" fmla="*/ 0 w 60"/>
                  <a:gd name="T3" fmla="*/ 59 h 360"/>
                  <a:gd name="T4" fmla="*/ 59 w 60"/>
                  <a:gd name="T5" fmla="*/ 0 h 360"/>
                  <a:gd name="T6" fmla="*/ 59 w 60"/>
                  <a:gd name="T7" fmla="*/ 297 h 360"/>
                  <a:gd name="T8" fmla="*/ 0 w 60"/>
                  <a:gd name="T9" fmla="*/ 359 h 3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0"/>
                  <a:gd name="T16" fmla="*/ 0 h 360"/>
                  <a:gd name="T17" fmla="*/ 60 w 60"/>
                  <a:gd name="T18" fmla="*/ 360 h 3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0" h="360">
                    <a:moveTo>
                      <a:pt x="0" y="359"/>
                    </a:moveTo>
                    <a:lnTo>
                      <a:pt x="0" y="59"/>
                    </a:lnTo>
                    <a:lnTo>
                      <a:pt x="59" y="0"/>
                    </a:lnTo>
                    <a:lnTo>
                      <a:pt x="59" y="297"/>
                    </a:lnTo>
                    <a:lnTo>
                      <a:pt x="0" y="359"/>
                    </a:lnTo>
                  </a:path>
                </a:pathLst>
              </a:custGeom>
              <a:solidFill>
                <a:srgbClr val="B5C5CF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2" name="AutoShape 89"/>
              <p:cNvSpPr>
                <a:spLocks noChangeArrowheads="1"/>
              </p:cNvSpPr>
              <p:nvPr/>
            </p:nvSpPr>
            <p:spPr bwMode="auto">
              <a:xfrm>
                <a:off x="3946" y="3420"/>
                <a:ext cx="82" cy="34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3" name="AutoShape 90"/>
              <p:cNvSpPr>
                <a:spLocks noChangeArrowheads="1"/>
              </p:cNvSpPr>
              <p:nvPr/>
            </p:nvSpPr>
            <p:spPr bwMode="auto">
              <a:xfrm>
                <a:off x="3946" y="3395"/>
                <a:ext cx="82" cy="31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4" name="AutoShape 91"/>
              <p:cNvSpPr>
                <a:spLocks noChangeArrowheads="1"/>
              </p:cNvSpPr>
              <p:nvPr/>
            </p:nvSpPr>
            <p:spPr bwMode="auto">
              <a:xfrm>
                <a:off x="3943" y="3367"/>
                <a:ext cx="85" cy="29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55" name="AutoShape 92"/>
              <p:cNvSpPr>
                <a:spLocks noChangeArrowheads="1"/>
              </p:cNvSpPr>
              <p:nvPr/>
            </p:nvSpPr>
            <p:spPr bwMode="auto">
              <a:xfrm>
                <a:off x="3946" y="3338"/>
                <a:ext cx="82" cy="32"/>
              </a:xfrm>
              <a:prstGeom prst="cube">
                <a:avLst>
                  <a:gd name="adj" fmla="val 24995"/>
                </a:avLst>
              </a:prstGeom>
              <a:solidFill>
                <a:srgbClr val="F7667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pic>
            <p:nvPicPr>
              <p:cNvPr id="16456" name="Picture 93"/>
              <p:cNvPicPr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745" y="3356"/>
                <a:ext cx="259" cy="18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</p:grpSp>
        <p:sp>
          <p:nvSpPr>
            <p:cNvPr id="16393" name="Rectangle 94"/>
            <p:cNvSpPr>
              <a:spLocks noChangeArrowheads="1"/>
            </p:cNvSpPr>
            <p:nvPr/>
          </p:nvSpPr>
          <p:spPr bwMode="auto">
            <a:xfrm>
              <a:off x="1891245" y="2938463"/>
              <a:ext cx="103874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A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A)</a:t>
              </a:r>
            </a:p>
          </p:txBody>
        </p:sp>
        <p:grpSp>
          <p:nvGrpSpPr>
            <p:cNvPr id="16394" name="Group 95"/>
            <p:cNvGrpSpPr>
              <a:grpSpLocks/>
            </p:cNvGrpSpPr>
            <p:nvPr/>
          </p:nvGrpSpPr>
          <p:grpSpPr bwMode="auto">
            <a:xfrm>
              <a:off x="1116013" y="1763713"/>
              <a:ext cx="2873375" cy="1173162"/>
              <a:chOff x="673" y="1182"/>
              <a:chExt cx="1810" cy="739"/>
            </a:xfrm>
          </p:grpSpPr>
          <p:sp>
            <p:nvSpPr>
              <p:cNvPr id="16428" name="Freeform 96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29" name="AutoShape 97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0" name="AutoShape 98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1" name="AutoShape 99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2" name="AutoShape 100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3" name="Rectangle 101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4" name="Rectangle 102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5" name="AutoShape 103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6" name="Rectangle 104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7" name="AutoShape 105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8" name="AutoShape 106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39" name="AutoShape 107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40" name="Freeform 108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6395" name="Group 109"/>
            <p:cNvGrpSpPr>
              <a:grpSpLocks/>
            </p:cNvGrpSpPr>
            <p:nvPr/>
          </p:nvGrpSpPr>
          <p:grpSpPr bwMode="auto">
            <a:xfrm>
              <a:off x="1493838" y="4473575"/>
              <a:ext cx="3011487" cy="760413"/>
              <a:chOff x="648" y="3057"/>
              <a:chExt cx="1897" cy="479"/>
            </a:xfrm>
          </p:grpSpPr>
          <p:grpSp>
            <p:nvGrpSpPr>
              <p:cNvPr id="16399" name="Group 110"/>
              <p:cNvGrpSpPr>
                <a:grpSpLocks/>
              </p:cNvGrpSpPr>
              <p:nvPr/>
            </p:nvGrpSpPr>
            <p:grpSpPr bwMode="auto">
              <a:xfrm>
                <a:off x="2322" y="3456"/>
                <a:ext cx="223" cy="73"/>
                <a:chOff x="2482" y="3131"/>
                <a:chExt cx="223" cy="73"/>
              </a:xfrm>
            </p:grpSpPr>
            <p:sp>
              <p:nvSpPr>
                <p:cNvPr id="16426" name="Freeform 111"/>
                <p:cNvSpPr>
                  <a:spLocks/>
                </p:cNvSpPr>
                <p:nvPr/>
              </p:nvSpPr>
              <p:spPr bwMode="auto">
                <a:xfrm>
                  <a:off x="2502" y="3133"/>
                  <a:ext cx="190" cy="50"/>
                </a:xfrm>
                <a:custGeom>
                  <a:avLst/>
                  <a:gdLst>
                    <a:gd name="T0" fmla="*/ 10 w 190"/>
                    <a:gd name="T1" fmla="*/ 0 h 50"/>
                    <a:gd name="T2" fmla="*/ 27 w 190"/>
                    <a:gd name="T3" fmla="*/ 0 h 50"/>
                    <a:gd name="T4" fmla="*/ 44 w 190"/>
                    <a:gd name="T5" fmla="*/ 0 h 50"/>
                    <a:gd name="T6" fmla="*/ 60 w 190"/>
                    <a:gd name="T7" fmla="*/ 0 h 50"/>
                    <a:gd name="T8" fmla="*/ 72 w 190"/>
                    <a:gd name="T9" fmla="*/ 0 h 50"/>
                    <a:gd name="T10" fmla="*/ 94 w 190"/>
                    <a:gd name="T11" fmla="*/ 0 h 50"/>
                    <a:gd name="T12" fmla="*/ 104 w 190"/>
                    <a:gd name="T13" fmla="*/ 0 h 50"/>
                    <a:gd name="T14" fmla="*/ 117 w 190"/>
                    <a:gd name="T15" fmla="*/ 0 h 50"/>
                    <a:gd name="T16" fmla="*/ 124 w 190"/>
                    <a:gd name="T17" fmla="*/ 0 h 50"/>
                    <a:gd name="T18" fmla="*/ 135 w 190"/>
                    <a:gd name="T19" fmla="*/ 0 h 50"/>
                    <a:gd name="T20" fmla="*/ 147 w 190"/>
                    <a:gd name="T21" fmla="*/ 0 h 50"/>
                    <a:gd name="T22" fmla="*/ 156 w 190"/>
                    <a:gd name="T23" fmla="*/ 0 h 50"/>
                    <a:gd name="T24" fmla="*/ 164 w 190"/>
                    <a:gd name="T25" fmla="*/ 0 h 50"/>
                    <a:gd name="T26" fmla="*/ 172 w 190"/>
                    <a:gd name="T27" fmla="*/ 0 h 50"/>
                    <a:gd name="T28" fmla="*/ 181 w 190"/>
                    <a:gd name="T29" fmla="*/ 0 h 50"/>
                    <a:gd name="T30" fmla="*/ 189 w 190"/>
                    <a:gd name="T31" fmla="*/ 0 h 50"/>
                    <a:gd name="T32" fmla="*/ 181 w 190"/>
                    <a:gd name="T33" fmla="*/ 6 h 50"/>
                    <a:gd name="T34" fmla="*/ 172 w 190"/>
                    <a:gd name="T35" fmla="*/ 10 h 50"/>
                    <a:gd name="T36" fmla="*/ 164 w 190"/>
                    <a:gd name="T37" fmla="*/ 13 h 50"/>
                    <a:gd name="T38" fmla="*/ 156 w 190"/>
                    <a:gd name="T39" fmla="*/ 15 h 50"/>
                    <a:gd name="T40" fmla="*/ 144 w 190"/>
                    <a:gd name="T41" fmla="*/ 21 h 50"/>
                    <a:gd name="T42" fmla="*/ 131 w 190"/>
                    <a:gd name="T43" fmla="*/ 23 h 50"/>
                    <a:gd name="T44" fmla="*/ 119 w 190"/>
                    <a:gd name="T45" fmla="*/ 26 h 50"/>
                    <a:gd name="T46" fmla="*/ 104 w 190"/>
                    <a:gd name="T47" fmla="*/ 31 h 50"/>
                    <a:gd name="T48" fmla="*/ 92 w 190"/>
                    <a:gd name="T49" fmla="*/ 34 h 50"/>
                    <a:gd name="T50" fmla="*/ 79 w 190"/>
                    <a:gd name="T51" fmla="*/ 36 h 50"/>
                    <a:gd name="T52" fmla="*/ 69 w 190"/>
                    <a:gd name="T53" fmla="*/ 39 h 50"/>
                    <a:gd name="T54" fmla="*/ 60 w 190"/>
                    <a:gd name="T55" fmla="*/ 39 h 50"/>
                    <a:gd name="T56" fmla="*/ 44 w 190"/>
                    <a:gd name="T57" fmla="*/ 39 h 50"/>
                    <a:gd name="T58" fmla="*/ 35 w 190"/>
                    <a:gd name="T59" fmla="*/ 41 h 50"/>
                    <a:gd name="T60" fmla="*/ 27 w 190"/>
                    <a:gd name="T61" fmla="*/ 44 h 50"/>
                    <a:gd name="T62" fmla="*/ 19 w 190"/>
                    <a:gd name="T63" fmla="*/ 47 h 50"/>
                    <a:gd name="T64" fmla="*/ 7 w 190"/>
                    <a:gd name="T65" fmla="*/ 49 h 50"/>
                    <a:gd name="T66" fmla="*/ 0 w 190"/>
                    <a:gd name="T67" fmla="*/ 41 h 50"/>
                    <a:gd name="T68" fmla="*/ 0 w 190"/>
                    <a:gd name="T69" fmla="*/ 31 h 50"/>
                    <a:gd name="T70" fmla="*/ 0 w 190"/>
                    <a:gd name="T71" fmla="*/ 23 h 50"/>
                    <a:gd name="T72" fmla="*/ 0 w 190"/>
                    <a:gd name="T73" fmla="*/ 15 h 50"/>
                    <a:gd name="T74" fmla="*/ 0 w 190"/>
                    <a:gd name="T75" fmla="*/ 6 h 50"/>
                    <a:gd name="T76" fmla="*/ 10 w 190"/>
                    <a:gd name="T77" fmla="*/ 0 h 50"/>
                    <a:gd name="T78" fmla="*/ 10 w 190"/>
                    <a:gd name="T79" fmla="*/ 0 h 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90"/>
                    <a:gd name="T121" fmla="*/ 0 h 50"/>
                    <a:gd name="T122" fmla="*/ 190 w 190"/>
                    <a:gd name="T123" fmla="*/ 50 h 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90" h="50">
                      <a:moveTo>
                        <a:pt x="10" y="0"/>
                      </a:moveTo>
                      <a:lnTo>
                        <a:pt x="27" y="0"/>
                      </a:lnTo>
                      <a:lnTo>
                        <a:pt x="44" y="0"/>
                      </a:lnTo>
                      <a:lnTo>
                        <a:pt x="60" y="0"/>
                      </a:lnTo>
                      <a:lnTo>
                        <a:pt x="72" y="0"/>
                      </a:lnTo>
                      <a:lnTo>
                        <a:pt x="94" y="0"/>
                      </a:lnTo>
                      <a:lnTo>
                        <a:pt x="104" y="0"/>
                      </a:lnTo>
                      <a:lnTo>
                        <a:pt x="117" y="0"/>
                      </a:lnTo>
                      <a:lnTo>
                        <a:pt x="124" y="0"/>
                      </a:lnTo>
                      <a:lnTo>
                        <a:pt x="135" y="0"/>
                      </a:lnTo>
                      <a:lnTo>
                        <a:pt x="147" y="0"/>
                      </a:lnTo>
                      <a:lnTo>
                        <a:pt x="156" y="0"/>
                      </a:lnTo>
                      <a:lnTo>
                        <a:pt x="164" y="0"/>
                      </a:lnTo>
                      <a:lnTo>
                        <a:pt x="172" y="0"/>
                      </a:lnTo>
                      <a:lnTo>
                        <a:pt x="181" y="0"/>
                      </a:lnTo>
                      <a:lnTo>
                        <a:pt x="189" y="0"/>
                      </a:lnTo>
                      <a:lnTo>
                        <a:pt x="181" y="6"/>
                      </a:lnTo>
                      <a:lnTo>
                        <a:pt x="172" y="10"/>
                      </a:lnTo>
                      <a:lnTo>
                        <a:pt x="164" y="13"/>
                      </a:lnTo>
                      <a:lnTo>
                        <a:pt x="156" y="15"/>
                      </a:lnTo>
                      <a:lnTo>
                        <a:pt x="144" y="21"/>
                      </a:lnTo>
                      <a:lnTo>
                        <a:pt x="131" y="23"/>
                      </a:lnTo>
                      <a:lnTo>
                        <a:pt x="119" y="26"/>
                      </a:lnTo>
                      <a:lnTo>
                        <a:pt x="104" y="31"/>
                      </a:lnTo>
                      <a:lnTo>
                        <a:pt x="92" y="34"/>
                      </a:lnTo>
                      <a:lnTo>
                        <a:pt x="79" y="36"/>
                      </a:lnTo>
                      <a:lnTo>
                        <a:pt x="69" y="39"/>
                      </a:lnTo>
                      <a:lnTo>
                        <a:pt x="60" y="39"/>
                      </a:lnTo>
                      <a:lnTo>
                        <a:pt x="44" y="39"/>
                      </a:lnTo>
                      <a:lnTo>
                        <a:pt x="35" y="41"/>
                      </a:lnTo>
                      <a:lnTo>
                        <a:pt x="27" y="44"/>
                      </a:lnTo>
                      <a:lnTo>
                        <a:pt x="19" y="47"/>
                      </a:lnTo>
                      <a:lnTo>
                        <a:pt x="7" y="49"/>
                      </a:lnTo>
                      <a:lnTo>
                        <a:pt x="0" y="41"/>
                      </a:lnTo>
                      <a:lnTo>
                        <a:pt x="0" y="31"/>
                      </a:lnTo>
                      <a:lnTo>
                        <a:pt x="0" y="23"/>
                      </a:lnTo>
                      <a:lnTo>
                        <a:pt x="0" y="15"/>
                      </a:lnTo>
                      <a:lnTo>
                        <a:pt x="0" y="6"/>
                      </a:lnTo>
                      <a:lnTo>
                        <a:pt x="10" y="0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7" name="Freeform 112"/>
                <p:cNvSpPr>
                  <a:spLocks/>
                </p:cNvSpPr>
                <p:nvPr/>
              </p:nvSpPr>
              <p:spPr bwMode="auto">
                <a:xfrm>
                  <a:off x="2482" y="3131"/>
                  <a:ext cx="223" cy="73"/>
                </a:xfrm>
                <a:custGeom>
                  <a:avLst/>
                  <a:gdLst>
                    <a:gd name="T0" fmla="*/ 0 w 223"/>
                    <a:gd name="T1" fmla="*/ 72 h 73"/>
                    <a:gd name="T2" fmla="*/ 41 w 223"/>
                    <a:gd name="T3" fmla="*/ 34 h 73"/>
                    <a:gd name="T4" fmla="*/ 222 w 223"/>
                    <a:gd name="T5" fmla="*/ 0 h 73"/>
                    <a:gd name="T6" fmla="*/ 222 w 223"/>
                    <a:gd name="T7" fmla="*/ 36 h 73"/>
                    <a:gd name="T8" fmla="*/ 0 w 223"/>
                    <a:gd name="T9" fmla="*/ 72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"/>
                    <a:gd name="T16" fmla="*/ 0 h 73"/>
                    <a:gd name="T17" fmla="*/ 223 w 223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" h="73">
                      <a:moveTo>
                        <a:pt x="0" y="72"/>
                      </a:moveTo>
                      <a:lnTo>
                        <a:pt x="41" y="34"/>
                      </a:lnTo>
                      <a:lnTo>
                        <a:pt x="222" y="0"/>
                      </a:lnTo>
                      <a:lnTo>
                        <a:pt x="222" y="36"/>
                      </a:lnTo>
                      <a:lnTo>
                        <a:pt x="0" y="7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6400" name="Freeform 113"/>
              <p:cNvSpPr>
                <a:spLocks/>
              </p:cNvSpPr>
              <p:nvPr/>
            </p:nvSpPr>
            <p:spPr bwMode="auto">
              <a:xfrm>
                <a:off x="1525" y="3378"/>
                <a:ext cx="560" cy="158"/>
              </a:xfrm>
              <a:custGeom>
                <a:avLst/>
                <a:gdLst>
                  <a:gd name="T0" fmla="*/ 0 w 560"/>
                  <a:gd name="T1" fmla="*/ 157 h 158"/>
                  <a:gd name="T2" fmla="*/ 114 w 560"/>
                  <a:gd name="T3" fmla="*/ 43 h 158"/>
                  <a:gd name="T4" fmla="*/ 559 w 560"/>
                  <a:gd name="T5" fmla="*/ 0 h 158"/>
                  <a:gd name="T6" fmla="*/ 514 w 560"/>
                  <a:gd name="T7" fmla="*/ 80 h 158"/>
                  <a:gd name="T8" fmla="*/ 0 w 560"/>
                  <a:gd name="T9" fmla="*/ 157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0"/>
                  <a:gd name="T16" fmla="*/ 0 h 158"/>
                  <a:gd name="T17" fmla="*/ 560 w 560"/>
                  <a:gd name="T18" fmla="*/ 158 h 15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0" h="158">
                    <a:moveTo>
                      <a:pt x="0" y="157"/>
                    </a:moveTo>
                    <a:lnTo>
                      <a:pt x="114" y="43"/>
                    </a:lnTo>
                    <a:lnTo>
                      <a:pt x="559" y="0"/>
                    </a:lnTo>
                    <a:lnTo>
                      <a:pt x="514" y="80"/>
                    </a:lnTo>
                    <a:lnTo>
                      <a:pt x="0" y="157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1" name="AutoShape 114" descr="Horizontal brick"/>
              <p:cNvSpPr>
                <a:spLocks noChangeArrowheads="1"/>
              </p:cNvSpPr>
              <p:nvPr/>
            </p:nvSpPr>
            <p:spPr bwMode="auto">
              <a:xfrm>
                <a:off x="648" y="3061"/>
                <a:ext cx="994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2" name="Freeform 115"/>
              <p:cNvSpPr>
                <a:spLocks/>
              </p:cNvSpPr>
              <p:nvPr/>
            </p:nvSpPr>
            <p:spPr bwMode="auto">
              <a:xfrm>
                <a:off x="1525" y="3057"/>
                <a:ext cx="120" cy="475"/>
              </a:xfrm>
              <a:custGeom>
                <a:avLst/>
                <a:gdLst>
                  <a:gd name="T0" fmla="*/ 1 w 120"/>
                  <a:gd name="T1" fmla="*/ 119 h 475"/>
                  <a:gd name="T2" fmla="*/ 119 w 120"/>
                  <a:gd name="T3" fmla="*/ 0 h 475"/>
                  <a:gd name="T4" fmla="*/ 119 w 120"/>
                  <a:gd name="T5" fmla="*/ 355 h 475"/>
                  <a:gd name="T6" fmla="*/ 0 w 120"/>
                  <a:gd name="T7" fmla="*/ 474 h 475"/>
                  <a:gd name="T8" fmla="*/ 1 w 120"/>
                  <a:gd name="T9" fmla="*/ 119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475"/>
                  <a:gd name="T17" fmla="*/ 120 w 120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475">
                    <a:moveTo>
                      <a:pt x="1" y="119"/>
                    </a:moveTo>
                    <a:lnTo>
                      <a:pt x="119" y="0"/>
                    </a:lnTo>
                    <a:lnTo>
                      <a:pt x="119" y="355"/>
                    </a:lnTo>
                    <a:lnTo>
                      <a:pt x="0" y="474"/>
                    </a:lnTo>
                    <a:lnTo>
                      <a:pt x="1" y="119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3" name="AutoShape 116"/>
              <p:cNvSpPr>
                <a:spLocks noChangeArrowheads="1"/>
              </p:cNvSpPr>
              <p:nvPr/>
            </p:nvSpPr>
            <p:spPr bwMode="auto">
              <a:xfrm>
                <a:off x="694" y="3233"/>
                <a:ext cx="155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4" name="AutoShape 117"/>
              <p:cNvSpPr>
                <a:spLocks noChangeArrowheads="1"/>
              </p:cNvSpPr>
              <p:nvPr/>
            </p:nvSpPr>
            <p:spPr bwMode="auto">
              <a:xfrm>
                <a:off x="916" y="3233"/>
                <a:ext cx="156" cy="71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5" name="Freeform 118"/>
              <p:cNvSpPr>
                <a:spLocks/>
              </p:cNvSpPr>
              <p:nvPr/>
            </p:nvSpPr>
            <p:spPr bwMode="auto">
              <a:xfrm>
                <a:off x="1560" y="3169"/>
                <a:ext cx="57" cy="289"/>
              </a:xfrm>
              <a:custGeom>
                <a:avLst/>
                <a:gdLst>
                  <a:gd name="T0" fmla="*/ 0 w 57"/>
                  <a:gd name="T1" fmla="*/ 288 h 289"/>
                  <a:gd name="T2" fmla="*/ 0 w 57"/>
                  <a:gd name="T3" fmla="*/ 61 h 289"/>
                  <a:gd name="T4" fmla="*/ 56 w 57"/>
                  <a:gd name="T5" fmla="*/ 0 h 289"/>
                  <a:gd name="T6" fmla="*/ 56 w 57"/>
                  <a:gd name="T7" fmla="*/ 232 h 289"/>
                  <a:gd name="T8" fmla="*/ 0 w 57"/>
                  <a:gd name="T9" fmla="*/ 288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"/>
                  <a:gd name="T16" fmla="*/ 0 h 289"/>
                  <a:gd name="T17" fmla="*/ 57 w 57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" h="289">
                    <a:moveTo>
                      <a:pt x="0" y="288"/>
                    </a:moveTo>
                    <a:lnTo>
                      <a:pt x="0" y="61"/>
                    </a:lnTo>
                    <a:lnTo>
                      <a:pt x="56" y="0"/>
                    </a:lnTo>
                    <a:lnTo>
                      <a:pt x="56" y="232"/>
                    </a:lnTo>
                    <a:lnTo>
                      <a:pt x="0" y="288"/>
                    </a:lnTo>
                  </a:path>
                </a:pathLst>
              </a:custGeom>
              <a:solidFill>
                <a:srgbClr val="0096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6" name="Rectangle 119"/>
              <p:cNvSpPr>
                <a:spLocks noChangeArrowheads="1"/>
              </p:cNvSpPr>
              <p:nvPr/>
            </p:nvSpPr>
            <p:spPr bwMode="auto">
              <a:xfrm>
                <a:off x="1564" y="3353"/>
                <a:ext cx="42" cy="93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7" name="AutoShape 120"/>
              <p:cNvSpPr>
                <a:spLocks noChangeArrowheads="1"/>
              </p:cNvSpPr>
              <p:nvPr/>
            </p:nvSpPr>
            <p:spPr bwMode="auto">
              <a:xfrm>
                <a:off x="1560" y="3353"/>
                <a:ext cx="406" cy="94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8" name="AutoShape 121"/>
              <p:cNvSpPr>
                <a:spLocks noChangeArrowheads="1"/>
              </p:cNvSpPr>
              <p:nvPr/>
            </p:nvSpPr>
            <p:spPr bwMode="auto">
              <a:xfrm>
                <a:off x="1601" y="3299"/>
                <a:ext cx="81" cy="70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09" name="AutoShape 122"/>
              <p:cNvSpPr>
                <a:spLocks noChangeArrowheads="1"/>
              </p:cNvSpPr>
              <p:nvPr/>
            </p:nvSpPr>
            <p:spPr bwMode="auto">
              <a:xfrm>
                <a:off x="1758" y="3295"/>
                <a:ext cx="82" cy="7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6410" name="Group 123"/>
              <p:cNvGrpSpPr>
                <a:grpSpLocks/>
              </p:cNvGrpSpPr>
              <p:nvPr/>
            </p:nvGrpSpPr>
            <p:grpSpPr bwMode="auto">
              <a:xfrm>
                <a:off x="1931" y="3354"/>
                <a:ext cx="477" cy="176"/>
                <a:chOff x="2091" y="3029"/>
                <a:chExt cx="477" cy="176"/>
              </a:xfrm>
            </p:grpSpPr>
            <p:sp>
              <p:nvSpPr>
                <p:cNvPr id="16420" name="Freeform 124"/>
                <p:cNvSpPr>
                  <a:spLocks/>
                </p:cNvSpPr>
                <p:nvPr/>
              </p:nvSpPr>
              <p:spPr bwMode="auto">
                <a:xfrm>
                  <a:off x="2163" y="3131"/>
                  <a:ext cx="87" cy="70"/>
                </a:xfrm>
                <a:custGeom>
                  <a:avLst/>
                  <a:gdLst>
                    <a:gd name="T0" fmla="*/ 25 w 87"/>
                    <a:gd name="T1" fmla="*/ 0 h 70"/>
                    <a:gd name="T2" fmla="*/ 86 w 87"/>
                    <a:gd name="T3" fmla="*/ 37 h 70"/>
                    <a:gd name="T4" fmla="*/ 55 w 87"/>
                    <a:gd name="T5" fmla="*/ 69 h 70"/>
                    <a:gd name="T6" fmla="*/ 0 w 87"/>
                    <a:gd name="T7" fmla="*/ 45 h 70"/>
                    <a:gd name="T8" fmla="*/ 25 w 87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70"/>
                    <a:gd name="T17" fmla="*/ 87 w 87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70">
                      <a:moveTo>
                        <a:pt x="25" y="0"/>
                      </a:moveTo>
                      <a:lnTo>
                        <a:pt x="86" y="37"/>
                      </a:lnTo>
                      <a:lnTo>
                        <a:pt x="55" y="69"/>
                      </a:lnTo>
                      <a:lnTo>
                        <a:pt x="0" y="45"/>
                      </a:lnTo>
                      <a:lnTo>
                        <a:pt x="25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1" name="AutoShape 125"/>
                <p:cNvSpPr>
                  <a:spLocks noChangeArrowheads="1"/>
                </p:cNvSpPr>
                <p:nvPr/>
              </p:nvSpPr>
              <p:spPr bwMode="auto">
                <a:xfrm>
                  <a:off x="2115" y="3033"/>
                  <a:ext cx="398" cy="17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2" name="Freeform 126"/>
                <p:cNvSpPr>
                  <a:spLocks/>
                </p:cNvSpPr>
                <p:nvPr/>
              </p:nvSpPr>
              <p:spPr bwMode="auto">
                <a:xfrm>
                  <a:off x="2091" y="3073"/>
                  <a:ext cx="369" cy="60"/>
                </a:xfrm>
                <a:custGeom>
                  <a:avLst/>
                  <a:gdLst>
                    <a:gd name="T0" fmla="*/ 23 w 369"/>
                    <a:gd name="T1" fmla="*/ 0 h 60"/>
                    <a:gd name="T2" fmla="*/ 0 w 369"/>
                    <a:gd name="T3" fmla="*/ 59 h 60"/>
                    <a:gd name="T4" fmla="*/ 342 w 369"/>
                    <a:gd name="T5" fmla="*/ 59 h 60"/>
                    <a:gd name="T6" fmla="*/ 368 w 369"/>
                    <a:gd name="T7" fmla="*/ 1 h 60"/>
                    <a:gd name="T8" fmla="*/ 23 w 369"/>
                    <a:gd name="T9" fmla="*/ 0 h 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9"/>
                    <a:gd name="T16" fmla="*/ 0 h 60"/>
                    <a:gd name="T17" fmla="*/ 369 w 369"/>
                    <a:gd name="T18" fmla="*/ 60 h 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9" h="60">
                      <a:moveTo>
                        <a:pt x="23" y="0"/>
                      </a:moveTo>
                      <a:lnTo>
                        <a:pt x="0" y="59"/>
                      </a:lnTo>
                      <a:lnTo>
                        <a:pt x="342" y="59"/>
                      </a:lnTo>
                      <a:lnTo>
                        <a:pt x="368" y="1"/>
                      </a:lnTo>
                      <a:lnTo>
                        <a:pt x="23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3" name="Freeform 127"/>
                <p:cNvSpPr>
                  <a:spLocks/>
                </p:cNvSpPr>
                <p:nvPr/>
              </p:nvSpPr>
              <p:spPr bwMode="auto">
                <a:xfrm>
                  <a:off x="2115" y="3029"/>
                  <a:ext cx="400" cy="45"/>
                </a:xfrm>
                <a:custGeom>
                  <a:avLst/>
                  <a:gdLst>
                    <a:gd name="T0" fmla="*/ 57 w 400"/>
                    <a:gd name="T1" fmla="*/ 0 h 45"/>
                    <a:gd name="T2" fmla="*/ 0 w 400"/>
                    <a:gd name="T3" fmla="*/ 44 h 45"/>
                    <a:gd name="T4" fmla="*/ 342 w 400"/>
                    <a:gd name="T5" fmla="*/ 44 h 45"/>
                    <a:gd name="T6" fmla="*/ 399 w 400"/>
                    <a:gd name="T7" fmla="*/ 0 h 45"/>
                    <a:gd name="T8" fmla="*/ 57 w 400"/>
                    <a:gd name="T9" fmla="*/ 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00"/>
                    <a:gd name="T16" fmla="*/ 0 h 45"/>
                    <a:gd name="T17" fmla="*/ 400 w 400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00" h="45">
                      <a:moveTo>
                        <a:pt x="57" y="0"/>
                      </a:moveTo>
                      <a:lnTo>
                        <a:pt x="0" y="44"/>
                      </a:lnTo>
                      <a:lnTo>
                        <a:pt x="342" y="44"/>
                      </a:lnTo>
                      <a:lnTo>
                        <a:pt x="399" y="0"/>
                      </a:lnTo>
                      <a:lnTo>
                        <a:pt x="5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4" name="Line 128"/>
                <p:cNvSpPr>
                  <a:spLocks noChangeShapeType="1"/>
                </p:cNvSpPr>
                <p:nvPr/>
              </p:nvSpPr>
              <p:spPr bwMode="auto">
                <a:xfrm>
                  <a:off x="2171" y="3033"/>
                  <a:ext cx="0" cy="3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6425" name="Freeform 129"/>
                <p:cNvSpPr>
                  <a:spLocks/>
                </p:cNvSpPr>
                <p:nvPr/>
              </p:nvSpPr>
              <p:spPr bwMode="auto">
                <a:xfrm>
                  <a:off x="2463" y="3029"/>
                  <a:ext cx="105" cy="81"/>
                </a:xfrm>
                <a:custGeom>
                  <a:avLst/>
                  <a:gdLst>
                    <a:gd name="T0" fmla="*/ 55 w 105"/>
                    <a:gd name="T1" fmla="*/ 0 h 81"/>
                    <a:gd name="T2" fmla="*/ 0 w 105"/>
                    <a:gd name="T3" fmla="*/ 38 h 81"/>
                    <a:gd name="T4" fmla="*/ 41 w 105"/>
                    <a:gd name="T5" fmla="*/ 80 h 81"/>
                    <a:gd name="T6" fmla="*/ 104 w 105"/>
                    <a:gd name="T7" fmla="*/ 36 h 81"/>
                    <a:gd name="T8" fmla="*/ 55 w 105"/>
                    <a:gd name="T9" fmla="*/ 0 h 8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5"/>
                    <a:gd name="T16" fmla="*/ 0 h 81"/>
                    <a:gd name="T17" fmla="*/ 105 w 105"/>
                    <a:gd name="T18" fmla="*/ 81 h 8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5" h="81">
                      <a:moveTo>
                        <a:pt x="55" y="0"/>
                      </a:moveTo>
                      <a:lnTo>
                        <a:pt x="0" y="38"/>
                      </a:lnTo>
                      <a:lnTo>
                        <a:pt x="41" y="80"/>
                      </a:lnTo>
                      <a:lnTo>
                        <a:pt x="104" y="36"/>
                      </a:lnTo>
                      <a:lnTo>
                        <a:pt x="55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6411" name="AutoShape 130"/>
              <p:cNvSpPr>
                <a:spLocks noChangeArrowheads="1"/>
              </p:cNvSpPr>
              <p:nvPr/>
            </p:nvSpPr>
            <p:spPr bwMode="auto">
              <a:xfrm rot="2580000">
                <a:off x="1943" y="3306"/>
                <a:ext cx="81" cy="71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2" name="Freeform 131"/>
              <p:cNvSpPr>
                <a:spLocks/>
              </p:cNvSpPr>
              <p:nvPr/>
            </p:nvSpPr>
            <p:spPr bwMode="auto">
              <a:xfrm>
                <a:off x="648" y="3057"/>
                <a:ext cx="999" cy="121"/>
              </a:xfrm>
              <a:custGeom>
                <a:avLst/>
                <a:gdLst>
                  <a:gd name="T0" fmla="*/ 118 w 999"/>
                  <a:gd name="T1" fmla="*/ 2 h 121"/>
                  <a:gd name="T2" fmla="*/ 0 w 999"/>
                  <a:gd name="T3" fmla="*/ 120 h 121"/>
                  <a:gd name="T4" fmla="*/ 878 w 999"/>
                  <a:gd name="T5" fmla="*/ 120 h 121"/>
                  <a:gd name="T6" fmla="*/ 998 w 999"/>
                  <a:gd name="T7" fmla="*/ 0 h 121"/>
                  <a:gd name="T8" fmla="*/ 118 w 999"/>
                  <a:gd name="T9" fmla="*/ 2 h 1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99"/>
                  <a:gd name="T16" fmla="*/ 0 h 121"/>
                  <a:gd name="T17" fmla="*/ 999 w 999"/>
                  <a:gd name="T18" fmla="*/ 121 h 1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99" h="121">
                    <a:moveTo>
                      <a:pt x="118" y="2"/>
                    </a:moveTo>
                    <a:lnTo>
                      <a:pt x="0" y="120"/>
                    </a:lnTo>
                    <a:lnTo>
                      <a:pt x="878" y="120"/>
                    </a:lnTo>
                    <a:lnTo>
                      <a:pt x="998" y="0"/>
                    </a:lnTo>
                    <a:lnTo>
                      <a:pt x="118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3" name="AutoShape 132"/>
              <p:cNvSpPr>
                <a:spLocks noChangeArrowheads="1"/>
              </p:cNvSpPr>
              <p:nvPr/>
            </p:nvSpPr>
            <p:spPr bwMode="auto">
              <a:xfrm>
                <a:off x="1157" y="3222"/>
                <a:ext cx="318" cy="10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4" name="AutoShape 133"/>
              <p:cNvSpPr>
                <a:spLocks noChangeArrowheads="1"/>
              </p:cNvSpPr>
              <p:nvPr/>
            </p:nvSpPr>
            <p:spPr bwMode="auto">
              <a:xfrm>
                <a:off x="780" y="3377"/>
                <a:ext cx="490" cy="154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5" name="AutoShape 134"/>
              <p:cNvSpPr>
                <a:spLocks noChangeArrowheads="1"/>
              </p:cNvSpPr>
              <p:nvPr/>
            </p:nvSpPr>
            <p:spPr bwMode="auto">
              <a:xfrm>
                <a:off x="815" y="3397"/>
                <a:ext cx="423" cy="130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6" name="AutoShape 135"/>
              <p:cNvSpPr>
                <a:spLocks noChangeArrowheads="1"/>
              </p:cNvSpPr>
              <p:nvPr/>
            </p:nvSpPr>
            <p:spPr bwMode="auto">
              <a:xfrm>
                <a:off x="1170" y="3230"/>
                <a:ext cx="290" cy="87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7" name="AutoShape 136"/>
              <p:cNvSpPr>
                <a:spLocks noChangeArrowheads="1"/>
              </p:cNvSpPr>
              <p:nvPr/>
            </p:nvSpPr>
            <p:spPr bwMode="auto">
              <a:xfrm>
                <a:off x="930" y="3247"/>
                <a:ext cx="129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8" name="Rectangle 137"/>
              <p:cNvSpPr>
                <a:spLocks noChangeArrowheads="1"/>
              </p:cNvSpPr>
              <p:nvPr/>
            </p:nvSpPr>
            <p:spPr bwMode="auto">
              <a:xfrm>
                <a:off x="1566" y="3355"/>
                <a:ext cx="15" cy="17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6419" name="AutoShape 138"/>
              <p:cNvSpPr>
                <a:spLocks noChangeArrowheads="1"/>
              </p:cNvSpPr>
              <p:nvPr/>
            </p:nvSpPr>
            <p:spPr bwMode="auto">
              <a:xfrm>
                <a:off x="706" y="3247"/>
                <a:ext cx="127" cy="46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6396" name="Rectangle 139"/>
            <p:cNvSpPr>
              <a:spLocks noChangeArrowheads="1"/>
            </p:cNvSpPr>
            <p:nvPr/>
          </p:nvSpPr>
          <p:spPr bwMode="auto">
            <a:xfrm>
              <a:off x="5041900" y="5278438"/>
              <a:ext cx="1525588" cy="6667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Warehouse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C)</a:t>
              </a:r>
            </a:p>
          </p:txBody>
        </p:sp>
        <p:sp>
          <p:nvSpPr>
            <p:cNvPr id="16397" name="Rectangle 140"/>
            <p:cNvSpPr>
              <a:spLocks noChangeArrowheads="1"/>
            </p:cNvSpPr>
            <p:nvPr/>
          </p:nvSpPr>
          <p:spPr bwMode="auto">
            <a:xfrm>
              <a:off x="1525505" y="5278438"/>
              <a:ext cx="1001877" cy="67262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b="1">
                  <a:latin typeface="+mj-lt"/>
                </a:rPr>
                <a:t>Plant B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(Site B)</a:t>
              </a:r>
            </a:p>
          </p:txBody>
        </p:sp>
        <p:sp>
          <p:nvSpPr>
            <p:cNvPr id="16398" name="Rectangle 141"/>
            <p:cNvSpPr>
              <a:spLocks noChangeArrowheads="1"/>
            </p:cNvSpPr>
            <p:nvPr/>
          </p:nvSpPr>
          <p:spPr bwMode="auto">
            <a:xfrm>
              <a:off x="1186050" y="1417638"/>
              <a:ext cx="1274388" cy="395622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800" b="1">
                  <a:solidFill>
                    <a:srgbClr val="003366"/>
                  </a:solidFill>
                  <a:latin typeface="+mj-lt"/>
                </a:rPr>
                <a:t>Entity 100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Locations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QS-SU-130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04800" y="1511300"/>
            <a:ext cx="3883025" cy="227965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400" dirty="0" smtClean="0"/>
              <a:t>A site can have multiple locations</a:t>
            </a:r>
            <a:br>
              <a:rPr lang="en-US" sz="2400" dirty="0" smtClean="0"/>
            </a:br>
            <a:endParaRPr lang="en-US" sz="2400" dirty="0" smtClean="0"/>
          </a:p>
          <a:p>
            <a:pPr eaLnBrk="1" hangingPunct="1"/>
            <a:r>
              <a:rPr lang="en-US" sz="2400" dirty="0" smtClean="0"/>
              <a:t>A location is a place where inventory is stored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5868373" y="2022436"/>
            <a:ext cx="1275991" cy="48795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/>
            <a:r>
              <a:rPr lang="en-US" sz="2400" b="1">
                <a:solidFill>
                  <a:srgbClr val="003366"/>
                </a:solidFill>
                <a:latin typeface="+mj-lt"/>
              </a:rPr>
              <a:t>Plant A</a:t>
            </a:r>
          </a:p>
        </p:txBody>
      </p:sp>
      <p:grpSp>
        <p:nvGrpSpPr>
          <p:cNvPr id="17414" name="Group 5"/>
          <p:cNvGrpSpPr>
            <a:grpSpLocks/>
          </p:cNvGrpSpPr>
          <p:nvPr/>
        </p:nvGrpSpPr>
        <p:grpSpPr bwMode="auto">
          <a:xfrm>
            <a:off x="5213350" y="733386"/>
            <a:ext cx="2873375" cy="1173163"/>
            <a:chOff x="3200" y="472"/>
            <a:chExt cx="1810" cy="739"/>
          </a:xfrm>
        </p:grpSpPr>
        <p:sp>
          <p:nvSpPr>
            <p:cNvPr id="17436" name="Freeform 6"/>
            <p:cNvSpPr>
              <a:spLocks/>
            </p:cNvSpPr>
            <p:nvPr/>
          </p:nvSpPr>
          <p:spPr bwMode="auto">
            <a:xfrm>
              <a:off x="4306" y="86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7" name="AutoShape 7"/>
            <p:cNvSpPr>
              <a:spLocks noChangeArrowheads="1"/>
            </p:cNvSpPr>
            <p:nvPr/>
          </p:nvSpPr>
          <p:spPr bwMode="auto">
            <a:xfrm>
              <a:off x="3200" y="91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8" name="AutoShape 8"/>
            <p:cNvSpPr>
              <a:spLocks noChangeArrowheads="1"/>
            </p:cNvSpPr>
            <p:nvPr/>
          </p:nvSpPr>
          <p:spPr bwMode="auto">
            <a:xfrm>
              <a:off x="3572" y="72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39" name="AutoShape 9"/>
            <p:cNvSpPr>
              <a:spLocks noChangeArrowheads="1"/>
            </p:cNvSpPr>
            <p:nvPr/>
          </p:nvSpPr>
          <p:spPr bwMode="auto">
            <a:xfrm>
              <a:off x="4150" y="91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0" name="AutoShape 10"/>
            <p:cNvSpPr>
              <a:spLocks noChangeArrowheads="1"/>
            </p:cNvSpPr>
            <p:nvPr/>
          </p:nvSpPr>
          <p:spPr bwMode="auto">
            <a:xfrm>
              <a:off x="3946" y="91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1" name="Rectangle 11"/>
            <p:cNvSpPr>
              <a:spLocks noChangeArrowheads="1"/>
            </p:cNvSpPr>
            <p:nvPr/>
          </p:nvSpPr>
          <p:spPr bwMode="auto">
            <a:xfrm>
              <a:off x="3682" y="105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2" name="Rectangle 12"/>
            <p:cNvSpPr>
              <a:spLocks noChangeArrowheads="1"/>
            </p:cNvSpPr>
            <p:nvPr/>
          </p:nvSpPr>
          <p:spPr bwMode="auto">
            <a:xfrm>
              <a:off x="4083" y="106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3" name="AutoShape 13"/>
            <p:cNvSpPr>
              <a:spLocks noChangeArrowheads="1"/>
            </p:cNvSpPr>
            <p:nvPr/>
          </p:nvSpPr>
          <p:spPr bwMode="auto">
            <a:xfrm>
              <a:off x="3727" y="91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4" name="Rectangle 14"/>
            <p:cNvSpPr>
              <a:spLocks noChangeArrowheads="1"/>
            </p:cNvSpPr>
            <p:nvPr/>
          </p:nvSpPr>
          <p:spPr bwMode="auto">
            <a:xfrm>
              <a:off x="3291" y="103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5" name="AutoShape 15" descr="Horizontal brick"/>
            <p:cNvSpPr>
              <a:spLocks noChangeArrowheads="1"/>
            </p:cNvSpPr>
            <p:nvPr/>
          </p:nvSpPr>
          <p:spPr bwMode="auto">
            <a:xfrm>
              <a:off x="3430" y="47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6" name="AutoShape 16"/>
            <p:cNvSpPr>
              <a:spLocks noChangeArrowheads="1"/>
            </p:cNvSpPr>
            <p:nvPr/>
          </p:nvSpPr>
          <p:spPr bwMode="auto">
            <a:xfrm>
              <a:off x="3904" y="70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7" name="AutoShape 17"/>
            <p:cNvSpPr>
              <a:spLocks noChangeArrowheads="1"/>
            </p:cNvSpPr>
            <p:nvPr/>
          </p:nvSpPr>
          <p:spPr bwMode="auto">
            <a:xfrm>
              <a:off x="4221" y="65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7448" name="Freeform 18"/>
            <p:cNvSpPr>
              <a:spLocks/>
            </p:cNvSpPr>
            <p:nvPr/>
          </p:nvSpPr>
          <p:spPr bwMode="auto">
            <a:xfrm>
              <a:off x="4426" y="72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17415" name="Group 19"/>
          <p:cNvGrpSpPr>
            <a:grpSpLocks/>
          </p:cNvGrpSpPr>
          <p:nvPr/>
        </p:nvGrpSpPr>
        <p:grpSpPr bwMode="auto">
          <a:xfrm>
            <a:off x="3438525" y="2751099"/>
            <a:ext cx="4903788" cy="3057525"/>
            <a:chOff x="2166" y="1923"/>
            <a:chExt cx="3089" cy="1926"/>
          </a:xfrm>
        </p:grpSpPr>
        <p:grpSp>
          <p:nvGrpSpPr>
            <p:cNvPr id="17416" name="Group 20"/>
            <p:cNvGrpSpPr>
              <a:grpSpLocks/>
            </p:cNvGrpSpPr>
            <p:nvPr/>
          </p:nvGrpSpPr>
          <p:grpSpPr bwMode="auto">
            <a:xfrm>
              <a:off x="2166" y="2548"/>
              <a:ext cx="776" cy="798"/>
              <a:chOff x="2166" y="2548"/>
              <a:chExt cx="776" cy="798"/>
            </a:xfrm>
          </p:grpSpPr>
          <p:sp>
            <p:nvSpPr>
              <p:cNvPr id="17430" name="Rectangle 21"/>
              <p:cNvSpPr>
                <a:spLocks noChangeArrowheads="1"/>
              </p:cNvSpPr>
              <p:nvPr/>
            </p:nvSpPr>
            <p:spPr bwMode="auto">
              <a:xfrm>
                <a:off x="2781" y="2548"/>
                <a:ext cx="161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1" name="Rectangle 22"/>
              <p:cNvSpPr>
                <a:spLocks noChangeArrowheads="1"/>
              </p:cNvSpPr>
              <p:nvPr/>
            </p:nvSpPr>
            <p:spPr bwMode="auto">
              <a:xfrm>
                <a:off x="2236" y="2548"/>
                <a:ext cx="545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Loading</a:t>
                </a:r>
              </a:p>
            </p:txBody>
          </p:sp>
          <p:sp>
            <p:nvSpPr>
              <p:cNvPr id="17432" name="Rectangle 23"/>
              <p:cNvSpPr>
                <a:spLocks noChangeArrowheads="1"/>
              </p:cNvSpPr>
              <p:nvPr/>
            </p:nvSpPr>
            <p:spPr bwMode="auto">
              <a:xfrm>
                <a:off x="2166" y="2640"/>
                <a:ext cx="70" cy="613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3" name="Rectangle 24"/>
              <p:cNvSpPr>
                <a:spLocks noChangeArrowheads="1"/>
              </p:cNvSpPr>
              <p:nvPr/>
            </p:nvSpPr>
            <p:spPr bwMode="auto">
              <a:xfrm>
                <a:off x="2208" y="2645"/>
                <a:ext cx="47" cy="60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4" name="Rectangle 25"/>
              <p:cNvSpPr>
                <a:spLocks noChangeArrowheads="1"/>
              </p:cNvSpPr>
              <p:nvPr/>
            </p:nvSpPr>
            <p:spPr bwMode="auto">
              <a:xfrm>
                <a:off x="2761" y="2551"/>
                <a:ext cx="47" cy="16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35" name="Rectangle 26"/>
              <p:cNvSpPr>
                <a:spLocks noChangeArrowheads="1"/>
              </p:cNvSpPr>
              <p:nvPr/>
            </p:nvSpPr>
            <p:spPr bwMode="auto">
              <a:xfrm>
                <a:off x="2758" y="3125"/>
                <a:ext cx="47" cy="218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7417" name="Rectangle 27"/>
            <p:cNvSpPr>
              <a:spLocks noChangeArrowheads="1"/>
            </p:cNvSpPr>
            <p:nvPr/>
          </p:nvSpPr>
          <p:spPr bwMode="auto">
            <a:xfrm>
              <a:off x="4765" y="2325"/>
              <a:ext cx="490" cy="1524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30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300">
                  <a:latin typeface="+mj-lt"/>
                </a:rPr>
                <a:t>1</a:t>
              </a:r>
              <a:endParaRPr lang="en-US" sz="2400">
                <a:latin typeface="+mj-lt"/>
              </a:endParaRPr>
            </a:p>
          </p:txBody>
        </p:sp>
        <p:sp>
          <p:nvSpPr>
            <p:cNvPr id="17418" name="Rectangle 28"/>
            <p:cNvSpPr>
              <a:spLocks noChangeArrowheads="1"/>
            </p:cNvSpPr>
            <p:nvPr/>
          </p:nvSpPr>
          <p:spPr bwMode="auto">
            <a:xfrm>
              <a:off x="2942" y="1923"/>
              <a:ext cx="1739" cy="4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Inspection</a:t>
              </a:r>
            </a:p>
          </p:txBody>
        </p:sp>
        <p:sp>
          <p:nvSpPr>
            <p:cNvPr id="17419" name="Rectangle 29"/>
            <p:cNvSpPr>
              <a:spLocks noChangeArrowheads="1"/>
            </p:cNvSpPr>
            <p:nvPr/>
          </p:nvSpPr>
          <p:spPr bwMode="auto">
            <a:xfrm>
              <a:off x="2942" y="3429"/>
              <a:ext cx="2047" cy="420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Inventory 2</a:t>
              </a:r>
            </a:p>
          </p:txBody>
        </p:sp>
        <p:grpSp>
          <p:nvGrpSpPr>
            <p:cNvPr id="17420" name="Group 30"/>
            <p:cNvGrpSpPr>
              <a:grpSpLocks/>
            </p:cNvGrpSpPr>
            <p:nvPr/>
          </p:nvGrpSpPr>
          <p:grpSpPr bwMode="auto">
            <a:xfrm>
              <a:off x="4393" y="1923"/>
              <a:ext cx="861" cy="402"/>
              <a:chOff x="4393" y="1923"/>
              <a:chExt cx="861" cy="402"/>
            </a:xfrm>
          </p:grpSpPr>
          <p:sp>
            <p:nvSpPr>
              <p:cNvPr id="17427" name="Rectangle 31"/>
              <p:cNvSpPr>
                <a:spLocks noChangeArrowheads="1"/>
              </p:cNvSpPr>
              <p:nvPr/>
            </p:nvSpPr>
            <p:spPr bwMode="auto">
              <a:xfrm>
                <a:off x="4681" y="1923"/>
                <a:ext cx="573" cy="40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Scrap</a:t>
                </a:r>
              </a:p>
            </p:txBody>
          </p:sp>
          <p:sp>
            <p:nvSpPr>
              <p:cNvPr id="17428" name="Rectangle 32"/>
              <p:cNvSpPr>
                <a:spLocks noChangeArrowheads="1"/>
              </p:cNvSpPr>
              <p:nvPr/>
            </p:nvSpPr>
            <p:spPr bwMode="auto">
              <a:xfrm>
                <a:off x="4393" y="1923"/>
                <a:ext cx="288" cy="19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9" name="Rectangle 33"/>
              <p:cNvSpPr>
                <a:spLocks noChangeArrowheads="1"/>
              </p:cNvSpPr>
              <p:nvPr/>
            </p:nvSpPr>
            <p:spPr bwMode="auto">
              <a:xfrm>
                <a:off x="4657" y="1928"/>
                <a:ext cx="47" cy="182"/>
              </a:xfrm>
              <a:prstGeom prst="rect">
                <a:avLst/>
              </a:prstGeom>
              <a:solidFill>
                <a:srgbClr val="EAF2F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7421" name="Group 34"/>
            <p:cNvGrpSpPr>
              <a:grpSpLocks/>
            </p:cNvGrpSpPr>
            <p:nvPr/>
          </p:nvGrpSpPr>
          <p:grpSpPr bwMode="auto">
            <a:xfrm>
              <a:off x="2781" y="2325"/>
              <a:ext cx="1984" cy="1230"/>
              <a:chOff x="2781" y="2325"/>
              <a:chExt cx="1984" cy="1230"/>
            </a:xfrm>
          </p:grpSpPr>
          <p:sp>
            <p:nvSpPr>
              <p:cNvPr id="17422" name="Rectangle 35"/>
              <p:cNvSpPr>
                <a:spLocks noChangeArrowheads="1"/>
              </p:cNvSpPr>
              <p:nvPr/>
            </p:nvSpPr>
            <p:spPr bwMode="auto">
              <a:xfrm>
                <a:off x="2942" y="2325"/>
                <a:ext cx="1823" cy="1104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Manufacturing Area (WIP)</a:t>
                </a:r>
              </a:p>
              <a:p>
                <a:pPr algn="ctr" eaLnBrk="0" hangingPunct="0"/>
                <a:endParaRPr lang="en-US" sz="2400">
                  <a:latin typeface="+mj-lt"/>
                </a:endParaRPr>
              </a:p>
            </p:txBody>
          </p:sp>
          <p:sp>
            <p:nvSpPr>
              <p:cNvPr id="17423" name="Rectangle 36"/>
              <p:cNvSpPr>
                <a:spLocks noChangeArrowheads="1"/>
              </p:cNvSpPr>
              <p:nvPr/>
            </p:nvSpPr>
            <p:spPr bwMode="auto">
              <a:xfrm>
                <a:off x="2781" y="2719"/>
                <a:ext cx="161" cy="401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4" name="Rectangle 37"/>
              <p:cNvSpPr>
                <a:spLocks noChangeArrowheads="1"/>
              </p:cNvSpPr>
              <p:nvPr/>
            </p:nvSpPr>
            <p:spPr bwMode="auto">
              <a:xfrm>
                <a:off x="3389" y="3429"/>
                <a:ext cx="602" cy="126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5" name="Rectangle 38"/>
              <p:cNvSpPr>
                <a:spLocks noChangeArrowheads="1"/>
              </p:cNvSpPr>
              <p:nvPr/>
            </p:nvSpPr>
            <p:spPr bwMode="auto">
              <a:xfrm>
                <a:off x="3393" y="3412"/>
                <a:ext cx="595" cy="47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26" name="Rectangle 39"/>
              <p:cNvSpPr>
                <a:spLocks noChangeArrowheads="1"/>
              </p:cNvSpPr>
              <p:nvPr/>
            </p:nvSpPr>
            <p:spPr bwMode="auto">
              <a:xfrm>
                <a:off x="2918" y="2724"/>
                <a:ext cx="47" cy="392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Inventory Status Codes</a:t>
            </a:r>
            <a:endParaRPr lang="en-US" dirty="0"/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QS-SU-140</a:t>
            </a:r>
          </a:p>
        </p:txBody>
      </p:sp>
      <p:grpSp>
        <p:nvGrpSpPr>
          <p:cNvPr id="18435" name="Group 18"/>
          <p:cNvGrpSpPr>
            <a:grpSpLocks/>
          </p:cNvGrpSpPr>
          <p:nvPr/>
        </p:nvGrpSpPr>
        <p:grpSpPr bwMode="auto">
          <a:xfrm>
            <a:off x="2106613" y="2882842"/>
            <a:ext cx="4903787" cy="3057525"/>
            <a:chOff x="2166" y="1923"/>
            <a:chExt cx="3089" cy="1926"/>
          </a:xfrm>
        </p:grpSpPr>
        <p:grpSp>
          <p:nvGrpSpPr>
            <p:cNvPr id="18447" name="Group 19"/>
            <p:cNvGrpSpPr>
              <a:grpSpLocks/>
            </p:cNvGrpSpPr>
            <p:nvPr/>
          </p:nvGrpSpPr>
          <p:grpSpPr bwMode="auto">
            <a:xfrm>
              <a:off x="2166" y="2548"/>
              <a:ext cx="776" cy="798"/>
              <a:chOff x="2166" y="2548"/>
              <a:chExt cx="776" cy="798"/>
            </a:xfrm>
          </p:grpSpPr>
          <p:sp>
            <p:nvSpPr>
              <p:cNvPr id="18461" name="Rectangle 20"/>
              <p:cNvSpPr>
                <a:spLocks noChangeArrowheads="1"/>
              </p:cNvSpPr>
              <p:nvPr/>
            </p:nvSpPr>
            <p:spPr bwMode="auto">
              <a:xfrm>
                <a:off x="2781" y="2548"/>
                <a:ext cx="161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2" name="Rectangle 21"/>
              <p:cNvSpPr>
                <a:spLocks noChangeArrowheads="1"/>
              </p:cNvSpPr>
              <p:nvPr/>
            </p:nvSpPr>
            <p:spPr bwMode="auto">
              <a:xfrm>
                <a:off x="2236" y="2548"/>
                <a:ext cx="545" cy="798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Loading</a:t>
                </a:r>
              </a:p>
            </p:txBody>
          </p:sp>
          <p:sp>
            <p:nvSpPr>
              <p:cNvPr id="18463" name="Rectangle 22"/>
              <p:cNvSpPr>
                <a:spLocks noChangeArrowheads="1"/>
              </p:cNvSpPr>
              <p:nvPr/>
            </p:nvSpPr>
            <p:spPr bwMode="auto">
              <a:xfrm>
                <a:off x="2166" y="2640"/>
                <a:ext cx="70" cy="613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4" name="Rectangle 23"/>
              <p:cNvSpPr>
                <a:spLocks noChangeArrowheads="1"/>
              </p:cNvSpPr>
              <p:nvPr/>
            </p:nvSpPr>
            <p:spPr bwMode="auto">
              <a:xfrm>
                <a:off x="2208" y="2645"/>
                <a:ext cx="47" cy="60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5" name="Rectangle 24"/>
              <p:cNvSpPr>
                <a:spLocks noChangeArrowheads="1"/>
              </p:cNvSpPr>
              <p:nvPr/>
            </p:nvSpPr>
            <p:spPr bwMode="auto">
              <a:xfrm>
                <a:off x="2761" y="2551"/>
                <a:ext cx="47" cy="165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6" name="Rectangle 25"/>
              <p:cNvSpPr>
                <a:spLocks noChangeArrowheads="1"/>
              </p:cNvSpPr>
              <p:nvPr/>
            </p:nvSpPr>
            <p:spPr bwMode="auto">
              <a:xfrm>
                <a:off x="2758" y="3125"/>
                <a:ext cx="47" cy="218"/>
              </a:xfrm>
              <a:prstGeom prst="rect">
                <a:avLst/>
              </a:prstGeom>
              <a:solidFill>
                <a:srgbClr val="FAF6EB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18448" name="Rectangle 26"/>
            <p:cNvSpPr>
              <a:spLocks noChangeArrowheads="1"/>
            </p:cNvSpPr>
            <p:nvPr/>
          </p:nvSpPr>
          <p:spPr bwMode="auto">
            <a:xfrm>
              <a:off x="4765" y="2325"/>
              <a:ext cx="490" cy="1524"/>
            </a:xfrm>
            <a:prstGeom prst="rect">
              <a:avLst/>
            </a:prstGeom>
            <a:solidFill>
              <a:srgbClr val="FAF1F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300">
                  <a:latin typeface="+mj-lt"/>
                </a:rPr>
                <a:t>Inventory</a:t>
              </a:r>
            </a:p>
            <a:p>
              <a:pPr algn="ctr" eaLnBrk="0" hangingPunct="0"/>
              <a:r>
                <a:rPr lang="en-US" sz="1300">
                  <a:latin typeface="+mj-lt"/>
                </a:rPr>
                <a:t>1</a:t>
              </a:r>
              <a:endParaRPr lang="en-US" sz="2400">
                <a:latin typeface="+mj-lt"/>
              </a:endParaRPr>
            </a:p>
          </p:txBody>
        </p:sp>
        <p:sp>
          <p:nvSpPr>
            <p:cNvPr id="18449" name="Rectangle 27"/>
            <p:cNvSpPr>
              <a:spLocks noChangeArrowheads="1"/>
            </p:cNvSpPr>
            <p:nvPr/>
          </p:nvSpPr>
          <p:spPr bwMode="auto">
            <a:xfrm>
              <a:off x="2942" y="1923"/>
              <a:ext cx="1739" cy="40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Inspection</a:t>
              </a:r>
            </a:p>
          </p:txBody>
        </p:sp>
        <p:sp>
          <p:nvSpPr>
            <p:cNvPr id="18450" name="Rectangle 28"/>
            <p:cNvSpPr>
              <a:spLocks noChangeArrowheads="1"/>
            </p:cNvSpPr>
            <p:nvPr/>
          </p:nvSpPr>
          <p:spPr bwMode="auto">
            <a:xfrm>
              <a:off x="2942" y="3429"/>
              <a:ext cx="2047" cy="420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600">
                  <a:latin typeface="+mj-lt"/>
                </a:rPr>
                <a:t>Inventory 2</a:t>
              </a:r>
            </a:p>
          </p:txBody>
        </p:sp>
        <p:grpSp>
          <p:nvGrpSpPr>
            <p:cNvPr id="18451" name="Group 29"/>
            <p:cNvGrpSpPr>
              <a:grpSpLocks/>
            </p:cNvGrpSpPr>
            <p:nvPr/>
          </p:nvGrpSpPr>
          <p:grpSpPr bwMode="auto">
            <a:xfrm>
              <a:off x="4393" y="1923"/>
              <a:ext cx="861" cy="402"/>
              <a:chOff x="4393" y="1923"/>
              <a:chExt cx="861" cy="402"/>
            </a:xfrm>
          </p:grpSpPr>
          <p:sp>
            <p:nvSpPr>
              <p:cNvPr id="18458" name="Rectangle 30"/>
              <p:cNvSpPr>
                <a:spLocks noChangeArrowheads="1"/>
              </p:cNvSpPr>
              <p:nvPr/>
            </p:nvSpPr>
            <p:spPr bwMode="auto">
              <a:xfrm>
                <a:off x="4681" y="1923"/>
                <a:ext cx="573" cy="40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Scrap</a:t>
                </a:r>
              </a:p>
            </p:txBody>
          </p:sp>
          <p:sp>
            <p:nvSpPr>
              <p:cNvPr id="18459" name="Rectangle 31"/>
              <p:cNvSpPr>
                <a:spLocks noChangeArrowheads="1"/>
              </p:cNvSpPr>
              <p:nvPr/>
            </p:nvSpPr>
            <p:spPr bwMode="auto">
              <a:xfrm>
                <a:off x="4393" y="1923"/>
                <a:ext cx="288" cy="192"/>
              </a:xfrm>
              <a:prstGeom prst="rect">
                <a:avLst/>
              </a:prstGeom>
              <a:solidFill>
                <a:srgbClr val="EAF2F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0" name="Rectangle 32"/>
              <p:cNvSpPr>
                <a:spLocks noChangeArrowheads="1"/>
              </p:cNvSpPr>
              <p:nvPr/>
            </p:nvSpPr>
            <p:spPr bwMode="auto">
              <a:xfrm>
                <a:off x="4657" y="1928"/>
                <a:ext cx="47" cy="182"/>
              </a:xfrm>
              <a:prstGeom prst="rect">
                <a:avLst/>
              </a:prstGeom>
              <a:solidFill>
                <a:srgbClr val="EAF2F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8452" name="Group 33"/>
            <p:cNvGrpSpPr>
              <a:grpSpLocks/>
            </p:cNvGrpSpPr>
            <p:nvPr/>
          </p:nvGrpSpPr>
          <p:grpSpPr bwMode="auto">
            <a:xfrm>
              <a:off x="2781" y="2325"/>
              <a:ext cx="1984" cy="1230"/>
              <a:chOff x="2781" y="2325"/>
              <a:chExt cx="1984" cy="1230"/>
            </a:xfrm>
          </p:grpSpPr>
          <p:sp>
            <p:nvSpPr>
              <p:cNvPr id="18453" name="Rectangle 34"/>
              <p:cNvSpPr>
                <a:spLocks noChangeArrowheads="1"/>
              </p:cNvSpPr>
              <p:nvPr/>
            </p:nvSpPr>
            <p:spPr bwMode="auto">
              <a:xfrm>
                <a:off x="2942" y="2325"/>
                <a:ext cx="1823" cy="1104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r>
                  <a:rPr lang="en-US" sz="1600">
                    <a:latin typeface="+mj-lt"/>
                  </a:rPr>
                  <a:t>Manufacturing Area (WIP)</a:t>
                </a:r>
              </a:p>
              <a:p>
                <a:pPr algn="ctr" eaLnBrk="0" hangingPunct="0"/>
                <a:endParaRPr lang="en-US" sz="2400">
                  <a:latin typeface="+mj-lt"/>
                </a:endParaRPr>
              </a:p>
            </p:txBody>
          </p:sp>
          <p:sp>
            <p:nvSpPr>
              <p:cNvPr id="18454" name="Rectangle 35"/>
              <p:cNvSpPr>
                <a:spLocks noChangeArrowheads="1"/>
              </p:cNvSpPr>
              <p:nvPr/>
            </p:nvSpPr>
            <p:spPr bwMode="auto">
              <a:xfrm>
                <a:off x="2781" y="2719"/>
                <a:ext cx="161" cy="401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5" name="Rectangle 36"/>
              <p:cNvSpPr>
                <a:spLocks noChangeArrowheads="1"/>
              </p:cNvSpPr>
              <p:nvPr/>
            </p:nvSpPr>
            <p:spPr bwMode="auto">
              <a:xfrm>
                <a:off x="3389" y="3429"/>
                <a:ext cx="602" cy="126"/>
              </a:xfrm>
              <a:prstGeom prst="rect">
                <a:avLst/>
              </a:prstGeom>
              <a:solidFill>
                <a:srgbClr val="E5E1D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6" name="Rectangle 37"/>
              <p:cNvSpPr>
                <a:spLocks noChangeArrowheads="1"/>
              </p:cNvSpPr>
              <p:nvPr/>
            </p:nvSpPr>
            <p:spPr bwMode="auto">
              <a:xfrm>
                <a:off x="3393" y="3412"/>
                <a:ext cx="595" cy="47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57" name="Rectangle 38"/>
              <p:cNvSpPr>
                <a:spLocks noChangeArrowheads="1"/>
              </p:cNvSpPr>
              <p:nvPr/>
            </p:nvSpPr>
            <p:spPr bwMode="auto">
              <a:xfrm>
                <a:off x="2918" y="2724"/>
                <a:ext cx="47" cy="392"/>
              </a:xfrm>
              <a:prstGeom prst="rect">
                <a:avLst/>
              </a:prstGeom>
              <a:solidFill>
                <a:srgbClr val="E5E1DA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sp>
        <p:nvSpPr>
          <p:cNvPr id="18436" name="Rectangle 40"/>
          <p:cNvSpPr>
            <a:spLocks noChangeArrowheads="1"/>
          </p:cNvSpPr>
          <p:nvPr/>
        </p:nvSpPr>
        <p:spPr bwMode="auto">
          <a:xfrm>
            <a:off x="2840038" y="1220729"/>
            <a:ext cx="3441700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marL="228600" indent="-228600" algn="ctr" eaLnBrk="0" hangingPunct="0">
              <a:buClr>
                <a:srgbClr val="AF9F89"/>
              </a:buClr>
            </a:pPr>
            <a:r>
              <a:rPr lang="en-US" sz="1800">
                <a:latin typeface="+mj-lt"/>
              </a:rPr>
              <a:t>Inventory status code = Scrap</a:t>
            </a:r>
          </a:p>
        </p:txBody>
      </p:sp>
      <p:graphicFrame>
        <p:nvGraphicFramePr>
          <p:cNvPr id="409744" name="Group 144"/>
          <p:cNvGraphicFramePr>
            <a:graphicFrameLocks noGrp="1"/>
          </p:cNvGraphicFramePr>
          <p:nvPr/>
        </p:nvGraphicFramePr>
        <p:xfrm>
          <a:off x="3590925" y="1644592"/>
          <a:ext cx="1911350" cy="957264"/>
        </p:xfrm>
        <a:graphic>
          <a:graphicData uri="http://schemas.openxmlformats.org/drawingml/2006/table">
            <a:tbl>
              <a:tblPr/>
              <a:tblGrid>
                <a:gridCol w="1274763"/>
                <a:gridCol w="636587"/>
              </a:tblGrid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Available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Nettable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Overissue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444" name="Rectangle 115"/>
          <p:cNvSpPr>
            <a:spLocks noChangeArrowheads="1"/>
          </p:cNvSpPr>
          <p:nvPr/>
        </p:nvSpPr>
        <p:spPr bwMode="auto">
          <a:xfrm>
            <a:off x="6483350" y="2909829"/>
            <a:ext cx="527050" cy="190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8445" name="AutoShape 116"/>
          <p:cNvCxnSpPr>
            <a:cxnSpLocks noChangeShapeType="1"/>
            <a:stCxn id="18436" idx="3"/>
            <a:endCxn id="18444" idx="0"/>
          </p:cNvCxnSpPr>
          <p:nvPr/>
        </p:nvCxnSpPr>
        <p:spPr bwMode="auto">
          <a:xfrm>
            <a:off x="6281738" y="1542612"/>
            <a:ext cx="465137" cy="1367217"/>
          </a:xfrm>
          <a:prstGeom prst="bentConnector2">
            <a:avLst/>
          </a:prstGeom>
          <a:noFill/>
          <a:ln w="38100">
            <a:solidFill>
              <a:srgbClr val="80808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QMI Company Structure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QS-SU-230</a:t>
            </a:r>
            <a:endParaRPr lang="en-US" dirty="0"/>
          </a:p>
        </p:txBody>
      </p:sp>
      <p:graphicFrame>
        <p:nvGraphicFramePr>
          <p:cNvPr id="105476" name="Organization Chart 4"/>
          <p:cNvGraphicFramePr>
            <a:graphicFrameLocks/>
          </p:cNvGraphicFramePr>
          <p:nvPr>
            <p:ph type="dgm" idx="4294967295"/>
          </p:nvPr>
        </p:nvGraphicFramePr>
        <p:xfrm>
          <a:off x="482600" y="914400"/>
          <a:ext cx="8153400" cy="5053012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 Up Domain and Entity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r>
              <a:rPr lang="en-US" dirty="0" smtClean="0"/>
              <a:t>QS-SU-170</a:t>
            </a:r>
          </a:p>
        </p:txBody>
      </p:sp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275" y="861131"/>
            <a:ext cx="7142163" cy="336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3" y="797631"/>
            <a:ext cx="8047037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0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7913" y="1292931"/>
            <a:ext cx="8037512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Company Business Relation</a:t>
            </a:r>
            <a:endParaRPr lang="en-US" dirty="0"/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QS-SU-180</a:t>
            </a:r>
          </a:p>
        </p:txBody>
      </p:sp>
      <p:pic>
        <p:nvPicPr>
          <p:cNvPr id="2253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" y="1354060"/>
            <a:ext cx="8037513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Domain/Account </a:t>
            </a:r>
            <a:r>
              <a:rPr lang="en-US" dirty="0" smtClean="0"/>
              <a:t>Control</a:t>
            </a:r>
            <a:endParaRPr lang="en-US" dirty="0"/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QS-SU-190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66884" y="943603"/>
            <a:ext cx="8785225" cy="5111750"/>
            <a:chOff x="185738" y="1462088"/>
            <a:chExt cx="8785225" cy="5111750"/>
          </a:xfrm>
        </p:grpSpPr>
        <p:pic>
          <p:nvPicPr>
            <p:cNvPr id="23555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5738" y="1462088"/>
              <a:ext cx="8047037" cy="3933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57" name="Picture 9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05050" y="2039938"/>
              <a:ext cx="6665913" cy="4533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AP, Department, Product Line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QS-SU-191</a:t>
            </a:r>
          </a:p>
        </p:txBody>
      </p:sp>
      <p:pic>
        <p:nvPicPr>
          <p:cNvPr id="24579" name="Picture 10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964240"/>
            <a:ext cx="7046913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11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4950" y="2415215"/>
            <a:ext cx="63436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12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9875" y="2972428"/>
            <a:ext cx="6296025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Variances, Service Accounts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QS-SU-192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74625" y="1036873"/>
            <a:ext cx="8845550" cy="4970463"/>
            <a:chOff x="174625" y="1036873"/>
            <a:chExt cx="8845550" cy="4970463"/>
          </a:xfrm>
        </p:grpSpPr>
        <p:pic>
          <p:nvPicPr>
            <p:cNvPr id="25604" name="Picture 9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4625" y="1036873"/>
              <a:ext cx="6627813" cy="429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5" name="Picture 11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59038" y="3340336"/>
              <a:ext cx="6561137" cy="2667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Inventory Status Codes</a:t>
            </a:r>
            <a:endParaRPr lang="en-US" dirty="0"/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QS-SU-200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16292" y="1368171"/>
            <a:ext cx="8696325" cy="4351337"/>
            <a:chOff x="254000" y="1801813"/>
            <a:chExt cx="8696325" cy="4351337"/>
          </a:xfrm>
        </p:grpSpPr>
        <p:pic>
          <p:nvPicPr>
            <p:cNvPr id="26628" name="Picture 11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54000" y="1801813"/>
              <a:ext cx="5334000" cy="2295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9" name="Picture 12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33575" y="2952750"/>
              <a:ext cx="5314950" cy="2171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0" name="Picture 13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616325" y="3952875"/>
              <a:ext cx="5334000" cy="2200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Databases and System-Wide Data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Domains, Entities, Shared Data Sets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Security Setup (roles, users, access)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Operational Structure (Sites, Locations, Inventory Status Codes)</a:t>
            </a:r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1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Topics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Site</a:t>
            </a:r>
            <a:endParaRPr lang="en-US" dirty="0"/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QS-SU-210</a:t>
            </a:r>
          </a:p>
        </p:txBody>
      </p:sp>
      <p:pic>
        <p:nvPicPr>
          <p:cNvPr id="2765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38755"/>
            <a:ext cx="780891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Inventory Locations</a:t>
            </a:r>
            <a:endParaRPr lang="en-US" dirty="0"/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65407" y="979155"/>
            <a:ext cx="8591550" cy="5300662"/>
            <a:chOff x="293688" y="1252538"/>
            <a:chExt cx="8591550" cy="5300662"/>
          </a:xfrm>
        </p:grpSpPr>
        <p:pic>
          <p:nvPicPr>
            <p:cNvPr id="28675" name="Picture 1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3688" y="1252538"/>
              <a:ext cx="5143500" cy="452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7" name="Picture 13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27413" y="2028825"/>
              <a:ext cx="5457825" cy="452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Location Maintenance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QS-SU-221</a:t>
            </a:r>
          </a:p>
        </p:txBody>
      </p:sp>
      <p:pic>
        <p:nvPicPr>
          <p:cNvPr id="2970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" y="1219044"/>
            <a:ext cx="7904163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System-Wide Data</a:t>
            </a:r>
          </a:p>
          <a:p>
            <a:r>
              <a:rPr lang="en-US" dirty="0" smtClean="0"/>
              <a:t>Shared Set Data</a:t>
            </a:r>
          </a:p>
          <a:p>
            <a:r>
              <a:rPr lang="en-US" dirty="0" smtClean="0"/>
              <a:t>Domain Data </a:t>
            </a:r>
          </a:p>
          <a:p>
            <a:r>
              <a:rPr lang="en-US" dirty="0" smtClean="0"/>
              <a:t>Entity Data</a:t>
            </a:r>
          </a:p>
          <a:p>
            <a:endParaRPr lang="en-US" dirty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Review:  Four Types of Data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QS-SU-230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3626300" y="2214046"/>
            <a:ext cx="5151438" cy="3875088"/>
            <a:chOff x="336925" y="1762796"/>
            <a:chExt cx="5151438" cy="3875088"/>
          </a:xfrm>
        </p:grpSpPr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336925" y="1762796"/>
              <a:ext cx="5151438" cy="3875088"/>
            </a:xfrm>
            <a:prstGeom prst="can">
              <a:avLst>
                <a:gd name="adj" fmla="val 20486"/>
              </a:avLst>
            </a:prstGeom>
            <a:solidFill>
              <a:schemeClr val="hlink"/>
            </a:solidFill>
            <a:ln w="57150">
              <a:solidFill>
                <a:srgbClr val="6287C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505590" y="3349334"/>
              <a:ext cx="1643843" cy="763353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2393316" y="3349334"/>
              <a:ext cx="896149" cy="75953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3538847" y="3349334"/>
              <a:ext cx="1674421" cy="763354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/>
                <a:t>Domain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1732934" y="1895446"/>
              <a:ext cx="2421153" cy="49244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lIns="90000" tIns="91440" rIns="90000" bIns="91440">
              <a:spAutoFit/>
            </a:bodyPr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dirty="0">
                  <a:solidFill>
                    <a:schemeClr val="bg1"/>
                  </a:solidFill>
                </a:rPr>
                <a:t>QAD EE </a:t>
              </a:r>
              <a:r>
                <a:rPr lang="en-GB" sz="2000" b="1" dirty="0" smtClean="0">
                  <a:solidFill>
                    <a:schemeClr val="bg1"/>
                  </a:solidFill>
                </a:rPr>
                <a:t>Database</a:t>
              </a:r>
              <a:endParaRPr lang="en-GB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494088" y="2700496"/>
              <a:ext cx="4778556" cy="550863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600" dirty="0" smtClean="0"/>
                <a:t>System Wide Data</a:t>
              </a:r>
              <a:endParaRPr lang="en-GB" sz="1600" dirty="0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597850" y="4881221"/>
              <a:ext cx="1848465" cy="509588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Shared Set Data</a:t>
              </a:r>
              <a:endParaRPr lang="en-GB" sz="1800" dirty="0"/>
            </a:p>
          </p:txBody>
        </p:sp>
        <p:sp>
          <p:nvSpPr>
            <p:cNvPr id="27" name="Rectangle 14"/>
            <p:cNvSpPr>
              <a:spLocks noChangeArrowheads="1"/>
            </p:cNvSpPr>
            <p:nvPr/>
          </p:nvSpPr>
          <p:spPr bwMode="auto">
            <a:xfrm>
              <a:off x="3149059" y="4879240"/>
              <a:ext cx="1848465" cy="509588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Shared Set Data</a:t>
              </a:r>
              <a:endParaRPr lang="en-GB" sz="1800" dirty="0"/>
            </a:p>
          </p:txBody>
        </p:sp>
        <p:sp>
          <p:nvSpPr>
            <p:cNvPr id="29" name="Rectangle 8"/>
            <p:cNvSpPr>
              <a:spLocks noChangeArrowheads="1"/>
            </p:cNvSpPr>
            <p:nvPr/>
          </p:nvSpPr>
          <p:spPr bwMode="auto">
            <a:xfrm>
              <a:off x="526910" y="4238003"/>
              <a:ext cx="767500" cy="58338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Entity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30" name="Rectangle 8"/>
            <p:cNvSpPr>
              <a:spLocks noChangeArrowheads="1"/>
            </p:cNvSpPr>
            <p:nvPr/>
          </p:nvSpPr>
          <p:spPr bwMode="auto">
            <a:xfrm>
              <a:off x="1391830" y="4236024"/>
              <a:ext cx="767500" cy="58338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Entity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31" name="Rectangle 8"/>
            <p:cNvSpPr>
              <a:spLocks noChangeArrowheads="1"/>
            </p:cNvSpPr>
            <p:nvPr/>
          </p:nvSpPr>
          <p:spPr bwMode="auto">
            <a:xfrm>
              <a:off x="2448733" y="4224149"/>
              <a:ext cx="767500" cy="58338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Entity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32" name="Rectangle 8"/>
            <p:cNvSpPr>
              <a:spLocks noChangeArrowheads="1"/>
            </p:cNvSpPr>
            <p:nvPr/>
          </p:nvSpPr>
          <p:spPr bwMode="auto">
            <a:xfrm>
              <a:off x="3529384" y="4200398"/>
              <a:ext cx="767500" cy="58338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Entity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  <p:sp>
          <p:nvSpPr>
            <p:cNvPr id="33" name="Rectangle 8"/>
            <p:cNvSpPr>
              <a:spLocks noChangeArrowheads="1"/>
            </p:cNvSpPr>
            <p:nvPr/>
          </p:nvSpPr>
          <p:spPr bwMode="auto">
            <a:xfrm>
              <a:off x="4443787" y="4224149"/>
              <a:ext cx="767500" cy="583380"/>
            </a:xfrm>
            <a:prstGeom prst="rect">
              <a:avLst/>
            </a:prstGeom>
            <a:solidFill>
              <a:srgbClr val="BCCEE8"/>
            </a:solidFill>
            <a:ln w="936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90000" tIns="91440" rIns="90000" bIns="91440"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Entity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ahoma" pitchFamily="34" charset="0"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800" dirty="0" smtClean="0"/>
                <a:t>Data</a:t>
              </a:r>
              <a:endParaRPr lang="en-GB" sz="1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358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QS-SU-240</a:t>
            </a:r>
          </a:p>
        </p:txBody>
      </p:sp>
      <p:grpSp>
        <p:nvGrpSpPr>
          <p:cNvPr id="35845" name="Group 18"/>
          <p:cNvGrpSpPr>
            <a:grpSpLocks/>
          </p:cNvGrpSpPr>
          <p:nvPr/>
        </p:nvGrpSpPr>
        <p:grpSpPr bwMode="auto">
          <a:xfrm>
            <a:off x="2691812" y="1335500"/>
            <a:ext cx="3998913" cy="3355975"/>
            <a:chOff x="1708" y="1635"/>
            <a:chExt cx="2519" cy="2114"/>
          </a:xfrm>
        </p:grpSpPr>
        <p:sp>
          <p:nvSpPr>
            <p:cNvPr id="178183" name="Rectangle 7"/>
            <p:cNvSpPr>
              <a:spLocks noChangeArrowheads="1"/>
            </p:cNvSpPr>
            <p:nvPr/>
          </p:nvSpPr>
          <p:spPr bwMode="auto">
            <a:xfrm>
              <a:off x="1708" y="1635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>
                  <a:latin typeface="+mj-lt"/>
                </a:rPr>
                <a:t>Entity</a:t>
              </a:r>
            </a:p>
          </p:txBody>
        </p:sp>
        <p:sp>
          <p:nvSpPr>
            <p:cNvPr id="178184" name="Rectangle 8"/>
            <p:cNvSpPr>
              <a:spLocks noChangeArrowheads="1"/>
            </p:cNvSpPr>
            <p:nvPr/>
          </p:nvSpPr>
          <p:spPr bwMode="auto">
            <a:xfrm>
              <a:off x="1708" y="2413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>
                  <a:latin typeface="+mj-lt"/>
                </a:rPr>
                <a:t>Site</a:t>
              </a:r>
            </a:p>
          </p:txBody>
        </p:sp>
        <p:sp>
          <p:nvSpPr>
            <p:cNvPr id="178185" name="Rectangle 9"/>
            <p:cNvSpPr>
              <a:spLocks noChangeArrowheads="1"/>
            </p:cNvSpPr>
            <p:nvPr/>
          </p:nvSpPr>
          <p:spPr bwMode="auto">
            <a:xfrm>
              <a:off x="1708" y="3200"/>
              <a:ext cx="739" cy="54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3500" tIns="31750" rIns="63500" bIns="31750" anchor="ctr"/>
            <a:lstStyle/>
            <a:p>
              <a:pPr algn="ctr" defTabSz="433388" eaLnBrk="0" hangingPunct="0">
                <a:defRPr/>
              </a:pPr>
              <a:r>
                <a:rPr lang="en-US" sz="1800">
                  <a:latin typeface="+mj-lt"/>
                </a:rPr>
                <a:t>Location</a:t>
              </a:r>
            </a:p>
          </p:txBody>
        </p:sp>
        <p:sp>
          <p:nvSpPr>
            <p:cNvPr id="35850" name="Line 12"/>
            <p:cNvSpPr>
              <a:spLocks noChangeShapeType="1"/>
            </p:cNvSpPr>
            <p:nvPr/>
          </p:nvSpPr>
          <p:spPr bwMode="auto">
            <a:xfrm flipV="1">
              <a:off x="2071" y="2200"/>
              <a:ext cx="0" cy="2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1" name="Line 13"/>
            <p:cNvSpPr>
              <a:spLocks noChangeShapeType="1"/>
            </p:cNvSpPr>
            <p:nvPr/>
          </p:nvSpPr>
          <p:spPr bwMode="auto">
            <a:xfrm flipV="1">
              <a:off x="2071" y="2977"/>
              <a:ext cx="0" cy="21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5852" name="Rectangle 15"/>
            <p:cNvSpPr>
              <a:spLocks noChangeArrowheads="1"/>
            </p:cNvSpPr>
            <p:nvPr/>
          </p:nvSpPr>
          <p:spPr bwMode="auto">
            <a:xfrm>
              <a:off x="2630" y="1775"/>
              <a:ext cx="1597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Financial Reporting</a:t>
              </a:r>
              <a:endParaRPr lang="en-US" sz="1600">
                <a:latin typeface="+mj-lt"/>
              </a:endParaRPr>
            </a:p>
          </p:txBody>
        </p:sp>
        <p:sp>
          <p:nvSpPr>
            <p:cNvPr id="35853" name="Rectangle 16"/>
            <p:cNvSpPr>
              <a:spLocks noChangeArrowheads="1"/>
            </p:cNvSpPr>
            <p:nvPr/>
          </p:nvSpPr>
          <p:spPr bwMode="auto">
            <a:xfrm>
              <a:off x="2631" y="2378"/>
              <a:ext cx="1455" cy="58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Planning</a:t>
              </a: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Inventory Control</a:t>
              </a: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Reporting</a:t>
              </a:r>
              <a:endParaRPr lang="en-US" sz="1600">
                <a:latin typeface="+mj-lt"/>
              </a:endParaRPr>
            </a:p>
          </p:txBody>
        </p:sp>
        <p:sp>
          <p:nvSpPr>
            <p:cNvPr id="35854" name="Rectangle 17"/>
            <p:cNvSpPr>
              <a:spLocks noChangeArrowheads="1"/>
            </p:cNvSpPr>
            <p:nvPr/>
          </p:nvSpPr>
          <p:spPr bwMode="auto">
            <a:xfrm>
              <a:off x="2631" y="3188"/>
              <a:ext cx="1507" cy="40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Physical Location</a:t>
              </a:r>
            </a:p>
            <a:p>
              <a:pPr eaLnBrk="0" hangingPunct="0">
                <a:buClr>
                  <a:srgbClr val="AF9F89"/>
                </a:buClr>
                <a:buFontTx/>
                <a:buChar char="•"/>
              </a:pPr>
              <a:r>
                <a:rPr lang="en-US" sz="1800">
                  <a:latin typeface="+mj-lt"/>
                </a:rPr>
                <a:t> Control and Audit</a:t>
              </a:r>
            </a:p>
          </p:txBody>
        </p:sp>
      </p:grpSp>
      <p:sp>
        <p:nvSpPr>
          <p:cNvPr id="35846" name="Rectangle 19"/>
          <p:cNvSpPr>
            <a:spLocks noChangeArrowheads="1"/>
          </p:cNvSpPr>
          <p:nvPr/>
        </p:nvSpPr>
        <p:spPr bwMode="auto">
          <a:xfrm>
            <a:off x="499475" y="5175662"/>
            <a:ext cx="7978466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 dirty="0">
                <a:latin typeface="+mj-lt"/>
              </a:rPr>
              <a:t>Note: The financial setup in QAD EE is covered in detail in the Financial Class. In this course</a:t>
            </a:r>
          </a:p>
          <a:p>
            <a:r>
              <a:rPr lang="en-US" sz="1400" dirty="0">
                <a:latin typeface="+mj-lt"/>
              </a:rPr>
              <a:t>we will review the setup that has already been done.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2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QS-SU-250</a:t>
            </a:r>
          </a:p>
        </p:txBody>
      </p:sp>
      <p:pic>
        <p:nvPicPr>
          <p:cNvPr id="43012" name="Picture 49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kumimoji="1" lang="en-US" sz="2800" dirty="0" smtClean="0"/>
              <a:t>Product Definition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itle 5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Definition</a:t>
            </a:r>
            <a:endParaRPr lang="en-US" dirty="0"/>
          </a:p>
        </p:txBody>
      </p:sp>
      <p:sp>
        <p:nvSpPr>
          <p:cNvPr id="450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QS-SU-270</a:t>
            </a:r>
          </a:p>
        </p:txBody>
      </p:sp>
      <p:sp>
        <p:nvSpPr>
          <p:cNvPr id="45059" name="Rectangle 65"/>
          <p:cNvSpPr>
            <a:spLocks noChangeArrowheads="1"/>
          </p:cNvSpPr>
          <p:nvPr/>
        </p:nvSpPr>
        <p:spPr bwMode="auto">
          <a:xfrm>
            <a:off x="0" y="3162849"/>
            <a:ext cx="9144000" cy="2611438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60" name="Rectangle 69"/>
          <p:cNvSpPr>
            <a:spLocks noChangeArrowheads="1"/>
          </p:cNvSpPr>
          <p:nvPr/>
        </p:nvSpPr>
        <p:spPr bwMode="auto">
          <a:xfrm>
            <a:off x="8891588" y="2030962"/>
            <a:ext cx="252412" cy="1722437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62" name="Rectangle 37"/>
          <p:cNvSpPr>
            <a:spLocks noChangeArrowheads="1"/>
          </p:cNvSpPr>
          <p:nvPr/>
        </p:nvSpPr>
        <p:spPr bwMode="auto">
          <a:xfrm>
            <a:off x="0" y="3551787"/>
            <a:ext cx="6483350" cy="2506662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39014" name="Rectangle 38"/>
          <p:cNvSpPr>
            <a:spLocks noChangeArrowheads="1"/>
          </p:cNvSpPr>
          <p:nvPr/>
        </p:nvSpPr>
        <p:spPr bwMode="auto">
          <a:xfrm>
            <a:off x="3409950" y="3937549"/>
            <a:ext cx="2486025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5064" name="Rectangle 39"/>
          <p:cNvSpPr>
            <a:spLocks noChangeArrowheads="1"/>
          </p:cNvSpPr>
          <p:nvPr/>
        </p:nvSpPr>
        <p:spPr bwMode="auto">
          <a:xfrm>
            <a:off x="3477659" y="3983587"/>
            <a:ext cx="2412521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Cost Calculations</a:t>
            </a:r>
          </a:p>
        </p:txBody>
      </p:sp>
      <p:sp>
        <p:nvSpPr>
          <p:cNvPr id="45065" name="AutoShape 40"/>
          <p:cNvSpPr>
            <a:spLocks noChangeArrowheads="1"/>
          </p:cNvSpPr>
          <p:nvPr/>
        </p:nvSpPr>
        <p:spPr bwMode="auto">
          <a:xfrm>
            <a:off x="2820988" y="4426499"/>
            <a:ext cx="692150" cy="91598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5066" name="Group 41"/>
          <p:cNvGrpSpPr>
            <a:grpSpLocks/>
          </p:cNvGrpSpPr>
          <p:nvPr/>
        </p:nvGrpSpPr>
        <p:grpSpPr bwMode="auto">
          <a:xfrm>
            <a:off x="3194050" y="3710537"/>
            <a:ext cx="477838" cy="477837"/>
            <a:chOff x="0" y="351"/>
            <a:chExt cx="401" cy="401"/>
          </a:xfrm>
        </p:grpSpPr>
        <p:sp>
          <p:nvSpPr>
            <p:cNvPr id="45109" name="Oval 42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10" name="Text Box 43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5</a:t>
              </a:r>
            </a:p>
          </p:txBody>
        </p:sp>
      </p:grpSp>
      <p:pic>
        <p:nvPicPr>
          <p:cNvPr id="45067" name="Picture 44" descr="j02500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0675" y="4331249"/>
            <a:ext cx="12080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9021" name="Rectangle 45"/>
          <p:cNvSpPr>
            <a:spLocks noChangeArrowheads="1"/>
          </p:cNvSpPr>
          <p:nvPr/>
        </p:nvSpPr>
        <p:spPr bwMode="auto">
          <a:xfrm>
            <a:off x="431800" y="1622974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39022" name="Rectangle 46"/>
          <p:cNvSpPr>
            <a:spLocks noChangeArrowheads="1"/>
          </p:cNvSpPr>
          <p:nvPr/>
        </p:nvSpPr>
        <p:spPr bwMode="auto">
          <a:xfrm>
            <a:off x="3378200" y="1622974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639023" name="Rectangle 47"/>
          <p:cNvSpPr>
            <a:spLocks noChangeArrowheads="1"/>
          </p:cNvSpPr>
          <p:nvPr/>
        </p:nvSpPr>
        <p:spPr bwMode="auto">
          <a:xfrm>
            <a:off x="6305550" y="1622974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5071" name="Rectangle 48"/>
          <p:cNvSpPr>
            <a:spLocks noChangeArrowheads="1"/>
          </p:cNvSpPr>
          <p:nvPr/>
        </p:nvSpPr>
        <p:spPr bwMode="auto">
          <a:xfrm>
            <a:off x="3367384" y="1719812"/>
            <a:ext cx="2564807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 dirty="0">
                <a:solidFill>
                  <a:srgbClr val="003366"/>
                </a:solidFill>
                <a:latin typeface="+mj-lt"/>
              </a:rPr>
              <a:t>Company Finance</a:t>
            </a:r>
          </a:p>
        </p:txBody>
      </p:sp>
      <p:sp>
        <p:nvSpPr>
          <p:cNvPr id="45072" name="Rectangle 49"/>
          <p:cNvSpPr>
            <a:spLocks noChangeArrowheads="1"/>
          </p:cNvSpPr>
          <p:nvPr/>
        </p:nvSpPr>
        <p:spPr bwMode="auto">
          <a:xfrm>
            <a:off x="623888" y="1643612"/>
            <a:ext cx="2235200" cy="73417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Domain, Entity, Site, Locations</a:t>
            </a:r>
          </a:p>
        </p:txBody>
      </p:sp>
      <p:pic>
        <p:nvPicPr>
          <p:cNvPr id="45073" name="Picture 50" descr="BS01045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1788" y="2169074"/>
            <a:ext cx="1079500" cy="106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74" name="Rectangle 51"/>
          <p:cNvSpPr>
            <a:spLocks noChangeArrowheads="1"/>
          </p:cNvSpPr>
          <p:nvPr/>
        </p:nvSpPr>
        <p:spPr bwMode="auto">
          <a:xfrm>
            <a:off x="6350070" y="1719812"/>
            <a:ext cx="2447787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Product Definition</a:t>
            </a:r>
          </a:p>
        </p:txBody>
      </p:sp>
      <p:grpSp>
        <p:nvGrpSpPr>
          <p:cNvPr id="45075" name="Group 52"/>
          <p:cNvGrpSpPr>
            <a:grpSpLocks/>
          </p:cNvGrpSpPr>
          <p:nvPr/>
        </p:nvGrpSpPr>
        <p:grpSpPr bwMode="auto">
          <a:xfrm>
            <a:off x="688975" y="2384974"/>
            <a:ext cx="2117725" cy="863600"/>
            <a:chOff x="673" y="1182"/>
            <a:chExt cx="1810" cy="739"/>
          </a:xfrm>
        </p:grpSpPr>
        <p:sp>
          <p:nvSpPr>
            <p:cNvPr id="45096" name="Freeform 53"/>
            <p:cNvSpPr>
              <a:spLocks/>
            </p:cNvSpPr>
            <p:nvPr/>
          </p:nvSpPr>
          <p:spPr bwMode="auto">
            <a:xfrm>
              <a:off x="1779" y="1572"/>
              <a:ext cx="704" cy="339"/>
            </a:xfrm>
            <a:custGeom>
              <a:avLst/>
              <a:gdLst>
                <a:gd name="T0" fmla="*/ 0 w 704"/>
                <a:gd name="T1" fmla="*/ 338 h 339"/>
                <a:gd name="T2" fmla="*/ 136 w 704"/>
                <a:gd name="T3" fmla="*/ 31 h 339"/>
                <a:gd name="T4" fmla="*/ 703 w 704"/>
                <a:gd name="T5" fmla="*/ 0 h 339"/>
                <a:gd name="T6" fmla="*/ 703 w 704"/>
                <a:gd name="T7" fmla="*/ 134 h 339"/>
                <a:gd name="T8" fmla="*/ 112 w 704"/>
                <a:gd name="T9" fmla="*/ 338 h 339"/>
                <a:gd name="T10" fmla="*/ 0 w 704"/>
                <a:gd name="T11" fmla="*/ 338 h 3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4"/>
                <a:gd name="T19" fmla="*/ 0 h 339"/>
                <a:gd name="T20" fmla="*/ 704 w 704"/>
                <a:gd name="T21" fmla="*/ 339 h 3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4" h="339">
                  <a:moveTo>
                    <a:pt x="0" y="338"/>
                  </a:moveTo>
                  <a:lnTo>
                    <a:pt x="136" y="31"/>
                  </a:lnTo>
                  <a:lnTo>
                    <a:pt x="703" y="0"/>
                  </a:lnTo>
                  <a:lnTo>
                    <a:pt x="703" y="134"/>
                  </a:lnTo>
                  <a:lnTo>
                    <a:pt x="112" y="338"/>
                  </a:lnTo>
                  <a:lnTo>
                    <a:pt x="0" y="338"/>
                  </a:lnTo>
                </a:path>
              </a:pathLst>
            </a:custGeom>
            <a:solidFill>
              <a:srgbClr val="C0C0C0"/>
            </a:solidFill>
            <a:ln w="12700" cap="rnd">
              <a:noFill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7" name="AutoShape 54"/>
            <p:cNvSpPr>
              <a:spLocks noChangeArrowheads="1"/>
            </p:cNvSpPr>
            <p:nvPr/>
          </p:nvSpPr>
          <p:spPr bwMode="auto">
            <a:xfrm>
              <a:off x="673" y="1620"/>
              <a:ext cx="465" cy="221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8" name="AutoShape 55"/>
            <p:cNvSpPr>
              <a:spLocks noChangeArrowheads="1"/>
            </p:cNvSpPr>
            <p:nvPr/>
          </p:nvSpPr>
          <p:spPr bwMode="auto">
            <a:xfrm>
              <a:off x="1045" y="1439"/>
              <a:ext cx="971" cy="479"/>
            </a:xfrm>
            <a:prstGeom prst="cube">
              <a:avLst>
                <a:gd name="adj" fmla="val 24995"/>
              </a:avLst>
            </a:prstGeom>
            <a:solidFill>
              <a:srgbClr val="FEEED4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9" name="AutoShape 56"/>
            <p:cNvSpPr>
              <a:spLocks noChangeArrowheads="1"/>
            </p:cNvSpPr>
            <p:nvPr/>
          </p:nvSpPr>
          <p:spPr bwMode="auto">
            <a:xfrm>
              <a:off x="1623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0" name="AutoShape 57"/>
            <p:cNvSpPr>
              <a:spLocks noChangeArrowheads="1"/>
            </p:cNvSpPr>
            <p:nvPr/>
          </p:nvSpPr>
          <p:spPr bwMode="auto">
            <a:xfrm>
              <a:off x="1419" y="1621"/>
              <a:ext cx="135" cy="50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1" name="Rectangle 58"/>
            <p:cNvSpPr>
              <a:spLocks noChangeArrowheads="1"/>
            </p:cNvSpPr>
            <p:nvPr/>
          </p:nvSpPr>
          <p:spPr bwMode="auto">
            <a:xfrm>
              <a:off x="1155" y="1768"/>
              <a:ext cx="230" cy="145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2" name="Rectangle 59"/>
            <p:cNvSpPr>
              <a:spLocks noChangeArrowheads="1"/>
            </p:cNvSpPr>
            <p:nvPr/>
          </p:nvSpPr>
          <p:spPr bwMode="auto">
            <a:xfrm>
              <a:off x="1556" y="1771"/>
              <a:ext cx="230" cy="146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3" name="AutoShape 60"/>
            <p:cNvSpPr>
              <a:spLocks noChangeArrowheads="1"/>
            </p:cNvSpPr>
            <p:nvPr/>
          </p:nvSpPr>
          <p:spPr bwMode="auto">
            <a:xfrm>
              <a:off x="1200" y="1627"/>
              <a:ext cx="133" cy="49"/>
            </a:xfrm>
            <a:prstGeom prst="roundRect">
              <a:avLst>
                <a:gd name="adj" fmla="val 12495"/>
              </a:avLst>
            </a:prstGeom>
            <a:solidFill>
              <a:srgbClr val="627196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4" name="Rectangle 61"/>
            <p:cNvSpPr>
              <a:spLocks noChangeArrowheads="1"/>
            </p:cNvSpPr>
            <p:nvPr/>
          </p:nvSpPr>
          <p:spPr bwMode="auto">
            <a:xfrm>
              <a:off x="764" y="1741"/>
              <a:ext cx="75" cy="100"/>
            </a:xfrm>
            <a:prstGeom prst="rect">
              <a:avLst/>
            </a:prstGeom>
            <a:solidFill>
              <a:srgbClr val="62719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5" name="AutoShape 62" descr="Horizontal brick"/>
            <p:cNvSpPr>
              <a:spLocks noChangeArrowheads="1"/>
            </p:cNvSpPr>
            <p:nvPr/>
          </p:nvSpPr>
          <p:spPr bwMode="auto">
            <a:xfrm>
              <a:off x="903" y="1182"/>
              <a:ext cx="80" cy="470"/>
            </a:xfrm>
            <a:prstGeom prst="cube">
              <a:avLst>
                <a:gd name="adj" fmla="val 24995"/>
              </a:avLst>
            </a:prstGeom>
            <a:pattFill prst="horzBrick">
              <a:fgClr>
                <a:srgbClr val="714400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6" name="AutoShape 63"/>
            <p:cNvSpPr>
              <a:spLocks noChangeArrowheads="1"/>
            </p:cNvSpPr>
            <p:nvPr/>
          </p:nvSpPr>
          <p:spPr bwMode="auto">
            <a:xfrm>
              <a:off x="1377" y="1415"/>
              <a:ext cx="165" cy="94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7" name="AutoShape 64"/>
            <p:cNvSpPr>
              <a:spLocks noChangeArrowheads="1"/>
            </p:cNvSpPr>
            <p:nvPr/>
          </p:nvSpPr>
          <p:spPr bwMode="auto">
            <a:xfrm>
              <a:off x="1694" y="1368"/>
              <a:ext cx="40" cy="113"/>
            </a:xfrm>
            <a:prstGeom prst="cube">
              <a:avLst>
                <a:gd name="adj" fmla="val 24995"/>
              </a:avLst>
            </a:prstGeom>
            <a:solidFill>
              <a:schemeClr val="bg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108" name="Freeform 65"/>
            <p:cNvSpPr>
              <a:spLocks/>
            </p:cNvSpPr>
            <p:nvPr/>
          </p:nvSpPr>
          <p:spPr bwMode="auto">
            <a:xfrm>
              <a:off x="1899" y="1436"/>
              <a:ext cx="121" cy="485"/>
            </a:xfrm>
            <a:custGeom>
              <a:avLst/>
              <a:gdLst>
                <a:gd name="T0" fmla="*/ 0 w 121"/>
                <a:gd name="T1" fmla="*/ 484 h 485"/>
                <a:gd name="T2" fmla="*/ 0 w 121"/>
                <a:gd name="T3" fmla="*/ 120 h 485"/>
                <a:gd name="T4" fmla="*/ 120 w 121"/>
                <a:gd name="T5" fmla="*/ 0 h 485"/>
                <a:gd name="T6" fmla="*/ 120 w 121"/>
                <a:gd name="T7" fmla="*/ 368 h 485"/>
                <a:gd name="T8" fmla="*/ 0 w 121"/>
                <a:gd name="T9" fmla="*/ 484 h 4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1"/>
                <a:gd name="T16" fmla="*/ 0 h 485"/>
                <a:gd name="T17" fmla="*/ 121 w 121"/>
                <a:gd name="T18" fmla="*/ 485 h 4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1" h="485">
                  <a:moveTo>
                    <a:pt x="0" y="484"/>
                  </a:moveTo>
                  <a:lnTo>
                    <a:pt x="0" y="120"/>
                  </a:lnTo>
                  <a:lnTo>
                    <a:pt x="120" y="0"/>
                  </a:lnTo>
                  <a:lnTo>
                    <a:pt x="120" y="368"/>
                  </a:lnTo>
                  <a:lnTo>
                    <a:pt x="0" y="484"/>
                  </a:lnTo>
                </a:path>
              </a:pathLst>
            </a:custGeom>
            <a:solidFill>
              <a:srgbClr val="FCD599"/>
            </a:solidFill>
            <a:ln w="127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45076" name="Group 66"/>
          <p:cNvGrpSpPr>
            <a:grpSpLocks/>
          </p:cNvGrpSpPr>
          <p:nvPr/>
        </p:nvGrpSpPr>
        <p:grpSpPr bwMode="auto">
          <a:xfrm>
            <a:off x="184150" y="1395962"/>
            <a:ext cx="477838" cy="477837"/>
            <a:chOff x="0" y="351"/>
            <a:chExt cx="401" cy="401"/>
          </a:xfrm>
        </p:grpSpPr>
        <p:sp>
          <p:nvSpPr>
            <p:cNvPr id="45094" name="Oval 67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5" name="Text Box 68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45077" name="Group 69"/>
          <p:cNvGrpSpPr>
            <a:grpSpLocks/>
          </p:cNvGrpSpPr>
          <p:nvPr/>
        </p:nvGrpSpPr>
        <p:grpSpPr bwMode="auto">
          <a:xfrm>
            <a:off x="3098800" y="1395962"/>
            <a:ext cx="477838" cy="477837"/>
            <a:chOff x="0" y="351"/>
            <a:chExt cx="401" cy="401"/>
          </a:xfrm>
        </p:grpSpPr>
        <p:sp>
          <p:nvSpPr>
            <p:cNvPr id="45092" name="Oval 70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3" name="Text Box 71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</p:grpSp>
      <p:grpSp>
        <p:nvGrpSpPr>
          <p:cNvPr id="45078" name="Group 72"/>
          <p:cNvGrpSpPr>
            <a:grpSpLocks/>
          </p:cNvGrpSpPr>
          <p:nvPr/>
        </p:nvGrpSpPr>
        <p:grpSpPr bwMode="auto">
          <a:xfrm>
            <a:off x="6027738" y="1395962"/>
            <a:ext cx="477837" cy="477837"/>
            <a:chOff x="0" y="351"/>
            <a:chExt cx="401" cy="401"/>
          </a:xfrm>
        </p:grpSpPr>
        <p:sp>
          <p:nvSpPr>
            <p:cNvPr id="45090" name="Oval 73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91" name="Text Box 74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</p:grpSp>
      <p:sp>
        <p:nvSpPr>
          <p:cNvPr id="639051" name="Rectangle 75"/>
          <p:cNvSpPr>
            <a:spLocks noChangeArrowheads="1"/>
          </p:cNvSpPr>
          <p:nvPr/>
        </p:nvSpPr>
        <p:spPr bwMode="auto">
          <a:xfrm>
            <a:off x="430213" y="3994699"/>
            <a:ext cx="2487612" cy="1728788"/>
          </a:xfrm>
          <a:prstGeom prst="rect">
            <a:avLst/>
          </a:prstGeom>
          <a:solidFill>
            <a:schemeClr val="bg1"/>
          </a:solidFill>
          <a:ln w="3175">
            <a:solidFill>
              <a:srgbClr val="818F2F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45080" name="Rectangle 76"/>
          <p:cNvSpPr>
            <a:spLocks noChangeArrowheads="1"/>
          </p:cNvSpPr>
          <p:nvPr/>
        </p:nvSpPr>
        <p:spPr bwMode="auto">
          <a:xfrm>
            <a:off x="457200" y="4040737"/>
            <a:ext cx="2451100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>
                <a:solidFill>
                  <a:srgbClr val="003366"/>
                </a:solidFill>
                <a:latin typeface="+mj-lt"/>
              </a:rPr>
              <a:t>Manufacturing</a:t>
            </a:r>
          </a:p>
        </p:txBody>
      </p:sp>
      <p:grpSp>
        <p:nvGrpSpPr>
          <p:cNvPr id="45081" name="Group 77"/>
          <p:cNvGrpSpPr>
            <a:grpSpLocks/>
          </p:cNvGrpSpPr>
          <p:nvPr/>
        </p:nvGrpSpPr>
        <p:grpSpPr bwMode="auto">
          <a:xfrm>
            <a:off x="236538" y="3767687"/>
            <a:ext cx="477837" cy="477837"/>
            <a:chOff x="0" y="351"/>
            <a:chExt cx="401" cy="401"/>
          </a:xfrm>
        </p:grpSpPr>
        <p:sp>
          <p:nvSpPr>
            <p:cNvPr id="45088" name="Oval 78"/>
            <p:cNvSpPr>
              <a:spLocks noChangeArrowheads="1"/>
            </p:cNvSpPr>
            <p:nvPr/>
          </p:nvSpPr>
          <p:spPr bwMode="auto">
            <a:xfrm>
              <a:off x="0" y="351"/>
              <a:ext cx="401" cy="401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5089" name="Text Box 79"/>
            <p:cNvSpPr txBox="1">
              <a:spLocks noChangeArrowheads="1"/>
            </p:cNvSpPr>
            <p:nvPr/>
          </p:nvSpPr>
          <p:spPr bwMode="auto">
            <a:xfrm>
              <a:off x="16" y="418"/>
              <a:ext cx="368" cy="30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</p:grpSp>
      <p:pic>
        <p:nvPicPr>
          <p:cNvPr id="45082" name="Picture 80" descr="BD05161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3475" y="4456662"/>
            <a:ext cx="111918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5083" name="AutoShape 81"/>
          <p:cNvCxnSpPr>
            <a:cxnSpLocks noChangeShapeType="1"/>
            <a:stCxn id="639023" idx="3"/>
            <a:endCxn id="639051" idx="1"/>
          </p:cNvCxnSpPr>
          <p:nvPr/>
        </p:nvCxnSpPr>
        <p:spPr bwMode="auto">
          <a:xfrm flipH="1">
            <a:off x="430213" y="2489749"/>
            <a:ext cx="8370887" cy="2370138"/>
          </a:xfrm>
          <a:prstGeom prst="bentConnector5">
            <a:avLst>
              <a:gd name="adj1" fmla="val -2731"/>
              <a:gd name="adj2" fmla="val 50032"/>
              <a:gd name="adj3" fmla="val 102731"/>
            </a:avLst>
          </a:prstGeom>
          <a:noFill/>
          <a:ln w="38100">
            <a:solidFill>
              <a:srgbClr val="999F73"/>
            </a:solidFill>
            <a:miter lim="800000"/>
            <a:headEnd/>
            <a:tailEnd type="triangle" w="med" len="med"/>
          </a:ln>
        </p:spPr>
      </p:cxnSp>
      <p:sp>
        <p:nvSpPr>
          <p:cNvPr id="45084" name="Rectangle 82"/>
          <p:cNvSpPr>
            <a:spLocks noChangeArrowheads="1"/>
          </p:cNvSpPr>
          <p:nvPr/>
        </p:nvSpPr>
        <p:spPr bwMode="auto">
          <a:xfrm>
            <a:off x="88263" y="3615488"/>
            <a:ext cx="8996362" cy="2651125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085" name="AutoShape 83"/>
          <p:cNvSpPr>
            <a:spLocks noChangeArrowheads="1"/>
          </p:cNvSpPr>
          <p:nvPr/>
        </p:nvSpPr>
        <p:spPr bwMode="auto">
          <a:xfrm>
            <a:off x="2787650" y="2113512"/>
            <a:ext cx="693738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086" name="AutoShape 84"/>
          <p:cNvSpPr>
            <a:spLocks noChangeArrowheads="1"/>
          </p:cNvSpPr>
          <p:nvPr/>
        </p:nvSpPr>
        <p:spPr bwMode="auto">
          <a:xfrm>
            <a:off x="5738813" y="2113512"/>
            <a:ext cx="693737" cy="919162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99F73"/>
          </a:solidFill>
          <a:ln w="38100">
            <a:solidFill>
              <a:srgbClr val="C3C7AD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pic>
        <p:nvPicPr>
          <p:cNvPr id="45087" name="Picture 19"/>
          <p:cNvPicPr>
            <a:picLocks noChangeAspect="1" noChangeArrowheads="1"/>
          </p:cNvPicPr>
          <p:nvPr/>
        </p:nvPicPr>
        <p:blipFill>
          <a:blip r:embed="rId6" cstate="print">
            <a:lum contrast="-70000"/>
          </a:blip>
          <a:srcRect/>
          <a:stretch>
            <a:fillRect/>
          </a:stretch>
        </p:blipFill>
        <p:spPr bwMode="auto">
          <a:xfrm>
            <a:off x="7154863" y="2075412"/>
            <a:ext cx="842962" cy="1244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Product Lines</a:t>
            </a:r>
          </a:p>
          <a:p>
            <a:pPr eaLnBrk="1" hangingPunct="1"/>
            <a:r>
              <a:rPr lang="en-US" dirty="0" smtClean="0"/>
              <a:t>Current Costs</a:t>
            </a:r>
          </a:p>
          <a:p>
            <a:pPr eaLnBrk="1" hangingPunct="1"/>
            <a:r>
              <a:rPr lang="en-US" dirty="0" smtClean="0"/>
              <a:t>Item Information</a:t>
            </a:r>
          </a:p>
          <a:p>
            <a:pPr eaLnBrk="1" hangingPunct="1"/>
            <a:r>
              <a:rPr lang="en-US" dirty="0" smtClean="0"/>
              <a:t>Product Structure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QS-SU-280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QS-SU-290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Explain the importance of a product line</a:t>
            </a:r>
          </a:p>
          <a:p>
            <a:r>
              <a:rPr lang="en-US" dirty="0" smtClean="0"/>
              <a:t>Explain the difference between current costs and GL costs</a:t>
            </a:r>
          </a:p>
          <a:p>
            <a:r>
              <a:rPr lang="en-US" dirty="0" smtClean="0"/>
              <a:t>Provide examples of order policies and order modifiers</a:t>
            </a:r>
          </a:p>
          <a:p>
            <a:r>
              <a:rPr lang="en-US" dirty="0" smtClean="0"/>
              <a:t>List an item’s five cost elements</a:t>
            </a:r>
          </a:p>
          <a:p>
            <a:r>
              <a:rPr lang="en-US" dirty="0" smtClean="0"/>
              <a:t>Describe the information contained in a product structure</a:t>
            </a:r>
          </a:p>
          <a:p>
            <a:r>
              <a:rPr lang="en-US" dirty="0" smtClean="0"/>
              <a:t>Set up a product line</a:t>
            </a:r>
          </a:p>
          <a:p>
            <a:r>
              <a:rPr lang="en-US" dirty="0" smtClean="0"/>
              <a:t>Enter an item</a:t>
            </a:r>
          </a:p>
          <a:p>
            <a:r>
              <a:rPr lang="en-US" dirty="0" smtClean="0"/>
              <a:t>Define an item’s product structure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Describe what a database is and list the data it contains</a:t>
            </a:r>
          </a:p>
          <a:p>
            <a:r>
              <a:rPr lang="en-US" dirty="0" smtClean="0"/>
              <a:t>Describe and understand how domains and shared sets are used</a:t>
            </a:r>
          </a:p>
          <a:p>
            <a:r>
              <a:rPr lang="en-US" dirty="0" smtClean="0"/>
              <a:t>Distinguish between the role of domains and entities</a:t>
            </a:r>
          </a:p>
          <a:p>
            <a:r>
              <a:rPr lang="en-US" dirty="0" smtClean="0"/>
              <a:t>Describe what business relations are and how they are used</a:t>
            </a:r>
          </a:p>
          <a:p>
            <a:r>
              <a:rPr lang="en-US" dirty="0" smtClean="0"/>
              <a:t>Describe how users and roles control access to system functions</a:t>
            </a:r>
          </a:p>
          <a:p>
            <a:r>
              <a:rPr lang="en-US" dirty="0" smtClean="0"/>
              <a:t>Distinguish between the kind of information sites and locations</a:t>
            </a:r>
          </a:p>
          <a:p>
            <a:r>
              <a:rPr lang="en-US" dirty="0" smtClean="0"/>
              <a:t>Describe the role of inventory status codes in the system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Flow</a:t>
            </a:r>
            <a:endParaRPr lang="en-US" dirty="0"/>
          </a:p>
        </p:txBody>
      </p:sp>
      <p:sp>
        <p:nvSpPr>
          <p:cNvPr id="481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QS-SU-300</a:t>
            </a:r>
          </a:p>
        </p:txBody>
      </p:sp>
      <p:sp>
        <p:nvSpPr>
          <p:cNvPr id="207912" name="Rectangle 40"/>
          <p:cNvSpPr>
            <a:spLocks noChangeArrowheads="1"/>
          </p:cNvSpPr>
          <p:nvPr/>
        </p:nvSpPr>
        <p:spPr bwMode="auto">
          <a:xfrm>
            <a:off x="4754563" y="3932238"/>
            <a:ext cx="1408112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900">
                <a:latin typeface="+mj-lt"/>
              </a:rPr>
              <a:t>Routings/</a:t>
            </a:r>
          </a:p>
          <a:p>
            <a:pPr algn="ctr" defTabSz="977900" eaLnBrk="0" hangingPunct="0">
              <a:defRPr/>
            </a:pPr>
            <a:r>
              <a:rPr lang="en-US" sz="1900">
                <a:latin typeface="+mj-lt"/>
              </a:rPr>
              <a:t>Processes</a:t>
            </a:r>
            <a:endParaRPr lang="en-US" sz="2000">
              <a:latin typeface="+mj-lt"/>
            </a:endParaRPr>
          </a:p>
        </p:txBody>
      </p:sp>
      <p:sp>
        <p:nvSpPr>
          <p:cNvPr id="207913" name="Rectangle 41"/>
          <p:cNvSpPr>
            <a:spLocks noChangeArrowheads="1"/>
          </p:cNvSpPr>
          <p:nvPr/>
        </p:nvSpPr>
        <p:spPr bwMode="auto">
          <a:xfrm>
            <a:off x="4749800" y="1789113"/>
            <a:ext cx="1408113" cy="113188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2000">
                <a:latin typeface="+mj-lt"/>
              </a:rPr>
              <a:t>BOMs</a:t>
            </a:r>
          </a:p>
        </p:txBody>
      </p:sp>
      <p:sp>
        <p:nvSpPr>
          <p:cNvPr id="207914" name="Rectangle 42"/>
          <p:cNvSpPr>
            <a:spLocks noChangeArrowheads="1"/>
          </p:cNvSpPr>
          <p:nvPr/>
        </p:nvSpPr>
        <p:spPr bwMode="auto">
          <a:xfrm>
            <a:off x="207963" y="3003550"/>
            <a:ext cx="1408112" cy="11318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2000">
                <a:latin typeface="+mj-lt"/>
              </a:rPr>
              <a:t>Product</a:t>
            </a:r>
          </a:p>
          <a:p>
            <a:pPr algn="ctr" defTabSz="977900" eaLnBrk="0" hangingPunct="0">
              <a:defRPr/>
            </a:pPr>
            <a:r>
              <a:rPr lang="en-US" sz="2000">
                <a:latin typeface="+mj-lt"/>
              </a:rPr>
              <a:t>Lines</a:t>
            </a:r>
          </a:p>
        </p:txBody>
      </p:sp>
      <p:sp>
        <p:nvSpPr>
          <p:cNvPr id="207916" name="Rectangle 44"/>
          <p:cNvSpPr>
            <a:spLocks noChangeArrowheads="1"/>
          </p:cNvSpPr>
          <p:nvPr/>
        </p:nvSpPr>
        <p:spPr bwMode="auto">
          <a:xfrm>
            <a:off x="2305050" y="2998788"/>
            <a:ext cx="1408113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2000">
                <a:latin typeface="+mj-lt"/>
              </a:rPr>
              <a:t>Items</a:t>
            </a:r>
          </a:p>
        </p:txBody>
      </p:sp>
      <p:sp>
        <p:nvSpPr>
          <p:cNvPr id="48136" name="Rectangle 47"/>
          <p:cNvSpPr>
            <a:spLocks noChangeArrowheads="1"/>
          </p:cNvSpPr>
          <p:nvPr/>
        </p:nvSpPr>
        <p:spPr bwMode="auto">
          <a:xfrm>
            <a:off x="6176963" y="1735138"/>
            <a:ext cx="3034486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Product Structures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Formulas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Joint Product Structures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Configured Structures</a:t>
            </a:r>
            <a:endParaRPr lang="en-US" sz="1400">
              <a:latin typeface="+mj-lt"/>
            </a:endParaRPr>
          </a:p>
        </p:txBody>
      </p:sp>
      <p:sp>
        <p:nvSpPr>
          <p:cNvPr id="48137" name="Rectangle 48"/>
          <p:cNvSpPr>
            <a:spLocks noChangeArrowheads="1"/>
          </p:cNvSpPr>
          <p:nvPr/>
        </p:nvSpPr>
        <p:spPr bwMode="auto">
          <a:xfrm>
            <a:off x="6183313" y="4160838"/>
            <a:ext cx="2358019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Routings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Process Definition</a:t>
            </a:r>
            <a:endParaRPr lang="en-US" sz="1400">
              <a:latin typeface="+mj-lt"/>
            </a:endParaRPr>
          </a:p>
        </p:txBody>
      </p:sp>
      <p:sp>
        <p:nvSpPr>
          <p:cNvPr id="48138" name="Rectangle 49"/>
          <p:cNvSpPr>
            <a:spLocks noChangeArrowheads="1"/>
          </p:cNvSpPr>
          <p:nvPr/>
        </p:nvSpPr>
        <p:spPr bwMode="auto">
          <a:xfrm>
            <a:off x="1978025" y="4275138"/>
            <a:ext cx="2077493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General Data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Inventory Data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Planning Data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>
                <a:latin typeface="+mj-lt"/>
              </a:rPr>
              <a:t>Cost Data</a:t>
            </a:r>
            <a:endParaRPr lang="en-US" sz="1400">
              <a:latin typeface="+mj-lt"/>
            </a:endParaRPr>
          </a:p>
        </p:txBody>
      </p:sp>
      <p:cxnSp>
        <p:nvCxnSpPr>
          <p:cNvPr id="48139" name="AutoShape 52"/>
          <p:cNvCxnSpPr>
            <a:cxnSpLocks noChangeShapeType="1"/>
            <a:stCxn id="207914" idx="3"/>
            <a:endCxn id="207916" idx="1"/>
          </p:cNvCxnSpPr>
          <p:nvPr/>
        </p:nvCxnSpPr>
        <p:spPr bwMode="auto">
          <a:xfrm flipV="1">
            <a:off x="1616075" y="3565525"/>
            <a:ext cx="688975" cy="4763"/>
          </a:xfrm>
          <a:prstGeom prst="bentConnector3">
            <a:avLst>
              <a:gd name="adj1" fmla="val 49769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140" name="AutoShape 53"/>
          <p:cNvCxnSpPr>
            <a:cxnSpLocks noChangeShapeType="1"/>
            <a:stCxn id="207916" idx="3"/>
            <a:endCxn id="207913" idx="1"/>
          </p:cNvCxnSpPr>
          <p:nvPr/>
        </p:nvCxnSpPr>
        <p:spPr bwMode="auto">
          <a:xfrm flipV="1">
            <a:off x="3713163" y="2355850"/>
            <a:ext cx="1036637" cy="1209675"/>
          </a:xfrm>
          <a:prstGeom prst="bentConnector3">
            <a:avLst>
              <a:gd name="adj1" fmla="val 4992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141" name="AutoShape 54"/>
          <p:cNvCxnSpPr>
            <a:cxnSpLocks noChangeShapeType="1"/>
            <a:stCxn id="207916" idx="3"/>
            <a:endCxn id="207912" idx="1"/>
          </p:cNvCxnSpPr>
          <p:nvPr/>
        </p:nvCxnSpPr>
        <p:spPr bwMode="auto">
          <a:xfrm>
            <a:off x="3713163" y="3565525"/>
            <a:ext cx="1041400" cy="933450"/>
          </a:xfrm>
          <a:prstGeom prst="bentConnector3">
            <a:avLst>
              <a:gd name="adj1" fmla="val 49847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Lines</a:t>
            </a:r>
            <a:endParaRPr lang="en-US" dirty="0"/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QS-SU-310</a:t>
            </a:r>
          </a:p>
        </p:txBody>
      </p:sp>
      <p:sp>
        <p:nvSpPr>
          <p:cNvPr id="211079" name="Rectangle 135"/>
          <p:cNvSpPr>
            <a:spLocks noChangeArrowheads="1"/>
          </p:cNvSpPr>
          <p:nvPr/>
        </p:nvSpPr>
        <p:spPr bwMode="auto">
          <a:xfrm>
            <a:off x="1892888" y="2161411"/>
            <a:ext cx="5118100" cy="7302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46038" tIns="46038" rIns="46038" bIns="46038" anchor="ctr" anchorCtr="1"/>
          <a:lstStyle/>
          <a:p>
            <a:pPr algn="ctr" eaLnBrk="0" hangingPunct="0">
              <a:defRPr/>
            </a:pPr>
            <a:endParaRPr lang="en-US" sz="1800">
              <a:latin typeface="+mj-lt"/>
            </a:endParaRPr>
          </a:p>
        </p:txBody>
      </p:sp>
      <p:sp>
        <p:nvSpPr>
          <p:cNvPr id="211085" name="Rectangle 141"/>
          <p:cNvSpPr>
            <a:spLocks noChangeArrowheads="1"/>
          </p:cNvSpPr>
          <p:nvPr/>
        </p:nvSpPr>
        <p:spPr bwMode="auto">
          <a:xfrm>
            <a:off x="1892888" y="2161411"/>
            <a:ext cx="5118100" cy="7302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46038" tIns="46038" rIns="46038" bIns="46038" anchor="ctr" anchorCtr="1"/>
          <a:lstStyle/>
          <a:p>
            <a:pPr algn="ctr" eaLnBrk="0" hangingPunct="0">
              <a:defRPr/>
            </a:pPr>
            <a:r>
              <a:rPr lang="en-US" sz="1800">
                <a:latin typeface="+mj-lt"/>
              </a:rPr>
              <a:t>Product Line = Ultrasound Equipment</a:t>
            </a:r>
          </a:p>
        </p:txBody>
      </p:sp>
      <p:sp>
        <p:nvSpPr>
          <p:cNvPr id="49157" name="Text Box 143"/>
          <p:cNvSpPr txBox="1">
            <a:spLocks noChangeArrowheads="1"/>
          </p:cNvSpPr>
          <p:nvPr/>
        </p:nvSpPr>
        <p:spPr bwMode="auto">
          <a:xfrm>
            <a:off x="3613738" y="5371336"/>
            <a:ext cx="1863725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Implantable Ultrasound 01020</a:t>
            </a:r>
          </a:p>
        </p:txBody>
      </p:sp>
      <p:sp>
        <p:nvSpPr>
          <p:cNvPr id="49159" name="Text Box 136"/>
          <p:cNvSpPr txBox="1">
            <a:spLocks noChangeArrowheads="1"/>
          </p:cNvSpPr>
          <p:nvPr/>
        </p:nvSpPr>
        <p:spPr bwMode="auto">
          <a:xfrm>
            <a:off x="1576976" y="5371336"/>
            <a:ext cx="1563687" cy="8255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Medical Ultrasound 01010</a:t>
            </a:r>
          </a:p>
        </p:txBody>
      </p:sp>
      <p:sp>
        <p:nvSpPr>
          <p:cNvPr id="49160" name="Text Box 138"/>
          <p:cNvSpPr txBox="1">
            <a:spLocks noChangeArrowheads="1"/>
          </p:cNvSpPr>
          <p:nvPr/>
        </p:nvSpPr>
        <p:spPr bwMode="auto">
          <a:xfrm>
            <a:off x="5714001" y="5371336"/>
            <a:ext cx="1863725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600">
                <a:latin typeface="+mj-lt"/>
              </a:rPr>
              <a:t>Consumer Ultrasound 01030</a:t>
            </a:r>
          </a:p>
        </p:txBody>
      </p:sp>
      <p:sp>
        <p:nvSpPr>
          <p:cNvPr id="211083" name="Rectangle 139" descr="Wide upward diagonal"/>
          <p:cNvSpPr>
            <a:spLocks noChangeArrowheads="1"/>
          </p:cNvSpPr>
          <p:nvPr/>
        </p:nvSpPr>
        <p:spPr bwMode="auto">
          <a:xfrm>
            <a:off x="6645863" y="812036"/>
            <a:ext cx="1147763" cy="820738"/>
          </a:xfrm>
          <a:prstGeom prst="rect">
            <a:avLst/>
          </a:prstGeom>
          <a:pattFill prst="wdUpDiag">
            <a:fgClr>
              <a:srgbClr val="E5E1DA"/>
            </a:fgClr>
            <a:bgClr>
              <a:srgbClr val="FFFFFF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General</a:t>
            </a:r>
          </a:p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Ledger</a:t>
            </a:r>
          </a:p>
        </p:txBody>
      </p:sp>
      <p:sp>
        <p:nvSpPr>
          <p:cNvPr id="211084" name="Rectangle 140"/>
          <p:cNvSpPr>
            <a:spLocks noChangeArrowheads="1"/>
          </p:cNvSpPr>
          <p:nvPr/>
        </p:nvSpPr>
        <p:spPr bwMode="auto">
          <a:xfrm>
            <a:off x="6001338" y="1483549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Inventory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Accounts</a:t>
            </a:r>
          </a:p>
        </p:txBody>
      </p:sp>
      <p:sp>
        <p:nvSpPr>
          <p:cNvPr id="211089" name="Rectangle 145" descr="Wide upward diagonal"/>
          <p:cNvSpPr>
            <a:spLocks noChangeArrowheads="1"/>
          </p:cNvSpPr>
          <p:nvPr/>
        </p:nvSpPr>
        <p:spPr bwMode="auto">
          <a:xfrm>
            <a:off x="6645863" y="812036"/>
            <a:ext cx="1147763" cy="820738"/>
          </a:xfrm>
          <a:prstGeom prst="rect">
            <a:avLst/>
          </a:prstGeom>
          <a:pattFill prst="wdUpDiag">
            <a:fgClr>
              <a:srgbClr val="E5E1DA"/>
            </a:fgClr>
            <a:bgClr>
              <a:srgbClr val="FFFFFF"/>
            </a:bgClr>
          </a:patt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General</a:t>
            </a:r>
          </a:p>
          <a:p>
            <a:pPr algn="ctr" defTabSz="739775" eaLnBrk="0" hangingPunct="0">
              <a:defRPr/>
            </a:pPr>
            <a:r>
              <a:rPr lang="en-US" sz="1600" dirty="0">
                <a:latin typeface="+mj-lt"/>
              </a:rPr>
              <a:t>Ledger</a:t>
            </a:r>
          </a:p>
        </p:txBody>
      </p:sp>
      <p:sp>
        <p:nvSpPr>
          <p:cNvPr id="211090" name="Rectangle 146"/>
          <p:cNvSpPr>
            <a:spLocks noChangeArrowheads="1"/>
          </p:cNvSpPr>
          <p:nvPr/>
        </p:nvSpPr>
        <p:spPr bwMode="auto">
          <a:xfrm>
            <a:off x="6001338" y="1483549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Inventory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Accounts</a:t>
            </a:r>
          </a:p>
        </p:txBody>
      </p:sp>
      <p:sp>
        <p:nvSpPr>
          <p:cNvPr id="211091" name="Rectangle 147"/>
          <p:cNvSpPr>
            <a:spLocks noChangeArrowheads="1"/>
          </p:cNvSpPr>
          <p:nvPr/>
        </p:nvSpPr>
        <p:spPr bwMode="auto">
          <a:xfrm>
            <a:off x="1337263" y="1483549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400" dirty="0">
                <a:latin typeface="+mj-lt"/>
              </a:rPr>
              <a:t>Items</a:t>
            </a:r>
          </a:p>
        </p:txBody>
      </p:sp>
      <p:pic>
        <p:nvPicPr>
          <p:cNvPr id="49166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0851" y="3139311"/>
            <a:ext cx="1463675" cy="2192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9167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2751" y="3450461"/>
            <a:ext cx="2378075" cy="1577975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9168" name="Picture 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863" y="3202811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Costs</a:t>
            </a:r>
            <a:endParaRPr lang="en-US" dirty="0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QS-SU-320</a:t>
            </a:r>
          </a:p>
        </p:txBody>
      </p:sp>
      <p:grpSp>
        <p:nvGrpSpPr>
          <p:cNvPr id="50180" name="Group 69"/>
          <p:cNvGrpSpPr>
            <a:grpSpLocks/>
          </p:cNvGrpSpPr>
          <p:nvPr/>
        </p:nvGrpSpPr>
        <p:grpSpPr bwMode="auto">
          <a:xfrm>
            <a:off x="1719618" y="1269242"/>
            <a:ext cx="5650173" cy="4449169"/>
            <a:chOff x="1787" y="686"/>
            <a:chExt cx="2206" cy="1840"/>
          </a:xfrm>
        </p:grpSpPr>
        <p:sp>
          <p:nvSpPr>
            <p:cNvPr id="214086" name="Rectangle 70" descr="Wide upward diagonal"/>
            <p:cNvSpPr>
              <a:spLocks noChangeArrowheads="1"/>
            </p:cNvSpPr>
            <p:nvPr/>
          </p:nvSpPr>
          <p:spPr bwMode="auto">
            <a:xfrm>
              <a:off x="2521" y="1604"/>
              <a:ext cx="723" cy="517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Current </a:t>
              </a:r>
            </a:p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Costs</a:t>
              </a:r>
            </a:p>
          </p:txBody>
        </p:sp>
        <p:sp>
          <p:nvSpPr>
            <p:cNvPr id="50182" name="Text Box 71"/>
            <p:cNvSpPr txBox="1">
              <a:spLocks noChangeArrowheads="1"/>
            </p:cNvSpPr>
            <p:nvPr/>
          </p:nvSpPr>
          <p:spPr bwMode="auto">
            <a:xfrm>
              <a:off x="1787" y="2196"/>
              <a:ext cx="2206" cy="33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Methods: </a:t>
              </a:r>
              <a:br>
                <a:rPr lang="en-US" sz="1400">
                  <a:latin typeface="+mj-lt"/>
                </a:rPr>
              </a:br>
              <a:r>
                <a:rPr lang="en-US" sz="1400">
                  <a:latin typeface="+mj-lt"/>
                </a:rPr>
                <a:t>Last, Average, None</a:t>
              </a:r>
            </a:p>
          </p:txBody>
        </p:sp>
        <p:sp>
          <p:nvSpPr>
            <p:cNvPr id="214088" name="Rectangle 72"/>
            <p:cNvSpPr>
              <a:spLocks noChangeArrowheads="1"/>
            </p:cNvSpPr>
            <p:nvPr/>
          </p:nvSpPr>
          <p:spPr bwMode="auto">
            <a:xfrm>
              <a:off x="2049" y="68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spcBef>
                  <a:spcPct val="50000"/>
                </a:spcBef>
                <a:defRPr/>
              </a:pPr>
              <a:r>
                <a:rPr lang="en-US" sz="1400" dirty="0">
                  <a:latin typeface="+mj-lt"/>
                </a:rPr>
                <a:t>Inventory 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Receipts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14089" name="Rectangle 73"/>
            <p:cNvSpPr>
              <a:spLocks noChangeArrowheads="1"/>
            </p:cNvSpPr>
            <p:nvPr/>
          </p:nvSpPr>
          <p:spPr bwMode="auto">
            <a:xfrm>
              <a:off x="2983" y="68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spcBef>
                  <a:spcPct val="50000"/>
                </a:spcBef>
                <a:defRPr/>
              </a:pPr>
              <a:r>
                <a:rPr lang="en-US" sz="1400">
                  <a:latin typeface="+mj-lt"/>
                </a:rPr>
                <a:t>WO </a:t>
              </a:r>
              <a:br>
                <a:rPr lang="en-US" sz="1400">
                  <a:latin typeface="+mj-lt"/>
                </a:rPr>
              </a:br>
              <a:r>
                <a:rPr lang="en-US" sz="1400">
                  <a:latin typeface="+mj-lt"/>
                </a:rPr>
                <a:t>Transactions</a:t>
              </a:r>
            </a:p>
          </p:txBody>
        </p:sp>
        <p:sp>
          <p:nvSpPr>
            <p:cNvPr id="50185" name="AutoShape 74"/>
            <p:cNvSpPr>
              <a:spLocks noChangeArrowheads="1"/>
            </p:cNvSpPr>
            <p:nvPr/>
          </p:nvSpPr>
          <p:spPr bwMode="auto">
            <a:xfrm rot="10800000" flipV="1">
              <a:off x="2864" y="1137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6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6" name="AutoShape 75"/>
            <p:cNvSpPr>
              <a:spLocks noChangeArrowheads="1"/>
            </p:cNvSpPr>
            <p:nvPr/>
          </p:nvSpPr>
          <p:spPr bwMode="auto">
            <a:xfrm rot="10800000" flipV="1">
              <a:off x="2296" y="1137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6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50187" name="Line 76"/>
            <p:cNvSpPr>
              <a:spLocks noChangeShapeType="1"/>
            </p:cNvSpPr>
            <p:nvPr/>
          </p:nvSpPr>
          <p:spPr bwMode="auto">
            <a:xfrm>
              <a:off x="2321" y="2518"/>
              <a:ext cx="1094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Items</a:t>
            </a:r>
            <a:endParaRPr lang="en-US" dirty="0"/>
          </a:p>
        </p:txBody>
      </p:sp>
      <p:sp>
        <p:nvSpPr>
          <p:cNvPr id="512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QS-SU-330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323049" y="1079834"/>
            <a:ext cx="8385175" cy="4867275"/>
            <a:chOff x="304195" y="1636027"/>
            <a:chExt cx="8385175" cy="4867275"/>
          </a:xfrm>
        </p:grpSpPr>
        <p:sp>
          <p:nvSpPr>
            <p:cNvPr id="216087" name="Rectangle 23"/>
            <p:cNvSpPr>
              <a:spLocks noChangeArrowheads="1"/>
            </p:cNvSpPr>
            <p:nvPr/>
          </p:nvSpPr>
          <p:spPr bwMode="auto">
            <a:xfrm>
              <a:off x="304195" y="1636027"/>
              <a:ext cx="8385175" cy="4867275"/>
            </a:xfrm>
            <a:prstGeom prst="rect">
              <a:avLst/>
            </a:prstGeom>
            <a:solidFill>
              <a:srgbClr val="FAF6EB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6076" name="Rectangle 12"/>
            <p:cNvSpPr>
              <a:spLocks noChangeArrowheads="1"/>
            </p:cNvSpPr>
            <p:nvPr/>
          </p:nvSpPr>
          <p:spPr bwMode="auto">
            <a:xfrm>
              <a:off x="3294063" y="2509838"/>
              <a:ext cx="2524125" cy="915987"/>
            </a:xfrm>
            <a:prstGeom prst="rect">
              <a:avLst/>
            </a:prstGeom>
            <a:solidFill>
              <a:srgbClr val="E4D3B4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/>
                <a:t>Product Line</a:t>
              </a:r>
            </a:p>
            <a:p>
              <a:pPr eaLnBrk="0" hangingPunct="0">
                <a:defRPr/>
              </a:pPr>
              <a:r>
                <a:rPr lang="en-US" sz="1800"/>
                <a:t>Unit of Measure</a:t>
              </a:r>
            </a:p>
            <a:p>
              <a:pPr eaLnBrk="0" hangingPunct="0">
                <a:defRPr/>
              </a:pPr>
              <a:r>
                <a:rPr lang="en-US" sz="1800"/>
                <a:t>Group and Type</a:t>
              </a:r>
            </a:p>
          </p:txBody>
        </p:sp>
        <p:sp>
          <p:nvSpPr>
            <p:cNvPr id="51206" name="Rectangle 14"/>
            <p:cNvSpPr>
              <a:spLocks noChangeArrowheads="1"/>
            </p:cNvSpPr>
            <p:nvPr/>
          </p:nvSpPr>
          <p:spPr bwMode="auto">
            <a:xfrm>
              <a:off x="584461" y="3983038"/>
              <a:ext cx="1932495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en-US" sz="2000"/>
                <a:t>Inventory Data</a:t>
              </a:r>
            </a:p>
          </p:txBody>
        </p:sp>
        <p:sp>
          <p:nvSpPr>
            <p:cNvPr id="216079" name="Rectangle 15"/>
            <p:cNvSpPr>
              <a:spLocks noChangeArrowheads="1"/>
            </p:cNvSpPr>
            <p:nvPr/>
          </p:nvSpPr>
          <p:spPr bwMode="auto">
            <a:xfrm>
              <a:off x="573088" y="4389438"/>
              <a:ext cx="1935162" cy="1739900"/>
            </a:xfrm>
            <a:prstGeom prst="rect">
              <a:avLst/>
            </a:prstGeom>
            <a:solidFill>
              <a:srgbClr val="D8DAC9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/>
                <a:t>Lot/Serial Control</a:t>
              </a:r>
            </a:p>
            <a:p>
              <a:pPr eaLnBrk="0" hangingPunct="0">
                <a:defRPr/>
              </a:pPr>
              <a:r>
                <a:rPr lang="en-US" sz="1800" dirty="0"/>
                <a:t>Site</a:t>
              </a:r>
            </a:p>
            <a:p>
              <a:pPr eaLnBrk="0" hangingPunct="0">
                <a:defRPr/>
              </a:pPr>
              <a:r>
                <a:rPr lang="en-US" sz="1800" dirty="0"/>
                <a:t>Location</a:t>
              </a:r>
            </a:p>
            <a:p>
              <a:pPr eaLnBrk="0" hangingPunct="0">
                <a:defRPr/>
              </a:pPr>
              <a:r>
                <a:rPr lang="en-US" sz="1800" dirty="0"/>
                <a:t>Location Type</a:t>
              </a:r>
            </a:p>
            <a:p>
              <a:pPr eaLnBrk="0" hangingPunct="0">
                <a:defRPr/>
              </a:pPr>
              <a:r>
                <a:rPr lang="en-US" sz="1800" dirty="0"/>
                <a:t>ABC Class</a:t>
              </a:r>
            </a:p>
            <a:p>
              <a:pPr>
                <a:defRPr/>
              </a:pPr>
              <a:endParaRPr lang="en-US" sz="1800" dirty="0"/>
            </a:p>
          </p:txBody>
        </p:sp>
        <p:sp>
          <p:nvSpPr>
            <p:cNvPr id="51208" name="Rectangle 17"/>
            <p:cNvSpPr>
              <a:spLocks noChangeArrowheads="1"/>
            </p:cNvSpPr>
            <p:nvPr/>
          </p:nvSpPr>
          <p:spPr bwMode="auto">
            <a:xfrm>
              <a:off x="3242820" y="3984625"/>
              <a:ext cx="2281287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en-US" sz="2000"/>
                <a:t>Planning Data</a:t>
              </a:r>
            </a:p>
          </p:txBody>
        </p:sp>
        <p:sp>
          <p:nvSpPr>
            <p:cNvPr id="216082" name="Rectangle 18"/>
            <p:cNvSpPr>
              <a:spLocks noChangeArrowheads="1"/>
            </p:cNvSpPr>
            <p:nvPr/>
          </p:nvSpPr>
          <p:spPr bwMode="auto">
            <a:xfrm>
              <a:off x="3249613" y="4402138"/>
              <a:ext cx="2268537" cy="1739900"/>
            </a:xfrm>
            <a:prstGeom prst="rect">
              <a:avLst/>
            </a:prstGeom>
            <a:solidFill>
              <a:srgbClr val="CFD9DF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 err="1"/>
                <a:t>Pur</a:t>
              </a:r>
              <a:r>
                <a:rPr lang="en-US" sz="1800" dirty="0"/>
                <a:t>/Mfg Code</a:t>
              </a:r>
            </a:p>
            <a:p>
              <a:pPr eaLnBrk="0" hangingPunct="0">
                <a:defRPr/>
              </a:pPr>
              <a:r>
                <a:rPr lang="en-US" sz="1800" dirty="0"/>
                <a:t>Order Policies</a:t>
              </a:r>
            </a:p>
            <a:p>
              <a:pPr eaLnBrk="0" hangingPunct="0">
                <a:defRPr/>
              </a:pPr>
              <a:r>
                <a:rPr lang="en-US" sz="1800" dirty="0"/>
                <a:t>Order Modifiers</a:t>
              </a:r>
            </a:p>
            <a:p>
              <a:pPr eaLnBrk="0" hangingPunct="0">
                <a:defRPr/>
              </a:pPr>
              <a:r>
                <a:rPr lang="en-US" sz="1800" dirty="0"/>
                <a:t>Planning Lead Times</a:t>
              </a:r>
            </a:p>
            <a:p>
              <a:pPr eaLnBrk="0" hangingPunct="0">
                <a:defRPr/>
              </a:pPr>
              <a:r>
                <a:rPr lang="en-US" sz="1800" dirty="0"/>
                <a:t>Buyer/Planner</a:t>
              </a:r>
            </a:p>
            <a:p>
              <a:pPr eaLnBrk="0" hangingPunct="0">
                <a:defRPr/>
              </a:pPr>
              <a:r>
                <a:rPr lang="en-US" sz="1800" dirty="0"/>
                <a:t>Supplier</a:t>
              </a:r>
            </a:p>
          </p:txBody>
        </p:sp>
        <p:sp>
          <p:nvSpPr>
            <p:cNvPr id="51210" name="Rectangle 20"/>
            <p:cNvSpPr>
              <a:spLocks noChangeArrowheads="1"/>
            </p:cNvSpPr>
            <p:nvPr/>
          </p:nvSpPr>
          <p:spPr bwMode="auto">
            <a:xfrm>
              <a:off x="6370638" y="3997325"/>
              <a:ext cx="2019217" cy="393700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ctr" eaLnBrk="0" hangingPunct="0"/>
              <a:r>
                <a:rPr lang="en-US" sz="2000"/>
                <a:t>Cost Data</a:t>
              </a:r>
            </a:p>
          </p:txBody>
        </p:sp>
        <p:sp>
          <p:nvSpPr>
            <p:cNvPr id="216085" name="Rectangle 21"/>
            <p:cNvSpPr>
              <a:spLocks noChangeArrowheads="1"/>
            </p:cNvSpPr>
            <p:nvPr/>
          </p:nvSpPr>
          <p:spPr bwMode="auto">
            <a:xfrm>
              <a:off x="6367463" y="4402138"/>
              <a:ext cx="2022475" cy="1739900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/>
                <a:t>Price</a:t>
              </a:r>
            </a:p>
            <a:p>
              <a:pPr eaLnBrk="0" hangingPunct="0">
                <a:defRPr/>
              </a:pPr>
              <a:r>
                <a:rPr lang="en-US" sz="1800"/>
                <a:t>GL Cost</a:t>
              </a:r>
            </a:p>
            <a:p>
              <a:pPr eaLnBrk="0" hangingPunct="0">
                <a:defRPr/>
              </a:pPr>
              <a:r>
                <a:rPr lang="en-US" sz="1800"/>
                <a:t>Current Cost</a:t>
              </a:r>
            </a:p>
            <a:p>
              <a:pPr eaLnBrk="0" hangingPunct="0">
                <a:defRPr/>
              </a:pPr>
              <a:endParaRPr lang="en-US" sz="1800"/>
            </a:p>
            <a:p>
              <a:pPr eaLnBrk="0" hangingPunct="0">
                <a:defRPr/>
              </a:pPr>
              <a:endParaRPr lang="en-US" sz="1800"/>
            </a:p>
            <a:p>
              <a:pPr>
                <a:defRPr/>
              </a:pPr>
              <a:endParaRPr lang="en-US" sz="1800"/>
            </a:p>
          </p:txBody>
        </p:sp>
        <p:sp>
          <p:nvSpPr>
            <p:cNvPr id="51212" name="Text Box 24"/>
            <p:cNvSpPr txBox="1">
              <a:spLocks noChangeArrowheads="1"/>
            </p:cNvSpPr>
            <p:nvPr/>
          </p:nvSpPr>
          <p:spPr bwMode="auto">
            <a:xfrm>
              <a:off x="2284413" y="1663700"/>
              <a:ext cx="4572000" cy="457200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400"/>
                <a:t>Item Information</a:t>
              </a:r>
            </a:p>
          </p:txBody>
        </p:sp>
        <p:sp>
          <p:nvSpPr>
            <p:cNvPr id="51213" name="Line 25"/>
            <p:cNvSpPr>
              <a:spLocks noChangeShapeType="1"/>
            </p:cNvSpPr>
            <p:nvPr/>
          </p:nvSpPr>
          <p:spPr bwMode="auto">
            <a:xfrm>
              <a:off x="3313113" y="2095500"/>
              <a:ext cx="2566987" cy="9525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Items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QS-SU-340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333892" y="1077756"/>
            <a:ext cx="6475413" cy="4867275"/>
            <a:chOff x="1371600" y="1520825"/>
            <a:chExt cx="6475413" cy="4867275"/>
          </a:xfrm>
        </p:grpSpPr>
        <p:sp>
          <p:nvSpPr>
            <p:cNvPr id="219159" name="Rectangle 23"/>
            <p:cNvSpPr>
              <a:spLocks noChangeArrowheads="1"/>
            </p:cNvSpPr>
            <p:nvPr/>
          </p:nvSpPr>
          <p:spPr bwMode="auto">
            <a:xfrm>
              <a:off x="1371600" y="1520825"/>
              <a:ext cx="6475413" cy="4867275"/>
            </a:xfrm>
            <a:prstGeom prst="rect">
              <a:avLst/>
            </a:prstGeom>
            <a:solidFill>
              <a:srgbClr val="FAF6EB"/>
            </a:solidFill>
            <a:ln w="317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9150" name="Rectangle 14"/>
            <p:cNvSpPr>
              <a:spLocks noChangeArrowheads="1"/>
            </p:cNvSpPr>
            <p:nvPr/>
          </p:nvSpPr>
          <p:spPr bwMode="auto">
            <a:xfrm>
              <a:off x="2449513" y="2566988"/>
              <a:ext cx="2033587" cy="889000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 dirty="0"/>
                <a:t>General Ledger</a:t>
              </a:r>
            </a:p>
            <a:p>
              <a:pPr algn="ctr" eaLnBrk="0" hangingPunct="0">
                <a:defRPr/>
              </a:pPr>
              <a:r>
                <a:rPr lang="en-US" sz="1800" dirty="0"/>
                <a:t>Cost</a:t>
              </a:r>
            </a:p>
          </p:txBody>
        </p:sp>
        <p:sp>
          <p:nvSpPr>
            <p:cNvPr id="219151" name="Rectangle 15"/>
            <p:cNvSpPr>
              <a:spLocks noChangeArrowheads="1"/>
            </p:cNvSpPr>
            <p:nvPr/>
          </p:nvSpPr>
          <p:spPr bwMode="auto">
            <a:xfrm>
              <a:off x="2451100" y="4500563"/>
              <a:ext cx="2025650" cy="885825"/>
            </a:xfrm>
            <a:prstGeom prst="rect">
              <a:avLst/>
            </a:prstGeom>
            <a:solidFill>
              <a:srgbClr val="EDD1C5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r>
                <a:rPr lang="en-US" sz="1800"/>
                <a:t>Current Cost</a:t>
              </a:r>
              <a:endParaRPr lang="en-US" sz="1800">
                <a:solidFill>
                  <a:schemeClr val="tx2"/>
                </a:solidFill>
              </a:endParaRPr>
            </a:p>
          </p:txBody>
        </p:sp>
        <p:sp>
          <p:nvSpPr>
            <p:cNvPr id="52231" name="Rectangle 16"/>
            <p:cNvSpPr>
              <a:spLocks noChangeArrowheads="1"/>
            </p:cNvSpPr>
            <p:nvPr/>
          </p:nvSpPr>
          <p:spPr bwMode="auto">
            <a:xfrm>
              <a:off x="2786063" y="5472113"/>
              <a:ext cx="1231900" cy="9128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/>
                <a:t>Average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/>
                <a:t>Last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/>
                <a:t>None</a:t>
              </a:r>
              <a:endParaRPr lang="en-US" sz="1800">
                <a:solidFill>
                  <a:schemeClr val="tx2"/>
                </a:solidFill>
              </a:endParaRPr>
            </a:p>
          </p:txBody>
        </p:sp>
        <p:sp>
          <p:nvSpPr>
            <p:cNvPr id="52232" name="Rectangle 17"/>
            <p:cNvSpPr>
              <a:spLocks noChangeArrowheads="1"/>
            </p:cNvSpPr>
            <p:nvPr/>
          </p:nvSpPr>
          <p:spPr bwMode="auto">
            <a:xfrm>
              <a:off x="2746375" y="3516313"/>
              <a:ext cx="1317625" cy="6381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 dirty="0"/>
                <a:t>Standard</a:t>
              </a:r>
            </a:p>
            <a:p>
              <a:pPr marL="228600" indent="-228600" eaLnBrk="0" hangingPunct="0">
                <a:buClr>
                  <a:schemeClr val="tx1"/>
                </a:buClr>
                <a:buFontTx/>
                <a:buChar char="–"/>
              </a:pPr>
              <a:r>
                <a:rPr lang="en-US" sz="1800" dirty="0"/>
                <a:t>Average</a:t>
              </a:r>
            </a:p>
          </p:txBody>
        </p:sp>
        <p:sp>
          <p:nvSpPr>
            <p:cNvPr id="219154" name="Rectangle 18"/>
            <p:cNvSpPr>
              <a:spLocks noChangeArrowheads="1"/>
            </p:cNvSpPr>
            <p:nvPr/>
          </p:nvSpPr>
          <p:spPr bwMode="auto">
            <a:xfrm>
              <a:off x="5387974" y="3257550"/>
              <a:ext cx="1608673" cy="1462088"/>
            </a:xfrm>
            <a:prstGeom prst="rect">
              <a:avLst/>
            </a:prstGeom>
            <a:solidFill>
              <a:srgbClr val="DDDBC9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1800" dirty="0"/>
                <a:t>Material</a:t>
              </a:r>
            </a:p>
            <a:p>
              <a:pPr eaLnBrk="0" hangingPunct="0">
                <a:defRPr/>
              </a:pPr>
              <a:r>
                <a:rPr lang="en-US" sz="1800" dirty="0"/>
                <a:t>Labor</a:t>
              </a:r>
            </a:p>
            <a:p>
              <a:pPr eaLnBrk="0" hangingPunct="0">
                <a:defRPr/>
              </a:pPr>
              <a:r>
                <a:rPr lang="en-US" sz="1800" dirty="0"/>
                <a:t>Burden</a:t>
              </a:r>
            </a:p>
            <a:p>
              <a:pPr eaLnBrk="0" hangingPunct="0">
                <a:defRPr/>
              </a:pPr>
              <a:r>
                <a:rPr lang="en-US" sz="1800" dirty="0"/>
                <a:t>Overhead</a:t>
              </a:r>
            </a:p>
            <a:p>
              <a:pPr eaLnBrk="0" hangingPunct="0">
                <a:defRPr/>
              </a:pPr>
              <a:r>
                <a:rPr lang="en-US" sz="1800" dirty="0"/>
                <a:t>Subcontract</a:t>
              </a:r>
              <a:endParaRPr lang="en-US" sz="1800" dirty="0">
                <a:solidFill>
                  <a:schemeClr val="tx2"/>
                </a:solidFill>
              </a:endParaRPr>
            </a:p>
          </p:txBody>
        </p:sp>
        <p:sp>
          <p:nvSpPr>
            <p:cNvPr id="219155" name="Rectangle 19"/>
            <p:cNvSpPr>
              <a:spLocks noChangeArrowheads="1"/>
            </p:cNvSpPr>
            <p:nvPr/>
          </p:nvSpPr>
          <p:spPr bwMode="auto">
            <a:xfrm>
              <a:off x="5391149" y="2843213"/>
              <a:ext cx="1629249" cy="393700"/>
            </a:xfrm>
            <a:prstGeom prst="rect">
              <a:avLst/>
            </a:prstGeom>
            <a:solidFill>
              <a:srgbClr val="CBC4D7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square" lIns="90488" tIns="44450" rIns="90488" bIns="44450">
              <a:spAutoFit/>
            </a:bodyPr>
            <a:lstStyle/>
            <a:p>
              <a:pPr eaLnBrk="0" hangingPunct="0">
                <a:defRPr/>
              </a:pPr>
              <a:r>
                <a:rPr lang="en-US" sz="2000"/>
                <a:t>Elements</a:t>
              </a:r>
              <a:endParaRPr lang="en-US" sz="2000">
                <a:solidFill>
                  <a:schemeClr val="tx2"/>
                </a:solidFill>
              </a:endParaRPr>
            </a:p>
          </p:txBody>
        </p:sp>
        <p:sp>
          <p:nvSpPr>
            <p:cNvPr id="52235" name="Text Box 24"/>
            <p:cNvSpPr txBox="1">
              <a:spLocks noChangeArrowheads="1"/>
            </p:cNvSpPr>
            <p:nvPr/>
          </p:nvSpPr>
          <p:spPr bwMode="auto">
            <a:xfrm>
              <a:off x="2395538" y="1814513"/>
              <a:ext cx="4572000" cy="457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400" dirty="0"/>
                <a:t>Item Cost Development</a:t>
              </a:r>
            </a:p>
          </p:txBody>
        </p:sp>
        <p:sp>
          <p:nvSpPr>
            <p:cNvPr id="52236" name="Line 25"/>
            <p:cNvSpPr>
              <a:spLocks noChangeShapeType="1"/>
            </p:cNvSpPr>
            <p:nvPr/>
          </p:nvSpPr>
          <p:spPr bwMode="auto">
            <a:xfrm>
              <a:off x="2852738" y="2293448"/>
              <a:ext cx="371316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a:endParaRPr>
            </a:p>
          </p:txBody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QS-SU-350</a:t>
            </a: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4590122" y="861856"/>
            <a:ext cx="1292619" cy="94615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01010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Medical Ultrasound</a:t>
            </a:r>
          </a:p>
        </p:txBody>
      </p:sp>
      <p:sp>
        <p:nvSpPr>
          <p:cNvPr id="222220" name="Rectangle 12"/>
          <p:cNvSpPr>
            <a:spLocks noChangeArrowheads="1"/>
          </p:cNvSpPr>
          <p:nvPr/>
        </p:nvSpPr>
        <p:spPr bwMode="auto">
          <a:xfrm>
            <a:off x="256226" y="5159574"/>
            <a:ext cx="1176337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62050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(2)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Beryllium Copper</a:t>
            </a:r>
          </a:p>
        </p:txBody>
      </p:sp>
      <p:sp>
        <p:nvSpPr>
          <p:cNvPr id="222221" name="Rectangle 13"/>
          <p:cNvSpPr>
            <a:spLocks noChangeArrowheads="1"/>
          </p:cNvSpPr>
          <p:nvPr/>
        </p:nvSpPr>
        <p:spPr bwMode="auto">
          <a:xfrm>
            <a:off x="1822099" y="3774692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60004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Transducer</a:t>
            </a:r>
          </a:p>
        </p:txBody>
      </p:sp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172055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60001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Plastic Housing</a:t>
            </a:r>
            <a:endParaRPr lang="en-US" sz="1500" dirty="0">
              <a:latin typeface="+mj-lt"/>
            </a:endParaRPr>
          </a:p>
        </p:txBody>
      </p:sp>
      <p:sp>
        <p:nvSpPr>
          <p:cNvPr id="222226" name="Rectangle 18"/>
          <p:cNvSpPr>
            <a:spLocks noChangeArrowheads="1"/>
          </p:cNvSpPr>
          <p:nvPr/>
        </p:nvSpPr>
        <p:spPr bwMode="auto">
          <a:xfrm>
            <a:off x="1866818" y="5159574"/>
            <a:ext cx="1176338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90031</a:t>
            </a: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Packaging</a:t>
            </a:r>
          </a:p>
        </p:txBody>
      </p:sp>
      <p:sp>
        <p:nvSpPr>
          <p:cNvPr id="222229" name="Rectangle 21"/>
          <p:cNvSpPr>
            <a:spLocks noChangeArrowheads="1"/>
          </p:cNvSpPr>
          <p:nvPr/>
        </p:nvSpPr>
        <p:spPr bwMode="auto">
          <a:xfrm>
            <a:off x="3184880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60002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Display</a:t>
            </a:r>
          </a:p>
        </p:txBody>
      </p:sp>
      <p:sp>
        <p:nvSpPr>
          <p:cNvPr id="222230" name="Rectangle 22"/>
          <p:cNvSpPr>
            <a:spLocks noChangeArrowheads="1"/>
          </p:cNvSpPr>
          <p:nvPr/>
        </p:nvSpPr>
        <p:spPr bwMode="auto">
          <a:xfrm>
            <a:off x="4649207" y="2448429"/>
            <a:ext cx="1176337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60003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Keyboard</a:t>
            </a:r>
          </a:p>
        </p:txBody>
      </p:sp>
      <p:sp>
        <p:nvSpPr>
          <p:cNvPr id="307209" name="Rectangle 1033"/>
          <p:cNvSpPr>
            <a:spLocks noChangeArrowheads="1"/>
          </p:cNvSpPr>
          <p:nvPr/>
        </p:nvSpPr>
        <p:spPr bwMode="auto">
          <a:xfrm>
            <a:off x="611353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60005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Battery</a:t>
            </a:r>
          </a:p>
        </p:txBody>
      </p:sp>
      <p:sp>
        <p:nvSpPr>
          <p:cNvPr id="307210" name="Rectangle 1034"/>
          <p:cNvSpPr>
            <a:spLocks noChangeArrowheads="1"/>
          </p:cNvSpPr>
          <p:nvPr/>
        </p:nvSpPr>
        <p:spPr bwMode="auto">
          <a:xfrm>
            <a:off x="7577858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60006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Monitor Cable</a:t>
            </a:r>
          </a:p>
        </p:txBody>
      </p:sp>
      <p:sp>
        <p:nvSpPr>
          <p:cNvPr id="307211" name="Rectangle 1035"/>
          <p:cNvSpPr>
            <a:spLocks noChangeArrowheads="1"/>
          </p:cNvSpPr>
          <p:nvPr/>
        </p:nvSpPr>
        <p:spPr bwMode="auto">
          <a:xfrm>
            <a:off x="256226" y="3811865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02003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Standard</a:t>
            </a:r>
            <a:br>
              <a:rPr lang="en-US" sz="1600" dirty="0" smtClean="0">
                <a:latin typeface="+mj-lt"/>
              </a:rPr>
            </a:br>
            <a:r>
              <a:rPr lang="en-US" sz="1600" dirty="0" smtClean="0">
                <a:latin typeface="+mj-lt"/>
              </a:rPr>
              <a:t>Connector</a:t>
            </a:r>
            <a:endParaRPr lang="en-US" sz="1600" dirty="0">
              <a:latin typeface="+mj-lt"/>
            </a:endParaRPr>
          </a:p>
        </p:txBody>
      </p:sp>
      <p:pic>
        <p:nvPicPr>
          <p:cNvPr id="2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5345" y="3831850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56226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50001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Probe Unit</a:t>
            </a:r>
            <a:endParaRPr lang="en-US" sz="1500" dirty="0">
              <a:latin typeface="+mj-lt"/>
            </a:endParaRPr>
          </a:p>
        </p:txBody>
      </p:sp>
      <p:cxnSp>
        <p:nvCxnSpPr>
          <p:cNvPr id="33" name="Straight Connector 32"/>
          <p:cNvCxnSpPr>
            <a:stCxn id="28" idx="2"/>
            <a:endCxn id="307211" idx="0"/>
          </p:cNvCxnSpPr>
          <p:nvPr/>
        </p:nvCxnSpPr>
        <p:spPr>
          <a:xfrm>
            <a:off x="844395" y="3394579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endCxn id="222221" idx="0"/>
          </p:cNvCxnSpPr>
          <p:nvPr/>
        </p:nvCxnSpPr>
        <p:spPr>
          <a:xfrm>
            <a:off x="831273" y="3610099"/>
            <a:ext cx="1578995" cy="164593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rot="16200000" flipV="1">
            <a:off x="831272" y="4952010"/>
            <a:ext cx="11876" cy="118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818670" y="4722604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39"/>
          <p:cNvCxnSpPr>
            <a:endCxn id="222226" idx="0"/>
          </p:cNvCxnSpPr>
          <p:nvPr/>
        </p:nvCxnSpPr>
        <p:spPr>
          <a:xfrm>
            <a:off x="793673" y="4938124"/>
            <a:ext cx="1661314" cy="221450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222218" idx="2"/>
            <a:endCxn id="222230" idx="0"/>
          </p:cNvCxnSpPr>
          <p:nvPr/>
        </p:nvCxnSpPr>
        <p:spPr>
          <a:xfrm rot="16200000" flipH="1">
            <a:off x="4916693" y="2127745"/>
            <a:ext cx="640423" cy="94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>
            <a:stCxn id="28" idx="0"/>
          </p:cNvCxnSpPr>
          <p:nvPr/>
        </p:nvCxnSpPr>
        <p:spPr>
          <a:xfrm rot="5400000" flipH="1" flipV="1">
            <a:off x="2873397" y="96681"/>
            <a:ext cx="322746" cy="438075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>
            <a:off x="5237019" y="2125684"/>
            <a:ext cx="2940884" cy="33462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222225" idx="0"/>
          </p:cNvCxnSpPr>
          <p:nvPr/>
        </p:nvCxnSpPr>
        <p:spPr>
          <a:xfrm>
            <a:off x="2303813" y="21019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774338" y="21237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681738" y="21336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8182063" y="2125665"/>
            <a:ext cx="51063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Product Lines</a:t>
            </a:r>
            <a:endParaRPr lang="en-US" dirty="0"/>
          </a:p>
        </p:txBody>
      </p:sp>
      <p:sp>
        <p:nvSpPr>
          <p:cNvPr id="542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QS-SU-360</a:t>
            </a:r>
          </a:p>
        </p:txBody>
      </p:sp>
      <p:pic>
        <p:nvPicPr>
          <p:cNvPr id="54276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" y="1489526"/>
            <a:ext cx="7599363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Cost Set Method</a:t>
            </a:r>
            <a:endParaRPr lang="en-US" dirty="0"/>
          </a:p>
        </p:txBody>
      </p:sp>
      <p:sp>
        <p:nvSpPr>
          <p:cNvPr id="552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QS-SU-370</a:t>
            </a:r>
          </a:p>
        </p:txBody>
      </p:sp>
      <p:pic>
        <p:nvPicPr>
          <p:cNvPr id="55299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888" y="1789858"/>
            <a:ext cx="7894637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1" name="Rectangle 8"/>
          <p:cNvSpPr>
            <a:spLocks noChangeArrowheads="1"/>
          </p:cNvSpPr>
          <p:nvPr/>
        </p:nvSpPr>
        <p:spPr bwMode="auto">
          <a:xfrm>
            <a:off x="762000" y="2947145"/>
            <a:ext cx="2781300" cy="257175"/>
          </a:xfrm>
          <a:prstGeom prst="rect">
            <a:avLst/>
          </a:prstGeom>
          <a:noFill/>
          <a:ln w="19050" algn="ctr">
            <a:solidFill>
              <a:srgbClr val="A5002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Inventory Control</a:t>
            </a:r>
          </a:p>
        </p:txBody>
      </p:sp>
      <p:sp>
        <p:nvSpPr>
          <p:cNvPr id="563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QS-SU-371</a:t>
            </a:r>
          </a:p>
        </p:txBody>
      </p:sp>
      <p:pic>
        <p:nvPicPr>
          <p:cNvPr id="5632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3" y="1457071"/>
            <a:ext cx="7723187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Status Codes</a:t>
            </a:r>
          </a:p>
        </p:txBody>
      </p:sp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QS-SU-380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9434" y="959086"/>
            <a:ext cx="8640762" cy="5083175"/>
            <a:chOff x="268288" y="1439863"/>
            <a:chExt cx="8640762" cy="5083175"/>
          </a:xfrm>
        </p:grpSpPr>
        <p:pic>
          <p:nvPicPr>
            <p:cNvPr id="57348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8288" y="1439863"/>
              <a:ext cx="7475537" cy="442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349" name="Picture 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76463" y="2170113"/>
              <a:ext cx="6732587" cy="4352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Model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dirty="0" smtClean="0"/>
              <a:t>QS-SU-50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1327076" y="911896"/>
            <a:ext cx="6477000" cy="5159375"/>
            <a:chOff x="1206500" y="1143000"/>
            <a:chExt cx="6477000" cy="5159375"/>
          </a:xfrm>
        </p:grpSpPr>
        <p:sp>
          <p:nvSpPr>
            <p:cNvPr id="4" name="AutoShape 19"/>
            <p:cNvSpPr>
              <a:spLocks noChangeArrowheads="1"/>
            </p:cNvSpPr>
            <p:nvPr/>
          </p:nvSpPr>
          <p:spPr bwMode="auto">
            <a:xfrm>
              <a:off x="1206500" y="1143000"/>
              <a:ext cx="6477000" cy="5159375"/>
            </a:xfrm>
            <a:prstGeom prst="can">
              <a:avLst>
                <a:gd name="adj" fmla="val 14856"/>
              </a:avLst>
            </a:prstGeom>
            <a:solidFill>
              <a:srgbClr val="E5E1DA"/>
            </a:solidFill>
            <a:ln w="57150">
              <a:solidFill>
                <a:srgbClr val="6287C6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lIns="228600" tIns="228600" rIns="228600" bIns="228600" anchor="ctr" anchorCtr="1"/>
            <a:lstStyle/>
            <a:p>
              <a:pPr eaLnBrk="0" hangingPunct="0"/>
              <a:endParaRPr lang="en-GB" sz="1100">
                <a:latin typeface="+mj-lt"/>
              </a:endParaRPr>
            </a:p>
          </p:txBody>
        </p:sp>
        <p:sp>
          <p:nvSpPr>
            <p:cNvPr id="5" name="Text Box 20"/>
            <p:cNvSpPr txBox="1">
              <a:spLocks noChangeArrowheads="1"/>
            </p:cNvSpPr>
            <p:nvPr/>
          </p:nvSpPr>
          <p:spPr bwMode="auto">
            <a:xfrm>
              <a:off x="2980046" y="1374487"/>
              <a:ext cx="3328155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800" b="1" dirty="0">
                  <a:latin typeface="+mj-lt"/>
                </a:rPr>
                <a:t>QAD Applications Database</a:t>
              </a:r>
            </a:p>
          </p:txBody>
        </p:sp>
        <p:sp>
          <p:nvSpPr>
            <p:cNvPr id="6" name="Rectangle 21"/>
            <p:cNvSpPr>
              <a:spLocks noChangeArrowheads="1"/>
            </p:cNvSpPr>
            <p:nvPr/>
          </p:nvSpPr>
          <p:spPr bwMode="auto">
            <a:xfrm>
              <a:off x="3733800" y="3422650"/>
              <a:ext cx="1409700" cy="171291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2</a:t>
              </a: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>
              <a:off x="5410200" y="3448050"/>
              <a:ext cx="876300" cy="171926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3</a:t>
              </a:r>
            </a:p>
          </p:txBody>
        </p:sp>
        <p:sp>
          <p:nvSpPr>
            <p:cNvPr id="8" name="Rectangle 23"/>
            <p:cNvSpPr>
              <a:spLocks noChangeArrowheads="1"/>
            </p:cNvSpPr>
            <p:nvPr/>
          </p:nvSpPr>
          <p:spPr bwMode="auto">
            <a:xfrm>
              <a:off x="6502400" y="3448050"/>
              <a:ext cx="876300" cy="169386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4</a:t>
              </a:r>
            </a:p>
          </p:txBody>
        </p:sp>
        <p:sp>
          <p:nvSpPr>
            <p:cNvPr id="9" name="Line 24"/>
            <p:cNvSpPr>
              <a:spLocks noChangeShapeType="1"/>
            </p:cNvSpPr>
            <p:nvPr/>
          </p:nvSpPr>
          <p:spPr bwMode="auto">
            <a:xfrm>
              <a:off x="4502150" y="272891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" name="Line 25"/>
            <p:cNvSpPr>
              <a:spLocks noChangeShapeType="1"/>
            </p:cNvSpPr>
            <p:nvPr/>
          </p:nvSpPr>
          <p:spPr bwMode="auto">
            <a:xfrm>
              <a:off x="5848350" y="2754313"/>
              <a:ext cx="0" cy="5699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" name="Line 26"/>
            <p:cNvSpPr>
              <a:spLocks noChangeShapeType="1"/>
            </p:cNvSpPr>
            <p:nvPr/>
          </p:nvSpPr>
          <p:spPr bwMode="auto">
            <a:xfrm>
              <a:off x="6877050" y="2744788"/>
              <a:ext cx="0" cy="5445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" name="Rectangle 27"/>
            <p:cNvSpPr>
              <a:spLocks noChangeArrowheads="1"/>
            </p:cNvSpPr>
            <p:nvPr/>
          </p:nvSpPr>
          <p:spPr bwMode="auto">
            <a:xfrm>
              <a:off x="1371600" y="3422650"/>
              <a:ext cx="2082800" cy="171291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1</a:t>
              </a:r>
            </a:p>
          </p:txBody>
        </p:sp>
        <p:sp>
          <p:nvSpPr>
            <p:cNvPr id="13" name="Line 28"/>
            <p:cNvSpPr>
              <a:spLocks noChangeShapeType="1"/>
            </p:cNvSpPr>
            <p:nvPr/>
          </p:nvSpPr>
          <p:spPr bwMode="auto">
            <a:xfrm>
              <a:off x="2419350" y="272891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" name="Rectangle 29"/>
            <p:cNvSpPr>
              <a:spLocks noChangeArrowheads="1"/>
            </p:cNvSpPr>
            <p:nvPr/>
          </p:nvSpPr>
          <p:spPr bwMode="auto">
            <a:xfrm>
              <a:off x="1378013" y="2619375"/>
              <a:ext cx="5957887" cy="306388"/>
            </a:xfrm>
            <a:prstGeom prst="rect">
              <a:avLst/>
            </a:prstGeom>
            <a:solidFill>
              <a:srgbClr val="EAF1E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1600" dirty="0">
                  <a:latin typeface="+mj-lt"/>
                </a:rPr>
                <a:t>System-Wide Data</a:t>
              </a:r>
            </a:p>
          </p:txBody>
        </p:sp>
        <p:sp>
          <p:nvSpPr>
            <p:cNvPr id="15" name="Rectangle 30"/>
            <p:cNvSpPr>
              <a:spLocks noChangeArrowheads="1"/>
            </p:cNvSpPr>
            <p:nvPr/>
          </p:nvSpPr>
          <p:spPr bwMode="auto">
            <a:xfrm>
              <a:off x="1668463" y="3495675"/>
              <a:ext cx="15509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6" name="Rectangle 31"/>
            <p:cNvSpPr>
              <a:spLocks noChangeArrowheads="1"/>
            </p:cNvSpPr>
            <p:nvPr/>
          </p:nvSpPr>
          <p:spPr bwMode="auto">
            <a:xfrm>
              <a:off x="3852863" y="3495675"/>
              <a:ext cx="12207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6557963" y="350837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5465763" y="353377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auto">
            <a:xfrm>
              <a:off x="1579563" y="5133975"/>
              <a:ext cx="5719762" cy="29051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Profiles</a:t>
              </a:r>
            </a:p>
          </p:txBody>
        </p:sp>
        <p:sp>
          <p:nvSpPr>
            <p:cNvPr id="20" name="AutoShape 35"/>
            <p:cNvSpPr>
              <a:spLocks noChangeArrowheads="1"/>
            </p:cNvSpPr>
            <p:nvPr/>
          </p:nvSpPr>
          <p:spPr bwMode="auto">
            <a:xfrm>
              <a:off x="38862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EntityD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1" name="AutoShape 36"/>
            <p:cNvSpPr>
              <a:spLocks noChangeArrowheads="1"/>
            </p:cNvSpPr>
            <p:nvPr/>
          </p:nvSpPr>
          <p:spPr bwMode="auto">
            <a:xfrm>
              <a:off x="45339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EntityE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2" name="AutoShape 37"/>
            <p:cNvSpPr>
              <a:spLocks noChangeArrowheads="1"/>
            </p:cNvSpPr>
            <p:nvPr/>
          </p:nvSpPr>
          <p:spPr bwMode="auto">
            <a:xfrm>
              <a:off x="21971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EntityB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3" name="AutoShape 38"/>
            <p:cNvSpPr>
              <a:spLocks noChangeArrowheads="1"/>
            </p:cNvSpPr>
            <p:nvPr/>
          </p:nvSpPr>
          <p:spPr bwMode="auto">
            <a:xfrm>
              <a:off x="28448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EntityC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4" name="AutoShape 39"/>
            <p:cNvSpPr>
              <a:spLocks noChangeArrowheads="1"/>
            </p:cNvSpPr>
            <p:nvPr/>
          </p:nvSpPr>
          <p:spPr bwMode="auto">
            <a:xfrm>
              <a:off x="15367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EntityA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5" name="AutoShape 40"/>
            <p:cNvSpPr>
              <a:spLocks noChangeArrowheads="1"/>
            </p:cNvSpPr>
            <p:nvPr/>
          </p:nvSpPr>
          <p:spPr bwMode="auto">
            <a:xfrm>
              <a:off x="56007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EntityF</a:t>
              </a:r>
              <a:br>
                <a:rPr lang="en-US" sz="1100">
                  <a:latin typeface="+mj-lt"/>
                </a:rPr>
              </a:br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6" name="AutoShape 41"/>
            <p:cNvSpPr>
              <a:spLocks noChangeArrowheads="1"/>
            </p:cNvSpPr>
            <p:nvPr/>
          </p:nvSpPr>
          <p:spPr bwMode="auto">
            <a:xfrm>
              <a:off x="66929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EntityG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7" name="Rectangle 42"/>
            <p:cNvSpPr>
              <a:spLocks noChangeArrowheads="1"/>
            </p:cNvSpPr>
            <p:nvPr/>
          </p:nvSpPr>
          <p:spPr bwMode="auto">
            <a:xfrm>
              <a:off x="1579563" y="5410200"/>
              <a:ext cx="3471862" cy="29051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Shared Set Data</a:t>
              </a:r>
            </a:p>
          </p:txBody>
        </p:sp>
        <p:sp>
          <p:nvSpPr>
            <p:cNvPr id="28" name="Rectangle 43"/>
            <p:cNvSpPr>
              <a:spLocks noChangeArrowheads="1"/>
            </p:cNvSpPr>
            <p:nvPr/>
          </p:nvSpPr>
          <p:spPr bwMode="auto">
            <a:xfrm>
              <a:off x="5541963" y="5410200"/>
              <a:ext cx="1782762" cy="29051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Shared Set Data</a:t>
              </a:r>
            </a:p>
          </p:txBody>
        </p:sp>
        <p:sp>
          <p:nvSpPr>
            <p:cNvPr id="29" name="Line 44"/>
            <p:cNvSpPr>
              <a:spLocks noChangeShapeType="1"/>
            </p:cNvSpPr>
            <p:nvPr/>
          </p:nvSpPr>
          <p:spPr bwMode="auto">
            <a:xfrm>
              <a:off x="2609850" y="51292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" name="Line 45"/>
            <p:cNvSpPr>
              <a:spLocks noChangeShapeType="1"/>
            </p:cNvSpPr>
            <p:nvPr/>
          </p:nvSpPr>
          <p:spPr bwMode="auto">
            <a:xfrm>
              <a:off x="5759450" y="51419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" name="Line 46"/>
            <p:cNvSpPr>
              <a:spLocks noChangeShapeType="1"/>
            </p:cNvSpPr>
            <p:nvPr/>
          </p:nvSpPr>
          <p:spPr bwMode="auto">
            <a:xfrm>
              <a:off x="7131050" y="51419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" name="Line 47"/>
            <p:cNvSpPr>
              <a:spLocks noChangeShapeType="1"/>
            </p:cNvSpPr>
            <p:nvPr/>
          </p:nvSpPr>
          <p:spPr bwMode="auto">
            <a:xfrm>
              <a:off x="4819650" y="51292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Generalized Codes</a:t>
            </a:r>
          </a:p>
        </p:txBody>
      </p:sp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QS-SU-390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49557" y="1188862"/>
            <a:ext cx="8240712" cy="4703762"/>
            <a:chOff x="477838" y="1782763"/>
            <a:chExt cx="8240712" cy="4703762"/>
          </a:xfrm>
        </p:grpSpPr>
        <p:pic>
          <p:nvPicPr>
            <p:cNvPr id="58372" name="Picture 6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7838" y="1782763"/>
              <a:ext cx="7018337" cy="218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373" name="Picture 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00163" y="4086225"/>
              <a:ext cx="7418387" cy="2400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/>
          <p:cNvCxnSpPr/>
          <p:nvPr/>
        </p:nvCxnSpPr>
        <p:spPr>
          <a:xfrm>
            <a:off x="818670" y="4722604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QS-SU-350</a:t>
            </a: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4590122" y="861856"/>
            <a:ext cx="1292619" cy="94615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01010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Medical Ultrasound</a:t>
            </a:r>
          </a:p>
        </p:txBody>
      </p:sp>
      <p:sp>
        <p:nvSpPr>
          <p:cNvPr id="222220" name="Rectangle 12"/>
          <p:cNvSpPr>
            <a:spLocks noChangeArrowheads="1"/>
          </p:cNvSpPr>
          <p:nvPr/>
        </p:nvSpPr>
        <p:spPr bwMode="auto">
          <a:xfrm>
            <a:off x="256226" y="5159574"/>
            <a:ext cx="1176337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62050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(2)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Beryllium Copper</a:t>
            </a:r>
          </a:p>
        </p:txBody>
      </p:sp>
      <p:sp>
        <p:nvSpPr>
          <p:cNvPr id="222221" name="Rectangle 13"/>
          <p:cNvSpPr>
            <a:spLocks noChangeArrowheads="1"/>
          </p:cNvSpPr>
          <p:nvPr/>
        </p:nvSpPr>
        <p:spPr bwMode="auto">
          <a:xfrm>
            <a:off x="1822099" y="3774692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60004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Transducer</a:t>
            </a:r>
          </a:p>
        </p:txBody>
      </p:sp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172055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60001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Plastic Housing</a:t>
            </a:r>
            <a:endParaRPr lang="en-US" sz="1500" dirty="0">
              <a:latin typeface="+mj-lt"/>
            </a:endParaRPr>
          </a:p>
        </p:txBody>
      </p:sp>
      <p:sp>
        <p:nvSpPr>
          <p:cNvPr id="222226" name="Rectangle 18"/>
          <p:cNvSpPr>
            <a:spLocks noChangeArrowheads="1"/>
          </p:cNvSpPr>
          <p:nvPr/>
        </p:nvSpPr>
        <p:spPr bwMode="auto">
          <a:xfrm>
            <a:off x="1866818" y="5159574"/>
            <a:ext cx="1176338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90031</a:t>
            </a: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Packaging</a:t>
            </a:r>
          </a:p>
        </p:txBody>
      </p:sp>
      <p:sp>
        <p:nvSpPr>
          <p:cNvPr id="222229" name="Rectangle 21"/>
          <p:cNvSpPr>
            <a:spLocks noChangeArrowheads="1"/>
          </p:cNvSpPr>
          <p:nvPr/>
        </p:nvSpPr>
        <p:spPr bwMode="auto">
          <a:xfrm>
            <a:off x="3184880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60002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Display</a:t>
            </a:r>
          </a:p>
        </p:txBody>
      </p:sp>
      <p:sp>
        <p:nvSpPr>
          <p:cNvPr id="222230" name="Rectangle 22"/>
          <p:cNvSpPr>
            <a:spLocks noChangeArrowheads="1"/>
          </p:cNvSpPr>
          <p:nvPr/>
        </p:nvSpPr>
        <p:spPr bwMode="auto">
          <a:xfrm>
            <a:off x="4649207" y="2448429"/>
            <a:ext cx="1176337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60003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Keyboard</a:t>
            </a:r>
          </a:p>
        </p:txBody>
      </p:sp>
      <p:sp>
        <p:nvSpPr>
          <p:cNvPr id="307209" name="Rectangle 1033"/>
          <p:cNvSpPr>
            <a:spLocks noChangeArrowheads="1"/>
          </p:cNvSpPr>
          <p:nvPr/>
        </p:nvSpPr>
        <p:spPr bwMode="auto">
          <a:xfrm>
            <a:off x="611353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60005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Battery</a:t>
            </a:r>
          </a:p>
        </p:txBody>
      </p:sp>
      <p:sp>
        <p:nvSpPr>
          <p:cNvPr id="307210" name="Rectangle 1034"/>
          <p:cNvSpPr>
            <a:spLocks noChangeArrowheads="1"/>
          </p:cNvSpPr>
          <p:nvPr/>
        </p:nvSpPr>
        <p:spPr bwMode="auto">
          <a:xfrm>
            <a:off x="7577858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60006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Monitor Cable</a:t>
            </a:r>
          </a:p>
        </p:txBody>
      </p:sp>
      <p:sp>
        <p:nvSpPr>
          <p:cNvPr id="307211" name="Rectangle 1035"/>
          <p:cNvSpPr>
            <a:spLocks noChangeArrowheads="1"/>
          </p:cNvSpPr>
          <p:nvPr/>
        </p:nvSpPr>
        <p:spPr bwMode="auto">
          <a:xfrm>
            <a:off x="256226" y="3811865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02003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Standard</a:t>
            </a:r>
            <a:br>
              <a:rPr lang="en-US" sz="1600" dirty="0" smtClean="0">
                <a:latin typeface="+mj-lt"/>
              </a:rPr>
            </a:br>
            <a:r>
              <a:rPr lang="en-US" sz="1600" dirty="0" smtClean="0">
                <a:latin typeface="+mj-lt"/>
              </a:rPr>
              <a:t>Connector</a:t>
            </a:r>
            <a:endParaRPr lang="en-US" sz="1600" dirty="0">
              <a:latin typeface="+mj-lt"/>
            </a:endParaRPr>
          </a:p>
        </p:txBody>
      </p:sp>
      <p:pic>
        <p:nvPicPr>
          <p:cNvPr id="2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1595" y="3831850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56226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50001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Probe Unit</a:t>
            </a:r>
            <a:endParaRPr lang="en-US" sz="1500" dirty="0">
              <a:latin typeface="+mj-lt"/>
            </a:endParaRPr>
          </a:p>
        </p:txBody>
      </p:sp>
      <p:cxnSp>
        <p:nvCxnSpPr>
          <p:cNvPr id="33" name="Straight Connector 32"/>
          <p:cNvCxnSpPr>
            <a:stCxn id="28" idx="2"/>
            <a:endCxn id="307211" idx="0"/>
          </p:cNvCxnSpPr>
          <p:nvPr/>
        </p:nvCxnSpPr>
        <p:spPr>
          <a:xfrm>
            <a:off x="844395" y="3394579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endCxn id="222221" idx="0"/>
          </p:cNvCxnSpPr>
          <p:nvPr/>
        </p:nvCxnSpPr>
        <p:spPr>
          <a:xfrm>
            <a:off x="831273" y="3610099"/>
            <a:ext cx="1578995" cy="164593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rot="16200000" flipV="1">
            <a:off x="831272" y="4952010"/>
            <a:ext cx="11876" cy="118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39"/>
          <p:cNvCxnSpPr>
            <a:endCxn id="222226" idx="0"/>
          </p:cNvCxnSpPr>
          <p:nvPr/>
        </p:nvCxnSpPr>
        <p:spPr>
          <a:xfrm>
            <a:off x="793673" y="4938124"/>
            <a:ext cx="1661314" cy="221450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222218" idx="2"/>
            <a:endCxn id="222230" idx="0"/>
          </p:cNvCxnSpPr>
          <p:nvPr/>
        </p:nvCxnSpPr>
        <p:spPr>
          <a:xfrm rot="16200000" flipH="1">
            <a:off x="4916693" y="2127745"/>
            <a:ext cx="640423" cy="94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>
            <a:stCxn id="28" idx="0"/>
          </p:cNvCxnSpPr>
          <p:nvPr/>
        </p:nvCxnSpPr>
        <p:spPr>
          <a:xfrm rot="5400000" flipH="1" flipV="1">
            <a:off x="2873397" y="96681"/>
            <a:ext cx="322746" cy="438075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>
            <a:off x="5237019" y="2125684"/>
            <a:ext cx="2940884" cy="33462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222225" idx="0"/>
          </p:cNvCxnSpPr>
          <p:nvPr/>
        </p:nvCxnSpPr>
        <p:spPr>
          <a:xfrm>
            <a:off x="2303813" y="21019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774338" y="21237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681738" y="21336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8182063" y="2125665"/>
            <a:ext cx="51063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627529" y="1178015"/>
            <a:ext cx="2649765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End </a:t>
            </a:r>
            <a:r>
              <a:rPr lang="en-US" sz="1800" dirty="0" smtClean="0">
                <a:latin typeface="+mj-lt"/>
              </a:rPr>
              <a:t>Item/Parent </a:t>
            </a:r>
            <a:r>
              <a:rPr lang="en-US" sz="1800" dirty="0">
                <a:latin typeface="+mj-lt"/>
              </a:rPr>
              <a:t>Level</a:t>
            </a:r>
            <a:endParaRPr lang="en-US" sz="1600" dirty="0">
              <a:latin typeface="+mj-lt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4133159" y="3810933"/>
            <a:ext cx="2493272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Component </a:t>
            </a:r>
            <a:r>
              <a:rPr lang="en-US" sz="1800" dirty="0" smtClean="0">
                <a:latin typeface="+mj-lt"/>
              </a:rPr>
              <a:t>Levels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Master Maintenance Menu</a:t>
            </a:r>
          </a:p>
        </p:txBody>
      </p:sp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QS-SU-410</a:t>
            </a:r>
          </a:p>
        </p:txBody>
      </p:sp>
      <p:pic>
        <p:nvPicPr>
          <p:cNvPr id="6042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3075" y="1600436"/>
            <a:ext cx="30956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Rectangle 8"/>
          <p:cNvSpPr>
            <a:spLocks noChangeArrowheads="1"/>
          </p:cNvSpPr>
          <p:nvPr/>
        </p:nvSpPr>
        <p:spPr bwMode="auto">
          <a:xfrm>
            <a:off x="3724275" y="2998338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0422" name="Rectangle 9"/>
          <p:cNvSpPr>
            <a:spLocks noChangeArrowheads="1"/>
          </p:cNvSpPr>
          <p:nvPr/>
        </p:nvSpPr>
        <p:spPr bwMode="auto">
          <a:xfrm>
            <a:off x="3733800" y="3341238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0423" name="Rectangle 10"/>
          <p:cNvSpPr>
            <a:spLocks noChangeArrowheads="1"/>
          </p:cNvSpPr>
          <p:nvPr/>
        </p:nvSpPr>
        <p:spPr bwMode="auto">
          <a:xfrm>
            <a:off x="3733800" y="3672263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0424" name="Rectangle 11"/>
          <p:cNvSpPr>
            <a:spLocks noChangeArrowheads="1"/>
          </p:cNvSpPr>
          <p:nvPr/>
        </p:nvSpPr>
        <p:spPr bwMode="auto">
          <a:xfrm>
            <a:off x="3733800" y="2661413"/>
            <a:ext cx="1893888" cy="169862"/>
          </a:xfrm>
          <a:prstGeom prst="rect">
            <a:avLst/>
          </a:prstGeom>
          <a:noFill/>
          <a:ln w="952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Data and Inventory</a:t>
            </a:r>
            <a:endParaRPr lang="en-US" dirty="0"/>
          </a:p>
        </p:txBody>
      </p:sp>
      <p:sp>
        <p:nvSpPr>
          <p:cNvPr id="614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42963" y="877026"/>
            <a:ext cx="7456487" cy="5419725"/>
            <a:chOff x="842963" y="1404938"/>
            <a:chExt cx="7456487" cy="5419725"/>
          </a:xfrm>
        </p:grpSpPr>
        <p:pic>
          <p:nvPicPr>
            <p:cNvPr id="61443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2963" y="1404938"/>
              <a:ext cx="7456487" cy="5419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5" name="Rectangle 9"/>
            <p:cNvSpPr>
              <a:spLocks noChangeArrowheads="1"/>
            </p:cNvSpPr>
            <p:nvPr/>
          </p:nvSpPr>
          <p:spPr bwMode="auto">
            <a:xfrm>
              <a:off x="981075" y="2582863"/>
              <a:ext cx="7200900" cy="6223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46" name="Rectangle 10"/>
            <p:cNvSpPr>
              <a:spLocks noChangeArrowheads="1"/>
            </p:cNvSpPr>
            <p:nvPr/>
          </p:nvSpPr>
          <p:spPr bwMode="auto">
            <a:xfrm>
              <a:off x="1177925" y="3506788"/>
              <a:ext cx="3460750" cy="481012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47" name="Rectangle 11"/>
            <p:cNvSpPr>
              <a:spLocks noChangeArrowheads="1"/>
            </p:cNvSpPr>
            <p:nvPr/>
          </p:nvSpPr>
          <p:spPr bwMode="auto">
            <a:xfrm>
              <a:off x="1347788" y="4892675"/>
              <a:ext cx="904875" cy="2540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1448" name="Rectangle 12"/>
            <p:cNvSpPr>
              <a:spLocks noChangeArrowheads="1"/>
            </p:cNvSpPr>
            <p:nvPr/>
          </p:nvSpPr>
          <p:spPr bwMode="auto">
            <a:xfrm>
              <a:off x="1489075" y="5372100"/>
              <a:ext cx="990600" cy="452438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Item Shipping Data</a:t>
            </a:r>
          </a:p>
        </p:txBody>
      </p:sp>
      <p:sp>
        <p:nvSpPr>
          <p:cNvPr id="624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QS-SU-421</a:t>
            </a:r>
          </a:p>
        </p:txBody>
      </p:sp>
      <p:pic>
        <p:nvPicPr>
          <p:cNvPr id="6246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8" y="2745454"/>
            <a:ext cx="7475537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" y="828469"/>
            <a:ext cx="7482073" cy="531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Planning</a:t>
            </a:r>
            <a:endParaRPr lang="en-US" dirty="0"/>
          </a:p>
        </p:txBody>
      </p:sp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QS-SU-430</a:t>
            </a:r>
          </a:p>
        </p:txBody>
      </p:sp>
      <p:sp>
        <p:nvSpPr>
          <p:cNvPr id="63493" name="Rectangle 9"/>
          <p:cNvSpPr>
            <a:spLocks noChangeArrowheads="1"/>
          </p:cNvSpPr>
          <p:nvPr/>
        </p:nvSpPr>
        <p:spPr bwMode="auto">
          <a:xfrm>
            <a:off x="1010538" y="3110227"/>
            <a:ext cx="866775" cy="2555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4" name="Rectangle 10"/>
          <p:cNvSpPr>
            <a:spLocks noChangeArrowheads="1"/>
          </p:cNvSpPr>
          <p:nvPr/>
        </p:nvSpPr>
        <p:spPr bwMode="auto">
          <a:xfrm>
            <a:off x="963038" y="3770752"/>
            <a:ext cx="1479550" cy="9334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5" name="Rectangle 11"/>
          <p:cNvSpPr>
            <a:spLocks noChangeArrowheads="1"/>
          </p:cNvSpPr>
          <p:nvPr/>
        </p:nvSpPr>
        <p:spPr bwMode="auto">
          <a:xfrm>
            <a:off x="3025775" y="3550722"/>
            <a:ext cx="1688729" cy="273134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3496" name="Rectangle 12"/>
          <p:cNvSpPr>
            <a:spLocks noChangeArrowheads="1"/>
          </p:cNvSpPr>
          <p:nvPr/>
        </p:nvSpPr>
        <p:spPr bwMode="auto">
          <a:xfrm>
            <a:off x="5544613" y="3096002"/>
            <a:ext cx="1960562" cy="7270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223150"/>
            <a:ext cx="788511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Item Cost Data Frame</a:t>
            </a:r>
            <a:endParaRPr lang="en-US" dirty="0"/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QS-SU-440</a:t>
            </a:r>
          </a:p>
        </p:txBody>
      </p:sp>
      <p:sp>
        <p:nvSpPr>
          <p:cNvPr id="64517" name="Rectangle 9"/>
          <p:cNvSpPr>
            <a:spLocks noChangeArrowheads="1"/>
          </p:cNvSpPr>
          <p:nvPr/>
        </p:nvSpPr>
        <p:spPr bwMode="auto">
          <a:xfrm>
            <a:off x="679450" y="4025744"/>
            <a:ext cx="2940050" cy="2730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4518" name="Rectangle 10"/>
          <p:cNvSpPr>
            <a:spLocks noChangeArrowheads="1"/>
          </p:cNvSpPr>
          <p:nvPr/>
        </p:nvSpPr>
        <p:spPr bwMode="auto">
          <a:xfrm>
            <a:off x="669925" y="4497231"/>
            <a:ext cx="5853113" cy="2444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" name="Straight Connector 47"/>
          <p:cNvCxnSpPr/>
          <p:nvPr/>
        </p:nvCxnSpPr>
        <p:spPr>
          <a:xfrm>
            <a:off x="818670" y="4722604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QS-SU-450</a:t>
            </a: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4590122" y="861856"/>
            <a:ext cx="1292619" cy="94615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01010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Medical Ultrasound</a:t>
            </a:r>
          </a:p>
        </p:txBody>
      </p:sp>
      <p:sp>
        <p:nvSpPr>
          <p:cNvPr id="222220" name="Rectangle 12"/>
          <p:cNvSpPr>
            <a:spLocks noChangeArrowheads="1"/>
          </p:cNvSpPr>
          <p:nvPr/>
        </p:nvSpPr>
        <p:spPr bwMode="auto">
          <a:xfrm>
            <a:off x="256226" y="5159574"/>
            <a:ext cx="1176337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62050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(2)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Beryllium Copper</a:t>
            </a:r>
          </a:p>
        </p:txBody>
      </p:sp>
      <p:sp>
        <p:nvSpPr>
          <p:cNvPr id="222221" name="Rectangle 13"/>
          <p:cNvSpPr>
            <a:spLocks noChangeArrowheads="1"/>
          </p:cNvSpPr>
          <p:nvPr/>
        </p:nvSpPr>
        <p:spPr bwMode="auto">
          <a:xfrm>
            <a:off x="1822099" y="3774692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60004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Transducer</a:t>
            </a:r>
          </a:p>
        </p:txBody>
      </p:sp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172055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60001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Plastic Housing</a:t>
            </a:r>
            <a:endParaRPr lang="en-US" sz="1500" dirty="0">
              <a:latin typeface="+mj-lt"/>
            </a:endParaRPr>
          </a:p>
        </p:txBody>
      </p:sp>
      <p:sp>
        <p:nvSpPr>
          <p:cNvPr id="222226" name="Rectangle 18"/>
          <p:cNvSpPr>
            <a:spLocks noChangeArrowheads="1"/>
          </p:cNvSpPr>
          <p:nvPr/>
        </p:nvSpPr>
        <p:spPr bwMode="auto">
          <a:xfrm>
            <a:off x="1866818" y="5159574"/>
            <a:ext cx="1176338" cy="946150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90031</a:t>
            </a: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Packaging</a:t>
            </a:r>
          </a:p>
        </p:txBody>
      </p:sp>
      <p:sp>
        <p:nvSpPr>
          <p:cNvPr id="222229" name="Rectangle 21"/>
          <p:cNvSpPr>
            <a:spLocks noChangeArrowheads="1"/>
          </p:cNvSpPr>
          <p:nvPr/>
        </p:nvSpPr>
        <p:spPr bwMode="auto">
          <a:xfrm>
            <a:off x="3184880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60002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Display</a:t>
            </a:r>
          </a:p>
        </p:txBody>
      </p:sp>
      <p:sp>
        <p:nvSpPr>
          <p:cNvPr id="222230" name="Rectangle 22"/>
          <p:cNvSpPr>
            <a:spLocks noChangeArrowheads="1"/>
          </p:cNvSpPr>
          <p:nvPr/>
        </p:nvSpPr>
        <p:spPr bwMode="auto">
          <a:xfrm>
            <a:off x="4649207" y="2448429"/>
            <a:ext cx="1176337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60003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Keyboard</a:t>
            </a:r>
          </a:p>
        </p:txBody>
      </p:sp>
      <p:sp>
        <p:nvSpPr>
          <p:cNvPr id="307209" name="Rectangle 1033"/>
          <p:cNvSpPr>
            <a:spLocks noChangeArrowheads="1"/>
          </p:cNvSpPr>
          <p:nvPr/>
        </p:nvSpPr>
        <p:spPr bwMode="auto">
          <a:xfrm>
            <a:off x="6113533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60005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600">
                <a:latin typeface="+mj-lt"/>
              </a:rPr>
              <a:t>Battery</a:t>
            </a:r>
          </a:p>
        </p:txBody>
      </p:sp>
      <p:sp>
        <p:nvSpPr>
          <p:cNvPr id="307210" name="Rectangle 1034"/>
          <p:cNvSpPr>
            <a:spLocks noChangeArrowheads="1"/>
          </p:cNvSpPr>
          <p:nvPr/>
        </p:nvSpPr>
        <p:spPr bwMode="auto">
          <a:xfrm>
            <a:off x="7577858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60006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400" dirty="0">
                <a:latin typeface="+mj-lt"/>
              </a:rPr>
              <a:t>Monitor Cable</a:t>
            </a:r>
          </a:p>
        </p:txBody>
      </p:sp>
      <p:sp>
        <p:nvSpPr>
          <p:cNvPr id="307211" name="Rectangle 1035"/>
          <p:cNvSpPr>
            <a:spLocks noChangeArrowheads="1"/>
          </p:cNvSpPr>
          <p:nvPr/>
        </p:nvSpPr>
        <p:spPr bwMode="auto">
          <a:xfrm>
            <a:off x="256226" y="3811865"/>
            <a:ext cx="1176337" cy="946150"/>
          </a:xfrm>
          <a:prstGeom prst="rect">
            <a:avLst/>
          </a:prstGeom>
          <a:solidFill>
            <a:srgbClr val="DDDB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02003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(1)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Standard</a:t>
            </a:r>
            <a:br>
              <a:rPr lang="en-US" sz="1600" dirty="0" smtClean="0">
                <a:latin typeface="+mj-lt"/>
              </a:rPr>
            </a:br>
            <a:r>
              <a:rPr lang="en-US" sz="1600" dirty="0" smtClean="0">
                <a:latin typeface="+mj-lt"/>
              </a:rPr>
              <a:t>Connector</a:t>
            </a:r>
            <a:endParaRPr lang="en-US" sz="1600" dirty="0">
              <a:latin typeface="+mj-lt"/>
            </a:endParaRPr>
          </a:p>
        </p:txBody>
      </p:sp>
      <p:pic>
        <p:nvPicPr>
          <p:cNvPr id="2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1595" y="3831850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56226" y="2448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50001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(1)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Probe Unit</a:t>
            </a:r>
            <a:endParaRPr lang="en-US" sz="1500" dirty="0">
              <a:latin typeface="+mj-lt"/>
            </a:endParaRPr>
          </a:p>
        </p:txBody>
      </p:sp>
      <p:cxnSp>
        <p:nvCxnSpPr>
          <p:cNvPr id="33" name="Straight Connector 32"/>
          <p:cNvCxnSpPr>
            <a:stCxn id="28" idx="2"/>
            <a:endCxn id="307211" idx="0"/>
          </p:cNvCxnSpPr>
          <p:nvPr/>
        </p:nvCxnSpPr>
        <p:spPr>
          <a:xfrm>
            <a:off x="844395" y="3394579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endCxn id="222221" idx="0"/>
          </p:cNvCxnSpPr>
          <p:nvPr/>
        </p:nvCxnSpPr>
        <p:spPr>
          <a:xfrm>
            <a:off x="831273" y="3610099"/>
            <a:ext cx="1578995" cy="164593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rot="16200000" flipV="1">
            <a:off x="831272" y="4952010"/>
            <a:ext cx="11876" cy="118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39"/>
          <p:cNvCxnSpPr>
            <a:endCxn id="222226" idx="0"/>
          </p:cNvCxnSpPr>
          <p:nvPr/>
        </p:nvCxnSpPr>
        <p:spPr>
          <a:xfrm>
            <a:off x="793673" y="4938124"/>
            <a:ext cx="1661314" cy="221450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222218" idx="2"/>
            <a:endCxn id="222230" idx="0"/>
          </p:cNvCxnSpPr>
          <p:nvPr/>
        </p:nvCxnSpPr>
        <p:spPr>
          <a:xfrm rot="16200000" flipH="1">
            <a:off x="4916693" y="2127745"/>
            <a:ext cx="640423" cy="94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>
            <a:stCxn id="28" idx="0"/>
          </p:cNvCxnSpPr>
          <p:nvPr/>
        </p:nvCxnSpPr>
        <p:spPr>
          <a:xfrm rot="5400000" flipH="1" flipV="1">
            <a:off x="2873397" y="96681"/>
            <a:ext cx="322746" cy="438075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>
            <a:off x="5237019" y="2125684"/>
            <a:ext cx="2940884" cy="33462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222225" idx="0"/>
          </p:cNvCxnSpPr>
          <p:nvPr/>
        </p:nvCxnSpPr>
        <p:spPr>
          <a:xfrm>
            <a:off x="2303813" y="21019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774338" y="21237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681738" y="213360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8182063" y="2125665"/>
            <a:ext cx="51063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627529" y="1178015"/>
            <a:ext cx="2649765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End </a:t>
            </a:r>
            <a:r>
              <a:rPr lang="en-US" sz="1800" dirty="0" smtClean="0">
                <a:latin typeface="+mj-lt"/>
              </a:rPr>
              <a:t>Item/Parent </a:t>
            </a:r>
            <a:r>
              <a:rPr lang="en-US" sz="1800" dirty="0">
                <a:latin typeface="+mj-lt"/>
              </a:rPr>
              <a:t>Level</a:t>
            </a:r>
            <a:endParaRPr lang="en-US" sz="1600" dirty="0">
              <a:latin typeface="+mj-lt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4133159" y="3810933"/>
            <a:ext cx="2493272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Component </a:t>
            </a:r>
            <a:r>
              <a:rPr lang="en-US" sz="1800" dirty="0" smtClean="0">
                <a:latin typeface="+mj-lt"/>
              </a:rPr>
              <a:t>Levels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Set Up Product Structure</a:t>
            </a:r>
            <a:endParaRPr lang="en-US" dirty="0"/>
          </a:p>
        </p:txBody>
      </p:sp>
      <p:sp>
        <p:nvSpPr>
          <p:cNvPr id="665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QS-SU-460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2773" y="792183"/>
            <a:ext cx="7553696" cy="5488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249465" y="3230098"/>
            <a:ext cx="2241880" cy="225621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211860" y="4676909"/>
            <a:ext cx="2241880" cy="225621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2113" y="1551763"/>
            <a:ext cx="581977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Product Structure Inquiry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QS-SU-480</a:t>
            </a:r>
          </a:p>
        </p:txBody>
      </p:sp>
      <p:pic>
        <p:nvPicPr>
          <p:cNvPr id="68613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" y="816191"/>
            <a:ext cx="77327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Shared Data Sets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QS-SU-060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697128" y="1791445"/>
            <a:ext cx="7773021" cy="3380106"/>
            <a:chOff x="640566" y="2168525"/>
            <a:chExt cx="7773021" cy="3380106"/>
          </a:xfrm>
        </p:grpSpPr>
        <p:sp>
          <p:nvSpPr>
            <p:cNvPr id="9220" name="Text Box 4"/>
            <p:cNvSpPr txBox="1">
              <a:spLocks noChangeArrowheads="1"/>
            </p:cNvSpPr>
            <p:nvPr/>
          </p:nvSpPr>
          <p:spPr bwMode="auto">
            <a:xfrm>
              <a:off x="1441450" y="2619375"/>
              <a:ext cx="184150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endParaRPr lang="en-US" sz="1600">
                <a:latin typeface="+mj-lt"/>
              </a:endParaRPr>
            </a:p>
          </p:txBody>
        </p:sp>
        <p:sp>
          <p:nvSpPr>
            <p:cNvPr id="9221" name="Text Box 5"/>
            <p:cNvSpPr txBox="1">
              <a:spLocks noChangeArrowheads="1"/>
            </p:cNvSpPr>
            <p:nvPr/>
          </p:nvSpPr>
          <p:spPr bwMode="auto">
            <a:xfrm>
              <a:off x="1374775" y="2168525"/>
              <a:ext cx="2904962" cy="166199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400" dirty="0">
                  <a:latin typeface="+mj-lt"/>
                </a:rPr>
                <a:t>GL </a:t>
              </a:r>
              <a:r>
                <a:rPr lang="en-US" sz="2400" dirty="0" smtClean="0">
                  <a:latin typeface="+mj-lt"/>
                </a:rPr>
                <a:t>Accounts Set </a:t>
              </a:r>
              <a:r>
                <a:rPr lang="en-US" sz="2400" dirty="0">
                  <a:latin typeface="+mj-lt"/>
                </a:rPr>
                <a:t>1</a:t>
              </a:r>
            </a:p>
            <a:p>
              <a:r>
                <a:rPr lang="en-US" sz="2400" dirty="0">
                  <a:latin typeface="+mj-lt"/>
                </a:rPr>
                <a:t>100 Assets</a:t>
              </a:r>
            </a:p>
            <a:p>
              <a:r>
                <a:rPr lang="en-US" sz="2400" dirty="0">
                  <a:latin typeface="+mj-lt"/>
                </a:rPr>
                <a:t>200 Liabilities</a:t>
              </a:r>
            </a:p>
            <a:p>
              <a:r>
                <a:rPr lang="en-US" sz="2400" dirty="0">
                  <a:latin typeface="+mj-lt"/>
                </a:rPr>
                <a:t>300 Revenues</a:t>
              </a:r>
            </a:p>
          </p:txBody>
        </p:sp>
        <p:sp>
          <p:nvSpPr>
            <p:cNvPr id="9222" name="Text Box 6"/>
            <p:cNvSpPr txBox="1">
              <a:spLocks noChangeArrowheads="1"/>
            </p:cNvSpPr>
            <p:nvPr/>
          </p:nvSpPr>
          <p:spPr bwMode="auto">
            <a:xfrm>
              <a:off x="5508625" y="2168525"/>
              <a:ext cx="2904962" cy="166199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400" dirty="0">
                  <a:latin typeface="+mj-lt"/>
                </a:rPr>
                <a:t>GL Accounts </a:t>
              </a:r>
              <a:r>
                <a:rPr lang="en-US" sz="2400" dirty="0" smtClean="0">
                  <a:latin typeface="+mj-lt"/>
                </a:rPr>
                <a:t>Set </a:t>
              </a:r>
              <a:r>
                <a:rPr lang="en-US" sz="2400" dirty="0">
                  <a:latin typeface="+mj-lt"/>
                </a:rPr>
                <a:t>2</a:t>
              </a:r>
            </a:p>
            <a:p>
              <a:r>
                <a:rPr lang="en-US" sz="2400" dirty="0">
                  <a:latin typeface="+mj-lt"/>
                </a:rPr>
                <a:t>1100 Assets</a:t>
              </a:r>
            </a:p>
            <a:p>
              <a:r>
                <a:rPr lang="en-US" sz="2400" dirty="0">
                  <a:latin typeface="+mj-lt"/>
                </a:rPr>
                <a:t>1200 Liabilities</a:t>
              </a:r>
            </a:p>
            <a:p>
              <a:r>
                <a:rPr lang="en-US" sz="2400" dirty="0">
                  <a:latin typeface="+mj-lt"/>
                </a:rPr>
                <a:t>2000 Revenues</a:t>
              </a:r>
            </a:p>
          </p:txBody>
        </p:sp>
        <p:sp>
          <p:nvSpPr>
            <p:cNvPr id="9223" name="Text Box 7"/>
            <p:cNvSpPr txBox="1">
              <a:spLocks noChangeArrowheads="1"/>
            </p:cNvSpPr>
            <p:nvPr/>
          </p:nvSpPr>
          <p:spPr bwMode="auto">
            <a:xfrm>
              <a:off x="640566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1</a:t>
              </a:r>
            </a:p>
          </p:txBody>
        </p:sp>
        <p:sp>
          <p:nvSpPr>
            <p:cNvPr id="9224" name="Text Box 8"/>
            <p:cNvSpPr txBox="1">
              <a:spLocks noChangeArrowheads="1"/>
            </p:cNvSpPr>
            <p:nvPr/>
          </p:nvSpPr>
          <p:spPr bwMode="auto">
            <a:xfrm>
              <a:off x="2116941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2</a:t>
              </a:r>
            </a:p>
          </p:txBody>
        </p:sp>
        <p:sp>
          <p:nvSpPr>
            <p:cNvPr id="9225" name="Text Box 9"/>
            <p:cNvSpPr txBox="1">
              <a:spLocks noChangeArrowheads="1"/>
            </p:cNvSpPr>
            <p:nvPr/>
          </p:nvSpPr>
          <p:spPr bwMode="auto">
            <a:xfrm>
              <a:off x="3593610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3</a:t>
              </a:r>
            </a:p>
          </p:txBody>
        </p:sp>
        <p:sp>
          <p:nvSpPr>
            <p:cNvPr id="9226" name="Text Box 10"/>
            <p:cNvSpPr txBox="1">
              <a:spLocks noChangeArrowheads="1"/>
            </p:cNvSpPr>
            <p:nvPr/>
          </p:nvSpPr>
          <p:spPr bwMode="auto">
            <a:xfrm>
              <a:off x="5451475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4</a:t>
              </a:r>
            </a:p>
          </p:txBody>
        </p:sp>
        <p:sp>
          <p:nvSpPr>
            <p:cNvPr id="9227" name="Text Box 11"/>
            <p:cNvSpPr txBox="1">
              <a:spLocks noChangeArrowheads="1"/>
            </p:cNvSpPr>
            <p:nvPr/>
          </p:nvSpPr>
          <p:spPr bwMode="auto">
            <a:xfrm>
              <a:off x="6956425" y="5056188"/>
              <a:ext cx="1380506" cy="492443"/>
            </a:xfrm>
            <a:prstGeom prst="rect">
              <a:avLst/>
            </a:prstGeom>
            <a:solidFill>
              <a:srgbClr val="C0C0C0"/>
            </a:solidFill>
            <a:ln w="38100" algn="ctr">
              <a:solidFill>
                <a:srgbClr val="43699C"/>
              </a:solidFill>
              <a:miter lim="800000"/>
              <a:headEnd/>
              <a:tailEnd/>
            </a:ln>
            <a:effectLst>
              <a:outerShdw dist="50800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en-US" sz="2000">
                  <a:latin typeface="+mj-lt"/>
                </a:rPr>
                <a:t>Domain 5</a:t>
              </a:r>
            </a:p>
          </p:txBody>
        </p:sp>
        <p:cxnSp>
          <p:nvCxnSpPr>
            <p:cNvPr id="9228" name="AutoShape 14"/>
            <p:cNvCxnSpPr>
              <a:cxnSpLocks noChangeShapeType="1"/>
              <a:stCxn id="9224" idx="0"/>
              <a:endCxn id="9221" idx="2"/>
            </p:cNvCxnSpPr>
            <p:nvPr/>
          </p:nvCxnSpPr>
          <p:spPr bwMode="auto">
            <a:xfrm rot="5400000" flipH="1" flipV="1">
              <a:off x="2204390" y="4433322"/>
              <a:ext cx="1225670" cy="2006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29" name="AutoShape 17"/>
            <p:cNvCxnSpPr>
              <a:cxnSpLocks noChangeShapeType="1"/>
              <a:stCxn id="9226" idx="0"/>
              <a:endCxn id="9222" idx="2"/>
            </p:cNvCxnSpPr>
            <p:nvPr/>
          </p:nvCxnSpPr>
          <p:spPr bwMode="auto">
            <a:xfrm rot="5400000" flipH="1" flipV="1">
              <a:off x="5938582" y="4033664"/>
              <a:ext cx="1225670" cy="819378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0" name="AutoShape 18"/>
            <p:cNvCxnSpPr>
              <a:cxnSpLocks noChangeShapeType="1"/>
              <a:stCxn id="9227" idx="0"/>
              <a:endCxn id="9222" idx="2"/>
            </p:cNvCxnSpPr>
            <p:nvPr/>
          </p:nvCxnSpPr>
          <p:spPr bwMode="auto">
            <a:xfrm rot="16200000" flipV="1">
              <a:off x="6691057" y="4100567"/>
              <a:ext cx="1225670" cy="68557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1" name="AutoShape 19"/>
            <p:cNvCxnSpPr>
              <a:cxnSpLocks noChangeShapeType="1"/>
              <a:stCxn id="9223" idx="0"/>
              <a:endCxn id="9221" idx="2"/>
            </p:cNvCxnSpPr>
            <p:nvPr/>
          </p:nvCxnSpPr>
          <p:spPr bwMode="auto">
            <a:xfrm rot="5400000" flipH="1" flipV="1">
              <a:off x="1466202" y="3695135"/>
              <a:ext cx="1225670" cy="149643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32" name="AutoShape 20"/>
            <p:cNvCxnSpPr>
              <a:cxnSpLocks noChangeShapeType="1"/>
              <a:stCxn id="9225" idx="0"/>
              <a:endCxn id="9221" idx="2"/>
            </p:cNvCxnSpPr>
            <p:nvPr/>
          </p:nvCxnSpPr>
          <p:spPr bwMode="auto">
            <a:xfrm rot="16200000" flipV="1">
              <a:off x="2942725" y="3715049"/>
              <a:ext cx="1225670" cy="145660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43699C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716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QS-SU-490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2568093" y="916388"/>
            <a:ext cx="4438348" cy="4172634"/>
            <a:chOff x="5726113" y="1185863"/>
            <a:chExt cx="4438348" cy="4172634"/>
          </a:xfrm>
        </p:grpSpPr>
        <p:sp>
          <p:nvSpPr>
            <p:cNvPr id="376837" name="Rectangle 5"/>
            <p:cNvSpPr>
              <a:spLocks noChangeArrowheads="1"/>
            </p:cNvSpPr>
            <p:nvPr/>
          </p:nvSpPr>
          <p:spPr bwMode="auto">
            <a:xfrm>
              <a:off x="6289675" y="1412875"/>
              <a:ext cx="2487613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1691" name="Rectangle 40"/>
            <p:cNvSpPr>
              <a:spLocks noChangeArrowheads="1"/>
            </p:cNvSpPr>
            <p:nvPr/>
          </p:nvSpPr>
          <p:spPr bwMode="auto">
            <a:xfrm>
              <a:off x="6675665" y="1509713"/>
              <a:ext cx="1758495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sp>
          <p:nvSpPr>
            <p:cNvPr id="71693" name="AutoShape 42"/>
            <p:cNvSpPr>
              <a:spLocks noChangeArrowheads="1"/>
            </p:cNvSpPr>
            <p:nvPr/>
          </p:nvSpPr>
          <p:spPr bwMode="auto">
            <a:xfrm>
              <a:off x="5726113" y="1901825"/>
              <a:ext cx="690562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694" name="Text Box 43"/>
            <p:cNvSpPr txBox="1">
              <a:spLocks noChangeArrowheads="1"/>
            </p:cNvSpPr>
            <p:nvPr/>
          </p:nvSpPr>
          <p:spPr bwMode="auto">
            <a:xfrm>
              <a:off x="6265862" y="3219450"/>
              <a:ext cx="3898599" cy="213904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line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dirty="0">
                  <a:latin typeface="+mj-lt"/>
                </a:rPr>
                <a:t>	</a:t>
              </a:r>
              <a:r>
                <a:rPr lang="en-US" sz="1400" i="1" dirty="0">
                  <a:latin typeface="+mj-lt"/>
                </a:rPr>
                <a:t>Product Line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Current cost method </a:t>
              </a:r>
              <a:br>
                <a:rPr lang="en-US" sz="1400" b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Inventory Accounting </a:t>
              </a:r>
              <a:r>
                <a:rPr lang="en-US" sz="1400" i="1" dirty="0" smtClean="0">
                  <a:latin typeface="+mj-lt"/>
                </a:rPr>
                <a:t>Control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Item data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Item Master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Product Structure</a:t>
              </a:r>
              <a:r>
                <a:rPr lang="en-US" sz="1400" dirty="0">
                  <a:latin typeface="+mj-lt"/>
                </a:rPr>
                <a:t>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Product </a:t>
              </a:r>
              <a:r>
                <a:rPr lang="en-US" sz="1400" i="1">
                  <a:latin typeface="+mj-lt"/>
                </a:rPr>
                <a:t>Structure </a:t>
              </a:r>
              <a:r>
                <a:rPr lang="en-US" sz="1400" i="1" smtClean="0">
                  <a:latin typeface="+mj-lt"/>
                </a:rPr>
                <a:t>Maintenance</a:t>
              </a:r>
              <a:endParaRPr lang="en-US" sz="1400" i="1" dirty="0">
                <a:latin typeface="+mj-lt"/>
              </a:endParaRPr>
            </a:p>
          </p:txBody>
        </p:sp>
        <p:grpSp>
          <p:nvGrpSpPr>
            <p:cNvPr id="71697" name="Group 50"/>
            <p:cNvGrpSpPr>
              <a:grpSpLocks/>
            </p:cNvGrpSpPr>
            <p:nvPr/>
          </p:nvGrpSpPr>
          <p:grpSpPr bwMode="auto">
            <a:xfrm>
              <a:off x="6086475" y="1185863"/>
              <a:ext cx="477838" cy="477837"/>
              <a:chOff x="0" y="351"/>
              <a:chExt cx="401" cy="401"/>
            </a:xfrm>
          </p:grpSpPr>
          <p:sp>
            <p:nvSpPr>
              <p:cNvPr id="71701" name="Oval 51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1702" name="Text Box 52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pic>
          <p:nvPicPr>
            <p:cNvPr id="71700" name="Picture 58" descr="6809235 Medical Ultrasound in Us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5338" y="1808163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3</a:t>
            </a:r>
            <a:endParaRPr lang="en-US" dirty="0"/>
          </a:p>
        </p:txBody>
      </p:sp>
      <p:sp>
        <p:nvSpPr>
          <p:cNvPr id="727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QS-SU-500</a:t>
            </a:r>
          </a:p>
        </p:txBody>
      </p:sp>
      <p:pic>
        <p:nvPicPr>
          <p:cNvPr id="72708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186" y="1674979"/>
            <a:ext cx="576262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Exercise: Product Structure Inquiry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QS-SU-481</a:t>
            </a:r>
          </a:p>
        </p:txBody>
      </p:sp>
      <p:pic>
        <p:nvPicPr>
          <p:cNvPr id="68613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" y="816191"/>
            <a:ext cx="77327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558223" y="5260778"/>
            <a:ext cx="5032581" cy="261248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Product Structure by Item Report</a:t>
            </a:r>
          </a:p>
        </p:txBody>
      </p:sp>
      <p:sp>
        <p:nvSpPr>
          <p:cNvPr id="696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QS-SU-482</a:t>
            </a:r>
          </a:p>
        </p:txBody>
      </p:sp>
      <p:pic>
        <p:nvPicPr>
          <p:cNvPr id="69636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1471064"/>
            <a:ext cx="788511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Set Up Manufacturing Environment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</a:t>
            </a:r>
            <a:endParaRPr lang="en-US" dirty="0"/>
          </a:p>
        </p:txBody>
      </p:sp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QS-SU-520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240712" y="1301692"/>
            <a:ext cx="8616950" cy="4327525"/>
            <a:chOff x="184150" y="1754188"/>
            <a:chExt cx="8616950" cy="4327525"/>
          </a:xfrm>
        </p:grpSpPr>
        <p:sp>
          <p:nvSpPr>
            <p:cNvPr id="430082" name="Rectangle 2"/>
            <p:cNvSpPr>
              <a:spLocks noChangeArrowheads="1"/>
            </p:cNvSpPr>
            <p:nvPr/>
          </p:nvSpPr>
          <p:spPr bwMode="auto">
            <a:xfrm>
              <a:off x="3409950" y="4295775"/>
              <a:ext cx="2486025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4756" name="Rectangle 3"/>
            <p:cNvSpPr>
              <a:spLocks noChangeArrowheads="1"/>
            </p:cNvSpPr>
            <p:nvPr/>
          </p:nvSpPr>
          <p:spPr bwMode="auto">
            <a:xfrm>
              <a:off x="3477659" y="4341813"/>
              <a:ext cx="2412521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74757" name="AutoShape 4"/>
            <p:cNvSpPr>
              <a:spLocks noChangeArrowheads="1"/>
            </p:cNvSpPr>
            <p:nvPr/>
          </p:nvSpPr>
          <p:spPr bwMode="auto">
            <a:xfrm>
              <a:off x="2820988" y="4784725"/>
              <a:ext cx="692150" cy="915988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74758" name="Group 5"/>
            <p:cNvGrpSpPr>
              <a:grpSpLocks/>
            </p:cNvGrpSpPr>
            <p:nvPr/>
          </p:nvGrpSpPr>
          <p:grpSpPr bwMode="auto">
            <a:xfrm>
              <a:off x="3194050" y="4068763"/>
              <a:ext cx="477838" cy="477837"/>
              <a:chOff x="0" y="351"/>
              <a:chExt cx="401" cy="401"/>
            </a:xfrm>
          </p:grpSpPr>
          <p:sp>
            <p:nvSpPr>
              <p:cNvPr id="74802" name="Oval 6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803" name="Text Box 7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5</a:t>
                </a:r>
              </a:p>
            </p:txBody>
          </p:sp>
        </p:grpSp>
        <p:pic>
          <p:nvPicPr>
            <p:cNvPr id="74759" name="Picture 8" descr="j025008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0675" y="4689475"/>
              <a:ext cx="1208088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090" name="Rectangle 10"/>
            <p:cNvSpPr>
              <a:spLocks noChangeArrowheads="1"/>
            </p:cNvSpPr>
            <p:nvPr/>
          </p:nvSpPr>
          <p:spPr bwMode="auto">
            <a:xfrm>
              <a:off x="431800" y="198120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30091" name="Rectangle 11"/>
            <p:cNvSpPr>
              <a:spLocks noChangeArrowheads="1"/>
            </p:cNvSpPr>
            <p:nvPr/>
          </p:nvSpPr>
          <p:spPr bwMode="auto">
            <a:xfrm>
              <a:off x="3378200" y="198120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30092" name="Rectangle 12"/>
            <p:cNvSpPr>
              <a:spLocks noChangeArrowheads="1"/>
            </p:cNvSpPr>
            <p:nvPr/>
          </p:nvSpPr>
          <p:spPr bwMode="auto">
            <a:xfrm>
              <a:off x="6305550" y="1981200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4763" name="Rectangle 30"/>
            <p:cNvSpPr>
              <a:spLocks noChangeArrowheads="1"/>
            </p:cNvSpPr>
            <p:nvPr/>
          </p:nvSpPr>
          <p:spPr bwMode="auto">
            <a:xfrm>
              <a:off x="3367384" y="2078038"/>
              <a:ext cx="256480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 dirty="0">
                  <a:solidFill>
                    <a:srgbClr val="003366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74764" name="Rectangle 31"/>
            <p:cNvSpPr>
              <a:spLocks noChangeArrowheads="1"/>
            </p:cNvSpPr>
            <p:nvPr/>
          </p:nvSpPr>
          <p:spPr bwMode="auto">
            <a:xfrm>
              <a:off x="623888" y="2001838"/>
              <a:ext cx="2235200" cy="734176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Domain, Entity, Site, Locations</a:t>
              </a:r>
            </a:p>
          </p:txBody>
        </p:sp>
        <p:pic>
          <p:nvPicPr>
            <p:cNvPr id="74765" name="Picture 32" descr="BS01045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41788" y="2527300"/>
              <a:ext cx="1079500" cy="106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766" name="Rectangle 33"/>
            <p:cNvSpPr>
              <a:spLocks noChangeArrowheads="1"/>
            </p:cNvSpPr>
            <p:nvPr/>
          </p:nvSpPr>
          <p:spPr bwMode="auto">
            <a:xfrm>
              <a:off x="6350070" y="2078038"/>
              <a:ext cx="244778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grpSp>
          <p:nvGrpSpPr>
            <p:cNvPr id="74767" name="Group 34"/>
            <p:cNvGrpSpPr>
              <a:grpSpLocks/>
            </p:cNvGrpSpPr>
            <p:nvPr/>
          </p:nvGrpSpPr>
          <p:grpSpPr bwMode="auto">
            <a:xfrm>
              <a:off x="688975" y="2743200"/>
              <a:ext cx="2117725" cy="863600"/>
              <a:chOff x="673" y="1182"/>
              <a:chExt cx="1810" cy="739"/>
            </a:xfrm>
          </p:grpSpPr>
          <p:sp>
            <p:nvSpPr>
              <p:cNvPr id="74789" name="Freeform 35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0" name="AutoShape 36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1" name="AutoShape 37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2" name="AutoShape 38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3" name="AutoShape 39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4" name="Rectangle 40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5" name="Rectangle 41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6" name="AutoShape 42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7" name="Rectangle 43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8" name="AutoShape 44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99" name="AutoShape 45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800" name="AutoShape 46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801" name="Freeform 47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74768" name="Group 48"/>
            <p:cNvGrpSpPr>
              <a:grpSpLocks/>
            </p:cNvGrpSpPr>
            <p:nvPr/>
          </p:nvGrpSpPr>
          <p:grpSpPr bwMode="auto">
            <a:xfrm>
              <a:off x="184150" y="1754188"/>
              <a:ext cx="477838" cy="477837"/>
              <a:chOff x="0" y="351"/>
              <a:chExt cx="401" cy="401"/>
            </a:xfrm>
          </p:grpSpPr>
          <p:sp>
            <p:nvSpPr>
              <p:cNvPr id="74787" name="Oval 49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88" name="Text Box 50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74769" name="Group 51"/>
            <p:cNvGrpSpPr>
              <a:grpSpLocks/>
            </p:cNvGrpSpPr>
            <p:nvPr/>
          </p:nvGrpSpPr>
          <p:grpSpPr bwMode="auto">
            <a:xfrm>
              <a:off x="3098800" y="1754188"/>
              <a:ext cx="477838" cy="477837"/>
              <a:chOff x="0" y="351"/>
              <a:chExt cx="401" cy="401"/>
            </a:xfrm>
          </p:grpSpPr>
          <p:sp>
            <p:nvSpPr>
              <p:cNvPr id="74785" name="Oval 52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86" name="Text Box 53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74770" name="Group 54"/>
            <p:cNvGrpSpPr>
              <a:grpSpLocks/>
            </p:cNvGrpSpPr>
            <p:nvPr/>
          </p:nvGrpSpPr>
          <p:grpSpPr bwMode="auto">
            <a:xfrm>
              <a:off x="6027738" y="1754188"/>
              <a:ext cx="477837" cy="477837"/>
              <a:chOff x="0" y="351"/>
              <a:chExt cx="401" cy="401"/>
            </a:xfrm>
          </p:grpSpPr>
          <p:sp>
            <p:nvSpPr>
              <p:cNvPr id="74783" name="Oval 55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84" name="Text Box 56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430137" name="Rectangle 57"/>
            <p:cNvSpPr>
              <a:spLocks noChangeArrowheads="1"/>
            </p:cNvSpPr>
            <p:nvPr/>
          </p:nvSpPr>
          <p:spPr bwMode="auto">
            <a:xfrm>
              <a:off x="430213" y="4352925"/>
              <a:ext cx="2487612" cy="17287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4772" name="Rectangle 58"/>
            <p:cNvSpPr>
              <a:spLocks noChangeArrowheads="1"/>
            </p:cNvSpPr>
            <p:nvPr/>
          </p:nvSpPr>
          <p:spPr bwMode="auto">
            <a:xfrm>
              <a:off x="457200" y="4398963"/>
              <a:ext cx="2451100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grpSp>
          <p:nvGrpSpPr>
            <p:cNvPr id="74773" name="Group 59"/>
            <p:cNvGrpSpPr>
              <a:grpSpLocks/>
            </p:cNvGrpSpPr>
            <p:nvPr/>
          </p:nvGrpSpPr>
          <p:grpSpPr bwMode="auto">
            <a:xfrm>
              <a:off x="236538" y="4125913"/>
              <a:ext cx="477837" cy="477837"/>
              <a:chOff x="0" y="351"/>
              <a:chExt cx="401" cy="401"/>
            </a:xfrm>
          </p:grpSpPr>
          <p:sp>
            <p:nvSpPr>
              <p:cNvPr id="74781" name="Oval 60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4782" name="Text Box 61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4</a:t>
                </a:r>
              </a:p>
            </p:txBody>
          </p:sp>
        </p:grpSp>
        <p:pic>
          <p:nvPicPr>
            <p:cNvPr id="74774" name="Picture 62" descr="BD05161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3475" y="4814888"/>
              <a:ext cx="1119188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4775" name="AutoShape 63"/>
            <p:cNvCxnSpPr>
              <a:cxnSpLocks noChangeShapeType="1"/>
              <a:stCxn id="430092" idx="3"/>
              <a:endCxn id="430137" idx="1"/>
            </p:cNvCxnSpPr>
            <p:nvPr/>
          </p:nvCxnSpPr>
          <p:spPr bwMode="auto">
            <a:xfrm flipH="1">
              <a:off x="430213" y="2847975"/>
              <a:ext cx="8370887" cy="2370138"/>
            </a:xfrm>
            <a:prstGeom prst="bentConnector5">
              <a:avLst>
                <a:gd name="adj1" fmla="val -2731"/>
                <a:gd name="adj2" fmla="val 50032"/>
                <a:gd name="adj3" fmla="val 102731"/>
              </a:avLst>
            </a:prstGeom>
            <a:noFill/>
            <a:ln w="38100">
              <a:solidFill>
                <a:srgbClr val="999F73"/>
              </a:solidFill>
              <a:miter lim="800000"/>
              <a:headEnd/>
              <a:tailEnd type="triangle" w="med" len="med"/>
            </a:ln>
          </p:spPr>
        </p:cxnSp>
        <p:sp>
          <p:nvSpPr>
            <p:cNvPr id="74777" name="AutoShape 65"/>
            <p:cNvSpPr>
              <a:spLocks noChangeArrowheads="1"/>
            </p:cNvSpPr>
            <p:nvPr/>
          </p:nvSpPr>
          <p:spPr bwMode="auto">
            <a:xfrm>
              <a:off x="2787650" y="2471738"/>
              <a:ext cx="693738" cy="91916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4778" name="AutoShape 67"/>
            <p:cNvSpPr>
              <a:spLocks noChangeArrowheads="1"/>
            </p:cNvSpPr>
            <p:nvPr/>
          </p:nvSpPr>
          <p:spPr bwMode="auto">
            <a:xfrm>
              <a:off x="5738813" y="2471738"/>
              <a:ext cx="693737" cy="919162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74780" name="Picture 72" descr="6809235 Medical Ultrasound in Use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45338" y="2408238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Shop Calendar</a:t>
            </a:r>
          </a:p>
          <a:p>
            <a:pPr eaLnBrk="1" hangingPunct="1"/>
            <a:r>
              <a:rPr lang="en-US" dirty="0" smtClean="0"/>
              <a:t>Departments and Work Centers / Machines</a:t>
            </a:r>
          </a:p>
          <a:p>
            <a:pPr eaLnBrk="1" hangingPunct="1"/>
            <a:r>
              <a:rPr lang="en-US" dirty="0" smtClean="0"/>
              <a:t>Routings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757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QS-SU-530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Describe the information that a department provides</a:t>
            </a:r>
          </a:p>
          <a:p>
            <a:r>
              <a:rPr lang="en-US" dirty="0" smtClean="0"/>
              <a:t>Describe the information that a work center provides</a:t>
            </a:r>
          </a:p>
          <a:p>
            <a:r>
              <a:rPr lang="en-US" dirty="0" smtClean="0"/>
              <a:t>Describe the information that a routing provides</a:t>
            </a:r>
          </a:p>
          <a:p>
            <a:r>
              <a:rPr lang="en-US" dirty="0" smtClean="0"/>
              <a:t>Set up a shop calendar, department, work center, and routing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768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QS-SU-540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Flow</a:t>
            </a:r>
            <a:endParaRPr lang="en-US" dirty="0"/>
          </a:p>
        </p:txBody>
      </p:sp>
      <p:sp>
        <p:nvSpPr>
          <p:cNvPr id="481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QS-SU-550</a:t>
            </a:r>
          </a:p>
        </p:txBody>
      </p:sp>
      <p:sp>
        <p:nvSpPr>
          <p:cNvPr id="207912" name="Rectangle 40"/>
          <p:cNvSpPr>
            <a:spLocks noChangeArrowheads="1"/>
          </p:cNvSpPr>
          <p:nvPr/>
        </p:nvSpPr>
        <p:spPr bwMode="auto">
          <a:xfrm>
            <a:off x="7215376" y="3004391"/>
            <a:ext cx="1565555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800" dirty="0" smtClean="0">
                <a:latin typeface="+mj-lt"/>
              </a:rPr>
              <a:t>Set Up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 Routings</a:t>
            </a:r>
            <a:endParaRPr lang="en-US" sz="1800" dirty="0">
              <a:latin typeface="+mj-lt"/>
            </a:endParaRPr>
          </a:p>
        </p:txBody>
      </p:sp>
      <p:sp>
        <p:nvSpPr>
          <p:cNvPr id="207913" name="Rectangle 41"/>
          <p:cNvSpPr>
            <a:spLocks noChangeArrowheads="1"/>
          </p:cNvSpPr>
          <p:nvPr/>
        </p:nvSpPr>
        <p:spPr bwMode="auto">
          <a:xfrm>
            <a:off x="4709458" y="2999348"/>
            <a:ext cx="1664447" cy="113188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800" dirty="0" smtClean="0">
                <a:latin typeface="+mj-lt"/>
              </a:rPr>
              <a:t>Define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Work Center/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Machines</a:t>
            </a:r>
            <a:endParaRPr lang="en-US" sz="1800" dirty="0">
              <a:latin typeface="+mj-lt"/>
            </a:endParaRPr>
          </a:p>
        </p:txBody>
      </p:sp>
      <p:sp>
        <p:nvSpPr>
          <p:cNvPr id="207914" name="Rectangle 42"/>
          <p:cNvSpPr>
            <a:spLocks noChangeArrowheads="1"/>
          </p:cNvSpPr>
          <p:nvPr/>
        </p:nvSpPr>
        <p:spPr bwMode="auto">
          <a:xfrm>
            <a:off x="207962" y="3003550"/>
            <a:ext cx="1593943" cy="11318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800" dirty="0" smtClean="0">
                <a:latin typeface="+mj-lt"/>
              </a:rPr>
              <a:t>Set Up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Shop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Calendar</a:t>
            </a:r>
            <a:endParaRPr lang="en-US" sz="1800" dirty="0">
              <a:latin typeface="+mj-lt"/>
            </a:endParaRPr>
          </a:p>
        </p:txBody>
      </p:sp>
      <p:sp>
        <p:nvSpPr>
          <p:cNvPr id="207916" name="Rectangle 44"/>
          <p:cNvSpPr>
            <a:spLocks noChangeArrowheads="1"/>
          </p:cNvSpPr>
          <p:nvPr/>
        </p:nvSpPr>
        <p:spPr bwMode="auto">
          <a:xfrm>
            <a:off x="2305050" y="2998788"/>
            <a:ext cx="1540809" cy="11334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800" dirty="0" smtClean="0">
                <a:latin typeface="+mj-lt"/>
              </a:rPr>
              <a:t>Define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Departments</a:t>
            </a:r>
            <a:endParaRPr lang="en-US" sz="1800" dirty="0">
              <a:latin typeface="+mj-lt"/>
            </a:endParaRPr>
          </a:p>
        </p:txBody>
      </p:sp>
      <p:sp>
        <p:nvSpPr>
          <p:cNvPr id="48136" name="Rectangle 47"/>
          <p:cNvSpPr>
            <a:spLocks noChangeArrowheads="1"/>
          </p:cNvSpPr>
          <p:nvPr/>
        </p:nvSpPr>
        <p:spPr bwMode="auto">
          <a:xfrm>
            <a:off x="4361611" y="1708243"/>
            <a:ext cx="2709076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Specific machines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Number of identical 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machines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Machine rates</a:t>
            </a:r>
            <a:endParaRPr lang="en-US" sz="1400" dirty="0">
              <a:latin typeface="+mj-lt"/>
            </a:endParaRPr>
          </a:p>
        </p:txBody>
      </p:sp>
      <p:sp>
        <p:nvSpPr>
          <p:cNvPr id="48137" name="Rectangle 48"/>
          <p:cNvSpPr>
            <a:spLocks noChangeArrowheads="1"/>
          </p:cNvSpPr>
          <p:nvPr/>
        </p:nvSpPr>
        <p:spPr bwMode="auto">
          <a:xfrm>
            <a:off x="6546384" y="4349097"/>
            <a:ext cx="2377255" cy="11977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Production steps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Work center used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How long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Expected yield</a:t>
            </a:r>
            <a:endParaRPr lang="en-US" sz="1400" dirty="0">
              <a:latin typeface="+mj-lt"/>
            </a:endParaRPr>
          </a:p>
        </p:txBody>
      </p:sp>
      <p:sp>
        <p:nvSpPr>
          <p:cNvPr id="48138" name="Rectangle 49"/>
          <p:cNvSpPr>
            <a:spLocks noChangeArrowheads="1"/>
          </p:cNvSpPr>
          <p:nvPr/>
        </p:nvSpPr>
        <p:spPr bwMode="auto">
          <a:xfrm>
            <a:off x="2166284" y="2244632"/>
            <a:ext cx="1843454" cy="6437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GL accounts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Capacity</a:t>
            </a:r>
            <a:endParaRPr lang="en-US" sz="1800" dirty="0">
              <a:latin typeface="+mj-lt"/>
            </a:endParaRPr>
          </a:p>
        </p:txBody>
      </p:sp>
      <p:cxnSp>
        <p:nvCxnSpPr>
          <p:cNvPr id="48139" name="AutoShape 52"/>
          <p:cNvCxnSpPr>
            <a:cxnSpLocks noChangeShapeType="1"/>
            <a:stCxn id="207914" idx="3"/>
            <a:endCxn id="207916" idx="1"/>
          </p:cNvCxnSpPr>
          <p:nvPr/>
        </p:nvCxnSpPr>
        <p:spPr bwMode="auto">
          <a:xfrm flipV="1">
            <a:off x="1801905" y="3565526"/>
            <a:ext cx="503145" cy="396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48140" name="AutoShape 53"/>
          <p:cNvCxnSpPr>
            <a:cxnSpLocks noChangeShapeType="1"/>
            <a:stCxn id="207916" idx="3"/>
            <a:endCxn id="207913" idx="1"/>
          </p:cNvCxnSpPr>
          <p:nvPr/>
        </p:nvCxnSpPr>
        <p:spPr bwMode="auto">
          <a:xfrm flipV="1">
            <a:off x="3845859" y="3565292"/>
            <a:ext cx="863599" cy="23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1" name="Rectangle 49"/>
          <p:cNvSpPr>
            <a:spLocks noChangeArrowheads="1"/>
          </p:cNvSpPr>
          <p:nvPr/>
        </p:nvSpPr>
        <p:spPr bwMode="auto">
          <a:xfrm>
            <a:off x="180601" y="4293067"/>
            <a:ext cx="2566409" cy="9207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Work days</a:t>
            </a:r>
          </a:p>
          <a:p>
            <a:pPr marL="228600" indent="-228600" eaLnBrk="0" hangingPunct="0">
              <a:buClr>
                <a:srgbClr val="B5A693"/>
              </a:buClr>
              <a:buFontTx/>
              <a:buChar char="•"/>
            </a:pPr>
            <a:r>
              <a:rPr lang="en-US" sz="1800" dirty="0" smtClean="0">
                <a:latin typeface="+mj-lt"/>
              </a:rPr>
              <a:t>By dept, work</a:t>
            </a:r>
            <a:br>
              <a:rPr lang="en-US" sz="1800" dirty="0" smtClean="0">
                <a:latin typeface="+mj-lt"/>
              </a:rPr>
            </a:br>
            <a:r>
              <a:rPr lang="en-US" sz="1800" dirty="0" smtClean="0">
                <a:latin typeface="+mj-lt"/>
              </a:rPr>
              <a:t>center, or machine</a:t>
            </a:r>
          </a:p>
        </p:txBody>
      </p:sp>
      <p:cxnSp>
        <p:nvCxnSpPr>
          <p:cNvPr id="25" name="AutoShape 53"/>
          <p:cNvCxnSpPr>
            <a:cxnSpLocks noChangeShapeType="1"/>
          </p:cNvCxnSpPr>
          <p:nvPr/>
        </p:nvCxnSpPr>
        <p:spPr bwMode="auto">
          <a:xfrm flipV="1">
            <a:off x="6338048" y="3596669"/>
            <a:ext cx="863599" cy="23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2"/>
          <p:cNvGrpSpPr/>
          <p:nvPr/>
        </p:nvGrpSpPr>
        <p:grpSpPr>
          <a:xfrm>
            <a:off x="1002399" y="856506"/>
            <a:ext cx="7124700" cy="5330825"/>
            <a:chOff x="1068388" y="1243013"/>
            <a:chExt cx="7124700" cy="5330825"/>
          </a:xfrm>
        </p:grpSpPr>
        <p:sp>
          <p:nvSpPr>
            <p:cNvPr id="273420" name="Rectangle 12"/>
            <p:cNvSpPr>
              <a:spLocks noChangeArrowheads="1"/>
            </p:cNvSpPr>
            <p:nvPr/>
          </p:nvSpPr>
          <p:spPr bwMode="auto">
            <a:xfrm>
              <a:off x="1814513" y="1243013"/>
              <a:ext cx="5621337" cy="4233862"/>
            </a:xfrm>
            <a:prstGeom prst="rect">
              <a:avLst/>
            </a:prstGeom>
            <a:solidFill>
              <a:srgbClr val="F8F1E1"/>
            </a:solidFill>
            <a:ln w="3175">
              <a:solidFill>
                <a:srgbClr val="808080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grpSp>
          <p:nvGrpSpPr>
            <p:cNvPr id="3" name="Group 13"/>
            <p:cNvGrpSpPr>
              <a:grpSpLocks/>
            </p:cNvGrpSpPr>
            <p:nvPr/>
          </p:nvGrpSpPr>
          <p:grpSpPr bwMode="auto">
            <a:xfrm>
              <a:off x="3173413" y="1314450"/>
              <a:ext cx="2873375" cy="1173163"/>
              <a:chOff x="673" y="1182"/>
              <a:chExt cx="1810" cy="739"/>
            </a:xfrm>
          </p:grpSpPr>
          <p:sp>
            <p:nvSpPr>
              <p:cNvPr id="78916" name="Freeform 14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17" name="AutoShape 15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18" name="AutoShape 16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19" name="AutoShape 17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0" name="AutoShape 18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1" name="Rectangle 19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2" name="Rectangle 20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3" name="AutoShape 21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4" name="Rectangle 22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5" name="AutoShape 23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6" name="AutoShape 24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7" name="AutoShape 25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8928" name="Freeform 26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78853" name="Rectangle 27"/>
            <p:cNvSpPr>
              <a:spLocks noChangeArrowheads="1"/>
            </p:cNvSpPr>
            <p:nvPr/>
          </p:nvSpPr>
          <p:spPr bwMode="auto">
            <a:xfrm>
              <a:off x="3838575" y="2422525"/>
              <a:ext cx="1563688" cy="6667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/>
              <a:r>
                <a:rPr lang="en-US" sz="1800" dirty="0">
                  <a:latin typeface="+mj-lt"/>
                </a:rPr>
                <a:t>QMI</a:t>
              </a:r>
              <a:br>
                <a:rPr lang="en-US" sz="1800" dirty="0">
                  <a:latin typeface="+mj-lt"/>
                </a:rPr>
              </a:br>
              <a:r>
                <a:rPr lang="en-US" sz="1800" dirty="0">
                  <a:latin typeface="+mj-lt"/>
                </a:rPr>
                <a:t>(Site 10-100)</a:t>
              </a:r>
            </a:p>
          </p:txBody>
        </p:sp>
        <p:sp>
          <p:nvSpPr>
            <p:cNvPr id="273436" name="Rectangle 28"/>
            <p:cNvSpPr>
              <a:spLocks noChangeArrowheads="1"/>
            </p:cNvSpPr>
            <p:nvPr/>
          </p:nvSpPr>
          <p:spPr bwMode="auto">
            <a:xfrm>
              <a:off x="2322513" y="3062288"/>
              <a:ext cx="1265237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 dirty="0">
                  <a:latin typeface="+mj-lt"/>
                </a:rPr>
                <a:t>Work Center </a:t>
              </a:r>
              <a:br>
                <a:rPr lang="en-US" sz="1200" dirty="0">
                  <a:latin typeface="+mj-lt"/>
                </a:rPr>
              </a:br>
              <a:r>
                <a:rPr lang="en-US" sz="1200" dirty="0" smtClean="0">
                  <a:latin typeface="+mj-lt"/>
                </a:rPr>
                <a:t>1000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273437" name="Rectangle 29"/>
            <p:cNvSpPr>
              <a:spLocks noChangeArrowheads="1"/>
            </p:cNvSpPr>
            <p:nvPr/>
          </p:nvSpPr>
          <p:spPr bwMode="auto">
            <a:xfrm>
              <a:off x="1125538" y="3978275"/>
              <a:ext cx="7026275" cy="355600"/>
            </a:xfrm>
            <a:prstGeom prst="rect">
              <a:avLst/>
            </a:prstGeom>
            <a:solidFill>
              <a:srgbClr val="E4C88A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46038" tIns="46038" rIns="46038" bIns="46038" anchor="ctr" anchorCtr="1"/>
            <a:lstStyle/>
            <a:p>
              <a:pPr algn="ctr" eaLnBrk="0" hangingPunct="0">
                <a:defRPr/>
              </a:pPr>
              <a:r>
                <a:rPr lang="en-US" sz="1800" b="1">
                  <a:latin typeface="+mj-lt"/>
                </a:rPr>
                <a:t>Shop Calendar</a:t>
              </a:r>
            </a:p>
          </p:txBody>
        </p:sp>
        <p:sp>
          <p:nvSpPr>
            <p:cNvPr id="273438" name="Rectangle 30"/>
            <p:cNvSpPr>
              <a:spLocks noChangeArrowheads="1"/>
            </p:cNvSpPr>
            <p:nvPr/>
          </p:nvSpPr>
          <p:spPr bwMode="auto">
            <a:xfrm>
              <a:off x="1114425" y="4325938"/>
              <a:ext cx="7040563" cy="1130300"/>
            </a:xfrm>
            <a:prstGeom prst="rect">
              <a:avLst/>
            </a:prstGeom>
            <a:solidFill>
              <a:srgbClr val="E7ECC6"/>
            </a:solidFill>
            <a:ln w="2857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8857" name="Rectangle 31"/>
            <p:cNvSpPr>
              <a:spLocks noChangeArrowheads="1"/>
            </p:cNvSpPr>
            <p:nvPr/>
          </p:nvSpPr>
          <p:spPr bwMode="auto">
            <a:xfrm>
              <a:off x="5137150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58" name="Rectangle 32"/>
            <p:cNvSpPr>
              <a:spLocks noChangeArrowheads="1"/>
            </p:cNvSpPr>
            <p:nvPr/>
          </p:nvSpPr>
          <p:spPr bwMode="auto">
            <a:xfrm>
              <a:off x="6154738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59" name="Rectangle 33"/>
            <p:cNvSpPr>
              <a:spLocks noChangeArrowheads="1"/>
            </p:cNvSpPr>
            <p:nvPr/>
          </p:nvSpPr>
          <p:spPr bwMode="auto">
            <a:xfrm>
              <a:off x="7172325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0" name="Rectangle 34"/>
            <p:cNvSpPr>
              <a:spLocks noChangeArrowheads="1"/>
            </p:cNvSpPr>
            <p:nvPr/>
          </p:nvSpPr>
          <p:spPr bwMode="auto">
            <a:xfrm>
              <a:off x="4121150" y="4319588"/>
              <a:ext cx="1016000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1" name="Rectangle 35"/>
            <p:cNvSpPr>
              <a:spLocks noChangeArrowheads="1"/>
            </p:cNvSpPr>
            <p:nvPr/>
          </p:nvSpPr>
          <p:spPr bwMode="auto">
            <a:xfrm>
              <a:off x="3103563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2" name="Rectangle 36"/>
            <p:cNvSpPr>
              <a:spLocks noChangeArrowheads="1"/>
            </p:cNvSpPr>
            <p:nvPr/>
          </p:nvSpPr>
          <p:spPr bwMode="auto">
            <a:xfrm>
              <a:off x="2085975" y="4319588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3" name="Rectangle 37"/>
            <p:cNvSpPr>
              <a:spLocks noChangeArrowheads="1"/>
            </p:cNvSpPr>
            <p:nvPr/>
          </p:nvSpPr>
          <p:spPr bwMode="auto">
            <a:xfrm>
              <a:off x="1068388" y="4319588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64" name="Text Box 38"/>
            <p:cNvSpPr txBox="1">
              <a:spLocks noChangeArrowheads="1"/>
            </p:cNvSpPr>
            <p:nvPr/>
          </p:nvSpPr>
          <p:spPr bwMode="auto">
            <a:xfrm>
              <a:off x="1114425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Sunday</a:t>
              </a:r>
            </a:p>
          </p:txBody>
        </p:sp>
        <p:sp>
          <p:nvSpPr>
            <p:cNvPr id="78865" name="Text Box 39"/>
            <p:cNvSpPr txBox="1">
              <a:spLocks noChangeArrowheads="1"/>
            </p:cNvSpPr>
            <p:nvPr/>
          </p:nvSpPr>
          <p:spPr bwMode="auto">
            <a:xfrm>
              <a:off x="3155950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Tuesday</a:t>
              </a:r>
            </a:p>
          </p:txBody>
        </p:sp>
        <p:sp>
          <p:nvSpPr>
            <p:cNvPr id="78866" name="Text Box 40"/>
            <p:cNvSpPr txBox="1">
              <a:spLocks noChangeArrowheads="1"/>
            </p:cNvSpPr>
            <p:nvPr/>
          </p:nvSpPr>
          <p:spPr bwMode="auto">
            <a:xfrm>
              <a:off x="417353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Wednesday</a:t>
              </a:r>
            </a:p>
          </p:txBody>
        </p:sp>
        <p:sp>
          <p:nvSpPr>
            <p:cNvPr id="78867" name="Text Box 41"/>
            <p:cNvSpPr txBox="1">
              <a:spLocks noChangeArrowheads="1"/>
            </p:cNvSpPr>
            <p:nvPr/>
          </p:nvSpPr>
          <p:spPr bwMode="auto">
            <a:xfrm>
              <a:off x="2098675" y="4419600"/>
              <a:ext cx="938213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Monday</a:t>
              </a:r>
            </a:p>
          </p:txBody>
        </p:sp>
        <p:sp>
          <p:nvSpPr>
            <p:cNvPr id="78868" name="Text Box 42"/>
            <p:cNvSpPr txBox="1">
              <a:spLocks noChangeArrowheads="1"/>
            </p:cNvSpPr>
            <p:nvPr/>
          </p:nvSpPr>
          <p:spPr bwMode="auto">
            <a:xfrm>
              <a:off x="5180013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Thursday</a:t>
              </a:r>
            </a:p>
          </p:txBody>
        </p:sp>
        <p:sp>
          <p:nvSpPr>
            <p:cNvPr id="78869" name="Text Box 43"/>
            <p:cNvSpPr txBox="1">
              <a:spLocks noChangeArrowheads="1"/>
            </p:cNvSpPr>
            <p:nvPr/>
          </p:nvSpPr>
          <p:spPr bwMode="auto">
            <a:xfrm>
              <a:off x="623093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Friday</a:t>
              </a:r>
            </a:p>
          </p:txBody>
        </p:sp>
        <p:sp>
          <p:nvSpPr>
            <p:cNvPr id="78870" name="Text Box 44"/>
            <p:cNvSpPr txBox="1">
              <a:spLocks noChangeArrowheads="1"/>
            </p:cNvSpPr>
            <p:nvPr/>
          </p:nvSpPr>
          <p:spPr bwMode="auto">
            <a:xfrm>
              <a:off x="7215188" y="4419600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Saturday</a:t>
              </a:r>
            </a:p>
          </p:txBody>
        </p:sp>
        <p:sp>
          <p:nvSpPr>
            <p:cNvPr id="78871" name="Line 45"/>
            <p:cNvSpPr>
              <a:spLocks noChangeShapeType="1"/>
            </p:cNvSpPr>
            <p:nvPr/>
          </p:nvSpPr>
          <p:spPr bwMode="auto">
            <a:xfrm>
              <a:off x="2073275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2" name="Line 46"/>
            <p:cNvSpPr>
              <a:spLocks noChangeShapeType="1"/>
            </p:cNvSpPr>
            <p:nvPr/>
          </p:nvSpPr>
          <p:spPr bwMode="auto">
            <a:xfrm>
              <a:off x="3100388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3" name="Line 47"/>
            <p:cNvSpPr>
              <a:spLocks noChangeShapeType="1"/>
            </p:cNvSpPr>
            <p:nvPr/>
          </p:nvSpPr>
          <p:spPr bwMode="auto">
            <a:xfrm>
              <a:off x="4117975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4" name="Line 48"/>
            <p:cNvSpPr>
              <a:spLocks noChangeShapeType="1"/>
            </p:cNvSpPr>
            <p:nvPr/>
          </p:nvSpPr>
          <p:spPr bwMode="auto">
            <a:xfrm>
              <a:off x="5135563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5" name="Line 49"/>
            <p:cNvSpPr>
              <a:spLocks noChangeShapeType="1"/>
            </p:cNvSpPr>
            <p:nvPr/>
          </p:nvSpPr>
          <p:spPr bwMode="auto">
            <a:xfrm>
              <a:off x="6153150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6" name="Line 50"/>
            <p:cNvSpPr>
              <a:spLocks noChangeShapeType="1"/>
            </p:cNvSpPr>
            <p:nvPr/>
          </p:nvSpPr>
          <p:spPr bwMode="auto">
            <a:xfrm>
              <a:off x="7169150" y="4329113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7" name="Line 51"/>
            <p:cNvSpPr>
              <a:spLocks noChangeShapeType="1"/>
            </p:cNvSpPr>
            <p:nvPr/>
          </p:nvSpPr>
          <p:spPr bwMode="auto">
            <a:xfrm flipH="1">
              <a:off x="1114425" y="4344988"/>
              <a:ext cx="946150" cy="1122362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8" name="Line 52"/>
            <p:cNvSpPr>
              <a:spLocks noChangeShapeType="1"/>
            </p:cNvSpPr>
            <p:nvPr/>
          </p:nvSpPr>
          <p:spPr bwMode="auto">
            <a:xfrm flipH="1">
              <a:off x="7189788" y="4306888"/>
              <a:ext cx="936625" cy="115093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879" name="Text Box 53"/>
            <p:cNvSpPr txBox="1">
              <a:spLocks noChangeArrowheads="1"/>
            </p:cNvSpPr>
            <p:nvPr/>
          </p:nvSpPr>
          <p:spPr bwMode="auto">
            <a:xfrm>
              <a:off x="2098675" y="4584700"/>
              <a:ext cx="938213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1</a:t>
              </a:r>
            </a:p>
          </p:txBody>
        </p:sp>
        <p:sp>
          <p:nvSpPr>
            <p:cNvPr id="78880" name="Text Box 54"/>
            <p:cNvSpPr txBox="1">
              <a:spLocks noChangeArrowheads="1"/>
            </p:cNvSpPr>
            <p:nvPr/>
          </p:nvSpPr>
          <p:spPr bwMode="auto">
            <a:xfrm>
              <a:off x="3138488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2</a:t>
              </a:r>
            </a:p>
          </p:txBody>
        </p:sp>
        <p:sp>
          <p:nvSpPr>
            <p:cNvPr id="78881" name="Text Box 55"/>
            <p:cNvSpPr txBox="1">
              <a:spLocks noChangeArrowheads="1"/>
            </p:cNvSpPr>
            <p:nvPr/>
          </p:nvSpPr>
          <p:spPr bwMode="auto">
            <a:xfrm>
              <a:off x="4149725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3</a:t>
              </a:r>
            </a:p>
          </p:txBody>
        </p:sp>
        <p:sp>
          <p:nvSpPr>
            <p:cNvPr id="78882" name="Text Box 56"/>
            <p:cNvSpPr txBox="1">
              <a:spLocks noChangeArrowheads="1"/>
            </p:cNvSpPr>
            <p:nvPr/>
          </p:nvSpPr>
          <p:spPr bwMode="auto">
            <a:xfrm>
              <a:off x="5176838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4</a:t>
              </a:r>
            </a:p>
          </p:txBody>
        </p:sp>
        <p:sp>
          <p:nvSpPr>
            <p:cNvPr id="78883" name="Text Box 57"/>
            <p:cNvSpPr txBox="1">
              <a:spLocks noChangeArrowheads="1"/>
            </p:cNvSpPr>
            <p:nvPr/>
          </p:nvSpPr>
          <p:spPr bwMode="auto">
            <a:xfrm>
              <a:off x="6207125" y="4584700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5</a:t>
              </a:r>
            </a:p>
          </p:txBody>
        </p:sp>
        <p:sp>
          <p:nvSpPr>
            <p:cNvPr id="273466" name="Rectangle 58"/>
            <p:cNvSpPr>
              <a:spLocks noChangeArrowheads="1"/>
            </p:cNvSpPr>
            <p:nvPr/>
          </p:nvSpPr>
          <p:spPr bwMode="auto">
            <a:xfrm>
              <a:off x="1114425" y="5446713"/>
              <a:ext cx="7040563" cy="1054100"/>
            </a:xfrm>
            <a:prstGeom prst="rect">
              <a:avLst/>
            </a:prstGeom>
            <a:solidFill>
              <a:srgbClr val="E7ECC6"/>
            </a:solidFill>
            <a:ln w="28575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8885" name="Rectangle 59"/>
            <p:cNvSpPr>
              <a:spLocks noChangeArrowheads="1"/>
            </p:cNvSpPr>
            <p:nvPr/>
          </p:nvSpPr>
          <p:spPr bwMode="auto">
            <a:xfrm>
              <a:off x="5137150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6" name="Rectangle 60"/>
            <p:cNvSpPr>
              <a:spLocks noChangeArrowheads="1"/>
            </p:cNvSpPr>
            <p:nvPr/>
          </p:nvSpPr>
          <p:spPr bwMode="auto">
            <a:xfrm>
              <a:off x="6154738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7" name="Rectangle 61"/>
            <p:cNvSpPr>
              <a:spLocks noChangeArrowheads="1"/>
            </p:cNvSpPr>
            <p:nvPr/>
          </p:nvSpPr>
          <p:spPr bwMode="auto">
            <a:xfrm>
              <a:off x="7172325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8" name="Rectangle 62"/>
            <p:cNvSpPr>
              <a:spLocks noChangeArrowheads="1"/>
            </p:cNvSpPr>
            <p:nvPr/>
          </p:nvSpPr>
          <p:spPr bwMode="auto">
            <a:xfrm>
              <a:off x="4121150" y="5459413"/>
              <a:ext cx="1016000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89" name="Rectangle 63"/>
            <p:cNvSpPr>
              <a:spLocks noChangeArrowheads="1"/>
            </p:cNvSpPr>
            <p:nvPr/>
          </p:nvSpPr>
          <p:spPr bwMode="auto">
            <a:xfrm>
              <a:off x="3103563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90" name="Rectangle 64"/>
            <p:cNvSpPr>
              <a:spLocks noChangeArrowheads="1"/>
            </p:cNvSpPr>
            <p:nvPr/>
          </p:nvSpPr>
          <p:spPr bwMode="auto">
            <a:xfrm>
              <a:off x="2085975" y="5459413"/>
              <a:ext cx="1017588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91" name="Rectangle 65"/>
            <p:cNvSpPr>
              <a:spLocks noChangeArrowheads="1"/>
            </p:cNvSpPr>
            <p:nvPr/>
          </p:nvSpPr>
          <p:spPr bwMode="auto">
            <a:xfrm>
              <a:off x="1068388" y="5459413"/>
              <a:ext cx="1017587" cy="8445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endParaRPr lang="en-US" sz="2000">
                <a:latin typeface="+mj-lt"/>
              </a:endParaRPr>
            </a:p>
          </p:txBody>
        </p:sp>
        <p:sp>
          <p:nvSpPr>
            <p:cNvPr id="78892" name="Text Box 66"/>
            <p:cNvSpPr txBox="1">
              <a:spLocks noChangeArrowheads="1"/>
            </p:cNvSpPr>
            <p:nvPr/>
          </p:nvSpPr>
          <p:spPr bwMode="auto">
            <a:xfrm>
              <a:off x="1114425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Sunday</a:t>
              </a:r>
            </a:p>
          </p:txBody>
        </p:sp>
        <p:sp>
          <p:nvSpPr>
            <p:cNvPr id="78893" name="Text Box 67"/>
            <p:cNvSpPr txBox="1">
              <a:spLocks noChangeArrowheads="1"/>
            </p:cNvSpPr>
            <p:nvPr/>
          </p:nvSpPr>
          <p:spPr bwMode="auto">
            <a:xfrm>
              <a:off x="3155950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Tuesday</a:t>
              </a:r>
            </a:p>
          </p:txBody>
        </p:sp>
        <p:sp>
          <p:nvSpPr>
            <p:cNvPr id="78894" name="Text Box 68"/>
            <p:cNvSpPr txBox="1">
              <a:spLocks noChangeArrowheads="1"/>
            </p:cNvSpPr>
            <p:nvPr/>
          </p:nvSpPr>
          <p:spPr bwMode="auto">
            <a:xfrm>
              <a:off x="417353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Wednesday</a:t>
              </a:r>
            </a:p>
          </p:txBody>
        </p:sp>
        <p:sp>
          <p:nvSpPr>
            <p:cNvPr id="78895" name="Text Box 69"/>
            <p:cNvSpPr txBox="1">
              <a:spLocks noChangeArrowheads="1"/>
            </p:cNvSpPr>
            <p:nvPr/>
          </p:nvSpPr>
          <p:spPr bwMode="auto">
            <a:xfrm>
              <a:off x="2098675" y="5559425"/>
              <a:ext cx="938213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Monday</a:t>
              </a:r>
            </a:p>
          </p:txBody>
        </p:sp>
        <p:sp>
          <p:nvSpPr>
            <p:cNvPr id="78896" name="Text Box 70"/>
            <p:cNvSpPr txBox="1">
              <a:spLocks noChangeArrowheads="1"/>
            </p:cNvSpPr>
            <p:nvPr/>
          </p:nvSpPr>
          <p:spPr bwMode="auto">
            <a:xfrm>
              <a:off x="5180013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Thursday</a:t>
              </a:r>
            </a:p>
          </p:txBody>
        </p:sp>
        <p:sp>
          <p:nvSpPr>
            <p:cNvPr id="78897" name="Text Box 71"/>
            <p:cNvSpPr txBox="1">
              <a:spLocks noChangeArrowheads="1"/>
            </p:cNvSpPr>
            <p:nvPr/>
          </p:nvSpPr>
          <p:spPr bwMode="auto">
            <a:xfrm>
              <a:off x="623093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Friday</a:t>
              </a:r>
            </a:p>
          </p:txBody>
        </p:sp>
        <p:sp>
          <p:nvSpPr>
            <p:cNvPr id="78898" name="Text Box 72"/>
            <p:cNvSpPr txBox="1">
              <a:spLocks noChangeArrowheads="1"/>
            </p:cNvSpPr>
            <p:nvPr/>
          </p:nvSpPr>
          <p:spPr bwMode="auto">
            <a:xfrm>
              <a:off x="7215188" y="5559425"/>
              <a:ext cx="936625" cy="2444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000">
                  <a:latin typeface="+mj-lt"/>
                </a:rPr>
                <a:t>Saturday</a:t>
              </a:r>
            </a:p>
          </p:txBody>
        </p:sp>
        <p:sp>
          <p:nvSpPr>
            <p:cNvPr id="78899" name="Line 73"/>
            <p:cNvSpPr>
              <a:spLocks noChangeShapeType="1"/>
            </p:cNvSpPr>
            <p:nvPr/>
          </p:nvSpPr>
          <p:spPr bwMode="auto">
            <a:xfrm>
              <a:off x="2073275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0" name="Line 74"/>
            <p:cNvSpPr>
              <a:spLocks noChangeShapeType="1"/>
            </p:cNvSpPr>
            <p:nvPr/>
          </p:nvSpPr>
          <p:spPr bwMode="auto">
            <a:xfrm>
              <a:off x="3100388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1" name="Line 75"/>
            <p:cNvSpPr>
              <a:spLocks noChangeShapeType="1"/>
            </p:cNvSpPr>
            <p:nvPr/>
          </p:nvSpPr>
          <p:spPr bwMode="auto">
            <a:xfrm>
              <a:off x="4117975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2" name="Line 76"/>
            <p:cNvSpPr>
              <a:spLocks noChangeShapeType="1"/>
            </p:cNvSpPr>
            <p:nvPr/>
          </p:nvSpPr>
          <p:spPr bwMode="auto">
            <a:xfrm>
              <a:off x="5135563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3" name="Line 77"/>
            <p:cNvSpPr>
              <a:spLocks noChangeShapeType="1"/>
            </p:cNvSpPr>
            <p:nvPr/>
          </p:nvSpPr>
          <p:spPr bwMode="auto">
            <a:xfrm>
              <a:off x="6153150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4" name="Line 78"/>
            <p:cNvSpPr>
              <a:spLocks noChangeShapeType="1"/>
            </p:cNvSpPr>
            <p:nvPr/>
          </p:nvSpPr>
          <p:spPr bwMode="auto">
            <a:xfrm>
              <a:off x="7169150" y="5468938"/>
              <a:ext cx="0" cy="110490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5" name="Line 79"/>
            <p:cNvSpPr>
              <a:spLocks noChangeShapeType="1"/>
            </p:cNvSpPr>
            <p:nvPr/>
          </p:nvSpPr>
          <p:spPr bwMode="auto">
            <a:xfrm flipH="1">
              <a:off x="1143000" y="5437188"/>
              <a:ext cx="917575" cy="105568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6" name="Line 80"/>
            <p:cNvSpPr>
              <a:spLocks noChangeShapeType="1"/>
            </p:cNvSpPr>
            <p:nvPr/>
          </p:nvSpPr>
          <p:spPr bwMode="auto">
            <a:xfrm flipH="1">
              <a:off x="7256463" y="5408613"/>
              <a:ext cx="936625" cy="1150937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8907" name="Text Box 81"/>
            <p:cNvSpPr txBox="1">
              <a:spLocks noChangeArrowheads="1"/>
            </p:cNvSpPr>
            <p:nvPr/>
          </p:nvSpPr>
          <p:spPr bwMode="auto">
            <a:xfrm>
              <a:off x="2098675" y="5724525"/>
              <a:ext cx="938213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6</a:t>
              </a:r>
            </a:p>
          </p:txBody>
        </p:sp>
        <p:sp>
          <p:nvSpPr>
            <p:cNvPr id="78908" name="Text Box 82"/>
            <p:cNvSpPr txBox="1">
              <a:spLocks noChangeArrowheads="1"/>
            </p:cNvSpPr>
            <p:nvPr/>
          </p:nvSpPr>
          <p:spPr bwMode="auto">
            <a:xfrm>
              <a:off x="3138488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7</a:t>
              </a:r>
            </a:p>
          </p:txBody>
        </p:sp>
        <p:sp>
          <p:nvSpPr>
            <p:cNvPr id="78909" name="Text Box 83"/>
            <p:cNvSpPr txBox="1">
              <a:spLocks noChangeArrowheads="1"/>
            </p:cNvSpPr>
            <p:nvPr/>
          </p:nvSpPr>
          <p:spPr bwMode="auto">
            <a:xfrm>
              <a:off x="4149725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8</a:t>
              </a:r>
            </a:p>
          </p:txBody>
        </p:sp>
        <p:sp>
          <p:nvSpPr>
            <p:cNvPr id="78910" name="Text Box 84"/>
            <p:cNvSpPr txBox="1">
              <a:spLocks noChangeArrowheads="1"/>
            </p:cNvSpPr>
            <p:nvPr/>
          </p:nvSpPr>
          <p:spPr bwMode="auto">
            <a:xfrm>
              <a:off x="5176838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9</a:t>
              </a:r>
            </a:p>
          </p:txBody>
        </p:sp>
        <p:sp>
          <p:nvSpPr>
            <p:cNvPr id="78911" name="Text Box 85"/>
            <p:cNvSpPr txBox="1">
              <a:spLocks noChangeArrowheads="1"/>
            </p:cNvSpPr>
            <p:nvPr/>
          </p:nvSpPr>
          <p:spPr bwMode="auto">
            <a:xfrm>
              <a:off x="6207125" y="5724525"/>
              <a:ext cx="936625" cy="7937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4600">
                  <a:latin typeface="+mj-lt"/>
                </a:rPr>
                <a:t>10</a:t>
              </a:r>
            </a:p>
          </p:txBody>
        </p:sp>
        <p:sp>
          <p:nvSpPr>
            <p:cNvPr id="78912" name="Line 86"/>
            <p:cNvSpPr>
              <a:spLocks noChangeShapeType="1"/>
            </p:cNvSpPr>
            <p:nvPr/>
          </p:nvSpPr>
          <p:spPr bwMode="auto">
            <a:xfrm>
              <a:off x="1120775" y="5448300"/>
              <a:ext cx="7050088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73495" name="Rectangle 87"/>
            <p:cNvSpPr>
              <a:spLocks noChangeArrowheads="1"/>
            </p:cNvSpPr>
            <p:nvPr/>
          </p:nvSpPr>
          <p:spPr bwMode="auto">
            <a:xfrm>
              <a:off x="3959225" y="3062288"/>
              <a:ext cx="1265238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>
                  <a:latin typeface="+mj-lt"/>
                </a:rPr>
                <a:t>Work Center </a:t>
              </a:r>
              <a:br>
                <a:rPr lang="en-US" sz="1200">
                  <a:latin typeface="+mj-lt"/>
                </a:rPr>
              </a:br>
              <a:r>
                <a:rPr lang="en-US" sz="1200">
                  <a:latin typeface="+mj-lt"/>
                </a:rPr>
                <a:t>ASM</a:t>
              </a:r>
            </a:p>
          </p:txBody>
        </p:sp>
        <p:sp>
          <p:nvSpPr>
            <p:cNvPr id="273496" name="Rectangle 88"/>
            <p:cNvSpPr>
              <a:spLocks noChangeArrowheads="1"/>
            </p:cNvSpPr>
            <p:nvPr/>
          </p:nvSpPr>
          <p:spPr bwMode="auto">
            <a:xfrm>
              <a:off x="5594350" y="3062288"/>
              <a:ext cx="1265238" cy="787400"/>
            </a:xfrm>
            <a:prstGeom prst="rect">
              <a:avLst/>
            </a:prstGeom>
            <a:solidFill>
              <a:srgbClr val="D9D3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65088" tIns="31750" rIns="65088" bIns="31750" anchor="ctr"/>
            <a:lstStyle/>
            <a:p>
              <a:pPr algn="ctr" defTabSz="447675" eaLnBrk="0" hangingPunct="0">
                <a:defRPr/>
              </a:pPr>
              <a:r>
                <a:rPr lang="en-US" sz="1200" dirty="0">
                  <a:latin typeface="+mj-lt"/>
                </a:rPr>
                <a:t>Work Center </a:t>
              </a:r>
              <a:br>
                <a:rPr lang="en-US" sz="1200" dirty="0">
                  <a:latin typeface="+mj-lt"/>
                </a:rPr>
              </a:br>
              <a:r>
                <a:rPr lang="en-US" sz="1200" dirty="0" smtClean="0">
                  <a:latin typeface="+mj-lt"/>
                </a:rPr>
                <a:t>2000</a:t>
              </a:r>
              <a:endParaRPr lang="en-US" sz="1200" dirty="0">
                <a:latin typeface="+mj-lt"/>
              </a:endParaRPr>
            </a:p>
          </p:txBody>
        </p:sp>
      </p:grpSp>
      <p:sp>
        <p:nvSpPr>
          <p:cNvPr id="82" name="Title 8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Shop Calendar</a:t>
            </a:r>
            <a:endParaRPr lang="en-US" dirty="0"/>
          </a:p>
        </p:txBody>
      </p:sp>
      <p:sp>
        <p:nvSpPr>
          <p:cNvPr id="78915" name="Footer Placeholder 7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QS-SU-560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Shared Sets Example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dirty="0" smtClean="0"/>
              <a:t>QS-SU-065</a:t>
            </a:r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987550" y="1762796"/>
            <a:ext cx="5151438" cy="3875088"/>
          </a:xfrm>
          <a:prstGeom prst="can">
            <a:avLst>
              <a:gd name="adj" fmla="val 20486"/>
            </a:avLst>
          </a:prstGeom>
          <a:solidFill>
            <a:schemeClr val="hlink"/>
          </a:solidFill>
          <a:ln w="57150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084966" y="3586834"/>
            <a:ext cx="979488" cy="950912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1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EUR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064453" y="3585246"/>
            <a:ext cx="979487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2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GBP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043941" y="3586834"/>
            <a:ext cx="979488" cy="946150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3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023428" y="3585246"/>
            <a:ext cx="9794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4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002916" y="3585246"/>
            <a:ext cx="10556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5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CHF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383559" y="1895446"/>
            <a:ext cx="2158261" cy="49244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91440" rIns="90000" bIns="9144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b="1" dirty="0">
                <a:solidFill>
                  <a:schemeClr val="bg1"/>
                </a:solidFill>
              </a:rPr>
              <a:t>QAD EE </a:t>
            </a:r>
            <a:r>
              <a:rPr lang="en-GB" sz="2000" b="1" dirty="0" smtClean="0">
                <a:solidFill>
                  <a:schemeClr val="bg1"/>
                </a:solidFill>
              </a:rPr>
              <a:t>System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144713" y="2807371"/>
            <a:ext cx="2806700" cy="550863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Account Set 1</a:t>
            </a: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5110162" y="2816896"/>
            <a:ext cx="2028825" cy="533400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Account Set 2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2165350" y="4798096"/>
            <a:ext cx="4727575" cy="509588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Customer Set 1</a:t>
            </a: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H="1" flipV="1">
            <a:off x="2549525" y="3334421"/>
            <a:ext cx="12700" cy="258763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 flipV="1">
            <a:off x="3543300" y="334553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 flipV="1">
            <a:off x="4508500" y="335188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 flipV="1">
            <a:off x="5505450" y="33455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flipV="1">
            <a:off x="6464300" y="33455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>
            <a:off x="2578100" y="4537746"/>
            <a:ext cx="1588" cy="25558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3549650" y="45329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4508500" y="45329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>
            <a:off x="5505450" y="4526634"/>
            <a:ext cx="1588" cy="2730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6457950" y="4537746"/>
            <a:ext cx="1588" cy="26193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Departments, Work Centers, Machines</a:t>
            </a:r>
            <a:endParaRPr lang="en-US" dirty="0"/>
          </a:p>
        </p:txBody>
      </p:sp>
      <p:sp>
        <p:nvSpPr>
          <p:cNvPr id="798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QS-SU-570</a:t>
            </a:r>
          </a:p>
        </p:txBody>
      </p:sp>
      <p:grpSp>
        <p:nvGrpSpPr>
          <p:cNvPr id="2" name="Group 51"/>
          <p:cNvGrpSpPr/>
          <p:nvPr/>
        </p:nvGrpSpPr>
        <p:grpSpPr>
          <a:xfrm>
            <a:off x="1238348" y="766482"/>
            <a:ext cx="6669088" cy="5487916"/>
            <a:chOff x="1247775" y="1190625"/>
            <a:chExt cx="6669088" cy="5487988"/>
          </a:xfrm>
        </p:grpSpPr>
        <p:sp>
          <p:nvSpPr>
            <p:cNvPr id="275537" name="Rectangle 81"/>
            <p:cNvSpPr>
              <a:spLocks noChangeArrowheads="1"/>
            </p:cNvSpPr>
            <p:nvPr/>
          </p:nvSpPr>
          <p:spPr bwMode="auto">
            <a:xfrm>
              <a:off x="1247775" y="1190625"/>
              <a:ext cx="6669088" cy="5487988"/>
            </a:xfrm>
            <a:prstGeom prst="rect">
              <a:avLst/>
            </a:prstGeom>
            <a:solidFill>
              <a:srgbClr val="EDD1C5"/>
            </a:solidFill>
            <a:ln w="127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endParaRPr lang="en-US" sz="1600">
                <a:latin typeface="+mj-lt"/>
              </a:endParaRPr>
            </a:p>
          </p:txBody>
        </p:sp>
        <p:sp>
          <p:nvSpPr>
            <p:cNvPr id="275538" name="Rectangle 82"/>
            <p:cNvSpPr>
              <a:spLocks noChangeArrowheads="1"/>
            </p:cNvSpPr>
            <p:nvPr/>
          </p:nvSpPr>
          <p:spPr bwMode="auto">
            <a:xfrm>
              <a:off x="2011363" y="2097088"/>
              <a:ext cx="5375275" cy="4411662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0488" tIns="44450" rIns="90488" bIns="44450" anchor="ctr"/>
            <a:lstStyle/>
            <a:p>
              <a:pPr algn="ctr" eaLnBrk="0" hangingPunct="0">
                <a:defRPr/>
              </a:pPr>
              <a:endParaRPr lang="en-US" sz="1200">
                <a:latin typeface="+mj-lt"/>
              </a:endParaRPr>
            </a:p>
          </p:txBody>
        </p:sp>
        <p:sp>
          <p:nvSpPr>
            <p:cNvPr id="79878" name="Text Box 83"/>
            <p:cNvSpPr txBox="1">
              <a:spLocks noChangeArrowheads="1"/>
            </p:cNvSpPr>
            <p:nvPr/>
          </p:nvSpPr>
          <p:spPr bwMode="auto">
            <a:xfrm>
              <a:off x="1260475" y="1243013"/>
              <a:ext cx="6626225" cy="70167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000">
                  <a:latin typeface="+mj-lt"/>
                </a:rPr>
                <a:t>Department  =  PROD</a:t>
              </a:r>
            </a:p>
            <a:p>
              <a:pPr algn="ctr" eaLnBrk="0" hangingPunct="0"/>
              <a:r>
                <a:rPr lang="en-US" sz="2000">
                  <a:latin typeface="+mj-lt"/>
                </a:rPr>
                <a:t> Component Production</a:t>
              </a:r>
            </a:p>
          </p:txBody>
        </p:sp>
        <p:sp>
          <p:nvSpPr>
            <p:cNvPr id="79879" name="Text Box 84"/>
            <p:cNvSpPr txBox="1">
              <a:spLocks noChangeArrowheads="1"/>
            </p:cNvSpPr>
            <p:nvPr/>
          </p:nvSpPr>
          <p:spPr bwMode="auto">
            <a:xfrm>
              <a:off x="3043238" y="2246313"/>
              <a:ext cx="3206750" cy="58102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600">
                  <a:latin typeface="+mj-lt"/>
                </a:rPr>
                <a:t>Work Center  =  ASM</a:t>
              </a:r>
            </a:p>
            <a:p>
              <a:pPr algn="ctr" eaLnBrk="0" hangingPunct="0"/>
              <a:r>
                <a:rPr lang="en-US" sz="1600">
                  <a:latin typeface="+mj-lt"/>
                </a:rPr>
                <a:t>Assembly</a:t>
              </a:r>
            </a:p>
          </p:txBody>
        </p:sp>
        <p:sp>
          <p:nvSpPr>
            <p:cNvPr id="79880" name="Text Box 85"/>
            <p:cNvSpPr txBox="1">
              <a:spLocks noChangeArrowheads="1"/>
            </p:cNvSpPr>
            <p:nvPr/>
          </p:nvSpPr>
          <p:spPr bwMode="auto">
            <a:xfrm>
              <a:off x="2012950" y="2827338"/>
              <a:ext cx="5351463" cy="8309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1200">
                  <a:latin typeface="+mj-lt"/>
                </a:rPr>
                <a:t>Machines  =  2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Set Up Rates  =  $10 per hour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Labor Rates  =  $10 per hour</a:t>
              </a:r>
            </a:p>
            <a:p>
              <a:pPr algn="ctr" eaLnBrk="0" hangingPunct="0"/>
              <a:r>
                <a:rPr lang="en-US" sz="1200">
                  <a:latin typeface="+mj-lt"/>
                </a:rPr>
                <a:t>Burden %  =  40</a:t>
              </a:r>
              <a:endParaRPr lang="en-US" sz="2400">
                <a:latin typeface="+mj-lt"/>
              </a:endParaRPr>
            </a:p>
          </p:txBody>
        </p:sp>
        <p:sp>
          <p:nvSpPr>
            <p:cNvPr id="275542" name="Rectangle 86"/>
            <p:cNvSpPr>
              <a:spLocks noChangeArrowheads="1"/>
            </p:cNvSpPr>
            <p:nvPr/>
          </p:nvSpPr>
          <p:spPr bwMode="auto">
            <a:xfrm>
              <a:off x="3362325" y="4117975"/>
              <a:ext cx="2717800" cy="1795463"/>
            </a:xfrm>
            <a:prstGeom prst="rect">
              <a:avLst/>
            </a:prstGeom>
            <a:solidFill>
              <a:srgbClr val="D8DAC9"/>
            </a:solidFill>
            <a:ln w="38100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79882" name="Rectangle 87"/>
            <p:cNvSpPr>
              <a:spLocks noChangeArrowheads="1"/>
            </p:cNvSpPr>
            <p:nvPr/>
          </p:nvSpPr>
          <p:spPr bwMode="auto">
            <a:xfrm>
              <a:off x="3336925" y="4117975"/>
              <a:ext cx="2728913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90488" tIns="44450" rIns="90488" bIns="44450">
              <a:spAutoFit/>
            </a:bodyPr>
            <a:lstStyle/>
            <a:p>
              <a:pPr algn="ctr" eaLnBrk="0" hangingPunct="0"/>
              <a:r>
                <a:rPr lang="en-US" sz="1400">
                  <a:latin typeface="+mj-lt"/>
                </a:rPr>
                <a:t>Machines</a:t>
              </a:r>
            </a:p>
          </p:txBody>
        </p:sp>
        <p:grpSp>
          <p:nvGrpSpPr>
            <p:cNvPr id="3" name="Group 88"/>
            <p:cNvGrpSpPr>
              <a:grpSpLocks/>
            </p:cNvGrpSpPr>
            <p:nvPr/>
          </p:nvGrpSpPr>
          <p:grpSpPr bwMode="auto">
            <a:xfrm>
              <a:off x="3454400" y="4492625"/>
              <a:ext cx="1028700" cy="558800"/>
              <a:chOff x="2665" y="1248"/>
              <a:chExt cx="797" cy="433"/>
            </a:xfrm>
          </p:grpSpPr>
          <p:sp>
            <p:nvSpPr>
              <p:cNvPr id="79906" name="AutoShape 89"/>
              <p:cNvSpPr>
                <a:spLocks noChangeArrowheads="1"/>
              </p:cNvSpPr>
              <p:nvPr/>
            </p:nvSpPr>
            <p:spPr bwMode="auto">
              <a:xfrm>
                <a:off x="2665" y="1378"/>
                <a:ext cx="136" cy="233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7" name="Oval 90"/>
              <p:cNvSpPr>
                <a:spLocks noChangeArrowheads="1"/>
              </p:cNvSpPr>
              <p:nvPr/>
            </p:nvSpPr>
            <p:spPr bwMode="auto">
              <a:xfrm>
                <a:off x="2711" y="1257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8" name="Oval 91"/>
              <p:cNvSpPr>
                <a:spLocks noChangeArrowheads="1"/>
              </p:cNvSpPr>
              <p:nvPr/>
            </p:nvSpPr>
            <p:spPr bwMode="auto">
              <a:xfrm>
                <a:off x="2732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9" name="AutoShape 92"/>
              <p:cNvSpPr>
                <a:spLocks noChangeArrowheads="1"/>
              </p:cNvSpPr>
              <p:nvPr/>
            </p:nvSpPr>
            <p:spPr bwMode="auto">
              <a:xfrm>
                <a:off x="2747" y="1598"/>
                <a:ext cx="667" cy="27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0" name="AutoShape 93"/>
              <p:cNvSpPr>
                <a:spLocks noChangeArrowheads="1"/>
              </p:cNvSpPr>
              <p:nvPr/>
            </p:nvSpPr>
            <p:spPr bwMode="auto">
              <a:xfrm>
                <a:off x="3330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1" name="AutoShape 94"/>
              <p:cNvSpPr>
                <a:spLocks noChangeArrowheads="1"/>
              </p:cNvSpPr>
              <p:nvPr/>
            </p:nvSpPr>
            <p:spPr bwMode="auto">
              <a:xfrm>
                <a:off x="2817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2" name="AutoShape 95"/>
              <p:cNvSpPr>
                <a:spLocks noChangeArrowheads="1"/>
              </p:cNvSpPr>
              <p:nvPr/>
            </p:nvSpPr>
            <p:spPr bwMode="auto">
              <a:xfrm>
                <a:off x="2815" y="1326"/>
                <a:ext cx="528" cy="10"/>
              </a:xfrm>
              <a:prstGeom prst="roundRect">
                <a:avLst>
                  <a:gd name="adj" fmla="val 124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3" name="AutoShape 96"/>
              <p:cNvSpPr>
                <a:spLocks noChangeArrowheads="1"/>
              </p:cNvSpPr>
              <p:nvPr/>
            </p:nvSpPr>
            <p:spPr bwMode="auto">
              <a:xfrm>
                <a:off x="2728" y="1655"/>
                <a:ext cx="667" cy="26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4" name="AutoShape 97"/>
              <p:cNvSpPr>
                <a:spLocks noChangeArrowheads="1"/>
              </p:cNvSpPr>
              <p:nvPr/>
            </p:nvSpPr>
            <p:spPr bwMode="auto">
              <a:xfrm>
                <a:off x="2740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5" name="AutoShape 98"/>
              <p:cNvSpPr>
                <a:spLocks noChangeArrowheads="1"/>
              </p:cNvSpPr>
              <p:nvPr/>
            </p:nvSpPr>
            <p:spPr bwMode="auto">
              <a:xfrm>
                <a:off x="3300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6" name="Oval 99"/>
              <p:cNvSpPr>
                <a:spLocks noChangeArrowheads="1"/>
              </p:cNvSpPr>
              <p:nvPr/>
            </p:nvSpPr>
            <p:spPr bwMode="auto">
              <a:xfrm>
                <a:off x="3392" y="1257"/>
                <a:ext cx="49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7" name="Oval 100"/>
              <p:cNvSpPr>
                <a:spLocks noChangeArrowheads="1"/>
              </p:cNvSpPr>
              <p:nvPr/>
            </p:nvSpPr>
            <p:spPr bwMode="auto">
              <a:xfrm>
                <a:off x="3412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8" name="Oval 101"/>
              <p:cNvSpPr>
                <a:spLocks noChangeArrowheads="1"/>
              </p:cNvSpPr>
              <p:nvPr/>
            </p:nvSpPr>
            <p:spPr bwMode="auto">
              <a:xfrm>
                <a:off x="2949" y="1291"/>
                <a:ext cx="276" cy="83"/>
              </a:xfrm>
              <a:prstGeom prst="ellipse">
                <a:avLst/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19" name="Oval 102"/>
              <p:cNvSpPr>
                <a:spLocks noChangeArrowheads="1"/>
              </p:cNvSpPr>
              <p:nvPr/>
            </p:nvSpPr>
            <p:spPr bwMode="auto">
              <a:xfrm>
                <a:off x="3030" y="1274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20" name="AutoShape 103"/>
              <p:cNvSpPr>
                <a:spLocks noChangeArrowheads="1"/>
              </p:cNvSpPr>
              <p:nvPr/>
            </p:nvSpPr>
            <p:spPr bwMode="auto">
              <a:xfrm>
                <a:off x="2997" y="1248"/>
                <a:ext cx="179" cy="42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21" name="Oval 104"/>
              <p:cNvSpPr>
                <a:spLocks noChangeArrowheads="1"/>
              </p:cNvSpPr>
              <p:nvPr/>
            </p:nvSpPr>
            <p:spPr bwMode="auto">
              <a:xfrm>
                <a:off x="3030" y="1356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22" name="AutoShape 105"/>
              <p:cNvSpPr>
                <a:spLocks noChangeArrowheads="1"/>
              </p:cNvSpPr>
              <p:nvPr/>
            </p:nvSpPr>
            <p:spPr bwMode="auto">
              <a:xfrm>
                <a:off x="2997" y="1375"/>
                <a:ext cx="179" cy="43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" name="Group 106"/>
            <p:cNvGrpSpPr>
              <a:grpSpLocks/>
            </p:cNvGrpSpPr>
            <p:nvPr/>
          </p:nvGrpSpPr>
          <p:grpSpPr bwMode="auto">
            <a:xfrm>
              <a:off x="4884738" y="4492625"/>
              <a:ext cx="1028700" cy="558800"/>
              <a:chOff x="3774" y="1248"/>
              <a:chExt cx="797" cy="433"/>
            </a:xfrm>
          </p:grpSpPr>
          <p:sp>
            <p:nvSpPr>
              <p:cNvPr id="79889" name="AutoShape 107"/>
              <p:cNvSpPr>
                <a:spLocks noChangeArrowheads="1"/>
              </p:cNvSpPr>
              <p:nvPr/>
            </p:nvSpPr>
            <p:spPr bwMode="auto">
              <a:xfrm>
                <a:off x="3774" y="1378"/>
                <a:ext cx="136" cy="233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0" name="Oval 108"/>
              <p:cNvSpPr>
                <a:spLocks noChangeArrowheads="1"/>
              </p:cNvSpPr>
              <p:nvPr/>
            </p:nvSpPr>
            <p:spPr bwMode="auto">
              <a:xfrm>
                <a:off x="3820" y="1257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1" name="Oval 109"/>
              <p:cNvSpPr>
                <a:spLocks noChangeArrowheads="1"/>
              </p:cNvSpPr>
              <p:nvPr/>
            </p:nvSpPr>
            <p:spPr bwMode="auto">
              <a:xfrm>
                <a:off x="3841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2" name="AutoShape 110"/>
              <p:cNvSpPr>
                <a:spLocks noChangeArrowheads="1"/>
              </p:cNvSpPr>
              <p:nvPr/>
            </p:nvSpPr>
            <p:spPr bwMode="auto">
              <a:xfrm>
                <a:off x="3856" y="1598"/>
                <a:ext cx="667" cy="27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3" name="AutoShape 111"/>
              <p:cNvSpPr>
                <a:spLocks noChangeArrowheads="1"/>
              </p:cNvSpPr>
              <p:nvPr/>
            </p:nvSpPr>
            <p:spPr bwMode="auto">
              <a:xfrm>
                <a:off x="4439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4" name="AutoShape 112"/>
              <p:cNvSpPr>
                <a:spLocks noChangeArrowheads="1"/>
              </p:cNvSpPr>
              <p:nvPr/>
            </p:nvSpPr>
            <p:spPr bwMode="auto">
              <a:xfrm>
                <a:off x="3926" y="1274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5" name="AutoShape 113"/>
              <p:cNvSpPr>
                <a:spLocks noChangeArrowheads="1"/>
              </p:cNvSpPr>
              <p:nvPr/>
            </p:nvSpPr>
            <p:spPr bwMode="auto">
              <a:xfrm>
                <a:off x="3924" y="1326"/>
                <a:ext cx="528" cy="10"/>
              </a:xfrm>
              <a:prstGeom prst="roundRect">
                <a:avLst>
                  <a:gd name="adj" fmla="val 124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6" name="AutoShape 114"/>
              <p:cNvSpPr>
                <a:spLocks noChangeArrowheads="1"/>
              </p:cNvSpPr>
              <p:nvPr/>
            </p:nvSpPr>
            <p:spPr bwMode="auto">
              <a:xfrm>
                <a:off x="3837" y="1655"/>
                <a:ext cx="667" cy="26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7" name="AutoShape 115"/>
              <p:cNvSpPr>
                <a:spLocks noChangeArrowheads="1"/>
              </p:cNvSpPr>
              <p:nvPr/>
            </p:nvSpPr>
            <p:spPr bwMode="auto">
              <a:xfrm>
                <a:off x="3849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8" name="AutoShape 116"/>
              <p:cNvSpPr>
                <a:spLocks noChangeArrowheads="1"/>
              </p:cNvSpPr>
              <p:nvPr/>
            </p:nvSpPr>
            <p:spPr bwMode="auto">
              <a:xfrm>
                <a:off x="4409" y="1326"/>
                <a:ext cx="84" cy="331"/>
              </a:xfrm>
              <a:prstGeom prst="cube">
                <a:avLst>
                  <a:gd name="adj" fmla="val 24995"/>
                </a:avLst>
              </a:prstGeom>
              <a:solidFill>
                <a:srgbClr val="E7E6E8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899" name="Oval 117"/>
              <p:cNvSpPr>
                <a:spLocks noChangeArrowheads="1"/>
              </p:cNvSpPr>
              <p:nvPr/>
            </p:nvSpPr>
            <p:spPr bwMode="auto">
              <a:xfrm>
                <a:off x="4501" y="1257"/>
                <a:ext cx="49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0" name="Oval 118"/>
              <p:cNvSpPr>
                <a:spLocks noChangeArrowheads="1"/>
              </p:cNvSpPr>
              <p:nvPr/>
            </p:nvSpPr>
            <p:spPr bwMode="auto">
              <a:xfrm>
                <a:off x="4521" y="1255"/>
                <a:ext cx="50" cy="165"/>
              </a:xfrm>
              <a:prstGeom prst="ellipse">
                <a:avLst/>
              </a:prstGeom>
              <a:solidFill>
                <a:srgbClr val="CFD9D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1" name="Oval 119"/>
              <p:cNvSpPr>
                <a:spLocks noChangeArrowheads="1"/>
              </p:cNvSpPr>
              <p:nvPr/>
            </p:nvSpPr>
            <p:spPr bwMode="auto">
              <a:xfrm>
                <a:off x="4058" y="1291"/>
                <a:ext cx="276" cy="83"/>
              </a:xfrm>
              <a:prstGeom prst="ellipse">
                <a:avLst/>
              </a:prstGeom>
              <a:solidFill>
                <a:srgbClr val="BAB7A4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2" name="Oval 120"/>
              <p:cNvSpPr>
                <a:spLocks noChangeArrowheads="1"/>
              </p:cNvSpPr>
              <p:nvPr/>
            </p:nvSpPr>
            <p:spPr bwMode="auto">
              <a:xfrm>
                <a:off x="4139" y="1274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3" name="AutoShape 121"/>
              <p:cNvSpPr>
                <a:spLocks noChangeArrowheads="1"/>
              </p:cNvSpPr>
              <p:nvPr/>
            </p:nvSpPr>
            <p:spPr bwMode="auto">
              <a:xfrm>
                <a:off x="4106" y="1248"/>
                <a:ext cx="179" cy="42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4" name="Oval 122"/>
              <p:cNvSpPr>
                <a:spLocks noChangeArrowheads="1"/>
              </p:cNvSpPr>
              <p:nvPr/>
            </p:nvSpPr>
            <p:spPr bwMode="auto">
              <a:xfrm>
                <a:off x="4139" y="1356"/>
                <a:ext cx="119" cy="35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79905" name="AutoShape 123"/>
              <p:cNvSpPr>
                <a:spLocks noChangeArrowheads="1"/>
              </p:cNvSpPr>
              <p:nvPr/>
            </p:nvSpPr>
            <p:spPr bwMode="auto">
              <a:xfrm>
                <a:off x="4106" y="1375"/>
                <a:ext cx="179" cy="43"/>
              </a:xfrm>
              <a:prstGeom prst="roundRect">
                <a:avLst>
                  <a:gd name="adj" fmla="val 12495"/>
                </a:avLst>
              </a:prstGeom>
              <a:solidFill>
                <a:schemeClr val="bg1"/>
              </a:solidFill>
              <a:ln w="12700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79885" name="Rectangle 124"/>
            <p:cNvSpPr>
              <a:spLocks noChangeArrowheads="1"/>
            </p:cNvSpPr>
            <p:nvPr/>
          </p:nvSpPr>
          <p:spPr bwMode="auto">
            <a:xfrm>
              <a:off x="3659188" y="5091113"/>
              <a:ext cx="641202" cy="2436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Lathe 1</a:t>
              </a:r>
            </a:p>
          </p:txBody>
        </p:sp>
        <p:sp>
          <p:nvSpPr>
            <p:cNvPr id="79886" name="Rectangle 125"/>
            <p:cNvSpPr>
              <a:spLocks noChangeArrowheads="1"/>
            </p:cNvSpPr>
            <p:nvPr/>
          </p:nvSpPr>
          <p:spPr bwMode="auto">
            <a:xfrm>
              <a:off x="5113338" y="5081588"/>
              <a:ext cx="641202" cy="2436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000">
                  <a:latin typeface="+mj-lt"/>
                </a:rPr>
                <a:t>Lathe 2</a:t>
              </a:r>
            </a:p>
          </p:txBody>
        </p:sp>
        <p:sp>
          <p:nvSpPr>
            <p:cNvPr id="79887" name="Freeform 126"/>
            <p:cNvSpPr>
              <a:spLocks/>
            </p:cNvSpPr>
            <p:nvPr/>
          </p:nvSpPr>
          <p:spPr bwMode="auto">
            <a:xfrm>
              <a:off x="4017963" y="5337175"/>
              <a:ext cx="1544637" cy="260350"/>
            </a:xfrm>
            <a:custGeom>
              <a:avLst/>
              <a:gdLst>
                <a:gd name="T0" fmla="*/ 0 w 1197"/>
                <a:gd name="T1" fmla="*/ 0 h 202"/>
                <a:gd name="T2" fmla="*/ 0 w 1197"/>
                <a:gd name="T3" fmla="*/ 2147483647 h 202"/>
                <a:gd name="T4" fmla="*/ 2147483647 w 1197"/>
                <a:gd name="T5" fmla="*/ 2147483647 h 202"/>
                <a:gd name="T6" fmla="*/ 2147483647 w 1197"/>
                <a:gd name="T7" fmla="*/ 0 h 2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97"/>
                <a:gd name="T13" fmla="*/ 0 h 202"/>
                <a:gd name="T14" fmla="*/ 1197 w 1197"/>
                <a:gd name="T15" fmla="*/ 202 h 2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97" h="202">
                  <a:moveTo>
                    <a:pt x="0" y="0"/>
                  </a:moveTo>
                  <a:lnTo>
                    <a:pt x="0" y="201"/>
                  </a:lnTo>
                  <a:lnTo>
                    <a:pt x="1196" y="201"/>
                  </a:lnTo>
                  <a:lnTo>
                    <a:pt x="1196" y="0"/>
                  </a:lnTo>
                </a:path>
              </a:pathLst>
            </a:custGeom>
            <a:noFill/>
            <a:ln w="38100" cap="rnd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9888" name="Rectangle 127"/>
            <p:cNvSpPr>
              <a:spLocks noChangeArrowheads="1"/>
            </p:cNvSpPr>
            <p:nvPr/>
          </p:nvSpPr>
          <p:spPr bwMode="auto">
            <a:xfrm>
              <a:off x="4163577" y="5349875"/>
              <a:ext cx="1239123" cy="39754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 eaLnBrk="0" hangingPunct="0"/>
              <a:r>
                <a:rPr lang="en-US" sz="1000">
                  <a:latin typeface="+mj-lt"/>
                </a:rPr>
                <a:t>Interchangeable</a:t>
              </a:r>
            </a:p>
            <a:p>
              <a:pPr algn="ctr" eaLnBrk="0" hangingPunct="0"/>
              <a:r>
                <a:rPr lang="en-US" sz="1000">
                  <a:latin typeface="+mj-lt"/>
                </a:rPr>
                <a:t>Machines</a:t>
              </a:r>
            </a:p>
          </p:txBody>
        </p:sp>
      </p:grp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Routings</a:t>
            </a:r>
            <a:endParaRPr lang="en-US" dirty="0"/>
          </a:p>
        </p:txBody>
      </p:sp>
      <p:sp>
        <p:nvSpPr>
          <p:cNvPr id="808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QS-SU-580</a:t>
            </a:r>
          </a:p>
        </p:txBody>
      </p:sp>
      <p:grpSp>
        <p:nvGrpSpPr>
          <p:cNvPr id="2" name="Group 11"/>
          <p:cNvGrpSpPr/>
          <p:nvPr/>
        </p:nvGrpSpPr>
        <p:grpSpPr>
          <a:xfrm>
            <a:off x="1259339" y="1613724"/>
            <a:ext cx="6611937" cy="3878262"/>
            <a:chOff x="1608138" y="2151063"/>
            <a:chExt cx="6611937" cy="3878262"/>
          </a:xfrm>
        </p:grpSpPr>
        <p:sp>
          <p:nvSpPr>
            <p:cNvPr id="278579" name="Rectangle 51"/>
            <p:cNvSpPr>
              <a:spLocks noChangeArrowheads="1"/>
            </p:cNvSpPr>
            <p:nvPr/>
          </p:nvSpPr>
          <p:spPr bwMode="auto">
            <a:xfrm>
              <a:off x="2947988" y="2151063"/>
              <a:ext cx="1916112" cy="998537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278580" name="Rectangle 52"/>
            <p:cNvSpPr>
              <a:spLocks noChangeArrowheads="1"/>
            </p:cNvSpPr>
            <p:nvPr/>
          </p:nvSpPr>
          <p:spPr bwMode="auto">
            <a:xfrm>
              <a:off x="4537075" y="3041650"/>
              <a:ext cx="1914525" cy="998538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0902" name="Text Box 53"/>
            <p:cNvSpPr txBox="1">
              <a:spLocks noChangeArrowheads="1"/>
            </p:cNvSpPr>
            <p:nvPr/>
          </p:nvSpPr>
          <p:spPr bwMode="auto">
            <a:xfrm>
              <a:off x="3087688" y="2209800"/>
              <a:ext cx="1838325" cy="825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+mj-lt"/>
                </a:rPr>
                <a:t>Op 10</a:t>
              </a:r>
            </a:p>
            <a:p>
              <a:pPr algn="ctr"/>
              <a:r>
                <a:rPr lang="en-US" sz="1600">
                  <a:latin typeface="+mj-lt"/>
                </a:rPr>
                <a:t>Assemble Component</a:t>
              </a:r>
            </a:p>
          </p:txBody>
        </p:sp>
        <p:sp>
          <p:nvSpPr>
            <p:cNvPr id="80903" name="Text Box 54"/>
            <p:cNvSpPr txBox="1">
              <a:spLocks noChangeArrowheads="1"/>
            </p:cNvSpPr>
            <p:nvPr/>
          </p:nvSpPr>
          <p:spPr bwMode="auto">
            <a:xfrm>
              <a:off x="4429125" y="3086100"/>
              <a:ext cx="2157413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+mj-lt"/>
                </a:rPr>
                <a:t>Op 20</a:t>
              </a:r>
            </a:p>
            <a:p>
              <a:pPr algn="ctr"/>
              <a:r>
                <a:rPr lang="en-US" sz="1600">
                  <a:latin typeface="+mj-lt"/>
                </a:rPr>
                <a:t>Test Finished Unit</a:t>
              </a:r>
            </a:p>
          </p:txBody>
        </p:sp>
        <p:sp>
          <p:nvSpPr>
            <p:cNvPr id="278601" name="Rectangle 73"/>
            <p:cNvSpPr>
              <a:spLocks noChangeArrowheads="1"/>
            </p:cNvSpPr>
            <p:nvPr/>
          </p:nvSpPr>
          <p:spPr bwMode="auto">
            <a:xfrm>
              <a:off x="6196013" y="3913188"/>
              <a:ext cx="1916112" cy="998537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0905" name="Text Box 75"/>
            <p:cNvSpPr txBox="1">
              <a:spLocks noChangeArrowheads="1"/>
            </p:cNvSpPr>
            <p:nvPr/>
          </p:nvSpPr>
          <p:spPr bwMode="auto">
            <a:xfrm>
              <a:off x="6061075" y="3971925"/>
              <a:ext cx="2159000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>
                  <a:latin typeface="+mj-lt"/>
                </a:rPr>
                <a:t>Op 30</a:t>
              </a:r>
            </a:p>
            <a:p>
              <a:pPr algn="ctr"/>
              <a:r>
                <a:rPr lang="en-US" sz="1600">
                  <a:latin typeface="+mj-lt"/>
                </a:rPr>
                <a:t>Pack For Shipping</a:t>
              </a:r>
            </a:p>
          </p:txBody>
        </p:sp>
        <p:pic>
          <p:nvPicPr>
            <p:cNvPr id="80906" name="Picture 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08138" y="3903663"/>
              <a:ext cx="1438275" cy="21256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Shop Calendar</a:t>
            </a:r>
            <a:endParaRPr lang="en-US" dirty="0"/>
          </a:p>
        </p:txBody>
      </p:sp>
      <p:sp>
        <p:nvSpPr>
          <p:cNvPr id="819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QS-SU-590</a:t>
            </a:r>
          </a:p>
        </p:txBody>
      </p:sp>
      <p:pic>
        <p:nvPicPr>
          <p:cNvPr id="81924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225" y="1367563"/>
            <a:ext cx="706596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Departments</a:t>
            </a:r>
            <a:endParaRPr lang="en-US" dirty="0"/>
          </a:p>
        </p:txBody>
      </p:sp>
      <p:sp>
        <p:nvSpPr>
          <p:cNvPr id="829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QS-SU-600</a:t>
            </a:r>
          </a:p>
        </p:txBody>
      </p:sp>
      <p:pic>
        <p:nvPicPr>
          <p:cNvPr id="82948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888" y="1138473"/>
            <a:ext cx="7132637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Define Work Centers/Machines</a:t>
            </a:r>
            <a:endParaRPr lang="en-US" dirty="0"/>
          </a:p>
        </p:txBody>
      </p:sp>
      <p:sp>
        <p:nvSpPr>
          <p:cNvPr id="839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QS-SU-610</a:t>
            </a:r>
          </a:p>
        </p:txBody>
      </p:sp>
      <p:pic>
        <p:nvPicPr>
          <p:cNvPr id="83972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338" y="1392846"/>
            <a:ext cx="7551737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3" name="Rectangle 10"/>
          <p:cNvSpPr>
            <a:spLocks noChangeArrowheads="1"/>
          </p:cNvSpPr>
          <p:nvPr/>
        </p:nvSpPr>
        <p:spPr bwMode="auto">
          <a:xfrm>
            <a:off x="4006850" y="4345596"/>
            <a:ext cx="2120900" cy="10556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Routing Op 10</a:t>
            </a:r>
            <a:endParaRPr lang="en-US" dirty="0"/>
          </a:p>
        </p:txBody>
      </p:sp>
      <p:sp>
        <p:nvSpPr>
          <p:cNvPr id="849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QS-SU-620</a:t>
            </a:r>
          </a:p>
        </p:txBody>
      </p:sp>
      <p:pic>
        <p:nvPicPr>
          <p:cNvPr id="84995" name="Picture 11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928041"/>
            <a:ext cx="7142163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Rectangle 12"/>
          <p:cNvSpPr>
            <a:spLocks noChangeArrowheads="1"/>
          </p:cNvSpPr>
          <p:nvPr/>
        </p:nvSpPr>
        <p:spPr bwMode="auto">
          <a:xfrm>
            <a:off x="1941513" y="2536179"/>
            <a:ext cx="1009650" cy="2730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84998" name="Rectangle 13"/>
          <p:cNvSpPr>
            <a:spLocks noChangeArrowheads="1"/>
          </p:cNvSpPr>
          <p:nvPr/>
        </p:nvSpPr>
        <p:spPr bwMode="auto">
          <a:xfrm>
            <a:off x="2252663" y="4609454"/>
            <a:ext cx="2168525" cy="49053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Routing Op 20</a:t>
            </a:r>
            <a:endParaRPr lang="en-US" dirty="0"/>
          </a:p>
        </p:txBody>
      </p:sp>
      <p:sp>
        <p:nvSpPr>
          <p:cNvPr id="860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QS-SU-630</a:t>
            </a:r>
          </a:p>
        </p:txBody>
      </p:sp>
      <p:pic>
        <p:nvPicPr>
          <p:cNvPr id="86020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075" y="971296"/>
            <a:ext cx="7180263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Results in Routing Inquiry</a:t>
            </a:r>
            <a:endParaRPr lang="en-US" dirty="0"/>
          </a:p>
        </p:txBody>
      </p:sp>
      <p:sp>
        <p:nvSpPr>
          <p:cNvPr id="870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QS-SU-640</a:t>
            </a:r>
          </a:p>
        </p:txBody>
      </p:sp>
      <p:pic>
        <p:nvPicPr>
          <p:cNvPr id="87044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5438" y="1837483"/>
            <a:ext cx="5953125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890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QS-SU-660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099094" y="1276350"/>
            <a:ext cx="3610464" cy="4183747"/>
            <a:chOff x="3127375" y="1276350"/>
            <a:chExt cx="3610464" cy="4183747"/>
          </a:xfrm>
        </p:grpSpPr>
        <p:sp>
          <p:nvSpPr>
            <p:cNvPr id="380931" name="Rectangle 3"/>
            <p:cNvSpPr>
              <a:spLocks noChangeArrowheads="1"/>
            </p:cNvSpPr>
            <p:nvPr/>
          </p:nvSpPr>
          <p:spPr bwMode="auto">
            <a:xfrm>
              <a:off x="3321050" y="1503363"/>
              <a:ext cx="2487613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89093" name="Rectangle 4"/>
            <p:cNvSpPr>
              <a:spLocks noChangeArrowheads="1"/>
            </p:cNvSpPr>
            <p:nvPr/>
          </p:nvSpPr>
          <p:spPr bwMode="auto">
            <a:xfrm>
              <a:off x="3348038" y="1600200"/>
              <a:ext cx="2451100" cy="33406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400" b="1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89094" name="Text Box 5"/>
            <p:cNvSpPr txBox="1">
              <a:spLocks noChangeArrowheads="1"/>
            </p:cNvSpPr>
            <p:nvPr/>
          </p:nvSpPr>
          <p:spPr bwMode="auto">
            <a:xfrm>
              <a:off x="3479800" y="3321050"/>
              <a:ext cx="3258039" cy="213904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Shop calendar</a:t>
              </a:r>
              <a:r>
                <a:rPr lang="en-US" sz="1400" dirty="0">
                  <a:latin typeface="+mj-lt"/>
                </a:rPr>
                <a:t/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Calendar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i="1" dirty="0">
                  <a:latin typeface="+mj-lt"/>
                </a:rPr>
                <a:t> </a:t>
              </a:r>
              <a:r>
                <a:rPr lang="en-US" sz="1400" b="1" i="1" dirty="0">
                  <a:latin typeface="+mj-lt"/>
                </a:rPr>
                <a:t>Departments</a:t>
              </a:r>
              <a:r>
                <a:rPr lang="en-US" sz="1400" i="1" dirty="0">
                  <a:latin typeface="+mj-lt"/>
                </a:rPr>
                <a:t> </a:t>
              </a:r>
              <a:br>
                <a:rPr lang="en-US" sz="1400" i="1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Department Maintenance</a:t>
              </a: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Work Center</a:t>
              </a:r>
              <a:r>
                <a:rPr lang="en-US" sz="1400" dirty="0">
                  <a:latin typeface="+mj-lt"/>
                </a:rPr>
                <a:t> 	</a:t>
              </a:r>
              <a:br>
                <a:rPr lang="en-US" sz="1400" dirty="0">
                  <a:latin typeface="+mj-lt"/>
                </a:rPr>
              </a:br>
              <a:r>
                <a:rPr lang="en-US" sz="1400" i="1" dirty="0">
                  <a:latin typeface="+mj-lt"/>
                </a:rPr>
                <a:t>	Work Center </a:t>
              </a:r>
              <a:r>
                <a:rPr lang="en-US" sz="1400" i="1" dirty="0" smtClean="0">
                  <a:latin typeface="+mj-lt"/>
                </a:rPr>
                <a:t>Maintenance</a:t>
              </a:r>
              <a:endParaRPr lang="en-US" sz="1400" i="1" dirty="0">
                <a:latin typeface="+mj-lt"/>
              </a:endParaRPr>
            </a:p>
            <a:p>
              <a:pPr eaLnBrk="0" hangingPunct="0">
                <a:spcBef>
                  <a:spcPct val="50000"/>
                </a:spcBef>
                <a:buFontTx/>
                <a:buChar char="•"/>
                <a:tabLst>
                  <a:tab pos="119063" algn="l"/>
                </a:tabLst>
              </a:pPr>
              <a:r>
                <a:rPr lang="en-US" sz="1400" dirty="0">
                  <a:latin typeface="+mj-lt"/>
                </a:rPr>
                <a:t> </a:t>
              </a:r>
              <a:r>
                <a:rPr lang="en-US" sz="1400" b="1" dirty="0">
                  <a:latin typeface="+mj-lt"/>
                </a:rPr>
                <a:t>Routings</a:t>
              </a:r>
              <a:r>
                <a:rPr lang="en-US" sz="1400" dirty="0">
                  <a:latin typeface="+mj-lt"/>
                </a:rPr>
                <a:t> </a:t>
              </a:r>
              <a:r>
                <a:rPr lang="en-US" sz="1400" i="1" dirty="0">
                  <a:latin typeface="+mj-lt"/>
                </a:rPr>
                <a:t>	</a:t>
              </a:r>
              <a:r>
                <a:rPr lang="en-US" sz="1400" i="1" dirty="0" smtClean="0">
                  <a:latin typeface="+mj-lt"/>
                </a:rPr>
                <a:t/>
              </a:r>
              <a:br>
                <a:rPr lang="en-US" sz="1400" i="1" dirty="0" smtClean="0">
                  <a:latin typeface="+mj-lt"/>
                </a:rPr>
              </a:br>
              <a:r>
                <a:rPr lang="en-US" sz="1400" i="1" dirty="0" smtClean="0">
                  <a:latin typeface="+mj-lt"/>
                </a:rPr>
                <a:t>   Routing </a:t>
              </a:r>
              <a:r>
                <a:rPr lang="en-US" sz="1400" i="1" dirty="0">
                  <a:latin typeface="+mj-lt"/>
                </a:rPr>
                <a:t>Maintenance</a:t>
              </a:r>
            </a:p>
          </p:txBody>
        </p:sp>
        <p:sp>
          <p:nvSpPr>
            <p:cNvPr id="89095" name="Oval 7"/>
            <p:cNvSpPr>
              <a:spLocks noChangeArrowheads="1"/>
            </p:cNvSpPr>
            <p:nvPr/>
          </p:nvSpPr>
          <p:spPr bwMode="auto">
            <a:xfrm>
              <a:off x="3127375" y="1276350"/>
              <a:ext cx="477838" cy="477838"/>
            </a:xfrm>
            <a:prstGeom prst="ellipse">
              <a:avLst/>
            </a:prstGeom>
            <a:solidFill>
              <a:srgbClr val="A8AD87"/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  <p:pic>
          <p:nvPicPr>
            <p:cNvPr id="89096" name="Picture 9" descr="BD05161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24313" y="1965325"/>
              <a:ext cx="1119187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4</a:t>
            </a:r>
            <a:endParaRPr lang="en-US" dirty="0"/>
          </a:p>
        </p:txBody>
      </p:sp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QS-SU-670</a:t>
            </a:r>
          </a:p>
        </p:txBody>
      </p:sp>
      <p:pic>
        <p:nvPicPr>
          <p:cNvPr id="90116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Relation</a:t>
            </a:r>
            <a:endParaRPr lang="en-US" dirty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QS-SU-055</a:t>
            </a:r>
          </a:p>
        </p:txBody>
      </p:sp>
      <p:pic>
        <p:nvPicPr>
          <p:cNvPr id="8196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713" y="996186"/>
            <a:ext cx="8408987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QAD Enterprise Applications Enterprise Edition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Cost Calculations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5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Cost Calculations</a:t>
            </a:r>
            <a:endParaRPr lang="en-US" dirty="0"/>
          </a:p>
        </p:txBody>
      </p:sp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QS-SU-690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184150" y="1290089"/>
            <a:ext cx="8616950" cy="4327525"/>
            <a:chOff x="184150" y="1695450"/>
            <a:chExt cx="8616950" cy="4327525"/>
          </a:xfrm>
        </p:grpSpPr>
        <p:sp>
          <p:nvSpPr>
            <p:cNvPr id="393219" name="Rectangle 3"/>
            <p:cNvSpPr>
              <a:spLocks noChangeArrowheads="1"/>
            </p:cNvSpPr>
            <p:nvPr/>
          </p:nvSpPr>
          <p:spPr bwMode="auto">
            <a:xfrm>
              <a:off x="431800" y="1922463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93220" name="Rectangle 4"/>
            <p:cNvSpPr>
              <a:spLocks noChangeArrowheads="1"/>
            </p:cNvSpPr>
            <p:nvPr/>
          </p:nvSpPr>
          <p:spPr bwMode="auto">
            <a:xfrm>
              <a:off x="3378200" y="1922463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393221" name="Rectangle 5"/>
            <p:cNvSpPr>
              <a:spLocks noChangeArrowheads="1"/>
            </p:cNvSpPr>
            <p:nvPr/>
          </p:nvSpPr>
          <p:spPr bwMode="auto">
            <a:xfrm>
              <a:off x="6305550" y="1922463"/>
              <a:ext cx="2495550" cy="17335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2167" name="Rectangle 23"/>
            <p:cNvSpPr>
              <a:spLocks noChangeArrowheads="1"/>
            </p:cNvSpPr>
            <p:nvPr/>
          </p:nvSpPr>
          <p:spPr bwMode="auto">
            <a:xfrm>
              <a:off x="3367384" y="2019300"/>
              <a:ext cx="256480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 dirty="0">
                  <a:solidFill>
                    <a:srgbClr val="003366"/>
                  </a:solidFill>
                  <a:latin typeface="+mj-lt"/>
                </a:rPr>
                <a:t>Company Finance</a:t>
              </a:r>
            </a:p>
          </p:txBody>
        </p:sp>
        <p:sp>
          <p:nvSpPr>
            <p:cNvPr id="92168" name="Rectangle 24"/>
            <p:cNvSpPr>
              <a:spLocks noChangeArrowheads="1"/>
            </p:cNvSpPr>
            <p:nvPr/>
          </p:nvSpPr>
          <p:spPr bwMode="auto">
            <a:xfrm>
              <a:off x="623888" y="1943100"/>
              <a:ext cx="2235200" cy="734176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Domain, Entity, Site, Locations</a:t>
              </a:r>
            </a:p>
          </p:txBody>
        </p:sp>
        <p:pic>
          <p:nvPicPr>
            <p:cNvPr id="92169" name="Picture 25" descr="BS01045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41788" y="2468563"/>
              <a:ext cx="1079500" cy="106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170" name="Rectangle 26"/>
            <p:cNvSpPr>
              <a:spLocks noChangeArrowheads="1"/>
            </p:cNvSpPr>
            <p:nvPr/>
          </p:nvSpPr>
          <p:spPr bwMode="auto">
            <a:xfrm>
              <a:off x="6350070" y="2019300"/>
              <a:ext cx="2447787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Product Definition</a:t>
              </a:r>
            </a:p>
          </p:txBody>
        </p:sp>
        <p:sp>
          <p:nvSpPr>
            <p:cNvPr id="92171" name="AutoShape 27"/>
            <p:cNvSpPr>
              <a:spLocks noChangeArrowheads="1"/>
            </p:cNvSpPr>
            <p:nvPr/>
          </p:nvSpPr>
          <p:spPr bwMode="auto">
            <a:xfrm>
              <a:off x="2787650" y="2413000"/>
              <a:ext cx="693738" cy="91916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172" name="AutoShape 28"/>
            <p:cNvSpPr>
              <a:spLocks noChangeArrowheads="1"/>
            </p:cNvSpPr>
            <p:nvPr/>
          </p:nvSpPr>
          <p:spPr bwMode="auto">
            <a:xfrm>
              <a:off x="5738813" y="2413000"/>
              <a:ext cx="693737" cy="919163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2173" name="Group 29"/>
            <p:cNvGrpSpPr>
              <a:grpSpLocks/>
            </p:cNvGrpSpPr>
            <p:nvPr/>
          </p:nvGrpSpPr>
          <p:grpSpPr bwMode="auto">
            <a:xfrm>
              <a:off x="688975" y="2617788"/>
              <a:ext cx="2117725" cy="863600"/>
              <a:chOff x="673" y="1182"/>
              <a:chExt cx="1810" cy="739"/>
            </a:xfrm>
          </p:grpSpPr>
          <p:sp>
            <p:nvSpPr>
              <p:cNvPr id="92198" name="Freeform 30"/>
              <p:cNvSpPr>
                <a:spLocks/>
              </p:cNvSpPr>
              <p:nvPr/>
            </p:nvSpPr>
            <p:spPr bwMode="auto">
              <a:xfrm>
                <a:off x="1779" y="1572"/>
                <a:ext cx="704" cy="339"/>
              </a:xfrm>
              <a:custGeom>
                <a:avLst/>
                <a:gdLst>
                  <a:gd name="T0" fmla="*/ 0 w 704"/>
                  <a:gd name="T1" fmla="*/ 338 h 339"/>
                  <a:gd name="T2" fmla="*/ 136 w 704"/>
                  <a:gd name="T3" fmla="*/ 31 h 339"/>
                  <a:gd name="T4" fmla="*/ 703 w 704"/>
                  <a:gd name="T5" fmla="*/ 0 h 339"/>
                  <a:gd name="T6" fmla="*/ 703 w 704"/>
                  <a:gd name="T7" fmla="*/ 134 h 339"/>
                  <a:gd name="T8" fmla="*/ 112 w 704"/>
                  <a:gd name="T9" fmla="*/ 338 h 339"/>
                  <a:gd name="T10" fmla="*/ 0 w 704"/>
                  <a:gd name="T11" fmla="*/ 338 h 3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04"/>
                  <a:gd name="T19" fmla="*/ 0 h 339"/>
                  <a:gd name="T20" fmla="*/ 704 w 704"/>
                  <a:gd name="T21" fmla="*/ 339 h 3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04" h="339">
                    <a:moveTo>
                      <a:pt x="0" y="338"/>
                    </a:moveTo>
                    <a:lnTo>
                      <a:pt x="136" y="31"/>
                    </a:lnTo>
                    <a:lnTo>
                      <a:pt x="703" y="0"/>
                    </a:lnTo>
                    <a:lnTo>
                      <a:pt x="703" y="134"/>
                    </a:lnTo>
                    <a:lnTo>
                      <a:pt x="112" y="338"/>
                    </a:lnTo>
                    <a:lnTo>
                      <a:pt x="0" y="338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9" name="AutoShape 31"/>
              <p:cNvSpPr>
                <a:spLocks noChangeArrowheads="1"/>
              </p:cNvSpPr>
              <p:nvPr/>
            </p:nvSpPr>
            <p:spPr bwMode="auto">
              <a:xfrm>
                <a:off x="673" y="1620"/>
                <a:ext cx="465" cy="221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0" name="AutoShape 32"/>
              <p:cNvSpPr>
                <a:spLocks noChangeArrowheads="1"/>
              </p:cNvSpPr>
              <p:nvPr/>
            </p:nvSpPr>
            <p:spPr bwMode="auto">
              <a:xfrm>
                <a:off x="1045" y="1439"/>
                <a:ext cx="971" cy="479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1" name="AutoShape 33"/>
              <p:cNvSpPr>
                <a:spLocks noChangeArrowheads="1"/>
              </p:cNvSpPr>
              <p:nvPr/>
            </p:nvSpPr>
            <p:spPr bwMode="auto">
              <a:xfrm>
                <a:off x="1623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2" name="AutoShape 34"/>
              <p:cNvSpPr>
                <a:spLocks noChangeArrowheads="1"/>
              </p:cNvSpPr>
              <p:nvPr/>
            </p:nvSpPr>
            <p:spPr bwMode="auto">
              <a:xfrm>
                <a:off x="1419" y="1621"/>
                <a:ext cx="135" cy="5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3" name="Rectangle 35"/>
              <p:cNvSpPr>
                <a:spLocks noChangeArrowheads="1"/>
              </p:cNvSpPr>
              <p:nvPr/>
            </p:nvSpPr>
            <p:spPr bwMode="auto">
              <a:xfrm>
                <a:off x="1155" y="1768"/>
                <a:ext cx="230" cy="14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4" name="Rectangle 36"/>
              <p:cNvSpPr>
                <a:spLocks noChangeArrowheads="1"/>
              </p:cNvSpPr>
              <p:nvPr/>
            </p:nvSpPr>
            <p:spPr bwMode="auto">
              <a:xfrm>
                <a:off x="1556" y="1771"/>
                <a:ext cx="230" cy="146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5" name="AutoShape 37"/>
              <p:cNvSpPr>
                <a:spLocks noChangeArrowheads="1"/>
              </p:cNvSpPr>
              <p:nvPr/>
            </p:nvSpPr>
            <p:spPr bwMode="auto">
              <a:xfrm>
                <a:off x="1200" y="1627"/>
                <a:ext cx="133" cy="4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6" name="Rectangle 38"/>
              <p:cNvSpPr>
                <a:spLocks noChangeArrowheads="1"/>
              </p:cNvSpPr>
              <p:nvPr/>
            </p:nvSpPr>
            <p:spPr bwMode="auto">
              <a:xfrm>
                <a:off x="764" y="1741"/>
                <a:ext cx="75" cy="100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7" name="AutoShape 39" descr="Horizontal brick"/>
              <p:cNvSpPr>
                <a:spLocks noChangeArrowheads="1"/>
              </p:cNvSpPr>
              <p:nvPr/>
            </p:nvSpPr>
            <p:spPr bwMode="auto">
              <a:xfrm>
                <a:off x="903" y="1182"/>
                <a:ext cx="80" cy="47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8" name="AutoShape 40"/>
              <p:cNvSpPr>
                <a:spLocks noChangeArrowheads="1"/>
              </p:cNvSpPr>
              <p:nvPr/>
            </p:nvSpPr>
            <p:spPr bwMode="auto">
              <a:xfrm>
                <a:off x="1377" y="1415"/>
                <a:ext cx="165" cy="94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09" name="AutoShape 41"/>
              <p:cNvSpPr>
                <a:spLocks noChangeArrowheads="1"/>
              </p:cNvSpPr>
              <p:nvPr/>
            </p:nvSpPr>
            <p:spPr bwMode="auto">
              <a:xfrm>
                <a:off x="1694" y="1368"/>
                <a:ext cx="40" cy="11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210" name="Freeform 42"/>
              <p:cNvSpPr>
                <a:spLocks/>
              </p:cNvSpPr>
              <p:nvPr/>
            </p:nvSpPr>
            <p:spPr bwMode="auto">
              <a:xfrm>
                <a:off x="1899" y="1436"/>
                <a:ext cx="121" cy="485"/>
              </a:xfrm>
              <a:custGeom>
                <a:avLst/>
                <a:gdLst>
                  <a:gd name="T0" fmla="*/ 0 w 121"/>
                  <a:gd name="T1" fmla="*/ 484 h 485"/>
                  <a:gd name="T2" fmla="*/ 0 w 121"/>
                  <a:gd name="T3" fmla="*/ 120 h 485"/>
                  <a:gd name="T4" fmla="*/ 120 w 121"/>
                  <a:gd name="T5" fmla="*/ 0 h 485"/>
                  <a:gd name="T6" fmla="*/ 120 w 121"/>
                  <a:gd name="T7" fmla="*/ 368 h 485"/>
                  <a:gd name="T8" fmla="*/ 0 w 121"/>
                  <a:gd name="T9" fmla="*/ 484 h 4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"/>
                  <a:gd name="T16" fmla="*/ 0 h 485"/>
                  <a:gd name="T17" fmla="*/ 121 w 121"/>
                  <a:gd name="T18" fmla="*/ 485 h 4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" h="485">
                    <a:moveTo>
                      <a:pt x="0" y="484"/>
                    </a:moveTo>
                    <a:lnTo>
                      <a:pt x="0" y="120"/>
                    </a:lnTo>
                    <a:lnTo>
                      <a:pt x="120" y="0"/>
                    </a:lnTo>
                    <a:lnTo>
                      <a:pt x="120" y="368"/>
                    </a:lnTo>
                    <a:lnTo>
                      <a:pt x="0" y="484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92174" name="Group 43"/>
            <p:cNvGrpSpPr>
              <a:grpSpLocks/>
            </p:cNvGrpSpPr>
            <p:nvPr/>
          </p:nvGrpSpPr>
          <p:grpSpPr bwMode="auto">
            <a:xfrm>
              <a:off x="184150" y="1695450"/>
              <a:ext cx="477838" cy="477838"/>
              <a:chOff x="0" y="351"/>
              <a:chExt cx="401" cy="401"/>
            </a:xfrm>
          </p:grpSpPr>
          <p:sp>
            <p:nvSpPr>
              <p:cNvPr id="92196" name="Oval 44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7" name="Text Box 45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1</a:t>
                </a:r>
              </a:p>
            </p:txBody>
          </p:sp>
        </p:grpSp>
        <p:grpSp>
          <p:nvGrpSpPr>
            <p:cNvPr id="92175" name="Group 46"/>
            <p:cNvGrpSpPr>
              <a:grpSpLocks/>
            </p:cNvGrpSpPr>
            <p:nvPr/>
          </p:nvGrpSpPr>
          <p:grpSpPr bwMode="auto">
            <a:xfrm>
              <a:off x="3098800" y="1695450"/>
              <a:ext cx="477838" cy="477838"/>
              <a:chOff x="0" y="351"/>
              <a:chExt cx="401" cy="401"/>
            </a:xfrm>
          </p:grpSpPr>
          <p:sp>
            <p:nvSpPr>
              <p:cNvPr id="92194" name="Oval 47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5" name="Text Box 48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2</a:t>
                </a:r>
              </a:p>
            </p:txBody>
          </p:sp>
        </p:grpSp>
        <p:grpSp>
          <p:nvGrpSpPr>
            <p:cNvPr id="92176" name="Group 49"/>
            <p:cNvGrpSpPr>
              <a:grpSpLocks/>
            </p:cNvGrpSpPr>
            <p:nvPr/>
          </p:nvGrpSpPr>
          <p:grpSpPr bwMode="auto">
            <a:xfrm>
              <a:off x="6027738" y="1695450"/>
              <a:ext cx="477837" cy="477838"/>
              <a:chOff x="0" y="351"/>
              <a:chExt cx="401" cy="401"/>
            </a:xfrm>
          </p:grpSpPr>
          <p:sp>
            <p:nvSpPr>
              <p:cNvPr id="92192" name="Oval 50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3" name="Text Box 51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3</a:t>
                </a:r>
              </a:p>
            </p:txBody>
          </p:sp>
        </p:grpSp>
        <p:sp>
          <p:nvSpPr>
            <p:cNvPr id="393268" name="Rectangle 52"/>
            <p:cNvSpPr>
              <a:spLocks noChangeArrowheads="1"/>
            </p:cNvSpPr>
            <p:nvPr/>
          </p:nvSpPr>
          <p:spPr bwMode="auto">
            <a:xfrm>
              <a:off x="430213" y="4294188"/>
              <a:ext cx="2487612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2178" name="Rectangle 53"/>
            <p:cNvSpPr>
              <a:spLocks noChangeArrowheads="1"/>
            </p:cNvSpPr>
            <p:nvPr/>
          </p:nvSpPr>
          <p:spPr bwMode="auto">
            <a:xfrm>
              <a:off x="457200" y="4340225"/>
              <a:ext cx="2451100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Manufacturing</a:t>
              </a:r>
            </a:p>
          </p:txBody>
        </p:sp>
        <p:sp>
          <p:nvSpPr>
            <p:cNvPr id="393270" name="Rectangle 54"/>
            <p:cNvSpPr>
              <a:spLocks noChangeArrowheads="1"/>
            </p:cNvSpPr>
            <p:nvPr/>
          </p:nvSpPr>
          <p:spPr bwMode="auto">
            <a:xfrm>
              <a:off x="3367088" y="4294188"/>
              <a:ext cx="2486025" cy="1728787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818F2F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92180" name="Rectangle 55"/>
            <p:cNvSpPr>
              <a:spLocks noChangeArrowheads="1"/>
            </p:cNvSpPr>
            <p:nvPr/>
          </p:nvSpPr>
          <p:spPr bwMode="auto">
            <a:xfrm>
              <a:off x="3434796" y="4340225"/>
              <a:ext cx="2412521" cy="42640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2000">
                  <a:solidFill>
                    <a:srgbClr val="003366"/>
                  </a:solidFill>
                  <a:latin typeface="+mj-lt"/>
                </a:rPr>
                <a:t>Cost Calculations</a:t>
              </a:r>
            </a:p>
          </p:txBody>
        </p:sp>
        <p:sp>
          <p:nvSpPr>
            <p:cNvPr id="92181" name="AutoShape 56"/>
            <p:cNvSpPr>
              <a:spLocks noChangeArrowheads="1"/>
            </p:cNvSpPr>
            <p:nvPr/>
          </p:nvSpPr>
          <p:spPr bwMode="auto">
            <a:xfrm>
              <a:off x="2778125" y="4783138"/>
              <a:ext cx="692150" cy="915987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999F73"/>
            </a:solidFill>
            <a:ln w="38100">
              <a:solidFill>
                <a:srgbClr val="C3C7AD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92182" name="Group 57"/>
            <p:cNvGrpSpPr>
              <a:grpSpLocks/>
            </p:cNvGrpSpPr>
            <p:nvPr/>
          </p:nvGrpSpPr>
          <p:grpSpPr bwMode="auto">
            <a:xfrm>
              <a:off x="3151188" y="4067175"/>
              <a:ext cx="477837" cy="477838"/>
              <a:chOff x="0" y="351"/>
              <a:chExt cx="401" cy="401"/>
            </a:xfrm>
          </p:grpSpPr>
          <p:sp>
            <p:nvSpPr>
              <p:cNvPr id="92190" name="Oval 58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91" name="Text Box 59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5</a:t>
                </a:r>
              </a:p>
            </p:txBody>
          </p:sp>
        </p:grpSp>
        <p:grpSp>
          <p:nvGrpSpPr>
            <p:cNvPr id="92183" name="Group 60"/>
            <p:cNvGrpSpPr>
              <a:grpSpLocks/>
            </p:cNvGrpSpPr>
            <p:nvPr/>
          </p:nvGrpSpPr>
          <p:grpSpPr bwMode="auto">
            <a:xfrm>
              <a:off x="236538" y="4067175"/>
              <a:ext cx="477837" cy="477838"/>
              <a:chOff x="0" y="351"/>
              <a:chExt cx="401" cy="401"/>
            </a:xfrm>
          </p:grpSpPr>
          <p:sp>
            <p:nvSpPr>
              <p:cNvPr id="92188" name="Oval 61"/>
              <p:cNvSpPr>
                <a:spLocks noChangeArrowheads="1"/>
              </p:cNvSpPr>
              <p:nvPr/>
            </p:nvSpPr>
            <p:spPr bwMode="auto">
              <a:xfrm>
                <a:off x="0" y="351"/>
                <a:ext cx="401" cy="401"/>
              </a:xfrm>
              <a:prstGeom prst="ellipse">
                <a:avLst/>
              </a:prstGeom>
              <a:solidFill>
                <a:srgbClr val="A8AD87"/>
              </a:solidFill>
              <a:ln w="38100">
                <a:solidFill>
                  <a:srgbClr val="C3C7AD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92189" name="Text Box 62"/>
              <p:cNvSpPr txBox="1">
                <a:spLocks noChangeArrowheads="1"/>
              </p:cNvSpPr>
              <p:nvPr/>
            </p:nvSpPr>
            <p:spPr bwMode="auto">
              <a:xfrm>
                <a:off x="16" y="418"/>
                <a:ext cx="368" cy="307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en-US" sz="1800">
                    <a:solidFill>
                      <a:schemeClr val="bg1"/>
                    </a:solidFill>
                    <a:latin typeface="+mj-lt"/>
                  </a:rPr>
                  <a:t>4</a:t>
                </a:r>
              </a:p>
            </p:txBody>
          </p:sp>
        </p:grpSp>
        <p:pic>
          <p:nvPicPr>
            <p:cNvPr id="92184" name="Picture 63" descr="j025008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87813" y="4687888"/>
              <a:ext cx="1208087" cy="1311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185" name="Picture 64" descr="BD05161_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3475" y="4756150"/>
              <a:ext cx="1119188" cy="1082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92186" name="AutoShape 65"/>
            <p:cNvCxnSpPr>
              <a:cxnSpLocks noChangeShapeType="1"/>
              <a:stCxn id="393221" idx="3"/>
              <a:endCxn id="393268" idx="1"/>
            </p:cNvCxnSpPr>
            <p:nvPr/>
          </p:nvCxnSpPr>
          <p:spPr bwMode="auto">
            <a:xfrm flipH="1">
              <a:off x="430213" y="2789238"/>
              <a:ext cx="8370887" cy="2370137"/>
            </a:xfrm>
            <a:prstGeom prst="bentConnector5">
              <a:avLst>
                <a:gd name="adj1" fmla="val -2731"/>
                <a:gd name="adj2" fmla="val 50032"/>
                <a:gd name="adj3" fmla="val 102731"/>
              </a:avLst>
            </a:prstGeom>
            <a:noFill/>
            <a:ln w="38100">
              <a:solidFill>
                <a:srgbClr val="999F73"/>
              </a:solidFill>
              <a:miter lim="800000"/>
              <a:headEnd/>
              <a:tailEnd type="triangle" w="med" len="med"/>
            </a:ln>
          </p:spPr>
        </p:cxnSp>
        <p:pic>
          <p:nvPicPr>
            <p:cNvPr id="92187" name="Picture 76" descr="6809235 Medical Ultrasound in Use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145338" y="2351088"/>
              <a:ext cx="858837" cy="1277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Routing Cost Roll Up</a:t>
            </a:r>
          </a:p>
          <a:p>
            <a:pPr eaLnBrk="1" hangingPunct="1"/>
            <a:r>
              <a:rPr lang="en-US" dirty="0" smtClean="0"/>
              <a:t>Product Structure Cost Roll Up</a:t>
            </a:r>
          </a:p>
          <a:p>
            <a:pPr eaLnBrk="1" hangingPunct="1"/>
            <a:r>
              <a:rPr lang="en-US" dirty="0" smtClean="0"/>
              <a:t>Current Cost Set Move to GL Set</a:t>
            </a:r>
          </a:p>
          <a:p>
            <a:pPr eaLnBrk="1" hangingPunct="1"/>
            <a:endParaRPr lang="en-US" dirty="0" smtClean="0"/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  <p:sp>
        <p:nvSpPr>
          <p:cNvPr id="931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QS-SU-700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Explain the information captured by a routing cost roll up</a:t>
            </a:r>
          </a:p>
          <a:p>
            <a:r>
              <a:rPr lang="en-US" dirty="0" smtClean="0"/>
              <a:t>Explain the information captured by a product structure cost roll up</a:t>
            </a:r>
          </a:p>
          <a:p>
            <a:r>
              <a:rPr lang="en-US" dirty="0" smtClean="0"/>
              <a:t>Explain the importance of the Order Quantity field (in Item Planning Maintenance) to the routing cost roll up</a:t>
            </a:r>
          </a:p>
          <a:p>
            <a:r>
              <a:rPr lang="en-US" dirty="0" smtClean="0"/>
              <a:t>Roll up routing and product structure costs</a:t>
            </a:r>
          </a:p>
          <a:p>
            <a:r>
              <a:rPr lang="en-US" dirty="0" smtClean="0"/>
              <a:t>Copy and move current costs to the GL cost set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942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QS-SU-710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Sources of Product Cost Information</a:t>
            </a:r>
            <a:endParaRPr lang="en-US" dirty="0"/>
          </a:p>
        </p:txBody>
      </p:sp>
      <p:sp>
        <p:nvSpPr>
          <p:cNvPr id="952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QS-SU-720</a:t>
            </a:r>
          </a:p>
        </p:txBody>
      </p:sp>
      <p:grpSp>
        <p:nvGrpSpPr>
          <p:cNvPr id="95235" name="Group 41"/>
          <p:cNvGrpSpPr>
            <a:grpSpLocks/>
          </p:cNvGrpSpPr>
          <p:nvPr/>
        </p:nvGrpSpPr>
        <p:grpSpPr bwMode="auto">
          <a:xfrm>
            <a:off x="87313" y="847589"/>
            <a:ext cx="8599487" cy="5421313"/>
            <a:chOff x="55" y="718"/>
            <a:chExt cx="5417" cy="3415"/>
          </a:xfrm>
        </p:grpSpPr>
        <p:sp>
          <p:nvSpPr>
            <p:cNvPr id="95236" name="Rectangle 5"/>
            <p:cNvSpPr>
              <a:spLocks noChangeArrowheads="1"/>
            </p:cNvSpPr>
            <p:nvPr/>
          </p:nvSpPr>
          <p:spPr bwMode="auto">
            <a:xfrm>
              <a:off x="55" y="2813"/>
              <a:ext cx="674" cy="2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5237" name="Rectangle 6"/>
            <p:cNvSpPr>
              <a:spLocks noChangeArrowheads="1"/>
            </p:cNvSpPr>
            <p:nvPr/>
          </p:nvSpPr>
          <p:spPr bwMode="auto">
            <a:xfrm>
              <a:off x="55" y="2813"/>
              <a:ext cx="674" cy="24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6183" name="Rectangle 7"/>
            <p:cNvSpPr>
              <a:spLocks noChangeArrowheads="1"/>
            </p:cNvSpPr>
            <p:nvPr/>
          </p:nvSpPr>
          <p:spPr bwMode="auto">
            <a:xfrm>
              <a:off x="253" y="2106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 Work Center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Rates/Burden</a:t>
              </a:r>
            </a:p>
          </p:txBody>
        </p:sp>
        <p:sp>
          <p:nvSpPr>
            <p:cNvPr id="306184" name="Rectangle 8"/>
            <p:cNvSpPr>
              <a:spLocks noChangeArrowheads="1"/>
            </p:cNvSpPr>
            <p:nvPr/>
          </p:nvSpPr>
          <p:spPr bwMode="auto">
            <a:xfrm>
              <a:off x="252" y="746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Enter Item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Costs</a:t>
              </a:r>
            </a:p>
            <a:p>
              <a:pPr algn="ctr" defTabSz="977900" eaLnBrk="0" hangingPunct="0">
                <a:defRPr/>
              </a:pPr>
              <a:r>
                <a:rPr lang="en-US" sz="1400" dirty="0">
                  <a:latin typeface="+mj-lt"/>
                </a:rPr>
                <a:t>Material, OVH</a:t>
              </a:r>
            </a:p>
          </p:txBody>
        </p:sp>
        <p:sp>
          <p:nvSpPr>
            <p:cNvPr id="306185" name="Rectangle 9"/>
            <p:cNvSpPr>
              <a:spLocks noChangeArrowheads="1"/>
            </p:cNvSpPr>
            <p:nvPr/>
          </p:nvSpPr>
          <p:spPr bwMode="auto">
            <a:xfrm>
              <a:off x="2458" y="1881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Product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Structure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Roll-Up</a:t>
              </a:r>
            </a:p>
          </p:txBody>
        </p:sp>
        <p:sp>
          <p:nvSpPr>
            <p:cNvPr id="306186" name="Rectangle 10"/>
            <p:cNvSpPr>
              <a:spLocks noChangeArrowheads="1"/>
            </p:cNvSpPr>
            <p:nvPr/>
          </p:nvSpPr>
          <p:spPr bwMode="auto">
            <a:xfrm>
              <a:off x="3505" y="1881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Move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Current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Costs to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GL Costs</a:t>
              </a:r>
            </a:p>
          </p:txBody>
        </p:sp>
        <p:sp>
          <p:nvSpPr>
            <p:cNvPr id="306187" name="Rectangle 11"/>
            <p:cNvSpPr>
              <a:spLocks noChangeArrowheads="1"/>
            </p:cNvSpPr>
            <p:nvPr/>
          </p:nvSpPr>
          <p:spPr bwMode="auto">
            <a:xfrm>
              <a:off x="1316" y="2819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Routing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Roll-Up</a:t>
              </a:r>
            </a:p>
          </p:txBody>
        </p:sp>
        <p:sp>
          <p:nvSpPr>
            <p:cNvPr id="306189" name="Rectangle 13"/>
            <p:cNvSpPr>
              <a:spLocks noChangeArrowheads="1"/>
            </p:cNvSpPr>
            <p:nvPr/>
          </p:nvSpPr>
          <p:spPr bwMode="auto">
            <a:xfrm>
              <a:off x="253" y="1429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 Product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Structures</a:t>
              </a:r>
            </a:p>
          </p:txBody>
        </p:sp>
        <p:sp>
          <p:nvSpPr>
            <p:cNvPr id="306193" name="Rectangle 17"/>
            <p:cNvSpPr>
              <a:spLocks noChangeArrowheads="1"/>
            </p:cNvSpPr>
            <p:nvPr/>
          </p:nvSpPr>
          <p:spPr bwMode="auto">
            <a:xfrm>
              <a:off x="4698" y="718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 Roll-Up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Freeze/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Unfreeze</a:t>
              </a:r>
            </a:p>
          </p:txBody>
        </p:sp>
        <p:sp>
          <p:nvSpPr>
            <p:cNvPr id="306194" name="Rectangle 18"/>
            <p:cNvSpPr>
              <a:spLocks noChangeArrowheads="1"/>
            </p:cNvSpPr>
            <p:nvPr/>
          </p:nvSpPr>
          <p:spPr bwMode="auto">
            <a:xfrm>
              <a:off x="4703" y="1882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Sales Order 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Revaluation</a:t>
              </a:r>
            </a:p>
          </p:txBody>
        </p:sp>
        <p:sp>
          <p:nvSpPr>
            <p:cNvPr id="306195" name="Rectangle 19"/>
            <p:cNvSpPr>
              <a:spLocks noChangeArrowheads="1"/>
            </p:cNvSpPr>
            <p:nvPr/>
          </p:nvSpPr>
          <p:spPr bwMode="auto">
            <a:xfrm>
              <a:off x="4702" y="3135"/>
              <a:ext cx="769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Revalue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WIP Material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Cost</a:t>
              </a:r>
            </a:p>
          </p:txBody>
        </p:sp>
        <p:sp>
          <p:nvSpPr>
            <p:cNvPr id="306196" name="Rectangle 20"/>
            <p:cNvSpPr>
              <a:spLocks noChangeArrowheads="1"/>
            </p:cNvSpPr>
            <p:nvPr/>
          </p:nvSpPr>
          <p:spPr bwMode="auto">
            <a:xfrm>
              <a:off x="250" y="2817"/>
              <a:ext cx="770" cy="61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 Routing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Setup/Run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Time</a:t>
              </a:r>
            </a:p>
          </p:txBody>
        </p:sp>
        <p:sp>
          <p:nvSpPr>
            <p:cNvPr id="306197" name="Rectangle 21"/>
            <p:cNvSpPr>
              <a:spLocks noChangeArrowheads="1"/>
            </p:cNvSpPr>
            <p:nvPr/>
          </p:nvSpPr>
          <p:spPr bwMode="auto">
            <a:xfrm>
              <a:off x="253" y="3514"/>
              <a:ext cx="770" cy="61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Enter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Standard</a:t>
              </a:r>
            </a:p>
            <a:p>
              <a:pPr algn="ctr" defTabSz="977900" eaLnBrk="0" hangingPunct="0">
                <a:defRPr/>
              </a:pPr>
              <a:r>
                <a:rPr lang="en-US" sz="1400">
                  <a:latin typeface="+mj-lt"/>
                </a:rPr>
                <a:t>Order Quantity</a:t>
              </a:r>
            </a:p>
          </p:txBody>
        </p:sp>
        <p:cxnSp>
          <p:nvCxnSpPr>
            <p:cNvPr id="95250" name="AutoShape 31"/>
            <p:cNvCxnSpPr>
              <a:cxnSpLocks noChangeShapeType="1"/>
              <a:stCxn id="306186" idx="3"/>
              <a:endCxn id="306194" idx="1"/>
            </p:cNvCxnSpPr>
            <p:nvPr/>
          </p:nvCxnSpPr>
          <p:spPr bwMode="auto">
            <a:xfrm>
              <a:off x="4275" y="2191"/>
              <a:ext cx="428" cy="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1" name="AutoShape 32"/>
            <p:cNvCxnSpPr>
              <a:cxnSpLocks noChangeShapeType="1"/>
              <a:stCxn id="306186" idx="3"/>
              <a:endCxn id="306193" idx="1"/>
            </p:cNvCxnSpPr>
            <p:nvPr/>
          </p:nvCxnSpPr>
          <p:spPr bwMode="auto">
            <a:xfrm flipV="1">
              <a:off x="4275" y="1028"/>
              <a:ext cx="423" cy="1163"/>
            </a:xfrm>
            <a:prstGeom prst="bentConnector3">
              <a:avLst>
                <a:gd name="adj1" fmla="val 4988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2" name="AutoShape 33"/>
            <p:cNvCxnSpPr>
              <a:cxnSpLocks noChangeShapeType="1"/>
              <a:stCxn id="306186" idx="3"/>
              <a:endCxn id="306195" idx="1"/>
            </p:cNvCxnSpPr>
            <p:nvPr/>
          </p:nvCxnSpPr>
          <p:spPr bwMode="auto">
            <a:xfrm>
              <a:off x="4275" y="2191"/>
              <a:ext cx="427" cy="1254"/>
            </a:xfrm>
            <a:prstGeom prst="bentConnector3">
              <a:avLst>
                <a:gd name="adj1" fmla="val 49884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3" name="AutoShape 34"/>
            <p:cNvCxnSpPr>
              <a:cxnSpLocks noChangeShapeType="1"/>
              <a:stCxn id="306185" idx="3"/>
              <a:endCxn id="306186" idx="1"/>
            </p:cNvCxnSpPr>
            <p:nvPr/>
          </p:nvCxnSpPr>
          <p:spPr bwMode="auto">
            <a:xfrm>
              <a:off x="3228" y="2191"/>
              <a:ext cx="27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95254" name="AutoShape 35"/>
            <p:cNvCxnSpPr>
              <a:cxnSpLocks noChangeShapeType="1"/>
              <a:stCxn id="306187" idx="3"/>
              <a:endCxn id="306185" idx="1"/>
            </p:cNvCxnSpPr>
            <p:nvPr/>
          </p:nvCxnSpPr>
          <p:spPr bwMode="auto">
            <a:xfrm flipV="1">
              <a:off x="2085" y="2191"/>
              <a:ext cx="373" cy="938"/>
            </a:xfrm>
            <a:prstGeom prst="bentConnector3">
              <a:avLst>
                <a:gd name="adj1" fmla="val 49866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5" name="AutoShape 36"/>
            <p:cNvCxnSpPr>
              <a:cxnSpLocks noChangeShapeType="1"/>
              <a:stCxn id="306184" idx="3"/>
              <a:endCxn id="306185" idx="1"/>
            </p:cNvCxnSpPr>
            <p:nvPr/>
          </p:nvCxnSpPr>
          <p:spPr bwMode="auto">
            <a:xfrm>
              <a:off x="1022" y="1056"/>
              <a:ext cx="1436" cy="1135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6" name="AutoShape 37"/>
            <p:cNvCxnSpPr>
              <a:cxnSpLocks noChangeShapeType="1"/>
              <a:stCxn id="306189" idx="3"/>
              <a:endCxn id="306185" idx="1"/>
            </p:cNvCxnSpPr>
            <p:nvPr/>
          </p:nvCxnSpPr>
          <p:spPr bwMode="auto">
            <a:xfrm>
              <a:off x="1023" y="1739"/>
              <a:ext cx="1435" cy="452"/>
            </a:xfrm>
            <a:prstGeom prst="bentConnector3">
              <a:avLst>
                <a:gd name="adj1" fmla="val 49963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7" name="AutoShape 38"/>
            <p:cNvCxnSpPr>
              <a:cxnSpLocks noChangeShapeType="1"/>
              <a:stCxn id="306183" idx="3"/>
              <a:endCxn id="306187" idx="1"/>
            </p:cNvCxnSpPr>
            <p:nvPr/>
          </p:nvCxnSpPr>
          <p:spPr bwMode="auto">
            <a:xfrm>
              <a:off x="1023" y="2416"/>
              <a:ext cx="293" cy="713"/>
            </a:xfrm>
            <a:prstGeom prst="bentConnector3">
              <a:avLst>
                <a:gd name="adj1" fmla="val 4982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8" name="AutoShape 39"/>
            <p:cNvCxnSpPr>
              <a:cxnSpLocks noChangeShapeType="1"/>
              <a:stCxn id="306196" idx="3"/>
              <a:endCxn id="306187" idx="1"/>
            </p:cNvCxnSpPr>
            <p:nvPr/>
          </p:nvCxnSpPr>
          <p:spPr bwMode="auto">
            <a:xfrm>
              <a:off x="1020" y="3126"/>
              <a:ext cx="296" cy="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5259" name="AutoShape 40"/>
            <p:cNvCxnSpPr>
              <a:cxnSpLocks noChangeShapeType="1"/>
              <a:stCxn id="306197" idx="3"/>
              <a:endCxn id="306187" idx="1"/>
            </p:cNvCxnSpPr>
            <p:nvPr/>
          </p:nvCxnSpPr>
          <p:spPr bwMode="auto">
            <a:xfrm flipV="1">
              <a:off x="1023" y="3129"/>
              <a:ext cx="293" cy="695"/>
            </a:xfrm>
            <a:prstGeom prst="bentConnector3">
              <a:avLst>
                <a:gd name="adj1" fmla="val 49829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 Cost Roll-Up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QS-SU-740</a:t>
            </a: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4512621" y="2101919"/>
            <a:ext cx="1453245" cy="1202329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01010</a:t>
            </a:r>
          </a:p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Medical Ultrasound</a:t>
            </a:r>
          </a:p>
        </p:txBody>
      </p:sp>
      <p:sp>
        <p:nvSpPr>
          <p:cNvPr id="222225" name="Rectangle 17"/>
          <p:cNvSpPr>
            <a:spLocks noChangeArrowheads="1"/>
          </p:cNvSpPr>
          <p:nvPr/>
        </p:nvSpPr>
        <p:spPr bwMode="auto">
          <a:xfrm>
            <a:off x="1720553" y="4241554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60001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Housing</a:t>
            </a:r>
            <a:endParaRPr lang="en-US" sz="15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$12.70</a:t>
            </a:r>
          </a:p>
        </p:txBody>
      </p:sp>
      <p:sp>
        <p:nvSpPr>
          <p:cNvPr id="222229" name="Rectangle 21"/>
          <p:cNvSpPr>
            <a:spLocks noChangeArrowheads="1"/>
          </p:cNvSpPr>
          <p:nvPr/>
        </p:nvSpPr>
        <p:spPr bwMode="auto">
          <a:xfrm>
            <a:off x="3184880" y="4241554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>
                <a:latin typeface="+mj-lt"/>
              </a:rPr>
              <a:t>60002</a:t>
            </a: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Display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$122</a:t>
            </a:r>
            <a:endParaRPr lang="en-US" sz="1200" dirty="0">
              <a:latin typeface="+mj-lt"/>
            </a:endParaRPr>
          </a:p>
        </p:txBody>
      </p:sp>
      <p:sp>
        <p:nvSpPr>
          <p:cNvPr id="222230" name="Rectangle 22"/>
          <p:cNvSpPr>
            <a:spLocks noChangeArrowheads="1"/>
          </p:cNvSpPr>
          <p:nvPr/>
        </p:nvSpPr>
        <p:spPr bwMode="auto">
          <a:xfrm>
            <a:off x="4649207" y="4241554"/>
            <a:ext cx="1176337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60003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Keyboard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$55</a:t>
            </a:r>
            <a:endParaRPr lang="en-US" sz="1200" dirty="0">
              <a:latin typeface="+mj-lt"/>
            </a:endParaRPr>
          </a:p>
        </p:txBody>
      </p:sp>
      <p:sp>
        <p:nvSpPr>
          <p:cNvPr id="307209" name="Rectangle 1033"/>
          <p:cNvSpPr>
            <a:spLocks noChangeArrowheads="1"/>
          </p:cNvSpPr>
          <p:nvPr/>
        </p:nvSpPr>
        <p:spPr bwMode="auto">
          <a:xfrm>
            <a:off x="6113533" y="4241554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60005</a:t>
            </a:r>
            <a:endParaRPr lang="en-US" sz="16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600" dirty="0" smtClean="0">
                <a:latin typeface="+mj-lt"/>
              </a:rPr>
              <a:t>Battery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$2.35</a:t>
            </a:r>
            <a:endParaRPr lang="en-US" sz="1200" dirty="0">
              <a:latin typeface="+mj-lt"/>
            </a:endParaRPr>
          </a:p>
        </p:txBody>
      </p:sp>
      <p:sp>
        <p:nvSpPr>
          <p:cNvPr id="307210" name="Rectangle 1034"/>
          <p:cNvSpPr>
            <a:spLocks noChangeArrowheads="1"/>
          </p:cNvSpPr>
          <p:nvPr/>
        </p:nvSpPr>
        <p:spPr bwMode="auto">
          <a:xfrm>
            <a:off x="7577858" y="4241562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 dirty="0" smtClean="0">
                <a:latin typeface="+mj-lt"/>
              </a:rPr>
              <a:t>60006</a:t>
            </a:r>
            <a:endParaRPr lang="en-US" sz="1400" dirty="0">
              <a:latin typeface="+mj-lt"/>
            </a:endParaRPr>
          </a:p>
          <a:p>
            <a:pPr algn="ctr" defTabSz="977900" eaLnBrk="0" hangingPunct="0">
              <a:defRPr/>
            </a:pPr>
            <a:r>
              <a:rPr lang="en-US" sz="1400" dirty="0" smtClean="0">
                <a:latin typeface="+mj-lt"/>
              </a:rPr>
              <a:t>Cable</a:t>
            </a:r>
          </a:p>
          <a:p>
            <a:pPr algn="ctr" defTabSz="977900" eaLnBrk="0" hangingPunct="0">
              <a:defRPr/>
            </a:pPr>
            <a:r>
              <a:rPr lang="en-US" sz="1200" dirty="0" smtClean="0">
                <a:latin typeface="+mj-lt"/>
              </a:rPr>
              <a:t>(1 ea) $17.50</a:t>
            </a:r>
            <a:endParaRPr lang="en-US" sz="1200" dirty="0">
              <a:latin typeface="+mj-lt"/>
            </a:endParaRPr>
          </a:p>
        </p:txBody>
      </p:sp>
      <p:pic>
        <p:nvPicPr>
          <p:cNvPr id="25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7845" y="166255"/>
            <a:ext cx="1438275" cy="212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" name="Rectangle 17"/>
          <p:cNvSpPr>
            <a:spLocks noChangeArrowheads="1"/>
          </p:cNvSpPr>
          <p:nvPr/>
        </p:nvSpPr>
        <p:spPr bwMode="auto">
          <a:xfrm>
            <a:off x="256226" y="4253429"/>
            <a:ext cx="1176338" cy="946150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50001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Probe Unit</a:t>
            </a:r>
          </a:p>
          <a:p>
            <a:pPr algn="ctr" defTabSz="977900" eaLnBrk="0" hangingPunct="0">
              <a:defRPr/>
            </a:pPr>
            <a:r>
              <a:rPr lang="en-US" sz="1500" dirty="0" smtClean="0">
                <a:latin typeface="+mj-lt"/>
              </a:rPr>
              <a:t>(</a:t>
            </a:r>
            <a:r>
              <a:rPr lang="en-US" sz="1200" dirty="0" smtClean="0">
                <a:latin typeface="+mj-lt"/>
              </a:rPr>
              <a:t>1 ea) $21.48</a:t>
            </a:r>
            <a:endParaRPr lang="en-US" sz="1200" dirty="0">
              <a:latin typeface="+mj-lt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844395" y="5187704"/>
            <a:ext cx="0" cy="41728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222218" idx="2"/>
            <a:endCxn id="222230" idx="0"/>
          </p:cNvCxnSpPr>
          <p:nvPr/>
        </p:nvCxnSpPr>
        <p:spPr>
          <a:xfrm rot="5400000">
            <a:off x="4769657" y="3771967"/>
            <a:ext cx="937306" cy="186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hape 56"/>
          <p:cNvCxnSpPr/>
          <p:nvPr/>
        </p:nvCxnSpPr>
        <p:spPr>
          <a:xfrm rot="5400000" flipH="1" flipV="1">
            <a:off x="2873397" y="1889806"/>
            <a:ext cx="322746" cy="438075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/>
          <p:nvPr/>
        </p:nvCxnSpPr>
        <p:spPr>
          <a:xfrm>
            <a:off x="5237019" y="3918809"/>
            <a:ext cx="2940884" cy="33462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endCxn id="222225" idx="0"/>
          </p:cNvCxnSpPr>
          <p:nvPr/>
        </p:nvCxnSpPr>
        <p:spPr>
          <a:xfrm>
            <a:off x="2303813" y="3895057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774338" y="39168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681738" y="3926732"/>
            <a:ext cx="4909" cy="34649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8182063" y="3930674"/>
            <a:ext cx="51063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7"/>
          <p:cNvSpPr>
            <a:spLocks noChangeArrowheads="1"/>
          </p:cNvSpPr>
          <p:nvPr/>
        </p:nvSpPr>
        <p:spPr bwMode="auto">
          <a:xfrm>
            <a:off x="1330646" y="1819242"/>
            <a:ext cx="2649765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End </a:t>
            </a:r>
            <a:r>
              <a:rPr lang="en-US" sz="1800" dirty="0" smtClean="0">
                <a:latin typeface="+mj-lt"/>
              </a:rPr>
              <a:t>Item/Parent </a:t>
            </a:r>
            <a:r>
              <a:rPr lang="en-US" sz="1800" dirty="0">
                <a:latin typeface="+mj-lt"/>
              </a:rPr>
              <a:t>Level</a:t>
            </a:r>
            <a:endParaRPr lang="en-US" sz="1600" dirty="0">
              <a:latin typeface="+mj-lt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404307" y="3300253"/>
            <a:ext cx="2493272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 eaLnBrk="0" hangingPunct="0"/>
            <a:r>
              <a:rPr lang="en-US" sz="1800" dirty="0" smtClean="0">
                <a:latin typeface="+mj-lt"/>
              </a:rPr>
              <a:t>Component Levels</a:t>
            </a:r>
            <a:endParaRPr lang="en-US" sz="1800" dirty="0">
              <a:latin typeface="+mj-lt"/>
            </a:endParaRP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6478793" y="2320129"/>
            <a:ext cx="2427700" cy="95410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400" dirty="0">
                <a:latin typeface="+mj-lt"/>
              </a:rPr>
              <a:t>Routing Cost </a:t>
            </a:r>
            <a:r>
              <a:rPr lang="en-US" sz="1400" dirty="0" smtClean="0">
                <a:latin typeface="+mj-lt"/>
              </a:rPr>
              <a:t>Roll-Up </a:t>
            </a:r>
            <a:r>
              <a:rPr lang="en-US" sz="1400" dirty="0">
                <a:latin typeface="+mj-lt"/>
              </a:rPr>
              <a:t>captures </a:t>
            </a:r>
            <a:r>
              <a:rPr lang="en-US" sz="1400" dirty="0" smtClean="0">
                <a:latin typeface="+mj-lt"/>
              </a:rPr>
              <a:t>this-level </a:t>
            </a:r>
            <a:r>
              <a:rPr lang="en-US" sz="1400" dirty="0">
                <a:latin typeface="+mj-lt"/>
              </a:rPr>
              <a:t>manufacturing costs, lead times, and total yield</a:t>
            </a:r>
          </a:p>
        </p:txBody>
      </p:sp>
      <p:sp>
        <p:nvSpPr>
          <p:cNvPr id="32" name="AutoShape 51"/>
          <p:cNvSpPr>
            <a:spLocks/>
          </p:cNvSpPr>
          <p:nvPr/>
        </p:nvSpPr>
        <p:spPr bwMode="auto">
          <a:xfrm>
            <a:off x="5929826" y="2038697"/>
            <a:ext cx="400050" cy="1400175"/>
          </a:xfrm>
          <a:prstGeom prst="rightBrace">
            <a:avLst>
              <a:gd name="adj1" fmla="val 29167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2017435" y="2565408"/>
            <a:ext cx="1689566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dirty="0" smtClean="0">
                <a:latin typeface="+mj-lt"/>
              </a:rPr>
              <a:t>This-Level Costs</a:t>
            </a:r>
            <a:endParaRPr lang="en-US" sz="1600" dirty="0">
              <a:latin typeface="+mj-lt"/>
            </a:endParaRPr>
          </a:p>
        </p:txBody>
      </p:sp>
      <p:sp>
        <p:nvSpPr>
          <p:cNvPr id="35" name="Line 35"/>
          <p:cNvSpPr>
            <a:spLocks noChangeShapeType="1"/>
          </p:cNvSpPr>
          <p:nvPr/>
        </p:nvSpPr>
        <p:spPr bwMode="auto">
          <a:xfrm flipV="1">
            <a:off x="514664" y="3710085"/>
            <a:ext cx="8075612" cy="0"/>
          </a:xfrm>
          <a:prstGeom prst="line">
            <a:avLst/>
          </a:prstGeom>
          <a:noFill/>
          <a:ln w="38100">
            <a:solidFill>
              <a:schemeClr val="hlink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3951134" y="5544135"/>
            <a:ext cx="1949253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dirty="0" smtClean="0">
                <a:latin typeface="+mj-lt"/>
              </a:rPr>
              <a:t>Lower-Level Costs</a:t>
            </a:r>
            <a:endParaRPr lang="en-US" sz="1600" dirty="0">
              <a:latin typeface="+mj-lt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030550"/>
            <a:ext cx="7770813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Standard Order Quantity</a:t>
            </a:r>
            <a:endParaRPr lang="en-US" dirty="0"/>
          </a:p>
        </p:txBody>
      </p:sp>
      <p:sp>
        <p:nvSpPr>
          <p:cNvPr id="1024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QS-SU-790</a:t>
            </a:r>
          </a:p>
        </p:txBody>
      </p:sp>
      <p:sp>
        <p:nvSpPr>
          <p:cNvPr id="102406" name="Rectangle 11"/>
          <p:cNvSpPr>
            <a:spLocks noChangeArrowheads="1"/>
          </p:cNvSpPr>
          <p:nvPr/>
        </p:nvSpPr>
        <p:spPr bwMode="auto">
          <a:xfrm>
            <a:off x="1055688" y="3859481"/>
            <a:ext cx="1546225" cy="29781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Routing Cost Roll-Up Calculations</a:t>
            </a:r>
            <a:endParaRPr lang="en-US" dirty="0"/>
          </a:p>
        </p:txBody>
      </p:sp>
      <p:sp>
        <p:nvSpPr>
          <p:cNvPr id="983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QS-SU-750</a:t>
            </a:r>
          </a:p>
        </p:txBody>
      </p:sp>
      <p:sp>
        <p:nvSpPr>
          <p:cNvPr id="98307" name="Rectangle 5"/>
          <p:cNvSpPr>
            <a:spLocks noChangeArrowheads="1"/>
          </p:cNvSpPr>
          <p:nvPr/>
        </p:nvSpPr>
        <p:spPr bwMode="auto">
          <a:xfrm>
            <a:off x="485775" y="598488"/>
            <a:ext cx="8258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 sz="3200" b="1">
              <a:solidFill>
                <a:srgbClr val="5A87C6"/>
              </a:solidFill>
            </a:endParaRPr>
          </a:p>
        </p:txBody>
      </p:sp>
      <p:grpSp>
        <p:nvGrpSpPr>
          <p:cNvPr id="98309" name="Group 16"/>
          <p:cNvGrpSpPr>
            <a:grpSpLocks/>
          </p:cNvGrpSpPr>
          <p:nvPr/>
        </p:nvGrpSpPr>
        <p:grpSpPr bwMode="auto">
          <a:xfrm>
            <a:off x="785813" y="1353668"/>
            <a:ext cx="7570787" cy="4391025"/>
            <a:chOff x="495" y="1239"/>
            <a:chExt cx="4769" cy="2766"/>
          </a:xfrm>
        </p:grpSpPr>
        <p:pic>
          <p:nvPicPr>
            <p:cNvPr id="98310" name="Picture 11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5" y="1239"/>
              <a:ext cx="4769" cy="2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8311" name="Group 15"/>
            <p:cNvGrpSpPr>
              <a:grpSpLocks/>
            </p:cNvGrpSpPr>
            <p:nvPr/>
          </p:nvGrpSpPr>
          <p:grpSpPr bwMode="auto">
            <a:xfrm>
              <a:off x="588" y="2826"/>
              <a:ext cx="3141" cy="939"/>
              <a:chOff x="588" y="2826"/>
              <a:chExt cx="3141" cy="939"/>
            </a:xfrm>
          </p:grpSpPr>
          <p:sp>
            <p:nvSpPr>
              <p:cNvPr id="98312" name="Rectangle 12"/>
              <p:cNvSpPr>
                <a:spLocks noChangeArrowheads="1"/>
              </p:cNvSpPr>
              <p:nvPr/>
            </p:nvSpPr>
            <p:spPr bwMode="auto">
              <a:xfrm>
                <a:off x="742" y="2826"/>
                <a:ext cx="707" cy="179"/>
              </a:xfrm>
              <a:prstGeom prst="rect">
                <a:avLst/>
              </a:prstGeom>
              <a:noFill/>
              <a:ln w="28575" algn="ctr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98313" name="Rectangle 13"/>
              <p:cNvSpPr>
                <a:spLocks noChangeArrowheads="1"/>
              </p:cNvSpPr>
              <p:nvPr/>
            </p:nvSpPr>
            <p:spPr bwMode="auto">
              <a:xfrm>
                <a:off x="588" y="3569"/>
                <a:ext cx="1128" cy="160"/>
              </a:xfrm>
              <a:prstGeom prst="rect">
                <a:avLst/>
              </a:prstGeom>
              <a:noFill/>
              <a:ln w="28575" algn="ctr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98314" name="Rectangle 14"/>
              <p:cNvSpPr>
                <a:spLocks noChangeArrowheads="1"/>
              </p:cNvSpPr>
              <p:nvPr/>
            </p:nvSpPr>
            <p:spPr bwMode="auto">
              <a:xfrm>
                <a:off x="2476" y="3100"/>
                <a:ext cx="1253" cy="665"/>
              </a:xfrm>
              <a:prstGeom prst="rect">
                <a:avLst/>
              </a:prstGeom>
              <a:noFill/>
              <a:ln w="28575" algn="ctr">
                <a:solidFill>
                  <a:srgbClr val="FF0066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Cost Calculations</a:t>
            </a:r>
            <a:endParaRPr lang="en-US" dirty="0"/>
          </a:p>
        </p:txBody>
      </p:sp>
      <p:sp>
        <p:nvSpPr>
          <p:cNvPr id="993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QS-SU-760</a:t>
            </a:r>
          </a:p>
        </p:txBody>
      </p:sp>
      <p:pic>
        <p:nvPicPr>
          <p:cNvPr id="99331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8213" y="915224"/>
            <a:ext cx="7265987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3" name="Rectangle 10"/>
          <p:cNvSpPr>
            <a:spLocks noChangeArrowheads="1"/>
          </p:cNvSpPr>
          <p:nvPr/>
        </p:nvSpPr>
        <p:spPr bwMode="auto">
          <a:xfrm>
            <a:off x="1639888" y="3459986"/>
            <a:ext cx="1885950" cy="24447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9334" name="Rectangle 11"/>
          <p:cNvSpPr>
            <a:spLocks noChangeArrowheads="1"/>
          </p:cNvSpPr>
          <p:nvPr/>
        </p:nvSpPr>
        <p:spPr bwMode="auto">
          <a:xfrm>
            <a:off x="2168525" y="4599811"/>
            <a:ext cx="2139950" cy="490538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9335" name="Rectangle 12"/>
          <p:cNvSpPr>
            <a:spLocks noChangeArrowheads="1"/>
          </p:cNvSpPr>
          <p:nvPr/>
        </p:nvSpPr>
        <p:spPr bwMode="auto">
          <a:xfrm>
            <a:off x="2111375" y="5779324"/>
            <a:ext cx="1366838" cy="2349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9336" name="Rectangle 13"/>
          <p:cNvSpPr>
            <a:spLocks noChangeArrowheads="1"/>
          </p:cNvSpPr>
          <p:nvPr/>
        </p:nvSpPr>
        <p:spPr bwMode="auto">
          <a:xfrm>
            <a:off x="5241925" y="5317361"/>
            <a:ext cx="2290763" cy="22542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 Cost Roll-Up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QS-SU-770</a:t>
            </a:r>
          </a:p>
        </p:txBody>
      </p:sp>
      <p:grpSp>
        <p:nvGrpSpPr>
          <p:cNvPr id="36" name="Group 35"/>
          <p:cNvGrpSpPr/>
          <p:nvPr/>
        </p:nvGrpSpPr>
        <p:grpSpPr>
          <a:xfrm>
            <a:off x="256227" y="1819243"/>
            <a:ext cx="6275202" cy="3251522"/>
            <a:chOff x="256226" y="1819242"/>
            <a:chExt cx="8650267" cy="3785748"/>
          </a:xfrm>
        </p:grpSpPr>
        <p:sp>
          <p:nvSpPr>
            <p:cNvPr id="28" name="Rectangle 17"/>
            <p:cNvSpPr>
              <a:spLocks noChangeArrowheads="1"/>
            </p:cNvSpPr>
            <p:nvPr/>
          </p:nvSpPr>
          <p:spPr bwMode="auto">
            <a:xfrm>
              <a:off x="256226" y="4253429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50001</a:t>
              </a: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Probe </a:t>
              </a: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(</a:t>
              </a:r>
              <a:r>
                <a:rPr lang="en-US" sz="1050" dirty="0" smtClean="0">
                  <a:latin typeface="+mj-lt"/>
                </a:rPr>
                <a:t>1 ea) $21.48</a:t>
              </a:r>
              <a:endParaRPr lang="en-US" sz="1050" dirty="0">
                <a:latin typeface="+mj-lt"/>
              </a:endParaRPr>
            </a:p>
          </p:txBody>
        </p:sp>
        <p:sp>
          <p:nvSpPr>
            <p:cNvPr id="222218" name="Rectangle 10"/>
            <p:cNvSpPr>
              <a:spLocks noChangeArrowheads="1"/>
            </p:cNvSpPr>
            <p:nvPr/>
          </p:nvSpPr>
          <p:spPr bwMode="auto">
            <a:xfrm>
              <a:off x="4512621" y="2101919"/>
              <a:ext cx="1453245" cy="120232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>
                  <a:latin typeface="+mj-lt"/>
                </a:rPr>
                <a:t>01010</a:t>
              </a:r>
            </a:p>
            <a:p>
              <a:pPr algn="ctr" defTabSz="977900" eaLnBrk="0" hangingPunct="0">
                <a:defRPr/>
              </a:pPr>
              <a:r>
                <a:rPr lang="en-US" sz="1200" dirty="0">
                  <a:latin typeface="+mj-lt"/>
                </a:rPr>
                <a:t>Medical Ultrasound</a:t>
              </a:r>
            </a:p>
          </p:txBody>
        </p:sp>
        <p:sp>
          <p:nvSpPr>
            <p:cNvPr id="222225" name="Rectangle 17"/>
            <p:cNvSpPr>
              <a:spLocks noChangeArrowheads="1"/>
            </p:cNvSpPr>
            <p:nvPr/>
          </p:nvSpPr>
          <p:spPr bwMode="auto">
            <a:xfrm>
              <a:off x="1720553" y="4241554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60001</a:t>
              </a: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Housing</a:t>
              </a:r>
              <a:endParaRPr lang="en-US" sz="12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$12.70</a:t>
              </a:r>
            </a:p>
          </p:txBody>
        </p:sp>
        <p:sp>
          <p:nvSpPr>
            <p:cNvPr id="222229" name="Rectangle 21"/>
            <p:cNvSpPr>
              <a:spLocks noChangeArrowheads="1"/>
            </p:cNvSpPr>
            <p:nvPr/>
          </p:nvSpPr>
          <p:spPr bwMode="auto">
            <a:xfrm>
              <a:off x="3184880" y="4241554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>
                  <a:latin typeface="+mj-lt"/>
                </a:rPr>
                <a:t>60002</a:t>
              </a: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Display</a:t>
              </a: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$122</a:t>
              </a:r>
              <a:endParaRPr lang="en-US" sz="1050" dirty="0">
                <a:latin typeface="+mj-lt"/>
              </a:endParaRPr>
            </a:p>
          </p:txBody>
        </p:sp>
        <p:sp>
          <p:nvSpPr>
            <p:cNvPr id="222230" name="Rectangle 22"/>
            <p:cNvSpPr>
              <a:spLocks noChangeArrowheads="1"/>
            </p:cNvSpPr>
            <p:nvPr/>
          </p:nvSpPr>
          <p:spPr bwMode="auto">
            <a:xfrm>
              <a:off x="4649207" y="4241554"/>
              <a:ext cx="1176337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60003</a:t>
              </a:r>
              <a:endParaRPr lang="en-US" sz="12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Keyboard</a:t>
              </a: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$55</a:t>
              </a:r>
              <a:endParaRPr lang="en-US" sz="1050" dirty="0">
                <a:latin typeface="+mj-lt"/>
              </a:endParaRPr>
            </a:p>
          </p:txBody>
        </p:sp>
        <p:sp>
          <p:nvSpPr>
            <p:cNvPr id="307209" name="Rectangle 1033"/>
            <p:cNvSpPr>
              <a:spLocks noChangeArrowheads="1"/>
            </p:cNvSpPr>
            <p:nvPr/>
          </p:nvSpPr>
          <p:spPr bwMode="auto">
            <a:xfrm>
              <a:off x="6113533" y="4241554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60005</a:t>
              </a:r>
              <a:endParaRPr lang="en-US" sz="12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200" dirty="0" smtClean="0">
                  <a:latin typeface="+mj-lt"/>
                </a:rPr>
                <a:t>Battery</a:t>
              </a: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$2.35</a:t>
              </a:r>
              <a:endParaRPr lang="en-US" sz="1050" dirty="0">
                <a:latin typeface="+mj-lt"/>
              </a:endParaRPr>
            </a:p>
          </p:txBody>
        </p:sp>
        <p:sp>
          <p:nvSpPr>
            <p:cNvPr id="307210" name="Rectangle 1034"/>
            <p:cNvSpPr>
              <a:spLocks noChangeArrowheads="1"/>
            </p:cNvSpPr>
            <p:nvPr/>
          </p:nvSpPr>
          <p:spPr bwMode="auto">
            <a:xfrm>
              <a:off x="7577858" y="4241562"/>
              <a:ext cx="1176338" cy="946150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100" dirty="0" smtClean="0">
                  <a:latin typeface="+mj-lt"/>
                </a:rPr>
                <a:t>60006</a:t>
              </a:r>
              <a:endParaRPr lang="en-US" sz="1100" dirty="0">
                <a:latin typeface="+mj-lt"/>
              </a:endParaRPr>
            </a:p>
            <a:p>
              <a:pPr algn="ctr" defTabSz="977900" eaLnBrk="0" hangingPunct="0">
                <a:defRPr/>
              </a:pPr>
              <a:r>
                <a:rPr lang="en-US" sz="1100" dirty="0" smtClean="0">
                  <a:latin typeface="+mj-lt"/>
                </a:rPr>
                <a:t>Cable</a:t>
              </a:r>
            </a:p>
            <a:p>
              <a:pPr algn="ctr" defTabSz="977900" eaLnBrk="0" hangingPunct="0">
                <a:defRPr/>
              </a:pPr>
              <a:r>
                <a:rPr lang="en-US" sz="1050" dirty="0" smtClean="0">
                  <a:latin typeface="+mj-lt"/>
                </a:rPr>
                <a:t>(1 ea) $17.50</a:t>
              </a:r>
              <a:endParaRPr lang="en-US" sz="1050" dirty="0">
                <a:latin typeface="+mj-lt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844395" y="5187704"/>
              <a:ext cx="0" cy="417286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Elbow Connector 51"/>
            <p:cNvCxnSpPr>
              <a:stCxn id="222218" idx="2"/>
              <a:endCxn id="222230" idx="0"/>
            </p:cNvCxnSpPr>
            <p:nvPr/>
          </p:nvCxnSpPr>
          <p:spPr>
            <a:xfrm rot="5400000">
              <a:off x="4769657" y="3771967"/>
              <a:ext cx="937306" cy="1868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hape 56"/>
            <p:cNvCxnSpPr/>
            <p:nvPr/>
          </p:nvCxnSpPr>
          <p:spPr>
            <a:xfrm rot="5400000" flipH="1" flipV="1">
              <a:off x="2873397" y="1889806"/>
              <a:ext cx="322746" cy="4380751"/>
            </a:xfrm>
            <a:prstGeom prst="bentConnector2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Elbow Connector 59"/>
            <p:cNvCxnSpPr/>
            <p:nvPr/>
          </p:nvCxnSpPr>
          <p:spPr>
            <a:xfrm>
              <a:off x="5237019" y="3918809"/>
              <a:ext cx="2940884" cy="334621"/>
            </a:xfrm>
            <a:prstGeom prst="bentConnector2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endCxn id="222225" idx="0"/>
            </p:cNvCxnSpPr>
            <p:nvPr/>
          </p:nvCxnSpPr>
          <p:spPr>
            <a:xfrm>
              <a:off x="2303813" y="3895057"/>
              <a:ext cx="4909" cy="346497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3774338" y="3916832"/>
              <a:ext cx="4909" cy="346497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>
              <a:off x="6681738" y="3926732"/>
              <a:ext cx="4909" cy="346497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>
              <a:off x="8182063" y="3930674"/>
              <a:ext cx="510639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7"/>
            <p:cNvSpPr>
              <a:spLocks noChangeArrowheads="1"/>
            </p:cNvSpPr>
            <p:nvPr/>
          </p:nvSpPr>
          <p:spPr bwMode="auto">
            <a:xfrm>
              <a:off x="1330646" y="1819242"/>
              <a:ext cx="2098332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400" dirty="0">
                  <a:latin typeface="+mj-lt"/>
                </a:rPr>
                <a:t>End </a:t>
              </a:r>
              <a:r>
                <a:rPr lang="en-US" sz="1400" dirty="0" smtClean="0">
                  <a:latin typeface="+mj-lt"/>
                </a:rPr>
                <a:t>Item/Parent </a:t>
              </a:r>
              <a:r>
                <a:rPr lang="en-US" sz="1400" dirty="0">
                  <a:latin typeface="+mj-lt"/>
                </a:rPr>
                <a:t>Level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0" name="Rectangle 8"/>
            <p:cNvSpPr>
              <a:spLocks noChangeArrowheads="1"/>
            </p:cNvSpPr>
            <p:nvPr/>
          </p:nvSpPr>
          <p:spPr bwMode="auto">
            <a:xfrm>
              <a:off x="404307" y="3300253"/>
              <a:ext cx="2493272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eaLnBrk="0" hangingPunct="0"/>
              <a:r>
                <a:rPr lang="en-US" sz="1400" dirty="0" smtClean="0">
                  <a:latin typeface="+mj-lt"/>
                </a:rPr>
                <a:t>Component Levels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31" name="Text Box 9"/>
            <p:cNvSpPr txBox="1">
              <a:spLocks noChangeArrowheads="1"/>
            </p:cNvSpPr>
            <p:nvPr/>
          </p:nvSpPr>
          <p:spPr bwMode="auto">
            <a:xfrm>
              <a:off x="6478793" y="2320129"/>
              <a:ext cx="2427700" cy="60016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100" dirty="0">
                  <a:latin typeface="+mj-lt"/>
                </a:rPr>
                <a:t>Routing Cost </a:t>
              </a:r>
              <a:r>
                <a:rPr lang="en-US" sz="1100" dirty="0" smtClean="0">
                  <a:latin typeface="+mj-lt"/>
                </a:rPr>
                <a:t>Roll-Up </a:t>
              </a:r>
              <a:r>
                <a:rPr lang="en-US" sz="1100" dirty="0">
                  <a:latin typeface="+mj-lt"/>
                </a:rPr>
                <a:t>captures </a:t>
              </a:r>
              <a:r>
                <a:rPr lang="en-US" sz="1100" dirty="0" smtClean="0">
                  <a:latin typeface="+mj-lt"/>
                </a:rPr>
                <a:t>this-level </a:t>
              </a:r>
              <a:r>
                <a:rPr lang="en-US" sz="1100" dirty="0">
                  <a:latin typeface="+mj-lt"/>
                </a:rPr>
                <a:t>manufacturing costs, lead times, and total yield</a:t>
              </a:r>
            </a:p>
          </p:txBody>
        </p:sp>
        <p:sp>
          <p:nvSpPr>
            <p:cNvPr id="32" name="AutoShape 51"/>
            <p:cNvSpPr>
              <a:spLocks/>
            </p:cNvSpPr>
            <p:nvPr/>
          </p:nvSpPr>
          <p:spPr bwMode="auto">
            <a:xfrm>
              <a:off x="5929826" y="2038697"/>
              <a:ext cx="400050" cy="1400175"/>
            </a:xfrm>
            <a:prstGeom prst="rightBrace">
              <a:avLst>
                <a:gd name="adj1" fmla="val 29167"/>
                <a:gd name="adj2" fmla="val 50000"/>
              </a:avLst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sz="2000">
                <a:latin typeface="+mj-lt"/>
              </a:endParaRPr>
            </a:p>
          </p:txBody>
        </p:sp>
        <p:sp>
          <p:nvSpPr>
            <p:cNvPr id="34" name="Rectangle 7"/>
            <p:cNvSpPr>
              <a:spLocks noChangeArrowheads="1"/>
            </p:cNvSpPr>
            <p:nvPr/>
          </p:nvSpPr>
          <p:spPr bwMode="auto">
            <a:xfrm>
              <a:off x="2017435" y="2565408"/>
              <a:ext cx="1309655" cy="27443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1200" dirty="0" smtClean="0">
                  <a:latin typeface="+mj-lt"/>
                </a:rPr>
                <a:t>This-Level Costs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5" name="Line 35"/>
            <p:cNvSpPr>
              <a:spLocks noChangeShapeType="1"/>
            </p:cNvSpPr>
            <p:nvPr/>
          </p:nvSpPr>
          <p:spPr bwMode="auto">
            <a:xfrm flipV="1">
              <a:off x="514664" y="3710085"/>
              <a:ext cx="8075612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n-US" sz="2000">
                <a:latin typeface="+mj-lt"/>
              </a:endParaRPr>
            </a:p>
          </p:txBody>
        </p:sp>
      </p:grpSp>
      <p:sp>
        <p:nvSpPr>
          <p:cNvPr id="39" name="Rectangle 7"/>
          <p:cNvSpPr>
            <a:spLocks noChangeArrowheads="1"/>
          </p:cNvSpPr>
          <p:nvPr/>
        </p:nvSpPr>
        <p:spPr bwMode="auto">
          <a:xfrm>
            <a:off x="1053555" y="5152249"/>
            <a:ext cx="1505221" cy="2744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200" dirty="0" smtClean="0">
                <a:latin typeface="+mj-lt"/>
              </a:rPr>
              <a:t>Lower-Level Costs</a:t>
            </a:r>
            <a:endParaRPr lang="en-US" sz="1200" dirty="0">
              <a:latin typeface="+mj-lt"/>
            </a:endParaRPr>
          </a:p>
        </p:txBody>
      </p:sp>
      <p:sp>
        <p:nvSpPr>
          <p:cNvPr id="37" name="AutoShape 26"/>
          <p:cNvSpPr>
            <a:spLocks/>
          </p:cNvSpPr>
          <p:nvPr/>
        </p:nvSpPr>
        <p:spPr bwMode="auto">
          <a:xfrm>
            <a:off x="6344381" y="1521080"/>
            <a:ext cx="514350" cy="3863975"/>
          </a:xfrm>
          <a:prstGeom prst="rightBrace">
            <a:avLst>
              <a:gd name="adj1" fmla="val 62603"/>
              <a:gd name="adj2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8" name="Text Box 27"/>
          <p:cNvSpPr txBox="1">
            <a:spLocks noChangeArrowheads="1"/>
          </p:cNvSpPr>
          <p:nvPr/>
        </p:nvSpPr>
        <p:spPr bwMode="auto">
          <a:xfrm>
            <a:off x="6946710" y="2200496"/>
            <a:ext cx="2197290" cy="255454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Product Structure Cost </a:t>
            </a:r>
            <a:r>
              <a:rPr lang="en-US" sz="1600" b="1" dirty="0" smtClean="0">
                <a:latin typeface="+mj-lt"/>
              </a:rPr>
              <a:t>Roll-Up </a:t>
            </a:r>
            <a:r>
              <a:rPr lang="en-US" sz="1600" b="1" dirty="0">
                <a:latin typeface="+mj-lt"/>
              </a:rPr>
              <a:t>captures </a:t>
            </a:r>
            <a:r>
              <a:rPr lang="en-US" sz="1600" b="1" dirty="0" smtClean="0">
                <a:latin typeface="+mj-lt"/>
              </a:rPr>
              <a:t>lower-level </a:t>
            </a:r>
            <a:r>
              <a:rPr lang="en-US" sz="1600" b="1" dirty="0">
                <a:latin typeface="+mj-lt"/>
              </a:rPr>
              <a:t>component costs (and </a:t>
            </a:r>
            <a:r>
              <a:rPr lang="en-US" sz="1600" b="1" dirty="0" smtClean="0">
                <a:latin typeface="+mj-lt"/>
              </a:rPr>
              <a:t>this-level </a:t>
            </a:r>
            <a:r>
              <a:rPr lang="en-US" sz="1600" b="1" dirty="0">
                <a:latin typeface="+mj-lt"/>
              </a:rPr>
              <a:t>and </a:t>
            </a:r>
            <a:r>
              <a:rPr lang="en-US" sz="1600" b="1" dirty="0" smtClean="0">
                <a:latin typeface="+mj-lt"/>
              </a:rPr>
              <a:t>lower-level </a:t>
            </a:r>
            <a:r>
              <a:rPr lang="en-US" sz="1600" b="1" dirty="0">
                <a:latin typeface="+mj-lt"/>
              </a:rPr>
              <a:t>manufacturing costs already captured by routing cost </a:t>
            </a:r>
            <a:br>
              <a:rPr lang="en-US" sz="1600" b="1" dirty="0">
                <a:latin typeface="+mj-lt"/>
              </a:rPr>
            </a:br>
            <a:r>
              <a:rPr lang="en-US" sz="1600" b="1" dirty="0" smtClean="0">
                <a:latin typeface="+mj-lt"/>
              </a:rPr>
              <a:t>rollups</a:t>
            </a:r>
            <a:r>
              <a:rPr lang="en-US" sz="1600" b="1" dirty="0">
                <a:latin typeface="+mj-lt"/>
              </a:rPr>
              <a:t>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 smtClean="0"/>
              <a:t>Business relations are defined at the database level, and are a prerequisite to creating entity, employee, customer, and supplier records.</a:t>
            </a:r>
          </a:p>
          <a:p>
            <a:pPr marL="0" indent="0">
              <a:buNone/>
            </a:pPr>
            <a:r>
              <a:rPr lang="en-US" sz="2000" dirty="0" smtClean="0"/>
              <a:t>One business relation can have multiple address types:</a:t>
            </a:r>
          </a:p>
          <a:p>
            <a:r>
              <a:rPr lang="en-US" sz="2000" dirty="0" smtClean="0"/>
              <a:t>Head office (mandatory, only 1)</a:t>
            </a:r>
          </a:p>
          <a:p>
            <a:r>
              <a:rPr lang="en-US" sz="2000" dirty="0" smtClean="0"/>
              <a:t>Ship-to</a:t>
            </a:r>
          </a:p>
          <a:p>
            <a:r>
              <a:rPr lang="en-US" sz="2000" dirty="0" smtClean="0"/>
              <a:t>Reminder (only 1)</a:t>
            </a:r>
          </a:p>
          <a:p>
            <a:r>
              <a:rPr lang="en-US" sz="2000" dirty="0" smtClean="0"/>
              <a:t>Remittance (only 1)</a:t>
            </a:r>
          </a:p>
          <a:p>
            <a:r>
              <a:rPr lang="en-US" sz="2000" dirty="0" smtClean="0"/>
              <a:t>Dock</a:t>
            </a:r>
          </a:p>
          <a:p>
            <a:r>
              <a:rPr lang="en-US" sz="2000" dirty="0" err="1" smtClean="0"/>
              <a:t>Enduser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When you create a customer or supplier, you can create the business relation at the same time.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Relations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QS-SU-070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186" y="1674979"/>
            <a:ext cx="576262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QS-SU-771</a:t>
            </a:r>
          </a:p>
        </p:txBody>
      </p:sp>
      <p:pic>
        <p:nvPicPr>
          <p:cNvPr id="68613" name="Picture 13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5" y="816191"/>
            <a:ext cx="77327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Item Cost Data</a:t>
            </a:r>
            <a:endParaRPr lang="en-US" dirty="0"/>
          </a:p>
        </p:txBody>
      </p:sp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QS-SU-772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313" y="1114425"/>
            <a:ext cx="7951787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Move Current Cost Set to GL Set</a:t>
            </a:r>
            <a:endParaRPr lang="en-US" dirty="0"/>
          </a:p>
        </p:txBody>
      </p:sp>
      <p:sp>
        <p:nvSpPr>
          <p:cNvPr id="1013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QS-SU-780</a:t>
            </a:r>
          </a:p>
        </p:txBody>
      </p:sp>
      <p:grpSp>
        <p:nvGrpSpPr>
          <p:cNvPr id="101380" name="Group 34"/>
          <p:cNvGrpSpPr>
            <a:grpSpLocks/>
          </p:cNvGrpSpPr>
          <p:nvPr/>
        </p:nvGrpSpPr>
        <p:grpSpPr bwMode="auto">
          <a:xfrm>
            <a:off x="2075901" y="2643364"/>
            <a:ext cx="4976813" cy="1673225"/>
            <a:chOff x="1818" y="1584"/>
            <a:chExt cx="2031" cy="610"/>
          </a:xfrm>
        </p:grpSpPr>
        <p:sp>
          <p:nvSpPr>
            <p:cNvPr id="318499" name="Rectangle 35"/>
            <p:cNvSpPr>
              <a:spLocks noChangeArrowheads="1"/>
            </p:cNvSpPr>
            <p:nvPr/>
          </p:nvSpPr>
          <p:spPr bwMode="auto">
            <a:xfrm>
              <a:off x="1818" y="1605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Current </a:t>
              </a:r>
            </a:p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Costs</a:t>
              </a:r>
            </a:p>
          </p:txBody>
        </p:sp>
        <p:sp>
          <p:nvSpPr>
            <p:cNvPr id="101382" name="AutoShape 36"/>
            <p:cNvSpPr>
              <a:spLocks noChangeArrowheads="1"/>
            </p:cNvSpPr>
            <p:nvPr/>
          </p:nvSpPr>
          <p:spPr bwMode="auto">
            <a:xfrm rot="5400000" flipV="1">
              <a:off x="2544" y="1672"/>
              <a:ext cx="610" cy="433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bg2"/>
            </a:solidFill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8501" name="Rectangle 37" descr="Wide upward diagonal"/>
            <p:cNvSpPr>
              <a:spLocks noChangeArrowheads="1"/>
            </p:cNvSpPr>
            <p:nvPr/>
          </p:nvSpPr>
          <p:spPr bwMode="auto">
            <a:xfrm>
              <a:off x="3126" y="1604"/>
              <a:ext cx="723" cy="517"/>
            </a:xfrm>
            <a:prstGeom prst="rect">
              <a:avLst/>
            </a:prstGeom>
            <a:pattFill prst="wdUpDiag">
              <a:fgClr>
                <a:srgbClr val="E5E1DA"/>
              </a:fgClr>
              <a:bgClr>
                <a:srgbClr val="FFFFFF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GL </a:t>
              </a:r>
            </a:p>
            <a:p>
              <a:pPr algn="ctr" defTabSz="739775" eaLnBrk="0" hangingPunct="0">
                <a:defRPr/>
              </a:pPr>
              <a:r>
                <a:rPr lang="en-US" sz="1600">
                  <a:latin typeface="+mj-lt"/>
                </a:rPr>
                <a:t>Costs</a:t>
              </a:r>
            </a:p>
          </p:txBody>
        </p:sp>
      </p:grp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030550"/>
            <a:ext cx="7770813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 Standard Order Quantity</a:t>
            </a:r>
            <a:endParaRPr lang="en-US" dirty="0"/>
          </a:p>
        </p:txBody>
      </p:sp>
      <p:sp>
        <p:nvSpPr>
          <p:cNvPr id="1024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QS-SU-790</a:t>
            </a:r>
          </a:p>
        </p:txBody>
      </p:sp>
      <p:sp>
        <p:nvSpPr>
          <p:cNvPr id="102406" name="Rectangle 11"/>
          <p:cNvSpPr>
            <a:spLocks noChangeArrowheads="1"/>
          </p:cNvSpPr>
          <p:nvPr/>
        </p:nvSpPr>
        <p:spPr bwMode="auto">
          <a:xfrm>
            <a:off x="1055688" y="3859481"/>
            <a:ext cx="1546225" cy="29781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Routing Cost Roll-Up</a:t>
            </a:r>
            <a:endParaRPr lang="en-US" dirty="0"/>
          </a:p>
        </p:txBody>
      </p:sp>
      <p:sp>
        <p:nvSpPr>
          <p:cNvPr id="1034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QS-SU-800</a:t>
            </a:r>
          </a:p>
        </p:txBody>
      </p:sp>
      <p:pic>
        <p:nvPicPr>
          <p:cNvPr id="103428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675" y="920378"/>
            <a:ext cx="7485063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9" name="Rectangle 9"/>
          <p:cNvSpPr>
            <a:spLocks noChangeArrowheads="1"/>
          </p:cNvSpPr>
          <p:nvPr/>
        </p:nvSpPr>
        <p:spPr bwMode="auto">
          <a:xfrm>
            <a:off x="1254125" y="1866528"/>
            <a:ext cx="2686050" cy="423863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3430" name="Rectangle 10"/>
          <p:cNvSpPr>
            <a:spLocks noChangeArrowheads="1"/>
          </p:cNvSpPr>
          <p:nvPr/>
        </p:nvSpPr>
        <p:spPr bwMode="auto">
          <a:xfrm>
            <a:off x="1036638" y="2517403"/>
            <a:ext cx="6118225" cy="311150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Verify Routing Cost Roll-Up</a:t>
            </a:r>
            <a:endParaRPr lang="en-US" dirty="0"/>
          </a:p>
        </p:txBody>
      </p:sp>
      <p:sp>
        <p:nvSpPr>
          <p:cNvPr id="1044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QS-SU-810</a:t>
            </a:r>
          </a:p>
        </p:txBody>
      </p:sp>
      <p:pic>
        <p:nvPicPr>
          <p:cNvPr id="104452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4975" y="813643"/>
            <a:ext cx="573405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3" name="Rectangle 9"/>
          <p:cNvSpPr>
            <a:spLocks noChangeArrowheads="1"/>
          </p:cNvSpPr>
          <p:nvPr/>
        </p:nvSpPr>
        <p:spPr bwMode="auto">
          <a:xfrm>
            <a:off x="2855913" y="4279156"/>
            <a:ext cx="669925" cy="11699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4454" name="Rectangle 10"/>
          <p:cNvSpPr>
            <a:spLocks noChangeArrowheads="1"/>
          </p:cNvSpPr>
          <p:nvPr/>
        </p:nvSpPr>
        <p:spPr bwMode="auto">
          <a:xfrm>
            <a:off x="1697038" y="5193556"/>
            <a:ext cx="3921125" cy="255587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Product Structure Cost Roll-Up</a:t>
            </a:r>
            <a:endParaRPr lang="en-US" dirty="0"/>
          </a:p>
        </p:txBody>
      </p:sp>
      <p:sp>
        <p:nvSpPr>
          <p:cNvPr id="1054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QS-SU-820</a:t>
            </a:r>
          </a:p>
        </p:txBody>
      </p:sp>
      <p:pic>
        <p:nvPicPr>
          <p:cNvPr id="105476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488" y="934568"/>
            <a:ext cx="7437437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7" name="Rectangle 9"/>
          <p:cNvSpPr>
            <a:spLocks noChangeArrowheads="1"/>
          </p:cNvSpPr>
          <p:nvPr/>
        </p:nvSpPr>
        <p:spPr bwMode="auto">
          <a:xfrm>
            <a:off x="942975" y="1895005"/>
            <a:ext cx="6164263" cy="696913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Verify Costs</a:t>
            </a:r>
            <a:endParaRPr lang="en-US" dirty="0"/>
          </a:p>
        </p:txBody>
      </p:sp>
      <p:sp>
        <p:nvSpPr>
          <p:cNvPr id="1064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QS-SU-830</a:t>
            </a:r>
          </a:p>
        </p:txBody>
      </p:sp>
      <p:pic>
        <p:nvPicPr>
          <p:cNvPr id="106499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0213" y="816093"/>
            <a:ext cx="574357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1" name="Rectangle 9"/>
          <p:cNvSpPr>
            <a:spLocks noChangeArrowheads="1"/>
          </p:cNvSpPr>
          <p:nvPr/>
        </p:nvSpPr>
        <p:spPr bwMode="auto">
          <a:xfrm>
            <a:off x="3808413" y="4232393"/>
            <a:ext cx="820737" cy="121602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6502" name="Rectangle 10"/>
          <p:cNvSpPr>
            <a:spLocks noChangeArrowheads="1"/>
          </p:cNvSpPr>
          <p:nvPr/>
        </p:nvSpPr>
        <p:spPr bwMode="auto">
          <a:xfrm>
            <a:off x="2705100" y="4232393"/>
            <a:ext cx="3063875" cy="377825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Move Current Cost Set to GL</a:t>
            </a:r>
            <a:endParaRPr lang="en-US" dirty="0"/>
          </a:p>
        </p:txBody>
      </p:sp>
      <p:sp>
        <p:nvSpPr>
          <p:cNvPr id="1075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QS-SU-840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66871" y="1077149"/>
            <a:ext cx="7389813" cy="4943475"/>
            <a:chOff x="866871" y="1614488"/>
            <a:chExt cx="7389813" cy="4943475"/>
          </a:xfrm>
        </p:grpSpPr>
        <p:pic>
          <p:nvPicPr>
            <p:cNvPr id="107523" name="Picture 8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66871" y="1614488"/>
              <a:ext cx="7389813" cy="4943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7525" name="Rectangle 9"/>
            <p:cNvSpPr>
              <a:spLocks noChangeArrowheads="1"/>
            </p:cNvSpPr>
            <p:nvPr/>
          </p:nvSpPr>
          <p:spPr bwMode="auto">
            <a:xfrm>
              <a:off x="1800225" y="2563813"/>
              <a:ext cx="6221413" cy="67945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7526" name="Rectangle 10"/>
            <p:cNvSpPr>
              <a:spLocks noChangeArrowheads="1"/>
            </p:cNvSpPr>
            <p:nvPr/>
          </p:nvSpPr>
          <p:spPr bwMode="auto">
            <a:xfrm>
              <a:off x="876300" y="4629150"/>
              <a:ext cx="6523038" cy="215900"/>
            </a:xfrm>
            <a:prstGeom prst="rect">
              <a:avLst/>
            </a:prstGeom>
            <a:noFill/>
            <a:ln w="28575" algn="ctr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Current Cost Set move to GL Set</a:t>
            </a:r>
          </a:p>
        </p:txBody>
      </p:sp>
      <p:sp>
        <p:nvSpPr>
          <p:cNvPr id="1085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QS-SU-841</a:t>
            </a:r>
          </a:p>
        </p:txBody>
      </p:sp>
      <p:pic>
        <p:nvPicPr>
          <p:cNvPr id="108548" name="Picture 8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852554"/>
            <a:ext cx="8685213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16493</TotalTime>
  <Words>2186</Words>
  <Application>Microsoft Office PowerPoint</Application>
  <PresentationFormat>On-screen Show (4:3)</PresentationFormat>
  <Paragraphs>870</Paragraphs>
  <Slides>103</Slides>
  <Notes>34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103</vt:i4>
      </vt:variant>
    </vt:vector>
  </HeadingPairs>
  <TitlesOfParts>
    <vt:vector size="105" baseType="lpstr">
      <vt:lpstr>2_EX06PP_template</vt:lpstr>
      <vt:lpstr>QAD 2010 Template</vt:lpstr>
      <vt:lpstr>QAD Enterprise Applications Enterprise Edition Quick Start</vt:lpstr>
      <vt:lpstr>Domain, Entity, Site, and Locations</vt:lpstr>
      <vt:lpstr>Topics</vt:lpstr>
      <vt:lpstr>Objectives</vt:lpstr>
      <vt:lpstr>Business Model</vt:lpstr>
      <vt:lpstr>Shared Data Sets</vt:lpstr>
      <vt:lpstr>Shared Sets Example</vt:lpstr>
      <vt:lpstr>Business Relation</vt:lpstr>
      <vt:lpstr>Business Relations</vt:lpstr>
      <vt:lpstr>Three Accounting Layers</vt:lpstr>
      <vt:lpstr>Accounting Layers and Reporting</vt:lpstr>
      <vt:lpstr>Dual Base Currency</vt:lpstr>
      <vt:lpstr>Currency Example</vt:lpstr>
      <vt:lpstr>Security Setup</vt:lpstr>
      <vt:lpstr>Set Up Roles</vt:lpstr>
      <vt:lpstr>Set Up Users </vt:lpstr>
      <vt:lpstr>Set Up User Access </vt:lpstr>
      <vt:lpstr>Link It All Together </vt:lpstr>
      <vt:lpstr>Entities</vt:lpstr>
      <vt:lpstr>Sites</vt:lpstr>
      <vt:lpstr>Locations</vt:lpstr>
      <vt:lpstr>Inventory Status Codes</vt:lpstr>
      <vt:lpstr>QMI Company Structure</vt:lpstr>
      <vt:lpstr>Set Up Domain and Entity</vt:lpstr>
      <vt:lpstr>Set Up Company Business Relation</vt:lpstr>
      <vt:lpstr>Domain/Account Control</vt:lpstr>
      <vt:lpstr>AP, Department, Product Line</vt:lpstr>
      <vt:lpstr>Variances, Service Accounts</vt:lpstr>
      <vt:lpstr>Define Inventory Status Codes</vt:lpstr>
      <vt:lpstr>Set Up Site</vt:lpstr>
      <vt:lpstr>Set Up Inventory Locations</vt:lpstr>
      <vt:lpstr>Location Maintenance</vt:lpstr>
      <vt:lpstr>Review:  Four Types of Data</vt:lpstr>
      <vt:lpstr>Review</vt:lpstr>
      <vt:lpstr>Exercise 2</vt:lpstr>
      <vt:lpstr>QAD Enterprise Applications Enterprise Edition</vt:lpstr>
      <vt:lpstr>Product Definition</vt:lpstr>
      <vt:lpstr>Topics</vt:lpstr>
      <vt:lpstr>Objectives</vt:lpstr>
      <vt:lpstr>Process Flow</vt:lpstr>
      <vt:lpstr>Product Lines</vt:lpstr>
      <vt:lpstr>Current Costs</vt:lpstr>
      <vt:lpstr>Items</vt:lpstr>
      <vt:lpstr>Items</vt:lpstr>
      <vt:lpstr>Product Structure</vt:lpstr>
      <vt:lpstr>Example: Product Lines</vt:lpstr>
      <vt:lpstr>Example: Cost Set Method</vt:lpstr>
      <vt:lpstr>Inventory Control</vt:lpstr>
      <vt:lpstr>Item Status Codes</vt:lpstr>
      <vt:lpstr>Generalized Codes</vt:lpstr>
      <vt:lpstr>Product Structure</vt:lpstr>
      <vt:lpstr>Item Master Maintenance Menu</vt:lpstr>
      <vt:lpstr>Example: Item Data and Inventory</vt:lpstr>
      <vt:lpstr>Item Shipping Data</vt:lpstr>
      <vt:lpstr>Example: Item Planning</vt:lpstr>
      <vt:lpstr>Example: Item Cost Data Frame</vt:lpstr>
      <vt:lpstr>Product Structure</vt:lpstr>
      <vt:lpstr>Example: Set Up Product Structure</vt:lpstr>
      <vt:lpstr>Example: Product Structure Inquiry</vt:lpstr>
      <vt:lpstr>Review</vt:lpstr>
      <vt:lpstr>Exercise 3</vt:lpstr>
      <vt:lpstr>Exercise: Product Structure Inquiry</vt:lpstr>
      <vt:lpstr>Product Structure by Item Report</vt:lpstr>
      <vt:lpstr>QAD Enterprise Applications Enterprise Edition</vt:lpstr>
      <vt:lpstr>Manufacturing</vt:lpstr>
      <vt:lpstr>Topics</vt:lpstr>
      <vt:lpstr>Objectives</vt:lpstr>
      <vt:lpstr>Process Flow</vt:lpstr>
      <vt:lpstr>Shop Calendar</vt:lpstr>
      <vt:lpstr>Departments, Work Centers, Machines</vt:lpstr>
      <vt:lpstr>Routings</vt:lpstr>
      <vt:lpstr>Set Up Shop Calendar</vt:lpstr>
      <vt:lpstr>Define Departments</vt:lpstr>
      <vt:lpstr>Define Work Centers/Machines</vt:lpstr>
      <vt:lpstr>Set Up Routing Op 10</vt:lpstr>
      <vt:lpstr>Set Up Routing Op 20</vt:lpstr>
      <vt:lpstr>Review Results in Routing Inquiry</vt:lpstr>
      <vt:lpstr>Review</vt:lpstr>
      <vt:lpstr>Exercise 4</vt:lpstr>
      <vt:lpstr>QAD Enterprise Applications Enterprise Edition</vt:lpstr>
      <vt:lpstr>Cost Calculations</vt:lpstr>
      <vt:lpstr>Topics</vt:lpstr>
      <vt:lpstr>Objectives</vt:lpstr>
      <vt:lpstr>Sources of Product Cost Information</vt:lpstr>
      <vt:lpstr>Routing Cost Roll-Up</vt:lpstr>
      <vt:lpstr>Review Standard Order Quantity</vt:lpstr>
      <vt:lpstr>Routing Cost Roll-Up Calculations</vt:lpstr>
      <vt:lpstr>Cost Calculations</vt:lpstr>
      <vt:lpstr>Product Structure Cost Roll-Up</vt:lpstr>
      <vt:lpstr>Product Structure</vt:lpstr>
      <vt:lpstr>Item Cost Data</vt:lpstr>
      <vt:lpstr>Move Current Cost Set to GL Set</vt:lpstr>
      <vt:lpstr>Review Standard Order Quantity</vt:lpstr>
      <vt:lpstr>Example: Routing Cost Roll-Up</vt:lpstr>
      <vt:lpstr>Example: Verify Routing Cost Roll-Up</vt:lpstr>
      <vt:lpstr>Product Structure Cost Roll-Up</vt:lpstr>
      <vt:lpstr>Verify Costs</vt:lpstr>
      <vt:lpstr>Move Current Cost Set to GL</vt:lpstr>
      <vt:lpstr>Current Cost Set move to GL Set</vt:lpstr>
      <vt:lpstr>Verify Cost in Current and GL Cost Sets</vt:lpstr>
      <vt:lpstr>Item Cost Maintenance</vt:lpstr>
      <vt:lpstr>Review</vt:lpstr>
      <vt:lpstr>Exercise 5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Administrator</cp:lastModifiedBy>
  <cp:revision>836</cp:revision>
  <cp:lastPrinted>2001-05-04T21:48:00Z</cp:lastPrinted>
  <dcterms:created xsi:type="dcterms:W3CDTF">1998-03-17T23:27:45Z</dcterms:created>
  <dcterms:modified xsi:type="dcterms:W3CDTF">2013-09-24T15:40:12Z</dcterms:modified>
</cp:coreProperties>
</file>