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9" r:id="rId1"/>
    <p:sldMasterId id="2147483673" r:id="rId2"/>
  </p:sldMasterIdLst>
  <p:notesMasterIdLst>
    <p:notesMasterId r:id="rId55"/>
  </p:notesMasterIdLst>
  <p:sldIdLst>
    <p:sldId id="438" r:id="rId3"/>
    <p:sldId id="439" r:id="rId4"/>
    <p:sldId id="441" r:id="rId5"/>
    <p:sldId id="393" r:id="rId6"/>
    <p:sldId id="394" r:id="rId7"/>
    <p:sldId id="395" r:id="rId8"/>
    <p:sldId id="396" r:id="rId9"/>
    <p:sldId id="397" r:id="rId10"/>
    <p:sldId id="398" r:id="rId11"/>
    <p:sldId id="399" r:id="rId12"/>
    <p:sldId id="400" r:id="rId13"/>
    <p:sldId id="401" r:id="rId14"/>
    <p:sldId id="402" r:id="rId15"/>
    <p:sldId id="440" r:id="rId16"/>
    <p:sldId id="442" r:id="rId17"/>
    <p:sldId id="405" r:id="rId18"/>
    <p:sldId id="406" r:id="rId19"/>
    <p:sldId id="407" r:id="rId20"/>
    <p:sldId id="408" r:id="rId21"/>
    <p:sldId id="443" r:id="rId22"/>
    <p:sldId id="409" r:id="rId23"/>
    <p:sldId id="410" r:id="rId24"/>
    <p:sldId id="411" r:id="rId25"/>
    <p:sldId id="412" r:id="rId26"/>
    <p:sldId id="444" r:id="rId27"/>
    <p:sldId id="413" r:id="rId28"/>
    <p:sldId id="414" r:id="rId29"/>
    <p:sldId id="415" r:id="rId30"/>
    <p:sldId id="416" r:id="rId31"/>
    <p:sldId id="417" r:id="rId32"/>
    <p:sldId id="418" r:id="rId33"/>
    <p:sldId id="419" r:id="rId34"/>
    <p:sldId id="420" r:id="rId35"/>
    <p:sldId id="421" r:id="rId36"/>
    <p:sldId id="445" r:id="rId37"/>
    <p:sldId id="422" r:id="rId38"/>
    <p:sldId id="423" r:id="rId39"/>
    <p:sldId id="424" r:id="rId40"/>
    <p:sldId id="425" r:id="rId41"/>
    <p:sldId id="426" r:id="rId42"/>
    <p:sldId id="427" r:id="rId43"/>
    <p:sldId id="428" r:id="rId44"/>
    <p:sldId id="429" r:id="rId45"/>
    <p:sldId id="430" r:id="rId46"/>
    <p:sldId id="431" r:id="rId47"/>
    <p:sldId id="432" r:id="rId48"/>
    <p:sldId id="433" r:id="rId49"/>
    <p:sldId id="434" r:id="rId50"/>
    <p:sldId id="435" r:id="rId51"/>
    <p:sldId id="436" r:id="rId52"/>
    <p:sldId id="437" r:id="rId53"/>
    <p:sldId id="446" r:id="rId54"/>
  </p:sldIdLst>
  <p:sldSz cx="9144000" cy="6858000" type="screen4x3"/>
  <p:notesSz cx="6858000" cy="9144000"/>
  <p:embeddedFontLst>
    <p:embeddedFont>
      <p:font typeface="Century Gothic" pitchFamily="34" charset="0"/>
      <p:regular r:id="rId56"/>
      <p:bold r:id="rId57"/>
      <p:italic r:id="rId58"/>
      <p:boldItalic r:id="rId59"/>
    </p:embeddedFont>
    <p:embeddedFont>
      <p:font typeface="宋体" pitchFamily="2" charset="-122"/>
      <p:regular r:id="rId60"/>
    </p:embeddedFont>
    <p:embeddedFont>
      <p:font typeface="Tahoma" pitchFamily="34" charset="0"/>
      <p:regular r:id="rId61"/>
      <p:bold r:id="rId62"/>
    </p:embeddedFont>
    <p:embeddedFont>
      <p:font typeface="Webdings" pitchFamily="18" charset="2"/>
      <p:regular r:id="rId63"/>
    </p:embeddedFont>
    <p:embeddedFont>
      <p:font typeface="Calibri" pitchFamily="34" charset="0"/>
      <p:regular r:id="rId64"/>
      <p:bold r:id="rId65"/>
      <p:italic r:id="rId66"/>
      <p:boldItalic r:id="rId67"/>
    </p:embeddedFont>
  </p:embeddedFontLst>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99FF"/>
    <a:srgbClr val="CCFFFF"/>
    <a:srgbClr val="DDDDDD"/>
    <a:srgbClr val="33CC33"/>
    <a:srgbClr val="003399"/>
    <a:srgbClr val="FFE471"/>
    <a:srgbClr val="FFDE53"/>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1907" autoAdjust="0"/>
  </p:normalViewPr>
  <p:slideViewPr>
    <p:cSldViewPr snapToGrid="0">
      <p:cViewPr>
        <p:scale>
          <a:sx n="80" d="100"/>
          <a:sy n="80" d="100"/>
        </p:scale>
        <p:origin x="-117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63" Type="http://schemas.openxmlformats.org/officeDocument/2006/relationships/font" Target="fonts/font8.fntdata"/><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2.fntdata"/><Relationship Id="rId61"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7.fntdata"/><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Arial" charset="0"/>
              </a:defRPr>
            </a:lvl1pPr>
          </a:lstStyle>
          <a:p>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p>
        </p:txBody>
      </p:sp>
      <p:sp>
        <p:nvSpPr>
          <p:cNvPr id="542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EC149195-BCD4-4D37-AA01-8C0124E88576}"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qad.com/documentlibrary/QAD+Enterprise+Edition/QAD+2010.1/User+Guides/Master+Data/Address+Data?extoid=7bf042125f04c210VgnVCM100000810903a7RCRD&amp;extchannel=6330956f9191c210VgnVCM100000810903a7RCRD"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www.qad.com/documentlibrary/QAD+Enterprise+Edition/QAD+2010.1/User+Guides/Master+Data/Blocking+Customer+Supplier+Transactions?extoid=b4f042125f04c210VgnVCM100000810903a7RCRD&amp;extchannel=6330956f9191c210VgnVCM100000810903a7RCRD"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qad.com/documentlibrary/QAD+Enterprise+Edition/QAD+2010.1/User+Guides/Sales/null"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http://www.qad.com/documentlibrary/QAD+Enterprise+Edition/QAD+2010.1/User+Guides/Sales/Setting+Up+ATP+Processing?extoid=7a91f1c57114c210VgnVCM100000810903a7RCRD&amp;extchannel=null"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zh-CN" altLang="zh-CN" smtClean="0"/>
          </a:p>
        </p:txBody>
      </p:sp>
      <p:sp>
        <p:nvSpPr>
          <p:cNvPr id="69636" name="Slide Number Placeholder 3"/>
          <p:cNvSpPr>
            <a:spLocks noGrp="1"/>
          </p:cNvSpPr>
          <p:nvPr>
            <p:ph type="sldNum" sz="quarter" idx="5"/>
          </p:nvPr>
        </p:nvSpPr>
        <p:spPr>
          <a:noFill/>
        </p:spPr>
        <p:txBody>
          <a:bodyPr/>
          <a:lstStyle/>
          <a:p>
            <a:fld id="{8F8EA6CC-DC0B-4183-A045-ABB25886B828}"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pPr>
            <a:r>
              <a:rPr lang="en-GB" dirty="0" smtClean="0"/>
              <a:t>The negative shipment line is backing out the ISS-SO transaction on the original order</a:t>
            </a:r>
          </a:p>
          <a:p>
            <a:pPr>
              <a:lnSpc>
                <a:spcPct val="90000"/>
              </a:lnSpc>
            </a:pPr>
            <a:r>
              <a:rPr lang="en-GB" dirty="0" smtClean="0"/>
              <a:t>This line cannot be updated.</a:t>
            </a:r>
          </a:p>
          <a:p>
            <a:pPr>
              <a:lnSpc>
                <a:spcPct val="90000"/>
              </a:lnSpc>
            </a:pPr>
            <a:r>
              <a:rPr lang="en-GB" dirty="0" smtClean="0"/>
              <a:t>Typically the whole shipment can be confirmed without the need to modify any other details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Correction Invoices must be posted separately.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Correction Invoices must be printed separately and cannot be consolidated.</a:t>
            </a:r>
            <a:endParaRPr lang="pt-BR"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15</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When you take a customer order, requested items may not be available for customer delivery. You can substitute the requested item with one of the following</a:t>
            </a:r>
          </a:p>
          <a:p>
            <a:pPr lvl="1"/>
            <a:r>
              <a:rPr lang="en-US" dirty="0" smtClean="0"/>
              <a:t>Replacement Items, which replace the requested item with an equivalent item</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smtClean="0"/>
              <a:t>Up-Sell Items, which replace the requested item with an item of higher value</a:t>
            </a:r>
          </a:p>
          <a:p>
            <a:pPr lvl="1"/>
            <a:endParaRPr lang="en-US" dirty="0" smtClean="0"/>
          </a:p>
          <a:p>
            <a:r>
              <a:rPr lang="en-US" dirty="0" smtClean="0"/>
              <a:t>In addition, you can sell</a:t>
            </a:r>
          </a:p>
          <a:p>
            <a:pPr lvl="1"/>
            <a:r>
              <a:rPr lang="en-US" dirty="0" smtClean="0"/>
              <a:t>Cross-Sell Items, which are not replacement items for the requested items but sold in addition to the requested item to increase revenue or as a promotion for an item.</a:t>
            </a:r>
          </a:p>
          <a:p>
            <a:pPr lvl="1"/>
            <a:endParaRPr lang="en-US" dirty="0" smtClean="0"/>
          </a:p>
          <a:p>
            <a:pPr lvl="1"/>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Use Item Replacement Control to set system defaults for item replacement, up-sell, and cross-sell functions.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Auto </a:t>
            </a:r>
            <a:r>
              <a:rPr lang="en-US" dirty="0" err="1" smtClean="0"/>
              <a:t>Accept.Indicate</a:t>
            </a:r>
            <a:r>
              <a:rPr lang="en-US" dirty="0" smtClean="0"/>
              <a:t> whether to add replacement, up-sell or cross-sell items to an order without a prompting for confirmation.</a:t>
            </a:r>
          </a:p>
          <a:p>
            <a:r>
              <a:rPr lang="en-US" dirty="0" smtClean="0"/>
              <a:t>Round Quantity. Indicate the rounding method to use when non-whole number replacement item, up-sell item, or cross-sell item quantities are encountered </a:t>
            </a:r>
          </a:p>
          <a:p>
            <a:r>
              <a:rPr lang="en-US" dirty="0" smtClean="0"/>
              <a:t>Search By. Enter Sold-To (default) or Ship-To.</a:t>
            </a:r>
          </a:p>
          <a:p>
            <a:pPr lvl="1"/>
            <a:endParaRPr lang="en-US" dirty="0" smtClean="0"/>
          </a:p>
          <a:p>
            <a:pPr lvl="1"/>
            <a:endParaRPr lang="en-US" dirty="0" smtClean="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Replacement Maintenance to define replacement items for items currently being used in the system. Replacement items are defined by site, customer, and effective date, or any combination of these.</a:t>
            </a:r>
          </a:p>
          <a:p>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Up-Sell Maintenance to define replacement items or assemblies that are an upgrade or a level above the requested item.</a:t>
            </a:r>
          </a:p>
        </p:txBody>
      </p:sp>
      <p:sp>
        <p:nvSpPr>
          <p:cNvPr id="4" name="Slide Number Placeholder 3"/>
          <p:cNvSpPr>
            <a:spLocks noGrp="1"/>
          </p:cNvSpPr>
          <p:nvPr>
            <p:ph type="sldNum" sz="quarter" idx="10"/>
          </p:nvPr>
        </p:nvSpPr>
        <p:spPr/>
        <p:txBody>
          <a:bodyPr/>
          <a:lstStyle/>
          <a:p>
            <a:fld id="{955F40EC-4A45-4BA0-88E8-AEAD7F90807E}"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Use Item Cross-Sell Maintenance to define items you offer to the customer in addition to the item being ordered.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0" i="0" kern="1200" dirty="0" smtClean="0">
                <a:solidFill>
                  <a:schemeClr val="tx1"/>
                </a:solidFill>
                <a:latin typeface="+mn-lt"/>
                <a:ea typeface="+mn-ea"/>
                <a:cs typeface="+mn-cs"/>
              </a:rPr>
              <a:t>You may want to restrict which activity can be initiated in the system for active customers. For example: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You may want to create sales orders for some customers but not calls or contracts in the Service/Support Management (SSM) module.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You may need to block a customer that has credit problems.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You may need to block a supplier who is delivering late or has quality problems.</a:t>
            </a:r>
          </a:p>
          <a:p>
            <a:pPr fontAlgn="base"/>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When customers are marked as inactive, all related transactions are automatically marked as blocked; you do not need to set up the transactions. Marking a customer as inactive is done in the AR module.</a:t>
            </a:r>
          </a:p>
          <a:p>
            <a:pPr marL="342900" marR="0" lvl="0" indent="-342900" algn="l" defTabSz="457200" rtl="0" eaLnBrk="0" fontAlgn="base" latinLnBrk="0" hangingPunct="0">
              <a:lnSpc>
                <a:spcPct val="100000"/>
              </a:lnSpc>
              <a:spcBef>
                <a:spcPct val="20000"/>
              </a:spcBef>
              <a:spcAft>
                <a:spcPct val="0"/>
              </a:spcAft>
              <a:buClr>
                <a:srgbClr val="F79646"/>
              </a:buClr>
              <a:buSzTx/>
              <a:buFont typeface="Arial" pitchFamily="34" charset="0"/>
              <a:buNone/>
              <a:tabLst/>
              <a:defRPr/>
            </a:pPr>
            <a:endParaRPr kumimoji="0" lang="en-US" sz="28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endParaRP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the</a:t>
            </a:r>
            <a:r>
              <a:rPr lang="en-US" baseline="0" dirty="0" smtClean="0"/>
              <a:t> </a:t>
            </a:r>
            <a:r>
              <a:rPr lang="en-US" sz="1200" b="0" i="0" kern="1200" dirty="0" smtClean="0">
                <a:solidFill>
                  <a:schemeClr val="tx1"/>
                </a:solidFill>
                <a:latin typeface="+mn-lt"/>
                <a:ea typeface="+mn-ea"/>
                <a:cs typeface="+mn-cs"/>
              </a:rPr>
              <a:t>User Guides » Master Data » </a:t>
            </a:r>
            <a:r>
              <a:rPr lang="en-US" sz="1200" b="0" i="0" u="none" strike="noStrike" kern="1200" dirty="0" smtClean="0">
                <a:solidFill>
                  <a:schemeClr val="tx1"/>
                </a:solidFill>
                <a:latin typeface="+mn-lt"/>
                <a:ea typeface="+mn-ea"/>
                <a:cs typeface="+mn-cs"/>
                <a:hlinkClick r:id="rId3" action="ppaction://hlinkfile"/>
              </a:rPr>
              <a:t>Address Data</a:t>
            </a:r>
            <a:r>
              <a:rPr lang="en-US" sz="1200" b="0" i="0" kern="1200" dirty="0" smtClean="0">
                <a:solidFill>
                  <a:schemeClr val="tx1"/>
                </a:solidFill>
                <a:latin typeface="+mn-lt"/>
                <a:ea typeface="+mn-ea"/>
                <a:cs typeface="+mn-cs"/>
              </a:rPr>
              <a:t> » </a:t>
            </a:r>
            <a:r>
              <a:rPr lang="en-US" sz="1200" b="0" i="0" u="none" strike="noStrike" kern="1200" dirty="0" smtClean="0">
                <a:solidFill>
                  <a:schemeClr val="tx1"/>
                </a:solidFill>
                <a:latin typeface="+mn-lt"/>
                <a:ea typeface="+mn-ea"/>
                <a:cs typeface="+mn-cs"/>
                <a:hlinkClick r:id="rId4" action="ppaction://hlinkfile"/>
              </a:rPr>
              <a:t>Blocking Customer/Supplier Transactions</a:t>
            </a:r>
            <a:r>
              <a:rPr lang="en-US" sz="1200" b="0" i="0" kern="1200" dirty="0" smtClean="0">
                <a:solidFill>
                  <a:schemeClr val="tx1"/>
                </a:solidFill>
                <a:latin typeface="+mn-lt"/>
                <a:ea typeface="+mn-ea"/>
                <a:cs typeface="+mn-cs"/>
              </a:rPr>
              <a:t> » Blocked Transactions)</a:t>
            </a:r>
          </a:p>
          <a:p>
            <a:endParaRPr lang="en-US" sz="1200" b="0" i="0" kern="1200" dirty="0" smtClean="0">
              <a:solidFill>
                <a:schemeClr val="tx1"/>
              </a:solidFill>
              <a:latin typeface="+mn-lt"/>
              <a:ea typeface="+mn-ea"/>
              <a:cs typeface="+mn-cs"/>
            </a:endParaRPr>
          </a:p>
          <a:p>
            <a:r>
              <a:rPr lang="en-US" dirty="0" smtClean="0"/>
              <a:t>Blocked Sales Order Programs </a:t>
            </a:r>
          </a:p>
          <a:p>
            <a:endParaRPr lang="en-US" dirty="0" smtClean="0"/>
          </a:p>
          <a:p>
            <a:r>
              <a:rPr lang="en-US" sz="1200" dirty="0" smtClean="0"/>
              <a:t>Sales Order Maintenance</a:t>
            </a:r>
          </a:p>
          <a:p>
            <a:r>
              <a:rPr lang="en-US" sz="1200" dirty="0" smtClean="0"/>
              <a:t>Sales Order Print</a:t>
            </a:r>
          </a:p>
          <a:p>
            <a:r>
              <a:rPr lang="en-US" sz="1200" dirty="0" smtClean="0"/>
              <a:t>Customer Scheduled Order Maintenance</a:t>
            </a:r>
          </a:p>
          <a:p>
            <a:r>
              <a:rPr lang="en-US" sz="1200" dirty="0" err="1" smtClean="0"/>
              <a:t>Picklist</a:t>
            </a:r>
            <a:r>
              <a:rPr lang="en-US" sz="1200" dirty="0" smtClean="0"/>
              <a:t>/Pre-Shipper Automatic</a:t>
            </a:r>
          </a:p>
          <a:p>
            <a:r>
              <a:rPr lang="en-US" sz="1200" dirty="0" smtClean="0"/>
              <a:t>Pre-Shipper/Shipper Workbench</a:t>
            </a:r>
          </a:p>
          <a:p>
            <a:r>
              <a:rPr lang="en-US" sz="1200" dirty="0" smtClean="0"/>
              <a:t>Pre-Shipper/Shipper Print</a:t>
            </a:r>
          </a:p>
          <a:p>
            <a:r>
              <a:rPr lang="en-US" sz="1200" dirty="0" smtClean="0"/>
              <a:t>Pre-Shipper/Shipper Confirm</a:t>
            </a:r>
          </a:p>
          <a:p>
            <a:r>
              <a:rPr lang="en-US" sz="1200" dirty="0" smtClean="0"/>
              <a:t>Pre-Shipper/Shipper Auto Confirm</a:t>
            </a:r>
          </a:p>
          <a:p>
            <a:r>
              <a:rPr lang="en-US" sz="1200" dirty="0" smtClean="0"/>
              <a:t>Sales Order Shipper Maintenance</a:t>
            </a:r>
          </a:p>
          <a:p>
            <a:r>
              <a:rPr lang="en-US" sz="1200" dirty="0" smtClean="0"/>
              <a:t>Sales Order Shipper Print</a:t>
            </a:r>
          </a:p>
          <a:p>
            <a:r>
              <a:rPr lang="en-US" sz="1200" dirty="0" smtClean="0"/>
              <a:t>Master Bill of Lading Maintenance</a:t>
            </a:r>
          </a:p>
          <a:p>
            <a:r>
              <a:rPr lang="en-US" sz="1200" dirty="0" smtClean="0"/>
              <a:t>Sales Order Packing List</a:t>
            </a:r>
          </a:p>
          <a:p>
            <a:r>
              <a:rPr lang="en-US" sz="1200" dirty="0" smtClean="0"/>
              <a:t>Sales Order Shipments</a:t>
            </a:r>
          </a:p>
          <a:p>
            <a:r>
              <a:rPr lang="en-US" sz="1200" dirty="0" smtClean="0"/>
              <a:t>Sales Quote Maintenance</a:t>
            </a:r>
          </a:p>
          <a:p>
            <a:r>
              <a:rPr lang="en-US" sz="1200" dirty="0" smtClean="0"/>
              <a:t>Sales Quote Print</a:t>
            </a:r>
          </a:p>
          <a:p>
            <a:r>
              <a:rPr lang="en-US" sz="1200" dirty="0" smtClean="0"/>
              <a:t>Sales Quote Copy from Order</a:t>
            </a:r>
          </a:p>
          <a:p>
            <a:r>
              <a:rPr lang="en-US" sz="1200" dirty="0" smtClean="0"/>
              <a:t>Sales Quote Copy from Quote</a:t>
            </a:r>
          </a:p>
          <a:p>
            <a:r>
              <a:rPr lang="en-US" sz="1200" dirty="0" smtClean="0"/>
              <a:t>Sales Quote Release to Order</a:t>
            </a:r>
          </a:p>
          <a:p>
            <a:r>
              <a:rPr lang="en-US" sz="1200" dirty="0" smtClean="0"/>
              <a:t>Pending Invoice Maintenance</a:t>
            </a:r>
          </a:p>
          <a:p>
            <a:endParaRPr lang="en-US" sz="1200" dirty="0" smtClean="0"/>
          </a:p>
          <a:p>
            <a:r>
              <a:rPr lang="en-US" dirty="0" smtClean="0"/>
              <a:t>Blocked SSM Programs</a:t>
            </a:r>
          </a:p>
          <a:p>
            <a:r>
              <a:rPr lang="en-US" sz="1200" dirty="0" smtClean="0"/>
              <a:t>Call Maintenance</a:t>
            </a:r>
          </a:p>
          <a:p>
            <a:r>
              <a:rPr lang="en-US" sz="1200" dirty="0" smtClean="0"/>
              <a:t>Call Quote Maintenance</a:t>
            </a:r>
          </a:p>
          <a:p>
            <a:r>
              <a:rPr lang="en-US" sz="1200" dirty="0" smtClean="0"/>
              <a:t>Call Quote Release to Recording</a:t>
            </a:r>
          </a:p>
          <a:p>
            <a:r>
              <a:rPr lang="en-US" sz="1200" dirty="0" smtClean="0"/>
              <a:t>Call Copy Quote</a:t>
            </a:r>
          </a:p>
          <a:p>
            <a:r>
              <a:rPr lang="en-US" sz="1200" dirty="0" smtClean="0"/>
              <a:t>Call Activity Recording </a:t>
            </a:r>
          </a:p>
          <a:p>
            <a:r>
              <a:rPr lang="en-US" sz="1200" dirty="0" smtClean="0"/>
              <a:t>Call Invoice Recording </a:t>
            </a:r>
          </a:p>
          <a:p>
            <a:r>
              <a:rPr lang="en-US" sz="1200" dirty="0" smtClean="0"/>
              <a:t>Call Generator </a:t>
            </a:r>
          </a:p>
          <a:p>
            <a:r>
              <a:rPr lang="en-US" sz="1200" dirty="0" smtClean="0"/>
              <a:t>Service Request Maintenance </a:t>
            </a:r>
          </a:p>
          <a:p>
            <a:r>
              <a:rPr lang="en-US" sz="1200" dirty="0" smtClean="0"/>
              <a:t>Contract Quote Maintenance</a:t>
            </a:r>
          </a:p>
          <a:p>
            <a:r>
              <a:rPr lang="en-US" sz="1200" dirty="0" smtClean="0"/>
              <a:t>Contract Quote Release to Contract</a:t>
            </a:r>
          </a:p>
          <a:p>
            <a:r>
              <a:rPr lang="en-US" sz="1200" dirty="0" smtClean="0"/>
              <a:t>Contract Quote Copy from Quote</a:t>
            </a:r>
          </a:p>
          <a:p>
            <a:r>
              <a:rPr lang="en-US" sz="1200" dirty="0" smtClean="0"/>
              <a:t>Contract Quote Copy from Contract</a:t>
            </a:r>
          </a:p>
          <a:p>
            <a:r>
              <a:rPr lang="en-US" sz="1200" dirty="0" smtClean="0"/>
              <a:t>Contract Maintenance</a:t>
            </a:r>
          </a:p>
          <a:p>
            <a:r>
              <a:rPr lang="en-US" sz="1200" dirty="0" smtClean="0"/>
              <a:t>Contract Copy to Contract</a:t>
            </a:r>
          </a:p>
          <a:p>
            <a:r>
              <a:rPr lang="en-US" sz="1200" dirty="0" smtClean="0"/>
              <a:t>Renew Single Contract</a:t>
            </a:r>
          </a:p>
          <a:p>
            <a:r>
              <a:rPr lang="en-US" sz="1200" dirty="0" smtClean="0"/>
              <a:t>Renew Process/Report </a:t>
            </a:r>
          </a:p>
          <a:p>
            <a:r>
              <a:rPr lang="en-US" sz="1200" dirty="0" smtClean="0"/>
              <a:t>Billing Release to Invoice</a:t>
            </a:r>
          </a:p>
          <a:p>
            <a:r>
              <a:rPr lang="en-US" sz="1200" dirty="0" smtClean="0"/>
              <a:t>RMA Maintenance</a:t>
            </a:r>
          </a:p>
          <a:p>
            <a:r>
              <a:rPr lang="en-US" sz="1200" dirty="0" smtClean="0"/>
              <a:t>RMA Release to Work Order </a:t>
            </a:r>
          </a:p>
          <a:p>
            <a:r>
              <a:rPr lang="en-US" sz="1200" dirty="0" smtClean="0"/>
              <a:t>RMA Receipts</a:t>
            </a:r>
          </a:p>
          <a:p>
            <a:r>
              <a:rPr lang="en-US" sz="1200" dirty="0" smtClean="0"/>
              <a:t>RMA Shipments</a:t>
            </a:r>
          </a:p>
          <a:p>
            <a:r>
              <a:rPr lang="en-US" sz="1200" dirty="0" smtClean="0"/>
              <a:t>Material Order Maintenance</a:t>
            </a:r>
          </a:p>
          <a:p>
            <a:r>
              <a:rPr lang="en-US" sz="1200" dirty="0" smtClean="0"/>
              <a:t>Material Order Shipments</a:t>
            </a:r>
          </a:p>
          <a:p>
            <a:r>
              <a:rPr lang="en-US" sz="1200" dirty="0" smtClean="0"/>
              <a:t>MO Direct/Pending Returns</a:t>
            </a:r>
          </a:p>
          <a:p>
            <a:r>
              <a:rPr lang="en-US" sz="1200" dirty="0" smtClean="0"/>
              <a:t>RTS Maintenance</a:t>
            </a:r>
          </a:p>
          <a:p>
            <a:r>
              <a:rPr lang="en-US" sz="1200" dirty="0" smtClean="0"/>
              <a:t>RTS Receipts</a:t>
            </a:r>
          </a:p>
          <a:p>
            <a:r>
              <a:rPr lang="en-US" sz="1200" dirty="0" smtClean="0"/>
              <a:t>RTS Shipments</a:t>
            </a:r>
          </a:p>
          <a:p>
            <a:endParaRPr lang="en-US" sz="1200" dirty="0" smtClean="0"/>
          </a:p>
          <a:p>
            <a:r>
              <a:rPr lang="en-US" dirty="0" smtClean="0"/>
              <a:t>Blocked Purchasing Programs</a:t>
            </a:r>
          </a:p>
          <a:p>
            <a:r>
              <a:rPr lang="en-US" sz="1200" dirty="0" smtClean="0"/>
              <a:t>Requisition Maintenance</a:t>
            </a:r>
          </a:p>
          <a:p>
            <a:r>
              <a:rPr lang="en-US" sz="1200" dirty="0" smtClean="0"/>
              <a:t>Build PO From Requisition</a:t>
            </a:r>
          </a:p>
          <a:p>
            <a:r>
              <a:rPr lang="en-US" sz="1200" dirty="0" smtClean="0"/>
              <a:t>Blanket Order Maintenance</a:t>
            </a:r>
          </a:p>
          <a:p>
            <a:r>
              <a:rPr lang="en-US" sz="1200" dirty="0" smtClean="0"/>
              <a:t>Blanket Order Print</a:t>
            </a:r>
          </a:p>
          <a:p>
            <a:r>
              <a:rPr lang="en-US" sz="1200" dirty="0" smtClean="0"/>
              <a:t>Blanket Order Release to PO</a:t>
            </a:r>
          </a:p>
          <a:p>
            <a:r>
              <a:rPr lang="en-US" sz="1200" dirty="0" smtClean="0"/>
              <a:t>Supplier Scheduled Order Maintenance</a:t>
            </a:r>
          </a:p>
          <a:p>
            <a:r>
              <a:rPr lang="en-US" sz="1200" dirty="0" smtClean="0"/>
              <a:t>Schedule Print</a:t>
            </a:r>
          </a:p>
          <a:p>
            <a:r>
              <a:rPr lang="en-US" sz="1200" dirty="0" smtClean="0"/>
              <a:t>Schedule Print–Fax Format</a:t>
            </a:r>
          </a:p>
          <a:p>
            <a:r>
              <a:rPr lang="en-US" sz="1200" dirty="0" smtClean="0"/>
              <a:t>Purchase Order Maintenance</a:t>
            </a:r>
          </a:p>
          <a:p>
            <a:r>
              <a:rPr lang="en-US" sz="1200" dirty="0" smtClean="0"/>
              <a:t>Purchase Order Print</a:t>
            </a:r>
          </a:p>
          <a:p>
            <a:r>
              <a:rPr lang="en-US" sz="1200" dirty="0" smtClean="0"/>
              <a:t>Purchase Order Receipts</a:t>
            </a:r>
          </a:p>
          <a:p>
            <a:r>
              <a:rPr lang="en-US" sz="1200" dirty="0" smtClean="0"/>
              <a:t>Purchase Order Returns</a:t>
            </a:r>
          </a:p>
          <a:p>
            <a:r>
              <a:rPr lang="en-US" sz="1200" dirty="0" smtClean="0"/>
              <a:t>PO Shipper Maintenance</a:t>
            </a:r>
          </a:p>
          <a:p>
            <a:r>
              <a:rPr lang="en-US" sz="1200" dirty="0" smtClean="0"/>
              <a:t>PO Fiscal Receiving</a:t>
            </a:r>
          </a:p>
          <a:p>
            <a:r>
              <a:rPr lang="en-US" sz="1200" dirty="0" smtClean="0"/>
              <a:t>PO Shipper Receipt</a:t>
            </a:r>
          </a:p>
          <a:p>
            <a:endParaRPr lang="en-US" sz="1200" dirty="0" smtClean="0"/>
          </a:p>
          <a:p>
            <a:endParaRPr lang="en-US" sz="12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Each customer can only be assigned one Blocked Code</a:t>
            </a:r>
          </a:p>
          <a:p>
            <a:r>
              <a:rPr lang="en-US" sz="1200" dirty="0" smtClean="0"/>
              <a:t>Once a customer is assigned a Blocked Code, the transactions identified by the code cannot be created for that customer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When you try to create a sales order for a customer that has an associated blocked code that includes the Sales Order Maintenance transaction,</a:t>
            </a:r>
            <a:r>
              <a:rPr lang="en-US" sz="1200" b="0" i="0" kern="1200" baseline="0" dirty="0" smtClean="0">
                <a:solidFill>
                  <a:schemeClr val="tx1"/>
                </a:solidFill>
                <a:latin typeface="+mn-lt"/>
                <a:ea typeface="+mn-ea"/>
                <a:cs typeface="+mn-cs"/>
              </a:rPr>
              <a:t> an error message appears.</a:t>
            </a: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Delete the code to remove all restrictions.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25</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ATP calculations can be used to verify whether an order can be filled within a specific time frame given other demands and currently scheduled supply orders. For example, during order entry, this lets you determine whether inventory will be available to meet a customer’s needs before you commit to a promise date.</a:t>
            </a:r>
          </a:p>
          <a:p>
            <a:endParaRPr lang="en-US" altLang="zh-CN"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system calculates ATP for sales orders, as well as for material orders (MOs) and return material authorizations (RMAs), which are part of the Service/Support Management (SSM) module. Depending on the level you select when you define ATP processing for individual items or item-site combinations, the system may either warn you or prevent you from processing a confirmed order when ATP is insufficient.</a:t>
            </a:r>
          </a:p>
          <a:p>
            <a:endParaRPr lang="en-US" altLang="zh-CN" sz="1200" b="0" i="0" kern="1200" dirty="0" smtClean="0">
              <a:solidFill>
                <a:schemeClr val="tx1"/>
              </a:solidFill>
              <a:latin typeface="+mn-lt"/>
              <a:ea typeface="+mn-ea"/>
              <a:cs typeface="+mn-cs"/>
            </a:endParaRPr>
          </a:p>
          <a:p>
            <a:r>
              <a:rPr lang="en-US" dirty="0" smtClean="0"/>
              <a:t>The system calculates ATP by time period by deducting real demand from real supply</a:t>
            </a:r>
          </a:p>
          <a:p>
            <a:r>
              <a:rPr lang="en-US" dirty="0" smtClean="0"/>
              <a:t>Real demand includes requirements for</a:t>
            </a:r>
          </a:p>
          <a:p>
            <a:pPr lvl="1"/>
            <a:r>
              <a:rPr lang="en-US" dirty="0" smtClean="0"/>
              <a:t>Work order components</a:t>
            </a:r>
          </a:p>
          <a:p>
            <a:pPr lvl="1"/>
            <a:r>
              <a:rPr lang="en-US" dirty="0" smtClean="0"/>
              <a:t>Sales orders</a:t>
            </a:r>
          </a:p>
          <a:p>
            <a:pPr lvl="1"/>
            <a:r>
              <a:rPr lang="en-US" dirty="0" smtClean="0"/>
              <a:t>Required ship schedules</a:t>
            </a:r>
          </a:p>
          <a:p>
            <a:pPr lvl="1"/>
            <a:r>
              <a:rPr lang="en-US" dirty="0" smtClean="0"/>
              <a:t>Seasonal build quantities</a:t>
            </a:r>
          </a:p>
          <a:p>
            <a:r>
              <a:rPr lang="en-US" dirty="0" smtClean="0"/>
              <a:t>Real demand excludes</a:t>
            </a:r>
          </a:p>
          <a:p>
            <a:pPr lvl="1"/>
            <a:r>
              <a:rPr lang="en-US" dirty="0" smtClean="0"/>
              <a:t>Forecast</a:t>
            </a:r>
          </a:p>
          <a:p>
            <a:pPr lvl="1"/>
            <a:r>
              <a:rPr lang="en-US" dirty="0" smtClean="0"/>
              <a:t>Production forecast</a:t>
            </a:r>
            <a:endParaRPr lang="en-US" altLang="zh-CN" dirty="0" smtClean="0">
              <a:ea typeface="宋体" pitchFamily="2" charset="-122"/>
            </a:endParaRPr>
          </a:p>
          <a:p>
            <a:r>
              <a:rPr lang="en-US" dirty="0" smtClean="0"/>
              <a:t>Real supply includes</a:t>
            </a:r>
          </a:p>
          <a:p>
            <a:pPr lvl="1"/>
            <a:r>
              <a:rPr lang="en-US" dirty="0" smtClean="0"/>
              <a:t>Quantity on hand</a:t>
            </a:r>
          </a:p>
          <a:p>
            <a:pPr lvl="1"/>
            <a:r>
              <a:rPr lang="en-US" dirty="0" smtClean="0"/>
              <a:t>Purchase orders</a:t>
            </a:r>
          </a:p>
          <a:p>
            <a:pPr lvl="1"/>
            <a:r>
              <a:rPr lang="en-US" dirty="0" smtClean="0"/>
              <a:t>Work orders</a:t>
            </a:r>
          </a:p>
          <a:p>
            <a:pPr lvl="1"/>
            <a:r>
              <a:rPr lang="en-US" dirty="0" smtClean="0"/>
              <a:t>Repetitive schedules</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pitchFamily="2" charset="-122"/>
              </a:rPr>
              <a:t>ATP =  Master Schedule Receipts – Sales Orders and Required Ship Schedules – Gross Item Requirements – Seasonal Build Net Increases + Season Build Bet Decreases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pPr fontAlgn="base"/>
            <a:r>
              <a:rPr lang="en-US" sz="1200" b="0" i="0" kern="1200" dirty="0" smtClean="0">
                <a:solidFill>
                  <a:schemeClr val="tx1"/>
                </a:solidFill>
                <a:latin typeface="+mn-lt"/>
                <a:ea typeface="+mn-ea"/>
                <a:cs typeface="+mn-cs"/>
              </a:rPr>
              <a:t>When demand exceeds supply, ATP for that period is zero. The system applies excess demand as real demand in the following order:</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Excess demand is applied against the ATP quantity for previous periods until all excess demand is eliminated or the ATP quantities for previous periods are exhausted.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If demand exceeds supply after prior-period ATP is consumed, the system consumes future-period ATP until demand is satisfied or all supply is exhausted.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When both past and future ATP is exhausted, the system displays a negative ATP quantity for first period.</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ea typeface="宋体" pitchFamily="2" charset="-122"/>
            </a:endParaRPr>
          </a:p>
          <a:p>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Refer to UG(</a:t>
            </a:r>
            <a:r>
              <a:rPr lang="en-US" baseline="0" dirty="0" smtClean="0"/>
              <a:t> ATP Setup)</a:t>
            </a:r>
          </a:p>
          <a:p>
            <a:endParaRPr lang="en-US" dirty="0" smtClean="0"/>
          </a:p>
          <a:p>
            <a:r>
              <a:rPr lang="en-US" dirty="0" smtClean="0"/>
              <a:t>ATP Enforcement Enabled</a:t>
            </a:r>
          </a:p>
          <a:p>
            <a:pPr lvl="1"/>
            <a:r>
              <a:rPr lang="en-US" dirty="0" smtClean="0"/>
              <a:t>Enter Yes to activate ATP</a:t>
            </a:r>
          </a:p>
          <a:p>
            <a:r>
              <a:rPr lang="en-US" dirty="0" smtClean="0"/>
              <a:t>ATP Horizon</a:t>
            </a:r>
          </a:p>
          <a:p>
            <a:pPr lvl="1"/>
            <a:r>
              <a:rPr lang="en-US" dirty="0" smtClean="0"/>
              <a:t>The number of days from the current system date that the system should consider when determining ATP</a:t>
            </a:r>
          </a:p>
          <a:p>
            <a:pPr lvl="1"/>
            <a:r>
              <a:rPr lang="en-US" dirty="0" smtClean="0"/>
              <a:t>You can specify an item-specific horizon in Item Master Maintenance or Item-Site Planning Maintenance</a:t>
            </a:r>
          </a:p>
          <a:p>
            <a:pPr lvl="2"/>
            <a:r>
              <a:rPr lang="en-US" dirty="0" smtClean="0"/>
              <a:t> If you do, that value overrides the control program setting.</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Refer to UG (ATP Settings for Items)</a:t>
            </a:r>
          </a:p>
          <a:p>
            <a:pPr fontAlgn="base"/>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Two programs let you specify ATP settings for individual items: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Use Item Master Maintenance (1.4.1) to define ATP information for specified individual items and family items regardless of site.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Use Item-Site Planning Maintenance (1.4.17) to determine ATP settings for specified individual items and family items by site. Item-site records take precedence over those defined in Item Master Maintenance.</a:t>
            </a:r>
          </a:p>
          <a:p>
            <a:pPr fontAlgn="base"/>
            <a:r>
              <a:rPr lang="en-US" sz="1200" b="0" i="0" kern="1200" dirty="0" smtClean="0">
                <a:solidFill>
                  <a:schemeClr val="tx1"/>
                </a:solidFill>
                <a:latin typeface="+mn-lt"/>
                <a:ea typeface="+mn-ea"/>
                <a:cs typeface="+mn-cs"/>
              </a:rPr>
              <a:t>These programs use the same two fields for defining ATP parameters:</a:t>
            </a:r>
          </a:p>
          <a:p>
            <a:pPr fontAlgn="base"/>
            <a:r>
              <a:rPr lang="en-US" sz="1200" b="1" i="1" kern="1200" dirty="0" smtClean="0">
                <a:solidFill>
                  <a:schemeClr val="tx1"/>
                </a:solidFill>
                <a:latin typeface="+mn-lt"/>
                <a:ea typeface="+mn-ea"/>
                <a:cs typeface="+mn-cs"/>
              </a:rPr>
              <a:t>ATP Enforce</a:t>
            </a:r>
          </a:p>
          <a:p>
            <a:pPr fontAlgn="base"/>
            <a:r>
              <a:rPr lang="en-US" sz="1200" b="0" i="0" kern="1200" dirty="0" smtClean="0">
                <a:solidFill>
                  <a:schemeClr val="tx1"/>
                </a:solidFill>
                <a:latin typeface="+mn-lt"/>
                <a:ea typeface="+mn-ea"/>
                <a:cs typeface="+mn-cs"/>
              </a:rPr>
              <a:t>Enter the ATP enforcement level you want the system to apply to this item. You can specify one of three different levels: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None: The system does not intervene in the transaction regardless of availability of this item.</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Warning: A warning pop-up window displays if availability is insufficient. You can bypass the ATP warning manually and process the sales order regardless of ATP.</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Error: The system displays an error pop-up window if availability is insufficient. If you do not change the quantity or due date as needed to meet ATP requirements, an error message displays. Unlike with the Warning level, the system will not process the order line unless the quantity is available on the due date.</a:t>
            </a:r>
          </a:p>
          <a:p>
            <a:pPr fontAlgn="base"/>
            <a:r>
              <a:rPr lang="en-US" sz="1200" b="1" i="1" kern="1200" dirty="0" smtClean="0">
                <a:solidFill>
                  <a:schemeClr val="tx1"/>
                </a:solidFill>
                <a:latin typeface="+mn-lt"/>
                <a:ea typeface="+mn-ea"/>
                <a:cs typeface="+mn-cs"/>
              </a:rPr>
              <a:t>ATP Family</a:t>
            </a:r>
          </a:p>
          <a:p>
            <a:pPr fontAlgn="base"/>
            <a:r>
              <a:rPr lang="en-US" sz="1200" b="0" i="0" kern="1200" dirty="0" smtClean="0">
                <a:solidFill>
                  <a:schemeClr val="tx1"/>
                </a:solidFill>
                <a:latin typeface="+mn-lt"/>
                <a:ea typeface="+mn-ea"/>
                <a:cs typeface="+mn-cs"/>
              </a:rPr>
              <a:t>Enter Yes to have the system check the ATP for other items of the same family before issuing a warning or error. If No, family items are ignored.</a:t>
            </a:r>
          </a:p>
          <a:p>
            <a:pPr fontAlgn="base"/>
            <a:r>
              <a:rPr lang="en-US" sz="1200" b="0" i="0" kern="1200" dirty="0" smtClean="0">
                <a:solidFill>
                  <a:schemeClr val="tx1"/>
                </a:solidFill>
                <a:latin typeface="+mn-lt"/>
                <a:ea typeface="+mn-ea"/>
                <a:cs typeface="+mn-cs"/>
              </a:rPr>
              <a:t>See </a:t>
            </a:r>
            <a:r>
              <a:rPr lang="en-US" sz="1200" b="0" i="0" u="none" strike="noStrike" kern="1200" dirty="0" smtClean="0">
                <a:solidFill>
                  <a:schemeClr val="tx1"/>
                </a:solidFill>
                <a:latin typeface="+mn-lt"/>
                <a:ea typeface="+mn-ea"/>
                <a:cs typeface="+mn-cs"/>
                <a:hlinkClick r:id="rId3" action="ppaction://hlinkfile"/>
              </a:rPr>
              <a:t>Family Items</a:t>
            </a:r>
            <a:r>
              <a:rPr lang="en-US" sz="1200" b="0" i="0" kern="1200" dirty="0" smtClean="0">
                <a:solidFill>
                  <a:schemeClr val="tx1"/>
                </a:solidFill>
                <a:latin typeface="+mn-lt"/>
                <a:ea typeface="+mn-ea"/>
                <a:cs typeface="+mn-cs"/>
              </a:rPr>
              <a:t>.</a:t>
            </a:r>
          </a:p>
          <a:p>
            <a:pPr fontAlgn="base"/>
            <a:r>
              <a:rPr lang="en-US" sz="1200" b="0" i="0" kern="1200" dirty="0" smtClean="0">
                <a:solidFill>
                  <a:schemeClr val="tx1"/>
                </a:solidFill>
                <a:latin typeface="+mn-lt"/>
                <a:ea typeface="+mn-ea"/>
                <a:cs typeface="+mn-cs"/>
              </a:rPr>
              <a:t>Use the Family ATP Calculation field in Sales Order Control to indicate whether the system adjusts the family item ATP values.</a:t>
            </a:r>
          </a:p>
          <a:p>
            <a:pPr fontAlgn="base"/>
            <a:r>
              <a:rPr lang="en-US" sz="1200" b="0" i="0" kern="1200" dirty="0" smtClean="0">
                <a:solidFill>
                  <a:schemeClr val="tx1"/>
                </a:solidFill>
                <a:latin typeface="+mn-lt"/>
                <a:ea typeface="+mn-ea"/>
                <a:cs typeface="+mn-cs"/>
              </a:rPr>
              <a:t>See </a:t>
            </a:r>
            <a:r>
              <a:rPr lang="en-US" sz="1200" b="0" i="0" u="none" strike="noStrike" kern="1200" dirty="0" smtClean="0">
                <a:solidFill>
                  <a:schemeClr val="tx1"/>
                </a:solidFill>
                <a:latin typeface="+mn-lt"/>
                <a:ea typeface="+mn-ea"/>
                <a:cs typeface="+mn-cs"/>
                <a:hlinkClick r:id="rId4" action="ppaction://hlinkfile"/>
              </a:rPr>
              <a:t>Family ATP Calculation</a:t>
            </a:r>
            <a:r>
              <a:rPr lang="en-US" sz="1200" b="0" i="0" kern="1200" dirty="0" smtClean="0">
                <a:solidFill>
                  <a:schemeClr val="tx1"/>
                </a:solidFill>
                <a:latin typeface="+mn-lt"/>
                <a:ea typeface="+mn-ea"/>
                <a:cs typeface="+mn-cs"/>
              </a:rPr>
              <a:t>.</a:t>
            </a:r>
          </a:p>
          <a:p>
            <a:pPr fontAlgn="base"/>
            <a:r>
              <a:rPr lang="en-US" sz="1200" b="1" i="1" kern="1200" dirty="0" smtClean="0">
                <a:solidFill>
                  <a:schemeClr val="tx1"/>
                </a:solidFill>
                <a:latin typeface="+mn-lt"/>
                <a:ea typeface="+mn-ea"/>
                <a:cs typeface="+mn-cs"/>
              </a:rPr>
              <a:t>ATP Horizon</a:t>
            </a:r>
          </a:p>
          <a:p>
            <a:pPr fontAlgn="base"/>
            <a:r>
              <a:rPr lang="en-US" sz="1200" b="0" i="0" kern="1200" dirty="0" smtClean="0">
                <a:solidFill>
                  <a:schemeClr val="tx1"/>
                </a:solidFill>
                <a:latin typeface="+mn-lt"/>
                <a:ea typeface="+mn-ea"/>
                <a:cs typeface="+mn-cs"/>
              </a:rPr>
              <a:t>Enter the number of days from the current date that you want the system to consider when determining if ATP quantities are sufficient to fill orders for this item.</a:t>
            </a:r>
          </a:p>
          <a:p>
            <a:pPr fontAlgn="base"/>
            <a:r>
              <a:rPr lang="en-US" sz="1200" b="0" i="0" kern="1200" dirty="0" smtClean="0">
                <a:solidFill>
                  <a:schemeClr val="tx1"/>
                </a:solidFill>
                <a:latin typeface="+mn-lt"/>
                <a:ea typeface="+mn-ea"/>
                <a:cs typeface="+mn-cs"/>
              </a:rPr>
              <a:t>The field defaults to 0 (zero) in Item Master Maintenance. Unless you update it, the system uses the horizon specified in Sales Order Control.</a:t>
            </a:r>
          </a:p>
          <a:p>
            <a:pPr fontAlgn="base"/>
            <a:r>
              <a:rPr lang="en-US" sz="1200" b="0" i="0" kern="1200" dirty="0" smtClean="0">
                <a:solidFill>
                  <a:schemeClr val="tx1"/>
                </a:solidFill>
                <a:latin typeface="+mn-lt"/>
                <a:ea typeface="+mn-ea"/>
                <a:cs typeface="+mn-cs"/>
              </a:rPr>
              <a:t>The Item Master Maintenance value defaults to new records in Item-Site Planning Maintenance. You can change it for individual sites. Set it to 0 to use the Sales Order Control ATP horizon.</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smtClean="0"/>
              <a:t>Refer to the UG</a:t>
            </a:r>
            <a:r>
              <a:rPr lang="en-US" baseline="0" dirty="0" smtClean="0"/>
              <a:t> section </a:t>
            </a:r>
            <a:r>
              <a:rPr lang="en-US" sz="1200" b="1" i="0" kern="1200" dirty="0" smtClean="0">
                <a:solidFill>
                  <a:schemeClr val="tx1"/>
                </a:solidFill>
                <a:latin typeface="+mn-lt"/>
                <a:ea typeface="+mn-ea"/>
                <a:cs typeface="+mn-cs"/>
              </a:rPr>
              <a:t>Item Record Updates </a:t>
            </a:r>
          </a:p>
          <a:p>
            <a:pPr fontAlgn="base"/>
            <a:r>
              <a:rPr lang="en-US" sz="1200" b="0" i="0" kern="1200" dirty="0" smtClean="0">
                <a:solidFill>
                  <a:schemeClr val="tx1"/>
                </a:solidFill>
                <a:latin typeface="+mn-lt"/>
                <a:ea typeface="+mn-ea"/>
                <a:cs typeface="+mn-cs"/>
              </a:rPr>
              <a:t>Two utility programs let you update ATP settings in multiple item and item-site records: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ATP Enforcement Level Utility</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Item-Site ATP Horizon Update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0" i="0" kern="1200" dirty="0" smtClean="0">
                <a:solidFill>
                  <a:schemeClr val="tx1"/>
                </a:solidFill>
                <a:latin typeface="+mn-lt"/>
                <a:ea typeface="+mn-ea"/>
                <a:cs typeface="+mn-cs"/>
              </a:rPr>
              <a:t>Since the system calculates ATP only on confirmed order lines, the way the system enforces ATP depends on how the order is entered:</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Entered as confirmed in an order maintenance program, such as Sales Order Maintenance (7.1.1), or confirmed by changing Confirm to Yes for the line</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Confirmed using a batch confirmation program, such as Sales Order Confirmation (7.1.5)</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Created from a customer’s purchase order imported using EDI </a:t>
            </a:r>
            <a:r>
              <a:rPr lang="en-US" sz="1200" b="0" i="0" kern="1200" dirty="0" err="1" smtClean="0">
                <a:solidFill>
                  <a:schemeClr val="tx1"/>
                </a:solidFill>
                <a:latin typeface="+mn-lt"/>
                <a:ea typeface="+mn-ea"/>
                <a:cs typeface="+mn-cs"/>
              </a:rPr>
              <a:t>eCommerce</a:t>
            </a:r>
            <a:endParaRPr lang="en-US" sz="1200" b="0" i="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Refer to UG </a:t>
            </a:r>
            <a:r>
              <a:rPr lang="en-US" sz="1200" b="1" i="0" kern="1200" dirty="0" smtClean="0">
                <a:solidFill>
                  <a:schemeClr val="tx1"/>
                </a:solidFill>
                <a:latin typeface="+mn-lt"/>
                <a:ea typeface="+mn-ea"/>
                <a:cs typeface="+mn-cs"/>
              </a:rPr>
              <a:t>Determining ATP during Order Entry</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dirty="0" smtClean="0">
                <a:solidFill>
                  <a:schemeClr val="tx1"/>
                </a:solidFill>
                <a:latin typeface="+mn-lt"/>
                <a:ea typeface="+mn-ea"/>
                <a:cs typeface="+mn-cs"/>
              </a:rPr>
              <a:t>Determining ATP during Order Confirmation</a:t>
            </a:r>
          </a:p>
          <a:p>
            <a:endParaRPr lang="en-US" sz="1200" b="1" i="0" kern="1200" dirty="0" smtClean="0">
              <a:solidFill>
                <a:schemeClr val="tx1"/>
              </a:solidFill>
              <a:latin typeface="+mn-lt"/>
              <a:ea typeface="+mn-ea"/>
              <a:cs typeface="+mn-cs"/>
            </a:endParaRPr>
          </a:p>
          <a:p>
            <a:r>
              <a:rPr lang="en-US" sz="1200" b="1" i="0" kern="1200" dirty="0" smtClean="0">
                <a:solidFill>
                  <a:schemeClr val="tx1"/>
                </a:solidFill>
                <a:latin typeface="+mn-lt"/>
                <a:ea typeface="+mn-ea"/>
                <a:cs typeface="+mn-cs"/>
              </a:rPr>
              <a:t>Fields</a:t>
            </a:r>
            <a:r>
              <a:rPr lang="en-US" sz="1200" b="1" i="0" kern="1200" baseline="0" dirty="0" smtClean="0">
                <a:solidFill>
                  <a:schemeClr val="tx1"/>
                </a:solidFill>
                <a:latin typeface="+mn-lt"/>
                <a:ea typeface="+mn-ea"/>
                <a:cs typeface="+mn-cs"/>
              </a:rPr>
              <a:t> explanation can be left out.</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latin typeface="+mn-lt"/>
                <a:ea typeface="+mn-ea"/>
                <a:cs typeface="+mn-cs"/>
              </a:rPr>
              <a:t>Use ATP Enforcement Check (7.1.19.2) to display ATP information, including alternate due dates and ATP quantities, without entering an order. You can select according to customer, item, site, quantity, due date, and promise date.</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35</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a:spLocks noGrp="1" noChangeArrowheads="1"/>
          </p:cNvSpPr>
          <p:nvPr>
            <p:ph type="ftr" sz="quarter" idx="4"/>
          </p:nvPr>
        </p:nvSpPr>
        <p:spPr>
          <a:noFill/>
        </p:spPr>
        <p:txBody>
          <a:bodyPr/>
          <a:lstStyle/>
          <a:p>
            <a:r>
              <a:rPr lang="en-US"/>
              <a:t>1.6_1_log acct</a:t>
            </a:r>
          </a:p>
        </p:txBody>
      </p:sp>
      <p:sp>
        <p:nvSpPr>
          <p:cNvPr id="52227" name="Rectangle 7"/>
          <p:cNvSpPr>
            <a:spLocks noGrp="1" noChangeArrowheads="1"/>
          </p:cNvSpPr>
          <p:nvPr>
            <p:ph type="sldNum" sz="quarter" idx="5"/>
          </p:nvPr>
        </p:nvSpPr>
        <p:spPr>
          <a:noFill/>
        </p:spPr>
        <p:txBody>
          <a:bodyPr/>
          <a:lstStyle/>
          <a:p>
            <a:fld id="{0D18D9BB-2543-4EC1-B1F3-6197DE5DFC49}" type="slidenum">
              <a:rPr lang="en-US"/>
              <a:pPr/>
              <a:t>37</a:t>
            </a:fld>
            <a:endParaRPr lang="en-US"/>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ftr" sz="quarter" idx="4"/>
          </p:nvPr>
        </p:nvSpPr>
        <p:spPr>
          <a:noFill/>
        </p:spPr>
        <p:txBody>
          <a:bodyPr/>
          <a:lstStyle/>
          <a:p>
            <a:r>
              <a:rPr lang="en-US"/>
              <a:t>1.6_1_log acct</a:t>
            </a:r>
          </a:p>
        </p:txBody>
      </p:sp>
      <p:sp>
        <p:nvSpPr>
          <p:cNvPr id="53251" name="Rectangle 7"/>
          <p:cNvSpPr>
            <a:spLocks noGrp="1" noChangeArrowheads="1"/>
          </p:cNvSpPr>
          <p:nvPr>
            <p:ph type="sldNum" sz="quarter" idx="5"/>
          </p:nvPr>
        </p:nvSpPr>
        <p:spPr>
          <a:noFill/>
        </p:spPr>
        <p:txBody>
          <a:bodyPr/>
          <a:lstStyle/>
          <a:p>
            <a:fld id="{2852145A-4267-4317-AACE-9266EC819C97}" type="slidenum">
              <a:rPr lang="en-US"/>
              <a:pPr/>
              <a:t>38</a:t>
            </a:fld>
            <a:endParaRPr lang="en-US"/>
          </a:p>
        </p:txBody>
      </p:sp>
      <p:sp>
        <p:nvSpPr>
          <p:cNvPr id="53252" name="Rectangle 2"/>
          <p:cNvSpPr>
            <a:spLocks noGrp="1" noRot="1" noChangeAspect="1" noChangeArrowheads="1" noTextEdit="1"/>
          </p:cNvSpPr>
          <p:nvPr>
            <p:ph type="sldImg"/>
          </p:nvPr>
        </p:nvSpPr>
        <p:spPr>
          <a:ln/>
        </p:spPr>
      </p:sp>
      <p:sp>
        <p:nvSpPr>
          <p:cNvPr id="53253" name="Rectangle 3"/>
          <p:cNvSpPr>
            <a:spLocks noGrp="1" noChangeArrowheads="1"/>
          </p:cNvSpPr>
          <p:nvPr>
            <p:ph type="body" idx="1"/>
          </p:nvPr>
        </p:nvSpPr>
        <p:spPr>
          <a:noFill/>
          <a:ln/>
        </p:spPr>
        <p:txBody>
          <a:bodyPr>
            <a:normAutofit fontScale="85000" lnSpcReduction="20000"/>
          </a:bodyPr>
          <a:lstStyle/>
          <a:p>
            <a:pPr>
              <a:buFontTx/>
              <a:buChar char="•"/>
            </a:pPr>
            <a:r>
              <a:rPr lang="en-US" altLang="zh-CN" dirty="0" smtClean="0">
                <a:ea typeface="宋体" pitchFamily="2" charset="-122"/>
              </a:rPr>
              <a:t>Inbound Logistics Accounting</a:t>
            </a:r>
          </a:p>
          <a:p>
            <a:pPr lvl="1"/>
            <a:r>
              <a:rPr lang="en-US" altLang="zh-CN" dirty="0" smtClean="0">
                <a:ea typeface="宋体" pitchFamily="2" charset="-122"/>
              </a:rPr>
              <a:t>Controls transportation costs associated with purchasing items from external suppliers</a:t>
            </a:r>
          </a:p>
          <a:p>
            <a:pPr lvl="1"/>
            <a:r>
              <a:rPr lang="en-US" altLang="zh-CN" dirty="0" smtClean="0">
                <a:ea typeface="宋体" pitchFamily="2" charset="-122"/>
              </a:rPr>
              <a:t>Purchase Orders, Blanket Orders, Scheduled Orders</a:t>
            </a:r>
          </a:p>
          <a:p>
            <a:pPr lvl="1"/>
            <a:r>
              <a:rPr lang="en-US" altLang="zh-CN" dirty="0" smtClean="0">
                <a:ea typeface="宋体" pitchFamily="2" charset="-122"/>
              </a:rPr>
              <a:t>GL accruals triggered by purchase receipts </a:t>
            </a:r>
          </a:p>
          <a:p>
            <a:pPr lvl="1"/>
            <a:endParaRPr lang="en-US" altLang="zh-CN" dirty="0" smtClean="0">
              <a:ea typeface="宋体" pitchFamily="2" charset="-122"/>
            </a:endParaRPr>
          </a:p>
          <a:p>
            <a:pPr marL="342900" marR="0" lvl="0" indent="-342900" algn="l" defTabSz="457200" rtl="0" eaLnBrk="0" fontAlgn="base" latinLnBrk="0" hangingPunct="0">
              <a:lnSpc>
                <a:spcPct val="90000"/>
              </a:lnSpc>
              <a:spcBef>
                <a:spcPct val="20000"/>
              </a:spcBef>
              <a:spcAft>
                <a:spcPts val="600"/>
              </a:spcAft>
              <a:buClr>
                <a:srgbClr val="F79646"/>
              </a:buClr>
              <a:buSzTx/>
              <a:buFont typeface="Arial" pitchFamily="34" charset="0"/>
              <a:buChar char="•"/>
              <a:tabLst/>
              <a:defRPr/>
            </a:pPr>
            <a:r>
              <a:rPr kumimoji="0" lang="en-US" sz="28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Outbound Logistics Accounting</a:t>
            </a:r>
          </a:p>
          <a:p>
            <a:pPr marL="742950" marR="0" lvl="1" indent="-285750" algn="l" defTabSz="457200" rtl="0" eaLnBrk="0" fontAlgn="base" latinLnBrk="0" hangingPunct="0">
              <a:lnSpc>
                <a:spcPct val="90000"/>
              </a:lnSpc>
              <a:spcBef>
                <a:spcPct val="20000"/>
              </a:spcBef>
              <a:spcAft>
                <a:spcPts val="600"/>
              </a:spcAft>
              <a:buClr>
                <a:srgbClr val="F79646"/>
              </a:buClr>
              <a:buSzTx/>
              <a:buFont typeface="Lucida Grande"/>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rPr>
              <a:t>Controls</a:t>
            </a:r>
            <a:r>
              <a:rPr kumimoji="0" lang="en-US" altLang="zh-CN" sz="2400" b="0" i="0" u="none" strike="noStrike" kern="0" cap="none" spc="0" normalizeH="0" baseline="0" noProof="0" dirty="0" smtClean="0">
                <a:ln>
                  <a:noFill/>
                </a:ln>
                <a:solidFill>
                  <a:srgbClr val="141414">
                    <a:lumMod val="75000"/>
                    <a:lumOff val="25000"/>
                  </a:srgbClr>
                </a:solidFill>
                <a:effectLst/>
                <a:uLnTx/>
                <a:uFillTx/>
                <a:latin typeface="Century Gothic"/>
                <a:ea typeface="宋体" pitchFamily="2" charset="-122"/>
              </a:rPr>
              <a:t> transportation costs associated with the shipment of items from a company location to customers or other company locations</a:t>
            </a:r>
            <a:endPar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ndParaRPr>
          </a:p>
          <a:p>
            <a:pPr marL="742950" marR="0" lvl="1" indent="-285750" algn="l" defTabSz="457200" rtl="0" eaLnBrk="0" fontAlgn="base" latinLnBrk="0" hangingPunct="0">
              <a:lnSpc>
                <a:spcPct val="90000"/>
              </a:lnSpc>
              <a:spcBef>
                <a:spcPct val="20000"/>
              </a:spcBef>
              <a:spcAft>
                <a:spcPts val="600"/>
              </a:spcAft>
              <a:buClr>
                <a:srgbClr val="F79646"/>
              </a:buClr>
              <a:buSzTx/>
              <a:buFont typeface="Lucida Grande"/>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rPr>
              <a:t>Sales </a:t>
            </a:r>
            <a:r>
              <a:rPr kumimoji="0" lang="en-US" altLang="zh-CN" sz="2400" b="0" i="0" u="none" strike="noStrike" kern="0" cap="none" spc="0" normalizeH="0" baseline="0" noProof="0" dirty="0" smtClean="0">
                <a:ln>
                  <a:noFill/>
                </a:ln>
                <a:solidFill>
                  <a:srgbClr val="141414">
                    <a:lumMod val="75000"/>
                    <a:lumOff val="25000"/>
                  </a:srgbClr>
                </a:solidFill>
                <a:effectLst/>
                <a:uLnTx/>
                <a:uFillTx/>
                <a:latin typeface="Century Gothic"/>
                <a:ea typeface="宋体" pitchFamily="2" charset="-122"/>
              </a:rPr>
              <a:t>Orders, Scheduled Orders, Distribution Orders</a:t>
            </a:r>
            <a:endPar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ndParaRPr>
          </a:p>
          <a:p>
            <a:pPr marL="742950" marR="0" lvl="1" indent="-285750" algn="l" defTabSz="457200" rtl="0" eaLnBrk="0" fontAlgn="base" latinLnBrk="0" hangingPunct="0">
              <a:lnSpc>
                <a:spcPct val="90000"/>
              </a:lnSpc>
              <a:spcBef>
                <a:spcPct val="20000"/>
              </a:spcBef>
              <a:spcAft>
                <a:spcPts val="600"/>
              </a:spcAft>
              <a:buClr>
                <a:srgbClr val="F79646"/>
              </a:buClr>
              <a:buSzTx/>
              <a:buFont typeface="Lucida Grande"/>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rPr>
              <a:t>GL </a:t>
            </a:r>
            <a:r>
              <a:rPr kumimoji="0" lang="en-US" altLang="zh-CN" sz="2400" b="0" i="0" u="none" strike="noStrike" kern="0" cap="none" spc="0" normalizeH="0" baseline="0" noProof="0" dirty="0" smtClean="0">
                <a:ln>
                  <a:noFill/>
                </a:ln>
                <a:solidFill>
                  <a:srgbClr val="141414">
                    <a:lumMod val="75000"/>
                    <a:lumOff val="25000"/>
                  </a:srgbClr>
                </a:solidFill>
                <a:effectLst/>
                <a:uLnTx/>
                <a:uFillTx/>
                <a:latin typeface="Century Gothic"/>
                <a:ea typeface="宋体" pitchFamily="2" charset="-122"/>
              </a:rPr>
              <a:t>accruals triggered by shipments</a:t>
            </a:r>
          </a:p>
          <a:p>
            <a:pPr marL="742950" marR="0" lvl="1" indent="-285750" algn="l" defTabSz="457200" rtl="0" eaLnBrk="0" fontAlgn="base" latinLnBrk="0" hangingPunct="0">
              <a:lnSpc>
                <a:spcPct val="90000"/>
              </a:lnSpc>
              <a:spcBef>
                <a:spcPct val="20000"/>
              </a:spcBef>
              <a:spcAft>
                <a:spcPts val="600"/>
              </a:spcAft>
              <a:buClr>
                <a:srgbClr val="F79646"/>
              </a:buClr>
              <a:buSzTx/>
              <a:buFont typeface="Lucida Grande"/>
              <a:buChar char="-"/>
              <a:tabLst/>
              <a:defRPr/>
            </a:pPr>
            <a:r>
              <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a typeface="宋体" pitchFamily="2" charset="-122"/>
              </a:rPr>
              <a:t>Utilizes the sales order freight charges functionality</a:t>
            </a:r>
            <a:endParaRPr kumimoji="0" lang="en-US" sz="2400" b="0" i="0" u="none" strike="noStrike" kern="0" cap="none" spc="0" normalizeH="0" baseline="0" noProof="0" dirty="0" smtClean="0">
              <a:ln>
                <a:noFill/>
              </a:ln>
              <a:solidFill>
                <a:srgbClr val="141414">
                  <a:lumMod val="75000"/>
                  <a:lumOff val="25000"/>
                </a:srgbClr>
              </a:solidFill>
              <a:effectLst/>
              <a:uLnTx/>
              <a:uFillTx/>
              <a:latin typeface="Century Gothic"/>
            </a:endParaRPr>
          </a:p>
          <a:p>
            <a:pPr lvl="1"/>
            <a:endParaRPr lang="en-US" altLang="zh-CN" dirty="0" smtClean="0">
              <a:ea typeface="宋体" pitchFamily="2" charset="-122"/>
            </a:endParaRPr>
          </a:p>
          <a:p>
            <a:pPr eaLnBrk="1" hangingPunct="1"/>
            <a:endParaRPr lang="en-US" sz="1000"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6"/>
          <p:cNvSpPr>
            <a:spLocks noGrp="1" noChangeArrowheads="1"/>
          </p:cNvSpPr>
          <p:nvPr>
            <p:ph type="ftr" sz="quarter" idx="4"/>
          </p:nvPr>
        </p:nvSpPr>
        <p:spPr>
          <a:noFill/>
        </p:spPr>
        <p:txBody>
          <a:bodyPr/>
          <a:lstStyle/>
          <a:p>
            <a:r>
              <a:rPr lang="en-US"/>
              <a:t>1.6_1_log acct</a:t>
            </a:r>
          </a:p>
        </p:txBody>
      </p:sp>
      <p:sp>
        <p:nvSpPr>
          <p:cNvPr id="54275" name="Rectangle 7"/>
          <p:cNvSpPr>
            <a:spLocks noGrp="1" noChangeArrowheads="1"/>
          </p:cNvSpPr>
          <p:nvPr>
            <p:ph type="sldNum" sz="quarter" idx="5"/>
          </p:nvPr>
        </p:nvSpPr>
        <p:spPr>
          <a:noFill/>
        </p:spPr>
        <p:txBody>
          <a:bodyPr/>
          <a:lstStyle/>
          <a:p>
            <a:fld id="{71CF2677-EBF3-4CD4-B9A7-EECED3F16AE4}" type="slidenum">
              <a:rPr lang="en-US"/>
              <a:pPr/>
              <a:t>39</a:t>
            </a:fld>
            <a:endParaRPr lang="en-US"/>
          </a:p>
        </p:txBody>
      </p:sp>
      <p:sp>
        <p:nvSpPr>
          <p:cNvPr id="54276" name="Rectangle 2"/>
          <p:cNvSpPr>
            <a:spLocks noGrp="1" noRot="1" noChangeAspect="1" noChangeArrowheads="1" noTextEdit="1"/>
          </p:cNvSpPr>
          <p:nvPr>
            <p:ph type="sldImg"/>
          </p:nvPr>
        </p:nvSpPr>
        <p:spPr>
          <a:ln/>
        </p:spPr>
      </p:sp>
      <p:sp>
        <p:nvSpPr>
          <p:cNvPr id="542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6"/>
          <p:cNvSpPr>
            <a:spLocks noGrp="1" noChangeArrowheads="1"/>
          </p:cNvSpPr>
          <p:nvPr>
            <p:ph type="ftr" sz="quarter" idx="4"/>
          </p:nvPr>
        </p:nvSpPr>
        <p:spPr>
          <a:noFill/>
        </p:spPr>
        <p:txBody>
          <a:bodyPr/>
          <a:lstStyle/>
          <a:p>
            <a:r>
              <a:rPr lang="en-US"/>
              <a:t>1.6_1_log acct</a:t>
            </a:r>
          </a:p>
        </p:txBody>
      </p:sp>
      <p:sp>
        <p:nvSpPr>
          <p:cNvPr id="57347" name="Rectangle 7"/>
          <p:cNvSpPr>
            <a:spLocks noGrp="1" noChangeArrowheads="1"/>
          </p:cNvSpPr>
          <p:nvPr>
            <p:ph type="sldNum" sz="quarter" idx="5"/>
          </p:nvPr>
        </p:nvSpPr>
        <p:spPr>
          <a:noFill/>
        </p:spPr>
        <p:txBody>
          <a:bodyPr/>
          <a:lstStyle/>
          <a:p>
            <a:fld id="{2CE56058-CB51-4FE5-A86F-2FCC18123424}" type="slidenum">
              <a:rPr lang="en-US"/>
              <a:pPr/>
              <a:t>40</a:t>
            </a:fld>
            <a:endParaRPr lang="en-US"/>
          </a:p>
        </p:txBody>
      </p:sp>
      <p:sp>
        <p:nvSpPr>
          <p:cNvPr id="57348" name="Rectangle 2"/>
          <p:cNvSpPr>
            <a:spLocks noGrp="1" noRot="1" noChangeAspect="1" noChangeArrowheads="1" noTextEdit="1"/>
          </p:cNvSpPr>
          <p:nvPr>
            <p:ph type="sldImg"/>
          </p:nvPr>
        </p:nvSpPr>
        <p:spPr>
          <a:ln/>
        </p:spPr>
      </p:sp>
      <p:sp>
        <p:nvSpPr>
          <p:cNvPr id="573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zh-CN" sz="2400" dirty="0" smtClean="0">
                <a:ea typeface="宋体" pitchFamily="2" charset="-122"/>
              </a:rPr>
              <a:t>Target dataset</a:t>
            </a:r>
          </a:p>
          <a:p>
            <a:pPr marL="742950" lvl="2" indent="-342900" eaLnBrk="1" hangingPunct="1"/>
            <a:r>
              <a:rPr lang="en-US" altLang="zh-CN" dirty="0" smtClean="0">
                <a:ea typeface="宋体" pitchFamily="2" charset="-122"/>
              </a:rPr>
              <a:t>Sales Order Shipments: </a:t>
            </a:r>
            <a:r>
              <a:rPr lang="en-US" altLang="zh-CN" b="1" dirty="0" err="1" smtClean="0">
                <a:ea typeface="宋体" pitchFamily="2" charset="-122"/>
              </a:rPr>
              <a:t>la_so_ship_id</a:t>
            </a:r>
            <a:endParaRPr lang="en-US" altLang="zh-CN" b="1" dirty="0" smtClean="0">
              <a:ea typeface="宋体" pitchFamily="2" charset="-122"/>
            </a:endParaRPr>
          </a:p>
          <a:p>
            <a:pPr marL="742950" lvl="2" indent="-342900" eaLnBrk="1" hangingPunct="1"/>
            <a:r>
              <a:rPr lang="en-US" dirty="0" smtClean="0">
                <a:ea typeface="宋体" pitchFamily="2" charset="-122"/>
              </a:rPr>
              <a:t>Distribution Order Shipments: </a:t>
            </a:r>
            <a:r>
              <a:rPr lang="en-US" b="1" dirty="0" err="1" smtClean="0">
                <a:ea typeface="宋体" pitchFamily="2" charset="-122"/>
              </a:rPr>
              <a:t>la_do_ship_id</a:t>
            </a:r>
            <a:endParaRPr lang="en-US" b="1"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zh-CN" sz="2400" dirty="0" smtClean="0">
                <a:ea typeface="宋体" pitchFamily="2" charset="-122"/>
              </a:rPr>
              <a:t>Use Logistics</a:t>
            </a:r>
            <a:r>
              <a:rPr lang="en-US" altLang="zh-CN" sz="2400" baseline="0" dirty="0" smtClean="0">
                <a:ea typeface="宋体" pitchFamily="2" charset="-122"/>
              </a:rPr>
              <a:t> Accounting Control to a</a:t>
            </a:r>
            <a:r>
              <a:rPr lang="en-US" altLang="zh-CN" sz="2400" dirty="0" smtClean="0">
                <a:ea typeface="宋体" pitchFamily="2" charset="-122"/>
              </a:rPr>
              <a:t>ctivate the Logistics Accounting module</a:t>
            </a:r>
          </a:p>
          <a:p>
            <a:r>
              <a:rPr lang="en-US" altLang="zh-CN" sz="2400" dirty="0" smtClean="0">
                <a:ea typeface="宋体" pitchFamily="2" charset="-122"/>
              </a:rPr>
              <a:t>          Assign NRM sequence codes to sales order and distribution order shipments</a:t>
            </a:r>
          </a:p>
          <a:p>
            <a:pPr lvl="1"/>
            <a:r>
              <a:rPr lang="en-US" dirty="0" smtClean="0">
                <a:ea typeface="宋体" pitchFamily="2" charset="-122"/>
              </a:rPr>
              <a:t>NRM number provides the Internal Reference of logistics charge pending invoices created by Sales Order Shipments</a:t>
            </a:r>
          </a:p>
          <a:p>
            <a:pPr lvl="1"/>
            <a:endParaRPr lang="en-US" dirty="0" smtClean="0">
              <a:ea typeface="宋体" pitchFamily="2" charset="-122"/>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prstClr val="black"/>
                </a:solidFill>
                <a:effectLst/>
                <a:uLnTx/>
                <a:uFillTx/>
                <a:latin typeface="+mn-lt"/>
                <a:ea typeface="宋体" pitchFamily="2" charset="-122"/>
                <a:cs typeface="+mn-cs"/>
              </a:rPr>
              <a:t>Use Logistics Op Accounting Control to specify default GL accrual, expense and variance accounts for tracking inbound and outbound logistics charges. </a:t>
            </a:r>
            <a:r>
              <a:rPr lang="en-US" altLang="zh-CN" sz="1200" dirty="0" smtClean="0">
                <a:ea typeface="宋体" pitchFamily="2" charset="-122"/>
              </a:rPr>
              <a:t>GL accounts default from Logistics Op Accounting Control.</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en-US" altLang="zh-CN" sz="1200" b="0" i="0" u="none" strike="noStrike" kern="1200" cap="none" spc="0" normalizeH="0" baseline="0" noProof="0" dirty="0" smtClean="0">
              <a:ln>
                <a:noFill/>
              </a:ln>
              <a:solidFill>
                <a:prstClr val="black"/>
              </a:solidFill>
              <a:effectLst/>
              <a:uLnTx/>
              <a:uFillTx/>
              <a:latin typeface="+mn-lt"/>
              <a:ea typeface="宋体" pitchFamily="2" charset="-122"/>
              <a:cs typeface="+mn-cs"/>
            </a:endParaRPr>
          </a:p>
          <a:p>
            <a:pPr lvl="1"/>
            <a:endParaRPr lang="en-US" dirty="0" smtClean="0">
              <a:ea typeface="宋体" pitchFamily="2" charset="-122"/>
            </a:endParaRPr>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zh-CN" sz="2400" dirty="0" smtClean="0">
                <a:ea typeface="宋体" pitchFamily="2" charset="-122"/>
              </a:rPr>
              <a:t>Outbound logistics charges</a:t>
            </a:r>
          </a:p>
          <a:p>
            <a:pPr lvl="1" eaLnBrk="1" hangingPunct="1"/>
            <a:r>
              <a:rPr lang="en-US" altLang="zh-CN" sz="2000" dirty="0" smtClean="0">
                <a:ea typeface="宋体" pitchFamily="2" charset="-122"/>
              </a:rPr>
              <a:t>Include the cost of freight only</a:t>
            </a:r>
          </a:p>
          <a:p>
            <a:pPr lvl="1" eaLnBrk="1" hangingPunct="1"/>
            <a:r>
              <a:rPr lang="en-US" altLang="zh-CN" sz="2000" dirty="0" smtClean="0">
                <a:ea typeface="宋体" pitchFamily="2" charset="-122"/>
              </a:rPr>
              <a:t>Use the tax parameters of the trailer code associated with the freight list on the order</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altLang="zh-CN" sz="2000" dirty="0" smtClean="0">
              <a:ea typeface="宋体" pitchFamily="2" charset="-122"/>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ea typeface="宋体" pitchFamily="2" charset="-122"/>
              </a:rPr>
              <a:t>GL accounts default from Logistics Op Accounting Control </a:t>
            </a:r>
          </a:p>
          <a:p>
            <a:pPr lvl="1" eaLnBrk="1" hangingPunct="1"/>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altLang="zh-CN" sz="2400" dirty="0" smtClean="0">
                <a:ea typeface="宋体" pitchFamily="2" charset="-122"/>
              </a:rPr>
              <a:t>Optionally define accrual accounts by Logistics Charge Code, Product Line, Site and Supplier Type.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400" dirty="0" smtClean="0">
                <a:ea typeface="宋体" pitchFamily="2" charset="-122"/>
              </a:rPr>
              <a:t>Optionally define expense accounts by Logistics Charge Code, Product Line, Site, Customer Type and Channel.</a:t>
            </a:r>
          </a:p>
          <a:p>
            <a:pPr eaLnBrk="1" hangingPunct="1"/>
            <a:endParaRPr lang="en-US" altLang="zh-CN" sz="2400" dirty="0" smtClean="0">
              <a:ea typeface="宋体" pitchFamily="2" charset="-122"/>
            </a:endParaRPr>
          </a:p>
          <a:p>
            <a:pPr eaLnBrk="1" hangingPunct="1"/>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pitchFamily="2" charset="-122"/>
              </a:rPr>
              <a:t>Use Freight Terms Maintenance to assign a logistics charge code to each freight terms with an accrual level.</a:t>
            </a:r>
          </a:p>
          <a:p>
            <a:pPr eaLnBrk="1" hangingPunct="1">
              <a:lnSpc>
                <a:spcPct val="70000"/>
              </a:lnSpc>
            </a:pPr>
            <a:r>
              <a:rPr lang="en-GB" dirty="0" smtClean="0"/>
              <a:t>Freight Terms Accrual Levels</a:t>
            </a:r>
          </a:p>
          <a:p>
            <a:pPr eaLnBrk="1" hangingPunct="1">
              <a:lnSpc>
                <a:spcPct val="70000"/>
              </a:lnSpc>
            </a:pPr>
            <a:r>
              <a:rPr lang="en-US" dirty="0" smtClean="0"/>
              <a:t>Type 1 (Add)</a:t>
            </a:r>
          </a:p>
          <a:p>
            <a:pPr lvl="1" eaLnBrk="1" hangingPunct="1">
              <a:lnSpc>
                <a:spcPct val="70000"/>
              </a:lnSpc>
            </a:pPr>
            <a:r>
              <a:rPr lang="en-US" dirty="0" smtClean="0"/>
              <a:t>Accrue by shipment</a:t>
            </a:r>
          </a:p>
          <a:p>
            <a:pPr eaLnBrk="1" hangingPunct="1">
              <a:lnSpc>
                <a:spcPct val="70000"/>
              </a:lnSpc>
            </a:pPr>
            <a:r>
              <a:rPr lang="en-US" dirty="0" smtClean="0"/>
              <a:t>Type 2 (Allow)</a:t>
            </a:r>
          </a:p>
          <a:p>
            <a:pPr lvl="1" eaLnBrk="1" hangingPunct="1">
              <a:lnSpc>
                <a:spcPct val="70000"/>
              </a:lnSpc>
            </a:pPr>
            <a:r>
              <a:rPr lang="en-US" dirty="0" smtClean="0"/>
              <a:t>Accrue by shipment</a:t>
            </a:r>
          </a:p>
          <a:p>
            <a:pPr eaLnBrk="1" hangingPunct="1">
              <a:lnSpc>
                <a:spcPct val="70000"/>
              </a:lnSpc>
            </a:pPr>
            <a:r>
              <a:rPr lang="en-US" dirty="0" smtClean="0"/>
              <a:t>Type 3 (Prepaid)</a:t>
            </a:r>
          </a:p>
          <a:p>
            <a:pPr lvl="1" eaLnBrk="1" hangingPunct="1">
              <a:lnSpc>
                <a:spcPct val="70000"/>
              </a:lnSpc>
            </a:pPr>
            <a:r>
              <a:rPr lang="en-US" dirty="0" smtClean="0"/>
              <a:t>Accrue by line</a:t>
            </a:r>
          </a:p>
          <a:p>
            <a:pPr eaLnBrk="1" hangingPunct="1">
              <a:lnSpc>
                <a:spcPct val="70000"/>
              </a:lnSpc>
            </a:pPr>
            <a:r>
              <a:rPr lang="en-US" dirty="0" smtClean="0"/>
              <a:t>Type 4 (Collect)</a:t>
            </a:r>
          </a:p>
          <a:p>
            <a:pPr lvl="1" eaLnBrk="1" hangingPunct="1">
              <a:lnSpc>
                <a:spcPct val="70000"/>
              </a:lnSpc>
            </a:pPr>
            <a:r>
              <a:rPr lang="en-US" dirty="0" smtClean="0"/>
              <a:t>No accrual</a:t>
            </a:r>
          </a:p>
          <a:p>
            <a:pPr eaLnBrk="1" hangingPunct="1">
              <a:lnSpc>
                <a:spcPct val="70000"/>
              </a:lnSpc>
            </a:pPr>
            <a:r>
              <a:rPr lang="en-US" dirty="0" smtClean="0"/>
              <a:t>Type 5 (Include)</a:t>
            </a:r>
          </a:p>
          <a:p>
            <a:pPr lvl="1" eaLnBrk="1" hangingPunct="1">
              <a:lnSpc>
                <a:spcPct val="70000"/>
              </a:lnSpc>
            </a:pPr>
            <a:r>
              <a:rPr lang="en-US" dirty="0" smtClean="0"/>
              <a:t>Accrue by line</a:t>
            </a:r>
          </a:p>
          <a:p>
            <a:pPr eaLnBrk="1" hangingPunct="1">
              <a:lnSpc>
                <a:spcPct val="70000"/>
              </a:lnSpc>
            </a:pPr>
            <a:r>
              <a:rPr lang="en-US" dirty="0" smtClean="0"/>
              <a:t>Type 6 (Will Call)</a:t>
            </a:r>
          </a:p>
          <a:p>
            <a:pPr lvl="1" eaLnBrk="1" hangingPunct="1">
              <a:lnSpc>
                <a:spcPct val="70000"/>
              </a:lnSpc>
            </a:pPr>
            <a:r>
              <a:rPr lang="en-US" dirty="0" smtClean="0"/>
              <a:t>No accrual</a:t>
            </a:r>
          </a:p>
          <a:p>
            <a:pPr lvl="1" eaLnBrk="1" hangingPunct="1">
              <a:lnSpc>
                <a:spcPct val="70000"/>
              </a:lnSpc>
            </a:pP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2900" marR="0" lvl="0" indent="-342900" algn="l" defTabSz="457200" rtl="0" eaLnBrk="0" fontAlgn="auto" latinLnBrk="0" hangingPunct="0">
              <a:lnSpc>
                <a:spcPct val="90000"/>
              </a:lnSpc>
              <a:spcBef>
                <a:spcPct val="20000"/>
              </a:spcBef>
              <a:spcAft>
                <a:spcPts val="600"/>
              </a:spcAft>
              <a:buClr>
                <a:srgbClr val="F79646"/>
              </a:buClr>
              <a:buSzTx/>
              <a:buFont typeface="Arial" pitchFamily="34" charset="0"/>
              <a:buNone/>
              <a:tabLst/>
              <a:defRPr/>
            </a:pPr>
            <a:r>
              <a:rPr lang="en-US" sz="1200" kern="0" dirty="0" smtClean="0">
                <a:solidFill>
                  <a:srgbClr val="141414">
                    <a:lumMod val="75000"/>
                    <a:lumOff val="25000"/>
                  </a:srgbClr>
                </a:solidFill>
                <a:latin typeface="Century Gothic"/>
              </a:rPr>
              <a:t>Process Sales</a:t>
            </a:r>
            <a:r>
              <a:rPr lang="en-US" sz="1200" kern="0" baseline="0" dirty="0" smtClean="0">
                <a:solidFill>
                  <a:srgbClr val="141414">
                    <a:lumMod val="75000"/>
                    <a:lumOff val="25000"/>
                  </a:srgbClr>
                </a:solidFill>
                <a:latin typeface="Century Gothic"/>
              </a:rPr>
              <a:t> O</a:t>
            </a:r>
            <a:r>
              <a:rPr lang="en-US" sz="1200" kern="0" dirty="0" smtClean="0">
                <a:solidFill>
                  <a:srgbClr val="141414">
                    <a:lumMod val="75000"/>
                    <a:lumOff val="25000"/>
                  </a:srgbClr>
                </a:solidFill>
                <a:latin typeface="Century Gothic"/>
              </a:rPr>
              <a:t>rders with</a:t>
            </a:r>
            <a:r>
              <a:rPr lang="en-US" sz="1200" kern="0" baseline="0" dirty="0" smtClean="0">
                <a:solidFill>
                  <a:srgbClr val="141414">
                    <a:lumMod val="75000"/>
                    <a:lumOff val="25000"/>
                  </a:srgbClr>
                </a:solidFill>
                <a:latin typeface="Century Gothic"/>
              </a:rPr>
              <a:t> Outbound Logistics Charges</a:t>
            </a:r>
            <a:r>
              <a:rPr lang="en-US" sz="1200" kern="0" dirty="0" smtClean="0">
                <a:solidFill>
                  <a:srgbClr val="141414">
                    <a:lumMod val="75000"/>
                    <a:lumOff val="25000"/>
                  </a:srgbClr>
                </a:solidFill>
                <a:latin typeface="Century Gothic"/>
              </a:rPr>
              <a:t>: </a:t>
            </a:r>
            <a:r>
              <a:rPr lang="en-US" dirty="0" smtClean="0"/>
              <a:t>Enter an address code identifying the freight carrier responsible for transporting this order; this field cannot be blank</a:t>
            </a:r>
          </a:p>
          <a:p>
            <a:pPr marL="342900" marR="0" lvl="0" indent="-342900" algn="l" defTabSz="457200" rtl="0" eaLnBrk="0" fontAlgn="auto" latinLnBrk="0" hangingPunct="0">
              <a:lnSpc>
                <a:spcPct val="90000"/>
              </a:lnSpc>
              <a:spcBef>
                <a:spcPct val="20000"/>
              </a:spcBef>
              <a:spcAft>
                <a:spcPts val="600"/>
              </a:spcAft>
              <a:buClr>
                <a:srgbClr val="F79646"/>
              </a:buClr>
              <a:buSzTx/>
              <a:buFont typeface="Arial" pitchFamily="34" charset="0"/>
              <a:buAutoNum type="arabicPeriod" startAt="2"/>
              <a:tabLst/>
              <a:defRPr/>
            </a:pPr>
            <a:endParaRPr lang="en-US" dirty="0" smtClean="0"/>
          </a:p>
          <a:p>
            <a:pPr marL="342900" lvl="0" indent="-342900" defTabSz="457200" eaLnBrk="0" hangingPunct="0">
              <a:lnSpc>
                <a:spcPct val="90000"/>
              </a:lnSpc>
              <a:spcBef>
                <a:spcPct val="20000"/>
              </a:spcBef>
              <a:spcAft>
                <a:spcPts val="600"/>
              </a:spcAft>
              <a:buClr>
                <a:srgbClr val="F79646"/>
              </a:buClr>
              <a:buFont typeface="Arial" pitchFamily="34" charset="0"/>
              <a:buNone/>
            </a:pPr>
            <a:endParaRPr lang="en-US" sz="1200" kern="0" dirty="0" smtClean="0">
              <a:solidFill>
                <a:srgbClr val="141414">
                  <a:lumMod val="75000"/>
                  <a:lumOff val="25000"/>
                </a:srgbClr>
              </a:solidFill>
              <a:latin typeface="Century Gothic"/>
            </a:endParaRPr>
          </a:p>
          <a:p>
            <a:pPr lvl="1" eaLnBrk="1" hangingPunct="1">
              <a:lnSpc>
                <a:spcPct val="70000"/>
              </a:lnSpc>
            </a:pP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a:p>
            <a:r>
              <a:rPr lang="en-US" sz="1200" dirty="0" smtClean="0"/>
              <a:t>Shipment ID.</a:t>
            </a:r>
            <a:r>
              <a:rPr lang="en-US" sz="1200" baseline="0" dirty="0" smtClean="0"/>
              <a:t> </a:t>
            </a:r>
            <a:r>
              <a:rPr lang="en-US" sz="1200" baseline="0" dirty="0" smtClean="0">
                <a:ea typeface="宋体" pitchFamily="2" charset="-122"/>
              </a:rPr>
              <a:t>T</a:t>
            </a:r>
            <a:r>
              <a:rPr lang="en-US" altLang="zh-CN" sz="1200" dirty="0" smtClean="0">
                <a:ea typeface="宋体" pitchFamily="2" charset="-122"/>
              </a:rPr>
              <a:t>he Internal Reference of the logistics charge pending invoice. </a:t>
            </a:r>
            <a:r>
              <a:rPr lang="en-US" sz="1200" dirty="0" smtClean="0"/>
              <a:t>If the NRM sequence code specified in Logistics Accounting Control is an internal sequence, leave this field blank to have the system assign a number. Otherwise, enter a sequence number.</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ea typeface="宋体" pitchFamily="2" charset="-122"/>
              </a:rPr>
              <a:t>BOL. The External Reference of the logistics charge pending invoice.</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ea typeface="宋体" pitchFamily="2" charset="-122"/>
              </a:rPr>
              <a:t>Carrier Shipment Ref.</a:t>
            </a:r>
            <a:r>
              <a:rPr lang="en-US" altLang="zh-CN" sz="1200" baseline="0" dirty="0" smtClean="0">
                <a:ea typeface="宋体" pitchFamily="2" charset="-122"/>
              </a:rPr>
              <a:t> T</a:t>
            </a:r>
            <a:r>
              <a:rPr lang="en-US" altLang="zh-CN" sz="1200" dirty="0" smtClean="0">
                <a:ea typeface="宋体" pitchFamily="2" charset="-122"/>
              </a:rPr>
              <a:t>he External Reference of the logistics charge pending invoice.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smtClean="0">
              <a:ea typeface="宋体" pitchFamily="2" charset="-122"/>
            </a:endParaRPr>
          </a:p>
          <a:p>
            <a:endParaRPr lang="en-US" dirty="0" smtClean="0"/>
          </a:p>
          <a:p>
            <a:endParaRPr lang="en-US" dirty="0" smtClean="0"/>
          </a:p>
          <a:p>
            <a:r>
              <a:rPr lang="en-US" dirty="0" smtClean="0"/>
              <a:t>Processing shipments</a:t>
            </a:r>
          </a:p>
          <a:p>
            <a:pPr lvl="1"/>
            <a:r>
              <a:rPr lang="en-US" dirty="0" smtClean="0"/>
              <a:t>The system creates pending invoices for logistics charges</a:t>
            </a:r>
          </a:p>
          <a:p>
            <a:pPr lvl="1"/>
            <a:r>
              <a:rPr lang="en-US" dirty="0" smtClean="0"/>
              <a:t>The system creates GL transactions for the logistics charge accrual amounts</a:t>
            </a:r>
          </a:p>
          <a:p>
            <a:pPr lvl="2"/>
            <a:r>
              <a:rPr lang="en-US" dirty="0" smtClean="0"/>
              <a:t>Debits the Sales Order Expense Account for the logistics charge code</a:t>
            </a:r>
          </a:p>
          <a:p>
            <a:pPr lvl="2"/>
            <a:r>
              <a:rPr lang="en-US" dirty="0" smtClean="0"/>
              <a:t>Credits Sales Order Accrual Account for the logistics charge code</a:t>
            </a:r>
          </a:p>
          <a:p>
            <a:pPr lvl="1"/>
            <a:r>
              <a:rPr lang="en-US" dirty="0" smtClean="0"/>
              <a:t>The</a:t>
            </a:r>
            <a:r>
              <a:rPr lang="en-US" baseline="0" dirty="0" smtClean="0"/>
              <a:t> system c</a:t>
            </a:r>
            <a:r>
              <a:rPr lang="en-US" dirty="0" smtClean="0"/>
              <a:t>alculates tax on logistics charges</a:t>
            </a:r>
          </a:p>
          <a:p>
            <a:r>
              <a:rPr lang="en-US" baseline="0" dirty="0" smtClean="0"/>
              <a:t>          </a:t>
            </a:r>
            <a:r>
              <a:rPr lang="en-US" dirty="0" smtClean="0"/>
              <a:t>The</a:t>
            </a:r>
            <a:r>
              <a:rPr lang="en-US" baseline="0" dirty="0" smtClean="0"/>
              <a:t> system  u</a:t>
            </a:r>
            <a:r>
              <a:rPr lang="en-US" dirty="0" smtClean="0"/>
              <a:t>ses the freight terms to determine whether an accrual is created for each order line or the entire shipment;  only one pending invoice is created for each shipment or shipper.</a:t>
            </a:r>
          </a:p>
          <a:p>
            <a:r>
              <a:rPr lang="en-US" dirty="0" smtClean="0"/>
              <a:t>            The system uses the order (freight list) currency and logistics supplier currency to determine the accrual currency;</a:t>
            </a:r>
            <a:r>
              <a:rPr lang="en-US" baseline="0" dirty="0" smtClean="0"/>
              <a:t> w</a:t>
            </a:r>
            <a:r>
              <a:rPr lang="en-US" dirty="0" smtClean="0"/>
              <a:t>hen the order currency and logistics supplier currency are the same, the system uses the order currency for logistics accruals, otherwise the system uses base currency.</a:t>
            </a:r>
          </a:p>
          <a:p>
            <a:endParaRPr lang="en-US" dirty="0" smtClean="0"/>
          </a:p>
          <a:p>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If required, update the logistics supplier</a:t>
            </a:r>
          </a:p>
          <a:p>
            <a:pPr lvl="1"/>
            <a:r>
              <a:rPr lang="en-US" sz="2000" dirty="0" smtClean="0"/>
              <a:t>Closed pending invoices cannot be updated</a:t>
            </a:r>
          </a:p>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1" i="0" kern="1200" dirty="0" smtClean="0">
                <a:solidFill>
                  <a:schemeClr val="tx1"/>
                </a:solidFill>
                <a:latin typeface="+mn-lt"/>
                <a:ea typeface="+mn-ea"/>
                <a:cs typeface="+mn-cs"/>
              </a:rPr>
              <a:t>Note: </a:t>
            </a:r>
            <a:r>
              <a:rPr lang="en-US" sz="1200" b="0" i="0" kern="1200" dirty="0" smtClean="0">
                <a:solidFill>
                  <a:schemeClr val="tx1"/>
                </a:solidFill>
                <a:latin typeface="+mn-lt"/>
                <a:ea typeface="+mn-ea"/>
                <a:cs typeface="+mn-cs"/>
              </a:rPr>
              <a:t>Correction invoices have the following limitations: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cannot be used for configured items.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cannot be used to modify container and line charges.</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They do not automatically pick up changes to master data such as freight rates, price lists, or tax rates. Such changes need to be manually entered in the correction order.</a:t>
            </a:r>
          </a:p>
          <a:p>
            <a:pPr fontAlgn="base"/>
            <a:r>
              <a:rPr lang="en-US" sz="1200" b="1" i="0" kern="1200" dirty="0" smtClean="0">
                <a:solidFill>
                  <a:schemeClr val="tx1"/>
                </a:solidFill>
                <a:latin typeface="+mn-lt"/>
                <a:ea typeface="+mn-ea"/>
                <a:cs typeface="+mn-cs"/>
              </a:rPr>
              <a:t>•</a:t>
            </a:r>
            <a:endParaRPr lang="en-US" sz="1200" b="0" i="0" kern="1200" dirty="0" smtClean="0">
              <a:solidFill>
                <a:schemeClr val="tx1"/>
              </a:solidFill>
              <a:latin typeface="+mn-lt"/>
              <a:ea typeface="+mn-ea"/>
              <a:cs typeface="+mn-cs"/>
            </a:endParaRPr>
          </a:p>
          <a:p>
            <a:pPr fontAlgn="base"/>
            <a:r>
              <a:rPr lang="en-US" sz="1200" b="0" i="0" kern="1200" dirty="0" smtClean="0">
                <a:solidFill>
                  <a:schemeClr val="tx1"/>
                </a:solidFill>
                <a:latin typeface="+mn-lt"/>
                <a:ea typeface="+mn-ea"/>
                <a:cs typeface="+mn-cs"/>
              </a:rPr>
              <a:t>Only one correction invoice can be used to correct an original invoice. If further corrections are required, you must add another correction invoice to correct the first correction invoice. Links are made between all corrections and the original invoice.</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E29A26-33F5-49A2-8945-F586FC6C2F92}" type="slidenum">
              <a:rPr lang="en-US" smtClean="0"/>
              <a:pPr/>
              <a:t>51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smtClean="0">
                <a:solidFill>
                  <a:schemeClr val="tx1"/>
                </a:solidFill>
                <a:latin typeface="+mn-lt"/>
                <a:ea typeface="+mn-ea"/>
                <a:cs typeface="+mn-cs"/>
              </a:rPr>
              <a:t>Use Sales Order Accounting Control to e</a:t>
            </a:r>
            <a:r>
              <a:rPr lang="en-US" sz="1200" kern="1200" dirty="0" smtClean="0">
                <a:solidFill>
                  <a:schemeClr val="tx1"/>
                </a:solidFill>
                <a:latin typeface="+mn-lt"/>
                <a:ea typeface="+mn-ea"/>
                <a:cs typeface="+mn-cs"/>
              </a:rPr>
              <a:t>nable the correction invoices functionality.</a:t>
            </a:r>
          </a:p>
          <a:p>
            <a:r>
              <a:rPr lang="en-US" sz="1200" b="1" kern="1200" dirty="0" smtClean="0">
                <a:solidFill>
                  <a:schemeClr val="tx1"/>
                </a:solidFill>
                <a:latin typeface="+mn-lt"/>
                <a:ea typeface="+mn-ea"/>
                <a:cs typeface="+mn-cs"/>
              </a:rPr>
              <a:t>Use Daybook Set Maintenance to</a:t>
            </a:r>
            <a:r>
              <a:rPr lang="en-US" sz="1200" b="1" kern="1200" baseline="0" dirty="0" smtClean="0">
                <a:solidFill>
                  <a:schemeClr val="tx1"/>
                </a:solidFill>
                <a:latin typeface="+mn-lt"/>
                <a:ea typeface="+mn-ea"/>
                <a:cs typeface="+mn-cs"/>
              </a:rPr>
              <a:t> s</a:t>
            </a:r>
            <a:r>
              <a:rPr lang="en-US" sz="1200" kern="1200" dirty="0" smtClean="0">
                <a:solidFill>
                  <a:schemeClr val="tx1"/>
                </a:solidFill>
                <a:latin typeface="+mn-lt"/>
                <a:ea typeface="+mn-ea"/>
                <a:cs typeface="+mn-cs"/>
              </a:rPr>
              <a:t>pecify the correction invoice daybooks to be used by the default daybook set.</a:t>
            </a:r>
          </a:p>
          <a:p>
            <a:pPr marL="342900" marR="0" lvl="0" indent="-342900" algn="l" defTabSz="457200" rtl="0" eaLnBrk="1" fontAlgn="base" latinLnBrk="0" hangingPunct="1">
              <a:lnSpc>
                <a:spcPct val="100000"/>
              </a:lnSpc>
              <a:spcBef>
                <a:spcPct val="20000"/>
              </a:spcBef>
              <a:spcAft>
                <a:spcPct val="0"/>
              </a:spcAft>
              <a:buClr>
                <a:srgbClr val="F79646"/>
              </a:buClr>
              <a:buSzTx/>
              <a:buFont typeface="Arial" pitchFamily="34" charset="0"/>
              <a:buNone/>
              <a:tabLst/>
              <a:defRPr/>
            </a:pPr>
            <a:r>
              <a:rPr kumimoji="0" lang="en-US" sz="2800" b="0" i="0" u="none" strike="noStrike" kern="0" cap="none" spc="0" normalizeH="0" baseline="0" noProof="0" dirty="0" smtClean="0">
                <a:ln>
                  <a:noFill/>
                </a:ln>
                <a:solidFill>
                  <a:srgbClr val="141414">
                    <a:lumMod val="75000"/>
                    <a:lumOff val="25000"/>
                  </a:srgbClr>
                </a:solidFill>
                <a:effectLst/>
                <a:uLnTx/>
                <a:uFillTx/>
                <a:latin typeface="Century Gothic"/>
                <a:ea typeface="+mn-ea"/>
                <a:cs typeface="+mn-cs"/>
              </a:rPr>
              <a:t>Use Reason Codes Maintenance to indicate the reason for using the correction invoices</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smtClean="0">
                <a:solidFill>
                  <a:schemeClr val="tx1"/>
                </a:solidFill>
                <a:latin typeface="+mn-lt"/>
                <a:ea typeface="+mn-ea"/>
                <a:cs typeface="+mn-cs"/>
              </a:rPr>
              <a:t>When Use Correction Invoices is Yes in Sales Order Accounting Control, the way you create orders in Sales Order Maintenance (7.1.1) changes. After you enter a new sales order number—or leave the field blank for a system-supplied number—you are prompted to enter the number of an existing invoice to be corrected by this order. You can leave the field blank to create a standard order.</a:t>
            </a: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The data from the original invoice is copied into the correction sales order. You can make corrections to the invoice details and the trailer amounts. To correct data in the invoice details, you must select the original line in the sales order detail frame. After this, the original line is displayed and the correction line can be updated.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505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505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95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49510"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endParaRPr lang="en-US"/>
          </a:p>
        </p:txBody>
      </p:sp>
    </p:spTree>
  </p:cSld>
  <p:clrMap bg1="lt1" tx1="dk1" bg2="lt2" tx2="dk2" accent1="accent1" accent2="accent2" accent3="accent3" accent4="accent4" accent5="accent5" accent6="accent6" hlink="hlink" folHlink="folHlink"/>
  <p:sldLayoutIdLst>
    <p:sldLayoutId id="2147483672"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7.xml"/><Relationship Id="rId1" Type="http://schemas.openxmlformats.org/officeDocument/2006/relationships/slideLayout" Target="../slideLayouts/slideLayout19.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1.xml"/><Relationship Id="rId1" Type="http://schemas.openxmlformats.org/officeDocument/2006/relationships/slideLayout" Target="../slideLayouts/slideLayout19.xml"/><Relationship Id="rId4" Type="http://schemas.openxmlformats.org/officeDocument/2006/relationships/image" Target="../media/image44.jpeg"/></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19.xml"/><Relationship Id="rId4" Type="http://schemas.openxmlformats.org/officeDocument/2006/relationships/image" Target="../media/image46.jpeg"/></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3.xml"/><Relationship Id="rId1" Type="http://schemas.openxmlformats.org/officeDocument/2006/relationships/slideLayout" Target="../slideLayouts/slideLayout19.xml"/><Relationship Id="rId4" Type="http://schemas.openxmlformats.org/officeDocument/2006/relationships/image" Target="../media/image48.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6.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7.xml"/><Relationship Id="rId1" Type="http://schemas.openxmlformats.org/officeDocument/2006/relationships/slideLayout" Target="../slideLayouts/slideLayout20.xml"/><Relationship Id="rId5" Type="http://schemas.openxmlformats.org/officeDocument/2006/relationships/image" Target="../media/image53.jpeg"/><Relationship Id="rId4" Type="http://schemas.openxmlformats.org/officeDocument/2006/relationships/image" Target="../media/image52.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9"/>
          <p:cNvSpPr>
            <a:spLocks noGrp="1" noChangeArrowheads="1"/>
          </p:cNvSpPr>
          <p:nvPr>
            <p:ph idx="1"/>
          </p:nvPr>
        </p:nvSpPr>
        <p:spPr/>
        <p:txBody>
          <a:bodyPr/>
          <a:lstStyle/>
          <a:p>
            <a:pPr>
              <a:buSzPct val="125000"/>
            </a:pPr>
            <a:r>
              <a:rPr lang="en-US" altLang="zh-CN" dirty="0" smtClean="0">
                <a:ea typeface="宋体" charset="-122"/>
              </a:rPr>
              <a:t>Introduction to Sales Orders</a:t>
            </a:r>
          </a:p>
          <a:p>
            <a:r>
              <a:rPr lang="en-US" altLang="zh-CN" dirty="0" smtClean="0">
                <a:ea typeface="宋体" charset="-122"/>
              </a:rPr>
              <a:t>Business Considerations</a:t>
            </a:r>
          </a:p>
          <a:p>
            <a:pPr>
              <a:buSzPct val="125000"/>
            </a:pPr>
            <a:r>
              <a:rPr lang="en-US" altLang="zh-CN" dirty="0" smtClean="0">
                <a:ea typeface="宋体" charset="-122"/>
              </a:rPr>
              <a:t>Set Up Sales Orders</a:t>
            </a:r>
          </a:p>
          <a:p>
            <a:pPr>
              <a:buSzPct val="125000"/>
            </a:pPr>
            <a:r>
              <a:rPr lang="en-US" altLang="zh-CN" dirty="0" smtClean="0">
                <a:ea typeface="宋体" charset="-122"/>
              </a:rPr>
              <a:t>Process Basic Sales Orders</a:t>
            </a:r>
          </a:p>
          <a:p>
            <a:pPr>
              <a:buFont typeface="Wingdings" pitchFamily="2" charset="2"/>
              <a:buChar char="ü"/>
            </a:pPr>
            <a:r>
              <a:rPr lang="en-US" altLang="zh-CN" b="1" dirty="0" smtClean="0">
                <a:ea typeface="宋体" charset="-122"/>
              </a:rPr>
              <a:t>Process Optional Sales Order Features</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5123" name="Rectangle 30"/>
          <p:cNvSpPr>
            <a:spLocks noGrp="1" noChangeArrowheads="1"/>
          </p:cNvSpPr>
          <p:nvPr>
            <p:ph type="title"/>
          </p:nvPr>
        </p:nvSpPr>
        <p:spPr/>
        <p:txBody>
          <a:bodyPr/>
          <a:lstStyle/>
          <a:p>
            <a:pPr eaLnBrk="1" hangingPunct="1"/>
            <a:r>
              <a:rPr lang="en-US" altLang="zh-CN" dirty="0" smtClean="0">
                <a:ea typeface="宋体" charset="-122"/>
              </a:rPr>
              <a:t>Course Overview</a:t>
            </a:r>
          </a:p>
        </p:txBody>
      </p:sp>
      <p:sp>
        <p:nvSpPr>
          <p:cNvPr id="5124" name="Footer Placeholder 3"/>
          <p:cNvSpPr>
            <a:spLocks noGrp="1"/>
          </p:cNvSpPr>
          <p:nvPr>
            <p:ph type="ftr" sz="quarter" idx="10"/>
          </p:nvPr>
        </p:nvSpPr>
        <p:spPr>
          <a:noFill/>
        </p:spPr>
        <p:txBody>
          <a:bodyPr/>
          <a:lstStyle/>
          <a:p>
            <a:pPr defTabSz="865188"/>
            <a:r>
              <a:rPr lang="en-US" altLang="zh-CN" dirty="0" smtClean="0"/>
              <a:t>SO-PRO-010</a:t>
            </a:r>
            <a:endParaRPr lang="en-US" altLang="zh-CN"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1219200"/>
            <a:ext cx="7467600" cy="2667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kumimoji="1" lang="en-US" sz="800" dirty="0" smtClean="0">
                <a:solidFill>
                  <a:srgbClr val="141414"/>
                </a:solidFill>
                <a:latin typeface="Tahoma" pitchFamily="34" charset="0"/>
              </a:rPr>
              <a:t>SO-CI-070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Ship Correction Order Shipments</a:t>
            </a:r>
            <a:endParaRPr lang="en-US" dirty="0"/>
          </a:p>
        </p:txBody>
      </p:sp>
      <p:sp>
        <p:nvSpPr>
          <p:cNvPr id="6" name="Content Placeholder 5"/>
          <p:cNvSpPr>
            <a:spLocks noGrp="1"/>
          </p:cNvSpPr>
          <p:nvPr>
            <p:ph idx="1"/>
          </p:nvPr>
        </p:nvSpPr>
        <p:spPr/>
        <p:txBody>
          <a:bodyPr/>
          <a:lstStyle/>
          <a:p>
            <a:pPr>
              <a:buNone/>
            </a:pPr>
            <a:endParaRPr lang="en-US" dirty="0" smtClean="0"/>
          </a:p>
          <a:p>
            <a:endParaRPr lang="en-US" dirty="0" smtClean="0"/>
          </a:p>
          <a:p>
            <a:endParaRPr lang="en-US" dirty="0" smtClean="0"/>
          </a:p>
          <a:p>
            <a:endParaRPr lang="en-US" dirty="0" smtClean="0"/>
          </a:p>
          <a:p>
            <a:pPr>
              <a:buNone/>
            </a:pPr>
            <a:endParaRPr lang="en-US" dirty="0" smtClean="0"/>
          </a:p>
          <a:p>
            <a:endParaRPr lang="en-US" dirty="0"/>
          </a:p>
        </p:txBody>
      </p:sp>
      <p:pic>
        <p:nvPicPr>
          <p:cNvPr id="7" name="Picture 6" descr="PPT19A.jpg"/>
          <p:cNvPicPr>
            <a:picLocks noChangeAspect="1"/>
          </p:cNvPicPr>
          <p:nvPr/>
        </p:nvPicPr>
        <p:blipFill>
          <a:blip r:embed="rId3" cstate="print"/>
          <a:stretch>
            <a:fillRect/>
          </a:stretch>
        </p:blipFill>
        <p:spPr>
          <a:xfrm>
            <a:off x="685800" y="1219200"/>
            <a:ext cx="7524750" cy="2606089"/>
          </a:xfrm>
          <a:prstGeom prst="rect">
            <a:avLst/>
          </a:prstGeom>
        </p:spPr>
      </p:pic>
      <p:sp>
        <p:nvSpPr>
          <p:cNvPr id="10" name="Rectangle 9"/>
          <p:cNvSpPr/>
          <p:nvPr/>
        </p:nvSpPr>
        <p:spPr>
          <a:xfrm>
            <a:off x="685800" y="3352800"/>
            <a:ext cx="7391400" cy="3048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r>
              <a:rPr kumimoji="1" lang="en-US" sz="800" dirty="0" smtClean="0">
                <a:solidFill>
                  <a:srgbClr val="141414"/>
                </a:solidFill>
                <a:latin typeface="Tahoma" pitchFamily="34" charset="0"/>
              </a:rPr>
              <a:t>SO-CI-080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Post and Print Correction Invoices</a:t>
            </a:r>
            <a:endParaRPr lang="en-US" dirty="0"/>
          </a:p>
        </p:txBody>
      </p:sp>
      <p:sp>
        <p:nvSpPr>
          <p:cNvPr id="10" name="Content Placeholder 9"/>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grpSp>
        <p:nvGrpSpPr>
          <p:cNvPr id="3" name="Group 8"/>
          <p:cNvGrpSpPr/>
          <p:nvPr/>
        </p:nvGrpSpPr>
        <p:grpSpPr>
          <a:xfrm>
            <a:off x="838200" y="1295400"/>
            <a:ext cx="3810000" cy="2743200"/>
            <a:chOff x="838200" y="1295400"/>
            <a:chExt cx="5181600" cy="3352800"/>
          </a:xfrm>
        </p:grpSpPr>
        <p:sp>
          <p:nvSpPr>
            <p:cNvPr id="7" name="Rectangle 6"/>
            <p:cNvSpPr/>
            <p:nvPr/>
          </p:nvSpPr>
          <p:spPr>
            <a:xfrm>
              <a:off x="914400" y="1295400"/>
              <a:ext cx="51054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3" cstate="print"/>
            <a:srcRect/>
            <a:stretch>
              <a:fillRect/>
            </a:stretch>
          </p:blipFill>
          <p:spPr bwMode="auto">
            <a:xfrm>
              <a:off x="838200" y="1295400"/>
              <a:ext cx="5143470" cy="3276600"/>
            </a:xfrm>
            <a:prstGeom prst="rect">
              <a:avLst/>
            </a:prstGeom>
            <a:noFill/>
            <a:ln w="9525">
              <a:noFill/>
              <a:miter lim="800000"/>
              <a:headEnd/>
              <a:tailEnd/>
            </a:ln>
          </p:spPr>
        </p:pic>
      </p:grpSp>
      <p:grpSp>
        <p:nvGrpSpPr>
          <p:cNvPr id="5" name="Group 10"/>
          <p:cNvGrpSpPr/>
          <p:nvPr/>
        </p:nvGrpSpPr>
        <p:grpSpPr>
          <a:xfrm>
            <a:off x="3810000" y="3048000"/>
            <a:ext cx="4572000" cy="2819400"/>
            <a:chOff x="914400" y="1295400"/>
            <a:chExt cx="5562600" cy="3352800"/>
          </a:xfrm>
        </p:grpSpPr>
        <p:sp>
          <p:nvSpPr>
            <p:cNvPr id="12" name="Rectangle 11"/>
            <p:cNvSpPr/>
            <p:nvPr/>
          </p:nvSpPr>
          <p:spPr>
            <a:xfrm>
              <a:off x="990600" y="1295400"/>
              <a:ext cx="54864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PT1B5.jpg"/>
            <p:cNvPicPr>
              <a:picLocks noChangeAspect="1"/>
            </p:cNvPicPr>
            <p:nvPr/>
          </p:nvPicPr>
          <p:blipFill>
            <a:blip r:embed="rId4" cstate="print"/>
            <a:stretch>
              <a:fillRect/>
            </a:stretch>
          </p:blipFill>
          <p:spPr>
            <a:xfrm>
              <a:off x="914400" y="1295400"/>
              <a:ext cx="5512310" cy="3276600"/>
            </a:xfrm>
            <a:prstGeom prst="rect">
              <a:avLst/>
            </a:prstGeom>
          </p:spPr>
        </p:pic>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SO-CI-090</a:t>
            </a:r>
            <a:endParaRPr kumimoji="1" lang="en-US" sz="800" dirty="0" smtClean="0">
              <a:solidFill>
                <a:srgbClr val="141414"/>
              </a:solidFill>
              <a:latin typeface="Tahoma" pitchFamily="34" charset="0"/>
            </a:endParaRPr>
          </a:p>
          <a:p>
            <a:endParaRPr lang="en-US" sz="800" dirty="0"/>
          </a:p>
        </p:txBody>
      </p:sp>
      <p:sp>
        <p:nvSpPr>
          <p:cNvPr id="4" name="Title 3"/>
          <p:cNvSpPr>
            <a:spLocks noGrp="1"/>
          </p:cNvSpPr>
          <p:nvPr>
            <p:ph type="title"/>
          </p:nvPr>
        </p:nvSpPr>
        <p:spPr>
          <a:xfrm>
            <a:off x="457200" y="381000"/>
            <a:ext cx="8229600" cy="708730"/>
          </a:xfrm>
        </p:spPr>
        <p:txBody>
          <a:bodyPr/>
          <a:lstStyle/>
          <a:p>
            <a:r>
              <a:rPr lang="en-US" dirty="0" smtClean="0"/>
              <a:t>Report Correction Invoices</a:t>
            </a:r>
            <a:endParaRPr lang="en-US" dirty="0"/>
          </a:p>
        </p:txBody>
      </p:sp>
      <p:sp>
        <p:nvSpPr>
          <p:cNvPr id="11" name="Content Placeholder 10"/>
          <p:cNvSpPr>
            <a:spLocks noGrp="1"/>
          </p:cNvSpPr>
          <p:nvPr>
            <p:ph idx="1"/>
          </p:nvPr>
        </p:nvSpPr>
        <p:spPr/>
        <p:txBody>
          <a:bodyPr/>
          <a:lstStyle/>
          <a:p>
            <a:pPr lvl="0"/>
            <a:r>
              <a:rPr lang="en-US" dirty="0" smtClean="0"/>
              <a:t>Correction Invoice Link Report</a:t>
            </a:r>
          </a:p>
          <a:p>
            <a:pPr lvl="0"/>
            <a:r>
              <a:rPr lang="en-US" dirty="0" smtClean="0"/>
              <a:t>Invoice History Report</a:t>
            </a:r>
          </a:p>
          <a:p>
            <a:pPr lvl="1"/>
            <a:r>
              <a:rPr lang="en-US" dirty="0" smtClean="0"/>
              <a:t>Has option to only print Correction Invoices</a:t>
            </a:r>
          </a:p>
          <a:p>
            <a:pPr lvl="0"/>
            <a:r>
              <a:rPr lang="en-US" dirty="0" smtClean="0"/>
              <a:t>Invoice History Browse</a:t>
            </a:r>
          </a:p>
          <a:p>
            <a:pPr lvl="1"/>
            <a:r>
              <a:rPr lang="en-US" dirty="0" smtClean="0"/>
              <a:t>Has a Correction column</a:t>
            </a:r>
          </a:p>
          <a:p>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r>
              <a:rPr kumimoji="1" lang="en-US" sz="800" dirty="0" smtClean="0">
                <a:solidFill>
                  <a:srgbClr val="141414"/>
                </a:solidFill>
                <a:latin typeface="Tahoma" pitchFamily="34" charset="0"/>
              </a:rPr>
              <a:t>SO-CI-100</a:t>
            </a:r>
          </a:p>
          <a:p>
            <a:endParaRPr lang="en-US" dirty="0"/>
          </a:p>
        </p:txBody>
      </p:sp>
      <p:sp>
        <p:nvSpPr>
          <p:cNvPr id="3" name="Content Placeholder 2"/>
          <p:cNvSpPr>
            <a:spLocks noGrp="1"/>
          </p:cNvSpPr>
          <p:nvPr>
            <p:ph idx="1"/>
          </p:nvPr>
        </p:nvSpPr>
        <p:spPr/>
        <p:txBody>
          <a:bodyPr/>
          <a:lstStyle/>
          <a:p>
            <a:r>
              <a:rPr lang="en-US" dirty="0" smtClean="0"/>
              <a:t>Use Archive Correction Invoices to remove correction invoices and their associated link information from the system when on-line history is no longer needed </a:t>
            </a:r>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Archive Correction Invoices</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2"/>
          <p:cNvSpPr>
            <a:spLocks noGrp="1" noChangeArrowheads="1"/>
          </p:cNvSpPr>
          <p:nvPr>
            <p:ph type="title"/>
          </p:nvPr>
        </p:nvSpPr>
        <p:spPr/>
        <p:txBody>
          <a:bodyPr/>
          <a:lstStyle/>
          <a:p>
            <a:pPr eaLnBrk="1" hangingPunct="1"/>
            <a:r>
              <a:rPr lang="en-US" smtClean="0"/>
              <a:t>Exercise</a:t>
            </a:r>
          </a:p>
        </p:txBody>
      </p:sp>
      <p:pic>
        <p:nvPicPr>
          <p:cNvPr id="45060" name="Picture 53"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299" y="1244009"/>
            <a:ext cx="7424819" cy="5072124"/>
          </a:xfrm>
        </p:spPr>
        <p:txBody>
          <a:bodyPr>
            <a:normAutofit/>
          </a:bodyPr>
          <a:lstStyle/>
          <a:p>
            <a:pPr>
              <a:buFont typeface="Arial" pitchFamily="34" charset="0"/>
              <a:buChar char="•"/>
            </a:pPr>
            <a:r>
              <a:rPr lang="en-US" dirty="0" smtClean="0"/>
              <a:t>Correction Invoices</a:t>
            </a:r>
            <a:endParaRPr lang="en-US" dirty="0" smtClean="0"/>
          </a:p>
          <a:p>
            <a:pPr>
              <a:buFont typeface="Wingdings" pitchFamily="2" charset="2"/>
              <a:buChar char="ü"/>
            </a:pPr>
            <a:r>
              <a:rPr lang="en-US" b="1" dirty="0" smtClean="0"/>
              <a:t>Item Replacement</a:t>
            </a:r>
            <a:endParaRPr lang="en-US" b="1" dirty="0" smtClean="0"/>
          </a:p>
          <a:p>
            <a:r>
              <a:rPr lang="en-US" dirty="0" smtClean="0"/>
              <a:t>Blocked Transactions</a:t>
            </a:r>
            <a:endParaRPr lang="en-US" dirty="0" smtClean="0"/>
          </a:p>
          <a:p>
            <a:r>
              <a:rPr lang="en-US" dirty="0" smtClean="0"/>
              <a:t>Available to Promise (ATP) Enforcement</a:t>
            </a:r>
            <a:endParaRPr lang="en-US" dirty="0" smtClean="0"/>
          </a:p>
          <a:p>
            <a:r>
              <a:rPr lang="en-US" dirty="0" smtClean="0"/>
              <a:t>Logistics Accounting</a:t>
            </a:r>
            <a:endParaRPr lang="en-US"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SO-PRO-040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905000" y="1371600"/>
            <a:ext cx="3886200" cy="2514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a:xfrm>
            <a:off x="7954489" y="6459538"/>
            <a:ext cx="1051331" cy="365125"/>
          </a:xfrm>
        </p:spPr>
        <p:txBody>
          <a:bodyPr/>
          <a:lstStyle/>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SO-IR-030</a:t>
            </a:r>
          </a:p>
          <a:p>
            <a:endParaRPr lang="en-US" dirty="0"/>
          </a:p>
        </p:txBody>
      </p:sp>
      <p:sp>
        <p:nvSpPr>
          <p:cNvPr id="4" name="Title 3"/>
          <p:cNvSpPr>
            <a:spLocks noGrp="1"/>
          </p:cNvSpPr>
          <p:nvPr>
            <p:ph type="title"/>
          </p:nvPr>
        </p:nvSpPr>
        <p:spPr>
          <a:xfrm>
            <a:off x="457200" y="304800"/>
            <a:ext cx="8229600" cy="708730"/>
          </a:xfrm>
        </p:spPr>
        <p:txBody>
          <a:bodyPr/>
          <a:lstStyle/>
          <a:p>
            <a:r>
              <a:rPr lang="en-US" sz="3000" dirty="0" smtClean="0"/>
              <a:t>Enable Item Replacement</a:t>
            </a:r>
            <a:endParaRPr lang="en-US" sz="3000"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7" name="Picture 6" descr="Item Replacement 01.jpg"/>
          <p:cNvPicPr>
            <a:picLocks noChangeAspect="1"/>
          </p:cNvPicPr>
          <p:nvPr/>
        </p:nvPicPr>
        <p:blipFill>
          <a:blip r:embed="rId3" cstate="print"/>
          <a:stretch>
            <a:fillRect/>
          </a:stretch>
        </p:blipFill>
        <p:spPr>
          <a:xfrm>
            <a:off x="1896377" y="1371601"/>
            <a:ext cx="3818624" cy="2438399"/>
          </a:xfrm>
          <a:prstGeom prst="rect">
            <a:avLst/>
          </a:prstGeom>
        </p:spPr>
      </p:pic>
      <p:sp>
        <p:nvSpPr>
          <p:cNvPr id="9" name="Rectangle 8"/>
          <p:cNvSpPr/>
          <p:nvPr/>
        </p:nvSpPr>
        <p:spPr>
          <a:xfrm>
            <a:off x="2286000" y="2514600"/>
            <a:ext cx="2209800"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7954489" y="6459538"/>
            <a:ext cx="1136391" cy="365125"/>
          </a:xfrm>
        </p:spPr>
        <p:txBody>
          <a:bodyPr/>
          <a:lstStyle/>
          <a:p>
            <a:r>
              <a:rPr lang="en-US" sz="800" dirty="0" smtClean="0">
                <a:solidFill>
                  <a:schemeClr val="tx1"/>
                </a:solidFill>
                <a:latin typeface="Tahoma" pitchFamily="34" charset="0"/>
                <a:ea typeface="Tahoma" pitchFamily="34" charset="0"/>
                <a:cs typeface="Tahoma" pitchFamily="34" charset="0"/>
              </a:rPr>
              <a:t>SO-IR-040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Set Up and Use Item Replacement</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grpSp>
        <p:nvGrpSpPr>
          <p:cNvPr id="3" name="Group 9"/>
          <p:cNvGrpSpPr/>
          <p:nvPr/>
        </p:nvGrpSpPr>
        <p:grpSpPr>
          <a:xfrm>
            <a:off x="1066800" y="1295400"/>
            <a:ext cx="4648200" cy="3505200"/>
            <a:chOff x="1066800" y="1295400"/>
            <a:chExt cx="6858000" cy="4876800"/>
          </a:xfrm>
        </p:grpSpPr>
        <p:sp>
          <p:nvSpPr>
            <p:cNvPr id="9" name="Rectangle 8"/>
            <p:cNvSpPr/>
            <p:nvPr/>
          </p:nvSpPr>
          <p:spPr>
            <a:xfrm>
              <a:off x="1143000" y="1295400"/>
              <a:ext cx="6781800" cy="4876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Item Replacement 02.jpg"/>
            <p:cNvPicPr>
              <a:picLocks noChangeAspect="1"/>
            </p:cNvPicPr>
            <p:nvPr/>
          </p:nvPicPr>
          <p:blipFill>
            <a:blip r:embed="rId3" cstate="print"/>
            <a:stretch>
              <a:fillRect/>
            </a:stretch>
          </p:blipFill>
          <p:spPr>
            <a:xfrm>
              <a:off x="1066800" y="1295400"/>
              <a:ext cx="6801462" cy="4810125"/>
            </a:xfrm>
            <a:prstGeom prst="rect">
              <a:avLst/>
            </a:prstGeom>
          </p:spPr>
        </p:pic>
        <p:sp>
          <p:nvSpPr>
            <p:cNvPr id="8" name="Rectangle 7"/>
            <p:cNvSpPr/>
            <p:nvPr/>
          </p:nvSpPr>
          <p:spPr>
            <a:xfrm>
              <a:off x="2743200" y="2590800"/>
              <a:ext cx="11430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Picture1.png"/>
          <p:cNvPicPr>
            <a:picLocks noChangeAspect="1"/>
          </p:cNvPicPr>
          <p:nvPr/>
        </p:nvPicPr>
        <p:blipFill>
          <a:blip r:embed="rId4" cstate="print"/>
          <a:stretch>
            <a:fillRect/>
          </a:stretch>
        </p:blipFill>
        <p:spPr>
          <a:xfrm>
            <a:off x="4876800" y="2209800"/>
            <a:ext cx="3779333" cy="4162374"/>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8039553" y="6459538"/>
            <a:ext cx="998168" cy="365125"/>
          </a:xfrm>
        </p:spPr>
        <p:txBody>
          <a:bodyPr/>
          <a:lstStyle/>
          <a:p>
            <a:r>
              <a:rPr lang="en-US" sz="800" dirty="0" smtClean="0">
                <a:solidFill>
                  <a:schemeClr val="tx1"/>
                </a:solidFill>
                <a:latin typeface="Tahoma" pitchFamily="34" charset="0"/>
                <a:ea typeface="Tahoma" pitchFamily="34" charset="0"/>
                <a:cs typeface="Tahoma" pitchFamily="34" charset="0"/>
              </a:rPr>
              <a:t>SO-IR-050</a:t>
            </a:r>
          </a:p>
          <a:p>
            <a:endParaRPr lang="en-US" dirty="0"/>
          </a:p>
        </p:txBody>
      </p:sp>
      <p:sp>
        <p:nvSpPr>
          <p:cNvPr id="6" name="Content Placeholder 5"/>
          <p:cNvSpPr>
            <a:spLocks noGrp="1"/>
          </p:cNvSpPr>
          <p:nvPr>
            <p:ph idx="1"/>
          </p:nvPr>
        </p:nvSpPr>
        <p:spPr/>
        <p:txBody>
          <a:bodyPr/>
          <a:lstStyle/>
          <a:p>
            <a:endParaRPr lang="en-US" dirty="0" smtClean="0"/>
          </a:p>
          <a:p>
            <a:endParaRPr lang="en-US" altLang="zh-CN" dirty="0" smtClean="0">
              <a:ea typeface="宋体" pitchFamily="2" charset="-122"/>
            </a:endParaRPr>
          </a:p>
        </p:txBody>
      </p:sp>
      <p:sp>
        <p:nvSpPr>
          <p:cNvPr id="8" name="Title 7"/>
          <p:cNvSpPr>
            <a:spLocks noGrp="1"/>
          </p:cNvSpPr>
          <p:nvPr>
            <p:ph type="title"/>
          </p:nvPr>
        </p:nvSpPr>
        <p:spPr>
          <a:xfrm>
            <a:off x="533400" y="304800"/>
            <a:ext cx="8229600" cy="708730"/>
          </a:xfrm>
        </p:spPr>
        <p:txBody>
          <a:bodyPr/>
          <a:lstStyle/>
          <a:p>
            <a:r>
              <a:rPr lang="en-US" dirty="0" smtClean="0"/>
              <a:t>Set Up and Use </a:t>
            </a:r>
            <a:r>
              <a:rPr lang="en-US" dirty="0" smtClean="0"/>
              <a:t>Up-Sell</a:t>
            </a:r>
            <a:endParaRPr lang="en-US" dirty="0"/>
          </a:p>
        </p:txBody>
      </p:sp>
      <p:grpSp>
        <p:nvGrpSpPr>
          <p:cNvPr id="3" name="Group 10"/>
          <p:cNvGrpSpPr/>
          <p:nvPr/>
        </p:nvGrpSpPr>
        <p:grpSpPr>
          <a:xfrm>
            <a:off x="762000" y="1371600"/>
            <a:ext cx="4267200" cy="3448050"/>
            <a:chOff x="1676400" y="1352550"/>
            <a:chExt cx="5334000" cy="4743450"/>
          </a:xfrm>
        </p:grpSpPr>
        <p:sp>
          <p:nvSpPr>
            <p:cNvPr id="7" name="Rectangle 6"/>
            <p:cNvSpPr/>
            <p:nvPr/>
          </p:nvSpPr>
          <p:spPr>
            <a:xfrm>
              <a:off x="1752600" y="1371600"/>
              <a:ext cx="5257800" cy="4724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Item Replacement 03.jpg"/>
            <p:cNvPicPr>
              <a:picLocks noChangeAspect="1"/>
            </p:cNvPicPr>
            <p:nvPr/>
          </p:nvPicPr>
          <p:blipFill>
            <a:blip r:embed="rId3" cstate="print"/>
            <a:stretch>
              <a:fillRect/>
            </a:stretch>
          </p:blipFill>
          <p:spPr>
            <a:xfrm>
              <a:off x="1676400" y="1352550"/>
              <a:ext cx="5248275" cy="4667250"/>
            </a:xfrm>
            <a:prstGeom prst="rect">
              <a:avLst/>
            </a:prstGeom>
          </p:spPr>
        </p:pic>
        <p:sp>
          <p:nvSpPr>
            <p:cNvPr id="10" name="Rectangle 9"/>
            <p:cNvSpPr/>
            <p:nvPr/>
          </p:nvSpPr>
          <p:spPr>
            <a:xfrm>
              <a:off x="2057400" y="3429000"/>
              <a:ext cx="1066800" cy="228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11"/>
          <p:cNvGrpSpPr/>
          <p:nvPr/>
        </p:nvGrpSpPr>
        <p:grpSpPr>
          <a:xfrm>
            <a:off x="3505200" y="2514600"/>
            <a:ext cx="5334000" cy="3505200"/>
            <a:chOff x="533400" y="990600"/>
            <a:chExt cx="7391400" cy="4800600"/>
          </a:xfrm>
        </p:grpSpPr>
        <p:sp>
          <p:nvSpPr>
            <p:cNvPr id="13" name="Rectangle 12"/>
            <p:cNvSpPr/>
            <p:nvPr/>
          </p:nvSpPr>
          <p:spPr>
            <a:xfrm>
              <a:off x="609600" y="990600"/>
              <a:ext cx="7315200" cy="4800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p:cNvPicPr>
              <a:picLocks noChangeAspect="1" noChangeArrowheads="1"/>
            </p:cNvPicPr>
            <p:nvPr/>
          </p:nvPicPr>
          <p:blipFill>
            <a:blip r:embed="rId4" cstate="print"/>
            <a:srcRect/>
            <a:stretch>
              <a:fillRect/>
            </a:stretch>
          </p:blipFill>
          <p:spPr bwMode="auto">
            <a:xfrm>
              <a:off x="533400" y="990600"/>
              <a:ext cx="7324725" cy="4762500"/>
            </a:xfrm>
            <a:prstGeom prst="rect">
              <a:avLst/>
            </a:prstGeom>
            <a:noFill/>
            <a:ln w="9525">
              <a:noFill/>
              <a:miter lim="800000"/>
              <a:headEnd/>
              <a:tailEnd/>
            </a:ln>
            <a:effectLst/>
          </p:spPr>
        </p:pic>
        <p:sp>
          <p:nvSpPr>
            <p:cNvPr id="15" name="Rectangle 14"/>
            <p:cNvSpPr/>
            <p:nvPr/>
          </p:nvSpPr>
          <p:spPr>
            <a:xfrm>
              <a:off x="533400" y="2438400"/>
              <a:ext cx="5562600" cy="838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SO-IR-060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Set Up and Use </a:t>
            </a:r>
            <a:r>
              <a:rPr lang="en-US" dirty="0" smtClean="0"/>
              <a:t>Cross-Sell</a:t>
            </a:r>
            <a:endParaRPr lang="en-US" dirty="0"/>
          </a:p>
        </p:txBody>
      </p:sp>
      <p:pic>
        <p:nvPicPr>
          <p:cNvPr id="9" name="Picture 8" descr="Picture1.png"/>
          <p:cNvPicPr>
            <a:picLocks noChangeAspect="1"/>
          </p:cNvPicPr>
          <p:nvPr/>
        </p:nvPicPr>
        <p:blipFill>
          <a:blip r:embed="rId3" cstate="print"/>
          <a:stretch>
            <a:fillRect/>
          </a:stretch>
        </p:blipFill>
        <p:spPr>
          <a:xfrm>
            <a:off x="452044" y="1219200"/>
            <a:ext cx="3815156" cy="3573351"/>
          </a:xfrm>
          <a:prstGeom prst="rect">
            <a:avLst/>
          </a:prstGeom>
        </p:spPr>
      </p:pic>
      <p:pic>
        <p:nvPicPr>
          <p:cNvPr id="10" name="Content Placeholder 9" descr="Picture1.png"/>
          <p:cNvPicPr>
            <a:picLocks noGrp="1" noChangeAspect="1"/>
          </p:cNvPicPr>
          <p:nvPr>
            <p:ph idx="1"/>
          </p:nvPr>
        </p:nvPicPr>
        <p:blipFill>
          <a:blip r:embed="rId4" cstate="print"/>
          <a:stretch>
            <a:fillRect/>
          </a:stretch>
        </p:blipFill>
        <p:spPr>
          <a:xfrm>
            <a:off x="2431927" y="3429000"/>
            <a:ext cx="6712073" cy="2590800"/>
          </a:xfr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1244009"/>
            <a:ext cx="7414049" cy="5072124"/>
          </a:xfrm>
        </p:spPr>
        <p:txBody>
          <a:bodyPr>
            <a:normAutofit/>
          </a:bodyPr>
          <a:lstStyle/>
          <a:p>
            <a:r>
              <a:rPr lang="en-US" dirty="0" smtClean="0"/>
              <a:t>Correction Invoices</a:t>
            </a:r>
            <a:endParaRPr lang="en-US" dirty="0" smtClean="0"/>
          </a:p>
          <a:p>
            <a:r>
              <a:rPr lang="en-US" dirty="0" smtClean="0"/>
              <a:t>Item Replacement</a:t>
            </a:r>
            <a:endParaRPr lang="en-US" dirty="0" smtClean="0"/>
          </a:p>
          <a:p>
            <a:r>
              <a:rPr lang="en-US" dirty="0" smtClean="0"/>
              <a:t>Blocked Transactions</a:t>
            </a:r>
            <a:endParaRPr lang="en-US" dirty="0" smtClean="0"/>
          </a:p>
          <a:p>
            <a:r>
              <a:rPr lang="en-US" dirty="0" smtClean="0"/>
              <a:t>Available to Promise (ATP) Enforcement</a:t>
            </a:r>
            <a:endParaRPr lang="en-US" dirty="0" smtClean="0"/>
          </a:p>
          <a:p>
            <a:r>
              <a:rPr lang="en-US" dirty="0" smtClean="0"/>
              <a:t>Logistics Accounting</a:t>
            </a:r>
            <a:endParaRPr lang="en-US"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SO-PRO-020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1244009"/>
            <a:ext cx="7389194" cy="5072124"/>
          </a:xfrm>
        </p:spPr>
        <p:txBody>
          <a:bodyPr>
            <a:normAutofit/>
          </a:bodyPr>
          <a:lstStyle/>
          <a:p>
            <a:pPr>
              <a:buFont typeface="Arial" pitchFamily="34" charset="0"/>
              <a:buChar char="•"/>
            </a:pPr>
            <a:r>
              <a:rPr lang="en-US" dirty="0" smtClean="0"/>
              <a:t>Correction Invoices</a:t>
            </a:r>
            <a:endParaRPr lang="en-US" dirty="0" smtClean="0"/>
          </a:p>
          <a:p>
            <a:r>
              <a:rPr lang="en-US" dirty="0" smtClean="0"/>
              <a:t>Item Replacement</a:t>
            </a:r>
            <a:endParaRPr lang="en-US" dirty="0" smtClean="0"/>
          </a:p>
          <a:p>
            <a:pPr>
              <a:buFont typeface="Wingdings" pitchFamily="2" charset="2"/>
              <a:buChar char="ü"/>
            </a:pPr>
            <a:r>
              <a:rPr lang="en-US" b="1" dirty="0" smtClean="0"/>
              <a:t>Blocked Transactions</a:t>
            </a:r>
            <a:endParaRPr lang="en-US" b="1" dirty="0" smtClean="0"/>
          </a:p>
          <a:p>
            <a:r>
              <a:rPr lang="en-US" dirty="0" smtClean="0"/>
              <a:t>Available to Promise (ATP) Enforcement</a:t>
            </a:r>
            <a:endParaRPr lang="en-US" dirty="0" smtClean="0"/>
          </a:p>
          <a:p>
            <a:r>
              <a:rPr lang="en-US" dirty="0" smtClean="0"/>
              <a:t>Logistics Accounting</a:t>
            </a:r>
            <a:endParaRPr lang="en-US"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SO-PRO-050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en-GB" sz="4000" dirty="0" smtClean="0"/>
          </a:p>
          <a:p>
            <a:pPr algn="ctr">
              <a:lnSpc>
                <a:spcPct val="150000"/>
              </a:lnSpc>
              <a:buNone/>
            </a:pPr>
            <a:endParaRPr lang="en-GB" sz="6000" dirty="0">
              <a:latin typeface="Arial" pitchFamily="34" charset="0"/>
              <a:cs typeface="Arial" pitchFamily="34" charset="0"/>
            </a:endParaRPr>
          </a:p>
        </p:txBody>
      </p:sp>
      <p:sp>
        <p:nvSpPr>
          <p:cNvPr id="4" name="Title 3"/>
          <p:cNvSpPr>
            <a:spLocks noGrp="1"/>
          </p:cNvSpPr>
          <p:nvPr>
            <p:ph type="title"/>
          </p:nvPr>
        </p:nvSpPr>
        <p:spPr>
          <a:xfrm>
            <a:off x="457200" y="381000"/>
            <a:ext cx="8229600" cy="708730"/>
          </a:xfrm>
        </p:spPr>
        <p:txBody>
          <a:bodyPr/>
          <a:lstStyle/>
          <a:p>
            <a:r>
              <a:rPr lang="en-GB" dirty="0" smtClean="0"/>
              <a:t>Block Customer Transactions</a:t>
            </a:r>
            <a:endParaRPr lang="en-GB" dirty="0"/>
          </a:p>
        </p:txBody>
      </p:sp>
      <p:sp>
        <p:nvSpPr>
          <p:cNvPr id="7" name="Slide Number Placeholder 6"/>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SO-AD-030</a:t>
            </a:r>
          </a:p>
          <a:p>
            <a:endParaRPr lang="en-US" dirty="0"/>
          </a:p>
        </p:txBody>
      </p:sp>
      <p:sp>
        <p:nvSpPr>
          <p:cNvPr id="9" name="Rectangle 2"/>
          <p:cNvSpPr txBox="1">
            <a:spLocks/>
          </p:cNvSpPr>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3200" b="1" i="0" u="none" strike="noStrike" kern="0" cap="none" spc="0" normalizeH="0" baseline="0" noProof="0" dirty="0" smtClean="0">
              <a:ln>
                <a:noFill/>
              </a:ln>
              <a:solidFill>
                <a:schemeClr val="tx1">
                  <a:lumMod val="75000"/>
                  <a:lumOff val="25000"/>
                </a:schemeClr>
              </a:solidFill>
              <a:effectLst/>
              <a:uLnTx/>
              <a:uFillTx/>
              <a:latin typeface="+mj-lt"/>
              <a:ea typeface="+mj-ea"/>
              <a:cs typeface="+mj-cs"/>
            </a:endParaRPr>
          </a:p>
        </p:txBody>
      </p:sp>
      <p:sp>
        <p:nvSpPr>
          <p:cNvPr id="10" name="AutoShape 5"/>
          <p:cNvSpPr>
            <a:spLocks noChangeAspect="1" noChangeArrowheads="1"/>
          </p:cNvSpPr>
          <p:nvPr/>
        </p:nvSpPr>
        <p:spPr bwMode="auto">
          <a:xfrm>
            <a:off x="914400" y="1943100"/>
            <a:ext cx="6438900" cy="3771900"/>
          </a:xfrm>
          <a:prstGeom prst="rect">
            <a:avLst/>
          </a:prstGeom>
          <a:noFill/>
          <a:ln w="9525">
            <a:noFill/>
            <a:miter lim="800000"/>
            <a:headEnd/>
            <a:tailEnd/>
          </a:ln>
        </p:spPr>
        <p:txBody>
          <a:bodyPr/>
          <a:lstStyle/>
          <a:p>
            <a:endParaRPr lang="en-US" dirty="0"/>
          </a:p>
        </p:txBody>
      </p:sp>
      <p:sp>
        <p:nvSpPr>
          <p:cNvPr id="12" name="Rectangle 11"/>
          <p:cNvSpPr/>
          <p:nvPr/>
        </p:nvSpPr>
        <p:spPr>
          <a:xfrm>
            <a:off x="533400" y="1524000"/>
            <a:ext cx="7928212" cy="1031051"/>
          </a:xfrm>
          <a:prstGeom prst="rect">
            <a:avLst/>
          </a:prstGeom>
        </p:spPr>
        <p:txBody>
          <a:bodyPr wrap="square">
            <a:spAutoFit/>
          </a:bodyPr>
          <a:lstStyle/>
          <a:p>
            <a:pPr marL="34290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Define sets of blocked  transactions</a:t>
            </a:r>
          </a:p>
          <a:p>
            <a:pPr marL="34290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Assign blocked transactions to customers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143000" y="1219200"/>
            <a:ext cx="5791200" cy="4800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SO-AD-040</a:t>
            </a:r>
          </a:p>
          <a:p>
            <a:endParaRPr lang="en-US" dirty="0"/>
          </a:p>
        </p:txBody>
      </p:sp>
      <p:sp>
        <p:nvSpPr>
          <p:cNvPr id="4" name="Title 3"/>
          <p:cNvSpPr>
            <a:spLocks noGrp="1"/>
          </p:cNvSpPr>
          <p:nvPr>
            <p:ph type="title"/>
          </p:nvPr>
        </p:nvSpPr>
        <p:spPr>
          <a:xfrm>
            <a:off x="457200" y="381000"/>
            <a:ext cx="8229600" cy="708730"/>
          </a:xfrm>
        </p:spPr>
        <p:txBody>
          <a:bodyPr/>
          <a:lstStyle/>
          <a:p>
            <a:r>
              <a:rPr lang="en-US" dirty="0" smtClean="0"/>
              <a:t>Define Blocked Customer Transactions</a:t>
            </a:r>
            <a:endParaRPr lang="en-US" dirty="0"/>
          </a:p>
        </p:txBody>
      </p:sp>
      <p:sp>
        <p:nvSpPr>
          <p:cNvPr id="6" name="Content Placeholder 5"/>
          <p:cNvSpPr>
            <a:spLocks noGrp="1"/>
          </p:cNvSpPr>
          <p:nvPr>
            <p:ph idx="1"/>
          </p:nvPr>
        </p:nvSpPr>
        <p:spPr/>
        <p:txBody>
          <a:bodyPr/>
          <a:lstStyle/>
          <a:p>
            <a:pPr>
              <a:buNone/>
            </a:pPr>
            <a:endParaRPr lang="en-US" dirty="0" smtClean="0"/>
          </a:p>
          <a:p>
            <a:endParaRPr lang="en-US" dirty="0" smtClean="0"/>
          </a:p>
          <a:p>
            <a:pPr>
              <a:buNone/>
            </a:pPr>
            <a:endParaRPr lang="en-US" dirty="0" smtClean="0"/>
          </a:p>
          <a:p>
            <a:endParaRPr lang="en-US" dirty="0" smtClean="0"/>
          </a:p>
          <a:p>
            <a:pPr>
              <a:buNone/>
            </a:pPr>
            <a:endParaRPr lang="en-US" dirty="0" smtClean="0"/>
          </a:p>
          <a:p>
            <a:pPr>
              <a:buNone/>
            </a:pPr>
            <a:endParaRPr lang="en-US" dirty="0" smtClean="0"/>
          </a:p>
          <a:p>
            <a:pPr marL="342900" lvl="1" indent="-342900" eaLnBrk="1" hangingPunct="1">
              <a:buNone/>
            </a:pPr>
            <a:endParaRPr lang="en-US" altLang="zh-CN" b="1" dirty="0" smtClean="0">
              <a:ea typeface="宋体" pitchFamily="2" charset="-122"/>
            </a:endParaRPr>
          </a:p>
          <a:p>
            <a:pPr eaLnBrk="1" hangingPunct="1"/>
            <a:endParaRPr lang="en-US" dirty="0"/>
          </a:p>
        </p:txBody>
      </p:sp>
      <p:pic>
        <p:nvPicPr>
          <p:cNvPr id="9" name="Picture 8" descr="PPTC4.jpg"/>
          <p:cNvPicPr>
            <a:picLocks noChangeAspect="1"/>
          </p:cNvPicPr>
          <p:nvPr/>
        </p:nvPicPr>
        <p:blipFill>
          <a:blip r:embed="rId3" cstate="print"/>
          <a:stretch>
            <a:fillRect/>
          </a:stretch>
        </p:blipFill>
        <p:spPr>
          <a:xfrm>
            <a:off x="914400" y="1143000"/>
            <a:ext cx="5944580" cy="4772025"/>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14400" y="1676400"/>
            <a:ext cx="5181600" cy="2133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PPTCC.jpg"/>
          <p:cNvPicPr>
            <a:picLocks noChangeAspect="1"/>
          </p:cNvPicPr>
          <p:nvPr/>
        </p:nvPicPr>
        <p:blipFill>
          <a:blip r:embed="rId3" cstate="print"/>
          <a:stretch>
            <a:fillRect/>
          </a:stretch>
        </p:blipFill>
        <p:spPr>
          <a:xfrm>
            <a:off x="609600" y="1524000"/>
            <a:ext cx="5397584" cy="2133600"/>
          </a:xfrm>
          <a:prstGeom prst="rect">
            <a:avLst/>
          </a:prstGeom>
        </p:spPr>
      </p:pic>
      <p:sp>
        <p:nvSpPr>
          <p:cNvPr id="2" name="Slide Number Placeholder 1"/>
          <p:cNvSpPr>
            <a:spLocks noGrp="1"/>
          </p:cNvSpPr>
          <p:nvPr>
            <p:ph type="sldNum" sz="quarter" idx="12"/>
          </p:nvPr>
        </p:nvSpPr>
        <p:spPr/>
        <p:txBody>
          <a:bodyPr/>
          <a:lstStyle/>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SO-AD-050</a:t>
            </a:r>
          </a:p>
          <a:p>
            <a:endParaRPr lang="en-US" sz="800" dirty="0"/>
          </a:p>
        </p:txBody>
      </p:sp>
      <p:sp>
        <p:nvSpPr>
          <p:cNvPr id="4" name="Title 3"/>
          <p:cNvSpPr>
            <a:spLocks noGrp="1"/>
          </p:cNvSpPr>
          <p:nvPr>
            <p:ph type="title"/>
          </p:nvPr>
        </p:nvSpPr>
        <p:spPr>
          <a:xfrm>
            <a:off x="457200" y="381000"/>
            <a:ext cx="8229600" cy="708730"/>
          </a:xfrm>
        </p:spPr>
        <p:txBody>
          <a:bodyPr>
            <a:normAutofit fontScale="90000"/>
          </a:bodyPr>
          <a:lstStyle/>
          <a:p>
            <a:r>
              <a:rPr lang="en-US" dirty="0" smtClean="0"/>
              <a:t>Assign Blocked Transactions to Customers</a:t>
            </a:r>
            <a:endParaRPr lang="en-US" dirty="0"/>
          </a:p>
        </p:txBody>
      </p:sp>
      <p:sp>
        <p:nvSpPr>
          <p:cNvPr id="6" name="Content Placeholder 5"/>
          <p:cNvSpPr>
            <a:spLocks noGrp="1"/>
          </p:cNvSpPr>
          <p:nvPr>
            <p:ph idx="1"/>
          </p:nvPr>
        </p:nvSpPr>
        <p:spPr>
          <a:xfrm>
            <a:off x="609600" y="1248449"/>
            <a:ext cx="8229600" cy="4999951"/>
          </a:xfrm>
        </p:spPr>
        <p:txBody>
          <a:bodyPr/>
          <a:lstStyle/>
          <a:p>
            <a:pPr>
              <a:buNone/>
            </a:pPr>
            <a:endParaRPr lang="en-US" dirty="0" smtClean="0"/>
          </a:p>
          <a:p>
            <a:endParaRPr lang="en-US" dirty="0" smtClean="0"/>
          </a:p>
          <a:p>
            <a:pPr>
              <a:buNone/>
            </a:pPr>
            <a:endParaRPr lang="en-US" dirty="0" smtClean="0"/>
          </a:p>
          <a:p>
            <a:endParaRPr lang="en-US" sz="2400" dirty="0" smtClean="0"/>
          </a:p>
          <a:p>
            <a:endParaRPr lang="en-US" sz="2400" dirty="0" smtClean="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14400" y="1371600"/>
            <a:ext cx="5562600" cy="419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D1.jpg"/>
          <p:cNvPicPr>
            <a:picLocks noChangeAspect="1"/>
          </p:cNvPicPr>
          <p:nvPr/>
        </p:nvPicPr>
        <p:blipFill>
          <a:blip r:embed="rId3" cstate="print"/>
          <a:stretch>
            <a:fillRect/>
          </a:stretch>
        </p:blipFill>
        <p:spPr>
          <a:xfrm>
            <a:off x="838200" y="1297130"/>
            <a:ext cx="5562600" cy="4186823"/>
          </a:xfrm>
          <a:prstGeom prst="rect">
            <a:avLst/>
          </a:prstGeom>
        </p:spPr>
      </p:pic>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SO-AD-060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Example: Block Customer Transactions</a:t>
            </a:r>
            <a:endParaRPr lang="en-US" dirty="0"/>
          </a:p>
        </p:txBody>
      </p:sp>
      <p:sp>
        <p:nvSpPr>
          <p:cNvPr id="6" name="Content Placeholder 5"/>
          <p:cNvSpPr>
            <a:spLocks noGrp="1"/>
          </p:cNvSpPr>
          <p:nvPr>
            <p:ph idx="1"/>
          </p:nvPr>
        </p:nvSpPr>
        <p:spPr>
          <a:xfrm>
            <a:off x="609600" y="1447800"/>
            <a:ext cx="8229600" cy="4999951"/>
          </a:xfrm>
        </p:spPr>
        <p:txBody>
          <a:bodyPr/>
          <a:lstStyle/>
          <a:p>
            <a:pPr>
              <a:buNone/>
            </a:pPr>
            <a:endParaRPr lang="en-US" dirty="0" smtClean="0"/>
          </a:p>
          <a:p>
            <a:endParaRPr lang="en-US" dirty="0" smtClean="0"/>
          </a:p>
          <a:p>
            <a:pPr>
              <a:buNone/>
            </a:pPr>
            <a:endParaRPr lang="en-US" dirty="0" smtClean="0"/>
          </a:p>
          <a:p>
            <a:endParaRPr lang="en-US" dirty="0" smtClean="0"/>
          </a:p>
          <a:p>
            <a:pPr>
              <a:buNone/>
            </a:pPr>
            <a:endParaRPr lang="en-US" dirty="0" smtClean="0"/>
          </a:p>
          <a:p>
            <a:pPr eaLnBrk="1" hangingPunct="1"/>
            <a:endParaRPr lang="en-US" altLang="zh-CN" sz="2400" dirty="0" smtClean="0">
              <a:ea typeface="宋体" pitchFamily="2" charset="-122"/>
            </a:endParaRPr>
          </a:p>
          <a:p>
            <a:pPr eaLnBrk="1" hangingPunct="1">
              <a:buNone/>
            </a:pPr>
            <a:endParaRPr lang="en-US" altLang="zh-CN" sz="2400" dirty="0" smtClean="0">
              <a:ea typeface="宋体" pitchFamily="2" charset="-122"/>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1244009"/>
            <a:ext cx="7392784" cy="5072124"/>
          </a:xfrm>
        </p:spPr>
        <p:txBody>
          <a:bodyPr>
            <a:normAutofit/>
          </a:bodyPr>
          <a:lstStyle/>
          <a:p>
            <a:pPr>
              <a:buFont typeface="Arial" pitchFamily="34" charset="0"/>
              <a:buChar char="•"/>
            </a:pPr>
            <a:r>
              <a:rPr lang="en-US" dirty="0" smtClean="0"/>
              <a:t>Correction Invoices</a:t>
            </a:r>
            <a:endParaRPr lang="en-US" dirty="0" smtClean="0"/>
          </a:p>
          <a:p>
            <a:r>
              <a:rPr lang="en-US" dirty="0" smtClean="0"/>
              <a:t>Item Replacement</a:t>
            </a:r>
            <a:endParaRPr lang="en-US" dirty="0" smtClean="0"/>
          </a:p>
          <a:p>
            <a:r>
              <a:rPr lang="en-US" dirty="0" smtClean="0"/>
              <a:t>Blocked Transactions</a:t>
            </a:r>
            <a:endParaRPr lang="en-US" dirty="0" smtClean="0"/>
          </a:p>
          <a:p>
            <a:pPr>
              <a:buFont typeface="Wingdings" pitchFamily="2" charset="2"/>
              <a:buChar char="ü"/>
            </a:pPr>
            <a:r>
              <a:rPr lang="en-US" b="1" dirty="0" smtClean="0"/>
              <a:t>Available to Promise (ATP) Enforcement</a:t>
            </a:r>
            <a:endParaRPr lang="en-US" b="1" dirty="0" smtClean="0"/>
          </a:p>
          <a:p>
            <a:r>
              <a:rPr lang="en-US" dirty="0" smtClean="0"/>
              <a:t>Logistics Accounting</a:t>
            </a:r>
            <a:endParaRPr lang="en-US"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SO-PRO-060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SO-AP-020</a:t>
            </a:r>
          </a:p>
          <a:p>
            <a:endParaRPr lang="en-US" dirty="0"/>
          </a:p>
        </p:txBody>
      </p:sp>
      <p:sp>
        <p:nvSpPr>
          <p:cNvPr id="4" name="Title 3"/>
          <p:cNvSpPr>
            <a:spLocks noGrp="1"/>
          </p:cNvSpPr>
          <p:nvPr>
            <p:ph type="title"/>
          </p:nvPr>
        </p:nvSpPr>
        <p:spPr>
          <a:xfrm>
            <a:off x="457200" y="381000"/>
            <a:ext cx="8229600" cy="708730"/>
          </a:xfrm>
        </p:spPr>
        <p:txBody>
          <a:bodyPr/>
          <a:lstStyle/>
          <a:p>
            <a:r>
              <a:rPr lang="en-US" dirty="0" smtClean="0"/>
              <a:t>Available </a:t>
            </a:r>
            <a:r>
              <a:rPr lang="en-US" dirty="0" smtClean="0"/>
              <a:t>to </a:t>
            </a:r>
            <a:r>
              <a:rPr lang="en-US" dirty="0" smtClean="0"/>
              <a:t>Promise (ATP)</a:t>
            </a:r>
            <a:endParaRPr lang="en-US" dirty="0"/>
          </a:p>
        </p:txBody>
      </p:sp>
      <p:sp>
        <p:nvSpPr>
          <p:cNvPr id="6" name="Content Placeholder 5"/>
          <p:cNvSpPr>
            <a:spLocks noGrp="1"/>
          </p:cNvSpPr>
          <p:nvPr>
            <p:ph idx="1"/>
          </p:nvPr>
        </p:nvSpPr>
        <p:spPr/>
        <p:txBody>
          <a:bodyPr/>
          <a:lstStyle/>
          <a:p>
            <a:endParaRPr lang="en-US" dirty="0" smtClean="0"/>
          </a:p>
          <a:p>
            <a:pPr lvl="1">
              <a:buFontTx/>
              <a:buChar char="•"/>
            </a:pPr>
            <a:endParaRPr lang="en-US" altLang="zh-CN" dirty="0" smtClean="0">
              <a:ea typeface="宋体" pitchFamily="2" charset="-122"/>
            </a:endParaRPr>
          </a:p>
        </p:txBody>
      </p:sp>
      <p:grpSp>
        <p:nvGrpSpPr>
          <p:cNvPr id="3" name="Group 8"/>
          <p:cNvGrpSpPr/>
          <p:nvPr/>
        </p:nvGrpSpPr>
        <p:grpSpPr>
          <a:xfrm>
            <a:off x="533400" y="1524000"/>
            <a:ext cx="4010025" cy="2426732"/>
            <a:chOff x="2514600" y="3581400"/>
            <a:chExt cx="3781425" cy="2121932"/>
          </a:xfrm>
        </p:grpSpPr>
        <p:pic>
          <p:nvPicPr>
            <p:cNvPr id="10" name="Picture 2"/>
            <p:cNvPicPr>
              <a:picLocks noChangeAspect="1" noChangeArrowheads="1"/>
            </p:cNvPicPr>
            <p:nvPr/>
          </p:nvPicPr>
          <p:blipFill>
            <a:blip r:embed="rId3" cstate="print"/>
            <a:srcRect/>
            <a:stretch>
              <a:fillRect/>
            </a:stretch>
          </p:blipFill>
          <p:spPr bwMode="auto">
            <a:xfrm>
              <a:off x="2819400" y="3581400"/>
              <a:ext cx="3476625" cy="1943100"/>
            </a:xfrm>
            <a:prstGeom prst="rect">
              <a:avLst/>
            </a:prstGeom>
            <a:noFill/>
            <a:ln w="9525">
              <a:noFill/>
              <a:miter lim="800000"/>
              <a:headEnd/>
              <a:tailEnd/>
            </a:ln>
            <a:effectLst/>
          </p:spPr>
        </p:pic>
        <p:sp>
          <p:nvSpPr>
            <p:cNvPr id="11" name="TextBox 10"/>
            <p:cNvSpPr txBox="1"/>
            <p:nvPr/>
          </p:nvSpPr>
          <p:spPr>
            <a:xfrm>
              <a:off x="4038600" y="3810000"/>
              <a:ext cx="1524000" cy="381000"/>
            </a:xfrm>
            <a:prstGeom prst="rect">
              <a:avLst/>
            </a:prstGeom>
            <a:noFill/>
          </p:spPr>
          <p:txBody>
            <a:bodyPr wrap="square" rtlCol="0">
              <a:spAutoFit/>
            </a:bodyPr>
            <a:lstStyle/>
            <a:p>
              <a:r>
                <a:rPr lang="en-US" dirty="0" smtClean="0"/>
                <a:t>MPS level</a:t>
              </a:r>
              <a:endParaRPr lang="en-US" dirty="0"/>
            </a:p>
          </p:txBody>
        </p:sp>
        <p:sp>
          <p:nvSpPr>
            <p:cNvPr id="12" name="TextBox 11"/>
            <p:cNvSpPr txBox="1"/>
            <p:nvPr/>
          </p:nvSpPr>
          <p:spPr>
            <a:xfrm>
              <a:off x="4876800" y="4648200"/>
              <a:ext cx="1066800" cy="369332"/>
            </a:xfrm>
            <a:prstGeom prst="rect">
              <a:avLst/>
            </a:prstGeom>
            <a:noFill/>
          </p:spPr>
          <p:txBody>
            <a:bodyPr wrap="square" rtlCol="0">
              <a:spAutoFit/>
            </a:bodyPr>
            <a:lstStyle/>
            <a:p>
              <a:r>
                <a:rPr lang="en-US" dirty="0" smtClean="0"/>
                <a:t>ATP</a:t>
              </a:r>
              <a:endParaRPr lang="en-US" dirty="0"/>
            </a:p>
          </p:txBody>
        </p:sp>
        <p:sp>
          <p:nvSpPr>
            <p:cNvPr id="13" name="TextBox 12"/>
            <p:cNvSpPr txBox="1"/>
            <p:nvPr/>
          </p:nvSpPr>
          <p:spPr>
            <a:xfrm>
              <a:off x="3124200" y="4572000"/>
              <a:ext cx="1752600" cy="646331"/>
            </a:xfrm>
            <a:prstGeom prst="rect">
              <a:avLst/>
            </a:prstGeom>
            <a:noFill/>
          </p:spPr>
          <p:txBody>
            <a:bodyPr wrap="square" rtlCol="0">
              <a:spAutoFit/>
            </a:bodyPr>
            <a:lstStyle/>
            <a:p>
              <a:r>
                <a:rPr lang="en-US" dirty="0" smtClean="0"/>
                <a:t>Customer orders</a:t>
              </a:r>
              <a:endParaRPr lang="en-US" dirty="0"/>
            </a:p>
          </p:txBody>
        </p:sp>
        <p:sp>
          <p:nvSpPr>
            <p:cNvPr id="14" name="TextBox 13"/>
            <p:cNvSpPr txBox="1"/>
            <p:nvPr/>
          </p:nvSpPr>
          <p:spPr>
            <a:xfrm>
              <a:off x="2514600" y="3962400"/>
              <a:ext cx="461665" cy="685800"/>
            </a:xfrm>
            <a:prstGeom prst="rect">
              <a:avLst/>
            </a:prstGeom>
            <a:noFill/>
          </p:spPr>
          <p:txBody>
            <a:bodyPr vert="vert270" wrap="square" rtlCol="0">
              <a:spAutoFit/>
            </a:bodyPr>
            <a:lstStyle/>
            <a:p>
              <a:r>
                <a:rPr lang="en-US" dirty="0" smtClean="0"/>
                <a:t>Units</a:t>
              </a:r>
              <a:endParaRPr lang="en-US" dirty="0"/>
            </a:p>
          </p:txBody>
        </p:sp>
        <p:sp>
          <p:nvSpPr>
            <p:cNvPr id="15" name="TextBox 14"/>
            <p:cNvSpPr txBox="1"/>
            <p:nvPr/>
          </p:nvSpPr>
          <p:spPr>
            <a:xfrm>
              <a:off x="4343400" y="5334000"/>
              <a:ext cx="1143000" cy="369332"/>
            </a:xfrm>
            <a:prstGeom prst="rect">
              <a:avLst/>
            </a:prstGeom>
            <a:noFill/>
          </p:spPr>
          <p:txBody>
            <a:bodyPr wrap="square" rtlCol="0">
              <a:spAutoFit/>
            </a:bodyPr>
            <a:lstStyle/>
            <a:p>
              <a:r>
                <a:rPr lang="en-US" dirty="0" smtClean="0"/>
                <a:t>Time</a:t>
              </a:r>
              <a:endParaRPr lang="en-US" dirty="0"/>
            </a:p>
          </p:txBody>
        </p:sp>
      </p:grpSp>
      <p:sp>
        <p:nvSpPr>
          <p:cNvPr id="17" name="Rectangle 16"/>
          <p:cNvSpPr/>
          <p:nvPr/>
        </p:nvSpPr>
        <p:spPr>
          <a:xfrm>
            <a:off x="381000" y="4343400"/>
            <a:ext cx="8458200" cy="1292662"/>
          </a:xfrm>
          <a:prstGeom prst="rect">
            <a:avLst/>
          </a:prstGeom>
        </p:spPr>
        <p:txBody>
          <a:bodyPr wrap="square">
            <a:spAutoFit/>
          </a:bodyPr>
          <a:lstStyle/>
          <a:p>
            <a:pPr marL="342900" lvl="0" indent="-342900" defTabSz="457200" eaLnBrk="0" hangingPunct="0">
              <a:spcBef>
                <a:spcPct val="20000"/>
              </a:spcBef>
              <a:buClr>
                <a:srgbClr val="F79646"/>
              </a:buClr>
            </a:pPr>
            <a:r>
              <a:rPr lang="en-US" sz="2600" kern="0" dirty="0" smtClean="0">
                <a:solidFill>
                  <a:srgbClr val="141414">
                    <a:lumMod val="75000"/>
                    <a:lumOff val="25000"/>
                  </a:srgbClr>
                </a:solidFill>
                <a:latin typeface="Century Gothic"/>
              </a:rPr>
              <a:t>    Available to promise (ATP) is the uncommitted portion of inventory or planned production available to be promised to new orders.</a:t>
            </a: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SO-AP-030</a:t>
            </a:r>
          </a:p>
        </p:txBody>
      </p:sp>
      <p:sp>
        <p:nvSpPr>
          <p:cNvPr id="4" name="Title 3"/>
          <p:cNvSpPr>
            <a:spLocks noGrp="1"/>
          </p:cNvSpPr>
          <p:nvPr>
            <p:ph type="title"/>
          </p:nvPr>
        </p:nvSpPr>
        <p:spPr>
          <a:xfrm>
            <a:off x="457200" y="381000"/>
            <a:ext cx="8229600" cy="708730"/>
          </a:xfrm>
        </p:spPr>
        <p:txBody>
          <a:bodyPr/>
          <a:lstStyle/>
          <a:p>
            <a:r>
              <a:rPr lang="en-US" dirty="0" smtClean="0"/>
              <a:t>Set Up ATP Processing</a:t>
            </a:r>
            <a:endParaRPr lang="en-US"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sp>
        <p:nvSpPr>
          <p:cNvPr id="12" name="Content Placeholder 5"/>
          <p:cNvSpPr txBox="1">
            <a:spLocks/>
          </p:cNvSpPr>
          <p:nvPr/>
        </p:nvSpPr>
        <p:spPr bwMode="auto">
          <a:xfrm>
            <a:off x="457200" y="1447800"/>
            <a:ext cx="8229600" cy="48683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457200" rtl="0" eaLnBrk="0" fontAlgn="base" latinLnBrk="0" hangingPunct="0">
              <a:lnSpc>
                <a:spcPct val="90000"/>
              </a:lnSpc>
              <a:spcBef>
                <a:spcPct val="20000"/>
              </a:spcBef>
              <a:spcAft>
                <a:spcPts val="600"/>
              </a:spcAft>
              <a:buClr>
                <a:srgbClr val="F79646"/>
              </a:buClr>
              <a:buSzTx/>
              <a:buFont typeface="Arial" pitchFamily="34" charset="0"/>
              <a:buChar char="•"/>
              <a:tabLst/>
              <a:defRPr/>
            </a:pPr>
            <a:r>
              <a:rPr kumimoji="0" lang="en-US" sz="2800" b="0" i="0" u="none" strike="noStrike" kern="0" cap="none" spc="0" normalizeH="0" baseline="0" noProof="0" dirty="0" smtClean="0">
                <a:ln>
                  <a:noFill/>
                </a:ln>
                <a:solidFill>
                  <a:schemeClr val="tx1">
                    <a:lumMod val="75000"/>
                    <a:lumOff val="25000"/>
                  </a:schemeClr>
                </a:solidFill>
                <a:effectLst/>
                <a:uLnTx/>
                <a:uFillTx/>
                <a:latin typeface="+mn-lt"/>
                <a:ea typeface="+mn-ea"/>
                <a:cs typeface="+mn-cs"/>
              </a:rPr>
              <a:t>Set Up ATP Processing</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Set up ATP-related fields in Sales Order Control</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Configure ATP Settings for individual items and sites</a:t>
            </a:r>
          </a:p>
          <a:p>
            <a:pPr marL="742950" lvl="1" indent="-285750" defTabSz="457200" eaLnBrk="0" hangingPunct="0">
              <a:spcBef>
                <a:spcPct val="20000"/>
              </a:spcBef>
              <a:buClr>
                <a:srgbClr val="F79646"/>
              </a:buClr>
              <a:buFont typeface="Lucida Grande"/>
              <a:buChar char="-"/>
            </a:pPr>
            <a:r>
              <a:rPr lang="en-US" sz="2400" kern="0" dirty="0" smtClean="0">
                <a:solidFill>
                  <a:srgbClr val="141414">
                    <a:lumMod val="75000"/>
                    <a:lumOff val="25000"/>
                  </a:srgbClr>
                </a:solidFill>
                <a:latin typeface="Century Gothic"/>
              </a:rPr>
              <a:t>(Optional) Update ATP settings in multiple item and item-site records</a:t>
            </a:r>
          </a:p>
          <a:p>
            <a:pPr marL="342900" marR="0" lvl="0" indent="-342900" algn="l" defTabSz="457200" rtl="0" eaLnBrk="0" fontAlgn="base" latinLnBrk="0" hangingPunct="0">
              <a:lnSpc>
                <a:spcPct val="90000"/>
              </a:lnSpc>
              <a:spcBef>
                <a:spcPct val="20000"/>
              </a:spcBef>
              <a:spcAft>
                <a:spcPts val="600"/>
              </a:spcAft>
              <a:buClr>
                <a:srgbClr val="F79646"/>
              </a:buClr>
              <a:buSzTx/>
              <a:buFont typeface="Arial" pitchFamily="34" charset="0"/>
              <a:buNone/>
              <a:tabLst/>
              <a:defRPr/>
            </a:pPr>
            <a:endParaRPr kumimoji="0" lang="en-US" sz="2800" b="0" i="0" u="none" strike="noStrike" kern="0" cap="none" spc="0" normalizeH="0" baseline="0" noProof="0" dirty="0" smtClean="0">
              <a:ln>
                <a:noFill/>
              </a:ln>
              <a:solidFill>
                <a:schemeClr val="tx1">
                  <a:lumMod val="75000"/>
                  <a:lumOff val="25000"/>
                </a:schemeClr>
              </a:solidFill>
              <a:effectLst/>
              <a:uLnTx/>
              <a:uFillTx/>
              <a:latin typeface="+mn-lt"/>
              <a:ea typeface="+mn-ea"/>
              <a:cs typeface="+mn-cs"/>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SO-AP-040</a:t>
            </a:r>
          </a:p>
        </p:txBody>
      </p:sp>
      <p:sp>
        <p:nvSpPr>
          <p:cNvPr id="4" name="Title 3"/>
          <p:cNvSpPr>
            <a:spLocks noGrp="1"/>
          </p:cNvSpPr>
          <p:nvPr>
            <p:ph type="title"/>
          </p:nvPr>
        </p:nvSpPr>
        <p:spPr>
          <a:xfrm>
            <a:off x="533400" y="457200"/>
            <a:ext cx="8229600" cy="708730"/>
          </a:xfrm>
        </p:spPr>
        <p:txBody>
          <a:bodyPr>
            <a:normAutofit fontScale="90000"/>
          </a:bodyPr>
          <a:lstStyle/>
          <a:p>
            <a:r>
              <a:rPr lang="en-US" dirty="0" smtClean="0"/>
              <a:t>Set Up ATP-Related Fields in Sales Order Control</a:t>
            </a:r>
            <a:endParaRPr lang="en-US" dirty="0"/>
          </a:p>
        </p:txBody>
      </p:sp>
      <p:sp>
        <p:nvSpPr>
          <p:cNvPr id="6" name="Content Placeholder 5"/>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grpSp>
        <p:nvGrpSpPr>
          <p:cNvPr id="3" name="Group 14"/>
          <p:cNvGrpSpPr/>
          <p:nvPr/>
        </p:nvGrpSpPr>
        <p:grpSpPr>
          <a:xfrm>
            <a:off x="762000" y="1447800"/>
            <a:ext cx="4800600" cy="3505200"/>
            <a:chOff x="762000" y="1524000"/>
            <a:chExt cx="6096000" cy="4419600"/>
          </a:xfrm>
        </p:grpSpPr>
        <p:sp>
          <p:nvSpPr>
            <p:cNvPr id="10" name="Rectangle 9"/>
            <p:cNvSpPr/>
            <p:nvPr/>
          </p:nvSpPr>
          <p:spPr>
            <a:xfrm>
              <a:off x="990600" y="1524000"/>
              <a:ext cx="5867400" cy="4419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15.jpg"/>
            <p:cNvPicPr>
              <a:picLocks noChangeAspect="1"/>
            </p:cNvPicPr>
            <p:nvPr/>
          </p:nvPicPr>
          <p:blipFill>
            <a:blip r:embed="rId3" cstate="print"/>
            <a:stretch>
              <a:fillRect/>
            </a:stretch>
          </p:blipFill>
          <p:spPr>
            <a:xfrm>
              <a:off x="762000" y="1524000"/>
              <a:ext cx="6019800" cy="4296107"/>
            </a:xfrm>
            <a:prstGeom prst="rect">
              <a:avLst/>
            </a:prstGeom>
          </p:spPr>
        </p:pic>
      </p:grpSp>
      <p:sp>
        <p:nvSpPr>
          <p:cNvPr id="12" name="Rectangle 11"/>
          <p:cNvSpPr/>
          <p:nvPr/>
        </p:nvSpPr>
        <p:spPr>
          <a:xfrm>
            <a:off x="4969329" y="3276600"/>
            <a:ext cx="3184071" cy="304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PT1F6.jpg"/>
          <p:cNvPicPr>
            <a:picLocks noChangeAspect="1"/>
          </p:cNvPicPr>
          <p:nvPr/>
        </p:nvPicPr>
        <p:blipFill>
          <a:blip r:embed="rId4" cstate="print"/>
          <a:stretch>
            <a:fillRect/>
          </a:stretch>
        </p:blipFill>
        <p:spPr>
          <a:xfrm>
            <a:off x="4724400" y="3276600"/>
            <a:ext cx="3367768" cy="2960783"/>
          </a:xfrm>
          <a:prstGeom prst="rect">
            <a:avLst/>
          </a:prstGeom>
        </p:spPr>
      </p:pic>
      <p:sp>
        <p:nvSpPr>
          <p:cNvPr id="14" name="Rectangle 5"/>
          <p:cNvSpPr>
            <a:spLocks noChangeArrowheads="1"/>
          </p:cNvSpPr>
          <p:nvPr/>
        </p:nvSpPr>
        <p:spPr bwMode="auto">
          <a:xfrm>
            <a:off x="4908096" y="5839691"/>
            <a:ext cx="1285875" cy="277091"/>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1295400"/>
            <a:ext cx="6629400" cy="4876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SO-AP-050</a:t>
            </a:r>
          </a:p>
        </p:txBody>
      </p:sp>
      <p:sp>
        <p:nvSpPr>
          <p:cNvPr id="4" name="Title 3"/>
          <p:cNvSpPr>
            <a:spLocks noGrp="1"/>
          </p:cNvSpPr>
          <p:nvPr>
            <p:ph type="title"/>
          </p:nvPr>
        </p:nvSpPr>
        <p:spPr>
          <a:xfrm>
            <a:off x="457200" y="228600"/>
            <a:ext cx="8229600" cy="708730"/>
          </a:xfrm>
        </p:spPr>
        <p:txBody>
          <a:bodyPr/>
          <a:lstStyle/>
          <a:p>
            <a:r>
              <a:rPr lang="en-US" dirty="0" smtClean="0"/>
              <a:t>Configure ATP Settings for Items and Sites</a:t>
            </a:r>
            <a:endParaRPr lang="en-US" dirty="0"/>
          </a:p>
        </p:txBody>
      </p:sp>
      <p:pic>
        <p:nvPicPr>
          <p:cNvPr id="11" name="Content Placeholder 10" descr="PPT137.jpg"/>
          <p:cNvPicPr>
            <a:picLocks noGrp="1" noChangeAspect="1"/>
          </p:cNvPicPr>
          <p:nvPr>
            <p:ph idx="1"/>
          </p:nvPr>
        </p:nvPicPr>
        <p:blipFill>
          <a:blip r:embed="rId3" cstate="print"/>
          <a:stretch>
            <a:fillRect/>
          </a:stretch>
        </p:blipFill>
        <p:spPr>
          <a:xfrm>
            <a:off x="990600" y="1295400"/>
            <a:ext cx="6859216" cy="4787869"/>
          </a:xfr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1244009"/>
            <a:ext cx="7401069" cy="5072124"/>
          </a:xfrm>
        </p:spPr>
        <p:txBody>
          <a:bodyPr>
            <a:normAutofit/>
          </a:bodyPr>
          <a:lstStyle/>
          <a:p>
            <a:pPr>
              <a:buFont typeface="Wingdings" pitchFamily="2" charset="2"/>
              <a:buChar char="ü"/>
            </a:pPr>
            <a:r>
              <a:rPr lang="en-US" b="1" dirty="0" smtClean="0"/>
              <a:t>Correction Invoices</a:t>
            </a:r>
            <a:endParaRPr lang="en-US" b="1" dirty="0" smtClean="0"/>
          </a:p>
          <a:p>
            <a:r>
              <a:rPr lang="en-US" dirty="0" smtClean="0"/>
              <a:t>Item Replacement</a:t>
            </a:r>
            <a:endParaRPr lang="en-US" dirty="0" smtClean="0"/>
          </a:p>
          <a:p>
            <a:r>
              <a:rPr lang="en-US" dirty="0" smtClean="0"/>
              <a:t>Blocked Transactions</a:t>
            </a:r>
            <a:endParaRPr lang="en-US" dirty="0" smtClean="0"/>
          </a:p>
          <a:p>
            <a:r>
              <a:rPr lang="en-US" dirty="0" smtClean="0"/>
              <a:t>Available to Promise (ATP) Enforcement</a:t>
            </a:r>
            <a:endParaRPr lang="en-US" dirty="0" smtClean="0"/>
          </a:p>
          <a:p>
            <a:r>
              <a:rPr lang="en-US" dirty="0" smtClean="0"/>
              <a:t>Logistics Accounting</a:t>
            </a:r>
            <a:endParaRPr lang="en-US"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SO-PRO-030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SO-AP-060</a:t>
            </a:r>
          </a:p>
        </p:txBody>
      </p:sp>
      <p:sp>
        <p:nvSpPr>
          <p:cNvPr id="4" name="Title 3"/>
          <p:cNvSpPr>
            <a:spLocks noGrp="1"/>
          </p:cNvSpPr>
          <p:nvPr>
            <p:ph type="title"/>
          </p:nvPr>
        </p:nvSpPr>
        <p:spPr>
          <a:xfrm>
            <a:off x="457200" y="228600"/>
            <a:ext cx="8229600" cy="708730"/>
          </a:xfrm>
        </p:spPr>
        <p:txBody>
          <a:bodyPr>
            <a:normAutofit fontScale="90000"/>
          </a:bodyPr>
          <a:lstStyle/>
          <a:p>
            <a:r>
              <a:rPr lang="en-US" dirty="0" smtClean="0">
                <a:solidFill>
                  <a:srgbClr val="141414">
                    <a:lumMod val="75000"/>
                    <a:lumOff val="25000"/>
                  </a:srgbClr>
                </a:solidFill>
              </a:rPr>
              <a:t>Update ATP Settings for Items and </a:t>
            </a:r>
            <a:r>
              <a:rPr lang="en-US" smtClean="0">
                <a:solidFill>
                  <a:srgbClr val="141414">
                    <a:lumMod val="75000"/>
                    <a:lumOff val="25000"/>
                  </a:srgbClr>
                </a:solidFill>
              </a:rPr>
              <a:t>Item-Sites </a:t>
            </a:r>
            <a:endParaRPr lang="en-US" dirty="0"/>
          </a:p>
        </p:txBody>
      </p:sp>
      <p:pic>
        <p:nvPicPr>
          <p:cNvPr id="23" name="Content Placeholder 22" descr="Picture1.png"/>
          <p:cNvPicPr>
            <a:picLocks noGrp="1" noChangeAspect="1"/>
          </p:cNvPicPr>
          <p:nvPr>
            <p:ph idx="1"/>
          </p:nvPr>
        </p:nvPicPr>
        <p:blipFill>
          <a:blip r:embed="rId3" cstate="print"/>
          <a:stretch>
            <a:fillRect/>
          </a:stretch>
        </p:blipFill>
        <p:spPr>
          <a:xfrm>
            <a:off x="609601" y="1295401"/>
            <a:ext cx="4524154" cy="3505200"/>
          </a:xfrm>
        </p:spPr>
      </p:pic>
      <p:pic>
        <p:nvPicPr>
          <p:cNvPr id="24" name="Picture 23" descr="Picture1.png"/>
          <p:cNvPicPr>
            <a:picLocks noChangeAspect="1"/>
          </p:cNvPicPr>
          <p:nvPr/>
        </p:nvPicPr>
        <p:blipFill>
          <a:blip r:embed="rId4" cstate="print"/>
          <a:stretch>
            <a:fillRect/>
          </a:stretch>
        </p:blipFill>
        <p:spPr>
          <a:xfrm>
            <a:off x="3962400" y="3124200"/>
            <a:ext cx="4949064" cy="3130106"/>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SO-AP-070</a:t>
            </a:r>
          </a:p>
          <a:p>
            <a:endParaRPr lang="en-US" dirty="0"/>
          </a:p>
        </p:txBody>
      </p:sp>
      <p:sp>
        <p:nvSpPr>
          <p:cNvPr id="4" name="Title 3"/>
          <p:cNvSpPr>
            <a:spLocks noGrp="1"/>
          </p:cNvSpPr>
          <p:nvPr>
            <p:ph type="title"/>
          </p:nvPr>
        </p:nvSpPr>
        <p:spPr>
          <a:xfrm>
            <a:off x="457200" y="381000"/>
            <a:ext cx="8229600" cy="708730"/>
          </a:xfrm>
        </p:spPr>
        <p:txBody>
          <a:bodyPr/>
          <a:lstStyle/>
          <a:p>
            <a:pPr>
              <a:lnSpc>
                <a:spcPct val="90000"/>
              </a:lnSpc>
              <a:spcAft>
                <a:spcPts val="600"/>
              </a:spcAft>
            </a:pPr>
            <a:r>
              <a:rPr lang="en-US" dirty="0" smtClean="0"/>
              <a:t>Use ATP Processing Features</a:t>
            </a:r>
          </a:p>
        </p:txBody>
      </p:sp>
      <p:sp>
        <p:nvSpPr>
          <p:cNvPr id="6" name="Content Placeholder 5"/>
          <p:cNvSpPr>
            <a:spLocks noGrp="1"/>
          </p:cNvSpPr>
          <p:nvPr>
            <p:ph idx="1"/>
          </p:nvPr>
        </p:nvSpPr>
        <p:spPr/>
        <p:txBody>
          <a:bodyPr/>
          <a:lstStyle/>
          <a:p>
            <a:pPr lvl="0">
              <a:lnSpc>
                <a:spcPct val="90000"/>
              </a:lnSpc>
              <a:spcAft>
                <a:spcPts val="600"/>
              </a:spcAft>
              <a:defRPr/>
            </a:pPr>
            <a:r>
              <a:rPr lang="en-US" dirty="0" smtClean="0"/>
              <a:t>Use ATP Processing Features</a:t>
            </a:r>
          </a:p>
          <a:p>
            <a:pPr lvl="1"/>
            <a:r>
              <a:rPr lang="en-US" dirty="0" smtClean="0"/>
              <a:t>Determine ATP during order entry</a:t>
            </a:r>
          </a:p>
          <a:p>
            <a:pPr lvl="1"/>
            <a:r>
              <a:rPr lang="en-US" dirty="0" smtClean="0"/>
              <a:t>Determine ATP during order confirmation</a:t>
            </a:r>
          </a:p>
          <a:p>
            <a:pPr lvl="1"/>
            <a:r>
              <a:rPr lang="en-US" dirty="0" smtClean="0"/>
              <a:t>Determine ATP without a confirmed order</a:t>
            </a:r>
          </a:p>
          <a:p>
            <a:pPr>
              <a:buNone/>
            </a:pPr>
            <a:endParaRPr lang="en-US" dirty="0" smtClean="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SO-AP-080</a:t>
            </a:r>
          </a:p>
        </p:txBody>
      </p:sp>
      <p:sp>
        <p:nvSpPr>
          <p:cNvPr id="4" name="Title 3"/>
          <p:cNvSpPr>
            <a:spLocks noGrp="1"/>
          </p:cNvSpPr>
          <p:nvPr>
            <p:ph type="title"/>
          </p:nvPr>
        </p:nvSpPr>
        <p:spPr>
          <a:xfrm>
            <a:off x="457200" y="381000"/>
            <a:ext cx="8229600" cy="708730"/>
          </a:xfrm>
        </p:spPr>
        <p:txBody>
          <a:bodyPr/>
          <a:lstStyle/>
          <a:p>
            <a:r>
              <a:rPr lang="en-US" dirty="0" smtClean="0"/>
              <a:t>Determine ATP During Order Entry</a:t>
            </a:r>
            <a:endParaRPr lang="en-US" dirty="0"/>
          </a:p>
        </p:txBody>
      </p:sp>
      <p:sp>
        <p:nvSpPr>
          <p:cNvPr id="6" name="Content Placeholder 5"/>
          <p:cNvSpPr>
            <a:spLocks noGrp="1"/>
          </p:cNvSpPr>
          <p:nvPr>
            <p:ph idx="1"/>
          </p:nvPr>
        </p:nvSpPr>
        <p:spPr/>
        <p:txBody>
          <a:bodyPr/>
          <a:lstStyle/>
          <a:p>
            <a:pPr>
              <a:buNone/>
            </a:pPr>
            <a:endParaRPr lang="en-US" dirty="0" smtClean="0"/>
          </a:p>
        </p:txBody>
      </p:sp>
      <p:grpSp>
        <p:nvGrpSpPr>
          <p:cNvPr id="3" name="Group 10"/>
          <p:cNvGrpSpPr/>
          <p:nvPr/>
        </p:nvGrpSpPr>
        <p:grpSpPr>
          <a:xfrm>
            <a:off x="533400" y="1371600"/>
            <a:ext cx="6172200" cy="4495800"/>
            <a:chOff x="838200" y="1371600"/>
            <a:chExt cx="6172200" cy="4495800"/>
          </a:xfrm>
        </p:grpSpPr>
        <p:sp>
          <p:nvSpPr>
            <p:cNvPr id="10" name="Rectangle 9"/>
            <p:cNvSpPr/>
            <p:nvPr/>
          </p:nvSpPr>
          <p:spPr>
            <a:xfrm>
              <a:off x="1219200" y="1371600"/>
              <a:ext cx="5791200" cy="4495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DD.jpg"/>
            <p:cNvPicPr>
              <a:picLocks noChangeAspect="1"/>
            </p:cNvPicPr>
            <p:nvPr/>
          </p:nvPicPr>
          <p:blipFill>
            <a:blip r:embed="rId3" cstate="print"/>
            <a:stretch>
              <a:fillRect/>
            </a:stretch>
          </p:blipFill>
          <p:spPr>
            <a:xfrm>
              <a:off x="838200" y="1371600"/>
              <a:ext cx="6046158" cy="4343400"/>
            </a:xfrm>
            <a:prstGeom prst="rect">
              <a:avLst/>
            </a:prstGeom>
          </p:spPr>
        </p:pic>
        <p:sp>
          <p:nvSpPr>
            <p:cNvPr id="9" name="Rectangle 8"/>
            <p:cNvSpPr/>
            <p:nvPr/>
          </p:nvSpPr>
          <p:spPr>
            <a:xfrm>
              <a:off x="1066800" y="4267200"/>
              <a:ext cx="2895600" cy="1371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90600" y="1371600"/>
            <a:ext cx="6248400" cy="4343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SO-AP-090</a:t>
            </a:r>
          </a:p>
          <a:p>
            <a:endParaRPr lang="en-US" dirty="0"/>
          </a:p>
        </p:txBody>
      </p:sp>
      <p:sp>
        <p:nvSpPr>
          <p:cNvPr id="4" name="Title 3"/>
          <p:cNvSpPr>
            <a:spLocks noGrp="1"/>
          </p:cNvSpPr>
          <p:nvPr>
            <p:ph type="title"/>
          </p:nvPr>
        </p:nvSpPr>
        <p:spPr>
          <a:xfrm>
            <a:off x="457200" y="304800"/>
            <a:ext cx="8229600" cy="708730"/>
          </a:xfrm>
        </p:spPr>
        <p:txBody>
          <a:bodyPr/>
          <a:lstStyle/>
          <a:p>
            <a:r>
              <a:rPr lang="en-US" sz="3000" dirty="0" smtClean="0"/>
              <a:t>Determine ATP During Order Confirmation</a:t>
            </a:r>
            <a:endParaRPr lang="en-US" sz="3000" dirty="0"/>
          </a:p>
        </p:txBody>
      </p:sp>
      <p:pic>
        <p:nvPicPr>
          <p:cNvPr id="7" name="Content Placeholder 6" descr="PPT1AF.jpg"/>
          <p:cNvPicPr>
            <a:picLocks noGrp="1" noChangeAspect="1"/>
          </p:cNvPicPr>
          <p:nvPr>
            <p:ph idx="1"/>
          </p:nvPr>
        </p:nvPicPr>
        <p:blipFill>
          <a:blip r:embed="rId3" cstate="print"/>
          <a:stretch>
            <a:fillRect/>
          </a:stretch>
        </p:blipFill>
        <p:spPr>
          <a:xfrm>
            <a:off x="609600" y="1295400"/>
            <a:ext cx="6553200" cy="4329966"/>
          </a:xfr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1524000"/>
            <a:ext cx="5562600" cy="3429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SO-AP-100</a:t>
            </a:r>
          </a:p>
          <a:p>
            <a:endParaRPr lang="en-US" dirty="0"/>
          </a:p>
        </p:txBody>
      </p:sp>
      <p:sp>
        <p:nvSpPr>
          <p:cNvPr id="4" name="Title 3"/>
          <p:cNvSpPr>
            <a:spLocks noGrp="1"/>
          </p:cNvSpPr>
          <p:nvPr>
            <p:ph type="title"/>
          </p:nvPr>
        </p:nvSpPr>
        <p:spPr>
          <a:xfrm>
            <a:off x="457200" y="381000"/>
            <a:ext cx="8229600" cy="708730"/>
          </a:xfrm>
        </p:spPr>
        <p:txBody>
          <a:bodyPr/>
          <a:lstStyle/>
          <a:p>
            <a:r>
              <a:rPr lang="en-US" sz="3000" dirty="0" smtClean="0"/>
              <a:t>Determine ATP without a Confirmed Order</a:t>
            </a:r>
            <a:endParaRPr lang="en-US" sz="3000" dirty="0"/>
          </a:p>
        </p:txBody>
      </p:sp>
      <p:pic>
        <p:nvPicPr>
          <p:cNvPr id="7" name="Content Placeholder 6" descr="PPT1B3.jpg"/>
          <p:cNvPicPr>
            <a:picLocks noGrp="1" noChangeAspect="1"/>
          </p:cNvPicPr>
          <p:nvPr>
            <p:ph idx="1"/>
          </p:nvPr>
        </p:nvPicPr>
        <p:blipFill>
          <a:blip r:embed="rId3" cstate="print"/>
          <a:stretch>
            <a:fillRect/>
          </a:stretch>
        </p:blipFill>
        <p:spPr>
          <a:xfrm>
            <a:off x="609600" y="1524000"/>
            <a:ext cx="5632704" cy="3352800"/>
          </a:xfrm>
        </p:spPr>
      </p:pic>
      <p:sp>
        <p:nvSpPr>
          <p:cNvPr id="8" name="Rectangle 7"/>
          <p:cNvSpPr/>
          <p:nvPr/>
        </p:nvSpPr>
        <p:spPr>
          <a:xfrm>
            <a:off x="990600" y="3581400"/>
            <a:ext cx="32766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1244009"/>
            <a:ext cx="7392784" cy="5072124"/>
          </a:xfrm>
        </p:spPr>
        <p:txBody>
          <a:bodyPr>
            <a:normAutofit/>
          </a:bodyPr>
          <a:lstStyle/>
          <a:p>
            <a:pPr>
              <a:buFont typeface="Arial" pitchFamily="34" charset="0"/>
              <a:buChar char="•"/>
            </a:pPr>
            <a:r>
              <a:rPr lang="en-US" dirty="0" smtClean="0"/>
              <a:t>Correction Invoices</a:t>
            </a:r>
            <a:endParaRPr lang="en-US" dirty="0" smtClean="0"/>
          </a:p>
          <a:p>
            <a:r>
              <a:rPr lang="en-US" dirty="0" smtClean="0"/>
              <a:t>Item Replacement</a:t>
            </a:r>
            <a:endParaRPr lang="en-US" dirty="0" smtClean="0"/>
          </a:p>
          <a:p>
            <a:r>
              <a:rPr lang="en-US" dirty="0" smtClean="0"/>
              <a:t>Blocked Transactions</a:t>
            </a:r>
            <a:endParaRPr lang="en-US" dirty="0" smtClean="0"/>
          </a:p>
          <a:p>
            <a:pPr>
              <a:buFont typeface="Arial" pitchFamily="34" charset="0"/>
              <a:buChar char="•"/>
            </a:pPr>
            <a:r>
              <a:rPr lang="en-US" dirty="0" smtClean="0"/>
              <a:t>Available to Promise (ATP) Enforcement</a:t>
            </a:r>
            <a:endParaRPr lang="en-US" dirty="0" smtClean="0"/>
          </a:p>
          <a:p>
            <a:pPr>
              <a:buFont typeface="Wingdings" pitchFamily="2" charset="2"/>
              <a:buChar char="ü"/>
            </a:pPr>
            <a:r>
              <a:rPr lang="en-US" b="1" dirty="0" smtClean="0"/>
              <a:t>Logistics Accounting</a:t>
            </a:r>
            <a:endParaRPr lang="en-US" b="1" dirty="0" smtClean="0"/>
          </a:p>
          <a:p>
            <a:endParaRPr lang="en-US" dirty="0"/>
          </a:p>
        </p:txBody>
      </p:sp>
      <p:sp>
        <p:nvSpPr>
          <p:cNvPr id="6146" name="Rectangle 169"/>
          <p:cNvSpPr>
            <a:spLocks noGrp="1" noChangeArrowheads="1"/>
          </p:cNvSpPr>
          <p:nvPr>
            <p:ph type="title"/>
          </p:nvPr>
        </p:nvSpPr>
        <p:spPr/>
        <p:txBody>
          <a:bodyPr/>
          <a:lstStyle/>
          <a:p>
            <a:pPr eaLnBrk="1" hangingPunct="1"/>
            <a:r>
              <a:rPr lang="en-US" altLang="zh-CN" dirty="0" smtClean="0">
                <a:ea typeface="宋体" charset="-122"/>
              </a:rPr>
              <a:t>Optional Sales Order Features</a:t>
            </a:r>
            <a:endParaRPr lang="en-US" altLang="zh-CN" dirty="0" smtClean="0">
              <a:ea typeface="宋体" charset="-122"/>
            </a:endParaRPr>
          </a:p>
        </p:txBody>
      </p:sp>
      <p:sp>
        <p:nvSpPr>
          <p:cNvPr id="6147" name="Footer Placeholder 2"/>
          <p:cNvSpPr>
            <a:spLocks noGrp="1"/>
          </p:cNvSpPr>
          <p:nvPr>
            <p:ph type="ftr" sz="quarter" idx="10"/>
          </p:nvPr>
        </p:nvSpPr>
        <p:spPr>
          <a:noFill/>
        </p:spPr>
        <p:txBody>
          <a:bodyPr/>
          <a:lstStyle/>
          <a:p>
            <a:pPr defTabSz="865188"/>
            <a:r>
              <a:rPr lang="en-US" altLang="zh-CN" dirty="0" smtClean="0"/>
              <a:t>SO-PRO-070</a:t>
            </a:r>
            <a:endParaRPr lang="en-US" altLang="zh-CN" dirty="0"/>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SO-LA-010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Logistics Accounting (Sales Side)</a:t>
            </a:r>
            <a:endParaRPr lang="en-US" dirty="0"/>
          </a:p>
        </p:txBody>
      </p:sp>
      <p:sp>
        <p:nvSpPr>
          <p:cNvPr id="6" name="Content Placeholder 5"/>
          <p:cNvSpPr>
            <a:spLocks noGrp="1"/>
          </p:cNvSpPr>
          <p:nvPr>
            <p:ph idx="1"/>
          </p:nvPr>
        </p:nvSpPr>
        <p:spPr/>
        <p:txBody>
          <a:bodyPr/>
          <a:lstStyle/>
          <a:p>
            <a:pPr>
              <a:lnSpc>
                <a:spcPct val="90000"/>
              </a:lnSpc>
              <a:spcAft>
                <a:spcPts val="600"/>
              </a:spcAft>
              <a:buNone/>
            </a:pPr>
            <a:r>
              <a:rPr lang="en-US" dirty="0" smtClean="0"/>
              <a:t>In this section you will learn how to:</a:t>
            </a:r>
          </a:p>
          <a:p>
            <a:pPr>
              <a:lnSpc>
                <a:spcPct val="90000"/>
              </a:lnSpc>
              <a:spcAft>
                <a:spcPts val="600"/>
              </a:spcAft>
            </a:pPr>
            <a:r>
              <a:rPr lang="en-US" dirty="0" smtClean="0"/>
              <a:t>Set Up Logistics Accounting</a:t>
            </a:r>
          </a:p>
          <a:p>
            <a:pPr>
              <a:lnSpc>
                <a:spcPct val="90000"/>
              </a:lnSpc>
              <a:spcAft>
                <a:spcPts val="600"/>
              </a:spcAft>
            </a:pPr>
            <a:r>
              <a:rPr lang="en-US" dirty="0" smtClean="0"/>
              <a:t>Process sales orders and shipments to accrue o</a:t>
            </a:r>
            <a:r>
              <a:rPr lang="en-GB" dirty="0" err="1" smtClean="0"/>
              <a:t>utbound</a:t>
            </a:r>
            <a:r>
              <a:rPr lang="en-GB" dirty="0" smtClean="0"/>
              <a:t> Logistics Charges</a:t>
            </a:r>
            <a:endParaRPr lang="en-US" dirty="0" smtClean="0"/>
          </a:p>
          <a:p>
            <a:pPr>
              <a:lnSpc>
                <a:spcPct val="90000"/>
              </a:lnSpc>
              <a:spcAft>
                <a:spcPts val="600"/>
              </a:spcAft>
            </a:pPr>
            <a:r>
              <a:rPr lang="en-GB" dirty="0" smtClean="0"/>
              <a:t>Process Logistics Charges</a:t>
            </a:r>
            <a:endParaRPr lang="en-US" dirty="0" smtClean="0"/>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en-US" b="1" dirty="0" smtClean="0">
                <a:solidFill>
                  <a:schemeClr val="tx1"/>
                </a:solidFill>
              </a:rPr>
              <a:t>Logistics Accounting </a:t>
            </a:r>
          </a:p>
          <a:p>
            <a:pPr eaLnBrk="1" hangingPunct="1">
              <a:buFont typeface="Webdings" pitchFamily="18" charset="2"/>
              <a:buNone/>
            </a:pPr>
            <a:r>
              <a:rPr lang="en-US" dirty="0" smtClean="0"/>
              <a:t>	</a:t>
            </a:r>
            <a:r>
              <a:rPr lang="en-US" dirty="0" smtClean="0"/>
              <a:t>D</a:t>
            </a:r>
            <a:r>
              <a:rPr lang="en-US" dirty="0" smtClean="0"/>
              <a:t>efine </a:t>
            </a:r>
            <a:r>
              <a:rPr lang="en-US" dirty="0" smtClean="0"/>
              <a:t>and track logistics charges </a:t>
            </a:r>
            <a:r>
              <a:rPr lang="en-US" dirty="0" smtClean="0"/>
              <a:t/>
            </a:r>
            <a:br>
              <a:rPr lang="en-US" dirty="0" smtClean="0"/>
            </a:br>
            <a:r>
              <a:rPr lang="en-US" dirty="0" smtClean="0"/>
              <a:t>for </a:t>
            </a:r>
            <a:r>
              <a:rPr lang="en-US" dirty="0" smtClean="0"/>
              <a:t>any inbound and outbound transportation costs payable to third-party </a:t>
            </a:r>
            <a:r>
              <a:rPr lang="en-US" dirty="0" smtClean="0"/>
              <a:t>suppliers</a:t>
            </a:r>
            <a:endParaRPr lang="en-US" dirty="0" smtClean="0"/>
          </a:p>
          <a:p>
            <a:pPr eaLnBrk="1" hangingPunct="1"/>
            <a:r>
              <a:rPr lang="en-US" b="1" dirty="0" smtClean="0">
                <a:solidFill>
                  <a:schemeClr val="tx1"/>
                </a:solidFill>
              </a:rPr>
              <a:t>Logistics charges</a:t>
            </a:r>
          </a:p>
          <a:p>
            <a:pPr eaLnBrk="1" hangingPunct="1">
              <a:buFont typeface="Webdings" pitchFamily="18" charset="2"/>
              <a:buNone/>
            </a:pPr>
            <a:r>
              <a:rPr lang="en-US" dirty="0" smtClean="0"/>
              <a:t>	Individual costs payable to third-party suppliers for the transportation of </a:t>
            </a:r>
            <a:r>
              <a:rPr lang="en-US" dirty="0" smtClean="0"/>
              <a:t>goods</a:t>
            </a:r>
            <a:endParaRPr lang="en-US" dirty="0" smtClean="0"/>
          </a:p>
          <a:p>
            <a:pPr eaLnBrk="1" hangingPunct="1"/>
            <a:endParaRPr lang="en-US" dirty="0" smtClean="0"/>
          </a:p>
        </p:txBody>
      </p:sp>
      <p:sp>
        <p:nvSpPr>
          <p:cNvPr id="6147" name="Rectangle 2"/>
          <p:cNvSpPr>
            <a:spLocks noGrp="1" noChangeArrowheads="1"/>
          </p:cNvSpPr>
          <p:nvPr>
            <p:ph type="title"/>
          </p:nvPr>
        </p:nvSpPr>
        <p:spPr>
          <a:xfrm>
            <a:off x="542925" y="73025"/>
            <a:ext cx="8153400" cy="881063"/>
          </a:xfrm>
        </p:spPr>
        <p:txBody>
          <a:bodyPr>
            <a:normAutofit/>
          </a:bodyPr>
          <a:lstStyle/>
          <a:p>
            <a:pPr eaLnBrk="1" hangingPunct="1"/>
            <a:r>
              <a:rPr lang="en-US" dirty="0" smtClean="0"/>
              <a:t>Logistics Accounting </a:t>
            </a:r>
            <a:r>
              <a:rPr lang="en-US" dirty="0" smtClean="0"/>
              <a:t>Overview</a:t>
            </a:r>
            <a:endParaRPr lang="en-US" dirty="0" smtClean="0"/>
          </a:p>
        </p:txBody>
      </p:sp>
      <p:sp>
        <p:nvSpPr>
          <p:cNvPr id="6146" name="Footer Placeholder 3"/>
          <p:cNvSpPr>
            <a:spLocks noGrp="1"/>
          </p:cNvSpPr>
          <p:nvPr>
            <p:ph type="ftr" sz="quarter" idx="10"/>
          </p:nvPr>
        </p:nvSpPr>
        <p:spPr>
          <a:noFill/>
        </p:spPr>
        <p:txBody>
          <a:bodyPr/>
          <a:lstStyle/>
          <a:p>
            <a:r>
              <a:rPr lang="en-US" sz="800" dirty="0" smtClean="0">
                <a:solidFill>
                  <a:schemeClr val="tx1"/>
                </a:solidFill>
                <a:latin typeface="Tahoma" pitchFamily="34" charset="0"/>
                <a:ea typeface="Tahoma" pitchFamily="34" charset="0"/>
                <a:cs typeface="Tahoma" pitchFamily="34" charset="0"/>
              </a:rPr>
              <a:t>SO-LA-020</a:t>
            </a:r>
            <a:endParaRPr lang="en-US" sz="800" dirty="0">
              <a:solidFill>
                <a:schemeClr val="tx1"/>
              </a:solidFill>
              <a:latin typeface="Tahoma" pitchFamily="34" charset="0"/>
              <a:ea typeface="Tahoma" pitchFamily="34" charset="0"/>
              <a:cs typeface="Tahoma" pitchFamily="34" charset="0"/>
            </a:endParaRPr>
          </a:p>
        </p:txBody>
      </p:sp>
      <p:pic>
        <p:nvPicPr>
          <p:cNvPr id="6149" name="Picture 8" descr="shippingcontainers"/>
          <p:cNvPicPr>
            <a:picLocks noChangeAspect="1" noChangeArrowheads="1"/>
          </p:cNvPicPr>
          <p:nvPr/>
        </p:nvPicPr>
        <p:blipFill>
          <a:blip r:embed="rId3" cstate="print"/>
          <a:srcRect/>
          <a:stretch>
            <a:fillRect/>
          </a:stretch>
        </p:blipFill>
        <p:spPr bwMode="auto">
          <a:xfrm>
            <a:off x="7248041" y="259629"/>
            <a:ext cx="1725612" cy="1344612"/>
          </a:xfrm>
          <a:prstGeom prst="rect">
            <a:avLst/>
          </a:prstGeom>
          <a:noFill/>
          <a:ln w="9525">
            <a:noFill/>
            <a:miter lim="800000"/>
            <a:headEnd/>
            <a:tailEnd/>
          </a:ln>
        </p:spPr>
      </p:pic>
      <p:pic>
        <p:nvPicPr>
          <p:cNvPr id="6150" name="Picture 10" descr="transport box"/>
          <p:cNvPicPr>
            <a:picLocks noChangeAspect="1" noChangeArrowheads="1"/>
          </p:cNvPicPr>
          <p:nvPr/>
        </p:nvPicPr>
        <p:blipFill>
          <a:blip r:embed="rId4" cstate="print"/>
          <a:srcRect/>
          <a:stretch>
            <a:fillRect/>
          </a:stretch>
        </p:blipFill>
        <p:spPr bwMode="auto">
          <a:xfrm>
            <a:off x="1487488" y="4849813"/>
            <a:ext cx="1443037" cy="1074737"/>
          </a:xfrm>
          <a:prstGeom prst="rect">
            <a:avLst/>
          </a:prstGeom>
          <a:noFill/>
          <a:ln w="9525">
            <a:noFill/>
            <a:miter lim="800000"/>
            <a:headEnd/>
            <a:tailEnd/>
          </a:ln>
        </p:spPr>
      </p:pic>
      <p:pic>
        <p:nvPicPr>
          <p:cNvPr id="6151" name="Picture 12" descr="transport box"/>
          <p:cNvPicPr>
            <a:picLocks noChangeAspect="1" noChangeArrowheads="1"/>
          </p:cNvPicPr>
          <p:nvPr/>
        </p:nvPicPr>
        <p:blipFill>
          <a:blip r:embed="rId4" cstate="print"/>
          <a:srcRect/>
          <a:stretch>
            <a:fillRect/>
          </a:stretch>
        </p:blipFill>
        <p:spPr bwMode="auto">
          <a:xfrm>
            <a:off x="3721100" y="4849813"/>
            <a:ext cx="1443038" cy="1074737"/>
          </a:xfrm>
          <a:prstGeom prst="rect">
            <a:avLst/>
          </a:prstGeom>
          <a:noFill/>
          <a:ln w="9525">
            <a:noFill/>
            <a:miter lim="800000"/>
            <a:headEnd/>
            <a:tailEnd/>
          </a:ln>
        </p:spPr>
      </p:pic>
      <p:pic>
        <p:nvPicPr>
          <p:cNvPr id="6152" name="Picture 13" descr="transport box"/>
          <p:cNvPicPr>
            <a:picLocks noChangeAspect="1" noChangeArrowheads="1"/>
          </p:cNvPicPr>
          <p:nvPr/>
        </p:nvPicPr>
        <p:blipFill>
          <a:blip r:embed="rId4" cstate="print"/>
          <a:srcRect/>
          <a:stretch>
            <a:fillRect/>
          </a:stretch>
        </p:blipFill>
        <p:spPr bwMode="auto">
          <a:xfrm>
            <a:off x="6015038" y="4849813"/>
            <a:ext cx="1443037" cy="1074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381000" y="304800"/>
            <a:ext cx="8229600" cy="717550"/>
          </a:xfrm>
        </p:spPr>
        <p:txBody>
          <a:bodyPr/>
          <a:lstStyle/>
          <a:p>
            <a:pPr eaLnBrk="1" hangingPunct="1"/>
            <a:r>
              <a:rPr lang="en-US" dirty="0" smtClean="0"/>
              <a:t>Inbound vs. Outbound Logistics</a:t>
            </a:r>
          </a:p>
        </p:txBody>
      </p:sp>
      <p:sp>
        <p:nvSpPr>
          <p:cNvPr id="7170" name="Footer Placeholder 3"/>
          <p:cNvSpPr>
            <a:spLocks noGrp="1"/>
          </p:cNvSpPr>
          <p:nvPr>
            <p:ph type="ftr" sz="quarter" idx="10"/>
          </p:nvPr>
        </p:nvSpPr>
        <p:spPr>
          <a:noFill/>
        </p:spPr>
        <p:txBody>
          <a:bodyPr/>
          <a:lstStyle/>
          <a:p>
            <a:r>
              <a:rPr lang="en-US" sz="800" dirty="0" smtClean="0">
                <a:solidFill>
                  <a:schemeClr val="tx1"/>
                </a:solidFill>
                <a:latin typeface="Tahoma" pitchFamily="34" charset="0"/>
                <a:ea typeface="Tahoma" pitchFamily="34" charset="0"/>
                <a:cs typeface="Tahoma" pitchFamily="34" charset="0"/>
              </a:rPr>
              <a:t>SO-LA-030</a:t>
            </a:r>
            <a:endParaRPr lang="en-US" sz="800" dirty="0">
              <a:solidFill>
                <a:schemeClr val="tx1"/>
              </a:solidFill>
              <a:latin typeface="Tahoma" pitchFamily="34" charset="0"/>
              <a:ea typeface="Tahoma" pitchFamily="34" charset="0"/>
              <a:cs typeface="Tahoma" pitchFamily="34" charset="0"/>
            </a:endParaRPr>
          </a:p>
        </p:txBody>
      </p:sp>
      <p:sp>
        <p:nvSpPr>
          <p:cNvPr id="7172" name="AutoShape 4"/>
          <p:cNvSpPr>
            <a:spLocks noChangeArrowheads="1"/>
          </p:cNvSpPr>
          <p:nvPr/>
        </p:nvSpPr>
        <p:spPr bwMode="auto">
          <a:xfrm>
            <a:off x="1039813" y="1917700"/>
            <a:ext cx="3541712" cy="1319213"/>
          </a:xfrm>
          <a:prstGeom prst="curvedDownArrow">
            <a:avLst>
              <a:gd name="adj1" fmla="val 53694"/>
              <a:gd name="adj2" fmla="val 107389"/>
              <a:gd name="adj3" fmla="val 36319"/>
            </a:avLst>
          </a:prstGeom>
          <a:solidFill>
            <a:schemeClr val="tx2"/>
          </a:solidFill>
          <a:ln w="9525">
            <a:solidFill>
              <a:schemeClr val="tx1"/>
            </a:solidFill>
            <a:miter lim="800000"/>
            <a:headEnd/>
            <a:tailEnd/>
          </a:ln>
        </p:spPr>
        <p:txBody>
          <a:bodyPr wrap="none" tIns="91440" bIns="91440" anchor="ctr"/>
          <a:lstStyle/>
          <a:p>
            <a:endParaRPr lang="en-US">
              <a:latin typeface="+mj-lt"/>
            </a:endParaRPr>
          </a:p>
        </p:txBody>
      </p:sp>
      <p:sp>
        <p:nvSpPr>
          <p:cNvPr id="7173" name="Text Box 5"/>
          <p:cNvSpPr txBox="1">
            <a:spLocks noChangeArrowheads="1"/>
          </p:cNvSpPr>
          <p:nvPr/>
        </p:nvSpPr>
        <p:spPr bwMode="auto">
          <a:xfrm>
            <a:off x="123274" y="3314700"/>
            <a:ext cx="1558440" cy="615553"/>
          </a:xfrm>
          <a:prstGeom prst="rect">
            <a:avLst/>
          </a:prstGeom>
          <a:noFill/>
          <a:ln w="9525" algn="ctr">
            <a:noFill/>
            <a:miter lim="800000"/>
            <a:headEnd/>
            <a:tailEnd/>
          </a:ln>
        </p:spPr>
        <p:txBody>
          <a:bodyPr wrap="none" tIns="91440" bIns="91440">
            <a:spAutoFit/>
          </a:bodyPr>
          <a:lstStyle/>
          <a:p>
            <a:r>
              <a:rPr lang="en-US" dirty="0">
                <a:latin typeface="+mj-lt"/>
              </a:rPr>
              <a:t>Supplier</a:t>
            </a:r>
          </a:p>
        </p:txBody>
      </p:sp>
      <p:sp>
        <p:nvSpPr>
          <p:cNvPr id="7174" name="AutoShape 6"/>
          <p:cNvSpPr>
            <a:spLocks noChangeArrowheads="1"/>
          </p:cNvSpPr>
          <p:nvPr/>
        </p:nvSpPr>
        <p:spPr bwMode="auto">
          <a:xfrm>
            <a:off x="4927600" y="1795463"/>
            <a:ext cx="3541713" cy="1319212"/>
          </a:xfrm>
          <a:prstGeom prst="curvedDownArrow">
            <a:avLst>
              <a:gd name="adj1" fmla="val 53694"/>
              <a:gd name="adj2" fmla="val 107389"/>
              <a:gd name="adj3" fmla="val 36319"/>
            </a:avLst>
          </a:prstGeom>
          <a:solidFill>
            <a:schemeClr val="tx2"/>
          </a:solidFill>
          <a:ln w="9525">
            <a:solidFill>
              <a:schemeClr val="tx1"/>
            </a:solidFill>
            <a:miter lim="800000"/>
            <a:headEnd/>
            <a:tailEnd/>
          </a:ln>
        </p:spPr>
        <p:txBody>
          <a:bodyPr wrap="none" tIns="91440" bIns="91440" anchor="ctr"/>
          <a:lstStyle/>
          <a:p>
            <a:endParaRPr lang="en-US">
              <a:latin typeface="+mj-lt"/>
            </a:endParaRPr>
          </a:p>
        </p:txBody>
      </p:sp>
      <p:sp>
        <p:nvSpPr>
          <p:cNvPr id="7175" name="Text Box 7"/>
          <p:cNvSpPr txBox="1">
            <a:spLocks noChangeArrowheads="1"/>
          </p:cNvSpPr>
          <p:nvPr/>
        </p:nvSpPr>
        <p:spPr bwMode="auto">
          <a:xfrm>
            <a:off x="3437662" y="3309938"/>
            <a:ext cx="1951176" cy="615553"/>
          </a:xfrm>
          <a:prstGeom prst="rect">
            <a:avLst/>
          </a:prstGeom>
          <a:noFill/>
          <a:ln w="9525" algn="ctr">
            <a:noFill/>
            <a:miter lim="800000"/>
            <a:headEnd/>
            <a:tailEnd/>
          </a:ln>
        </p:spPr>
        <p:txBody>
          <a:bodyPr wrap="none" tIns="91440" bIns="91440">
            <a:spAutoFit/>
          </a:bodyPr>
          <a:lstStyle/>
          <a:p>
            <a:r>
              <a:rPr lang="en-US" dirty="0">
                <a:latin typeface="+mj-lt"/>
              </a:rPr>
              <a:t>Company</a:t>
            </a:r>
          </a:p>
        </p:txBody>
      </p:sp>
      <p:sp>
        <p:nvSpPr>
          <p:cNvPr id="7176" name="Text Box 8"/>
          <p:cNvSpPr txBox="1">
            <a:spLocks noChangeArrowheads="1"/>
          </p:cNvSpPr>
          <p:nvPr/>
        </p:nvSpPr>
        <p:spPr bwMode="auto">
          <a:xfrm>
            <a:off x="6801177" y="3309938"/>
            <a:ext cx="1869423" cy="615553"/>
          </a:xfrm>
          <a:prstGeom prst="rect">
            <a:avLst/>
          </a:prstGeom>
          <a:noFill/>
          <a:ln w="9525" algn="ctr">
            <a:noFill/>
            <a:miter lim="800000"/>
            <a:headEnd/>
            <a:tailEnd/>
          </a:ln>
        </p:spPr>
        <p:txBody>
          <a:bodyPr wrap="none" tIns="91440" bIns="91440">
            <a:spAutoFit/>
          </a:bodyPr>
          <a:lstStyle/>
          <a:p>
            <a:r>
              <a:rPr lang="en-US" dirty="0">
                <a:latin typeface="+mj-lt"/>
              </a:rPr>
              <a:t>Customer</a:t>
            </a:r>
          </a:p>
        </p:txBody>
      </p:sp>
      <p:sp>
        <p:nvSpPr>
          <p:cNvPr id="7177" name="Text Box 9"/>
          <p:cNvSpPr txBox="1">
            <a:spLocks noChangeArrowheads="1"/>
          </p:cNvSpPr>
          <p:nvPr/>
        </p:nvSpPr>
        <p:spPr bwMode="auto">
          <a:xfrm rot="18622840">
            <a:off x="862372" y="2287301"/>
            <a:ext cx="1534394" cy="584775"/>
          </a:xfrm>
          <a:prstGeom prst="rect">
            <a:avLst/>
          </a:prstGeom>
          <a:noFill/>
          <a:ln w="9525" algn="ctr">
            <a:noFill/>
            <a:miter lim="800000"/>
            <a:headEnd/>
            <a:tailEnd/>
          </a:ln>
        </p:spPr>
        <p:txBody>
          <a:bodyPr wrap="none" tIns="91440" bIns="91440">
            <a:spAutoFit/>
          </a:bodyPr>
          <a:lstStyle/>
          <a:p>
            <a:r>
              <a:rPr lang="en-US" sz="2600" dirty="0">
                <a:solidFill>
                  <a:schemeClr val="bg1"/>
                </a:solidFill>
                <a:latin typeface="+mj-lt"/>
              </a:rPr>
              <a:t>inbound</a:t>
            </a:r>
          </a:p>
        </p:txBody>
      </p:sp>
      <p:sp>
        <p:nvSpPr>
          <p:cNvPr id="7178" name="Text Box 10"/>
          <p:cNvSpPr txBox="1">
            <a:spLocks noChangeArrowheads="1"/>
          </p:cNvSpPr>
          <p:nvPr/>
        </p:nvSpPr>
        <p:spPr bwMode="auto">
          <a:xfrm rot="18622840">
            <a:off x="4667712" y="2166164"/>
            <a:ext cx="1677062" cy="553998"/>
          </a:xfrm>
          <a:prstGeom prst="rect">
            <a:avLst/>
          </a:prstGeom>
          <a:noFill/>
          <a:ln w="9525" algn="ctr">
            <a:noFill/>
            <a:miter lim="800000"/>
            <a:headEnd/>
            <a:tailEnd/>
          </a:ln>
        </p:spPr>
        <p:txBody>
          <a:bodyPr wrap="none" tIns="91440" bIns="91440">
            <a:spAutoFit/>
          </a:bodyPr>
          <a:lstStyle/>
          <a:p>
            <a:r>
              <a:rPr lang="en-US" sz="2400" dirty="0">
                <a:solidFill>
                  <a:schemeClr val="bg1"/>
                </a:solidFill>
                <a:latin typeface="+mj-lt"/>
              </a:rPr>
              <a:t>outbound</a:t>
            </a:r>
          </a:p>
        </p:txBody>
      </p:sp>
      <p:sp>
        <p:nvSpPr>
          <p:cNvPr id="7179" name="Text Box 11"/>
          <p:cNvSpPr txBox="1">
            <a:spLocks noChangeArrowheads="1"/>
          </p:cNvSpPr>
          <p:nvPr/>
        </p:nvSpPr>
        <p:spPr bwMode="auto">
          <a:xfrm>
            <a:off x="990600" y="1477963"/>
            <a:ext cx="3032125" cy="461665"/>
          </a:xfrm>
          <a:prstGeom prst="rect">
            <a:avLst/>
          </a:prstGeom>
          <a:noFill/>
          <a:ln w="9525" algn="ctr">
            <a:noFill/>
            <a:miter lim="800000"/>
            <a:headEnd/>
            <a:tailEnd/>
          </a:ln>
        </p:spPr>
        <p:txBody>
          <a:bodyPr wrap="square" tIns="91440" bIns="91440">
            <a:spAutoFit/>
          </a:bodyPr>
          <a:lstStyle/>
          <a:p>
            <a:r>
              <a:rPr lang="en-US" sz="1800" i="1" dirty="0">
                <a:latin typeface="+mj-lt"/>
              </a:rPr>
              <a:t>purchase order receipts</a:t>
            </a:r>
          </a:p>
        </p:txBody>
      </p:sp>
      <p:sp>
        <p:nvSpPr>
          <p:cNvPr id="7180" name="Text Box 13"/>
          <p:cNvSpPr txBox="1">
            <a:spLocks noChangeArrowheads="1"/>
          </p:cNvSpPr>
          <p:nvPr/>
        </p:nvSpPr>
        <p:spPr bwMode="auto">
          <a:xfrm>
            <a:off x="5113881" y="1408113"/>
            <a:ext cx="2645276" cy="461665"/>
          </a:xfrm>
          <a:prstGeom prst="rect">
            <a:avLst/>
          </a:prstGeom>
          <a:noFill/>
          <a:ln w="9525" algn="ctr">
            <a:noFill/>
            <a:miter lim="800000"/>
            <a:headEnd/>
            <a:tailEnd/>
          </a:ln>
        </p:spPr>
        <p:txBody>
          <a:bodyPr wrap="none" tIns="91440" bIns="91440">
            <a:spAutoFit/>
          </a:bodyPr>
          <a:lstStyle/>
          <a:p>
            <a:r>
              <a:rPr lang="en-US" sz="1800" i="1">
                <a:latin typeface="+mj-lt"/>
              </a:rPr>
              <a:t>sales orders shipments</a:t>
            </a:r>
          </a:p>
        </p:txBody>
      </p:sp>
      <p:pic>
        <p:nvPicPr>
          <p:cNvPr id="7182" name="Picture 17" descr="shippingcontainers"/>
          <p:cNvPicPr>
            <a:picLocks noChangeAspect="1" noChangeArrowheads="1"/>
          </p:cNvPicPr>
          <p:nvPr/>
        </p:nvPicPr>
        <p:blipFill>
          <a:blip r:embed="rId3" cstate="print"/>
          <a:srcRect/>
          <a:stretch>
            <a:fillRect/>
          </a:stretch>
        </p:blipFill>
        <p:spPr bwMode="auto">
          <a:xfrm>
            <a:off x="6618288" y="3967163"/>
            <a:ext cx="2225675" cy="1733550"/>
          </a:xfrm>
          <a:prstGeom prst="rect">
            <a:avLst/>
          </a:prstGeom>
          <a:noFill/>
          <a:ln w="9525">
            <a:noFill/>
            <a:miter lim="800000"/>
            <a:headEnd/>
            <a:tailEnd/>
          </a:ln>
        </p:spPr>
      </p:pic>
      <p:pic>
        <p:nvPicPr>
          <p:cNvPr id="7183" name="Picture 18" descr="j0438646"/>
          <p:cNvPicPr>
            <a:picLocks noChangeAspect="1" noChangeArrowheads="1"/>
          </p:cNvPicPr>
          <p:nvPr/>
        </p:nvPicPr>
        <p:blipFill>
          <a:blip r:embed="rId4" cstate="print"/>
          <a:srcRect/>
          <a:stretch>
            <a:fillRect/>
          </a:stretch>
        </p:blipFill>
        <p:spPr bwMode="auto">
          <a:xfrm>
            <a:off x="284163" y="3910013"/>
            <a:ext cx="2754312" cy="1844675"/>
          </a:xfrm>
          <a:prstGeom prst="rect">
            <a:avLst/>
          </a:prstGeom>
          <a:noFill/>
          <a:ln w="9525">
            <a:noFill/>
            <a:miter lim="800000"/>
            <a:headEnd/>
            <a:tailEnd/>
          </a:ln>
        </p:spPr>
      </p:pic>
      <p:pic>
        <p:nvPicPr>
          <p:cNvPr id="16" name="Picture 15" descr="Region Capture.PNG"/>
          <p:cNvPicPr>
            <a:picLocks noChangeAspect="1"/>
          </p:cNvPicPr>
          <p:nvPr/>
        </p:nvPicPr>
        <p:blipFill>
          <a:blip r:embed="rId5" cstate="print"/>
          <a:stretch>
            <a:fillRect/>
          </a:stretch>
        </p:blipFill>
        <p:spPr>
          <a:xfrm>
            <a:off x="3524381" y="3886318"/>
            <a:ext cx="2095238" cy="1885714"/>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p:cNvPicPr>
            <a:picLocks noGrp="1" noChangeAspect="1" noChangeArrowheads="1"/>
          </p:cNvPicPr>
          <p:nvPr>
            <p:ph idx="1"/>
          </p:nvPr>
        </p:nvPicPr>
        <p:blipFill>
          <a:blip r:embed="rId3" cstate="print"/>
          <a:srcRect/>
          <a:stretch>
            <a:fillRect/>
          </a:stretch>
        </p:blipFill>
        <p:spPr>
          <a:xfrm>
            <a:off x="762000" y="1509713"/>
            <a:ext cx="7572375" cy="3749675"/>
          </a:xfrm>
          <a:noFill/>
        </p:spPr>
      </p:pic>
      <p:sp>
        <p:nvSpPr>
          <p:cNvPr id="8195" name="Rectangle 2"/>
          <p:cNvSpPr>
            <a:spLocks noGrp="1" noChangeArrowheads="1"/>
          </p:cNvSpPr>
          <p:nvPr>
            <p:ph type="title"/>
          </p:nvPr>
        </p:nvSpPr>
        <p:spPr>
          <a:xfrm>
            <a:off x="533400" y="381000"/>
            <a:ext cx="8229600" cy="717550"/>
          </a:xfrm>
        </p:spPr>
        <p:txBody>
          <a:bodyPr/>
          <a:lstStyle/>
          <a:p>
            <a:pPr eaLnBrk="1" hangingPunct="1"/>
            <a:r>
              <a:rPr lang="en-GB" dirty="0" smtClean="0"/>
              <a:t>Logistics Accounting Workflow</a:t>
            </a:r>
            <a:endParaRPr lang="en-US" dirty="0" smtClean="0"/>
          </a:p>
        </p:txBody>
      </p:sp>
      <p:sp>
        <p:nvSpPr>
          <p:cNvPr id="8194" name="Footer Placeholder 3"/>
          <p:cNvSpPr>
            <a:spLocks noGrp="1"/>
          </p:cNvSpPr>
          <p:nvPr>
            <p:ph type="ftr" sz="quarter" idx="10"/>
          </p:nvPr>
        </p:nvSpPr>
        <p:spPr>
          <a:noFill/>
        </p:spPr>
        <p:txBody>
          <a:bodyPr/>
          <a:lstStyle/>
          <a:p>
            <a:r>
              <a:rPr lang="en-US" sz="800" dirty="0" smtClean="0">
                <a:solidFill>
                  <a:schemeClr val="tx1"/>
                </a:solidFill>
                <a:latin typeface="Tahoma" pitchFamily="34" charset="0"/>
                <a:ea typeface="Tahoma" pitchFamily="34" charset="0"/>
                <a:cs typeface="Tahoma" pitchFamily="34" charset="0"/>
              </a:rPr>
              <a:t>SO-LA-020</a:t>
            </a:r>
            <a:endParaRPr lang="en-US" sz="800" dirty="0">
              <a:solidFill>
                <a:schemeClr val="tx1"/>
              </a:solidFill>
              <a:latin typeface="Tahoma" pitchFamily="34" charset="0"/>
              <a:ea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defTabSz="865188" eaLnBrk="0" hangingPunct="0"/>
            <a:endParaRPr kumimoji="1" lang="en-US" sz="800" b="1" dirty="0" smtClean="0">
              <a:solidFill>
                <a:srgbClr val="141414"/>
              </a:solidFill>
              <a:latin typeface="Tahoma" pitchFamily="34" charset="0"/>
            </a:endParaRPr>
          </a:p>
          <a:p>
            <a:pPr lvl="0" defTabSz="865188" eaLnBrk="0" hangingPunct="0"/>
            <a:r>
              <a:rPr kumimoji="1" lang="en-US" sz="800" dirty="0" smtClean="0">
                <a:solidFill>
                  <a:srgbClr val="141414"/>
                </a:solidFill>
              </a:rPr>
              <a:t>S</a:t>
            </a:r>
            <a:r>
              <a:rPr kumimoji="1" lang="en-US" sz="800" dirty="0" smtClean="0">
                <a:solidFill>
                  <a:srgbClr val="141414"/>
                </a:solidFill>
                <a:latin typeface="Tahoma" pitchFamily="34" charset="0"/>
              </a:rPr>
              <a:t>O-CI-010</a:t>
            </a:r>
          </a:p>
          <a:p>
            <a:pPr lvl="0"/>
            <a:endParaRPr lang="en-US" dirty="0" smtClean="0">
              <a:solidFill>
                <a:srgbClr val="FFFFFF"/>
              </a:solidFill>
            </a:endParaRPr>
          </a:p>
          <a:p>
            <a:endParaRPr lang="en-US" dirty="0"/>
          </a:p>
        </p:txBody>
      </p:sp>
      <p:sp>
        <p:nvSpPr>
          <p:cNvPr id="4" name="Title 3"/>
          <p:cNvSpPr>
            <a:spLocks noGrp="1"/>
          </p:cNvSpPr>
          <p:nvPr>
            <p:ph type="title"/>
          </p:nvPr>
        </p:nvSpPr>
        <p:spPr>
          <a:xfrm>
            <a:off x="457200" y="381000"/>
            <a:ext cx="8229600" cy="708730"/>
          </a:xfrm>
        </p:spPr>
        <p:txBody>
          <a:bodyPr/>
          <a:lstStyle/>
          <a:p>
            <a:r>
              <a:rPr lang="en-US" dirty="0" smtClean="0"/>
              <a:t>Correction Invoices</a:t>
            </a:r>
            <a:endParaRPr lang="en-US" dirty="0"/>
          </a:p>
        </p:txBody>
      </p:sp>
      <p:sp>
        <p:nvSpPr>
          <p:cNvPr id="6" name="Content Placeholder 5"/>
          <p:cNvSpPr>
            <a:spLocks noGrp="1"/>
          </p:cNvSpPr>
          <p:nvPr>
            <p:ph idx="1"/>
          </p:nvPr>
        </p:nvSpPr>
        <p:spPr/>
        <p:txBody>
          <a:bodyPr/>
          <a:lstStyle/>
          <a:p>
            <a:pPr>
              <a:lnSpc>
                <a:spcPct val="90000"/>
              </a:lnSpc>
              <a:spcAft>
                <a:spcPts val="600"/>
              </a:spcAft>
              <a:buNone/>
            </a:pPr>
            <a:r>
              <a:rPr lang="en-US" dirty="0" smtClean="0"/>
              <a:t>In this section you will learn how to:</a:t>
            </a:r>
          </a:p>
          <a:p>
            <a:pPr>
              <a:lnSpc>
                <a:spcPct val="90000"/>
              </a:lnSpc>
              <a:spcAft>
                <a:spcPts val="600"/>
              </a:spcAft>
            </a:pPr>
            <a:r>
              <a:rPr lang="en-US" dirty="0" smtClean="0"/>
              <a:t>Set Up Correction Invoices</a:t>
            </a:r>
          </a:p>
          <a:p>
            <a:pPr>
              <a:lnSpc>
                <a:spcPct val="90000"/>
              </a:lnSpc>
              <a:spcAft>
                <a:spcPts val="600"/>
              </a:spcAft>
            </a:pPr>
            <a:r>
              <a:rPr lang="en-US" dirty="0" smtClean="0"/>
              <a:t>Use Correction Invoices</a:t>
            </a:r>
          </a:p>
          <a:p>
            <a:pPr lvl="1">
              <a:lnSpc>
                <a:spcPct val="90000"/>
              </a:lnSpc>
              <a:spcAft>
                <a:spcPts val="600"/>
              </a:spcAft>
            </a:pPr>
            <a:r>
              <a:rPr lang="en-US" dirty="0" smtClean="0"/>
              <a:t>Create and Ship Correction Sales Orders</a:t>
            </a:r>
          </a:p>
          <a:p>
            <a:pPr lvl="1">
              <a:lnSpc>
                <a:spcPct val="90000"/>
              </a:lnSpc>
              <a:spcAft>
                <a:spcPts val="600"/>
              </a:spcAft>
            </a:pPr>
            <a:r>
              <a:rPr lang="en-US" dirty="0" smtClean="0"/>
              <a:t>Post and Print Correction Invoices</a:t>
            </a:r>
          </a:p>
          <a:p>
            <a:pPr lvl="1">
              <a:lnSpc>
                <a:spcPct val="90000"/>
              </a:lnSpc>
              <a:spcAft>
                <a:spcPts val="600"/>
              </a:spcAft>
            </a:pPr>
            <a:r>
              <a:rPr lang="en-US" dirty="0" smtClean="0"/>
              <a:t>Report  and Archive Correction Invoices</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a:xfrm>
            <a:off x="457200" y="457200"/>
            <a:ext cx="8229600" cy="717550"/>
          </a:xfrm>
        </p:spPr>
        <p:txBody>
          <a:bodyPr/>
          <a:lstStyle/>
          <a:p>
            <a:pPr eaLnBrk="1" hangingPunct="1"/>
            <a:r>
              <a:rPr lang="en-GB" dirty="0" smtClean="0"/>
              <a:t>Set Up Logistics Accounting</a:t>
            </a:r>
            <a:endParaRPr lang="en-US" dirty="0" smtClean="0"/>
          </a:p>
        </p:txBody>
      </p:sp>
      <p:sp>
        <p:nvSpPr>
          <p:cNvPr id="11266" name="Footer Placeholder 3"/>
          <p:cNvSpPr>
            <a:spLocks noGrp="1"/>
          </p:cNvSpPr>
          <p:nvPr>
            <p:ph type="ftr" sz="quarter" idx="10"/>
          </p:nvPr>
        </p:nvSpPr>
        <p:spPr>
          <a:noFill/>
        </p:spPr>
        <p:txBody>
          <a:bodyPr/>
          <a:lstStyle/>
          <a:p>
            <a:r>
              <a:rPr lang="en-US" sz="800" dirty="0" smtClean="0">
                <a:solidFill>
                  <a:schemeClr val="tx1"/>
                </a:solidFill>
                <a:latin typeface="Tahoma" pitchFamily="34" charset="0"/>
                <a:ea typeface="Tahoma" pitchFamily="34" charset="0"/>
                <a:cs typeface="Tahoma" pitchFamily="34" charset="0"/>
              </a:rPr>
              <a:t>SO-LA-050</a:t>
            </a:r>
            <a:endParaRPr lang="en-US" sz="800" dirty="0">
              <a:solidFill>
                <a:schemeClr val="tx1"/>
              </a:solidFill>
              <a:latin typeface="Tahoma" pitchFamily="34" charset="0"/>
              <a:ea typeface="Tahoma" pitchFamily="34" charset="0"/>
              <a:cs typeface="Tahoma" pitchFamily="34" charset="0"/>
            </a:endParaRPr>
          </a:p>
        </p:txBody>
      </p:sp>
      <p:pic>
        <p:nvPicPr>
          <p:cNvPr id="11268" name="Picture 5"/>
          <p:cNvPicPr>
            <a:picLocks noChangeAspect="1" noChangeArrowheads="1"/>
          </p:cNvPicPr>
          <p:nvPr/>
        </p:nvPicPr>
        <p:blipFill>
          <a:blip r:embed="rId3" cstate="print"/>
          <a:srcRect/>
          <a:stretch>
            <a:fillRect/>
          </a:stretch>
        </p:blipFill>
        <p:spPr bwMode="auto">
          <a:xfrm>
            <a:off x="990600" y="1524000"/>
            <a:ext cx="7110413" cy="37861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3000" y="1371600"/>
            <a:ext cx="6553200" cy="3429000"/>
          </a:xfrm>
          <a:prstGeom prst="rect">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SO-LA-060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Set Up Number Sequences</a:t>
            </a:r>
            <a:endParaRPr lang="en-US" dirty="0"/>
          </a:p>
        </p:txBody>
      </p:sp>
      <p:sp>
        <p:nvSpPr>
          <p:cNvPr id="6" name="Content Placeholder 5"/>
          <p:cNvSpPr>
            <a:spLocks noGrp="1"/>
          </p:cNvSpPr>
          <p:nvPr>
            <p:ph idx="1"/>
          </p:nvPr>
        </p:nvSpPr>
        <p:spPr/>
        <p:txBody>
          <a:bodyPr/>
          <a:lstStyle/>
          <a:p>
            <a:pPr>
              <a:buNone/>
            </a:pPr>
            <a:endParaRPr lang="en-US" dirty="0" smtClean="0"/>
          </a:p>
          <a:p>
            <a:endParaRPr lang="en-US" dirty="0" smtClean="0"/>
          </a:p>
          <a:p>
            <a:pPr>
              <a:buNone/>
            </a:pPr>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marL="342900" lvl="1" indent="-342900" eaLnBrk="1" hangingPunct="1">
              <a:buNone/>
            </a:pPr>
            <a:endParaRPr lang="en-US" altLang="zh-CN" b="1" dirty="0" smtClean="0">
              <a:ea typeface="宋体" pitchFamily="2" charset="-122"/>
            </a:endParaRPr>
          </a:p>
          <a:p>
            <a:pPr eaLnBrk="1" hangingPunct="1"/>
            <a:endParaRPr lang="en-US" dirty="0"/>
          </a:p>
        </p:txBody>
      </p:sp>
      <p:pic>
        <p:nvPicPr>
          <p:cNvPr id="10" name="Picture 9" descr="Logistics Accounting 01.jpg"/>
          <p:cNvPicPr>
            <a:picLocks noChangeAspect="1"/>
          </p:cNvPicPr>
          <p:nvPr/>
        </p:nvPicPr>
        <p:blipFill>
          <a:blip r:embed="rId3" cstate="print"/>
          <a:stretch>
            <a:fillRect/>
          </a:stretch>
        </p:blipFill>
        <p:spPr>
          <a:xfrm>
            <a:off x="990600" y="1371600"/>
            <a:ext cx="6638925" cy="33528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SO-LA-070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Configure Control Settings</a:t>
            </a:r>
            <a:endParaRPr lang="en-US" dirty="0"/>
          </a:p>
        </p:txBody>
      </p:sp>
      <p:sp>
        <p:nvSpPr>
          <p:cNvPr id="6" name="Content Placeholder 5"/>
          <p:cNvSpPr>
            <a:spLocks noGrp="1"/>
          </p:cNvSpPr>
          <p:nvPr>
            <p:ph idx="1"/>
          </p:nvPr>
        </p:nvSpPr>
        <p:spPr/>
        <p:txBody>
          <a:bodyPr/>
          <a:lstStyle/>
          <a:p>
            <a:pPr>
              <a:buNone/>
            </a:pPr>
            <a:endParaRPr lang="en-US" dirty="0" smtClean="0"/>
          </a:p>
          <a:p>
            <a:endParaRPr lang="en-US" dirty="0" smtClean="0"/>
          </a:p>
          <a:p>
            <a:pPr>
              <a:buNone/>
            </a:pPr>
            <a:endParaRPr lang="en-US" dirty="0" smtClean="0"/>
          </a:p>
          <a:p>
            <a:endParaRPr lang="en-US" dirty="0" smtClean="0"/>
          </a:p>
          <a:p>
            <a:pPr>
              <a:buNone/>
            </a:pPr>
            <a:endParaRPr lang="en-US" dirty="0" smtClean="0"/>
          </a:p>
        </p:txBody>
      </p:sp>
      <p:grpSp>
        <p:nvGrpSpPr>
          <p:cNvPr id="3" name="Group 10"/>
          <p:cNvGrpSpPr/>
          <p:nvPr/>
        </p:nvGrpSpPr>
        <p:grpSpPr>
          <a:xfrm>
            <a:off x="609600" y="838200"/>
            <a:ext cx="4952999" cy="2590800"/>
            <a:chOff x="914401" y="1295400"/>
            <a:chExt cx="4952999" cy="2590800"/>
          </a:xfrm>
        </p:grpSpPr>
        <p:sp>
          <p:nvSpPr>
            <p:cNvPr id="10" name="Rectangle 9"/>
            <p:cNvSpPr/>
            <p:nvPr/>
          </p:nvSpPr>
          <p:spPr>
            <a:xfrm>
              <a:off x="1066800" y="1295400"/>
              <a:ext cx="4800600" cy="259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PT116.jpg"/>
            <p:cNvPicPr>
              <a:picLocks noChangeAspect="1"/>
            </p:cNvPicPr>
            <p:nvPr/>
          </p:nvPicPr>
          <p:blipFill>
            <a:blip r:embed="rId3" cstate="print"/>
            <a:stretch>
              <a:fillRect/>
            </a:stretch>
          </p:blipFill>
          <p:spPr>
            <a:xfrm>
              <a:off x="914401" y="1295400"/>
              <a:ext cx="4876800" cy="2525099"/>
            </a:xfrm>
            <a:prstGeom prst="rect">
              <a:avLst/>
            </a:prstGeom>
          </p:spPr>
        </p:pic>
        <p:sp>
          <p:nvSpPr>
            <p:cNvPr id="7" name="Rectangle 6"/>
            <p:cNvSpPr/>
            <p:nvPr/>
          </p:nvSpPr>
          <p:spPr>
            <a:xfrm>
              <a:off x="1143000" y="2133600"/>
              <a:ext cx="1600200" cy="304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429000" y="2819400"/>
              <a:ext cx="12192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11"/>
          <p:cNvGrpSpPr/>
          <p:nvPr/>
        </p:nvGrpSpPr>
        <p:grpSpPr>
          <a:xfrm>
            <a:off x="4114800" y="2971800"/>
            <a:ext cx="4800600" cy="3429000"/>
            <a:chOff x="838200" y="1295400"/>
            <a:chExt cx="5257800" cy="3581400"/>
          </a:xfrm>
        </p:grpSpPr>
        <p:sp>
          <p:nvSpPr>
            <p:cNvPr id="13" name="Rectangle 12"/>
            <p:cNvSpPr/>
            <p:nvPr/>
          </p:nvSpPr>
          <p:spPr>
            <a:xfrm>
              <a:off x="990600" y="1295400"/>
              <a:ext cx="5105400" cy="3581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PPT128.jpg"/>
            <p:cNvPicPr>
              <a:picLocks noChangeAspect="1"/>
            </p:cNvPicPr>
            <p:nvPr/>
          </p:nvPicPr>
          <p:blipFill>
            <a:blip r:embed="rId4" cstate="print"/>
            <a:stretch>
              <a:fillRect/>
            </a:stretch>
          </p:blipFill>
          <p:spPr>
            <a:xfrm>
              <a:off x="838200" y="1295400"/>
              <a:ext cx="5181600" cy="3500093"/>
            </a:xfrm>
            <a:prstGeom prst="rect">
              <a:avLst/>
            </a:prstGeom>
          </p:spPr>
        </p:pic>
        <p:sp>
          <p:nvSpPr>
            <p:cNvPr id="15" name="Rectangle 14"/>
            <p:cNvSpPr/>
            <p:nvPr/>
          </p:nvSpPr>
          <p:spPr>
            <a:xfrm>
              <a:off x="1295400" y="3352800"/>
              <a:ext cx="26670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143000" y="2286000"/>
              <a:ext cx="15240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SO-LA-075</a:t>
            </a:r>
          </a:p>
        </p:txBody>
      </p:sp>
      <p:sp>
        <p:nvSpPr>
          <p:cNvPr id="4" name="Title 3"/>
          <p:cNvSpPr>
            <a:spLocks noGrp="1"/>
          </p:cNvSpPr>
          <p:nvPr>
            <p:ph type="title"/>
          </p:nvPr>
        </p:nvSpPr>
        <p:spPr>
          <a:xfrm>
            <a:off x="685800" y="152400"/>
            <a:ext cx="8229600" cy="708730"/>
          </a:xfrm>
        </p:spPr>
        <p:txBody>
          <a:bodyPr/>
          <a:lstStyle/>
          <a:p>
            <a:r>
              <a:rPr lang="en-US" dirty="0" smtClean="0"/>
              <a:t>Define Logistics Charge Codes</a:t>
            </a:r>
            <a:endParaRPr lang="en-US" dirty="0"/>
          </a:p>
        </p:txBody>
      </p:sp>
      <p:grpSp>
        <p:nvGrpSpPr>
          <p:cNvPr id="3" name="Group 19"/>
          <p:cNvGrpSpPr/>
          <p:nvPr/>
        </p:nvGrpSpPr>
        <p:grpSpPr>
          <a:xfrm>
            <a:off x="762000" y="1143000"/>
            <a:ext cx="6934200" cy="4953000"/>
            <a:chOff x="762000" y="1143000"/>
            <a:chExt cx="6934200" cy="4953000"/>
          </a:xfrm>
        </p:grpSpPr>
        <p:grpSp>
          <p:nvGrpSpPr>
            <p:cNvPr id="5" name="Group 11"/>
            <p:cNvGrpSpPr/>
            <p:nvPr/>
          </p:nvGrpSpPr>
          <p:grpSpPr>
            <a:xfrm>
              <a:off x="762000" y="1143000"/>
              <a:ext cx="3657600" cy="3276600"/>
              <a:chOff x="1371600" y="1295400"/>
              <a:chExt cx="3657600" cy="3276600"/>
            </a:xfrm>
          </p:grpSpPr>
          <p:sp>
            <p:nvSpPr>
              <p:cNvPr id="10" name="Rectangle 9"/>
              <p:cNvSpPr/>
              <p:nvPr/>
            </p:nvSpPr>
            <p:spPr>
              <a:xfrm>
                <a:off x="1371600" y="1295400"/>
                <a:ext cx="3657600" cy="3276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PT184.jpg"/>
              <p:cNvPicPr>
                <a:picLocks noChangeAspect="1"/>
              </p:cNvPicPr>
              <p:nvPr/>
            </p:nvPicPr>
            <p:blipFill>
              <a:blip r:embed="rId3" cstate="print"/>
              <a:stretch>
                <a:fillRect/>
              </a:stretch>
            </p:blipFill>
            <p:spPr>
              <a:xfrm>
                <a:off x="1371600" y="1295400"/>
                <a:ext cx="3581400" cy="3199521"/>
              </a:xfrm>
              <a:prstGeom prst="rect">
                <a:avLst/>
              </a:prstGeom>
            </p:spPr>
          </p:pic>
          <p:sp>
            <p:nvSpPr>
              <p:cNvPr id="7" name="Rectangle 6"/>
              <p:cNvSpPr/>
              <p:nvPr/>
            </p:nvSpPr>
            <p:spPr>
              <a:xfrm>
                <a:off x="1600200" y="2133600"/>
                <a:ext cx="21336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514600" y="3048000"/>
                <a:ext cx="1600200" cy="6096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18"/>
            <p:cNvGrpSpPr/>
            <p:nvPr/>
          </p:nvGrpSpPr>
          <p:grpSpPr>
            <a:xfrm>
              <a:off x="3962401" y="2565403"/>
              <a:ext cx="3733799" cy="3530597"/>
              <a:chOff x="3962401" y="2565403"/>
              <a:chExt cx="3733799" cy="3530597"/>
            </a:xfrm>
          </p:grpSpPr>
          <p:sp>
            <p:nvSpPr>
              <p:cNvPr id="14" name="Rectangle 13"/>
              <p:cNvSpPr/>
              <p:nvPr/>
            </p:nvSpPr>
            <p:spPr>
              <a:xfrm>
                <a:off x="4039722" y="2590800"/>
                <a:ext cx="3656478" cy="3505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PPT18C.jpg"/>
              <p:cNvPicPr>
                <a:picLocks noChangeAspect="1"/>
              </p:cNvPicPr>
              <p:nvPr/>
            </p:nvPicPr>
            <p:blipFill>
              <a:blip r:embed="rId4" cstate="print"/>
              <a:stretch>
                <a:fillRect/>
              </a:stretch>
            </p:blipFill>
            <p:spPr>
              <a:xfrm>
                <a:off x="3962401" y="2565403"/>
                <a:ext cx="3657599" cy="3454398"/>
              </a:xfrm>
              <a:prstGeom prst="rect">
                <a:avLst/>
              </a:prstGeom>
            </p:spPr>
          </p:pic>
          <p:sp>
            <p:nvSpPr>
              <p:cNvPr id="16" name="Rectangle 15"/>
              <p:cNvSpPr/>
              <p:nvPr/>
            </p:nvSpPr>
            <p:spPr>
              <a:xfrm>
                <a:off x="4115922" y="3972128"/>
                <a:ext cx="989478" cy="5236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267200" y="4800600"/>
                <a:ext cx="2028078"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SO-LA-080</a:t>
            </a:r>
          </a:p>
          <a:p>
            <a:endParaRPr lang="en-US" sz="800" dirty="0"/>
          </a:p>
        </p:txBody>
      </p:sp>
      <p:sp>
        <p:nvSpPr>
          <p:cNvPr id="4" name="Title 3"/>
          <p:cNvSpPr>
            <a:spLocks noGrp="1"/>
          </p:cNvSpPr>
          <p:nvPr>
            <p:ph type="title"/>
          </p:nvPr>
        </p:nvSpPr>
        <p:spPr>
          <a:xfrm>
            <a:off x="457200" y="228600"/>
            <a:ext cx="8229600" cy="708730"/>
          </a:xfrm>
        </p:spPr>
        <p:txBody>
          <a:bodyPr/>
          <a:lstStyle/>
          <a:p>
            <a:r>
              <a:rPr lang="en-US" dirty="0" smtClean="0"/>
              <a:t>Define Detailed Logistics Accounts</a:t>
            </a:r>
            <a:endParaRPr lang="en-US" dirty="0"/>
          </a:p>
        </p:txBody>
      </p:sp>
      <p:sp>
        <p:nvSpPr>
          <p:cNvPr id="6" name="Content Placeholder 5"/>
          <p:cNvSpPr>
            <a:spLocks noGrp="1"/>
          </p:cNvSpPr>
          <p:nvPr>
            <p:ph idx="1"/>
          </p:nvPr>
        </p:nvSpPr>
        <p:spPr/>
        <p:txBody>
          <a:bodyPr/>
          <a:lstStyle/>
          <a:p>
            <a:pPr eaLnBrk="1" hangingPunct="1"/>
            <a:endParaRPr lang="pt-BR" dirty="0" smtClean="0"/>
          </a:p>
          <a:p>
            <a:pPr eaLnBrk="1" hangingPunct="1"/>
            <a:endParaRPr lang="pt-BR" dirty="0" smtClean="0"/>
          </a:p>
          <a:p>
            <a:pPr eaLnBrk="1" hangingPunct="1"/>
            <a:endParaRPr lang="pt-BR" dirty="0" smtClean="0"/>
          </a:p>
          <a:p>
            <a:pPr eaLnBrk="1" hangingPunct="1"/>
            <a:endParaRPr lang="en-US" dirty="0" smtClean="0"/>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a:p>
            <a:pPr eaLnBrk="1" hangingPunct="1"/>
            <a:endParaRPr lang="en-US" altLang="zh-CN" sz="2400" dirty="0" smtClean="0">
              <a:ea typeface="宋体" pitchFamily="2" charset="-122"/>
            </a:endParaRPr>
          </a:p>
        </p:txBody>
      </p:sp>
      <p:grpSp>
        <p:nvGrpSpPr>
          <p:cNvPr id="3" name="Group 9"/>
          <p:cNvGrpSpPr/>
          <p:nvPr/>
        </p:nvGrpSpPr>
        <p:grpSpPr>
          <a:xfrm>
            <a:off x="685800" y="1066800"/>
            <a:ext cx="5105400" cy="2667000"/>
            <a:chOff x="762000" y="1524000"/>
            <a:chExt cx="7772400" cy="2895600"/>
          </a:xfrm>
        </p:grpSpPr>
        <p:sp>
          <p:nvSpPr>
            <p:cNvPr id="7" name="Rectangle 6"/>
            <p:cNvSpPr/>
            <p:nvPr/>
          </p:nvSpPr>
          <p:spPr>
            <a:xfrm>
              <a:off x="914400" y="1524000"/>
              <a:ext cx="7620000" cy="2895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PT194.jpg"/>
            <p:cNvPicPr>
              <a:picLocks noChangeAspect="1"/>
            </p:cNvPicPr>
            <p:nvPr/>
          </p:nvPicPr>
          <p:blipFill>
            <a:blip r:embed="rId3" cstate="print"/>
            <a:stretch>
              <a:fillRect/>
            </a:stretch>
          </p:blipFill>
          <p:spPr>
            <a:xfrm>
              <a:off x="762000" y="1524000"/>
              <a:ext cx="7673856" cy="2819400"/>
            </a:xfrm>
            <a:prstGeom prst="rect">
              <a:avLst/>
            </a:prstGeom>
          </p:spPr>
        </p:pic>
        <p:sp>
          <p:nvSpPr>
            <p:cNvPr id="9" name="Rectangle 8"/>
            <p:cNvSpPr/>
            <p:nvPr/>
          </p:nvSpPr>
          <p:spPr>
            <a:xfrm>
              <a:off x="2286000" y="2286000"/>
              <a:ext cx="1981200" cy="533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10"/>
          <p:cNvGrpSpPr/>
          <p:nvPr/>
        </p:nvGrpSpPr>
        <p:grpSpPr>
          <a:xfrm>
            <a:off x="3352800" y="3276600"/>
            <a:ext cx="5562600" cy="2895600"/>
            <a:chOff x="914400" y="1295400"/>
            <a:chExt cx="7162800" cy="3429000"/>
          </a:xfrm>
        </p:grpSpPr>
        <p:sp>
          <p:nvSpPr>
            <p:cNvPr id="12" name="Rectangle 11"/>
            <p:cNvSpPr/>
            <p:nvPr/>
          </p:nvSpPr>
          <p:spPr>
            <a:xfrm>
              <a:off x="1066800" y="1295400"/>
              <a:ext cx="7010400" cy="3429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PPT198.jpg"/>
            <p:cNvPicPr>
              <a:picLocks noChangeAspect="1"/>
            </p:cNvPicPr>
            <p:nvPr/>
          </p:nvPicPr>
          <p:blipFill>
            <a:blip r:embed="rId4" cstate="print"/>
            <a:stretch>
              <a:fillRect/>
            </a:stretch>
          </p:blipFill>
          <p:spPr>
            <a:xfrm>
              <a:off x="914400" y="1295400"/>
              <a:ext cx="7096125" cy="3324225"/>
            </a:xfrm>
            <a:prstGeom prst="rect">
              <a:avLst/>
            </a:prstGeom>
          </p:spPr>
        </p:pic>
        <p:sp>
          <p:nvSpPr>
            <p:cNvPr id="14" name="Rectangle 13"/>
            <p:cNvSpPr/>
            <p:nvPr/>
          </p:nvSpPr>
          <p:spPr>
            <a:xfrm>
              <a:off x="2286000" y="2057400"/>
              <a:ext cx="1676400" cy="457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endParaRPr lang="en-US" sz="800" dirty="0" smtClean="0">
              <a:solidFill>
                <a:schemeClr val="tx1"/>
              </a:solidFill>
              <a:latin typeface="Tahoma" pitchFamily="34" charset="0"/>
              <a:ea typeface="Tahoma" pitchFamily="34" charset="0"/>
              <a:cs typeface="Tahoma" pitchFamily="34" charset="0"/>
            </a:endParaRPr>
          </a:p>
          <a:p>
            <a:r>
              <a:rPr lang="en-US" sz="800" dirty="0" smtClean="0">
                <a:solidFill>
                  <a:schemeClr val="tx1"/>
                </a:solidFill>
                <a:latin typeface="Tahoma" pitchFamily="34" charset="0"/>
                <a:ea typeface="Tahoma" pitchFamily="34" charset="0"/>
                <a:cs typeface="Tahoma" pitchFamily="34" charset="0"/>
              </a:rPr>
              <a:t>SO-LA-090</a:t>
            </a:r>
          </a:p>
          <a:p>
            <a:endParaRPr lang="en-US" sz="800" dirty="0"/>
          </a:p>
        </p:txBody>
      </p:sp>
      <p:sp>
        <p:nvSpPr>
          <p:cNvPr id="4" name="Title 3"/>
          <p:cNvSpPr>
            <a:spLocks noGrp="1"/>
          </p:cNvSpPr>
          <p:nvPr>
            <p:ph type="title"/>
          </p:nvPr>
        </p:nvSpPr>
        <p:spPr>
          <a:xfrm>
            <a:off x="457200" y="304800"/>
            <a:ext cx="8229600" cy="708730"/>
          </a:xfrm>
        </p:spPr>
        <p:txBody>
          <a:bodyPr/>
          <a:lstStyle/>
          <a:p>
            <a:r>
              <a:rPr lang="en-GB" dirty="0" smtClean="0"/>
              <a:t>Accrue Outbound Logistics Charges</a:t>
            </a:r>
            <a:endParaRPr lang="en-US" dirty="0"/>
          </a:p>
        </p:txBody>
      </p:sp>
      <p:sp>
        <p:nvSpPr>
          <p:cNvPr id="13" name="Rectangle 12"/>
          <p:cNvSpPr/>
          <p:nvPr/>
        </p:nvSpPr>
        <p:spPr>
          <a:xfrm>
            <a:off x="609600" y="1371600"/>
            <a:ext cx="6629400" cy="1581972"/>
          </a:xfrm>
          <a:prstGeom prst="rect">
            <a:avLst/>
          </a:prstGeom>
        </p:spPr>
        <p:txBody>
          <a:bodyPr wrap="square">
            <a:spAutoFit/>
          </a:bodyPr>
          <a:lstStyle/>
          <a:p>
            <a:pPr marL="342900" lvl="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Update Freight Terms</a:t>
            </a:r>
          </a:p>
          <a:p>
            <a:pPr marL="342900" lvl="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Process Sales Orders</a:t>
            </a:r>
          </a:p>
          <a:p>
            <a:pPr marL="342900" lvl="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Process Sales Order Shipments</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SO-LA-100</a:t>
            </a:r>
          </a:p>
          <a:p>
            <a:endParaRPr lang="en-US" dirty="0"/>
          </a:p>
        </p:txBody>
      </p:sp>
      <p:sp>
        <p:nvSpPr>
          <p:cNvPr id="4" name="Title 3"/>
          <p:cNvSpPr>
            <a:spLocks noGrp="1"/>
          </p:cNvSpPr>
          <p:nvPr>
            <p:ph type="title"/>
          </p:nvPr>
        </p:nvSpPr>
        <p:spPr>
          <a:xfrm>
            <a:off x="457200" y="304800"/>
            <a:ext cx="8229600" cy="708730"/>
          </a:xfrm>
        </p:spPr>
        <p:txBody>
          <a:bodyPr/>
          <a:lstStyle/>
          <a:p>
            <a:r>
              <a:rPr lang="en-GB" dirty="0" smtClean="0"/>
              <a:t>Update Freight Terms</a:t>
            </a:r>
            <a:endParaRPr lang="en-US" dirty="0"/>
          </a:p>
        </p:txBody>
      </p:sp>
      <p:grpSp>
        <p:nvGrpSpPr>
          <p:cNvPr id="3" name="Group 12"/>
          <p:cNvGrpSpPr/>
          <p:nvPr/>
        </p:nvGrpSpPr>
        <p:grpSpPr>
          <a:xfrm>
            <a:off x="533400" y="1219200"/>
            <a:ext cx="5562600" cy="3733800"/>
            <a:chOff x="990600" y="1447800"/>
            <a:chExt cx="4038600" cy="3124200"/>
          </a:xfrm>
        </p:grpSpPr>
        <p:sp>
          <p:nvSpPr>
            <p:cNvPr id="6" name="Rectangle 5"/>
            <p:cNvSpPr/>
            <p:nvPr/>
          </p:nvSpPr>
          <p:spPr>
            <a:xfrm>
              <a:off x="1066800" y="1447800"/>
              <a:ext cx="3962400" cy="3124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3E.jpg"/>
            <p:cNvPicPr>
              <a:picLocks noChangeAspect="1"/>
            </p:cNvPicPr>
            <p:nvPr/>
          </p:nvPicPr>
          <p:blipFill>
            <a:blip r:embed="rId3" cstate="print"/>
            <a:stretch>
              <a:fillRect/>
            </a:stretch>
          </p:blipFill>
          <p:spPr>
            <a:xfrm>
              <a:off x="990600" y="1524000"/>
              <a:ext cx="3962400" cy="2985223"/>
            </a:xfrm>
            <a:prstGeom prst="rect">
              <a:avLst/>
            </a:prstGeom>
          </p:spPr>
        </p:pic>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SO-LA-110</a:t>
            </a:r>
            <a:endParaRPr lang="en-US" sz="800" dirty="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685800" y="381000"/>
            <a:ext cx="8458200" cy="708730"/>
          </a:xfrm>
        </p:spPr>
        <p:txBody>
          <a:bodyPr/>
          <a:lstStyle/>
          <a:p>
            <a:pPr marL="342900" lvl="0" indent="-342900">
              <a:lnSpc>
                <a:spcPct val="90000"/>
              </a:lnSpc>
              <a:spcBef>
                <a:spcPct val="20000"/>
              </a:spcBef>
              <a:spcAft>
                <a:spcPts val="600"/>
              </a:spcAft>
            </a:pPr>
            <a:r>
              <a:rPr lang="en-US" dirty="0" smtClean="0">
                <a:solidFill>
                  <a:srgbClr val="141414">
                    <a:lumMod val="75000"/>
                    <a:lumOff val="25000"/>
                  </a:srgbClr>
                </a:solidFill>
              </a:rPr>
              <a:t>Process Sales Orders</a:t>
            </a:r>
          </a:p>
        </p:txBody>
      </p:sp>
      <p:sp>
        <p:nvSpPr>
          <p:cNvPr id="15" name="Rectangle 14"/>
          <p:cNvSpPr/>
          <p:nvPr/>
        </p:nvSpPr>
        <p:spPr>
          <a:xfrm>
            <a:off x="956035" y="1676400"/>
            <a:ext cx="5597165" cy="2895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PT157.jpg"/>
          <p:cNvPicPr>
            <a:picLocks noChangeAspect="1"/>
          </p:cNvPicPr>
          <p:nvPr/>
        </p:nvPicPr>
        <p:blipFill>
          <a:blip r:embed="rId3" cstate="print"/>
          <a:stretch>
            <a:fillRect/>
          </a:stretch>
        </p:blipFill>
        <p:spPr>
          <a:xfrm>
            <a:off x="838200" y="1676400"/>
            <a:ext cx="5669524" cy="28194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SO-LA-120</a:t>
            </a:r>
            <a:endParaRPr lang="en-US" sz="800" dirty="0">
              <a:solidFill>
                <a:schemeClr val="tx1"/>
              </a:solidFill>
              <a:latin typeface="Tahoma" pitchFamily="34" charset="0"/>
              <a:ea typeface="Tahoma" pitchFamily="34" charset="0"/>
              <a:cs typeface="Tahoma" pitchFamily="34" charset="0"/>
            </a:endParaRPr>
          </a:p>
        </p:txBody>
      </p:sp>
      <p:sp>
        <p:nvSpPr>
          <p:cNvPr id="3" name="Content Placeholder 2"/>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sp>
        <p:nvSpPr>
          <p:cNvPr id="4" name="Title 3"/>
          <p:cNvSpPr>
            <a:spLocks noGrp="1"/>
          </p:cNvSpPr>
          <p:nvPr>
            <p:ph type="title"/>
          </p:nvPr>
        </p:nvSpPr>
        <p:spPr>
          <a:xfrm>
            <a:off x="457200" y="304800"/>
            <a:ext cx="8229600" cy="708730"/>
          </a:xfrm>
        </p:spPr>
        <p:txBody>
          <a:bodyPr/>
          <a:lstStyle/>
          <a:p>
            <a:r>
              <a:rPr lang="en-GB" dirty="0" smtClean="0"/>
              <a:t>Process Shipments</a:t>
            </a:r>
            <a:endParaRPr lang="en-US" dirty="0"/>
          </a:p>
        </p:txBody>
      </p:sp>
      <p:grpSp>
        <p:nvGrpSpPr>
          <p:cNvPr id="5" name="Group 7"/>
          <p:cNvGrpSpPr/>
          <p:nvPr/>
        </p:nvGrpSpPr>
        <p:grpSpPr>
          <a:xfrm>
            <a:off x="609600" y="1143000"/>
            <a:ext cx="5181600" cy="1905000"/>
            <a:chOff x="838200" y="1371600"/>
            <a:chExt cx="6477000" cy="2362200"/>
          </a:xfrm>
        </p:grpSpPr>
        <p:sp>
          <p:nvSpPr>
            <p:cNvPr id="6" name="Rectangle 5"/>
            <p:cNvSpPr/>
            <p:nvPr/>
          </p:nvSpPr>
          <p:spPr>
            <a:xfrm>
              <a:off x="990600" y="1371600"/>
              <a:ext cx="6324600" cy="2362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5F.jpg"/>
            <p:cNvPicPr>
              <a:picLocks noChangeAspect="1"/>
            </p:cNvPicPr>
            <p:nvPr/>
          </p:nvPicPr>
          <p:blipFill>
            <a:blip r:embed="rId3" cstate="print"/>
            <a:stretch>
              <a:fillRect/>
            </a:stretch>
          </p:blipFill>
          <p:spPr>
            <a:xfrm>
              <a:off x="838200" y="1371600"/>
              <a:ext cx="6429375" cy="2266950"/>
            </a:xfrm>
            <a:prstGeom prst="rect">
              <a:avLst/>
            </a:prstGeom>
          </p:spPr>
        </p:pic>
      </p:grpSp>
      <p:grpSp>
        <p:nvGrpSpPr>
          <p:cNvPr id="8" name="Group 8"/>
          <p:cNvGrpSpPr/>
          <p:nvPr/>
        </p:nvGrpSpPr>
        <p:grpSpPr>
          <a:xfrm>
            <a:off x="609600" y="3200400"/>
            <a:ext cx="4343400" cy="3048000"/>
            <a:chOff x="1066800" y="1295400"/>
            <a:chExt cx="6324600" cy="4191000"/>
          </a:xfrm>
        </p:grpSpPr>
        <p:sp>
          <p:nvSpPr>
            <p:cNvPr id="10" name="Rectangle 9"/>
            <p:cNvSpPr/>
            <p:nvPr/>
          </p:nvSpPr>
          <p:spPr>
            <a:xfrm>
              <a:off x="1219200" y="1295400"/>
              <a:ext cx="6172200" cy="419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PPT166.jpg"/>
            <p:cNvPicPr>
              <a:picLocks noChangeAspect="1"/>
            </p:cNvPicPr>
            <p:nvPr/>
          </p:nvPicPr>
          <p:blipFill>
            <a:blip r:embed="rId4" cstate="print"/>
            <a:stretch>
              <a:fillRect/>
            </a:stretch>
          </p:blipFill>
          <p:spPr>
            <a:xfrm>
              <a:off x="1066800" y="1295400"/>
              <a:ext cx="6248400" cy="4102723"/>
            </a:xfrm>
            <a:prstGeom prst="rect">
              <a:avLst/>
            </a:prstGeom>
          </p:spPr>
        </p:pic>
      </p:grpSp>
      <p:grpSp>
        <p:nvGrpSpPr>
          <p:cNvPr id="9" name="Group 12"/>
          <p:cNvGrpSpPr/>
          <p:nvPr/>
        </p:nvGrpSpPr>
        <p:grpSpPr>
          <a:xfrm>
            <a:off x="4876800" y="3124200"/>
            <a:ext cx="4267200" cy="3200400"/>
            <a:chOff x="1243632" y="1295400"/>
            <a:chExt cx="4852368" cy="3581400"/>
          </a:xfrm>
        </p:grpSpPr>
        <p:sp>
          <p:nvSpPr>
            <p:cNvPr id="14" name="Rectangle 13"/>
            <p:cNvSpPr/>
            <p:nvPr/>
          </p:nvSpPr>
          <p:spPr>
            <a:xfrm>
              <a:off x="1371600" y="1295400"/>
              <a:ext cx="4724400" cy="3581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PPT16F.jpg"/>
            <p:cNvPicPr>
              <a:picLocks noChangeAspect="1"/>
            </p:cNvPicPr>
            <p:nvPr/>
          </p:nvPicPr>
          <p:blipFill>
            <a:blip r:embed="rId5" cstate="print"/>
            <a:stretch>
              <a:fillRect/>
            </a:stretch>
          </p:blipFill>
          <p:spPr>
            <a:xfrm>
              <a:off x="1243632" y="1295401"/>
              <a:ext cx="4776167" cy="3505200"/>
            </a:xfrm>
            <a:prstGeom prst="rect">
              <a:avLst/>
            </a:prstGeom>
          </p:spPr>
        </p:pic>
      </p:gr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SO-LA-130</a:t>
            </a:r>
            <a:endParaRPr lang="en-US" sz="800" dirty="0">
              <a:solidFill>
                <a:schemeClr val="tx1"/>
              </a:solidFill>
              <a:latin typeface="Tahoma" pitchFamily="34" charset="0"/>
              <a:ea typeface="Tahoma" pitchFamily="34" charset="0"/>
              <a:cs typeface="Tahoma" pitchFamily="34" charset="0"/>
            </a:endParaRPr>
          </a:p>
        </p:txBody>
      </p:sp>
      <p:sp>
        <p:nvSpPr>
          <p:cNvPr id="4" name="Title 3"/>
          <p:cNvSpPr>
            <a:spLocks noGrp="1"/>
          </p:cNvSpPr>
          <p:nvPr>
            <p:ph type="title"/>
          </p:nvPr>
        </p:nvSpPr>
        <p:spPr>
          <a:xfrm>
            <a:off x="457200" y="304800"/>
            <a:ext cx="8229600" cy="708730"/>
          </a:xfrm>
        </p:spPr>
        <p:txBody>
          <a:bodyPr/>
          <a:lstStyle/>
          <a:p>
            <a:r>
              <a:rPr lang="en-GB" dirty="0" smtClean="0"/>
              <a:t>Process Logistics Charges</a:t>
            </a:r>
            <a:endParaRPr lang="en-US" dirty="0"/>
          </a:p>
        </p:txBody>
      </p:sp>
      <p:sp>
        <p:nvSpPr>
          <p:cNvPr id="13" name="Rectangle 12"/>
          <p:cNvSpPr/>
          <p:nvPr/>
        </p:nvSpPr>
        <p:spPr>
          <a:xfrm>
            <a:off x="381000" y="1371600"/>
            <a:ext cx="7239000" cy="1031051"/>
          </a:xfrm>
          <a:prstGeom prst="rect">
            <a:avLst/>
          </a:prstGeom>
        </p:spPr>
        <p:txBody>
          <a:bodyPr wrap="square">
            <a:spAutoFit/>
          </a:bodyPr>
          <a:lstStyle/>
          <a:p>
            <a:pPr marL="342900" lvl="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(Optional) Update Pending Invoices</a:t>
            </a:r>
          </a:p>
          <a:p>
            <a:pPr marL="342900" lvl="0" indent="-342900" defTabSz="457200" eaLnBrk="0" hangingPunct="0">
              <a:lnSpc>
                <a:spcPct val="90000"/>
              </a:lnSpc>
              <a:spcBef>
                <a:spcPct val="20000"/>
              </a:spcBef>
              <a:spcAft>
                <a:spcPts val="600"/>
              </a:spcAft>
              <a:buClr>
                <a:srgbClr val="F79646"/>
              </a:buClr>
              <a:buFont typeface="Arial" pitchFamily="34" charset="0"/>
              <a:buChar char="•"/>
            </a:pPr>
            <a:r>
              <a:rPr lang="en-US" sz="2800" kern="0" dirty="0" smtClean="0">
                <a:solidFill>
                  <a:srgbClr val="141414">
                    <a:lumMod val="75000"/>
                    <a:lumOff val="25000"/>
                  </a:srgbClr>
                </a:solidFill>
                <a:latin typeface="Century Gothic"/>
              </a:rPr>
              <a:t>Match Logistics Charges</a:t>
            </a: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708730"/>
          </a:xfrm>
        </p:spPr>
        <p:txBody>
          <a:bodyPr/>
          <a:lstStyle/>
          <a:p>
            <a:r>
              <a:rPr lang="en-US" dirty="0" smtClean="0"/>
              <a:t>Correction Invoices Introduction</a:t>
            </a:r>
            <a:endParaRPr lang="en-US" dirty="0"/>
          </a:p>
        </p:txBody>
      </p:sp>
      <p:sp>
        <p:nvSpPr>
          <p:cNvPr id="6" name="Content Placeholder 5"/>
          <p:cNvSpPr>
            <a:spLocks noGrp="1"/>
          </p:cNvSpPr>
          <p:nvPr>
            <p:ph idx="1"/>
          </p:nvPr>
        </p:nvSpPr>
        <p:spPr>
          <a:xfrm>
            <a:off x="457200" y="1220485"/>
            <a:ext cx="8229600" cy="4999951"/>
          </a:xfrm>
        </p:spPr>
        <p:txBody>
          <a:bodyPr/>
          <a:lstStyle/>
          <a:p>
            <a:pPr>
              <a:lnSpc>
                <a:spcPct val="90000"/>
              </a:lnSpc>
              <a:spcAft>
                <a:spcPts val="600"/>
              </a:spcAft>
            </a:pPr>
            <a:r>
              <a:rPr lang="en-US" dirty="0" smtClean="0"/>
              <a:t>Correction Invoices enable users to correct posted invoices</a:t>
            </a:r>
          </a:p>
          <a:p>
            <a:pPr>
              <a:lnSpc>
                <a:spcPct val="90000"/>
              </a:lnSpc>
              <a:spcAft>
                <a:spcPts val="600"/>
              </a:spcAft>
            </a:pPr>
            <a:r>
              <a:rPr lang="en-US" dirty="0" smtClean="0"/>
              <a:t>Information from original invoices is used in the preparation of corrections</a:t>
            </a:r>
          </a:p>
          <a:p>
            <a:pPr>
              <a:lnSpc>
                <a:spcPct val="90000"/>
              </a:lnSpc>
              <a:spcAft>
                <a:spcPts val="600"/>
              </a:spcAft>
            </a:pPr>
            <a:r>
              <a:rPr lang="en-US" dirty="0" smtClean="0"/>
              <a:t>Correction Invoices are explicitly linked to the original invoices that they correct</a:t>
            </a:r>
          </a:p>
          <a:p>
            <a:pPr>
              <a:lnSpc>
                <a:spcPct val="90000"/>
              </a:lnSpc>
              <a:spcAft>
                <a:spcPts val="600"/>
              </a:spcAft>
            </a:pPr>
            <a:r>
              <a:rPr lang="en-US" dirty="0" smtClean="0"/>
              <a:t>A correction invoice can be used to adjust item numbers, quantities, prices, discounts, tax details, lot/serial details or trailer amounts</a:t>
            </a:r>
          </a:p>
          <a:p>
            <a:endParaRPr lang="en-US" dirty="0"/>
          </a:p>
        </p:txBody>
      </p:sp>
      <p:sp>
        <p:nvSpPr>
          <p:cNvPr id="5" name="Footer Placeholder 3"/>
          <p:cNvSpPr txBox="1">
            <a:spLocks/>
          </p:cNvSpPr>
          <p:nvPr/>
        </p:nvSpPr>
        <p:spPr>
          <a:xfrm>
            <a:off x="8229600" y="6638544"/>
            <a:ext cx="914400" cy="219456"/>
          </a:xfrm>
          <a:prstGeom prst="rect">
            <a:avLst/>
          </a:prstGeom>
          <a:noFill/>
        </p:spPr>
        <p:txBody>
          <a:bodyPr/>
          <a:lstStyle/>
          <a:p>
            <a:pPr marL="0" marR="0" lvl="0" indent="0" algn="l" defTabSz="865188"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mn-lt"/>
                <a:ea typeface="+mn-ea"/>
                <a:cs typeface="+mn-cs"/>
              </a:rPr>
              <a:t>SO-CI-020</a:t>
            </a:r>
            <a:endParaRPr kumimoji="0" lang="en-US" sz="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76400" y="1295400"/>
            <a:ext cx="4724400" cy="4114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SO-LA-140</a:t>
            </a:r>
            <a:endParaRPr lang="en-US" sz="800" dirty="0">
              <a:solidFill>
                <a:schemeClr val="tx1"/>
              </a:solidFill>
              <a:latin typeface="Tahoma" pitchFamily="34" charset="0"/>
              <a:ea typeface="Tahoma" pitchFamily="34" charset="0"/>
              <a:cs typeface="Tahoma" pitchFamily="34" charset="0"/>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sz="2400" dirty="0" smtClean="0"/>
          </a:p>
        </p:txBody>
      </p:sp>
      <p:sp>
        <p:nvSpPr>
          <p:cNvPr id="4" name="Title 3"/>
          <p:cNvSpPr>
            <a:spLocks noGrp="1"/>
          </p:cNvSpPr>
          <p:nvPr>
            <p:ph type="title"/>
          </p:nvPr>
        </p:nvSpPr>
        <p:spPr>
          <a:xfrm>
            <a:off x="457200" y="228600"/>
            <a:ext cx="8229600" cy="708730"/>
          </a:xfrm>
        </p:spPr>
        <p:txBody>
          <a:bodyPr/>
          <a:lstStyle/>
          <a:p>
            <a:r>
              <a:rPr lang="en-GB" dirty="0" smtClean="0"/>
              <a:t>Update Pending Invoices</a:t>
            </a:r>
            <a:endParaRPr lang="en-US" dirty="0"/>
          </a:p>
        </p:txBody>
      </p:sp>
      <p:pic>
        <p:nvPicPr>
          <p:cNvPr id="6" name="Picture 5" descr="PPT175.jpg"/>
          <p:cNvPicPr>
            <a:picLocks noChangeAspect="1"/>
          </p:cNvPicPr>
          <p:nvPr/>
        </p:nvPicPr>
        <p:blipFill>
          <a:blip r:embed="rId3" cstate="print"/>
          <a:stretch>
            <a:fillRect/>
          </a:stretch>
        </p:blipFill>
        <p:spPr>
          <a:xfrm>
            <a:off x="1524000" y="1295399"/>
            <a:ext cx="4800600" cy="4056385"/>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SO-LA-150</a:t>
            </a:r>
            <a:endParaRPr lang="en-US" sz="800" dirty="0">
              <a:solidFill>
                <a:schemeClr val="tx1"/>
              </a:solidFill>
              <a:latin typeface="Tahoma" pitchFamily="34" charset="0"/>
              <a:ea typeface="Tahoma" pitchFamily="34" charset="0"/>
              <a:cs typeface="Tahoma" pitchFamily="34" charset="0"/>
            </a:endParaRPr>
          </a:p>
        </p:txBody>
      </p:sp>
      <p:sp>
        <p:nvSpPr>
          <p:cNvPr id="3" name="Content Placeholder 2"/>
          <p:cNvSpPr>
            <a:spLocks noGrp="1"/>
          </p:cNvSpPr>
          <p:nvPr>
            <p:ph idx="1"/>
          </p:nvPr>
        </p:nvSpPr>
        <p:spPr/>
        <p:txBody>
          <a:bodyPr/>
          <a:lstStyle/>
          <a:p>
            <a:r>
              <a:rPr lang="en-US" dirty="0" smtClean="0"/>
              <a:t>Use the Logistics Charge tab in Receiver Matching in Enterprise Financials to match the accruals on pending invoices with the supplier invoice for payment   </a:t>
            </a:r>
          </a:p>
        </p:txBody>
      </p:sp>
      <p:sp>
        <p:nvSpPr>
          <p:cNvPr id="4" name="Title 3"/>
          <p:cNvSpPr>
            <a:spLocks noGrp="1"/>
          </p:cNvSpPr>
          <p:nvPr>
            <p:ph type="title"/>
          </p:nvPr>
        </p:nvSpPr>
        <p:spPr>
          <a:xfrm>
            <a:off x="457200" y="304800"/>
            <a:ext cx="8229600" cy="708730"/>
          </a:xfrm>
        </p:spPr>
        <p:txBody>
          <a:bodyPr/>
          <a:lstStyle/>
          <a:p>
            <a:r>
              <a:rPr lang="en-GB" dirty="0" smtClean="0"/>
              <a:t>Invoice Matching</a:t>
            </a:r>
            <a:endParaRPr lang="en-US" dirty="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52"/>
          <p:cNvSpPr>
            <a:spLocks noGrp="1" noChangeArrowheads="1"/>
          </p:cNvSpPr>
          <p:nvPr>
            <p:ph type="title"/>
          </p:nvPr>
        </p:nvSpPr>
        <p:spPr/>
        <p:txBody>
          <a:bodyPr/>
          <a:lstStyle/>
          <a:p>
            <a:pPr eaLnBrk="1" hangingPunct="1"/>
            <a:r>
              <a:rPr lang="en-US" smtClean="0"/>
              <a:t>Exercise</a:t>
            </a:r>
          </a:p>
        </p:txBody>
      </p:sp>
      <p:sp>
        <p:nvSpPr>
          <p:cNvPr id="45058" name="Footer Placeholder 2"/>
          <p:cNvSpPr>
            <a:spLocks noGrp="1"/>
          </p:cNvSpPr>
          <p:nvPr>
            <p:ph type="ftr" sz="quarter" idx="10"/>
          </p:nvPr>
        </p:nvSpPr>
        <p:spPr>
          <a:noFill/>
        </p:spPr>
        <p:txBody>
          <a:bodyPr/>
          <a:lstStyle/>
          <a:p>
            <a:pPr defTabSz="865188"/>
            <a:r>
              <a:rPr lang="en-US"/>
              <a:t>SO-PR-420</a:t>
            </a:r>
          </a:p>
        </p:txBody>
      </p:sp>
      <p:pic>
        <p:nvPicPr>
          <p:cNvPr id="45060" name="Picture 53"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762000" y="1066800"/>
            <a:ext cx="5105400" cy="2895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kumimoji="1" lang="en-US" sz="800" dirty="0" smtClean="0">
                <a:solidFill>
                  <a:srgbClr val="141414"/>
                </a:solidFill>
                <a:latin typeface="Tahoma" pitchFamily="34" charset="0"/>
              </a:rPr>
              <a:t>SO-CI-030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smtClean="0"/>
              <a:t>Correction Invoices Transaction Type</a:t>
            </a:r>
            <a:endParaRPr lang="en-US" dirty="0"/>
          </a:p>
        </p:txBody>
      </p:sp>
      <p:sp>
        <p:nvSpPr>
          <p:cNvPr id="6" name="Content Placeholder 5"/>
          <p:cNvSpPr>
            <a:spLocks noGrp="1"/>
          </p:cNvSpPr>
          <p:nvPr>
            <p:ph idx="1"/>
          </p:nvPr>
        </p:nvSpPr>
        <p:spPr>
          <a:xfrm>
            <a:off x="457200" y="914400"/>
            <a:ext cx="8229600" cy="5401733"/>
          </a:xfrm>
        </p:spPr>
        <p:txBody>
          <a:bodyPr/>
          <a:lstStyle/>
          <a:p>
            <a:pPr eaLnBrk="1" hangingPunct="1"/>
            <a:endParaRPr lang="en-US" dirty="0" smtClean="0"/>
          </a:p>
          <a:p>
            <a:pPr eaLnBrk="1" hangingPunct="1"/>
            <a:endParaRPr lang="en-US" dirty="0" smtClean="0"/>
          </a:p>
          <a:p>
            <a:pPr eaLnBrk="1" hangingPunct="1">
              <a:buNone/>
            </a:pPr>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r>
              <a:rPr lang="en-US" dirty="0" smtClean="0"/>
              <a:t>A new transaction type is used for correction invoice shipments: ISS-COR</a:t>
            </a:r>
          </a:p>
          <a:p>
            <a:pPr>
              <a:buNone/>
            </a:pPr>
            <a:endParaRPr lang="en-US" dirty="0"/>
          </a:p>
        </p:txBody>
      </p:sp>
      <p:pic>
        <p:nvPicPr>
          <p:cNvPr id="9" name="Picture 8" descr="PPT170.jpg"/>
          <p:cNvPicPr>
            <a:picLocks noChangeAspect="1"/>
          </p:cNvPicPr>
          <p:nvPr/>
        </p:nvPicPr>
        <p:blipFill>
          <a:blip r:embed="rId3" cstate="print"/>
          <a:stretch>
            <a:fillRect/>
          </a:stretch>
        </p:blipFill>
        <p:spPr>
          <a:xfrm>
            <a:off x="609600" y="1066800"/>
            <a:ext cx="5216511" cy="28194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b="1" dirty="0" smtClean="0">
                <a:solidFill>
                  <a:srgbClr val="141414"/>
                </a:solidFill>
                <a:latin typeface="Tahoma" pitchFamily="34" charset="0"/>
              </a:rPr>
              <a:t>SO-CI-040</a:t>
            </a:r>
          </a:p>
          <a:p>
            <a:endParaRPr lang="en-US" sz="800" dirty="0"/>
          </a:p>
        </p:txBody>
      </p:sp>
      <p:sp>
        <p:nvSpPr>
          <p:cNvPr id="4" name="Title 3"/>
          <p:cNvSpPr>
            <a:spLocks noGrp="1"/>
          </p:cNvSpPr>
          <p:nvPr>
            <p:ph type="title"/>
          </p:nvPr>
        </p:nvSpPr>
        <p:spPr>
          <a:xfrm>
            <a:off x="457200" y="228600"/>
            <a:ext cx="8229600" cy="708730"/>
          </a:xfrm>
        </p:spPr>
        <p:txBody>
          <a:bodyPr>
            <a:normAutofit fontScale="90000"/>
          </a:bodyPr>
          <a:lstStyle/>
          <a:p>
            <a:r>
              <a:rPr lang="en-US" dirty="0" smtClean="0"/>
              <a:t/>
            </a:r>
            <a:br>
              <a:rPr lang="en-US" dirty="0" smtClean="0"/>
            </a:br>
            <a:r>
              <a:rPr lang="en-US" dirty="0" smtClean="0"/>
              <a:t>Set Up Correction Invoices</a:t>
            </a:r>
            <a:br>
              <a:rPr lang="en-US" dirty="0" smtClean="0"/>
            </a:br>
            <a:endParaRPr lang="en-US" dirty="0"/>
          </a:p>
        </p:txBody>
      </p:sp>
      <p:pic>
        <p:nvPicPr>
          <p:cNvPr id="10" name="Content Placeholder 9" descr="Picture1.png"/>
          <p:cNvPicPr>
            <a:picLocks noGrp="1" noChangeAspect="1"/>
          </p:cNvPicPr>
          <p:nvPr>
            <p:ph idx="1"/>
          </p:nvPr>
        </p:nvPicPr>
        <p:blipFill>
          <a:blip r:embed="rId3" cstate="print"/>
          <a:stretch>
            <a:fillRect/>
          </a:stretch>
        </p:blipFill>
        <p:spPr>
          <a:xfrm>
            <a:off x="609600" y="1143000"/>
            <a:ext cx="5193363" cy="1761598"/>
          </a:xfrm>
        </p:spPr>
      </p:pic>
      <p:grpSp>
        <p:nvGrpSpPr>
          <p:cNvPr id="3" name="Group 12"/>
          <p:cNvGrpSpPr/>
          <p:nvPr/>
        </p:nvGrpSpPr>
        <p:grpSpPr>
          <a:xfrm>
            <a:off x="838200" y="3352800"/>
            <a:ext cx="4495800" cy="2057400"/>
            <a:chOff x="3429000" y="3276600"/>
            <a:chExt cx="4495800" cy="2057400"/>
          </a:xfrm>
        </p:grpSpPr>
        <p:sp>
          <p:nvSpPr>
            <p:cNvPr id="12" name="Rectangle 11"/>
            <p:cNvSpPr/>
            <p:nvPr/>
          </p:nvSpPr>
          <p:spPr>
            <a:xfrm>
              <a:off x="3581400" y="3276600"/>
              <a:ext cx="4343400" cy="20574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2"/>
            <p:cNvPicPr>
              <a:picLocks noChangeAspect="1" noChangeArrowheads="1"/>
            </p:cNvPicPr>
            <p:nvPr/>
          </p:nvPicPr>
          <p:blipFill>
            <a:blip r:embed="rId4" cstate="print"/>
            <a:srcRect/>
            <a:stretch>
              <a:fillRect/>
            </a:stretch>
          </p:blipFill>
          <p:spPr bwMode="auto">
            <a:xfrm>
              <a:off x="3429000" y="3276600"/>
              <a:ext cx="4441723" cy="1981200"/>
            </a:xfrm>
            <a:prstGeom prst="rect">
              <a:avLst/>
            </a:prstGeom>
            <a:noFill/>
            <a:ln w="9525">
              <a:noFill/>
              <a:miter lim="800000"/>
              <a:headEnd/>
              <a:tailEnd/>
            </a:ln>
            <a:effectLst/>
          </p:spPr>
        </p:pic>
      </p:grpSp>
      <p:grpSp>
        <p:nvGrpSpPr>
          <p:cNvPr id="5" name="Group 14"/>
          <p:cNvGrpSpPr/>
          <p:nvPr/>
        </p:nvGrpSpPr>
        <p:grpSpPr>
          <a:xfrm>
            <a:off x="5105400" y="2209800"/>
            <a:ext cx="3733800" cy="3048000"/>
            <a:chOff x="5029200" y="2286000"/>
            <a:chExt cx="3733800" cy="3048000"/>
          </a:xfrm>
        </p:grpSpPr>
        <p:sp>
          <p:nvSpPr>
            <p:cNvPr id="14" name="Rectangle 13"/>
            <p:cNvSpPr/>
            <p:nvPr/>
          </p:nvSpPr>
          <p:spPr>
            <a:xfrm>
              <a:off x="5181600" y="2286000"/>
              <a:ext cx="3581400" cy="304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p:cNvPicPr>
              <a:picLocks noChangeAspect="1" noChangeArrowheads="1"/>
            </p:cNvPicPr>
            <p:nvPr/>
          </p:nvPicPr>
          <p:blipFill>
            <a:blip r:embed="rId5" cstate="print"/>
            <a:srcRect/>
            <a:stretch>
              <a:fillRect/>
            </a:stretch>
          </p:blipFill>
          <p:spPr bwMode="auto">
            <a:xfrm>
              <a:off x="5029200" y="2286000"/>
              <a:ext cx="3657600" cy="2988733"/>
            </a:xfrm>
            <a:prstGeom prst="rect">
              <a:avLst/>
            </a:prstGeom>
            <a:noFill/>
            <a:ln w="9525">
              <a:noFill/>
              <a:miter lim="800000"/>
              <a:headEnd/>
              <a:tailEnd/>
            </a:ln>
            <a:effectLst/>
          </p:spPr>
        </p:pic>
      </p:grpSp>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lvl="0"/>
            <a:endParaRPr kumimoji="1" lang="en-US" sz="800" b="1" dirty="0" smtClean="0">
              <a:solidFill>
                <a:srgbClr val="141414"/>
              </a:solidFill>
              <a:latin typeface="Tahoma" pitchFamily="34" charset="0"/>
            </a:endParaRPr>
          </a:p>
          <a:p>
            <a:pPr lvl="0"/>
            <a:r>
              <a:rPr kumimoji="1" lang="en-US" sz="800" dirty="0" smtClean="0">
                <a:solidFill>
                  <a:srgbClr val="141414"/>
                </a:solidFill>
                <a:latin typeface="Tahoma" pitchFamily="34" charset="0"/>
              </a:rPr>
              <a:t>SO-CI-050</a:t>
            </a:r>
          </a:p>
          <a:p>
            <a:endParaRPr lang="en-US" sz="800" dirty="0"/>
          </a:p>
        </p:txBody>
      </p:sp>
      <p:sp>
        <p:nvSpPr>
          <p:cNvPr id="4" name="Title 3"/>
          <p:cNvSpPr>
            <a:spLocks noGrp="1"/>
          </p:cNvSpPr>
          <p:nvPr>
            <p:ph type="title"/>
          </p:nvPr>
        </p:nvSpPr>
        <p:spPr>
          <a:xfrm>
            <a:off x="457200" y="381000"/>
            <a:ext cx="8229600" cy="708730"/>
          </a:xfrm>
        </p:spPr>
        <p:txBody>
          <a:bodyPr/>
          <a:lstStyle/>
          <a:p>
            <a:pPr>
              <a:lnSpc>
                <a:spcPct val="90000"/>
              </a:lnSpc>
              <a:spcAft>
                <a:spcPts val="600"/>
              </a:spcAft>
            </a:pPr>
            <a:r>
              <a:rPr lang="en-US" dirty="0" smtClean="0"/>
              <a:t>Use Correction Invoices</a:t>
            </a:r>
          </a:p>
        </p:txBody>
      </p:sp>
      <p:sp>
        <p:nvSpPr>
          <p:cNvPr id="6" name="Content Placeholder 5"/>
          <p:cNvSpPr>
            <a:spLocks noGrp="1"/>
          </p:cNvSpPr>
          <p:nvPr>
            <p:ph idx="1"/>
          </p:nvPr>
        </p:nvSpPr>
        <p:spPr>
          <a:xfrm>
            <a:off x="0" y="1143000"/>
            <a:ext cx="8229600" cy="4999951"/>
          </a:xfrm>
        </p:spPr>
        <p:txBody>
          <a:bodyPr/>
          <a:lstStyle/>
          <a:p>
            <a:pPr lvl="1">
              <a:lnSpc>
                <a:spcPct val="90000"/>
              </a:lnSpc>
              <a:spcAft>
                <a:spcPts val="600"/>
              </a:spcAft>
              <a:buFont typeface="Arial" pitchFamily="34" charset="0"/>
              <a:buChar char="•"/>
            </a:pPr>
            <a:r>
              <a:rPr lang="en-US" dirty="0" smtClean="0"/>
              <a:t>Create and Ship Correction Sales Orders</a:t>
            </a:r>
          </a:p>
          <a:p>
            <a:pPr lvl="1">
              <a:lnSpc>
                <a:spcPct val="90000"/>
              </a:lnSpc>
              <a:spcAft>
                <a:spcPts val="600"/>
              </a:spcAft>
              <a:buFont typeface="Arial" pitchFamily="34" charset="0"/>
              <a:buChar char="•"/>
            </a:pPr>
            <a:r>
              <a:rPr lang="en-US" dirty="0" smtClean="0"/>
              <a:t>Post and Print Correction Invoices</a:t>
            </a:r>
          </a:p>
          <a:p>
            <a:pPr lvl="1">
              <a:lnSpc>
                <a:spcPct val="90000"/>
              </a:lnSpc>
              <a:spcAft>
                <a:spcPts val="600"/>
              </a:spcAft>
              <a:buFont typeface="Arial" pitchFamily="34" charset="0"/>
              <a:buChar char="•"/>
            </a:pPr>
            <a:r>
              <a:rPr lang="en-US" dirty="0" smtClean="0"/>
              <a:t>Report  and Archive Correction Invoices</a:t>
            </a:r>
          </a:p>
        </p:txBody>
      </p:sp>
      <p:pic>
        <p:nvPicPr>
          <p:cNvPr id="5" name="Picture 4" descr="PPT169.jpg"/>
          <p:cNvPicPr>
            <a:picLocks noChangeAspect="1"/>
          </p:cNvPicPr>
          <p:nvPr/>
        </p:nvPicPr>
        <p:blipFill>
          <a:blip r:embed="rId3" cstate="print"/>
          <a:stretch>
            <a:fillRect/>
          </a:stretch>
        </p:blipFill>
        <p:spPr>
          <a:xfrm>
            <a:off x="7391400" y="1981200"/>
            <a:ext cx="1122096" cy="3962400"/>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4114800" y="2362200"/>
            <a:ext cx="4800600" cy="3352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kumimoji="1" lang="en-US" sz="800" dirty="0" smtClean="0">
                <a:solidFill>
                  <a:srgbClr val="141414"/>
                </a:solidFill>
                <a:latin typeface="Tahoma" pitchFamily="34" charset="0"/>
              </a:rPr>
              <a:t>SO-CI-060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Create Correction Sales Orders</a:t>
            </a:r>
            <a:endParaRPr lang="en-US" dirty="0"/>
          </a:p>
        </p:txBody>
      </p:sp>
      <p:sp>
        <p:nvSpPr>
          <p:cNvPr id="6" name="Content Placeholder 5"/>
          <p:cNvSpPr>
            <a:spLocks noGrp="1"/>
          </p:cNvSpPr>
          <p:nvPr>
            <p:ph idx="1"/>
          </p:nvPr>
        </p:nvSpPr>
        <p:spPr/>
        <p:txBody>
          <a:bodyPr/>
          <a:lstStyle/>
          <a:p>
            <a:pPr eaLnBrk="1" hangingPunct="1"/>
            <a:endParaRPr lang="pt-BR" dirty="0" smtClean="0"/>
          </a:p>
          <a:p>
            <a:pPr eaLnBrk="1" hangingPunct="1">
              <a:buNone/>
            </a:pPr>
            <a:endParaRPr lang="en-US" dirty="0" smtClean="0"/>
          </a:p>
          <a:p>
            <a:pPr>
              <a:buNone/>
            </a:pPr>
            <a:endParaRPr lang="en-US" dirty="0"/>
          </a:p>
        </p:txBody>
      </p:sp>
      <p:grpSp>
        <p:nvGrpSpPr>
          <p:cNvPr id="3" name="Group 9"/>
          <p:cNvGrpSpPr/>
          <p:nvPr/>
        </p:nvGrpSpPr>
        <p:grpSpPr>
          <a:xfrm>
            <a:off x="533400" y="1295400"/>
            <a:ext cx="4419600" cy="3505200"/>
            <a:chOff x="533400" y="1295400"/>
            <a:chExt cx="4876800" cy="3657600"/>
          </a:xfrm>
        </p:grpSpPr>
        <p:sp>
          <p:nvSpPr>
            <p:cNvPr id="9" name="Rectangle 8"/>
            <p:cNvSpPr/>
            <p:nvPr/>
          </p:nvSpPr>
          <p:spPr>
            <a:xfrm>
              <a:off x="762000" y="1295400"/>
              <a:ext cx="4648200" cy="36576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PT187.jpg"/>
            <p:cNvPicPr>
              <a:picLocks noChangeAspect="1"/>
            </p:cNvPicPr>
            <p:nvPr/>
          </p:nvPicPr>
          <p:blipFill>
            <a:blip r:embed="rId3" cstate="print"/>
            <a:stretch>
              <a:fillRect/>
            </a:stretch>
          </p:blipFill>
          <p:spPr>
            <a:xfrm>
              <a:off x="533400" y="1295400"/>
              <a:ext cx="4835621" cy="3600857"/>
            </a:xfrm>
            <a:prstGeom prst="rect">
              <a:avLst/>
            </a:prstGeom>
          </p:spPr>
        </p:pic>
      </p:grpSp>
      <p:pic>
        <p:nvPicPr>
          <p:cNvPr id="11" name="Picture 10" descr="PPT190.jpg"/>
          <p:cNvPicPr>
            <a:picLocks noChangeAspect="1"/>
          </p:cNvPicPr>
          <p:nvPr/>
        </p:nvPicPr>
        <p:blipFill>
          <a:blip r:embed="rId4" cstate="print"/>
          <a:stretch>
            <a:fillRect/>
          </a:stretch>
        </p:blipFill>
        <p:spPr>
          <a:xfrm>
            <a:off x="4038600" y="2362200"/>
            <a:ext cx="4800600" cy="3269374"/>
          </a:xfrm>
          <a:prstGeom prst="rect">
            <a:avLst/>
          </a:prstGeom>
        </p:spPr>
      </p:pic>
    </p:spTree>
    <p:extLst>
      <p:ext uri="{BB962C8B-B14F-4D97-AF65-F5344CB8AC3E}">
        <p14:creationId xmlns="" xmlns:p14="http://schemas.microsoft.com/office/powerpoint/2010/main" val="227081754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11966</TotalTime>
  <Words>2731</Words>
  <Application>Microsoft Office PowerPoint</Application>
  <PresentationFormat>On-screen Show (4:3)</PresentationFormat>
  <Paragraphs>610</Paragraphs>
  <Slides>52</Slides>
  <Notes>50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52</vt:i4>
      </vt:variant>
    </vt:vector>
  </HeadingPairs>
  <TitlesOfParts>
    <vt:vector size="63" baseType="lpstr">
      <vt:lpstr>Arial</vt:lpstr>
      <vt:lpstr>Century Gothic</vt:lpstr>
      <vt:lpstr>宋体</vt:lpstr>
      <vt:lpstr>Wingdings</vt:lpstr>
      <vt:lpstr>Tahoma</vt:lpstr>
      <vt:lpstr>Lucida Grande</vt:lpstr>
      <vt:lpstr>Webdings</vt:lpstr>
      <vt:lpstr>Calibri</vt:lpstr>
      <vt:lpstr>Times New Roman</vt:lpstr>
      <vt:lpstr>1_EX06PP_template</vt:lpstr>
      <vt:lpstr>QAD 2010 Template</vt:lpstr>
      <vt:lpstr>Course Overview</vt:lpstr>
      <vt:lpstr>Optional Sales Order Features</vt:lpstr>
      <vt:lpstr>Optional Sales Order Features</vt:lpstr>
      <vt:lpstr>Correction Invoices</vt:lpstr>
      <vt:lpstr>Correction Invoices Introduction</vt:lpstr>
      <vt:lpstr>Correction Invoices Transaction Type</vt:lpstr>
      <vt:lpstr> Set Up Correction Invoices </vt:lpstr>
      <vt:lpstr>Use Correction Invoices</vt:lpstr>
      <vt:lpstr>Create Correction Sales Orders</vt:lpstr>
      <vt:lpstr>Ship Correction Order Shipments</vt:lpstr>
      <vt:lpstr>Post and Print Correction Invoices</vt:lpstr>
      <vt:lpstr>Report Correction Invoices</vt:lpstr>
      <vt:lpstr>Archive Correction Invoices</vt:lpstr>
      <vt:lpstr>Exercise</vt:lpstr>
      <vt:lpstr>Optional Sales Order Features</vt:lpstr>
      <vt:lpstr>Enable Item Replacement</vt:lpstr>
      <vt:lpstr>Set Up and Use Item Replacement</vt:lpstr>
      <vt:lpstr>Set Up and Use Up-Sell</vt:lpstr>
      <vt:lpstr>Set Up and Use Cross-Sell</vt:lpstr>
      <vt:lpstr>Optional Sales Order Features</vt:lpstr>
      <vt:lpstr>Block Customer Transactions</vt:lpstr>
      <vt:lpstr>Define Blocked Customer Transactions</vt:lpstr>
      <vt:lpstr>Assign Blocked Transactions to Customers</vt:lpstr>
      <vt:lpstr>Example: Block Customer Transactions</vt:lpstr>
      <vt:lpstr>Optional Sales Order Features</vt:lpstr>
      <vt:lpstr>Available to Promise (ATP)</vt:lpstr>
      <vt:lpstr>Set Up ATP Processing</vt:lpstr>
      <vt:lpstr>Set Up ATP-Related Fields in Sales Order Control</vt:lpstr>
      <vt:lpstr>Configure ATP Settings for Items and Sites</vt:lpstr>
      <vt:lpstr>Update ATP Settings for Items and Item-Sites </vt:lpstr>
      <vt:lpstr>Use ATP Processing Features</vt:lpstr>
      <vt:lpstr>Determine ATP During Order Entry</vt:lpstr>
      <vt:lpstr>Determine ATP During Order Confirmation</vt:lpstr>
      <vt:lpstr>Determine ATP without a Confirmed Order</vt:lpstr>
      <vt:lpstr>Optional Sales Order Features</vt:lpstr>
      <vt:lpstr>Logistics Accounting (Sales Side)</vt:lpstr>
      <vt:lpstr>Logistics Accounting Overview</vt:lpstr>
      <vt:lpstr>Inbound vs. Outbound Logistics</vt:lpstr>
      <vt:lpstr>Logistics Accounting Workflow</vt:lpstr>
      <vt:lpstr>Set Up Logistics Accounting</vt:lpstr>
      <vt:lpstr>Set Up Number Sequences</vt:lpstr>
      <vt:lpstr>Configure Control Settings</vt:lpstr>
      <vt:lpstr>Define Logistics Charge Codes</vt:lpstr>
      <vt:lpstr>Define Detailed Logistics Accounts</vt:lpstr>
      <vt:lpstr>Accrue Outbound Logistics Charges</vt:lpstr>
      <vt:lpstr>Update Freight Terms</vt:lpstr>
      <vt:lpstr>Process Sales Orders</vt:lpstr>
      <vt:lpstr>Process Shipments</vt:lpstr>
      <vt:lpstr>Process Logistics Charges</vt:lpstr>
      <vt:lpstr>Update Pending Invoices</vt:lpstr>
      <vt:lpstr>Invoice Matching</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224</cp:revision>
  <cp:lastPrinted>1998-02-27T16:56:29Z</cp:lastPrinted>
  <dcterms:created xsi:type="dcterms:W3CDTF">1998-02-18T21:36:34Z</dcterms:created>
  <dcterms:modified xsi:type="dcterms:W3CDTF">2012-06-25T17:10:22Z</dcterms:modified>
</cp:coreProperties>
</file>