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Default Extension="bin" ContentType="application/vnd.openxmlformats-officedocument.oleObject"/>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2" r:id="rId1"/>
    <p:sldMasterId id="2147483688" r:id="rId2"/>
  </p:sldMasterIdLst>
  <p:notesMasterIdLst>
    <p:notesMasterId r:id="rId16"/>
  </p:notesMasterIdLst>
  <p:handoutMasterIdLst>
    <p:handoutMasterId r:id="rId17"/>
  </p:handoutMasterIdLst>
  <p:sldIdLst>
    <p:sldId id="257" r:id="rId3"/>
    <p:sldId id="258" r:id="rId4"/>
    <p:sldId id="256" r:id="rId5"/>
    <p:sldId id="259" r:id="rId6"/>
    <p:sldId id="279" r:id="rId7"/>
    <p:sldId id="261" r:id="rId8"/>
    <p:sldId id="274" r:id="rId9"/>
    <p:sldId id="263" r:id="rId10"/>
    <p:sldId id="267" r:id="rId11"/>
    <p:sldId id="277" r:id="rId12"/>
    <p:sldId id="264" r:id="rId13"/>
    <p:sldId id="265" r:id="rId14"/>
    <p:sldId id="266" r:id="rId15"/>
  </p:sldIdLst>
  <p:sldSz cx="9144000" cy="6858000" type="screen4x3"/>
  <p:notesSz cx="6858000" cy="9144000"/>
  <p:custDataLst>
    <p:tags r:id="rId18"/>
  </p:custData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638600"/>
    <a:srgbClr val="668A00"/>
    <a:srgbClr val="6C9200"/>
    <a:srgbClr val="B0EE00"/>
    <a:srgbClr val="567400"/>
    <a:srgbClr val="A4DE00"/>
    <a:srgbClr val="FFCC00"/>
    <a:srgbClr val="BFFF0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49" autoAdjust="0"/>
    <p:restoredTop sz="94660"/>
  </p:normalViewPr>
  <p:slideViewPr>
    <p:cSldViewPr snapToGrid="0">
      <p:cViewPr>
        <p:scale>
          <a:sx n="80" d="100"/>
          <a:sy n="80" d="100"/>
        </p:scale>
        <p:origin x="-1212" y="-72"/>
      </p:cViewPr>
      <p:guideLst>
        <p:guide orient="horz" pos="2160"/>
        <p:guide pos="287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snapToGrid="0">
      <p:cViewPr varScale="1">
        <p:scale>
          <a:sx n="87" d="100"/>
          <a:sy n="87" d="100"/>
        </p:scale>
        <p:origin x="-1818" y="-7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pPr>
              <a:defRPr/>
            </a:pPr>
            <a:r>
              <a:rPr lang="en-US"/>
              <a:t>Cat McGlothlin Gurkweitz</a:t>
            </a:r>
          </a:p>
        </p:txBody>
      </p:sp>
      <p:sp>
        <p:nvSpPr>
          <p:cNvPr id="1433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fld id="{65CEE8EB-4C06-49B0-B9ED-494D40CFE50E}" type="datetime1">
              <a:rPr lang="en-US" altLang="zh-CN"/>
              <a:pPr/>
              <a:t>6/25/2012</a:t>
            </a:fld>
            <a:endParaRPr lang="en-US" altLang="zh-CN"/>
          </a:p>
        </p:txBody>
      </p:sp>
      <p:sp>
        <p:nvSpPr>
          <p:cNvPr id="1434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pPr>
              <a:defRPr/>
            </a:pPr>
            <a:r>
              <a:rPr lang="en-US"/>
              <a:t>Title goes here</a:t>
            </a:r>
          </a:p>
        </p:txBody>
      </p:sp>
      <p:sp>
        <p:nvSpPr>
          <p:cNvPr id="1434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fld id="{5C6299F1-E779-47B2-8FA0-20DD38027FE6}" type="slidenum">
              <a:rPr lang="en-US" altLang="zh-CN"/>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endParaRPr lang="zh-CN" altLang="zh-CN"/>
          </a:p>
        </p:txBody>
      </p:sp>
      <p:sp>
        <p:nvSpPr>
          <p:cNvPr id="16387" name="Rectangle 9"/>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58" name="Rectangle 10"/>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9" name="Rectangle 11"/>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fld id="{722F5DD2-4D89-42EE-A1E8-76C7C5882D29}" type="datetime1">
              <a:rPr lang="en-US" altLang="zh-CN"/>
              <a:pPr/>
              <a:t>6/25/2012</a:t>
            </a:fld>
            <a:endParaRPr lang="en-US" altLang="zh-CN"/>
          </a:p>
        </p:txBody>
      </p:sp>
      <p:sp>
        <p:nvSpPr>
          <p:cNvPr id="2060" name="Rectangle 12"/>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endParaRPr lang="zh-CN" altLang="zh-CN"/>
          </a:p>
        </p:txBody>
      </p:sp>
      <p:sp>
        <p:nvSpPr>
          <p:cNvPr id="2061" name="Rectangle 13"/>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fld id="{B9E4B82F-3BD1-49F8-9056-339DCA65DC4D}" type="slidenum">
              <a:rPr lang="en-US" altLang="zh-CN"/>
              <a:pPr/>
              <a:t>‹#›</a:t>
            </a:fld>
            <a:endParaRPr lang="en-US" altLang="zh-CN"/>
          </a:p>
        </p:txBody>
      </p:sp>
    </p:spTree>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837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837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altLang="zh-CN" smtClean="0"/>
              <a:t>XX-IN-000</a:t>
            </a:r>
            <a:endParaRPr lang="en-US" altLang="zh-CN"/>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altLang="zh-CN" smtClean="0"/>
              <a:t>XX-IN-000</a:t>
            </a:r>
            <a:endParaRPr lang="en-US" altLang="zh-CN"/>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altLang="zh-CN" smtClean="0"/>
              <a:t>XX-IN-000</a:t>
            </a:r>
            <a:endParaRPr lang="en-US" altLang="zh-CN"/>
          </a:p>
        </p:txBody>
      </p:sp>
    </p:spTree>
    <p:extLst>
      <p:ext uri="{BB962C8B-B14F-4D97-AF65-F5344CB8AC3E}">
        <p14:creationId xmlns="" xmlns:p14="http://schemas.microsoft.com/office/powerpoint/2010/main"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altLang="zh-CN" smtClean="0"/>
              <a:t>XX-IN-000</a:t>
            </a:r>
            <a:endParaRPr lang="en-US" altLang="zh-CN"/>
          </a:p>
        </p:txBody>
      </p:sp>
    </p:spTree>
    <p:extLst>
      <p:ext uri="{BB962C8B-B14F-4D97-AF65-F5344CB8AC3E}">
        <p14:creationId xmlns="" xmlns:p14="http://schemas.microsoft.com/office/powerpoint/2010/main"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altLang="zh-CN" smtClean="0"/>
              <a:t>XX-IN-000</a:t>
            </a:r>
            <a:endParaRPr lang="en-US" altLang="zh-CN"/>
          </a:p>
        </p:txBody>
      </p:sp>
    </p:spTree>
    <p:extLst>
      <p:ext uri="{BB962C8B-B14F-4D97-AF65-F5344CB8AC3E}">
        <p14:creationId xmlns="" xmlns:p14="http://schemas.microsoft.com/office/powerpoint/2010/main"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altLang="zh-CN" smtClean="0"/>
              <a:t>XX-IN-000</a:t>
            </a:r>
            <a:endParaRPr lang="en-US" altLang="zh-CN"/>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837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837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zh-CN" altLang="zh-CN" smtClean="0"/>
          </a:p>
        </p:txBody>
      </p:sp>
      <p:sp>
        <p:nvSpPr>
          <p:cNvPr id="3075"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57348"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3077"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57350" name="Rectangle 6"/>
          <p:cNvSpPr>
            <a:spLocks noGrp="1" noChangeArrowheads="1"/>
          </p:cNvSpPr>
          <p:nvPr>
            <p:ph type="ftr" sz="quarter" idx="3"/>
          </p:nvPr>
        </p:nvSpPr>
        <p:spPr bwMode="auto">
          <a:xfrm>
            <a:off x="7761288" y="6661150"/>
            <a:ext cx="1306512" cy="196850"/>
          </a:xfrm>
          <a:prstGeom prst="rect">
            <a:avLst/>
          </a:prstGeom>
          <a:noFill/>
          <a:ln w="9525">
            <a:noFill/>
            <a:miter lim="800000"/>
            <a:headEnd/>
            <a:tailEnd/>
          </a:ln>
          <a:effectLst/>
        </p:spPr>
        <p:txBody>
          <a:bodyPr vert="horz" wrap="square" lIns="86493" tIns="43247" rIns="86493" bIns="43247" numCol="1" anchor="t" anchorCtr="0" compatLnSpc="1">
            <a:prstTxWarp prst="textNoShape">
              <a:avLst/>
            </a:prstTxWarp>
          </a:bodyPr>
          <a:lstStyle>
            <a:lvl1pPr algn="r" eaLnBrk="0" hangingPunct="0">
              <a:defRPr sz="800" smtClean="0">
                <a:latin typeface="Arial" charset="0"/>
                <a:ea typeface="宋体" charset="-122"/>
              </a:defRPr>
            </a:lvl1pPr>
          </a:lstStyle>
          <a:p>
            <a:pPr>
              <a:defRPr/>
            </a:pPr>
            <a:r>
              <a:rPr lang="en-US" altLang="zh-CN"/>
              <a:t>XX-IN-000</a:t>
            </a:r>
          </a:p>
        </p:txBody>
      </p:sp>
    </p:spTree>
  </p:cSld>
  <p:clrMap bg1="lt1" tx1="dk1" bg2="lt2" tx2="dk2" accent1="accent1" accent2="accent2" accent3="accent3" accent4="accent4" accent5="accent5" accent6="accent6" hlink="hlink" folHlink="folHlink"/>
  <p:sldLayoutIdLst>
    <p:sldLayoutId id="2147483687"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altLang="zh-CN" smtClean="0"/>
              <a:t>XX-IN-000</a:t>
            </a:r>
            <a:endParaRPr lang="en-US" altLang="zh-CN"/>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wmf"/><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6.xml"/><Relationship Id="rId1" Type="http://schemas.openxmlformats.org/officeDocument/2006/relationships/vmlDrawing" Target="../drawings/vmlDrawing1.v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6.xml"/><Relationship Id="rId1" Type="http://schemas.openxmlformats.org/officeDocument/2006/relationships/vmlDrawing" Target="../drawings/vmlDrawing2.v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9"/>
          <p:cNvSpPr>
            <a:spLocks noGrp="1" noChangeArrowheads="1"/>
          </p:cNvSpPr>
          <p:nvPr>
            <p:ph type="title"/>
          </p:nvPr>
        </p:nvSpPr>
        <p:spPr/>
        <p:txBody>
          <a:bodyPr/>
          <a:lstStyle/>
          <a:p>
            <a:pPr eaLnBrk="1" hangingPunct="1"/>
            <a:r>
              <a:rPr lang="en-US" altLang="zh-CN" smtClean="0">
                <a:ea typeface="宋体" charset="-122"/>
              </a:rPr>
              <a:t>Sales Order Management</a:t>
            </a:r>
          </a:p>
        </p:txBody>
      </p:sp>
      <p:sp>
        <p:nvSpPr>
          <p:cNvPr id="5123" name="Rectangle 10"/>
          <p:cNvSpPr>
            <a:spLocks noGrp="1" noChangeArrowheads="1"/>
          </p:cNvSpPr>
          <p:nvPr>
            <p:ph type="body" sz="quarter" idx="10"/>
          </p:nvPr>
        </p:nvSpPr>
        <p:spPr/>
        <p:txBody>
          <a:bodyPr/>
          <a:lstStyle/>
          <a:p>
            <a:pPr eaLnBrk="1" hangingPunct="1"/>
            <a:r>
              <a:rPr lang="en-US" altLang="zh-CN" sz="2000" dirty="0" smtClean="0">
                <a:ea typeface="宋体" charset="-122"/>
              </a:rPr>
              <a:t>QAD Enterprise Applications Enterprise and Standard Editions</a:t>
            </a:r>
            <a:endParaRPr lang="en-US" altLang="zh-CN" dirty="0" smtClean="0">
              <a:ea typeface="宋体" charset="-122"/>
            </a:endParaRPr>
          </a:p>
        </p:txBody>
      </p:sp>
      <p:sp>
        <p:nvSpPr>
          <p:cNvPr id="4" name="Text Placeholder 3"/>
          <p:cNvSpPr>
            <a:spLocks noGrp="1"/>
          </p:cNvSpPr>
          <p:nvPr>
            <p:ph type="body" sz="quarter" idx="11"/>
          </p:nvPr>
        </p:nvSpPr>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52"/>
          <p:cNvSpPr>
            <a:spLocks noGrp="1" noChangeArrowheads="1"/>
          </p:cNvSpPr>
          <p:nvPr>
            <p:ph type="title"/>
          </p:nvPr>
        </p:nvSpPr>
        <p:spPr/>
        <p:txBody>
          <a:bodyPr/>
          <a:lstStyle/>
          <a:p>
            <a:pPr eaLnBrk="1" hangingPunct="1"/>
            <a:r>
              <a:rPr lang="en-US" altLang="zh-CN" sz="2800" smtClean="0">
                <a:ea typeface="宋体" charset="-122"/>
              </a:rPr>
              <a:t>QAD General System Flow</a:t>
            </a:r>
            <a:endParaRPr lang="en-US" altLang="zh-CN" sz="2800" smtClean="0">
              <a:solidFill>
                <a:schemeClr val="accent2"/>
              </a:solidFill>
              <a:ea typeface="宋体" charset="-122"/>
            </a:endParaRPr>
          </a:p>
        </p:txBody>
      </p:sp>
      <p:sp>
        <p:nvSpPr>
          <p:cNvPr id="12290" name="Footer Placeholder 2"/>
          <p:cNvSpPr>
            <a:spLocks noGrp="1"/>
          </p:cNvSpPr>
          <p:nvPr>
            <p:ph type="ftr" sz="quarter" idx="10"/>
          </p:nvPr>
        </p:nvSpPr>
        <p:spPr>
          <a:noFill/>
        </p:spPr>
        <p:txBody>
          <a:bodyPr/>
          <a:lstStyle/>
          <a:p>
            <a:pPr defTabSz="865188"/>
            <a:r>
              <a:rPr lang="en-US" altLang="zh-CN"/>
              <a:t>SO-IN-080</a:t>
            </a:r>
          </a:p>
        </p:txBody>
      </p:sp>
      <p:grpSp>
        <p:nvGrpSpPr>
          <p:cNvPr id="20" name="Group 19"/>
          <p:cNvGrpSpPr/>
          <p:nvPr/>
        </p:nvGrpSpPr>
        <p:grpSpPr>
          <a:xfrm>
            <a:off x="901700" y="1074738"/>
            <a:ext cx="7318375" cy="5024854"/>
            <a:chOff x="901700" y="1598613"/>
            <a:chExt cx="7318375" cy="5024854"/>
          </a:xfrm>
        </p:grpSpPr>
        <p:sp>
          <p:nvSpPr>
            <p:cNvPr id="45115" name="AutoShape 59"/>
            <p:cNvSpPr>
              <a:spLocks noChangeArrowheads="1"/>
            </p:cNvSpPr>
            <p:nvPr/>
          </p:nvSpPr>
          <p:spPr bwMode="auto">
            <a:xfrm>
              <a:off x="1817688" y="4638675"/>
              <a:ext cx="1828800" cy="1600200"/>
            </a:xfrm>
            <a:prstGeom prst="flowChartMultidocument">
              <a:avLst/>
            </a:prstGeom>
            <a:solidFill>
              <a:schemeClr val="bg1"/>
            </a:solidFill>
            <a:ln w="9525">
              <a:solidFill>
                <a:schemeClr val="tx1"/>
              </a:solidFill>
              <a:miter lim="800000"/>
              <a:headEnd/>
              <a:tailEnd/>
            </a:ln>
            <a:effectLst>
              <a:outerShdw dist="53882" dir="2700000" algn="ctr" rotWithShape="0">
                <a:srgbClr val="B2B2B2"/>
              </a:outerShdw>
            </a:effectLst>
          </p:spPr>
          <p:txBody>
            <a:bodyPr wrap="none" lIns="0" tIns="457200" rIns="0" anchor="ctr"/>
            <a:lstStyle/>
            <a:p>
              <a:pPr>
                <a:defRPr/>
              </a:pPr>
              <a:r>
                <a:rPr lang="en-US" sz="1600" b="1">
                  <a:latin typeface="+mj-lt"/>
                </a:rPr>
                <a:t>Purchase</a:t>
              </a:r>
            </a:p>
            <a:p>
              <a:pPr>
                <a:defRPr/>
              </a:pPr>
              <a:r>
                <a:rPr lang="en-US" sz="1600" b="1">
                  <a:latin typeface="+mj-lt"/>
                </a:rPr>
                <a:t>Orders</a:t>
              </a:r>
            </a:p>
          </p:txBody>
        </p:sp>
        <p:sp>
          <p:nvSpPr>
            <p:cNvPr id="12293" name="Text Box 60"/>
            <p:cNvSpPr txBox="1">
              <a:spLocks noChangeArrowheads="1"/>
            </p:cNvSpPr>
            <p:nvPr/>
          </p:nvSpPr>
          <p:spPr bwMode="auto">
            <a:xfrm>
              <a:off x="1893888" y="4991100"/>
              <a:ext cx="1417637" cy="336550"/>
            </a:xfrm>
            <a:prstGeom prst="rect">
              <a:avLst/>
            </a:prstGeom>
            <a:noFill/>
            <a:ln w="12700">
              <a:noFill/>
              <a:miter lim="800000"/>
              <a:headEnd/>
              <a:tailEnd/>
            </a:ln>
          </p:spPr>
          <p:txBody>
            <a:bodyPr/>
            <a:lstStyle/>
            <a:p>
              <a:pPr eaLnBrk="0" hangingPunct="0"/>
              <a:r>
                <a:rPr lang="en-US" altLang="zh-CN" sz="1600" b="1">
                  <a:solidFill>
                    <a:schemeClr val="hlink"/>
                  </a:solidFill>
                  <a:latin typeface="+mj-lt"/>
                  <a:ea typeface="宋体" charset="-122"/>
                </a:rPr>
                <a:t>Planned</a:t>
              </a:r>
            </a:p>
          </p:txBody>
        </p:sp>
        <p:sp>
          <p:nvSpPr>
            <p:cNvPr id="45117" name="AutoShape 61"/>
            <p:cNvSpPr>
              <a:spLocks noChangeArrowheads="1"/>
            </p:cNvSpPr>
            <p:nvPr/>
          </p:nvSpPr>
          <p:spPr bwMode="auto">
            <a:xfrm>
              <a:off x="5483225" y="4638675"/>
              <a:ext cx="1828800" cy="1600200"/>
            </a:xfrm>
            <a:prstGeom prst="flowChartMultidocument">
              <a:avLst/>
            </a:prstGeom>
            <a:solidFill>
              <a:schemeClr val="bg1"/>
            </a:solidFill>
            <a:ln w="9525">
              <a:solidFill>
                <a:schemeClr val="tx1"/>
              </a:solidFill>
              <a:miter lim="800000"/>
              <a:headEnd/>
              <a:tailEnd/>
            </a:ln>
            <a:effectLst>
              <a:outerShdw dist="53882" dir="2700000" algn="ctr" rotWithShape="0">
                <a:srgbClr val="B2B2B2"/>
              </a:outerShdw>
            </a:effectLst>
          </p:spPr>
          <p:txBody>
            <a:bodyPr wrap="none" lIns="0" tIns="457200" rIns="0" anchor="ctr"/>
            <a:lstStyle/>
            <a:p>
              <a:pPr>
                <a:defRPr/>
              </a:pPr>
              <a:r>
                <a:rPr lang="en-US" sz="1600" b="1">
                  <a:latin typeface="+mj-lt"/>
                </a:rPr>
                <a:t>Work</a:t>
              </a:r>
            </a:p>
            <a:p>
              <a:pPr>
                <a:defRPr/>
              </a:pPr>
              <a:r>
                <a:rPr lang="en-US" sz="1600" b="1">
                  <a:latin typeface="+mj-lt"/>
                </a:rPr>
                <a:t>Orders</a:t>
              </a:r>
            </a:p>
          </p:txBody>
        </p:sp>
        <p:sp>
          <p:nvSpPr>
            <p:cNvPr id="12295" name="Text Box 62"/>
            <p:cNvSpPr txBox="1">
              <a:spLocks noChangeArrowheads="1"/>
            </p:cNvSpPr>
            <p:nvPr/>
          </p:nvSpPr>
          <p:spPr bwMode="auto">
            <a:xfrm>
              <a:off x="5568950" y="4991100"/>
              <a:ext cx="1417638" cy="336550"/>
            </a:xfrm>
            <a:prstGeom prst="rect">
              <a:avLst/>
            </a:prstGeom>
            <a:noFill/>
            <a:ln w="12700">
              <a:noFill/>
              <a:miter lim="800000"/>
              <a:headEnd/>
              <a:tailEnd/>
            </a:ln>
          </p:spPr>
          <p:txBody>
            <a:bodyPr/>
            <a:lstStyle/>
            <a:p>
              <a:pPr eaLnBrk="0" hangingPunct="0"/>
              <a:r>
                <a:rPr lang="en-US" altLang="zh-CN" sz="1600" b="1">
                  <a:solidFill>
                    <a:schemeClr val="hlink"/>
                  </a:solidFill>
                  <a:latin typeface="+mj-lt"/>
                  <a:ea typeface="宋体" charset="-122"/>
                </a:rPr>
                <a:t>Planned</a:t>
              </a:r>
            </a:p>
          </p:txBody>
        </p:sp>
        <p:sp>
          <p:nvSpPr>
            <p:cNvPr id="45119" name="AutoShape 63"/>
            <p:cNvSpPr>
              <a:spLocks noChangeArrowheads="1"/>
            </p:cNvSpPr>
            <p:nvPr/>
          </p:nvSpPr>
          <p:spPr bwMode="auto">
            <a:xfrm>
              <a:off x="3816350" y="3524250"/>
              <a:ext cx="1508125" cy="714375"/>
            </a:xfrm>
            <a:prstGeom prst="flowChartProcess">
              <a:avLst/>
            </a:prstGeom>
            <a:solidFill>
              <a:schemeClr val="accent1"/>
            </a:solidFill>
            <a:ln w="38100">
              <a:solidFill>
                <a:srgbClr val="365E9A"/>
              </a:solidFill>
              <a:miter lim="800000"/>
              <a:headEnd/>
              <a:tailEnd/>
            </a:ln>
            <a:effectLst>
              <a:outerShdw dist="53882" dir="2700000" algn="ctr" rotWithShape="0">
                <a:srgbClr val="B2B2B2"/>
              </a:outerShdw>
            </a:effectLst>
          </p:spPr>
          <p:txBody>
            <a:bodyPr wrap="none" anchor="ctr"/>
            <a:lstStyle/>
            <a:p>
              <a:pPr eaLnBrk="0" hangingPunct="0">
                <a:defRPr/>
              </a:pPr>
              <a:r>
                <a:rPr lang="en-US" sz="3200" b="1">
                  <a:solidFill>
                    <a:schemeClr val="bg1"/>
                  </a:solidFill>
                  <a:effectLst>
                    <a:outerShdw blurRad="38100" dist="38100" dir="2700000" algn="tl">
                      <a:srgbClr val="000000"/>
                    </a:outerShdw>
                  </a:effectLst>
                  <a:latin typeface="+mj-lt"/>
                </a:rPr>
                <a:t>MRP</a:t>
              </a:r>
            </a:p>
          </p:txBody>
        </p:sp>
        <p:sp>
          <p:nvSpPr>
            <p:cNvPr id="45120" name="AutoShape 64"/>
            <p:cNvSpPr>
              <a:spLocks noChangeArrowheads="1"/>
            </p:cNvSpPr>
            <p:nvPr/>
          </p:nvSpPr>
          <p:spPr bwMode="auto">
            <a:xfrm>
              <a:off x="3656013" y="2043113"/>
              <a:ext cx="1828800" cy="1147762"/>
            </a:xfrm>
            <a:prstGeom prst="flowChartMultidocument">
              <a:avLst/>
            </a:prstGeom>
            <a:solidFill>
              <a:schemeClr val="bg1"/>
            </a:solidFill>
            <a:ln w="9525">
              <a:solidFill>
                <a:schemeClr val="tx1"/>
              </a:solidFill>
              <a:miter lim="800000"/>
              <a:headEnd/>
              <a:tailEnd/>
            </a:ln>
            <a:effectLst>
              <a:outerShdw dist="53882" dir="2700000" algn="ctr" rotWithShape="0">
                <a:srgbClr val="B2B2B2"/>
              </a:outerShdw>
            </a:effectLst>
          </p:spPr>
          <p:txBody>
            <a:bodyPr wrap="none" lIns="0" rIns="0" anchor="ctr"/>
            <a:lstStyle/>
            <a:p>
              <a:pPr>
                <a:defRPr/>
              </a:pPr>
              <a:r>
                <a:rPr lang="en-US" sz="1600" b="1">
                  <a:latin typeface="+mj-lt"/>
                </a:rPr>
                <a:t>Sales Orders</a:t>
              </a:r>
            </a:p>
            <a:p>
              <a:pPr>
                <a:defRPr/>
              </a:pPr>
              <a:r>
                <a:rPr lang="en-US" sz="1600" b="1">
                  <a:latin typeface="+mj-lt"/>
                </a:rPr>
                <a:t>And Forecasts</a:t>
              </a:r>
            </a:p>
          </p:txBody>
        </p:sp>
        <p:sp>
          <p:nvSpPr>
            <p:cNvPr id="45121" name="Text Box 65"/>
            <p:cNvSpPr txBox="1">
              <a:spLocks noChangeArrowheads="1"/>
            </p:cNvSpPr>
            <p:nvPr/>
          </p:nvSpPr>
          <p:spPr bwMode="auto">
            <a:xfrm>
              <a:off x="3230563" y="1598613"/>
              <a:ext cx="2668587" cy="425450"/>
            </a:xfrm>
            <a:prstGeom prst="rect">
              <a:avLst/>
            </a:prstGeom>
            <a:noFill/>
            <a:ln w="12700">
              <a:noFill/>
              <a:miter lim="800000"/>
              <a:headEnd/>
              <a:tailEnd/>
            </a:ln>
          </p:spPr>
          <p:txBody>
            <a:bodyPr wrap="none" anchor="ctr"/>
            <a:lstStyle/>
            <a:p>
              <a:pPr eaLnBrk="0" hangingPunct="0"/>
              <a:r>
                <a:rPr lang="en-US" altLang="zh-CN" sz="1800" b="1">
                  <a:solidFill>
                    <a:schemeClr val="hlink"/>
                  </a:solidFill>
                  <a:latin typeface="+mj-lt"/>
                  <a:ea typeface="宋体" charset="-122"/>
                </a:rPr>
                <a:t>Independent Demand</a:t>
              </a:r>
            </a:p>
          </p:txBody>
        </p:sp>
        <p:sp>
          <p:nvSpPr>
            <p:cNvPr id="45122" name="Text Box 66"/>
            <p:cNvSpPr txBox="1">
              <a:spLocks noChangeArrowheads="1"/>
            </p:cNvSpPr>
            <p:nvPr/>
          </p:nvSpPr>
          <p:spPr bwMode="auto">
            <a:xfrm>
              <a:off x="2753357" y="6284913"/>
              <a:ext cx="3611887" cy="338554"/>
            </a:xfrm>
            <a:prstGeom prst="rect">
              <a:avLst/>
            </a:prstGeom>
            <a:noFill/>
            <a:ln w="12700">
              <a:noFill/>
              <a:miter lim="800000"/>
              <a:headEnd/>
              <a:tailEnd/>
            </a:ln>
          </p:spPr>
          <p:txBody>
            <a:bodyPr wrap="none">
              <a:spAutoFit/>
            </a:bodyPr>
            <a:lstStyle/>
            <a:p>
              <a:pPr eaLnBrk="0" hangingPunct="0"/>
              <a:r>
                <a:rPr lang="en-US" altLang="zh-CN" sz="1600">
                  <a:solidFill>
                    <a:schemeClr val="hlink"/>
                  </a:solidFill>
                  <a:latin typeface="+mj-lt"/>
                  <a:ea typeface="宋体" charset="-122"/>
                </a:rPr>
                <a:t>Dependent Demand (Calculated)</a:t>
              </a:r>
            </a:p>
          </p:txBody>
        </p:sp>
        <p:sp>
          <p:nvSpPr>
            <p:cNvPr id="45123" name="Text Box 67"/>
            <p:cNvSpPr txBox="1">
              <a:spLocks noChangeArrowheads="1"/>
            </p:cNvSpPr>
            <p:nvPr/>
          </p:nvSpPr>
          <p:spPr bwMode="auto">
            <a:xfrm>
              <a:off x="4017963" y="4729163"/>
              <a:ext cx="1144865" cy="369332"/>
            </a:xfrm>
            <a:prstGeom prst="rect">
              <a:avLst/>
            </a:prstGeom>
            <a:noFill/>
            <a:ln w="12700">
              <a:noFill/>
              <a:miter lim="800000"/>
              <a:headEnd/>
              <a:tailEnd/>
            </a:ln>
          </p:spPr>
          <p:txBody>
            <a:bodyPr wrap="none">
              <a:spAutoFit/>
            </a:bodyPr>
            <a:lstStyle/>
            <a:p>
              <a:pPr algn="l" eaLnBrk="0" hangingPunct="0"/>
              <a:r>
                <a:rPr lang="en-US" altLang="zh-CN" sz="1800" b="1">
                  <a:solidFill>
                    <a:schemeClr val="hlink"/>
                  </a:solidFill>
                  <a:latin typeface="+mj-lt"/>
                  <a:ea typeface="宋体" charset="-122"/>
                </a:rPr>
                <a:t>Planning</a:t>
              </a:r>
            </a:p>
          </p:txBody>
        </p:sp>
        <p:sp>
          <p:nvSpPr>
            <p:cNvPr id="45124" name="Text Box 68"/>
            <p:cNvSpPr txBox="1">
              <a:spLocks noChangeArrowheads="1"/>
            </p:cNvSpPr>
            <p:nvPr/>
          </p:nvSpPr>
          <p:spPr bwMode="auto">
            <a:xfrm>
              <a:off x="5797550" y="2551113"/>
              <a:ext cx="2422525" cy="1077912"/>
            </a:xfrm>
            <a:prstGeom prst="rect">
              <a:avLst/>
            </a:prstGeom>
            <a:solidFill>
              <a:schemeClr val="bg1"/>
            </a:solidFill>
            <a:ln w="9525">
              <a:solidFill>
                <a:schemeClr val="tx1"/>
              </a:solidFill>
              <a:miter lim="800000"/>
              <a:headEnd/>
              <a:tailEnd/>
            </a:ln>
            <a:effectLst>
              <a:outerShdw dist="53882" dir="2700000" algn="ctr" rotWithShape="0">
                <a:srgbClr val="B2B2B2"/>
              </a:outerShdw>
            </a:effectLst>
          </p:spPr>
          <p:txBody>
            <a:bodyPr/>
            <a:lstStyle/>
            <a:p>
              <a:pPr algn="l" eaLnBrk="0" hangingPunct="0">
                <a:defRPr/>
              </a:pPr>
              <a:r>
                <a:rPr lang="en-US" sz="1600" b="1">
                  <a:latin typeface="+mj-lt"/>
                </a:rPr>
                <a:t>Planning Information</a:t>
              </a:r>
            </a:p>
            <a:p>
              <a:pPr algn="l" eaLnBrk="0" hangingPunct="0">
                <a:buFontTx/>
                <a:buChar char="•"/>
                <a:defRPr/>
              </a:pPr>
              <a:r>
                <a:rPr lang="en-US" sz="1600">
                  <a:latin typeface="+mj-lt"/>
                </a:rPr>
                <a:t> Current inventory</a:t>
              </a:r>
            </a:p>
            <a:p>
              <a:pPr algn="l" eaLnBrk="0" hangingPunct="0">
                <a:buFontTx/>
                <a:buChar char="•"/>
                <a:defRPr/>
              </a:pPr>
              <a:r>
                <a:rPr lang="en-US" sz="1600">
                  <a:latin typeface="+mj-lt"/>
                </a:rPr>
                <a:t> Lead times</a:t>
              </a:r>
            </a:p>
            <a:p>
              <a:pPr algn="l" eaLnBrk="0" hangingPunct="0">
                <a:buFontTx/>
                <a:buChar char="•"/>
                <a:defRPr/>
              </a:pPr>
              <a:r>
                <a:rPr lang="en-US" sz="1600">
                  <a:latin typeface="+mj-lt"/>
                </a:rPr>
                <a:t>Product Structures</a:t>
              </a:r>
            </a:p>
          </p:txBody>
        </p:sp>
        <p:sp>
          <p:nvSpPr>
            <p:cNvPr id="45125" name="Rectangle 69"/>
            <p:cNvSpPr>
              <a:spLocks noChangeArrowheads="1"/>
            </p:cNvSpPr>
            <p:nvPr/>
          </p:nvSpPr>
          <p:spPr bwMode="auto">
            <a:xfrm>
              <a:off x="901700" y="2551113"/>
              <a:ext cx="2417763" cy="1077912"/>
            </a:xfrm>
            <a:prstGeom prst="rect">
              <a:avLst/>
            </a:prstGeom>
            <a:solidFill>
              <a:schemeClr val="bg1"/>
            </a:solidFill>
            <a:ln w="12700">
              <a:solidFill>
                <a:schemeClr val="tx1"/>
              </a:solidFill>
              <a:miter lim="800000"/>
              <a:headEnd/>
              <a:tailEnd/>
            </a:ln>
            <a:effectLst>
              <a:outerShdw dist="53882" dir="2700000" algn="ctr" rotWithShape="0">
                <a:srgbClr val="B2B2B2"/>
              </a:outerShdw>
            </a:effectLst>
          </p:spPr>
          <p:txBody>
            <a:bodyPr lIns="47625" tIns="19050" rIns="47625" bIns="19050" anchor="ctr"/>
            <a:lstStyle/>
            <a:p>
              <a:pPr eaLnBrk="0" hangingPunct="0">
                <a:lnSpc>
                  <a:spcPct val="130000"/>
                </a:lnSpc>
                <a:buClr>
                  <a:srgbClr val="FF0000"/>
                </a:buClr>
                <a:defRPr/>
              </a:pPr>
              <a:r>
                <a:rPr lang="en-US" sz="1800" b="1">
                  <a:solidFill>
                    <a:schemeClr val="hlink"/>
                  </a:solidFill>
                  <a:latin typeface="+mj-lt"/>
                </a:rPr>
                <a:t>What?   When?</a:t>
              </a:r>
              <a:br>
                <a:rPr lang="en-US" sz="1800" b="1">
                  <a:solidFill>
                    <a:schemeClr val="hlink"/>
                  </a:solidFill>
                  <a:latin typeface="+mj-lt"/>
                </a:rPr>
              </a:br>
              <a:r>
                <a:rPr lang="en-US" sz="1800" b="1">
                  <a:solidFill>
                    <a:schemeClr val="hlink"/>
                  </a:solidFill>
                  <a:latin typeface="+mj-lt"/>
                </a:rPr>
                <a:t>How Many?</a:t>
              </a:r>
            </a:p>
          </p:txBody>
        </p:sp>
        <p:cxnSp>
          <p:nvCxnSpPr>
            <p:cNvPr id="12303" name="AutoShape 70"/>
            <p:cNvCxnSpPr>
              <a:cxnSpLocks noChangeShapeType="1"/>
              <a:stCxn id="45125" idx="2"/>
              <a:endCxn id="45119" idx="1"/>
            </p:cNvCxnSpPr>
            <p:nvPr/>
          </p:nvCxnSpPr>
          <p:spPr bwMode="auto">
            <a:xfrm rot="16200000" flipH="1">
              <a:off x="2828131" y="2912269"/>
              <a:ext cx="252413" cy="1685925"/>
            </a:xfrm>
            <a:prstGeom prst="bentConnector2">
              <a:avLst/>
            </a:prstGeom>
            <a:noFill/>
            <a:ln w="31750">
              <a:solidFill>
                <a:schemeClr val="tx1"/>
              </a:solidFill>
              <a:miter lim="800000"/>
              <a:headEnd/>
              <a:tailEnd type="triangle" w="med" len="med"/>
            </a:ln>
          </p:spPr>
        </p:cxnSp>
        <p:cxnSp>
          <p:nvCxnSpPr>
            <p:cNvPr id="12304" name="AutoShape 71"/>
            <p:cNvCxnSpPr>
              <a:cxnSpLocks noChangeShapeType="1"/>
              <a:stCxn id="45124" idx="2"/>
              <a:endCxn id="45119" idx="3"/>
            </p:cNvCxnSpPr>
            <p:nvPr/>
          </p:nvCxnSpPr>
          <p:spPr bwMode="auto">
            <a:xfrm rot="5400000">
              <a:off x="6049962" y="2922588"/>
              <a:ext cx="252413" cy="1665288"/>
            </a:xfrm>
            <a:prstGeom prst="bentConnector2">
              <a:avLst/>
            </a:prstGeom>
            <a:noFill/>
            <a:ln w="31750">
              <a:solidFill>
                <a:schemeClr val="tx1"/>
              </a:solidFill>
              <a:miter lim="800000"/>
              <a:headEnd/>
              <a:tailEnd type="triangle" w="med" len="med"/>
            </a:ln>
          </p:spPr>
        </p:cxnSp>
        <p:cxnSp>
          <p:nvCxnSpPr>
            <p:cNvPr id="12305" name="AutoShape 72"/>
            <p:cNvCxnSpPr>
              <a:cxnSpLocks noChangeShapeType="1"/>
              <a:stCxn id="45120" idx="2"/>
              <a:endCxn id="45119" idx="0"/>
            </p:cNvCxnSpPr>
            <p:nvPr/>
          </p:nvCxnSpPr>
          <p:spPr bwMode="auto">
            <a:xfrm rot="5400000">
              <a:off x="4368007" y="3302794"/>
              <a:ext cx="404812" cy="0"/>
            </a:xfrm>
            <a:prstGeom prst="straightConnector1">
              <a:avLst/>
            </a:prstGeom>
            <a:noFill/>
            <a:ln w="31750">
              <a:solidFill>
                <a:schemeClr val="tx1"/>
              </a:solidFill>
              <a:round/>
              <a:headEnd/>
              <a:tailEnd/>
            </a:ln>
          </p:spPr>
        </p:cxnSp>
        <p:cxnSp>
          <p:nvCxnSpPr>
            <p:cNvPr id="12306" name="AutoShape 73"/>
            <p:cNvCxnSpPr>
              <a:cxnSpLocks noChangeShapeType="1"/>
              <a:stCxn id="45119" idx="2"/>
              <a:endCxn id="45115" idx="0"/>
            </p:cNvCxnSpPr>
            <p:nvPr/>
          </p:nvCxnSpPr>
          <p:spPr bwMode="auto">
            <a:xfrm rot="5400000">
              <a:off x="3460751" y="3529012"/>
              <a:ext cx="381000" cy="1838325"/>
            </a:xfrm>
            <a:prstGeom prst="bentConnector3">
              <a:avLst>
                <a:gd name="adj1" fmla="val 47500"/>
              </a:avLst>
            </a:prstGeom>
            <a:noFill/>
            <a:ln w="31750">
              <a:solidFill>
                <a:schemeClr val="tx1"/>
              </a:solidFill>
              <a:miter lim="800000"/>
              <a:headEnd/>
              <a:tailEnd/>
            </a:ln>
          </p:spPr>
        </p:cxnSp>
        <p:cxnSp>
          <p:nvCxnSpPr>
            <p:cNvPr id="12307" name="AutoShape 74"/>
            <p:cNvCxnSpPr>
              <a:cxnSpLocks noChangeShapeType="1"/>
              <a:stCxn id="45119" idx="2"/>
              <a:endCxn id="45117" idx="0"/>
            </p:cNvCxnSpPr>
            <p:nvPr/>
          </p:nvCxnSpPr>
          <p:spPr bwMode="auto">
            <a:xfrm rot="16200000" flipH="1">
              <a:off x="5293519" y="3534569"/>
              <a:ext cx="381000" cy="1827212"/>
            </a:xfrm>
            <a:prstGeom prst="bentConnector3">
              <a:avLst>
                <a:gd name="adj1" fmla="val 47500"/>
              </a:avLst>
            </a:prstGeom>
            <a:noFill/>
            <a:ln w="31750">
              <a:solidFill>
                <a:schemeClr val="tx1"/>
              </a:solidFill>
              <a:miter lim="800000"/>
              <a:headEnd/>
              <a:tailEnd/>
            </a:ln>
          </p:spPr>
        </p:cxn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10"/>
          <p:cNvSpPr>
            <a:spLocks noGrp="1" noChangeArrowheads="1"/>
          </p:cNvSpPr>
          <p:nvPr>
            <p:ph idx="1"/>
          </p:nvPr>
        </p:nvSpPr>
        <p:spPr/>
        <p:txBody>
          <a:bodyPr/>
          <a:lstStyle/>
          <a:p>
            <a:pPr eaLnBrk="1" hangingPunct="1">
              <a:buFont typeface="Webdings" pitchFamily="18" charset="2"/>
              <a:buNone/>
            </a:pPr>
            <a:r>
              <a:rPr lang="en-US" altLang="zh-CN" b="1" dirty="0" smtClean="0">
                <a:ea typeface="宋体" charset="-122"/>
              </a:rPr>
              <a:t>In this course you will learn how to:</a:t>
            </a:r>
          </a:p>
          <a:p>
            <a:pPr eaLnBrk="1" hangingPunct="1"/>
            <a:r>
              <a:rPr lang="en-US" altLang="zh-CN" dirty="0" smtClean="0">
                <a:ea typeface="宋体" charset="-122"/>
              </a:rPr>
              <a:t>Identify key business considerations before setting up </a:t>
            </a:r>
            <a:r>
              <a:rPr lang="en-US" altLang="zh-CN" dirty="0" smtClean="0">
                <a:ea typeface="宋体" charset="-122"/>
              </a:rPr>
              <a:t>sales </a:t>
            </a:r>
            <a:r>
              <a:rPr lang="en-US" altLang="zh-CN" dirty="0" smtClean="0">
                <a:ea typeface="宋体" charset="-122"/>
              </a:rPr>
              <a:t>o</a:t>
            </a:r>
            <a:r>
              <a:rPr lang="en-US" altLang="zh-CN" dirty="0" smtClean="0">
                <a:ea typeface="宋体" charset="-122"/>
              </a:rPr>
              <a:t>rders</a:t>
            </a:r>
            <a:endParaRPr lang="en-US" altLang="zh-CN" dirty="0" smtClean="0">
              <a:ea typeface="宋体" charset="-122"/>
            </a:endParaRPr>
          </a:p>
          <a:p>
            <a:pPr eaLnBrk="1" hangingPunct="1"/>
            <a:r>
              <a:rPr lang="en-US" altLang="zh-CN" dirty="0" smtClean="0">
                <a:ea typeface="宋体" charset="-122"/>
              </a:rPr>
              <a:t>Set up </a:t>
            </a:r>
            <a:r>
              <a:rPr lang="en-US" altLang="zh-CN" dirty="0" smtClean="0">
                <a:ea typeface="宋体" charset="-122"/>
              </a:rPr>
              <a:t>sales </a:t>
            </a:r>
            <a:r>
              <a:rPr lang="en-US" altLang="zh-CN" dirty="0" smtClean="0">
                <a:ea typeface="宋体" charset="-122"/>
              </a:rPr>
              <a:t>o</a:t>
            </a:r>
            <a:r>
              <a:rPr lang="en-US" altLang="zh-CN" dirty="0" smtClean="0">
                <a:ea typeface="宋体" charset="-122"/>
              </a:rPr>
              <a:t>rders </a:t>
            </a:r>
            <a:r>
              <a:rPr lang="en-US" altLang="zh-CN" dirty="0" smtClean="0">
                <a:ea typeface="宋体" charset="-122"/>
              </a:rPr>
              <a:t>in QAD Enterprise Applications</a:t>
            </a:r>
          </a:p>
          <a:p>
            <a:pPr eaLnBrk="1" hangingPunct="1"/>
            <a:r>
              <a:rPr lang="en-US" altLang="zh-CN" dirty="0" smtClean="0">
                <a:ea typeface="宋体" charset="-122"/>
              </a:rPr>
              <a:t>Process </a:t>
            </a:r>
            <a:r>
              <a:rPr lang="en-US" altLang="zh-CN" dirty="0" smtClean="0">
                <a:ea typeface="宋体" charset="-122"/>
              </a:rPr>
              <a:t>basic sales orders</a:t>
            </a:r>
          </a:p>
          <a:p>
            <a:pPr eaLnBrk="1" hangingPunct="1"/>
            <a:r>
              <a:rPr lang="en-US" altLang="zh-CN" dirty="0" smtClean="0">
                <a:ea typeface="宋体" charset="-122"/>
              </a:rPr>
              <a:t>Understand optional sales order processing features</a:t>
            </a:r>
            <a:endParaRPr lang="en-US" altLang="zh-CN" dirty="0" smtClean="0">
              <a:ea typeface="宋体" charset="-122"/>
            </a:endParaRPr>
          </a:p>
          <a:p>
            <a:pPr eaLnBrk="1" hangingPunct="1"/>
            <a:r>
              <a:rPr lang="en-US" altLang="zh-CN" dirty="0" smtClean="0">
                <a:ea typeface="宋体" charset="-122"/>
              </a:rPr>
              <a:t>Set up and process </a:t>
            </a:r>
            <a:r>
              <a:rPr lang="en-US" altLang="zh-CN" dirty="0" smtClean="0">
                <a:ea typeface="宋体" charset="-122"/>
              </a:rPr>
              <a:t>sales </a:t>
            </a:r>
            <a:r>
              <a:rPr lang="en-US" altLang="zh-CN" dirty="0" smtClean="0">
                <a:ea typeface="宋体" charset="-122"/>
              </a:rPr>
              <a:t>q</a:t>
            </a:r>
            <a:r>
              <a:rPr lang="en-US" altLang="zh-CN" dirty="0" smtClean="0">
                <a:ea typeface="宋体" charset="-122"/>
              </a:rPr>
              <a:t>uotes </a:t>
            </a:r>
            <a:r>
              <a:rPr lang="en-US" altLang="zh-CN" dirty="0" smtClean="0">
                <a:ea typeface="宋体" charset="-122"/>
              </a:rPr>
              <a:t>in QAD Enterprise Applications</a:t>
            </a:r>
          </a:p>
          <a:p>
            <a:pPr eaLnBrk="1" hangingPunct="1"/>
            <a:r>
              <a:rPr lang="en-US" altLang="zh-CN" dirty="0" smtClean="0">
                <a:ea typeface="宋体" charset="-122"/>
              </a:rPr>
              <a:t>Set up and use </a:t>
            </a:r>
            <a:r>
              <a:rPr lang="en-US" altLang="zh-CN" dirty="0" smtClean="0">
                <a:ea typeface="宋体" charset="-122"/>
              </a:rPr>
              <a:t>s</a:t>
            </a:r>
            <a:r>
              <a:rPr lang="en-US" altLang="zh-CN" dirty="0" smtClean="0">
                <a:ea typeface="宋体" charset="-122"/>
              </a:rPr>
              <a:t>ales </a:t>
            </a:r>
            <a:r>
              <a:rPr lang="en-US" altLang="zh-CN" dirty="0" smtClean="0">
                <a:ea typeface="宋体" charset="-122"/>
              </a:rPr>
              <a:t>a</a:t>
            </a:r>
            <a:r>
              <a:rPr lang="en-US" altLang="zh-CN" dirty="0" smtClean="0">
                <a:ea typeface="宋体" charset="-122"/>
              </a:rPr>
              <a:t>nalysis</a:t>
            </a:r>
            <a:endParaRPr lang="en-US" altLang="zh-CN" dirty="0" smtClean="0">
              <a:ea typeface="宋体" charset="-122"/>
            </a:endParaRPr>
          </a:p>
        </p:txBody>
      </p:sp>
      <p:sp>
        <p:nvSpPr>
          <p:cNvPr id="13315" name="Rectangle 2"/>
          <p:cNvSpPr>
            <a:spLocks noGrp="1" noChangeArrowheads="1"/>
          </p:cNvSpPr>
          <p:nvPr>
            <p:ph type="title"/>
          </p:nvPr>
        </p:nvSpPr>
        <p:spPr/>
        <p:txBody>
          <a:bodyPr/>
          <a:lstStyle/>
          <a:p>
            <a:pPr eaLnBrk="1" hangingPunct="1"/>
            <a:r>
              <a:rPr lang="en-US" altLang="zh-CN" smtClean="0">
                <a:ea typeface="宋体" charset="-122"/>
              </a:rPr>
              <a:t>Course Objectives</a:t>
            </a:r>
          </a:p>
        </p:txBody>
      </p:sp>
      <p:sp>
        <p:nvSpPr>
          <p:cNvPr id="13314" name="Footer Placeholder 3"/>
          <p:cNvSpPr>
            <a:spLocks noGrp="1"/>
          </p:cNvSpPr>
          <p:nvPr>
            <p:ph type="ftr" sz="quarter" idx="10"/>
          </p:nvPr>
        </p:nvSpPr>
        <p:spPr>
          <a:noFill/>
        </p:spPr>
        <p:txBody>
          <a:bodyPr/>
          <a:lstStyle/>
          <a:p>
            <a:pPr defTabSz="865188"/>
            <a:r>
              <a:rPr lang="en-US" altLang="zh-CN"/>
              <a:t>SO-IN-090</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pPr eaLnBrk="1" hangingPunct="1"/>
            <a:r>
              <a:rPr lang="en-US" altLang="zh-CN" smtClean="0">
                <a:ea typeface="宋体" charset="-122"/>
              </a:rPr>
              <a:t>Related Courses</a:t>
            </a:r>
          </a:p>
        </p:txBody>
      </p:sp>
      <p:sp>
        <p:nvSpPr>
          <p:cNvPr id="14338" name="Footer Placeholder 2"/>
          <p:cNvSpPr>
            <a:spLocks noGrp="1"/>
          </p:cNvSpPr>
          <p:nvPr>
            <p:ph type="ftr" sz="quarter" idx="10"/>
          </p:nvPr>
        </p:nvSpPr>
        <p:spPr>
          <a:noFill/>
        </p:spPr>
        <p:txBody>
          <a:bodyPr/>
          <a:lstStyle/>
          <a:p>
            <a:pPr defTabSz="865188"/>
            <a:r>
              <a:rPr lang="en-US" altLang="zh-CN"/>
              <a:t>SO-IN-100</a:t>
            </a:r>
          </a:p>
        </p:txBody>
      </p:sp>
      <p:sp>
        <p:nvSpPr>
          <p:cNvPr id="30798" name="Rectangle 78" descr="Small grid"/>
          <p:cNvSpPr>
            <a:spLocks noChangeArrowheads="1"/>
          </p:cNvSpPr>
          <p:nvPr/>
        </p:nvSpPr>
        <p:spPr bwMode="auto">
          <a:xfrm>
            <a:off x="371475" y="5106988"/>
            <a:ext cx="477838" cy="242887"/>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tx1">
                <a:lumMod val="25000"/>
                <a:lumOff val="75000"/>
              </a:schemeClr>
            </a:outerShdw>
          </a:effectLst>
        </p:spPr>
        <p:txBody>
          <a:bodyPr wrap="none" lIns="95250" tIns="47625" rIns="95250" bIns="47625" anchor="ctr"/>
          <a:lstStyle/>
          <a:p>
            <a:pPr defTabSz="977900" eaLnBrk="0" hangingPunct="0"/>
            <a:endParaRPr lang="zh-CN" altLang="zh-CN" sz="1600" b="1">
              <a:latin typeface="+mj-lt"/>
              <a:ea typeface="宋体" charset="-122"/>
            </a:endParaRPr>
          </a:p>
        </p:txBody>
      </p:sp>
      <p:sp>
        <p:nvSpPr>
          <p:cNvPr id="14341" name="Rectangle 79"/>
          <p:cNvSpPr>
            <a:spLocks noChangeArrowheads="1"/>
          </p:cNvSpPr>
          <p:nvPr/>
        </p:nvSpPr>
        <p:spPr bwMode="auto">
          <a:xfrm>
            <a:off x="922337" y="5074235"/>
            <a:ext cx="2401887" cy="338554"/>
          </a:xfrm>
          <a:prstGeom prst="rect">
            <a:avLst/>
          </a:prstGeom>
          <a:noFill/>
          <a:ln w="38100">
            <a:noFill/>
            <a:miter lim="800000"/>
            <a:headEnd/>
            <a:tailEnd/>
          </a:ln>
        </p:spPr>
        <p:txBody>
          <a:bodyPr wrap="square" anchor="ctr">
            <a:spAutoFit/>
          </a:bodyPr>
          <a:lstStyle/>
          <a:p>
            <a:pPr algn="l" eaLnBrk="0" hangingPunct="0"/>
            <a:r>
              <a:rPr lang="en-US" altLang="zh-CN" sz="1600" b="1" dirty="0">
                <a:solidFill>
                  <a:schemeClr val="hlink"/>
                </a:solidFill>
                <a:latin typeface="+mj-lt"/>
                <a:ea typeface="宋体" charset="-122"/>
              </a:rPr>
              <a:t>= </a:t>
            </a:r>
            <a:r>
              <a:rPr lang="en-US" altLang="zh-CN" sz="1600" b="1" dirty="0" smtClean="0">
                <a:solidFill>
                  <a:schemeClr val="hlink"/>
                </a:solidFill>
                <a:latin typeface="+mj-lt"/>
                <a:ea typeface="宋体" charset="-122"/>
              </a:rPr>
              <a:t>Prerequisite </a:t>
            </a:r>
            <a:r>
              <a:rPr lang="en-US" altLang="zh-CN" sz="1600" b="1" dirty="0">
                <a:solidFill>
                  <a:schemeClr val="hlink"/>
                </a:solidFill>
                <a:latin typeface="+mj-lt"/>
                <a:ea typeface="宋体" charset="-122"/>
              </a:rPr>
              <a:t>Courses</a:t>
            </a:r>
            <a:endParaRPr lang="en-US" altLang="zh-CN" sz="3400" b="1" dirty="0">
              <a:solidFill>
                <a:schemeClr val="hlink"/>
              </a:solidFill>
              <a:latin typeface="+mj-lt"/>
              <a:ea typeface="宋体" charset="-122"/>
            </a:endParaRPr>
          </a:p>
        </p:txBody>
      </p:sp>
      <p:sp>
        <p:nvSpPr>
          <p:cNvPr id="30800" name="Rectangle 80"/>
          <p:cNvSpPr>
            <a:spLocks noChangeArrowheads="1"/>
          </p:cNvSpPr>
          <p:nvPr/>
        </p:nvSpPr>
        <p:spPr bwMode="auto">
          <a:xfrm>
            <a:off x="3187700" y="2790825"/>
            <a:ext cx="2744788" cy="914400"/>
          </a:xfrm>
          <a:prstGeom prst="rect">
            <a:avLst/>
          </a:prstGeom>
          <a:solidFill>
            <a:srgbClr val="EDD1C5"/>
          </a:solidFill>
          <a:ln w="12700" algn="ctr">
            <a:solidFill>
              <a:schemeClr val="tx1"/>
            </a:solidFill>
            <a:miter lim="800000"/>
            <a:headEnd/>
            <a:tailEnd/>
          </a:ln>
          <a:effectLst>
            <a:outerShdw dist="107763" dir="2700000" algn="ctr" rotWithShape="0">
              <a:schemeClr val="tx1">
                <a:lumMod val="25000"/>
                <a:lumOff val="75000"/>
                <a:alpha val="50000"/>
              </a:schemeClr>
            </a:outerShdw>
          </a:effectLst>
        </p:spPr>
        <p:txBody>
          <a:bodyPr lIns="95250" tIns="47625" rIns="95250" bIns="47625" anchor="ctr"/>
          <a:lstStyle/>
          <a:p>
            <a:pPr defTabSz="977900" eaLnBrk="0" hangingPunct="0">
              <a:defRPr/>
            </a:pPr>
            <a:r>
              <a:rPr lang="en-US" sz="1800" b="1">
                <a:latin typeface="+mj-lt"/>
              </a:rPr>
              <a:t>Sales Orders</a:t>
            </a:r>
          </a:p>
        </p:txBody>
      </p:sp>
      <p:sp>
        <p:nvSpPr>
          <p:cNvPr id="30801" name="Rectangle 81"/>
          <p:cNvSpPr>
            <a:spLocks noChangeArrowheads="1"/>
          </p:cNvSpPr>
          <p:nvPr/>
        </p:nvSpPr>
        <p:spPr bwMode="auto">
          <a:xfrm>
            <a:off x="6619875" y="2398713"/>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tx1">
                <a:lumMod val="25000"/>
                <a:lumOff val="75000"/>
              </a:schemeClr>
            </a:outerShdw>
          </a:effectLst>
        </p:spPr>
        <p:txBody>
          <a:bodyPr lIns="95250" tIns="47625" rIns="95250" bIns="47625" anchor="ctr"/>
          <a:lstStyle/>
          <a:p>
            <a:pPr defTabSz="977900" eaLnBrk="0" hangingPunct="0">
              <a:defRPr/>
            </a:pPr>
            <a:r>
              <a:rPr lang="en-US" sz="1600" b="1">
                <a:latin typeface="+mj-lt"/>
              </a:rPr>
              <a:t>Best Pricing</a:t>
            </a:r>
          </a:p>
        </p:txBody>
      </p:sp>
      <p:sp>
        <p:nvSpPr>
          <p:cNvPr id="30802" name="Rectangle 82"/>
          <p:cNvSpPr>
            <a:spLocks noChangeArrowheads="1"/>
          </p:cNvSpPr>
          <p:nvPr/>
        </p:nvSpPr>
        <p:spPr bwMode="auto">
          <a:xfrm>
            <a:off x="6619875" y="1506538"/>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tx1">
                <a:lumMod val="25000"/>
                <a:lumOff val="75000"/>
              </a:schemeClr>
            </a:outerShdw>
          </a:effectLst>
        </p:spPr>
        <p:txBody>
          <a:bodyPr lIns="95250" tIns="47625" rIns="95250" bIns="47625" anchor="ctr"/>
          <a:lstStyle/>
          <a:p>
            <a:pPr defTabSz="977900" eaLnBrk="0" hangingPunct="0">
              <a:defRPr/>
            </a:pPr>
            <a:r>
              <a:rPr lang="en-US" sz="1600" b="1">
                <a:latin typeface="+mj-lt"/>
              </a:rPr>
              <a:t>Configured Products</a:t>
            </a:r>
          </a:p>
        </p:txBody>
      </p:sp>
      <p:sp>
        <p:nvSpPr>
          <p:cNvPr id="30803" name="Rectangle 83"/>
          <p:cNvSpPr>
            <a:spLocks noChangeArrowheads="1"/>
          </p:cNvSpPr>
          <p:nvPr/>
        </p:nvSpPr>
        <p:spPr bwMode="auto">
          <a:xfrm>
            <a:off x="6619875" y="609600"/>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bg2">
                <a:lumMod val="75000"/>
              </a:schemeClr>
            </a:outerShdw>
          </a:effectLst>
        </p:spPr>
        <p:txBody>
          <a:bodyPr lIns="95250" tIns="47625" rIns="95250" bIns="47625" anchor="ctr"/>
          <a:lstStyle/>
          <a:p>
            <a:pPr defTabSz="977900" eaLnBrk="0" hangingPunct="0">
              <a:defRPr/>
            </a:pPr>
            <a:r>
              <a:rPr lang="en-US" sz="1600" b="1" dirty="0">
                <a:latin typeface="+mj-lt"/>
              </a:rPr>
              <a:t>Allocations </a:t>
            </a:r>
            <a:r>
              <a:rPr lang="en-US" sz="1600" b="1" dirty="0" smtClean="0">
                <a:latin typeface="+mj-lt"/>
              </a:rPr>
              <a:t>and </a:t>
            </a:r>
            <a:r>
              <a:rPr lang="en-US" sz="1600" b="1" dirty="0">
                <a:latin typeface="+mj-lt"/>
              </a:rPr>
              <a:t>Shipping</a:t>
            </a:r>
          </a:p>
        </p:txBody>
      </p:sp>
      <p:sp>
        <p:nvSpPr>
          <p:cNvPr id="30804" name="Rectangle 84"/>
          <p:cNvSpPr>
            <a:spLocks noChangeArrowheads="1"/>
          </p:cNvSpPr>
          <p:nvPr/>
        </p:nvSpPr>
        <p:spPr bwMode="auto">
          <a:xfrm>
            <a:off x="6619875" y="3290888"/>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tx1">
                <a:lumMod val="25000"/>
                <a:lumOff val="75000"/>
              </a:schemeClr>
            </a:outerShdw>
          </a:effectLst>
        </p:spPr>
        <p:txBody>
          <a:bodyPr lIns="95250" tIns="47625" rIns="95250" bIns="47625" anchor="ctr"/>
          <a:lstStyle/>
          <a:p>
            <a:pPr defTabSz="977900">
              <a:defRPr/>
            </a:pPr>
            <a:r>
              <a:rPr lang="en-US" sz="1600" b="1">
                <a:latin typeface="+mj-lt"/>
              </a:rPr>
              <a:t>Customer Schedules</a:t>
            </a:r>
          </a:p>
        </p:txBody>
      </p:sp>
      <p:cxnSp>
        <p:nvCxnSpPr>
          <p:cNvPr id="14347" name="AutoShape 85"/>
          <p:cNvCxnSpPr>
            <a:cxnSpLocks noChangeShapeType="1"/>
            <a:stCxn id="30800" idx="3"/>
            <a:endCxn id="30803" idx="1"/>
          </p:cNvCxnSpPr>
          <p:nvPr/>
        </p:nvCxnSpPr>
        <p:spPr bwMode="auto">
          <a:xfrm flipV="1">
            <a:off x="5932488" y="990600"/>
            <a:ext cx="687387" cy="2257425"/>
          </a:xfrm>
          <a:prstGeom prst="bentConnector3">
            <a:avLst>
              <a:gd name="adj1" fmla="val 49884"/>
            </a:avLst>
          </a:prstGeom>
          <a:noFill/>
          <a:ln w="38100">
            <a:solidFill>
              <a:schemeClr val="tx1"/>
            </a:solidFill>
            <a:miter lim="800000"/>
            <a:headEnd/>
            <a:tailEnd type="triangle" w="med" len="med"/>
          </a:ln>
        </p:spPr>
      </p:cxnSp>
      <p:cxnSp>
        <p:nvCxnSpPr>
          <p:cNvPr id="14348" name="AutoShape 86"/>
          <p:cNvCxnSpPr>
            <a:cxnSpLocks noChangeShapeType="1"/>
            <a:stCxn id="30800" idx="3"/>
            <a:endCxn id="30802" idx="1"/>
          </p:cNvCxnSpPr>
          <p:nvPr/>
        </p:nvCxnSpPr>
        <p:spPr bwMode="auto">
          <a:xfrm flipV="1">
            <a:off x="5932488" y="1887538"/>
            <a:ext cx="687387" cy="1360487"/>
          </a:xfrm>
          <a:prstGeom prst="bentConnector3">
            <a:avLst>
              <a:gd name="adj1" fmla="val 49884"/>
            </a:avLst>
          </a:prstGeom>
          <a:noFill/>
          <a:ln w="38100">
            <a:solidFill>
              <a:schemeClr val="tx1"/>
            </a:solidFill>
            <a:miter lim="800000"/>
            <a:headEnd/>
            <a:tailEnd type="triangle" w="med" len="med"/>
          </a:ln>
        </p:spPr>
      </p:cxnSp>
      <p:cxnSp>
        <p:nvCxnSpPr>
          <p:cNvPr id="14349" name="AutoShape 87"/>
          <p:cNvCxnSpPr>
            <a:cxnSpLocks noChangeShapeType="1"/>
            <a:stCxn id="30800" idx="3"/>
            <a:endCxn id="30801" idx="1"/>
          </p:cNvCxnSpPr>
          <p:nvPr/>
        </p:nvCxnSpPr>
        <p:spPr bwMode="auto">
          <a:xfrm flipV="1">
            <a:off x="5932488" y="2779713"/>
            <a:ext cx="687387" cy="468312"/>
          </a:xfrm>
          <a:prstGeom prst="bentConnector3">
            <a:avLst>
              <a:gd name="adj1" fmla="val 49884"/>
            </a:avLst>
          </a:prstGeom>
          <a:noFill/>
          <a:ln w="38100">
            <a:solidFill>
              <a:schemeClr val="tx1"/>
            </a:solidFill>
            <a:miter lim="800000"/>
            <a:headEnd/>
            <a:tailEnd type="triangle" w="med" len="med"/>
          </a:ln>
        </p:spPr>
      </p:cxnSp>
      <p:cxnSp>
        <p:nvCxnSpPr>
          <p:cNvPr id="14350" name="AutoShape 88"/>
          <p:cNvCxnSpPr>
            <a:cxnSpLocks noChangeShapeType="1"/>
            <a:stCxn id="30800" idx="3"/>
            <a:endCxn id="30804" idx="1"/>
          </p:cNvCxnSpPr>
          <p:nvPr/>
        </p:nvCxnSpPr>
        <p:spPr bwMode="auto">
          <a:xfrm>
            <a:off x="5932488" y="3248025"/>
            <a:ext cx="687387" cy="423863"/>
          </a:xfrm>
          <a:prstGeom prst="bentConnector3">
            <a:avLst>
              <a:gd name="adj1" fmla="val 49884"/>
            </a:avLst>
          </a:prstGeom>
          <a:noFill/>
          <a:ln w="38100">
            <a:solidFill>
              <a:schemeClr val="tx1"/>
            </a:solidFill>
            <a:miter lim="800000"/>
            <a:headEnd/>
            <a:tailEnd type="triangle" w="med" len="med"/>
          </a:ln>
        </p:spPr>
      </p:cxnSp>
      <p:sp>
        <p:nvSpPr>
          <p:cNvPr id="30809" name="Rectangle 89" descr="Small grid"/>
          <p:cNvSpPr>
            <a:spLocks noChangeArrowheads="1"/>
          </p:cNvSpPr>
          <p:nvPr/>
        </p:nvSpPr>
        <p:spPr bwMode="auto">
          <a:xfrm>
            <a:off x="444500" y="2867025"/>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tx1">
                <a:lumMod val="25000"/>
                <a:lumOff val="75000"/>
              </a:schemeClr>
            </a:outerShdw>
          </a:effectLst>
        </p:spPr>
        <p:txBody>
          <a:bodyPr lIns="95250" tIns="47625" rIns="95250" bIns="47625" anchor="ctr"/>
          <a:lstStyle/>
          <a:p>
            <a:pPr defTabSz="977900" eaLnBrk="0" hangingPunct="0">
              <a:defRPr/>
            </a:pPr>
            <a:r>
              <a:rPr lang="en-US" sz="1600" b="1">
                <a:latin typeface="+mj-lt"/>
              </a:rPr>
              <a:t>Initial QAD Enterprise Applications Setup</a:t>
            </a:r>
          </a:p>
        </p:txBody>
      </p:sp>
      <p:cxnSp>
        <p:nvCxnSpPr>
          <p:cNvPr id="14352" name="AutoShape 90"/>
          <p:cNvCxnSpPr>
            <a:cxnSpLocks noChangeShapeType="1"/>
            <a:stCxn id="30809" idx="3"/>
            <a:endCxn id="30800" idx="1"/>
          </p:cNvCxnSpPr>
          <p:nvPr/>
        </p:nvCxnSpPr>
        <p:spPr bwMode="auto">
          <a:xfrm>
            <a:off x="2501900" y="3248025"/>
            <a:ext cx="685800" cy="0"/>
          </a:xfrm>
          <a:prstGeom prst="straightConnector1">
            <a:avLst/>
          </a:prstGeom>
          <a:noFill/>
          <a:ln w="38100">
            <a:solidFill>
              <a:schemeClr val="tx1"/>
            </a:solidFill>
            <a:round/>
            <a:headEnd/>
            <a:tailEnd type="triangle" w="med" len="med"/>
          </a:ln>
        </p:spPr>
      </p:cxnSp>
      <p:sp>
        <p:nvSpPr>
          <p:cNvPr id="30811" name="Rectangle 91"/>
          <p:cNvSpPr>
            <a:spLocks noChangeArrowheads="1"/>
          </p:cNvSpPr>
          <p:nvPr/>
        </p:nvSpPr>
        <p:spPr bwMode="auto">
          <a:xfrm>
            <a:off x="6619875" y="4184650"/>
            <a:ext cx="2057400" cy="762000"/>
          </a:xfrm>
          <a:prstGeom prst="rect">
            <a:avLst/>
          </a:prstGeom>
          <a:solidFill>
            <a:srgbClr val="FAF6EB"/>
          </a:solidFill>
          <a:ln w="12700" algn="ctr">
            <a:solidFill>
              <a:schemeClr val="tx1"/>
            </a:solidFill>
            <a:miter lim="800000"/>
            <a:headEnd/>
            <a:tailEnd/>
          </a:ln>
          <a:effectLst>
            <a:outerShdw dist="53882" dir="2700000" algn="ctr" rotWithShape="0">
              <a:schemeClr val="tx1">
                <a:lumMod val="25000"/>
                <a:lumOff val="75000"/>
              </a:schemeClr>
            </a:outerShdw>
          </a:effectLst>
        </p:spPr>
        <p:txBody>
          <a:bodyPr lIns="95250" tIns="47625" rIns="95250" bIns="47625" anchor="ctr"/>
          <a:lstStyle/>
          <a:p>
            <a:pPr defTabSz="977900">
              <a:defRPr/>
            </a:pPr>
            <a:r>
              <a:rPr lang="en-US" sz="1600" b="1">
                <a:latin typeface="+mj-lt"/>
              </a:rPr>
              <a:t>EMT</a:t>
            </a:r>
          </a:p>
        </p:txBody>
      </p:sp>
      <p:cxnSp>
        <p:nvCxnSpPr>
          <p:cNvPr id="14356" name="AutoShape 94"/>
          <p:cNvCxnSpPr>
            <a:cxnSpLocks noChangeShapeType="1"/>
            <a:stCxn id="30800" idx="3"/>
            <a:endCxn id="30811" idx="1"/>
          </p:cNvCxnSpPr>
          <p:nvPr/>
        </p:nvCxnSpPr>
        <p:spPr bwMode="auto">
          <a:xfrm>
            <a:off x="5932488" y="3248025"/>
            <a:ext cx="687387" cy="1317625"/>
          </a:xfrm>
          <a:prstGeom prst="bentConnector3">
            <a:avLst>
              <a:gd name="adj1" fmla="val 49884"/>
            </a:avLst>
          </a:prstGeom>
          <a:noFill/>
          <a:ln w="38100">
            <a:solidFill>
              <a:schemeClr val="tx1"/>
            </a:solidFill>
            <a:miter lim="800000"/>
            <a:headEnd/>
            <a:tailEnd type="triangle" w="med" len="med"/>
          </a:ln>
        </p:spPr>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30"/>
          <p:cNvSpPr>
            <a:spLocks noGrp="1" noChangeArrowheads="1"/>
          </p:cNvSpPr>
          <p:nvPr>
            <p:ph idx="1"/>
          </p:nvPr>
        </p:nvSpPr>
        <p:spPr/>
        <p:txBody>
          <a:bodyPr/>
          <a:lstStyle/>
          <a:p>
            <a:pPr eaLnBrk="1" hangingPunct="1">
              <a:buSzPct val="125000"/>
              <a:buFont typeface="Wingdings" pitchFamily="2" charset="2"/>
              <a:buChar char="ü"/>
            </a:pPr>
            <a:r>
              <a:rPr lang="en-US" altLang="zh-CN" b="1" dirty="0" smtClean="0">
                <a:ea typeface="宋体" charset="-122"/>
              </a:rPr>
              <a:t>Introduction to Sales Orders</a:t>
            </a:r>
          </a:p>
          <a:p>
            <a:pPr eaLnBrk="1" hangingPunct="1"/>
            <a:r>
              <a:rPr lang="en-US" altLang="zh-CN" dirty="0" smtClean="0">
                <a:ea typeface="宋体" charset="-122"/>
              </a:rPr>
              <a:t>Business Considerations</a:t>
            </a:r>
          </a:p>
          <a:p>
            <a:pPr eaLnBrk="1" hangingPunct="1"/>
            <a:r>
              <a:rPr lang="en-US" altLang="zh-CN" dirty="0" smtClean="0">
                <a:ea typeface="宋体" charset="-122"/>
              </a:rPr>
              <a:t>Set Up Sales Orders</a:t>
            </a:r>
          </a:p>
          <a:p>
            <a:pPr eaLnBrk="1" hangingPunct="1"/>
            <a:r>
              <a:rPr lang="en-US" altLang="zh-CN" dirty="0" smtClean="0">
                <a:ea typeface="宋体" charset="-122"/>
              </a:rPr>
              <a:t>Process Basic Sales Orders</a:t>
            </a:r>
          </a:p>
          <a:p>
            <a:pPr eaLnBrk="1" hangingPunct="1"/>
            <a:r>
              <a:rPr lang="en-US" altLang="zh-CN" dirty="0" smtClean="0">
                <a:ea typeface="宋体" charset="-122"/>
              </a:rPr>
              <a:t>Process Optional Sales Order Features</a:t>
            </a:r>
          </a:p>
          <a:p>
            <a:pPr eaLnBrk="1" hangingPunct="1"/>
            <a:r>
              <a:rPr lang="en-US" altLang="zh-CN" dirty="0" smtClean="0">
                <a:ea typeface="宋体" charset="-122"/>
              </a:rPr>
              <a:t>Set Up and Process Sales Quotes</a:t>
            </a:r>
          </a:p>
          <a:p>
            <a:pPr eaLnBrk="1" hangingPunct="1"/>
            <a:r>
              <a:rPr lang="en-US" altLang="zh-CN" dirty="0" smtClean="0">
                <a:ea typeface="宋体" charset="-122"/>
              </a:rPr>
              <a:t>Set Up and Use Sales Analysis</a:t>
            </a:r>
          </a:p>
        </p:txBody>
      </p:sp>
      <p:sp>
        <p:nvSpPr>
          <p:cNvPr id="15363" name="Rectangle 2"/>
          <p:cNvSpPr>
            <a:spLocks noGrp="1" noChangeArrowheads="1"/>
          </p:cNvSpPr>
          <p:nvPr>
            <p:ph type="title"/>
          </p:nvPr>
        </p:nvSpPr>
        <p:spPr/>
        <p:txBody>
          <a:bodyPr/>
          <a:lstStyle/>
          <a:p>
            <a:pPr eaLnBrk="1" hangingPunct="1"/>
            <a:r>
              <a:rPr lang="en-US" altLang="zh-CN" smtClean="0">
                <a:ea typeface="宋体" charset="-122"/>
              </a:rPr>
              <a:t>Summary</a:t>
            </a:r>
          </a:p>
        </p:txBody>
      </p:sp>
      <p:sp>
        <p:nvSpPr>
          <p:cNvPr id="15362" name="Footer Placeholder 3"/>
          <p:cNvSpPr>
            <a:spLocks noGrp="1"/>
          </p:cNvSpPr>
          <p:nvPr>
            <p:ph type="ftr" sz="quarter" idx="10"/>
          </p:nvPr>
        </p:nvSpPr>
        <p:spPr>
          <a:noFill/>
        </p:spPr>
        <p:txBody>
          <a:bodyPr/>
          <a:lstStyle/>
          <a:p>
            <a:pPr defTabSz="865188"/>
            <a:r>
              <a:rPr lang="en-US" altLang="zh-CN"/>
              <a:t>SO-IN-110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8"/>
          <p:cNvSpPr>
            <a:spLocks noChangeArrowheads="1"/>
          </p:cNvSpPr>
          <p:nvPr/>
        </p:nvSpPr>
        <p:spPr bwMode="auto">
          <a:xfrm>
            <a:off x="215900" y="341313"/>
            <a:ext cx="8694738" cy="5991225"/>
          </a:xfrm>
          <a:prstGeom prst="rect">
            <a:avLst/>
          </a:prstGeom>
          <a:noFill/>
          <a:ln w="9525">
            <a:noFill/>
            <a:miter lim="800000"/>
            <a:headEnd/>
            <a:tailEnd/>
          </a:ln>
        </p:spPr>
        <p:txBody>
          <a:bodyPr tIns="0" bIns="0"/>
          <a:lstStyle/>
          <a:p>
            <a:pPr algn="l">
              <a:lnSpc>
                <a:spcPct val="90000"/>
              </a:lnSpc>
              <a:spcBef>
                <a:spcPct val="30000"/>
              </a:spcBef>
              <a:buClr>
                <a:srgbClr val="890C4C"/>
              </a:buClr>
              <a:buFont typeface="Webdings" pitchFamily="18" charset="2"/>
              <a:buNone/>
            </a:pPr>
            <a:r>
              <a:rPr lang="en-US" altLang="zh-CN" sz="1600" dirty="0">
                <a:latin typeface="+mj-lt"/>
                <a:ea typeface="宋体" charset="-122"/>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algn="l">
              <a:lnSpc>
                <a:spcPct val="90000"/>
              </a:lnSpc>
              <a:spcBef>
                <a:spcPct val="30000"/>
              </a:spcBef>
              <a:buClr>
                <a:srgbClr val="890C4C"/>
              </a:buClr>
              <a:buFont typeface="Webdings" pitchFamily="18" charset="2"/>
              <a:buNone/>
            </a:pPr>
            <a:r>
              <a:rPr lang="en-US" altLang="zh-CN" sz="1600" dirty="0">
                <a:latin typeface="+mj-lt"/>
                <a:ea typeface="宋体" charset="-122"/>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algn="l">
              <a:lnSpc>
                <a:spcPct val="90000"/>
              </a:lnSpc>
              <a:spcBef>
                <a:spcPct val="30000"/>
              </a:spcBef>
              <a:buClr>
                <a:srgbClr val="890C4C"/>
              </a:buClr>
              <a:buFont typeface="Webdings" pitchFamily="18" charset="2"/>
              <a:buNone/>
            </a:pPr>
            <a:r>
              <a:rPr lang="en-US" altLang="zh-CN" sz="1600" dirty="0">
                <a:latin typeface="+mj-lt"/>
                <a:ea typeface="宋体" charset="-122"/>
              </a:rPr>
              <a:t>QAD and MFG/PRO are registered trademarks of QAD Inc. The QAD logo is a trademark of QAD Inc.</a:t>
            </a:r>
          </a:p>
          <a:p>
            <a:pPr algn="l">
              <a:lnSpc>
                <a:spcPct val="90000"/>
              </a:lnSpc>
              <a:spcBef>
                <a:spcPct val="30000"/>
              </a:spcBef>
              <a:buClr>
                <a:srgbClr val="890C4C"/>
              </a:buClr>
              <a:buFont typeface="Webdings" pitchFamily="18" charset="2"/>
              <a:buNone/>
            </a:pPr>
            <a:r>
              <a:rPr lang="en-US" altLang="zh-CN" sz="1600" dirty="0">
                <a:latin typeface="+mj-lt"/>
                <a:ea typeface="宋体" charset="-122"/>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algn="l">
              <a:lnSpc>
                <a:spcPct val="90000"/>
              </a:lnSpc>
              <a:spcBef>
                <a:spcPct val="30000"/>
              </a:spcBef>
              <a:buClr>
                <a:srgbClr val="890C4C"/>
              </a:buClr>
              <a:buFont typeface="Webdings" pitchFamily="18" charset="2"/>
              <a:buNone/>
            </a:pPr>
            <a:r>
              <a:rPr lang="en-US" altLang="zh-CN" sz="1600" dirty="0">
                <a:latin typeface="+mj-lt"/>
                <a:ea typeface="宋体" charset="-122"/>
              </a:rPr>
              <a:t>Copyright © </a:t>
            </a:r>
            <a:r>
              <a:rPr lang="en-US" altLang="zh-CN" sz="1600" dirty="0" smtClean="0">
                <a:latin typeface="+mj-lt"/>
                <a:ea typeface="宋体" charset="-122"/>
              </a:rPr>
              <a:t>2011 </a:t>
            </a:r>
            <a:r>
              <a:rPr lang="en-US" altLang="zh-CN" sz="1600" dirty="0">
                <a:latin typeface="+mj-lt"/>
                <a:ea typeface="宋体" charset="-122"/>
              </a:rPr>
              <a:t>by QAD Inc.</a:t>
            </a:r>
          </a:p>
          <a:p>
            <a:pPr algn="l">
              <a:lnSpc>
                <a:spcPct val="90000"/>
              </a:lnSpc>
              <a:spcBef>
                <a:spcPct val="30000"/>
              </a:spcBef>
              <a:buClr>
                <a:srgbClr val="890C4C"/>
              </a:buClr>
              <a:buFont typeface="Webdings" pitchFamily="18" charset="2"/>
              <a:buNone/>
            </a:pPr>
            <a:endParaRPr lang="en-US" altLang="zh-CN" sz="1600" b="1" dirty="0">
              <a:latin typeface="+mj-lt"/>
              <a:ea typeface="宋体" charset="-122"/>
            </a:endParaRPr>
          </a:p>
          <a:p>
            <a:pPr algn="l">
              <a:lnSpc>
                <a:spcPct val="90000"/>
              </a:lnSpc>
              <a:spcBef>
                <a:spcPct val="30000"/>
              </a:spcBef>
              <a:buClr>
                <a:srgbClr val="890C4C"/>
              </a:buClr>
              <a:buFont typeface="Webdings" pitchFamily="18" charset="2"/>
              <a:buNone/>
            </a:pPr>
            <a:r>
              <a:rPr lang="en-US" altLang="zh-CN" sz="1600" b="1" dirty="0">
                <a:latin typeface="+mj-lt"/>
                <a:ea typeface="宋体" charset="-122"/>
              </a:rPr>
              <a:t>QAD Inc.</a:t>
            </a:r>
            <a:br>
              <a:rPr lang="en-US" altLang="zh-CN" sz="1600" b="1" dirty="0">
                <a:latin typeface="+mj-lt"/>
                <a:ea typeface="宋体" charset="-122"/>
              </a:rPr>
            </a:br>
            <a:r>
              <a:rPr lang="en-US" altLang="zh-CN" sz="1600" dirty="0">
                <a:latin typeface="+mj-lt"/>
                <a:ea typeface="宋体" charset="-122"/>
              </a:rPr>
              <a:t>100 Innovation Place</a:t>
            </a:r>
            <a:br>
              <a:rPr lang="en-US" altLang="zh-CN" sz="1600" dirty="0">
                <a:latin typeface="+mj-lt"/>
                <a:ea typeface="宋体" charset="-122"/>
              </a:rPr>
            </a:br>
            <a:r>
              <a:rPr lang="en-US" altLang="zh-CN" sz="1600" dirty="0">
                <a:latin typeface="+mj-lt"/>
                <a:ea typeface="宋体" charset="-122"/>
              </a:rPr>
              <a:t>Santa Barbara, California 93108</a:t>
            </a:r>
            <a:br>
              <a:rPr lang="en-US" altLang="zh-CN" sz="1600" dirty="0">
                <a:latin typeface="+mj-lt"/>
                <a:ea typeface="宋体" charset="-122"/>
              </a:rPr>
            </a:br>
            <a:r>
              <a:rPr lang="en-US" altLang="zh-CN" sz="1600" dirty="0">
                <a:latin typeface="+mj-lt"/>
                <a:ea typeface="宋体" charset="-122"/>
              </a:rPr>
              <a:t>Phone (805) 684-6614</a:t>
            </a:r>
            <a:br>
              <a:rPr lang="en-US" altLang="zh-CN" sz="1600" dirty="0">
                <a:latin typeface="+mj-lt"/>
                <a:ea typeface="宋体" charset="-122"/>
              </a:rPr>
            </a:br>
            <a:r>
              <a:rPr lang="en-US" altLang="zh-CN" sz="1600" dirty="0">
                <a:latin typeface="+mj-lt"/>
                <a:ea typeface="宋体" charset="-122"/>
              </a:rPr>
              <a:t>Fax (805) 684-1890</a:t>
            </a:r>
            <a:br>
              <a:rPr lang="en-US" altLang="zh-CN" sz="1600" dirty="0">
                <a:latin typeface="+mj-lt"/>
                <a:ea typeface="宋体" charset="-122"/>
              </a:rPr>
            </a:br>
            <a:r>
              <a:rPr lang="en-US" altLang="zh-CN" sz="1600" dirty="0">
                <a:latin typeface="+mj-lt"/>
                <a:ea typeface="宋体" charset="-122"/>
              </a:rPr>
              <a:t>http://www.qad.com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4" name="Rectangle 158"/>
          <p:cNvSpPr>
            <a:spLocks noGrp="1" noChangeArrowheads="1"/>
          </p:cNvSpPr>
          <p:nvPr>
            <p:ph type="title"/>
          </p:nvPr>
        </p:nvSpPr>
        <p:spPr/>
        <p:txBody>
          <a:bodyPr/>
          <a:lstStyle/>
          <a:p>
            <a:pPr eaLnBrk="1" hangingPunct="1"/>
            <a:r>
              <a:rPr lang="en-US" altLang="zh-CN" smtClean="0">
                <a:ea typeface="宋体" charset="-122"/>
              </a:rPr>
              <a:t>Facilities</a:t>
            </a:r>
          </a:p>
        </p:txBody>
      </p:sp>
      <p:sp>
        <p:nvSpPr>
          <p:cNvPr id="7170" name="Footer Placeholder 2"/>
          <p:cNvSpPr>
            <a:spLocks noGrp="1"/>
          </p:cNvSpPr>
          <p:nvPr>
            <p:ph type="ftr" sz="quarter" idx="10"/>
          </p:nvPr>
        </p:nvSpPr>
        <p:spPr>
          <a:noFill/>
        </p:spPr>
        <p:txBody>
          <a:bodyPr/>
          <a:lstStyle/>
          <a:p>
            <a:pPr defTabSz="865188"/>
            <a:r>
              <a:rPr lang="en-US" altLang="zh-CN"/>
              <a:t>SO-IN-010</a:t>
            </a:r>
          </a:p>
        </p:txBody>
      </p:sp>
      <p:grpSp>
        <p:nvGrpSpPr>
          <p:cNvPr id="7171" name="Group 94"/>
          <p:cNvGrpSpPr>
            <a:grpSpLocks/>
          </p:cNvGrpSpPr>
          <p:nvPr/>
        </p:nvGrpSpPr>
        <p:grpSpPr bwMode="auto">
          <a:xfrm>
            <a:off x="1139825" y="4529138"/>
            <a:ext cx="6858000" cy="1462087"/>
            <a:chOff x="718" y="3339"/>
            <a:chExt cx="4320" cy="921"/>
          </a:xfrm>
        </p:grpSpPr>
        <p:grpSp>
          <p:nvGrpSpPr>
            <p:cNvPr id="7205" name="Group 95"/>
            <p:cNvGrpSpPr>
              <a:grpSpLocks/>
            </p:cNvGrpSpPr>
            <p:nvPr/>
          </p:nvGrpSpPr>
          <p:grpSpPr bwMode="auto">
            <a:xfrm>
              <a:off x="4174" y="3339"/>
              <a:ext cx="864" cy="921"/>
              <a:chOff x="4174" y="3339"/>
              <a:chExt cx="864" cy="921"/>
            </a:xfrm>
          </p:grpSpPr>
          <p:sp>
            <p:nvSpPr>
              <p:cNvPr id="7225" name="Text Box 96"/>
              <p:cNvSpPr txBox="1">
                <a:spLocks noChangeArrowheads="1"/>
              </p:cNvSpPr>
              <p:nvPr/>
            </p:nvSpPr>
            <p:spPr bwMode="auto">
              <a:xfrm>
                <a:off x="4174" y="4030"/>
                <a:ext cx="864" cy="230"/>
              </a:xfrm>
              <a:prstGeom prst="rect">
                <a:avLst/>
              </a:prstGeom>
              <a:noFill/>
              <a:ln w="12700">
                <a:noFill/>
                <a:miter lim="800000"/>
                <a:headEnd/>
                <a:tailEnd/>
              </a:ln>
            </p:spPr>
            <p:txBody>
              <a:bodyPr wrap="none" anchor="ctr" anchorCtr="1"/>
              <a:lstStyle/>
              <a:p>
                <a:pPr eaLnBrk="0" hangingPunct="0"/>
                <a:r>
                  <a:rPr lang="en-US" altLang="zh-CN" sz="1800" b="1">
                    <a:latin typeface="+mj-lt"/>
                    <a:ea typeface="宋体" charset="-122"/>
                  </a:rPr>
                  <a:t>Smoking</a:t>
                </a:r>
              </a:p>
            </p:txBody>
          </p:sp>
          <p:grpSp>
            <p:nvGrpSpPr>
              <p:cNvPr id="7226" name="Group 97"/>
              <p:cNvGrpSpPr>
                <a:grpSpLocks/>
              </p:cNvGrpSpPr>
              <p:nvPr/>
            </p:nvGrpSpPr>
            <p:grpSpPr bwMode="auto">
              <a:xfrm>
                <a:off x="4260" y="3339"/>
                <a:ext cx="691" cy="691"/>
                <a:chOff x="4332" y="3206"/>
                <a:chExt cx="638" cy="628"/>
              </a:xfrm>
            </p:grpSpPr>
            <p:sp>
              <p:nvSpPr>
                <p:cNvPr id="7227" name="AutoShape 98"/>
                <p:cNvSpPr>
                  <a:spLocks noChangeArrowheads="1"/>
                </p:cNvSpPr>
                <p:nvPr/>
              </p:nvSpPr>
              <p:spPr bwMode="auto">
                <a:xfrm>
                  <a:off x="4332" y="3206"/>
                  <a:ext cx="638" cy="628"/>
                </a:xfrm>
                <a:prstGeom prst="roundRect">
                  <a:avLst>
                    <a:gd name="adj" fmla="val 12440"/>
                  </a:avLst>
                </a:prstGeom>
                <a:solidFill>
                  <a:srgbClr val="FFFFFF"/>
                </a:solidFill>
                <a:ln w="12700">
                  <a:solidFill>
                    <a:srgbClr val="000000"/>
                  </a:solidFill>
                  <a:round/>
                  <a:headEnd/>
                  <a:tailEnd/>
                </a:ln>
              </p:spPr>
              <p:txBody>
                <a:bodyPr/>
                <a:lstStyle/>
                <a:p>
                  <a:endParaRPr lang="zh-CN" altLang="zh-CN">
                    <a:latin typeface="+mj-lt"/>
                    <a:ea typeface="宋体" charset="-122"/>
                  </a:endParaRPr>
                </a:p>
              </p:txBody>
            </p:sp>
            <p:grpSp>
              <p:nvGrpSpPr>
                <p:cNvPr id="7228" name="Group 99"/>
                <p:cNvGrpSpPr>
                  <a:grpSpLocks/>
                </p:cNvGrpSpPr>
                <p:nvPr/>
              </p:nvGrpSpPr>
              <p:grpSpPr bwMode="auto">
                <a:xfrm>
                  <a:off x="4426" y="3364"/>
                  <a:ext cx="441" cy="277"/>
                  <a:chOff x="4507" y="3397"/>
                  <a:chExt cx="316" cy="198"/>
                </a:xfrm>
              </p:grpSpPr>
              <p:grpSp>
                <p:nvGrpSpPr>
                  <p:cNvPr id="7229" name="Group 100"/>
                  <p:cNvGrpSpPr>
                    <a:grpSpLocks/>
                  </p:cNvGrpSpPr>
                  <p:nvPr/>
                </p:nvGrpSpPr>
                <p:grpSpPr bwMode="auto">
                  <a:xfrm>
                    <a:off x="4507" y="3549"/>
                    <a:ext cx="316" cy="46"/>
                    <a:chOff x="4682" y="3335"/>
                    <a:chExt cx="337" cy="49"/>
                  </a:xfrm>
                </p:grpSpPr>
                <p:sp>
                  <p:nvSpPr>
                    <p:cNvPr id="7233" name="Rectangle 101"/>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zh-CN" altLang="zh-CN">
                        <a:latin typeface="+mj-lt"/>
                        <a:ea typeface="宋体" charset="-122"/>
                      </a:endParaRPr>
                    </a:p>
                  </p:txBody>
                </p:sp>
                <p:sp>
                  <p:nvSpPr>
                    <p:cNvPr id="7234" name="Rectangle 102"/>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zh-CN" altLang="zh-CN">
                        <a:latin typeface="+mj-lt"/>
                        <a:ea typeface="宋体" charset="-122"/>
                      </a:endParaRPr>
                    </a:p>
                  </p:txBody>
                </p:sp>
                <p:sp>
                  <p:nvSpPr>
                    <p:cNvPr id="15463" name="Rectangle 103"/>
                    <p:cNvSpPr>
                      <a:spLocks noChangeArrowheads="1"/>
                    </p:cNvSpPr>
                    <p:nvPr/>
                  </p:nvSpPr>
                  <p:spPr bwMode="auto">
                    <a:xfrm>
                      <a:off x="4999" y="3335"/>
                      <a:ext cx="20" cy="49"/>
                    </a:xfrm>
                    <a:prstGeom prst="rect">
                      <a:avLst/>
                    </a:prstGeom>
                    <a:solidFill>
                      <a:srgbClr val="000000"/>
                    </a:solidFill>
                    <a:ln w="9525">
                      <a:noFill/>
                      <a:miter lim="800000"/>
                      <a:headEnd/>
                      <a:tailEnd/>
                    </a:ln>
                    <a:effectLst>
                      <a:outerShdw dist="12700" dir="10800000" algn="ctr" rotWithShape="0">
                        <a:srgbClr val="FF9933"/>
                      </a:outerShdw>
                    </a:effectLst>
                  </p:spPr>
                  <p:txBody>
                    <a:bodyPr/>
                    <a:lstStyle/>
                    <a:p>
                      <a:endParaRPr lang="zh-CN" altLang="zh-CN">
                        <a:latin typeface="+mj-lt"/>
                        <a:ea typeface="宋体" charset="-122"/>
                      </a:endParaRPr>
                    </a:p>
                  </p:txBody>
                </p:sp>
              </p:grpSp>
              <p:grpSp>
                <p:nvGrpSpPr>
                  <p:cNvPr id="7230" name="Group 104"/>
                  <p:cNvGrpSpPr>
                    <a:grpSpLocks/>
                  </p:cNvGrpSpPr>
                  <p:nvPr/>
                </p:nvGrpSpPr>
                <p:grpSpPr bwMode="auto">
                  <a:xfrm>
                    <a:off x="4638" y="3397"/>
                    <a:ext cx="185" cy="147"/>
                    <a:chOff x="4822" y="3171"/>
                    <a:chExt cx="197" cy="158"/>
                  </a:xfrm>
                </p:grpSpPr>
                <p:sp>
                  <p:nvSpPr>
                    <p:cNvPr id="15465" name="Freeform 105"/>
                    <p:cNvSpPr>
                      <a:spLocks/>
                    </p:cNvSpPr>
                    <p:nvPr/>
                  </p:nvSpPr>
                  <p:spPr bwMode="auto">
                    <a:xfrm>
                      <a:off x="4907" y="3177"/>
                      <a:ext cx="112" cy="152"/>
                    </a:xfrm>
                    <a:custGeom>
                      <a:avLst/>
                      <a:gdLst/>
                      <a:ahLst/>
                      <a:cxnLst>
                        <a:cxn ang="0">
                          <a:pos x="13" y="2"/>
                        </a:cxn>
                        <a:cxn ang="0">
                          <a:pos x="47" y="10"/>
                        </a:cxn>
                        <a:cxn ang="0">
                          <a:pos x="73" y="24"/>
                        </a:cxn>
                        <a:cxn ang="0">
                          <a:pos x="95" y="41"/>
                        </a:cxn>
                        <a:cxn ang="0">
                          <a:pos x="111" y="64"/>
                        </a:cxn>
                        <a:cxn ang="0">
                          <a:pos x="123" y="87"/>
                        </a:cxn>
                        <a:cxn ang="0">
                          <a:pos x="129" y="115"/>
                        </a:cxn>
                        <a:cxn ang="0">
                          <a:pos x="131" y="137"/>
                        </a:cxn>
                        <a:cxn ang="0">
                          <a:pos x="130" y="153"/>
                        </a:cxn>
                        <a:cxn ang="0">
                          <a:pos x="203" y="153"/>
                        </a:cxn>
                        <a:cxn ang="0">
                          <a:pos x="229" y="159"/>
                        </a:cxn>
                        <a:cxn ang="0">
                          <a:pos x="262" y="171"/>
                        </a:cxn>
                        <a:cxn ang="0">
                          <a:pos x="286" y="187"/>
                        </a:cxn>
                        <a:cxn ang="0">
                          <a:pos x="311" y="210"/>
                        </a:cxn>
                        <a:cxn ang="0">
                          <a:pos x="325" y="236"/>
                        </a:cxn>
                        <a:cxn ang="0">
                          <a:pos x="333" y="260"/>
                        </a:cxn>
                        <a:cxn ang="0">
                          <a:pos x="336" y="285"/>
                        </a:cxn>
                        <a:cxn ang="0">
                          <a:pos x="280" y="456"/>
                        </a:cxn>
                        <a:cxn ang="0">
                          <a:pos x="279" y="275"/>
                        </a:cxn>
                        <a:cxn ang="0">
                          <a:pos x="274" y="257"/>
                        </a:cxn>
                        <a:cxn ang="0">
                          <a:pos x="266" y="240"/>
                        </a:cxn>
                        <a:cxn ang="0">
                          <a:pos x="255" y="228"/>
                        </a:cxn>
                        <a:cxn ang="0">
                          <a:pos x="235" y="216"/>
                        </a:cxn>
                        <a:cxn ang="0">
                          <a:pos x="220" y="209"/>
                        </a:cxn>
                        <a:cxn ang="0">
                          <a:pos x="200" y="206"/>
                        </a:cxn>
                        <a:cxn ang="0">
                          <a:pos x="49" y="204"/>
                        </a:cxn>
                        <a:cxn ang="0">
                          <a:pos x="64" y="186"/>
                        </a:cxn>
                        <a:cxn ang="0">
                          <a:pos x="73" y="172"/>
                        </a:cxn>
                        <a:cxn ang="0">
                          <a:pos x="80" y="150"/>
                        </a:cxn>
                        <a:cxn ang="0">
                          <a:pos x="81" y="128"/>
                        </a:cxn>
                        <a:cxn ang="0">
                          <a:pos x="74" y="102"/>
                        </a:cxn>
                        <a:cxn ang="0">
                          <a:pos x="63" y="83"/>
                        </a:cxn>
                        <a:cxn ang="0">
                          <a:pos x="40" y="62"/>
                        </a:cxn>
                        <a:cxn ang="0">
                          <a:pos x="19" y="53"/>
                        </a:cxn>
                        <a:cxn ang="0">
                          <a:pos x="0" y="51"/>
                        </a:cxn>
                      </a:cxnLst>
                      <a:rect l="0" t="0" r="r" b="b"/>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a:effectLst>
                      <a:outerShdw dist="25400" dir="10800000" algn="ctr" rotWithShape="0">
                        <a:srgbClr val="B2B2B2"/>
                      </a:outerShdw>
                    </a:effectLst>
                  </p:spPr>
                  <p:txBody>
                    <a:bodyPr/>
                    <a:lstStyle/>
                    <a:p>
                      <a:pPr>
                        <a:defRPr/>
                      </a:pPr>
                      <a:endParaRPr lang="zh-CN" altLang="zh-CN">
                        <a:latin typeface="+mj-lt"/>
                      </a:endParaRPr>
                    </a:p>
                  </p:txBody>
                </p:sp>
                <p:sp>
                  <p:nvSpPr>
                    <p:cNvPr id="15466" name="Freeform 106"/>
                    <p:cNvSpPr>
                      <a:spLocks/>
                    </p:cNvSpPr>
                    <p:nvPr/>
                  </p:nvSpPr>
                  <p:spPr bwMode="auto">
                    <a:xfrm>
                      <a:off x="4822" y="3171"/>
                      <a:ext cx="168" cy="158"/>
                    </a:xfrm>
                    <a:custGeom>
                      <a:avLst/>
                      <a:gdLst/>
                      <a:ahLst/>
                      <a:cxnLst>
                        <a:cxn ang="0">
                          <a:pos x="138" y="50"/>
                        </a:cxn>
                        <a:cxn ang="0">
                          <a:pos x="115" y="52"/>
                        </a:cxn>
                        <a:cxn ang="0">
                          <a:pos x="96" y="58"/>
                        </a:cxn>
                        <a:cxn ang="0">
                          <a:pos x="78" y="70"/>
                        </a:cxn>
                        <a:cxn ang="0">
                          <a:pos x="65" y="83"/>
                        </a:cxn>
                        <a:cxn ang="0">
                          <a:pos x="55" y="100"/>
                        </a:cxn>
                        <a:cxn ang="0">
                          <a:pos x="50" y="115"/>
                        </a:cxn>
                        <a:cxn ang="0">
                          <a:pos x="48" y="136"/>
                        </a:cxn>
                        <a:cxn ang="0">
                          <a:pos x="49" y="155"/>
                        </a:cxn>
                        <a:cxn ang="0">
                          <a:pos x="55" y="173"/>
                        </a:cxn>
                        <a:cxn ang="0">
                          <a:pos x="65" y="188"/>
                        </a:cxn>
                        <a:cxn ang="0">
                          <a:pos x="76" y="199"/>
                        </a:cxn>
                        <a:cxn ang="0">
                          <a:pos x="91" y="209"/>
                        </a:cxn>
                        <a:cxn ang="0">
                          <a:pos x="109" y="217"/>
                        </a:cxn>
                        <a:cxn ang="0">
                          <a:pos x="130" y="220"/>
                        </a:cxn>
                        <a:cxn ang="0">
                          <a:pos x="205" y="221"/>
                        </a:cxn>
                        <a:cxn ang="0">
                          <a:pos x="200" y="235"/>
                        </a:cxn>
                        <a:cxn ang="0">
                          <a:pos x="200" y="248"/>
                        </a:cxn>
                        <a:cxn ang="0">
                          <a:pos x="202" y="264"/>
                        </a:cxn>
                        <a:cxn ang="0">
                          <a:pos x="210" y="278"/>
                        </a:cxn>
                        <a:cxn ang="0">
                          <a:pos x="228" y="289"/>
                        </a:cxn>
                        <a:cxn ang="0">
                          <a:pos x="429" y="289"/>
                        </a:cxn>
                        <a:cxn ang="0">
                          <a:pos x="449" y="293"/>
                        </a:cxn>
                        <a:cxn ang="0">
                          <a:pos x="463" y="296"/>
                        </a:cxn>
                        <a:cxn ang="0">
                          <a:pos x="475" y="304"/>
                        </a:cxn>
                        <a:cxn ang="0">
                          <a:pos x="486" y="316"/>
                        </a:cxn>
                        <a:cxn ang="0">
                          <a:pos x="497" y="332"/>
                        </a:cxn>
                        <a:cxn ang="0">
                          <a:pos x="504" y="350"/>
                        </a:cxn>
                        <a:cxn ang="0">
                          <a:pos x="507" y="367"/>
                        </a:cxn>
                        <a:cxn ang="0">
                          <a:pos x="454" y="474"/>
                        </a:cxn>
                        <a:cxn ang="0">
                          <a:pos x="453" y="362"/>
                        </a:cxn>
                        <a:cxn ang="0">
                          <a:pos x="449" y="350"/>
                        </a:cxn>
                        <a:cxn ang="0">
                          <a:pos x="440" y="344"/>
                        </a:cxn>
                        <a:cxn ang="0">
                          <a:pos x="429" y="340"/>
                        </a:cxn>
                        <a:cxn ang="0">
                          <a:pos x="420" y="339"/>
                        </a:cxn>
                        <a:cxn ang="0">
                          <a:pos x="223" y="339"/>
                        </a:cxn>
                        <a:cxn ang="0">
                          <a:pos x="198" y="332"/>
                        </a:cxn>
                        <a:cxn ang="0">
                          <a:pos x="177" y="319"/>
                        </a:cxn>
                        <a:cxn ang="0">
                          <a:pos x="168" y="309"/>
                        </a:cxn>
                        <a:cxn ang="0">
                          <a:pos x="161" y="295"/>
                        </a:cxn>
                        <a:cxn ang="0">
                          <a:pos x="155" y="278"/>
                        </a:cxn>
                        <a:cxn ang="0">
                          <a:pos x="141" y="271"/>
                        </a:cxn>
                        <a:cxn ang="0">
                          <a:pos x="121" y="271"/>
                        </a:cxn>
                        <a:cxn ang="0">
                          <a:pos x="100" y="268"/>
                        </a:cxn>
                        <a:cxn ang="0">
                          <a:pos x="79" y="261"/>
                        </a:cxn>
                        <a:cxn ang="0">
                          <a:pos x="64" y="253"/>
                        </a:cxn>
                        <a:cxn ang="0">
                          <a:pos x="48" y="241"/>
                        </a:cxn>
                        <a:cxn ang="0">
                          <a:pos x="32" y="226"/>
                        </a:cxn>
                        <a:cxn ang="0">
                          <a:pos x="21" y="210"/>
                        </a:cxn>
                        <a:cxn ang="0">
                          <a:pos x="14" y="196"/>
                        </a:cxn>
                        <a:cxn ang="0">
                          <a:pos x="6" y="177"/>
                        </a:cxn>
                        <a:cxn ang="0">
                          <a:pos x="2" y="161"/>
                        </a:cxn>
                        <a:cxn ang="0">
                          <a:pos x="0" y="144"/>
                        </a:cxn>
                        <a:cxn ang="0">
                          <a:pos x="1" y="123"/>
                        </a:cxn>
                        <a:cxn ang="0">
                          <a:pos x="5" y="103"/>
                        </a:cxn>
                        <a:cxn ang="0">
                          <a:pos x="9" y="85"/>
                        </a:cxn>
                        <a:cxn ang="0">
                          <a:pos x="21" y="64"/>
                        </a:cxn>
                        <a:cxn ang="0">
                          <a:pos x="33" y="46"/>
                        </a:cxn>
                        <a:cxn ang="0">
                          <a:pos x="52" y="29"/>
                        </a:cxn>
                        <a:cxn ang="0">
                          <a:pos x="68" y="18"/>
                        </a:cxn>
                        <a:cxn ang="0">
                          <a:pos x="86" y="10"/>
                        </a:cxn>
                        <a:cxn ang="0">
                          <a:pos x="110" y="3"/>
                        </a:cxn>
                        <a:cxn ang="0">
                          <a:pos x="138" y="0"/>
                        </a:cxn>
                      </a:cxnLst>
                      <a:rect l="0" t="0" r="r" b="b"/>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a:effectLst>
                      <a:outerShdw dist="25400" algn="ctr" rotWithShape="0">
                        <a:srgbClr val="B2B2B2"/>
                      </a:outerShdw>
                    </a:effectLst>
                  </p:spPr>
                  <p:txBody>
                    <a:bodyPr/>
                    <a:lstStyle/>
                    <a:p>
                      <a:pPr>
                        <a:defRPr/>
                      </a:pPr>
                      <a:endParaRPr lang="zh-CN" altLang="zh-CN">
                        <a:latin typeface="+mj-lt"/>
                      </a:endParaRPr>
                    </a:p>
                  </p:txBody>
                </p:sp>
              </p:grpSp>
            </p:grpSp>
          </p:grpSp>
        </p:grpSp>
        <p:grpSp>
          <p:nvGrpSpPr>
            <p:cNvPr id="7206" name="Group 107"/>
            <p:cNvGrpSpPr>
              <a:grpSpLocks/>
            </p:cNvGrpSpPr>
            <p:nvPr/>
          </p:nvGrpSpPr>
          <p:grpSpPr bwMode="auto">
            <a:xfrm>
              <a:off x="2447" y="3339"/>
              <a:ext cx="864" cy="921"/>
              <a:chOff x="2447" y="3339"/>
              <a:chExt cx="864" cy="921"/>
            </a:xfrm>
          </p:grpSpPr>
          <p:sp>
            <p:nvSpPr>
              <p:cNvPr id="7219" name="Text Box 108"/>
              <p:cNvSpPr txBox="1">
                <a:spLocks noChangeArrowheads="1"/>
              </p:cNvSpPr>
              <p:nvPr/>
            </p:nvSpPr>
            <p:spPr bwMode="auto">
              <a:xfrm>
                <a:off x="2447" y="4030"/>
                <a:ext cx="864" cy="230"/>
              </a:xfrm>
              <a:prstGeom prst="rect">
                <a:avLst/>
              </a:prstGeom>
              <a:noFill/>
              <a:ln w="12700">
                <a:noFill/>
                <a:miter lim="800000"/>
                <a:headEnd/>
                <a:tailEnd/>
              </a:ln>
            </p:spPr>
            <p:txBody>
              <a:bodyPr wrap="none" anchor="ctr" anchorCtr="1"/>
              <a:lstStyle/>
              <a:p>
                <a:pPr eaLnBrk="0" hangingPunct="0"/>
                <a:r>
                  <a:rPr lang="en-US" altLang="zh-CN" sz="1800" b="1">
                    <a:latin typeface="+mj-lt"/>
                    <a:ea typeface="宋体" charset="-122"/>
                  </a:rPr>
                  <a:t>Parking</a:t>
                </a:r>
              </a:p>
            </p:txBody>
          </p:sp>
          <p:grpSp>
            <p:nvGrpSpPr>
              <p:cNvPr id="7220" name="Group 109"/>
              <p:cNvGrpSpPr>
                <a:grpSpLocks/>
              </p:cNvGrpSpPr>
              <p:nvPr/>
            </p:nvGrpSpPr>
            <p:grpSpPr bwMode="auto">
              <a:xfrm>
                <a:off x="2532" y="3339"/>
                <a:ext cx="691" cy="691"/>
                <a:chOff x="2544" y="3017"/>
                <a:chExt cx="681" cy="679"/>
              </a:xfrm>
            </p:grpSpPr>
            <p:sp>
              <p:nvSpPr>
                <p:cNvPr id="7221" name="AutoShape 110"/>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zh-CN">
                    <a:latin typeface="+mj-lt"/>
                    <a:ea typeface="宋体" charset="-122"/>
                  </a:endParaRPr>
                </a:p>
              </p:txBody>
            </p:sp>
            <p:grpSp>
              <p:nvGrpSpPr>
                <p:cNvPr id="7222" name="Group 111"/>
                <p:cNvGrpSpPr>
                  <a:grpSpLocks/>
                </p:cNvGrpSpPr>
                <p:nvPr/>
              </p:nvGrpSpPr>
              <p:grpSpPr bwMode="auto">
                <a:xfrm>
                  <a:off x="2697" y="3120"/>
                  <a:ext cx="375" cy="497"/>
                  <a:chOff x="2712" y="3093"/>
                  <a:chExt cx="375" cy="497"/>
                </a:xfrm>
              </p:grpSpPr>
              <p:sp>
                <p:nvSpPr>
                  <p:cNvPr id="7223" name="Freeform 112"/>
                  <p:cNvSpPr>
                    <a:spLocks/>
                  </p:cNvSpPr>
                  <p:nvPr/>
                </p:nvSpPr>
                <p:spPr bwMode="auto">
                  <a:xfrm>
                    <a:off x="2712" y="3093"/>
                    <a:ext cx="375" cy="497"/>
                  </a:xfrm>
                  <a:custGeom>
                    <a:avLst/>
                    <a:gdLst>
                      <a:gd name="T0" fmla="*/ 0 w 1503"/>
                      <a:gd name="T1" fmla="*/ 0 h 1989"/>
                      <a:gd name="T2" fmla="*/ 250 w 1503"/>
                      <a:gd name="T3" fmla="*/ 0 h 1989"/>
                      <a:gd name="T4" fmla="*/ 270 w 1503"/>
                      <a:gd name="T5" fmla="*/ 3 h 1989"/>
                      <a:gd name="T6" fmla="*/ 286 w 1503"/>
                      <a:gd name="T7" fmla="*/ 7 h 1989"/>
                      <a:gd name="T8" fmla="*/ 302 w 1503"/>
                      <a:gd name="T9" fmla="*/ 15 h 1989"/>
                      <a:gd name="T10" fmla="*/ 316 w 1503"/>
                      <a:gd name="T11" fmla="*/ 22 h 1989"/>
                      <a:gd name="T12" fmla="*/ 328 w 1503"/>
                      <a:gd name="T13" fmla="*/ 33 h 1989"/>
                      <a:gd name="T14" fmla="*/ 340 w 1503"/>
                      <a:gd name="T15" fmla="*/ 46 h 1989"/>
                      <a:gd name="T16" fmla="*/ 351 w 1503"/>
                      <a:gd name="T17" fmla="*/ 61 h 1989"/>
                      <a:gd name="T18" fmla="*/ 360 w 1503"/>
                      <a:gd name="T19" fmla="*/ 76 h 1989"/>
                      <a:gd name="T20" fmla="*/ 368 w 1503"/>
                      <a:gd name="T21" fmla="*/ 95 h 1989"/>
                      <a:gd name="T22" fmla="*/ 371 w 1503"/>
                      <a:gd name="T23" fmla="*/ 109 h 1989"/>
                      <a:gd name="T24" fmla="*/ 373 w 1503"/>
                      <a:gd name="T25" fmla="*/ 123 h 1989"/>
                      <a:gd name="T26" fmla="*/ 375 w 1503"/>
                      <a:gd name="T27" fmla="*/ 138 h 1989"/>
                      <a:gd name="T28" fmla="*/ 375 w 1503"/>
                      <a:gd name="T29" fmla="*/ 151 h 1989"/>
                      <a:gd name="T30" fmla="*/ 375 w 1503"/>
                      <a:gd name="T31" fmla="*/ 164 h 1989"/>
                      <a:gd name="T32" fmla="*/ 373 w 1503"/>
                      <a:gd name="T33" fmla="*/ 179 h 1989"/>
                      <a:gd name="T34" fmla="*/ 372 w 1503"/>
                      <a:gd name="T35" fmla="*/ 192 h 1989"/>
                      <a:gd name="T36" fmla="*/ 369 w 1503"/>
                      <a:gd name="T37" fmla="*/ 207 h 1989"/>
                      <a:gd name="T38" fmla="*/ 363 w 1503"/>
                      <a:gd name="T39" fmla="*/ 225 h 1989"/>
                      <a:gd name="T40" fmla="*/ 357 w 1503"/>
                      <a:gd name="T41" fmla="*/ 241 h 1989"/>
                      <a:gd name="T42" fmla="*/ 348 w 1503"/>
                      <a:gd name="T43" fmla="*/ 257 h 1989"/>
                      <a:gd name="T44" fmla="*/ 339 w 1503"/>
                      <a:gd name="T45" fmla="*/ 269 h 1989"/>
                      <a:gd name="T46" fmla="*/ 330 w 1503"/>
                      <a:gd name="T47" fmla="*/ 279 h 1989"/>
                      <a:gd name="T48" fmla="*/ 319 w 1503"/>
                      <a:gd name="T49" fmla="*/ 289 h 1989"/>
                      <a:gd name="T50" fmla="*/ 305 w 1503"/>
                      <a:gd name="T51" fmla="*/ 299 h 1989"/>
                      <a:gd name="T52" fmla="*/ 289 w 1503"/>
                      <a:gd name="T53" fmla="*/ 307 h 1989"/>
                      <a:gd name="T54" fmla="*/ 276 w 1503"/>
                      <a:gd name="T55" fmla="*/ 312 h 1989"/>
                      <a:gd name="T56" fmla="*/ 263 w 1503"/>
                      <a:gd name="T57" fmla="*/ 315 h 1989"/>
                      <a:gd name="T58" fmla="*/ 245 w 1503"/>
                      <a:gd name="T59" fmla="*/ 317 h 1989"/>
                      <a:gd name="T60" fmla="*/ 235 w 1503"/>
                      <a:gd name="T61" fmla="*/ 318 h 1989"/>
                      <a:gd name="T62" fmla="*/ 100 w 1503"/>
                      <a:gd name="T63" fmla="*/ 318 h 1989"/>
                      <a:gd name="T64" fmla="*/ 100 w 1503"/>
                      <a:gd name="T65" fmla="*/ 497 h 1989"/>
                      <a:gd name="T66" fmla="*/ 0 w 1503"/>
                      <a:gd name="T67" fmla="*/ 497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7224" name="Freeform 113"/>
                  <p:cNvSpPr>
                    <a:spLocks/>
                  </p:cNvSpPr>
                  <p:nvPr/>
                </p:nvSpPr>
                <p:spPr bwMode="auto">
                  <a:xfrm>
                    <a:off x="2812" y="3175"/>
                    <a:ext cx="175" cy="142"/>
                  </a:xfrm>
                  <a:custGeom>
                    <a:avLst/>
                    <a:gdLst>
                      <a:gd name="T0" fmla="*/ 0 w 702"/>
                      <a:gd name="T1" fmla="*/ 0 h 569"/>
                      <a:gd name="T2" fmla="*/ 0 w 702"/>
                      <a:gd name="T3" fmla="*/ 142 h 569"/>
                      <a:gd name="T4" fmla="*/ 123 w 702"/>
                      <a:gd name="T5" fmla="*/ 142 h 569"/>
                      <a:gd name="T6" fmla="*/ 128 w 702"/>
                      <a:gd name="T7" fmla="*/ 142 h 569"/>
                      <a:gd name="T8" fmla="*/ 134 w 702"/>
                      <a:gd name="T9" fmla="*/ 141 h 569"/>
                      <a:gd name="T10" fmla="*/ 139 w 702"/>
                      <a:gd name="T11" fmla="*/ 139 h 569"/>
                      <a:gd name="T12" fmla="*/ 145 w 702"/>
                      <a:gd name="T13" fmla="*/ 136 h 569"/>
                      <a:gd name="T14" fmla="*/ 151 w 702"/>
                      <a:gd name="T15" fmla="*/ 132 h 569"/>
                      <a:gd name="T16" fmla="*/ 156 w 702"/>
                      <a:gd name="T17" fmla="*/ 127 h 569"/>
                      <a:gd name="T18" fmla="*/ 161 w 702"/>
                      <a:gd name="T19" fmla="*/ 121 h 569"/>
                      <a:gd name="T20" fmla="*/ 164 w 702"/>
                      <a:gd name="T21" fmla="*/ 116 h 569"/>
                      <a:gd name="T22" fmla="*/ 167 w 702"/>
                      <a:gd name="T23" fmla="*/ 110 h 569"/>
                      <a:gd name="T24" fmla="*/ 170 w 702"/>
                      <a:gd name="T25" fmla="*/ 105 h 569"/>
                      <a:gd name="T26" fmla="*/ 172 w 702"/>
                      <a:gd name="T27" fmla="*/ 98 h 569"/>
                      <a:gd name="T28" fmla="*/ 173 w 702"/>
                      <a:gd name="T29" fmla="*/ 92 h 569"/>
                      <a:gd name="T30" fmla="*/ 174 w 702"/>
                      <a:gd name="T31" fmla="*/ 85 h 569"/>
                      <a:gd name="T32" fmla="*/ 175 w 702"/>
                      <a:gd name="T33" fmla="*/ 77 h 569"/>
                      <a:gd name="T34" fmla="*/ 175 w 702"/>
                      <a:gd name="T35" fmla="*/ 71 h 569"/>
                      <a:gd name="T36" fmla="*/ 175 w 702"/>
                      <a:gd name="T37" fmla="*/ 64 h 569"/>
                      <a:gd name="T38" fmla="*/ 174 w 702"/>
                      <a:gd name="T39" fmla="*/ 56 h 569"/>
                      <a:gd name="T40" fmla="*/ 172 w 702"/>
                      <a:gd name="T41" fmla="*/ 49 h 569"/>
                      <a:gd name="T42" fmla="*/ 170 w 702"/>
                      <a:gd name="T43" fmla="*/ 43 h 569"/>
                      <a:gd name="T44" fmla="*/ 167 w 702"/>
                      <a:gd name="T45" fmla="*/ 36 h 569"/>
                      <a:gd name="T46" fmla="*/ 164 w 702"/>
                      <a:gd name="T47" fmla="*/ 31 h 569"/>
                      <a:gd name="T48" fmla="*/ 161 w 702"/>
                      <a:gd name="T49" fmla="*/ 25 h 569"/>
                      <a:gd name="T50" fmla="*/ 158 w 702"/>
                      <a:gd name="T51" fmla="*/ 21 h 569"/>
                      <a:gd name="T52" fmla="*/ 154 w 702"/>
                      <a:gd name="T53" fmla="*/ 16 h 569"/>
                      <a:gd name="T54" fmla="*/ 150 w 702"/>
                      <a:gd name="T55" fmla="*/ 12 h 569"/>
                      <a:gd name="T56" fmla="*/ 144 w 702"/>
                      <a:gd name="T57" fmla="*/ 8 h 569"/>
                      <a:gd name="T58" fmla="*/ 138 w 702"/>
                      <a:gd name="T59" fmla="*/ 4 h 569"/>
                      <a:gd name="T60" fmla="*/ 132 w 702"/>
                      <a:gd name="T61" fmla="*/ 2 h 569"/>
                      <a:gd name="T62" fmla="*/ 125 w 702"/>
                      <a:gd name="T63" fmla="*/ 0 h 569"/>
                      <a:gd name="T64" fmla="*/ 118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7207" name="Group 114"/>
            <p:cNvGrpSpPr>
              <a:grpSpLocks/>
            </p:cNvGrpSpPr>
            <p:nvPr/>
          </p:nvGrpSpPr>
          <p:grpSpPr bwMode="auto">
            <a:xfrm>
              <a:off x="718" y="3339"/>
              <a:ext cx="864" cy="921"/>
              <a:chOff x="718" y="3339"/>
              <a:chExt cx="864" cy="921"/>
            </a:xfrm>
          </p:grpSpPr>
          <p:sp>
            <p:nvSpPr>
              <p:cNvPr id="7208" name="Text Box 115"/>
              <p:cNvSpPr txBox="1">
                <a:spLocks noChangeArrowheads="1"/>
              </p:cNvSpPr>
              <p:nvPr/>
            </p:nvSpPr>
            <p:spPr bwMode="auto">
              <a:xfrm>
                <a:off x="718" y="4030"/>
                <a:ext cx="864" cy="230"/>
              </a:xfrm>
              <a:prstGeom prst="rect">
                <a:avLst/>
              </a:prstGeom>
              <a:noFill/>
              <a:ln w="12700">
                <a:noFill/>
                <a:miter lim="800000"/>
                <a:headEnd/>
                <a:tailEnd/>
              </a:ln>
            </p:spPr>
            <p:txBody>
              <a:bodyPr wrap="none" anchor="ctr" anchorCtr="1"/>
              <a:lstStyle/>
              <a:p>
                <a:pPr eaLnBrk="0" hangingPunct="0"/>
                <a:r>
                  <a:rPr lang="en-US" altLang="zh-CN" sz="1800" b="1">
                    <a:latin typeface="+mj-lt"/>
                    <a:ea typeface="宋体" charset="-122"/>
                  </a:rPr>
                  <a:t>Restrooms</a:t>
                </a:r>
              </a:p>
            </p:txBody>
          </p:sp>
          <p:grpSp>
            <p:nvGrpSpPr>
              <p:cNvPr id="7209" name="Group 116"/>
              <p:cNvGrpSpPr>
                <a:grpSpLocks/>
              </p:cNvGrpSpPr>
              <p:nvPr/>
            </p:nvGrpSpPr>
            <p:grpSpPr bwMode="auto">
              <a:xfrm>
                <a:off x="805" y="3339"/>
                <a:ext cx="691" cy="691"/>
                <a:chOff x="1440" y="3024"/>
                <a:chExt cx="681" cy="679"/>
              </a:xfrm>
            </p:grpSpPr>
            <p:sp>
              <p:nvSpPr>
                <p:cNvPr id="7210" name="AutoShape 117"/>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zh-CN">
                    <a:latin typeface="+mj-lt"/>
                    <a:ea typeface="宋体" charset="-122"/>
                  </a:endParaRPr>
                </a:p>
              </p:txBody>
            </p:sp>
            <p:grpSp>
              <p:nvGrpSpPr>
                <p:cNvPr id="7211" name="Group 118"/>
                <p:cNvGrpSpPr>
                  <a:grpSpLocks/>
                </p:cNvGrpSpPr>
                <p:nvPr/>
              </p:nvGrpSpPr>
              <p:grpSpPr bwMode="auto">
                <a:xfrm>
                  <a:off x="1505" y="3103"/>
                  <a:ext cx="559" cy="545"/>
                  <a:chOff x="625" y="3069"/>
                  <a:chExt cx="559" cy="545"/>
                </a:xfrm>
              </p:grpSpPr>
              <p:grpSp>
                <p:nvGrpSpPr>
                  <p:cNvPr id="7212" name="Group 119"/>
                  <p:cNvGrpSpPr>
                    <a:grpSpLocks/>
                  </p:cNvGrpSpPr>
                  <p:nvPr/>
                </p:nvGrpSpPr>
                <p:grpSpPr bwMode="auto">
                  <a:xfrm>
                    <a:off x="625" y="3075"/>
                    <a:ext cx="209" cy="539"/>
                    <a:chOff x="625" y="3075"/>
                    <a:chExt cx="209" cy="539"/>
                  </a:xfrm>
                </p:grpSpPr>
                <p:sp>
                  <p:nvSpPr>
                    <p:cNvPr id="7217" name="Freeform 120"/>
                    <p:cNvSpPr>
                      <a:spLocks/>
                    </p:cNvSpPr>
                    <p:nvPr/>
                  </p:nvSpPr>
                  <p:spPr bwMode="auto">
                    <a:xfrm>
                      <a:off x="625" y="3177"/>
                      <a:ext cx="209" cy="437"/>
                    </a:xfrm>
                    <a:custGeom>
                      <a:avLst/>
                      <a:gdLst>
                        <a:gd name="T0" fmla="*/ 164 w 837"/>
                        <a:gd name="T1" fmla="*/ 0 h 1747"/>
                        <a:gd name="T2" fmla="*/ 172 w 837"/>
                        <a:gd name="T3" fmla="*/ 2 h 1747"/>
                        <a:gd name="T4" fmla="*/ 181 w 837"/>
                        <a:gd name="T5" fmla="*/ 4 h 1747"/>
                        <a:gd name="T6" fmla="*/ 188 w 837"/>
                        <a:gd name="T7" fmla="*/ 7 h 1747"/>
                        <a:gd name="T8" fmla="*/ 197 w 837"/>
                        <a:gd name="T9" fmla="*/ 13 h 1747"/>
                        <a:gd name="T10" fmla="*/ 204 w 837"/>
                        <a:gd name="T11" fmla="*/ 21 h 1747"/>
                        <a:gd name="T12" fmla="*/ 209 w 837"/>
                        <a:gd name="T13" fmla="*/ 31 h 1747"/>
                        <a:gd name="T14" fmla="*/ 209 w 837"/>
                        <a:gd name="T15" fmla="*/ 199 h 1747"/>
                        <a:gd name="T16" fmla="*/ 207 w 837"/>
                        <a:gd name="T17" fmla="*/ 204 h 1747"/>
                        <a:gd name="T18" fmla="*/ 203 w 837"/>
                        <a:gd name="T19" fmla="*/ 210 h 1747"/>
                        <a:gd name="T20" fmla="*/ 196 w 837"/>
                        <a:gd name="T21" fmla="*/ 214 h 1747"/>
                        <a:gd name="T22" fmla="*/ 188 w 837"/>
                        <a:gd name="T23" fmla="*/ 214 h 1747"/>
                        <a:gd name="T24" fmla="*/ 181 w 837"/>
                        <a:gd name="T25" fmla="*/ 212 h 1747"/>
                        <a:gd name="T26" fmla="*/ 176 w 837"/>
                        <a:gd name="T27" fmla="*/ 208 h 1747"/>
                        <a:gd name="T28" fmla="*/ 174 w 837"/>
                        <a:gd name="T29" fmla="*/ 203 h 1747"/>
                        <a:gd name="T30" fmla="*/ 172 w 837"/>
                        <a:gd name="T31" fmla="*/ 198 h 1747"/>
                        <a:gd name="T32" fmla="*/ 160 w 837"/>
                        <a:gd name="T33" fmla="*/ 412 h 1747"/>
                        <a:gd name="T34" fmla="*/ 158 w 837"/>
                        <a:gd name="T35" fmla="*/ 423 h 1747"/>
                        <a:gd name="T36" fmla="*/ 152 w 837"/>
                        <a:gd name="T37" fmla="*/ 431 h 1747"/>
                        <a:gd name="T38" fmla="*/ 144 w 837"/>
                        <a:gd name="T39" fmla="*/ 435 h 1747"/>
                        <a:gd name="T40" fmla="*/ 136 w 837"/>
                        <a:gd name="T41" fmla="*/ 437 h 1747"/>
                        <a:gd name="T42" fmla="*/ 127 w 837"/>
                        <a:gd name="T43" fmla="*/ 435 h 1747"/>
                        <a:gd name="T44" fmla="*/ 119 w 837"/>
                        <a:gd name="T45" fmla="*/ 431 h 1747"/>
                        <a:gd name="T46" fmla="*/ 114 w 837"/>
                        <a:gd name="T47" fmla="*/ 424 h 1747"/>
                        <a:gd name="T48" fmla="*/ 111 w 837"/>
                        <a:gd name="T49" fmla="*/ 418 h 1747"/>
                        <a:gd name="T50" fmla="*/ 98 w 837"/>
                        <a:gd name="T51" fmla="*/ 209 h 1747"/>
                        <a:gd name="T52" fmla="*/ 97 w 837"/>
                        <a:gd name="T53" fmla="*/ 420 h 1747"/>
                        <a:gd name="T54" fmla="*/ 92 w 837"/>
                        <a:gd name="T55" fmla="*/ 429 h 1747"/>
                        <a:gd name="T56" fmla="*/ 83 w 837"/>
                        <a:gd name="T57" fmla="*/ 435 h 1747"/>
                        <a:gd name="T58" fmla="*/ 72 w 837"/>
                        <a:gd name="T59" fmla="*/ 437 h 1747"/>
                        <a:gd name="T60" fmla="*/ 63 w 837"/>
                        <a:gd name="T61" fmla="*/ 435 h 1747"/>
                        <a:gd name="T62" fmla="*/ 56 w 837"/>
                        <a:gd name="T63" fmla="*/ 430 h 1747"/>
                        <a:gd name="T64" fmla="*/ 51 w 837"/>
                        <a:gd name="T65" fmla="*/ 423 h 1747"/>
                        <a:gd name="T66" fmla="*/ 49 w 837"/>
                        <a:gd name="T67" fmla="*/ 415 h 1747"/>
                        <a:gd name="T68" fmla="*/ 37 w 837"/>
                        <a:gd name="T69" fmla="*/ 198 h 1747"/>
                        <a:gd name="T70" fmla="*/ 35 w 837"/>
                        <a:gd name="T71" fmla="*/ 205 h 1747"/>
                        <a:gd name="T72" fmla="*/ 32 w 837"/>
                        <a:gd name="T73" fmla="*/ 209 h 1747"/>
                        <a:gd name="T74" fmla="*/ 27 w 837"/>
                        <a:gd name="T75" fmla="*/ 213 h 1747"/>
                        <a:gd name="T76" fmla="*/ 23 w 837"/>
                        <a:gd name="T77" fmla="*/ 214 h 1747"/>
                        <a:gd name="T78" fmla="*/ 16 w 837"/>
                        <a:gd name="T79" fmla="*/ 215 h 1747"/>
                        <a:gd name="T80" fmla="*/ 11 w 837"/>
                        <a:gd name="T81" fmla="*/ 213 h 1747"/>
                        <a:gd name="T82" fmla="*/ 7 w 837"/>
                        <a:gd name="T83" fmla="*/ 211 h 1747"/>
                        <a:gd name="T84" fmla="*/ 3 w 837"/>
                        <a:gd name="T85" fmla="*/ 207 h 1747"/>
                        <a:gd name="T86" fmla="*/ 1 w 837"/>
                        <a:gd name="T87" fmla="*/ 202 h 1747"/>
                        <a:gd name="T88" fmla="*/ 0 w 837"/>
                        <a:gd name="T89" fmla="*/ 36 h 1747"/>
                        <a:gd name="T90" fmla="*/ 5 w 837"/>
                        <a:gd name="T91" fmla="*/ 22 h 1747"/>
                        <a:gd name="T92" fmla="*/ 13 w 837"/>
                        <a:gd name="T93" fmla="*/ 14 h 1747"/>
                        <a:gd name="T94" fmla="*/ 26 w 837"/>
                        <a:gd name="T95" fmla="*/ 5 h 1747"/>
                        <a:gd name="T96" fmla="*/ 40 w 837"/>
                        <a:gd name="T97" fmla="*/ 2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7218" name="Oval 121"/>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zh-CN" altLang="zh-CN">
                        <a:latin typeface="+mj-lt"/>
                        <a:ea typeface="宋体" charset="-122"/>
                      </a:endParaRPr>
                    </a:p>
                  </p:txBody>
                </p:sp>
              </p:grpSp>
              <p:grpSp>
                <p:nvGrpSpPr>
                  <p:cNvPr id="7213" name="Group 122"/>
                  <p:cNvGrpSpPr>
                    <a:grpSpLocks/>
                  </p:cNvGrpSpPr>
                  <p:nvPr/>
                </p:nvGrpSpPr>
                <p:grpSpPr bwMode="auto">
                  <a:xfrm>
                    <a:off x="934" y="3075"/>
                    <a:ext cx="250" cy="538"/>
                    <a:chOff x="934" y="3075"/>
                    <a:chExt cx="250" cy="538"/>
                  </a:xfrm>
                </p:grpSpPr>
                <p:sp>
                  <p:nvSpPr>
                    <p:cNvPr id="7215" name="Freeform 123"/>
                    <p:cNvSpPr>
                      <a:spLocks/>
                    </p:cNvSpPr>
                    <p:nvPr/>
                  </p:nvSpPr>
                  <p:spPr bwMode="auto">
                    <a:xfrm>
                      <a:off x="934" y="3177"/>
                      <a:ext cx="250" cy="436"/>
                    </a:xfrm>
                    <a:custGeom>
                      <a:avLst/>
                      <a:gdLst>
                        <a:gd name="T0" fmla="*/ 186 w 1002"/>
                        <a:gd name="T1" fmla="*/ 1 h 1744"/>
                        <a:gd name="T2" fmla="*/ 194 w 1002"/>
                        <a:gd name="T3" fmla="*/ 3 h 1744"/>
                        <a:gd name="T4" fmla="*/ 202 w 1002"/>
                        <a:gd name="T5" fmla="*/ 8 h 1744"/>
                        <a:gd name="T6" fmla="*/ 208 w 1002"/>
                        <a:gd name="T7" fmla="*/ 15 h 1744"/>
                        <a:gd name="T8" fmla="*/ 212 w 1002"/>
                        <a:gd name="T9" fmla="*/ 22 h 1744"/>
                        <a:gd name="T10" fmla="*/ 215 w 1002"/>
                        <a:gd name="T11" fmla="*/ 31 h 1744"/>
                        <a:gd name="T12" fmla="*/ 249 w 1002"/>
                        <a:gd name="T13" fmla="*/ 164 h 1744"/>
                        <a:gd name="T14" fmla="*/ 250 w 1002"/>
                        <a:gd name="T15" fmla="*/ 173 h 1744"/>
                        <a:gd name="T16" fmla="*/ 246 w 1002"/>
                        <a:gd name="T17" fmla="*/ 180 h 1744"/>
                        <a:gd name="T18" fmla="*/ 239 w 1002"/>
                        <a:gd name="T19" fmla="*/ 186 h 1744"/>
                        <a:gd name="T20" fmla="*/ 231 w 1002"/>
                        <a:gd name="T21" fmla="*/ 187 h 1744"/>
                        <a:gd name="T22" fmla="*/ 224 w 1002"/>
                        <a:gd name="T23" fmla="*/ 185 h 1744"/>
                        <a:gd name="T24" fmla="*/ 218 w 1002"/>
                        <a:gd name="T25" fmla="*/ 181 h 1744"/>
                        <a:gd name="T26" fmla="*/ 214 w 1002"/>
                        <a:gd name="T27" fmla="*/ 173 h 1744"/>
                        <a:gd name="T28" fmla="*/ 227 w 1002"/>
                        <a:gd name="T29" fmla="*/ 270 h 1744"/>
                        <a:gd name="T30" fmla="*/ 181 w 1002"/>
                        <a:gd name="T31" fmla="*/ 419 h 1744"/>
                        <a:gd name="T32" fmla="*/ 177 w 1002"/>
                        <a:gd name="T33" fmla="*/ 427 h 1744"/>
                        <a:gd name="T34" fmla="*/ 171 w 1002"/>
                        <a:gd name="T35" fmla="*/ 433 h 1744"/>
                        <a:gd name="T36" fmla="*/ 164 w 1002"/>
                        <a:gd name="T37" fmla="*/ 435 h 1744"/>
                        <a:gd name="T38" fmla="*/ 156 w 1002"/>
                        <a:gd name="T39" fmla="*/ 436 h 1744"/>
                        <a:gd name="T40" fmla="*/ 148 w 1002"/>
                        <a:gd name="T41" fmla="*/ 433 h 1744"/>
                        <a:gd name="T42" fmla="*/ 142 w 1002"/>
                        <a:gd name="T43" fmla="*/ 428 h 1744"/>
                        <a:gd name="T44" fmla="*/ 139 w 1002"/>
                        <a:gd name="T45" fmla="*/ 422 h 1744"/>
                        <a:gd name="T46" fmla="*/ 137 w 1002"/>
                        <a:gd name="T47" fmla="*/ 416 h 1744"/>
                        <a:gd name="T48" fmla="*/ 115 w 1002"/>
                        <a:gd name="T49" fmla="*/ 416 h 1744"/>
                        <a:gd name="T50" fmla="*/ 113 w 1002"/>
                        <a:gd name="T51" fmla="*/ 422 h 1744"/>
                        <a:gd name="T52" fmla="*/ 108 w 1002"/>
                        <a:gd name="T53" fmla="*/ 429 h 1744"/>
                        <a:gd name="T54" fmla="*/ 102 w 1002"/>
                        <a:gd name="T55" fmla="*/ 434 h 1744"/>
                        <a:gd name="T56" fmla="*/ 94 w 1002"/>
                        <a:gd name="T57" fmla="*/ 436 h 1744"/>
                        <a:gd name="T58" fmla="*/ 86 w 1002"/>
                        <a:gd name="T59" fmla="*/ 435 h 1744"/>
                        <a:gd name="T60" fmla="*/ 79 w 1002"/>
                        <a:gd name="T61" fmla="*/ 432 h 1744"/>
                        <a:gd name="T62" fmla="*/ 74 w 1002"/>
                        <a:gd name="T63" fmla="*/ 428 h 1744"/>
                        <a:gd name="T64" fmla="*/ 70 w 1002"/>
                        <a:gd name="T65" fmla="*/ 420 h 1744"/>
                        <a:gd name="T66" fmla="*/ 70 w 1002"/>
                        <a:gd name="T67" fmla="*/ 271 h 1744"/>
                        <a:gd name="T68" fmla="*/ 70 w 1002"/>
                        <a:gd name="T69" fmla="*/ 61 h 1744"/>
                        <a:gd name="T70" fmla="*/ 34 w 1002"/>
                        <a:gd name="T71" fmla="*/ 181 h 1744"/>
                        <a:gd name="T72" fmla="*/ 29 w 1002"/>
                        <a:gd name="T73" fmla="*/ 188 h 1744"/>
                        <a:gd name="T74" fmla="*/ 21 w 1002"/>
                        <a:gd name="T75" fmla="*/ 190 h 1744"/>
                        <a:gd name="T76" fmla="*/ 12 w 1002"/>
                        <a:gd name="T77" fmla="*/ 189 h 1744"/>
                        <a:gd name="T78" fmla="*/ 5 w 1002"/>
                        <a:gd name="T79" fmla="*/ 185 h 1744"/>
                        <a:gd name="T80" fmla="*/ 1 w 1002"/>
                        <a:gd name="T81" fmla="*/ 178 h 1744"/>
                        <a:gd name="T82" fmla="*/ 0 w 1002"/>
                        <a:gd name="T83" fmla="*/ 171 h 1744"/>
                        <a:gd name="T84" fmla="*/ 36 w 1002"/>
                        <a:gd name="T85" fmla="*/ 37 h 1744"/>
                        <a:gd name="T86" fmla="*/ 37 w 1002"/>
                        <a:gd name="T87" fmla="*/ 28 h 1744"/>
                        <a:gd name="T88" fmla="*/ 40 w 1002"/>
                        <a:gd name="T89" fmla="*/ 21 h 1744"/>
                        <a:gd name="T90" fmla="*/ 45 w 1002"/>
                        <a:gd name="T91" fmla="*/ 13 h 1744"/>
                        <a:gd name="T92" fmla="*/ 52 w 1002"/>
                        <a:gd name="T93" fmla="*/ 6 h 1744"/>
                        <a:gd name="T94" fmla="*/ 60 w 1002"/>
                        <a:gd name="T95" fmla="*/ 2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7216" name="Oval 124"/>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zh-CN" altLang="zh-CN">
                        <a:latin typeface="+mj-lt"/>
                        <a:ea typeface="宋体" charset="-122"/>
                      </a:endParaRPr>
                    </a:p>
                  </p:txBody>
                </p:sp>
              </p:grpSp>
              <p:sp>
                <p:nvSpPr>
                  <p:cNvPr id="7214" name="Rectangle 125"/>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zh-CN" altLang="zh-CN">
                      <a:latin typeface="+mj-lt"/>
                      <a:ea typeface="宋体" charset="-122"/>
                    </a:endParaRPr>
                  </a:p>
                </p:txBody>
              </p:sp>
            </p:grpSp>
          </p:grpSp>
        </p:grpSp>
      </p:grpSp>
      <p:grpSp>
        <p:nvGrpSpPr>
          <p:cNvPr id="7172" name="Group 126"/>
          <p:cNvGrpSpPr>
            <a:grpSpLocks/>
          </p:cNvGrpSpPr>
          <p:nvPr/>
        </p:nvGrpSpPr>
        <p:grpSpPr bwMode="auto">
          <a:xfrm>
            <a:off x="1139825" y="954088"/>
            <a:ext cx="6858000" cy="1533525"/>
            <a:chOff x="718" y="1186"/>
            <a:chExt cx="4320" cy="966"/>
          </a:xfrm>
        </p:grpSpPr>
        <p:grpSp>
          <p:nvGrpSpPr>
            <p:cNvPr id="7194" name="Group 127"/>
            <p:cNvGrpSpPr>
              <a:grpSpLocks/>
            </p:cNvGrpSpPr>
            <p:nvPr/>
          </p:nvGrpSpPr>
          <p:grpSpPr bwMode="auto">
            <a:xfrm>
              <a:off x="718" y="1209"/>
              <a:ext cx="864" cy="943"/>
              <a:chOff x="718" y="1209"/>
              <a:chExt cx="864" cy="943"/>
            </a:xfrm>
          </p:grpSpPr>
          <p:pic>
            <p:nvPicPr>
              <p:cNvPr id="7203" name="Picture 128" descr="PHONE8"/>
              <p:cNvPicPr>
                <a:picLocks noChangeAspect="1" noChangeArrowheads="1"/>
              </p:cNvPicPr>
              <p:nvPr/>
            </p:nvPicPr>
            <p:blipFill>
              <a:blip r:embed="rId2" cstate="print"/>
              <a:srcRect/>
              <a:stretch>
                <a:fillRect/>
              </a:stretch>
            </p:blipFill>
            <p:spPr bwMode="auto">
              <a:xfrm>
                <a:off x="767" y="1209"/>
                <a:ext cx="765" cy="736"/>
              </a:xfrm>
              <a:prstGeom prst="rect">
                <a:avLst/>
              </a:prstGeom>
              <a:noFill/>
              <a:ln w="9525">
                <a:noFill/>
                <a:miter lim="800000"/>
                <a:headEnd/>
                <a:tailEnd/>
              </a:ln>
            </p:spPr>
          </p:pic>
          <p:sp>
            <p:nvSpPr>
              <p:cNvPr id="7204" name="Text Box 129"/>
              <p:cNvSpPr txBox="1">
                <a:spLocks noChangeArrowheads="1"/>
              </p:cNvSpPr>
              <p:nvPr/>
            </p:nvSpPr>
            <p:spPr bwMode="auto">
              <a:xfrm>
                <a:off x="718" y="1922"/>
                <a:ext cx="864" cy="230"/>
              </a:xfrm>
              <a:prstGeom prst="rect">
                <a:avLst/>
              </a:prstGeom>
              <a:noFill/>
              <a:ln w="12700">
                <a:noFill/>
                <a:miter lim="800000"/>
                <a:headEnd/>
                <a:tailEnd/>
              </a:ln>
            </p:spPr>
            <p:txBody>
              <a:bodyPr wrap="none" anchor="ctr" anchorCtr="1"/>
              <a:lstStyle/>
              <a:p>
                <a:pPr eaLnBrk="0" hangingPunct="0"/>
                <a:r>
                  <a:rPr lang="en-US" altLang="zh-CN" sz="1800" b="1">
                    <a:latin typeface="+mj-lt"/>
                    <a:ea typeface="宋体" charset="-122"/>
                  </a:rPr>
                  <a:t>Phone/Fax</a:t>
                </a:r>
              </a:p>
            </p:txBody>
          </p:sp>
        </p:grpSp>
        <p:grpSp>
          <p:nvGrpSpPr>
            <p:cNvPr id="7195" name="Group 130"/>
            <p:cNvGrpSpPr>
              <a:grpSpLocks/>
            </p:cNvGrpSpPr>
            <p:nvPr/>
          </p:nvGrpSpPr>
          <p:grpSpPr bwMode="auto">
            <a:xfrm>
              <a:off x="4174" y="1231"/>
              <a:ext cx="864" cy="921"/>
              <a:chOff x="4174" y="1231"/>
              <a:chExt cx="864" cy="921"/>
            </a:xfrm>
          </p:grpSpPr>
          <p:sp>
            <p:nvSpPr>
              <p:cNvPr id="7199" name="Text Box 131"/>
              <p:cNvSpPr txBox="1">
                <a:spLocks noChangeArrowheads="1"/>
              </p:cNvSpPr>
              <p:nvPr/>
            </p:nvSpPr>
            <p:spPr bwMode="auto">
              <a:xfrm>
                <a:off x="4174" y="1922"/>
                <a:ext cx="864" cy="230"/>
              </a:xfrm>
              <a:prstGeom prst="rect">
                <a:avLst/>
              </a:prstGeom>
              <a:noFill/>
              <a:ln w="12700">
                <a:noFill/>
                <a:miter lim="800000"/>
                <a:headEnd/>
                <a:tailEnd/>
              </a:ln>
            </p:spPr>
            <p:txBody>
              <a:bodyPr wrap="none" anchor="ctr" anchorCtr="1"/>
              <a:lstStyle/>
              <a:p>
                <a:pPr eaLnBrk="0" hangingPunct="0"/>
                <a:r>
                  <a:rPr lang="en-US" altLang="zh-CN" sz="1800" b="1">
                    <a:latin typeface="+mj-lt"/>
                    <a:ea typeface="宋体" charset="-122"/>
                  </a:rPr>
                  <a:t>Emergency</a:t>
                </a:r>
              </a:p>
            </p:txBody>
          </p:sp>
          <p:grpSp>
            <p:nvGrpSpPr>
              <p:cNvPr id="7200" name="Group 132"/>
              <p:cNvGrpSpPr>
                <a:grpSpLocks/>
              </p:cNvGrpSpPr>
              <p:nvPr/>
            </p:nvGrpSpPr>
            <p:grpSpPr bwMode="auto">
              <a:xfrm>
                <a:off x="4260" y="1231"/>
                <a:ext cx="691" cy="691"/>
                <a:chOff x="3639" y="768"/>
                <a:chExt cx="681" cy="679"/>
              </a:xfrm>
            </p:grpSpPr>
            <p:sp>
              <p:nvSpPr>
                <p:cNvPr id="7201" name="AutoShape 133"/>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zh-CN">
                    <a:latin typeface="+mj-lt"/>
                    <a:ea typeface="宋体" charset="-122"/>
                  </a:endParaRPr>
                </a:p>
              </p:txBody>
            </p:sp>
            <p:sp>
              <p:nvSpPr>
                <p:cNvPr id="7202" name="Freeform 134"/>
                <p:cNvSpPr>
                  <a:spLocks/>
                </p:cNvSpPr>
                <p:nvPr/>
              </p:nvSpPr>
              <p:spPr bwMode="auto">
                <a:xfrm>
                  <a:off x="3696" y="816"/>
                  <a:ext cx="573" cy="573"/>
                </a:xfrm>
                <a:custGeom>
                  <a:avLst/>
                  <a:gdLst>
                    <a:gd name="T0" fmla="*/ 191 w 2290"/>
                    <a:gd name="T1" fmla="*/ 0 h 2290"/>
                    <a:gd name="T2" fmla="*/ 382 w 2290"/>
                    <a:gd name="T3" fmla="*/ 0 h 2290"/>
                    <a:gd name="T4" fmla="*/ 382 w 2290"/>
                    <a:gd name="T5" fmla="*/ 191 h 2290"/>
                    <a:gd name="T6" fmla="*/ 573 w 2290"/>
                    <a:gd name="T7" fmla="*/ 191 h 2290"/>
                    <a:gd name="T8" fmla="*/ 573 w 2290"/>
                    <a:gd name="T9" fmla="*/ 382 h 2290"/>
                    <a:gd name="T10" fmla="*/ 382 w 2290"/>
                    <a:gd name="T11" fmla="*/ 382 h 2290"/>
                    <a:gd name="T12" fmla="*/ 382 w 2290"/>
                    <a:gd name="T13" fmla="*/ 573 h 2290"/>
                    <a:gd name="T14" fmla="*/ 191 w 2290"/>
                    <a:gd name="T15" fmla="*/ 573 h 2290"/>
                    <a:gd name="T16" fmla="*/ 191 w 2290"/>
                    <a:gd name="T17" fmla="*/ 382 h 2290"/>
                    <a:gd name="T18" fmla="*/ 0 w 2290"/>
                    <a:gd name="T19" fmla="*/ 382 h 2290"/>
                    <a:gd name="T20" fmla="*/ 0 w 2290"/>
                    <a:gd name="T21" fmla="*/ 191 h 2290"/>
                    <a:gd name="T22" fmla="*/ 191 w 2290"/>
                    <a:gd name="T23" fmla="*/ 191 h 2290"/>
                    <a:gd name="T24" fmla="*/ 191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FF0000"/>
                </a:solidFill>
                <a:ln w="3175">
                  <a:solidFill>
                    <a:schemeClr val="tx1"/>
                  </a:solidFill>
                  <a:round/>
                  <a:headEnd/>
                  <a:tailEnd/>
                </a:ln>
              </p:spPr>
              <p:txBody>
                <a:bodyPr/>
                <a:lstStyle/>
                <a:p>
                  <a:endParaRPr lang="en-US">
                    <a:latin typeface="+mj-lt"/>
                  </a:endParaRPr>
                </a:p>
              </p:txBody>
            </p:sp>
          </p:grpSp>
        </p:grpSp>
        <p:grpSp>
          <p:nvGrpSpPr>
            <p:cNvPr id="7196" name="Group 135"/>
            <p:cNvGrpSpPr>
              <a:grpSpLocks/>
            </p:cNvGrpSpPr>
            <p:nvPr/>
          </p:nvGrpSpPr>
          <p:grpSpPr bwMode="auto">
            <a:xfrm>
              <a:off x="2446" y="1186"/>
              <a:ext cx="864" cy="966"/>
              <a:chOff x="2446" y="1186"/>
              <a:chExt cx="864" cy="966"/>
            </a:xfrm>
          </p:grpSpPr>
          <p:sp>
            <p:nvSpPr>
              <p:cNvPr id="7197" name="Text Box 136"/>
              <p:cNvSpPr txBox="1">
                <a:spLocks noChangeArrowheads="1"/>
              </p:cNvSpPr>
              <p:nvPr/>
            </p:nvSpPr>
            <p:spPr bwMode="auto">
              <a:xfrm>
                <a:off x="2446" y="1922"/>
                <a:ext cx="864" cy="230"/>
              </a:xfrm>
              <a:prstGeom prst="rect">
                <a:avLst/>
              </a:prstGeom>
              <a:noFill/>
              <a:ln w="12700">
                <a:noFill/>
                <a:miter lim="800000"/>
                <a:headEnd/>
                <a:tailEnd/>
              </a:ln>
            </p:spPr>
            <p:txBody>
              <a:bodyPr wrap="none" anchor="ctr" anchorCtr="1"/>
              <a:lstStyle/>
              <a:p>
                <a:pPr eaLnBrk="0" hangingPunct="0"/>
                <a:r>
                  <a:rPr lang="en-US" altLang="zh-CN" sz="1800" b="1">
                    <a:latin typeface="+mj-lt"/>
                    <a:ea typeface="宋体" charset="-122"/>
                  </a:rPr>
                  <a:t>Class Hours</a:t>
                </a:r>
              </a:p>
            </p:txBody>
          </p:sp>
          <p:pic>
            <p:nvPicPr>
              <p:cNvPr id="7198" name="Picture 137" descr="Clock"/>
              <p:cNvPicPr>
                <a:picLocks noChangeAspect="1" noChangeArrowheads="1"/>
              </p:cNvPicPr>
              <p:nvPr/>
            </p:nvPicPr>
            <p:blipFill>
              <a:blip r:embed="rId3" cstate="print"/>
              <a:srcRect/>
              <a:stretch>
                <a:fillRect/>
              </a:stretch>
            </p:blipFill>
            <p:spPr bwMode="auto">
              <a:xfrm>
                <a:off x="2485" y="1186"/>
                <a:ext cx="788" cy="789"/>
              </a:xfrm>
              <a:prstGeom prst="rect">
                <a:avLst/>
              </a:prstGeom>
              <a:noFill/>
              <a:ln w="9525">
                <a:noFill/>
                <a:miter lim="800000"/>
                <a:headEnd/>
                <a:tailEnd/>
              </a:ln>
            </p:spPr>
          </p:pic>
        </p:grpSp>
      </p:grpSp>
      <p:grpSp>
        <p:nvGrpSpPr>
          <p:cNvPr id="7173" name="Group 138"/>
          <p:cNvGrpSpPr>
            <a:grpSpLocks/>
          </p:cNvGrpSpPr>
          <p:nvPr/>
        </p:nvGrpSpPr>
        <p:grpSpPr bwMode="auto">
          <a:xfrm>
            <a:off x="1138238" y="2773363"/>
            <a:ext cx="6869112" cy="1465262"/>
            <a:chOff x="717" y="2151"/>
            <a:chExt cx="4327" cy="923"/>
          </a:xfrm>
        </p:grpSpPr>
        <p:grpSp>
          <p:nvGrpSpPr>
            <p:cNvPr id="7175" name="Group 139"/>
            <p:cNvGrpSpPr>
              <a:grpSpLocks/>
            </p:cNvGrpSpPr>
            <p:nvPr/>
          </p:nvGrpSpPr>
          <p:grpSpPr bwMode="auto">
            <a:xfrm>
              <a:off x="717" y="2151"/>
              <a:ext cx="864" cy="923"/>
              <a:chOff x="717" y="2151"/>
              <a:chExt cx="864" cy="923"/>
            </a:xfrm>
          </p:grpSpPr>
          <p:sp>
            <p:nvSpPr>
              <p:cNvPr id="7187" name="Text Box 140"/>
              <p:cNvSpPr txBox="1">
                <a:spLocks noChangeArrowheads="1"/>
              </p:cNvSpPr>
              <p:nvPr/>
            </p:nvSpPr>
            <p:spPr bwMode="auto">
              <a:xfrm>
                <a:off x="717" y="2844"/>
                <a:ext cx="864" cy="230"/>
              </a:xfrm>
              <a:prstGeom prst="rect">
                <a:avLst/>
              </a:prstGeom>
              <a:noFill/>
              <a:ln w="12700">
                <a:noFill/>
                <a:miter lim="800000"/>
                <a:headEnd/>
                <a:tailEnd/>
              </a:ln>
            </p:spPr>
            <p:txBody>
              <a:bodyPr wrap="none" anchor="ctr" anchorCtr="1"/>
              <a:lstStyle/>
              <a:p>
                <a:pPr eaLnBrk="0" hangingPunct="0"/>
                <a:r>
                  <a:rPr lang="en-US" altLang="zh-CN" sz="1800" b="1">
                    <a:latin typeface="+mj-lt"/>
                    <a:ea typeface="宋体" charset="-122"/>
                  </a:rPr>
                  <a:t>Messages</a:t>
                </a:r>
              </a:p>
            </p:txBody>
          </p:sp>
          <p:grpSp>
            <p:nvGrpSpPr>
              <p:cNvPr id="7188" name="Group 141"/>
              <p:cNvGrpSpPr>
                <a:grpSpLocks/>
              </p:cNvGrpSpPr>
              <p:nvPr/>
            </p:nvGrpSpPr>
            <p:grpSpPr bwMode="auto">
              <a:xfrm>
                <a:off x="805" y="2151"/>
                <a:ext cx="691" cy="691"/>
                <a:chOff x="567" y="1891"/>
                <a:chExt cx="681" cy="679"/>
              </a:xfrm>
            </p:grpSpPr>
            <p:sp>
              <p:nvSpPr>
                <p:cNvPr id="7189" name="AutoShape 142"/>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zh-CN">
                    <a:latin typeface="+mj-lt"/>
                    <a:ea typeface="宋体" charset="-122"/>
                  </a:endParaRPr>
                </a:p>
              </p:txBody>
            </p:sp>
            <p:grpSp>
              <p:nvGrpSpPr>
                <p:cNvPr id="7190" name="Group 143"/>
                <p:cNvGrpSpPr>
                  <a:grpSpLocks/>
                </p:cNvGrpSpPr>
                <p:nvPr/>
              </p:nvGrpSpPr>
              <p:grpSpPr bwMode="auto">
                <a:xfrm>
                  <a:off x="658" y="2064"/>
                  <a:ext cx="494" cy="366"/>
                  <a:chOff x="1581" y="2706"/>
                  <a:chExt cx="494" cy="366"/>
                </a:xfrm>
              </p:grpSpPr>
              <p:sp>
                <p:nvSpPr>
                  <p:cNvPr id="7191" name="Rectangle 144"/>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zh-CN" altLang="zh-CN">
                      <a:latin typeface="+mj-lt"/>
                      <a:ea typeface="宋体" charset="-122"/>
                    </a:endParaRPr>
                  </a:p>
                </p:txBody>
              </p:sp>
              <p:sp>
                <p:nvSpPr>
                  <p:cNvPr id="7192" name="Rectangle 145"/>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zh-CN" altLang="zh-CN">
                      <a:latin typeface="+mj-lt"/>
                      <a:ea typeface="宋体" charset="-122"/>
                    </a:endParaRPr>
                  </a:p>
                </p:txBody>
              </p:sp>
              <p:sp>
                <p:nvSpPr>
                  <p:cNvPr id="7193" name="Freeform 146"/>
                  <p:cNvSpPr>
                    <a:spLocks/>
                  </p:cNvSpPr>
                  <p:nvPr/>
                </p:nvSpPr>
                <p:spPr bwMode="auto">
                  <a:xfrm>
                    <a:off x="1609" y="2733"/>
                    <a:ext cx="438" cy="311"/>
                  </a:xfrm>
                  <a:custGeom>
                    <a:avLst/>
                    <a:gdLst>
                      <a:gd name="T0" fmla="*/ 28 w 1755"/>
                      <a:gd name="T1" fmla="*/ 0 h 1242"/>
                      <a:gd name="T2" fmla="*/ 184 w 1755"/>
                      <a:gd name="T3" fmla="*/ 156 h 1242"/>
                      <a:gd name="T4" fmla="*/ 190 w 1755"/>
                      <a:gd name="T5" fmla="*/ 162 h 1242"/>
                      <a:gd name="T6" fmla="*/ 195 w 1755"/>
                      <a:gd name="T7" fmla="*/ 167 h 1242"/>
                      <a:gd name="T8" fmla="*/ 201 w 1755"/>
                      <a:gd name="T9" fmla="*/ 170 h 1242"/>
                      <a:gd name="T10" fmla="*/ 206 w 1755"/>
                      <a:gd name="T11" fmla="*/ 173 h 1242"/>
                      <a:gd name="T12" fmla="*/ 212 w 1755"/>
                      <a:gd name="T13" fmla="*/ 175 h 1242"/>
                      <a:gd name="T14" fmla="*/ 219 w 1755"/>
                      <a:gd name="T15" fmla="*/ 176 h 1242"/>
                      <a:gd name="T16" fmla="*/ 226 w 1755"/>
                      <a:gd name="T17" fmla="*/ 175 h 1242"/>
                      <a:gd name="T18" fmla="*/ 233 w 1755"/>
                      <a:gd name="T19" fmla="*/ 173 h 1242"/>
                      <a:gd name="T20" fmla="*/ 238 w 1755"/>
                      <a:gd name="T21" fmla="*/ 170 h 1242"/>
                      <a:gd name="T22" fmla="*/ 243 w 1755"/>
                      <a:gd name="T23" fmla="*/ 166 h 1242"/>
                      <a:gd name="T24" fmla="*/ 249 w 1755"/>
                      <a:gd name="T25" fmla="*/ 161 h 1242"/>
                      <a:gd name="T26" fmla="*/ 254 w 1755"/>
                      <a:gd name="T27" fmla="*/ 156 h 1242"/>
                      <a:gd name="T28" fmla="*/ 410 w 1755"/>
                      <a:gd name="T29" fmla="*/ 0 h 1242"/>
                      <a:gd name="T30" fmla="*/ 438 w 1755"/>
                      <a:gd name="T31" fmla="*/ 0 h 1242"/>
                      <a:gd name="T32" fmla="*/ 438 w 1755"/>
                      <a:gd name="T33" fmla="*/ 28 h 1242"/>
                      <a:gd name="T34" fmla="*/ 311 w 1755"/>
                      <a:gd name="T35" fmla="*/ 156 h 1242"/>
                      <a:gd name="T36" fmla="*/ 438 w 1755"/>
                      <a:gd name="T37" fmla="*/ 283 h 1242"/>
                      <a:gd name="T38" fmla="*/ 438 w 1755"/>
                      <a:gd name="T39" fmla="*/ 311 h 1242"/>
                      <a:gd name="T40" fmla="*/ 410 w 1755"/>
                      <a:gd name="T41" fmla="*/ 311 h 1242"/>
                      <a:gd name="T42" fmla="*/ 282 w 1755"/>
                      <a:gd name="T43" fmla="*/ 184 h 1242"/>
                      <a:gd name="T44" fmla="*/ 276 w 1755"/>
                      <a:gd name="T45" fmla="*/ 190 h 1242"/>
                      <a:gd name="T46" fmla="*/ 270 w 1755"/>
                      <a:gd name="T47" fmla="*/ 195 h 1242"/>
                      <a:gd name="T48" fmla="*/ 264 w 1755"/>
                      <a:gd name="T49" fmla="*/ 200 h 1242"/>
                      <a:gd name="T50" fmla="*/ 256 w 1755"/>
                      <a:gd name="T51" fmla="*/ 206 h 1242"/>
                      <a:gd name="T52" fmla="*/ 248 w 1755"/>
                      <a:gd name="T53" fmla="*/ 210 h 1242"/>
                      <a:gd name="T54" fmla="*/ 239 w 1755"/>
                      <a:gd name="T55" fmla="*/ 214 h 1242"/>
                      <a:gd name="T56" fmla="*/ 230 w 1755"/>
                      <a:gd name="T57" fmla="*/ 216 h 1242"/>
                      <a:gd name="T58" fmla="*/ 221 w 1755"/>
                      <a:gd name="T59" fmla="*/ 217 h 1242"/>
                      <a:gd name="T60" fmla="*/ 210 w 1755"/>
                      <a:gd name="T61" fmla="*/ 216 h 1242"/>
                      <a:gd name="T62" fmla="*/ 201 w 1755"/>
                      <a:gd name="T63" fmla="*/ 214 h 1242"/>
                      <a:gd name="T64" fmla="*/ 192 w 1755"/>
                      <a:gd name="T65" fmla="*/ 211 h 1242"/>
                      <a:gd name="T66" fmla="*/ 184 w 1755"/>
                      <a:gd name="T67" fmla="*/ 208 h 1242"/>
                      <a:gd name="T68" fmla="*/ 176 w 1755"/>
                      <a:gd name="T69" fmla="*/ 202 h 1242"/>
                      <a:gd name="T70" fmla="*/ 168 w 1755"/>
                      <a:gd name="T71" fmla="*/ 196 h 1242"/>
                      <a:gd name="T72" fmla="*/ 163 w 1755"/>
                      <a:gd name="T73" fmla="*/ 191 h 1242"/>
                      <a:gd name="T74" fmla="*/ 156 w 1755"/>
                      <a:gd name="T75" fmla="*/ 184 h 1242"/>
                      <a:gd name="T76" fmla="*/ 28 w 1755"/>
                      <a:gd name="T77" fmla="*/ 311 h 1242"/>
                      <a:gd name="T78" fmla="*/ 0 w 1755"/>
                      <a:gd name="T79" fmla="*/ 311 h 1242"/>
                      <a:gd name="T80" fmla="*/ 0 w 1755"/>
                      <a:gd name="T81" fmla="*/ 283 h 1242"/>
                      <a:gd name="T82" fmla="*/ 127 w 1755"/>
                      <a:gd name="T83" fmla="*/ 156 h 1242"/>
                      <a:gd name="T84" fmla="*/ 0 w 1755"/>
                      <a:gd name="T85" fmla="*/ 28 h 1242"/>
                      <a:gd name="T86" fmla="*/ 0 w 1755"/>
                      <a:gd name="T87" fmla="*/ 0 h 1242"/>
                      <a:gd name="T88" fmla="*/ 28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808080"/>
                  </a:solidFill>
                  <a:ln w="9525">
                    <a:noFill/>
                    <a:round/>
                    <a:headEnd/>
                    <a:tailEnd/>
                  </a:ln>
                </p:spPr>
                <p:txBody>
                  <a:bodyPr/>
                  <a:lstStyle/>
                  <a:p>
                    <a:endParaRPr lang="en-US">
                      <a:latin typeface="+mj-lt"/>
                    </a:endParaRPr>
                  </a:p>
                </p:txBody>
              </p:sp>
            </p:grpSp>
          </p:grpSp>
        </p:grpSp>
        <p:grpSp>
          <p:nvGrpSpPr>
            <p:cNvPr id="7176" name="Group 147"/>
            <p:cNvGrpSpPr>
              <a:grpSpLocks/>
            </p:cNvGrpSpPr>
            <p:nvPr/>
          </p:nvGrpSpPr>
          <p:grpSpPr bwMode="auto">
            <a:xfrm>
              <a:off x="2447" y="2151"/>
              <a:ext cx="864" cy="923"/>
              <a:chOff x="2447" y="2151"/>
              <a:chExt cx="864" cy="923"/>
            </a:xfrm>
          </p:grpSpPr>
          <p:sp>
            <p:nvSpPr>
              <p:cNvPr id="7180" name="Text Box 148"/>
              <p:cNvSpPr txBox="1">
                <a:spLocks noChangeArrowheads="1"/>
              </p:cNvSpPr>
              <p:nvPr/>
            </p:nvSpPr>
            <p:spPr bwMode="auto">
              <a:xfrm>
                <a:off x="2447" y="2844"/>
                <a:ext cx="864" cy="230"/>
              </a:xfrm>
              <a:prstGeom prst="rect">
                <a:avLst/>
              </a:prstGeom>
              <a:noFill/>
              <a:ln w="12700">
                <a:noFill/>
                <a:miter lim="800000"/>
                <a:headEnd/>
                <a:tailEnd/>
              </a:ln>
            </p:spPr>
            <p:txBody>
              <a:bodyPr wrap="none" anchor="ctr" anchorCtr="1"/>
              <a:lstStyle/>
              <a:p>
                <a:pPr eaLnBrk="0" hangingPunct="0"/>
                <a:r>
                  <a:rPr lang="en-US" altLang="zh-CN" sz="1800" b="1">
                    <a:latin typeface="+mj-lt"/>
                    <a:ea typeface="宋体" charset="-122"/>
                  </a:rPr>
                  <a:t>Breaks</a:t>
                </a:r>
              </a:p>
            </p:txBody>
          </p:sp>
          <p:grpSp>
            <p:nvGrpSpPr>
              <p:cNvPr id="7181" name="Group 149"/>
              <p:cNvGrpSpPr>
                <a:grpSpLocks/>
              </p:cNvGrpSpPr>
              <p:nvPr/>
            </p:nvGrpSpPr>
            <p:grpSpPr bwMode="auto">
              <a:xfrm>
                <a:off x="2533" y="2151"/>
                <a:ext cx="691" cy="691"/>
                <a:chOff x="2479" y="2162"/>
                <a:chExt cx="639" cy="628"/>
              </a:xfrm>
            </p:grpSpPr>
            <p:sp>
              <p:nvSpPr>
                <p:cNvPr id="7182" name="AutoShape 150"/>
                <p:cNvSpPr>
                  <a:spLocks noChangeArrowheads="1"/>
                </p:cNvSpPr>
                <p:nvPr/>
              </p:nvSpPr>
              <p:spPr bwMode="auto">
                <a:xfrm>
                  <a:off x="2479" y="2162"/>
                  <a:ext cx="639" cy="628"/>
                </a:xfrm>
                <a:prstGeom prst="roundRect">
                  <a:avLst>
                    <a:gd name="adj" fmla="val 12440"/>
                  </a:avLst>
                </a:prstGeom>
                <a:solidFill>
                  <a:srgbClr val="FFFFFF"/>
                </a:solidFill>
                <a:ln w="31750">
                  <a:solidFill>
                    <a:srgbClr val="000000"/>
                  </a:solidFill>
                  <a:round/>
                  <a:headEnd/>
                  <a:tailEnd/>
                </a:ln>
              </p:spPr>
              <p:txBody>
                <a:bodyPr/>
                <a:lstStyle/>
                <a:p>
                  <a:endParaRPr lang="zh-CN" altLang="zh-CN">
                    <a:latin typeface="+mj-lt"/>
                    <a:ea typeface="宋体" charset="-122"/>
                  </a:endParaRPr>
                </a:p>
              </p:txBody>
            </p:sp>
            <p:grpSp>
              <p:nvGrpSpPr>
                <p:cNvPr id="7183" name="Group 151"/>
                <p:cNvGrpSpPr>
                  <a:grpSpLocks/>
                </p:cNvGrpSpPr>
                <p:nvPr/>
              </p:nvGrpSpPr>
              <p:grpSpPr bwMode="auto">
                <a:xfrm>
                  <a:off x="2554" y="2340"/>
                  <a:ext cx="474" cy="272"/>
                  <a:chOff x="2554" y="2340"/>
                  <a:chExt cx="474" cy="272"/>
                </a:xfrm>
              </p:grpSpPr>
              <p:sp>
                <p:nvSpPr>
                  <p:cNvPr id="15512" name="Freeform 152"/>
                  <p:cNvSpPr>
                    <a:spLocks/>
                  </p:cNvSpPr>
                  <p:nvPr/>
                </p:nvSpPr>
                <p:spPr bwMode="auto">
                  <a:xfrm>
                    <a:off x="2658" y="2340"/>
                    <a:ext cx="264" cy="214"/>
                  </a:xfrm>
                  <a:custGeom>
                    <a:avLst/>
                    <a:gdLst/>
                    <a:ahLst/>
                    <a:cxnLst>
                      <a:cxn ang="0">
                        <a:pos x="0" y="0"/>
                      </a:cxn>
                      <a:cxn ang="0">
                        <a:pos x="1132" y="0"/>
                      </a:cxn>
                      <a:cxn ang="0">
                        <a:pos x="1132" y="835"/>
                      </a:cxn>
                      <a:cxn ang="0">
                        <a:pos x="1131" y="849"/>
                      </a:cxn>
                      <a:cxn ang="0">
                        <a:pos x="1127" y="862"/>
                      </a:cxn>
                      <a:cxn ang="0">
                        <a:pos x="1124" y="874"/>
                      </a:cxn>
                      <a:cxn ang="0">
                        <a:pos x="1119" y="887"/>
                      </a:cxn>
                      <a:cxn ang="0">
                        <a:pos x="1110" y="899"/>
                      </a:cxn>
                      <a:cxn ang="0">
                        <a:pos x="1101" y="908"/>
                      </a:cxn>
                      <a:cxn ang="0">
                        <a:pos x="1090" y="917"/>
                      </a:cxn>
                      <a:cxn ang="0">
                        <a:pos x="1078" y="923"/>
                      </a:cxn>
                      <a:cxn ang="0">
                        <a:pos x="1065" y="930"/>
                      </a:cxn>
                      <a:cxn ang="0">
                        <a:pos x="1052" y="932"/>
                      </a:cxn>
                      <a:cxn ang="0">
                        <a:pos x="1041" y="935"/>
                      </a:cxn>
                      <a:cxn ang="0">
                        <a:pos x="1033" y="935"/>
                      </a:cxn>
                      <a:cxn ang="0">
                        <a:pos x="99" y="935"/>
                      </a:cxn>
                      <a:cxn ang="0">
                        <a:pos x="88" y="933"/>
                      </a:cxn>
                      <a:cxn ang="0">
                        <a:pos x="80" y="932"/>
                      </a:cxn>
                      <a:cxn ang="0">
                        <a:pos x="72" y="930"/>
                      </a:cxn>
                      <a:cxn ang="0">
                        <a:pos x="60" y="924"/>
                      </a:cxn>
                      <a:cxn ang="0">
                        <a:pos x="49" y="921"/>
                      </a:cxn>
                      <a:cxn ang="0">
                        <a:pos x="40" y="913"/>
                      </a:cxn>
                      <a:cxn ang="0">
                        <a:pos x="31" y="907"/>
                      </a:cxn>
                      <a:cxn ang="0">
                        <a:pos x="24" y="899"/>
                      </a:cxn>
                      <a:cxn ang="0">
                        <a:pos x="20" y="894"/>
                      </a:cxn>
                      <a:cxn ang="0">
                        <a:pos x="14" y="887"/>
                      </a:cxn>
                      <a:cxn ang="0">
                        <a:pos x="9" y="878"/>
                      </a:cxn>
                      <a:cxn ang="0">
                        <a:pos x="5" y="872"/>
                      </a:cxn>
                      <a:cxn ang="0">
                        <a:pos x="2" y="862"/>
                      </a:cxn>
                      <a:cxn ang="0">
                        <a:pos x="1" y="853"/>
                      </a:cxn>
                      <a:cxn ang="0">
                        <a:pos x="0" y="844"/>
                      </a:cxn>
                      <a:cxn ang="0">
                        <a:pos x="0" y="835"/>
                      </a:cxn>
                      <a:cxn ang="0">
                        <a:pos x="0" y="0"/>
                      </a:cxn>
                    </a:cxnLst>
                    <a:rect l="0" t="0" r="r" b="b"/>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chemeClr val="bg1"/>
                  </a:solidFill>
                  <a:ln w="25400">
                    <a:solidFill>
                      <a:schemeClr val="tx1"/>
                    </a:solidFill>
                    <a:round/>
                    <a:headEnd/>
                    <a:tailEnd/>
                  </a:ln>
                  <a:effectLst>
                    <a:outerShdw dist="35921" dir="2700000" algn="ctr" rotWithShape="0">
                      <a:srgbClr val="B2B2B2"/>
                    </a:outerShdw>
                  </a:effectLst>
                </p:spPr>
                <p:txBody>
                  <a:bodyPr/>
                  <a:lstStyle/>
                  <a:p>
                    <a:pPr>
                      <a:defRPr/>
                    </a:pPr>
                    <a:endParaRPr lang="zh-CN" altLang="zh-CN">
                      <a:latin typeface="+mj-lt"/>
                    </a:endParaRPr>
                  </a:p>
                </p:txBody>
              </p:sp>
              <p:sp>
                <p:nvSpPr>
                  <p:cNvPr id="15513" name="Freeform 153"/>
                  <p:cNvSpPr>
                    <a:spLocks/>
                  </p:cNvSpPr>
                  <p:nvPr/>
                </p:nvSpPr>
                <p:spPr bwMode="auto">
                  <a:xfrm>
                    <a:off x="2927" y="2340"/>
                    <a:ext cx="85" cy="159"/>
                  </a:xfrm>
                  <a:custGeom>
                    <a:avLst/>
                    <a:gdLst/>
                    <a:ahLst/>
                    <a:cxnLst>
                      <a:cxn ang="0">
                        <a:pos x="41" y="3"/>
                      </a:cxn>
                      <a:cxn ang="0">
                        <a:pos x="124" y="18"/>
                      </a:cxn>
                      <a:cxn ang="0">
                        <a:pos x="182" y="43"/>
                      </a:cxn>
                      <a:cxn ang="0">
                        <a:pos x="237" y="82"/>
                      </a:cxn>
                      <a:cxn ang="0">
                        <a:pos x="286" y="129"/>
                      </a:cxn>
                      <a:cxn ang="0">
                        <a:pos x="324" y="184"/>
                      </a:cxn>
                      <a:cxn ang="0">
                        <a:pos x="350" y="248"/>
                      </a:cxn>
                      <a:cxn ang="0">
                        <a:pos x="364" y="325"/>
                      </a:cxn>
                      <a:cxn ang="0">
                        <a:pos x="362" y="379"/>
                      </a:cxn>
                      <a:cxn ang="0">
                        <a:pos x="354" y="414"/>
                      </a:cxn>
                      <a:cxn ang="0">
                        <a:pos x="345" y="450"/>
                      </a:cxn>
                      <a:cxn ang="0">
                        <a:pos x="333" y="484"/>
                      </a:cxn>
                      <a:cxn ang="0">
                        <a:pos x="316" y="514"/>
                      </a:cxn>
                      <a:cxn ang="0">
                        <a:pos x="296" y="545"/>
                      </a:cxn>
                      <a:cxn ang="0">
                        <a:pos x="275" y="575"/>
                      </a:cxn>
                      <a:cxn ang="0">
                        <a:pos x="247" y="602"/>
                      </a:cxn>
                      <a:cxn ang="0">
                        <a:pos x="217" y="627"/>
                      </a:cxn>
                      <a:cxn ang="0">
                        <a:pos x="179" y="648"/>
                      </a:cxn>
                      <a:cxn ang="0">
                        <a:pos x="146" y="663"/>
                      </a:cxn>
                      <a:cxn ang="0">
                        <a:pos x="105" y="677"/>
                      </a:cxn>
                      <a:cxn ang="0">
                        <a:pos x="62" y="685"/>
                      </a:cxn>
                      <a:cxn ang="0">
                        <a:pos x="21" y="689"/>
                      </a:cxn>
                      <a:cxn ang="0">
                        <a:pos x="0" y="541"/>
                      </a:cxn>
                      <a:cxn ang="0">
                        <a:pos x="28" y="541"/>
                      </a:cxn>
                      <a:cxn ang="0">
                        <a:pos x="61" y="536"/>
                      </a:cxn>
                      <a:cxn ang="0">
                        <a:pos x="92" y="526"/>
                      </a:cxn>
                      <a:cxn ang="0">
                        <a:pos x="125" y="510"/>
                      </a:cxn>
                      <a:cxn ang="0">
                        <a:pos x="150" y="490"/>
                      </a:cxn>
                      <a:cxn ang="0">
                        <a:pos x="172" y="466"/>
                      </a:cxn>
                      <a:cxn ang="0">
                        <a:pos x="188" y="443"/>
                      </a:cxn>
                      <a:cxn ang="0">
                        <a:pos x="199" y="418"/>
                      </a:cxn>
                      <a:cxn ang="0">
                        <a:pos x="209" y="388"/>
                      </a:cxn>
                      <a:cxn ang="0">
                        <a:pos x="213" y="356"/>
                      </a:cxn>
                      <a:cxn ang="0">
                        <a:pos x="212" y="314"/>
                      </a:cxn>
                      <a:cxn ang="0">
                        <a:pos x="203" y="278"/>
                      </a:cxn>
                      <a:cxn ang="0">
                        <a:pos x="188" y="248"/>
                      </a:cxn>
                      <a:cxn ang="0">
                        <a:pos x="168" y="219"/>
                      </a:cxn>
                      <a:cxn ang="0">
                        <a:pos x="145" y="197"/>
                      </a:cxn>
                      <a:cxn ang="0">
                        <a:pos x="110" y="171"/>
                      </a:cxn>
                      <a:cxn ang="0">
                        <a:pos x="66" y="154"/>
                      </a:cxn>
                      <a:cxn ang="0">
                        <a:pos x="0" y="146"/>
                      </a:cxn>
                    </a:cxnLst>
                    <a:rect l="0" t="0" r="r" b="b"/>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chemeClr val="bg1"/>
                  </a:solidFill>
                  <a:ln w="25400">
                    <a:solidFill>
                      <a:schemeClr val="tx1"/>
                    </a:solidFill>
                    <a:round/>
                    <a:headEnd/>
                    <a:tailEnd/>
                  </a:ln>
                  <a:effectLst>
                    <a:outerShdw dist="35921" dir="2700000" algn="ctr" rotWithShape="0">
                      <a:srgbClr val="B2B2B2"/>
                    </a:outerShdw>
                  </a:effectLst>
                </p:spPr>
                <p:txBody>
                  <a:bodyPr/>
                  <a:lstStyle/>
                  <a:p>
                    <a:pPr>
                      <a:defRPr/>
                    </a:pPr>
                    <a:endParaRPr lang="zh-CN" altLang="zh-CN">
                      <a:latin typeface="+mj-lt"/>
                    </a:endParaRPr>
                  </a:p>
                </p:txBody>
              </p:sp>
              <p:sp>
                <p:nvSpPr>
                  <p:cNvPr id="15514" name="Freeform 154"/>
                  <p:cNvSpPr>
                    <a:spLocks/>
                  </p:cNvSpPr>
                  <p:nvPr/>
                </p:nvSpPr>
                <p:spPr bwMode="auto">
                  <a:xfrm>
                    <a:off x="2554" y="2567"/>
                    <a:ext cx="474" cy="45"/>
                  </a:xfrm>
                  <a:custGeom>
                    <a:avLst/>
                    <a:gdLst/>
                    <a:ahLst/>
                    <a:cxnLst>
                      <a:cxn ang="0">
                        <a:pos x="0" y="0"/>
                      </a:cxn>
                      <a:cxn ang="0">
                        <a:pos x="2021" y="0"/>
                      </a:cxn>
                      <a:cxn ang="0">
                        <a:pos x="2021" y="98"/>
                      </a:cxn>
                      <a:cxn ang="0">
                        <a:pos x="2018" y="108"/>
                      </a:cxn>
                      <a:cxn ang="0">
                        <a:pos x="2014" y="119"/>
                      </a:cxn>
                      <a:cxn ang="0">
                        <a:pos x="2012" y="131"/>
                      </a:cxn>
                      <a:cxn ang="0">
                        <a:pos x="2003" y="142"/>
                      </a:cxn>
                      <a:cxn ang="0">
                        <a:pos x="1993" y="152"/>
                      </a:cxn>
                      <a:cxn ang="0">
                        <a:pos x="1983" y="162"/>
                      </a:cxn>
                      <a:cxn ang="0">
                        <a:pos x="1970" y="171"/>
                      </a:cxn>
                      <a:cxn ang="0">
                        <a:pos x="1958" y="177"/>
                      </a:cxn>
                      <a:cxn ang="0">
                        <a:pos x="1944" y="182"/>
                      </a:cxn>
                      <a:cxn ang="0">
                        <a:pos x="1926" y="188"/>
                      </a:cxn>
                      <a:cxn ang="0">
                        <a:pos x="1914" y="191"/>
                      </a:cxn>
                      <a:cxn ang="0">
                        <a:pos x="1900" y="193"/>
                      </a:cxn>
                      <a:cxn ang="0">
                        <a:pos x="1886" y="195"/>
                      </a:cxn>
                      <a:cxn ang="0">
                        <a:pos x="1873" y="196"/>
                      </a:cxn>
                      <a:cxn ang="0">
                        <a:pos x="147" y="196"/>
                      </a:cxn>
                      <a:cxn ang="0">
                        <a:pos x="127" y="195"/>
                      </a:cxn>
                      <a:cxn ang="0">
                        <a:pos x="112" y="193"/>
                      </a:cxn>
                      <a:cxn ang="0">
                        <a:pos x="97" y="191"/>
                      </a:cxn>
                      <a:cxn ang="0">
                        <a:pos x="83" y="186"/>
                      </a:cxn>
                      <a:cxn ang="0">
                        <a:pos x="70" y="181"/>
                      </a:cxn>
                      <a:cxn ang="0">
                        <a:pos x="56" y="175"/>
                      </a:cxn>
                      <a:cxn ang="0">
                        <a:pos x="42" y="167"/>
                      </a:cxn>
                      <a:cxn ang="0">
                        <a:pos x="30" y="157"/>
                      </a:cxn>
                      <a:cxn ang="0">
                        <a:pos x="19" y="147"/>
                      </a:cxn>
                      <a:cxn ang="0">
                        <a:pos x="10" y="137"/>
                      </a:cxn>
                      <a:cxn ang="0">
                        <a:pos x="5" y="124"/>
                      </a:cxn>
                      <a:cxn ang="0">
                        <a:pos x="1" y="112"/>
                      </a:cxn>
                      <a:cxn ang="0">
                        <a:pos x="0" y="98"/>
                      </a:cxn>
                      <a:cxn ang="0">
                        <a:pos x="0" y="0"/>
                      </a:cxn>
                    </a:cxnLst>
                    <a:rect l="0" t="0" r="r" b="b"/>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chemeClr val="bg1"/>
                  </a:solidFill>
                  <a:ln w="25400">
                    <a:solidFill>
                      <a:schemeClr val="tx1"/>
                    </a:solidFill>
                    <a:round/>
                    <a:headEnd/>
                    <a:tailEnd/>
                  </a:ln>
                  <a:effectLst>
                    <a:outerShdw dist="35921" dir="2700000" algn="ctr" rotWithShape="0">
                      <a:srgbClr val="B2B2B2"/>
                    </a:outerShdw>
                  </a:effectLst>
                </p:spPr>
                <p:txBody>
                  <a:bodyPr/>
                  <a:lstStyle/>
                  <a:p>
                    <a:pPr>
                      <a:defRPr/>
                    </a:pPr>
                    <a:endParaRPr lang="zh-CN" altLang="zh-CN">
                      <a:latin typeface="+mj-lt"/>
                    </a:endParaRPr>
                  </a:p>
                </p:txBody>
              </p:sp>
            </p:grpSp>
          </p:grpSp>
        </p:grpSp>
        <p:grpSp>
          <p:nvGrpSpPr>
            <p:cNvPr id="7177" name="Group 155"/>
            <p:cNvGrpSpPr>
              <a:grpSpLocks/>
            </p:cNvGrpSpPr>
            <p:nvPr/>
          </p:nvGrpSpPr>
          <p:grpSpPr bwMode="auto">
            <a:xfrm>
              <a:off x="4170" y="2258"/>
              <a:ext cx="874" cy="816"/>
              <a:chOff x="4170" y="2258"/>
              <a:chExt cx="874" cy="816"/>
            </a:xfrm>
          </p:grpSpPr>
          <p:sp>
            <p:nvSpPr>
              <p:cNvPr id="7178" name="Rectangle 156"/>
              <p:cNvSpPr>
                <a:spLocks noChangeArrowheads="1"/>
              </p:cNvSpPr>
              <p:nvPr/>
            </p:nvSpPr>
            <p:spPr bwMode="auto">
              <a:xfrm>
                <a:off x="4170" y="2258"/>
                <a:ext cx="874" cy="489"/>
              </a:xfrm>
              <a:prstGeom prst="rect">
                <a:avLst/>
              </a:prstGeom>
              <a:solidFill>
                <a:schemeClr val="bg1"/>
              </a:solidFill>
              <a:ln w="38100">
                <a:solidFill>
                  <a:schemeClr val="tx1"/>
                </a:solidFill>
                <a:miter lim="800000"/>
                <a:headEnd/>
                <a:tailEnd/>
              </a:ln>
            </p:spPr>
            <p:txBody>
              <a:bodyPr wrap="none" anchor="ctr"/>
              <a:lstStyle/>
              <a:p>
                <a:pPr eaLnBrk="0" hangingPunct="0"/>
                <a:r>
                  <a:rPr lang="en-US" altLang="zh-CN" sz="4400" b="1">
                    <a:solidFill>
                      <a:srgbClr val="FF3300"/>
                    </a:solidFill>
                    <a:latin typeface="+mj-lt"/>
                    <a:ea typeface="宋体" charset="-122"/>
                  </a:rPr>
                  <a:t>EXIT</a:t>
                </a:r>
              </a:p>
            </p:txBody>
          </p:sp>
          <p:sp>
            <p:nvSpPr>
              <p:cNvPr id="7179" name="Text Box 157"/>
              <p:cNvSpPr txBox="1">
                <a:spLocks noChangeArrowheads="1"/>
              </p:cNvSpPr>
              <p:nvPr/>
            </p:nvSpPr>
            <p:spPr bwMode="auto">
              <a:xfrm>
                <a:off x="4175" y="2844"/>
                <a:ext cx="864" cy="230"/>
              </a:xfrm>
              <a:prstGeom prst="rect">
                <a:avLst/>
              </a:prstGeom>
              <a:noFill/>
              <a:ln w="12700">
                <a:noFill/>
                <a:miter lim="800000"/>
                <a:headEnd/>
                <a:tailEnd/>
              </a:ln>
            </p:spPr>
            <p:txBody>
              <a:bodyPr wrap="none" anchor="ctr" anchorCtr="1"/>
              <a:lstStyle/>
              <a:p>
                <a:pPr eaLnBrk="0" hangingPunct="0"/>
                <a:r>
                  <a:rPr lang="en-US" altLang="zh-CN" sz="1800" b="1">
                    <a:latin typeface="+mj-lt"/>
                    <a:ea typeface="宋体" charset="-122"/>
                  </a:rPr>
                  <a:t>Exits</a:t>
                </a:r>
              </a:p>
            </p:txBody>
          </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17"/>
          <p:cNvSpPr>
            <a:spLocks noGrp="1" noChangeArrowheads="1"/>
          </p:cNvSpPr>
          <p:nvPr>
            <p:ph idx="1"/>
          </p:nvPr>
        </p:nvSpPr>
        <p:spPr/>
        <p:txBody>
          <a:bodyPr>
            <a:normAutofit lnSpcReduction="10000"/>
          </a:bodyPr>
          <a:lstStyle/>
          <a:p>
            <a:pPr>
              <a:buSzPct val="125000"/>
              <a:buFont typeface="Wingdings" pitchFamily="2" charset="2"/>
              <a:buChar char="ü"/>
            </a:pPr>
            <a:r>
              <a:rPr lang="en-US" altLang="zh-CN" b="1" dirty="0" smtClean="0">
                <a:ea typeface="宋体" charset="-122"/>
              </a:rPr>
              <a:t>Introduction to Sales Orders</a:t>
            </a:r>
          </a:p>
          <a:p>
            <a:r>
              <a:rPr lang="en-US" altLang="zh-CN" dirty="0" smtClean="0">
                <a:ea typeface="宋体" charset="-122"/>
              </a:rPr>
              <a:t>Business Considerations</a:t>
            </a:r>
          </a:p>
          <a:p>
            <a:r>
              <a:rPr lang="en-US" altLang="zh-CN" dirty="0" smtClean="0">
                <a:ea typeface="宋体" charset="-122"/>
              </a:rPr>
              <a:t>Set Up Sales Orders</a:t>
            </a:r>
          </a:p>
          <a:p>
            <a:r>
              <a:rPr lang="en-US" altLang="zh-CN" dirty="0" smtClean="0">
                <a:ea typeface="宋体" charset="-122"/>
              </a:rPr>
              <a:t>Process Basic Sales Orders</a:t>
            </a:r>
          </a:p>
          <a:p>
            <a:r>
              <a:rPr lang="en-US" altLang="zh-CN" dirty="0" smtClean="0">
                <a:ea typeface="宋体" charset="-122"/>
              </a:rPr>
              <a:t>Process Optional Sales Order Features</a:t>
            </a:r>
          </a:p>
          <a:p>
            <a:pPr lvl="1"/>
            <a:r>
              <a:rPr lang="en-US" altLang="zh-CN" dirty="0" smtClean="0">
                <a:ea typeface="宋体" charset="-122"/>
              </a:rPr>
              <a:t>Correction Invoices</a:t>
            </a:r>
          </a:p>
          <a:p>
            <a:pPr lvl="1"/>
            <a:r>
              <a:rPr lang="en-US" altLang="zh-CN" dirty="0" smtClean="0">
                <a:ea typeface="宋体" charset="-122"/>
              </a:rPr>
              <a:t>Item Replacement</a:t>
            </a:r>
          </a:p>
          <a:p>
            <a:pPr lvl="1"/>
            <a:r>
              <a:rPr lang="en-US" altLang="zh-CN" dirty="0" smtClean="0">
                <a:ea typeface="宋体" charset="-122"/>
              </a:rPr>
              <a:t>Blocked Transactions</a:t>
            </a:r>
          </a:p>
          <a:p>
            <a:pPr lvl="1"/>
            <a:r>
              <a:rPr lang="en-US" altLang="zh-CN" dirty="0" smtClean="0">
                <a:ea typeface="宋体" charset="-122"/>
              </a:rPr>
              <a:t>Available-to-Promise (ATP) Enforcement</a:t>
            </a:r>
          </a:p>
          <a:p>
            <a:pPr lvl="1"/>
            <a:r>
              <a:rPr lang="en-US" altLang="zh-CN" dirty="0" smtClean="0">
                <a:ea typeface="宋体" charset="-122"/>
              </a:rPr>
              <a:t>Logistics Accounting</a:t>
            </a:r>
          </a:p>
          <a:p>
            <a:r>
              <a:rPr lang="en-US" altLang="zh-CN" dirty="0" smtClean="0">
                <a:ea typeface="宋体" charset="-122"/>
              </a:rPr>
              <a:t>Set Up and Process Sales Quotes</a:t>
            </a:r>
          </a:p>
          <a:p>
            <a:r>
              <a:rPr lang="en-US" altLang="zh-CN" dirty="0" smtClean="0">
                <a:ea typeface="宋体" charset="-122"/>
              </a:rPr>
              <a:t>Set Up and Use Sales Analysis</a:t>
            </a:r>
          </a:p>
        </p:txBody>
      </p:sp>
      <p:sp>
        <p:nvSpPr>
          <p:cNvPr id="8195" name="Rectangle 7"/>
          <p:cNvSpPr>
            <a:spLocks noGrp="1" noChangeArrowheads="1"/>
          </p:cNvSpPr>
          <p:nvPr>
            <p:ph type="title"/>
          </p:nvPr>
        </p:nvSpPr>
        <p:spPr/>
        <p:txBody>
          <a:bodyPr/>
          <a:lstStyle/>
          <a:p>
            <a:pPr eaLnBrk="1" hangingPunct="1"/>
            <a:r>
              <a:rPr lang="en-US" altLang="zh-CN" smtClean="0">
                <a:ea typeface="宋体" charset="-122"/>
              </a:rPr>
              <a:t>Course Overview</a:t>
            </a:r>
          </a:p>
        </p:txBody>
      </p:sp>
      <p:sp>
        <p:nvSpPr>
          <p:cNvPr id="8194" name="Footer Placeholder 3"/>
          <p:cNvSpPr>
            <a:spLocks noGrp="1"/>
          </p:cNvSpPr>
          <p:nvPr>
            <p:ph type="ftr" sz="quarter" idx="10"/>
          </p:nvPr>
        </p:nvSpPr>
        <p:spPr>
          <a:noFill/>
        </p:spPr>
        <p:txBody>
          <a:bodyPr/>
          <a:lstStyle/>
          <a:p>
            <a:pPr defTabSz="865188"/>
            <a:r>
              <a:rPr lang="en-US" altLang="zh-CN"/>
              <a:t>SO-IN-020</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3" name="Rectangle 330"/>
          <p:cNvSpPr>
            <a:spLocks noGrp="1" noChangeArrowheads="1"/>
          </p:cNvSpPr>
          <p:nvPr>
            <p:ph type="title"/>
          </p:nvPr>
        </p:nvSpPr>
        <p:spPr/>
        <p:txBody>
          <a:bodyPr/>
          <a:lstStyle/>
          <a:p>
            <a:pPr eaLnBrk="1" hangingPunct="1"/>
            <a:r>
              <a:rPr lang="en-US" altLang="zh-CN" smtClean="0">
                <a:ea typeface="宋体" charset="-122"/>
              </a:rPr>
              <a:t>Key Events</a:t>
            </a:r>
          </a:p>
        </p:txBody>
      </p:sp>
      <p:sp>
        <p:nvSpPr>
          <p:cNvPr id="1027" name="Footer Placeholder 2"/>
          <p:cNvSpPr>
            <a:spLocks noGrp="1"/>
          </p:cNvSpPr>
          <p:nvPr>
            <p:ph type="ftr" sz="quarter" idx="10"/>
          </p:nvPr>
        </p:nvSpPr>
        <p:spPr>
          <a:noFill/>
        </p:spPr>
        <p:txBody>
          <a:bodyPr/>
          <a:lstStyle/>
          <a:p>
            <a:pPr defTabSz="865188"/>
            <a:r>
              <a:rPr lang="en-US" altLang="zh-CN"/>
              <a:t>SO-IN-030</a:t>
            </a:r>
          </a:p>
        </p:txBody>
      </p:sp>
      <p:grpSp>
        <p:nvGrpSpPr>
          <p:cNvPr id="149" name="Group 148"/>
          <p:cNvGrpSpPr/>
          <p:nvPr/>
        </p:nvGrpSpPr>
        <p:grpSpPr>
          <a:xfrm>
            <a:off x="372214" y="679450"/>
            <a:ext cx="8408249" cy="5688013"/>
            <a:chOff x="343639" y="1050925"/>
            <a:chExt cx="8408249" cy="5688013"/>
          </a:xfrm>
        </p:grpSpPr>
        <p:graphicFrame>
          <p:nvGraphicFramePr>
            <p:cNvPr id="1026" name="Object 3"/>
            <p:cNvGraphicFramePr>
              <a:graphicFrameLocks noChangeAspect="1"/>
            </p:cNvGraphicFramePr>
            <p:nvPr/>
          </p:nvGraphicFramePr>
          <p:xfrm>
            <a:off x="2790825" y="1423988"/>
            <a:ext cx="3709988" cy="4575175"/>
          </p:xfrm>
          <a:graphic>
            <a:graphicData uri="http://schemas.openxmlformats.org/presentationml/2006/ole">
              <p:oleObj spid="_x0000_s1026" name="Microsoft ClipArt Gallery" r:id="rId3" imgW="2826720" imgH="3497040" progId="">
                <p:embed/>
              </p:oleObj>
            </a:graphicData>
          </a:graphic>
        </p:graphicFrame>
        <p:sp>
          <p:nvSpPr>
            <p:cNvPr id="1028" name="Text Box 6"/>
            <p:cNvSpPr txBox="1">
              <a:spLocks noChangeArrowheads="1"/>
            </p:cNvSpPr>
            <p:nvPr/>
          </p:nvSpPr>
          <p:spPr bwMode="auto">
            <a:xfrm>
              <a:off x="3557346" y="1050925"/>
              <a:ext cx="2056296" cy="482327"/>
            </a:xfrm>
            <a:prstGeom prst="rect">
              <a:avLst/>
            </a:prstGeom>
            <a:noFill/>
            <a:ln w="12700">
              <a:noFill/>
              <a:miter lim="800000"/>
              <a:headEnd/>
              <a:tailEnd/>
            </a:ln>
          </p:spPr>
          <p:txBody>
            <a:bodyPr wrap="none" lIns="96661" tIns="48331" rIns="96661" bIns="48331">
              <a:spAutoFit/>
            </a:bodyPr>
            <a:lstStyle/>
            <a:p>
              <a:pPr defTabSz="966788" eaLnBrk="0" hangingPunct="0"/>
              <a:r>
                <a:rPr kumimoji="1" lang="en-US" altLang="zh-CN" sz="2500" b="1" i="1" dirty="0">
                  <a:latin typeface="+mj-lt"/>
                  <a:ea typeface="宋体" charset="-122"/>
                </a:rPr>
                <a:t>Sales </a:t>
              </a:r>
              <a:r>
                <a:rPr kumimoji="1" lang="en-US" altLang="zh-CN" sz="2500" b="1" i="1" dirty="0" smtClean="0">
                  <a:latin typeface="+mj-lt"/>
                  <a:ea typeface="宋体" charset="-122"/>
                </a:rPr>
                <a:t>Order</a:t>
              </a:r>
            </a:p>
          </p:txBody>
        </p:sp>
        <p:sp>
          <p:nvSpPr>
            <p:cNvPr id="1029" name="Rectangle 31"/>
            <p:cNvSpPr>
              <a:spLocks noChangeArrowheads="1"/>
            </p:cNvSpPr>
            <p:nvPr/>
          </p:nvSpPr>
          <p:spPr bwMode="auto">
            <a:xfrm>
              <a:off x="7165975" y="1892300"/>
              <a:ext cx="1585913" cy="381000"/>
            </a:xfrm>
            <a:prstGeom prst="rect">
              <a:avLst/>
            </a:prstGeom>
            <a:noFill/>
            <a:ln w="9525">
              <a:noFill/>
              <a:miter lim="800000"/>
              <a:headEnd/>
              <a:tailEnd/>
            </a:ln>
          </p:spPr>
          <p:txBody>
            <a:bodyPr wrap="none" lIns="0" tIns="0" rIns="0" bIns="0">
              <a:spAutoFit/>
            </a:bodyPr>
            <a:lstStyle/>
            <a:p>
              <a:pPr eaLnBrk="0" hangingPunct="0"/>
              <a:r>
                <a:rPr kumimoji="1" lang="en-US" altLang="zh-CN" sz="2500" b="1" i="1" dirty="0">
                  <a:solidFill>
                    <a:srgbClr val="000000"/>
                  </a:solidFill>
                  <a:latin typeface="+mj-lt"/>
                  <a:ea typeface="宋体" charset="-122"/>
                </a:rPr>
                <a:t>Allocation</a:t>
              </a:r>
              <a:endParaRPr kumimoji="1" lang="en-US" altLang="zh-CN" sz="2500" b="1" i="1" dirty="0">
                <a:latin typeface="+mj-lt"/>
                <a:ea typeface="宋体" charset="-122"/>
              </a:endParaRPr>
            </a:p>
          </p:txBody>
        </p:sp>
        <p:sp>
          <p:nvSpPr>
            <p:cNvPr id="1030" name="Rectangle 77"/>
            <p:cNvSpPr>
              <a:spLocks noChangeArrowheads="1"/>
            </p:cNvSpPr>
            <p:nvPr/>
          </p:nvSpPr>
          <p:spPr bwMode="auto">
            <a:xfrm>
              <a:off x="5915025" y="4306888"/>
              <a:ext cx="1344613" cy="473075"/>
            </a:xfrm>
            <a:prstGeom prst="rect">
              <a:avLst/>
            </a:prstGeom>
            <a:noFill/>
            <a:ln w="38100">
              <a:noFill/>
              <a:miter lim="800000"/>
              <a:headEnd/>
              <a:tailEnd/>
            </a:ln>
          </p:spPr>
          <p:txBody>
            <a:bodyPr wrap="none" anchor="ctr">
              <a:spAutoFit/>
            </a:bodyPr>
            <a:lstStyle/>
            <a:p>
              <a:pPr eaLnBrk="0" hangingPunct="0"/>
              <a:r>
                <a:rPr kumimoji="1" lang="en-US" altLang="zh-CN" sz="2500" b="1" i="1" dirty="0">
                  <a:solidFill>
                    <a:srgbClr val="000000"/>
                  </a:solidFill>
                  <a:latin typeface="+mj-lt"/>
                  <a:ea typeface="宋体" charset="-122"/>
                </a:rPr>
                <a:t>Picking</a:t>
              </a:r>
            </a:p>
          </p:txBody>
        </p:sp>
        <p:sp>
          <p:nvSpPr>
            <p:cNvPr id="1031" name="Text Box 93"/>
            <p:cNvSpPr txBox="1">
              <a:spLocks noChangeArrowheads="1"/>
            </p:cNvSpPr>
            <p:nvPr/>
          </p:nvSpPr>
          <p:spPr bwMode="auto">
            <a:xfrm>
              <a:off x="1606335" y="4760913"/>
              <a:ext cx="1394256" cy="482327"/>
            </a:xfrm>
            <a:prstGeom prst="rect">
              <a:avLst/>
            </a:prstGeom>
            <a:noFill/>
            <a:ln w="12700">
              <a:noFill/>
              <a:miter lim="800000"/>
              <a:headEnd/>
              <a:tailEnd/>
            </a:ln>
          </p:spPr>
          <p:txBody>
            <a:bodyPr wrap="none" lIns="96661" tIns="48331" rIns="96661" bIns="48331">
              <a:spAutoFit/>
            </a:bodyPr>
            <a:lstStyle/>
            <a:p>
              <a:pPr defTabSz="966788" eaLnBrk="0" hangingPunct="0"/>
              <a:r>
                <a:rPr kumimoji="1" lang="en-US" altLang="zh-CN" sz="2500" b="1" i="1" dirty="0" smtClean="0">
                  <a:latin typeface="+mj-lt"/>
                  <a:ea typeface="宋体" charset="-122"/>
                </a:rPr>
                <a:t>Invoice</a:t>
              </a:r>
              <a:endParaRPr kumimoji="1" lang="en-US" altLang="zh-CN" sz="2500" b="1" i="1" dirty="0">
                <a:latin typeface="+mj-lt"/>
                <a:ea typeface="宋体" charset="-122"/>
              </a:endParaRPr>
            </a:p>
          </p:txBody>
        </p:sp>
        <p:sp>
          <p:nvSpPr>
            <p:cNvPr id="1032" name="Text Box 127"/>
            <p:cNvSpPr txBox="1">
              <a:spLocks noChangeArrowheads="1"/>
            </p:cNvSpPr>
            <p:nvPr/>
          </p:nvSpPr>
          <p:spPr bwMode="auto">
            <a:xfrm>
              <a:off x="4581525" y="6265863"/>
              <a:ext cx="1582738" cy="473075"/>
            </a:xfrm>
            <a:prstGeom prst="rect">
              <a:avLst/>
            </a:prstGeom>
            <a:noFill/>
            <a:ln w="9525">
              <a:noFill/>
              <a:miter lim="800000"/>
              <a:headEnd/>
              <a:tailEnd/>
            </a:ln>
          </p:spPr>
          <p:txBody>
            <a:bodyPr wrap="none">
              <a:spAutoFit/>
            </a:bodyPr>
            <a:lstStyle/>
            <a:p>
              <a:pPr algn="l" eaLnBrk="0" hangingPunct="0"/>
              <a:r>
                <a:rPr kumimoji="1" lang="en-US" altLang="zh-CN" sz="2500" b="1" i="1" dirty="0">
                  <a:latin typeface="+mj-lt"/>
                  <a:ea typeface="宋体" charset="-122"/>
                </a:rPr>
                <a:t>Shipping</a:t>
              </a:r>
            </a:p>
          </p:txBody>
        </p:sp>
        <p:grpSp>
          <p:nvGrpSpPr>
            <p:cNvPr id="1033" name="Group 128"/>
            <p:cNvGrpSpPr>
              <a:grpSpLocks/>
            </p:cNvGrpSpPr>
            <p:nvPr/>
          </p:nvGrpSpPr>
          <p:grpSpPr bwMode="auto">
            <a:xfrm>
              <a:off x="3703638" y="1833563"/>
              <a:ext cx="1525587" cy="1035050"/>
              <a:chOff x="2328" y="2066"/>
              <a:chExt cx="837" cy="568"/>
            </a:xfrm>
          </p:grpSpPr>
          <p:grpSp>
            <p:nvGrpSpPr>
              <p:cNvPr id="1149" name="Group 129"/>
              <p:cNvGrpSpPr>
                <a:grpSpLocks/>
              </p:cNvGrpSpPr>
              <p:nvPr/>
            </p:nvGrpSpPr>
            <p:grpSpPr bwMode="auto">
              <a:xfrm flipH="1">
                <a:off x="2328" y="2130"/>
                <a:ext cx="549" cy="481"/>
                <a:chOff x="2342" y="2023"/>
                <a:chExt cx="249" cy="319"/>
              </a:xfrm>
            </p:grpSpPr>
            <p:sp>
              <p:nvSpPr>
                <p:cNvPr id="1161" name="Freeform 130"/>
                <p:cNvSpPr>
                  <a:spLocks/>
                </p:cNvSpPr>
                <p:nvPr/>
              </p:nvSpPr>
              <p:spPr bwMode="auto">
                <a:xfrm>
                  <a:off x="2345" y="2028"/>
                  <a:ext cx="179" cy="312"/>
                </a:xfrm>
                <a:custGeom>
                  <a:avLst/>
                  <a:gdLst>
                    <a:gd name="T0" fmla="*/ 102 w 537"/>
                    <a:gd name="T1" fmla="*/ 0 h 937"/>
                    <a:gd name="T2" fmla="*/ 76 w 537"/>
                    <a:gd name="T3" fmla="*/ 1 h 937"/>
                    <a:gd name="T4" fmla="*/ 61 w 537"/>
                    <a:gd name="T5" fmla="*/ 26 h 937"/>
                    <a:gd name="T6" fmla="*/ 19 w 537"/>
                    <a:gd name="T7" fmla="*/ 67 h 937"/>
                    <a:gd name="T8" fmla="*/ 0 w 537"/>
                    <a:gd name="T9" fmla="*/ 90 h 937"/>
                    <a:gd name="T10" fmla="*/ 12 w 537"/>
                    <a:gd name="T11" fmla="*/ 149 h 937"/>
                    <a:gd name="T12" fmla="*/ 22 w 537"/>
                    <a:gd name="T13" fmla="*/ 193 h 937"/>
                    <a:gd name="T14" fmla="*/ 47 w 537"/>
                    <a:gd name="T15" fmla="*/ 245 h 937"/>
                    <a:gd name="T16" fmla="*/ 91 w 537"/>
                    <a:gd name="T17" fmla="*/ 282 h 937"/>
                    <a:gd name="T18" fmla="*/ 139 w 537"/>
                    <a:gd name="T19" fmla="*/ 312 h 937"/>
                    <a:gd name="T20" fmla="*/ 140 w 537"/>
                    <a:gd name="T21" fmla="*/ 304 h 937"/>
                    <a:gd name="T22" fmla="*/ 144 w 537"/>
                    <a:gd name="T23" fmla="*/ 303 h 937"/>
                    <a:gd name="T24" fmla="*/ 144 w 537"/>
                    <a:gd name="T25" fmla="*/ 299 h 937"/>
                    <a:gd name="T26" fmla="*/ 144 w 537"/>
                    <a:gd name="T27" fmla="*/ 295 h 937"/>
                    <a:gd name="T28" fmla="*/ 144 w 537"/>
                    <a:gd name="T29" fmla="*/ 291 h 937"/>
                    <a:gd name="T30" fmla="*/ 144 w 537"/>
                    <a:gd name="T31" fmla="*/ 287 h 937"/>
                    <a:gd name="T32" fmla="*/ 148 w 537"/>
                    <a:gd name="T33" fmla="*/ 286 h 937"/>
                    <a:gd name="T34" fmla="*/ 152 w 537"/>
                    <a:gd name="T35" fmla="*/ 286 h 937"/>
                    <a:gd name="T36" fmla="*/ 156 w 537"/>
                    <a:gd name="T37" fmla="*/ 286 h 937"/>
                    <a:gd name="T38" fmla="*/ 159 w 537"/>
                    <a:gd name="T39" fmla="*/ 283 h 937"/>
                    <a:gd name="T40" fmla="*/ 159 w 537"/>
                    <a:gd name="T41" fmla="*/ 279 h 937"/>
                    <a:gd name="T42" fmla="*/ 159 w 537"/>
                    <a:gd name="T43" fmla="*/ 275 h 937"/>
                    <a:gd name="T44" fmla="*/ 159 w 537"/>
                    <a:gd name="T45" fmla="*/ 271 h 937"/>
                    <a:gd name="T46" fmla="*/ 163 w 537"/>
                    <a:gd name="T47" fmla="*/ 270 h 937"/>
                    <a:gd name="T48" fmla="*/ 167 w 537"/>
                    <a:gd name="T49" fmla="*/ 270 h 937"/>
                    <a:gd name="T50" fmla="*/ 170 w 537"/>
                    <a:gd name="T51" fmla="*/ 270 h 937"/>
                    <a:gd name="T52" fmla="*/ 173 w 537"/>
                    <a:gd name="T53" fmla="*/ 266 h 937"/>
                    <a:gd name="T54" fmla="*/ 172 w 537"/>
                    <a:gd name="T55" fmla="*/ 262 h 937"/>
                    <a:gd name="T56" fmla="*/ 172 w 537"/>
                    <a:gd name="T57" fmla="*/ 258 h 937"/>
                    <a:gd name="T58" fmla="*/ 175 w 537"/>
                    <a:gd name="T59" fmla="*/ 255 h 937"/>
                    <a:gd name="T60" fmla="*/ 179 w 537"/>
                    <a:gd name="T61" fmla="*/ 254 h 937"/>
                    <a:gd name="T62" fmla="*/ 113 w 537"/>
                    <a:gd name="T63" fmla="*/ 224 h 937"/>
                    <a:gd name="T64" fmla="*/ 48 w 537"/>
                    <a:gd name="T65" fmla="*/ 136 h 937"/>
                    <a:gd name="T66" fmla="*/ 51 w 537"/>
                    <a:gd name="T67" fmla="*/ 83 h 937"/>
                    <a:gd name="T68" fmla="*/ 96 w 537"/>
                    <a:gd name="T69" fmla="*/ 28 h 937"/>
                    <a:gd name="T70" fmla="*/ 102 w 537"/>
                    <a:gd name="T71" fmla="*/ 0 h 93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37"/>
                    <a:gd name="T109" fmla="*/ 0 h 937"/>
                    <a:gd name="T110" fmla="*/ 537 w 537"/>
                    <a:gd name="T111" fmla="*/ 937 h 93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37" h="937">
                      <a:moveTo>
                        <a:pt x="306" y="0"/>
                      </a:moveTo>
                      <a:lnTo>
                        <a:pt x="227" y="4"/>
                      </a:lnTo>
                      <a:lnTo>
                        <a:pt x="182" y="79"/>
                      </a:lnTo>
                      <a:lnTo>
                        <a:pt x="56" y="202"/>
                      </a:lnTo>
                      <a:lnTo>
                        <a:pt x="0" y="269"/>
                      </a:lnTo>
                      <a:lnTo>
                        <a:pt x="37" y="447"/>
                      </a:lnTo>
                      <a:lnTo>
                        <a:pt x="66" y="581"/>
                      </a:lnTo>
                      <a:lnTo>
                        <a:pt x="142" y="736"/>
                      </a:lnTo>
                      <a:lnTo>
                        <a:pt x="273" y="846"/>
                      </a:lnTo>
                      <a:lnTo>
                        <a:pt x="417" y="937"/>
                      </a:lnTo>
                      <a:lnTo>
                        <a:pt x="421" y="913"/>
                      </a:lnTo>
                      <a:lnTo>
                        <a:pt x="432" y="909"/>
                      </a:lnTo>
                      <a:lnTo>
                        <a:pt x="432" y="898"/>
                      </a:lnTo>
                      <a:lnTo>
                        <a:pt x="432" y="885"/>
                      </a:lnTo>
                      <a:lnTo>
                        <a:pt x="432" y="874"/>
                      </a:lnTo>
                      <a:lnTo>
                        <a:pt x="432" y="863"/>
                      </a:lnTo>
                      <a:lnTo>
                        <a:pt x="444" y="858"/>
                      </a:lnTo>
                      <a:lnTo>
                        <a:pt x="455" y="858"/>
                      </a:lnTo>
                      <a:lnTo>
                        <a:pt x="467" y="858"/>
                      </a:lnTo>
                      <a:lnTo>
                        <a:pt x="477" y="850"/>
                      </a:lnTo>
                      <a:lnTo>
                        <a:pt x="477" y="839"/>
                      </a:lnTo>
                      <a:lnTo>
                        <a:pt x="477" y="826"/>
                      </a:lnTo>
                      <a:lnTo>
                        <a:pt x="477" y="815"/>
                      </a:lnTo>
                      <a:lnTo>
                        <a:pt x="489" y="811"/>
                      </a:lnTo>
                      <a:lnTo>
                        <a:pt x="500" y="811"/>
                      </a:lnTo>
                      <a:lnTo>
                        <a:pt x="511" y="811"/>
                      </a:lnTo>
                      <a:lnTo>
                        <a:pt x="519" y="799"/>
                      </a:lnTo>
                      <a:lnTo>
                        <a:pt x="515" y="787"/>
                      </a:lnTo>
                      <a:lnTo>
                        <a:pt x="515" y="775"/>
                      </a:lnTo>
                      <a:lnTo>
                        <a:pt x="526" y="767"/>
                      </a:lnTo>
                      <a:lnTo>
                        <a:pt x="537" y="764"/>
                      </a:lnTo>
                      <a:lnTo>
                        <a:pt x="339" y="672"/>
                      </a:lnTo>
                      <a:lnTo>
                        <a:pt x="145" y="407"/>
                      </a:lnTo>
                      <a:lnTo>
                        <a:pt x="153" y="249"/>
                      </a:lnTo>
                      <a:lnTo>
                        <a:pt x="287" y="83"/>
                      </a:lnTo>
                      <a:lnTo>
                        <a:pt x="306" y="0"/>
                      </a:lnTo>
                      <a:close/>
                    </a:path>
                  </a:pathLst>
                </a:custGeom>
                <a:solidFill>
                  <a:srgbClr val="B2B2B2"/>
                </a:solidFill>
                <a:ln w="9525">
                  <a:noFill/>
                  <a:round/>
                  <a:headEnd/>
                  <a:tailEnd/>
                </a:ln>
              </p:spPr>
              <p:txBody>
                <a:bodyPr/>
                <a:lstStyle/>
                <a:p>
                  <a:endParaRPr lang="en-US"/>
                </a:p>
              </p:txBody>
            </p:sp>
            <p:sp>
              <p:nvSpPr>
                <p:cNvPr id="1162" name="Freeform 131"/>
                <p:cNvSpPr>
                  <a:spLocks/>
                </p:cNvSpPr>
                <p:nvPr/>
              </p:nvSpPr>
              <p:spPr bwMode="auto">
                <a:xfrm>
                  <a:off x="2369" y="2025"/>
                  <a:ext cx="218" cy="257"/>
                </a:xfrm>
                <a:custGeom>
                  <a:avLst/>
                  <a:gdLst>
                    <a:gd name="T0" fmla="*/ 85 w 653"/>
                    <a:gd name="T1" fmla="*/ 28 h 772"/>
                    <a:gd name="T2" fmla="*/ 97 w 653"/>
                    <a:gd name="T3" fmla="*/ 71 h 772"/>
                    <a:gd name="T4" fmla="*/ 112 w 653"/>
                    <a:gd name="T5" fmla="*/ 91 h 772"/>
                    <a:gd name="T6" fmla="*/ 146 w 653"/>
                    <a:gd name="T7" fmla="*/ 114 h 772"/>
                    <a:gd name="T8" fmla="*/ 195 w 653"/>
                    <a:gd name="T9" fmla="*/ 119 h 772"/>
                    <a:gd name="T10" fmla="*/ 218 w 653"/>
                    <a:gd name="T11" fmla="*/ 120 h 772"/>
                    <a:gd name="T12" fmla="*/ 215 w 653"/>
                    <a:gd name="T13" fmla="*/ 161 h 772"/>
                    <a:gd name="T14" fmla="*/ 197 w 653"/>
                    <a:gd name="T15" fmla="*/ 208 h 772"/>
                    <a:gd name="T16" fmla="*/ 166 w 653"/>
                    <a:gd name="T17" fmla="*/ 247 h 772"/>
                    <a:gd name="T18" fmla="*/ 156 w 653"/>
                    <a:gd name="T19" fmla="*/ 257 h 772"/>
                    <a:gd name="T20" fmla="*/ 96 w 653"/>
                    <a:gd name="T21" fmla="*/ 248 h 772"/>
                    <a:gd name="T22" fmla="*/ 50 w 653"/>
                    <a:gd name="T23" fmla="*/ 222 h 772"/>
                    <a:gd name="T24" fmla="*/ 29 w 653"/>
                    <a:gd name="T25" fmla="*/ 195 h 772"/>
                    <a:gd name="T26" fmla="*/ 10 w 653"/>
                    <a:gd name="T27" fmla="*/ 137 h 772"/>
                    <a:gd name="T28" fmla="*/ 0 w 653"/>
                    <a:gd name="T29" fmla="*/ 91 h 772"/>
                    <a:gd name="T30" fmla="*/ 54 w 653"/>
                    <a:gd name="T31" fmla="*/ 35 h 772"/>
                    <a:gd name="T32" fmla="*/ 80 w 653"/>
                    <a:gd name="T33" fmla="*/ 0 h 772"/>
                    <a:gd name="T34" fmla="*/ 85 w 653"/>
                    <a:gd name="T35" fmla="*/ 28 h 7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53"/>
                    <a:gd name="T55" fmla="*/ 0 h 772"/>
                    <a:gd name="T56" fmla="*/ 653 w 653"/>
                    <a:gd name="T57" fmla="*/ 772 h 7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53" h="772">
                      <a:moveTo>
                        <a:pt x="254" y="83"/>
                      </a:moveTo>
                      <a:lnTo>
                        <a:pt x="292" y="214"/>
                      </a:lnTo>
                      <a:lnTo>
                        <a:pt x="335" y="273"/>
                      </a:lnTo>
                      <a:lnTo>
                        <a:pt x="437" y="341"/>
                      </a:lnTo>
                      <a:lnTo>
                        <a:pt x="583" y="356"/>
                      </a:lnTo>
                      <a:lnTo>
                        <a:pt x="653" y="360"/>
                      </a:lnTo>
                      <a:lnTo>
                        <a:pt x="643" y="483"/>
                      </a:lnTo>
                      <a:lnTo>
                        <a:pt x="589" y="625"/>
                      </a:lnTo>
                      <a:lnTo>
                        <a:pt x="496" y="741"/>
                      </a:lnTo>
                      <a:lnTo>
                        <a:pt x="467" y="772"/>
                      </a:lnTo>
                      <a:lnTo>
                        <a:pt x="288" y="745"/>
                      </a:lnTo>
                      <a:lnTo>
                        <a:pt x="149" y="666"/>
                      </a:lnTo>
                      <a:lnTo>
                        <a:pt x="86" y="586"/>
                      </a:lnTo>
                      <a:lnTo>
                        <a:pt x="30" y="413"/>
                      </a:lnTo>
                      <a:lnTo>
                        <a:pt x="0" y="273"/>
                      </a:lnTo>
                      <a:lnTo>
                        <a:pt x="161" y="104"/>
                      </a:lnTo>
                      <a:lnTo>
                        <a:pt x="240" y="0"/>
                      </a:lnTo>
                      <a:lnTo>
                        <a:pt x="254" y="83"/>
                      </a:lnTo>
                      <a:close/>
                    </a:path>
                  </a:pathLst>
                </a:custGeom>
                <a:solidFill>
                  <a:srgbClr val="DDDDDD"/>
                </a:solidFill>
                <a:ln w="9525">
                  <a:noFill/>
                  <a:round/>
                  <a:headEnd/>
                  <a:tailEnd/>
                </a:ln>
              </p:spPr>
              <p:txBody>
                <a:bodyPr/>
                <a:lstStyle/>
                <a:p>
                  <a:endParaRPr lang="en-US"/>
                </a:p>
              </p:txBody>
            </p:sp>
            <p:sp>
              <p:nvSpPr>
                <p:cNvPr id="1163" name="Freeform 132"/>
                <p:cNvSpPr>
                  <a:spLocks/>
                </p:cNvSpPr>
                <p:nvPr/>
              </p:nvSpPr>
              <p:spPr bwMode="auto">
                <a:xfrm>
                  <a:off x="2342" y="2023"/>
                  <a:ext cx="249" cy="319"/>
                </a:xfrm>
                <a:custGeom>
                  <a:avLst/>
                  <a:gdLst>
                    <a:gd name="T0" fmla="*/ 76 w 747"/>
                    <a:gd name="T1" fmla="*/ 36 h 955"/>
                    <a:gd name="T2" fmla="*/ 65 w 747"/>
                    <a:gd name="T3" fmla="*/ 36 h 955"/>
                    <a:gd name="T4" fmla="*/ 6 w 747"/>
                    <a:gd name="T5" fmla="*/ 95 h 955"/>
                    <a:gd name="T6" fmla="*/ 29 w 747"/>
                    <a:gd name="T7" fmla="*/ 198 h 955"/>
                    <a:gd name="T8" fmla="*/ 62 w 747"/>
                    <a:gd name="T9" fmla="*/ 258 h 955"/>
                    <a:gd name="T10" fmla="*/ 134 w 747"/>
                    <a:gd name="T11" fmla="*/ 308 h 955"/>
                    <a:gd name="T12" fmla="*/ 108 w 747"/>
                    <a:gd name="T13" fmla="*/ 283 h 955"/>
                    <a:gd name="T14" fmla="*/ 37 w 747"/>
                    <a:gd name="T15" fmla="*/ 209 h 955"/>
                    <a:gd name="T16" fmla="*/ 55 w 747"/>
                    <a:gd name="T17" fmla="*/ 234 h 955"/>
                    <a:gd name="T18" fmla="*/ 107 w 747"/>
                    <a:gd name="T19" fmla="*/ 274 h 955"/>
                    <a:gd name="T20" fmla="*/ 143 w 747"/>
                    <a:gd name="T21" fmla="*/ 288 h 955"/>
                    <a:gd name="T22" fmla="*/ 148 w 747"/>
                    <a:gd name="T23" fmla="*/ 285 h 955"/>
                    <a:gd name="T24" fmla="*/ 123 w 747"/>
                    <a:gd name="T25" fmla="*/ 266 h 955"/>
                    <a:gd name="T26" fmla="*/ 62 w 747"/>
                    <a:gd name="T27" fmla="*/ 226 h 955"/>
                    <a:gd name="T28" fmla="*/ 96 w 747"/>
                    <a:gd name="T29" fmla="*/ 247 h 955"/>
                    <a:gd name="T30" fmla="*/ 157 w 747"/>
                    <a:gd name="T31" fmla="*/ 269 h 955"/>
                    <a:gd name="T32" fmla="*/ 172 w 747"/>
                    <a:gd name="T33" fmla="*/ 265 h 955"/>
                    <a:gd name="T34" fmla="*/ 113 w 747"/>
                    <a:gd name="T35" fmla="*/ 249 h 955"/>
                    <a:gd name="T36" fmla="*/ 75 w 747"/>
                    <a:gd name="T37" fmla="*/ 224 h 955"/>
                    <a:gd name="T38" fmla="*/ 45 w 747"/>
                    <a:gd name="T39" fmla="*/ 175 h 955"/>
                    <a:gd name="T40" fmla="*/ 25 w 747"/>
                    <a:gd name="T41" fmla="*/ 100 h 955"/>
                    <a:gd name="T42" fmla="*/ 37 w 747"/>
                    <a:gd name="T43" fmla="*/ 131 h 955"/>
                    <a:gd name="T44" fmla="*/ 66 w 747"/>
                    <a:gd name="T45" fmla="*/ 205 h 955"/>
                    <a:gd name="T46" fmla="*/ 121 w 747"/>
                    <a:gd name="T47" fmla="*/ 244 h 955"/>
                    <a:gd name="T48" fmla="*/ 183 w 747"/>
                    <a:gd name="T49" fmla="*/ 254 h 955"/>
                    <a:gd name="T50" fmla="*/ 223 w 747"/>
                    <a:gd name="T51" fmla="*/ 204 h 955"/>
                    <a:gd name="T52" fmla="*/ 240 w 747"/>
                    <a:gd name="T53" fmla="*/ 143 h 955"/>
                    <a:gd name="T54" fmla="*/ 195 w 747"/>
                    <a:gd name="T55" fmla="*/ 121 h 955"/>
                    <a:gd name="T56" fmla="*/ 156 w 747"/>
                    <a:gd name="T57" fmla="*/ 109 h 955"/>
                    <a:gd name="T58" fmla="*/ 120 w 747"/>
                    <a:gd name="T59" fmla="*/ 72 h 955"/>
                    <a:gd name="T60" fmla="*/ 105 w 747"/>
                    <a:gd name="T61" fmla="*/ 15 h 955"/>
                    <a:gd name="T62" fmla="*/ 112 w 747"/>
                    <a:gd name="T63" fmla="*/ 21 h 955"/>
                    <a:gd name="T64" fmla="*/ 127 w 747"/>
                    <a:gd name="T65" fmla="*/ 72 h 955"/>
                    <a:gd name="T66" fmla="*/ 160 w 747"/>
                    <a:gd name="T67" fmla="*/ 102 h 955"/>
                    <a:gd name="T68" fmla="*/ 208 w 747"/>
                    <a:gd name="T69" fmla="*/ 114 h 955"/>
                    <a:gd name="T70" fmla="*/ 249 w 747"/>
                    <a:gd name="T71" fmla="*/ 118 h 955"/>
                    <a:gd name="T72" fmla="*/ 240 w 747"/>
                    <a:gd name="T73" fmla="*/ 187 h 955"/>
                    <a:gd name="T74" fmla="*/ 204 w 747"/>
                    <a:gd name="T75" fmla="*/ 244 h 955"/>
                    <a:gd name="T76" fmla="*/ 179 w 747"/>
                    <a:gd name="T77" fmla="*/ 270 h 955"/>
                    <a:gd name="T78" fmla="*/ 173 w 747"/>
                    <a:gd name="T79" fmla="*/ 282 h 955"/>
                    <a:gd name="T80" fmla="*/ 166 w 747"/>
                    <a:gd name="T81" fmla="*/ 288 h 955"/>
                    <a:gd name="T82" fmla="*/ 152 w 747"/>
                    <a:gd name="T83" fmla="*/ 299 h 955"/>
                    <a:gd name="T84" fmla="*/ 144 w 747"/>
                    <a:gd name="T85" fmla="*/ 315 h 955"/>
                    <a:gd name="T86" fmla="*/ 86 w 747"/>
                    <a:gd name="T87" fmla="*/ 286 h 955"/>
                    <a:gd name="T88" fmla="*/ 40 w 747"/>
                    <a:gd name="T89" fmla="*/ 242 h 955"/>
                    <a:gd name="T90" fmla="*/ 19 w 747"/>
                    <a:gd name="T91" fmla="*/ 188 h 955"/>
                    <a:gd name="T92" fmla="*/ 1 w 747"/>
                    <a:gd name="T93" fmla="*/ 108 h 955"/>
                    <a:gd name="T94" fmla="*/ 45 w 747"/>
                    <a:gd name="T95" fmla="*/ 45 h 955"/>
                    <a:gd name="T96" fmla="*/ 76 w 747"/>
                    <a:gd name="T97" fmla="*/ 0 h 955"/>
                    <a:gd name="T98" fmla="*/ 83 w 747"/>
                    <a:gd name="T99" fmla="*/ 37 h 955"/>
                    <a:gd name="T100" fmla="*/ 25 w 747"/>
                    <a:gd name="T101" fmla="*/ 90 h 95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747"/>
                    <a:gd name="T154" fmla="*/ 0 h 955"/>
                    <a:gd name="T155" fmla="*/ 747 w 747"/>
                    <a:gd name="T156" fmla="*/ 955 h 955"/>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747" h="955">
                      <a:moveTo>
                        <a:pt x="74" y="270"/>
                      </a:moveTo>
                      <a:lnTo>
                        <a:pt x="179" y="162"/>
                      </a:lnTo>
                      <a:lnTo>
                        <a:pt x="227" y="107"/>
                      </a:lnTo>
                      <a:lnTo>
                        <a:pt x="287" y="24"/>
                      </a:lnTo>
                      <a:lnTo>
                        <a:pt x="243" y="28"/>
                      </a:lnTo>
                      <a:lnTo>
                        <a:pt x="194" y="107"/>
                      </a:lnTo>
                      <a:lnTo>
                        <a:pt x="146" y="151"/>
                      </a:lnTo>
                      <a:lnTo>
                        <a:pt x="52" y="246"/>
                      </a:lnTo>
                      <a:lnTo>
                        <a:pt x="19" y="285"/>
                      </a:lnTo>
                      <a:lnTo>
                        <a:pt x="45" y="401"/>
                      </a:lnTo>
                      <a:lnTo>
                        <a:pt x="74" y="523"/>
                      </a:lnTo>
                      <a:lnTo>
                        <a:pt x="86" y="594"/>
                      </a:lnTo>
                      <a:lnTo>
                        <a:pt x="112" y="661"/>
                      </a:lnTo>
                      <a:lnTo>
                        <a:pt x="142" y="725"/>
                      </a:lnTo>
                      <a:lnTo>
                        <a:pt x="187" y="773"/>
                      </a:lnTo>
                      <a:lnTo>
                        <a:pt x="266" y="832"/>
                      </a:lnTo>
                      <a:lnTo>
                        <a:pt x="336" y="883"/>
                      </a:lnTo>
                      <a:lnTo>
                        <a:pt x="403" y="922"/>
                      </a:lnTo>
                      <a:lnTo>
                        <a:pt x="419" y="922"/>
                      </a:lnTo>
                      <a:lnTo>
                        <a:pt x="419" y="907"/>
                      </a:lnTo>
                      <a:lnTo>
                        <a:pt x="324" y="848"/>
                      </a:lnTo>
                      <a:lnTo>
                        <a:pt x="217" y="777"/>
                      </a:lnTo>
                      <a:lnTo>
                        <a:pt x="157" y="716"/>
                      </a:lnTo>
                      <a:lnTo>
                        <a:pt x="112" y="626"/>
                      </a:lnTo>
                      <a:lnTo>
                        <a:pt x="97" y="547"/>
                      </a:lnTo>
                      <a:lnTo>
                        <a:pt x="120" y="606"/>
                      </a:lnTo>
                      <a:lnTo>
                        <a:pt x="165" y="701"/>
                      </a:lnTo>
                      <a:lnTo>
                        <a:pt x="217" y="749"/>
                      </a:lnTo>
                      <a:lnTo>
                        <a:pt x="266" y="784"/>
                      </a:lnTo>
                      <a:lnTo>
                        <a:pt x="322" y="819"/>
                      </a:lnTo>
                      <a:lnTo>
                        <a:pt x="388" y="871"/>
                      </a:lnTo>
                      <a:lnTo>
                        <a:pt x="423" y="883"/>
                      </a:lnTo>
                      <a:lnTo>
                        <a:pt x="429" y="863"/>
                      </a:lnTo>
                      <a:lnTo>
                        <a:pt x="344" y="812"/>
                      </a:lnTo>
                      <a:lnTo>
                        <a:pt x="400" y="832"/>
                      </a:lnTo>
                      <a:lnTo>
                        <a:pt x="444" y="852"/>
                      </a:lnTo>
                      <a:lnTo>
                        <a:pt x="467" y="852"/>
                      </a:lnTo>
                      <a:lnTo>
                        <a:pt x="471" y="824"/>
                      </a:lnTo>
                      <a:lnTo>
                        <a:pt x="370" y="797"/>
                      </a:lnTo>
                      <a:lnTo>
                        <a:pt x="291" y="769"/>
                      </a:lnTo>
                      <a:lnTo>
                        <a:pt x="227" y="725"/>
                      </a:lnTo>
                      <a:lnTo>
                        <a:pt x="187" y="677"/>
                      </a:lnTo>
                      <a:lnTo>
                        <a:pt x="161" y="622"/>
                      </a:lnTo>
                      <a:lnTo>
                        <a:pt x="217" y="685"/>
                      </a:lnTo>
                      <a:lnTo>
                        <a:pt x="287" y="740"/>
                      </a:lnTo>
                      <a:lnTo>
                        <a:pt x="363" y="773"/>
                      </a:lnTo>
                      <a:lnTo>
                        <a:pt x="437" y="793"/>
                      </a:lnTo>
                      <a:lnTo>
                        <a:pt x="471" y="804"/>
                      </a:lnTo>
                      <a:lnTo>
                        <a:pt x="493" y="808"/>
                      </a:lnTo>
                      <a:lnTo>
                        <a:pt x="512" y="808"/>
                      </a:lnTo>
                      <a:lnTo>
                        <a:pt x="516" y="793"/>
                      </a:lnTo>
                      <a:lnTo>
                        <a:pt x="512" y="780"/>
                      </a:lnTo>
                      <a:lnTo>
                        <a:pt x="415" y="764"/>
                      </a:lnTo>
                      <a:lnTo>
                        <a:pt x="340" y="745"/>
                      </a:lnTo>
                      <a:lnTo>
                        <a:pt x="306" y="725"/>
                      </a:lnTo>
                      <a:lnTo>
                        <a:pt x="254" y="690"/>
                      </a:lnTo>
                      <a:lnTo>
                        <a:pt x="225" y="670"/>
                      </a:lnTo>
                      <a:lnTo>
                        <a:pt x="198" y="637"/>
                      </a:lnTo>
                      <a:lnTo>
                        <a:pt x="165" y="598"/>
                      </a:lnTo>
                      <a:lnTo>
                        <a:pt x="134" y="523"/>
                      </a:lnTo>
                      <a:lnTo>
                        <a:pt x="112" y="447"/>
                      </a:lnTo>
                      <a:lnTo>
                        <a:pt x="89" y="357"/>
                      </a:lnTo>
                      <a:lnTo>
                        <a:pt x="74" y="298"/>
                      </a:lnTo>
                      <a:lnTo>
                        <a:pt x="78" y="285"/>
                      </a:lnTo>
                      <a:lnTo>
                        <a:pt x="89" y="294"/>
                      </a:lnTo>
                      <a:lnTo>
                        <a:pt x="112" y="392"/>
                      </a:lnTo>
                      <a:lnTo>
                        <a:pt x="134" y="475"/>
                      </a:lnTo>
                      <a:lnTo>
                        <a:pt x="165" y="559"/>
                      </a:lnTo>
                      <a:lnTo>
                        <a:pt x="198" y="614"/>
                      </a:lnTo>
                      <a:lnTo>
                        <a:pt x="239" y="661"/>
                      </a:lnTo>
                      <a:lnTo>
                        <a:pt x="306" y="705"/>
                      </a:lnTo>
                      <a:lnTo>
                        <a:pt x="363" y="729"/>
                      </a:lnTo>
                      <a:lnTo>
                        <a:pt x="425" y="749"/>
                      </a:lnTo>
                      <a:lnTo>
                        <a:pt x="493" y="757"/>
                      </a:lnTo>
                      <a:lnTo>
                        <a:pt x="549" y="760"/>
                      </a:lnTo>
                      <a:lnTo>
                        <a:pt x="598" y="709"/>
                      </a:lnTo>
                      <a:lnTo>
                        <a:pt x="632" y="666"/>
                      </a:lnTo>
                      <a:lnTo>
                        <a:pt x="669" y="611"/>
                      </a:lnTo>
                      <a:lnTo>
                        <a:pt x="695" y="550"/>
                      </a:lnTo>
                      <a:lnTo>
                        <a:pt x="714" y="487"/>
                      </a:lnTo>
                      <a:lnTo>
                        <a:pt x="721" y="427"/>
                      </a:lnTo>
                      <a:lnTo>
                        <a:pt x="725" y="372"/>
                      </a:lnTo>
                      <a:lnTo>
                        <a:pt x="642" y="364"/>
                      </a:lnTo>
                      <a:lnTo>
                        <a:pt x="586" y="361"/>
                      </a:lnTo>
                      <a:lnTo>
                        <a:pt x="545" y="357"/>
                      </a:lnTo>
                      <a:lnTo>
                        <a:pt x="512" y="344"/>
                      </a:lnTo>
                      <a:lnTo>
                        <a:pt x="467" y="325"/>
                      </a:lnTo>
                      <a:lnTo>
                        <a:pt x="425" y="298"/>
                      </a:lnTo>
                      <a:lnTo>
                        <a:pt x="384" y="261"/>
                      </a:lnTo>
                      <a:lnTo>
                        <a:pt x="359" y="215"/>
                      </a:lnTo>
                      <a:lnTo>
                        <a:pt x="347" y="171"/>
                      </a:lnTo>
                      <a:lnTo>
                        <a:pt x="328" y="95"/>
                      </a:lnTo>
                      <a:lnTo>
                        <a:pt x="314" y="44"/>
                      </a:lnTo>
                      <a:lnTo>
                        <a:pt x="314" y="31"/>
                      </a:lnTo>
                      <a:lnTo>
                        <a:pt x="322" y="9"/>
                      </a:lnTo>
                      <a:lnTo>
                        <a:pt x="336" y="64"/>
                      </a:lnTo>
                      <a:lnTo>
                        <a:pt x="347" y="103"/>
                      </a:lnTo>
                      <a:lnTo>
                        <a:pt x="363" y="162"/>
                      </a:lnTo>
                      <a:lnTo>
                        <a:pt x="382" y="215"/>
                      </a:lnTo>
                      <a:lnTo>
                        <a:pt x="407" y="258"/>
                      </a:lnTo>
                      <a:lnTo>
                        <a:pt x="441" y="281"/>
                      </a:lnTo>
                      <a:lnTo>
                        <a:pt x="481" y="305"/>
                      </a:lnTo>
                      <a:lnTo>
                        <a:pt x="520" y="325"/>
                      </a:lnTo>
                      <a:lnTo>
                        <a:pt x="564" y="333"/>
                      </a:lnTo>
                      <a:lnTo>
                        <a:pt x="624" y="341"/>
                      </a:lnTo>
                      <a:lnTo>
                        <a:pt x="687" y="348"/>
                      </a:lnTo>
                      <a:lnTo>
                        <a:pt x="739" y="353"/>
                      </a:lnTo>
                      <a:lnTo>
                        <a:pt x="747" y="353"/>
                      </a:lnTo>
                      <a:lnTo>
                        <a:pt x="747" y="377"/>
                      </a:lnTo>
                      <a:lnTo>
                        <a:pt x="739" y="467"/>
                      </a:lnTo>
                      <a:lnTo>
                        <a:pt x="721" y="559"/>
                      </a:lnTo>
                      <a:lnTo>
                        <a:pt x="679" y="633"/>
                      </a:lnTo>
                      <a:lnTo>
                        <a:pt x="650" y="681"/>
                      </a:lnTo>
                      <a:lnTo>
                        <a:pt x="613" y="729"/>
                      </a:lnTo>
                      <a:lnTo>
                        <a:pt x="576" y="769"/>
                      </a:lnTo>
                      <a:lnTo>
                        <a:pt x="561" y="797"/>
                      </a:lnTo>
                      <a:lnTo>
                        <a:pt x="538" y="808"/>
                      </a:lnTo>
                      <a:lnTo>
                        <a:pt x="538" y="824"/>
                      </a:lnTo>
                      <a:lnTo>
                        <a:pt x="530" y="836"/>
                      </a:lnTo>
                      <a:lnTo>
                        <a:pt x="520" y="843"/>
                      </a:lnTo>
                      <a:lnTo>
                        <a:pt x="501" y="843"/>
                      </a:lnTo>
                      <a:lnTo>
                        <a:pt x="497" y="852"/>
                      </a:lnTo>
                      <a:lnTo>
                        <a:pt x="497" y="863"/>
                      </a:lnTo>
                      <a:lnTo>
                        <a:pt x="485" y="876"/>
                      </a:lnTo>
                      <a:lnTo>
                        <a:pt x="463" y="876"/>
                      </a:lnTo>
                      <a:lnTo>
                        <a:pt x="456" y="895"/>
                      </a:lnTo>
                      <a:lnTo>
                        <a:pt x="452" y="911"/>
                      </a:lnTo>
                      <a:lnTo>
                        <a:pt x="444" y="922"/>
                      </a:lnTo>
                      <a:lnTo>
                        <a:pt x="433" y="943"/>
                      </a:lnTo>
                      <a:lnTo>
                        <a:pt x="411" y="955"/>
                      </a:lnTo>
                      <a:lnTo>
                        <a:pt x="355" y="919"/>
                      </a:lnTo>
                      <a:lnTo>
                        <a:pt x="258" y="856"/>
                      </a:lnTo>
                      <a:lnTo>
                        <a:pt x="213" y="812"/>
                      </a:lnTo>
                      <a:lnTo>
                        <a:pt x="149" y="764"/>
                      </a:lnTo>
                      <a:lnTo>
                        <a:pt x="120" y="725"/>
                      </a:lnTo>
                      <a:lnTo>
                        <a:pt x="93" y="666"/>
                      </a:lnTo>
                      <a:lnTo>
                        <a:pt x="70" y="606"/>
                      </a:lnTo>
                      <a:lnTo>
                        <a:pt x="56" y="563"/>
                      </a:lnTo>
                      <a:lnTo>
                        <a:pt x="45" y="480"/>
                      </a:lnTo>
                      <a:lnTo>
                        <a:pt x="27" y="396"/>
                      </a:lnTo>
                      <a:lnTo>
                        <a:pt x="4" y="322"/>
                      </a:lnTo>
                      <a:lnTo>
                        <a:pt x="0" y="274"/>
                      </a:lnTo>
                      <a:lnTo>
                        <a:pt x="68" y="198"/>
                      </a:lnTo>
                      <a:lnTo>
                        <a:pt x="134" y="134"/>
                      </a:lnTo>
                      <a:lnTo>
                        <a:pt x="183" y="88"/>
                      </a:lnTo>
                      <a:lnTo>
                        <a:pt x="202" y="51"/>
                      </a:lnTo>
                      <a:lnTo>
                        <a:pt x="227" y="0"/>
                      </a:lnTo>
                      <a:lnTo>
                        <a:pt x="322" y="9"/>
                      </a:lnTo>
                      <a:lnTo>
                        <a:pt x="291" y="55"/>
                      </a:lnTo>
                      <a:lnTo>
                        <a:pt x="250" y="112"/>
                      </a:lnTo>
                      <a:lnTo>
                        <a:pt x="179" y="182"/>
                      </a:lnTo>
                      <a:lnTo>
                        <a:pt x="128" y="234"/>
                      </a:lnTo>
                      <a:lnTo>
                        <a:pt x="74" y="270"/>
                      </a:lnTo>
                      <a:close/>
                    </a:path>
                  </a:pathLst>
                </a:custGeom>
                <a:solidFill>
                  <a:srgbClr val="000000"/>
                </a:solidFill>
                <a:ln w="9525">
                  <a:noFill/>
                  <a:round/>
                  <a:headEnd/>
                  <a:tailEnd/>
                </a:ln>
              </p:spPr>
              <p:txBody>
                <a:bodyPr/>
                <a:lstStyle/>
                <a:p>
                  <a:endParaRPr lang="en-US"/>
                </a:p>
              </p:txBody>
            </p:sp>
            <p:sp>
              <p:nvSpPr>
                <p:cNvPr id="1164" name="Freeform 133"/>
                <p:cNvSpPr>
                  <a:spLocks/>
                </p:cNvSpPr>
                <p:nvPr/>
              </p:nvSpPr>
              <p:spPr bwMode="auto">
                <a:xfrm>
                  <a:off x="2393" y="2076"/>
                  <a:ext cx="166" cy="178"/>
                </a:xfrm>
                <a:custGeom>
                  <a:avLst/>
                  <a:gdLst>
                    <a:gd name="T0" fmla="*/ 0 w 497"/>
                    <a:gd name="T1" fmla="*/ 52 h 533"/>
                    <a:gd name="T2" fmla="*/ 47 w 497"/>
                    <a:gd name="T3" fmla="*/ 0 h 533"/>
                    <a:gd name="T4" fmla="*/ 53 w 497"/>
                    <a:gd name="T5" fmla="*/ 24 h 533"/>
                    <a:gd name="T6" fmla="*/ 61 w 497"/>
                    <a:gd name="T7" fmla="*/ 49 h 533"/>
                    <a:gd name="T8" fmla="*/ 75 w 497"/>
                    <a:gd name="T9" fmla="*/ 65 h 533"/>
                    <a:gd name="T10" fmla="*/ 96 w 497"/>
                    <a:gd name="T11" fmla="*/ 77 h 533"/>
                    <a:gd name="T12" fmla="*/ 121 w 497"/>
                    <a:gd name="T13" fmla="*/ 86 h 533"/>
                    <a:gd name="T14" fmla="*/ 145 w 497"/>
                    <a:gd name="T15" fmla="*/ 86 h 533"/>
                    <a:gd name="T16" fmla="*/ 166 w 497"/>
                    <a:gd name="T17" fmla="*/ 87 h 533"/>
                    <a:gd name="T18" fmla="*/ 165 w 497"/>
                    <a:gd name="T19" fmla="*/ 105 h 533"/>
                    <a:gd name="T20" fmla="*/ 158 w 497"/>
                    <a:gd name="T21" fmla="*/ 131 h 533"/>
                    <a:gd name="T22" fmla="*/ 144 w 497"/>
                    <a:gd name="T23" fmla="*/ 153 h 533"/>
                    <a:gd name="T24" fmla="*/ 129 w 497"/>
                    <a:gd name="T25" fmla="*/ 170 h 533"/>
                    <a:gd name="T26" fmla="*/ 123 w 497"/>
                    <a:gd name="T27" fmla="*/ 178 h 533"/>
                    <a:gd name="T28" fmla="*/ 90 w 497"/>
                    <a:gd name="T29" fmla="*/ 175 h 533"/>
                    <a:gd name="T30" fmla="*/ 61 w 497"/>
                    <a:gd name="T31" fmla="*/ 169 h 533"/>
                    <a:gd name="T32" fmla="*/ 40 w 497"/>
                    <a:gd name="T33" fmla="*/ 154 h 533"/>
                    <a:gd name="T34" fmla="*/ 29 w 497"/>
                    <a:gd name="T35" fmla="*/ 138 h 533"/>
                    <a:gd name="T36" fmla="*/ 18 w 497"/>
                    <a:gd name="T37" fmla="*/ 118 h 533"/>
                    <a:gd name="T38" fmla="*/ 10 w 497"/>
                    <a:gd name="T39" fmla="*/ 94 h 533"/>
                    <a:gd name="T40" fmla="*/ 4 w 497"/>
                    <a:gd name="T41" fmla="*/ 69 h 533"/>
                    <a:gd name="T42" fmla="*/ 0 w 497"/>
                    <a:gd name="T43" fmla="*/ 52 h 53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97"/>
                    <a:gd name="T67" fmla="*/ 0 h 533"/>
                    <a:gd name="T68" fmla="*/ 497 w 497"/>
                    <a:gd name="T69" fmla="*/ 533 h 53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97" h="533">
                      <a:moveTo>
                        <a:pt x="0" y="155"/>
                      </a:moveTo>
                      <a:lnTo>
                        <a:pt x="142" y="0"/>
                      </a:lnTo>
                      <a:lnTo>
                        <a:pt x="158" y="72"/>
                      </a:lnTo>
                      <a:lnTo>
                        <a:pt x="183" y="147"/>
                      </a:lnTo>
                      <a:lnTo>
                        <a:pt x="225" y="195"/>
                      </a:lnTo>
                      <a:lnTo>
                        <a:pt x="288" y="231"/>
                      </a:lnTo>
                      <a:lnTo>
                        <a:pt x="363" y="258"/>
                      </a:lnTo>
                      <a:lnTo>
                        <a:pt x="435" y="258"/>
                      </a:lnTo>
                      <a:lnTo>
                        <a:pt x="497" y="262"/>
                      </a:lnTo>
                      <a:lnTo>
                        <a:pt x="494" y="315"/>
                      </a:lnTo>
                      <a:lnTo>
                        <a:pt x="472" y="393"/>
                      </a:lnTo>
                      <a:lnTo>
                        <a:pt x="431" y="457"/>
                      </a:lnTo>
                      <a:lnTo>
                        <a:pt x="385" y="509"/>
                      </a:lnTo>
                      <a:lnTo>
                        <a:pt x="367" y="533"/>
                      </a:lnTo>
                      <a:lnTo>
                        <a:pt x="270" y="525"/>
                      </a:lnTo>
                      <a:lnTo>
                        <a:pt x="183" y="505"/>
                      </a:lnTo>
                      <a:lnTo>
                        <a:pt x="120" y="461"/>
                      </a:lnTo>
                      <a:lnTo>
                        <a:pt x="86" y="413"/>
                      </a:lnTo>
                      <a:lnTo>
                        <a:pt x="53" y="354"/>
                      </a:lnTo>
                      <a:lnTo>
                        <a:pt x="30" y="282"/>
                      </a:lnTo>
                      <a:lnTo>
                        <a:pt x="12" y="207"/>
                      </a:lnTo>
                      <a:lnTo>
                        <a:pt x="0" y="155"/>
                      </a:lnTo>
                      <a:close/>
                    </a:path>
                  </a:pathLst>
                </a:custGeom>
                <a:solidFill>
                  <a:srgbClr val="FFFFFF"/>
                </a:solidFill>
                <a:ln w="6350">
                  <a:solidFill>
                    <a:srgbClr val="000000"/>
                  </a:solidFill>
                  <a:round/>
                  <a:headEnd/>
                  <a:tailEnd/>
                </a:ln>
              </p:spPr>
              <p:txBody>
                <a:bodyPr/>
                <a:lstStyle/>
                <a:p>
                  <a:endParaRPr lang="en-US"/>
                </a:p>
              </p:txBody>
            </p:sp>
            <p:sp>
              <p:nvSpPr>
                <p:cNvPr id="1165" name="Line 134"/>
                <p:cNvSpPr>
                  <a:spLocks noChangeShapeType="1"/>
                </p:cNvSpPr>
                <p:nvPr/>
              </p:nvSpPr>
              <p:spPr bwMode="auto">
                <a:xfrm flipV="1">
                  <a:off x="2401" y="2104"/>
                  <a:ext cx="44" cy="53"/>
                </a:xfrm>
                <a:prstGeom prst="line">
                  <a:avLst/>
                </a:prstGeom>
                <a:noFill/>
                <a:ln w="6350">
                  <a:solidFill>
                    <a:srgbClr val="000000"/>
                  </a:solidFill>
                  <a:round/>
                  <a:headEnd/>
                  <a:tailEnd/>
                </a:ln>
              </p:spPr>
              <p:txBody>
                <a:bodyPr/>
                <a:lstStyle/>
                <a:p>
                  <a:endParaRPr lang="en-US"/>
                </a:p>
              </p:txBody>
            </p:sp>
            <p:sp>
              <p:nvSpPr>
                <p:cNvPr id="1166" name="Freeform 135"/>
                <p:cNvSpPr>
                  <a:spLocks/>
                </p:cNvSpPr>
                <p:nvPr/>
              </p:nvSpPr>
              <p:spPr bwMode="auto">
                <a:xfrm>
                  <a:off x="2409" y="2128"/>
                  <a:ext cx="45" cy="58"/>
                </a:xfrm>
                <a:custGeom>
                  <a:avLst/>
                  <a:gdLst>
                    <a:gd name="T0" fmla="*/ 45 w 134"/>
                    <a:gd name="T1" fmla="*/ 0 h 172"/>
                    <a:gd name="T2" fmla="*/ 29 w 134"/>
                    <a:gd name="T3" fmla="*/ 24 h 172"/>
                    <a:gd name="T4" fmla="*/ 8 w 134"/>
                    <a:gd name="T5" fmla="*/ 48 h 172"/>
                    <a:gd name="T6" fmla="*/ 0 w 134"/>
                    <a:gd name="T7" fmla="*/ 58 h 172"/>
                    <a:gd name="T8" fmla="*/ 0 60000 65536"/>
                    <a:gd name="T9" fmla="*/ 0 60000 65536"/>
                    <a:gd name="T10" fmla="*/ 0 60000 65536"/>
                    <a:gd name="T11" fmla="*/ 0 60000 65536"/>
                    <a:gd name="T12" fmla="*/ 0 w 134"/>
                    <a:gd name="T13" fmla="*/ 0 h 172"/>
                    <a:gd name="T14" fmla="*/ 134 w 134"/>
                    <a:gd name="T15" fmla="*/ 172 h 172"/>
                  </a:gdLst>
                  <a:ahLst/>
                  <a:cxnLst>
                    <a:cxn ang="T8">
                      <a:pos x="T0" y="T1"/>
                    </a:cxn>
                    <a:cxn ang="T9">
                      <a:pos x="T2" y="T3"/>
                    </a:cxn>
                    <a:cxn ang="T10">
                      <a:pos x="T4" y="T5"/>
                    </a:cxn>
                    <a:cxn ang="T11">
                      <a:pos x="T6" y="T7"/>
                    </a:cxn>
                  </a:cxnLst>
                  <a:rect l="T12" t="T13" r="T14" b="T15"/>
                  <a:pathLst>
                    <a:path w="134" h="172">
                      <a:moveTo>
                        <a:pt x="134" y="0"/>
                      </a:moveTo>
                      <a:lnTo>
                        <a:pt x="85" y="70"/>
                      </a:lnTo>
                      <a:lnTo>
                        <a:pt x="25" y="141"/>
                      </a:lnTo>
                      <a:lnTo>
                        <a:pt x="0" y="172"/>
                      </a:lnTo>
                    </a:path>
                  </a:pathLst>
                </a:custGeom>
                <a:noFill/>
                <a:ln w="6350">
                  <a:solidFill>
                    <a:srgbClr val="000000"/>
                  </a:solidFill>
                  <a:round/>
                  <a:headEnd/>
                  <a:tailEnd/>
                </a:ln>
              </p:spPr>
              <p:txBody>
                <a:bodyPr/>
                <a:lstStyle/>
                <a:p>
                  <a:endParaRPr lang="en-US"/>
                </a:p>
              </p:txBody>
            </p:sp>
            <p:sp>
              <p:nvSpPr>
                <p:cNvPr id="1167" name="Freeform 136"/>
                <p:cNvSpPr>
                  <a:spLocks/>
                </p:cNvSpPr>
                <p:nvPr/>
              </p:nvSpPr>
              <p:spPr bwMode="auto">
                <a:xfrm>
                  <a:off x="2426" y="2146"/>
                  <a:ext cx="45" cy="69"/>
                </a:xfrm>
                <a:custGeom>
                  <a:avLst/>
                  <a:gdLst>
                    <a:gd name="T0" fmla="*/ 45 w 137"/>
                    <a:gd name="T1" fmla="*/ 0 h 206"/>
                    <a:gd name="T2" fmla="*/ 35 w 137"/>
                    <a:gd name="T3" fmla="*/ 23 h 206"/>
                    <a:gd name="T4" fmla="*/ 18 w 137"/>
                    <a:gd name="T5" fmla="*/ 51 h 206"/>
                    <a:gd name="T6" fmla="*/ 0 w 137"/>
                    <a:gd name="T7" fmla="*/ 69 h 206"/>
                    <a:gd name="T8" fmla="*/ 0 60000 65536"/>
                    <a:gd name="T9" fmla="*/ 0 60000 65536"/>
                    <a:gd name="T10" fmla="*/ 0 60000 65536"/>
                    <a:gd name="T11" fmla="*/ 0 60000 65536"/>
                    <a:gd name="T12" fmla="*/ 0 w 137"/>
                    <a:gd name="T13" fmla="*/ 0 h 206"/>
                    <a:gd name="T14" fmla="*/ 137 w 137"/>
                    <a:gd name="T15" fmla="*/ 206 h 206"/>
                  </a:gdLst>
                  <a:ahLst/>
                  <a:cxnLst>
                    <a:cxn ang="T8">
                      <a:pos x="T0" y="T1"/>
                    </a:cxn>
                    <a:cxn ang="T9">
                      <a:pos x="T2" y="T3"/>
                    </a:cxn>
                    <a:cxn ang="T10">
                      <a:pos x="T4" y="T5"/>
                    </a:cxn>
                    <a:cxn ang="T11">
                      <a:pos x="T6" y="T7"/>
                    </a:cxn>
                  </a:cxnLst>
                  <a:rect l="T12" t="T13" r="T14" b="T15"/>
                  <a:pathLst>
                    <a:path w="137" h="206">
                      <a:moveTo>
                        <a:pt x="137" y="0"/>
                      </a:moveTo>
                      <a:lnTo>
                        <a:pt x="108" y="68"/>
                      </a:lnTo>
                      <a:lnTo>
                        <a:pt x="56" y="151"/>
                      </a:lnTo>
                      <a:lnTo>
                        <a:pt x="0" y="206"/>
                      </a:lnTo>
                    </a:path>
                  </a:pathLst>
                </a:custGeom>
                <a:noFill/>
                <a:ln w="6350">
                  <a:solidFill>
                    <a:srgbClr val="000000"/>
                  </a:solidFill>
                  <a:round/>
                  <a:headEnd/>
                  <a:tailEnd/>
                </a:ln>
              </p:spPr>
              <p:txBody>
                <a:bodyPr/>
                <a:lstStyle/>
                <a:p>
                  <a:endParaRPr lang="en-US"/>
                </a:p>
              </p:txBody>
            </p:sp>
            <p:sp>
              <p:nvSpPr>
                <p:cNvPr id="1168" name="Freeform 137"/>
                <p:cNvSpPr>
                  <a:spLocks/>
                </p:cNvSpPr>
                <p:nvPr/>
              </p:nvSpPr>
              <p:spPr bwMode="auto">
                <a:xfrm>
                  <a:off x="2451" y="2159"/>
                  <a:ext cx="47" cy="82"/>
                </a:xfrm>
                <a:custGeom>
                  <a:avLst/>
                  <a:gdLst>
                    <a:gd name="T0" fmla="*/ 47 w 141"/>
                    <a:gd name="T1" fmla="*/ 0 h 244"/>
                    <a:gd name="T2" fmla="*/ 39 w 141"/>
                    <a:gd name="T3" fmla="*/ 29 h 244"/>
                    <a:gd name="T4" fmla="*/ 25 w 141"/>
                    <a:gd name="T5" fmla="*/ 52 h 244"/>
                    <a:gd name="T6" fmla="*/ 9 w 141"/>
                    <a:gd name="T7" fmla="*/ 72 h 244"/>
                    <a:gd name="T8" fmla="*/ 0 w 141"/>
                    <a:gd name="T9" fmla="*/ 82 h 244"/>
                    <a:gd name="T10" fmla="*/ 0 60000 65536"/>
                    <a:gd name="T11" fmla="*/ 0 60000 65536"/>
                    <a:gd name="T12" fmla="*/ 0 60000 65536"/>
                    <a:gd name="T13" fmla="*/ 0 60000 65536"/>
                    <a:gd name="T14" fmla="*/ 0 60000 65536"/>
                    <a:gd name="T15" fmla="*/ 0 w 141"/>
                    <a:gd name="T16" fmla="*/ 0 h 244"/>
                    <a:gd name="T17" fmla="*/ 141 w 141"/>
                    <a:gd name="T18" fmla="*/ 244 h 244"/>
                  </a:gdLst>
                  <a:ahLst/>
                  <a:cxnLst>
                    <a:cxn ang="T10">
                      <a:pos x="T0" y="T1"/>
                    </a:cxn>
                    <a:cxn ang="T11">
                      <a:pos x="T2" y="T3"/>
                    </a:cxn>
                    <a:cxn ang="T12">
                      <a:pos x="T4" y="T5"/>
                    </a:cxn>
                    <a:cxn ang="T13">
                      <a:pos x="T6" y="T7"/>
                    </a:cxn>
                    <a:cxn ang="T14">
                      <a:pos x="T8" y="T9"/>
                    </a:cxn>
                  </a:cxnLst>
                  <a:rect l="T15" t="T16" r="T17" b="T18"/>
                  <a:pathLst>
                    <a:path w="141" h="244">
                      <a:moveTo>
                        <a:pt x="141" y="0"/>
                      </a:moveTo>
                      <a:lnTo>
                        <a:pt x="118" y="87"/>
                      </a:lnTo>
                      <a:lnTo>
                        <a:pt x="74" y="156"/>
                      </a:lnTo>
                      <a:lnTo>
                        <a:pt x="26" y="215"/>
                      </a:lnTo>
                      <a:lnTo>
                        <a:pt x="0" y="244"/>
                      </a:lnTo>
                    </a:path>
                  </a:pathLst>
                </a:custGeom>
                <a:noFill/>
                <a:ln w="6350">
                  <a:solidFill>
                    <a:srgbClr val="000000"/>
                  </a:solidFill>
                  <a:round/>
                  <a:headEnd/>
                  <a:tailEnd/>
                </a:ln>
              </p:spPr>
              <p:txBody>
                <a:bodyPr/>
                <a:lstStyle/>
                <a:p>
                  <a:endParaRPr lang="en-US"/>
                </a:p>
              </p:txBody>
            </p:sp>
            <p:sp>
              <p:nvSpPr>
                <p:cNvPr id="1169" name="Freeform 138"/>
                <p:cNvSpPr>
                  <a:spLocks/>
                </p:cNvSpPr>
                <p:nvPr/>
              </p:nvSpPr>
              <p:spPr bwMode="auto">
                <a:xfrm>
                  <a:off x="2481" y="2166"/>
                  <a:ext cx="47" cy="83"/>
                </a:xfrm>
                <a:custGeom>
                  <a:avLst/>
                  <a:gdLst>
                    <a:gd name="T0" fmla="*/ 47 w 140"/>
                    <a:gd name="T1" fmla="*/ 0 h 249"/>
                    <a:gd name="T2" fmla="*/ 44 w 140"/>
                    <a:gd name="T3" fmla="*/ 18 h 249"/>
                    <a:gd name="T4" fmla="*/ 37 w 140"/>
                    <a:gd name="T5" fmla="*/ 39 h 249"/>
                    <a:gd name="T6" fmla="*/ 21 w 140"/>
                    <a:gd name="T7" fmla="*/ 58 h 249"/>
                    <a:gd name="T8" fmla="*/ 12 w 140"/>
                    <a:gd name="T9" fmla="*/ 70 h 249"/>
                    <a:gd name="T10" fmla="*/ 0 w 140"/>
                    <a:gd name="T11" fmla="*/ 83 h 249"/>
                    <a:gd name="T12" fmla="*/ 0 60000 65536"/>
                    <a:gd name="T13" fmla="*/ 0 60000 65536"/>
                    <a:gd name="T14" fmla="*/ 0 60000 65536"/>
                    <a:gd name="T15" fmla="*/ 0 60000 65536"/>
                    <a:gd name="T16" fmla="*/ 0 60000 65536"/>
                    <a:gd name="T17" fmla="*/ 0 60000 65536"/>
                    <a:gd name="T18" fmla="*/ 0 w 140"/>
                    <a:gd name="T19" fmla="*/ 0 h 249"/>
                    <a:gd name="T20" fmla="*/ 140 w 140"/>
                    <a:gd name="T21" fmla="*/ 249 h 249"/>
                  </a:gdLst>
                  <a:ahLst/>
                  <a:cxnLst>
                    <a:cxn ang="T12">
                      <a:pos x="T0" y="T1"/>
                    </a:cxn>
                    <a:cxn ang="T13">
                      <a:pos x="T2" y="T3"/>
                    </a:cxn>
                    <a:cxn ang="T14">
                      <a:pos x="T4" y="T5"/>
                    </a:cxn>
                    <a:cxn ang="T15">
                      <a:pos x="T6" y="T7"/>
                    </a:cxn>
                    <a:cxn ang="T16">
                      <a:pos x="T8" y="T9"/>
                    </a:cxn>
                    <a:cxn ang="T17">
                      <a:pos x="T10" y="T11"/>
                    </a:cxn>
                  </a:cxnLst>
                  <a:rect l="T18" t="T19" r="T20" b="T21"/>
                  <a:pathLst>
                    <a:path w="140" h="249">
                      <a:moveTo>
                        <a:pt x="140" y="0"/>
                      </a:moveTo>
                      <a:lnTo>
                        <a:pt x="132" y="55"/>
                      </a:lnTo>
                      <a:lnTo>
                        <a:pt x="110" y="118"/>
                      </a:lnTo>
                      <a:lnTo>
                        <a:pt x="64" y="175"/>
                      </a:lnTo>
                      <a:lnTo>
                        <a:pt x="35" y="210"/>
                      </a:lnTo>
                      <a:lnTo>
                        <a:pt x="0" y="249"/>
                      </a:lnTo>
                    </a:path>
                  </a:pathLst>
                </a:custGeom>
                <a:noFill/>
                <a:ln w="6350">
                  <a:solidFill>
                    <a:srgbClr val="000000"/>
                  </a:solidFill>
                  <a:round/>
                  <a:headEnd/>
                  <a:tailEnd/>
                </a:ln>
              </p:spPr>
              <p:txBody>
                <a:bodyPr/>
                <a:lstStyle/>
                <a:p>
                  <a:endParaRPr lang="en-US"/>
                </a:p>
              </p:txBody>
            </p:sp>
            <p:sp>
              <p:nvSpPr>
                <p:cNvPr id="1170" name="Freeform 139"/>
                <p:cNvSpPr>
                  <a:spLocks/>
                </p:cNvSpPr>
                <p:nvPr/>
              </p:nvSpPr>
              <p:spPr bwMode="auto">
                <a:xfrm>
                  <a:off x="2432" y="2092"/>
                  <a:ext cx="123" cy="92"/>
                </a:xfrm>
                <a:custGeom>
                  <a:avLst/>
                  <a:gdLst>
                    <a:gd name="T0" fmla="*/ 0 w 371"/>
                    <a:gd name="T1" fmla="*/ 0 h 275"/>
                    <a:gd name="T2" fmla="*/ 3 w 371"/>
                    <a:gd name="T3" fmla="*/ 21 h 275"/>
                    <a:gd name="T4" fmla="*/ 7 w 371"/>
                    <a:gd name="T5" fmla="*/ 42 h 275"/>
                    <a:gd name="T6" fmla="*/ 15 w 371"/>
                    <a:gd name="T7" fmla="*/ 59 h 275"/>
                    <a:gd name="T8" fmla="*/ 25 w 371"/>
                    <a:gd name="T9" fmla="*/ 71 h 275"/>
                    <a:gd name="T10" fmla="*/ 43 w 371"/>
                    <a:gd name="T11" fmla="*/ 77 h 275"/>
                    <a:gd name="T12" fmla="*/ 59 w 371"/>
                    <a:gd name="T13" fmla="*/ 84 h 275"/>
                    <a:gd name="T14" fmla="*/ 76 w 371"/>
                    <a:gd name="T15" fmla="*/ 89 h 275"/>
                    <a:gd name="T16" fmla="*/ 99 w 371"/>
                    <a:gd name="T17" fmla="*/ 91 h 275"/>
                    <a:gd name="T18" fmla="*/ 123 w 371"/>
                    <a:gd name="T19" fmla="*/ 92 h 2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71"/>
                    <a:gd name="T31" fmla="*/ 0 h 275"/>
                    <a:gd name="T32" fmla="*/ 371 w 371"/>
                    <a:gd name="T33" fmla="*/ 275 h 2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71" h="275">
                      <a:moveTo>
                        <a:pt x="0" y="0"/>
                      </a:moveTo>
                      <a:lnTo>
                        <a:pt x="8" y="64"/>
                      </a:lnTo>
                      <a:lnTo>
                        <a:pt x="22" y="127"/>
                      </a:lnTo>
                      <a:lnTo>
                        <a:pt x="45" y="175"/>
                      </a:lnTo>
                      <a:lnTo>
                        <a:pt x="74" y="212"/>
                      </a:lnTo>
                      <a:lnTo>
                        <a:pt x="131" y="231"/>
                      </a:lnTo>
                      <a:lnTo>
                        <a:pt x="179" y="251"/>
                      </a:lnTo>
                      <a:lnTo>
                        <a:pt x="228" y="267"/>
                      </a:lnTo>
                      <a:lnTo>
                        <a:pt x="299" y="271"/>
                      </a:lnTo>
                      <a:lnTo>
                        <a:pt x="371" y="275"/>
                      </a:lnTo>
                    </a:path>
                  </a:pathLst>
                </a:custGeom>
                <a:noFill/>
                <a:ln w="6350">
                  <a:solidFill>
                    <a:srgbClr val="000000"/>
                  </a:solidFill>
                  <a:round/>
                  <a:headEnd/>
                  <a:tailEnd/>
                </a:ln>
              </p:spPr>
              <p:txBody>
                <a:bodyPr/>
                <a:lstStyle/>
                <a:p>
                  <a:endParaRPr lang="en-US"/>
                </a:p>
              </p:txBody>
            </p:sp>
            <p:sp>
              <p:nvSpPr>
                <p:cNvPr id="1171" name="Freeform 140"/>
                <p:cNvSpPr>
                  <a:spLocks/>
                </p:cNvSpPr>
                <p:nvPr/>
              </p:nvSpPr>
              <p:spPr bwMode="auto">
                <a:xfrm>
                  <a:off x="2416" y="2108"/>
                  <a:ext cx="134" cy="99"/>
                </a:xfrm>
                <a:custGeom>
                  <a:avLst/>
                  <a:gdLst>
                    <a:gd name="T0" fmla="*/ 0 w 401"/>
                    <a:gd name="T1" fmla="*/ 0 h 297"/>
                    <a:gd name="T2" fmla="*/ 6 w 401"/>
                    <a:gd name="T3" fmla="*/ 31 h 297"/>
                    <a:gd name="T4" fmla="*/ 14 w 401"/>
                    <a:gd name="T5" fmla="*/ 50 h 297"/>
                    <a:gd name="T6" fmla="*/ 23 w 401"/>
                    <a:gd name="T7" fmla="*/ 65 h 297"/>
                    <a:gd name="T8" fmla="*/ 37 w 401"/>
                    <a:gd name="T9" fmla="*/ 75 h 297"/>
                    <a:gd name="T10" fmla="*/ 55 w 401"/>
                    <a:gd name="T11" fmla="*/ 85 h 297"/>
                    <a:gd name="T12" fmla="*/ 77 w 401"/>
                    <a:gd name="T13" fmla="*/ 93 h 297"/>
                    <a:gd name="T14" fmla="*/ 106 w 401"/>
                    <a:gd name="T15" fmla="*/ 96 h 297"/>
                    <a:gd name="T16" fmla="*/ 134 w 401"/>
                    <a:gd name="T17" fmla="*/ 99 h 2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1"/>
                    <a:gd name="T28" fmla="*/ 0 h 297"/>
                    <a:gd name="T29" fmla="*/ 401 w 401"/>
                    <a:gd name="T30" fmla="*/ 297 h 2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1" h="297">
                      <a:moveTo>
                        <a:pt x="0" y="0"/>
                      </a:moveTo>
                      <a:lnTo>
                        <a:pt x="19" y="94"/>
                      </a:lnTo>
                      <a:lnTo>
                        <a:pt x="42" y="151"/>
                      </a:lnTo>
                      <a:lnTo>
                        <a:pt x="68" y="195"/>
                      </a:lnTo>
                      <a:lnTo>
                        <a:pt x="112" y="226"/>
                      </a:lnTo>
                      <a:lnTo>
                        <a:pt x="165" y="254"/>
                      </a:lnTo>
                      <a:lnTo>
                        <a:pt x="229" y="278"/>
                      </a:lnTo>
                      <a:lnTo>
                        <a:pt x="318" y="289"/>
                      </a:lnTo>
                      <a:lnTo>
                        <a:pt x="401" y="297"/>
                      </a:lnTo>
                    </a:path>
                  </a:pathLst>
                </a:custGeom>
                <a:noFill/>
                <a:ln w="6350">
                  <a:solidFill>
                    <a:srgbClr val="000000"/>
                  </a:solidFill>
                  <a:round/>
                  <a:headEnd/>
                  <a:tailEnd/>
                </a:ln>
              </p:spPr>
              <p:txBody>
                <a:bodyPr/>
                <a:lstStyle/>
                <a:p>
                  <a:endParaRPr lang="en-US"/>
                </a:p>
              </p:txBody>
            </p:sp>
            <p:sp>
              <p:nvSpPr>
                <p:cNvPr id="1172" name="Freeform 141"/>
                <p:cNvSpPr>
                  <a:spLocks/>
                </p:cNvSpPr>
                <p:nvPr/>
              </p:nvSpPr>
              <p:spPr bwMode="auto">
                <a:xfrm>
                  <a:off x="2405" y="2124"/>
                  <a:ext cx="114" cy="105"/>
                </a:xfrm>
                <a:custGeom>
                  <a:avLst/>
                  <a:gdLst>
                    <a:gd name="T0" fmla="*/ 0 w 340"/>
                    <a:gd name="T1" fmla="*/ 0 h 316"/>
                    <a:gd name="T2" fmla="*/ 12 w 340"/>
                    <a:gd name="T3" fmla="*/ 46 h 316"/>
                    <a:gd name="T4" fmla="*/ 29 w 340"/>
                    <a:gd name="T5" fmla="*/ 71 h 316"/>
                    <a:gd name="T6" fmla="*/ 50 w 340"/>
                    <a:gd name="T7" fmla="*/ 89 h 316"/>
                    <a:gd name="T8" fmla="*/ 70 w 340"/>
                    <a:gd name="T9" fmla="*/ 98 h 316"/>
                    <a:gd name="T10" fmla="*/ 92 w 340"/>
                    <a:gd name="T11" fmla="*/ 104 h 316"/>
                    <a:gd name="T12" fmla="*/ 114 w 340"/>
                    <a:gd name="T13" fmla="*/ 105 h 316"/>
                    <a:gd name="T14" fmla="*/ 0 60000 65536"/>
                    <a:gd name="T15" fmla="*/ 0 60000 65536"/>
                    <a:gd name="T16" fmla="*/ 0 60000 65536"/>
                    <a:gd name="T17" fmla="*/ 0 60000 65536"/>
                    <a:gd name="T18" fmla="*/ 0 60000 65536"/>
                    <a:gd name="T19" fmla="*/ 0 60000 65536"/>
                    <a:gd name="T20" fmla="*/ 0 60000 65536"/>
                    <a:gd name="T21" fmla="*/ 0 w 340"/>
                    <a:gd name="T22" fmla="*/ 0 h 316"/>
                    <a:gd name="T23" fmla="*/ 340 w 340"/>
                    <a:gd name="T24" fmla="*/ 316 h 3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0" h="316">
                      <a:moveTo>
                        <a:pt x="0" y="0"/>
                      </a:moveTo>
                      <a:lnTo>
                        <a:pt x="35" y="138"/>
                      </a:lnTo>
                      <a:lnTo>
                        <a:pt x="87" y="213"/>
                      </a:lnTo>
                      <a:lnTo>
                        <a:pt x="150" y="268"/>
                      </a:lnTo>
                      <a:lnTo>
                        <a:pt x="210" y="296"/>
                      </a:lnTo>
                      <a:lnTo>
                        <a:pt x="274" y="312"/>
                      </a:lnTo>
                      <a:lnTo>
                        <a:pt x="340" y="316"/>
                      </a:lnTo>
                    </a:path>
                  </a:pathLst>
                </a:custGeom>
                <a:noFill/>
                <a:ln w="6350">
                  <a:solidFill>
                    <a:srgbClr val="000000"/>
                  </a:solidFill>
                  <a:round/>
                  <a:headEnd/>
                  <a:tailEnd/>
                </a:ln>
              </p:spPr>
              <p:txBody>
                <a:bodyPr/>
                <a:lstStyle/>
                <a:p>
                  <a:endParaRPr lang="en-US"/>
                </a:p>
              </p:txBody>
            </p:sp>
          </p:grpSp>
          <p:grpSp>
            <p:nvGrpSpPr>
              <p:cNvPr id="1150" name="Group 142"/>
              <p:cNvGrpSpPr>
                <a:grpSpLocks/>
              </p:cNvGrpSpPr>
              <p:nvPr/>
            </p:nvGrpSpPr>
            <p:grpSpPr bwMode="auto">
              <a:xfrm>
                <a:off x="2735" y="2066"/>
                <a:ext cx="430" cy="446"/>
                <a:chOff x="2821" y="1827"/>
                <a:chExt cx="250" cy="259"/>
              </a:xfrm>
            </p:grpSpPr>
            <p:grpSp>
              <p:nvGrpSpPr>
                <p:cNvPr id="1152" name="Group 143"/>
                <p:cNvGrpSpPr>
                  <a:grpSpLocks/>
                </p:cNvGrpSpPr>
                <p:nvPr/>
              </p:nvGrpSpPr>
              <p:grpSpPr bwMode="auto">
                <a:xfrm>
                  <a:off x="2821" y="1827"/>
                  <a:ext cx="214" cy="151"/>
                  <a:chOff x="2821" y="1827"/>
                  <a:chExt cx="214" cy="151"/>
                </a:xfrm>
              </p:grpSpPr>
              <p:sp>
                <p:nvSpPr>
                  <p:cNvPr id="1159" name="Freeform 144"/>
                  <p:cNvSpPr>
                    <a:spLocks/>
                  </p:cNvSpPr>
                  <p:nvPr/>
                </p:nvSpPr>
                <p:spPr bwMode="auto">
                  <a:xfrm>
                    <a:off x="2826" y="1831"/>
                    <a:ext cx="205" cy="144"/>
                  </a:xfrm>
                  <a:custGeom>
                    <a:avLst/>
                    <a:gdLst>
                      <a:gd name="T0" fmla="*/ 15 w 615"/>
                      <a:gd name="T1" fmla="*/ 0 h 431"/>
                      <a:gd name="T2" fmla="*/ 6 w 615"/>
                      <a:gd name="T3" fmla="*/ 58 h 431"/>
                      <a:gd name="T4" fmla="*/ 0 w 615"/>
                      <a:gd name="T5" fmla="*/ 97 h 431"/>
                      <a:gd name="T6" fmla="*/ 0 w 615"/>
                      <a:gd name="T7" fmla="*/ 107 h 431"/>
                      <a:gd name="T8" fmla="*/ 53 w 615"/>
                      <a:gd name="T9" fmla="*/ 115 h 431"/>
                      <a:gd name="T10" fmla="*/ 116 w 615"/>
                      <a:gd name="T11" fmla="*/ 129 h 431"/>
                      <a:gd name="T12" fmla="*/ 153 w 615"/>
                      <a:gd name="T13" fmla="*/ 137 h 431"/>
                      <a:gd name="T14" fmla="*/ 178 w 615"/>
                      <a:gd name="T15" fmla="*/ 144 h 431"/>
                      <a:gd name="T16" fmla="*/ 183 w 615"/>
                      <a:gd name="T17" fmla="*/ 144 h 431"/>
                      <a:gd name="T18" fmla="*/ 187 w 615"/>
                      <a:gd name="T19" fmla="*/ 139 h 431"/>
                      <a:gd name="T20" fmla="*/ 191 w 615"/>
                      <a:gd name="T21" fmla="*/ 117 h 431"/>
                      <a:gd name="T22" fmla="*/ 195 w 615"/>
                      <a:gd name="T23" fmla="*/ 94 h 431"/>
                      <a:gd name="T24" fmla="*/ 200 w 615"/>
                      <a:gd name="T25" fmla="*/ 71 h 431"/>
                      <a:gd name="T26" fmla="*/ 202 w 615"/>
                      <a:gd name="T27" fmla="*/ 55 h 431"/>
                      <a:gd name="T28" fmla="*/ 205 w 615"/>
                      <a:gd name="T29" fmla="*/ 41 h 431"/>
                      <a:gd name="T30" fmla="*/ 201 w 615"/>
                      <a:gd name="T31" fmla="*/ 36 h 431"/>
                      <a:gd name="T32" fmla="*/ 139 w 615"/>
                      <a:gd name="T33" fmla="*/ 25 h 431"/>
                      <a:gd name="T34" fmla="*/ 113 w 615"/>
                      <a:gd name="T35" fmla="*/ 20 h 431"/>
                      <a:gd name="T36" fmla="*/ 66 w 615"/>
                      <a:gd name="T37" fmla="*/ 10 h 431"/>
                      <a:gd name="T38" fmla="*/ 41 w 615"/>
                      <a:gd name="T39" fmla="*/ 3 h 431"/>
                      <a:gd name="T40" fmla="*/ 21 w 615"/>
                      <a:gd name="T41" fmla="*/ 1 h 431"/>
                      <a:gd name="T42" fmla="*/ 15 w 615"/>
                      <a:gd name="T43" fmla="*/ 0 h 43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15"/>
                      <a:gd name="T67" fmla="*/ 0 h 431"/>
                      <a:gd name="T68" fmla="*/ 615 w 615"/>
                      <a:gd name="T69" fmla="*/ 431 h 43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15" h="431">
                        <a:moveTo>
                          <a:pt x="46" y="0"/>
                        </a:moveTo>
                        <a:lnTo>
                          <a:pt x="18" y="173"/>
                        </a:lnTo>
                        <a:lnTo>
                          <a:pt x="0" y="290"/>
                        </a:lnTo>
                        <a:lnTo>
                          <a:pt x="1" y="321"/>
                        </a:lnTo>
                        <a:lnTo>
                          <a:pt x="159" y="344"/>
                        </a:lnTo>
                        <a:lnTo>
                          <a:pt x="347" y="385"/>
                        </a:lnTo>
                        <a:lnTo>
                          <a:pt x="460" y="410"/>
                        </a:lnTo>
                        <a:lnTo>
                          <a:pt x="534" y="430"/>
                        </a:lnTo>
                        <a:lnTo>
                          <a:pt x="548" y="431"/>
                        </a:lnTo>
                        <a:lnTo>
                          <a:pt x="560" y="417"/>
                        </a:lnTo>
                        <a:lnTo>
                          <a:pt x="572" y="351"/>
                        </a:lnTo>
                        <a:lnTo>
                          <a:pt x="586" y="280"/>
                        </a:lnTo>
                        <a:lnTo>
                          <a:pt x="600" y="214"/>
                        </a:lnTo>
                        <a:lnTo>
                          <a:pt x="607" y="166"/>
                        </a:lnTo>
                        <a:lnTo>
                          <a:pt x="615" y="122"/>
                        </a:lnTo>
                        <a:lnTo>
                          <a:pt x="604" y="107"/>
                        </a:lnTo>
                        <a:lnTo>
                          <a:pt x="417" y="76"/>
                        </a:lnTo>
                        <a:lnTo>
                          <a:pt x="338" y="60"/>
                        </a:lnTo>
                        <a:lnTo>
                          <a:pt x="198" y="29"/>
                        </a:lnTo>
                        <a:lnTo>
                          <a:pt x="122" y="8"/>
                        </a:lnTo>
                        <a:lnTo>
                          <a:pt x="62" y="3"/>
                        </a:lnTo>
                        <a:lnTo>
                          <a:pt x="46" y="0"/>
                        </a:lnTo>
                        <a:close/>
                      </a:path>
                    </a:pathLst>
                  </a:custGeom>
                  <a:solidFill>
                    <a:srgbClr val="FFFFFF"/>
                  </a:solidFill>
                  <a:ln w="9525">
                    <a:noFill/>
                    <a:round/>
                    <a:headEnd/>
                    <a:tailEnd/>
                  </a:ln>
                </p:spPr>
                <p:txBody>
                  <a:bodyPr/>
                  <a:lstStyle/>
                  <a:p>
                    <a:endParaRPr lang="en-US"/>
                  </a:p>
                </p:txBody>
              </p:sp>
              <p:sp>
                <p:nvSpPr>
                  <p:cNvPr id="1160" name="Freeform 145"/>
                  <p:cNvSpPr>
                    <a:spLocks/>
                  </p:cNvSpPr>
                  <p:nvPr/>
                </p:nvSpPr>
                <p:spPr bwMode="auto">
                  <a:xfrm>
                    <a:off x="2821" y="1827"/>
                    <a:ext cx="214" cy="151"/>
                  </a:xfrm>
                  <a:custGeom>
                    <a:avLst/>
                    <a:gdLst>
                      <a:gd name="T0" fmla="*/ 22 w 641"/>
                      <a:gd name="T1" fmla="*/ 0 h 453"/>
                      <a:gd name="T2" fmla="*/ 67 w 641"/>
                      <a:gd name="T3" fmla="*/ 10 h 453"/>
                      <a:gd name="T4" fmla="*/ 122 w 641"/>
                      <a:gd name="T5" fmla="*/ 23 h 453"/>
                      <a:gd name="T6" fmla="*/ 155 w 641"/>
                      <a:gd name="T7" fmla="*/ 28 h 453"/>
                      <a:gd name="T8" fmla="*/ 189 w 641"/>
                      <a:gd name="T9" fmla="*/ 33 h 453"/>
                      <a:gd name="T10" fmla="*/ 210 w 641"/>
                      <a:gd name="T11" fmla="*/ 36 h 453"/>
                      <a:gd name="T12" fmla="*/ 214 w 641"/>
                      <a:gd name="T13" fmla="*/ 43 h 453"/>
                      <a:gd name="T14" fmla="*/ 210 w 641"/>
                      <a:gd name="T15" fmla="*/ 61 h 453"/>
                      <a:gd name="T16" fmla="*/ 203 w 641"/>
                      <a:gd name="T17" fmla="*/ 99 h 453"/>
                      <a:gd name="T18" fmla="*/ 199 w 641"/>
                      <a:gd name="T19" fmla="*/ 131 h 453"/>
                      <a:gd name="T20" fmla="*/ 195 w 641"/>
                      <a:gd name="T21" fmla="*/ 148 h 453"/>
                      <a:gd name="T22" fmla="*/ 188 w 641"/>
                      <a:gd name="T23" fmla="*/ 151 h 453"/>
                      <a:gd name="T24" fmla="*/ 79 w 641"/>
                      <a:gd name="T25" fmla="*/ 127 h 453"/>
                      <a:gd name="T26" fmla="*/ 4 w 641"/>
                      <a:gd name="T27" fmla="*/ 115 h 453"/>
                      <a:gd name="T28" fmla="*/ 0 w 641"/>
                      <a:gd name="T29" fmla="*/ 110 h 453"/>
                      <a:gd name="T30" fmla="*/ 8 w 641"/>
                      <a:gd name="T31" fmla="*/ 71 h 453"/>
                      <a:gd name="T32" fmla="*/ 13 w 641"/>
                      <a:gd name="T33" fmla="*/ 38 h 453"/>
                      <a:gd name="T34" fmla="*/ 18 w 641"/>
                      <a:gd name="T35" fmla="*/ 7 h 453"/>
                      <a:gd name="T36" fmla="*/ 23 w 641"/>
                      <a:gd name="T37" fmla="*/ 10 h 453"/>
                      <a:gd name="T38" fmla="*/ 25 w 641"/>
                      <a:gd name="T39" fmla="*/ 20 h 453"/>
                      <a:gd name="T40" fmla="*/ 108 w 641"/>
                      <a:gd name="T41" fmla="*/ 86 h 453"/>
                      <a:gd name="T42" fmla="*/ 208 w 641"/>
                      <a:gd name="T43" fmla="*/ 61 h 453"/>
                      <a:gd name="T44" fmla="*/ 206 w 641"/>
                      <a:gd name="T45" fmla="*/ 65 h 453"/>
                      <a:gd name="T46" fmla="*/ 109 w 641"/>
                      <a:gd name="T47" fmla="*/ 94 h 453"/>
                      <a:gd name="T48" fmla="*/ 103 w 641"/>
                      <a:gd name="T49" fmla="*/ 93 h 453"/>
                      <a:gd name="T50" fmla="*/ 24 w 641"/>
                      <a:gd name="T51" fmla="*/ 28 h 453"/>
                      <a:gd name="T52" fmla="*/ 19 w 641"/>
                      <a:gd name="T53" fmla="*/ 31 h 453"/>
                      <a:gd name="T54" fmla="*/ 12 w 641"/>
                      <a:gd name="T55" fmla="*/ 72 h 453"/>
                      <a:gd name="T56" fmla="*/ 59 w 641"/>
                      <a:gd name="T57" fmla="*/ 68 h 453"/>
                      <a:gd name="T58" fmla="*/ 10 w 641"/>
                      <a:gd name="T59" fmla="*/ 78 h 453"/>
                      <a:gd name="T60" fmla="*/ 8 w 641"/>
                      <a:gd name="T61" fmla="*/ 105 h 453"/>
                      <a:gd name="T62" fmla="*/ 10 w 641"/>
                      <a:gd name="T63" fmla="*/ 108 h 453"/>
                      <a:gd name="T64" fmla="*/ 64 w 641"/>
                      <a:gd name="T65" fmla="*/ 118 h 453"/>
                      <a:gd name="T66" fmla="*/ 117 w 641"/>
                      <a:gd name="T67" fmla="*/ 127 h 453"/>
                      <a:gd name="T68" fmla="*/ 156 w 641"/>
                      <a:gd name="T69" fmla="*/ 137 h 453"/>
                      <a:gd name="T70" fmla="*/ 183 w 641"/>
                      <a:gd name="T71" fmla="*/ 145 h 453"/>
                      <a:gd name="T72" fmla="*/ 190 w 641"/>
                      <a:gd name="T73" fmla="*/ 143 h 453"/>
                      <a:gd name="T74" fmla="*/ 194 w 641"/>
                      <a:gd name="T75" fmla="*/ 121 h 453"/>
                      <a:gd name="T76" fmla="*/ 139 w 641"/>
                      <a:gd name="T77" fmla="*/ 86 h 453"/>
                      <a:gd name="T78" fmla="*/ 144 w 641"/>
                      <a:gd name="T79" fmla="*/ 81 h 453"/>
                      <a:gd name="T80" fmla="*/ 195 w 641"/>
                      <a:gd name="T81" fmla="*/ 111 h 453"/>
                      <a:gd name="T82" fmla="*/ 201 w 641"/>
                      <a:gd name="T83" fmla="*/ 86 h 453"/>
                      <a:gd name="T84" fmla="*/ 207 w 641"/>
                      <a:gd name="T85" fmla="*/ 62 h 453"/>
                      <a:gd name="T86" fmla="*/ 208 w 641"/>
                      <a:gd name="T87" fmla="*/ 46 h 453"/>
                      <a:gd name="T88" fmla="*/ 185 w 641"/>
                      <a:gd name="T89" fmla="*/ 42 h 453"/>
                      <a:gd name="T90" fmla="*/ 124 w 641"/>
                      <a:gd name="T91" fmla="*/ 29 h 453"/>
                      <a:gd name="T92" fmla="*/ 44 w 641"/>
                      <a:gd name="T93" fmla="*/ 10 h 453"/>
                      <a:gd name="T94" fmla="*/ 22 w 641"/>
                      <a:gd name="T95" fmla="*/ 5 h 453"/>
                      <a:gd name="T96" fmla="*/ 22 w 641"/>
                      <a:gd name="T97" fmla="*/ 0 h 45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41"/>
                      <a:gd name="T148" fmla="*/ 0 h 453"/>
                      <a:gd name="T149" fmla="*/ 641 w 641"/>
                      <a:gd name="T150" fmla="*/ 453 h 45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41" h="453">
                        <a:moveTo>
                          <a:pt x="67" y="0"/>
                        </a:moveTo>
                        <a:lnTo>
                          <a:pt x="202" y="31"/>
                        </a:lnTo>
                        <a:lnTo>
                          <a:pt x="365" y="70"/>
                        </a:lnTo>
                        <a:lnTo>
                          <a:pt x="463" y="85"/>
                        </a:lnTo>
                        <a:lnTo>
                          <a:pt x="565" y="99"/>
                        </a:lnTo>
                        <a:lnTo>
                          <a:pt x="630" y="109"/>
                        </a:lnTo>
                        <a:lnTo>
                          <a:pt x="641" y="130"/>
                        </a:lnTo>
                        <a:lnTo>
                          <a:pt x="630" y="182"/>
                        </a:lnTo>
                        <a:lnTo>
                          <a:pt x="609" y="296"/>
                        </a:lnTo>
                        <a:lnTo>
                          <a:pt x="595" y="393"/>
                        </a:lnTo>
                        <a:lnTo>
                          <a:pt x="583" y="443"/>
                        </a:lnTo>
                        <a:lnTo>
                          <a:pt x="563" y="453"/>
                        </a:lnTo>
                        <a:lnTo>
                          <a:pt x="236" y="381"/>
                        </a:lnTo>
                        <a:lnTo>
                          <a:pt x="11" y="345"/>
                        </a:lnTo>
                        <a:lnTo>
                          <a:pt x="0" y="331"/>
                        </a:lnTo>
                        <a:lnTo>
                          <a:pt x="23" y="214"/>
                        </a:lnTo>
                        <a:lnTo>
                          <a:pt x="40" y="113"/>
                        </a:lnTo>
                        <a:lnTo>
                          <a:pt x="53" y="20"/>
                        </a:lnTo>
                        <a:lnTo>
                          <a:pt x="68" y="30"/>
                        </a:lnTo>
                        <a:lnTo>
                          <a:pt x="76" y="61"/>
                        </a:lnTo>
                        <a:lnTo>
                          <a:pt x="322" y="259"/>
                        </a:lnTo>
                        <a:lnTo>
                          <a:pt x="624" y="182"/>
                        </a:lnTo>
                        <a:lnTo>
                          <a:pt x="617" y="196"/>
                        </a:lnTo>
                        <a:lnTo>
                          <a:pt x="327" y="283"/>
                        </a:lnTo>
                        <a:lnTo>
                          <a:pt x="310" y="278"/>
                        </a:lnTo>
                        <a:lnTo>
                          <a:pt x="72" y="85"/>
                        </a:lnTo>
                        <a:lnTo>
                          <a:pt x="57" y="94"/>
                        </a:lnTo>
                        <a:lnTo>
                          <a:pt x="37" y="216"/>
                        </a:lnTo>
                        <a:lnTo>
                          <a:pt x="177" y="204"/>
                        </a:lnTo>
                        <a:lnTo>
                          <a:pt x="31" y="233"/>
                        </a:lnTo>
                        <a:lnTo>
                          <a:pt x="24" y="314"/>
                        </a:lnTo>
                        <a:lnTo>
                          <a:pt x="30" y="323"/>
                        </a:lnTo>
                        <a:lnTo>
                          <a:pt x="192" y="354"/>
                        </a:lnTo>
                        <a:lnTo>
                          <a:pt x="349" y="382"/>
                        </a:lnTo>
                        <a:lnTo>
                          <a:pt x="466" y="410"/>
                        </a:lnTo>
                        <a:lnTo>
                          <a:pt x="549" y="436"/>
                        </a:lnTo>
                        <a:lnTo>
                          <a:pt x="569" y="430"/>
                        </a:lnTo>
                        <a:lnTo>
                          <a:pt x="580" y="364"/>
                        </a:lnTo>
                        <a:lnTo>
                          <a:pt x="416" y="257"/>
                        </a:lnTo>
                        <a:lnTo>
                          <a:pt x="432" y="244"/>
                        </a:lnTo>
                        <a:lnTo>
                          <a:pt x="585" y="333"/>
                        </a:lnTo>
                        <a:lnTo>
                          <a:pt x="601" y="257"/>
                        </a:lnTo>
                        <a:lnTo>
                          <a:pt x="620" y="186"/>
                        </a:lnTo>
                        <a:lnTo>
                          <a:pt x="624" y="138"/>
                        </a:lnTo>
                        <a:lnTo>
                          <a:pt x="553" y="127"/>
                        </a:lnTo>
                        <a:lnTo>
                          <a:pt x="370" y="86"/>
                        </a:lnTo>
                        <a:lnTo>
                          <a:pt x="133" y="31"/>
                        </a:lnTo>
                        <a:lnTo>
                          <a:pt x="65" y="16"/>
                        </a:lnTo>
                        <a:lnTo>
                          <a:pt x="67" y="0"/>
                        </a:lnTo>
                        <a:close/>
                      </a:path>
                    </a:pathLst>
                  </a:custGeom>
                  <a:solidFill>
                    <a:srgbClr val="000000"/>
                  </a:solidFill>
                  <a:ln w="9525">
                    <a:noFill/>
                    <a:round/>
                    <a:headEnd/>
                    <a:tailEnd/>
                  </a:ln>
                </p:spPr>
                <p:txBody>
                  <a:bodyPr/>
                  <a:lstStyle/>
                  <a:p>
                    <a:endParaRPr lang="en-US"/>
                  </a:p>
                </p:txBody>
              </p:sp>
            </p:grpSp>
            <p:grpSp>
              <p:nvGrpSpPr>
                <p:cNvPr id="1153" name="Group 146"/>
                <p:cNvGrpSpPr>
                  <a:grpSpLocks/>
                </p:cNvGrpSpPr>
                <p:nvPr/>
              </p:nvGrpSpPr>
              <p:grpSpPr bwMode="auto">
                <a:xfrm>
                  <a:off x="2844" y="1854"/>
                  <a:ext cx="221" cy="182"/>
                  <a:chOff x="2844" y="1854"/>
                  <a:chExt cx="221" cy="182"/>
                </a:xfrm>
              </p:grpSpPr>
              <p:sp>
                <p:nvSpPr>
                  <p:cNvPr id="1157" name="Freeform 147"/>
                  <p:cNvSpPr>
                    <a:spLocks/>
                  </p:cNvSpPr>
                  <p:nvPr/>
                </p:nvSpPr>
                <p:spPr bwMode="auto">
                  <a:xfrm>
                    <a:off x="2848" y="1858"/>
                    <a:ext cx="214" cy="174"/>
                  </a:xfrm>
                  <a:custGeom>
                    <a:avLst/>
                    <a:gdLst>
                      <a:gd name="T0" fmla="*/ 35 w 643"/>
                      <a:gd name="T1" fmla="*/ 0 h 523"/>
                      <a:gd name="T2" fmla="*/ 15 w 643"/>
                      <a:gd name="T3" fmla="*/ 54 h 523"/>
                      <a:gd name="T4" fmla="*/ 2 w 643"/>
                      <a:gd name="T5" fmla="*/ 90 h 523"/>
                      <a:gd name="T6" fmla="*/ 0 w 643"/>
                      <a:gd name="T7" fmla="*/ 102 h 523"/>
                      <a:gd name="T8" fmla="*/ 51 w 643"/>
                      <a:gd name="T9" fmla="*/ 119 h 523"/>
                      <a:gd name="T10" fmla="*/ 110 w 643"/>
                      <a:gd name="T11" fmla="*/ 145 h 523"/>
                      <a:gd name="T12" fmla="*/ 146 w 643"/>
                      <a:gd name="T13" fmla="*/ 161 h 523"/>
                      <a:gd name="T14" fmla="*/ 169 w 643"/>
                      <a:gd name="T15" fmla="*/ 172 h 523"/>
                      <a:gd name="T16" fmla="*/ 173 w 643"/>
                      <a:gd name="T17" fmla="*/ 174 h 523"/>
                      <a:gd name="T18" fmla="*/ 178 w 643"/>
                      <a:gd name="T19" fmla="*/ 170 h 523"/>
                      <a:gd name="T20" fmla="*/ 185 w 643"/>
                      <a:gd name="T21" fmla="*/ 150 h 523"/>
                      <a:gd name="T22" fmla="*/ 194 w 643"/>
                      <a:gd name="T23" fmla="*/ 127 h 523"/>
                      <a:gd name="T24" fmla="*/ 203 w 643"/>
                      <a:gd name="T25" fmla="*/ 107 h 523"/>
                      <a:gd name="T26" fmla="*/ 209 w 643"/>
                      <a:gd name="T27" fmla="*/ 92 h 523"/>
                      <a:gd name="T28" fmla="*/ 214 w 643"/>
                      <a:gd name="T29" fmla="*/ 78 h 523"/>
                      <a:gd name="T30" fmla="*/ 210 w 643"/>
                      <a:gd name="T31" fmla="*/ 72 h 523"/>
                      <a:gd name="T32" fmla="*/ 151 w 643"/>
                      <a:gd name="T33" fmla="*/ 50 h 523"/>
                      <a:gd name="T34" fmla="*/ 126 w 643"/>
                      <a:gd name="T35" fmla="*/ 39 h 523"/>
                      <a:gd name="T36" fmla="*/ 83 w 643"/>
                      <a:gd name="T37" fmla="*/ 20 h 523"/>
                      <a:gd name="T38" fmla="*/ 59 w 643"/>
                      <a:gd name="T39" fmla="*/ 8 h 523"/>
                      <a:gd name="T40" fmla="*/ 40 w 643"/>
                      <a:gd name="T41" fmla="*/ 2 h 523"/>
                      <a:gd name="T42" fmla="*/ 35 w 643"/>
                      <a:gd name="T43" fmla="*/ 0 h 52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43"/>
                      <a:gd name="T67" fmla="*/ 0 h 523"/>
                      <a:gd name="T68" fmla="*/ 643 w 643"/>
                      <a:gd name="T69" fmla="*/ 523 h 52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43" h="523">
                        <a:moveTo>
                          <a:pt x="104" y="0"/>
                        </a:moveTo>
                        <a:lnTo>
                          <a:pt x="46" y="162"/>
                        </a:lnTo>
                        <a:lnTo>
                          <a:pt x="6" y="272"/>
                        </a:lnTo>
                        <a:lnTo>
                          <a:pt x="0" y="306"/>
                        </a:lnTo>
                        <a:lnTo>
                          <a:pt x="153" y="358"/>
                        </a:lnTo>
                        <a:lnTo>
                          <a:pt x="330" y="436"/>
                        </a:lnTo>
                        <a:lnTo>
                          <a:pt x="438" y="484"/>
                        </a:lnTo>
                        <a:lnTo>
                          <a:pt x="507" y="517"/>
                        </a:lnTo>
                        <a:lnTo>
                          <a:pt x="520" y="523"/>
                        </a:lnTo>
                        <a:lnTo>
                          <a:pt x="535" y="512"/>
                        </a:lnTo>
                        <a:lnTo>
                          <a:pt x="557" y="450"/>
                        </a:lnTo>
                        <a:lnTo>
                          <a:pt x="584" y="382"/>
                        </a:lnTo>
                        <a:lnTo>
                          <a:pt x="611" y="321"/>
                        </a:lnTo>
                        <a:lnTo>
                          <a:pt x="628" y="276"/>
                        </a:lnTo>
                        <a:lnTo>
                          <a:pt x="643" y="235"/>
                        </a:lnTo>
                        <a:lnTo>
                          <a:pt x="632" y="216"/>
                        </a:lnTo>
                        <a:lnTo>
                          <a:pt x="455" y="151"/>
                        </a:lnTo>
                        <a:lnTo>
                          <a:pt x="379" y="118"/>
                        </a:lnTo>
                        <a:lnTo>
                          <a:pt x="248" y="59"/>
                        </a:lnTo>
                        <a:lnTo>
                          <a:pt x="176" y="23"/>
                        </a:lnTo>
                        <a:lnTo>
                          <a:pt x="119" y="6"/>
                        </a:lnTo>
                        <a:lnTo>
                          <a:pt x="104" y="0"/>
                        </a:lnTo>
                        <a:close/>
                      </a:path>
                    </a:pathLst>
                  </a:custGeom>
                  <a:solidFill>
                    <a:srgbClr val="FFFFFF"/>
                  </a:solidFill>
                  <a:ln w="9525">
                    <a:noFill/>
                    <a:round/>
                    <a:headEnd/>
                    <a:tailEnd/>
                  </a:ln>
                </p:spPr>
                <p:txBody>
                  <a:bodyPr/>
                  <a:lstStyle/>
                  <a:p>
                    <a:endParaRPr lang="en-US"/>
                  </a:p>
                </p:txBody>
              </p:sp>
              <p:sp>
                <p:nvSpPr>
                  <p:cNvPr id="1158" name="Freeform 148"/>
                  <p:cNvSpPr>
                    <a:spLocks/>
                  </p:cNvSpPr>
                  <p:nvPr/>
                </p:nvSpPr>
                <p:spPr bwMode="auto">
                  <a:xfrm>
                    <a:off x="2844" y="1854"/>
                    <a:ext cx="221" cy="182"/>
                  </a:xfrm>
                  <a:custGeom>
                    <a:avLst/>
                    <a:gdLst>
                      <a:gd name="T0" fmla="*/ 41 w 664"/>
                      <a:gd name="T1" fmla="*/ 0 h 545"/>
                      <a:gd name="T2" fmla="*/ 84 w 664"/>
                      <a:gd name="T3" fmla="*/ 19 h 545"/>
                      <a:gd name="T4" fmla="*/ 134 w 664"/>
                      <a:gd name="T5" fmla="*/ 43 h 545"/>
                      <a:gd name="T6" fmla="*/ 165 w 664"/>
                      <a:gd name="T7" fmla="*/ 54 h 545"/>
                      <a:gd name="T8" fmla="*/ 197 w 664"/>
                      <a:gd name="T9" fmla="*/ 66 h 545"/>
                      <a:gd name="T10" fmla="*/ 219 w 664"/>
                      <a:gd name="T11" fmla="*/ 73 h 545"/>
                      <a:gd name="T12" fmla="*/ 221 w 664"/>
                      <a:gd name="T13" fmla="*/ 80 h 545"/>
                      <a:gd name="T14" fmla="*/ 214 w 664"/>
                      <a:gd name="T15" fmla="*/ 98 h 545"/>
                      <a:gd name="T16" fmla="*/ 200 w 664"/>
                      <a:gd name="T17" fmla="*/ 134 h 545"/>
                      <a:gd name="T18" fmla="*/ 189 w 664"/>
                      <a:gd name="T19" fmla="*/ 165 h 545"/>
                      <a:gd name="T20" fmla="*/ 183 w 664"/>
                      <a:gd name="T21" fmla="*/ 180 h 545"/>
                      <a:gd name="T22" fmla="*/ 176 w 664"/>
                      <a:gd name="T23" fmla="*/ 182 h 545"/>
                      <a:gd name="T24" fmla="*/ 74 w 664"/>
                      <a:gd name="T25" fmla="*/ 137 h 545"/>
                      <a:gd name="T26" fmla="*/ 2 w 664"/>
                      <a:gd name="T27" fmla="*/ 109 h 545"/>
                      <a:gd name="T28" fmla="*/ 0 w 664"/>
                      <a:gd name="T29" fmla="*/ 104 h 545"/>
                      <a:gd name="T30" fmla="*/ 14 w 664"/>
                      <a:gd name="T31" fmla="*/ 67 h 545"/>
                      <a:gd name="T32" fmla="*/ 26 w 664"/>
                      <a:gd name="T33" fmla="*/ 35 h 545"/>
                      <a:gd name="T34" fmla="*/ 36 w 664"/>
                      <a:gd name="T35" fmla="*/ 5 h 545"/>
                      <a:gd name="T36" fmla="*/ 40 w 664"/>
                      <a:gd name="T37" fmla="*/ 9 h 545"/>
                      <a:gd name="T38" fmla="*/ 41 w 664"/>
                      <a:gd name="T39" fmla="*/ 21 h 545"/>
                      <a:gd name="T40" fmla="*/ 109 w 664"/>
                      <a:gd name="T41" fmla="*/ 102 h 545"/>
                      <a:gd name="T42" fmla="*/ 212 w 664"/>
                      <a:gd name="T43" fmla="*/ 98 h 545"/>
                      <a:gd name="T44" fmla="*/ 209 w 664"/>
                      <a:gd name="T45" fmla="*/ 102 h 545"/>
                      <a:gd name="T46" fmla="*/ 109 w 664"/>
                      <a:gd name="T47" fmla="*/ 111 h 545"/>
                      <a:gd name="T48" fmla="*/ 104 w 664"/>
                      <a:gd name="T49" fmla="*/ 108 h 545"/>
                      <a:gd name="T50" fmla="*/ 38 w 664"/>
                      <a:gd name="T51" fmla="*/ 28 h 545"/>
                      <a:gd name="T52" fmla="*/ 32 w 664"/>
                      <a:gd name="T53" fmla="*/ 30 h 545"/>
                      <a:gd name="T54" fmla="*/ 19 w 664"/>
                      <a:gd name="T55" fmla="*/ 69 h 545"/>
                      <a:gd name="T56" fmla="*/ 66 w 664"/>
                      <a:gd name="T57" fmla="*/ 74 h 545"/>
                      <a:gd name="T58" fmla="*/ 16 w 664"/>
                      <a:gd name="T59" fmla="*/ 73 h 545"/>
                      <a:gd name="T60" fmla="*/ 8 w 664"/>
                      <a:gd name="T61" fmla="*/ 100 h 545"/>
                      <a:gd name="T62" fmla="*/ 10 w 664"/>
                      <a:gd name="T63" fmla="*/ 104 h 545"/>
                      <a:gd name="T64" fmla="*/ 62 w 664"/>
                      <a:gd name="T65" fmla="*/ 124 h 545"/>
                      <a:gd name="T66" fmla="*/ 110 w 664"/>
                      <a:gd name="T67" fmla="*/ 144 h 545"/>
                      <a:gd name="T68" fmla="*/ 146 w 664"/>
                      <a:gd name="T69" fmla="*/ 162 h 545"/>
                      <a:gd name="T70" fmla="*/ 173 w 664"/>
                      <a:gd name="T71" fmla="*/ 176 h 545"/>
                      <a:gd name="T72" fmla="*/ 179 w 664"/>
                      <a:gd name="T73" fmla="*/ 175 h 545"/>
                      <a:gd name="T74" fmla="*/ 186 w 664"/>
                      <a:gd name="T75" fmla="*/ 154 h 545"/>
                      <a:gd name="T76" fmla="*/ 140 w 664"/>
                      <a:gd name="T77" fmla="*/ 107 h 545"/>
                      <a:gd name="T78" fmla="*/ 145 w 664"/>
                      <a:gd name="T79" fmla="*/ 105 h 545"/>
                      <a:gd name="T80" fmla="*/ 190 w 664"/>
                      <a:gd name="T81" fmla="*/ 144 h 545"/>
                      <a:gd name="T82" fmla="*/ 200 w 664"/>
                      <a:gd name="T83" fmla="*/ 120 h 545"/>
                      <a:gd name="T84" fmla="*/ 210 w 664"/>
                      <a:gd name="T85" fmla="*/ 98 h 545"/>
                      <a:gd name="T86" fmla="*/ 214 w 664"/>
                      <a:gd name="T87" fmla="*/ 83 h 545"/>
                      <a:gd name="T88" fmla="*/ 192 w 664"/>
                      <a:gd name="T89" fmla="*/ 74 h 545"/>
                      <a:gd name="T90" fmla="*/ 135 w 664"/>
                      <a:gd name="T91" fmla="*/ 48 h 545"/>
                      <a:gd name="T92" fmla="*/ 62 w 664"/>
                      <a:gd name="T93" fmla="*/ 15 h 545"/>
                      <a:gd name="T94" fmla="*/ 40 w 664"/>
                      <a:gd name="T95" fmla="*/ 5 h 545"/>
                      <a:gd name="T96" fmla="*/ 41 w 664"/>
                      <a:gd name="T97" fmla="*/ 0 h 5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64"/>
                      <a:gd name="T148" fmla="*/ 0 h 545"/>
                      <a:gd name="T149" fmla="*/ 664 w 664"/>
                      <a:gd name="T150" fmla="*/ 545 h 54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64" h="545">
                        <a:moveTo>
                          <a:pt x="124" y="0"/>
                        </a:moveTo>
                        <a:lnTo>
                          <a:pt x="251" y="58"/>
                        </a:lnTo>
                        <a:lnTo>
                          <a:pt x="403" y="128"/>
                        </a:lnTo>
                        <a:lnTo>
                          <a:pt x="497" y="163"/>
                        </a:lnTo>
                        <a:lnTo>
                          <a:pt x="593" y="199"/>
                        </a:lnTo>
                        <a:lnTo>
                          <a:pt x="658" y="220"/>
                        </a:lnTo>
                        <a:lnTo>
                          <a:pt x="664" y="241"/>
                        </a:lnTo>
                        <a:lnTo>
                          <a:pt x="644" y="293"/>
                        </a:lnTo>
                        <a:lnTo>
                          <a:pt x="601" y="400"/>
                        </a:lnTo>
                        <a:lnTo>
                          <a:pt x="569" y="493"/>
                        </a:lnTo>
                        <a:lnTo>
                          <a:pt x="549" y="540"/>
                        </a:lnTo>
                        <a:lnTo>
                          <a:pt x="528" y="545"/>
                        </a:lnTo>
                        <a:lnTo>
                          <a:pt x="221" y="409"/>
                        </a:lnTo>
                        <a:lnTo>
                          <a:pt x="7" y="327"/>
                        </a:lnTo>
                        <a:lnTo>
                          <a:pt x="0" y="311"/>
                        </a:lnTo>
                        <a:lnTo>
                          <a:pt x="41" y="200"/>
                        </a:lnTo>
                        <a:lnTo>
                          <a:pt x="77" y="105"/>
                        </a:lnTo>
                        <a:lnTo>
                          <a:pt x="108" y="15"/>
                        </a:lnTo>
                        <a:lnTo>
                          <a:pt x="120" y="28"/>
                        </a:lnTo>
                        <a:lnTo>
                          <a:pt x="122" y="62"/>
                        </a:lnTo>
                        <a:lnTo>
                          <a:pt x="327" y="306"/>
                        </a:lnTo>
                        <a:lnTo>
                          <a:pt x="636" y="292"/>
                        </a:lnTo>
                        <a:lnTo>
                          <a:pt x="628" y="304"/>
                        </a:lnTo>
                        <a:lnTo>
                          <a:pt x="328" y="331"/>
                        </a:lnTo>
                        <a:lnTo>
                          <a:pt x="311" y="323"/>
                        </a:lnTo>
                        <a:lnTo>
                          <a:pt x="114" y="84"/>
                        </a:lnTo>
                        <a:lnTo>
                          <a:pt x="97" y="91"/>
                        </a:lnTo>
                        <a:lnTo>
                          <a:pt x="56" y="206"/>
                        </a:lnTo>
                        <a:lnTo>
                          <a:pt x="197" y="223"/>
                        </a:lnTo>
                        <a:lnTo>
                          <a:pt x="49" y="220"/>
                        </a:lnTo>
                        <a:lnTo>
                          <a:pt x="25" y="300"/>
                        </a:lnTo>
                        <a:lnTo>
                          <a:pt x="31" y="310"/>
                        </a:lnTo>
                        <a:lnTo>
                          <a:pt x="185" y="372"/>
                        </a:lnTo>
                        <a:lnTo>
                          <a:pt x="331" y="431"/>
                        </a:lnTo>
                        <a:lnTo>
                          <a:pt x="440" y="485"/>
                        </a:lnTo>
                        <a:lnTo>
                          <a:pt x="519" y="526"/>
                        </a:lnTo>
                        <a:lnTo>
                          <a:pt x="537" y="524"/>
                        </a:lnTo>
                        <a:lnTo>
                          <a:pt x="560" y="462"/>
                        </a:lnTo>
                        <a:lnTo>
                          <a:pt x="422" y="321"/>
                        </a:lnTo>
                        <a:lnTo>
                          <a:pt x="437" y="313"/>
                        </a:lnTo>
                        <a:lnTo>
                          <a:pt x="572" y="431"/>
                        </a:lnTo>
                        <a:lnTo>
                          <a:pt x="602" y="359"/>
                        </a:lnTo>
                        <a:lnTo>
                          <a:pt x="632" y="293"/>
                        </a:lnTo>
                        <a:lnTo>
                          <a:pt x="644" y="248"/>
                        </a:lnTo>
                        <a:lnTo>
                          <a:pt x="578" y="223"/>
                        </a:lnTo>
                        <a:lnTo>
                          <a:pt x="406" y="145"/>
                        </a:lnTo>
                        <a:lnTo>
                          <a:pt x="185" y="45"/>
                        </a:lnTo>
                        <a:lnTo>
                          <a:pt x="120" y="15"/>
                        </a:lnTo>
                        <a:lnTo>
                          <a:pt x="124" y="0"/>
                        </a:lnTo>
                        <a:close/>
                      </a:path>
                    </a:pathLst>
                  </a:custGeom>
                  <a:solidFill>
                    <a:srgbClr val="000000"/>
                  </a:solidFill>
                  <a:ln w="9525">
                    <a:noFill/>
                    <a:round/>
                    <a:headEnd/>
                    <a:tailEnd/>
                  </a:ln>
                </p:spPr>
                <p:txBody>
                  <a:bodyPr/>
                  <a:lstStyle/>
                  <a:p>
                    <a:endParaRPr lang="en-US"/>
                  </a:p>
                </p:txBody>
              </p:sp>
            </p:grpSp>
            <p:grpSp>
              <p:nvGrpSpPr>
                <p:cNvPr id="1154" name="Group 149"/>
                <p:cNvGrpSpPr>
                  <a:grpSpLocks/>
                </p:cNvGrpSpPr>
                <p:nvPr/>
              </p:nvGrpSpPr>
              <p:grpSpPr bwMode="auto">
                <a:xfrm>
                  <a:off x="2849" y="1876"/>
                  <a:ext cx="222" cy="210"/>
                  <a:chOff x="2849" y="1876"/>
                  <a:chExt cx="222" cy="210"/>
                </a:xfrm>
              </p:grpSpPr>
              <p:sp>
                <p:nvSpPr>
                  <p:cNvPr id="1155" name="Freeform 150"/>
                  <p:cNvSpPr>
                    <a:spLocks/>
                  </p:cNvSpPr>
                  <p:nvPr/>
                </p:nvSpPr>
                <p:spPr bwMode="auto">
                  <a:xfrm>
                    <a:off x="2854" y="1880"/>
                    <a:ext cx="213" cy="202"/>
                  </a:xfrm>
                  <a:custGeom>
                    <a:avLst/>
                    <a:gdLst>
                      <a:gd name="T0" fmla="*/ 55 w 638"/>
                      <a:gd name="T1" fmla="*/ 0 h 607"/>
                      <a:gd name="T2" fmla="*/ 25 w 638"/>
                      <a:gd name="T3" fmla="*/ 48 h 607"/>
                      <a:gd name="T4" fmla="*/ 4 w 638"/>
                      <a:gd name="T5" fmla="*/ 81 h 607"/>
                      <a:gd name="T6" fmla="*/ 0 w 638"/>
                      <a:gd name="T7" fmla="*/ 91 h 607"/>
                      <a:gd name="T8" fmla="*/ 46 w 638"/>
                      <a:gd name="T9" fmla="*/ 120 h 607"/>
                      <a:gd name="T10" fmla="*/ 97 w 638"/>
                      <a:gd name="T11" fmla="*/ 159 h 607"/>
                      <a:gd name="T12" fmla="*/ 129 w 638"/>
                      <a:gd name="T13" fmla="*/ 183 h 607"/>
                      <a:gd name="T14" fmla="*/ 149 w 638"/>
                      <a:gd name="T15" fmla="*/ 199 h 607"/>
                      <a:gd name="T16" fmla="*/ 154 w 638"/>
                      <a:gd name="T17" fmla="*/ 202 h 607"/>
                      <a:gd name="T18" fmla="*/ 159 w 638"/>
                      <a:gd name="T19" fmla="*/ 199 h 607"/>
                      <a:gd name="T20" fmla="*/ 171 w 638"/>
                      <a:gd name="T21" fmla="*/ 181 h 607"/>
                      <a:gd name="T22" fmla="*/ 184 w 638"/>
                      <a:gd name="T23" fmla="*/ 162 h 607"/>
                      <a:gd name="T24" fmla="*/ 197 w 638"/>
                      <a:gd name="T25" fmla="*/ 144 h 607"/>
                      <a:gd name="T26" fmla="*/ 205 w 638"/>
                      <a:gd name="T27" fmla="*/ 131 h 607"/>
                      <a:gd name="T28" fmla="*/ 213 w 638"/>
                      <a:gd name="T29" fmla="*/ 119 h 607"/>
                      <a:gd name="T30" fmla="*/ 212 w 638"/>
                      <a:gd name="T31" fmla="*/ 111 h 607"/>
                      <a:gd name="T32" fmla="*/ 159 w 638"/>
                      <a:gd name="T33" fmla="*/ 77 h 607"/>
                      <a:gd name="T34" fmla="*/ 136 w 638"/>
                      <a:gd name="T35" fmla="*/ 60 h 607"/>
                      <a:gd name="T36" fmla="*/ 97 w 638"/>
                      <a:gd name="T37" fmla="*/ 30 h 607"/>
                      <a:gd name="T38" fmla="*/ 77 w 638"/>
                      <a:gd name="T39" fmla="*/ 13 h 607"/>
                      <a:gd name="T40" fmla="*/ 60 w 638"/>
                      <a:gd name="T41" fmla="*/ 3 h 607"/>
                      <a:gd name="T42" fmla="*/ 55 w 638"/>
                      <a:gd name="T43" fmla="*/ 0 h 60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38"/>
                      <a:gd name="T67" fmla="*/ 0 h 607"/>
                      <a:gd name="T68" fmla="*/ 638 w 638"/>
                      <a:gd name="T69" fmla="*/ 607 h 60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38" h="607">
                        <a:moveTo>
                          <a:pt x="166" y="0"/>
                        </a:moveTo>
                        <a:lnTo>
                          <a:pt x="74" y="144"/>
                        </a:lnTo>
                        <a:lnTo>
                          <a:pt x="12" y="242"/>
                        </a:lnTo>
                        <a:lnTo>
                          <a:pt x="0" y="272"/>
                        </a:lnTo>
                        <a:lnTo>
                          <a:pt x="137" y="361"/>
                        </a:lnTo>
                        <a:lnTo>
                          <a:pt x="292" y="478"/>
                        </a:lnTo>
                        <a:lnTo>
                          <a:pt x="387" y="550"/>
                        </a:lnTo>
                        <a:lnTo>
                          <a:pt x="446" y="599"/>
                        </a:lnTo>
                        <a:lnTo>
                          <a:pt x="460" y="607"/>
                        </a:lnTo>
                        <a:lnTo>
                          <a:pt x="477" y="599"/>
                        </a:lnTo>
                        <a:lnTo>
                          <a:pt x="512" y="544"/>
                        </a:lnTo>
                        <a:lnTo>
                          <a:pt x="551" y="486"/>
                        </a:lnTo>
                        <a:lnTo>
                          <a:pt x="590" y="433"/>
                        </a:lnTo>
                        <a:lnTo>
                          <a:pt x="615" y="393"/>
                        </a:lnTo>
                        <a:lnTo>
                          <a:pt x="638" y="357"/>
                        </a:lnTo>
                        <a:lnTo>
                          <a:pt x="634" y="335"/>
                        </a:lnTo>
                        <a:lnTo>
                          <a:pt x="476" y="230"/>
                        </a:lnTo>
                        <a:lnTo>
                          <a:pt x="408" y="179"/>
                        </a:lnTo>
                        <a:lnTo>
                          <a:pt x="292" y="90"/>
                        </a:lnTo>
                        <a:lnTo>
                          <a:pt x="231" y="39"/>
                        </a:lnTo>
                        <a:lnTo>
                          <a:pt x="179" y="8"/>
                        </a:lnTo>
                        <a:lnTo>
                          <a:pt x="166" y="0"/>
                        </a:lnTo>
                        <a:close/>
                      </a:path>
                    </a:pathLst>
                  </a:custGeom>
                  <a:solidFill>
                    <a:srgbClr val="FFFFFF"/>
                  </a:solidFill>
                  <a:ln w="9525">
                    <a:noFill/>
                    <a:round/>
                    <a:headEnd/>
                    <a:tailEnd/>
                  </a:ln>
                </p:spPr>
                <p:txBody>
                  <a:bodyPr/>
                  <a:lstStyle/>
                  <a:p>
                    <a:endParaRPr lang="en-US"/>
                  </a:p>
                </p:txBody>
              </p:sp>
              <p:sp>
                <p:nvSpPr>
                  <p:cNvPr id="1156" name="Freeform 151"/>
                  <p:cNvSpPr>
                    <a:spLocks/>
                  </p:cNvSpPr>
                  <p:nvPr/>
                </p:nvSpPr>
                <p:spPr bwMode="auto">
                  <a:xfrm>
                    <a:off x="2849" y="1876"/>
                    <a:ext cx="222" cy="210"/>
                  </a:xfrm>
                  <a:custGeom>
                    <a:avLst/>
                    <a:gdLst>
                      <a:gd name="T0" fmla="*/ 63 w 664"/>
                      <a:gd name="T1" fmla="*/ 0 h 629"/>
                      <a:gd name="T2" fmla="*/ 101 w 664"/>
                      <a:gd name="T3" fmla="*/ 29 h 629"/>
                      <a:gd name="T4" fmla="*/ 145 w 664"/>
                      <a:gd name="T5" fmla="*/ 64 h 629"/>
                      <a:gd name="T6" fmla="*/ 174 w 664"/>
                      <a:gd name="T7" fmla="*/ 83 h 629"/>
                      <a:gd name="T8" fmla="*/ 202 w 664"/>
                      <a:gd name="T9" fmla="*/ 102 h 629"/>
                      <a:gd name="T10" fmla="*/ 221 w 664"/>
                      <a:gd name="T11" fmla="*/ 114 h 629"/>
                      <a:gd name="T12" fmla="*/ 222 w 664"/>
                      <a:gd name="T13" fmla="*/ 122 h 629"/>
                      <a:gd name="T14" fmla="*/ 212 w 664"/>
                      <a:gd name="T15" fmla="*/ 137 h 629"/>
                      <a:gd name="T16" fmla="*/ 191 w 664"/>
                      <a:gd name="T17" fmla="*/ 168 h 629"/>
                      <a:gd name="T18" fmla="*/ 174 w 664"/>
                      <a:gd name="T19" fmla="*/ 196 h 629"/>
                      <a:gd name="T20" fmla="*/ 164 w 664"/>
                      <a:gd name="T21" fmla="*/ 210 h 629"/>
                      <a:gd name="T22" fmla="*/ 156 w 664"/>
                      <a:gd name="T23" fmla="*/ 210 h 629"/>
                      <a:gd name="T24" fmla="*/ 66 w 664"/>
                      <a:gd name="T25" fmla="*/ 141 h 629"/>
                      <a:gd name="T26" fmla="*/ 2 w 664"/>
                      <a:gd name="T27" fmla="*/ 97 h 629"/>
                      <a:gd name="T28" fmla="*/ 0 w 664"/>
                      <a:gd name="T29" fmla="*/ 92 h 629"/>
                      <a:gd name="T30" fmla="*/ 22 w 664"/>
                      <a:gd name="T31" fmla="*/ 59 h 629"/>
                      <a:gd name="T32" fmla="*/ 40 w 664"/>
                      <a:gd name="T33" fmla="*/ 31 h 629"/>
                      <a:gd name="T34" fmla="*/ 57 w 664"/>
                      <a:gd name="T35" fmla="*/ 4 h 629"/>
                      <a:gd name="T36" fmla="*/ 60 w 664"/>
                      <a:gd name="T37" fmla="*/ 9 h 629"/>
                      <a:gd name="T38" fmla="*/ 58 w 664"/>
                      <a:gd name="T39" fmla="*/ 20 h 629"/>
                      <a:gd name="T40" fmla="*/ 108 w 664"/>
                      <a:gd name="T41" fmla="*/ 116 h 629"/>
                      <a:gd name="T42" fmla="*/ 210 w 664"/>
                      <a:gd name="T43" fmla="*/ 136 h 629"/>
                      <a:gd name="T44" fmla="*/ 206 w 664"/>
                      <a:gd name="T45" fmla="*/ 140 h 629"/>
                      <a:gd name="T46" fmla="*/ 106 w 664"/>
                      <a:gd name="T47" fmla="*/ 124 h 629"/>
                      <a:gd name="T48" fmla="*/ 101 w 664"/>
                      <a:gd name="T49" fmla="*/ 120 h 629"/>
                      <a:gd name="T50" fmla="*/ 54 w 664"/>
                      <a:gd name="T51" fmla="*/ 27 h 629"/>
                      <a:gd name="T52" fmla="*/ 48 w 664"/>
                      <a:gd name="T53" fmla="*/ 28 h 629"/>
                      <a:gd name="T54" fmla="*/ 27 w 664"/>
                      <a:gd name="T55" fmla="*/ 62 h 629"/>
                      <a:gd name="T56" fmla="*/ 71 w 664"/>
                      <a:gd name="T57" fmla="*/ 78 h 629"/>
                      <a:gd name="T58" fmla="*/ 23 w 664"/>
                      <a:gd name="T59" fmla="*/ 66 h 629"/>
                      <a:gd name="T60" fmla="*/ 10 w 664"/>
                      <a:gd name="T61" fmla="*/ 90 h 629"/>
                      <a:gd name="T62" fmla="*/ 11 w 664"/>
                      <a:gd name="T63" fmla="*/ 94 h 629"/>
                      <a:gd name="T64" fmla="*/ 57 w 664"/>
                      <a:gd name="T65" fmla="*/ 126 h 629"/>
                      <a:gd name="T66" fmla="*/ 100 w 664"/>
                      <a:gd name="T67" fmla="*/ 157 h 629"/>
                      <a:gd name="T68" fmla="*/ 132 w 664"/>
                      <a:gd name="T69" fmla="*/ 183 h 629"/>
                      <a:gd name="T70" fmla="*/ 154 w 664"/>
                      <a:gd name="T71" fmla="*/ 203 h 629"/>
                      <a:gd name="T72" fmla="*/ 161 w 664"/>
                      <a:gd name="T73" fmla="*/ 204 h 629"/>
                      <a:gd name="T74" fmla="*/ 173 w 664"/>
                      <a:gd name="T75" fmla="*/ 185 h 629"/>
                      <a:gd name="T76" fmla="*/ 137 w 664"/>
                      <a:gd name="T77" fmla="*/ 128 h 629"/>
                      <a:gd name="T78" fmla="*/ 144 w 664"/>
                      <a:gd name="T79" fmla="*/ 128 h 629"/>
                      <a:gd name="T80" fmla="*/ 179 w 664"/>
                      <a:gd name="T81" fmla="*/ 177 h 629"/>
                      <a:gd name="T82" fmla="*/ 194 w 664"/>
                      <a:gd name="T83" fmla="*/ 155 h 629"/>
                      <a:gd name="T84" fmla="*/ 208 w 664"/>
                      <a:gd name="T85" fmla="*/ 137 h 629"/>
                      <a:gd name="T86" fmla="*/ 216 w 664"/>
                      <a:gd name="T87" fmla="*/ 123 h 629"/>
                      <a:gd name="T88" fmla="*/ 196 w 664"/>
                      <a:gd name="T89" fmla="*/ 108 h 629"/>
                      <a:gd name="T90" fmla="*/ 144 w 664"/>
                      <a:gd name="T91" fmla="*/ 70 h 629"/>
                      <a:gd name="T92" fmla="*/ 80 w 664"/>
                      <a:gd name="T93" fmla="*/ 19 h 629"/>
                      <a:gd name="T94" fmla="*/ 61 w 664"/>
                      <a:gd name="T95" fmla="*/ 5 h 629"/>
                      <a:gd name="T96" fmla="*/ 63 w 664"/>
                      <a:gd name="T97" fmla="*/ 0 h 62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64"/>
                      <a:gd name="T148" fmla="*/ 0 h 629"/>
                      <a:gd name="T149" fmla="*/ 664 w 664"/>
                      <a:gd name="T150" fmla="*/ 629 h 62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64" h="629">
                        <a:moveTo>
                          <a:pt x="188" y="0"/>
                        </a:moveTo>
                        <a:lnTo>
                          <a:pt x="301" y="87"/>
                        </a:lnTo>
                        <a:lnTo>
                          <a:pt x="434" y="192"/>
                        </a:lnTo>
                        <a:lnTo>
                          <a:pt x="519" y="248"/>
                        </a:lnTo>
                        <a:lnTo>
                          <a:pt x="605" y="305"/>
                        </a:lnTo>
                        <a:lnTo>
                          <a:pt x="662" y="341"/>
                        </a:lnTo>
                        <a:lnTo>
                          <a:pt x="664" y="365"/>
                        </a:lnTo>
                        <a:lnTo>
                          <a:pt x="633" y="410"/>
                        </a:lnTo>
                        <a:lnTo>
                          <a:pt x="571" y="503"/>
                        </a:lnTo>
                        <a:lnTo>
                          <a:pt x="520" y="588"/>
                        </a:lnTo>
                        <a:lnTo>
                          <a:pt x="490" y="629"/>
                        </a:lnTo>
                        <a:lnTo>
                          <a:pt x="467" y="629"/>
                        </a:lnTo>
                        <a:lnTo>
                          <a:pt x="197" y="422"/>
                        </a:lnTo>
                        <a:lnTo>
                          <a:pt x="6" y="290"/>
                        </a:lnTo>
                        <a:lnTo>
                          <a:pt x="0" y="275"/>
                        </a:lnTo>
                        <a:lnTo>
                          <a:pt x="67" y="178"/>
                        </a:lnTo>
                        <a:lnTo>
                          <a:pt x="121" y="93"/>
                        </a:lnTo>
                        <a:lnTo>
                          <a:pt x="169" y="11"/>
                        </a:lnTo>
                        <a:lnTo>
                          <a:pt x="179" y="27"/>
                        </a:lnTo>
                        <a:lnTo>
                          <a:pt x="173" y="59"/>
                        </a:lnTo>
                        <a:lnTo>
                          <a:pt x="322" y="347"/>
                        </a:lnTo>
                        <a:lnTo>
                          <a:pt x="628" y="407"/>
                        </a:lnTo>
                        <a:lnTo>
                          <a:pt x="616" y="419"/>
                        </a:lnTo>
                        <a:lnTo>
                          <a:pt x="318" y="372"/>
                        </a:lnTo>
                        <a:lnTo>
                          <a:pt x="303" y="360"/>
                        </a:lnTo>
                        <a:lnTo>
                          <a:pt x="163" y="80"/>
                        </a:lnTo>
                        <a:lnTo>
                          <a:pt x="144" y="83"/>
                        </a:lnTo>
                        <a:lnTo>
                          <a:pt x="80" y="185"/>
                        </a:lnTo>
                        <a:lnTo>
                          <a:pt x="212" y="234"/>
                        </a:lnTo>
                        <a:lnTo>
                          <a:pt x="68" y="197"/>
                        </a:lnTo>
                        <a:lnTo>
                          <a:pt x="30" y="269"/>
                        </a:lnTo>
                        <a:lnTo>
                          <a:pt x="32" y="281"/>
                        </a:lnTo>
                        <a:lnTo>
                          <a:pt x="169" y="378"/>
                        </a:lnTo>
                        <a:lnTo>
                          <a:pt x="300" y="471"/>
                        </a:lnTo>
                        <a:lnTo>
                          <a:pt x="395" y="548"/>
                        </a:lnTo>
                        <a:lnTo>
                          <a:pt x="462" y="608"/>
                        </a:lnTo>
                        <a:lnTo>
                          <a:pt x="482" y="610"/>
                        </a:lnTo>
                        <a:lnTo>
                          <a:pt x="516" y="554"/>
                        </a:lnTo>
                        <a:lnTo>
                          <a:pt x="411" y="383"/>
                        </a:lnTo>
                        <a:lnTo>
                          <a:pt x="430" y="382"/>
                        </a:lnTo>
                        <a:lnTo>
                          <a:pt x="536" y="529"/>
                        </a:lnTo>
                        <a:lnTo>
                          <a:pt x="579" y="464"/>
                        </a:lnTo>
                        <a:lnTo>
                          <a:pt x="623" y="409"/>
                        </a:lnTo>
                        <a:lnTo>
                          <a:pt x="645" y="367"/>
                        </a:lnTo>
                        <a:lnTo>
                          <a:pt x="585" y="324"/>
                        </a:lnTo>
                        <a:lnTo>
                          <a:pt x="432" y="209"/>
                        </a:lnTo>
                        <a:lnTo>
                          <a:pt x="240" y="58"/>
                        </a:lnTo>
                        <a:lnTo>
                          <a:pt x="181" y="14"/>
                        </a:lnTo>
                        <a:lnTo>
                          <a:pt x="188" y="0"/>
                        </a:lnTo>
                        <a:close/>
                      </a:path>
                    </a:pathLst>
                  </a:custGeom>
                  <a:solidFill>
                    <a:srgbClr val="000000"/>
                  </a:solidFill>
                  <a:ln w="9525">
                    <a:noFill/>
                    <a:round/>
                    <a:headEnd/>
                    <a:tailEnd/>
                  </a:ln>
                </p:spPr>
                <p:txBody>
                  <a:bodyPr/>
                  <a:lstStyle/>
                  <a:p>
                    <a:endParaRPr lang="en-US"/>
                  </a:p>
                </p:txBody>
              </p:sp>
            </p:grpSp>
          </p:grpSp>
          <p:sp>
            <p:nvSpPr>
              <p:cNvPr id="1151" name="Freeform 152"/>
              <p:cNvSpPr>
                <a:spLocks/>
              </p:cNvSpPr>
              <p:nvPr/>
            </p:nvSpPr>
            <p:spPr bwMode="auto">
              <a:xfrm rot="2553177">
                <a:off x="2531" y="2392"/>
                <a:ext cx="612" cy="242"/>
              </a:xfrm>
              <a:custGeom>
                <a:avLst/>
                <a:gdLst>
                  <a:gd name="T0" fmla="*/ 23 w 730"/>
                  <a:gd name="T1" fmla="*/ 216 h 286"/>
                  <a:gd name="T2" fmla="*/ 52 w 730"/>
                  <a:gd name="T3" fmla="*/ 221 h 286"/>
                  <a:gd name="T4" fmla="*/ 127 w 730"/>
                  <a:gd name="T5" fmla="*/ 215 h 286"/>
                  <a:gd name="T6" fmla="*/ 145 w 730"/>
                  <a:gd name="T7" fmla="*/ 193 h 286"/>
                  <a:gd name="T8" fmla="*/ 137 w 730"/>
                  <a:gd name="T9" fmla="*/ 157 h 286"/>
                  <a:gd name="T10" fmla="*/ 118 w 730"/>
                  <a:gd name="T11" fmla="*/ 134 h 286"/>
                  <a:gd name="T12" fmla="*/ 118 w 730"/>
                  <a:gd name="T13" fmla="*/ 117 h 286"/>
                  <a:gd name="T14" fmla="*/ 163 w 730"/>
                  <a:gd name="T15" fmla="*/ 96 h 286"/>
                  <a:gd name="T16" fmla="*/ 220 w 730"/>
                  <a:gd name="T17" fmla="*/ 94 h 286"/>
                  <a:gd name="T18" fmla="*/ 292 w 730"/>
                  <a:gd name="T19" fmla="*/ 103 h 286"/>
                  <a:gd name="T20" fmla="*/ 349 w 730"/>
                  <a:gd name="T21" fmla="*/ 129 h 286"/>
                  <a:gd name="T22" fmla="*/ 378 w 730"/>
                  <a:gd name="T23" fmla="*/ 146 h 286"/>
                  <a:gd name="T24" fmla="*/ 376 w 730"/>
                  <a:gd name="T25" fmla="*/ 162 h 286"/>
                  <a:gd name="T26" fmla="*/ 370 w 730"/>
                  <a:gd name="T27" fmla="*/ 189 h 286"/>
                  <a:gd name="T28" fmla="*/ 375 w 730"/>
                  <a:gd name="T29" fmla="*/ 222 h 286"/>
                  <a:gd name="T30" fmla="*/ 406 w 730"/>
                  <a:gd name="T31" fmla="*/ 237 h 286"/>
                  <a:gd name="T32" fmla="*/ 469 w 730"/>
                  <a:gd name="T33" fmla="*/ 242 h 286"/>
                  <a:gd name="T34" fmla="*/ 515 w 730"/>
                  <a:gd name="T35" fmla="*/ 213 h 286"/>
                  <a:gd name="T36" fmla="*/ 522 w 730"/>
                  <a:gd name="T37" fmla="*/ 186 h 286"/>
                  <a:gd name="T38" fmla="*/ 509 w 730"/>
                  <a:gd name="T39" fmla="*/ 143 h 286"/>
                  <a:gd name="T40" fmla="*/ 487 w 730"/>
                  <a:gd name="T41" fmla="*/ 120 h 286"/>
                  <a:gd name="T42" fmla="*/ 489 w 730"/>
                  <a:gd name="T43" fmla="*/ 94 h 286"/>
                  <a:gd name="T44" fmla="*/ 514 w 730"/>
                  <a:gd name="T45" fmla="*/ 90 h 286"/>
                  <a:gd name="T46" fmla="*/ 538 w 730"/>
                  <a:gd name="T47" fmla="*/ 81 h 286"/>
                  <a:gd name="T48" fmla="*/ 546 w 730"/>
                  <a:gd name="T49" fmla="*/ 44 h 286"/>
                  <a:gd name="T50" fmla="*/ 565 w 730"/>
                  <a:gd name="T51" fmla="*/ 17 h 286"/>
                  <a:gd name="T52" fmla="*/ 612 w 730"/>
                  <a:gd name="T53" fmla="*/ 23 h 286"/>
                  <a:gd name="T54" fmla="*/ 610 w 730"/>
                  <a:gd name="T55" fmla="*/ 8 h 286"/>
                  <a:gd name="T56" fmla="*/ 568 w 730"/>
                  <a:gd name="T57" fmla="*/ 0 h 286"/>
                  <a:gd name="T58" fmla="*/ 548 w 730"/>
                  <a:gd name="T59" fmla="*/ 4 h 286"/>
                  <a:gd name="T60" fmla="*/ 539 w 730"/>
                  <a:gd name="T61" fmla="*/ 25 h 286"/>
                  <a:gd name="T62" fmla="*/ 535 w 730"/>
                  <a:gd name="T63" fmla="*/ 51 h 286"/>
                  <a:gd name="T64" fmla="*/ 528 w 730"/>
                  <a:gd name="T65" fmla="*/ 73 h 286"/>
                  <a:gd name="T66" fmla="*/ 501 w 730"/>
                  <a:gd name="T67" fmla="*/ 79 h 286"/>
                  <a:gd name="T68" fmla="*/ 480 w 730"/>
                  <a:gd name="T69" fmla="*/ 80 h 286"/>
                  <a:gd name="T70" fmla="*/ 471 w 730"/>
                  <a:gd name="T71" fmla="*/ 111 h 286"/>
                  <a:gd name="T72" fmla="*/ 448 w 730"/>
                  <a:gd name="T73" fmla="*/ 88 h 286"/>
                  <a:gd name="T74" fmla="*/ 366 w 730"/>
                  <a:gd name="T75" fmla="*/ 64 h 286"/>
                  <a:gd name="T76" fmla="*/ 277 w 730"/>
                  <a:gd name="T77" fmla="*/ 44 h 286"/>
                  <a:gd name="T78" fmla="*/ 201 w 730"/>
                  <a:gd name="T79" fmla="*/ 41 h 286"/>
                  <a:gd name="T80" fmla="*/ 136 w 730"/>
                  <a:gd name="T81" fmla="*/ 50 h 286"/>
                  <a:gd name="T82" fmla="*/ 81 w 730"/>
                  <a:gd name="T83" fmla="*/ 65 h 286"/>
                  <a:gd name="T84" fmla="*/ 31 w 730"/>
                  <a:gd name="T85" fmla="*/ 84 h 286"/>
                  <a:gd name="T86" fmla="*/ 2 w 730"/>
                  <a:gd name="T87" fmla="*/ 146 h 286"/>
                  <a:gd name="T88" fmla="*/ 0 w 730"/>
                  <a:gd name="T89" fmla="*/ 172 h 286"/>
                  <a:gd name="T90" fmla="*/ 4 w 730"/>
                  <a:gd name="T91" fmla="*/ 195 h 286"/>
                  <a:gd name="T92" fmla="*/ 23 w 730"/>
                  <a:gd name="T93" fmla="*/ 216 h 28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30"/>
                  <a:gd name="T142" fmla="*/ 0 h 286"/>
                  <a:gd name="T143" fmla="*/ 730 w 730"/>
                  <a:gd name="T144" fmla="*/ 286 h 28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30" h="286">
                    <a:moveTo>
                      <a:pt x="28" y="255"/>
                    </a:moveTo>
                    <a:lnTo>
                      <a:pt x="62" y="261"/>
                    </a:lnTo>
                    <a:lnTo>
                      <a:pt x="151" y="254"/>
                    </a:lnTo>
                    <a:lnTo>
                      <a:pt x="173" y="228"/>
                    </a:lnTo>
                    <a:lnTo>
                      <a:pt x="163" y="186"/>
                    </a:lnTo>
                    <a:lnTo>
                      <a:pt x="141" y="158"/>
                    </a:lnTo>
                    <a:lnTo>
                      <a:pt x="141" y="138"/>
                    </a:lnTo>
                    <a:lnTo>
                      <a:pt x="195" y="113"/>
                    </a:lnTo>
                    <a:lnTo>
                      <a:pt x="262" y="111"/>
                    </a:lnTo>
                    <a:lnTo>
                      <a:pt x="348" y="122"/>
                    </a:lnTo>
                    <a:lnTo>
                      <a:pt x="416" y="152"/>
                    </a:lnTo>
                    <a:lnTo>
                      <a:pt x="451" y="172"/>
                    </a:lnTo>
                    <a:lnTo>
                      <a:pt x="448" y="192"/>
                    </a:lnTo>
                    <a:lnTo>
                      <a:pt x="441" y="223"/>
                    </a:lnTo>
                    <a:lnTo>
                      <a:pt x="447" y="262"/>
                    </a:lnTo>
                    <a:lnTo>
                      <a:pt x="484" y="280"/>
                    </a:lnTo>
                    <a:lnTo>
                      <a:pt x="560" y="286"/>
                    </a:lnTo>
                    <a:lnTo>
                      <a:pt x="614" y="252"/>
                    </a:lnTo>
                    <a:lnTo>
                      <a:pt x="623" y="220"/>
                    </a:lnTo>
                    <a:lnTo>
                      <a:pt x="607" y="169"/>
                    </a:lnTo>
                    <a:lnTo>
                      <a:pt x="581" y="142"/>
                    </a:lnTo>
                    <a:lnTo>
                      <a:pt x="583" y="111"/>
                    </a:lnTo>
                    <a:lnTo>
                      <a:pt x="613" y="106"/>
                    </a:lnTo>
                    <a:lnTo>
                      <a:pt x="642" y="96"/>
                    </a:lnTo>
                    <a:lnTo>
                      <a:pt x="651" y="52"/>
                    </a:lnTo>
                    <a:lnTo>
                      <a:pt x="674" y="20"/>
                    </a:lnTo>
                    <a:lnTo>
                      <a:pt x="730" y="27"/>
                    </a:lnTo>
                    <a:lnTo>
                      <a:pt x="728" y="10"/>
                    </a:lnTo>
                    <a:lnTo>
                      <a:pt x="677" y="0"/>
                    </a:lnTo>
                    <a:lnTo>
                      <a:pt x="654" y="5"/>
                    </a:lnTo>
                    <a:lnTo>
                      <a:pt x="643" y="29"/>
                    </a:lnTo>
                    <a:lnTo>
                      <a:pt x="638" y="60"/>
                    </a:lnTo>
                    <a:lnTo>
                      <a:pt x="630" y="86"/>
                    </a:lnTo>
                    <a:lnTo>
                      <a:pt x="598" y="93"/>
                    </a:lnTo>
                    <a:lnTo>
                      <a:pt x="572" y="94"/>
                    </a:lnTo>
                    <a:lnTo>
                      <a:pt x="562" y="131"/>
                    </a:lnTo>
                    <a:lnTo>
                      <a:pt x="534" y="104"/>
                    </a:lnTo>
                    <a:lnTo>
                      <a:pt x="436" y="76"/>
                    </a:lnTo>
                    <a:lnTo>
                      <a:pt x="331" y="52"/>
                    </a:lnTo>
                    <a:lnTo>
                      <a:pt x="240" y="48"/>
                    </a:lnTo>
                    <a:lnTo>
                      <a:pt x="162" y="59"/>
                    </a:lnTo>
                    <a:lnTo>
                      <a:pt x="97" y="77"/>
                    </a:lnTo>
                    <a:lnTo>
                      <a:pt x="37" y="99"/>
                    </a:lnTo>
                    <a:lnTo>
                      <a:pt x="2" y="172"/>
                    </a:lnTo>
                    <a:lnTo>
                      <a:pt x="0" y="203"/>
                    </a:lnTo>
                    <a:lnTo>
                      <a:pt x="5" y="231"/>
                    </a:lnTo>
                    <a:lnTo>
                      <a:pt x="28" y="255"/>
                    </a:lnTo>
                    <a:close/>
                  </a:path>
                </a:pathLst>
              </a:custGeom>
              <a:solidFill>
                <a:srgbClr val="000000"/>
              </a:solidFill>
              <a:ln w="9525">
                <a:noFill/>
                <a:round/>
                <a:headEnd/>
                <a:tailEnd/>
              </a:ln>
            </p:spPr>
            <p:txBody>
              <a:bodyPr/>
              <a:lstStyle/>
              <a:p>
                <a:endParaRPr lang="en-US"/>
              </a:p>
            </p:txBody>
          </p:sp>
        </p:grpSp>
        <p:grpSp>
          <p:nvGrpSpPr>
            <p:cNvPr id="1034" name="Group 189"/>
            <p:cNvGrpSpPr>
              <a:grpSpLocks noChangeAspect="1"/>
            </p:cNvGrpSpPr>
            <p:nvPr/>
          </p:nvGrpSpPr>
          <p:grpSpPr bwMode="auto">
            <a:xfrm>
              <a:off x="4276725" y="5216525"/>
              <a:ext cx="1400175" cy="1096963"/>
              <a:chOff x="4188" y="839"/>
              <a:chExt cx="1158" cy="907"/>
            </a:xfrm>
          </p:grpSpPr>
          <p:grpSp>
            <p:nvGrpSpPr>
              <p:cNvPr id="1131" name="Group 190"/>
              <p:cNvGrpSpPr>
                <a:grpSpLocks noChangeAspect="1"/>
              </p:cNvGrpSpPr>
              <p:nvPr/>
            </p:nvGrpSpPr>
            <p:grpSpPr bwMode="auto">
              <a:xfrm>
                <a:off x="4188" y="839"/>
                <a:ext cx="1158" cy="907"/>
                <a:chOff x="3456" y="336"/>
                <a:chExt cx="1728" cy="1354"/>
              </a:xfrm>
            </p:grpSpPr>
            <p:sp>
              <p:nvSpPr>
                <p:cNvPr id="1133" name="Freeform 191"/>
                <p:cNvSpPr>
                  <a:spLocks noChangeAspect="1"/>
                </p:cNvSpPr>
                <p:nvPr/>
              </p:nvSpPr>
              <p:spPr bwMode="auto">
                <a:xfrm>
                  <a:off x="3471" y="354"/>
                  <a:ext cx="1695" cy="1318"/>
                </a:xfrm>
                <a:custGeom>
                  <a:avLst/>
                  <a:gdLst>
                    <a:gd name="T0" fmla="*/ 44 w 928"/>
                    <a:gd name="T1" fmla="*/ 202 h 888"/>
                    <a:gd name="T2" fmla="*/ 259 w 928"/>
                    <a:gd name="T3" fmla="*/ 116 h 888"/>
                    <a:gd name="T4" fmla="*/ 398 w 928"/>
                    <a:gd name="T5" fmla="*/ 71 h 888"/>
                    <a:gd name="T6" fmla="*/ 526 w 928"/>
                    <a:gd name="T7" fmla="*/ 39 h 888"/>
                    <a:gd name="T8" fmla="*/ 632 w 928"/>
                    <a:gd name="T9" fmla="*/ 0 h 888"/>
                    <a:gd name="T10" fmla="*/ 669 w 928"/>
                    <a:gd name="T11" fmla="*/ 6 h 888"/>
                    <a:gd name="T12" fmla="*/ 784 w 928"/>
                    <a:gd name="T13" fmla="*/ 77 h 888"/>
                    <a:gd name="T14" fmla="*/ 970 w 928"/>
                    <a:gd name="T15" fmla="*/ 178 h 888"/>
                    <a:gd name="T16" fmla="*/ 1109 w 928"/>
                    <a:gd name="T17" fmla="*/ 249 h 888"/>
                    <a:gd name="T18" fmla="*/ 1255 w 928"/>
                    <a:gd name="T19" fmla="*/ 303 h 888"/>
                    <a:gd name="T20" fmla="*/ 1474 w 928"/>
                    <a:gd name="T21" fmla="*/ 386 h 888"/>
                    <a:gd name="T22" fmla="*/ 1695 w 928"/>
                    <a:gd name="T23" fmla="*/ 469 h 888"/>
                    <a:gd name="T24" fmla="*/ 1684 w 928"/>
                    <a:gd name="T25" fmla="*/ 472 h 888"/>
                    <a:gd name="T26" fmla="*/ 1677 w 928"/>
                    <a:gd name="T27" fmla="*/ 508 h 888"/>
                    <a:gd name="T28" fmla="*/ 1655 w 928"/>
                    <a:gd name="T29" fmla="*/ 565 h 888"/>
                    <a:gd name="T30" fmla="*/ 1640 w 928"/>
                    <a:gd name="T31" fmla="*/ 815 h 888"/>
                    <a:gd name="T32" fmla="*/ 1651 w 928"/>
                    <a:gd name="T33" fmla="*/ 910 h 888"/>
                    <a:gd name="T34" fmla="*/ 1655 w 928"/>
                    <a:gd name="T35" fmla="*/ 1037 h 888"/>
                    <a:gd name="T36" fmla="*/ 1644 w 928"/>
                    <a:gd name="T37" fmla="*/ 1082 h 888"/>
                    <a:gd name="T38" fmla="*/ 1547 w 928"/>
                    <a:gd name="T39" fmla="*/ 1118 h 888"/>
                    <a:gd name="T40" fmla="*/ 1416 w 928"/>
                    <a:gd name="T41" fmla="*/ 1147 h 888"/>
                    <a:gd name="T42" fmla="*/ 1266 w 928"/>
                    <a:gd name="T43" fmla="*/ 1183 h 888"/>
                    <a:gd name="T44" fmla="*/ 1087 w 928"/>
                    <a:gd name="T45" fmla="*/ 1262 h 888"/>
                    <a:gd name="T46" fmla="*/ 974 w 928"/>
                    <a:gd name="T47" fmla="*/ 1318 h 888"/>
                    <a:gd name="T48" fmla="*/ 941 w 928"/>
                    <a:gd name="T49" fmla="*/ 1291 h 888"/>
                    <a:gd name="T50" fmla="*/ 831 w 928"/>
                    <a:gd name="T51" fmla="*/ 1217 h 888"/>
                    <a:gd name="T52" fmla="*/ 672 w 928"/>
                    <a:gd name="T53" fmla="*/ 1115 h 888"/>
                    <a:gd name="T54" fmla="*/ 493 w 928"/>
                    <a:gd name="T55" fmla="*/ 1017 h 888"/>
                    <a:gd name="T56" fmla="*/ 321 w 928"/>
                    <a:gd name="T57" fmla="*/ 919 h 888"/>
                    <a:gd name="T58" fmla="*/ 234 w 928"/>
                    <a:gd name="T59" fmla="*/ 862 h 888"/>
                    <a:gd name="T60" fmla="*/ 73 w 928"/>
                    <a:gd name="T61" fmla="*/ 770 h 888"/>
                    <a:gd name="T62" fmla="*/ 0 w 928"/>
                    <a:gd name="T63" fmla="*/ 720 h 888"/>
                    <a:gd name="T64" fmla="*/ 15 w 928"/>
                    <a:gd name="T65" fmla="*/ 525 h 888"/>
                    <a:gd name="T66" fmla="*/ 18 w 928"/>
                    <a:gd name="T67" fmla="*/ 353 h 888"/>
                    <a:gd name="T68" fmla="*/ 26 w 928"/>
                    <a:gd name="T69" fmla="*/ 294 h 888"/>
                    <a:gd name="T70" fmla="*/ 44 w 928"/>
                    <a:gd name="T71" fmla="*/ 202 h 88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28"/>
                    <a:gd name="T109" fmla="*/ 0 h 888"/>
                    <a:gd name="T110" fmla="*/ 928 w 928"/>
                    <a:gd name="T111" fmla="*/ 888 h 88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28" h="888">
                      <a:moveTo>
                        <a:pt x="24" y="136"/>
                      </a:moveTo>
                      <a:lnTo>
                        <a:pt x="142" y="78"/>
                      </a:lnTo>
                      <a:lnTo>
                        <a:pt x="218" y="48"/>
                      </a:lnTo>
                      <a:lnTo>
                        <a:pt x="288" y="26"/>
                      </a:lnTo>
                      <a:lnTo>
                        <a:pt x="346" y="0"/>
                      </a:lnTo>
                      <a:lnTo>
                        <a:pt x="366" y="4"/>
                      </a:lnTo>
                      <a:lnTo>
                        <a:pt x="429" y="52"/>
                      </a:lnTo>
                      <a:lnTo>
                        <a:pt x="531" y="120"/>
                      </a:lnTo>
                      <a:lnTo>
                        <a:pt x="607" y="168"/>
                      </a:lnTo>
                      <a:lnTo>
                        <a:pt x="687" y="204"/>
                      </a:lnTo>
                      <a:lnTo>
                        <a:pt x="807" y="260"/>
                      </a:lnTo>
                      <a:lnTo>
                        <a:pt x="928" y="316"/>
                      </a:lnTo>
                      <a:lnTo>
                        <a:pt x="922" y="318"/>
                      </a:lnTo>
                      <a:lnTo>
                        <a:pt x="918" y="342"/>
                      </a:lnTo>
                      <a:lnTo>
                        <a:pt x="906" y="381"/>
                      </a:lnTo>
                      <a:lnTo>
                        <a:pt x="898" y="549"/>
                      </a:lnTo>
                      <a:lnTo>
                        <a:pt x="904" y="613"/>
                      </a:lnTo>
                      <a:lnTo>
                        <a:pt x="906" y="699"/>
                      </a:lnTo>
                      <a:lnTo>
                        <a:pt x="900" y="729"/>
                      </a:lnTo>
                      <a:lnTo>
                        <a:pt x="847" y="753"/>
                      </a:lnTo>
                      <a:lnTo>
                        <a:pt x="775" y="773"/>
                      </a:lnTo>
                      <a:lnTo>
                        <a:pt x="693" y="797"/>
                      </a:lnTo>
                      <a:lnTo>
                        <a:pt x="595" y="850"/>
                      </a:lnTo>
                      <a:lnTo>
                        <a:pt x="533" y="888"/>
                      </a:lnTo>
                      <a:lnTo>
                        <a:pt x="515" y="870"/>
                      </a:lnTo>
                      <a:lnTo>
                        <a:pt x="455" y="820"/>
                      </a:lnTo>
                      <a:lnTo>
                        <a:pt x="368" y="751"/>
                      </a:lnTo>
                      <a:lnTo>
                        <a:pt x="270" y="685"/>
                      </a:lnTo>
                      <a:lnTo>
                        <a:pt x="176" y="619"/>
                      </a:lnTo>
                      <a:lnTo>
                        <a:pt x="128" y="581"/>
                      </a:lnTo>
                      <a:lnTo>
                        <a:pt x="40" y="519"/>
                      </a:lnTo>
                      <a:lnTo>
                        <a:pt x="0" y="485"/>
                      </a:lnTo>
                      <a:lnTo>
                        <a:pt x="8" y="354"/>
                      </a:lnTo>
                      <a:lnTo>
                        <a:pt x="10" y="238"/>
                      </a:lnTo>
                      <a:lnTo>
                        <a:pt x="14" y="198"/>
                      </a:lnTo>
                      <a:lnTo>
                        <a:pt x="24" y="136"/>
                      </a:lnTo>
                      <a:close/>
                    </a:path>
                  </a:pathLst>
                </a:custGeom>
                <a:solidFill>
                  <a:srgbClr val="996633"/>
                </a:solidFill>
                <a:ln w="9525">
                  <a:noFill/>
                  <a:round/>
                  <a:headEnd/>
                  <a:tailEnd/>
                </a:ln>
              </p:spPr>
              <p:txBody>
                <a:bodyPr/>
                <a:lstStyle/>
                <a:p>
                  <a:endParaRPr lang="en-US"/>
                </a:p>
              </p:txBody>
            </p:sp>
            <p:sp>
              <p:nvSpPr>
                <p:cNvPr id="1134" name="Freeform 192"/>
                <p:cNvSpPr>
                  <a:spLocks noChangeAspect="1"/>
                </p:cNvSpPr>
                <p:nvPr/>
              </p:nvSpPr>
              <p:spPr bwMode="auto">
                <a:xfrm>
                  <a:off x="3654" y="707"/>
                  <a:ext cx="769" cy="393"/>
                </a:xfrm>
                <a:custGeom>
                  <a:avLst/>
                  <a:gdLst>
                    <a:gd name="T0" fmla="*/ 0 w 421"/>
                    <a:gd name="T1" fmla="*/ 0 h 265"/>
                    <a:gd name="T2" fmla="*/ 153 w 421"/>
                    <a:gd name="T3" fmla="*/ 71 h 265"/>
                    <a:gd name="T4" fmla="*/ 290 w 421"/>
                    <a:gd name="T5" fmla="*/ 141 h 265"/>
                    <a:gd name="T6" fmla="*/ 469 w 421"/>
                    <a:gd name="T7" fmla="*/ 227 h 265"/>
                    <a:gd name="T8" fmla="*/ 659 w 421"/>
                    <a:gd name="T9" fmla="*/ 316 h 265"/>
                    <a:gd name="T10" fmla="*/ 769 w 421"/>
                    <a:gd name="T11" fmla="*/ 372 h 265"/>
                    <a:gd name="T12" fmla="*/ 758 w 421"/>
                    <a:gd name="T13" fmla="*/ 393 h 265"/>
                    <a:gd name="T14" fmla="*/ 729 w 421"/>
                    <a:gd name="T15" fmla="*/ 390 h 265"/>
                    <a:gd name="T16" fmla="*/ 612 w 421"/>
                    <a:gd name="T17" fmla="*/ 322 h 265"/>
                    <a:gd name="T18" fmla="*/ 426 w 421"/>
                    <a:gd name="T19" fmla="*/ 236 h 265"/>
                    <a:gd name="T20" fmla="*/ 234 w 421"/>
                    <a:gd name="T21" fmla="*/ 135 h 265"/>
                    <a:gd name="T22" fmla="*/ 66 w 421"/>
                    <a:gd name="T23" fmla="*/ 50 h 265"/>
                    <a:gd name="T24" fmla="*/ 55 w 421"/>
                    <a:gd name="T25" fmla="*/ 53 h 265"/>
                    <a:gd name="T26" fmla="*/ 0 w 421"/>
                    <a:gd name="T27" fmla="*/ 0 h 2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1"/>
                    <a:gd name="T43" fmla="*/ 0 h 265"/>
                    <a:gd name="T44" fmla="*/ 421 w 421"/>
                    <a:gd name="T45" fmla="*/ 265 h 2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1" h="265">
                      <a:moveTo>
                        <a:pt x="0" y="0"/>
                      </a:moveTo>
                      <a:lnTo>
                        <a:pt x="84" y="48"/>
                      </a:lnTo>
                      <a:lnTo>
                        <a:pt x="159" y="95"/>
                      </a:lnTo>
                      <a:lnTo>
                        <a:pt x="257" y="153"/>
                      </a:lnTo>
                      <a:lnTo>
                        <a:pt x="361" y="213"/>
                      </a:lnTo>
                      <a:lnTo>
                        <a:pt x="421" y="251"/>
                      </a:lnTo>
                      <a:lnTo>
                        <a:pt x="415" y="265"/>
                      </a:lnTo>
                      <a:lnTo>
                        <a:pt x="399" y="263"/>
                      </a:lnTo>
                      <a:lnTo>
                        <a:pt x="335" y="217"/>
                      </a:lnTo>
                      <a:lnTo>
                        <a:pt x="233" y="159"/>
                      </a:lnTo>
                      <a:lnTo>
                        <a:pt x="128" y="91"/>
                      </a:lnTo>
                      <a:lnTo>
                        <a:pt x="36" y="34"/>
                      </a:lnTo>
                      <a:lnTo>
                        <a:pt x="30" y="36"/>
                      </a:lnTo>
                      <a:lnTo>
                        <a:pt x="0" y="0"/>
                      </a:lnTo>
                      <a:close/>
                    </a:path>
                  </a:pathLst>
                </a:custGeom>
                <a:solidFill>
                  <a:srgbClr val="663300"/>
                </a:solidFill>
                <a:ln w="9525">
                  <a:noFill/>
                  <a:round/>
                  <a:headEnd/>
                  <a:tailEnd/>
                </a:ln>
              </p:spPr>
              <p:txBody>
                <a:bodyPr/>
                <a:lstStyle/>
                <a:p>
                  <a:endParaRPr lang="en-US"/>
                </a:p>
              </p:txBody>
            </p:sp>
            <p:sp>
              <p:nvSpPr>
                <p:cNvPr id="1135" name="Freeform 193"/>
                <p:cNvSpPr>
                  <a:spLocks noChangeAspect="1"/>
                </p:cNvSpPr>
                <p:nvPr/>
              </p:nvSpPr>
              <p:spPr bwMode="auto">
                <a:xfrm>
                  <a:off x="4490" y="886"/>
                  <a:ext cx="574" cy="181"/>
                </a:xfrm>
                <a:custGeom>
                  <a:avLst/>
                  <a:gdLst>
                    <a:gd name="T0" fmla="*/ 7 w 314"/>
                    <a:gd name="T1" fmla="*/ 154 h 122"/>
                    <a:gd name="T2" fmla="*/ 230 w 314"/>
                    <a:gd name="T3" fmla="*/ 89 h 122"/>
                    <a:gd name="T4" fmla="*/ 409 w 314"/>
                    <a:gd name="T5" fmla="*/ 39 h 122"/>
                    <a:gd name="T6" fmla="*/ 574 w 314"/>
                    <a:gd name="T7" fmla="*/ 0 h 122"/>
                    <a:gd name="T8" fmla="*/ 567 w 314"/>
                    <a:gd name="T9" fmla="*/ 18 h 122"/>
                    <a:gd name="T10" fmla="*/ 483 w 314"/>
                    <a:gd name="T11" fmla="*/ 47 h 122"/>
                    <a:gd name="T12" fmla="*/ 468 w 314"/>
                    <a:gd name="T13" fmla="*/ 45 h 122"/>
                    <a:gd name="T14" fmla="*/ 212 w 314"/>
                    <a:gd name="T15" fmla="*/ 119 h 122"/>
                    <a:gd name="T16" fmla="*/ 201 w 314"/>
                    <a:gd name="T17" fmla="*/ 119 h 122"/>
                    <a:gd name="T18" fmla="*/ 22 w 314"/>
                    <a:gd name="T19" fmla="*/ 181 h 122"/>
                    <a:gd name="T20" fmla="*/ 0 w 314"/>
                    <a:gd name="T21" fmla="*/ 166 h 122"/>
                    <a:gd name="T22" fmla="*/ 7 w 314"/>
                    <a:gd name="T23" fmla="*/ 154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4"/>
                    <a:gd name="T37" fmla="*/ 0 h 122"/>
                    <a:gd name="T38" fmla="*/ 314 w 314"/>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4" h="122">
                      <a:moveTo>
                        <a:pt x="4" y="104"/>
                      </a:moveTo>
                      <a:lnTo>
                        <a:pt x="126" y="60"/>
                      </a:lnTo>
                      <a:lnTo>
                        <a:pt x="224" y="26"/>
                      </a:lnTo>
                      <a:lnTo>
                        <a:pt x="314" y="0"/>
                      </a:lnTo>
                      <a:lnTo>
                        <a:pt x="310" y="12"/>
                      </a:lnTo>
                      <a:lnTo>
                        <a:pt x="264" y="32"/>
                      </a:lnTo>
                      <a:lnTo>
                        <a:pt x="256" y="30"/>
                      </a:lnTo>
                      <a:lnTo>
                        <a:pt x="116" y="80"/>
                      </a:lnTo>
                      <a:lnTo>
                        <a:pt x="110" y="80"/>
                      </a:lnTo>
                      <a:lnTo>
                        <a:pt x="12" y="122"/>
                      </a:lnTo>
                      <a:lnTo>
                        <a:pt x="0" y="112"/>
                      </a:lnTo>
                      <a:lnTo>
                        <a:pt x="4" y="104"/>
                      </a:lnTo>
                      <a:close/>
                    </a:path>
                  </a:pathLst>
                </a:custGeom>
                <a:solidFill>
                  <a:srgbClr val="663300"/>
                </a:solidFill>
                <a:ln w="9525">
                  <a:noFill/>
                  <a:round/>
                  <a:headEnd/>
                  <a:tailEnd/>
                </a:ln>
              </p:spPr>
              <p:txBody>
                <a:bodyPr/>
                <a:lstStyle/>
                <a:p>
                  <a:endParaRPr lang="en-US"/>
                </a:p>
              </p:txBody>
            </p:sp>
            <p:sp>
              <p:nvSpPr>
                <p:cNvPr id="1136" name="Freeform 194"/>
                <p:cNvSpPr>
                  <a:spLocks noChangeAspect="1"/>
                </p:cNvSpPr>
                <p:nvPr/>
              </p:nvSpPr>
              <p:spPr bwMode="auto">
                <a:xfrm>
                  <a:off x="4521" y="1142"/>
                  <a:ext cx="205" cy="176"/>
                </a:xfrm>
                <a:custGeom>
                  <a:avLst/>
                  <a:gdLst>
                    <a:gd name="T0" fmla="*/ 0 w 112"/>
                    <a:gd name="T1" fmla="*/ 0 h 119"/>
                    <a:gd name="T2" fmla="*/ 88 w 112"/>
                    <a:gd name="T3" fmla="*/ 55 h 119"/>
                    <a:gd name="T4" fmla="*/ 172 w 112"/>
                    <a:gd name="T5" fmla="*/ 129 h 119"/>
                    <a:gd name="T6" fmla="*/ 205 w 112"/>
                    <a:gd name="T7" fmla="*/ 158 h 119"/>
                    <a:gd name="T8" fmla="*/ 190 w 112"/>
                    <a:gd name="T9" fmla="*/ 176 h 119"/>
                    <a:gd name="T10" fmla="*/ 103 w 112"/>
                    <a:gd name="T11" fmla="*/ 108 h 119"/>
                    <a:gd name="T12" fmla="*/ 4 w 112"/>
                    <a:gd name="T13" fmla="*/ 10 h 119"/>
                    <a:gd name="T14" fmla="*/ 0 w 112"/>
                    <a:gd name="T15" fmla="*/ 0 h 119"/>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9"/>
                    <a:gd name="T26" fmla="*/ 112 w 112"/>
                    <a:gd name="T27" fmla="*/ 119 h 1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9">
                      <a:moveTo>
                        <a:pt x="0" y="0"/>
                      </a:moveTo>
                      <a:lnTo>
                        <a:pt x="48" y="37"/>
                      </a:lnTo>
                      <a:lnTo>
                        <a:pt x="94" y="87"/>
                      </a:lnTo>
                      <a:lnTo>
                        <a:pt x="112" y="107"/>
                      </a:lnTo>
                      <a:lnTo>
                        <a:pt x="104" y="119"/>
                      </a:lnTo>
                      <a:lnTo>
                        <a:pt x="56" y="73"/>
                      </a:lnTo>
                      <a:lnTo>
                        <a:pt x="2" y="7"/>
                      </a:lnTo>
                      <a:lnTo>
                        <a:pt x="0" y="0"/>
                      </a:lnTo>
                      <a:close/>
                    </a:path>
                  </a:pathLst>
                </a:custGeom>
                <a:solidFill>
                  <a:srgbClr val="663300"/>
                </a:solidFill>
                <a:ln w="9525">
                  <a:noFill/>
                  <a:round/>
                  <a:headEnd/>
                  <a:tailEnd/>
                </a:ln>
              </p:spPr>
              <p:txBody>
                <a:bodyPr/>
                <a:lstStyle/>
                <a:p>
                  <a:endParaRPr lang="en-US"/>
                </a:p>
              </p:txBody>
            </p:sp>
            <p:sp>
              <p:nvSpPr>
                <p:cNvPr id="1137" name="Freeform 195"/>
                <p:cNvSpPr>
                  <a:spLocks noChangeAspect="1"/>
                </p:cNvSpPr>
                <p:nvPr/>
              </p:nvSpPr>
              <p:spPr bwMode="auto">
                <a:xfrm>
                  <a:off x="4863" y="1032"/>
                  <a:ext cx="182" cy="285"/>
                </a:xfrm>
                <a:custGeom>
                  <a:avLst/>
                  <a:gdLst>
                    <a:gd name="T0" fmla="*/ 62 w 100"/>
                    <a:gd name="T1" fmla="*/ 157 h 192"/>
                    <a:gd name="T2" fmla="*/ 11 w 100"/>
                    <a:gd name="T3" fmla="*/ 223 h 192"/>
                    <a:gd name="T4" fmla="*/ 0 w 100"/>
                    <a:gd name="T5" fmla="*/ 214 h 192"/>
                    <a:gd name="T6" fmla="*/ 7 w 100"/>
                    <a:gd name="T7" fmla="*/ 187 h 192"/>
                    <a:gd name="T8" fmla="*/ 58 w 100"/>
                    <a:gd name="T9" fmla="*/ 122 h 192"/>
                    <a:gd name="T10" fmla="*/ 116 w 100"/>
                    <a:gd name="T11" fmla="*/ 62 h 192"/>
                    <a:gd name="T12" fmla="*/ 167 w 100"/>
                    <a:gd name="T13" fmla="*/ 0 h 192"/>
                    <a:gd name="T14" fmla="*/ 175 w 100"/>
                    <a:gd name="T15" fmla="*/ 18 h 192"/>
                    <a:gd name="T16" fmla="*/ 135 w 100"/>
                    <a:gd name="T17" fmla="*/ 74 h 192"/>
                    <a:gd name="T18" fmla="*/ 80 w 100"/>
                    <a:gd name="T19" fmla="*/ 134 h 192"/>
                    <a:gd name="T20" fmla="*/ 124 w 100"/>
                    <a:gd name="T21" fmla="*/ 181 h 192"/>
                    <a:gd name="T22" fmla="*/ 164 w 100"/>
                    <a:gd name="T23" fmla="*/ 238 h 192"/>
                    <a:gd name="T24" fmla="*/ 182 w 100"/>
                    <a:gd name="T25" fmla="*/ 285 h 192"/>
                    <a:gd name="T26" fmla="*/ 127 w 100"/>
                    <a:gd name="T27" fmla="*/ 226 h 192"/>
                    <a:gd name="T28" fmla="*/ 87 w 100"/>
                    <a:gd name="T29" fmla="*/ 175 h 192"/>
                    <a:gd name="T30" fmla="*/ 62 w 100"/>
                    <a:gd name="T31" fmla="*/ 157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
                    <a:gd name="T49" fmla="*/ 0 h 192"/>
                    <a:gd name="T50" fmla="*/ 100 w 100"/>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 h="192">
                      <a:moveTo>
                        <a:pt x="34" y="106"/>
                      </a:moveTo>
                      <a:lnTo>
                        <a:pt x="6" y="150"/>
                      </a:lnTo>
                      <a:lnTo>
                        <a:pt x="0" y="144"/>
                      </a:lnTo>
                      <a:lnTo>
                        <a:pt x="4" y="126"/>
                      </a:lnTo>
                      <a:lnTo>
                        <a:pt x="32" y="82"/>
                      </a:lnTo>
                      <a:lnTo>
                        <a:pt x="64" y="42"/>
                      </a:lnTo>
                      <a:lnTo>
                        <a:pt x="92" y="0"/>
                      </a:lnTo>
                      <a:lnTo>
                        <a:pt x="96" y="12"/>
                      </a:lnTo>
                      <a:lnTo>
                        <a:pt x="74" y="50"/>
                      </a:lnTo>
                      <a:lnTo>
                        <a:pt x="44" y="90"/>
                      </a:lnTo>
                      <a:lnTo>
                        <a:pt x="68" y="122"/>
                      </a:lnTo>
                      <a:lnTo>
                        <a:pt x="90" y="160"/>
                      </a:lnTo>
                      <a:lnTo>
                        <a:pt x="100" y="192"/>
                      </a:lnTo>
                      <a:lnTo>
                        <a:pt x="70" y="152"/>
                      </a:lnTo>
                      <a:lnTo>
                        <a:pt x="48" y="118"/>
                      </a:lnTo>
                      <a:lnTo>
                        <a:pt x="34" y="106"/>
                      </a:lnTo>
                      <a:close/>
                    </a:path>
                  </a:pathLst>
                </a:custGeom>
                <a:solidFill>
                  <a:srgbClr val="663300"/>
                </a:solidFill>
                <a:ln w="9525">
                  <a:noFill/>
                  <a:round/>
                  <a:headEnd/>
                  <a:tailEnd/>
                </a:ln>
              </p:spPr>
              <p:txBody>
                <a:bodyPr/>
                <a:lstStyle/>
                <a:p>
                  <a:endParaRPr lang="en-US"/>
                </a:p>
              </p:txBody>
            </p:sp>
            <p:sp>
              <p:nvSpPr>
                <p:cNvPr id="1138" name="Freeform 196"/>
                <p:cNvSpPr>
                  <a:spLocks noChangeAspect="1"/>
                </p:cNvSpPr>
                <p:nvPr/>
              </p:nvSpPr>
              <p:spPr bwMode="auto">
                <a:xfrm>
                  <a:off x="4507" y="1274"/>
                  <a:ext cx="128" cy="237"/>
                </a:xfrm>
                <a:custGeom>
                  <a:avLst/>
                  <a:gdLst>
                    <a:gd name="T0" fmla="*/ 113 w 70"/>
                    <a:gd name="T1" fmla="*/ 0 h 160"/>
                    <a:gd name="T2" fmla="*/ 128 w 70"/>
                    <a:gd name="T3" fmla="*/ 15 h 160"/>
                    <a:gd name="T4" fmla="*/ 62 w 70"/>
                    <a:gd name="T5" fmla="*/ 130 h 160"/>
                    <a:gd name="T6" fmla="*/ 18 w 70"/>
                    <a:gd name="T7" fmla="*/ 237 h 160"/>
                    <a:gd name="T8" fmla="*/ 0 w 70"/>
                    <a:gd name="T9" fmla="*/ 237 h 160"/>
                    <a:gd name="T10" fmla="*/ 0 w 70"/>
                    <a:gd name="T11" fmla="*/ 219 h 160"/>
                    <a:gd name="T12" fmla="*/ 44 w 70"/>
                    <a:gd name="T13" fmla="*/ 119 h 160"/>
                    <a:gd name="T14" fmla="*/ 95 w 70"/>
                    <a:gd name="T15" fmla="*/ 39 h 160"/>
                    <a:gd name="T16" fmla="*/ 113 w 70"/>
                    <a:gd name="T17" fmla="*/ 0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160"/>
                    <a:gd name="T29" fmla="*/ 70 w 70"/>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160">
                      <a:moveTo>
                        <a:pt x="62" y="0"/>
                      </a:moveTo>
                      <a:lnTo>
                        <a:pt x="70" y="10"/>
                      </a:lnTo>
                      <a:lnTo>
                        <a:pt x="34" y="88"/>
                      </a:lnTo>
                      <a:lnTo>
                        <a:pt x="10" y="160"/>
                      </a:lnTo>
                      <a:lnTo>
                        <a:pt x="0" y="160"/>
                      </a:lnTo>
                      <a:lnTo>
                        <a:pt x="0" y="148"/>
                      </a:lnTo>
                      <a:lnTo>
                        <a:pt x="24" y="80"/>
                      </a:lnTo>
                      <a:lnTo>
                        <a:pt x="52" y="26"/>
                      </a:lnTo>
                      <a:lnTo>
                        <a:pt x="62" y="0"/>
                      </a:lnTo>
                      <a:close/>
                    </a:path>
                  </a:pathLst>
                </a:custGeom>
                <a:solidFill>
                  <a:srgbClr val="663300"/>
                </a:solidFill>
                <a:ln w="9525">
                  <a:noFill/>
                  <a:round/>
                  <a:headEnd/>
                  <a:tailEnd/>
                </a:ln>
              </p:spPr>
              <p:txBody>
                <a:bodyPr/>
                <a:lstStyle/>
                <a:p>
                  <a:endParaRPr lang="en-US"/>
                </a:p>
              </p:txBody>
            </p:sp>
            <p:sp>
              <p:nvSpPr>
                <p:cNvPr id="1139" name="Freeform 197"/>
                <p:cNvSpPr>
                  <a:spLocks noChangeAspect="1"/>
                </p:cNvSpPr>
                <p:nvPr/>
              </p:nvSpPr>
              <p:spPr bwMode="auto">
                <a:xfrm>
                  <a:off x="4386" y="1142"/>
                  <a:ext cx="55" cy="429"/>
                </a:xfrm>
                <a:custGeom>
                  <a:avLst/>
                  <a:gdLst>
                    <a:gd name="T0" fmla="*/ 40 w 30"/>
                    <a:gd name="T1" fmla="*/ 0 h 289"/>
                    <a:gd name="T2" fmla="*/ 55 w 30"/>
                    <a:gd name="T3" fmla="*/ 9 h 289"/>
                    <a:gd name="T4" fmla="*/ 40 w 30"/>
                    <a:gd name="T5" fmla="*/ 98 h 289"/>
                    <a:gd name="T6" fmla="*/ 40 w 30"/>
                    <a:gd name="T7" fmla="*/ 107 h 289"/>
                    <a:gd name="T8" fmla="*/ 29 w 30"/>
                    <a:gd name="T9" fmla="*/ 266 h 289"/>
                    <a:gd name="T10" fmla="*/ 33 w 30"/>
                    <a:gd name="T11" fmla="*/ 414 h 289"/>
                    <a:gd name="T12" fmla="*/ 22 w 30"/>
                    <a:gd name="T13" fmla="*/ 429 h 289"/>
                    <a:gd name="T14" fmla="*/ 0 w 30"/>
                    <a:gd name="T15" fmla="*/ 420 h 289"/>
                    <a:gd name="T16" fmla="*/ 0 w 30"/>
                    <a:gd name="T17" fmla="*/ 325 h 289"/>
                    <a:gd name="T18" fmla="*/ 11 w 30"/>
                    <a:gd name="T19" fmla="*/ 162 h 289"/>
                    <a:gd name="T20" fmla="*/ 22 w 30"/>
                    <a:gd name="T21" fmla="*/ 39 h 289"/>
                    <a:gd name="T22" fmla="*/ 40 w 30"/>
                    <a:gd name="T23" fmla="*/ 0 h 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289"/>
                    <a:gd name="T38" fmla="*/ 30 w 30"/>
                    <a:gd name="T39" fmla="*/ 289 h 2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289">
                      <a:moveTo>
                        <a:pt x="22" y="0"/>
                      </a:moveTo>
                      <a:lnTo>
                        <a:pt x="30" y="6"/>
                      </a:lnTo>
                      <a:lnTo>
                        <a:pt x="22" y="66"/>
                      </a:lnTo>
                      <a:lnTo>
                        <a:pt x="22" y="72"/>
                      </a:lnTo>
                      <a:lnTo>
                        <a:pt x="16" y="179"/>
                      </a:lnTo>
                      <a:lnTo>
                        <a:pt x="18" y="279"/>
                      </a:lnTo>
                      <a:lnTo>
                        <a:pt x="12" y="289"/>
                      </a:lnTo>
                      <a:lnTo>
                        <a:pt x="0" y="283"/>
                      </a:lnTo>
                      <a:lnTo>
                        <a:pt x="0" y="219"/>
                      </a:lnTo>
                      <a:lnTo>
                        <a:pt x="6" y="109"/>
                      </a:lnTo>
                      <a:lnTo>
                        <a:pt x="12" y="26"/>
                      </a:lnTo>
                      <a:lnTo>
                        <a:pt x="22" y="0"/>
                      </a:lnTo>
                      <a:close/>
                    </a:path>
                  </a:pathLst>
                </a:custGeom>
                <a:solidFill>
                  <a:srgbClr val="663300"/>
                </a:solidFill>
                <a:ln w="9525">
                  <a:noFill/>
                  <a:round/>
                  <a:headEnd/>
                  <a:tailEnd/>
                </a:ln>
              </p:spPr>
              <p:txBody>
                <a:bodyPr/>
                <a:lstStyle/>
                <a:p>
                  <a:endParaRPr lang="en-US"/>
                </a:p>
              </p:txBody>
            </p:sp>
            <p:sp>
              <p:nvSpPr>
                <p:cNvPr id="1140" name="Freeform 198"/>
                <p:cNvSpPr>
                  <a:spLocks noChangeAspect="1"/>
                </p:cNvSpPr>
                <p:nvPr/>
              </p:nvSpPr>
              <p:spPr bwMode="auto">
                <a:xfrm>
                  <a:off x="4134" y="627"/>
                  <a:ext cx="477" cy="245"/>
                </a:xfrm>
                <a:custGeom>
                  <a:avLst/>
                  <a:gdLst>
                    <a:gd name="T0" fmla="*/ 40 w 261"/>
                    <a:gd name="T1" fmla="*/ 0 h 165"/>
                    <a:gd name="T2" fmla="*/ 55 w 261"/>
                    <a:gd name="T3" fmla="*/ 9 h 165"/>
                    <a:gd name="T4" fmla="*/ 58 w 261"/>
                    <a:gd name="T5" fmla="*/ 27 h 165"/>
                    <a:gd name="T6" fmla="*/ 80 w 261"/>
                    <a:gd name="T7" fmla="*/ 36 h 165"/>
                    <a:gd name="T8" fmla="*/ 102 w 261"/>
                    <a:gd name="T9" fmla="*/ 39 h 165"/>
                    <a:gd name="T10" fmla="*/ 124 w 261"/>
                    <a:gd name="T11" fmla="*/ 39 h 165"/>
                    <a:gd name="T12" fmla="*/ 146 w 261"/>
                    <a:gd name="T13" fmla="*/ 45 h 165"/>
                    <a:gd name="T14" fmla="*/ 154 w 261"/>
                    <a:gd name="T15" fmla="*/ 65 h 165"/>
                    <a:gd name="T16" fmla="*/ 139 w 261"/>
                    <a:gd name="T17" fmla="*/ 80 h 165"/>
                    <a:gd name="T18" fmla="*/ 146 w 261"/>
                    <a:gd name="T19" fmla="*/ 91 h 165"/>
                    <a:gd name="T20" fmla="*/ 170 w 261"/>
                    <a:gd name="T21" fmla="*/ 91 h 165"/>
                    <a:gd name="T22" fmla="*/ 192 w 261"/>
                    <a:gd name="T23" fmla="*/ 91 h 165"/>
                    <a:gd name="T24" fmla="*/ 221 w 261"/>
                    <a:gd name="T25" fmla="*/ 91 h 165"/>
                    <a:gd name="T26" fmla="*/ 243 w 261"/>
                    <a:gd name="T27" fmla="*/ 97 h 165"/>
                    <a:gd name="T28" fmla="*/ 258 w 261"/>
                    <a:gd name="T29" fmla="*/ 114 h 165"/>
                    <a:gd name="T30" fmla="*/ 247 w 261"/>
                    <a:gd name="T31" fmla="*/ 132 h 165"/>
                    <a:gd name="T32" fmla="*/ 261 w 261"/>
                    <a:gd name="T33" fmla="*/ 144 h 165"/>
                    <a:gd name="T34" fmla="*/ 291 w 261"/>
                    <a:gd name="T35" fmla="*/ 150 h 165"/>
                    <a:gd name="T36" fmla="*/ 320 w 261"/>
                    <a:gd name="T37" fmla="*/ 150 h 165"/>
                    <a:gd name="T38" fmla="*/ 342 w 261"/>
                    <a:gd name="T39" fmla="*/ 150 h 165"/>
                    <a:gd name="T40" fmla="*/ 367 w 261"/>
                    <a:gd name="T41" fmla="*/ 153 h 165"/>
                    <a:gd name="T42" fmla="*/ 386 w 261"/>
                    <a:gd name="T43" fmla="*/ 165 h 165"/>
                    <a:gd name="T44" fmla="*/ 375 w 261"/>
                    <a:gd name="T45" fmla="*/ 183 h 165"/>
                    <a:gd name="T46" fmla="*/ 393 w 261"/>
                    <a:gd name="T47" fmla="*/ 192 h 165"/>
                    <a:gd name="T48" fmla="*/ 422 w 261"/>
                    <a:gd name="T49" fmla="*/ 192 h 165"/>
                    <a:gd name="T50" fmla="*/ 455 w 261"/>
                    <a:gd name="T51" fmla="*/ 200 h 165"/>
                    <a:gd name="T52" fmla="*/ 473 w 261"/>
                    <a:gd name="T53" fmla="*/ 215 h 165"/>
                    <a:gd name="T54" fmla="*/ 477 w 261"/>
                    <a:gd name="T55" fmla="*/ 233 h 165"/>
                    <a:gd name="T56" fmla="*/ 451 w 261"/>
                    <a:gd name="T57" fmla="*/ 245 h 165"/>
                    <a:gd name="T58" fmla="*/ 429 w 261"/>
                    <a:gd name="T59" fmla="*/ 239 h 165"/>
                    <a:gd name="T60" fmla="*/ 429 w 261"/>
                    <a:gd name="T61" fmla="*/ 221 h 165"/>
                    <a:gd name="T62" fmla="*/ 408 w 261"/>
                    <a:gd name="T63" fmla="*/ 215 h 165"/>
                    <a:gd name="T64" fmla="*/ 386 w 261"/>
                    <a:gd name="T65" fmla="*/ 212 h 165"/>
                    <a:gd name="T66" fmla="*/ 364 w 261"/>
                    <a:gd name="T67" fmla="*/ 212 h 165"/>
                    <a:gd name="T68" fmla="*/ 342 w 261"/>
                    <a:gd name="T69" fmla="*/ 212 h 165"/>
                    <a:gd name="T70" fmla="*/ 320 w 261"/>
                    <a:gd name="T71" fmla="*/ 203 h 165"/>
                    <a:gd name="T72" fmla="*/ 323 w 261"/>
                    <a:gd name="T73" fmla="*/ 183 h 165"/>
                    <a:gd name="T74" fmla="*/ 320 w 261"/>
                    <a:gd name="T75" fmla="*/ 171 h 165"/>
                    <a:gd name="T76" fmla="*/ 298 w 261"/>
                    <a:gd name="T77" fmla="*/ 171 h 165"/>
                    <a:gd name="T78" fmla="*/ 276 w 261"/>
                    <a:gd name="T79" fmla="*/ 171 h 165"/>
                    <a:gd name="T80" fmla="*/ 247 w 261"/>
                    <a:gd name="T81" fmla="*/ 171 h 165"/>
                    <a:gd name="T82" fmla="*/ 225 w 261"/>
                    <a:gd name="T83" fmla="*/ 162 h 165"/>
                    <a:gd name="T84" fmla="*/ 214 w 261"/>
                    <a:gd name="T85" fmla="*/ 144 h 165"/>
                    <a:gd name="T86" fmla="*/ 214 w 261"/>
                    <a:gd name="T87" fmla="*/ 126 h 165"/>
                    <a:gd name="T88" fmla="*/ 217 w 261"/>
                    <a:gd name="T89" fmla="*/ 108 h 165"/>
                    <a:gd name="T90" fmla="*/ 192 w 261"/>
                    <a:gd name="T91" fmla="*/ 99 h 165"/>
                    <a:gd name="T92" fmla="*/ 170 w 261"/>
                    <a:gd name="T93" fmla="*/ 102 h 165"/>
                    <a:gd name="T94" fmla="*/ 146 w 261"/>
                    <a:gd name="T95" fmla="*/ 102 h 165"/>
                    <a:gd name="T96" fmla="*/ 117 w 261"/>
                    <a:gd name="T97" fmla="*/ 97 h 165"/>
                    <a:gd name="T98" fmla="*/ 102 w 261"/>
                    <a:gd name="T99" fmla="*/ 80 h 165"/>
                    <a:gd name="T100" fmla="*/ 102 w 261"/>
                    <a:gd name="T101" fmla="*/ 62 h 165"/>
                    <a:gd name="T102" fmla="*/ 95 w 261"/>
                    <a:gd name="T103" fmla="*/ 50 h 165"/>
                    <a:gd name="T104" fmla="*/ 73 w 261"/>
                    <a:gd name="T105" fmla="*/ 45 h 165"/>
                    <a:gd name="T106" fmla="*/ 44 w 261"/>
                    <a:gd name="T107" fmla="*/ 42 h 165"/>
                    <a:gd name="T108" fmla="*/ 22 w 261"/>
                    <a:gd name="T109" fmla="*/ 33 h 165"/>
                    <a:gd name="T110" fmla="*/ 0 w 261"/>
                    <a:gd name="T111" fmla="*/ 18 h 165"/>
                    <a:gd name="T112" fmla="*/ 26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solidFill>
                  <a:srgbClr val="000000"/>
                </a:solidFill>
                <a:ln w="9525">
                  <a:noFill/>
                  <a:round/>
                  <a:headEnd/>
                  <a:tailEnd/>
                </a:ln>
              </p:spPr>
              <p:txBody>
                <a:bodyPr/>
                <a:lstStyle/>
                <a:p>
                  <a:endParaRPr lang="en-US"/>
                </a:p>
              </p:txBody>
            </p:sp>
            <p:sp>
              <p:nvSpPr>
                <p:cNvPr id="1141" name="Freeform 199"/>
                <p:cNvSpPr>
                  <a:spLocks noChangeAspect="1"/>
                </p:cNvSpPr>
                <p:nvPr/>
              </p:nvSpPr>
              <p:spPr bwMode="auto">
                <a:xfrm>
                  <a:off x="4054" y="665"/>
                  <a:ext cx="476" cy="246"/>
                </a:xfrm>
                <a:custGeom>
                  <a:avLst/>
                  <a:gdLst>
                    <a:gd name="T0" fmla="*/ 40 w 261"/>
                    <a:gd name="T1" fmla="*/ 0 h 165"/>
                    <a:gd name="T2" fmla="*/ 55 w 261"/>
                    <a:gd name="T3" fmla="*/ 9 h 165"/>
                    <a:gd name="T4" fmla="*/ 58 w 261"/>
                    <a:gd name="T5" fmla="*/ 27 h 165"/>
                    <a:gd name="T6" fmla="*/ 80 w 261"/>
                    <a:gd name="T7" fmla="*/ 36 h 165"/>
                    <a:gd name="T8" fmla="*/ 102 w 261"/>
                    <a:gd name="T9" fmla="*/ 39 h 165"/>
                    <a:gd name="T10" fmla="*/ 124 w 261"/>
                    <a:gd name="T11" fmla="*/ 39 h 165"/>
                    <a:gd name="T12" fmla="*/ 146 w 261"/>
                    <a:gd name="T13" fmla="*/ 45 h 165"/>
                    <a:gd name="T14" fmla="*/ 153 w 261"/>
                    <a:gd name="T15" fmla="*/ 66 h 165"/>
                    <a:gd name="T16" fmla="*/ 139 w 261"/>
                    <a:gd name="T17" fmla="*/ 81 h 165"/>
                    <a:gd name="T18" fmla="*/ 146 w 261"/>
                    <a:gd name="T19" fmla="*/ 91 h 165"/>
                    <a:gd name="T20" fmla="*/ 170 w 261"/>
                    <a:gd name="T21" fmla="*/ 91 h 165"/>
                    <a:gd name="T22" fmla="*/ 191 w 261"/>
                    <a:gd name="T23" fmla="*/ 91 h 165"/>
                    <a:gd name="T24" fmla="*/ 221 w 261"/>
                    <a:gd name="T25" fmla="*/ 91 h 165"/>
                    <a:gd name="T26" fmla="*/ 243 w 261"/>
                    <a:gd name="T27" fmla="*/ 97 h 165"/>
                    <a:gd name="T28" fmla="*/ 257 w 261"/>
                    <a:gd name="T29" fmla="*/ 115 h 165"/>
                    <a:gd name="T30" fmla="*/ 246 w 261"/>
                    <a:gd name="T31" fmla="*/ 133 h 165"/>
                    <a:gd name="T32" fmla="*/ 261 w 261"/>
                    <a:gd name="T33" fmla="*/ 145 h 165"/>
                    <a:gd name="T34" fmla="*/ 290 w 261"/>
                    <a:gd name="T35" fmla="*/ 151 h 165"/>
                    <a:gd name="T36" fmla="*/ 319 w 261"/>
                    <a:gd name="T37" fmla="*/ 151 h 165"/>
                    <a:gd name="T38" fmla="*/ 341 w 261"/>
                    <a:gd name="T39" fmla="*/ 151 h 165"/>
                    <a:gd name="T40" fmla="*/ 367 w 261"/>
                    <a:gd name="T41" fmla="*/ 154 h 165"/>
                    <a:gd name="T42" fmla="*/ 385 w 261"/>
                    <a:gd name="T43" fmla="*/ 165 h 165"/>
                    <a:gd name="T44" fmla="*/ 374 w 261"/>
                    <a:gd name="T45" fmla="*/ 183 h 165"/>
                    <a:gd name="T46" fmla="*/ 392 w 261"/>
                    <a:gd name="T47" fmla="*/ 192 h 165"/>
                    <a:gd name="T48" fmla="*/ 421 w 261"/>
                    <a:gd name="T49" fmla="*/ 192 h 165"/>
                    <a:gd name="T50" fmla="*/ 454 w 261"/>
                    <a:gd name="T51" fmla="*/ 201 h 165"/>
                    <a:gd name="T52" fmla="*/ 472 w 261"/>
                    <a:gd name="T53" fmla="*/ 216 h 165"/>
                    <a:gd name="T54" fmla="*/ 476 w 261"/>
                    <a:gd name="T55" fmla="*/ 234 h 165"/>
                    <a:gd name="T56" fmla="*/ 450 w 261"/>
                    <a:gd name="T57" fmla="*/ 246 h 165"/>
                    <a:gd name="T58" fmla="*/ 429 w 261"/>
                    <a:gd name="T59" fmla="*/ 240 h 165"/>
                    <a:gd name="T60" fmla="*/ 429 w 261"/>
                    <a:gd name="T61" fmla="*/ 222 h 165"/>
                    <a:gd name="T62" fmla="*/ 407 w 261"/>
                    <a:gd name="T63" fmla="*/ 216 h 165"/>
                    <a:gd name="T64" fmla="*/ 385 w 261"/>
                    <a:gd name="T65" fmla="*/ 213 h 165"/>
                    <a:gd name="T66" fmla="*/ 363 w 261"/>
                    <a:gd name="T67" fmla="*/ 213 h 165"/>
                    <a:gd name="T68" fmla="*/ 341 w 261"/>
                    <a:gd name="T69" fmla="*/ 213 h 165"/>
                    <a:gd name="T70" fmla="*/ 319 w 261"/>
                    <a:gd name="T71" fmla="*/ 204 h 165"/>
                    <a:gd name="T72" fmla="*/ 323 w 261"/>
                    <a:gd name="T73" fmla="*/ 183 h 165"/>
                    <a:gd name="T74" fmla="*/ 319 w 261"/>
                    <a:gd name="T75" fmla="*/ 171 h 165"/>
                    <a:gd name="T76" fmla="*/ 297 w 261"/>
                    <a:gd name="T77" fmla="*/ 171 h 165"/>
                    <a:gd name="T78" fmla="*/ 275 w 261"/>
                    <a:gd name="T79" fmla="*/ 171 h 165"/>
                    <a:gd name="T80" fmla="*/ 246 w 261"/>
                    <a:gd name="T81" fmla="*/ 171 h 165"/>
                    <a:gd name="T82" fmla="*/ 224 w 261"/>
                    <a:gd name="T83" fmla="*/ 163 h 165"/>
                    <a:gd name="T84" fmla="*/ 213 w 261"/>
                    <a:gd name="T85" fmla="*/ 145 h 165"/>
                    <a:gd name="T86" fmla="*/ 213 w 261"/>
                    <a:gd name="T87" fmla="*/ 127 h 165"/>
                    <a:gd name="T88" fmla="*/ 217 w 261"/>
                    <a:gd name="T89" fmla="*/ 109 h 165"/>
                    <a:gd name="T90" fmla="*/ 191 w 261"/>
                    <a:gd name="T91" fmla="*/ 100 h 165"/>
                    <a:gd name="T92" fmla="*/ 170 w 261"/>
                    <a:gd name="T93" fmla="*/ 103 h 165"/>
                    <a:gd name="T94" fmla="*/ 146 w 261"/>
                    <a:gd name="T95" fmla="*/ 103 h 165"/>
                    <a:gd name="T96" fmla="*/ 117 w 261"/>
                    <a:gd name="T97" fmla="*/ 97 h 165"/>
                    <a:gd name="T98" fmla="*/ 102 w 261"/>
                    <a:gd name="T99" fmla="*/ 81 h 165"/>
                    <a:gd name="T100" fmla="*/ 102 w 261"/>
                    <a:gd name="T101" fmla="*/ 63 h 165"/>
                    <a:gd name="T102" fmla="*/ 95 w 261"/>
                    <a:gd name="T103" fmla="*/ 51 h 165"/>
                    <a:gd name="T104" fmla="*/ 73 w 261"/>
                    <a:gd name="T105" fmla="*/ 45 h 165"/>
                    <a:gd name="T106" fmla="*/ 44 w 261"/>
                    <a:gd name="T107" fmla="*/ 42 h 165"/>
                    <a:gd name="T108" fmla="*/ 22 w 261"/>
                    <a:gd name="T109" fmla="*/ 33 h 165"/>
                    <a:gd name="T110" fmla="*/ 0 w 261"/>
                    <a:gd name="T111" fmla="*/ 18 h 165"/>
                    <a:gd name="T112" fmla="*/ 26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solidFill>
                  <a:srgbClr val="000000"/>
                </a:solidFill>
                <a:ln w="9525">
                  <a:noFill/>
                  <a:round/>
                  <a:headEnd/>
                  <a:tailEnd/>
                </a:ln>
              </p:spPr>
              <p:txBody>
                <a:bodyPr/>
                <a:lstStyle/>
                <a:p>
                  <a:endParaRPr lang="en-US"/>
                </a:p>
              </p:txBody>
            </p:sp>
            <p:sp>
              <p:nvSpPr>
                <p:cNvPr id="1142" name="Freeform 200"/>
                <p:cNvSpPr>
                  <a:spLocks noChangeAspect="1"/>
                </p:cNvSpPr>
                <p:nvPr/>
              </p:nvSpPr>
              <p:spPr bwMode="auto">
                <a:xfrm>
                  <a:off x="4021" y="740"/>
                  <a:ext cx="175" cy="105"/>
                </a:xfrm>
                <a:custGeom>
                  <a:avLst/>
                  <a:gdLst>
                    <a:gd name="T0" fmla="*/ 44 w 96"/>
                    <a:gd name="T1" fmla="*/ 0 h 71"/>
                    <a:gd name="T2" fmla="*/ 62 w 96"/>
                    <a:gd name="T3" fmla="*/ 4 h 71"/>
                    <a:gd name="T4" fmla="*/ 69 w 96"/>
                    <a:gd name="T5" fmla="*/ 13 h 71"/>
                    <a:gd name="T6" fmla="*/ 73 w 96"/>
                    <a:gd name="T7" fmla="*/ 22 h 71"/>
                    <a:gd name="T8" fmla="*/ 73 w 96"/>
                    <a:gd name="T9" fmla="*/ 31 h 71"/>
                    <a:gd name="T10" fmla="*/ 80 w 96"/>
                    <a:gd name="T11" fmla="*/ 40 h 71"/>
                    <a:gd name="T12" fmla="*/ 91 w 96"/>
                    <a:gd name="T13" fmla="*/ 46 h 71"/>
                    <a:gd name="T14" fmla="*/ 102 w 96"/>
                    <a:gd name="T15" fmla="*/ 49 h 71"/>
                    <a:gd name="T16" fmla="*/ 117 w 96"/>
                    <a:gd name="T17" fmla="*/ 52 h 71"/>
                    <a:gd name="T18" fmla="*/ 128 w 96"/>
                    <a:gd name="T19" fmla="*/ 55 h 71"/>
                    <a:gd name="T20" fmla="*/ 142 w 96"/>
                    <a:gd name="T21" fmla="*/ 55 h 71"/>
                    <a:gd name="T22" fmla="*/ 153 w 96"/>
                    <a:gd name="T23" fmla="*/ 61 h 71"/>
                    <a:gd name="T24" fmla="*/ 164 w 96"/>
                    <a:gd name="T25" fmla="*/ 64 h 71"/>
                    <a:gd name="T26" fmla="*/ 171 w 96"/>
                    <a:gd name="T27" fmla="*/ 72 h 71"/>
                    <a:gd name="T28" fmla="*/ 175 w 96"/>
                    <a:gd name="T29" fmla="*/ 81 h 71"/>
                    <a:gd name="T30" fmla="*/ 175 w 96"/>
                    <a:gd name="T31" fmla="*/ 90 h 71"/>
                    <a:gd name="T32" fmla="*/ 164 w 96"/>
                    <a:gd name="T33" fmla="*/ 99 h 71"/>
                    <a:gd name="T34" fmla="*/ 153 w 96"/>
                    <a:gd name="T35" fmla="*/ 105 h 71"/>
                    <a:gd name="T36" fmla="*/ 142 w 96"/>
                    <a:gd name="T37" fmla="*/ 105 h 71"/>
                    <a:gd name="T38" fmla="*/ 131 w 96"/>
                    <a:gd name="T39" fmla="*/ 105 h 71"/>
                    <a:gd name="T40" fmla="*/ 120 w 96"/>
                    <a:gd name="T41" fmla="*/ 96 h 71"/>
                    <a:gd name="T42" fmla="*/ 120 w 96"/>
                    <a:gd name="T43" fmla="*/ 87 h 71"/>
                    <a:gd name="T44" fmla="*/ 113 w 96"/>
                    <a:gd name="T45" fmla="*/ 78 h 71"/>
                    <a:gd name="T46" fmla="*/ 102 w 96"/>
                    <a:gd name="T47" fmla="*/ 75 h 71"/>
                    <a:gd name="T48" fmla="*/ 91 w 96"/>
                    <a:gd name="T49" fmla="*/ 75 h 71"/>
                    <a:gd name="T50" fmla="*/ 80 w 96"/>
                    <a:gd name="T51" fmla="*/ 75 h 71"/>
                    <a:gd name="T52" fmla="*/ 69 w 96"/>
                    <a:gd name="T53" fmla="*/ 72 h 71"/>
                    <a:gd name="T54" fmla="*/ 58 w 96"/>
                    <a:gd name="T55" fmla="*/ 70 h 71"/>
                    <a:gd name="T56" fmla="*/ 47 w 96"/>
                    <a:gd name="T57" fmla="*/ 67 h 71"/>
                    <a:gd name="T58" fmla="*/ 36 w 96"/>
                    <a:gd name="T59" fmla="*/ 61 h 71"/>
                    <a:gd name="T60" fmla="*/ 33 w 96"/>
                    <a:gd name="T61" fmla="*/ 52 h 71"/>
                    <a:gd name="T62" fmla="*/ 29 w 96"/>
                    <a:gd name="T63" fmla="*/ 43 h 71"/>
                    <a:gd name="T64" fmla="*/ 18 w 96"/>
                    <a:gd name="T65" fmla="*/ 40 h 71"/>
                    <a:gd name="T66" fmla="*/ 11 w 96"/>
                    <a:gd name="T67" fmla="*/ 31 h 71"/>
                    <a:gd name="T68" fmla="*/ 0 w 96"/>
                    <a:gd name="T69" fmla="*/ 25 h 71"/>
                    <a:gd name="T70" fmla="*/ 11 w 96"/>
                    <a:gd name="T71" fmla="*/ 19 h 71"/>
                    <a:gd name="T72" fmla="*/ 18 w 96"/>
                    <a:gd name="T73" fmla="*/ 10 h 71"/>
                    <a:gd name="T74" fmla="*/ 29 w 96"/>
                    <a:gd name="T75" fmla="*/ 7 h 71"/>
                    <a:gd name="T76" fmla="*/ 44 w 96"/>
                    <a:gd name="T77" fmla="*/ 0 h 7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71"/>
                    <a:gd name="T119" fmla="*/ 96 w 96"/>
                    <a:gd name="T120" fmla="*/ 71 h 7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71">
                      <a:moveTo>
                        <a:pt x="24" y="0"/>
                      </a:moveTo>
                      <a:lnTo>
                        <a:pt x="34" y="3"/>
                      </a:lnTo>
                      <a:lnTo>
                        <a:pt x="38" y="9"/>
                      </a:lnTo>
                      <a:lnTo>
                        <a:pt x="40" y="15"/>
                      </a:lnTo>
                      <a:lnTo>
                        <a:pt x="40" y="21"/>
                      </a:lnTo>
                      <a:lnTo>
                        <a:pt x="44" y="27"/>
                      </a:lnTo>
                      <a:lnTo>
                        <a:pt x="50" y="31"/>
                      </a:lnTo>
                      <a:lnTo>
                        <a:pt x="56" y="33"/>
                      </a:lnTo>
                      <a:lnTo>
                        <a:pt x="64" y="35"/>
                      </a:lnTo>
                      <a:lnTo>
                        <a:pt x="70" y="37"/>
                      </a:lnTo>
                      <a:lnTo>
                        <a:pt x="78" y="37"/>
                      </a:lnTo>
                      <a:lnTo>
                        <a:pt x="84" y="41"/>
                      </a:lnTo>
                      <a:lnTo>
                        <a:pt x="90" y="43"/>
                      </a:lnTo>
                      <a:lnTo>
                        <a:pt x="94" y="49"/>
                      </a:lnTo>
                      <a:lnTo>
                        <a:pt x="96" y="55"/>
                      </a:lnTo>
                      <a:lnTo>
                        <a:pt x="96" y="61"/>
                      </a:lnTo>
                      <a:lnTo>
                        <a:pt x="90" y="67"/>
                      </a:lnTo>
                      <a:lnTo>
                        <a:pt x="84" y="71"/>
                      </a:lnTo>
                      <a:lnTo>
                        <a:pt x="78" y="71"/>
                      </a:lnTo>
                      <a:lnTo>
                        <a:pt x="72" y="71"/>
                      </a:lnTo>
                      <a:lnTo>
                        <a:pt x="66" y="65"/>
                      </a:lnTo>
                      <a:lnTo>
                        <a:pt x="66" y="59"/>
                      </a:lnTo>
                      <a:lnTo>
                        <a:pt x="62" y="53"/>
                      </a:lnTo>
                      <a:lnTo>
                        <a:pt x="56" y="51"/>
                      </a:lnTo>
                      <a:lnTo>
                        <a:pt x="50" y="51"/>
                      </a:lnTo>
                      <a:lnTo>
                        <a:pt x="44" y="51"/>
                      </a:lnTo>
                      <a:lnTo>
                        <a:pt x="38" y="49"/>
                      </a:lnTo>
                      <a:lnTo>
                        <a:pt x="32" y="47"/>
                      </a:lnTo>
                      <a:lnTo>
                        <a:pt x="26" y="45"/>
                      </a:lnTo>
                      <a:lnTo>
                        <a:pt x="20" y="41"/>
                      </a:lnTo>
                      <a:lnTo>
                        <a:pt x="18" y="35"/>
                      </a:lnTo>
                      <a:lnTo>
                        <a:pt x="16" y="29"/>
                      </a:lnTo>
                      <a:lnTo>
                        <a:pt x="10" y="27"/>
                      </a:lnTo>
                      <a:lnTo>
                        <a:pt x="6" y="21"/>
                      </a:lnTo>
                      <a:lnTo>
                        <a:pt x="0" y="17"/>
                      </a:lnTo>
                      <a:lnTo>
                        <a:pt x="6" y="13"/>
                      </a:lnTo>
                      <a:lnTo>
                        <a:pt x="10" y="7"/>
                      </a:lnTo>
                      <a:lnTo>
                        <a:pt x="16" y="5"/>
                      </a:lnTo>
                      <a:lnTo>
                        <a:pt x="24" y="0"/>
                      </a:lnTo>
                      <a:close/>
                    </a:path>
                  </a:pathLst>
                </a:custGeom>
                <a:solidFill>
                  <a:srgbClr val="000000"/>
                </a:solidFill>
                <a:ln w="9525">
                  <a:noFill/>
                  <a:round/>
                  <a:headEnd/>
                  <a:tailEnd/>
                </a:ln>
              </p:spPr>
              <p:txBody>
                <a:bodyPr/>
                <a:lstStyle/>
                <a:p>
                  <a:endParaRPr lang="en-US"/>
                </a:p>
              </p:txBody>
            </p:sp>
            <p:sp>
              <p:nvSpPr>
                <p:cNvPr id="1143" name="Freeform 201"/>
                <p:cNvSpPr>
                  <a:spLocks noChangeAspect="1"/>
                </p:cNvSpPr>
                <p:nvPr/>
              </p:nvSpPr>
              <p:spPr bwMode="auto">
                <a:xfrm>
                  <a:off x="4812" y="759"/>
                  <a:ext cx="186" cy="113"/>
                </a:xfrm>
                <a:custGeom>
                  <a:avLst/>
                  <a:gdLst>
                    <a:gd name="T0" fmla="*/ 51 w 102"/>
                    <a:gd name="T1" fmla="*/ 0 h 76"/>
                    <a:gd name="T2" fmla="*/ 186 w 102"/>
                    <a:gd name="T3" fmla="*/ 59 h 76"/>
                    <a:gd name="T4" fmla="*/ 179 w 102"/>
                    <a:gd name="T5" fmla="*/ 71 h 76"/>
                    <a:gd name="T6" fmla="*/ 160 w 102"/>
                    <a:gd name="T7" fmla="*/ 89 h 76"/>
                    <a:gd name="T8" fmla="*/ 11 w 102"/>
                    <a:gd name="T9" fmla="*/ 113 h 76"/>
                    <a:gd name="T10" fmla="*/ 0 w 102"/>
                    <a:gd name="T11" fmla="*/ 95 h 76"/>
                    <a:gd name="T12" fmla="*/ 131 w 102"/>
                    <a:gd name="T13" fmla="*/ 62 h 76"/>
                    <a:gd name="T14" fmla="*/ 18 w 102"/>
                    <a:gd name="T15" fmla="*/ 18 h 76"/>
                    <a:gd name="T16" fmla="*/ 26 w 102"/>
                    <a:gd name="T17" fmla="*/ 6 h 76"/>
                    <a:gd name="T18" fmla="*/ 51 w 10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76"/>
                    <a:gd name="T32" fmla="*/ 102 w 10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76">
                      <a:moveTo>
                        <a:pt x="28" y="0"/>
                      </a:moveTo>
                      <a:lnTo>
                        <a:pt x="102" y="40"/>
                      </a:lnTo>
                      <a:lnTo>
                        <a:pt x="98" y="48"/>
                      </a:lnTo>
                      <a:lnTo>
                        <a:pt x="88" y="60"/>
                      </a:lnTo>
                      <a:lnTo>
                        <a:pt x="6" y="76"/>
                      </a:lnTo>
                      <a:lnTo>
                        <a:pt x="0" y="64"/>
                      </a:lnTo>
                      <a:lnTo>
                        <a:pt x="72" y="42"/>
                      </a:lnTo>
                      <a:lnTo>
                        <a:pt x="10" y="12"/>
                      </a:lnTo>
                      <a:lnTo>
                        <a:pt x="14" y="4"/>
                      </a:lnTo>
                      <a:lnTo>
                        <a:pt x="28" y="0"/>
                      </a:lnTo>
                      <a:close/>
                    </a:path>
                  </a:pathLst>
                </a:custGeom>
                <a:solidFill>
                  <a:srgbClr val="000000"/>
                </a:solidFill>
                <a:ln w="9525">
                  <a:noFill/>
                  <a:round/>
                  <a:headEnd/>
                  <a:tailEnd/>
                </a:ln>
              </p:spPr>
              <p:txBody>
                <a:bodyPr/>
                <a:lstStyle/>
                <a:p>
                  <a:endParaRPr lang="en-US"/>
                </a:p>
              </p:txBody>
            </p:sp>
            <p:sp>
              <p:nvSpPr>
                <p:cNvPr id="1144" name="Freeform 202"/>
                <p:cNvSpPr>
                  <a:spLocks noChangeAspect="1"/>
                </p:cNvSpPr>
                <p:nvPr/>
              </p:nvSpPr>
              <p:spPr bwMode="auto">
                <a:xfrm>
                  <a:off x="4746" y="766"/>
                  <a:ext cx="142" cy="100"/>
                </a:xfrm>
                <a:custGeom>
                  <a:avLst/>
                  <a:gdLst>
                    <a:gd name="T0" fmla="*/ 117 w 78"/>
                    <a:gd name="T1" fmla="*/ 0 h 67"/>
                    <a:gd name="T2" fmla="*/ 36 w 78"/>
                    <a:gd name="T3" fmla="*/ 13 h 67"/>
                    <a:gd name="T4" fmla="*/ 0 w 78"/>
                    <a:gd name="T5" fmla="*/ 22 h 67"/>
                    <a:gd name="T6" fmla="*/ 7 w 78"/>
                    <a:gd name="T7" fmla="*/ 37 h 67"/>
                    <a:gd name="T8" fmla="*/ 69 w 78"/>
                    <a:gd name="T9" fmla="*/ 100 h 67"/>
                    <a:gd name="T10" fmla="*/ 102 w 78"/>
                    <a:gd name="T11" fmla="*/ 91 h 67"/>
                    <a:gd name="T12" fmla="*/ 51 w 78"/>
                    <a:gd name="T13" fmla="*/ 31 h 67"/>
                    <a:gd name="T14" fmla="*/ 142 w 78"/>
                    <a:gd name="T15" fmla="*/ 16 h 67"/>
                    <a:gd name="T16" fmla="*/ 117 w 78"/>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67"/>
                    <a:gd name="T29" fmla="*/ 78 w 78"/>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67">
                      <a:moveTo>
                        <a:pt x="64" y="0"/>
                      </a:moveTo>
                      <a:lnTo>
                        <a:pt x="20" y="9"/>
                      </a:lnTo>
                      <a:lnTo>
                        <a:pt x="0" y="15"/>
                      </a:lnTo>
                      <a:lnTo>
                        <a:pt x="4" y="25"/>
                      </a:lnTo>
                      <a:lnTo>
                        <a:pt x="38" y="67"/>
                      </a:lnTo>
                      <a:lnTo>
                        <a:pt x="56" y="61"/>
                      </a:lnTo>
                      <a:lnTo>
                        <a:pt x="28" y="21"/>
                      </a:lnTo>
                      <a:lnTo>
                        <a:pt x="78" y="11"/>
                      </a:lnTo>
                      <a:lnTo>
                        <a:pt x="64" y="0"/>
                      </a:lnTo>
                      <a:close/>
                    </a:path>
                  </a:pathLst>
                </a:custGeom>
                <a:solidFill>
                  <a:srgbClr val="000000"/>
                </a:solidFill>
                <a:ln w="9525">
                  <a:noFill/>
                  <a:round/>
                  <a:headEnd/>
                  <a:tailEnd/>
                </a:ln>
              </p:spPr>
              <p:txBody>
                <a:bodyPr/>
                <a:lstStyle/>
                <a:p>
                  <a:endParaRPr lang="en-US"/>
                </a:p>
              </p:txBody>
            </p:sp>
            <p:sp>
              <p:nvSpPr>
                <p:cNvPr id="1145" name="Freeform 203"/>
                <p:cNvSpPr>
                  <a:spLocks noChangeAspect="1"/>
                </p:cNvSpPr>
                <p:nvPr/>
              </p:nvSpPr>
              <p:spPr bwMode="auto">
                <a:xfrm>
                  <a:off x="4072" y="402"/>
                  <a:ext cx="295" cy="160"/>
                </a:xfrm>
                <a:custGeom>
                  <a:avLst/>
                  <a:gdLst>
                    <a:gd name="T0" fmla="*/ 25 w 162"/>
                    <a:gd name="T1" fmla="*/ 0 h 108"/>
                    <a:gd name="T2" fmla="*/ 35 w 162"/>
                    <a:gd name="T3" fmla="*/ 6 h 108"/>
                    <a:gd name="T4" fmla="*/ 36 w 162"/>
                    <a:gd name="T5" fmla="*/ 18 h 108"/>
                    <a:gd name="T6" fmla="*/ 49 w 162"/>
                    <a:gd name="T7" fmla="*/ 24 h 108"/>
                    <a:gd name="T8" fmla="*/ 64 w 162"/>
                    <a:gd name="T9" fmla="*/ 25 h 108"/>
                    <a:gd name="T10" fmla="*/ 76 w 162"/>
                    <a:gd name="T11" fmla="*/ 25 h 108"/>
                    <a:gd name="T12" fmla="*/ 91 w 162"/>
                    <a:gd name="T13" fmla="*/ 30 h 108"/>
                    <a:gd name="T14" fmla="*/ 95 w 162"/>
                    <a:gd name="T15" fmla="*/ 43 h 108"/>
                    <a:gd name="T16" fmla="*/ 86 w 162"/>
                    <a:gd name="T17" fmla="*/ 52 h 108"/>
                    <a:gd name="T18" fmla="*/ 91 w 162"/>
                    <a:gd name="T19" fmla="*/ 61 h 108"/>
                    <a:gd name="T20" fmla="*/ 106 w 162"/>
                    <a:gd name="T21" fmla="*/ 61 h 108"/>
                    <a:gd name="T22" fmla="*/ 120 w 162"/>
                    <a:gd name="T23" fmla="*/ 61 h 108"/>
                    <a:gd name="T24" fmla="*/ 138 w 162"/>
                    <a:gd name="T25" fmla="*/ 61 h 108"/>
                    <a:gd name="T26" fmla="*/ 151 w 162"/>
                    <a:gd name="T27" fmla="*/ 64 h 108"/>
                    <a:gd name="T28" fmla="*/ 160 w 162"/>
                    <a:gd name="T29" fmla="*/ 76 h 108"/>
                    <a:gd name="T30" fmla="*/ 153 w 162"/>
                    <a:gd name="T31" fmla="*/ 87 h 108"/>
                    <a:gd name="T32" fmla="*/ 162 w 162"/>
                    <a:gd name="T33" fmla="*/ 95 h 108"/>
                    <a:gd name="T34" fmla="*/ 180 w 162"/>
                    <a:gd name="T35" fmla="*/ 99 h 108"/>
                    <a:gd name="T36" fmla="*/ 198 w 162"/>
                    <a:gd name="T37" fmla="*/ 99 h 108"/>
                    <a:gd name="T38" fmla="*/ 211 w 162"/>
                    <a:gd name="T39" fmla="*/ 99 h 108"/>
                    <a:gd name="T40" fmla="*/ 228 w 162"/>
                    <a:gd name="T41" fmla="*/ 101 h 108"/>
                    <a:gd name="T42" fmla="*/ 239 w 162"/>
                    <a:gd name="T43" fmla="*/ 108 h 108"/>
                    <a:gd name="T44" fmla="*/ 233 w 162"/>
                    <a:gd name="T45" fmla="*/ 120 h 108"/>
                    <a:gd name="T46" fmla="*/ 244 w 162"/>
                    <a:gd name="T47" fmla="*/ 126 h 108"/>
                    <a:gd name="T48" fmla="*/ 262 w 162"/>
                    <a:gd name="T49" fmla="*/ 126 h 108"/>
                    <a:gd name="T50" fmla="*/ 282 w 162"/>
                    <a:gd name="T51" fmla="*/ 132 h 108"/>
                    <a:gd name="T52" fmla="*/ 293 w 162"/>
                    <a:gd name="T53" fmla="*/ 141 h 108"/>
                    <a:gd name="T54" fmla="*/ 295 w 162"/>
                    <a:gd name="T55" fmla="*/ 153 h 108"/>
                    <a:gd name="T56" fmla="*/ 280 w 162"/>
                    <a:gd name="T57" fmla="*/ 160 h 108"/>
                    <a:gd name="T58" fmla="*/ 266 w 162"/>
                    <a:gd name="T59" fmla="*/ 157 h 108"/>
                    <a:gd name="T60" fmla="*/ 266 w 162"/>
                    <a:gd name="T61" fmla="*/ 145 h 108"/>
                    <a:gd name="T62" fmla="*/ 253 w 162"/>
                    <a:gd name="T63" fmla="*/ 141 h 108"/>
                    <a:gd name="T64" fmla="*/ 239 w 162"/>
                    <a:gd name="T65" fmla="*/ 139 h 108"/>
                    <a:gd name="T66" fmla="*/ 226 w 162"/>
                    <a:gd name="T67" fmla="*/ 139 h 108"/>
                    <a:gd name="T68" fmla="*/ 211 w 162"/>
                    <a:gd name="T69" fmla="*/ 139 h 108"/>
                    <a:gd name="T70" fmla="*/ 198 w 162"/>
                    <a:gd name="T71" fmla="*/ 133 h 108"/>
                    <a:gd name="T72" fmla="*/ 200 w 162"/>
                    <a:gd name="T73" fmla="*/ 120 h 108"/>
                    <a:gd name="T74" fmla="*/ 198 w 162"/>
                    <a:gd name="T75" fmla="*/ 113 h 108"/>
                    <a:gd name="T76" fmla="*/ 186 w 162"/>
                    <a:gd name="T77" fmla="*/ 113 h 108"/>
                    <a:gd name="T78" fmla="*/ 171 w 162"/>
                    <a:gd name="T79" fmla="*/ 113 h 108"/>
                    <a:gd name="T80" fmla="*/ 153 w 162"/>
                    <a:gd name="T81" fmla="*/ 113 h 108"/>
                    <a:gd name="T82" fmla="*/ 140 w 162"/>
                    <a:gd name="T83" fmla="*/ 107 h 108"/>
                    <a:gd name="T84" fmla="*/ 133 w 162"/>
                    <a:gd name="T85" fmla="*/ 95 h 108"/>
                    <a:gd name="T86" fmla="*/ 133 w 162"/>
                    <a:gd name="T87" fmla="*/ 83 h 108"/>
                    <a:gd name="T88" fmla="*/ 135 w 162"/>
                    <a:gd name="T89" fmla="*/ 71 h 108"/>
                    <a:gd name="T90" fmla="*/ 120 w 162"/>
                    <a:gd name="T91" fmla="*/ 65 h 108"/>
                    <a:gd name="T92" fmla="*/ 106 w 162"/>
                    <a:gd name="T93" fmla="*/ 68 h 108"/>
                    <a:gd name="T94" fmla="*/ 91 w 162"/>
                    <a:gd name="T95" fmla="*/ 68 h 108"/>
                    <a:gd name="T96" fmla="*/ 73 w 162"/>
                    <a:gd name="T97" fmla="*/ 64 h 108"/>
                    <a:gd name="T98" fmla="*/ 64 w 162"/>
                    <a:gd name="T99" fmla="*/ 52 h 108"/>
                    <a:gd name="T100" fmla="*/ 64 w 162"/>
                    <a:gd name="T101" fmla="*/ 41 h 108"/>
                    <a:gd name="T102" fmla="*/ 58 w 162"/>
                    <a:gd name="T103" fmla="*/ 33 h 108"/>
                    <a:gd name="T104" fmla="*/ 46 w 162"/>
                    <a:gd name="T105" fmla="*/ 30 h 108"/>
                    <a:gd name="T106" fmla="*/ 27 w 162"/>
                    <a:gd name="T107" fmla="*/ 27 h 108"/>
                    <a:gd name="T108" fmla="*/ 15 w 162"/>
                    <a:gd name="T109" fmla="*/ 22 h 108"/>
                    <a:gd name="T110" fmla="*/ 0 w 162"/>
                    <a:gd name="T111" fmla="*/ 12 h 108"/>
                    <a:gd name="T112" fmla="*/ 16 w 162"/>
                    <a:gd name="T113" fmla="*/ 0 h 1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2"/>
                    <a:gd name="T172" fmla="*/ 0 h 108"/>
                    <a:gd name="T173" fmla="*/ 162 w 162"/>
                    <a:gd name="T174" fmla="*/ 108 h 1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2" h="108">
                      <a:moveTo>
                        <a:pt x="9" y="0"/>
                      </a:moveTo>
                      <a:lnTo>
                        <a:pt x="14" y="0"/>
                      </a:lnTo>
                      <a:lnTo>
                        <a:pt x="18" y="0"/>
                      </a:lnTo>
                      <a:lnTo>
                        <a:pt x="19" y="4"/>
                      </a:lnTo>
                      <a:lnTo>
                        <a:pt x="21" y="8"/>
                      </a:lnTo>
                      <a:lnTo>
                        <a:pt x="20" y="12"/>
                      </a:lnTo>
                      <a:lnTo>
                        <a:pt x="24" y="15"/>
                      </a:lnTo>
                      <a:lnTo>
                        <a:pt x="27" y="16"/>
                      </a:lnTo>
                      <a:lnTo>
                        <a:pt x="31" y="17"/>
                      </a:lnTo>
                      <a:lnTo>
                        <a:pt x="35" y="17"/>
                      </a:lnTo>
                      <a:lnTo>
                        <a:pt x="39" y="17"/>
                      </a:lnTo>
                      <a:lnTo>
                        <a:pt x="42" y="17"/>
                      </a:lnTo>
                      <a:lnTo>
                        <a:pt x="46" y="18"/>
                      </a:lnTo>
                      <a:lnTo>
                        <a:pt x="50" y="20"/>
                      </a:lnTo>
                      <a:lnTo>
                        <a:pt x="52" y="25"/>
                      </a:lnTo>
                      <a:lnTo>
                        <a:pt x="52" y="29"/>
                      </a:lnTo>
                      <a:lnTo>
                        <a:pt x="47" y="31"/>
                      </a:lnTo>
                      <a:lnTo>
                        <a:pt x="47" y="35"/>
                      </a:lnTo>
                      <a:lnTo>
                        <a:pt x="46" y="39"/>
                      </a:lnTo>
                      <a:lnTo>
                        <a:pt x="50" y="41"/>
                      </a:lnTo>
                      <a:lnTo>
                        <a:pt x="55" y="41"/>
                      </a:lnTo>
                      <a:lnTo>
                        <a:pt x="58" y="41"/>
                      </a:lnTo>
                      <a:lnTo>
                        <a:pt x="62" y="41"/>
                      </a:lnTo>
                      <a:lnTo>
                        <a:pt x="66" y="41"/>
                      </a:lnTo>
                      <a:lnTo>
                        <a:pt x="71" y="41"/>
                      </a:lnTo>
                      <a:lnTo>
                        <a:pt x="76" y="41"/>
                      </a:lnTo>
                      <a:lnTo>
                        <a:pt x="79" y="41"/>
                      </a:lnTo>
                      <a:lnTo>
                        <a:pt x="83" y="43"/>
                      </a:lnTo>
                      <a:lnTo>
                        <a:pt x="87" y="47"/>
                      </a:lnTo>
                      <a:lnTo>
                        <a:pt x="88" y="51"/>
                      </a:lnTo>
                      <a:lnTo>
                        <a:pt x="86" y="55"/>
                      </a:lnTo>
                      <a:lnTo>
                        <a:pt x="84" y="59"/>
                      </a:lnTo>
                      <a:lnTo>
                        <a:pt x="84" y="63"/>
                      </a:lnTo>
                      <a:lnTo>
                        <a:pt x="89" y="64"/>
                      </a:lnTo>
                      <a:lnTo>
                        <a:pt x="93" y="67"/>
                      </a:lnTo>
                      <a:lnTo>
                        <a:pt x="99" y="67"/>
                      </a:lnTo>
                      <a:lnTo>
                        <a:pt x="104" y="67"/>
                      </a:lnTo>
                      <a:lnTo>
                        <a:pt x="109" y="67"/>
                      </a:lnTo>
                      <a:lnTo>
                        <a:pt x="113" y="67"/>
                      </a:lnTo>
                      <a:lnTo>
                        <a:pt x="116" y="67"/>
                      </a:lnTo>
                      <a:lnTo>
                        <a:pt x="121" y="67"/>
                      </a:lnTo>
                      <a:lnTo>
                        <a:pt x="125" y="68"/>
                      </a:lnTo>
                      <a:lnTo>
                        <a:pt x="129" y="69"/>
                      </a:lnTo>
                      <a:lnTo>
                        <a:pt x="131" y="73"/>
                      </a:lnTo>
                      <a:lnTo>
                        <a:pt x="131" y="77"/>
                      </a:lnTo>
                      <a:lnTo>
                        <a:pt x="128" y="81"/>
                      </a:lnTo>
                      <a:lnTo>
                        <a:pt x="129" y="85"/>
                      </a:lnTo>
                      <a:lnTo>
                        <a:pt x="134" y="85"/>
                      </a:lnTo>
                      <a:lnTo>
                        <a:pt x="139" y="85"/>
                      </a:lnTo>
                      <a:lnTo>
                        <a:pt x="144" y="85"/>
                      </a:lnTo>
                      <a:lnTo>
                        <a:pt x="150" y="86"/>
                      </a:lnTo>
                      <a:lnTo>
                        <a:pt x="155" y="89"/>
                      </a:lnTo>
                      <a:lnTo>
                        <a:pt x="158" y="91"/>
                      </a:lnTo>
                      <a:lnTo>
                        <a:pt x="161" y="95"/>
                      </a:lnTo>
                      <a:lnTo>
                        <a:pt x="162" y="99"/>
                      </a:lnTo>
                      <a:lnTo>
                        <a:pt x="162" y="103"/>
                      </a:lnTo>
                      <a:lnTo>
                        <a:pt x="158" y="106"/>
                      </a:lnTo>
                      <a:lnTo>
                        <a:pt x="154" y="108"/>
                      </a:lnTo>
                      <a:lnTo>
                        <a:pt x="150" y="108"/>
                      </a:lnTo>
                      <a:lnTo>
                        <a:pt x="146" y="106"/>
                      </a:lnTo>
                      <a:lnTo>
                        <a:pt x="146" y="102"/>
                      </a:lnTo>
                      <a:lnTo>
                        <a:pt x="146" y="98"/>
                      </a:lnTo>
                      <a:lnTo>
                        <a:pt x="142" y="95"/>
                      </a:lnTo>
                      <a:lnTo>
                        <a:pt x="139" y="95"/>
                      </a:lnTo>
                      <a:lnTo>
                        <a:pt x="135" y="94"/>
                      </a:lnTo>
                      <a:lnTo>
                        <a:pt x="131" y="94"/>
                      </a:lnTo>
                      <a:lnTo>
                        <a:pt x="128" y="94"/>
                      </a:lnTo>
                      <a:lnTo>
                        <a:pt x="124" y="94"/>
                      </a:lnTo>
                      <a:lnTo>
                        <a:pt x="120" y="94"/>
                      </a:lnTo>
                      <a:lnTo>
                        <a:pt x="116" y="94"/>
                      </a:lnTo>
                      <a:lnTo>
                        <a:pt x="113" y="91"/>
                      </a:lnTo>
                      <a:lnTo>
                        <a:pt x="109" y="90"/>
                      </a:lnTo>
                      <a:lnTo>
                        <a:pt x="109" y="85"/>
                      </a:lnTo>
                      <a:lnTo>
                        <a:pt x="110" y="81"/>
                      </a:lnTo>
                      <a:lnTo>
                        <a:pt x="114" y="78"/>
                      </a:lnTo>
                      <a:lnTo>
                        <a:pt x="109" y="76"/>
                      </a:lnTo>
                      <a:lnTo>
                        <a:pt x="105" y="76"/>
                      </a:lnTo>
                      <a:lnTo>
                        <a:pt x="102" y="76"/>
                      </a:lnTo>
                      <a:lnTo>
                        <a:pt x="98" y="76"/>
                      </a:lnTo>
                      <a:lnTo>
                        <a:pt x="94" y="76"/>
                      </a:lnTo>
                      <a:lnTo>
                        <a:pt x="89" y="76"/>
                      </a:lnTo>
                      <a:lnTo>
                        <a:pt x="84" y="76"/>
                      </a:lnTo>
                      <a:lnTo>
                        <a:pt x="81" y="73"/>
                      </a:lnTo>
                      <a:lnTo>
                        <a:pt x="77" y="72"/>
                      </a:lnTo>
                      <a:lnTo>
                        <a:pt x="74" y="68"/>
                      </a:lnTo>
                      <a:lnTo>
                        <a:pt x="73" y="64"/>
                      </a:lnTo>
                      <a:lnTo>
                        <a:pt x="73" y="60"/>
                      </a:lnTo>
                      <a:lnTo>
                        <a:pt x="73" y="56"/>
                      </a:lnTo>
                      <a:lnTo>
                        <a:pt x="73" y="52"/>
                      </a:lnTo>
                      <a:lnTo>
                        <a:pt x="74" y="48"/>
                      </a:lnTo>
                      <a:lnTo>
                        <a:pt x="69" y="46"/>
                      </a:lnTo>
                      <a:lnTo>
                        <a:pt x="66" y="44"/>
                      </a:lnTo>
                      <a:lnTo>
                        <a:pt x="62" y="46"/>
                      </a:lnTo>
                      <a:lnTo>
                        <a:pt x="58" y="46"/>
                      </a:lnTo>
                      <a:lnTo>
                        <a:pt x="53" y="46"/>
                      </a:lnTo>
                      <a:lnTo>
                        <a:pt x="50" y="46"/>
                      </a:lnTo>
                      <a:lnTo>
                        <a:pt x="46" y="46"/>
                      </a:lnTo>
                      <a:lnTo>
                        <a:pt x="40" y="43"/>
                      </a:lnTo>
                      <a:lnTo>
                        <a:pt x="36" y="41"/>
                      </a:lnTo>
                      <a:lnTo>
                        <a:pt x="35" y="35"/>
                      </a:lnTo>
                      <a:lnTo>
                        <a:pt x="35" y="31"/>
                      </a:lnTo>
                      <a:lnTo>
                        <a:pt x="35" y="28"/>
                      </a:lnTo>
                      <a:lnTo>
                        <a:pt x="36" y="24"/>
                      </a:lnTo>
                      <a:lnTo>
                        <a:pt x="32" y="22"/>
                      </a:lnTo>
                      <a:lnTo>
                        <a:pt x="29" y="20"/>
                      </a:lnTo>
                      <a:lnTo>
                        <a:pt x="25" y="20"/>
                      </a:lnTo>
                      <a:lnTo>
                        <a:pt x="19" y="18"/>
                      </a:lnTo>
                      <a:lnTo>
                        <a:pt x="15" y="18"/>
                      </a:lnTo>
                      <a:lnTo>
                        <a:pt x="11" y="18"/>
                      </a:lnTo>
                      <a:lnTo>
                        <a:pt x="8" y="15"/>
                      </a:lnTo>
                      <a:lnTo>
                        <a:pt x="4" y="13"/>
                      </a:lnTo>
                      <a:lnTo>
                        <a:pt x="0" y="8"/>
                      </a:lnTo>
                      <a:lnTo>
                        <a:pt x="0" y="4"/>
                      </a:lnTo>
                      <a:lnTo>
                        <a:pt x="9" y="0"/>
                      </a:lnTo>
                      <a:close/>
                    </a:path>
                  </a:pathLst>
                </a:custGeom>
                <a:solidFill>
                  <a:srgbClr val="000000"/>
                </a:solidFill>
                <a:ln w="9525">
                  <a:noFill/>
                  <a:round/>
                  <a:headEnd/>
                  <a:tailEnd/>
                </a:ln>
              </p:spPr>
              <p:txBody>
                <a:bodyPr/>
                <a:lstStyle/>
                <a:p>
                  <a:endParaRPr lang="en-US"/>
                </a:p>
              </p:txBody>
            </p:sp>
            <p:sp>
              <p:nvSpPr>
                <p:cNvPr id="1146" name="Freeform 204"/>
                <p:cNvSpPr>
                  <a:spLocks noChangeAspect="1"/>
                </p:cNvSpPr>
                <p:nvPr/>
              </p:nvSpPr>
              <p:spPr bwMode="auto">
                <a:xfrm>
                  <a:off x="3995" y="425"/>
                  <a:ext cx="120" cy="81"/>
                </a:xfrm>
                <a:custGeom>
                  <a:avLst/>
                  <a:gdLst>
                    <a:gd name="T0" fmla="*/ 31 w 66"/>
                    <a:gd name="T1" fmla="*/ 0 h 54"/>
                    <a:gd name="T2" fmla="*/ 42 w 66"/>
                    <a:gd name="T3" fmla="*/ 5 h 54"/>
                    <a:gd name="T4" fmla="*/ 47 w 66"/>
                    <a:gd name="T5" fmla="*/ 10 h 54"/>
                    <a:gd name="T6" fmla="*/ 51 w 66"/>
                    <a:gd name="T7" fmla="*/ 18 h 54"/>
                    <a:gd name="T8" fmla="*/ 51 w 66"/>
                    <a:gd name="T9" fmla="*/ 24 h 54"/>
                    <a:gd name="T10" fmla="*/ 55 w 66"/>
                    <a:gd name="T11" fmla="*/ 32 h 54"/>
                    <a:gd name="T12" fmla="*/ 62 w 66"/>
                    <a:gd name="T13" fmla="*/ 36 h 54"/>
                    <a:gd name="T14" fmla="*/ 71 w 66"/>
                    <a:gd name="T15" fmla="*/ 38 h 54"/>
                    <a:gd name="T16" fmla="*/ 80 w 66"/>
                    <a:gd name="T17" fmla="*/ 41 h 54"/>
                    <a:gd name="T18" fmla="*/ 87 w 66"/>
                    <a:gd name="T19" fmla="*/ 42 h 54"/>
                    <a:gd name="T20" fmla="*/ 98 w 66"/>
                    <a:gd name="T21" fmla="*/ 42 h 54"/>
                    <a:gd name="T22" fmla="*/ 105 w 66"/>
                    <a:gd name="T23" fmla="*/ 46 h 54"/>
                    <a:gd name="T24" fmla="*/ 113 w 66"/>
                    <a:gd name="T25" fmla="*/ 50 h 54"/>
                    <a:gd name="T26" fmla="*/ 118 w 66"/>
                    <a:gd name="T27" fmla="*/ 56 h 54"/>
                    <a:gd name="T28" fmla="*/ 120 w 66"/>
                    <a:gd name="T29" fmla="*/ 63 h 54"/>
                    <a:gd name="T30" fmla="*/ 120 w 66"/>
                    <a:gd name="T31" fmla="*/ 69 h 54"/>
                    <a:gd name="T32" fmla="*/ 113 w 66"/>
                    <a:gd name="T33" fmla="*/ 77 h 54"/>
                    <a:gd name="T34" fmla="*/ 105 w 66"/>
                    <a:gd name="T35" fmla="*/ 81 h 54"/>
                    <a:gd name="T36" fmla="*/ 98 w 66"/>
                    <a:gd name="T37" fmla="*/ 81 h 54"/>
                    <a:gd name="T38" fmla="*/ 91 w 66"/>
                    <a:gd name="T39" fmla="*/ 81 h 54"/>
                    <a:gd name="T40" fmla="*/ 82 w 66"/>
                    <a:gd name="T41" fmla="*/ 74 h 54"/>
                    <a:gd name="T42" fmla="*/ 82 w 66"/>
                    <a:gd name="T43" fmla="*/ 68 h 54"/>
                    <a:gd name="T44" fmla="*/ 78 w 66"/>
                    <a:gd name="T45" fmla="*/ 60 h 54"/>
                    <a:gd name="T46" fmla="*/ 71 w 66"/>
                    <a:gd name="T47" fmla="*/ 59 h 54"/>
                    <a:gd name="T48" fmla="*/ 62 w 66"/>
                    <a:gd name="T49" fmla="*/ 59 h 54"/>
                    <a:gd name="T50" fmla="*/ 55 w 66"/>
                    <a:gd name="T51" fmla="*/ 59 h 54"/>
                    <a:gd name="T52" fmla="*/ 47 w 66"/>
                    <a:gd name="T53" fmla="*/ 56 h 54"/>
                    <a:gd name="T54" fmla="*/ 40 w 66"/>
                    <a:gd name="T55" fmla="*/ 54 h 54"/>
                    <a:gd name="T56" fmla="*/ 33 w 66"/>
                    <a:gd name="T57" fmla="*/ 51 h 54"/>
                    <a:gd name="T58" fmla="*/ 25 w 66"/>
                    <a:gd name="T59" fmla="*/ 46 h 54"/>
                    <a:gd name="T60" fmla="*/ 22 w 66"/>
                    <a:gd name="T61" fmla="*/ 41 h 54"/>
                    <a:gd name="T62" fmla="*/ 20 w 66"/>
                    <a:gd name="T63" fmla="*/ 33 h 54"/>
                    <a:gd name="T64" fmla="*/ 13 w 66"/>
                    <a:gd name="T65" fmla="*/ 32 h 54"/>
                    <a:gd name="T66" fmla="*/ 7 w 66"/>
                    <a:gd name="T67" fmla="*/ 24 h 54"/>
                    <a:gd name="T68" fmla="*/ 0 w 66"/>
                    <a:gd name="T69" fmla="*/ 20 h 54"/>
                    <a:gd name="T70" fmla="*/ 7 w 66"/>
                    <a:gd name="T71" fmla="*/ 15 h 54"/>
                    <a:gd name="T72" fmla="*/ 13 w 66"/>
                    <a:gd name="T73" fmla="*/ 9 h 54"/>
                    <a:gd name="T74" fmla="*/ 20 w 66"/>
                    <a:gd name="T75" fmla="*/ 6 h 54"/>
                    <a:gd name="T76" fmla="*/ 31 w 66"/>
                    <a:gd name="T77" fmla="*/ 0 h 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4"/>
                    <a:gd name="T119" fmla="*/ 66 w 66"/>
                    <a:gd name="T120" fmla="*/ 54 h 5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4">
                      <a:moveTo>
                        <a:pt x="17" y="0"/>
                      </a:moveTo>
                      <a:lnTo>
                        <a:pt x="23" y="3"/>
                      </a:lnTo>
                      <a:lnTo>
                        <a:pt x="26" y="7"/>
                      </a:lnTo>
                      <a:lnTo>
                        <a:pt x="28" y="12"/>
                      </a:lnTo>
                      <a:lnTo>
                        <a:pt x="28" y="16"/>
                      </a:lnTo>
                      <a:lnTo>
                        <a:pt x="30" y="21"/>
                      </a:lnTo>
                      <a:lnTo>
                        <a:pt x="34" y="24"/>
                      </a:lnTo>
                      <a:lnTo>
                        <a:pt x="39" y="25"/>
                      </a:lnTo>
                      <a:lnTo>
                        <a:pt x="44" y="27"/>
                      </a:lnTo>
                      <a:lnTo>
                        <a:pt x="48" y="28"/>
                      </a:lnTo>
                      <a:lnTo>
                        <a:pt x="54" y="28"/>
                      </a:lnTo>
                      <a:lnTo>
                        <a:pt x="58" y="31"/>
                      </a:lnTo>
                      <a:lnTo>
                        <a:pt x="62" y="33"/>
                      </a:lnTo>
                      <a:lnTo>
                        <a:pt x="65" y="37"/>
                      </a:lnTo>
                      <a:lnTo>
                        <a:pt x="66" y="42"/>
                      </a:lnTo>
                      <a:lnTo>
                        <a:pt x="66" y="46"/>
                      </a:lnTo>
                      <a:lnTo>
                        <a:pt x="62" y="51"/>
                      </a:lnTo>
                      <a:lnTo>
                        <a:pt x="58" y="54"/>
                      </a:lnTo>
                      <a:lnTo>
                        <a:pt x="54" y="54"/>
                      </a:lnTo>
                      <a:lnTo>
                        <a:pt x="50" y="54"/>
                      </a:lnTo>
                      <a:lnTo>
                        <a:pt x="45" y="49"/>
                      </a:lnTo>
                      <a:lnTo>
                        <a:pt x="45" y="45"/>
                      </a:lnTo>
                      <a:lnTo>
                        <a:pt x="43" y="40"/>
                      </a:lnTo>
                      <a:lnTo>
                        <a:pt x="39" y="39"/>
                      </a:lnTo>
                      <a:lnTo>
                        <a:pt x="34" y="39"/>
                      </a:lnTo>
                      <a:lnTo>
                        <a:pt x="30" y="39"/>
                      </a:lnTo>
                      <a:lnTo>
                        <a:pt x="26" y="37"/>
                      </a:lnTo>
                      <a:lnTo>
                        <a:pt x="22" y="36"/>
                      </a:lnTo>
                      <a:lnTo>
                        <a:pt x="18" y="34"/>
                      </a:lnTo>
                      <a:lnTo>
                        <a:pt x="14" y="31"/>
                      </a:lnTo>
                      <a:lnTo>
                        <a:pt x="12" y="27"/>
                      </a:lnTo>
                      <a:lnTo>
                        <a:pt x="11" y="22"/>
                      </a:lnTo>
                      <a:lnTo>
                        <a:pt x="7" y="21"/>
                      </a:lnTo>
                      <a:lnTo>
                        <a:pt x="4" y="16"/>
                      </a:lnTo>
                      <a:lnTo>
                        <a:pt x="0" y="13"/>
                      </a:lnTo>
                      <a:lnTo>
                        <a:pt x="4" y="10"/>
                      </a:lnTo>
                      <a:lnTo>
                        <a:pt x="7" y="6"/>
                      </a:lnTo>
                      <a:lnTo>
                        <a:pt x="11" y="4"/>
                      </a:lnTo>
                      <a:lnTo>
                        <a:pt x="17" y="0"/>
                      </a:lnTo>
                      <a:close/>
                    </a:path>
                  </a:pathLst>
                </a:custGeom>
                <a:solidFill>
                  <a:srgbClr val="000000"/>
                </a:solidFill>
                <a:ln w="9525">
                  <a:noFill/>
                  <a:round/>
                  <a:headEnd/>
                  <a:tailEnd/>
                </a:ln>
              </p:spPr>
              <p:txBody>
                <a:bodyPr/>
                <a:lstStyle/>
                <a:p>
                  <a:endParaRPr lang="en-US"/>
                </a:p>
              </p:txBody>
            </p:sp>
            <p:sp>
              <p:nvSpPr>
                <p:cNvPr id="1147" name="Freeform 205"/>
                <p:cNvSpPr>
                  <a:spLocks noChangeAspect="1"/>
                </p:cNvSpPr>
                <p:nvPr/>
              </p:nvSpPr>
              <p:spPr bwMode="auto">
                <a:xfrm>
                  <a:off x="3456" y="336"/>
                  <a:ext cx="1728" cy="1354"/>
                </a:xfrm>
                <a:custGeom>
                  <a:avLst/>
                  <a:gdLst>
                    <a:gd name="T0" fmla="*/ 51 w 946"/>
                    <a:gd name="T1" fmla="*/ 300 h 912"/>
                    <a:gd name="T2" fmla="*/ 40 w 946"/>
                    <a:gd name="T3" fmla="*/ 534 h 912"/>
                    <a:gd name="T4" fmla="*/ 80 w 946"/>
                    <a:gd name="T5" fmla="*/ 768 h 912"/>
                    <a:gd name="T6" fmla="*/ 303 w 946"/>
                    <a:gd name="T7" fmla="*/ 895 h 912"/>
                    <a:gd name="T8" fmla="*/ 495 w 946"/>
                    <a:gd name="T9" fmla="*/ 1017 h 912"/>
                    <a:gd name="T10" fmla="*/ 765 w 946"/>
                    <a:gd name="T11" fmla="*/ 1165 h 912"/>
                    <a:gd name="T12" fmla="*/ 959 w 946"/>
                    <a:gd name="T13" fmla="*/ 1292 h 912"/>
                    <a:gd name="T14" fmla="*/ 1021 w 946"/>
                    <a:gd name="T15" fmla="*/ 1309 h 912"/>
                    <a:gd name="T16" fmla="*/ 1218 w 946"/>
                    <a:gd name="T17" fmla="*/ 1219 h 912"/>
                    <a:gd name="T18" fmla="*/ 1366 w 946"/>
                    <a:gd name="T19" fmla="*/ 1162 h 912"/>
                    <a:gd name="T20" fmla="*/ 1520 w 946"/>
                    <a:gd name="T21" fmla="*/ 1133 h 912"/>
                    <a:gd name="T22" fmla="*/ 1648 w 946"/>
                    <a:gd name="T23" fmla="*/ 1088 h 912"/>
                    <a:gd name="T24" fmla="*/ 1655 w 946"/>
                    <a:gd name="T25" fmla="*/ 949 h 912"/>
                    <a:gd name="T26" fmla="*/ 1644 w 946"/>
                    <a:gd name="T27" fmla="*/ 744 h 912"/>
                    <a:gd name="T28" fmla="*/ 1648 w 946"/>
                    <a:gd name="T29" fmla="*/ 580 h 912"/>
                    <a:gd name="T30" fmla="*/ 1670 w 946"/>
                    <a:gd name="T31" fmla="*/ 496 h 912"/>
                    <a:gd name="T32" fmla="*/ 1255 w 946"/>
                    <a:gd name="T33" fmla="*/ 336 h 912"/>
                    <a:gd name="T34" fmla="*/ 937 w 946"/>
                    <a:gd name="T35" fmla="*/ 184 h 912"/>
                    <a:gd name="T36" fmla="*/ 670 w 946"/>
                    <a:gd name="T37" fmla="*/ 42 h 912"/>
                    <a:gd name="T38" fmla="*/ 608 w 946"/>
                    <a:gd name="T39" fmla="*/ 48 h 912"/>
                    <a:gd name="T40" fmla="*/ 437 w 946"/>
                    <a:gd name="T41" fmla="*/ 101 h 912"/>
                    <a:gd name="T42" fmla="*/ 267 w 946"/>
                    <a:gd name="T43" fmla="*/ 157 h 912"/>
                    <a:gd name="T44" fmla="*/ 256 w 946"/>
                    <a:gd name="T45" fmla="*/ 128 h 912"/>
                    <a:gd name="T46" fmla="*/ 469 w 946"/>
                    <a:gd name="T47" fmla="*/ 68 h 912"/>
                    <a:gd name="T48" fmla="*/ 641 w 946"/>
                    <a:gd name="T49" fmla="*/ 0 h 912"/>
                    <a:gd name="T50" fmla="*/ 722 w 946"/>
                    <a:gd name="T51" fmla="*/ 30 h 912"/>
                    <a:gd name="T52" fmla="*/ 977 w 946"/>
                    <a:gd name="T53" fmla="*/ 175 h 912"/>
                    <a:gd name="T54" fmla="*/ 1270 w 946"/>
                    <a:gd name="T55" fmla="*/ 315 h 912"/>
                    <a:gd name="T56" fmla="*/ 1582 w 946"/>
                    <a:gd name="T57" fmla="*/ 425 h 912"/>
                    <a:gd name="T58" fmla="*/ 1728 w 946"/>
                    <a:gd name="T59" fmla="*/ 496 h 912"/>
                    <a:gd name="T60" fmla="*/ 1691 w 946"/>
                    <a:gd name="T61" fmla="*/ 569 h 912"/>
                    <a:gd name="T62" fmla="*/ 1670 w 946"/>
                    <a:gd name="T63" fmla="*/ 827 h 912"/>
                    <a:gd name="T64" fmla="*/ 1688 w 946"/>
                    <a:gd name="T65" fmla="*/ 1070 h 912"/>
                    <a:gd name="T66" fmla="*/ 1666 w 946"/>
                    <a:gd name="T67" fmla="*/ 1121 h 912"/>
                    <a:gd name="T68" fmla="*/ 1443 w 946"/>
                    <a:gd name="T69" fmla="*/ 1180 h 912"/>
                    <a:gd name="T70" fmla="*/ 1233 w 946"/>
                    <a:gd name="T71" fmla="*/ 1231 h 912"/>
                    <a:gd name="T72" fmla="*/ 1010 w 946"/>
                    <a:gd name="T73" fmla="*/ 1345 h 912"/>
                    <a:gd name="T74" fmla="*/ 944 w 946"/>
                    <a:gd name="T75" fmla="*/ 1330 h 912"/>
                    <a:gd name="T76" fmla="*/ 791 w 946"/>
                    <a:gd name="T77" fmla="*/ 1207 h 912"/>
                    <a:gd name="T78" fmla="*/ 575 w 946"/>
                    <a:gd name="T79" fmla="*/ 1094 h 912"/>
                    <a:gd name="T80" fmla="*/ 380 w 946"/>
                    <a:gd name="T81" fmla="*/ 975 h 912"/>
                    <a:gd name="T82" fmla="*/ 219 w 946"/>
                    <a:gd name="T83" fmla="*/ 880 h 912"/>
                    <a:gd name="T84" fmla="*/ 22 w 946"/>
                    <a:gd name="T85" fmla="*/ 765 h 912"/>
                    <a:gd name="T86" fmla="*/ 11 w 946"/>
                    <a:gd name="T87" fmla="*/ 687 h 912"/>
                    <a:gd name="T88" fmla="*/ 15 w 946"/>
                    <a:gd name="T89" fmla="*/ 386 h 9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12"/>
                    <a:gd name="T137" fmla="*/ 946 w 946"/>
                    <a:gd name="T138" fmla="*/ 912 h 91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12">
                      <a:moveTo>
                        <a:pt x="20" y="196"/>
                      </a:moveTo>
                      <a:lnTo>
                        <a:pt x="28" y="202"/>
                      </a:lnTo>
                      <a:lnTo>
                        <a:pt x="24" y="354"/>
                      </a:lnTo>
                      <a:lnTo>
                        <a:pt x="22" y="360"/>
                      </a:lnTo>
                      <a:lnTo>
                        <a:pt x="28" y="501"/>
                      </a:lnTo>
                      <a:lnTo>
                        <a:pt x="44" y="517"/>
                      </a:lnTo>
                      <a:lnTo>
                        <a:pt x="100" y="563"/>
                      </a:lnTo>
                      <a:lnTo>
                        <a:pt x="166" y="603"/>
                      </a:lnTo>
                      <a:lnTo>
                        <a:pt x="208" y="637"/>
                      </a:lnTo>
                      <a:lnTo>
                        <a:pt x="271" y="685"/>
                      </a:lnTo>
                      <a:lnTo>
                        <a:pt x="331" y="727"/>
                      </a:lnTo>
                      <a:lnTo>
                        <a:pt x="419" y="785"/>
                      </a:lnTo>
                      <a:lnTo>
                        <a:pt x="493" y="838"/>
                      </a:lnTo>
                      <a:lnTo>
                        <a:pt x="525" y="870"/>
                      </a:lnTo>
                      <a:lnTo>
                        <a:pt x="541" y="884"/>
                      </a:lnTo>
                      <a:lnTo>
                        <a:pt x="559" y="882"/>
                      </a:lnTo>
                      <a:lnTo>
                        <a:pt x="601" y="856"/>
                      </a:lnTo>
                      <a:lnTo>
                        <a:pt x="667" y="821"/>
                      </a:lnTo>
                      <a:lnTo>
                        <a:pt x="710" y="795"/>
                      </a:lnTo>
                      <a:lnTo>
                        <a:pt x="748" y="783"/>
                      </a:lnTo>
                      <a:lnTo>
                        <a:pt x="802" y="773"/>
                      </a:lnTo>
                      <a:lnTo>
                        <a:pt x="832" y="763"/>
                      </a:lnTo>
                      <a:lnTo>
                        <a:pt x="878" y="747"/>
                      </a:lnTo>
                      <a:lnTo>
                        <a:pt x="902" y="733"/>
                      </a:lnTo>
                      <a:lnTo>
                        <a:pt x="910" y="685"/>
                      </a:lnTo>
                      <a:lnTo>
                        <a:pt x="906" y="639"/>
                      </a:lnTo>
                      <a:lnTo>
                        <a:pt x="900" y="569"/>
                      </a:lnTo>
                      <a:lnTo>
                        <a:pt x="900" y="501"/>
                      </a:lnTo>
                      <a:lnTo>
                        <a:pt x="902" y="443"/>
                      </a:lnTo>
                      <a:lnTo>
                        <a:pt x="902" y="391"/>
                      </a:lnTo>
                      <a:lnTo>
                        <a:pt x="914" y="356"/>
                      </a:lnTo>
                      <a:lnTo>
                        <a:pt x="914" y="334"/>
                      </a:lnTo>
                      <a:lnTo>
                        <a:pt x="902" y="320"/>
                      </a:lnTo>
                      <a:lnTo>
                        <a:pt x="687" y="226"/>
                      </a:lnTo>
                      <a:lnTo>
                        <a:pt x="611" y="186"/>
                      </a:lnTo>
                      <a:lnTo>
                        <a:pt x="513" y="124"/>
                      </a:lnTo>
                      <a:lnTo>
                        <a:pt x="431" y="70"/>
                      </a:lnTo>
                      <a:lnTo>
                        <a:pt x="367" y="28"/>
                      </a:lnTo>
                      <a:lnTo>
                        <a:pt x="355" y="24"/>
                      </a:lnTo>
                      <a:lnTo>
                        <a:pt x="333" y="32"/>
                      </a:lnTo>
                      <a:lnTo>
                        <a:pt x="287" y="50"/>
                      </a:lnTo>
                      <a:lnTo>
                        <a:pt x="239" y="68"/>
                      </a:lnTo>
                      <a:lnTo>
                        <a:pt x="194" y="80"/>
                      </a:lnTo>
                      <a:lnTo>
                        <a:pt x="146" y="106"/>
                      </a:lnTo>
                      <a:lnTo>
                        <a:pt x="138" y="98"/>
                      </a:lnTo>
                      <a:lnTo>
                        <a:pt x="140" y="86"/>
                      </a:lnTo>
                      <a:lnTo>
                        <a:pt x="198" y="64"/>
                      </a:lnTo>
                      <a:lnTo>
                        <a:pt x="257" y="46"/>
                      </a:lnTo>
                      <a:lnTo>
                        <a:pt x="305" y="26"/>
                      </a:lnTo>
                      <a:lnTo>
                        <a:pt x="351" y="0"/>
                      </a:lnTo>
                      <a:lnTo>
                        <a:pt x="367" y="2"/>
                      </a:lnTo>
                      <a:lnTo>
                        <a:pt x="395" y="20"/>
                      </a:lnTo>
                      <a:lnTo>
                        <a:pt x="461" y="72"/>
                      </a:lnTo>
                      <a:lnTo>
                        <a:pt x="535" y="118"/>
                      </a:lnTo>
                      <a:lnTo>
                        <a:pt x="621" y="176"/>
                      </a:lnTo>
                      <a:lnTo>
                        <a:pt x="695" y="212"/>
                      </a:lnTo>
                      <a:lnTo>
                        <a:pt x="774" y="244"/>
                      </a:lnTo>
                      <a:lnTo>
                        <a:pt x="866" y="286"/>
                      </a:lnTo>
                      <a:lnTo>
                        <a:pt x="940" y="322"/>
                      </a:lnTo>
                      <a:lnTo>
                        <a:pt x="946" y="334"/>
                      </a:lnTo>
                      <a:lnTo>
                        <a:pt x="944" y="340"/>
                      </a:lnTo>
                      <a:lnTo>
                        <a:pt x="926" y="383"/>
                      </a:lnTo>
                      <a:lnTo>
                        <a:pt x="918" y="457"/>
                      </a:lnTo>
                      <a:lnTo>
                        <a:pt x="914" y="557"/>
                      </a:lnTo>
                      <a:lnTo>
                        <a:pt x="926" y="653"/>
                      </a:lnTo>
                      <a:lnTo>
                        <a:pt x="924" y="721"/>
                      </a:lnTo>
                      <a:lnTo>
                        <a:pt x="920" y="749"/>
                      </a:lnTo>
                      <a:lnTo>
                        <a:pt x="912" y="755"/>
                      </a:lnTo>
                      <a:lnTo>
                        <a:pt x="858" y="775"/>
                      </a:lnTo>
                      <a:lnTo>
                        <a:pt x="790" y="795"/>
                      </a:lnTo>
                      <a:lnTo>
                        <a:pt x="722" y="809"/>
                      </a:lnTo>
                      <a:lnTo>
                        <a:pt x="675" y="829"/>
                      </a:lnTo>
                      <a:lnTo>
                        <a:pt x="603" y="876"/>
                      </a:lnTo>
                      <a:lnTo>
                        <a:pt x="553" y="906"/>
                      </a:lnTo>
                      <a:lnTo>
                        <a:pt x="535" y="912"/>
                      </a:lnTo>
                      <a:lnTo>
                        <a:pt x="517" y="896"/>
                      </a:lnTo>
                      <a:lnTo>
                        <a:pt x="483" y="856"/>
                      </a:lnTo>
                      <a:lnTo>
                        <a:pt x="433" y="813"/>
                      </a:lnTo>
                      <a:lnTo>
                        <a:pt x="371" y="771"/>
                      </a:lnTo>
                      <a:lnTo>
                        <a:pt x="315" y="737"/>
                      </a:lnTo>
                      <a:lnTo>
                        <a:pt x="261" y="695"/>
                      </a:lnTo>
                      <a:lnTo>
                        <a:pt x="208" y="657"/>
                      </a:lnTo>
                      <a:lnTo>
                        <a:pt x="166" y="621"/>
                      </a:lnTo>
                      <a:lnTo>
                        <a:pt x="120" y="593"/>
                      </a:lnTo>
                      <a:lnTo>
                        <a:pt x="56" y="551"/>
                      </a:lnTo>
                      <a:lnTo>
                        <a:pt x="12" y="515"/>
                      </a:lnTo>
                      <a:lnTo>
                        <a:pt x="0" y="501"/>
                      </a:lnTo>
                      <a:lnTo>
                        <a:pt x="6" y="463"/>
                      </a:lnTo>
                      <a:lnTo>
                        <a:pt x="10" y="348"/>
                      </a:lnTo>
                      <a:lnTo>
                        <a:pt x="8" y="260"/>
                      </a:lnTo>
                      <a:lnTo>
                        <a:pt x="20" y="196"/>
                      </a:lnTo>
                      <a:close/>
                    </a:path>
                  </a:pathLst>
                </a:custGeom>
                <a:solidFill>
                  <a:srgbClr val="000000"/>
                </a:solidFill>
                <a:ln w="9525">
                  <a:noFill/>
                  <a:round/>
                  <a:headEnd/>
                  <a:tailEnd/>
                </a:ln>
              </p:spPr>
              <p:txBody>
                <a:bodyPr/>
                <a:lstStyle/>
                <a:p>
                  <a:endParaRPr lang="en-US"/>
                </a:p>
              </p:txBody>
            </p:sp>
            <p:sp>
              <p:nvSpPr>
                <p:cNvPr id="1148" name="Freeform 206"/>
                <p:cNvSpPr>
                  <a:spLocks noChangeAspect="1"/>
                </p:cNvSpPr>
                <p:nvPr/>
              </p:nvSpPr>
              <p:spPr bwMode="auto">
                <a:xfrm>
                  <a:off x="3475" y="464"/>
                  <a:ext cx="262" cy="218"/>
                </a:xfrm>
                <a:custGeom>
                  <a:avLst/>
                  <a:gdLst>
                    <a:gd name="T0" fmla="*/ 238 w 390"/>
                    <a:gd name="T1" fmla="*/ 0 h 399"/>
                    <a:gd name="T2" fmla="*/ 211 w 390"/>
                    <a:gd name="T3" fmla="*/ 7 h 399"/>
                    <a:gd name="T4" fmla="*/ 197 w 390"/>
                    <a:gd name="T5" fmla="*/ 12 h 399"/>
                    <a:gd name="T6" fmla="*/ 187 w 390"/>
                    <a:gd name="T7" fmla="*/ 15 h 399"/>
                    <a:gd name="T8" fmla="*/ 157 w 390"/>
                    <a:gd name="T9" fmla="*/ 28 h 399"/>
                    <a:gd name="T10" fmla="*/ 126 w 390"/>
                    <a:gd name="T11" fmla="*/ 43 h 399"/>
                    <a:gd name="T12" fmla="*/ 104 w 390"/>
                    <a:gd name="T13" fmla="*/ 48 h 399"/>
                    <a:gd name="T14" fmla="*/ 78 w 390"/>
                    <a:gd name="T15" fmla="*/ 58 h 399"/>
                    <a:gd name="T16" fmla="*/ 57 w 390"/>
                    <a:gd name="T17" fmla="*/ 63 h 399"/>
                    <a:gd name="T18" fmla="*/ 42 w 390"/>
                    <a:gd name="T19" fmla="*/ 66 h 399"/>
                    <a:gd name="T20" fmla="*/ 24 w 390"/>
                    <a:gd name="T21" fmla="*/ 71 h 399"/>
                    <a:gd name="T22" fmla="*/ 13 w 390"/>
                    <a:gd name="T23" fmla="*/ 74 h 399"/>
                    <a:gd name="T24" fmla="*/ 5 w 390"/>
                    <a:gd name="T25" fmla="*/ 94 h 399"/>
                    <a:gd name="T26" fmla="*/ 3 w 390"/>
                    <a:gd name="T27" fmla="*/ 134 h 399"/>
                    <a:gd name="T28" fmla="*/ 7 w 390"/>
                    <a:gd name="T29" fmla="*/ 187 h 399"/>
                    <a:gd name="T30" fmla="*/ 29 w 390"/>
                    <a:gd name="T31" fmla="*/ 214 h 399"/>
                    <a:gd name="T32" fmla="*/ 33 w 390"/>
                    <a:gd name="T33" fmla="*/ 179 h 399"/>
                    <a:gd name="T34" fmla="*/ 37 w 390"/>
                    <a:gd name="T35" fmla="*/ 134 h 399"/>
                    <a:gd name="T36" fmla="*/ 41 w 390"/>
                    <a:gd name="T37" fmla="*/ 93 h 399"/>
                    <a:gd name="T38" fmla="*/ 53 w 390"/>
                    <a:gd name="T39" fmla="*/ 92 h 399"/>
                    <a:gd name="T40" fmla="*/ 105 w 390"/>
                    <a:gd name="T41" fmla="*/ 70 h 399"/>
                    <a:gd name="T42" fmla="*/ 132 w 390"/>
                    <a:gd name="T43" fmla="*/ 61 h 399"/>
                    <a:gd name="T44" fmla="*/ 150 w 390"/>
                    <a:gd name="T45" fmla="*/ 56 h 399"/>
                    <a:gd name="T46" fmla="*/ 171 w 390"/>
                    <a:gd name="T47" fmla="*/ 51 h 399"/>
                    <a:gd name="T48" fmla="*/ 205 w 390"/>
                    <a:gd name="T49" fmla="*/ 43 h 399"/>
                    <a:gd name="T50" fmla="*/ 222 w 390"/>
                    <a:gd name="T51" fmla="*/ 38 h 399"/>
                    <a:gd name="T52" fmla="*/ 243 w 390"/>
                    <a:gd name="T53" fmla="*/ 30 h 399"/>
                    <a:gd name="T54" fmla="*/ 259 w 390"/>
                    <a:gd name="T55" fmla="*/ 22 h 399"/>
                    <a:gd name="T56" fmla="*/ 255 w 390"/>
                    <a:gd name="T57" fmla="*/ 14 h 399"/>
                    <a:gd name="T58" fmla="*/ 249 w 390"/>
                    <a:gd name="T59" fmla="*/ 10 h 399"/>
                    <a:gd name="T60" fmla="*/ 238 w 390"/>
                    <a:gd name="T61" fmla="*/ 0 h 3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0"/>
                    <a:gd name="T94" fmla="*/ 0 h 399"/>
                    <a:gd name="T95" fmla="*/ 390 w 390"/>
                    <a:gd name="T96" fmla="*/ 399 h 3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0" h="399">
                      <a:moveTo>
                        <a:pt x="355" y="0"/>
                      </a:moveTo>
                      <a:cubicBezTo>
                        <a:pt x="342" y="5"/>
                        <a:pt x="328" y="11"/>
                        <a:pt x="314" y="13"/>
                      </a:cubicBezTo>
                      <a:cubicBezTo>
                        <a:pt x="307" y="17"/>
                        <a:pt x="301" y="20"/>
                        <a:pt x="293" y="22"/>
                      </a:cubicBezTo>
                      <a:cubicBezTo>
                        <a:pt x="281" y="28"/>
                        <a:pt x="287" y="26"/>
                        <a:pt x="278" y="28"/>
                      </a:cubicBezTo>
                      <a:cubicBezTo>
                        <a:pt x="264" y="35"/>
                        <a:pt x="248" y="49"/>
                        <a:pt x="233" y="52"/>
                      </a:cubicBezTo>
                      <a:cubicBezTo>
                        <a:pt x="227" y="56"/>
                        <a:pt x="192" y="78"/>
                        <a:pt x="188" y="79"/>
                      </a:cubicBezTo>
                      <a:cubicBezTo>
                        <a:pt x="179" y="84"/>
                        <a:pt x="166" y="87"/>
                        <a:pt x="155" y="88"/>
                      </a:cubicBezTo>
                      <a:cubicBezTo>
                        <a:pt x="142" y="93"/>
                        <a:pt x="129" y="103"/>
                        <a:pt x="116" y="106"/>
                      </a:cubicBezTo>
                      <a:cubicBezTo>
                        <a:pt x="106" y="111"/>
                        <a:pt x="96" y="113"/>
                        <a:pt x="85" y="115"/>
                      </a:cubicBezTo>
                      <a:cubicBezTo>
                        <a:pt x="78" y="118"/>
                        <a:pt x="70" y="120"/>
                        <a:pt x="62" y="121"/>
                      </a:cubicBezTo>
                      <a:cubicBezTo>
                        <a:pt x="53" y="125"/>
                        <a:pt x="45" y="128"/>
                        <a:pt x="35" y="130"/>
                      </a:cubicBezTo>
                      <a:cubicBezTo>
                        <a:pt x="30" y="134"/>
                        <a:pt x="26" y="135"/>
                        <a:pt x="19" y="136"/>
                      </a:cubicBezTo>
                      <a:cubicBezTo>
                        <a:pt x="6" y="144"/>
                        <a:pt x="11" y="159"/>
                        <a:pt x="8" y="172"/>
                      </a:cubicBezTo>
                      <a:cubicBezTo>
                        <a:pt x="6" y="198"/>
                        <a:pt x="5" y="216"/>
                        <a:pt x="4" y="246"/>
                      </a:cubicBezTo>
                      <a:cubicBezTo>
                        <a:pt x="5" y="280"/>
                        <a:pt x="4" y="311"/>
                        <a:pt x="10" y="343"/>
                      </a:cubicBezTo>
                      <a:cubicBezTo>
                        <a:pt x="11" y="399"/>
                        <a:pt x="0" y="399"/>
                        <a:pt x="43" y="391"/>
                      </a:cubicBezTo>
                      <a:cubicBezTo>
                        <a:pt x="53" y="372"/>
                        <a:pt x="46" y="348"/>
                        <a:pt x="49" y="327"/>
                      </a:cubicBezTo>
                      <a:cubicBezTo>
                        <a:pt x="51" y="300"/>
                        <a:pt x="50" y="273"/>
                        <a:pt x="55" y="246"/>
                      </a:cubicBezTo>
                      <a:cubicBezTo>
                        <a:pt x="56" y="231"/>
                        <a:pt x="57" y="177"/>
                        <a:pt x="61" y="171"/>
                      </a:cubicBezTo>
                      <a:cubicBezTo>
                        <a:pt x="64" y="166"/>
                        <a:pt x="79" y="168"/>
                        <a:pt x="79" y="168"/>
                      </a:cubicBezTo>
                      <a:cubicBezTo>
                        <a:pt x="103" y="156"/>
                        <a:pt x="130" y="134"/>
                        <a:pt x="157" y="129"/>
                      </a:cubicBezTo>
                      <a:cubicBezTo>
                        <a:pt x="167" y="121"/>
                        <a:pt x="183" y="113"/>
                        <a:pt x="196" y="111"/>
                      </a:cubicBezTo>
                      <a:cubicBezTo>
                        <a:pt x="203" y="105"/>
                        <a:pt x="214" y="104"/>
                        <a:pt x="223" y="102"/>
                      </a:cubicBezTo>
                      <a:cubicBezTo>
                        <a:pt x="232" y="97"/>
                        <a:pt x="244" y="94"/>
                        <a:pt x="254" y="93"/>
                      </a:cubicBezTo>
                      <a:cubicBezTo>
                        <a:pt x="268" y="86"/>
                        <a:pt x="290" y="81"/>
                        <a:pt x="305" y="78"/>
                      </a:cubicBezTo>
                      <a:cubicBezTo>
                        <a:pt x="313" y="75"/>
                        <a:pt x="323" y="70"/>
                        <a:pt x="331" y="69"/>
                      </a:cubicBezTo>
                      <a:cubicBezTo>
                        <a:pt x="340" y="63"/>
                        <a:pt x="350" y="56"/>
                        <a:pt x="361" y="54"/>
                      </a:cubicBezTo>
                      <a:cubicBezTo>
                        <a:pt x="368" y="49"/>
                        <a:pt x="377" y="44"/>
                        <a:pt x="385" y="40"/>
                      </a:cubicBezTo>
                      <a:cubicBezTo>
                        <a:pt x="390" y="33"/>
                        <a:pt x="385" y="29"/>
                        <a:pt x="379" y="25"/>
                      </a:cubicBezTo>
                      <a:cubicBezTo>
                        <a:pt x="376" y="23"/>
                        <a:pt x="370" y="18"/>
                        <a:pt x="370" y="18"/>
                      </a:cubicBezTo>
                      <a:cubicBezTo>
                        <a:pt x="367" y="10"/>
                        <a:pt x="363" y="3"/>
                        <a:pt x="355" y="0"/>
                      </a:cubicBezTo>
                      <a:close/>
                    </a:path>
                  </a:pathLst>
                </a:custGeom>
                <a:solidFill>
                  <a:schemeClr val="tx1"/>
                </a:solidFill>
                <a:ln w="38100">
                  <a:noFill/>
                  <a:round/>
                  <a:headEnd/>
                  <a:tailEnd/>
                </a:ln>
              </p:spPr>
              <p:txBody>
                <a:bodyPr wrap="none" anchor="ctr"/>
                <a:lstStyle/>
                <a:p>
                  <a:endParaRPr lang="en-US"/>
                </a:p>
              </p:txBody>
            </p:sp>
          </p:grpSp>
          <p:sp>
            <p:nvSpPr>
              <p:cNvPr id="67791" name="Text Box 207"/>
              <p:cNvSpPr txBox="1">
                <a:spLocks noChangeAspect="1" noChangeArrowheads="1"/>
              </p:cNvSpPr>
              <p:nvPr/>
            </p:nvSpPr>
            <p:spPr bwMode="auto">
              <a:xfrm rot="1682032">
                <a:off x="4535" y="1231"/>
                <a:ext cx="1" cy="227"/>
              </a:xfrm>
              <a:prstGeom prst="rect">
                <a:avLst/>
              </a:prstGeom>
              <a:noFill/>
              <a:ln w="9525" algn="ctr">
                <a:noFill/>
                <a:miter lim="800000"/>
                <a:headEnd/>
                <a:tailEnd/>
              </a:ln>
              <a:effectLst>
                <a:outerShdw dist="35921" dir="2700000" algn="ctr" rotWithShape="0">
                  <a:schemeClr val="tx1"/>
                </a:outerShdw>
              </a:effectLst>
            </p:spPr>
            <p:txBody>
              <a:bodyPr wrap="none" lIns="0" tIns="0" rIns="0" bIns="0" anchor="ctr">
                <a:spAutoFit/>
              </a:bodyPr>
              <a:lstStyle/>
              <a:p>
                <a:pPr>
                  <a:spcBef>
                    <a:spcPct val="50000"/>
                  </a:spcBef>
                </a:pPr>
                <a:endParaRPr lang="zh-CN" altLang="zh-CN" sz="1800" b="1">
                  <a:solidFill>
                    <a:schemeClr val="bg1"/>
                  </a:solidFill>
                  <a:ea typeface="宋体" charset="-122"/>
                </a:endParaRPr>
              </a:p>
            </p:txBody>
          </p:sp>
        </p:grpSp>
        <p:grpSp>
          <p:nvGrpSpPr>
            <p:cNvPr id="1035" name="Group 223"/>
            <p:cNvGrpSpPr>
              <a:grpSpLocks noChangeAspect="1"/>
            </p:cNvGrpSpPr>
            <p:nvPr/>
          </p:nvGrpSpPr>
          <p:grpSpPr bwMode="auto">
            <a:xfrm>
              <a:off x="6745288" y="2308225"/>
              <a:ext cx="1344612" cy="1087438"/>
              <a:chOff x="4337" y="513"/>
              <a:chExt cx="1006" cy="814"/>
            </a:xfrm>
          </p:grpSpPr>
          <p:grpSp>
            <p:nvGrpSpPr>
              <p:cNvPr id="1082" name="Group 224"/>
              <p:cNvGrpSpPr>
                <a:grpSpLocks noChangeAspect="1"/>
              </p:cNvGrpSpPr>
              <p:nvPr/>
            </p:nvGrpSpPr>
            <p:grpSpPr bwMode="auto">
              <a:xfrm>
                <a:off x="4337" y="513"/>
                <a:ext cx="1006" cy="814"/>
                <a:chOff x="4337" y="513"/>
                <a:chExt cx="1006" cy="814"/>
              </a:xfrm>
            </p:grpSpPr>
            <p:grpSp>
              <p:nvGrpSpPr>
                <p:cNvPr id="1107" name="Group 225"/>
                <p:cNvGrpSpPr>
                  <a:grpSpLocks noChangeAspect="1"/>
                </p:cNvGrpSpPr>
                <p:nvPr/>
              </p:nvGrpSpPr>
              <p:grpSpPr bwMode="auto">
                <a:xfrm>
                  <a:off x="4337" y="1029"/>
                  <a:ext cx="363" cy="297"/>
                  <a:chOff x="3655" y="1024"/>
                  <a:chExt cx="377" cy="341"/>
                </a:xfrm>
              </p:grpSpPr>
              <p:sp>
                <p:nvSpPr>
                  <p:cNvPr id="1128" name="Rectangle 226"/>
                  <p:cNvSpPr>
                    <a:spLocks noChangeAspect="1" noChangeArrowheads="1"/>
                  </p:cNvSpPr>
                  <p:nvPr/>
                </p:nvSpPr>
                <p:spPr bwMode="auto">
                  <a:xfrm>
                    <a:off x="3655" y="1072"/>
                    <a:ext cx="293" cy="293"/>
                  </a:xfrm>
                  <a:prstGeom prst="rect">
                    <a:avLst/>
                  </a:prstGeom>
                  <a:gradFill rotWithShape="1">
                    <a:gsLst>
                      <a:gs pos="0">
                        <a:srgbClr val="B9B900"/>
                      </a:gs>
                      <a:gs pos="100000">
                        <a:srgbClr val="FFFF00"/>
                      </a:gs>
                    </a:gsLst>
                    <a:lin ang="0" scaled="1"/>
                  </a:gradFill>
                  <a:ln w="4826">
                    <a:solidFill>
                      <a:srgbClr val="000000"/>
                    </a:solidFill>
                    <a:miter lim="800000"/>
                    <a:headEnd/>
                    <a:tailEnd/>
                  </a:ln>
                </p:spPr>
                <p:txBody>
                  <a:bodyPr/>
                  <a:lstStyle/>
                  <a:p>
                    <a:endParaRPr lang="zh-CN" altLang="zh-CN">
                      <a:ea typeface="宋体" charset="-122"/>
                    </a:endParaRPr>
                  </a:p>
                </p:txBody>
              </p:sp>
              <p:sp>
                <p:nvSpPr>
                  <p:cNvPr id="1129" name="Freeform 227"/>
                  <p:cNvSpPr>
                    <a:spLocks noChangeAspect="1"/>
                  </p:cNvSpPr>
                  <p:nvPr/>
                </p:nvSpPr>
                <p:spPr bwMode="auto">
                  <a:xfrm>
                    <a:off x="3948" y="1026"/>
                    <a:ext cx="83" cy="338"/>
                  </a:xfrm>
                  <a:custGeom>
                    <a:avLst/>
                    <a:gdLst>
                      <a:gd name="T0" fmla="*/ 0 w 83"/>
                      <a:gd name="T1" fmla="*/ 46 h 338"/>
                      <a:gd name="T2" fmla="*/ 0 w 83"/>
                      <a:gd name="T3" fmla="*/ 338 h 338"/>
                      <a:gd name="T4" fmla="*/ 83 w 83"/>
                      <a:gd name="T5" fmla="*/ 281 h 338"/>
                      <a:gd name="T6" fmla="*/ 83 w 83"/>
                      <a:gd name="T7" fmla="*/ 0 h 338"/>
                      <a:gd name="T8" fmla="*/ 0 w 83"/>
                      <a:gd name="T9" fmla="*/ 46 h 338"/>
                      <a:gd name="T10" fmla="*/ 0 60000 65536"/>
                      <a:gd name="T11" fmla="*/ 0 60000 65536"/>
                      <a:gd name="T12" fmla="*/ 0 60000 65536"/>
                      <a:gd name="T13" fmla="*/ 0 60000 65536"/>
                      <a:gd name="T14" fmla="*/ 0 60000 65536"/>
                      <a:gd name="T15" fmla="*/ 0 w 83"/>
                      <a:gd name="T16" fmla="*/ 0 h 338"/>
                      <a:gd name="T17" fmla="*/ 83 w 83"/>
                      <a:gd name="T18" fmla="*/ 338 h 338"/>
                    </a:gdLst>
                    <a:ahLst/>
                    <a:cxnLst>
                      <a:cxn ang="T10">
                        <a:pos x="T0" y="T1"/>
                      </a:cxn>
                      <a:cxn ang="T11">
                        <a:pos x="T2" y="T3"/>
                      </a:cxn>
                      <a:cxn ang="T12">
                        <a:pos x="T4" y="T5"/>
                      </a:cxn>
                      <a:cxn ang="T13">
                        <a:pos x="T6" y="T7"/>
                      </a:cxn>
                      <a:cxn ang="T14">
                        <a:pos x="T8" y="T9"/>
                      </a:cxn>
                    </a:cxnLst>
                    <a:rect l="T15" t="T16" r="T17" b="T18"/>
                    <a:pathLst>
                      <a:path w="83" h="338">
                        <a:moveTo>
                          <a:pt x="0" y="46"/>
                        </a:moveTo>
                        <a:lnTo>
                          <a:pt x="0" y="338"/>
                        </a:lnTo>
                        <a:lnTo>
                          <a:pt x="83" y="281"/>
                        </a:lnTo>
                        <a:lnTo>
                          <a:pt x="83" y="0"/>
                        </a:lnTo>
                        <a:lnTo>
                          <a:pt x="0" y="46"/>
                        </a:lnTo>
                        <a:close/>
                      </a:path>
                    </a:pathLst>
                  </a:custGeom>
                  <a:gradFill rotWithShape="1">
                    <a:gsLst>
                      <a:gs pos="0">
                        <a:srgbClr val="B9B900"/>
                      </a:gs>
                      <a:gs pos="100000">
                        <a:srgbClr val="FFFF00"/>
                      </a:gs>
                    </a:gsLst>
                    <a:lin ang="0" scaled="1"/>
                  </a:gradFill>
                  <a:ln w="4826">
                    <a:solidFill>
                      <a:srgbClr val="000000"/>
                    </a:solidFill>
                    <a:round/>
                    <a:headEnd/>
                    <a:tailEnd/>
                  </a:ln>
                </p:spPr>
                <p:txBody>
                  <a:bodyPr/>
                  <a:lstStyle/>
                  <a:p>
                    <a:endParaRPr lang="en-US"/>
                  </a:p>
                </p:txBody>
              </p:sp>
              <p:sp>
                <p:nvSpPr>
                  <p:cNvPr id="1130" name="Freeform 228"/>
                  <p:cNvSpPr>
                    <a:spLocks noChangeAspect="1"/>
                  </p:cNvSpPr>
                  <p:nvPr/>
                </p:nvSpPr>
                <p:spPr bwMode="auto">
                  <a:xfrm>
                    <a:off x="3655" y="1024"/>
                    <a:ext cx="377" cy="47"/>
                  </a:xfrm>
                  <a:custGeom>
                    <a:avLst/>
                    <a:gdLst>
                      <a:gd name="T0" fmla="*/ 0 w 377"/>
                      <a:gd name="T1" fmla="*/ 47 h 47"/>
                      <a:gd name="T2" fmla="*/ 293 w 377"/>
                      <a:gd name="T3" fmla="*/ 47 h 47"/>
                      <a:gd name="T4" fmla="*/ 377 w 377"/>
                      <a:gd name="T5" fmla="*/ 0 h 47"/>
                      <a:gd name="T6" fmla="*/ 95 w 377"/>
                      <a:gd name="T7" fmla="*/ 0 h 47"/>
                      <a:gd name="T8" fmla="*/ 0 w 377"/>
                      <a:gd name="T9" fmla="*/ 47 h 47"/>
                      <a:gd name="T10" fmla="*/ 0 60000 65536"/>
                      <a:gd name="T11" fmla="*/ 0 60000 65536"/>
                      <a:gd name="T12" fmla="*/ 0 60000 65536"/>
                      <a:gd name="T13" fmla="*/ 0 60000 65536"/>
                      <a:gd name="T14" fmla="*/ 0 60000 65536"/>
                      <a:gd name="T15" fmla="*/ 0 w 377"/>
                      <a:gd name="T16" fmla="*/ 0 h 47"/>
                      <a:gd name="T17" fmla="*/ 377 w 377"/>
                      <a:gd name="T18" fmla="*/ 47 h 47"/>
                    </a:gdLst>
                    <a:ahLst/>
                    <a:cxnLst>
                      <a:cxn ang="T10">
                        <a:pos x="T0" y="T1"/>
                      </a:cxn>
                      <a:cxn ang="T11">
                        <a:pos x="T2" y="T3"/>
                      </a:cxn>
                      <a:cxn ang="T12">
                        <a:pos x="T4" y="T5"/>
                      </a:cxn>
                      <a:cxn ang="T13">
                        <a:pos x="T6" y="T7"/>
                      </a:cxn>
                      <a:cxn ang="T14">
                        <a:pos x="T8" y="T9"/>
                      </a:cxn>
                    </a:cxnLst>
                    <a:rect l="T15" t="T16" r="T17" b="T18"/>
                    <a:pathLst>
                      <a:path w="377" h="47">
                        <a:moveTo>
                          <a:pt x="0" y="47"/>
                        </a:moveTo>
                        <a:lnTo>
                          <a:pt x="293" y="47"/>
                        </a:lnTo>
                        <a:lnTo>
                          <a:pt x="377" y="0"/>
                        </a:lnTo>
                        <a:lnTo>
                          <a:pt x="95" y="0"/>
                        </a:lnTo>
                        <a:lnTo>
                          <a:pt x="0" y="47"/>
                        </a:lnTo>
                        <a:close/>
                      </a:path>
                    </a:pathLst>
                  </a:custGeom>
                  <a:gradFill rotWithShape="1">
                    <a:gsLst>
                      <a:gs pos="0">
                        <a:srgbClr val="B9B900"/>
                      </a:gs>
                      <a:gs pos="100000">
                        <a:srgbClr val="FFFF00"/>
                      </a:gs>
                    </a:gsLst>
                    <a:lin ang="0" scaled="1"/>
                  </a:gradFill>
                  <a:ln w="4826">
                    <a:solidFill>
                      <a:srgbClr val="000000"/>
                    </a:solidFill>
                    <a:round/>
                    <a:headEnd/>
                    <a:tailEnd/>
                  </a:ln>
                </p:spPr>
                <p:txBody>
                  <a:bodyPr/>
                  <a:lstStyle/>
                  <a:p>
                    <a:endParaRPr lang="en-US"/>
                  </a:p>
                </p:txBody>
              </p:sp>
            </p:grpSp>
            <p:grpSp>
              <p:nvGrpSpPr>
                <p:cNvPr id="1108" name="Group 229"/>
                <p:cNvGrpSpPr>
                  <a:grpSpLocks noChangeAspect="1"/>
                </p:cNvGrpSpPr>
                <p:nvPr/>
              </p:nvGrpSpPr>
              <p:grpSpPr bwMode="auto">
                <a:xfrm>
                  <a:off x="4657" y="1031"/>
                  <a:ext cx="364" cy="296"/>
                  <a:chOff x="3993" y="1010"/>
                  <a:chExt cx="378" cy="340"/>
                </a:xfrm>
              </p:grpSpPr>
              <p:sp>
                <p:nvSpPr>
                  <p:cNvPr id="67814" name="Rectangle 230"/>
                  <p:cNvSpPr>
                    <a:spLocks noChangeAspect="1" noChangeArrowheads="1"/>
                  </p:cNvSpPr>
                  <p:nvPr/>
                </p:nvSpPr>
                <p:spPr bwMode="auto">
                  <a:xfrm>
                    <a:off x="3991" y="1057"/>
                    <a:ext cx="296" cy="293"/>
                  </a:xfrm>
                  <a:prstGeom prst="rect">
                    <a:avLst/>
                  </a:prstGeom>
                  <a:gradFill rotWithShape="1">
                    <a:gsLst>
                      <a:gs pos="0">
                        <a:schemeClr val="tx2">
                          <a:gamma/>
                          <a:shade val="72549"/>
                          <a:invGamma/>
                        </a:schemeClr>
                      </a:gs>
                      <a:gs pos="100000">
                        <a:schemeClr val="tx2"/>
                      </a:gs>
                    </a:gsLst>
                    <a:lin ang="0" scaled="1"/>
                  </a:gradFill>
                  <a:ln w="4826">
                    <a:solidFill>
                      <a:srgbClr val="000000"/>
                    </a:solidFill>
                    <a:miter lim="800000"/>
                    <a:headEnd/>
                    <a:tailEnd/>
                  </a:ln>
                </p:spPr>
                <p:txBody>
                  <a:bodyPr/>
                  <a:lstStyle/>
                  <a:p>
                    <a:endParaRPr lang="zh-CN" altLang="zh-CN">
                      <a:ea typeface="宋体" charset="-122"/>
                    </a:endParaRPr>
                  </a:p>
                </p:txBody>
              </p:sp>
              <p:sp>
                <p:nvSpPr>
                  <p:cNvPr id="67815" name="Freeform 231"/>
                  <p:cNvSpPr>
                    <a:spLocks noChangeAspect="1"/>
                  </p:cNvSpPr>
                  <p:nvPr/>
                </p:nvSpPr>
                <p:spPr bwMode="auto">
                  <a:xfrm>
                    <a:off x="4286" y="1011"/>
                    <a:ext cx="83" cy="339"/>
                  </a:xfrm>
                  <a:custGeom>
                    <a:avLst/>
                    <a:gdLst/>
                    <a:ahLst/>
                    <a:cxnLst>
                      <a:cxn ang="0">
                        <a:pos x="0" y="46"/>
                      </a:cxn>
                      <a:cxn ang="0">
                        <a:pos x="0" y="339"/>
                      </a:cxn>
                      <a:cxn ang="0">
                        <a:pos x="83" y="281"/>
                      </a:cxn>
                      <a:cxn ang="0">
                        <a:pos x="83" y="0"/>
                      </a:cxn>
                      <a:cxn ang="0">
                        <a:pos x="0" y="46"/>
                      </a:cxn>
                    </a:cxnLst>
                    <a:rect l="0" t="0" r="r" b="b"/>
                    <a:pathLst>
                      <a:path w="83" h="339">
                        <a:moveTo>
                          <a:pt x="0" y="46"/>
                        </a:moveTo>
                        <a:lnTo>
                          <a:pt x="0" y="339"/>
                        </a:lnTo>
                        <a:lnTo>
                          <a:pt x="83" y="281"/>
                        </a:lnTo>
                        <a:lnTo>
                          <a:pt x="83" y="0"/>
                        </a:lnTo>
                        <a:lnTo>
                          <a:pt x="0" y="46"/>
                        </a:lnTo>
                        <a:close/>
                      </a:path>
                    </a:pathLst>
                  </a:custGeom>
                  <a:gradFill rotWithShape="1">
                    <a:gsLst>
                      <a:gs pos="0">
                        <a:schemeClr val="tx2">
                          <a:gamma/>
                          <a:shade val="72549"/>
                          <a:invGamma/>
                        </a:schemeClr>
                      </a:gs>
                      <a:gs pos="100000">
                        <a:schemeClr val="tx2"/>
                      </a:gs>
                    </a:gsLst>
                    <a:lin ang="0" scaled="1"/>
                  </a:gradFill>
                  <a:ln w="4826">
                    <a:solidFill>
                      <a:srgbClr val="000000"/>
                    </a:solidFill>
                    <a:prstDash val="solid"/>
                    <a:round/>
                    <a:headEnd/>
                    <a:tailEnd/>
                  </a:ln>
                </p:spPr>
                <p:txBody>
                  <a:bodyPr/>
                  <a:lstStyle/>
                  <a:p>
                    <a:pPr>
                      <a:defRPr/>
                    </a:pPr>
                    <a:endParaRPr lang="zh-CN" altLang="zh-CN"/>
                  </a:p>
                </p:txBody>
              </p:sp>
              <p:sp>
                <p:nvSpPr>
                  <p:cNvPr id="67816" name="Freeform 232"/>
                  <p:cNvSpPr>
                    <a:spLocks noChangeAspect="1"/>
                  </p:cNvSpPr>
                  <p:nvPr/>
                </p:nvSpPr>
                <p:spPr bwMode="auto">
                  <a:xfrm>
                    <a:off x="3991" y="1010"/>
                    <a:ext cx="380" cy="46"/>
                  </a:xfrm>
                  <a:custGeom>
                    <a:avLst/>
                    <a:gdLst/>
                    <a:ahLst/>
                    <a:cxnLst>
                      <a:cxn ang="0">
                        <a:pos x="0" y="47"/>
                      </a:cxn>
                      <a:cxn ang="0">
                        <a:pos x="294" y="47"/>
                      </a:cxn>
                      <a:cxn ang="0">
                        <a:pos x="378" y="0"/>
                      </a:cxn>
                      <a:cxn ang="0">
                        <a:pos x="95" y="0"/>
                      </a:cxn>
                      <a:cxn ang="0">
                        <a:pos x="0" y="47"/>
                      </a:cxn>
                    </a:cxnLst>
                    <a:rect l="0" t="0" r="r" b="b"/>
                    <a:pathLst>
                      <a:path w="378" h="47">
                        <a:moveTo>
                          <a:pt x="0" y="47"/>
                        </a:moveTo>
                        <a:lnTo>
                          <a:pt x="294" y="47"/>
                        </a:lnTo>
                        <a:lnTo>
                          <a:pt x="378" y="0"/>
                        </a:lnTo>
                        <a:lnTo>
                          <a:pt x="95" y="0"/>
                        </a:lnTo>
                        <a:lnTo>
                          <a:pt x="0" y="47"/>
                        </a:lnTo>
                        <a:close/>
                      </a:path>
                    </a:pathLst>
                  </a:custGeom>
                  <a:gradFill rotWithShape="1">
                    <a:gsLst>
                      <a:gs pos="0">
                        <a:schemeClr val="tx2">
                          <a:gamma/>
                          <a:shade val="72549"/>
                          <a:invGamma/>
                        </a:schemeClr>
                      </a:gs>
                      <a:gs pos="100000">
                        <a:schemeClr val="tx2"/>
                      </a:gs>
                    </a:gsLst>
                    <a:lin ang="0" scaled="1"/>
                  </a:gradFill>
                  <a:ln w="4826">
                    <a:solidFill>
                      <a:srgbClr val="000000"/>
                    </a:solidFill>
                    <a:prstDash val="solid"/>
                    <a:round/>
                    <a:headEnd/>
                    <a:tailEnd/>
                  </a:ln>
                </p:spPr>
                <p:txBody>
                  <a:bodyPr/>
                  <a:lstStyle/>
                  <a:p>
                    <a:pPr>
                      <a:defRPr/>
                    </a:pPr>
                    <a:endParaRPr lang="zh-CN" altLang="zh-CN"/>
                  </a:p>
                </p:txBody>
              </p:sp>
            </p:grpSp>
            <p:grpSp>
              <p:nvGrpSpPr>
                <p:cNvPr id="1109" name="Group 233"/>
                <p:cNvGrpSpPr>
                  <a:grpSpLocks noChangeAspect="1"/>
                </p:cNvGrpSpPr>
                <p:nvPr/>
              </p:nvGrpSpPr>
              <p:grpSpPr bwMode="auto">
                <a:xfrm>
                  <a:off x="4502" y="781"/>
                  <a:ext cx="365" cy="287"/>
                  <a:chOff x="3725" y="723"/>
                  <a:chExt cx="378" cy="330"/>
                </a:xfrm>
              </p:grpSpPr>
              <p:sp>
                <p:nvSpPr>
                  <p:cNvPr id="1122" name="Rectangle 234"/>
                  <p:cNvSpPr>
                    <a:spLocks noChangeAspect="1" noChangeArrowheads="1"/>
                  </p:cNvSpPr>
                  <p:nvPr/>
                </p:nvSpPr>
                <p:spPr bwMode="auto">
                  <a:xfrm>
                    <a:off x="3726" y="760"/>
                    <a:ext cx="293" cy="293"/>
                  </a:xfrm>
                  <a:prstGeom prst="rect">
                    <a:avLst/>
                  </a:prstGeom>
                  <a:gradFill rotWithShape="1">
                    <a:gsLst>
                      <a:gs pos="0">
                        <a:srgbClr val="B96F00"/>
                      </a:gs>
                      <a:gs pos="100000">
                        <a:srgbClr val="FF9900"/>
                      </a:gs>
                    </a:gsLst>
                    <a:lin ang="0" scaled="1"/>
                  </a:gradFill>
                  <a:ln w="4826">
                    <a:solidFill>
                      <a:srgbClr val="000000"/>
                    </a:solidFill>
                    <a:miter lim="800000"/>
                    <a:headEnd/>
                    <a:tailEnd/>
                  </a:ln>
                </p:spPr>
                <p:txBody>
                  <a:bodyPr/>
                  <a:lstStyle/>
                  <a:p>
                    <a:endParaRPr lang="zh-CN" altLang="zh-CN">
                      <a:ea typeface="宋体" charset="-122"/>
                    </a:endParaRPr>
                  </a:p>
                </p:txBody>
              </p:sp>
              <p:sp>
                <p:nvSpPr>
                  <p:cNvPr id="1123" name="Freeform 235"/>
                  <p:cNvSpPr>
                    <a:spLocks noChangeAspect="1"/>
                  </p:cNvSpPr>
                  <p:nvPr/>
                </p:nvSpPr>
                <p:spPr bwMode="auto">
                  <a:xfrm>
                    <a:off x="4019" y="723"/>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gradFill rotWithShape="1">
                    <a:gsLst>
                      <a:gs pos="0">
                        <a:srgbClr val="B96F00"/>
                      </a:gs>
                      <a:gs pos="100000">
                        <a:srgbClr val="FF9900"/>
                      </a:gs>
                    </a:gsLst>
                    <a:lin ang="0" scaled="1"/>
                  </a:gradFill>
                  <a:ln w="4826">
                    <a:solidFill>
                      <a:srgbClr val="000000"/>
                    </a:solidFill>
                    <a:round/>
                    <a:headEnd/>
                    <a:tailEnd/>
                  </a:ln>
                </p:spPr>
                <p:txBody>
                  <a:bodyPr/>
                  <a:lstStyle/>
                  <a:p>
                    <a:endParaRPr lang="en-US"/>
                  </a:p>
                </p:txBody>
              </p:sp>
              <p:sp>
                <p:nvSpPr>
                  <p:cNvPr id="1124" name="Freeform 236"/>
                  <p:cNvSpPr>
                    <a:spLocks noChangeAspect="1"/>
                  </p:cNvSpPr>
                  <p:nvPr/>
                </p:nvSpPr>
                <p:spPr bwMode="auto">
                  <a:xfrm>
                    <a:off x="3725" y="723"/>
                    <a:ext cx="378" cy="37"/>
                  </a:xfrm>
                  <a:custGeom>
                    <a:avLst/>
                    <a:gdLst>
                      <a:gd name="T0" fmla="*/ 0 w 378"/>
                      <a:gd name="T1" fmla="*/ 37 h 37"/>
                      <a:gd name="T2" fmla="*/ 294 w 378"/>
                      <a:gd name="T3" fmla="*/ 37 h 37"/>
                      <a:gd name="T4" fmla="*/ 378 w 378"/>
                      <a:gd name="T5" fmla="*/ 0 h 37"/>
                      <a:gd name="T6" fmla="*/ 95 w 378"/>
                      <a:gd name="T7" fmla="*/ 0 h 37"/>
                      <a:gd name="T8" fmla="*/ 0 w 378"/>
                      <a:gd name="T9" fmla="*/ 37 h 37"/>
                      <a:gd name="T10" fmla="*/ 0 60000 65536"/>
                      <a:gd name="T11" fmla="*/ 0 60000 65536"/>
                      <a:gd name="T12" fmla="*/ 0 60000 65536"/>
                      <a:gd name="T13" fmla="*/ 0 60000 65536"/>
                      <a:gd name="T14" fmla="*/ 0 60000 65536"/>
                      <a:gd name="T15" fmla="*/ 0 w 378"/>
                      <a:gd name="T16" fmla="*/ 0 h 37"/>
                      <a:gd name="T17" fmla="*/ 378 w 378"/>
                      <a:gd name="T18" fmla="*/ 37 h 37"/>
                    </a:gdLst>
                    <a:ahLst/>
                    <a:cxnLst>
                      <a:cxn ang="T10">
                        <a:pos x="T0" y="T1"/>
                      </a:cxn>
                      <a:cxn ang="T11">
                        <a:pos x="T2" y="T3"/>
                      </a:cxn>
                      <a:cxn ang="T12">
                        <a:pos x="T4" y="T5"/>
                      </a:cxn>
                      <a:cxn ang="T13">
                        <a:pos x="T6" y="T7"/>
                      </a:cxn>
                      <a:cxn ang="T14">
                        <a:pos x="T8" y="T9"/>
                      </a:cxn>
                    </a:cxnLst>
                    <a:rect l="T15" t="T16" r="T17" b="T18"/>
                    <a:pathLst>
                      <a:path w="378" h="37">
                        <a:moveTo>
                          <a:pt x="0" y="37"/>
                        </a:moveTo>
                        <a:lnTo>
                          <a:pt x="294" y="37"/>
                        </a:lnTo>
                        <a:lnTo>
                          <a:pt x="378" y="0"/>
                        </a:lnTo>
                        <a:lnTo>
                          <a:pt x="95" y="0"/>
                        </a:lnTo>
                        <a:lnTo>
                          <a:pt x="0" y="37"/>
                        </a:lnTo>
                        <a:close/>
                      </a:path>
                    </a:pathLst>
                  </a:custGeom>
                  <a:gradFill rotWithShape="1">
                    <a:gsLst>
                      <a:gs pos="0">
                        <a:srgbClr val="B96F00"/>
                      </a:gs>
                      <a:gs pos="100000">
                        <a:srgbClr val="FF9900"/>
                      </a:gs>
                    </a:gsLst>
                    <a:lin ang="0" scaled="1"/>
                  </a:gradFill>
                  <a:ln w="4826">
                    <a:solidFill>
                      <a:srgbClr val="000000"/>
                    </a:solidFill>
                    <a:round/>
                    <a:headEnd/>
                    <a:tailEnd/>
                  </a:ln>
                </p:spPr>
                <p:txBody>
                  <a:bodyPr/>
                  <a:lstStyle/>
                  <a:p>
                    <a:endParaRPr lang="en-US"/>
                  </a:p>
                </p:txBody>
              </p:sp>
            </p:grpSp>
            <p:grpSp>
              <p:nvGrpSpPr>
                <p:cNvPr id="1110" name="Group 237"/>
                <p:cNvGrpSpPr>
                  <a:grpSpLocks noChangeAspect="1"/>
                </p:cNvGrpSpPr>
                <p:nvPr/>
              </p:nvGrpSpPr>
              <p:grpSpPr bwMode="auto">
                <a:xfrm>
                  <a:off x="4980" y="1039"/>
                  <a:ext cx="363" cy="287"/>
                  <a:chOff x="4324" y="1010"/>
                  <a:chExt cx="377" cy="330"/>
                </a:xfrm>
              </p:grpSpPr>
              <p:sp>
                <p:nvSpPr>
                  <p:cNvPr id="1119" name="Rectangle 238"/>
                  <p:cNvSpPr>
                    <a:spLocks noChangeAspect="1" noChangeArrowheads="1"/>
                  </p:cNvSpPr>
                  <p:nvPr/>
                </p:nvSpPr>
                <p:spPr bwMode="auto">
                  <a:xfrm>
                    <a:off x="4324" y="1047"/>
                    <a:ext cx="293" cy="293"/>
                  </a:xfrm>
                  <a:prstGeom prst="rect">
                    <a:avLst/>
                  </a:prstGeom>
                  <a:gradFill rotWithShape="1">
                    <a:gsLst>
                      <a:gs pos="0">
                        <a:srgbClr val="99CC00"/>
                      </a:gs>
                      <a:gs pos="100000">
                        <a:srgbClr val="6F9400"/>
                      </a:gs>
                    </a:gsLst>
                    <a:lin ang="5400000" scaled="1"/>
                  </a:gradFill>
                  <a:ln w="4826">
                    <a:solidFill>
                      <a:srgbClr val="000000"/>
                    </a:solidFill>
                    <a:miter lim="800000"/>
                    <a:headEnd/>
                    <a:tailEnd/>
                  </a:ln>
                </p:spPr>
                <p:txBody>
                  <a:bodyPr/>
                  <a:lstStyle/>
                  <a:p>
                    <a:endParaRPr lang="zh-CN" altLang="zh-CN">
                      <a:ea typeface="宋体" charset="-122"/>
                    </a:endParaRPr>
                  </a:p>
                </p:txBody>
              </p:sp>
              <p:sp>
                <p:nvSpPr>
                  <p:cNvPr id="1120" name="Freeform 239"/>
                  <p:cNvSpPr>
                    <a:spLocks noChangeAspect="1"/>
                  </p:cNvSpPr>
                  <p:nvPr/>
                </p:nvSpPr>
                <p:spPr bwMode="auto">
                  <a:xfrm>
                    <a:off x="4617" y="1010"/>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gradFill rotWithShape="1">
                    <a:gsLst>
                      <a:gs pos="0">
                        <a:srgbClr val="99CC00"/>
                      </a:gs>
                      <a:gs pos="100000">
                        <a:srgbClr val="6F9400"/>
                      </a:gs>
                    </a:gsLst>
                    <a:lin ang="5400000" scaled="1"/>
                  </a:gradFill>
                  <a:ln w="4826">
                    <a:solidFill>
                      <a:srgbClr val="000000"/>
                    </a:solidFill>
                    <a:round/>
                    <a:headEnd/>
                    <a:tailEnd/>
                  </a:ln>
                </p:spPr>
                <p:txBody>
                  <a:bodyPr/>
                  <a:lstStyle/>
                  <a:p>
                    <a:endParaRPr lang="en-US"/>
                  </a:p>
                </p:txBody>
              </p:sp>
              <p:sp>
                <p:nvSpPr>
                  <p:cNvPr id="1121" name="Freeform 240"/>
                  <p:cNvSpPr>
                    <a:spLocks noChangeAspect="1"/>
                  </p:cNvSpPr>
                  <p:nvPr/>
                </p:nvSpPr>
                <p:spPr bwMode="auto">
                  <a:xfrm>
                    <a:off x="4324" y="1010"/>
                    <a:ext cx="377" cy="36"/>
                  </a:xfrm>
                  <a:custGeom>
                    <a:avLst/>
                    <a:gdLst>
                      <a:gd name="T0" fmla="*/ 0 w 377"/>
                      <a:gd name="T1" fmla="*/ 36 h 36"/>
                      <a:gd name="T2" fmla="*/ 293 w 377"/>
                      <a:gd name="T3" fmla="*/ 36 h 36"/>
                      <a:gd name="T4" fmla="*/ 377 w 377"/>
                      <a:gd name="T5" fmla="*/ 0 h 36"/>
                      <a:gd name="T6" fmla="*/ 95 w 377"/>
                      <a:gd name="T7" fmla="*/ 0 h 36"/>
                      <a:gd name="T8" fmla="*/ 0 w 377"/>
                      <a:gd name="T9" fmla="*/ 36 h 36"/>
                      <a:gd name="T10" fmla="*/ 0 60000 65536"/>
                      <a:gd name="T11" fmla="*/ 0 60000 65536"/>
                      <a:gd name="T12" fmla="*/ 0 60000 65536"/>
                      <a:gd name="T13" fmla="*/ 0 60000 65536"/>
                      <a:gd name="T14" fmla="*/ 0 60000 65536"/>
                      <a:gd name="T15" fmla="*/ 0 w 377"/>
                      <a:gd name="T16" fmla="*/ 0 h 36"/>
                      <a:gd name="T17" fmla="*/ 377 w 377"/>
                      <a:gd name="T18" fmla="*/ 36 h 36"/>
                    </a:gdLst>
                    <a:ahLst/>
                    <a:cxnLst>
                      <a:cxn ang="T10">
                        <a:pos x="T0" y="T1"/>
                      </a:cxn>
                      <a:cxn ang="T11">
                        <a:pos x="T2" y="T3"/>
                      </a:cxn>
                      <a:cxn ang="T12">
                        <a:pos x="T4" y="T5"/>
                      </a:cxn>
                      <a:cxn ang="T13">
                        <a:pos x="T6" y="T7"/>
                      </a:cxn>
                      <a:cxn ang="T14">
                        <a:pos x="T8" y="T9"/>
                      </a:cxn>
                    </a:cxnLst>
                    <a:rect l="T15" t="T16" r="T17" b="T18"/>
                    <a:pathLst>
                      <a:path w="377" h="36">
                        <a:moveTo>
                          <a:pt x="0" y="36"/>
                        </a:moveTo>
                        <a:lnTo>
                          <a:pt x="293" y="36"/>
                        </a:lnTo>
                        <a:lnTo>
                          <a:pt x="377" y="0"/>
                        </a:lnTo>
                        <a:lnTo>
                          <a:pt x="95" y="0"/>
                        </a:lnTo>
                        <a:lnTo>
                          <a:pt x="0" y="36"/>
                        </a:lnTo>
                        <a:close/>
                      </a:path>
                    </a:pathLst>
                  </a:custGeom>
                  <a:gradFill rotWithShape="1">
                    <a:gsLst>
                      <a:gs pos="0">
                        <a:srgbClr val="99CC00"/>
                      </a:gs>
                      <a:gs pos="100000">
                        <a:srgbClr val="6F9400"/>
                      </a:gs>
                    </a:gsLst>
                    <a:lin ang="5400000" scaled="1"/>
                  </a:gradFill>
                  <a:ln w="4826">
                    <a:solidFill>
                      <a:srgbClr val="000000"/>
                    </a:solidFill>
                    <a:round/>
                    <a:headEnd/>
                    <a:tailEnd/>
                  </a:ln>
                </p:spPr>
                <p:txBody>
                  <a:bodyPr/>
                  <a:lstStyle/>
                  <a:p>
                    <a:endParaRPr lang="en-US"/>
                  </a:p>
                </p:txBody>
              </p:sp>
            </p:grpSp>
            <p:grpSp>
              <p:nvGrpSpPr>
                <p:cNvPr id="1111" name="Group 241"/>
                <p:cNvGrpSpPr>
                  <a:grpSpLocks noChangeAspect="1"/>
                </p:cNvGrpSpPr>
                <p:nvPr/>
              </p:nvGrpSpPr>
              <p:grpSpPr bwMode="auto">
                <a:xfrm>
                  <a:off x="4820" y="778"/>
                  <a:ext cx="356" cy="290"/>
                  <a:chOff x="4820" y="778"/>
                  <a:chExt cx="356" cy="290"/>
                </a:xfrm>
              </p:grpSpPr>
              <p:sp>
                <p:nvSpPr>
                  <p:cNvPr id="1116" name="Rectangle 242"/>
                  <p:cNvSpPr>
                    <a:spLocks noChangeAspect="1" noChangeArrowheads="1"/>
                  </p:cNvSpPr>
                  <p:nvPr/>
                </p:nvSpPr>
                <p:spPr bwMode="auto">
                  <a:xfrm>
                    <a:off x="4820" y="813"/>
                    <a:ext cx="282" cy="255"/>
                  </a:xfrm>
                  <a:prstGeom prst="rect">
                    <a:avLst/>
                  </a:prstGeom>
                  <a:gradFill rotWithShape="1">
                    <a:gsLst>
                      <a:gs pos="0">
                        <a:srgbClr val="C90000"/>
                      </a:gs>
                      <a:gs pos="100000">
                        <a:srgbClr val="FF0000"/>
                      </a:gs>
                    </a:gsLst>
                    <a:lin ang="0" scaled="1"/>
                  </a:gradFill>
                  <a:ln w="4826">
                    <a:solidFill>
                      <a:srgbClr val="000000"/>
                    </a:solidFill>
                    <a:miter lim="800000"/>
                    <a:headEnd/>
                    <a:tailEnd/>
                  </a:ln>
                </p:spPr>
                <p:txBody>
                  <a:bodyPr/>
                  <a:lstStyle/>
                  <a:p>
                    <a:endParaRPr lang="zh-CN" altLang="zh-CN">
                      <a:ea typeface="宋体" charset="-122"/>
                    </a:endParaRPr>
                  </a:p>
                </p:txBody>
              </p:sp>
              <p:sp>
                <p:nvSpPr>
                  <p:cNvPr id="1117" name="Freeform 243"/>
                  <p:cNvSpPr>
                    <a:spLocks noChangeAspect="1"/>
                  </p:cNvSpPr>
                  <p:nvPr/>
                </p:nvSpPr>
                <p:spPr bwMode="auto">
                  <a:xfrm>
                    <a:off x="5104" y="779"/>
                    <a:ext cx="69" cy="289"/>
                  </a:xfrm>
                  <a:custGeom>
                    <a:avLst/>
                    <a:gdLst>
                      <a:gd name="T0" fmla="*/ 0 w 84"/>
                      <a:gd name="T1" fmla="*/ 22 h 317"/>
                      <a:gd name="T2" fmla="*/ 0 w 84"/>
                      <a:gd name="T3" fmla="*/ 289 h 317"/>
                      <a:gd name="T4" fmla="*/ 69 w 84"/>
                      <a:gd name="T5" fmla="*/ 254 h 317"/>
                      <a:gd name="T6" fmla="*/ 69 w 84"/>
                      <a:gd name="T7" fmla="*/ 0 h 317"/>
                      <a:gd name="T8" fmla="*/ 0 w 84"/>
                      <a:gd name="T9" fmla="*/ 22 h 317"/>
                      <a:gd name="T10" fmla="*/ 0 60000 65536"/>
                      <a:gd name="T11" fmla="*/ 0 60000 65536"/>
                      <a:gd name="T12" fmla="*/ 0 60000 65536"/>
                      <a:gd name="T13" fmla="*/ 0 60000 65536"/>
                      <a:gd name="T14" fmla="*/ 0 60000 65536"/>
                      <a:gd name="T15" fmla="*/ 0 w 84"/>
                      <a:gd name="T16" fmla="*/ 0 h 317"/>
                      <a:gd name="T17" fmla="*/ 84 w 84"/>
                      <a:gd name="T18" fmla="*/ 317 h 317"/>
                    </a:gdLst>
                    <a:ahLst/>
                    <a:cxnLst>
                      <a:cxn ang="T10">
                        <a:pos x="T0" y="T1"/>
                      </a:cxn>
                      <a:cxn ang="T11">
                        <a:pos x="T2" y="T3"/>
                      </a:cxn>
                      <a:cxn ang="T12">
                        <a:pos x="T4" y="T5"/>
                      </a:cxn>
                      <a:cxn ang="T13">
                        <a:pos x="T6" y="T7"/>
                      </a:cxn>
                      <a:cxn ang="T14">
                        <a:pos x="T8" y="T9"/>
                      </a:cxn>
                    </a:cxnLst>
                    <a:rect l="T15" t="T16" r="T17" b="T18"/>
                    <a:pathLst>
                      <a:path w="84" h="317">
                        <a:moveTo>
                          <a:pt x="0" y="24"/>
                        </a:moveTo>
                        <a:lnTo>
                          <a:pt x="0" y="317"/>
                        </a:lnTo>
                        <a:lnTo>
                          <a:pt x="84" y="279"/>
                        </a:lnTo>
                        <a:lnTo>
                          <a:pt x="84" y="0"/>
                        </a:lnTo>
                        <a:lnTo>
                          <a:pt x="0" y="24"/>
                        </a:lnTo>
                        <a:close/>
                      </a:path>
                    </a:pathLst>
                  </a:custGeom>
                  <a:gradFill rotWithShape="1">
                    <a:gsLst>
                      <a:gs pos="0">
                        <a:srgbClr val="C90000"/>
                      </a:gs>
                      <a:gs pos="100000">
                        <a:srgbClr val="FF0000"/>
                      </a:gs>
                    </a:gsLst>
                    <a:lin ang="0" scaled="1"/>
                  </a:gradFill>
                  <a:ln w="4826">
                    <a:solidFill>
                      <a:srgbClr val="000000"/>
                    </a:solidFill>
                    <a:round/>
                    <a:headEnd/>
                    <a:tailEnd/>
                  </a:ln>
                </p:spPr>
                <p:txBody>
                  <a:bodyPr/>
                  <a:lstStyle/>
                  <a:p>
                    <a:endParaRPr lang="en-US"/>
                  </a:p>
                </p:txBody>
              </p:sp>
              <p:sp>
                <p:nvSpPr>
                  <p:cNvPr id="1118" name="Freeform 244"/>
                  <p:cNvSpPr>
                    <a:spLocks noChangeAspect="1"/>
                  </p:cNvSpPr>
                  <p:nvPr/>
                </p:nvSpPr>
                <p:spPr bwMode="auto">
                  <a:xfrm>
                    <a:off x="4822" y="778"/>
                    <a:ext cx="354" cy="35"/>
                  </a:xfrm>
                  <a:custGeom>
                    <a:avLst/>
                    <a:gdLst>
                      <a:gd name="T0" fmla="*/ 0 w 377"/>
                      <a:gd name="T1" fmla="*/ 35 h 24"/>
                      <a:gd name="T2" fmla="*/ 275 w 377"/>
                      <a:gd name="T3" fmla="*/ 35 h 24"/>
                      <a:gd name="T4" fmla="*/ 354 w 377"/>
                      <a:gd name="T5" fmla="*/ 0 h 24"/>
                      <a:gd name="T6" fmla="*/ 86 w 377"/>
                      <a:gd name="T7" fmla="*/ 0 h 24"/>
                      <a:gd name="T8" fmla="*/ 0 w 377"/>
                      <a:gd name="T9" fmla="*/ 35 h 24"/>
                      <a:gd name="T10" fmla="*/ 0 60000 65536"/>
                      <a:gd name="T11" fmla="*/ 0 60000 65536"/>
                      <a:gd name="T12" fmla="*/ 0 60000 65536"/>
                      <a:gd name="T13" fmla="*/ 0 60000 65536"/>
                      <a:gd name="T14" fmla="*/ 0 60000 65536"/>
                      <a:gd name="T15" fmla="*/ 0 w 377"/>
                      <a:gd name="T16" fmla="*/ 0 h 24"/>
                      <a:gd name="T17" fmla="*/ 377 w 377"/>
                      <a:gd name="T18" fmla="*/ 24 h 24"/>
                    </a:gdLst>
                    <a:ahLst/>
                    <a:cxnLst>
                      <a:cxn ang="T10">
                        <a:pos x="T0" y="T1"/>
                      </a:cxn>
                      <a:cxn ang="T11">
                        <a:pos x="T2" y="T3"/>
                      </a:cxn>
                      <a:cxn ang="T12">
                        <a:pos x="T4" y="T5"/>
                      </a:cxn>
                      <a:cxn ang="T13">
                        <a:pos x="T6" y="T7"/>
                      </a:cxn>
                      <a:cxn ang="T14">
                        <a:pos x="T8" y="T9"/>
                      </a:cxn>
                    </a:cxnLst>
                    <a:rect l="T15" t="T16" r="T17" b="T18"/>
                    <a:pathLst>
                      <a:path w="377" h="24">
                        <a:moveTo>
                          <a:pt x="0" y="24"/>
                        </a:moveTo>
                        <a:lnTo>
                          <a:pt x="293" y="24"/>
                        </a:lnTo>
                        <a:lnTo>
                          <a:pt x="377" y="0"/>
                        </a:lnTo>
                        <a:lnTo>
                          <a:pt x="92" y="0"/>
                        </a:lnTo>
                        <a:lnTo>
                          <a:pt x="0" y="24"/>
                        </a:lnTo>
                        <a:close/>
                      </a:path>
                    </a:pathLst>
                  </a:custGeom>
                  <a:gradFill rotWithShape="1">
                    <a:gsLst>
                      <a:gs pos="0">
                        <a:srgbClr val="C90000"/>
                      </a:gs>
                      <a:gs pos="100000">
                        <a:srgbClr val="FF0000"/>
                      </a:gs>
                    </a:gsLst>
                    <a:lin ang="0" scaled="1"/>
                  </a:gradFill>
                  <a:ln w="4826">
                    <a:solidFill>
                      <a:srgbClr val="000000"/>
                    </a:solidFill>
                    <a:round/>
                    <a:headEnd/>
                    <a:tailEnd/>
                  </a:ln>
                </p:spPr>
                <p:txBody>
                  <a:bodyPr/>
                  <a:lstStyle/>
                  <a:p>
                    <a:endParaRPr lang="en-US"/>
                  </a:p>
                </p:txBody>
              </p:sp>
            </p:grpSp>
            <p:grpSp>
              <p:nvGrpSpPr>
                <p:cNvPr id="1112" name="Group 245"/>
                <p:cNvGrpSpPr>
                  <a:grpSpLocks noChangeAspect="1"/>
                </p:cNvGrpSpPr>
                <p:nvPr/>
              </p:nvGrpSpPr>
              <p:grpSpPr bwMode="auto">
                <a:xfrm>
                  <a:off x="4655" y="513"/>
                  <a:ext cx="359" cy="297"/>
                  <a:chOff x="4655" y="513"/>
                  <a:chExt cx="359" cy="297"/>
                </a:xfrm>
              </p:grpSpPr>
              <p:sp>
                <p:nvSpPr>
                  <p:cNvPr id="1113" name="Rectangle 246"/>
                  <p:cNvSpPr>
                    <a:spLocks noChangeAspect="1" noChangeArrowheads="1"/>
                  </p:cNvSpPr>
                  <p:nvPr/>
                </p:nvSpPr>
                <p:spPr bwMode="auto">
                  <a:xfrm>
                    <a:off x="4655" y="554"/>
                    <a:ext cx="283" cy="256"/>
                  </a:xfrm>
                  <a:prstGeom prst="rect">
                    <a:avLst/>
                  </a:prstGeom>
                  <a:gradFill rotWithShape="1">
                    <a:gsLst>
                      <a:gs pos="0">
                        <a:srgbClr val="6D00B5"/>
                      </a:gs>
                      <a:gs pos="100000">
                        <a:srgbClr val="9600FA"/>
                      </a:gs>
                    </a:gsLst>
                    <a:lin ang="0" scaled="1"/>
                  </a:gradFill>
                  <a:ln w="4826">
                    <a:solidFill>
                      <a:srgbClr val="000000"/>
                    </a:solidFill>
                    <a:miter lim="800000"/>
                    <a:headEnd/>
                    <a:tailEnd/>
                  </a:ln>
                </p:spPr>
                <p:txBody>
                  <a:bodyPr/>
                  <a:lstStyle/>
                  <a:p>
                    <a:endParaRPr lang="zh-CN" altLang="zh-CN">
                      <a:ea typeface="宋体" charset="-122"/>
                    </a:endParaRPr>
                  </a:p>
                </p:txBody>
              </p:sp>
              <p:sp>
                <p:nvSpPr>
                  <p:cNvPr id="1114" name="Freeform 247"/>
                  <p:cNvSpPr>
                    <a:spLocks noChangeAspect="1"/>
                  </p:cNvSpPr>
                  <p:nvPr/>
                </p:nvSpPr>
                <p:spPr bwMode="auto">
                  <a:xfrm>
                    <a:off x="4937" y="513"/>
                    <a:ext cx="73" cy="294"/>
                  </a:xfrm>
                  <a:custGeom>
                    <a:avLst/>
                    <a:gdLst>
                      <a:gd name="T0" fmla="*/ 0 w 83"/>
                      <a:gd name="T1" fmla="*/ 40 h 338"/>
                      <a:gd name="T2" fmla="*/ 0 w 83"/>
                      <a:gd name="T3" fmla="*/ 294 h 338"/>
                      <a:gd name="T4" fmla="*/ 73 w 83"/>
                      <a:gd name="T5" fmla="*/ 244 h 338"/>
                      <a:gd name="T6" fmla="*/ 73 w 83"/>
                      <a:gd name="T7" fmla="*/ 0 h 338"/>
                      <a:gd name="T8" fmla="*/ 0 w 83"/>
                      <a:gd name="T9" fmla="*/ 40 h 338"/>
                      <a:gd name="T10" fmla="*/ 0 60000 65536"/>
                      <a:gd name="T11" fmla="*/ 0 60000 65536"/>
                      <a:gd name="T12" fmla="*/ 0 60000 65536"/>
                      <a:gd name="T13" fmla="*/ 0 60000 65536"/>
                      <a:gd name="T14" fmla="*/ 0 60000 65536"/>
                      <a:gd name="T15" fmla="*/ 0 w 83"/>
                      <a:gd name="T16" fmla="*/ 0 h 338"/>
                      <a:gd name="T17" fmla="*/ 83 w 83"/>
                      <a:gd name="T18" fmla="*/ 338 h 338"/>
                    </a:gdLst>
                    <a:ahLst/>
                    <a:cxnLst>
                      <a:cxn ang="T10">
                        <a:pos x="T0" y="T1"/>
                      </a:cxn>
                      <a:cxn ang="T11">
                        <a:pos x="T2" y="T3"/>
                      </a:cxn>
                      <a:cxn ang="T12">
                        <a:pos x="T4" y="T5"/>
                      </a:cxn>
                      <a:cxn ang="T13">
                        <a:pos x="T6" y="T7"/>
                      </a:cxn>
                      <a:cxn ang="T14">
                        <a:pos x="T8" y="T9"/>
                      </a:cxn>
                    </a:cxnLst>
                    <a:rect l="T15" t="T16" r="T17" b="T18"/>
                    <a:pathLst>
                      <a:path w="83" h="338">
                        <a:moveTo>
                          <a:pt x="0" y="46"/>
                        </a:moveTo>
                        <a:lnTo>
                          <a:pt x="0" y="338"/>
                        </a:lnTo>
                        <a:lnTo>
                          <a:pt x="83" y="281"/>
                        </a:lnTo>
                        <a:lnTo>
                          <a:pt x="83" y="0"/>
                        </a:lnTo>
                        <a:lnTo>
                          <a:pt x="0" y="46"/>
                        </a:lnTo>
                        <a:close/>
                      </a:path>
                    </a:pathLst>
                  </a:custGeom>
                  <a:gradFill rotWithShape="1">
                    <a:gsLst>
                      <a:gs pos="0">
                        <a:srgbClr val="6D00B5"/>
                      </a:gs>
                      <a:gs pos="100000">
                        <a:srgbClr val="9600FA"/>
                      </a:gs>
                    </a:gsLst>
                    <a:lin ang="0" scaled="1"/>
                  </a:gradFill>
                  <a:ln w="4826">
                    <a:solidFill>
                      <a:srgbClr val="000000"/>
                    </a:solidFill>
                    <a:round/>
                    <a:headEnd/>
                    <a:tailEnd/>
                  </a:ln>
                </p:spPr>
                <p:txBody>
                  <a:bodyPr/>
                  <a:lstStyle/>
                  <a:p>
                    <a:endParaRPr lang="en-US"/>
                  </a:p>
                </p:txBody>
              </p:sp>
              <p:sp>
                <p:nvSpPr>
                  <p:cNvPr id="1115" name="Freeform 248"/>
                  <p:cNvSpPr>
                    <a:spLocks noChangeAspect="1"/>
                  </p:cNvSpPr>
                  <p:nvPr/>
                </p:nvSpPr>
                <p:spPr bwMode="auto">
                  <a:xfrm>
                    <a:off x="4655" y="513"/>
                    <a:ext cx="359" cy="41"/>
                  </a:xfrm>
                  <a:custGeom>
                    <a:avLst/>
                    <a:gdLst>
                      <a:gd name="T0" fmla="*/ 0 w 377"/>
                      <a:gd name="T1" fmla="*/ 41 h 47"/>
                      <a:gd name="T2" fmla="*/ 279 w 377"/>
                      <a:gd name="T3" fmla="*/ 41 h 47"/>
                      <a:gd name="T4" fmla="*/ 359 w 377"/>
                      <a:gd name="T5" fmla="*/ 0 h 47"/>
                      <a:gd name="T6" fmla="*/ 90 w 377"/>
                      <a:gd name="T7" fmla="*/ 0 h 47"/>
                      <a:gd name="T8" fmla="*/ 0 w 377"/>
                      <a:gd name="T9" fmla="*/ 41 h 47"/>
                      <a:gd name="T10" fmla="*/ 0 60000 65536"/>
                      <a:gd name="T11" fmla="*/ 0 60000 65536"/>
                      <a:gd name="T12" fmla="*/ 0 60000 65536"/>
                      <a:gd name="T13" fmla="*/ 0 60000 65536"/>
                      <a:gd name="T14" fmla="*/ 0 60000 65536"/>
                      <a:gd name="T15" fmla="*/ 0 w 377"/>
                      <a:gd name="T16" fmla="*/ 0 h 47"/>
                      <a:gd name="T17" fmla="*/ 377 w 377"/>
                      <a:gd name="T18" fmla="*/ 47 h 47"/>
                    </a:gdLst>
                    <a:ahLst/>
                    <a:cxnLst>
                      <a:cxn ang="T10">
                        <a:pos x="T0" y="T1"/>
                      </a:cxn>
                      <a:cxn ang="T11">
                        <a:pos x="T2" y="T3"/>
                      </a:cxn>
                      <a:cxn ang="T12">
                        <a:pos x="T4" y="T5"/>
                      </a:cxn>
                      <a:cxn ang="T13">
                        <a:pos x="T6" y="T7"/>
                      </a:cxn>
                      <a:cxn ang="T14">
                        <a:pos x="T8" y="T9"/>
                      </a:cxn>
                    </a:cxnLst>
                    <a:rect l="T15" t="T16" r="T17" b="T18"/>
                    <a:pathLst>
                      <a:path w="377" h="47">
                        <a:moveTo>
                          <a:pt x="0" y="47"/>
                        </a:moveTo>
                        <a:lnTo>
                          <a:pt x="293" y="47"/>
                        </a:lnTo>
                        <a:lnTo>
                          <a:pt x="377" y="0"/>
                        </a:lnTo>
                        <a:lnTo>
                          <a:pt x="95" y="0"/>
                        </a:lnTo>
                        <a:lnTo>
                          <a:pt x="0" y="47"/>
                        </a:lnTo>
                        <a:close/>
                      </a:path>
                    </a:pathLst>
                  </a:custGeom>
                  <a:gradFill rotWithShape="1">
                    <a:gsLst>
                      <a:gs pos="0">
                        <a:srgbClr val="6D00B5"/>
                      </a:gs>
                      <a:gs pos="100000">
                        <a:srgbClr val="9600FA"/>
                      </a:gs>
                    </a:gsLst>
                    <a:lin ang="0" scaled="1"/>
                  </a:gradFill>
                  <a:ln w="4826">
                    <a:solidFill>
                      <a:srgbClr val="000000"/>
                    </a:solidFill>
                    <a:round/>
                    <a:headEnd/>
                    <a:tailEnd/>
                  </a:ln>
                </p:spPr>
                <p:txBody>
                  <a:bodyPr/>
                  <a:lstStyle/>
                  <a:p>
                    <a:endParaRPr lang="en-US"/>
                  </a:p>
                </p:txBody>
              </p:sp>
            </p:grpSp>
          </p:grpSp>
          <p:grpSp>
            <p:nvGrpSpPr>
              <p:cNvPr id="1083" name="Group 249"/>
              <p:cNvGrpSpPr>
                <a:grpSpLocks noChangeAspect="1"/>
              </p:cNvGrpSpPr>
              <p:nvPr/>
            </p:nvGrpSpPr>
            <p:grpSpPr bwMode="auto">
              <a:xfrm>
                <a:off x="4337" y="1029"/>
                <a:ext cx="363" cy="297"/>
                <a:chOff x="3655" y="1024"/>
                <a:chExt cx="377" cy="341"/>
              </a:xfrm>
            </p:grpSpPr>
            <p:sp>
              <p:nvSpPr>
                <p:cNvPr id="1104" name="Rectangle 250"/>
                <p:cNvSpPr>
                  <a:spLocks noChangeAspect="1" noChangeArrowheads="1"/>
                </p:cNvSpPr>
                <p:nvPr/>
              </p:nvSpPr>
              <p:spPr bwMode="auto">
                <a:xfrm>
                  <a:off x="3655" y="1072"/>
                  <a:ext cx="293" cy="293"/>
                </a:xfrm>
                <a:prstGeom prst="rect">
                  <a:avLst/>
                </a:prstGeom>
                <a:solidFill>
                  <a:srgbClr val="FFFF00"/>
                </a:solidFill>
                <a:ln w="4826">
                  <a:solidFill>
                    <a:srgbClr val="000000"/>
                  </a:solidFill>
                  <a:miter lim="800000"/>
                  <a:headEnd/>
                  <a:tailEnd/>
                </a:ln>
              </p:spPr>
              <p:txBody>
                <a:bodyPr/>
                <a:lstStyle/>
                <a:p>
                  <a:endParaRPr lang="zh-CN" altLang="zh-CN">
                    <a:ea typeface="宋体" charset="-122"/>
                  </a:endParaRPr>
                </a:p>
              </p:txBody>
            </p:sp>
            <p:sp>
              <p:nvSpPr>
                <p:cNvPr id="1105" name="Freeform 251"/>
                <p:cNvSpPr>
                  <a:spLocks noChangeAspect="1"/>
                </p:cNvSpPr>
                <p:nvPr/>
              </p:nvSpPr>
              <p:spPr bwMode="auto">
                <a:xfrm>
                  <a:off x="3948" y="1026"/>
                  <a:ext cx="83" cy="338"/>
                </a:xfrm>
                <a:custGeom>
                  <a:avLst/>
                  <a:gdLst>
                    <a:gd name="T0" fmla="*/ 0 w 83"/>
                    <a:gd name="T1" fmla="*/ 46 h 338"/>
                    <a:gd name="T2" fmla="*/ 0 w 83"/>
                    <a:gd name="T3" fmla="*/ 338 h 338"/>
                    <a:gd name="T4" fmla="*/ 83 w 83"/>
                    <a:gd name="T5" fmla="*/ 281 h 338"/>
                    <a:gd name="T6" fmla="*/ 83 w 83"/>
                    <a:gd name="T7" fmla="*/ 0 h 338"/>
                    <a:gd name="T8" fmla="*/ 0 w 83"/>
                    <a:gd name="T9" fmla="*/ 46 h 338"/>
                    <a:gd name="T10" fmla="*/ 0 60000 65536"/>
                    <a:gd name="T11" fmla="*/ 0 60000 65536"/>
                    <a:gd name="T12" fmla="*/ 0 60000 65536"/>
                    <a:gd name="T13" fmla="*/ 0 60000 65536"/>
                    <a:gd name="T14" fmla="*/ 0 60000 65536"/>
                    <a:gd name="T15" fmla="*/ 0 w 83"/>
                    <a:gd name="T16" fmla="*/ 0 h 338"/>
                    <a:gd name="T17" fmla="*/ 83 w 83"/>
                    <a:gd name="T18" fmla="*/ 338 h 338"/>
                  </a:gdLst>
                  <a:ahLst/>
                  <a:cxnLst>
                    <a:cxn ang="T10">
                      <a:pos x="T0" y="T1"/>
                    </a:cxn>
                    <a:cxn ang="T11">
                      <a:pos x="T2" y="T3"/>
                    </a:cxn>
                    <a:cxn ang="T12">
                      <a:pos x="T4" y="T5"/>
                    </a:cxn>
                    <a:cxn ang="T13">
                      <a:pos x="T6" y="T7"/>
                    </a:cxn>
                    <a:cxn ang="T14">
                      <a:pos x="T8" y="T9"/>
                    </a:cxn>
                  </a:cxnLst>
                  <a:rect l="T15" t="T16" r="T17" b="T18"/>
                  <a:pathLst>
                    <a:path w="83" h="338">
                      <a:moveTo>
                        <a:pt x="0" y="46"/>
                      </a:moveTo>
                      <a:lnTo>
                        <a:pt x="0" y="338"/>
                      </a:lnTo>
                      <a:lnTo>
                        <a:pt x="83" y="281"/>
                      </a:lnTo>
                      <a:lnTo>
                        <a:pt x="83" y="0"/>
                      </a:lnTo>
                      <a:lnTo>
                        <a:pt x="0" y="46"/>
                      </a:lnTo>
                      <a:close/>
                    </a:path>
                  </a:pathLst>
                </a:custGeom>
                <a:solidFill>
                  <a:srgbClr val="D6D100"/>
                </a:solidFill>
                <a:ln w="4826">
                  <a:solidFill>
                    <a:srgbClr val="000000"/>
                  </a:solidFill>
                  <a:round/>
                  <a:headEnd/>
                  <a:tailEnd/>
                </a:ln>
              </p:spPr>
              <p:txBody>
                <a:bodyPr/>
                <a:lstStyle/>
                <a:p>
                  <a:endParaRPr lang="en-US"/>
                </a:p>
              </p:txBody>
            </p:sp>
            <p:sp>
              <p:nvSpPr>
                <p:cNvPr id="1106" name="Freeform 252"/>
                <p:cNvSpPr>
                  <a:spLocks noChangeAspect="1"/>
                </p:cNvSpPr>
                <p:nvPr/>
              </p:nvSpPr>
              <p:spPr bwMode="auto">
                <a:xfrm>
                  <a:off x="3655" y="1024"/>
                  <a:ext cx="377" cy="47"/>
                </a:xfrm>
                <a:custGeom>
                  <a:avLst/>
                  <a:gdLst>
                    <a:gd name="T0" fmla="*/ 0 w 377"/>
                    <a:gd name="T1" fmla="*/ 47 h 47"/>
                    <a:gd name="T2" fmla="*/ 293 w 377"/>
                    <a:gd name="T3" fmla="*/ 47 h 47"/>
                    <a:gd name="T4" fmla="*/ 377 w 377"/>
                    <a:gd name="T5" fmla="*/ 0 h 47"/>
                    <a:gd name="T6" fmla="*/ 95 w 377"/>
                    <a:gd name="T7" fmla="*/ 0 h 47"/>
                    <a:gd name="T8" fmla="*/ 0 w 377"/>
                    <a:gd name="T9" fmla="*/ 47 h 47"/>
                    <a:gd name="T10" fmla="*/ 0 60000 65536"/>
                    <a:gd name="T11" fmla="*/ 0 60000 65536"/>
                    <a:gd name="T12" fmla="*/ 0 60000 65536"/>
                    <a:gd name="T13" fmla="*/ 0 60000 65536"/>
                    <a:gd name="T14" fmla="*/ 0 60000 65536"/>
                    <a:gd name="T15" fmla="*/ 0 w 377"/>
                    <a:gd name="T16" fmla="*/ 0 h 47"/>
                    <a:gd name="T17" fmla="*/ 377 w 377"/>
                    <a:gd name="T18" fmla="*/ 47 h 47"/>
                  </a:gdLst>
                  <a:ahLst/>
                  <a:cxnLst>
                    <a:cxn ang="T10">
                      <a:pos x="T0" y="T1"/>
                    </a:cxn>
                    <a:cxn ang="T11">
                      <a:pos x="T2" y="T3"/>
                    </a:cxn>
                    <a:cxn ang="T12">
                      <a:pos x="T4" y="T5"/>
                    </a:cxn>
                    <a:cxn ang="T13">
                      <a:pos x="T6" y="T7"/>
                    </a:cxn>
                    <a:cxn ang="T14">
                      <a:pos x="T8" y="T9"/>
                    </a:cxn>
                  </a:cxnLst>
                  <a:rect l="T15" t="T16" r="T17" b="T18"/>
                  <a:pathLst>
                    <a:path w="377" h="47">
                      <a:moveTo>
                        <a:pt x="0" y="47"/>
                      </a:moveTo>
                      <a:lnTo>
                        <a:pt x="293" y="47"/>
                      </a:lnTo>
                      <a:lnTo>
                        <a:pt x="377" y="0"/>
                      </a:lnTo>
                      <a:lnTo>
                        <a:pt x="95" y="0"/>
                      </a:lnTo>
                      <a:lnTo>
                        <a:pt x="0" y="47"/>
                      </a:lnTo>
                      <a:close/>
                    </a:path>
                  </a:pathLst>
                </a:custGeom>
                <a:solidFill>
                  <a:srgbClr val="D6D100"/>
                </a:solidFill>
                <a:ln w="4826">
                  <a:solidFill>
                    <a:srgbClr val="000000"/>
                  </a:solidFill>
                  <a:round/>
                  <a:headEnd/>
                  <a:tailEnd/>
                </a:ln>
              </p:spPr>
              <p:txBody>
                <a:bodyPr/>
                <a:lstStyle/>
                <a:p>
                  <a:endParaRPr lang="en-US"/>
                </a:p>
              </p:txBody>
            </p:sp>
          </p:grpSp>
          <p:grpSp>
            <p:nvGrpSpPr>
              <p:cNvPr id="1084" name="Group 253"/>
              <p:cNvGrpSpPr>
                <a:grpSpLocks noChangeAspect="1"/>
              </p:cNvGrpSpPr>
              <p:nvPr/>
            </p:nvGrpSpPr>
            <p:grpSpPr bwMode="auto">
              <a:xfrm>
                <a:off x="4657" y="1031"/>
                <a:ext cx="364" cy="296"/>
                <a:chOff x="3993" y="1010"/>
                <a:chExt cx="378" cy="340"/>
              </a:xfrm>
            </p:grpSpPr>
            <p:sp>
              <p:nvSpPr>
                <p:cNvPr id="1101" name="Rectangle 254"/>
                <p:cNvSpPr>
                  <a:spLocks noChangeAspect="1" noChangeArrowheads="1"/>
                </p:cNvSpPr>
                <p:nvPr/>
              </p:nvSpPr>
              <p:spPr bwMode="auto">
                <a:xfrm>
                  <a:off x="3993" y="1057"/>
                  <a:ext cx="294" cy="293"/>
                </a:xfrm>
                <a:prstGeom prst="rect">
                  <a:avLst/>
                </a:prstGeom>
                <a:solidFill>
                  <a:schemeClr val="accent1"/>
                </a:solidFill>
                <a:ln w="4826">
                  <a:solidFill>
                    <a:srgbClr val="000000"/>
                  </a:solidFill>
                  <a:miter lim="800000"/>
                  <a:headEnd/>
                  <a:tailEnd/>
                </a:ln>
              </p:spPr>
              <p:txBody>
                <a:bodyPr/>
                <a:lstStyle/>
                <a:p>
                  <a:endParaRPr lang="zh-CN" altLang="zh-CN">
                    <a:ea typeface="宋体" charset="-122"/>
                  </a:endParaRPr>
                </a:p>
              </p:txBody>
            </p:sp>
            <p:sp>
              <p:nvSpPr>
                <p:cNvPr id="1102" name="Freeform 255"/>
                <p:cNvSpPr>
                  <a:spLocks noChangeAspect="1"/>
                </p:cNvSpPr>
                <p:nvPr/>
              </p:nvSpPr>
              <p:spPr bwMode="auto">
                <a:xfrm>
                  <a:off x="4286" y="1011"/>
                  <a:ext cx="83" cy="339"/>
                </a:xfrm>
                <a:custGeom>
                  <a:avLst/>
                  <a:gdLst>
                    <a:gd name="T0" fmla="*/ 0 w 83"/>
                    <a:gd name="T1" fmla="*/ 46 h 339"/>
                    <a:gd name="T2" fmla="*/ 0 w 83"/>
                    <a:gd name="T3" fmla="*/ 339 h 339"/>
                    <a:gd name="T4" fmla="*/ 83 w 83"/>
                    <a:gd name="T5" fmla="*/ 281 h 339"/>
                    <a:gd name="T6" fmla="*/ 83 w 83"/>
                    <a:gd name="T7" fmla="*/ 0 h 339"/>
                    <a:gd name="T8" fmla="*/ 0 w 83"/>
                    <a:gd name="T9" fmla="*/ 46 h 339"/>
                    <a:gd name="T10" fmla="*/ 0 60000 65536"/>
                    <a:gd name="T11" fmla="*/ 0 60000 65536"/>
                    <a:gd name="T12" fmla="*/ 0 60000 65536"/>
                    <a:gd name="T13" fmla="*/ 0 60000 65536"/>
                    <a:gd name="T14" fmla="*/ 0 60000 65536"/>
                    <a:gd name="T15" fmla="*/ 0 w 83"/>
                    <a:gd name="T16" fmla="*/ 0 h 339"/>
                    <a:gd name="T17" fmla="*/ 83 w 83"/>
                    <a:gd name="T18" fmla="*/ 339 h 339"/>
                  </a:gdLst>
                  <a:ahLst/>
                  <a:cxnLst>
                    <a:cxn ang="T10">
                      <a:pos x="T0" y="T1"/>
                    </a:cxn>
                    <a:cxn ang="T11">
                      <a:pos x="T2" y="T3"/>
                    </a:cxn>
                    <a:cxn ang="T12">
                      <a:pos x="T4" y="T5"/>
                    </a:cxn>
                    <a:cxn ang="T13">
                      <a:pos x="T6" y="T7"/>
                    </a:cxn>
                    <a:cxn ang="T14">
                      <a:pos x="T8" y="T9"/>
                    </a:cxn>
                  </a:cxnLst>
                  <a:rect l="T15" t="T16" r="T17" b="T18"/>
                  <a:pathLst>
                    <a:path w="83" h="339">
                      <a:moveTo>
                        <a:pt x="0" y="46"/>
                      </a:moveTo>
                      <a:lnTo>
                        <a:pt x="0" y="339"/>
                      </a:lnTo>
                      <a:lnTo>
                        <a:pt x="83" y="281"/>
                      </a:lnTo>
                      <a:lnTo>
                        <a:pt x="83" y="0"/>
                      </a:lnTo>
                      <a:lnTo>
                        <a:pt x="0" y="46"/>
                      </a:lnTo>
                      <a:close/>
                    </a:path>
                  </a:pathLst>
                </a:custGeom>
                <a:solidFill>
                  <a:schemeClr val="hlink"/>
                </a:solidFill>
                <a:ln w="4826">
                  <a:solidFill>
                    <a:srgbClr val="000000"/>
                  </a:solidFill>
                  <a:round/>
                  <a:headEnd/>
                  <a:tailEnd/>
                </a:ln>
              </p:spPr>
              <p:txBody>
                <a:bodyPr/>
                <a:lstStyle/>
                <a:p>
                  <a:endParaRPr lang="en-US"/>
                </a:p>
              </p:txBody>
            </p:sp>
            <p:sp>
              <p:nvSpPr>
                <p:cNvPr id="1103" name="Freeform 256"/>
                <p:cNvSpPr>
                  <a:spLocks noChangeAspect="1"/>
                </p:cNvSpPr>
                <p:nvPr/>
              </p:nvSpPr>
              <p:spPr bwMode="auto">
                <a:xfrm>
                  <a:off x="3993" y="1010"/>
                  <a:ext cx="378" cy="47"/>
                </a:xfrm>
                <a:custGeom>
                  <a:avLst/>
                  <a:gdLst>
                    <a:gd name="T0" fmla="*/ 0 w 378"/>
                    <a:gd name="T1" fmla="*/ 47 h 47"/>
                    <a:gd name="T2" fmla="*/ 294 w 378"/>
                    <a:gd name="T3" fmla="*/ 47 h 47"/>
                    <a:gd name="T4" fmla="*/ 378 w 378"/>
                    <a:gd name="T5" fmla="*/ 0 h 47"/>
                    <a:gd name="T6" fmla="*/ 95 w 378"/>
                    <a:gd name="T7" fmla="*/ 0 h 47"/>
                    <a:gd name="T8" fmla="*/ 0 w 378"/>
                    <a:gd name="T9" fmla="*/ 47 h 47"/>
                    <a:gd name="T10" fmla="*/ 0 60000 65536"/>
                    <a:gd name="T11" fmla="*/ 0 60000 65536"/>
                    <a:gd name="T12" fmla="*/ 0 60000 65536"/>
                    <a:gd name="T13" fmla="*/ 0 60000 65536"/>
                    <a:gd name="T14" fmla="*/ 0 60000 65536"/>
                    <a:gd name="T15" fmla="*/ 0 w 378"/>
                    <a:gd name="T16" fmla="*/ 0 h 47"/>
                    <a:gd name="T17" fmla="*/ 378 w 378"/>
                    <a:gd name="T18" fmla="*/ 47 h 47"/>
                  </a:gdLst>
                  <a:ahLst/>
                  <a:cxnLst>
                    <a:cxn ang="T10">
                      <a:pos x="T0" y="T1"/>
                    </a:cxn>
                    <a:cxn ang="T11">
                      <a:pos x="T2" y="T3"/>
                    </a:cxn>
                    <a:cxn ang="T12">
                      <a:pos x="T4" y="T5"/>
                    </a:cxn>
                    <a:cxn ang="T13">
                      <a:pos x="T6" y="T7"/>
                    </a:cxn>
                    <a:cxn ang="T14">
                      <a:pos x="T8" y="T9"/>
                    </a:cxn>
                  </a:cxnLst>
                  <a:rect l="T15" t="T16" r="T17" b="T18"/>
                  <a:pathLst>
                    <a:path w="378" h="47">
                      <a:moveTo>
                        <a:pt x="0" y="47"/>
                      </a:moveTo>
                      <a:lnTo>
                        <a:pt x="294" y="47"/>
                      </a:lnTo>
                      <a:lnTo>
                        <a:pt x="378" y="0"/>
                      </a:lnTo>
                      <a:lnTo>
                        <a:pt x="95" y="0"/>
                      </a:lnTo>
                      <a:lnTo>
                        <a:pt x="0" y="47"/>
                      </a:lnTo>
                      <a:close/>
                    </a:path>
                  </a:pathLst>
                </a:custGeom>
                <a:solidFill>
                  <a:schemeClr val="hlink"/>
                </a:solidFill>
                <a:ln w="4826">
                  <a:solidFill>
                    <a:srgbClr val="000000"/>
                  </a:solidFill>
                  <a:round/>
                  <a:headEnd/>
                  <a:tailEnd/>
                </a:ln>
              </p:spPr>
              <p:txBody>
                <a:bodyPr/>
                <a:lstStyle/>
                <a:p>
                  <a:endParaRPr lang="en-US"/>
                </a:p>
              </p:txBody>
            </p:sp>
          </p:grpSp>
          <p:grpSp>
            <p:nvGrpSpPr>
              <p:cNvPr id="1085" name="Group 257"/>
              <p:cNvGrpSpPr>
                <a:grpSpLocks noChangeAspect="1"/>
              </p:cNvGrpSpPr>
              <p:nvPr/>
            </p:nvGrpSpPr>
            <p:grpSpPr bwMode="auto">
              <a:xfrm>
                <a:off x="4502" y="781"/>
                <a:ext cx="365" cy="287"/>
                <a:chOff x="3725" y="723"/>
                <a:chExt cx="378" cy="330"/>
              </a:xfrm>
            </p:grpSpPr>
            <p:sp>
              <p:nvSpPr>
                <p:cNvPr id="1098" name="Rectangle 258"/>
                <p:cNvSpPr>
                  <a:spLocks noChangeAspect="1" noChangeArrowheads="1"/>
                </p:cNvSpPr>
                <p:nvPr/>
              </p:nvSpPr>
              <p:spPr bwMode="auto">
                <a:xfrm>
                  <a:off x="3726" y="760"/>
                  <a:ext cx="293" cy="293"/>
                </a:xfrm>
                <a:prstGeom prst="rect">
                  <a:avLst/>
                </a:prstGeom>
                <a:solidFill>
                  <a:srgbClr val="FF9900"/>
                </a:solidFill>
                <a:ln w="4826">
                  <a:solidFill>
                    <a:srgbClr val="000000"/>
                  </a:solidFill>
                  <a:miter lim="800000"/>
                  <a:headEnd/>
                  <a:tailEnd/>
                </a:ln>
              </p:spPr>
              <p:txBody>
                <a:bodyPr/>
                <a:lstStyle/>
                <a:p>
                  <a:endParaRPr lang="zh-CN" altLang="zh-CN">
                    <a:ea typeface="宋体" charset="-122"/>
                  </a:endParaRPr>
                </a:p>
              </p:txBody>
            </p:sp>
            <p:sp>
              <p:nvSpPr>
                <p:cNvPr id="1099" name="Freeform 259"/>
                <p:cNvSpPr>
                  <a:spLocks noChangeAspect="1"/>
                </p:cNvSpPr>
                <p:nvPr/>
              </p:nvSpPr>
              <p:spPr bwMode="auto">
                <a:xfrm>
                  <a:off x="4019" y="723"/>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solidFill>
                  <a:srgbClr val="DA8200"/>
                </a:solidFill>
                <a:ln w="4826">
                  <a:solidFill>
                    <a:srgbClr val="000000"/>
                  </a:solidFill>
                  <a:round/>
                  <a:headEnd/>
                  <a:tailEnd/>
                </a:ln>
              </p:spPr>
              <p:txBody>
                <a:bodyPr/>
                <a:lstStyle/>
                <a:p>
                  <a:endParaRPr lang="en-US"/>
                </a:p>
              </p:txBody>
            </p:sp>
            <p:sp>
              <p:nvSpPr>
                <p:cNvPr id="1100" name="Freeform 260"/>
                <p:cNvSpPr>
                  <a:spLocks noChangeAspect="1"/>
                </p:cNvSpPr>
                <p:nvPr/>
              </p:nvSpPr>
              <p:spPr bwMode="auto">
                <a:xfrm>
                  <a:off x="3725" y="723"/>
                  <a:ext cx="378" cy="37"/>
                </a:xfrm>
                <a:custGeom>
                  <a:avLst/>
                  <a:gdLst>
                    <a:gd name="T0" fmla="*/ 0 w 378"/>
                    <a:gd name="T1" fmla="*/ 37 h 37"/>
                    <a:gd name="T2" fmla="*/ 294 w 378"/>
                    <a:gd name="T3" fmla="*/ 37 h 37"/>
                    <a:gd name="T4" fmla="*/ 378 w 378"/>
                    <a:gd name="T5" fmla="*/ 0 h 37"/>
                    <a:gd name="T6" fmla="*/ 95 w 378"/>
                    <a:gd name="T7" fmla="*/ 0 h 37"/>
                    <a:gd name="T8" fmla="*/ 0 w 378"/>
                    <a:gd name="T9" fmla="*/ 37 h 37"/>
                    <a:gd name="T10" fmla="*/ 0 60000 65536"/>
                    <a:gd name="T11" fmla="*/ 0 60000 65536"/>
                    <a:gd name="T12" fmla="*/ 0 60000 65536"/>
                    <a:gd name="T13" fmla="*/ 0 60000 65536"/>
                    <a:gd name="T14" fmla="*/ 0 60000 65536"/>
                    <a:gd name="T15" fmla="*/ 0 w 378"/>
                    <a:gd name="T16" fmla="*/ 0 h 37"/>
                    <a:gd name="T17" fmla="*/ 378 w 378"/>
                    <a:gd name="T18" fmla="*/ 37 h 37"/>
                  </a:gdLst>
                  <a:ahLst/>
                  <a:cxnLst>
                    <a:cxn ang="T10">
                      <a:pos x="T0" y="T1"/>
                    </a:cxn>
                    <a:cxn ang="T11">
                      <a:pos x="T2" y="T3"/>
                    </a:cxn>
                    <a:cxn ang="T12">
                      <a:pos x="T4" y="T5"/>
                    </a:cxn>
                    <a:cxn ang="T13">
                      <a:pos x="T6" y="T7"/>
                    </a:cxn>
                    <a:cxn ang="T14">
                      <a:pos x="T8" y="T9"/>
                    </a:cxn>
                  </a:cxnLst>
                  <a:rect l="T15" t="T16" r="T17" b="T18"/>
                  <a:pathLst>
                    <a:path w="378" h="37">
                      <a:moveTo>
                        <a:pt x="0" y="37"/>
                      </a:moveTo>
                      <a:lnTo>
                        <a:pt x="294" y="37"/>
                      </a:lnTo>
                      <a:lnTo>
                        <a:pt x="378" y="0"/>
                      </a:lnTo>
                      <a:lnTo>
                        <a:pt x="95" y="0"/>
                      </a:lnTo>
                      <a:lnTo>
                        <a:pt x="0" y="37"/>
                      </a:lnTo>
                      <a:close/>
                    </a:path>
                  </a:pathLst>
                </a:custGeom>
                <a:solidFill>
                  <a:srgbClr val="DA8200"/>
                </a:solidFill>
                <a:ln w="4826">
                  <a:solidFill>
                    <a:srgbClr val="000000"/>
                  </a:solidFill>
                  <a:round/>
                  <a:headEnd/>
                  <a:tailEnd/>
                </a:ln>
              </p:spPr>
              <p:txBody>
                <a:bodyPr/>
                <a:lstStyle/>
                <a:p>
                  <a:endParaRPr lang="en-US"/>
                </a:p>
              </p:txBody>
            </p:sp>
          </p:grpSp>
          <p:grpSp>
            <p:nvGrpSpPr>
              <p:cNvPr id="1086" name="Group 261"/>
              <p:cNvGrpSpPr>
                <a:grpSpLocks noChangeAspect="1"/>
              </p:cNvGrpSpPr>
              <p:nvPr/>
            </p:nvGrpSpPr>
            <p:grpSpPr bwMode="auto">
              <a:xfrm>
                <a:off x="4980" y="1039"/>
                <a:ext cx="363" cy="287"/>
                <a:chOff x="4324" y="1010"/>
                <a:chExt cx="377" cy="330"/>
              </a:xfrm>
            </p:grpSpPr>
            <p:sp>
              <p:nvSpPr>
                <p:cNvPr id="1095" name="Rectangle 262"/>
                <p:cNvSpPr>
                  <a:spLocks noChangeAspect="1" noChangeArrowheads="1"/>
                </p:cNvSpPr>
                <p:nvPr/>
              </p:nvSpPr>
              <p:spPr bwMode="auto">
                <a:xfrm>
                  <a:off x="4324" y="1047"/>
                  <a:ext cx="293" cy="293"/>
                </a:xfrm>
                <a:prstGeom prst="rect">
                  <a:avLst/>
                </a:prstGeom>
                <a:solidFill>
                  <a:srgbClr val="99CC00"/>
                </a:solidFill>
                <a:ln w="4826">
                  <a:solidFill>
                    <a:srgbClr val="000000"/>
                  </a:solidFill>
                  <a:miter lim="800000"/>
                  <a:headEnd/>
                  <a:tailEnd/>
                </a:ln>
              </p:spPr>
              <p:txBody>
                <a:bodyPr/>
                <a:lstStyle/>
                <a:p>
                  <a:endParaRPr lang="zh-CN" altLang="zh-CN">
                    <a:ea typeface="宋体" charset="-122"/>
                  </a:endParaRPr>
                </a:p>
              </p:txBody>
            </p:sp>
            <p:sp>
              <p:nvSpPr>
                <p:cNvPr id="1096" name="Freeform 263"/>
                <p:cNvSpPr>
                  <a:spLocks noChangeAspect="1"/>
                </p:cNvSpPr>
                <p:nvPr/>
              </p:nvSpPr>
              <p:spPr bwMode="auto">
                <a:xfrm>
                  <a:off x="4617" y="1010"/>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solidFill>
                  <a:srgbClr val="7CA800"/>
                </a:solidFill>
                <a:ln w="4826">
                  <a:solidFill>
                    <a:srgbClr val="000000"/>
                  </a:solidFill>
                  <a:round/>
                  <a:headEnd/>
                  <a:tailEnd/>
                </a:ln>
              </p:spPr>
              <p:txBody>
                <a:bodyPr/>
                <a:lstStyle/>
                <a:p>
                  <a:endParaRPr lang="en-US"/>
                </a:p>
              </p:txBody>
            </p:sp>
            <p:sp>
              <p:nvSpPr>
                <p:cNvPr id="1097" name="Freeform 264"/>
                <p:cNvSpPr>
                  <a:spLocks noChangeAspect="1"/>
                </p:cNvSpPr>
                <p:nvPr/>
              </p:nvSpPr>
              <p:spPr bwMode="auto">
                <a:xfrm>
                  <a:off x="4324" y="1010"/>
                  <a:ext cx="377" cy="36"/>
                </a:xfrm>
                <a:custGeom>
                  <a:avLst/>
                  <a:gdLst>
                    <a:gd name="T0" fmla="*/ 0 w 377"/>
                    <a:gd name="T1" fmla="*/ 36 h 36"/>
                    <a:gd name="T2" fmla="*/ 293 w 377"/>
                    <a:gd name="T3" fmla="*/ 36 h 36"/>
                    <a:gd name="T4" fmla="*/ 377 w 377"/>
                    <a:gd name="T5" fmla="*/ 0 h 36"/>
                    <a:gd name="T6" fmla="*/ 95 w 377"/>
                    <a:gd name="T7" fmla="*/ 0 h 36"/>
                    <a:gd name="T8" fmla="*/ 0 w 377"/>
                    <a:gd name="T9" fmla="*/ 36 h 36"/>
                    <a:gd name="T10" fmla="*/ 0 60000 65536"/>
                    <a:gd name="T11" fmla="*/ 0 60000 65536"/>
                    <a:gd name="T12" fmla="*/ 0 60000 65536"/>
                    <a:gd name="T13" fmla="*/ 0 60000 65536"/>
                    <a:gd name="T14" fmla="*/ 0 60000 65536"/>
                    <a:gd name="T15" fmla="*/ 0 w 377"/>
                    <a:gd name="T16" fmla="*/ 0 h 36"/>
                    <a:gd name="T17" fmla="*/ 377 w 377"/>
                    <a:gd name="T18" fmla="*/ 36 h 36"/>
                  </a:gdLst>
                  <a:ahLst/>
                  <a:cxnLst>
                    <a:cxn ang="T10">
                      <a:pos x="T0" y="T1"/>
                    </a:cxn>
                    <a:cxn ang="T11">
                      <a:pos x="T2" y="T3"/>
                    </a:cxn>
                    <a:cxn ang="T12">
                      <a:pos x="T4" y="T5"/>
                    </a:cxn>
                    <a:cxn ang="T13">
                      <a:pos x="T6" y="T7"/>
                    </a:cxn>
                    <a:cxn ang="T14">
                      <a:pos x="T8" y="T9"/>
                    </a:cxn>
                  </a:cxnLst>
                  <a:rect l="T15" t="T16" r="T17" b="T18"/>
                  <a:pathLst>
                    <a:path w="377" h="36">
                      <a:moveTo>
                        <a:pt x="0" y="36"/>
                      </a:moveTo>
                      <a:lnTo>
                        <a:pt x="293" y="36"/>
                      </a:lnTo>
                      <a:lnTo>
                        <a:pt x="377" y="0"/>
                      </a:lnTo>
                      <a:lnTo>
                        <a:pt x="95" y="0"/>
                      </a:lnTo>
                      <a:lnTo>
                        <a:pt x="0" y="36"/>
                      </a:lnTo>
                      <a:close/>
                    </a:path>
                  </a:pathLst>
                </a:custGeom>
                <a:solidFill>
                  <a:srgbClr val="7CA800"/>
                </a:solidFill>
                <a:ln w="4826">
                  <a:solidFill>
                    <a:srgbClr val="000000"/>
                  </a:solidFill>
                  <a:round/>
                  <a:headEnd/>
                  <a:tailEnd/>
                </a:ln>
              </p:spPr>
              <p:txBody>
                <a:bodyPr/>
                <a:lstStyle/>
                <a:p>
                  <a:endParaRPr lang="en-US"/>
                </a:p>
              </p:txBody>
            </p:sp>
          </p:grpSp>
          <p:grpSp>
            <p:nvGrpSpPr>
              <p:cNvPr id="1087" name="Group 265"/>
              <p:cNvGrpSpPr>
                <a:grpSpLocks noChangeAspect="1"/>
              </p:cNvGrpSpPr>
              <p:nvPr/>
            </p:nvGrpSpPr>
            <p:grpSpPr bwMode="auto">
              <a:xfrm>
                <a:off x="4820" y="778"/>
                <a:ext cx="356" cy="290"/>
                <a:chOff x="4820" y="778"/>
                <a:chExt cx="356" cy="290"/>
              </a:xfrm>
            </p:grpSpPr>
            <p:sp>
              <p:nvSpPr>
                <p:cNvPr id="1092" name="Rectangle 266"/>
                <p:cNvSpPr>
                  <a:spLocks noChangeAspect="1" noChangeArrowheads="1"/>
                </p:cNvSpPr>
                <p:nvPr/>
              </p:nvSpPr>
              <p:spPr bwMode="auto">
                <a:xfrm>
                  <a:off x="4820" y="813"/>
                  <a:ext cx="282" cy="255"/>
                </a:xfrm>
                <a:prstGeom prst="rect">
                  <a:avLst/>
                </a:prstGeom>
                <a:solidFill>
                  <a:srgbClr val="FF0000"/>
                </a:solidFill>
                <a:ln w="4826">
                  <a:solidFill>
                    <a:srgbClr val="000000"/>
                  </a:solidFill>
                  <a:miter lim="800000"/>
                  <a:headEnd/>
                  <a:tailEnd/>
                </a:ln>
              </p:spPr>
              <p:txBody>
                <a:bodyPr/>
                <a:lstStyle/>
                <a:p>
                  <a:endParaRPr lang="zh-CN" altLang="zh-CN">
                    <a:ea typeface="宋体" charset="-122"/>
                  </a:endParaRPr>
                </a:p>
              </p:txBody>
            </p:sp>
            <p:sp>
              <p:nvSpPr>
                <p:cNvPr id="1093" name="Freeform 267"/>
                <p:cNvSpPr>
                  <a:spLocks noChangeAspect="1"/>
                </p:cNvSpPr>
                <p:nvPr/>
              </p:nvSpPr>
              <p:spPr bwMode="auto">
                <a:xfrm>
                  <a:off x="5104" y="779"/>
                  <a:ext cx="69" cy="289"/>
                </a:xfrm>
                <a:custGeom>
                  <a:avLst/>
                  <a:gdLst>
                    <a:gd name="T0" fmla="*/ 0 w 84"/>
                    <a:gd name="T1" fmla="*/ 22 h 317"/>
                    <a:gd name="T2" fmla="*/ 0 w 84"/>
                    <a:gd name="T3" fmla="*/ 289 h 317"/>
                    <a:gd name="T4" fmla="*/ 69 w 84"/>
                    <a:gd name="T5" fmla="*/ 254 h 317"/>
                    <a:gd name="T6" fmla="*/ 69 w 84"/>
                    <a:gd name="T7" fmla="*/ 0 h 317"/>
                    <a:gd name="T8" fmla="*/ 0 w 84"/>
                    <a:gd name="T9" fmla="*/ 22 h 317"/>
                    <a:gd name="T10" fmla="*/ 0 60000 65536"/>
                    <a:gd name="T11" fmla="*/ 0 60000 65536"/>
                    <a:gd name="T12" fmla="*/ 0 60000 65536"/>
                    <a:gd name="T13" fmla="*/ 0 60000 65536"/>
                    <a:gd name="T14" fmla="*/ 0 60000 65536"/>
                    <a:gd name="T15" fmla="*/ 0 w 84"/>
                    <a:gd name="T16" fmla="*/ 0 h 317"/>
                    <a:gd name="T17" fmla="*/ 84 w 84"/>
                    <a:gd name="T18" fmla="*/ 317 h 317"/>
                  </a:gdLst>
                  <a:ahLst/>
                  <a:cxnLst>
                    <a:cxn ang="T10">
                      <a:pos x="T0" y="T1"/>
                    </a:cxn>
                    <a:cxn ang="T11">
                      <a:pos x="T2" y="T3"/>
                    </a:cxn>
                    <a:cxn ang="T12">
                      <a:pos x="T4" y="T5"/>
                    </a:cxn>
                    <a:cxn ang="T13">
                      <a:pos x="T6" y="T7"/>
                    </a:cxn>
                    <a:cxn ang="T14">
                      <a:pos x="T8" y="T9"/>
                    </a:cxn>
                  </a:cxnLst>
                  <a:rect l="T15" t="T16" r="T17" b="T18"/>
                  <a:pathLst>
                    <a:path w="84" h="317">
                      <a:moveTo>
                        <a:pt x="0" y="24"/>
                      </a:moveTo>
                      <a:lnTo>
                        <a:pt x="0" y="317"/>
                      </a:lnTo>
                      <a:lnTo>
                        <a:pt x="84" y="279"/>
                      </a:lnTo>
                      <a:lnTo>
                        <a:pt x="84" y="0"/>
                      </a:lnTo>
                      <a:lnTo>
                        <a:pt x="0" y="24"/>
                      </a:lnTo>
                      <a:close/>
                    </a:path>
                  </a:pathLst>
                </a:custGeom>
                <a:solidFill>
                  <a:srgbClr val="E20000"/>
                </a:solidFill>
                <a:ln w="4826">
                  <a:solidFill>
                    <a:srgbClr val="000000"/>
                  </a:solidFill>
                  <a:round/>
                  <a:headEnd/>
                  <a:tailEnd/>
                </a:ln>
              </p:spPr>
              <p:txBody>
                <a:bodyPr/>
                <a:lstStyle/>
                <a:p>
                  <a:endParaRPr lang="en-US"/>
                </a:p>
              </p:txBody>
            </p:sp>
            <p:sp>
              <p:nvSpPr>
                <p:cNvPr id="1094" name="Freeform 268"/>
                <p:cNvSpPr>
                  <a:spLocks noChangeAspect="1"/>
                </p:cNvSpPr>
                <p:nvPr/>
              </p:nvSpPr>
              <p:spPr bwMode="auto">
                <a:xfrm>
                  <a:off x="4822" y="778"/>
                  <a:ext cx="354" cy="35"/>
                </a:xfrm>
                <a:custGeom>
                  <a:avLst/>
                  <a:gdLst>
                    <a:gd name="T0" fmla="*/ 0 w 377"/>
                    <a:gd name="T1" fmla="*/ 35 h 24"/>
                    <a:gd name="T2" fmla="*/ 275 w 377"/>
                    <a:gd name="T3" fmla="*/ 35 h 24"/>
                    <a:gd name="T4" fmla="*/ 354 w 377"/>
                    <a:gd name="T5" fmla="*/ 0 h 24"/>
                    <a:gd name="T6" fmla="*/ 86 w 377"/>
                    <a:gd name="T7" fmla="*/ 0 h 24"/>
                    <a:gd name="T8" fmla="*/ 0 w 377"/>
                    <a:gd name="T9" fmla="*/ 35 h 24"/>
                    <a:gd name="T10" fmla="*/ 0 60000 65536"/>
                    <a:gd name="T11" fmla="*/ 0 60000 65536"/>
                    <a:gd name="T12" fmla="*/ 0 60000 65536"/>
                    <a:gd name="T13" fmla="*/ 0 60000 65536"/>
                    <a:gd name="T14" fmla="*/ 0 60000 65536"/>
                    <a:gd name="T15" fmla="*/ 0 w 377"/>
                    <a:gd name="T16" fmla="*/ 0 h 24"/>
                    <a:gd name="T17" fmla="*/ 377 w 377"/>
                    <a:gd name="T18" fmla="*/ 24 h 24"/>
                  </a:gdLst>
                  <a:ahLst/>
                  <a:cxnLst>
                    <a:cxn ang="T10">
                      <a:pos x="T0" y="T1"/>
                    </a:cxn>
                    <a:cxn ang="T11">
                      <a:pos x="T2" y="T3"/>
                    </a:cxn>
                    <a:cxn ang="T12">
                      <a:pos x="T4" y="T5"/>
                    </a:cxn>
                    <a:cxn ang="T13">
                      <a:pos x="T6" y="T7"/>
                    </a:cxn>
                    <a:cxn ang="T14">
                      <a:pos x="T8" y="T9"/>
                    </a:cxn>
                  </a:cxnLst>
                  <a:rect l="T15" t="T16" r="T17" b="T18"/>
                  <a:pathLst>
                    <a:path w="377" h="24">
                      <a:moveTo>
                        <a:pt x="0" y="24"/>
                      </a:moveTo>
                      <a:lnTo>
                        <a:pt x="293" y="24"/>
                      </a:lnTo>
                      <a:lnTo>
                        <a:pt x="377" y="0"/>
                      </a:lnTo>
                      <a:lnTo>
                        <a:pt x="92" y="0"/>
                      </a:lnTo>
                      <a:lnTo>
                        <a:pt x="0" y="24"/>
                      </a:lnTo>
                      <a:close/>
                    </a:path>
                  </a:pathLst>
                </a:custGeom>
                <a:solidFill>
                  <a:srgbClr val="E20000"/>
                </a:solidFill>
                <a:ln w="4826">
                  <a:solidFill>
                    <a:srgbClr val="000000"/>
                  </a:solidFill>
                  <a:round/>
                  <a:headEnd/>
                  <a:tailEnd/>
                </a:ln>
              </p:spPr>
              <p:txBody>
                <a:bodyPr/>
                <a:lstStyle/>
                <a:p>
                  <a:endParaRPr lang="en-US"/>
                </a:p>
              </p:txBody>
            </p:sp>
          </p:grpSp>
          <p:grpSp>
            <p:nvGrpSpPr>
              <p:cNvPr id="1088" name="Group 269"/>
              <p:cNvGrpSpPr>
                <a:grpSpLocks noChangeAspect="1"/>
              </p:cNvGrpSpPr>
              <p:nvPr/>
            </p:nvGrpSpPr>
            <p:grpSpPr bwMode="auto">
              <a:xfrm>
                <a:off x="4655" y="513"/>
                <a:ext cx="359" cy="297"/>
                <a:chOff x="4655" y="513"/>
                <a:chExt cx="359" cy="297"/>
              </a:xfrm>
            </p:grpSpPr>
            <p:sp>
              <p:nvSpPr>
                <p:cNvPr id="1089" name="Rectangle 270"/>
                <p:cNvSpPr>
                  <a:spLocks noChangeAspect="1" noChangeArrowheads="1"/>
                </p:cNvSpPr>
                <p:nvPr/>
              </p:nvSpPr>
              <p:spPr bwMode="auto">
                <a:xfrm>
                  <a:off x="4655" y="554"/>
                  <a:ext cx="283" cy="256"/>
                </a:xfrm>
                <a:prstGeom prst="rect">
                  <a:avLst/>
                </a:prstGeom>
                <a:solidFill>
                  <a:srgbClr val="9600FA"/>
                </a:solidFill>
                <a:ln w="4826">
                  <a:solidFill>
                    <a:srgbClr val="000000"/>
                  </a:solidFill>
                  <a:miter lim="800000"/>
                  <a:headEnd/>
                  <a:tailEnd/>
                </a:ln>
              </p:spPr>
              <p:txBody>
                <a:bodyPr/>
                <a:lstStyle/>
                <a:p>
                  <a:endParaRPr lang="zh-CN" altLang="zh-CN">
                    <a:ea typeface="宋体" charset="-122"/>
                  </a:endParaRPr>
                </a:p>
              </p:txBody>
            </p:sp>
            <p:sp>
              <p:nvSpPr>
                <p:cNvPr id="1090" name="Freeform 271"/>
                <p:cNvSpPr>
                  <a:spLocks noChangeAspect="1"/>
                </p:cNvSpPr>
                <p:nvPr/>
              </p:nvSpPr>
              <p:spPr bwMode="auto">
                <a:xfrm>
                  <a:off x="4937" y="513"/>
                  <a:ext cx="73" cy="294"/>
                </a:xfrm>
                <a:custGeom>
                  <a:avLst/>
                  <a:gdLst>
                    <a:gd name="T0" fmla="*/ 0 w 83"/>
                    <a:gd name="T1" fmla="*/ 40 h 338"/>
                    <a:gd name="T2" fmla="*/ 0 w 83"/>
                    <a:gd name="T3" fmla="*/ 294 h 338"/>
                    <a:gd name="T4" fmla="*/ 73 w 83"/>
                    <a:gd name="T5" fmla="*/ 244 h 338"/>
                    <a:gd name="T6" fmla="*/ 73 w 83"/>
                    <a:gd name="T7" fmla="*/ 0 h 338"/>
                    <a:gd name="T8" fmla="*/ 0 w 83"/>
                    <a:gd name="T9" fmla="*/ 40 h 338"/>
                    <a:gd name="T10" fmla="*/ 0 60000 65536"/>
                    <a:gd name="T11" fmla="*/ 0 60000 65536"/>
                    <a:gd name="T12" fmla="*/ 0 60000 65536"/>
                    <a:gd name="T13" fmla="*/ 0 60000 65536"/>
                    <a:gd name="T14" fmla="*/ 0 60000 65536"/>
                    <a:gd name="T15" fmla="*/ 0 w 83"/>
                    <a:gd name="T16" fmla="*/ 0 h 338"/>
                    <a:gd name="T17" fmla="*/ 83 w 83"/>
                    <a:gd name="T18" fmla="*/ 338 h 338"/>
                  </a:gdLst>
                  <a:ahLst/>
                  <a:cxnLst>
                    <a:cxn ang="T10">
                      <a:pos x="T0" y="T1"/>
                    </a:cxn>
                    <a:cxn ang="T11">
                      <a:pos x="T2" y="T3"/>
                    </a:cxn>
                    <a:cxn ang="T12">
                      <a:pos x="T4" y="T5"/>
                    </a:cxn>
                    <a:cxn ang="T13">
                      <a:pos x="T6" y="T7"/>
                    </a:cxn>
                    <a:cxn ang="T14">
                      <a:pos x="T8" y="T9"/>
                    </a:cxn>
                  </a:cxnLst>
                  <a:rect l="T15" t="T16" r="T17" b="T18"/>
                  <a:pathLst>
                    <a:path w="83" h="338">
                      <a:moveTo>
                        <a:pt x="0" y="46"/>
                      </a:moveTo>
                      <a:lnTo>
                        <a:pt x="0" y="338"/>
                      </a:lnTo>
                      <a:lnTo>
                        <a:pt x="83" y="281"/>
                      </a:lnTo>
                      <a:lnTo>
                        <a:pt x="83" y="0"/>
                      </a:lnTo>
                      <a:lnTo>
                        <a:pt x="0" y="46"/>
                      </a:lnTo>
                      <a:close/>
                    </a:path>
                  </a:pathLst>
                </a:custGeom>
                <a:solidFill>
                  <a:srgbClr val="7C00D0"/>
                </a:solidFill>
                <a:ln w="4826">
                  <a:solidFill>
                    <a:srgbClr val="000000"/>
                  </a:solidFill>
                  <a:round/>
                  <a:headEnd/>
                  <a:tailEnd/>
                </a:ln>
              </p:spPr>
              <p:txBody>
                <a:bodyPr/>
                <a:lstStyle/>
                <a:p>
                  <a:endParaRPr lang="en-US"/>
                </a:p>
              </p:txBody>
            </p:sp>
            <p:sp>
              <p:nvSpPr>
                <p:cNvPr id="1091" name="Freeform 272"/>
                <p:cNvSpPr>
                  <a:spLocks noChangeAspect="1"/>
                </p:cNvSpPr>
                <p:nvPr/>
              </p:nvSpPr>
              <p:spPr bwMode="auto">
                <a:xfrm>
                  <a:off x="4655" y="513"/>
                  <a:ext cx="359" cy="41"/>
                </a:xfrm>
                <a:custGeom>
                  <a:avLst/>
                  <a:gdLst>
                    <a:gd name="T0" fmla="*/ 0 w 377"/>
                    <a:gd name="T1" fmla="*/ 41 h 47"/>
                    <a:gd name="T2" fmla="*/ 279 w 377"/>
                    <a:gd name="T3" fmla="*/ 41 h 47"/>
                    <a:gd name="T4" fmla="*/ 359 w 377"/>
                    <a:gd name="T5" fmla="*/ 0 h 47"/>
                    <a:gd name="T6" fmla="*/ 90 w 377"/>
                    <a:gd name="T7" fmla="*/ 0 h 47"/>
                    <a:gd name="T8" fmla="*/ 0 w 377"/>
                    <a:gd name="T9" fmla="*/ 41 h 47"/>
                    <a:gd name="T10" fmla="*/ 0 60000 65536"/>
                    <a:gd name="T11" fmla="*/ 0 60000 65536"/>
                    <a:gd name="T12" fmla="*/ 0 60000 65536"/>
                    <a:gd name="T13" fmla="*/ 0 60000 65536"/>
                    <a:gd name="T14" fmla="*/ 0 60000 65536"/>
                    <a:gd name="T15" fmla="*/ 0 w 377"/>
                    <a:gd name="T16" fmla="*/ 0 h 47"/>
                    <a:gd name="T17" fmla="*/ 377 w 377"/>
                    <a:gd name="T18" fmla="*/ 47 h 47"/>
                  </a:gdLst>
                  <a:ahLst/>
                  <a:cxnLst>
                    <a:cxn ang="T10">
                      <a:pos x="T0" y="T1"/>
                    </a:cxn>
                    <a:cxn ang="T11">
                      <a:pos x="T2" y="T3"/>
                    </a:cxn>
                    <a:cxn ang="T12">
                      <a:pos x="T4" y="T5"/>
                    </a:cxn>
                    <a:cxn ang="T13">
                      <a:pos x="T6" y="T7"/>
                    </a:cxn>
                    <a:cxn ang="T14">
                      <a:pos x="T8" y="T9"/>
                    </a:cxn>
                  </a:cxnLst>
                  <a:rect l="T15" t="T16" r="T17" b="T18"/>
                  <a:pathLst>
                    <a:path w="377" h="47">
                      <a:moveTo>
                        <a:pt x="0" y="47"/>
                      </a:moveTo>
                      <a:lnTo>
                        <a:pt x="293" y="47"/>
                      </a:lnTo>
                      <a:lnTo>
                        <a:pt x="377" y="0"/>
                      </a:lnTo>
                      <a:lnTo>
                        <a:pt x="95" y="0"/>
                      </a:lnTo>
                      <a:lnTo>
                        <a:pt x="0" y="47"/>
                      </a:lnTo>
                      <a:close/>
                    </a:path>
                  </a:pathLst>
                </a:custGeom>
                <a:solidFill>
                  <a:srgbClr val="7C00D0"/>
                </a:solidFill>
                <a:ln w="4826">
                  <a:solidFill>
                    <a:srgbClr val="000000"/>
                  </a:solidFill>
                  <a:round/>
                  <a:headEnd/>
                  <a:tailEnd/>
                </a:ln>
              </p:spPr>
              <p:txBody>
                <a:bodyPr/>
                <a:lstStyle/>
                <a:p>
                  <a:endParaRPr lang="en-US"/>
                </a:p>
              </p:txBody>
            </p:sp>
          </p:grpSp>
        </p:grpSp>
        <p:sp>
          <p:nvSpPr>
            <p:cNvPr id="1036" name="AutoShape 274"/>
            <p:cNvSpPr>
              <a:spLocks noChangeAspect="1" noChangeArrowheads="1"/>
            </p:cNvSpPr>
            <p:nvPr/>
          </p:nvSpPr>
          <p:spPr bwMode="auto">
            <a:xfrm rot="17718494" flipV="1">
              <a:off x="2820988" y="4778375"/>
              <a:ext cx="658812" cy="2281238"/>
            </a:xfrm>
            <a:prstGeom prst="curvedRightArrow">
              <a:avLst>
                <a:gd name="adj1" fmla="val 69253"/>
                <a:gd name="adj2" fmla="val 138506"/>
                <a:gd name="adj3" fmla="val 33333"/>
              </a:avLst>
            </a:prstGeom>
            <a:solidFill>
              <a:srgbClr val="FFFFFF"/>
            </a:solidFill>
            <a:ln w="12700">
              <a:solidFill>
                <a:schemeClr val="tx1"/>
              </a:solidFill>
              <a:miter lim="800000"/>
              <a:headEnd/>
              <a:tailEnd/>
            </a:ln>
          </p:spPr>
          <p:txBody>
            <a:bodyPr wrap="none" anchor="ctr"/>
            <a:lstStyle/>
            <a:p>
              <a:endParaRPr lang="zh-CN" altLang="zh-CN">
                <a:ea typeface="宋体" charset="-122"/>
              </a:endParaRPr>
            </a:p>
          </p:txBody>
        </p:sp>
        <p:sp>
          <p:nvSpPr>
            <p:cNvPr id="1037" name="AutoShape 275"/>
            <p:cNvSpPr>
              <a:spLocks noChangeAspect="1" noChangeArrowheads="1"/>
            </p:cNvSpPr>
            <p:nvPr/>
          </p:nvSpPr>
          <p:spPr bwMode="auto">
            <a:xfrm rot="12439449" flipV="1">
              <a:off x="7454900" y="3517900"/>
              <a:ext cx="658813" cy="2281238"/>
            </a:xfrm>
            <a:prstGeom prst="curvedRightArrow">
              <a:avLst>
                <a:gd name="adj1" fmla="val 69253"/>
                <a:gd name="adj2" fmla="val 138506"/>
                <a:gd name="adj3" fmla="val 33333"/>
              </a:avLst>
            </a:prstGeom>
            <a:solidFill>
              <a:srgbClr val="FFFFFF"/>
            </a:solidFill>
            <a:ln w="12700">
              <a:solidFill>
                <a:schemeClr val="tx1"/>
              </a:solidFill>
              <a:miter lim="800000"/>
              <a:headEnd/>
              <a:tailEnd/>
            </a:ln>
          </p:spPr>
          <p:txBody>
            <a:bodyPr wrap="none" anchor="ctr"/>
            <a:lstStyle/>
            <a:p>
              <a:endParaRPr lang="zh-CN" altLang="zh-CN">
                <a:ea typeface="宋体" charset="-122"/>
              </a:endParaRPr>
            </a:p>
          </p:txBody>
        </p:sp>
        <p:sp>
          <p:nvSpPr>
            <p:cNvPr id="1038" name="AutoShape 276"/>
            <p:cNvSpPr>
              <a:spLocks noChangeAspect="1" noChangeArrowheads="1"/>
            </p:cNvSpPr>
            <p:nvPr/>
          </p:nvSpPr>
          <p:spPr bwMode="auto">
            <a:xfrm rot="6458884" flipV="1">
              <a:off x="5938837" y="725488"/>
              <a:ext cx="658813" cy="2281238"/>
            </a:xfrm>
            <a:prstGeom prst="curvedRightArrow">
              <a:avLst>
                <a:gd name="adj1" fmla="val 69253"/>
                <a:gd name="adj2" fmla="val 138506"/>
                <a:gd name="adj3" fmla="val 33333"/>
              </a:avLst>
            </a:prstGeom>
            <a:solidFill>
              <a:srgbClr val="FFFFFF"/>
            </a:solidFill>
            <a:ln w="12700">
              <a:solidFill>
                <a:schemeClr val="tx1"/>
              </a:solidFill>
              <a:miter lim="800000"/>
              <a:headEnd/>
              <a:tailEnd/>
            </a:ln>
          </p:spPr>
          <p:txBody>
            <a:bodyPr wrap="none" anchor="ctr"/>
            <a:lstStyle/>
            <a:p>
              <a:endParaRPr lang="zh-CN" altLang="zh-CN">
                <a:ea typeface="宋体" charset="-122"/>
              </a:endParaRPr>
            </a:p>
          </p:txBody>
        </p:sp>
        <p:sp>
          <p:nvSpPr>
            <p:cNvPr id="1039" name="AutoShape 277"/>
            <p:cNvSpPr>
              <a:spLocks noChangeAspect="1" noChangeArrowheads="1"/>
            </p:cNvSpPr>
            <p:nvPr/>
          </p:nvSpPr>
          <p:spPr bwMode="auto">
            <a:xfrm rot="4247095" flipV="1">
              <a:off x="2700337" y="668338"/>
              <a:ext cx="658813" cy="2281238"/>
            </a:xfrm>
            <a:prstGeom prst="curvedRightArrow">
              <a:avLst>
                <a:gd name="adj1" fmla="val 69253"/>
                <a:gd name="adj2" fmla="val 138506"/>
                <a:gd name="adj3" fmla="val 33333"/>
              </a:avLst>
            </a:prstGeom>
            <a:solidFill>
              <a:srgbClr val="FFFFFF"/>
            </a:solidFill>
            <a:ln w="12700">
              <a:solidFill>
                <a:schemeClr val="tx1"/>
              </a:solidFill>
              <a:miter lim="800000"/>
              <a:headEnd/>
              <a:tailEnd/>
            </a:ln>
          </p:spPr>
          <p:txBody>
            <a:bodyPr wrap="none" anchor="ctr"/>
            <a:lstStyle/>
            <a:p>
              <a:endParaRPr lang="zh-CN" altLang="zh-CN">
                <a:ea typeface="宋体" charset="-122"/>
              </a:endParaRPr>
            </a:p>
          </p:txBody>
        </p:sp>
        <p:grpSp>
          <p:nvGrpSpPr>
            <p:cNvPr id="1040" name="Group 328"/>
            <p:cNvGrpSpPr>
              <a:grpSpLocks noChangeAspect="1"/>
            </p:cNvGrpSpPr>
            <p:nvPr/>
          </p:nvGrpSpPr>
          <p:grpSpPr bwMode="auto">
            <a:xfrm>
              <a:off x="6127750" y="4772025"/>
              <a:ext cx="914400" cy="731838"/>
              <a:chOff x="4613" y="3703"/>
              <a:chExt cx="771" cy="617"/>
            </a:xfrm>
          </p:grpSpPr>
          <p:grpSp>
            <p:nvGrpSpPr>
              <p:cNvPr id="1058" name="Group 284"/>
              <p:cNvGrpSpPr>
                <a:grpSpLocks noChangeAspect="1"/>
              </p:cNvGrpSpPr>
              <p:nvPr/>
            </p:nvGrpSpPr>
            <p:grpSpPr bwMode="auto">
              <a:xfrm>
                <a:off x="4613" y="3987"/>
                <a:ext cx="409" cy="333"/>
                <a:chOff x="3993" y="1010"/>
                <a:chExt cx="378" cy="340"/>
              </a:xfrm>
            </p:grpSpPr>
            <p:sp>
              <p:nvSpPr>
                <p:cNvPr id="67869" name="Rectangle 285"/>
                <p:cNvSpPr>
                  <a:spLocks noChangeAspect="1" noChangeArrowheads="1"/>
                </p:cNvSpPr>
                <p:nvPr/>
              </p:nvSpPr>
              <p:spPr bwMode="auto">
                <a:xfrm>
                  <a:off x="3993" y="1056"/>
                  <a:ext cx="294" cy="294"/>
                </a:xfrm>
                <a:prstGeom prst="rect">
                  <a:avLst/>
                </a:prstGeom>
                <a:gradFill rotWithShape="1">
                  <a:gsLst>
                    <a:gs pos="0">
                      <a:schemeClr val="tx2">
                        <a:gamma/>
                        <a:shade val="72549"/>
                        <a:invGamma/>
                      </a:schemeClr>
                    </a:gs>
                    <a:gs pos="100000">
                      <a:schemeClr val="tx2"/>
                    </a:gs>
                  </a:gsLst>
                  <a:lin ang="0" scaled="1"/>
                </a:gradFill>
                <a:ln w="4826">
                  <a:solidFill>
                    <a:srgbClr val="000000"/>
                  </a:solidFill>
                  <a:miter lim="800000"/>
                  <a:headEnd/>
                  <a:tailEnd/>
                </a:ln>
              </p:spPr>
              <p:txBody>
                <a:bodyPr/>
                <a:lstStyle/>
                <a:p>
                  <a:endParaRPr lang="zh-CN" altLang="zh-CN">
                    <a:ea typeface="宋体" charset="-122"/>
                  </a:endParaRPr>
                </a:p>
              </p:txBody>
            </p:sp>
            <p:sp>
              <p:nvSpPr>
                <p:cNvPr id="67870" name="Freeform 286"/>
                <p:cNvSpPr>
                  <a:spLocks noChangeAspect="1"/>
                </p:cNvSpPr>
                <p:nvPr/>
              </p:nvSpPr>
              <p:spPr bwMode="auto">
                <a:xfrm>
                  <a:off x="4286" y="1011"/>
                  <a:ext cx="83" cy="339"/>
                </a:xfrm>
                <a:custGeom>
                  <a:avLst/>
                  <a:gdLst/>
                  <a:ahLst/>
                  <a:cxnLst>
                    <a:cxn ang="0">
                      <a:pos x="0" y="46"/>
                    </a:cxn>
                    <a:cxn ang="0">
                      <a:pos x="0" y="339"/>
                    </a:cxn>
                    <a:cxn ang="0">
                      <a:pos x="83" y="281"/>
                    </a:cxn>
                    <a:cxn ang="0">
                      <a:pos x="83" y="0"/>
                    </a:cxn>
                    <a:cxn ang="0">
                      <a:pos x="0" y="46"/>
                    </a:cxn>
                  </a:cxnLst>
                  <a:rect l="0" t="0" r="r" b="b"/>
                  <a:pathLst>
                    <a:path w="83" h="339">
                      <a:moveTo>
                        <a:pt x="0" y="46"/>
                      </a:moveTo>
                      <a:lnTo>
                        <a:pt x="0" y="339"/>
                      </a:lnTo>
                      <a:lnTo>
                        <a:pt x="83" y="281"/>
                      </a:lnTo>
                      <a:lnTo>
                        <a:pt x="83" y="0"/>
                      </a:lnTo>
                      <a:lnTo>
                        <a:pt x="0" y="46"/>
                      </a:lnTo>
                      <a:close/>
                    </a:path>
                  </a:pathLst>
                </a:custGeom>
                <a:gradFill rotWithShape="1">
                  <a:gsLst>
                    <a:gs pos="0">
                      <a:schemeClr val="tx2">
                        <a:gamma/>
                        <a:shade val="72549"/>
                        <a:invGamma/>
                      </a:schemeClr>
                    </a:gs>
                    <a:gs pos="100000">
                      <a:schemeClr val="tx2"/>
                    </a:gs>
                  </a:gsLst>
                  <a:lin ang="0" scaled="1"/>
                </a:gradFill>
                <a:ln w="4826">
                  <a:solidFill>
                    <a:srgbClr val="000000"/>
                  </a:solidFill>
                  <a:prstDash val="solid"/>
                  <a:round/>
                  <a:headEnd/>
                  <a:tailEnd/>
                </a:ln>
              </p:spPr>
              <p:txBody>
                <a:bodyPr/>
                <a:lstStyle/>
                <a:p>
                  <a:pPr>
                    <a:defRPr/>
                  </a:pPr>
                  <a:endParaRPr lang="zh-CN" altLang="zh-CN"/>
                </a:p>
              </p:txBody>
            </p:sp>
            <p:sp>
              <p:nvSpPr>
                <p:cNvPr id="67871" name="Freeform 287"/>
                <p:cNvSpPr>
                  <a:spLocks noChangeAspect="1"/>
                </p:cNvSpPr>
                <p:nvPr/>
              </p:nvSpPr>
              <p:spPr bwMode="auto">
                <a:xfrm>
                  <a:off x="3993" y="1010"/>
                  <a:ext cx="380" cy="46"/>
                </a:xfrm>
                <a:custGeom>
                  <a:avLst/>
                  <a:gdLst/>
                  <a:ahLst/>
                  <a:cxnLst>
                    <a:cxn ang="0">
                      <a:pos x="0" y="47"/>
                    </a:cxn>
                    <a:cxn ang="0">
                      <a:pos x="294" y="47"/>
                    </a:cxn>
                    <a:cxn ang="0">
                      <a:pos x="378" y="0"/>
                    </a:cxn>
                    <a:cxn ang="0">
                      <a:pos x="95" y="0"/>
                    </a:cxn>
                    <a:cxn ang="0">
                      <a:pos x="0" y="47"/>
                    </a:cxn>
                  </a:cxnLst>
                  <a:rect l="0" t="0" r="r" b="b"/>
                  <a:pathLst>
                    <a:path w="378" h="47">
                      <a:moveTo>
                        <a:pt x="0" y="47"/>
                      </a:moveTo>
                      <a:lnTo>
                        <a:pt x="294" y="47"/>
                      </a:lnTo>
                      <a:lnTo>
                        <a:pt x="378" y="0"/>
                      </a:lnTo>
                      <a:lnTo>
                        <a:pt x="95" y="0"/>
                      </a:lnTo>
                      <a:lnTo>
                        <a:pt x="0" y="47"/>
                      </a:lnTo>
                      <a:close/>
                    </a:path>
                  </a:pathLst>
                </a:custGeom>
                <a:gradFill rotWithShape="1">
                  <a:gsLst>
                    <a:gs pos="0">
                      <a:schemeClr val="tx2">
                        <a:gamma/>
                        <a:shade val="72549"/>
                        <a:invGamma/>
                      </a:schemeClr>
                    </a:gs>
                    <a:gs pos="100000">
                      <a:schemeClr val="tx2"/>
                    </a:gs>
                  </a:gsLst>
                  <a:lin ang="0" scaled="1"/>
                </a:gradFill>
                <a:ln w="4826">
                  <a:solidFill>
                    <a:srgbClr val="000000"/>
                  </a:solidFill>
                  <a:prstDash val="solid"/>
                  <a:round/>
                  <a:headEnd/>
                  <a:tailEnd/>
                </a:ln>
              </p:spPr>
              <p:txBody>
                <a:bodyPr/>
                <a:lstStyle/>
                <a:p>
                  <a:pPr>
                    <a:defRPr/>
                  </a:pPr>
                  <a:endParaRPr lang="zh-CN" altLang="zh-CN"/>
                </a:p>
              </p:txBody>
            </p:sp>
          </p:grpSp>
          <p:grpSp>
            <p:nvGrpSpPr>
              <p:cNvPr id="1059" name="Group 292"/>
              <p:cNvGrpSpPr>
                <a:grpSpLocks noChangeAspect="1"/>
              </p:cNvGrpSpPr>
              <p:nvPr/>
            </p:nvGrpSpPr>
            <p:grpSpPr bwMode="auto">
              <a:xfrm>
                <a:off x="4976" y="3996"/>
                <a:ext cx="408" cy="323"/>
                <a:chOff x="4324" y="1010"/>
                <a:chExt cx="377" cy="330"/>
              </a:xfrm>
            </p:grpSpPr>
            <p:sp>
              <p:nvSpPr>
                <p:cNvPr id="1076" name="Rectangle 293"/>
                <p:cNvSpPr>
                  <a:spLocks noChangeAspect="1" noChangeArrowheads="1"/>
                </p:cNvSpPr>
                <p:nvPr/>
              </p:nvSpPr>
              <p:spPr bwMode="auto">
                <a:xfrm>
                  <a:off x="4324" y="1047"/>
                  <a:ext cx="293" cy="293"/>
                </a:xfrm>
                <a:prstGeom prst="rect">
                  <a:avLst/>
                </a:prstGeom>
                <a:gradFill rotWithShape="1">
                  <a:gsLst>
                    <a:gs pos="0">
                      <a:srgbClr val="99CC00"/>
                    </a:gs>
                    <a:gs pos="100000">
                      <a:srgbClr val="6F9400"/>
                    </a:gs>
                  </a:gsLst>
                  <a:lin ang="5400000" scaled="1"/>
                </a:gradFill>
                <a:ln w="4826">
                  <a:solidFill>
                    <a:srgbClr val="000000"/>
                  </a:solidFill>
                  <a:miter lim="800000"/>
                  <a:headEnd/>
                  <a:tailEnd/>
                </a:ln>
              </p:spPr>
              <p:txBody>
                <a:bodyPr/>
                <a:lstStyle/>
                <a:p>
                  <a:endParaRPr lang="zh-CN" altLang="zh-CN">
                    <a:ea typeface="宋体" charset="-122"/>
                  </a:endParaRPr>
                </a:p>
              </p:txBody>
            </p:sp>
            <p:sp>
              <p:nvSpPr>
                <p:cNvPr id="1077" name="Freeform 294"/>
                <p:cNvSpPr>
                  <a:spLocks noChangeAspect="1"/>
                </p:cNvSpPr>
                <p:nvPr/>
              </p:nvSpPr>
              <p:spPr bwMode="auto">
                <a:xfrm>
                  <a:off x="4617" y="1010"/>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gradFill rotWithShape="1">
                  <a:gsLst>
                    <a:gs pos="0">
                      <a:srgbClr val="99CC00"/>
                    </a:gs>
                    <a:gs pos="100000">
                      <a:srgbClr val="6F9400"/>
                    </a:gs>
                  </a:gsLst>
                  <a:lin ang="5400000" scaled="1"/>
                </a:gradFill>
                <a:ln w="4826">
                  <a:solidFill>
                    <a:srgbClr val="000000"/>
                  </a:solidFill>
                  <a:round/>
                  <a:headEnd/>
                  <a:tailEnd/>
                </a:ln>
              </p:spPr>
              <p:txBody>
                <a:bodyPr/>
                <a:lstStyle/>
                <a:p>
                  <a:endParaRPr lang="en-US"/>
                </a:p>
              </p:txBody>
            </p:sp>
            <p:sp>
              <p:nvSpPr>
                <p:cNvPr id="1078" name="Freeform 295"/>
                <p:cNvSpPr>
                  <a:spLocks noChangeAspect="1"/>
                </p:cNvSpPr>
                <p:nvPr/>
              </p:nvSpPr>
              <p:spPr bwMode="auto">
                <a:xfrm>
                  <a:off x="4324" y="1010"/>
                  <a:ext cx="377" cy="36"/>
                </a:xfrm>
                <a:custGeom>
                  <a:avLst/>
                  <a:gdLst>
                    <a:gd name="T0" fmla="*/ 0 w 377"/>
                    <a:gd name="T1" fmla="*/ 36 h 36"/>
                    <a:gd name="T2" fmla="*/ 293 w 377"/>
                    <a:gd name="T3" fmla="*/ 36 h 36"/>
                    <a:gd name="T4" fmla="*/ 377 w 377"/>
                    <a:gd name="T5" fmla="*/ 0 h 36"/>
                    <a:gd name="T6" fmla="*/ 95 w 377"/>
                    <a:gd name="T7" fmla="*/ 0 h 36"/>
                    <a:gd name="T8" fmla="*/ 0 w 377"/>
                    <a:gd name="T9" fmla="*/ 36 h 36"/>
                    <a:gd name="T10" fmla="*/ 0 60000 65536"/>
                    <a:gd name="T11" fmla="*/ 0 60000 65536"/>
                    <a:gd name="T12" fmla="*/ 0 60000 65536"/>
                    <a:gd name="T13" fmla="*/ 0 60000 65536"/>
                    <a:gd name="T14" fmla="*/ 0 60000 65536"/>
                    <a:gd name="T15" fmla="*/ 0 w 377"/>
                    <a:gd name="T16" fmla="*/ 0 h 36"/>
                    <a:gd name="T17" fmla="*/ 377 w 377"/>
                    <a:gd name="T18" fmla="*/ 36 h 36"/>
                  </a:gdLst>
                  <a:ahLst/>
                  <a:cxnLst>
                    <a:cxn ang="T10">
                      <a:pos x="T0" y="T1"/>
                    </a:cxn>
                    <a:cxn ang="T11">
                      <a:pos x="T2" y="T3"/>
                    </a:cxn>
                    <a:cxn ang="T12">
                      <a:pos x="T4" y="T5"/>
                    </a:cxn>
                    <a:cxn ang="T13">
                      <a:pos x="T6" y="T7"/>
                    </a:cxn>
                    <a:cxn ang="T14">
                      <a:pos x="T8" y="T9"/>
                    </a:cxn>
                  </a:cxnLst>
                  <a:rect l="T15" t="T16" r="T17" b="T18"/>
                  <a:pathLst>
                    <a:path w="377" h="36">
                      <a:moveTo>
                        <a:pt x="0" y="36"/>
                      </a:moveTo>
                      <a:lnTo>
                        <a:pt x="293" y="36"/>
                      </a:lnTo>
                      <a:lnTo>
                        <a:pt x="377" y="0"/>
                      </a:lnTo>
                      <a:lnTo>
                        <a:pt x="95" y="0"/>
                      </a:lnTo>
                      <a:lnTo>
                        <a:pt x="0" y="36"/>
                      </a:lnTo>
                      <a:close/>
                    </a:path>
                  </a:pathLst>
                </a:custGeom>
                <a:gradFill rotWithShape="1">
                  <a:gsLst>
                    <a:gs pos="0">
                      <a:srgbClr val="99CC00"/>
                    </a:gs>
                    <a:gs pos="100000">
                      <a:srgbClr val="6F9400"/>
                    </a:gs>
                  </a:gsLst>
                  <a:lin ang="5400000" scaled="1"/>
                </a:gradFill>
                <a:ln w="4826">
                  <a:solidFill>
                    <a:srgbClr val="000000"/>
                  </a:solidFill>
                  <a:round/>
                  <a:headEnd/>
                  <a:tailEnd/>
                </a:ln>
              </p:spPr>
              <p:txBody>
                <a:bodyPr/>
                <a:lstStyle/>
                <a:p>
                  <a:endParaRPr lang="en-US"/>
                </a:p>
              </p:txBody>
            </p:sp>
          </p:grpSp>
          <p:grpSp>
            <p:nvGrpSpPr>
              <p:cNvPr id="1060" name="Group 296"/>
              <p:cNvGrpSpPr>
                <a:grpSpLocks noChangeAspect="1"/>
              </p:cNvGrpSpPr>
              <p:nvPr/>
            </p:nvGrpSpPr>
            <p:grpSpPr bwMode="auto">
              <a:xfrm>
                <a:off x="4796" y="3703"/>
                <a:ext cx="400" cy="326"/>
                <a:chOff x="4820" y="778"/>
                <a:chExt cx="356" cy="290"/>
              </a:xfrm>
            </p:grpSpPr>
            <p:sp>
              <p:nvSpPr>
                <p:cNvPr id="1073" name="Rectangle 297"/>
                <p:cNvSpPr>
                  <a:spLocks noChangeAspect="1" noChangeArrowheads="1"/>
                </p:cNvSpPr>
                <p:nvPr/>
              </p:nvSpPr>
              <p:spPr bwMode="auto">
                <a:xfrm>
                  <a:off x="4820" y="813"/>
                  <a:ext cx="282" cy="255"/>
                </a:xfrm>
                <a:prstGeom prst="rect">
                  <a:avLst/>
                </a:prstGeom>
                <a:gradFill rotWithShape="1">
                  <a:gsLst>
                    <a:gs pos="0">
                      <a:srgbClr val="C90000"/>
                    </a:gs>
                    <a:gs pos="100000">
                      <a:srgbClr val="FF0000"/>
                    </a:gs>
                  </a:gsLst>
                  <a:lin ang="0" scaled="1"/>
                </a:gradFill>
                <a:ln w="4826">
                  <a:solidFill>
                    <a:srgbClr val="000000"/>
                  </a:solidFill>
                  <a:miter lim="800000"/>
                  <a:headEnd/>
                  <a:tailEnd/>
                </a:ln>
              </p:spPr>
              <p:txBody>
                <a:bodyPr/>
                <a:lstStyle/>
                <a:p>
                  <a:endParaRPr lang="zh-CN" altLang="zh-CN">
                    <a:ea typeface="宋体" charset="-122"/>
                  </a:endParaRPr>
                </a:p>
              </p:txBody>
            </p:sp>
            <p:sp>
              <p:nvSpPr>
                <p:cNvPr id="1074" name="Freeform 298"/>
                <p:cNvSpPr>
                  <a:spLocks noChangeAspect="1"/>
                </p:cNvSpPr>
                <p:nvPr/>
              </p:nvSpPr>
              <p:spPr bwMode="auto">
                <a:xfrm>
                  <a:off x="5104" y="779"/>
                  <a:ext cx="69" cy="289"/>
                </a:xfrm>
                <a:custGeom>
                  <a:avLst/>
                  <a:gdLst>
                    <a:gd name="T0" fmla="*/ 0 w 84"/>
                    <a:gd name="T1" fmla="*/ 22 h 317"/>
                    <a:gd name="T2" fmla="*/ 0 w 84"/>
                    <a:gd name="T3" fmla="*/ 289 h 317"/>
                    <a:gd name="T4" fmla="*/ 69 w 84"/>
                    <a:gd name="T5" fmla="*/ 254 h 317"/>
                    <a:gd name="T6" fmla="*/ 69 w 84"/>
                    <a:gd name="T7" fmla="*/ 0 h 317"/>
                    <a:gd name="T8" fmla="*/ 0 w 84"/>
                    <a:gd name="T9" fmla="*/ 22 h 317"/>
                    <a:gd name="T10" fmla="*/ 0 60000 65536"/>
                    <a:gd name="T11" fmla="*/ 0 60000 65536"/>
                    <a:gd name="T12" fmla="*/ 0 60000 65536"/>
                    <a:gd name="T13" fmla="*/ 0 60000 65536"/>
                    <a:gd name="T14" fmla="*/ 0 60000 65536"/>
                    <a:gd name="T15" fmla="*/ 0 w 84"/>
                    <a:gd name="T16" fmla="*/ 0 h 317"/>
                    <a:gd name="T17" fmla="*/ 84 w 84"/>
                    <a:gd name="T18" fmla="*/ 317 h 317"/>
                  </a:gdLst>
                  <a:ahLst/>
                  <a:cxnLst>
                    <a:cxn ang="T10">
                      <a:pos x="T0" y="T1"/>
                    </a:cxn>
                    <a:cxn ang="T11">
                      <a:pos x="T2" y="T3"/>
                    </a:cxn>
                    <a:cxn ang="T12">
                      <a:pos x="T4" y="T5"/>
                    </a:cxn>
                    <a:cxn ang="T13">
                      <a:pos x="T6" y="T7"/>
                    </a:cxn>
                    <a:cxn ang="T14">
                      <a:pos x="T8" y="T9"/>
                    </a:cxn>
                  </a:cxnLst>
                  <a:rect l="T15" t="T16" r="T17" b="T18"/>
                  <a:pathLst>
                    <a:path w="84" h="317">
                      <a:moveTo>
                        <a:pt x="0" y="24"/>
                      </a:moveTo>
                      <a:lnTo>
                        <a:pt x="0" y="317"/>
                      </a:lnTo>
                      <a:lnTo>
                        <a:pt x="84" y="279"/>
                      </a:lnTo>
                      <a:lnTo>
                        <a:pt x="84" y="0"/>
                      </a:lnTo>
                      <a:lnTo>
                        <a:pt x="0" y="24"/>
                      </a:lnTo>
                      <a:close/>
                    </a:path>
                  </a:pathLst>
                </a:custGeom>
                <a:gradFill rotWithShape="1">
                  <a:gsLst>
                    <a:gs pos="0">
                      <a:srgbClr val="C90000"/>
                    </a:gs>
                    <a:gs pos="100000">
                      <a:srgbClr val="FF0000"/>
                    </a:gs>
                  </a:gsLst>
                  <a:lin ang="0" scaled="1"/>
                </a:gradFill>
                <a:ln w="4826">
                  <a:solidFill>
                    <a:srgbClr val="000000"/>
                  </a:solidFill>
                  <a:round/>
                  <a:headEnd/>
                  <a:tailEnd/>
                </a:ln>
              </p:spPr>
              <p:txBody>
                <a:bodyPr/>
                <a:lstStyle/>
                <a:p>
                  <a:endParaRPr lang="en-US"/>
                </a:p>
              </p:txBody>
            </p:sp>
            <p:sp>
              <p:nvSpPr>
                <p:cNvPr id="1075" name="Freeform 299"/>
                <p:cNvSpPr>
                  <a:spLocks noChangeAspect="1"/>
                </p:cNvSpPr>
                <p:nvPr/>
              </p:nvSpPr>
              <p:spPr bwMode="auto">
                <a:xfrm>
                  <a:off x="4822" y="778"/>
                  <a:ext cx="354" cy="35"/>
                </a:xfrm>
                <a:custGeom>
                  <a:avLst/>
                  <a:gdLst>
                    <a:gd name="T0" fmla="*/ 0 w 377"/>
                    <a:gd name="T1" fmla="*/ 35 h 24"/>
                    <a:gd name="T2" fmla="*/ 275 w 377"/>
                    <a:gd name="T3" fmla="*/ 35 h 24"/>
                    <a:gd name="T4" fmla="*/ 354 w 377"/>
                    <a:gd name="T5" fmla="*/ 0 h 24"/>
                    <a:gd name="T6" fmla="*/ 86 w 377"/>
                    <a:gd name="T7" fmla="*/ 0 h 24"/>
                    <a:gd name="T8" fmla="*/ 0 w 377"/>
                    <a:gd name="T9" fmla="*/ 35 h 24"/>
                    <a:gd name="T10" fmla="*/ 0 60000 65536"/>
                    <a:gd name="T11" fmla="*/ 0 60000 65536"/>
                    <a:gd name="T12" fmla="*/ 0 60000 65536"/>
                    <a:gd name="T13" fmla="*/ 0 60000 65536"/>
                    <a:gd name="T14" fmla="*/ 0 60000 65536"/>
                    <a:gd name="T15" fmla="*/ 0 w 377"/>
                    <a:gd name="T16" fmla="*/ 0 h 24"/>
                    <a:gd name="T17" fmla="*/ 377 w 377"/>
                    <a:gd name="T18" fmla="*/ 24 h 24"/>
                  </a:gdLst>
                  <a:ahLst/>
                  <a:cxnLst>
                    <a:cxn ang="T10">
                      <a:pos x="T0" y="T1"/>
                    </a:cxn>
                    <a:cxn ang="T11">
                      <a:pos x="T2" y="T3"/>
                    </a:cxn>
                    <a:cxn ang="T12">
                      <a:pos x="T4" y="T5"/>
                    </a:cxn>
                    <a:cxn ang="T13">
                      <a:pos x="T6" y="T7"/>
                    </a:cxn>
                    <a:cxn ang="T14">
                      <a:pos x="T8" y="T9"/>
                    </a:cxn>
                  </a:cxnLst>
                  <a:rect l="T15" t="T16" r="T17" b="T18"/>
                  <a:pathLst>
                    <a:path w="377" h="24">
                      <a:moveTo>
                        <a:pt x="0" y="24"/>
                      </a:moveTo>
                      <a:lnTo>
                        <a:pt x="293" y="24"/>
                      </a:lnTo>
                      <a:lnTo>
                        <a:pt x="377" y="0"/>
                      </a:lnTo>
                      <a:lnTo>
                        <a:pt x="92" y="0"/>
                      </a:lnTo>
                      <a:lnTo>
                        <a:pt x="0" y="24"/>
                      </a:lnTo>
                      <a:close/>
                    </a:path>
                  </a:pathLst>
                </a:custGeom>
                <a:gradFill rotWithShape="1">
                  <a:gsLst>
                    <a:gs pos="0">
                      <a:srgbClr val="C90000"/>
                    </a:gs>
                    <a:gs pos="100000">
                      <a:srgbClr val="FF0000"/>
                    </a:gs>
                  </a:gsLst>
                  <a:lin ang="0" scaled="1"/>
                </a:gradFill>
                <a:ln w="4826">
                  <a:solidFill>
                    <a:srgbClr val="000000"/>
                  </a:solidFill>
                  <a:round/>
                  <a:headEnd/>
                  <a:tailEnd/>
                </a:ln>
              </p:spPr>
              <p:txBody>
                <a:bodyPr/>
                <a:lstStyle/>
                <a:p>
                  <a:endParaRPr lang="en-US"/>
                </a:p>
              </p:txBody>
            </p:sp>
          </p:grpSp>
          <p:grpSp>
            <p:nvGrpSpPr>
              <p:cNvPr id="1061" name="Group 308"/>
              <p:cNvGrpSpPr>
                <a:grpSpLocks noChangeAspect="1"/>
              </p:cNvGrpSpPr>
              <p:nvPr/>
            </p:nvGrpSpPr>
            <p:grpSpPr bwMode="auto">
              <a:xfrm>
                <a:off x="4613" y="3987"/>
                <a:ext cx="409" cy="333"/>
                <a:chOff x="3993" y="1010"/>
                <a:chExt cx="378" cy="340"/>
              </a:xfrm>
            </p:grpSpPr>
            <p:sp>
              <p:nvSpPr>
                <p:cNvPr id="1070" name="Rectangle 309"/>
                <p:cNvSpPr>
                  <a:spLocks noChangeAspect="1" noChangeArrowheads="1"/>
                </p:cNvSpPr>
                <p:nvPr/>
              </p:nvSpPr>
              <p:spPr bwMode="auto">
                <a:xfrm>
                  <a:off x="3993" y="1057"/>
                  <a:ext cx="294" cy="293"/>
                </a:xfrm>
                <a:prstGeom prst="rect">
                  <a:avLst/>
                </a:prstGeom>
                <a:solidFill>
                  <a:schemeClr val="accent1"/>
                </a:solidFill>
                <a:ln w="4826">
                  <a:solidFill>
                    <a:srgbClr val="000000"/>
                  </a:solidFill>
                  <a:miter lim="800000"/>
                  <a:headEnd/>
                  <a:tailEnd/>
                </a:ln>
              </p:spPr>
              <p:txBody>
                <a:bodyPr/>
                <a:lstStyle/>
                <a:p>
                  <a:endParaRPr lang="zh-CN" altLang="zh-CN">
                    <a:ea typeface="宋体" charset="-122"/>
                  </a:endParaRPr>
                </a:p>
              </p:txBody>
            </p:sp>
            <p:sp>
              <p:nvSpPr>
                <p:cNvPr id="1071" name="Freeform 310"/>
                <p:cNvSpPr>
                  <a:spLocks noChangeAspect="1"/>
                </p:cNvSpPr>
                <p:nvPr/>
              </p:nvSpPr>
              <p:spPr bwMode="auto">
                <a:xfrm>
                  <a:off x="4286" y="1011"/>
                  <a:ext cx="83" cy="339"/>
                </a:xfrm>
                <a:custGeom>
                  <a:avLst/>
                  <a:gdLst>
                    <a:gd name="T0" fmla="*/ 0 w 83"/>
                    <a:gd name="T1" fmla="*/ 46 h 339"/>
                    <a:gd name="T2" fmla="*/ 0 w 83"/>
                    <a:gd name="T3" fmla="*/ 339 h 339"/>
                    <a:gd name="T4" fmla="*/ 83 w 83"/>
                    <a:gd name="T5" fmla="*/ 281 h 339"/>
                    <a:gd name="T6" fmla="*/ 83 w 83"/>
                    <a:gd name="T7" fmla="*/ 0 h 339"/>
                    <a:gd name="T8" fmla="*/ 0 w 83"/>
                    <a:gd name="T9" fmla="*/ 46 h 339"/>
                    <a:gd name="T10" fmla="*/ 0 60000 65536"/>
                    <a:gd name="T11" fmla="*/ 0 60000 65536"/>
                    <a:gd name="T12" fmla="*/ 0 60000 65536"/>
                    <a:gd name="T13" fmla="*/ 0 60000 65536"/>
                    <a:gd name="T14" fmla="*/ 0 60000 65536"/>
                    <a:gd name="T15" fmla="*/ 0 w 83"/>
                    <a:gd name="T16" fmla="*/ 0 h 339"/>
                    <a:gd name="T17" fmla="*/ 83 w 83"/>
                    <a:gd name="T18" fmla="*/ 339 h 339"/>
                  </a:gdLst>
                  <a:ahLst/>
                  <a:cxnLst>
                    <a:cxn ang="T10">
                      <a:pos x="T0" y="T1"/>
                    </a:cxn>
                    <a:cxn ang="T11">
                      <a:pos x="T2" y="T3"/>
                    </a:cxn>
                    <a:cxn ang="T12">
                      <a:pos x="T4" y="T5"/>
                    </a:cxn>
                    <a:cxn ang="T13">
                      <a:pos x="T6" y="T7"/>
                    </a:cxn>
                    <a:cxn ang="T14">
                      <a:pos x="T8" y="T9"/>
                    </a:cxn>
                  </a:cxnLst>
                  <a:rect l="T15" t="T16" r="T17" b="T18"/>
                  <a:pathLst>
                    <a:path w="83" h="339">
                      <a:moveTo>
                        <a:pt x="0" y="46"/>
                      </a:moveTo>
                      <a:lnTo>
                        <a:pt x="0" y="339"/>
                      </a:lnTo>
                      <a:lnTo>
                        <a:pt x="83" y="281"/>
                      </a:lnTo>
                      <a:lnTo>
                        <a:pt x="83" y="0"/>
                      </a:lnTo>
                      <a:lnTo>
                        <a:pt x="0" y="46"/>
                      </a:lnTo>
                      <a:close/>
                    </a:path>
                  </a:pathLst>
                </a:custGeom>
                <a:solidFill>
                  <a:schemeClr val="hlink"/>
                </a:solidFill>
                <a:ln w="4826">
                  <a:solidFill>
                    <a:srgbClr val="000000"/>
                  </a:solidFill>
                  <a:round/>
                  <a:headEnd/>
                  <a:tailEnd/>
                </a:ln>
              </p:spPr>
              <p:txBody>
                <a:bodyPr/>
                <a:lstStyle/>
                <a:p>
                  <a:endParaRPr lang="en-US"/>
                </a:p>
              </p:txBody>
            </p:sp>
            <p:sp>
              <p:nvSpPr>
                <p:cNvPr id="1072" name="Freeform 311"/>
                <p:cNvSpPr>
                  <a:spLocks noChangeAspect="1"/>
                </p:cNvSpPr>
                <p:nvPr/>
              </p:nvSpPr>
              <p:spPr bwMode="auto">
                <a:xfrm>
                  <a:off x="3993" y="1010"/>
                  <a:ext cx="378" cy="47"/>
                </a:xfrm>
                <a:custGeom>
                  <a:avLst/>
                  <a:gdLst>
                    <a:gd name="T0" fmla="*/ 0 w 378"/>
                    <a:gd name="T1" fmla="*/ 47 h 47"/>
                    <a:gd name="T2" fmla="*/ 294 w 378"/>
                    <a:gd name="T3" fmla="*/ 47 h 47"/>
                    <a:gd name="T4" fmla="*/ 378 w 378"/>
                    <a:gd name="T5" fmla="*/ 0 h 47"/>
                    <a:gd name="T6" fmla="*/ 95 w 378"/>
                    <a:gd name="T7" fmla="*/ 0 h 47"/>
                    <a:gd name="T8" fmla="*/ 0 w 378"/>
                    <a:gd name="T9" fmla="*/ 47 h 47"/>
                    <a:gd name="T10" fmla="*/ 0 60000 65536"/>
                    <a:gd name="T11" fmla="*/ 0 60000 65536"/>
                    <a:gd name="T12" fmla="*/ 0 60000 65536"/>
                    <a:gd name="T13" fmla="*/ 0 60000 65536"/>
                    <a:gd name="T14" fmla="*/ 0 60000 65536"/>
                    <a:gd name="T15" fmla="*/ 0 w 378"/>
                    <a:gd name="T16" fmla="*/ 0 h 47"/>
                    <a:gd name="T17" fmla="*/ 378 w 378"/>
                    <a:gd name="T18" fmla="*/ 47 h 47"/>
                  </a:gdLst>
                  <a:ahLst/>
                  <a:cxnLst>
                    <a:cxn ang="T10">
                      <a:pos x="T0" y="T1"/>
                    </a:cxn>
                    <a:cxn ang="T11">
                      <a:pos x="T2" y="T3"/>
                    </a:cxn>
                    <a:cxn ang="T12">
                      <a:pos x="T4" y="T5"/>
                    </a:cxn>
                    <a:cxn ang="T13">
                      <a:pos x="T6" y="T7"/>
                    </a:cxn>
                    <a:cxn ang="T14">
                      <a:pos x="T8" y="T9"/>
                    </a:cxn>
                  </a:cxnLst>
                  <a:rect l="T15" t="T16" r="T17" b="T18"/>
                  <a:pathLst>
                    <a:path w="378" h="47">
                      <a:moveTo>
                        <a:pt x="0" y="47"/>
                      </a:moveTo>
                      <a:lnTo>
                        <a:pt x="294" y="47"/>
                      </a:lnTo>
                      <a:lnTo>
                        <a:pt x="378" y="0"/>
                      </a:lnTo>
                      <a:lnTo>
                        <a:pt x="95" y="0"/>
                      </a:lnTo>
                      <a:lnTo>
                        <a:pt x="0" y="47"/>
                      </a:lnTo>
                      <a:close/>
                    </a:path>
                  </a:pathLst>
                </a:custGeom>
                <a:solidFill>
                  <a:schemeClr val="hlink"/>
                </a:solidFill>
                <a:ln w="4826">
                  <a:solidFill>
                    <a:srgbClr val="000000"/>
                  </a:solidFill>
                  <a:round/>
                  <a:headEnd/>
                  <a:tailEnd/>
                </a:ln>
              </p:spPr>
              <p:txBody>
                <a:bodyPr/>
                <a:lstStyle/>
                <a:p>
                  <a:endParaRPr lang="en-US"/>
                </a:p>
              </p:txBody>
            </p:sp>
          </p:grpSp>
          <p:grpSp>
            <p:nvGrpSpPr>
              <p:cNvPr id="1062" name="Group 316"/>
              <p:cNvGrpSpPr>
                <a:grpSpLocks noChangeAspect="1"/>
              </p:cNvGrpSpPr>
              <p:nvPr/>
            </p:nvGrpSpPr>
            <p:grpSpPr bwMode="auto">
              <a:xfrm>
                <a:off x="4976" y="3996"/>
                <a:ext cx="408" cy="323"/>
                <a:chOff x="4324" y="1010"/>
                <a:chExt cx="377" cy="330"/>
              </a:xfrm>
            </p:grpSpPr>
            <p:sp>
              <p:nvSpPr>
                <p:cNvPr id="1067" name="Rectangle 317"/>
                <p:cNvSpPr>
                  <a:spLocks noChangeAspect="1" noChangeArrowheads="1"/>
                </p:cNvSpPr>
                <p:nvPr/>
              </p:nvSpPr>
              <p:spPr bwMode="auto">
                <a:xfrm>
                  <a:off x="4324" y="1047"/>
                  <a:ext cx="293" cy="293"/>
                </a:xfrm>
                <a:prstGeom prst="rect">
                  <a:avLst/>
                </a:prstGeom>
                <a:solidFill>
                  <a:srgbClr val="99CC00"/>
                </a:solidFill>
                <a:ln w="4826">
                  <a:solidFill>
                    <a:srgbClr val="000000"/>
                  </a:solidFill>
                  <a:miter lim="800000"/>
                  <a:headEnd/>
                  <a:tailEnd/>
                </a:ln>
              </p:spPr>
              <p:txBody>
                <a:bodyPr/>
                <a:lstStyle/>
                <a:p>
                  <a:endParaRPr lang="zh-CN" altLang="zh-CN">
                    <a:ea typeface="宋体" charset="-122"/>
                  </a:endParaRPr>
                </a:p>
              </p:txBody>
            </p:sp>
            <p:sp>
              <p:nvSpPr>
                <p:cNvPr id="1068" name="Freeform 318"/>
                <p:cNvSpPr>
                  <a:spLocks noChangeAspect="1"/>
                </p:cNvSpPr>
                <p:nvPr/>
              </p:nvSpPr>
              <p:spPr bwMode="auto">
                <a:xfrm>
                  <a:off x="4617" y="1010"/>
                  <a:ext cx="83" cy="330"/>
                </a:xfrm>
                <a:custGeom>
                  <a:avLst/>
                  <a:gdLst>
                    <a:gd name="T0" fmla="*/ 0 w 83"/>
                    <a:gd name="T1" fmla="*/ 37 h 330"/>
                    <a:gd name="T2" fmla="*/ 0 w 83"/>
                    <a:gd name="T3" fmla="*/ 330 h 330"/>
                    <a:gd name="T4" fmla="*/ 83 w 83"/>
                    <a:gd name="T5" fmla="*/ 281 h 330"/>
                    <a:gd name="T6" fmla="*/ 83 w 83"/>
                    <a:gd name="T7" fmla="*/ 0 h 330"/>
                    <a:gd name="T8" fmla="*/ 0 w 83"/>
                    <a:gd name="T9" fmla="*/ 37 h 330"/>
                    <a:gd name="T10" fmla="*/ 0 60000 65536"/>
                    <a:gd name="T11" fmla="*/ 0 60000 65536"/>
                    <a:gd name="T12" fmla="*/ 0 60000 65536"/>
                    <a:gd name="T13" fmla="*/ 0 60000 65536"/>
                    <a:gd name="T14" fmla="*/ 0 60000 65536"/>
                    <a:gd name="T15" fmla="*/ 0 w 83"/>
                    <a:gd name="T16" fmla="*/ 0 h 330"/>
                    <a:gd name="T17" fmla="*/ 83 w 83"/>
                    <a:gd name="T18" fmla="*/ 330 h 330"/>
                  </a:gdLst>
                  <a:ahLst/>
                  <a:cxnLst>
                    <a:cxn ang="T10">
                      <a:pos x="T0" y="T1"/>
                    </a:cxn>
                    <a:cxn ang="T11">
                      <a:pos x="T2" y="T3"/>
                    </a:cxn>
                    <a:cxn ang="T12">
                      <a:pos x="T4" y="T5"/>
                    </a:cxn>
                    <a:cxn ang="T13">
                      <a:pos x="T6" y="T7"/>
                    </a:cxn>
                    <a:cxn ang="T14">
                      <a:pos x="T8" y="T9"/>
                    </a:cxn>
                  </a:cxnLst>
                  <a:rect l="T15" t="T16" r="T17" b="T18"/>
                  <a:pathLst>
                    <a:path w="83" h="330">
                      <a:moveTo>
                        <a:pt x="0" y="37"/>
                      </a:moveTo>
                      <a:lnTo>
                        <a:pt x="0" y="330"/>
                      </a:lnTo>
                      <a:lnTo>
                        <a:pt x="83" y="281"/>
                      </a:lnTo>
                      <a:lnTo>
                        <a:pt x="83" y="0"/>
                      </a:lnTo>
                      <a:lnTo>
                        <a:pt x="0" y="37"/>
                      </a:lnTo>
                      <a:close/>
                    </a:path>
                  </a:pathLst>
                </a:custGeom>
                <a:solidFill>
                  <a:srgbClr val="7CA800"/>
                </a:solidFill>
                <a:ln w="4826">
                  <a:solidFill>
                    <a:srgbClr val="000000"/>
                  </a:solidFill>
                  <a:round/>
                  <a:headEnd/>
                  <a:tailEnd/>
                </a:ln>
              </p:spPr>
              <p:txBody>
                <a:bodyPr/>
                <a:lstStyle/>
                <a:p>
                  <a:endParaRPr lang="en-US"/>
                </a:p>
              </p:txBody>
            </p:sp>
            <p:sp>
              <p:nvSpPr>
                <p:cNvPr id="1069" name="Freeform 319"/>
                <p:cNvSpPr>
                  <a:spLocks noChangeAspect="1"/>
                </p:cNvSpPr>
                <p:nvPr/>
              </p:nvSpPr>
              <p:spPr bwMode="auto">
                <a:xfrm>
                  <a:off x="4324" y="1010"/>
                  <a:ext cx="377" cy="36"/>
                </a:xfrm>
                <a:custGeom>
                  <a:avLst/>
                  <a:gdLst>
                    <a:gd name="T0" fmla="*/ 0 w 377"/>
                    <a:gd name="T1" fmla="*/ 36 h 36"/>
                    <a:gd name="T2" fmla="*/ 293 w 377"/>
                    <a:gd name="T3" fmla="*/ 36 h 36"/>
                    <a:gd name="T4" fmla="*/ 377 w 377"/>
                    <a:gd name="T5" fmla="*/ 0 h 36"/>
                    <a:gd name="T6" fmla="*/ 95 w 377"/>
                    <a:gd name="T7" fmla="*/ 0 h 36"/>
                    <a:gd name="T8" fmla="*/ 0 w 377"/>
                    <a:gd name="T9" fmla="*/ 36 h 36"/>
                    <a:gd name="T10" fmla="*/ 0 60000 65536"/>
                    <a:gd name="T11" fmla="*/ 0 60000 65536"/>
                    <a:gd name="T12" fmla="*/ 0 60000 65536"/>
                    <a:gd name="T13" fmla="*/ 0 60000 65536"/>
                    <a:gd name="T14" fmla="*/ 0 60000 65536"/>
                    <a:gd name="T15" fmla="*/ 0 w 377"/>
                    <a:gd name="T16" fmla="*/ 0 h 36"/>
                    <a:gd name="T17" fmla="*/ 377 w 377"/>
                    <a:gd name="T18" fmla="*/ 36 h 36"/>
                  </a:gdLst>
                  <a:ahLst/>
                  <a:cxnLst>
                    <a:cxn ang="T10">
                      <a:pos x="T0" y="T1"/>
                    </a:cxn>
                    <a:cxn ang="T11">
                      <a:pos x="T2" y="T3"/>
                    </a:cxn>
                    <a:cxn ang="T12">
                      <a:pos x="T4" y="T5"/>
                    </a:cxn>
                    <a:cxn ang="T13">
                      <a:pos x="T6" y="T7"/>
                    </a:cxn>
                    <a:cxn ang="T14">
                      <a:pos x="T8" y="T9"/>
                    </a:cxn>
                  </a:cxnLst>
                  <a:rect l="T15" t="T16" r="T17" b="T18"/>
                  <a:pathLst>
                    <a:path w="377" h="36">
                      <a:moveTo>
                        <a:pt x="0" y="36"/>
                      </a:moveTo>
                      <a:lnTo>
                        <a:pt x="293" y="36"/>
                      </a:lnTo>
                      <a:lnTo>
                        <a:pt x="377" y="0"/>
                      </a:lnTo>
                      <a:lnTo>
                        <a:pt x="95" y="0"/>
                      </a:lnTo>
                      <a:lnTo>
                        <a:pt x="0" y="36"/>
                      </a:lnTo>
                      <a:close/>
                    </a:path>
                  </a:pathLst>
                </a:custGeom>
                <a:solidFill>
                  <a:srgbClr val="7CA800"/>
                </a:solidFill>
                <a:ln w="4826">
                  <a:solidFill>
                    <a:srgbClr val="000000"/>
                  </a:solidFill>
                  <a:round/>
                  <a:headEnd/>
                  <a:tailEnd/>
                </a:ln>
              </p:spPr>
              <p:txBody>
                <a:bodyPr/>
                <a:lstStyle/>
                <a:p>
                  <a:endParaRPr lang="en-US"/>
                </a:p>
              </p:txBody>
            </p:sp>
          </p:grpSp>
          <p:grpSp>
            <p:nvGrpSpPr>
              <p:cNvPr id="1063" name="Group 320"/>
              <p:cNvGrpSpPr>
                <a:grpSpLocks noChangeAspect="1"/>
              </p:cNvGrpSpPr>
              <p:nvPr/>
            </p:nvGrpSpPr>
            <p:grpSpPr bwMode="auto">
              <a:xfrm>
                <a:off x="4796" y="3703"/>
                <a:ext cx="400" cy="326"/>
                <a:chOff x="4820" y="778"/>
                <a:chExt cx="356" cy="290"/>
              </a:xfrm>
            </p:grpSpPr>
            <p:sp>
              <p:nvSpPr>
                <p:cNvPr id="1064" name="Rectangle 321"/>
                <p:cNvSpPr>
                  <a:spLocks noChangeAspect="1" noChangeArrowheads="1"/>
                </p:cNvSpPr>
                <p:nvPr/>
              </p:nvSpPr>
              <p:spPr bwMode="auto">
                <a:xfrm>
                  <a:off x="4820" y="813"/>
                  <a:ext cx="282" cy="255"/>
                </a:xfrm>
                <a:prstGeom prst="rect">
                  <a:avLst/>
                </a:prstGeom>
                <a:solidFill>
                  <a:srgbClr val="FF0000"/>
                </a:solidFill>
                <a:ln w="4826">
                  <a:solidFill>
                    <a:srgbClr val="000000"/>
                  </a:solidFill>
                  <a:miter lim="800000"/>
                  <a:headEnd/>
                  <a:tailEnd/>
                </a:ln>
              </p:spPr>
              <p:txBody>
                <a:bodyPr/>
                <a:lstStyle/>
                <a:p>
                  <a:endParaRPr lang="zh-CN" altLang="zh-CN">
                    <a:ea typeface="宋体" charset="-122"/>
                  </a:endParaRPr>
                </a:p>
              </p:txBody>
            </p:sp>
            <p:sp>
              <p:nvSpPr>
                <p:cNvPr id="1065" name="Freeform 322"/>
                <p:cNvSpPr>
                  <a:spLocks noChangeAspect="1"/>
                </p:cNvSpPr>
                <p:nvPr/>
              </p:nvSpPr>
              <p:spPr bwMode="auto">
                <a:xfrm>
                  <a:off x="5104" y="779"/>
                  <a:ext cx="69" cy="289"/>
                </a:xfrm>
                <a:custGeom>
                  <a:avLst/>
                  <a:gdLst>
                    <a:gd name="T0" fmla="*/ 0 w 84"/>
                    <a:gd name="T1" fmla="*/ 22 h 317"/>
                    <a:gd name="T2" fmla="*/ 0 w 84"/>
                    <a:gd name="T3" fmla="*/ 289 h 317"/>
                    <a:gd name="T4" fmla="*/ 69 w 84"/>
                    <a:gd name="T5" fmla="*/ 254 h 317"/>
                    <a:gd name="T6" fmla="*/ 69 w 84"/>
                    <a:gd name="T7" fmla="*/ 0 h 317"/>
                    <a:gd name="T8" fmla="*/ 0 w 84"/>
                    <a:gd name="T9" fmla="*/ 22 h 317"/>
                    <a:gd name="T10" fmla="*/ 0 60000 65536"/>
                    <a:gd name="T11" fmla="*/ 0 60000 65536"/>
                    <a:gd name="T12" fmla="*/ 0 60000 65536"/>
                    <a:gd name="T13" fmla="*/ 0 60000 65536"/>
                    <a:gd name="T14" fmla="*/ 0 60000 65536"/>
                    <a:gd name="T15" fmla="*/ 0 w 84"/>
                    <a:gd name="T16" fmla="*/ 0 h 317"/>
                    <a:gd name="T17" fmla="*/ 84 w 84"/>
                    <a:gd name="T18" fmla="*/ 317 h 317"/>
                  </a:gdLst>
                  <a:ahLst/>
                  <a:cxnLst>
                    <a:cxn ang="T10">
                      <a:pos x="T0" y="T1"/>
                    </a:cxn>
                    <a:cxn ang="T11">
                      <a:pos x="T2" y="T3"/>
                    </a:cxn>
                    <a:cxn ang="T12">
                      <a:pos x="T4" y="T5"/>
                    </a:cxn>
                    <a:cxn ang="T13">
                      <a:pos x="T6" y="T7"/>
                    </a:cxn>
                    <a:cxn ang="T14">
                      <a:pos x="T8" y="T9"/>
                    </a:cxn>
                  </a:cxnLst>
                  <a:rect l="T15" t="T16" r="T17" b="T18"/>
                  <a:pathLst>
                    <a:path w="84" h="317">
                      <a:moveTo>
                        <a:pt x="0" y="24"/>
                      </a:moveTo>
                      <a:lnTo>
                        <a:pt x="0" y="317"/>
                      </a:lnTo>
                      <a:lnTo>
                        <a:pt x="84" y="279"/>
                      </a:lnTo>
                      <a:lnTo>
                        <a:pt x="84" y="0"/>
                      </a:lnTo>
                      <a:lnTo>
                        <a:pt x="0" y="24"/>
                      </a:lnTo>
                      <a:close/>
                    </a:path>
                  </a:pathLst>
                </a:custGeom>
                <a:solidFill>
                  <a:srgbClr val="E20000"/>
                </a:solidFill>
                <a:ln w="4826">
                  <a:solidFill>
                    <a:srgbClr val="000000"/>
                  </a:solidFill>
                  <a:round/>
                  <a:headEnd/>
                  <a:tailEnd/>
                </a:ln>
              </p:spPr>
              <p:txBody>
                <a:bodyPr/>
                <a:lstStyle/>
                <a:p>
                  <a:endParaRPr lang="en-US"/>
                </a:p>
              </p:txBody>
            </p:sp>
            <p:sp>
              <p:nvSpPr>
                <p:cNvPr id="1066" name="Freeform 323"/>
                <p:cNvSpPr>
                  <a:spLocks noChangeAspect="1"/>
                </p:cNvSpPr>
                <p:nvPr/>
              </p:nvSpPr>
              <p:spPr bwMode="auto">
                <a:xfrm>
                  <a:off x="4822" y="778"/>
                  <a:ext cx="354" cy="35"/>
                </a:xfrm>
                <a:custGeom>
                  <a:avLst/>
                  <a:gdLst>
                    <a:gd name="T0" fmla="*/ 0 w 377"/>
                    <a:gd name="T1" fmla="*/ 35 h 24"/>
                    <a:gd name="T2" fmla="*/ 275 w 377"/>
                    <a:gd name="T3" fmla="*/ 35 h 24"/>
                    <a:gd name="T4" fmla="*/ 354 w 377"/>
                    <a:gd name="T5" fmla="*/ 0 h 24"/>
                    <a:gd name="T6" fmla="*/ 86 w 377"/>
                    <a:gd name="T7" fmla="*/ 0 h 24"/>
                    <a:gd name="T8" fmla="*/ 0 w 377"/>
                    <a:gd name="T9" fmla="*/ 35 h 24"/>
                    <a:gd name="T10" fmla="*/ 0 60000 65536"/>
                    <a:gd name="T11" fmla="*/ 0 60000 65536"/>
                    <a:gd name="T12" fmla="*/ 0 60000 65536"/>
                    <a:gd name="T13" fmla="*/ 0 60000 65536"/>
                    <a:gd name="T14" fmla="*/ 0 60000 65536"/>
                    <a:gd name="T15" fmla="*/ 0 w 377"/>
                    <a:gd name="T16" fmla="*/ 0 h 24"/>
                    <a:gd name="T17" fmla="*/ 377 w 377"/>
                    <a:gd name="T18" fmla="*/ 24 h 24"/>
                  </a:gdLst>
                  <a:ahLst/>
                  <a:cxnLst>
                    <a:cxn ang="T10">
                      <a:pos x="T0" y="T1"/>
                    </a:cxn>
                    <a:cxn ang="T11">
                      <a:pos x="T2" y="T3"/>
                    </a:cxn>
                    <a:cxn ang="T12">
                      <a:pos x="T4" y="T5"/>
                    </a:cxn>
                    <a:cxn ang="T13">
                      <a:pos x="T6" y="T7"/>
                    </a:cxn>
                    <a:cxn ang="T14">
                      <a:pos x="T8" y="T9"/>
                    </a:cxn>
                  </a:cxnLst>
                  <a:rect l="T15" t="T16" r="T17" b="T18"/>
                  <a:pathLst>
                    <a:path w="377" h="24">
                      <a:moveTo>
                        <a:pt x="0" y="24"/>
                      </a:moveTo>
                      <a:lnTo>
                        <a:pt x="293" y="24"/>
                      </a:lnTo>
                      <a:lnTo>
                        <a:pt x="377" y="0"/>
                      </a:lnTo>
                      <a:lnTo>
                        <a:pt x="92" y="0"/>
                      </a:lnTo>
                      <a:lnTo>
                        <a:pt x="0" y="24"/>
                      </a:lnTo>
                      <a:close/>
                    </a:path>
                  </a:pathLst>
                </a:custGeom>
                <a:solidFill>
                  <a:srgbClr val="E20000"/>
                </a:solidFill>
                <a:ln w="4826">
                  <a:solidFill>
                    <a:srgbClr val="000000"/>
                  </a:solidFill>
                  <a:round/>
                  <a:headEnd/>
                  <a:tailEnd/>
                </a:ln>
              </p:spPr>
              <p:txBody>
                <a:bodyPr/>
                <a:lstStyle/>
                <a:p>
                  <a:endParaRPr lang="en-US"/>
                </a:p>
              </p:txBody>
            </p:sp>
          </p:grpSp>
        </p:grpSp>
        <p:grpSp>
          <p:nvGrpSpPr>
            <p:cNvPr id="1041" name="Group 208"/>
            <p:cNvGrpSpPr>
              <a:grpSpLocks noChangeAspect="1"/>
            </p:cNvGrpSpPr>
            <p:nvPr/>
          </p:nvGrpSpPr>
          <p:grpSpPr bwMode="auto">
            <a:xfrm>
              <a:off x="1228725" y="2505075"/>
              <a:ext cx="1304925" cy="1828800"/>
              <a:chOff x="383" y="986"/>
              <a:chExt cx="994" cy="1393"/>
            </a:xfrm>
          </p:grpSpPr>
          <p:sp>
            <p:nvSpPr>
              <p:cNvPr id="1044" name="AutoShape 209"/>
              <p:cNvSpPr>
                <a:spLocks noChangeAspect="1" noChangeArrowheads="1" noTextEdit="1"/>
              </p:cNvSpPr>
              <p:nvPr/>
            </p:nvSpPr>
            <p:spPr bwMode="auto">
              <a:xfrm flipH="1">
                <a:off x="383" y="986"/>
                <a:ext cx="994" cy="1391"/>
              </a:xfrm>
              <a:prstGeom prst="rect">
                <a:avLst/>
              </a:prstGeom>
              <a:noFill/>
              <a:ln w="9525">
                <a:noFill/>
                <a:miter lim="800000"/>
                <a:headEnd/>
                <a:tailEnd/>
              </a:ln>
            </p:spPr>
            <p:txBody>
              <a:bodyPr/>
              <a:lstStyle/>
              <a:p>
                <a:endParaRPr lang="en-US"/>
              </a:p>
            </p:txBody>
          </p:sp>
          <p:sp>
            <p:nvSpPr>
              <p:cNvPr id="1045" name="Rectangle 210"/>
              <p:cNvSpPr>
                <a:spLocks noChangeAspect="1" noChangeArrowheads="1"/>
              </p:cNvSpPr>
              <p:nvPr/>
            </p:nvSpPr>
            <p:spPr bwMode="auto">
              <a:xfrm flipH="1">
                <a:off x="384" y="986"/>
                <a:ext cx="993" cy="1391"/>
              </a:xfrm>
              <a:prstGeom prst="rect">
                <a:avLst/>
              </a:prstGeom>
              <a:solidFill>
                <a:schemeClr val="accent1"/>
              </a:solidFill>
              <a:ln w="9525">
                <a:noFill/>
                <a:miter lim="800000"/>
                <a:headEnd/>
                <a:tailEnd/>
              </a:ln>
            </p:spPr>
            <p:txBody>
              <a:bodyPr/>
              <a:lstStyle/>
              <a:p>
                <a:endParaRPr lang="zh-CN" altLang="zh-CN">
                  <a:ea typeface="宋体" charset="-122"/>
                </a:endParaRPr>
              </a:p>
            </p:txBody>
          </p:sp>
          <p:sp>
            <p:nvSpPr>
              <p:cNvPr id="1046" name="Freeform 211"/>
              <p:cNvSpPr>
                <a:spLocks noChangeAspect="1"/>
              </p:cNvSpPr>
              <p:nvPr/>
            </p:nvSpPr>
            <p:spPr bwMode="auto">
              <a:xfrm flipH="1">
                <a:off x="384" y="2061"/>
                <a:ext cx="993" cy="318"/>
              </a:xfrm>
              <a:custGeom>
                <a:avLst/>
                <a:gdLst>
                  <a:gd name="T0" fmla="*/ 993 w 2302"/>
                  <a:gd name="T1" fmla="*/ 250 h 736"/>
                  <a:gd name="T2" fmla="*/ 0 w 2302"/>
                  <a:gd name="T3" fmla="*/ 0 h 736"/>
                  <a:gd name="T4" fmla="*/ 0 w 2302"/>
                  <a:gd name="T5" fmla="*/ 318 h 736"/>
                  <a:gd name="T6" fmla="*/ 993 w 2302"/>
                  <a:gd name="T7" fmla="*/ 318 h 736"/>
                  <a:gd name="T8" fmla="*/ 993 w 2302"/>
                  <a:gd name="T9" fmla="*/ 250 h 736"/>
                  <a:gd name="T10" fmla="*/ 0 60000 65536"/>
                  <a:gd name="T11" fmla="*/ 0 60000 65536"/>
                  <a:gd name="T12" fmla="*/ 0 60000 65536"/>
                  <a:gd name="T13" fmla="*/ 0 60000 65536"/>
                  <a:gd name="T14" fmla="*/ 0 60000 65536"/>
                  <a:gd name="T15" fmla="*/ 0 w 2302"/>
                  <a:gd name="T16" fmla="*/ 0 h 736"/>
                  <a:gd name="T17" fmla="*/ 2302 w 2302"/>
                  <a:gd name="T18" fmla="*/ 736 h 736"/>
                </a:gdLst>
                <a:ahLst/>
                <a:cxnLst>
                  <a:cxn ang="T10">
                    <a:pos x="T0" y="T1"/>
                  </a:cxn>
                  <a:cxn ang="T11">
                    <a:pos x="T2" y="T3"/>
                  </a:cxn>
                  <a:cxn ang="T12">
                    <a:pos x="T4" y="T5"/>
                  </a:cxn>
                  <a:cxn ang="T13">
                    <a:pos x="T6" y="T7"/>
                  </a:cxn>
                  <a:cxn ang="T14">
                    <a:pos x="T8" y="T9"/>
                  </a:cxn>
                </a:cxnLst>
                <a:rect l="T15" t="T16" r="T17" b="T18"/>
                <a:pathLst>
                  <a:path w="2302" h="736">
                    <a:moveTo>
                      <a:pt x="2302" y="578"/>
                    </a:moveTo>
                    <a:lnTo>
                      <a:pt x="0" y="0"/>
                    </a:lnTo>
                    <a:lnTo>
                      <a:pt x="0" y="736"/>
                    </a:lnTo>
                    <a:lnTo>
                      <a:pt x="2302" y="736"/>
                    </a:lnTo>
                    <a:lnTo>
                      <a:pt x="2302" y="578"/>
                    </a:lnTo>
                    <a:close/>
                  </a:path>
                </a:pathLst>
              </a:custGeom>
              <a:solidFill>
                <a:srgbClr val="D6C67A"/>
              </a:solidFill>
              <a:ln w="9525">
                <a:noFill/>
                <a:round/>
                <a:headEnd/>
                <a:tailEnd/>
              </a:ln>
            </p:spPr>
            <p:txBody>
              <a:bodyPr/>
              <a:lstStyle/>
              <a:p>
                <a:endParaRPr lang="en-US"/>
              </a:p>
            </p:txBody>
          </p:sp>
          <p:sp>
            <p:nvSpPr>
              <p:cNvPr id="1047" name="Freeform 212"/>
              <p:cNvSpPr>
                <a:spLocks noChangeAspect="1"/>
              </p:cNvSpPr>
              <p:nvPr/>
            </p:nvSpPr>
            <p:spPr bwMode="auto">
              <a:xfrm flipH="1">
                <a:off x="383" y="1429"/>
                <a:ext cx="885" cy="948"/>
              </a:xfrm>
              <a:custGeom>
                <a:avLst/>
                <a:gdLst>
                  <a:gd name="T0" fmla="*/ 366 w 2052"/>
                  <a:gd name="T1" fmla="*/ 166 h 2199"/>
                  <a:gd name="T2" fmla="*/ 348 w 2052"/>
                  <a:gd name="T3" fmla="*/ 179 h 2199"/>
                  <a:gd name="T4" fmla="*/ 323 w 2052"/>
                  <a:gd name="T5" fmla="*/ 214 h 2199"/>
                  <a:gd name="T6" fmla="*/ 301 w 2052"/>
                  <a:gd name="T7" fmla="*/ 241 h 2199"/>
                  <a:gd name="T8" fmla="*/ 274 w 2052"/>
                  <a:gd name="T9" fmla="*/ 258 h 2199"/>
                  <a:gd name="T10" fmla="*/ 260 w 2052"/>
                  <a:gd name="T11" fmla="*/ 290 h 2199"/>
                  <a:gd name="T12" fmla="*/ 228 w 2052"/>
                  <a:gd name="T13" fmla="*/ 350 h 2199"/>
                  <a:gd name="T14" fmla="*/ 194 w 2052"/>
                  <a:gd name="T15" fmla="*/ 404 h 2199"/>
                  <a:gd name="T16" fmla="*/ 180 w 2052"/>
                  <a:gd name="T17" fmla="*/ 406 h 2199"/>
                  <a:gd name="T18" fmla="*/ 141 w 2052"/>
                  <a:gd name="T19" fmla="*/ 403 h 2199"/>
                  <a:gd name="T20" fmla="*/ 94 w 2052"/>
                  <a:gd name="T21" fmla="*/ 400 h 2199"/>
                  <a:gd name="T22" fmla="*/ 59 w 2052"/>
                  <a:gd name="T23" fmla="*/ 402 h 2199"/>
                  <a:gd name="T24" fmla="*/ 30 w 2052"/>
                  <a:gd name="T25" fmla="*/ 416 h 2199"/>
                  <a:gd name="T26" fmla="*/ 1 w 2052"/>
                  <a:gd name="T27" fmla="*/ 442 h 2199"/>
                  <a:gd name="T28" fmla="*/ 3 w 2052"/>
                  <a:gd name="T29" fmla="*/ 535 h 2199"/>
                  <a:gd name="T30" fmla="*/ 3 w 2052"/>
                  <a:gd name="T31" fmla="*/ 585 h 2199"/>
                  <a:gd name="T32" fmla="*/ 19 w 2052"/>
                  <a:gd name="T33" fmla="*/ 635 h 2199"/>
                  <a:gd name="T34" fmla="*/ 56 w 2052"/>
                  <a:gd name="T35" fmla="*/ 677 h 2199"/>
                  <a:gd name="T36" fmla="*/ 82 w 2052"/>
                  <a:gd name="T37" fmla="*/ 717 h 2199"/>
                  <a:gd name="T38" fmla="*/ 132 w 2052"/>
                  <a:gd name="T39" fmla="*/ 732 h 2199"/>
                  <a:gd name="T40" fmla="*/ 185 w 2052"/>
                  <a:gd name="T41" fmla="*/ 724 h 2199"/>
                  <a:gd name="T42" fmla="*/ 220 w 2052"/>
                  <a:gd name="T43" fmla="*/ 710 h 2199"/>
                  <a:gd name="T44" fmla="*/ 262 w 2052"/>
                  <a:gd name="T45" fmla="*/ 685 h 2199"/>
                  <a:gd name="T46" fmla="*/ 281 w 2052"/>
                  <a:gd name="T47" fmla="*/ 665 h 2199"/>
                  <a:gd name="T48" fmla="*/ 303 w 2052"/>
                  <a:gd name="T49" fmla="*/ 649 h 2199"/>
                  <a:gd name="T50" fmla="*/ 324 w 2052"/>
                  <a:gd name="T51" fmla="*/ 634 h 2199"/>
                  <a:gd name="T52" fmla="*/ 349 w 2052"/>
                  <a:gd name="T53" fmla="*/ 623 h 2199"/>
                  <a:gd name="T54" fmla="*/ 402 w 2052"/>
                  <a:gd name="T55" fmla="*/ 615 h 2199"/>
                  <a:gd name="T56" fmla="*/ 423 w 2052"/>
                  <a:gd name="T57" fmla="*/ 606 h 2199"/>
                  <a:gd name="T58" fmla="*/ 451 w 2052"/>
                  <a:gd name="T59" fmla="*/ 601 h 2199"/>
                  <a:gd name="T60" fmla="*/ 474 w 2052"/>
                  <a:gd name="T61" fmla="*/ 648 h 2199"/>
                  <a:gd name="T62" fmla="*/ 497 w 2052"/>
                  <a:gd name="T63" fmla="*/ 691 h 2199"/>
                  <a:gd name="T64" fmla="*/ 517 w 2052"/>
                  <a:gd name="T65" fmla="*/ 737 h 2199"/>
                  <a:gd name="T66" fmla="*/ 537 w 2052"/>
                  <a:gd name="T67" fmla="*/ 773 h 2199"/>
                  <a:gd name="T68" fmla="*/ 546 w 2052"/>
                  <a:gd name="T69" fmla="*/ 801 h 2199"/>
                  <a:gd name="T70" fmla="*/ 568 w 2052"/>
                  <a:gd name="T71" fmla="*/ 825 h 2199"/>
                  <a:gd name="T72" fmla="*/ 597 w 2052"/>
                  <a:gd name="T73" fmla="*/ 840 h 2199"/>
                  <a:gd name="T74" fmla="*/ 885 w 2052"/>
                  <a:gd name="T75" fmla="*/ 95 h 2199"/>
                  <a:gd name="T76" fmla="*/ 875 w 2052"/>
                  <a:gd name="T77" fmla="*/ 91 h 2199"/>
                  <a:gd name="T78" fmla="*/ 850 w 2052"/>
                  <a:gd name="T79" fmla="*/ 88 h 2199"/>
                  <a:gd name="T80" fmla="*/ 803 w 2052"/>
                  <a:gd name="T81" fmla="*/ 88 h 2199"/>
                  <a:gd name="T82" fmla="*/ 773 w 2052"/>
                  <a:gd name="T83" fmla="*/ 88 h 2199"/>
                  <a:gd name="T84" fmla="*/ 762 w 2052"/>
                  <a:gd name="T85" fmla="*/ 68 h 2199"/>
                  <a:gd name="T86" fmla="*/ 732 w 2052"/>
                  <a:gd name="T87" fmla="*/ 44 h 2199"/>
                  <a:gd name="T88" fmla="*/ 706 w 2052"/>
                  <a:gd name="T89" fmla="*/ 20 h 2199"/>
                  <a:gd name="T90" fmla="*/ 699 w 2052"/>
                  <a:gd name="T91" fmla="*/ 0 h 2199"/>
                  <a:gd name="T92" fmla="*/ 651 w 2052"/>
                  <a:gd name="T93" fmla="*/ 22 h 2199"/>
                  <a:gd name="T94" fmla="*/ 544 w 2052"/>
                  <a:gd name="T95" fmla="*/ 73 h 2199"/>
                  <a:gd name="T96" fmla="*/ 433 w 2052"/>
                  <a:gd name="T97" fmla="*/ 129 h 2199"/>
                  <a:gd name="T98" fmla="*/ 370 w 2052"/>
                  <a:gd name="T99" fmla="*/ 166 h 219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52"/>
                  <a:gd name="T151" fmla="*/ 0 h 2199"/>
                  <a:gd name="T152" fmla="*/ 2052 w 2052"/>
                  <a:gd name="T153" fmla="*/ 2199 h 219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52" h="2199">
                    <a:moveTo>
                      <a:pt x="857" y="384"/>
                    </a:moveTo>
                    <a:lnTo>
                      <a:pt x="856" y="384"/>
                    </a:lnTo>
                    <a:lnTo>
                      <a:pt x="854" y="384"/>
                    </a:lnTo>
                    <a:lnTo>
                      <a:pt x="849" y="384"/>
                    </a:lnTo>
                    <a:lnTo>
                      <a:pt x="841" y="388"/>
                    </a:lnTo>
                    <a:lnTo>
                      <a:pt x="831" y="392"/>
                    </a:lnTo>
                    <a:lnTo>
                      <a:pt x="820" y="402"/>
                    </a:lnTo>
                    <a:lnTo>
                      <a:pt x="806" y="415"/>
                    </a:lnTo>
                    <a:lnTo>
                      <a:pt x="789" y="434"/>
                    </a:lnTo>
                    <a:lnTo>
                      <a:pt x="773" y="455"/>
                    </a:lnTo>
                    <a:lnTo>
                      <a:pt x="760" y="478"/>
                    </a:lnTo>
                    <a:lnTo>
                      <a:pt x="749" y="497"/>
                    </a:lnTo>
                    <a:lnTo>
                      <a:pt x="738" y="517"/>
                    </a:lnTo>
                    <a:lnTo>
                      <a:pt x="728" y="535"/>
                    </a:lnTo>
                    <a:lnTo>
                      <a:pt x="715" y="549"/>
                    </a:lnTo>
                    <a:lnTo>
                      <a:pt x="699" y="560"/>
                    </a:lnTo>
                    <a:lnTo>
                      <a:pt x="680" y="570"/>
                    </a:lnTo>
                    <a:lnTo>
                      <a:pt x="660" y="578"/>
                    </a:lnTo>
                    <a:lnTo>
                      <a:pt x="647" y="588"/>
                    </a:lnTo>
                    <a:lnTo>
                      <a:pt x="636" y="599"/>
                    </a:lnTo>
                    <a:lnTo>
                      <a:pt x="628" y="612"/>
                    </a:lnTo>
                    <a:lnTo>
                      <a:pt x="621" y="628"/>
                    </a:lnTo>
                    <a:lnTo>
                      <a:pt x="613" y="649"/>
                    </a:lnTo>
                    <a:lnTo>
                      <a:pt x="604" y="672"/>
                    </a:lnTo>
                    <a:lnTo>
                      <a:pt x="591" y="699"/>
                    </a:lnTo>
                    <a:lnTo>
                      <a:pt x="573" y="731"/>
                    </a:lnTo>
                    <a:lnTo>
                      <a:pt x="552" y="770"/>
                    </a:lnTo>
                    <a:lnTo>
                      <a:pt x="528" y="811"/>
                    </a:lnTo>
                    <a:lnTo>
                      <a:pt x="504" y="851"/>
                    </a:lnTo>
                    <a:lnTo>
                      <a:pt x="479" y="888"/>
                    </a:lnTo>
                    <a:lnTo>
                      <a:pt x="462" y="917"/>
                    </a:lnTo>
                    <a:lnTo>
                      <a:pt x="449" y="937"/>
                    </a:lnTo>
                    <a:lnTo>
                      <a:pt x="444" y="945"/>
                    </a:lnTo>
                    <a:lnTo>
                      <a:pt x="441" y="945"/>
                    </a:lnTo>
                    <a:lnTo>
                      <a:pt x="433" y="943"/>
                    </a:lnTo>
                    <a:lnTo>
                      <a:pt x="418" y="941"/>
                    </a:lnTo>
                    <a:lnTo>
                      <a:pt x="400" y="940"/>
                    </a:lnTo>
                    <a:lnTo>
                      <a:pt x="379" y="938"/>
                    </a:lnTo>
                    <a:lnTo>
                      <a:pt x="355" y="937"/>
                    </a:lnTo>
                    <a:lnTo>
                      <a:pt x="328" y="935"/>
                    </a:lnTo>
                    <a:lnTo>
                      <a:pt x="300" y="932"/>
                    </a:lnTo>
                    <a:lnTo>
                      <a:pt x="273" y="930"/>
                    </a:lnTo>
                    <a:lnTo>
                      <a:pt x="245" y="930"/>
                    </a:lnTo>
                    <a:lnTo>
                      <a:pt x="219" y="928"/>
                    </a:lnTo>
                    <a:lnTo>
                      <a:pt x="194" y="928"/>
                    </a:lnTo>
                    <a:lnTo>
                      <a:pt x="171" y="928"/>
                    </a:lnTo>
                    <a:lnTo>
                      <a:pt x="153" y="930"/>
                    </a:lnTo>
                    <a:lnTo>
                      <a:pt x="137" y="932"/>
                    </a:lnTo>
                    <a:lnTo>
                      <a:pt x="127" y="935"/>
                    </a:lnTo>
                    <a:lnTo>
                      <a:pt x="111" y="943"/>
                    </a:lnTo>
                    <a:lnTo>
                      <a:pt x="92" y="953"/>
                    </a:lnTo>
                    <a:lnTo>
                      <a:pt x="69" y="966"/>
                    </a:lnTo>
                    <a:lnTo>
                      <a:pt x="50" y="978"/>
                    </a:lnTo>
                    <a:lnTo>
                      <a:pt x="31" y="993"/>
                    </a:lnTo>
                    <a:lnTo>
                      <a:pt x="14" y="1009"/>
                    </a:lnTo>
                    <a:lnTo>
                      <a:pt x="3" y="1025"/>
                    </a:lnTo>
                    <a:lnTo>
                      <a:pt x="0" y="1043"/>
                    </a:lnTo>
                    <a:lnTo>
                      <a:pt x="1" y="1096"/>
                    </a:lnTo>
                    <a:lnTo>
                      <a:pt x="5" y="1171"/>
                    </a:lnTo>
                    <a:lnTo>
                      <a:pt x="8" y="1242"/>
                    </a:lnTo>
                    <a:lnTo>
                      <a:pt x="10" y="1290"/>
                    </a:lnTo>
                    <a:lnTo>
                      <a:pt x="10" y="1308"/>
                    </a:lnTo>
                    <a:lnTo>
                      <a:pt x="8" y="1330"/>
                    </a:lnTo>
                    <a:lnTo>
                      <a:pt x="8" y="1358"/>
                    </a:lnTo>
                    <a:lnTo>
                      <a:pt x="10" y="1385"/>
                    </a:lnTo>
                    <a:lnTo>
                      <a:pt x="16" y="1416"/>
                    </a:lnTo>
                    <a:lnTo>
                      <a:pt x="27" y="1445"/>
                    </a:lnTo>
                    <a:lnTo>
                      <a:pt x="43" y="1473"/>
                    </a:lnTo>
                    <a:lnTo>
                      <a:pt x="69" y="1497"/>
                    </a:lnTo>
                    <a:lnTo>
                      <a:pt x="95" y="1519"/>
                    </a:lnTo>
                    <a:lnTo>
                      <a:pt x="115" y="1545"/>
                    </a:lnTo>
                    <a:lnTo>
                      <a:pt x="131" y="1571"/>
                    </a:lnTo>
                    <a:lnTo>
                      <a:pt x="144" y="1595"/>
                    </a:lnTo>
                    <a:lnTo>
                      <a:pt x="156" y="1621"/>
                    </a:lnTo>
                    <a:lnTo>
                      <a:pt x="171" y="1644"/>
                    </a:lnTo>
                    <a:lnTo>
                      <a:pt x="189" y="1663"/>
                    </a:lnTo>
                    <a:lnTo>
                      <a:pt x="211" y="1681"/>
                    </a:lnTo>
                    <a:lnTo>
                      <a:pt x="240" y="1692"/>
                    </a:lnTo>
                    <a:lnTo>
                      <a:pt x="271" y="1697"/>
                    </a:lnTo>
                    <a:lnTo>
                      <a:pt x="305" y="1699"/>
                    </a:lnTo>
                    <a:lnTo>
                      <a:pt x="341" y="1695"/>
                    </a:lnTo>
                    <a:lnTo>
                      <a:pt x="373" y="1690"/>
                    </a:lnTo>
                    <a:lnTo>
                      <a:pt x="402" y="1686"/>
                    </a:lnTo>
                    <a:lnTo>
                      <a:pt x="428" y="1679"/>
                    </a:lnTo>
                    <a:lnTo>
                      <a:pt x="445" y="1674"/>
                    </a:lnTo>
                    <a:lnTo>
                      <a:pt x="463" y="1669"/>
                    </a:lnTo>
                    <a:lnTo>
                      <a:pt x="486" y="1660"/>
                    </a:lnTo>
                    <a:lnTo>
                      <a:pt x="510" y="1648"/>
                    </a:lnTo>
                    <a:lnTo>
                      <a:pt x="538" y="1636"/>
                    </a:lnTo>
                    <a:lnTo>
                      <a:pt x="563" y="1621"/>
                    </a:lnTo>
                    <a:lnTo>
                      <a:pt x="586" y="1607"/>
                    </a:lnTo>
                    <a:lnTo>
                      <a:pt x="607" y="1590"/>
                    </a:lnTo>
                    <a:lnTo>
                      <a:pt x="621" y="1576"/>
                    </a:lnTo>
                    <a:lnTo>
                      <a:pt x="633" y="1563"/>
                    </a:lnTo>
                    <a:lnTo>
                      <a:pt x="642" y="1552"/>
                    </a:lnTo>
                    <a:lnTo>
                      <a:pt x="652" y="1542"/>
                    </a:lnTo>
                    <a:lnTo>
                      <a:pt x="663" y="1532"/>
                    </a:lnTo>
                    <a:lnTo>
                      <a:pt x="675" y="1524"/>
                    </a:lnTo>
                    <a:lnTo>
                      <a:pt x="688" y="1516"/>
                    </a:lnTo>
                    <a:lnTo>
                      <a:pt x="702" y="1506"/>
                    </a:lnTo>
                    <a:lnTo>
                      <a:pt x="720" y="1497"/>
                    </a:lnTo>
                    <a:lnTo>
                      <a:pt x="735" y="1487"/>
                    </a:lnTo>
                    <a:lnTo>
                      <a:pt x="744" y="1477"/>
                    </a:lnTo>
                    <a:lnTo>
                      <a:pt x="751" y="1471"/>
                    </a:lnTo>
                    <a:lnTo>
                      <a:pt x="757" y="1464"/>
                    </a:lnTo>
                    <a:lnTo>
                      <a:pt x="768" y="1458"/>
                    </a:lnTo>
                    <a:lnTo>
                      <a:pt x="785" y="1452"/>
                    </a:lnTo>
                    <a:lnTo>
                      <a:pt x="810" y="1445"/>
                    </a:lnTo>
                    <a:lnTo>
                      <a:pt x="848" y="1439"/>
                    </a:lnTo>
                    <a:lnTo>
                      <a:pt x="886" y="1432"/>
                    </a:lnTo>
                    <a:lnTo>
                      <a:pt x="914" y="1429"/>
                    </a:lnTo>
                    <a:lnTo>
                      <a:pt x="933" y="1427"/>
                    </a:lnTo>
                    <a:lnTo>
                      <a:pt x="948" y="1424"/>
                    </a:lnTo>
                    <a:lnTo>
                      <a:pt x="959" y="1421"/>
                    </a:lnTo>
                    <a:lnTo>
                      <a:pt x="969" y="1414"/>
                    </a:lnTo>
                    <a:lnTo>
                      <a:pt x="980" y="1405"/>
                    </a:lnTo>
                    <a:lnTo>
                      <a:pt x="996" y="1389"/>
                    </a:lnTo>
                    <a:lnTo>
                      <a:pt x="1014" y="1377"/>
                    </a:lnTo>
                    <a:lnTo>
                      <a:pt x="1030" y="1380"/>
                    </a:lnTo>
                    <a:lnTo>
                      <a:pt x="1045" y="1395"/>
                    </a:lnTo>
                    <a:lnTo>
                      <a:pt x="1059" y="1416"/>
                    </a:lnTo>
                    <a:lnTo>
                      <a:pt x="1072" y="1443"/>
                    </a:lnTo>
                    <a:lnTo>
                      <a:pt x="1086" y="1473"/>
                    </a:lnTo>
                    <a:lnTo>
                      <a:pt x="1099" y="1502"/>
                    </a:lnTo>
                    <a:lnTo>
                      <a:pt x="1114" y="1526"/>
                    </a:lnTo>
                    <a:lnTo>
                      <a:pt x="1128" y="1550"/>
                    </a:lnTo>
                    <a:lnTo>
                      <a:pt x="1140" y="1576"/>
                    </a:lnTo>
                    <a:lnTo>
                      <a:pt x="1153" y="1602"/>
                    </a:lnTo>
                    <a:lnTo>
                      <a:pt x="1164" y="1629"/>
                    </a:lnTo>
                    <a:lnTo>
                      <a:pt x="1174" y="1658"/>
                    </a:lnTo>
                    <a:lnTo>
                      <a:pt x="1187" y="1684"/>
                    </a:lnTo>
                    <a:lnTo>
                      <a:pt x="1198" y="1710"/>
                    </a:lnTo>
                    <a:lnTo>
                      <a:pt x="1212" y="1734"/>
                    </a:lnTo>
                    <a:lnTo>
                      <a:pt x="1225" y="1755"/>
                    </a:lnTo>
                    <a:lnTo>
                      <a:pt x="1237" y="1774"/>
                    </a:lnTo>
                    <a:lnTo>
                      <a:pt x="1245" y="1792"/>
                    </a:lnTo>
                    <a:lnTo>
                      <a:pt x="1250" y="1810"/>
                    </a:lnTo>
                    <a:lnTo>
                      <a:pt x="1256" y="1826"/>
                    </a:lnTo>
                    <a:lnTo>
                      <a:pt x="1261" y="1842"/>
                    </a:lnTo>
                    <a:lnTo>
                      <a:pt x="1266" y="1857"/>
                    </a:lnTo>
                    <a:lnTo>
                      <a:pt x="1272" y="1871"/>
                    </a:lnTo>
                    <a:lnTo>
                      <a:pt x="1283" y="1886"/>
                    </a:lnTo>
                    <a:lnTo>
                      <a:pt x="1298" y="1900"/>
                    </a:lnTo>
                    <a:lnTo>
                      <a:pt x="1317" y="1913"/>
                    </a:lnTo>
                    <a:lnTo>
                      <a:pt x="1338" y="1926"/>
                    </a:lnTo>
                    <a:lnTo>
                      <a:pt x="1358" y="1936"/>
                    </a:lnTo>
                    <a:lnTo>
                      <a:pt x="1374" y="1944"/>
                    </a:lnTo>
                    <a:lnTo>
                      <a:pt x="1385" y="1949"/>
                    </a:lnTo>
                    <a:lnTo>
                      <a:pt x="1390" y="1950"/>
                    </a:lnTo>
                    <a:lnTo>
                      <a:pt x="1568" y="2199"/>
                    </a:lnTo>
                    <a:lnTo>
                      <a:pt x="2052" y="2199"/>
                    </a:lnTo>
                    <a:lnTo>
                      <a:pt x="2052" y="221"/>
                    </a:lnTo>
                    <a:lnTo>
                      <a:pt x="2050" y="221"/>
                    </a:lnTo>
                    <a:lnTo>
                      <a:pt x="2046" y="218"/>
                    </a:lnTo>
                    <a:lnTo>
                      <a:pt x="2039" y="216"/>
                    </a:lnTo>
                    <a:lnTo>
                      <a:pt x="2029" y="212"/>
                    </a:lnTo>
                    <a:lnTo>
                      <a:pt x="2018" y="208"/>
                    </a:lnTo>
                    <a:lnTo>
                      <a:pt x="2004" y="207"/>
                    </a:lnTo>
                    <a:lnTo>
                      <a:pt x="1987" y="204"/>
                    </a:lnTo>
                    <a:lnTo>
                      <a:pt x="1970" y="204"/>
                    </a:lnTo>
                    <a:lnTo>
                      <a:pt x="1949" y="204"/>
                    </a:lnTo>
                    <a:lnTo>
                      <a:pt x="1921" y="204"/>
                    </a:lnTo>
                    <a:lnTo>
                      <a:pt x="1892" y="204"/>
                    </a:lnTo>
                    <a:lnTo>
                      <a:pt x="1863" y="204"/>
                    </a:lnTo>
                    <a:lnTo>
                      <a:pt x="1836" y="204"/>
                    </a:lnTo>
                    <a:lnTo>
                      <a:pt x="1813" y="204"/>
                    </a:lnTo>
                    <a:lnTo>
                      <a:pt x="1797" y="204"/>
                    </a:lnTo>
                    <a:lnTo>
                      <a:pt x="1792" y="204"/>
                    </a:lnTo>
                    <a:lnTo>
                      <a:pt x="1790" y="200"/>
                    </a:lnTo>
                    <a:lnTo>
                      <a:pt x="1786" y="189"/>
                    </a:lnTo>
                    <a:lnTo>
                      <a:pt x="1778" y="175"/>
                    </a:lnTo>
                    <a:lnTo>
                      <a:pt x="1766" y="157"/>
                    </a:lnTo>
                    <a:lnTo>
                      <a:pt x="1753" y="139"/>
                    </a:lnTo>
                    <a:lnTo>
                      <a:pt x="1737" y="121"/>
                    </a:lnTo>
                    <a:lnTo>
                      <a:pt x="1718" y="108"/>
                    </a:lnTo>
                    <a:lnTo>
                      <a:pt x="1697" y="102"/>
                    </a:lnTo>
                    <a:lnTo>
                      <a:pt x="1676" y="95"/>
                    </a:lnTo>
                    <a:lnTo>
                      <a:pt x="1660" y="82"/>
                    </a:lnTo>
                    <a:lnTo>
                      <a:pt x="1647" y="65"/>
                    </a:lnTo>
                    <a:lnTo>
                      <a:pt x="1637" y="47"/>
                    </a:lnTo>
                    <a:lnTo>
                      <a:pt x="1629" y="29"/>
                    </a:lnTo>
                    <a:lnTo>
                      <a:pt x="1624" y="15"/>
                    </a:lnTo>
                    <a:lnTo>
                      <a:pt x="1623" y="3"/>
                    </a:lnTo>
                    <a:lnTo>
                      <a:pt x="1621" y="0"/>
                    </a:lnTo>
                    <a:lnTo>
                      <a:pt x="1613" y="3"/>
                    </a:lnTo>
                    <a:lnTo>
                      <a:pt x="1590" y="15"/>
                    </a:lnTo>
                    <a:lnTo>
                      <a:pt x="1556" y="31"/>
                    </a:lnTo>
                    <a:lnTo>
                      <a:pt x="1510" y="52"/>
                    </a:lnTo>
                    <a:lnTo>
                      <a:pt x="1456" y="78"/>
                    </a:lnTo>
                    <a:lnTo>
                      <a:pt x="1395" y="107"/>
                    </a:lnTo>
                    <a:lnTo>
                      <a:pt x="1330" y="137"/>
                    </a:lnTo>
                    <a:lnTo>
                      <a:pt x="1261" y="170"/>
                    </a:lnTo>
                    <a:lnTo>
                      <a:pt x="1193" y="204"/>
                    </a:lnTo>
                    <a:lnTo>
                      <a:pt x="1125" y="237"/>
                    </a:lnTo>
                    <a:lnTo>
                      <a:pt x="1061" y="270"/>
                    </a:lnTo>
                    <a:lnTo>
                      <a:pt x="1003" y="300"/>
                    </a:lnTo>
                    <a:lnTo>
                      <a:pt x="949" y="328"/>
                    </a:lnTo>
                    <a:lnTo>
                      <a:pt x="907" y="350"/>
                    </a:lnTo>
                    <a:lnTo>
                      <a:pt x="875" y="370"/>
                    </a:lnTo>
                    <a:lnTo>
                      <a:pt x="857" y="384"/>
                    </a:lnTo>
                    <a:close/>
                  </a:path>
                </a:pathLst>
              </a:custGeom>
              <a:solidFill>
                <a:srgbClr val="FFFFFF"/>
              </a:solidFill>
              <a:ln w="9525">
                <a:noFill/>
                <a:round/>
                <a:headEnd/>
                <a:tailEnd/>
              </a:ln>
            </p:spPr>
            <p:txBody>
              <a:bodyPr/>
              <a:lstStyle/>
              <a:p>
                <a:endParaRPr lang="en-US"/>
              </a:p>
            </p:txBody>
          </p:sp>
          <p:sp>
            <p:nvSpPr>
              <p:cNvPr id="1048" name="Freeform 213"/>
              <p:cNvSpPr>
                <a:spLocks noChangeAspect="1"/>
              </p:cNvSpPr>
              <p:nvPr/>
            </p:nvSpPr>
            <p:spPr bwMode="auto">
              <a:xfrm flipH="1">
                <a:off x="931" y="1337"/>
                <a:ext cx="302" cy="598"/>
              </a:xfrm>
              <a:custGeom>
                <a:avLst/>
                <a:gdLst>
                  <a:gd name="T0" fmla="*/ 254 w 701"/>
                  <a:gd name="T1" fmla="*/ 0 h 1386"/>
                  <a:gd name="T2" fmla="*/ 243 w 701"/>
                  <a:gd name="T3" fmla="*/ 8 h 1386"/>
                  <a:gd name="T4" fmla="*/ 236 w 701"/>
                  <a:gd name="T5" fmla="*/ 8 h 1386"/>
                  <a:gd name="T6" fmla="*/ 223 w 701"/>
                  <a:gd name="T7" fmla="*/ 14 h 1386"/>
                  <a:gd name="T8" fmla="*/ 208 w 701"/>
                  <a:gd name="T9" fmla="*/ 28 h 1386"/>
                  <a:gd name="T10" fmla="*/ 206 w 701"/>
                  <a:gd name="T11" fmla="*/ 29 h 1386"/>
                  <a:gd name="T12" fmla="*/ 197 w 701"/>
                  <a:gd name="T13" fmla="*/ 29 h 1386"/>
                  <a:gd name="T14" fmla="*/ 182 w 701"/>
                  <a:gd name="T15" fmla="*/ 35 h 1386"/>
                  <a:gd name="T16" fmla="*/ 167 w 701"/>
                  <a:gd name="T17" fmla="*/ 47 h 1386"/>
                  <a:gd name="T18" fmla="*/ 155 w 701"/>
                  <a:gd name="T19" fmla="*/ 56 h 1386"/>
                  <a:gd name="T20" fmla="*/ 151 w 701"/>
                  <a:gd name="T21" fmla="*/ 59 h 1386"/>
                  <a:gd name="T22" fmla="*/ 146 w 701"/>
                  <a:gd name="T23" fmla="*/ 67 h 1386"/>
                  <a:gd name="T24" fmla="*/ 137 w 701"/>
                  <a:gd name="T25" fmla="*/ 100 h 1386"/>
                  <a:gd name="T26" fmla="*/ 125 w 701"/>
                  <a:gd name="T27" fmla="*/ 143 h 1386"/>
                  <a:gd name="T28" fmla="*/ 118 w 701"/>
                  <a:gd name="T29" fmla="*/ 211 h 1386"/>
                  <a:gd name="T30" fmla="*/ 104 w 701"/>
                  <a:gd name="T31" fmla="*/ 257 h 1386"/>
                  <a:gd name="T32" fmla="*/ 79 w 701"/>
                  <a:gd name="T33" fmla="*/ 332 h 1386"/>
                  <a:gd name="T34" fmla="*/ 62 w 701"/>
                  <a:gd name="T35" fmla="*/ 382 h 1386"/>
                  <a:gd name="T36" fmla="*/ 33 w 701"/>
                  <a:gd name="T37" fmla="*/ 450 h 1386"/>
                  <a:gd name="T38" fmla="*/ 6 w 701"/>
                  <a:gd name="T39" fmla="*/ 521 h 1386"/>
                  <a:gd name="T40" fmla="*/ 1 w 701"/>
                  <a:gd name="T41" fmla="*/ 580 h 1386"/>
                  <a:gd name="T42" fmla="*/ 3 w 701"/>
                  <a:gd name="T43" fmla="*/ 592 h 1386"/>
                  <a:gd name="T44" fmla="*/ 19 w 701"/>
                  <a:gd name="T45" fmla="*/ 593 h 1386"/>
                  <a:gd name="T46" fmla="*/ 48 w 701"/>
                  <a:gd name="T47" fmla="*/ 596 h 1386"/>
                  <a:gd name="T48" fmla="*/ 81 w 701"/>
                  <a:gd name="T49" fmla="*/ 598 h 1386"/>
                  <a:gd name="T50" fmla="*/ 110 w 701"/>
                  <a:gd name="T51" fmla="*/ 598 h 1386"/>
                  <a:gd name="T52" fmla="*/ 128 w 701"/>
                  <a:gd name="T53" fmla="*/ 596 h 1386"/>
                  <a:gd name="T54" fmla="*/ 146 w 701"/>
                  <a:gd name="T55" fmla="*/ 582 h 1386"/>
                  <a:gd name="T56" fmla="*/ 158 w 701"/>
                  <a:gd name="T57" fmla="*/ 563 h 1386"/>
                  <a:gd name="T58" fmla="*/ 161 w 701"/>
                  <a:gd name="T59" fmla="*/ 541 h 1386"/>
                  <a:gd name="T60" fmla="*/ 161 w 701"/>
                  <a:gd name="T61" fmla="*/ 513 h 1386"/>
                  <a:gd name="T62" fmla="*/ 169 w 701"/>
                  <a:gd name="T63" fmla="*/ 392 h 1386"/>
                  <a:gd name="T64" fmla="*/ 193 w 701"/>
                  <a:gd name="T65" fmla="*/ 320 h 1386"/>
                  <a:gd name="T66" fmla="*/ 214 w 701"/>
                  <a:gd name="T67" fmla="*/ 265 h 1386"/>
                  <a:gd name="T68" fmla="*/ 223 w 701"/>
                  <a:gd name="T69" fmla="*/ 239 h 1386"/>
                  <a:gd name="T70" fmla="*/ 230 w 701"/>
                  <a:gd name="T71" fmla="*/ 236 h 1386"/>
                  <a:gd name="T72" fmla="*/ 246 w 701"/>
                  <a:gd name="T73" fmla="*/ 231 h 1386"/>
                  <a:gd name="T74" fmla="*/ 259 w 701"/>
                  <a:gd name="T75" fmla="*/ 226 h 1386"/>
                  <a:gd name="T76" fmla="*/ 273 w 701"/>
                  <a:gd name="T77" fmla="*/ 220 h 1386"/>
                  <a:gd name="T78" fmla="*/ 283 w 701"/>
                  <a:gd name="T79" fmla="*/ 212 h 1386"/>
                  <a:gd name="T80" fmla="*/ 296 w 701"/>
                  <a:gd name="T81" fmla="*/ 186 h 1386"/>
                  <a:gd name="T82" fmla="*/ 300 w 701"/>
                  <a:gd name="T83" fmla="*/ 41 h 1386"/>
                  <a:gd name="T84" fmla="*/ 294 w 701"/>
                  <a:gd name="T85" fmla="*/ 27 h 1386"/>
                  <a:gd name="T86" fmla="*/ 277 w 701"/>
                  <a:gd name="T87" fmla="*/ 5 h 138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701"/>
                  <a:gd name="T133" fmla="*/ 0 h 1386"/>
                  <a:gd name="T134" fmla="*/ 701 w 701"/>
                  <a:gd name="T135" fmla="*/ 1386 h 138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701" h="1386">
                    <a:moveTo>
                      <a:pt x="604" y="0"/>
                    </a:moveTo>
                    <a:lnTo>
                      <a:pt x="599" y="0"/>
                    </a:lnTo>
                    <a:lnTo>
                      <a:pt x="590" y="1"/>
                    </a:lnTo>
                    <a:lnTo>
                      <a:pt x="577" y="8"/>
                    </a:lnTo>
                    <a:lnTo>
                      <a:pt x="567" y="19"/>
                    </a:lnTo>
                    <a:lnTo>
                      <a:pt x="565" y="19"/>
                    </a:lnTo>
                    <a:lnTo>
                      <a:pt x="562" y="19"/>
                    </a:lnTo>
                    <a:lnTo>
                      <a:pt x="556" y="19"/>
                    </a:lnTo>
                    <a:lnTo>
                      <a:pt x="548" y="19"/>
                    </a:lnTo>
                    <a:lnTo>
                      <a:pt x="538" y="22"/>
                    </a:lnTo>
                    <a:lnTo>
                      <a:pt x="528" y="25"/>
                    </a:lnTo>
                    <a:lnTo>
                      <a:pt x="517" y="32"/>
                    </a:lnTo>
                    <a:lnTo>
                      <a:pt x="507" y="40"/>
                    </a:lnTo>
                    <a:lnTo>
                      <a:pt x="491" y="56"/>
                    </a:lnTo>
                    <a:lnTo>
                      <a:pt x="483" y="64"/>
                    </a:lnTo>
                    <a:lnTo>
                      <a:pt x="480" y="67"/>
                    </a:lnTo>
                    <a:lnTo>
                      <a:pt x="478" y="67"/>
                    </a:lnTo>
                    <a:lnTo>
                      <a:pt x="473" y="67"/>
                    </a:lnTo>
                    <a:lnTo>
                      <a:pt x="467" y="67"/>
                    </a:lnTo>
                    <a:lnTo>
                      <a:pt x="457" y="67"/>
                    </a:lnTo>
                    <a:lnTo>
                      <a:pt x="446" y="71"/>
                    </a:lnTo>
                    <a:lnTo>
                      <a:pt x="435" y="74"/>
                    </a:lnTo>
                    <a:lnTo>
                      <a:pt x="423" y="80"/>
                    </a:lnTo>
                    <a:lnTo>
                      <a:pt x="410" y="88"/>
                    </a:lnTo>
                    <a:lnTo>
                      <a:pt x="399" y="98"/>
                    </a:lnTo>
                    <a:lnTo>
                      <a:pt x="388" y="108"/>
                    </a:lnTo>
                    <a:lnTo>
                      <a:pt x="378" y="116"/>
                    </a:lnTo>
                    <a:lnTo>
                      <a:pt x="368" y="122"/>
                    </a:lnTo>
                    <a:lnTo>
                      <a:pt x="360" y="129"/>
                    </a:lnTo>
                    <a:lnTo>
                      <a:pt x="355" y="134"/>
                    </a:lnTo>
                    <a:lnTo>
                      <a:pt x="352" y="135"/>
                    </a:lnTo>
                    <a:lnTo>
                      <a:pt x="351" y="137"/>
                    </a:lnTo>
                    <a:lnTo>
                      <a:pt x="349" y="139"/>
                    </a:lnTo>
                    <a:lnTo>
                      <a:pt x="344" y="143"/>
                    </a:lnTo>
                    <a:lnTo>
                      <a:pt x="339" y="156"/>
                    </a:lnTo>
                    <a:lnTo>
                      <a:pt x="334" y="176"/>
                    </a:lnTo>
                    <a:lnTo>
                      <a:pt x="328" y="201"/>
                    </a:lnTo>
                    <a:lnTo>
                      <a:pt x="317" y="231"/>
                    </a:lnTo>
                    <a:lnTo>
                      <a:pt x="304" y="260"/>
                    </a:lnTo>
                    <a:lnTo>
                      <a:pt x="297" y="289"/>
                    </a:lnTo>
                    <a:lnTo>
                      <a:pt x="291" y="332"/>
                    </a:lnTo>
                    <a:lnTo>
                      <a:pt x="284" y="394"/>
                    </a:lnTo>
                    <a:lnTo>
                      <a:pt x="278" y="453"/>
                    </a:lnTo>
                    <a:lnTo>
                      <a:pt x="275" y="489"/>
                    </a:lnTo>
                    <a:lnTo>
                      <a:pt x="270" y="508"/>
                    </a:lnTo>
                    <a:lnTo>
                      <a:pt x="259" y="545"/>
                    </a:lnTo>
                    <a:lnTo>
                      <a:pt x="242" y="595"/>
                    </a:lnTo>
                    <a:lnTo>
                      <a:pt x="223" y="652"/>
                    </a:lnTo>
                    <a:lnTo>
                      <a:pt x="204" y="713"/>
                    </a:lnTo>
                    <a:lnTo>
                      <a:pt x="184" y="770"/>
                    </a:lnTo>
                    <a:lnTo>
                      <a:pt x="168" y="818"/>
                    </a:lnTo>
                    <a:lnTo>
                      <a:pt x="157" y="854"/>
                    </a:lnTo>
                    <a:lnTo>
                      <a:pt x="144" y="886"/>
                    </a:lnTo>
                    <a:lnTo>
                      <a:pt x="125" y="931"/>
                    </a:lnTo>
                    <a:lnTo>
                      <a:pt x="102" y="984"/>
                    </a:lnTo>
                    <a:lnTo>
                      <a:pt x="76" y="1043"/>
                    </a:lnTo>
                    <a:lnTo>
                      <a:pt x="52" y="1101"/>
                    </a:lnTo>
                    <a:lnTo>
                      <a:pt x="31" y="1157"/>
                    </a:lnTo>
                    <a:lnTo>
                      <a:pt x="13" y="1207"/>
                    </a:lnTo>
                    <a:lnTo>
                      <a:pt x="5" y="1248"/>
                    </a:lnTo>
                    <a:lnTo>
                      <a:pt x="0" y="1306"/>
                    </a:lnTo>
                    <a:lnTo>
                      <a:pt x="2" y="1344"/>
                    </a:lnTo>
                    <a:lnTo>
                      <a:pt x="3" y="1365"/>
                    </a:lnTo>
                    <a:lnTo>
                      <a:pt x="5" y="1372"/>
                    </a:lnTo>
                    <a:lnTo>
                      <a:pt x="8" y="1372"/>
                    </a:lnTo>
                    <a:lnTo>
                      <a:pt x="16" y="1374"/>
                    </a:lnTo>
                    <a:lnTo>
                      <a:pt x="29" y="1374"/>
                    </a:lnTo>
                    <a:lnTo>
                      <a:pt x="45" y="1375"/>
                    </a:lnTo>
                    <a:lnTo>
                      <a:pt x="65" y="1377"/>
                    </a:lnTo>
                    <a:lnTo>
                      <a:pt x="87" y="1380"/>
                    </a:lnTo>
                    <a:lnTo>
                      <a:pt x="112" y="1382"/>
                    </a:lnTo>
                    <a:lnTo>
                      <a:pt x="137" y="1383"/>
                    </a:lnTo>
                    <a:lnTo>
                      <a:pt x="162" y="1385"/>
                    </a:lnTo>
                    <a:lnTo>
                      <a:pt x="188" y="1385"/>
                    </a:lnTo>
                    <a:lnTo>
                      <a:pt x="212" y="1386"/>
                    </a:lnTo>
                    <a:lnTo>
                      <a:pt x="236" y="1386"/>
                    </a:lnTo>
                    <a:lnTo>
                      <a:pt x="255" y="1386"/>
                    </a:lnTo>
                    <a:lnTo>
                      <a:pt x="273" y="1386"/>
                    </a:lnTo>
                    <a:lnTo>
                      <a:pt x="288" y="1385"/>
                    </a:lnTo>
                    <a:lnTo>
                      <a:pt x="297" y="1382"/>
                    </a:lnTo>
                    <a:lnTo>
                      <a:pt x="312" y="1374"/>
                    </a:lnTo>
                    <a:lnTo>
                      <a:pt x="325" y="1362"/>
                    </a:lnTo>
                    <a:lnTo>
                      <a:pt x="338" y="1349"/>
                    </a:lnTo>
                    <a:lnTo>
                      <a:pt x="349" y="1335"/>
                    </a:lnTo>
                    <a:lnTo>
                      <a:pt x="359" y="1320"/>
                    </a:lnTo>
                    <a:lnTo>
                      <a:pt x="367" y="1306"/>
                    </a:lnTo>
                    <a:lnTo>
                      <a:pt x="372" y="1291"/>
                    </a:lnTo>
                    <a:lnTo>
                      <a:pt x="373" y="1280"/>
                    </a:lnTo>
                    <a:lnTo>
                      <a:pt x="373" y="1254"/>
                    </a:lnTo>
                    <a:lnTo>
                      <a:pt x="373" y="1223"/>
                    </a:lnTo>
                    <a:lnTo>
                      <a:pt x="373" y="1199"/>
                    </a:lnTo>
                    <a:lnTo>
                      <a:pt x="373" y="1188"/>
                    </a:lnTo>
                    <a:lnTo>
                      <a:pt x="375" y="1141"/>
                    </a:lnTo>
                    <a:lnTo>
                      <a:pt x="380" y="1033"/>
                    </a:lnTo>
                    <a:lnTo>
                      <a:pt x="393" y="909"/>
                    </a:lnTo>
                    <a:lnTo>
                      <a:pt x="415" y="817"/>
                    </a:lnTo>
                    <a:lnTo>
                      <a:pt x="431" y="781"/>
                    </a:lnTo>
                    <a:lnTo>
                      <a:pt x="447" y="741"/>
                    </a:lnTo>
                    <a:lnTo>
                      <a:pt x="465" y="697"/>
                    </a:lnTo>
                    <a:lnTo>
                      <a:pt x="481" y="654"/>
                    </a:lnTo>
                    <a:lnTo>
                      <a:pt x="496" y="615"/>
                    </a:lnTo>
                    <a:lnTo>
                      <a:pt x="507" y="582"/>
                    </a:lnTo>
                    <a:lnTo>
                      <a:pt x="515" y="561"/>
                    </a:lnTo>
                    <a:lnTo>
                      <a:pt x="518" y="553"/>
                    </a:lnTo>
                    <a:lnTo>
                      <a:pt x="520" y="553"/>
                    </a:lnTo>
                    <a:lnTo>
                      <a:pt x="527" y="550"/>
                    </a:lnTo>
                    <a:lnTo>
                      <a:pt x="535" y="547"/>
                    </a:lnTo>
                    <a:lnTo>
                      <a:pt x="546" y="544"/>
                    </a:lnTo>
                    <a:lnTo>
                      <a:pt x="557" y="539"/>
                    </a:lnTo>
                    <a:lnTo>
                      <a:pt x="570" y="536"/>
                    </a:lnTo>
                    <a:lnTo>
                      <a:pt x="581" y="531"/>
                    </a:lnTo>
                    <a:lnTo>
                      <a:pt x="593" y="526"/>
                    </a:lnTo>
                    <a:lnTo>
                      <a:pt x="602" y="523"/>
                    </a:lnTo>
                    <a:lnTo>
                      <a:pt x="614" y="518"/>
                    </a:lnTo>
                    <a:lnTo>
                      <a:pt x="623" y="515"/>
                    </a:lnTo>
                    <a:lnTo>
                      <a:pt x="633" y="510"/>
                    </a:lnTo>
                    <a:lnTo>
                      <a:pt x="641" y="505"/>
                    </a:lnTo>
                    <a:lnTo>
                      <a:pt x="649" y="499"/>
                    </a:lnTo>
                    <a:lnTo>
                      <a:pt x="657" y="492"/>
                    </a:lnTo>
                    <a:lnTo>
                      <a:pt x="664" y="482"/>
                    </a:lnTo>
                    <a:lnTo>
                      <a:pt x="677" y="458"/>
                    </a:lnTo>
                    <a:lnTo>
                      <a:pt x="688" y="432"/>
                    </a:lnTo>
                    <a:lnTo>
                      <a:pt x="698" y="411"/>
                    </a:lnTo>
                    <a:lnTo>
                      <a:pt x="701" y="402"/>
                    </a:lnTo>
                    <a:lnTo>
                      <a:pt x="696" y="95"/>
                    </a:lnTo>
                    <a:lnTo>
                      <a:pt x="694" y="90"/>
                    </a:lnTo>
                    <a:lnTo>
                      <a:pt x="691" y="79"/>
                    </a:lnTo>
                    <a:lnTo>
                      <a:pt x="683" y="63"/>
                    </a:lnTo>
                    <a:lnTo>
                      <a:pt x="673" y="45"/>
                    </a:lnTo>
                    <a:lnTo>
                      <a:pt x="661" y="25"/>
                    </a:lnTo>
                    <a:lnTo>
                      <a:pt x="644" y="11"/>
                    </a:lnTo>
                    <a:lnTo>
                      <a:pt x="627" y="1"/>
                    </a:lnTo>
                    <a:lnTo>
                      <a:pt x="604" y="0"/>
                    </a:lnTo>
                    <a:close/>
                  </a:path>
                </a:pathLst>
              </a:custGeom>
              <a:solidFill>
                <a:srgbClr val="F2B299"/>
              </a:solidFill>
              <a:ln w="9525">
                <a:noFill/>
                <a:round/>
                <a:headEnd/>
                <a:tailEnd/>
              </a:ln>
            </p:spPr>
            <p:txBody>
              <a:bodyPr/>
              <a:lstStyle/>
              <a:p>
                <a:endParaRPr lang="en-US"/>
              </a:p>
            </p:txBody>
          </p:sp>
          <p:sp>
            <p:nvSpPr>
              <p:cNvPr id="1049" name="Freeform 214"/>
              <p:cNvSpPr>
                <a:spLocks noChangeAspect="1"/>
              </p:cNvSpPr>
              <p:nvPr/>
            </p:nvSpPr>
            <p:spPr bwMode="auto">
              <a:xfrm flipH="1">
                <a:off x="914" y="1396"/>
                <a:ext cx="114" cy="141"/>
              </a:xfrm>
              <a:custGeom>
                <a:avLst/>
                <a:gdLst>
                  <a:gd name="T0" fmla="*/ 18 w 265"/>
                  <a:gd name="T1" fmla="*/ 64 h 324"/>
                  <a:gd name="T2" fmla="*/ 0 w 265"/>
                  <a:gd name="T3" fmla="*/ 85 h 324"/>
                  <a:gd name="T4" fmla="*/ 0 w 265"/>
                  <a:gd name="T5" fmla="*/ 87 h 324"/>
                  <a:gd name="T6" fmla="*/ 0 w 265"/>
                  <a:gd name="T7" fmla="*/ 93 h 324"/>
                  <a:gd name="T8" fmla="*/ 1 w 265"/>
                  <a:gd name="T9" fmla="*/ 100 h 324"/>
                  <a:gd name="T10" fmla="*/ 5 w 265"/>
                  <a:gd name="T11" fmla="*/ 106 h 324"/>
                  <a:gd name="T12" fmla="*/ 8 w 265"/>
                  <a:gd name="T13" fmla="*/ 110 h 324"/>
                  <a:gd name="T14" fmla="*/ 12 w 265"/>
                  <a:gd name="T15" fmla="*/ 114 h 324"/>
                  <a:gd name="T16" fmla="*/ 16 w 265"/>
                  <a:gd name="T17" fmla="*/ 119 h 324"/>
                  <a:gd name="T18" fmla="*/ 21 w 265"/>
                  <a:gd name="T19" fmla="*/ 126 h 324"/>
                  <a:gd name="T20" fmla="*/ 26 w 265"/>
                  <a:gd name="T21" fmla="*/ 131 h 324"/>
                  <a:gd name="T22" fmla="*/ 31 w 265"/>
                  <a:gd name="T23" fmla="*/ 135 h 324"/>
                  <a:gd name="T24" fmla="*/ 36 w 265"/>
                  <a:gd name="T25" fmla="*/ 139 h 324"/>
                  <a:gd name="T26" fmla="*/ 42 w 265"/>
                  <a:gd name="T27" fmla="*/ 141 h 324"/>
                  <a:gd name="T28" fmla="*/ 46 w 265"/>
                  <a:gd name="T29" fmla="*/ 141 h 324"/>
                  <a:gd name="T30" fmla="*/ 51 w 265"/>
                  <a:gd name="T31" fmla="*/ 141 h 324"/>
                  <a:gd name="T32" fmla="*/ 55 w 265"/>
                  <a:gd name="T33" fmla="*/ 140 h 324"/>
                  <a:gd name="T34" fmla="*/ 59 w 265"/>
                  <a:gd name="T35" fmla="*/ 138 h 324"/>
                  <a:gd name="T36" fmla="*/ 62 w 265"/>
                  <a:gd name="T37" fmla="*/ 137 h 324"/>
                  <a:gd name="T38" fmla="*/ 64 w 265"/>
                  <a:gd name="T39" fmla="*/ 135 h 324"/>
                  <a:gd name="T40" fmla="*/ 65 w 265"/>
                  <a:gd name="T41" fmla="*/ 135 h 324"/>
                  <a:gd name="T42" fmla="*/ 65 w 265"/>
                  <a:gd name="T43" fmla="*/ 134 h 324"/>
                  <a:gd name="T44" fmla="*/ 114 w 265"/>
                  <a:gd name="T45" fmla="*/ 85 h 324"/>
                  <a:gd name="T46" fmla="*/ 95 w 265"/>
                  <a:gd name="T47" fmla="*/ 0 h 324"/>
                  <a:gd name="T48" fmla="*/ 79 w 265"/>
                  <a:gd name="T49" fmla="*/ 15 h 324"/>
                  <a:gd name="T50" fmla="*/ 72 w 265"/>
                  <a:gd name="T51" fmla="*/ 15 h 324"/>
                  <a:gd name="T52" fmla="*/ 77 w 265"/>
                  <a:gd name="T53" fmla="*/ 47 h 324"/>
                  <a:gd name="T54" fmla="*/ 77 w 265"/>
                  <a:gd name="T55" fmla="*/ 48 h 324"/>
                  <a:gd name="T56" fmla="*/ 78 w 265"/>
                  <a:gd name="T57" fmla="*/ 50 h 324"/>
                  <a:gd name="T58" fmla="*/ 77 w 265"/>
                  <a:gd name="T59" fmla="*/ 54 h 324"/>
                  <a:gd name="T60" fmla="*/ 72 w 265"/>
                  <a:gd name="T61" fmla="*/ 57 h 324"/>
                  <a:gd name="T62" fmla="*/ 69 w 265"/>
                  <a:gd name="T63" fmla="*/ 57 h 324"/>
                  <a:gd name="T64" fmla="*/ 65 w 265"/>
                  <a:gd name="T65" fmla="*/ 57 h 324"/>
                  <a:gd name="T66" fmla="*/ 61 w 265"/>
                  <a:gd name="T67" fmla="*/ 57 h 324"/>
                  <a:gd name="T68" fmla="*/ 58 w 265"/>
                  <a:gd name="T69" fmla="*/ 56 h 324"/>
                  <a:gd name="T70" fmla="*/ 55 w 265"/>
                  <a:gd name="T71" fmla="*/ 55 h 324"/>
                  <a:gd name="T72" fmla="*/ 53 w 265"/>
                  <a:gd name="T73" fmla="*/ 55 h 324"/>
                  <a:gd name="T74" fmla="*/ 51 w 265"/>
                  <a:gd name="T75" fmla="*/ 54 h 324"/>
                  <a:gd name="T76" fmla="*/ 51 w 265"/>
                  <a:gd name="T77" fmla="*/ 54 h 324"/>
                  <a:gd name="T78" fmla="*/ 51 w 265"/>
                  <a:gd name="T79" fmla="*/ 56 h 324"/>
                  <a:gd name="T80" fmla="*/ 51 w 265"/>
                  <a:gd name="T81" fmla="*/ 60 h 324"/>
                  <a:gd name="T82" fmla="*/ 49 w 265"/>
                  <a:gd name="T83" fmla="*/ 66 h 324"/>
                  <a:gd name="T84" fmla="*/ 44 w 265"/>
                  <a:gd name="T85" fmla="*/ 71 h 324"/>
                  <a:gd name="T86" fmla="*/ 40 w 265"/>
                  <a:gd name="T87" fmla="*/ 72 h 324"/>
                  <a:gd name="T88" fmla="*/ 37 w 265"/>
                  <a:gd name="T89" fmla="*/ 74 h 324"/>
                  <a:gd name="T90" fmla="*/ 34 w 265"/>
                  <a:gd name="T91" fmla="*/ 74 h 324"/>
                  <a:gd name="T92" fmla="*/ 31 w 265"/>
                  <a:gd name="T93" fmla="*/ 74 h 324"/>
                  <a:gd name="T94" fmla="*/ 27 w 265"/>
                  <a:gd name="T95" fmla="*/ 74 h 324"/>
                  <a:gd name="T96" fmla="*/ 24 w 265"/>
                  <a:gd name="T97" fmla="*/ 72 h 324"/>
                  <a:gd name="T98" fmla="*/ 22 w 265"/>
                  <a:gd name="T99" fmla="*/ 68 h 324"/>
                  <a:gd name="T100" fmla="*/ 18 w 265"/>
                  <a:gd name="T101" fmla="*/ 64 h 32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5"/>
                  <a:gd name="T154" fmla="*/ 0 h 324"/>
                  <a:gd name="T155" fmla="*/ 265 w 265"/>
                  <a:gd name="T156" fmla="*/ 324 h 32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5" h="324">
                    <a:moveTo>
                      <a:pt x="43" y="147"/>
                    </a:moveTo>
                    <a:lnTo>
                      <a:pt x="0" y="195"/>
                    </a:lnTo>
                    <a:lnTo>
                      <a:pt x="0" y="200"/>
                    </a:lnTo>
                    <a:lnTo>
                      <a:pt x="0" y="213"/>
                    </a:lnTo>
                    <a:lnTo>
                      <a:pt x="3" y="229"/>
                    </a:lnTo>
                    <a:lnTo>
                      <a:pt x="11" y="244"/>
                    </a:lnTo>
                    <a:lnTo>
                      <a:pt x="18" y="252"/>
                    </a:lnTo>
                    <a:lnTo>
                      <a:pt x="27" y="263"/>
                    </a:lnTo>
                    <a:lnTo>
                      <a:pt x="37" y="274"/>
                    </a:lnTo>
                    <a:lnTo>
                      <a:pt x="48" y="289"/>
                    </a:lnTo>
                    <a:lnTo>
                      <a:pt x="60" y="300"/>
                    </a:lnTo>
                    <a:lnTo>
                      <a:pt x="73" y="311"/>
                    </a:lnTo>
                    <a:lnTo>
                      <a:pt x="84" y="320"/>
                    </a:lnTo>
                    <a:lnTo>
                      <a:pt x="97" y="324"/>
                    </a:lnTo>
                    <a:lnTo>
                      <a:pt x="108" y="324"/>
                    </a:lnTo>
                    <a:lnTo>
                      <a:pt x="119" y="324"/>
                    </a:lnTo>
                    <a:lnTo>
                      <a:pt x="129" y="321"/>
                    </a:lnTo>
                    <a:lnTo>
                      <a:pt x="137" y="318"/>
                    </a:lnTo>
                    <a:lnTo>
                      <a:pt x="144" y="315"/>
                    </a:lnTo>
                    <a:lnTo>
                      <a:pt x="148" y="311"/>
                    </a:lnTo>
                    <a:lnTo>
                      <a:pt x="150" y="310"/>
                    </a:lnTo>
                    <a:lnTo>
                      <a:pt x="152" y="308"/>
                    </a:lnTo>
                    <a:lnTo>
                      <a:pt x="265" y="195"/>
                    </a:lnTo>
                    <a:lnTo>
                      <a:pt x="221" y="0"/>
                    </a:lnTo>
                    <a:lnTo>
                      <a:pt x="184" y="34"/>
                    </a:lnTo>
                    <a:lnTo>
                      <a:pt x="168" y="34"/>
                    </a:lnTo>
                    <a:lnTo>
                      <a:pt x="178" y="108"/>
                    </a:lnTo>
                    <a:lnTo>
                      <a:pt x="179" y="111"/>
                    </a:lnTo>
                    <a:lnTo>
                      <a:pt x="181" y="116"/>
                    </a:lnTo>
                    <a:lnTo>
                      <a:pt x="178" y="124"/>
                    </a:lnTo>
                    <a:lnTo>
                      <a:pt x="168" y="131"/>
                    </a:lnTo>
                    <a:lnTo>
                      <a:pt x="160" y="132"/>
                    </a:lnTo>
                    <a:lnTo>
                      <a:pt x="150" y="132"/>
                    </a:lnTo>
                    <a:lnTo>
                      <a:pt x="142" y="131"/>
                    </a:lnTo>
                    <a:lnTo>
                      <a:pt x="134" y="129"/>
                    </a:lnTo>
                    <a:lnTo>
                      <a:pt x="127" y="127"/>
                    </a:lnTo>
                    <a:lnTo>
                      <a:pt x="123" y="126"/>
                    </a:lnTo>
                    <a:lnTo>
                      <a:pt x="119" y="124"/>
                    </a:lnTo>
                    <a:lnTo>
                      <a:pt x="118" y="124"/>
                    </a:lnTo>
                    <a:lnTo>
                      <a:pt x="118" y="129"/>
                    </a:lnTo>
                    <a:lnTo>
                      <a:pt x="118" y="139"/>
                    </a:lnTo>
                    <a:lnTo>
                      <a:pt x="113" y="152"/>
                    </a:lnTo>
                    <a:lnTo>
                      <a:pt x="102" y="163"/>
                    </a:lnTo>
                    <a:lnTo>
                      <a:pt x="94" y="166"/>
                    </a:lnTo>
                    <a:lnTo>
                      <a:pt x="85" y="169"/>
                    </a:lnTo>
                    <a:lnTo>
                      <a:pt x="79" y="171"/>
                    </a:lnTo>
                    <a:lnTo>
                      <a:pt x="71" y="171"/>
                    </a:lnTo>
                    <a:lnTo>
                      <a:pt x="63" y="169"/>
                    </a:lnTo>
                    <a:lnTo>
                      <a:pt x="56" y="165"/>
                    </a:lnTo>
                    <a:lnTo>
                      <a:pt x="50" y="156"/>
                    </a:lnTo>
                    <a:lnTo>
                      <a:pt x="43" y="147"/>
                    </a:lnTo>
                    <a:close/>
                  </a:path>
                </a:pathLst>
              </a:custGeom>
              <a:solidFill>
                <a:srgbClr val="707070"/>
              </a:solidFill>
              <a:ln w="9525">
                <a:noFill/>
                <a:round/>
                <a:headEnd/>
                <a:tailEnd/>
              </a:ln>
            </p:spPr>
            <p:txBody>
              <a:bodyPr/>
              <a:lstStyle/>
              <a:p>
                <a:endParaRPr lang="en-US"/>
              </a:p>
            </p:txBody>
          </p:sp>
          <p:sp>
            <p:nvSpPr>
              <p:cNvPr id="1050" name="Freeform 215"/>
              <p:cNvSpPr>
                <a:spLocks noChangeAspect="1"/>
              </p:cNvSpPr>
              <p:nvPr/>
            </p:nvSpPr>
            <p:spPr bwMode="auto">
              <a:xfrm flipH="1">
                <a:off x="576" y="1409"/>
                <a:ext cx="174" cy="304"/>
              </a:xfrm>
              <a:custGeom>
                <a:avLst/>
                <a:gdLst>
                  <a:gd name="T0" fmla="*/ 0 w 400"/>
                  <a:gd name="T1" fmla="*/ 203 h 704"/>
                  <a:gd name="T2" fmla="*/ 0 w 400"/>
                  <a:gd name="T3" fmla="*/ 206 h 704"/>
                  <a:gd name="T4" fmla="*/ 0 w 400"/>
                  <a:gd name="T5" fmla="*/ 216 h 704"/>
                  <a:gd name="T6" fmla="*/ 2 w 400"/>
                  <a:gd name="T7" fmla="*/ 229 h 704"/>
                  <a:gd name="T8" fmla="*/ 4 w 400"/>
                  <a:gd name="T9" fmla="*/ 245 h 704"/>
                  <a:gd name="T10" fmla="*/ 6 w 400"/>
                  <a:gd name="T11" fmla="*/ 252 h 704"/>
                  <a:gd name="T12" fmla="*/ 9 w 400"/>
                  <a:gd name="T13" fmla="*/ 261 h 704"/>
                  <a:gd name="T14" fmla="*/ 13 w 400"/>
                  <a:gd name="T15" fmla="*/ 269 h 704"/>
                  <a:gd name="T16" fmla="*/ 17 w 400"/>
                  <a:gd name="T17" fmla="*/ 276 h 704"/>
                  <a:gd name="T18" fmla="*/ 20 w 400"/>
                  <a:gd name="T19" fmla="*/ 282 h 704"/>
                  <a:gd name="T20" fmla="*/ 23 w 400"/>
                  <a:gd name="T21" fmla="*/ 287 h 704"/>
                  <a:gd name="T22" fmla="*/ 25 w 400"/>
                  <a:gd name="T23" fmla="*/ 290 h 704"/>
                  <a:gd name="T24" fmla="*/ 26 w 400"/>
                  <a:gd name="T25" fmla="*/ 291 h 704"/>
                  <a:gd name="T26" fmla="*/ 34 w 400"/>
                  <a:gd name="T27" fmla="*/ 304 h 704"/>
                  <a:gd name="T28" fmla="*/ 37 w 400"/>
                  <a:gd name="T29" fmla="*/ 303 h 704"/>
                  <a:gd name="T30" fmla="*/ 40 w 400"/>
                  <a:gd name="T31" fmla="*/ 299 h 704"/>
                  <a:gd name="T32" fmla="*/ 45 w 400"/>
                  <a:gd name="T33" fmla="*/ 291 h 704"/>
                  <a:gd name="T34" fmla="*/ 47 w 400"/>
                  <a:gd name="T35" fmla="*/ 278 h 704"/>
                  <a:gd name="T36" fmla="*/ 49 w 400"/>
                  <a:gd name="T37" fmla="*/ 263 h 704"/>
                  <a:gd name="T38" fmla="*/ 53 w 400"/>
                  <a:gd name="T39" fmla="*/ 251 h 704"/>
                  <a:gd name="T40" fmla="*/ 57 w 400"/>
                  <a:gd name="T41" fmla="*/ 243 h 704"/>
                  <a:gd name="T42" fmla="*/ 60 w 400"/>
                  <a:gd name="T43" fmla="*/ 240 h 704"/>
                  <a:gd name="T44" fmla="*/ 111 w 400"/>
                  <a:gd name="T45" fmla="*/ 194 h 704"/>
                  <a:gd name="T46" fmla="*/ 112 w 400"/>
                  <a:gd name="T47" fmla="*/ 193 h 704"/>
                  <a:gd name="T48" fmla="*/ 115 w 400"/>
                  <a:gd name="T49" fmla="*/ 188 h 704"/>
                  <a:gd name="T50" fmla="*/ 119 w 400"/>
                  <a:gd name="T51" fmla="*/ 183 h 704"/>
                  <a:gd name="T52" fmla="*/ 124 w 400"/>
                  <a:gd name="T53" fmla="*/ 176 h 704"/>
                  <a:gd name="T54" fmla="*/ 128 w 400"/>
                  <a:gd name="T55" fmla="*/ 168 h 704"/>
                  <a:gd name="T56" fmla="*/ 133 w 400"/>
                  <a:gd name="T57" fmla="*/ 160 h 704"/>
                  <a:gd name="T58" fmla="*/ 137 w 400"/>
                  <a:gd name="T59" fmla="*/ 153 h 704"/>
                  <a:gd name="T60" fmla="*/ 141 w 400"/>
                  <a:gd name="T61" fmla="*/ 147 h 704"/>
                  <a:gd name="T62" fmla="*/ 145 w 400"/>
                  <a:gd name="T63" fmla="*/ 142 h 704"/>
                  <a:gd name="T64" fmla="*/ 150 w 400"/>
                  <a:gd name="T65" fmla="*/ 134 h 704"/>
                  <a:gd name="T66" fmla="*/ 156 w 400"/>
                  <a:gd name="T67" fmla="*/ 126 h 704"/>
                  <a:gd name="T68" fmla="*/ 161 w 400"/>
                  <a:gd name="T69" fmla="*/ 118 h 704"/>
                  <a:gd name="T70" fmla="*/ 166 w 400"/>
                  <a:gd name="T71" fmla="*/ 110 h 704"/>
                  <a:gd name="T72" fmla="*/ 170 w 400"/>
                  <a:gd name="T73" fmla="*/ 104 h 704"/>
                  <a:gd name="T74" fmla="*/ 174 w 400"/>
                  <a:gd name="T75" fmla="*/ 100 h 704"/>
                  <a:gd name="T76" fmla="*/ 174 w 400"/>
                  <a:gd name="T77" fmla="*/ 98 h 704"/>
                  <a:gd name="T78" fmla="*/ 146 w 400"/>
                  <a:gd name="T79" fmla="*/ 0 h 704"/>
                  <a:gd name="T80" fmla="*/ 144 w 400"/>
                  <a:gd name="T81" fmla="*/ 2 h 704"/>
                  <a:gd name="T82" fmla="*/ 140 w 400"/>
                  <a:gd name="T83" fmla="*/ 8 h 704"/>
                  <a:gd name="T84" fmla="*/ 133 w 400"/>
                  <a:gd name="T85" fmla="*/ 17 h 704"/>
                  <a:gd name="T86" fmla="*/ 124 w 400"/>
                  <a:gd name="T87" fmla="*/ 28 h 704"/>
                  <a:gd name="T88" fmla="*/ 113 w 400"/>
                  <a:gd name="T89" fmla="*/ 42 h 704"/>
                  <a:gd name="T90" fmla="*/ 101 w 400"/>
                  <a:gd name="T91" fmla="*/ 57 h 704"/>
                  <a:gd name="T92" fmla="*/ 88 w 400"/>
                  <a:gd name="T93" fmla="*/ 74 h 704"/>
                  <a:gd name="T94" fmla="*/ 74 w 400"/>
                  <a:gd name="T95" fmla="*/ 92 h 704"/>
                  <a:gd name="T96" fmla="*/ 61 w 400"/>
                  <a:gd name="T97" fmla="*/ 109 h 704"/>
                  <a:gd name="T98" fmla="*/ 48 w 400"/>
                  <a:gd name="T99" fmla="*/ 127 h 704"/>
                  <a:gd name="T100" fmla="*/ 36 w 400"/>
                  <a:gd name="T101" fmla="*/ 144 h 704"/>
                  <a:gd name="T102" fmla="*/ 24 w 400"/>
                  <a:gd name="T103" fmla="*/ 160 h 704"/>
                  <a:gd name="T104" fmla="*/ 15 w 400"/>
                  <a:gd name="T105" fmla="*/ 174 h 704"/>
                  <a:gd name="T106" fmla="*/ 7 w 400"/>
                  <a:gd name="T107" fmla="*/ 187 h 704"/>
                  <a:gd name="T108" fmla="*/ 2 w 400"/>
                  <a:gd name="T109" fmla="*/ 196 h 704"/>
                  <a:gd name="T110" fmla="*/ 0 w 400"/>
                  <a:gd name="T111" fmla="*/ 203 h 70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00"/>
                  <a:gd name="T169" fmla="*/ 0 h 704"/>
                  <a:gd name="T170" fmla="*/ 400 w 400"/>
                  <a:gd name="T171" fmla="*/ 704 h 70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00" h="704">
                    <a:moveTo>
                      <a:pt x="0" y="470"/>
                    </a:moveTo>
                    <a:lnTo>
                      <a:pt x="0" y="478"/>
                    </a:lnTo>
                    <a:lnTo>
                      <a:pt x="1" y="500"/>
                    </a:lnTo>
                    <a:lnTo>
                      <a:pt x="5" y="531"/>
                    </a:lnTo>
                    <a:lnTo>
                      <a:pt x="9" y="567"/>
                    </a:lnTo>
                    <a:lnTo>
                      <a:pt x="14" y="584"/>
                    </a:lnTo>
                    <a:lnTo>
                      <a:pt x="21" y="604"/>
                    </a:lnTo>
                    <a:lnTo>
                      <a:pt x="29" y="622"/>
                    </a:lnTo>
                    <a:lnTo>
                      <a:pt x="38" y="639"/>
                    </a:lnTo>
                    <a:lnTo>
                      <a:pt x="47" y="654"/>
                    </a:lnTo>
                    <a:lnTo>
                      <a:pt x="53" y="665"/>
                    </a:lnTo>
                    <a:lnTo>
                      <a:pt x="58" y="672"/>
                    </a:lnTo>
                    <a:lnTo>
                      <a:pt x="59" y="675"/>
                    </a:lnTo>
                    <a:lnTo>
                      <a:pt x="79" y="704"/>
                    </a:lnTo>
                    <a:lnTo>
                      <a:pt x="84" y="702"/>
                    </a:lnTo>
                    <a:lnTo>
                      <a:pt x="93" y="693"/>
                    </a:lnTo>
                    <a:lnTo>
                      <a:pt x="103" y="675"/>
                    </a:lnTo>
                    <a:lnTo>
                      <a:pt x="108" y="644"/>
                    </a:lnTo>
                    <a:lnTo>
                      <a:pt x="113" y="610"/>
                    </a:lnTo>
                    <a:lnTo>
                      <a:pt x="122" y="581"/>
                    </a:lnTo>
                    <a:lnTo>
                      <a:pt x="132" y="562"/>
                    </a:lnTo>
                    <a:lnTo>
                      <a:pt x="137" y="555"/>
                    </a:lnTo>
                    <a:lnTo>
                      <a:pt x="256" y="449"/>
                    </a:lnTo>
                    <a:lnTo>
                      <a:pt x="258" y="446"/>
                    </a:lnTo>
                    <a:lnTo>
                      <a:pt x="265" y="436"/>
                    </a:lnTo>
                    <a:lnTo>
                      <a:pt x="273" y="423"/>
                    </a:lnTo>
                    <a:lnTo>
                      <a:pt x="284" y="407"/>
                    </a:lnTo>
                    <a:lnTo>
                      <a:pt x="294" y="389"/>
                    </a:lnTo>
                    <a:lnTo>
                      <a:pt x="305" y="370"/>
                    </a:lnTo>
                    <a:lnTo>
                      <a:pt x="316" y="354"/>
                    </a:lnTo>
                    <a:lnTo>
                      <a:pt x="324" y="341"/>
                    </a:lnTo>
                    <a:lnTo>
                      <a:pt x="334" y="328"/>
                    </a:lnTo>
                    <a:lnTo>
                      <a:pt x="345" y="310"/>
                    </a:lnTo>
                    <a:lnTo>
                      <a:pt x="358" y="292"/>
                    </a:lnTo>
                    <a:lnTo>
                      <a:pt x="369" y="273"/>
                    </a:lnTo>
                    <a:lnTo>
                      <a:pt x="382" y="255"/>
                    </a:lnTo>
                    <a:lnTo>
                      <a:pt x="390" y="241"/>
                    </a:lnTo>
                    <a:lnTo>
                      <a:pt x="399" y="231"/>
                    </a:lnTo>
                    <a:lnTo>
                      <a:pt x="400" y="228"/>
                    </a:lnTo>
                    <a:lnTo>
                      <a:pt x="336" y="0"/>
                    </a:lnTo>
                    <a:lnTo>
                      <a:pt x="332" y="5"/>
                    </a:lnTo>
                    <a:lnTo>
                      <a:pt x="321" y="18"/>
                    </a:lnTo>
                    <a:lnTo>
                      <a:pt x="305" y="39"/>
                    </a:lnTo>
                    <a:lnTo>
                      <a:pt x="284" y="65"/>
                    </a:lnTo>
                    <a:lnTo>
                      <a:pt x="260" y="97"/>
                    </a:lnTo>
                    <a:lnTo>
                      <a:pt x="232" y="132"/>
                    </a:lnTo>
                    <a:lnTo>
                      <a:pt x="202" y="171"/>
                    </a:lnTo>
                    <a:lnTo>
                      <a:pt x="171" y="213"/>
                    </a:lnTo>
                    <a:lnTo>
                      <a:pt x="140" y="253"/>
                    </a:lnTo>
                    <a:lnTo>
                      <a:pt x="110" y="295"/>
                    </a:lnTo>
                    <a:lnTo>
                      <a:pt x="82" y="334"/>
                    </a:lnTo>
                    <a:lnTo>
                      <a:pt x="56" y="371"/>
                    </a:lnTo>
                    <a:lnTo>
                      <a:pt x="34" y="404"/>
                    </a:lnTo>
                    <a:lnTo>
                      <a:pt x="17" y="433"/>
                    </a:lnTo>
                    <a:lnTo>
                      <a:pt x="5" y="455"/>
                    </a:lnTo>
                    <a:lnTo>
                      <a:pt x="0" y="470"/>
                    </a:lnTo>
                    <a:close/>
                  </a:path>
                </a:pathLst>
              </a:custGeom>
              <a:solidFill>
                <a:srgbClr val="EFB7A3"/>
              </a:solidFill>
              <a:ln w="9525">
                <a:noFill/>
                <a:round/>
                <a:headEnd/>
                <a:tailEnd/>
              </a:ln>
            </p:spPr>
            <p:txBody>
              <a:bodyPr/>
              <a:lstStyle/>
              <a:p>
                <a:endParaRPr lang="en-US"/>
              </a:p>
            </p:txBody>
          </p:sp>
          <p:sp>
            <p:nvSpPr>
              <p:cNvPr id="1051" name="Freeform 216"/>
              <p:cNvSpPr>
                <a:spLocks noChangeAspect="1"/>
              </p:cNvSpPr>
              <p:nvPr/>
            </p:nvSpPr>
            <p:spPr bwMode="auto">
              <a:xfrm flipH="1">
                <a:off x="508" y="1069"/>
                <a:ext cx="477" cy="438"/>
              </a:xfrm>
              <a:custGeom>
                <a:avLst/>
                <a:gdLst>
                  <a:gd name="T0" fmla="*/ 31 w 1108"/>
                  <a:gd name="T1" fmla="*/ 190 h 1016"/>
                  <a:gd name="T2" fmla="*/ 27 w 1108"/>
                  <a:gd name="T3" fmla="*/ 186 h 1016"/>
                  <a:gd name="T4" fmla="*/ 16 w 1108"/>
                  <a:gd name="T5" fmla="*/ 176 h 1016"/>
                  <a:gd name="T6" fmla="*/ 12 w 1108"/>
                  <a:gd name="T7" fmla="*/ 171 h 1016"/>
                  <a:gd name="T8" fmla="*/ 4 w 1108"/>
                  <a:gd name="T9" fmla="*/ 144 h 1016"/>
                  <a:gd name="T10" fmla="*/ 0 w 1108"/>
                  <a:gd name="T11" fmla="*/ 127 h 1016"/>
                  <a:gd name="T12" fmla="*/ 2 w 1108"/>
                  <a:gd name="T13" fmla="*/ 124 h 1016"/>
                  <a:gd name="T14" fmla="*/ 10 w 1108"/>
                  <a:gd name="T15" fmla="*/ 118 h 1016"/>
                  <a:gd name="T16" fmla="*/ 25 w 1108"/>
                  <a:gd name="T17" fmla="*/ 107 h 1016"/>
                  <a:gd name="T18" fmla="*/ 43 w 1108"/>
                  <a:gd name="T19" fmla="*/ 94 h 1016"/>
                  <a:gd name="T20" fmla="*/ 58 w 1108"/>
                  <a:gd name="T21" fmla="*/ 84 h 1016"/>
                  <a:gd name="T22" fmla="*/ 77 w 1108"/>
                  <a:gd name="T23" fmla="*/ 70 h 1016"/>
                  <a:gd name="T24" fmla="*/ 105 w 1108"/>
                  <a:gd name="T25" fmla="*/ 52 h 1016"/>
                  <a:gd name="T26" fmla="*/ 140 w 1108"/>
                  <a:gd name="T27" fmla="*/ 33 h 1016"/>
                  <a:gd name="T28" fmla="*/ 183 w 1108"/>
                  <a:gd name="T29" fmla="*/ 16 h 1016"/>
                  <a:gd name="T30" fmla="*/ 233 w 1108"/>
                  <a:gd name="T31" fmla="*/ 4 h 1016"/>
                  <a:gd name="T32" fmla="*/ 288 w 1108"/>
                  <a:gd name="T33" fmla="*/ 0 h 1016"/>
                  <a:gd name="T34" fmla="*/ 349 w 1108"/>
                  <a:gd name="T35" fmla="*/ 7 h 1016"/>
                  <a:gd name="T36" fmla="*/ 385 w 1108"/>
                  <a:gd name="T37" fmla="*/ 18 h 1016"/>
                  <a:gd name="T38" fmla="*/ 414 w 1108"/>
                  <a:gd name="T39" fmla="*/ 36 h 1016"/>
                  <a:gd name="T40" fmla="*/ 450 w 1108"/>
                  <a:gd name="T41" fmla="*/ 75 h 1016"/>
                  <a:gd name="T42" fmla="*/ 475 w 1108"/>
                  <a:gd name="T43" fmla="*/ 137 h 1016"/>
                  <a:gd name="T44" fmla="*/ 473 w 1108"/>
                  <a:gd name="T45" fmla="*/ 235 h 1016"/>
                  <a:gd name="T46" fmla="*/ 465 w 1108"/>
                  <a:gd name="T47" fmla="*/ 310 h 1016"/>
                  <a:gd name="T48" fmla="*/ 458 w 1108"/>
                  <a:gd name="T49" fmla="*/ 341 h 1016"/>
                  <a:gd name="T50" fmla="*/ 460 w 1108"/>
                  <a:gd name="T51" fmla="*/ 363 h 1016"/>
                  <a:gd name="T52" fmla="*/ 458 w 1108"/>
                  <a:gd name="T53" fmla="*/ 380 h 1016"/>
                  <a:gd name="T54" fmla="*/ 448 w 1108"/>
                  <a:gd name="T55" fmla="*/ 394 h 1016"/>
                  <a:gd name="T56" fmla="*/ 444 w 1108"/>
                  <a:gd name="T57" fmla="*/ 397 h 1016"/>
                  <a:gd name="T58" fmla="*/ 435 w 1108"/>
                  <a:gd name="T59" fmla="*/ 409 h 1016"/>
                  <a:gd name="T60" fmla="*/ 422 w 1108"/>
                  <a:gd name="T61" fmla="*/ 424 h 1016"/>
                  <a:gd name="T62" fmla="*/ 411 w 1108"/>
                  <a:gd name="T63" fmla="*/ 436 h 1016"/>
                  <a:gd name="T64" fmla="*/ 404 w 1108"/>
                  <a:gd name="T65" fmla="*/ 435 h 1016"/>
                  <a:gd name="T66" fmla="*/ 398 w 1108"/>
                  <a:gd name="T67" fmla="*/ 416 h 1016"/>
                  <a:gd name="T68" fmla="*/ 397 w 1108"/>
                  <a:gd name="T69" fmla="*/ 408 h 1016"/>
                  <a:gd name="T70" fmla="*/ 393 w 1108"/>
                  <a:gd name="T71" fmla="*/ 388 h 1016"/>
                  <a:gd name="T72" fmla="*/ 380 w 1108"/>
                  <a:gd name="T73" fmla="*/ 384 h 1016"/>
                  <a:gd name="T74" fmla="*/ 364 w 1108"/>
                  <a:gd name="T75" fmla="*/ 388 h 1016"/>
                  <a:gd name="T76" fmla="*/ 348 w 1108"/>
                  <a:gd name="T77" fmla="*/ 393 h 1016"/>
                  <a:gd name="T78" fmla="*/ 335 w 1108"/>
                  <a:gd name="T79" fmla="*/ 397 h 1016"/>
                  <a:gd name="T80" fmla="*/ 325 w 1108"/>
                  <a:gd name="T81" fmla="*/ 399 h 1016"/>
                  <a:gd name="T82" fmla="*/ 317 w 1108"/>
                  <a:gd name="T83" fmla="*/ 404 h 1016"/>
                  <a:gd name="T84" fmla="*/ 306 w 1108"/>
                  <a:gd name="T85" fmla="*/ 407 h 1016"/>
                  <a:gd name="T86" fmla="*/ 290 w 1108"/>
                  <a:gd name="T87" fmla="*/ 400 h 1016"/>
                  <a:gd name="T88" fmla="*/ 268 w 1108"/>
                  <a:gd name="T89" fmla="*/ 377 h 1016"/>
                  <a:gd name="T90" fmla="*/ 249 w 1108"/>
                  <a:gd name="T91" fmla="*/ 338 h 1016"/>
                  <a:gd name="T92" fmla="*/ 234 w 1108"/>
                  <a:gd name="T93" fmla="*/ 298 h 1016"/>
                  <a:gd name="T94" fmla="*/ 217 w 1108"/>
                  <a:gd name="T95" fmla="*/ 267 h 1016"/>
                  <a:gd name="T96" fmla="*/ 202 w 1108"/>
                  <a:gd name="T97" fmla="*/ 257 h 1016"/>
                  <a:gd name="T98" fmla="*/ 182 w 1108"/>
                  <a:gd name="T99" fmla="*/ 249 h 1016"/>
                  <a:gd name="T100" fmla="*/ 156 w 1108"/>
                  <a:gd name="T101" fmla="*/ 239 h 1016"/>
                  <a:gd name="T102" fmla="*/ 125 w 1108"/>
                  <a:gd name="T103" fmla="*/ 227 h 1016"/>
                  <a:gd name="T104" fmla="*/ 95 w 1108"/>
                  <a:gd name="T105" fmla="*/ 215 h 1016"/>
                  <a:gd name="T106" fmla="*/ 67 w 1108"/>
                  <a:gd name="T107" fmla="*/ 204 h 1016"/>
                  <a:gd name="T108" fmla="*/ 45 w 1108"/>
                  <a:gd name="T109" fmla="*/ 196 h 1016"/>
                  <a:gd name="T110" fmla="*/ 33 w 1108"/>
                  <a:gd name="T111" fmla="*/ 191 h 10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08"/>
                  <a:gd name="T169" fmla="*/ 0 h 1016"/>
                  <a:gd name="T170" fmla="*/ 1108 w 1108"/>
                  <a:gd name="T171" fmla="*/ 1016 h 10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08" h="1016">
                    <a:moveTo>
                      <a:pt x="73" y="441"/>
                    </a:moveTo>
                    <a:lnTo>
                      <a:pt x="73" y="441"/>
                    </a:lnTo>
                    <a:lnTo>
                      <a:pt x="70" y="438"/>
                    </a:lnTo>
                    <a:lnTo>
                      <a:pt x="63" y="431"/>
                    </a:lnTo>
                    <a:lnTo>
                      <a:pt x="50" y="418"/>
                    </a:lnTo>
                    <a:lnTo>
                      <a:pt x="38" y="409"/>
                    </a:lnTo>
                    <a:lnTo>
                      <a:pt x="31" y="405"/>
                    </a:lnTo>
                    <a:lnTo>
                      <a:pt x="28" y="397"/>
                    </a:lnTo>
                    <a:lnTo>
                      <a:pt x="20" y="370"/>
                    </a:lnTo>
                    <a:lnTo>
                      <a:pt x="10" y="333"/>
                    </a:lnTo>
                    <a:lnTo>
                      <a:pt x="4" y="308"/>
                    </a:lnTo>
                    <a:lnTo>
                      <a:pt x="0" y="294"/>
                    </a:lnTo>
                    <a:lnTo>
                      <a:pt x="0" y="289"/>
                    </a:lnTo>
                    <a:lnTo>
                      <a:pt x="4" y="287"/>
                    </a:lnTo>
                    <a:lnTo>
                      <a:pt x="12" y="281"/>
                    </a:lnTo>
                    <a:lnTo>
                      <a:pt x="23" y="273"/>
                    </a:lnTo>
                    <a:lnTo>
                      <a:pt x="39" y="262"/>
                    </a:lnTo>
                    <a:lnTo>
                      <a:pt x="57" y="249"/>
                    </a:lnTo>
                    <a:lnTo>
                      <a:pt x="78" y="234"/>
                    </a:lnTo>
                    <a:lnTo>
                      <a:pt x="99" y="218"/>
                    </a:lnTo>
                    <a:lnTo>
                      <a:pt x="120" y="204"/>
                    </a:lnTo>
                    <a:lnTo>
                      <a:pt x="134" y="194"/>
                    </a:lnTo>
                    <a:lnTo>
                      <a:pt x="152" y="179"/>
                    </a:lnTo>
                    <a:lnTo>
                      <a:pt x="178" y="162"/>
                    </a:lnTo>
                    <a:lnTo>
                      <a:pt x="207" y="142"/>
                    </a:lnTo>
                    <a:lnTo>
                      <a:pt x="243" y="121"/>
                    </a:lnTo>
                    <a:lnTo>
                      <a:pt x="281" y="99"/>
                    </a:lnTo>
                    <a:lnTo>
                      <a:pt x="325" y="76"/>
                    </a:lnTo>
                    <a:lnTo>
                      <a:pt x="373" y="55"/>
                    </a:lnTo>
                    <a:lnTo>
                      <a:pt x="425" y="37"/>
                    </a:lnTo>
                    <a:lnTo>
                      <a:pt x="482" y="21"/>
                    </a:lnTo>
                    <a:lnTo>
                      <a:pt x="541" y="10"/>
                    </a:lnTo>
                    <a:lnTo>
                      <a:pt x="604" y="2"/>
                    </a:lnTo>
                    <a:lnTo>
                      <a:pt x="670" y="0"/>
                    </a:lnTo>
                    <a:lnTo>
                      <a:pt x="738" y="5"/>
                    </a:lnTo>
                    <a:lnTo>
                      <a:pt x="811" y="16"/>
                    </a:lnTo>
                    <a:lnTo>
                      <a:pt x="885" y="37"/>
                    </a:lnTo>
                    <a:lnTo>
                      <a:pt x="895" y="42"/>
                    </a:lnTo>
                    <a:lnTo>
                      <a:pt x="922" y="57"/>
                    </a:lnTo>
                    <a:lnTo>
                      <a:pt x="961" y="84"/>
                    </a:lnTo>
                    <a:lnTo>
                      <a:pt x="1003" y="121"/>
                    </a:lnTo>
                    <a:lnTo>
                      <a:pt x="1045" y="173"/>
                    </a:lnTo>
                    <a:lnTo>
                      <a:pt x="1081" y="237"/>
                    </a:lnTo>
                    <a:lnTo>
                      <a:pt x="1103" y="317"/>
                    </a:lnTo>
                    <a:lnTo>
                      <a:pt x="1108" y="410"/>
                    </a:lnTo>
                    <a:lnTo>
                      <a:pt x="1098" y="544"/>
                    </a:lnTo>
                    <a:lnTo>
                      <a:pt x="1090" y="646"/>
                    </a:lnTo>
                    <a:lnTo>
                      <a:pt x="1081" y="719"/>
                    </a:lnTo>
                    <a:lnTo>
                      <a:pt x="1069" y="762"/>
                    </a:lnTo>
                    <a:lnTo>
                      <a:pt x="1064" y="791"/>
                    </a:lnTo>
                    <a:lnTo>
                      <a:pt x="1066" y="819"/>
                    </a:lnTo>
                    <a:lnTo>
                      <a:pt x="1069" y="841"/>
                    </a:lnTo>
                    <a:lnTo>
                      <a:pt x="1069" y="862"/>
                    </a:lnTo>
                    <a:lnTo>
                      <a:pt x="1063" y="882"/>
                    </a:lnTo>
                    <a:lnTo>
                      <a:pt x="1051" y="899"/>
                    </a:lnTo>
                    <a:lnTo>
                      <a:pt x="1040" y="914"/>
                    </a:lnTo>
                    <a:lnTo>
                      <a:pt x="1035" y="919"/>
                    </a:lnTo>
                    <a:lnTo>
                      <a:pt x="1032" y="922"/>
                    </a:lnTo>
                    <a:lnTo>
                      <a:pt x="1024" y="933"/>
                    </a:lnTo>
                    <a:lnTo>
                      <a:pt x="1011" y="948"/>
                    </a:lnTo>
                    <a:lnTo>
                      <a:pt x="997" y="966"/>
                    </a:lnTo>
                    <a:lnTo>
                      <a:pt x="980" y="983"/>
                    </a:lnTo>
                    <a:lnTo>
                      <a:pt x="966" y="998"/>
                    </a:lnTo>
                    <a:lnTo>
                      <a:pt x="955" y="1011"/>
                    </a:lnTo>
                    <a:lnTo>
                      <a:pt x="948" y="1016"/>
                    </a:lnTo>
                    <a:lnTo>
                      <a:pt x="938" y="1008"/>
                    </a:lnTo>
                    <a:lnTo>
                      <a:pt x="930" y="987"/>
                    </a:lnTo>
                    <a:lnTo>
                      <a:pt x="924" y="966"/>
                    </a:lnTo>
                    <a:lnTo>
                      <a:pt x="921" y="956"/>
                    </a:lnTo>
                    <a:lnTo>
                      <a:pt x="922" y="946"/>
                    </a:lnTo>
                    <a:lnTo>
                      <a:pt x="921" y="922"/>
                    </a:lnTo>
                    <a:lnTo>
                      <a:pt x="914" y="899"/>
                    </a:lnTo>
                    <a:lnTo>
                      <a:pt x="896" y="890"/>
                    </a:lnTo>
                    <a:lnTo>
                      <a:pt x="882" y="891"/>
                    </a:lnTo>
                    <a:lnTo>
                      <a:pt x="864" y="895"/>
                    </a:lnTo>
                    <a:lnTo>
                      <a:pt x="846" y="901"/>
                    </a:lnTo>
                    <a:lnTo>
                      <a:pt x="827" y="906"/>
                    </a:lnTo>
                    <a:lnTo>
                      <a:pt x="809" y="912"/>
                    </a:lnTo>
                    <a:lnTo>
                      <a:pt x="792" y="919"/>
                    </a:lnTo>
                    <a:lnTo>
                      <a:pt x="777" y="922"/>
                    </a:lnTo>
                    <a:lnTo>
                      <a:pt x="766" y="924"/>
                    </a:lnTo>
                    <a:lnTo>
                      <a:pt x="756" y="925"/>
                    </a:lnTo>
                    <a:lnTo>
                      <a:pt x="746" y="932"/>
                    </a:lnTo>
                    <a:lnTo>
                      <a:pt x="737" y="936"/>
                    </a:lnTo>
                    <a:lnTo>
                      <a:pt x="725" y="941"/>
                    </a:lnTo>
                    <a:lnTo>
                      <a:pt x="711" y="943"/>
                    </a:lnTo>
                    <a:lnTo>
                      <a:pt x="695" y="940"/>
                    </a:lnTo>
                    <a:lnTo>
                      <a:pt x="674" y="928"/>
                    </a:lnTo>
                    <a:lnTo>
                      <a:pt x="648" y="907"/>
                    </a:lnTo>
                    <a:lnTo>
                      <a:pt x="622" y="875"/>
                    </a:lnTo>
                    <a:lnTo>
                      <a:pt x="599" y="833"/>
                    </a:lnTo>
                    <a:lnTo>
                      <a:pt x="578" y="785"/>
                    </a:lnTo>
                    <a:lnTo>
                      <a:pt x="561" y="736"/>
                    </a:lnTo>
                    <a:lnTo>
                      <a:pt x="543" y="691"/>
                    </a:lnTo>
                    <a:lnTo>
                      <a:pt x="524" y="651"/>
                    </a:lnTo>
                    <a:lnTo>
                      <a:pt x="504" y="620"/>
                    </a:lnTo>
                    <a:lnTo>
                      <a:pt x="483" y="602"/>
                    </a:lnTo>
                    <a:lnTo>
                      <a:pt x="469" y="596"/>
                    </a:lnTo>
                    <a:lnTo>
                      <a:pt x="448" y="588"/>
                    </a:lnTo>
                    <a:lnTo>
                      <a:pt x="423" y="578"/>
                    </a:lnTo>
                    <a:lnTo>
                      <a:pt x="394" y="567"/>
                    </a:lnTo>
                    <a:lnTo>
                      <a:pt x="362" y="554"/>
                    </a:lnTo>
                    <a:lnTo>
                      <a:pt x="327" y="541"/>
                    </a:lnTo>
                    <a:lnTo>
                      <a:pt x="291" y="526"/>
                    </a:lnTo>
                    <a:lnTo>
                      <a:pt x="255" y="512"/>
                    </a:lnTo>
                    <a:lnTo>
                      <a:pt x="220" y="499"/>
                    </a:lnTo>
                    <a:lnTo>
                      <a:pt x="188" y="486"/>
                    </a:lnTo>
                    <a:lnTo>
                      <a:pt x="155" y="473"/>
                    </a:lnTo>
                    <a:lnTo>
                      <a:pt x="128" y="463"/>
                    </a:lnTo>
                    <a:lnTo>
                      <a:pt x="105" y="454"/>
                    </a:lnTo>
                    <a:lnTo>
                      <a:pt x="88" y="447"/>
                    </a:lnTo>
                    <a:lnTo>
                      <a:pt x="76" y="442"/>
                    </a:lnTo>
                    <a:lnTo>
                      <a:pt x="73" y="441"/>
                    </a:lnTo>
                    <a:close/>
                  </a:path>
                </a:pathLst>
              </a:custGeom>
              <a:solidFill>
                <a:srgbClr val="380700"/>
              </a:solidFill>
              <a:ln w="9525">
                <a:noFill/>
                <a:round/>
                <a:headEnd/>
                <a:tailEnd/>
              </a:ln>
            </p:spPr>
            <p:txBody>
              <a:bodyPr/>
              <a:lstStyle/>
              <a:p>
                <a:endParaRPr lang="en-US"/>
              </a:p>
            </p:txBody>
          </p:sp>
          <p:sp>
            <p:nvSpPr>
              <p:cNvPr id="1052" name="Freeform 217"/>
              <p:cNvSpPr>
                <a:spLocks noChangeAspect="1"/>
              </p:cNvSpPr>
              <p:nvPr/>
            </p:nvSpPr>
            <p:spPr bwMode="auto">
              <a:xfrm flipH="1">
                <a:off x="588" y="1244"/>
                <a:ext cx="389" cy="406"/>
              </a:xfrm>
              <a:custGeom>
                <a:avLst/>
                <a:gdLst>
                  <a:gd name="T0" fmla="*/ 26 w 900"/>
                  <a:gd name="T1" fmla="*/ 10 h 943"/>
                  <a:gd name="T2" fmla="*/ 16 w 900"/>
                  <a:gd name="T3" fmla="*/ 50 h 943"/>
                  <a:gd name="T4" fmla="*/ 4 w 900"/>
                  <a:gd name="T5" fmla="*/ 93 h 943"/>
                  <a:gd name="T6" fmla="*/ 5 w 900"/>
                  <a:gd name="T7" fmla="*/ 109 h 943"/>
                  <a:gd name="T8" fmla="*/ 22 w 900"/>
                  <a:gd name="T9" fmla="*/ 127 h 943"/>
                  <a:gd name="T10" fmla="*/ 33 w 900"/>
                  <a:gd name="T11" fmla="*/ 148 h 943"/>
                  <a:gd name="T12" fmla="*/ 24 w 900"/>
                  <a:gd name="T13" fmla="*/ 209 h 943"/>
                  <a:gd name="T14" fmla="*/ 18 w 900"/>
                  <a:gd name="T15" fmla="*/ 227 h 943"/>
                  <a:gd name="T16" fmla="*/ 11 w 900"/>
                  <a:gd name="T17" fmla="*/ 258 h 943"/>
                  <a:gd name="T18" fmla="*/ 22 w 900"/>
                  <a:gd name="T19" fmla="*/ 276 h 943"/>
                  <a:gd name="T20" fmla="*/ 38 w 900"/>
                  <a:gd name="T21" fmla="*/ 285 h 943"/>
                  <a:gd name="T22" fmla="*/ 38 w 900"/>
                  <a:gd name="T23" fmla="*/ 310 h 943"/>
                  <a:gd name="T24" fmla="*/ 51 w 900"/>
                  <a:gd name="T25" fmla="*/ 319 h 943"/>
                  <a:gd name="T26" fmla="*/ 49 w 900"/>
                  <a:gd name="T27" fmla="*/ 334 h 943"/>
                  <a:gd name="T28" fmla="*/ 64 w 900"/>
                  <a:gd name="T29" fmla="*/ 347 h 943"/>
                  <a:gd name="T30" fmla="*/ 67 w 900"/>
                  <a:gd name="T31" fmla="*/ 351 h 943"/>
                  <a:gd name="T32" fmla="*/ 72 w 900"/>
                  <a:gd name="T33" fmla="*/ 380 h 943"/>
                  <a:gd name="T34" fmla="*/ 74 w 900"/>
                  <a:gd name="T35" fmla="*/ 390 h 943"/>
                  <a:gd name="T36" fmla="*/ 85 w 900"/>
                  <a:gd name="T37" fmla="*/ 399 h 943"/>
                  <a:gd name="T38" fmla="*/ 110 w 900"/>
                  <a:gd name="T39" fmla="*/ 406 h 943"/>
                  <a:gd name="T40" fmla="*/ 137 w 900"/>
                  <a:gd name="T41" fmla="*/ 405 h 943"/>
                  <a:gd name="T42" fmla="*/ 154 w 900"/>
                  <a:gd name="T43" fmla="*/ 401 h 943"/>
                  <a:gd name="T44" fmla="*/ 241 w 900"/>
                  <a:gd name="T45" fmla="*/ 371 h 943"/>
                  <a:gd name="T46" fmla="*/ 276 w 900"/>
                  <a:gd name="T47" fmla="*/ 353 h 943"/>
                  <a:gd name="T48" fmla="*/ 312 w 900"/>
                  <a:gd name="T49" fmla="*/ 326 h 943"/>
                  <a:gd name="T50" fmla="*/ 321 w 900"/>
                  <a:gd name="T51" fmla="*/ 275 h 943"/>
                  <a:gd name="T52" fmla="*/ 325 w 900"/>
                  <a:gd name="T53" fmla="*/ 243 h 943"/>
                  <a:gd name="T54" fmla="*/ 346 w 900"/>
                  <a:gd name="T55" fmla="*/ 241 h 943"/>
                  <a:gd name="T56" fmla="*/ 373 w 900"/>
                  <a:gd name="T57" fmla="*/ 221 h 943"/>
                  <a:gd name="T58" fmla="*/ 389 w 900"/>
                  <a:gd name="T59" fmla="*/ 175 h 943"/>
                  <a:gd name="T60" fmla="*/ 384 w 900"/>
                  <a:gd name="T61" fmla="*/ 130 h 943"/>
                  <a:gd name="T62" fmla="*/ 367 w 900"/>
                  <a:gd name="T63" fmla="*/ 108 h 943"/>
                  <a:gd name="T64" fmla="*/ 344 w 900"/>
                  <a:gd name="T65" fmla="*/ 111 h 943"/>
                  <a:gd name="T66" fmla="*/ 323 w 900"/>
                  <a:gd name="T67" fmla="*/ 120 h 943"/>
                  <a:gd name="T68" fmla="*/ 313 w 900"/>
                  <a:gd name="T69" fmla="*/ 139 h 943"/>
                  <a:gd name="T70" fmla="*/ 309 w 900"/>
                  <a:gd name="T71" fmla="*/ 155 h 943"/>
                  <a:gd name="T72" fmla="*/ 266 w 900"/>
                  <a:gd name="T73" fmla="*/ 173 h 943"/>
                  <a:gd name="T74" fmla="*/ 258 w 900"/>
                  <a:gd name="T75" fmla="*/ 160 h 943"/>
                  <a:gd name="T76" fmla="*/ 244 w 900"/>
                  <a:gd name="T77" fmla="*/ 127 h 943"/>
                  <a:gd name="T78" fmla="*/ 234 w 900"/>
                  <a:gd name="T79" fmla="*/ 87 h 943"/>
                  <a:gd name="T80" fmla="*/ 228 w 900"/>
                  <a:gd name="T81" fmla="*/ 63 h 943"/>
                  <a:gd name="T82" fmla="*/ 217 w 900"/>
                  <a:gd name="T83" fmla="*/ 50 h 943"/>
                  <a:gd name="T84" fmla="*/ 201 w 900"/>
                  <a:gd name="T85" fmla="*/ 37 h 943"/>
                  <a:gd name="T86" fmla="*/ 188 w 900"/>
                  <a:gd name="T87" fmla="*/ 34 h 943"/>
                  <a:gd name="T88" fmla="*/ 163 w 900"/>
                  <a:gd name="T89" fmla="*/ 40 h 943"/>
                  <a:gd name="T90" fmla="*/ 137 w 900"/>
                  <a:gd name="T91" fmla="*/ 43 h 943"/>
                  <a:gd name="T92" fmla="*/ 117 w 900"/>
                  <a:gd name="T93" fmla="*/ 34 h 943"/>
                  <a:gd name="T94" fmla="*/ 86 w 900"/>
                  <a:gd name="T95" fmla="*/ 16 h 943"/>
                  <a:gd name="T96" fmla="*/ 60 w 900"/>
                  <a:gd name="T97" fmla="*/ 3 h 943"/>
                  <a:gd name="T98" fmla="*/ 39 w 900"/>
                  <a:gd name="T99" fmla="*/ 0 h 94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900"/>
                  <a:gd name="T151" fmla="*/ 0 h 943"/>
                  <a:gd name="T152" fmla="*/ 900 w 900"/>
                  <a:gd name="T153" fmla="*/ 943 h 94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900" h="943">
                    <a:moveTo>
                      <a:pt x="76" y="2"/>
                    </a:moveTo>
                    <a:lnTo>
                      <a:pt x="71" y="8"/>
                    </a:lnTo>
                    <a:lnTo>
                      <a:pt x="60" y="23"/>
                    </a:lnTo>
                    <a:lnTo>
                      <a:pt x="47" y="47"/>
                    </a:lnTo>
                    <a:lnTo>
                      <a:pt x="42" y="76"/>
                    </a:lnTo>
                    <a:lnTo>
                      <a:pt x="38" y="117"/>
                    </a:lnTo>
                    <a:lnTo>
                      <a:pt x="26" y="162"/>
                    </a:lnTo>
                    <a:lnTo>
                      <a:pt x="15" y="201"/>
                    </a:lnTo>
                    <a:lnTo>
                      <a:pt x="10" y="217"/>
                    </a:lnTo>
                    <a:lnTo>
                      <a:pt x="0" y="242"/>
                    </a:lnTo>
                    <a:lnTo>
                      <a:pt x="4" y="246"/>
                    </a:lnTo>
                    <a:lnTo>
                      <a:pt x="12" y="254"/>
                    </a:lnTo>
                    <a:lnTo>
                      <a:pt x="25" y="265"/>
                    </a:lnTo>
                    <a:lnTo>
                      <a:pt x="39" y="280"/>
                    </a:lnTo>
                    <a:lnTo>
                      <a:pt x="52" y="296"/>
                    </a:lnTo>
                    <a:lnTo>
                      <a:pt x="65" y="312"/>
                    </a:lnTo>
                    <a:lnTo>
                      <a:pt x="73" y="328"/>
                    </a:lnTo>
                    <a:lnTo>
                      <a:pt x="76" y="343"/>
                    </a:lnTo>
                    <a:lnTo>
                      <a:pt x="73" y="381"/>
                    </a:lnTo>
                    <a:lnTo>
                      <a:pt x="63" y="436"/>
                    </a:lnTo>
                    <a:lnTo>
                      <a:pt x="55" y="486"/>
                    </a:lnTo>
                    <a:lnTo>
                      <a:pt x="50" y="507"/>
                    </a:lnTo>
                    <a:lnTo>
                      <a:pt x="47" y="514"/>
                    </a:lnTo>
                    <a:lnTo>
                      <a:pt x="41" y="528"/>
                    </a:lnTo>
                    <a:lnTo>
                      <a:pt x="33" y="551"/>
                    </a:lnTo>
                    <a:lnTo>
                      <a:pt x="26" y="575"/>
                    </a:lnTo>
                    <a:lnTo>
                      <a:pt x="26" y="599"/>
                    </a:lnTo>
                    <a:lnTo>
                      <a:pt x="36" y="620"/>
                    </a:lnTo>
                    <a:lnTo>
                      <a:pt x="46" y="635"/>
                    </a:lnTo>
                    <a:lnTo>
                      <a:pt x="50" y="641"/>
                    </a:lnTo>
                    <a:lnTo>
                      <a:pt x="84" y="641"/>
                    </a:lnTo>
                    <a:lnTo>
                      <a:pt x="86" y="648"/>
                    </a:lnTo>
                    <a:lnTo>
                      <a:pt x="89" y="662"/>
                    </a:lnTo>
                    <a:lnTo>
                      <a:pt x="91" y="683"/>
                    </a:lnTo>
                    <a:lnTo>
                      <a:pt x="88" y="703"/>
                    </a:lnTo>
                    <a:lnTo>
                      <a:pt x="89" y="719"/>
                    </a:lnTo>
                    <a:lnTo>
                      <a:pt x="99" y="730"/>
                    </a:lnTo>
                    <a:lnTo>
                      <a:pt x="110" y="738"/>
                    </a:lnTo>
                    <a:lnTo>
                      <a:pt x="117" y="740"/>
                    </a:lnTo>
                    <a:lnTo>
                      <a:pt x="115" y="745"/>
                    </a:lnTo>
                    <a:lnTo>
                      <a:pt x="112" y="759"/>
                    </a:lnTo>
                    <a:lnTo>
                      <a:pt x="113" y="775"/>
                    </a:lnTo>
                    <a:lnTo>
                      <a:pt x="126" y="790"/>
                    </a:lnTo>
                    <a:lnTo>
                      <a:pt x="141" y="799"/>
                    </a:lnTo>
                    <a:lnTo>
                      <a:pt x="147" y="806"/>
                    </a:lnTo>
                    <a:lnTo>
                      <a:pt x="151" y="808"/>
                    </a:lnTo>
                    <a:lnTo>
                      <a:pt x="154" y="816"/>
                    </a:lnTo>
                    <a:lnTo>
                      <a:pt x="159" y="835"/>
                    </a:lnTo>
                    <a:lnTo>
                      <a:pt x="163" y="859"/>
                    </a:lnTo>
                    <a:lnTo>
                      <a:pt x="167" y="882"/>
                    </a:lnTo>
                    <a:lnTo>
                      <a:pt x="167" y="890"/>
                    </a:lnTo>
                    <a:lnTo>
                      <a:pt x="168" y="900"/>
                    </a:lnTo>
                    <a:lnTo>
                      <a:pt x="172" y="906"/>
                    </a:lnTo>
                    <a:lnTo>
                      <a:pt x="178" y="914"/>
                    </a:lnTo>
                    <a:lnTo>
                      <a:pt x="186" y="921"/>
                    </a:lnTo>
                    <a:lnTo>
                      <a:pt x="197" y="927"/>
                    </a:lnTo>
                    <a:lnTo>
                      <a:pt x="214" y="933"/>
                    </a:lnTo>
                    <a:lnTo>
                      <a:pt x="233" y="938"/>
                    </a:lnTo>
                    <a:lnTo>
                      <a:pt x="255" y="943"/>
                    </a:lnTo>
                    <a:lnTo>
                      <a:pt x="276" y="943"/>
                    </a:lnTo>
                    <a:lnTo>
                      <a:pt x="299" y="943"/>
                    </a:lnTo>
                    <a:lnTo>
                      <a:pt x="318" y="940"/>
                    </a:lnTo>
                    <a:lnTo>
                      <a:pt x="335" y="937"/>
                    </a:lnTo>
                    <a:lnTo>
                      <a:pt x="348" y="933"/>
                    </a:lnTo>
                    <a:lnTo>
                      <a:pt x="356" y="932"/>
                    </a:lnTo>
                    <a:lnTo>
                      <a:pt x="359" y="930"/>
                    </a:lnTo>
                    <a:lnTo>
                      <a:pt x="549" y="866"/>
                    </a:lnTo>
                    <a:lnTo>
                      <a:pt x="557" y="862"/>
                    </a:lnTo>
                    <a:lnTo>
                      <a:pt x="577" y="851"/>
                    </a:lnTo>
                    <a:lnTo>
                      <a:pt x="604" y="837"/>
                    </a:lnTo>
                    <a:lnTo>
                      <a:pt x="638" y="819"/>
                    </a:lnTo>
                    <a:lnTo>
                      <a:pt x="670" y="798"/>
                    </a:lnTo>
                    <a:lnTo>
                      <a:pt x="699" y="777"/>
                    </a:lnTo>
                    <a:lnTo>
                      <a:pt x="722" y="757"/>
                    </a:lnTo>
                    <a:lnTo>
                      <a:pt x="732" y="740"/>
                    </a:lnTo>
                    <a:lnTo>
                      <a:pt x="738" y="696"/>
                    </a:lnTo>
                    <a:lnTo>
                      <a:pt x="743" y="638"/>
                    </a:lnTo>
                    <a:lnTo>
                      <a:pt x="746" y="586"/>
                    </a:lnTo>
                    <a:lnTo>
                      <a:pt x="748" y="565"/>
                    </a:lnTo>
                    <a:lnTo>
                      <a:pt x="753" y="565"/>
                    </a:lnTo>
                    <a:lnTo>
                      <a:pt x="762" y="565"/>
                    </a:lnTo>
                    <a:lnTo>
                      <a:pt x="779" y="564"/>
                    </a:lnTo>
                    <a:lnTo>
                      <a:pt x="800" y="559"/>
                    </a:lnTo>
                    <a:lnTo>
                      <a:pt x="821" y="549"/>
                    </a:lnTo>
                    <a:lnTo>
                      <a:pt x="843" y="535"/>
                    </a:lnTo>
                    <a:lnTo>
                      <a:pt x="864" y="514"/>
                    </a:lnTo>
                    <a:lnTo>
                      <a:pt x="882" y="483"/>
                    </a:lnTo>
                    <a:lnTo>
                      <a:pt x="893" y="446"/>
                    </a:lnTo>
                    <a:lnTo>
                      <a:pt x="900" y="407"/>
                    </a:lnTo>
                    <a:lnTo>
                      <a:pt x="900" y="368"/>
                    </a:lnTo>
                    <a:lnTo>
                      <a:pt x="896" y="333"/>
                    </a:lnTo>
                    <a:lnTo>
                      <a:pt x="888" y="301"/>
                    </a:lnTo>
                    <a:lnTo>
                      <a:pt x="877" y="273"/>
                    </a:lnTo>
                    <a:lnTo>
                      <a:pt x="863" y="257"/>
                    </a:lnTo>
                    <a:lnTo>
                      <a:pt x="848" y="251"/>
                    </a:lnTo>
                    <a:lnTo>
                      <a:pt x="832" y="251"/>
                    </a:lnTo>
                    <a:lnTo>
                      <a:pt x="813" y="254"/>
                    </a:lnTo>
                    <a:lnTo>
                      <a:pt x="795" y="257"/>
                    </a:lnTo>
                    <a:lnTo>
                      <a:pt x="777" y="263"/>
                    </a:lnTo>
                    <a:lnTo>
                      <a:pt x="761" y="270"/>
                    </a:lnTo>
                    <a:lnTo>
                      <a:pt x="748" y="278"/>
                    </a:lnTo>
                    <a:lnTo>
                      <a:pt x="737" y="289"/>
                    </a:lnTo>
                    <a:lnTo>
                      <a:pt x="732" y="301"/>
                    </a:lnTo>
                    <a:lnTo>
                      <a:pt x="725" y="323"/>
                    </a:lnTo>
                    <a:lnTo>
                      <a:pt x="720" y="341"/>
                    </a:lnTo>
                    <a:lnTo>
                      <a:pt x="716" y="354"/>
                    </a:lnTo>
                    <a:lnTo>
                      <a:pt x="714" y="359"/>
                    </a:lnTo>
                    <a:lnTo>
                      <a:pt x="674" y="401"/>
                    </a:lnTo>
                    <a:lnTo>
                      <a:pt x="649" y="425"/>
                    </a:lnTo>
                    <a:lnTo>
                      <a:pt x="616" y="401"/>
                    </a:lnTo>
                    <a:lnTo>
                      <a:pt x="614" y="397"/>
                    </a:lnTo>
                    <a:lnTo>
                      <a:pt x="607" y="388"/>
                    </a:lnTo>
                    <a:lnTo>
                      <a:pt x="598" y="372"/>
                    </a:lnTo>
                    <a:lnTo>
                      <a:pt x="586" y="351"/>
                    </a:lnTo>
                    <a:lnTo>
                      <a:pt x="575" y="325"/>
                    </a:lnTo>
                    <a:lnTo>
                      <a:pt x="564" y="296"/>
                    </a:lnTo>
                    <a:lnTo>
                      <a:pt x="554" y="265"/>
                    </a:lnTo>
                    <a:lnTo>
                      <a:pt x="546" y="231"/>
                    </a:lnTo>
                    <a:lnTo>
                      <a:pt x="541" y="201"/>
                    </a:lnTo>
                    <a:lnTo>
                      <a:pt x="536" y="176"/>
                    </a:lnTo>
                    <a:lnTo>
                      <a:pt x="532" y="159"/>
                    </a:lnTo>
                    <a:lnTo>
                      <a:pt x="527" y="146"/>
                    </a:lnTo>
                    <a:lnTo>
                      <a:pt x="520" y="134"/>
                    </a:lnTo>
                    <a:lnTo>
                      <a:pt x="512" y="125"/>
                    </a:lnTo>
                    <a:lnTo>
                      <a:pt x="501" y="115"/>
                    </a:lnTo>
                    <a:lnTo>
                      <a:pt x="488" y="104"/>
                    </a:lnTo>
                    <a:lnTo>
                      <a:pt x="475" y="92"/>
                    </a:lnTo>
                    <a:lnTo>
                      <a:pt x="464" y="86"/>
                    </a:lnTo>
                    <a:lnTo>
                      <a:pt x="454" y="81"/>
                    </a:lnTo>
                    <a:lnTo>
                      <a:pt x="446" y="79"/>
                    </a:lnTo>
                    <a:lnTo>
                      <a:pt x="435" y="79"/>
                    </a:lnTo>
                    <a:lnTo>
                      <a:pt x="422" y="83"/>
                    </a:lnTo>
                    <a:lnTo>
                      <a:pt x="402" y="88"/>
                    </a:lnTo>
                    <a:lnTo>
                      <a:pt x="378" y="92"/>
                    </a:lnTo>
                    <a:lnTo>
                      <a:pt x="354" y="97"/>
                    </a:lnTo>
                    <a:lnTo>
                      <a:pt x="333" y="99"/>
                    </a:lnTo>
                    <a:lnTo>
                      <a:pt x="317" y="99"/>
                    </a:lnTo>
                    <a:lnTo>
                      <a:pt x="302" y="94"/>
                    </a:lnTo>
                    <a:lnTo>
                      <a:pt x="288" y="88"/>
                    </a:lnTo>
                    <a:lnTo>
                      <a:pt x="270" y="78"/>
                    </a:lnTo>
                    <a:lnTo>
                      <a:pt x="251" y="67"/>
                    </a:lnTo>
                    <a:lnTo>
                      <a:pt x="225" y="52"/>
                    </a:lnTo>
                    <a:lnTo>
                      <a:pt x="199" y="37"/>
                    </a:lnTo>
                    <a:lnTo>
                      <a:pt x="176" y="25"/>
                    </a:lnTo>
                    <a:lnTo>
                      <a:pt x="155" y="15"/>
                    </a:lnTo>
                    <a:lnTo>
                      <a:pt x="138" y="7"/>
                    </a:lnTo>
                    <a:lnTo>
                      <a:pt x="121" y="2"/>
                    </a:lnTo>
                    <a:lnTo>
                      <a:pt x="105" y="0"/>
                    </a:lnTo>
                    <a:lnTo>
                      <a:pt x="91" y="0"/>
                    </a:lnTo>
                    <a:lnTo>
                      <a:pt x="76" y="2"/>
                    </a:lnTo>
                    <a:close/>
                  </a:path>
                </a:pathLst>
              </a:custGeom>
              <a:solidFill>
                <a:srgbClr val="FFC6B2"/>
              </a:solidFill>
              <a:ln w="9525">
                <a:noFill/>
                <a:round/>
                <a:headEnd/>
                <a:tailEnd/>
              </a:ln>
            </p:spPr>
            <p:txBody>
              <a:bodyPr/>
              <a:lstStyle/>
              <a:p>
                <a:endParaRPr lang="en-US"/>
              </a:p>
            </p:txBody>
          </p:sp>
          <p:sp>
            <p:nvSpPr>
              <p:cNvPr id="1053" name="Freeform 218"/>
              <p:cNvSpPr>
                <a:spLocks noChangeAspect="1"/>
              </p:cNvSpPr>
              <p:nvPr/>
            </p:nvSpPr>
            <p:spPr bwMode="auto">
              <a:xfrm flipH="1">
                <a:off x="384" y="2188"/>
                <a:ext cx="480" cy="189"/>
              </a:xfrm>
              <a:custGeom>
                <a:avLst/>
                <a:gdLst>
                  <a:gd name="T0" fmla="*/ 480 w 1112"/>
                  <a:gd name="T1" fmla="*/ 121 h 438"/>
                  <a:gd name="T2" fmla="*/ 0 w 1112"/>
                  <a:gd name="T3" fmla="*/ 0 h 438"/>
                  <a:gd name="T4" fmla="*/ 0 w 1112"/>
                  <a:gd name="T5" fmla="*/ 189 h 438"/>
                  <a:gd name="T6" fmla="*/ 480 w 1112"/>
                  <a:gd name="T7" fmla="*/ 189 h 438"/>
                  <a:gd name="T8" fmla="*/ 480 w 1112"/>
                  <a:gd name="T9" fmla="*/ 121 h 438"/>
                  <a:gd name="T10" fmla="*/ 0 60000 65536"/>
                  <a:gd name="T11" fmla="*/ 0 60000 65536"/>
                  <a:gd name="T12" fmla="*/ 0 60000 65536"/>
                  <a:gd name="T13" fmla="*/ 0 60000 65536"/>
                  <a:gd name="T14" fmla="*/ 0 60000 65536"/>
                  <a:gd name="T15" fmla="*/ 0 w 1112"/>
                  <a:gd name="T16" fmla="*/ 0 h 438"/>
                  <a:gd name="T17" fmla="*/ 1112 w 1112"/>
                  <a:gd name="T18" fmla="*/ 438 h 438"/>
                </a:gdLst>
                <a:ahLst/>
                <a:cxnLst>
                  <a:cxn ang="T10">
                    <a:pos x="T0" y="T1"/>
                  </a:cxn>
                  <a:cxn ang="T11">
                    <a:pos x="T2" y="T3"/>
                  </a:cxn>
                  <a:cxn ang="T12">
                    <a:pos x="T4" y="T5"/>
                  </a:cxn>
                  <a:cxn ang="T13">
                    <a:pos x="T6" y="T7"/>
                  </a:cxn>
                  <a:cxn ang="T14">
                    <a:pos x="T8" y="T9"/>
                  </a:cxn>
                </a:cxnLst>
                <a:rect l="T15" t="T16" r="T17" b="T18"/>
                <a:pathLst>
                  <a:path w="1112" h="438">
                    <a:moveTo>
                      <a:pt x="1112" y="280"/>
                    </a:moveTo>
                    <a:lnTo>
                      <a:pt x="0" y="0"/>
                    </a:lnTo>
                    <a:lnTo>
                      <a:pt x="0" y="438"/>
                    </a:lnTo>
                    <a:lnTo>
                      <a:pt x="1112" y="438"/>
                    </a:lnTo>
                    <a:lnTo>
                      <a:pt x="1112" y="280"/>
                    </a:lnTo>
                    <a:close/>
                  </a:path>
                </a:pathLst>
              </a:custGeom>
              <a:solidFill>
                <a:srgbClr val="D6C67A"/>
              </a:solidFill>
              <a:ln w="9525">
                <a:noFill/>
                <a:round/>
                <a:headEnd/>
                <a:tailEnd/>
              </a:ln>
            </p:spPr>
            <p:txBody>
              <a:bodyPr/>
              <a:lstStyle/>
              <a:p>
                <a:endParaRPr lang="en-US"/>
              </a:p>
            </p:txBody>
          </p:sp>
          <p:sp>
            <p:nvSpPr>
              <p:cNvPr id="1054" name="Freeform 219"/>
              <p:cNvSpPr>
                <a:spLocks noChangeAspect="1"/>
              </p:cNvSpPr>
              <p:nvPr/>
            </p:nvSpPr>
            <p:spPr bwMode="auto">
              <a:xfrm flipH="1">
                <a:off x="561" y="1696"/>
                <a:ext cx="181" cy="567"/>
              </a:xfrm>
              <a:custGeom>
                <a:avLst/>
                <a:gdLst>
                  <a:gd name="T0" fmla="*/ 4 w 420"/>
                  <a:gd name="T1" fmla="*/ 3 h 1312"/>
                  <a:gd name="T2" fmla="*/ 6 w 420"/>
                  <a:gd name="T3" fmla="*/ 3 h 1312"/>
                  <a:gd name="T4" fmla="*/ 9 w 420"/>
                  <a:gd name="T5" fmla="*/ 3 h 1312"/>
                  <a:gd name="T6" fmla="*/ 13 w 420"/>
                  <a:gd name="T7" fmla="*/ 2 h 1312"/>
                  <a:gd name="T8" fmla="*/ 20 w 420"/>
                  <a:gd name="T9" fmla="*/ 1 h 1312"/>
                  <a:gd name="T10" fmla="*/ 27 w 420"/>
                  <a:gd name="T11" fmla="*/ 1 h 1312"/>
                  <a:gd name="T12" fmla="*/ 34 w 420"/>
                  <a:gd name="T13" fmla="*/ 0 h 1312"/>
                  <a:gd name="T14" fmla="*/ 41 w 420"/>
                  <a:gd name="T15" fmla="*/ 0 h 1312"/>
                  <a:gd name="T16" fmla="*/ 47 w 420"/>
                  <a:gd name="T17" fmla="*/ 0 h 1312"/>
                  <a:gd name="T18" fmla="*/ 49 w 420"/>
                  <a:gd name="T19" fmla="*/ 0 h 1312"/>
                  <a:gd name="T20" fmla="*/ 52 w 420"/>
                  <a:gd name="T21" fmla="*/ 2 h 1312"/>
                  <a:gd name="T22" fmla="*/ 55 w 420"/>
                  <a:gd name="T23" fmla="*/ 6 h 1312"/>
                  <a:gd name="T24" fmla="*/ 58 w 420"/>
                  <a:gd name="T25" fmla="*/ 13 h 1312"/>
                  <a:gd name="T26" fmla="*/ 56 w 420"/>
                  <a:gd name="T27" fmla="*/ 22 h 1312"/>
                  <a:gd name="T28" fmla="*/ 51 w 420"/>
                  <a:gd name="T29" fmla="*/ 38 h 1312"/>
                  <a:gd name="T30" fmla="*/ 46 w 420"/>
                  <a:gd name="T31" fmla="*/ 51 h 1312"/>
                  <a:gd name="T32" fmla="*/ 44 w 420"/>
                  <a:gd name="T33" fmla="*/ 58 h 1312"/>
                  <a:gd name="T34" fmla="*/ 44 w 420"/>
                  <a:gd name="T35" fmla="*/ 61 h 1312"/>
                  <a:gd name="T36" fmla="*/ 46 w 420"/>
                  <a:gd name="T37" fmla="*/ 71 h 1312"/>
                  <a:gd name="T38" fmla="*/ 49 w 420"/>
                  <a:gd name="T39" fmla="*/ 86 h 1312"/>
                  <a:gd name="T40" fmla="*/ 54 w 420"/>
                  <a:gd name="T41" fmla="*/ 103 h 1312"/>
                  <a:gd name="T42" fmla="*/ 59 w 420"/>
                  <a:gd name="T43" fmla="*/ 124 h 1312"/>
                  <a:gd name="T44" fmla="*/ 66 w 420"/>
                  <a:gd name="T45" fmla="*/ 146 h 1312"/>
                  <a:gd name="T46" fmla="*/ 72 w 420"/>
                  <a:gd name="T47" fmla="*/ 167 h 1312"/>
                  <a:gd name="T48" fmla="*/ 81 w 420"/>
                  <a:gd name="T49" fmla="*/ 187 h 1312"/>
                  <a:gd name="T50" fmla="*/ 91 w 420"/>
                  <a:gd name="T51" fmla="*/ 207 h 1312"/>
                  <a:gd name="T52" fmla="*/ 101 w 420"/>
                  <a:gd name="T53" fmla="*/ 226 h 1312"/>
                  <a:gd name="T54" fmla="*/ 112 w 420"/>
                  <a:gd name="T55" fmla="*/ 249 h 1312"/>
                  <a:gd name="T56" fmla="*/ 123 w 420"/>
                  <a:gd name="T57" fmla="*/ 273 h 1312"/>
                  <a:gd name="T58" fmla="*/ 134 w 420"/>
                  <a:gd name="T59" fmla="*/ 299 h 1312"/>
                  <a:gd name="T60" fmla="*/ 145 w 420"/>
                  <a:gd name="T61" fmla="*/ 326 h 1312"/>
                  <a:gd name="T62" fmla="*/ 154 w 420"/>
                  <a:gd name="T63" fmla="*/ 356 h 1312"/>
                  <a:gd name="T64" fmla="*/ 161 w 420"/>
                  <a:gd name="T65" fmla="*/ 387 h 1312"/>
                  <a:gd name="T66" fmla="*/ 172 w 420"/>
                  <a:gd name="T67" fmla="*/ 444 h 1312"/>
                  <a:gd name="T68" fmla="*/ 178 w 420"/>
                  <a:gd name="T69" fmla="*/ 486 h 1312"/>
                  <a:gd name="T70" fmla="*/ 181 w 420"/>
                  <a:gd name="T71" fmla="*/ 512 h 1312"/>
                  <a:gd name="T72" fmla="*/ 181 w 420"/>
                  <a:gd name="T73" fmla="*/ 520 h 1312"/>
                  <a:gd name="T74" fmla="*/ 178 w 420"/>
                  <a:gd name="T75" fmla="*/ 567 h 1312"/>
                  <a:gd name="T76" fmla="*/ 98 w 420"/>
                  <a:gd name="T77" fmla="*/ 547 h 1312"/>
                  <a:gd name="T78" fmla="*/ 98 w 420"/>
                  <a:gd name="T79" fmla="*/ 527 h 1312"/>
                  <a:gd name="T80" fmla="*/ 98 w 420"/>
                  <a:gd name="T81" fmla="*/ 478 h 1312"/>
                  <a:gd name="T82" fmla="*/ 96 w 420"/>
                  <a:gd name="T83" fmla="*/ 422 h 1312"/>
                  <a:gd name="T84" fmla="*/ 91 w 420"/>
                  <a:gd name="T85" fmla="*/ 376 h 1312"/>
                  <a:gd name="T86" fmla="*/ 87 w 420"/>
                  <a:gd name="T87" fmla="*/ 361 h 1312"/>
                  <a:gd name="T88" fmla="*/ 81 w 420"/>
                  <a:gd name="T89" fmla="*/ 339 h 1312"/>
                  <a:gd name="T90" fmla="*/ 74 w 420"/>
                  <a:gd name="T91" fmla="*/ 311 h 1312"/>
                  <a:gd name="T92" fmla="*/ 66 w 420"/>
                  <a:gd name="T93" fmla="*/ 280 h 1312"/>
                  <a:gd name="T94" fmla="*/ 57 w 420"/>
                  <a:gd name="T95" fmla="*/ 248 h 1312"/>
                  <a:gd name="T96" fmla="*/ 49 w 420"/>
                  <a:gd name="T97" fmla="*/ 218 h 1312"/>
                  <a:gd name="T98" fmla="*/ 41 w 420"/>
                  <a:gd name="T99" fmla="*/ 193 h 1312"/>
                  <a:gd name="T100" fmla="*/ 35 w 420"/>
                  <a:gd name="T101" fmla="*/ 174 h 1312"/>
                  <a:gd name="T102" fmla="*/ 25 w 420"/>
                  <a:gd name="T103" fmla="*/ 134 h 1312"/>
                  <a:gd name="T104" fmla="*/ 21 w 420"/>
                  <a:gd name="T105" fmla="*/ 96 h 1312"/>
                  <a:gd name="T106" fmla="*/ 20 w 420"/>
                  <a:gd name="T107" fmla="*/ 68 h 1312"/>
                  <a:gd name="T108" fmla="*/ 21 w 420"/>
                  <a:gd name="T109" fmla="*/ 58 h 1312"/>
                  <a:gd name="T110" fmla="*/ 1 w 420"/>
                  <a:gd name="T111" fmla="*/ 20 h 1312"/>
                  <a:gd name="T112" fmla="*/ 1 w 420"/>
                  <a:gd name="T113" fmla="*/ 20 h 1312"/>
                  <a:gd name="T114" fmla="*/ 0 w 420"/>
                  <a:gd name="T115" fmla="*/ 18 h 1312"/>
                  <a:gd name="T116" fmla="*/ 1 w 420"/>
                  <a:gd name="T117" fmla="*/ 13 h 1312"/>
                  <a:gd name="T118" fmla="*/ 4 w 420"/>
                  <a:gd name="T119" fmla="*/ 3 h 13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20"/>
                  <a:gd name="T181" fmla="*/ 0 h 1312"/>
                  <a:gd name="T182" fmla="*/ 420 w 420"/>
                  <a:gd name="T183" fmla="*/ 1312 h 131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20" h="1312">
                    <a:moveTo>
                      <a:pt x="10" y="8"/>
                    </a:moveTo>
                    <a:lnTo>
                      <a:pt x="13" y="8"/>
                    </a:lnTo>
                    <a:lnTo>
                      <a:pt x="20" y="6"/>
                    </a:lnTo>
                    <a:lnTo>
                      <a:pt x="31" y="5"/>
                    </a:lnTo>
                    <a:lnTo>
                      <a:pt x="46" y="3"/>
                    </a:lnTo>
                    <a:lnTo>
                      <a:pt x="62" y="3"/>
                    </a:lnTo>
                    <a:lnTo>
                      <a:pt x="78" y="1"/>
                    </a:lnTo>
                    <a:lnTo>
                      <a:pt x="94" y="0"/>
                    </a:lnTo>
                    <a:lnTo>
                      <a:pt x="110" y="0"/>
                    </a:lnTo>
                    <a:lnTo>
                      <a:pt x="114" y="1"/>
                    </a:lnTo>
                    <a:lnTo>
                      <a:pt x="120" y="5"/>
                    </a:lnTo>
                    <a:lnTo>
                      <a:pt x="128" y="14"/>
                    </a:lnTo>
                    <a:lnTo>
                      <a:pt x="135" y="30"/>
                    </a:lnTo>
                    <a:lnTo>
                      <a:pt x="131" y="51"/>
                    </a:lnTo>
                    <a:lnTo>
                      <a:pt x="118" y="87"/>
                    </a:lnTo>
                    <a:lnTo>
                      <a:pt x="107" y="119"/>
                    </a:lnTo>
                    <a:lnTo>
                      <a:pt x="101" y="134"/>
                    </a:lnTo>
                    <a:lnTo>
                      <a:pt x="102" y="142"/>
                    </a:lnTo>
                    <a:lnTo>
                      <a:pt x="107" y="164"/>
                    </a:lnTo>
                    <a:lnTo>
                      <a:pt x="114" y="198"/>
                    </a:lnTo>
                    <a:lnTo>
                      <a:pt x="125" y="239"/>
                    </a:lnTo>
                    <a:lnTo>
                      <a:pt x="136" y="287"/>
                    </a:lnTo>
                    <a:lnTo>
                      <a:pt x="152" y="337"/>
                    </a:lnTo>
                    <a:lnTo>
                      <a:pt x="168" y="386"/>
                    </a:lnTo>
                    <a:lnTo>
                      <a:pt x="188" y="432"/>
                    </a:lnTo>
                    <a:lnTo>
                      <a:pt x="210" y="478"/>
                    </a:lnTo>
                    <a:lnTo>
                      <a:pt x="235" y="524"/>
                    </a:lnTo>
                    <a:lnTo>
                      <a:pt x="260" y="576"/>
                    </a:lnTo>
                    <a:lnTo>
                      <a:pt x="286" y="631"/>
                    </a:lnTo>
                    <a:lnTo>
                      <a:pt x="312" y="691"/>
                    </a:lnTo>
                    <a:lnTo>
                      <a:pt x="336" y="754"/>
                    </a:lnTo>
                    <a:lnTo>
                      <a:pt x="357" y="823"/>
                    </a:lnTo>
                    <a:lnTo>
                      <a:pt x="373" y="896"/>
                    </a:lnTo>
                    <a:lnTo>
                      <a:pt x="398" y="1028"/>
                    </a:lnTo>
                    <a:lnTo>
                      <a:pt x="412" y="1125"/>
                    </a:lnTo>
                    <a:lnTo>
                      <a:pt x="419" y="1185"/>
                    </a:lnTo>
                    <a:lnTo>
                      <a:pt x="420" y="1204"/>
                    </a:lnTo>
                    <a:lnTo>
                      <a:pt x="412" y="1312"/>
                    </a:lnTo>
                    <a:lnTo>
                      <a:pt x="227" y="1265"/>
                    </a:lnTo>
                    <a:lnTo>
                      <a:pt x="228" y="1219"/>
                    </a:lnTo>
                    <a:lnTo>
                      <a:pt x="228" y="1107"/>
                    </a:lnTo>
                    <a:lnTo>
                      <a:pt x="223" y="976"/>
                    </a:lnTo>
                    <a:lnTo>
                      <a:pt x="210" y="870"/>
                    </a:lnTo>
                    <a:lnTo>
                      <a:pt x="202" y="836"/>
                    </a:lnTo>
                    <a:lnTo>
                      <a:pt x="188" y="784"/>
                    </a:lnTo>
                    <a:lnTo>
                      <a:pt x="172" y="720"/>
                    </a:lnTo>
                    <a:lnTo>
                      <a:pt x="152" y="647"/>
                    </a:lnTo>
                    <a:lnTo>
                      <a:pt x="133" y="574"/>
                    </a:lnTo>
                    <a:lnTo>
                      <a:pt x="114" y="505"/>
                    </a:lnTo>
                    <a:lnTo>
                      <a:pt x="96" y="447"/>
                    </a:lnTo>
                    <a:lnTo>
                      <a:pt x="81" y="403"/>
                    </a:lnTo>
                    <a:lnTo>
                      <a:pt x="57" y="310"/>
                    </a:lnTo>
                    <a:lnTo>
                      <a:pt x="49" y="223"/>
                    </a:lnTo>
                    <a:lnTo>
                      <a:pt x="47" y="158"/>
                    </a:lnTo>
                    <a:lnTo>
                      <a:pt x="49" y="134"/>
                    </a:lnTo>
                    <a:lnTo>
                      <a:pt x="2" y="47"/>
                    </a:lnTo>
                    <a:lnTo>
                      <a:pt x="0" y="42"/>
                    </a:lnTo>
                    <a:lnTo>
                      <a:pt x="2" y="30"/>
                    </a:lnTo>
                    <a:lnTo>
                      <a:pt x="10" y="8"/>
                    </a:lnTo>
                    <a:close/>
                  </a:path>
                </a:pathLst>
              </a:custGeom>
              <a:solidFill>
                <a:schemeClr val="hlink"/>
              </a:solidFill>
              <a:ln w="9525">
                <a:noFill/>
                <a:round/>
                <a:headEnd/>
                <a:tailEnd/>
              </a:ln>
            </p:spPr>
            <p:txBody>
              <a:bodyPr/>
              <a:lstStyle/>
              <a:p>
                <a:endParaRPr lang="en-US"/>
              </a:p>
            </p:txBody>
          </p:sp>
          <p:sp>
            <p:nvSpPr>
              <p:cNvPr id="1055" name="Freeform 220"/>
              <p:cNvSpPr>
                <a:spLocks noChangeAspect="1"/>
              </p:cNvSpPr>
              <p:nvPr/>
            </p:nvSpPr>
            <p:spPr bwMode="auto">
              <a:xfrm flipH="1">
                <a:off x="894" y="1509"/>
                <a:ext cx="61" cy="16"/>
              </a:xfrm>
              <a:custGeom>
                <a:avLst/>
                <a:gdLst>
                  <a:gd name="T0" fmla="*/ 0 w 143"/>
                  <a:gd name="T1" fmla="*/ 11 h 38"/>
                  <a:gd name="T2" fmla="*/ 1 w 143"/>
                  <a:gd name="T3" fmla="*/ 11 h 38"/>
                  <a:gd name="T4" fmla="*/ 2 w 143"/>
                  <a:gd name="T5" fmla="*/ 9 h 38"/>
                  <a:gd name="T6" fmla="*/ 4 w 143"/>
                  <a:gd name="T7" fmla="*/ 8 h 38"/>
                  <a:gd name="T8" fmla="*/ 6 w 143"/>
                  <a:gd name="T9" fmla="*/ 6 h 38"/>
                  <a:gd name="T10" fmla="*/ 10 w 143"/>
                  <a:gd name="T11" fmla="*/ 5 h 38"/>
                  <a:gd name="T12" fmla="*/ 13 w 143"/>
                  <a:gd name="T13" fmla="*/ 4 h 38"/>
                  <a:gd name="T14" fmla="*/ 17 w 143"/>
                  <a:gd name="T15" fmla="*/ 2 h 38"/>
                  <a:gd name="T16" fmla="*/ 21 w 143"/>
                  <a:gd name="T17" fmla="*/ 2 h 38"/>
                  <a:gd name="T18" fmla="*/ 26 w 143"/>
                  <a:gd name="T19" fmla="*/ 2 h 38"/>
                  <a:gd name="T20" fmla="*/ 30 w 143"/>
                  <a:gd name="T21" fmla="*/ 2 h 38"/>
                  <a:gd name="T22" fmla="*/ 33 w 143"/>
                  <a:gd name="T23" fmla="*/ 1 h 38"/>
                  <a:gd name="T24" fmla="*/ 38 w 143"/>
                  <a:gd name="T25" fmla="*/ 1 h 38"/>
                  <a:gd name="T26" fmla="*/ 41 w 143"/>
                  <a:gd name="T27" fmla="*/ 1 h 38"/>
                  <a:gd name="T28" fmla="*/ 44 w 143"/>
                  <a:gd name="T29" fmla="*/ 1 h 38"/>
                  <a:gd name="T30" fmla="*/ 48 w 143"/>
                  <a:gd name="T31" fmla="*/ 1 h 38"/>
                  <a:gd name="T32" fmla="*/ 52 w 143"/>
                  <a:gd name="T33" fmla="*/ 0 h 38"/>
                  <a:gd name="T34" fmla="*/ 57 w 143"/>
                  <a:gd name="T35" fmla="*/ 1 h 38"/>
                  <a:gd name="T36" fmla="*/ 60 w 143"/>
                  <a:gd name="T37" fmla="*/ 2 h 38"/>
                  <a:gd name="T38" fmla="*/ 61 w 143"/>
                  <a:gd name="T39" fmla="*/ 4 h 38"/>
                  <a:gd name="T40" fmla="*/ 61 w 143"/>
                  <a:gd name="T41" fmla="*/ 4 h 38"/>
                  <a:gd name="T42" fmla="*/ 59 w 143"/>
                  <a:gd name="T43" fmla="*/ 6 h 38"/>
                  <a:gd name="T44" fmla="*/ 54 w 143"/>
                  <a:gd name="T45" fmla="*/ 10 h 38"/>
                  <a:gd name="T46" fmla="*/ 48 w 143"/>
                  <a:gd name="T47" fmla="*/ 14 h 38"/>
                  <a:gd name="T48" fmla="*/ 43 w 143"/>
                  <a:gd name="T49" fmla="*/ 16 h 38"/>
                  <a:gd name="T50" fmla="*/ 39 w 143"/>
                  <a:gd name="T51" fmla="*/ 15 h 38"/>
                  <a:gd name="T52" fmla="*/ 34 w 143"/>
                  <a:gd name="T53" fmla="*/ 14 h 38"/>
                  <a:gd name="T54" fmla="*/ 26 w 143"/>
                  <a:gd name="T55" fmla="*/ 14 h 38"/>
                  <a:gd name="T56" fmla="*/ 20 w 143"/>
                  <a:gd name="T57" fmla="*/ 13 h 38"/>
                  <a:gd name="T58" fmla="*/ 12 w 143"/>
                  <a:gd name="T59" fmla="*/ 12 h 38"/>
                  <a:gd name="T60" fmla="*/ 6 w 143"/>
                  <a:gd name="T61" fmla="*/ 11 h 38"/>
                  <a:gd name="T62" fmla="*/ 2 w 143"/>
                  <a:gd name="T63" fmla="*/ 11 h 38"/>
                  <a:gd name="T64" fmla="*/ 0 w 143"/>
                  <a:gd name="T65" fmla="*/ 11 h 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43"/>
                  <a:gd name="T100" fmla="*/ 0 h 38"/>
                  <a:gd name="T101" fmla="*/ 143 w 143"/>
                  <a:gd name="T102" fmla="*/ 38 h 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43" h="38">
                    <a:moveTo>
                      <a:pt x="0" y="25"/>
                    </a:moveTo>
                    <a:lnTo>
                      <a:pt x="2" y="25"/>
                    </a:lnTo>
                    <a:lnTo>
                      <a:pt x="4" y="21"/>
                    </a:lnTo>
                    <a:lnTo>
                      <a:pt x="9" y="18"/>
                    </a:lnTo>
                    <a:lnTo>
                      <a:pt x="15" y="15"/>
                    </a:lnTo>
                    <a:lnTo>
                      <a:pt x="23" y="12"/>
                    </a:lnTo>
                    <a:lnTo>
                      <a:pt x="31" y="9"/>
                    </a:lnTo>
                    <a:lnTo>
                      <a:pt x="41" y="5"/>
                    </a:lnTo>
                    <a:lnTo>
                      <a:pt x="50" y="4"/>
                    </a:lnTo>
                    <a:lnTo>
                      <a:pt x="60" y="4"/>
                    </a:lnTo>
                    <a:lnTo>
                      <a:pt x="70" y="4"/>
                    </a:lnTo>
                    <a:lnTo>
                      <a:pt x="78" y="2"/>
                    </a:lnTo>
                    <a:lnTo>
                      <a:pt x="88" y="2"/>
                    </a:lnTo>
                    <a:lnTo>
                      <a:pt x="96" y="2"/>
                    </a:lnTo>
                    <a:lnTo>
                      <a:pt x="104" y="2"/>
                    </a:lnTo>
                    <a:lnTo>
                      <a:pt x="113" y="2"/>
                    </a:lnTo>
                    <a:lnTo>
                      <a:pt x="122" y="0"/>
                    </a:lnTo>
                    <a:lnTo>
                      <a:pt x="134" y="2"/>
                    </a:lnTo>
                    <a:lnTo>
                      <a:pt x="141" y="5"/>
                    </a:lnTo>
                    <a:lnTo>
                      <a:pt x="143" y="9"/>
                    </a:lnTo>
                    <a:lnTo>
                      <a:pt x="143" y="10"/>
                    </a:lnTo>
                    <a:lnTo>
                      <a:pt x="138" y="15"/>
                    </a:lnTo>
                    <a:lnTo>
                      <a:pt x="126" y="23"/>
                    </a:lnTo>
                    <a:lnTo>
                      <a:pt x="113" y="33"/>
                    </a:lnTo>
                    <a:lnTo>
                      <a:pt x="101" y="38"/>
                    </a:lnTo>
                    <a:lnTo>
                      <a:pt x="92" y="36"/>
                    </a:lnTo>
                    <a:lnTo>
                      <a:pt x="80" y="34"/>
                    </a:lnTo>
                    <a:lnTo>
                      <a:pt x="62" y="33"/>
                    </a:lnTo>
                    <a:lnTo>
                      <a:pt x="46" y="31"/>
                    </a:lnTo>
                    <a:lnTo>
                      <a:pt x="28" y="28"/>
                    </a:lnTo>
                    <a:lnTo>
                      <a:pt x="13" y="26"/>
                    </a:lnTo>
                    <a:lnTo>
                      <a:pt x="4" y="25"/>
                    </a:lnTo>
                    <a:lnTo>
                      <a:pt x="0" y="25"/>
                    </a:lnTo>
                    <a:close/>
                  </a:path>
                </a:pathLst>
              </a:custGeom>
              <a:solidFill>
                <a:srgbClr val="EFB7A3"/>
              </a:solidFill>
              <a:ln w="9525">
                <a:noFill/>
                <a:round/>
                <a:headEnd/>
                <a:tailEnd/>
              </a:ln>
            </p:spPr>
            <p:txBody>
              <a:bodyPr/>
              <a:lstStyle/>
              <a:p>
                <a:endParaRPr lang="en-US"/>
              </a:p>
            </p:txBody>
          </p:sp>
          <p:sp>
            <p:nvSpPr>
              <p:cNvPr id="1056" name="Freeform 221"/>
              <p:cNvSpPr>
                <a:spLocks noChangeAspect="1"/>
              </p:cNvSpPr>
              <p:nvPr/>
            </p:nvSpPr>
            <p:spPr bwMode="auto">
              <a:xfrm flipH="1">
                <a:off x="875" y="1549"/>
                <a:ext cx="63" cy="17"/>
              </a:xfrm>
              <a:custGeom>
                <a:avLst/>
                <a:gdLst>
                  <a:gd name="T0" fmla="*/ 0 w 147"/>
                  <a:gd name="T1" fmla="*/ 2 h 41"/>
                  <a:gd name="T2" fmla="*/ 0 w 147"/>
                  <a:gd name="T3" fmla="*/ 2 h 41"/>
                  <a:gd name="T4" fmla="*/ 1 w 147"/>
                  <a:gd name="T5" fmla="*/ 2 h 41"/>
                  <a:gd name="T6" fmla="*/ 4 w 147"/>
                  <a:gd name="T7" fmla="*/ 2 h 41"/>
                  <a:gd name="T8" fmla="*/ 9 w 147"/>
                  <a:gd name="T9" fmla="*/ 3 h 41"/>
                  <a:gd name="T10" fmla="*/ 15 w 147"/>
                  <a:gd name="T11" fmla="*/ 3 h 41"/>
                  <a:gd name="T12" fmla="*/ 19 w 147"/>
                  <a:gd name="T13" fmla="*/ 2 h 41"/>
                  <a:gd name="T14" fmla="*/ 24 w 147"/>
                  <a:gd name="T15" fmla="*/ 0 h 41"/>
                  <a:gd name="T16" fmla="*/ 28 w 147"/>
                  <a:gd name="T17" fmla="*/ 0 h 41"/>
                  <a:gd name="T18" fmla="*/ 31 w 147"/>
                  <a:gd name="T19" fmla="*/ 1 h 41"/>
                  <a:gd name="T20" fmla="*/ 36 w 147"/>
                  <a:gd name="T21" fmla="*/ 2 h 41"/>
                  <a:gd name="T22" fmla="*/ 42 w 147"/>
                  <a:gd name="T23" fmla="*/ 4 h 41"/>
                  <a:gd name="T24" fmla="*/ 48 w 147"/>
                  <a:gd name="T25" fmla="*/ 5 h 41"/>
                  <a:gd name="T26" fmla="*/ 54 w 147"/>
                  <a:gd name="T27" fmla="*/ 7 h 41"/>
                  <a:gd name="T28" fmla="*/ 58 w 147"/>
                  <a:gd name="T29" fmla="*/ 8 h 41"/>
                  <a:gd name="T30" fmla="*/ 62 w 147"/>
                  <a:gd name="T31" fmla="*/ 9 h 41"/>
                  <a:gd name="T32" fmla="*/ 63 w 147"/>
                  <a:gd name="T33" fmla="*/ 10 h 41"/>
                  <a:gd name="T34" fmla="*/ 62 w 147"/>
                  <a:gd name="T35" fmla="*/ 10 h 41"/>
                  <a:gd name="T36" fmla="*/ 60 w 147"/>
                  <a:gd name="T37" fmla="*/ 10 h 41"/>
                  <a:gd name="T38" fmla="*/ 57 w 147"/>
                  <a:gd name="T39" fmla="*/ 12 h 41"/>
                  <a:gd name="T40" fmla="*/ 54 w 147"/>
                  <a:gd name="T41" fmla="*/ 13 h 41"/>
                  <a:gd name="T42" fmla="*/ 50 w 147"/>
                  <a:gd name="T43" fmla="*/ 14 h 41"/>
                  <a:gd name="T44" fmla="*/ 46 w 147"/>
                  <a:gd name="T45" fmla="*/ 15 h 41"/>
                  <a:gd name="T46" fmla="*/ 43 w 147"/>
                  <a:gd name="T47" fmla="*/ 16 h 41"/>
                  <a:gd name="T48" fmla="*/ 41 w 147"/>
                  <a:gd name="T49" fmla="*/ 16 h 41"/>
                  <a:gd name="T50" fmla="*/ 34 w 147"/>
                  <a:gd name="T51" fmla="*/ 17 h 41"/>
                  <a:gd name="T52" fmla="*/ 28 w 147"/>
                  <a:gd name="T53" fmla="*/ 16 h 41"/>
                  <a:gd name="T54" fmla="*/ 24 w 147"/>
                  <a:gd name="T55" fmla="*/ 15 h 41"/>
                  <a:gd name="T56" fmla="*/ 22 w 147"/>
                  <a:gd name="T57" fmla="*/ 14 h 41"/>
                  <a:gd name="T58" fmla="*/ 12 w 147"/>
                  <a:gd name="T59" fmla="*/ 15 h 41"/>
                  <a:gd name="T60" fmla="*/ 7 w 147"/>
                  <a:gd name="T61" fmla="*/ 12 h 41"/>
                  <a:gd name="T62" fmla="*/ 6 w 147"/>
                  <a:gd name="T63" fmla="*/ 12 h 41"/>
                  <a:gd name="T64" fmla="*/ 4 w 147"/>
                  <a:gd name="T65" fmla="*/ 9 h 41"/>
                  <a:gd name="T66" fmla="*/ 2 w 147"/>
                  <a:gd name="T67" fmla="*/ 5 h 41"/>
                  <a:gd name="T68" fmla="*/ 0 w 147"/>
                  <a:gd name="T69" fmla="*/ 2 h 4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7"/>
                  <a:gd name="T106" fmla="*/ 0 h 41"/>
                  <a:gd name="T107" fmla="*/ 147 w 147"/>
                  <a:gd name="T108" fmla="*/ 41 h 4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7" h="41">
                    <a:moveTo>
                      <a:pt x="0" y="4"/>
                    </a:moveTo>
                    <a:lnTo>
                      <a:pt x="0" y="4"/>
                    </a:lnTo>
                    <a:lnTo>
                      <a:pt x="3" y="4"/>
                    </a:lnTo>
                    <a:lnTo>
                      <a:pt x="10" y="5"/>
                    </a:lnTo>
                    <a:lnTo>
                      <a:pt x="21" y="7"/>
                    </a:lnTo>
                    <a:lnTo>
                      <a:pt x="34" y="7"/>
                    </a:lnTo>
                    <a:lnTo>
                      <a:pt x="44" y="4"/>
                    </a:lnTo>
                    <a:lnTo>
                      <a:pt x="55" y="0"/>
                    </a:lnTo>
                    <a:lnTo>
                      <a:pt x="65" y="0"/>
                    </a:lnTo>
                    <a:lnTo>
                      <a:pt x="73" y="2"/>
                    </a:lnTo>
                    <a:lnTo>
                      <a:pt x="84" y="5"/>
                    </a:lnTo>
                    <a:lnTo>
                      <a:pt x="97" y="9"/>
                    </a:lnTo>
                    <a:lnTo>
                      <a:pt x="112" y="13"/>
                    </a:lnTo>
                    <a:lnTo>
                      <a:pt x="125" y="17"/>
                    </a:lnTo>
                    <a:lnTo>
                      <a:pt x="136" y="20"/>
                    </a:lnTo>
                    <a:lnTo>
                      <a:pt x="144" y="21"/>
                    </a:lnTo>
                    <a:lnTo>
                      <a:pt x="147" y="23"/>
                    </a:lnTo>
                    <a:lnTo>
                      <a:pt x="145" y="23"/>
                    </a:lnTo>
                    <a:lnTo>
                      <a:pt x="141" y="25"/>
                    </a:lnTo>
                    <a:lnTo>
                      <a:pt x="134" y="28"/>
                    </a:lnTo>
                    <a:lnTo>
                      <a:pt x="126" y="31"/>
                    </a:lnTo>
                    <a:lnTo>
                      <a:pt x="116" y="33"/>
                    </a:lnTo>
                    <a:lnTo>
                      <a:pt x="108" y="36"/>
                    </a:lnTo>
                    <a:lnTo>
                      <a:pt x="100" y="38"/>
                    </a:lnTo>
                    <a:lnTo>
                      <a:pt x="95" y="39"/>
                    </a:lnTo>
                    <a:lnTo>
                      <a:pt x="79" y="41"/>
                    </a:lnTo>
                    <a:lnTo>
                      <a:pt x="66" y="39"/>
                    </a:lnTo>
                    <a:lnTo>
                      <a:pt x="55" y="36"/>
                    </a:lnTo>
                    <a:lnTo>
                      <a:pt x="52" y="34"/>
                    </a:lnTo>
                    <a:lnTo>
                      <a:pt x="28" y="36"/>
                    </a:lnTo>
                    <a:lnTo>
                      <a:pt x="16" y="30"/>
                    </a:lnTo>
                    <a:lnTo>
                      <a:pt x="15" y="28"/>
                    </a:lnTo>
                    <a:lnTo>
                      <a:pt x="10" y="21"/>
                    </a:lnTo>
                    <a:lnTo>
                      <a:pt x="5" y="13"/>
                    </a:lnTo>
                    <a:lnTo>
                      <a:pt x="0" y="4"/>
                    </a:lnTo>
                    <a:close/>
                  </a:path>
                </a:pathLst>
              </a:custGeom>
              <a:solidFill>
                <a:srgbClr val="EFB7A3"/>
              </a:solidFill>
              <a:ln w="9525">
                <a:noFill/>
                <a:round/>
                <a:headEnd/>
                <a:tailEnd/>
              </a:ln>
            </p:spPr>
            <p:txBody>
              <a:bodyPr/>
              <a:lstStyle/>
              <a:p>
                <a:endParaRPr lang="en-US"/>
              </a:p>
            </p:txBody>
          </p:sp>
          <p:sp>
            <p:nvSpPr>
              <p:cNvPr id="1057" name="Freeform 222"/>
              <p:cNvSpPr>
                <a:spLocks noChangeAspect="1"/>
              </p:cNvSpPr>
              <p:nvPr/>
            </p:nvSpPr>
            <p:spPr bwMode="auto">
              <a:xfrm flipH="1">
                <a:off x="800" y="1370"/>
                <a:ext cx="126" cy="60"/>
              </a:xfrm>
              <a:custGeom>
                <a:avLst/>
                <a:gdLst>
                  <a:gd name="T0" fmla="*/ 4 w 292"/>
                  <a:gd name="T1" fmla="*/ 10 h 138"/>
                  <a:gd name="T2" fmla="*/ 17 w 292"/>
                  <a:gd name="T3" fmla="*/ 8 h 138"/>
                  <a:gd name="T4" fmla="*/ 35 w 292"/>
                  <a:gd name="T5" fmla="*/ 4 h 138"/>
                  <a:gd name="T6" fmla="*/ 50 w 292"/>
                  <a:gd name="T7" fmla="*/ 1 h 138"/>
                  <a:gd name="T8" fmla="*/ 57 w 292"/>
                  <a:gd name="T9" fmla="*/ 0 h 138"/>
                  <a:gd name="T10" fmla="*/ 64 w 292"/>
                  <a:gd name="T11" fmla="*/ 0 h 138"/>
                  <a:gd name="T12" fmla="*/ 72 w 292"/>
                  <a:gd name="T13" fmla="*/ 0 h 138"/>
                  <a:gd name="T14" fmla="*/ 79 w 292"/>
                  <a:gd name="T15" fmla="*/ 0 h 138"/>
                  <a:gd name="T16" fmla="*/ 86 w 292"/>
                  <a:gd name="T17" fmla="*/ 3 h 138"/>
                  <a:gd name="T18" fmla="*/ 96 w 292"/>
                  <a:gd name="T19" fmla="*/ 7 h 138"/>
                  <a:gd name="T20" fmla="*/ 110 w 292"/>
                  <a:gd name="T21" fmla="*/ 14 h 138"/>
                  <a:gd name="T22" fmla="*/ 122 w 292"/>
                  <a:gd name="T23" fmla="*/ 21 h 138"/>
                  <a:gd name="T24" fmla="*/ 126 w 292"/>
                  <a:gd name="T25" fmla="*/ 25 h 138"/>
                  <a:gd name="T26" fmla="*/ 124 w 292"/>
                  <a:gd name="T27" fmla="*/ 28 h 138"/>
                  <a:gd name="T28" fmla="*/ 116 w 292"/>
                  <a:gd name="T29" fmla="*/ 27 h 138"/>
                  <a:gd name="T30" fmla="*/ 105 w 292"/>
                  <a:gd name="T31" fmla="*/ 23 h 138"/>
                  <a:gd name="T32" fmla="*/ 94 w 292"/>
                  <a:gd name="T33" fmla="*/ 19 h 138"/>
                  <a:gd name="T34" fmla="*/ 85 w 292"/>
                  <a:gd name="T35" fmla="*/ 15 h 138"/>
                  <a:gd name="T36" fmla="*/ 79 w 292"/>
                  <a:gd name="T37" fmla="*/ 14 h 138"/>
                  <a:gd name="T38" fmla="*/ 72 w 292"/>
                  <a:gd name="T39" fmla="*/ 14 h 138"/>
                  <a:gd name="T40" fmla="*/ 63 w 292"/>
                  <a:gd name="T41" fmla="*/ 14 h 138"/>
                  <a:gd name="T42" fmla="*/ 53 w 292"/>
                  <a:gd name="T43" fmla="*/ 15 h 138"/>
                  <a:gd name="T44" fmla="*/ 39 w 292"/>
                  <a:gd name="T45" fmla="*/ 17 h 138"/>
                  <a:gd name="T46" fmla="*/ 34 w 292"/>
                  <a:gd name="T47" fmla="*/ 18 h 138"/>
                  <a:gd name="T48" fmla="*/ 34 w 292"/>
                  <a:gd name="T49" fmla="*/ 20 h 138"/>
                  <a:gd name="T50" fmla="*/ 39 w 292"/>
                  <a:gd name="T51" fmla="*/ 27 h 138"/>
                  <a:gd name="T52" fmla="*/ 47 w 292"/>
                  <a:gd name="T53" fmla="*/ 31 h 138"/>
                  <a:gd name="T54" fmla="*/ 60 w 292"/>
                  <a:gd name="T55" fmla="*/ 33 h 138"/>
                  <a:gd name="T56" fmla="*/ 77 w 292"/>
                  <a:gd name="T57" fmla="*/ 36 h 138"/>
                  <a:gd name="T58" fmla="*/ 93 w 292"/>
                  <a:gd name="T59" fmla="*/ 38 h 138"/>
                  <a:gd name="T60" fmla="*/ 110 w 292"/>
                  <a:gd name="T61" fmla="*/ 45 h 138"/>
                  <a:gd name="T62" fmla="*/ 104 w 292"/>
                  <a:gd name="T63" fmla="*/ 48 h 138"/>
                  <a:gd name="T64" fmla="*/ 90 w 292"/>
                  <a:gd name="T65" fmla="*/ 55 h 138"/>
                  <a:gd name="T66" fmla="*/ 70 w 292"/>
                  <a:gd name="T67" fmla="*/ 60 h 138"/>
                  <a:gd name="T68" fmla="*/ 47 w 292"/>
                  <a:gd name="T69" fmla="*/ 58 h 138"/>
                  <a:gd name="T70" fmla="*/ 45 w 292"/>
                  <a:gd name="T71" fmla="*/ 54 h 138"/>
                  <a:gd name="T72" fmla="*/ 37 w 292"/>
                  <a:gd name="T73" fmla="*/ 46 h 138"/>
                  <a:gd name="T74" fmla="*/ 28 w 292"/>
                  <a:gd name="T75" fmla="*/ 37 h 138"/>
                  <a:gd name="T76" fmla="*/ 23 w 292"/>
                  <a:gd name="T77" fmla="*/ 32 h 138"/>
                  <a:gd name="T78" fmla="*/ 16 w 292"/>
                  <a:gd name="T79" fmla="*/ 29 h 138"/>
                  <a:gd name="T80" fmla="*/ 7 w 292"/>
                  <a:gd name="T81" fmla="*/ 26 h 138"/>
                  <a:gd name="T82" fmla="*/ 0 w 292"/>
                  <a:gd name="T83" fmla="*/ 20 h 138"/>
                  <a:gd name="T84" fmla="*/ 2 w 292"/>
                  <a:gd name="T85" fmla="*/ 11 h 13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92"/>
                  <a:gd name="T130" fmla="*/ 0 h 138"/>
                  <a:gd name="T131" fmla="*/ 292 w 292"/>
                  <a:gd name="T132" fmla="*/ 138 h 13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92" h="138">
                    <a:moveTo>
                      <a:pt x="5" y="25"/>
                    </a:moveTo>
                    <a:lnTo>
                      <a:pt x="10" y="24"/>
                    </a:lnTo>
                    <a:lnTo>
                      <a:pt x="21" y="22"/>
                    </a:lnTo>
                    <a:lnTo>
                      <a:pt x="39" y="19"/>
                    </a:lnTo>
                    <a:lnTo>
                      <a:pt x="60" y="14"/>
                    </a:lnTo>
                    <a:lnTo>
                      <a:pt x="81" y="9"/>
                    </a:lnTo>
                    <a:lnTo>
                      <a:pt x="100" y="6"/>
                    </a:lnTo>
                    <a:lnTo>
                      <a:pt x="116" y="3"/>
                    </a:lnTo>
                    <a:lnTo>
                      <a:pt x="126" y="1"/>
                    </a:lnTo>
                    <a:lnTo>
                      <a:pt x="133" y="1"/>
                    </a:lnTo>
                    <a:lnTo>
                      <a:pt x="141" y="0"/>
                    </a:lnTo>
                    <a:lnTo>
                      <a:pt x="149" y="0"/>
                    </a:lnTo>
                    <a:lnTo>
                      <a:pt x="158" y="0"/>
                    </a:lnTo>
                    <a:lnTo>
                      <a:pt x="167" y="0"/>
                    </a:lnTo>
                    <a:lnTo>
                      <a:pt x="176" y="0"/>
                    </a:lnTo>
                    <a:lnTo>
                      <a:pt x="184" y="1"/>
                    </a:lnTo>
                    <a:lnTo>
                      <a:pt x="191" y="3"/>
                    </a:lnTo>
                    <a:lnTo>
                      <a:pt x="199" y="6"/>
                    </a:lnTo>
                    <a:lnTo>
                      <a:pt x="210" y="11"/>
                    </a:lnTo>
                    <a:lnTo>
                      <a:pt x="223" y="17"/>
                    </a:lnTo>
                    <a:lnTo>
                      <a:pt x="239" y="24"/>
                    </a:lnTo>
                    <a:lnTo>
                      <a:pt x="255" y="32"/>
                    </a:lnTo>
                    <a:lnTo>
                      <a:pt x="270" y="40"/>
                    </a:lnTo>
                    <a:lnTo>
                      <a:pt x="283" y="48"/>
                    </a:lnTo>
                    <a:lnTo>
                      <a:pt x="292" y="56"/>
                    </a:lnTo>
                    <a:lnTo>
                      <a:pt x="292" y="58"/>
                    </a:lnTo>
                    <a:lnTo>
                      <a:pt x="292" y="61"/>
                    </a:lnTo>
                    <a:lnTo>
                      <a:pt x="288" y="64"/>
                    </a:lnTo>
                    <a:lnTo>
                      <a:pt x="278" y="64"/>
                    </a:lnTo>
                    <a:lnTo>
                      <a:pt x="268" y="63"/>
                    </a:lnTo>
                    <a:lnTo>
                      <a:pt x="257" y="59"/>
                    </a:lnTo>
                    <a:lnTo>
                      <a:pt x="244" y="54"/>
                    </a:lnTo>
                    <a:lnTo>
                      <a:pt x="231" y="48"/>
                    </a:lnTo>
                    <a:lnTo>
                      <a:pt x="217" y="43"/>
                    </a:lnTo>
                    <a:lnTo>
                      <a:pt x="205" y="38"/>
                    </a:lnTo>
                    <a:lnTo>
                      <a:pt x="196" y="35"/>
                    </a:lnTo>
                    <a:lnTo>
                      <a:pt x="189" y="33"/>
                    </a:lnTo>
                    <a:lnTo>
                      <a:pt x="184" y="33"/>
                    </a:lnTo>
                    <a:lnTo>
                      <a:pt x="176" y="33"/>
                    </a:lnTo>
                    <a:lnTo>
                      <a:pt x="168" y="33"/>
                    </a:lnTo>
                    <a:lnTo>
                      <a:pt x="158" y="33"/>
                    </a:lnTo>
                    <a:lnTo>
                      <a:pt x="147" y="33"/>
                    </a:lnTo>
                    <a:lnTo>
                      <a:pt x="136" y="33"/>
                    </a:lnTo>
                    <a:lnTo>
                      <a:pt x="123" y="35"/>
                    </a:lnTo>
                    <a:lnTo>
                      <a:pt x="110" y="37"/>
                    </a:lnTo>
                    <a:lnTo>
                      <a:pt x="91" y="40"/>
                    </a:lnTo>
                    <a:lnTo>
                      <a:pt x="83" y="42"/>
                    </a:lnTo>
                    <a:lnTo>
                      <a:pt x="78" y="42"/>
                    </a:lnTo>
                    <a:lnTo>
                      <a:pt x="79" y="45"/>
                    </a:lnTo>
                    <a:lnTo>
                      <a:pt x="84" y="53"/>
                    </a:lnTo>
                    <a:lnTo>
                      <a:pt x="91" y="63"/>
                    </a:lnTo>
                    <a:lnTo>
                      <a:pt x="102" y="71"/>
                    </a:lnTo>
                    <a:lnTo>
                      <a:pt x="110" y="72"/>
                    </a:lnTo>
                    <a:lnTo>
                      <a:pt x="123" y="75"/>
                    </a:lnTo>
                    <a:lnTo>
                      <a:pt x="139" y="77"/>
                    </a:lnTo>
                    <a:lnTo>
                      <a:pt x="157" y="79"/>
                    </a:lnTo>
                    <a:lnTo>
                      <a:pt x="178" y="82"/>
                    </a:lnTo>
                    <a:lnTo>
                      <a:pt x="197" y="85"/>
                    </a:lnTo>
                    <a:lnTo>
                      <a:pt x="215" y="88"/>
                    </a:lnTo>
                    <a:lnTo>
                      <a:pt x="231" y="93"/>
                    </a:lnTo>
                    <a:lnTo>
                      <a:pt x="254" y="103"/>
                    </a:lnTo>
                    <a:lnTo>
                      <a:pt x="251" y="104"/>
                    </a:lnTo>
                    <a:lnTo>
                      <a:pt x="241" y="111"/>
                    </a:lnTo>
                    <a:lnTo>
                      <a:pt x="228" y="119"/>
                    </a:lnTo>
                    <a:lnTo>
                      <a:pt x="209" y="127"/>
                    </a:lnTo>
                    <a:lnTo>
                      <a:pt x="188" y="135"/>
                    </a:lnTo>
                    <a:lnTo>
                      <a:pt x="163" y="138"/>
                    </a:lnTo>
                    <a:lnTo>
                      <a:pt x="137" y="138"/>
                    </a:lnTo>
                    <a:lnTo>
                      <a:pt x="110" y="134"/>
                    </a:lnTo>
                    <a:lnTo>
                      <a:pt x="108" y="132"/>
                    </a:lnTo>
                    <a:lnTo>
                      <a:pt x="104" y="125"/>
                    </a:lnTo>
                    <a:lnTo>
                      <a:pt x="96" y="116"/>
                    </a:lnTo>
                    <a:lnTo>
                      <a:pt x="86" y="106"/>
                    </a:lnTo>
                    <a:lnTo>
                      <a:pt x="76" y="95"/>
                    </a:lnTo>
                    <a:lnTo>
                      <a:pt x="66" y="85"/>
                    </a:lnTo>
                    <a:lnTo>
                      <a:pt x="60" y="79"/>
                    </a:lnTo>
                    <a:lnTo>
                      <a:pt x="54" y="74"/>
                    </a:lnTo>
                    <a:lnTo>
                      <a:pt x="47" y="71"/>
                    </a:lnTo>
                    <a:lnTo>
                      <a:pt x="37" y="67"/>
                    </a:lnTo>
                    <a:lnTo>
                      <a:pt x="26" y="64"/>
                    </a:lnTo>
                    <a:lnTo>
                      <a:pt x="16" y="59"/>
                    </a:lnTo>
                    <a:lnTo>
                      <a:pt x="7" y="53"/>
                    </a:lnTo>
                    <a:lnTo>
                      <a:pt x="0" y="46"/>
                    </a:lnTo>
                    <a:lnTo>
                      <a:pt x="0" y="37"/>
                    </a:lnTo>
                    <a:lnTo>
                      <a:pt x="5" y="25"/>
                    </a:lnTo>
                    <a:close/>
                  </a:path>
                </a:pathLst>
              </a:custGeom>
              <a:solidFill>
                <a:srgbClr val="EFB7A3"/>
              </a:solidFill>
              <a:ln w="9525">
                <a:noFill/>
                <a:round/>
                <a:headEnd/>
                <a:tailEnd/>
              </a:ln>
            </p:spPr>
            <p:txBody>
              <a:bodyPr/>
              <a:lstStyle/>
              <a:p>
                <a:endParaRPr lang="en-US"/>
              </a:p>
            </p:txBody>
          </p:sp>
        </p:grpSp>
        <p:sp>
          <p:nvSpPr>
            <p:cNvPr id="67607" name="Text Box 23"/>
            <p:cNvSpPr txBox="1">
              <a:spLocks noChangeArrowheads="1"/>
            </p:cNvSpPr>
            <p:nvPr/>
          </p:nvSpPr>
          <p:spPr bwMode="auto">
            <a:xfrm>
              <a:off x="343639" y="2027238"/>
              <a:ext cx="1689209" cy="482327"/>
            </a:xfrm>
            <a:prstGeom prst="rect">
              <a:avLst/>
            </a:prstGeom>
            <a:noFill/>
            <a:ln w="12700">
              <a:noFill/>
              <a:miter lim="800000"/>
              <a:headEnd/>
              <a:tailEnd/>
            </a:ln>
            <a:effectLst>
              <a:outerShdw dist="17961" dir="2700000" algn="ctr" rotWithShape="0">
                <a:schemeClr val="bg1"/>
              </a:outerShdw>
            </a:effectLst>
          </p:spPr>
          <p:txBody>
            <a:bodyPr wrap="none" lIns="96661" tIns="48331" rIns="96661" bIns="48331">
              <a:spAutoFit/>
            </a:bodyPr>
            <a:lstStyle/>
            <a:p>
              <a:pPr defTabSz="966788" eaLnBrk="0" hangingPunct="0"/>
              <a:r>
                <a:rPr kumimoji="1" lang="en-US" altLang="zh-CN" sz="2500" b="1" i="1" dirty="0">
                  <a:latin typeface="+mj-lt"/>
                  <a:ea typeface="宋体" charset="-122"/>
                </a:rPr>
                <a:t>Customer</a:t>
              </a:r>
              <a:endParaRPr kumimoji="1" lang="en-US" altLang="zh-CN" sz="2500" b="1" i="1" dirty="0">
                <a:solidFill>
                  <a:schemeClr val="accent2"/>
                </a:solidFill>
                <a:latin typeface="+mj-lt"/>
                <a:ea typeface="宋体" charset="-122"/>
              </a:endParaRP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1041"/>
          <p:cNvSpPr>
            <a:spLocks noGrp="1" noChangeArrowheads="1"/>
          </p:cNvSpPr>
          <p:nvPr>
            <p:ph idx="1"/>
          </p:nvPr>
        </p:nvSpPr>
        <p:spPr/>
        <p:txBody>
          <a:bodyPr/>
          <a:lstStyle/>
          <a:p>
            <a:pPr eaLnBrk="1" hangingPunct="1"/>
            <a:r>
              <a:rPr lang="en-US" altLang="zh-CN" smtClean="0">
                <a:ea typeface="宋体" charset="-122"/>
              </a:rPr>
              <a:t>Pre-Shipper (Picklist)</a:t>
            </a:r>
          </a:p>
          <a:p>
            <a:pPr eaLnBrk="1" hangingPunct="1"/>
            <a:r>
              <a:rPr lang="en-US" altLang="zh-CN" smtClean="0">
                <a:ea typeface="宋体" charset="-122"/>
              </a:rPr>
              <a:t>Consume Forecast</a:t>
            </a:r>
          </a:p>
          <a:p>
            <a:pPr eaLnBrk="1" hangingPunct="1"/>
            <a:r>
              <a:rPr lang="en-US" altLang="zh-CN" smtClean="0">
                <a:ea typeface="宋体" charset="-122"/>
              </a:rPr>
              <a:t>Abnormal Sale</a:t>
            </a:r>
          </a:p>
          <a:p>
            <a:pPr eaLnBrk="1" hangingPunct="1"/>
            <a:r>
              <a:rPr lang="en-US" altLang="zh-CN" smtClean="0">
                <a:ea typeface="宋体" charset="-122"/>
              </a:rPr>
              <a:t>Channel</a:t>
            </a:r>
          </a:p>
          <a:p>
            <a:pPr eaLnBrk="1" hangingPunct="1"/>
            <a:r>
              <a:rPr lang="en-US" altLang="zh-CN" smtClean="0">
                <a:ea typeface="宋体" charset="-122"/>
              </a:rPr>
              <a:t>Allocations</a:t>
            </a:r>
          </a:p>
          <a:p>
            <a:pPr eaLnBrk="1" hangingPunct="1"/>
            <a:r>
              <a:rPr lang="en-US" altLang="zh-CN" smtClean="0">
                <a:ea typeface="宋体" charset="-122"/>
              </a:rPr>
              <a:t>Trailer Codes</a:t>
            </a:r>
          </a:p>
          <a:p>
            <a:pPr eaLnBrk="1" hangingPunct="1"/>
            <a:r>
              <a:rPr lang="en-US" altLang="zh-CN" smtClean="0">
                <a:ea typeface="宋体" charset="-122"/>
              </a:rPr>
              <a:t>Projects</a:t>
            </a:r>
          </a:p>
          <a:p>
            <a:pPr eaLnBrk="1" hangingPunct="1"/>
            <a:r>
              <a:rPr lang="en-US" altLang="zh-CN" smtClean="0">
                <a:ea typeface="宋体" charset="-122"/>
              </a:rPr>
              <a:t>Unit of Measure Conversions</a:t>
            </a:r>
          </a:p>
          <a:p>
            <a:pPr eaLnBrk="1" hangingPunct="1"/>
            <a:r>
              <a:rPr lang="en-US" altLang="zh-CN" smtClean="0">
                <a:ea typeface="宋体" charset="-122"/>
              </a:rPr>
              <a:t>Customer Item</a:t>
            </a:r>
          </a:p>
        </p:txBody>
      </p:sp>
      <p:sp>
        <p:nvSpPr>
          <p:cNvPr id="9219" name="Rectangle 1034"/>
          <p:cNvSpPr>
            <a:spLocks noGrp="1" noChangeArrowheads="1"/>
          </p:cNvSpPr>
          <p:nvPr>
            <p:ph type="title"/>
          </p:nvPr>
        </p:nvSpPr>
        <p:spPr/>
        <p:txBody>
          <a:bodyPr/>
          <a:lstStyle/>
          <a:p>
            <a:pPr eaLnBrk="1" hangingPunct="1"/>
            <a:r>
              <a:rPr lang="en-US" altLang="zh-CN" smtClean="0">
                <a:ea typeface="宋体" charset="-122"/>
              </a:rPr>
              <a:t>Sales Order Terminology</a:t>
            </a:r>
          </a:p>
        </p:txBody>
      </p:sp>
      <p:sp>
        <p:nvSpPr>
          <p:cNvPr id="9218" name="Footer Placeholder 3"/>
          <p:cNvSpPr>
            <a:spLocks noGrp="1"/>
          </p:cNvSpPr>
          <p:nvPr>
            <p:ph type="ftr" sz="quarter" idx="10"/>
          </p:nvPr>
        </p:nvSpPr>
        <p:spPr>
          <a:noFill/>
        </p:spPr>
        <p:txBody>
          <a:bodyPr/>
          <a:lstStyle/>
          <a:p>
            <a:pPr defTabSz="865188"/>
            <a:r>
              <a:rPr lang="en-US" altLang="zh-CN"/>
              <a:t>SO-IN-040</a:t>
            </a:r>
          </a:p>
        </p:txBody>
      </p:sp>
      <p:grpSp>
        <p:nvGrpSpPr>
          <p:cNvPr id="9221" name="Group 1042"/>
          <p:cNvGrpSpPr>
            <a:grpSpLocks noChangeAspect="1"/>
          </p:cNvGrpSpPr>
          <p:nvPr/>
        </p:nvGrpSpPr>
        <p:grpSpPr bwMode="auto">
          <a:xfrm>
            <a:off x="6013450" y="4959350"/>
            <a:ext cx="2286000" cy="1014413"/>
            <a:chOff x="3744" y="2571"/>
            <a:chExt cx="652" cy="289"/>
          </a:xfrm>
        </p:grpSpPr>
        <p:sp>
          <p:nvSpPr>
            <p:cNvPr id="9222" name="Freeform 1043"/>
            <p:cNvSpPr>
              <a:spLocks noChangeAspect="1"/>
            </p:cNvSpPr>
            <p:nvPr/>
          </p:nvSpPr>
          <p:spPr bwMode="auto">
            <a:xfrm>
              <a:off x="3744" y="2571"/>
              <a:ext cx="652" cy="289"/>
            </a:xfrm>
            <a:custGeom>
              <a:avLst/>
              <a:gdLst>
                <a:gd name="T0" fmla="*/ 131 w 1304"/>
                <a:gd name="T1" fmla="*/ 7 h 578"/>
                <a:gd name="T2" fmla="*/ 163 w 1304"/>
                <a:gd name="T3" fmla="*/ 14 h 578"/>
                <a:gd name="T4" fmla="*/ 193 w 1304"/>
                <a:gd name="T5" fmla="*/ 15 h 578"/>
                <a:gd name="T6" fmla="*/ 221 w 1304"/>
                <a:gd name="T7" fmla="*/ 12 h 578"/>
                <a:gd name="T8" fmla="*/ 247 w 1304"/>
                <a:gd name="T9" fmla="*/ 10 h 578"/>
                <a:gd name="T10" fmla="*/ 271 w 1304"/>
                <a:gd name="T11" fmla="*/ 9 h 578"/>
                <a:gd name="T12" fmla="*/ 294 w 1304"/>
                <a:gd name="T13" fmla="*/ 14 h 578"/>
                <a:gd name="T14" fmla="*/ 316 w 1304"/>
                <a:gd name="T15" fmla="*/ 27 h 578"/>
                <a:gd name="T16" fmla="*/ 337 w 1304"/>
                <a:gd name="T17" fmla="*/ 28 h 578"/>
                <a:gd name="T18" fmla="*/ 356 w 1304"/>
                <a:gd name="T19" fmla="*/ 14 h 578"/>
                <a:gd name="T20" fmla="*/ 373 w 1304"/>
                <a:gd name="T21" fmla="*/ 6 h 578"/>
                <a:gd name="T22" fmla="*/ 388 w 1304"/>
                <a:gd name="T23" fmla="*/ 3 h 578"/>
                <a:gd name="T24" fmla="*/ 401 w 1304"/>
                <a:gd name="T25" fmla="*/ 2 h 578"/>
                <a:gd name="T26" fmla="*/ 415 w 1304"/>
                <a:gd name="T27" fmla="*/ 5 h 578"/>
                <a:gd name="T28" fmla="*/ 428 w 1304"/>
                <a:gd name="T29" fmla="*/ 7 h 578"/>
                <a:gd name="T30" fmla="*/ 443 w 1304"/>
                <a:gd name="T31" fmla="*/ 10 h 578"/>
                <a:gd name="T32" fmla="*/ 460 w 1304"/>
                <a:gd name="T33" fmla="*/ 13 h 578"/>
                <a:gd name="T34" fmla="*/ 479 w 1304"/>
                <a:gd name="T35" fmla="*/ 14 h 578"/>
                <a:gd name="T36" fmla="*/ 501 w 1304"/>
                <a:gd name="T37" fmla="*/ 12 h 578"/>
                <a:gd name="T38" fmla="*/ 527 w 1304"/>
                <a:gd name="T39" fmla="*/ 8 h 578"/>
                <a:gd name="T40" fmla="*/ 543 w 1304"/>
                <a:gd name="T41" fmla="*/ 10 h 578"/>
                <a:gd name="T42" fmla="*/ 550 w 1304"/>
                <a:gd name="T43" fmla="*/ 23 h 578"/>
                <a:gd name="T44" fmla="*/ 560 w 1304"/>
                <a:gd name="T45" fmla="*/ 36 h 578"/>
                <a:gd name="T46" fmla="*/ 569 w 1304"/>
                <a:gd name="T47" fmla="*/ 45 h 578"/>
                <a:gd name="T48" fmla="*/ 652 w 1304"/>
                <a:gd name="T49" fmla="*/ 276 h 578"/>
                <a:gd name="T50" fmla="*/ 368 w 1304"/>
                <a:gd name="T51" fmla="*/ 276 h 578"/>
                <a:gd name="T52" fmla="*/ 373 w 1304"/>
                <a:gd name="T53" fmla="*/ 280 h 578"/>
                <a:gd name="T54" fmla="*/ 377 w 1304"/>
                <a:gd name="T55" fmla="*/ 285 h 578"/>
                <a:gd name="T56" fmla="*/ 374 w 1304"/>
                <a:gd name="T57" fmla="*/ 289 h 578"/>
                <a:gd name="T58" fmla="*/ 359 w 1304"/>
                <a:gd name="T59" fmla="*/ 289 h 578"/>
                <a:gd name="T60" fmla="*/ 332 w 1304"/>
                <a:gd name="T61" fmla="*/ 289 h 578"/>
                <a:gd name="T62" fmla="*/ 304 w 1304"/>
                <a:gd name="T63" fmla="*/ 289 h 578"/>
                <a:gd name="T64" fmla="*/ 285 w 1304"/>
                <a:gd name="T65" fmla="*/ 289 h 578"/>
                <a:gd name="T66" fmla="*/ 275 w 1304"/>
                <a:gd name="T67" fmla="*/ 289 h 578"/>
                <a:gd name="T68" fmla="*/ 271 w 1304"/>
                <a:gd name="T69" fmla="*/ 285 h 578"/>
                <a:gd name="T70" fmla="*/ 274 w 1304"/>
                <a:gd name="T71" fmla="*/ 280 h 578"/>
                <a:gd name="T72" fmla="*/ 279 w 1304"/>
                <a:gd name="T73" fmla="*/ 276 h 578"/>
                <a:gd name="T74" fmla="*/ 0 w 1304"/>
                <a:gd name="T75" fmla="*/ 276 h 578"/>
                <a:gd name="T76" fmla="*/ 76 w 1304"/>
                <a:gd name="T77" fmla="*/ 43 h 578"/>
                <a:gd name="T78" fmla="*/ 85 w 1304"/>
                <a:gd name="T79" fmla="*/ 37 h 578"/>
                <a:gd name="T80" fmla="*/ 94 w 1304"/>
                <a:gd name="T81" fmla="*/ 27 h 578"/>
                <a:gd name="T82" fmla="*/ 100 w 1304"/>
                <a:gd name="T83" fmla="*/ 17 h 578"/>
                <a:gd name="T84" fmla="*/ 111 w 1304"/>
                <a:gd name="T85" fmla="*/ 12 h 5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04"/>
                <a:gd name="T130" fmla="*/ 0 h 578"/>
                <a:gd name="T131" fmla="*/ 1304 w 1304"/>
                <a:gd name="T132" fmla="*/ 578 h 57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04" h="578">
                  <a:moveTo>
                    <a:pt x="228" y="0"/>
                  </a:moveTo>
                  <a:lnTo>
                    <a:pt x="262" y="14"/>
                  </a:lnTo>
                  <a:lnTo>
                    <a:pt x="295" y="23"/>
                  </a:lnTo>
                  <a:lnTo>
                    <a:pt x="327" y="29"/>
                  </a:lnTo>
                  <a:lnTo>
                    <a:pt x="357" y="31"/>
                  </a:lnTo>
                  <a:lnTo>
                    <a:pt x="386" y="30"/>
                  </a:lnTo>
                  <a:lnTo>
                    <a:pt x="414" y="29"/>
                  </a:lnTo>
                  <a:lnTo>
                    <a:pt x="442" y="25"/>
                  </a:lnTo>
                  <a:lnTo>
                    <a:pt x="468" y="22"/>
                  </a:lnTo>
                  <a:lnTo>
                    <a:pt x="494" y="20"/>
                  </a:lnTo>
                  <a:lnTo>
                    <a:pt x="518" y="18"/>
                  </a:lnTo>
                  <a:lnTo>
                    <a:pt x="542" y="18"/>
                  </a:lnTo>
                  <a:lnTo>
                    <a:pt x="565" y="22"/>
                  </a:lnTo>
                  <a:lnTo>
                    <a:pt x="588" y="28"/>
                  </a:lnTo>
                  <a:lnTo>
                    <a:pt x="610" y="38"/>
                  </a:lnTo>
                  <a:lnTo>
                    <a:pt x="632" y="54"/>
                  </a:lnTo>
                  <a:lnTo>
                    <a:pt x="653" y="75"/>
                  </a:lnTo>
                  <a:lnTo>
                    <a:pt x="674" y="56"/>
                  </a:lnTo>
                  <a:lnTo>
                    <a:pt x="694" y="40"/>
                  </a:lnTo>
                  <a:lnTo>
                    <a:pt x="712" y="29"/>
                  </a:lnTo>
                  <a:lnTo>
                    <a:pt x="730" y="18"/>
                  </a:lnTo>
                  <a:lnTo>
                    <a:pt x="746" y="13"/>
                  </a:lnTo>
                  <a:lnTo>
                    <a:pt x="762" y="8"/>
                  </a:lnTo>
                  <a:lnTo>
                    <a:pt x="777" y="6"/>
                  </a:lnTo>
                  <a:lnTo>
                    <a:pt x="791" y="5"/>
                  </a:lnTo>
                  <a:lnTo>
                    <a:pt x="803" y="5"/>
                  </a:lnTo>
                  <a:lnTo>
                    <a:pt x="816" y="7"/>
                  </a:lnTo>
                  <a:lnTo>
                    <a:pt x="830" y="9"/>
                  </a:lnTo>
                  <a:lnTo>
                    <a:pt x="842" y="12"/>
                  </a:lnTo>
                  <a:lnTo>
                    <a:pt x="856" y="15"/>
                  </a:lnTo>
                  <a:lnTo>
                    <a:pt x="871" y="18"/>
                  </a:lnTo>
                  <a:lnTo>
                    <a:pt x="886" y="21"/>
                  </a:lnTo>
                  <a:lnTo>
                    <a:pt x="902" y="24"/>
                  </a:lnTo>
                  <a:lnTo>
                    <a:pt x="920" y="27"/>
                  </a:lnTo>
                  <a:lnTo>
                    <a:pt x="938" y="28"/>
                  </a:lnTo>
                  <a:lnTo>
                    <a:pt x="958" y="28"/>
                  </a:lnTo>
                  <a:lnTo>
                    <a:pt x="979" y="28"/>
                  </a:lnTo>
                  <a:lnTo>
                    <a:pt x="1002" y="25"/>
                  </a:lnTo>
                  <a:lnTo>
                    <a:pt x="1027" y="22"/>
                  </a:lnTo>
                  <a:lnTo>
                    <a:pt x="1053" y="16"/>
                  </a:lnTo>
                  <a:lnTo>
                    <a:pt x="1082" y="9"/>
                  </a:lnTo>
                  <a:lnTo>
                    <a:pt x="1085" y="20"/>
                  </a:lnTo>
                  <a:lnTo>
                    <a:pt x="1092" y="32"/>
                  </a:lnTo>
                  <a:lnTo>
                    <a:pt x="1099" y="46"/>
                  </a:lnTo>
                  <a:lnTo>
                    <a:pt x="1108" y="60"/>
                  </a:lnTo>
                  <a:lnTo>
                    <a:pt x="1119" y="73"/>
                  </a:lnTo>
                  <a:lnTo>
                    <a:pt x="1129" y="84"/>
                  </a:lnTo>
                  <a:lnTo>
                    <a:pt x="1138" y="91"/>
                  </a:lnTo>
                  <a:lnTo>
                    <a:pt x="1149" y="94"/>
                  </a:lnTo>
                  <a:lnTo>
                    <a:pt x="1304" y="551"/>
                  </a:lnTo>
                  <a:lnTo>
                    <a:pt x="734" y="551"/>
                  </a:lnTo>
                  <a:lnTo>
                    <a:pt x="737" y="552"/>
                  </a:lnTo>
                  <a:lnTo>
                    <a:pt x="740" y="555"/>
                  </a:lnTo>
                  <a:lnTo>
                    <a:pt x="746" y="560"/>
                  </a:lnTo>
                  <a:lnTo>
                    <a:pt x="750" y="565"/>
                  </a:lnTo>
                  <a:lnTo>
                    <a:pt x="754" y="569"/>
                  </a:lnTo>
                  <a:lnTo>
                    <a:pt x="754" y="574"/>
                  </a:lnTo>
                  <a:lnTo>
                    <a:pt x="749" y="577"/>
                  </a:lnTo>
                  <a:lnTo>
                    <a:pt x="738" y="578"/>
                  </a:lnTo>
                  <a:lnTo>
                    <a:pt x="719" y="578"/>
                  </a:lnTo>
                  <a:lnTo>
                    <a:pt x="694" y="578"/>
                  </a:lnTo>
                  <a:lnTo>
                    <a:pt x="665" y="578"/>
                  </a:lnTo>
                  <a:lnTo>
                    <a:pt x="635" y="578"/>
                  </a:lnTo>
                  <a:lnTo>
                    <a:pt x="608" y="578"/>
                  </a:lnTo>
                  <a:lnTo>
                    <a:pt x="585" y="578"/>
                  </a:lnTo>
                  <a:lnTo>
                    <a:pt x="569" y="578"/>
                  </a:lnTo>
                  <a:lnTo>
                    <a:pt x="563" y="578"/>
                  </a:lnTo>
                  <a:lnTo>
                    <a:pt x="549" y="577"/>
                  </a:lnTo>
                  <a:lnTo>
                    <a:pt x="542" y="574"/>
                  </a:lnTo>
                  <a:lnTo>
                    <a:pt x="541" y="569"/>
                  </a:lnTo>
                  <a:lnTo>
                    <a:pt x="543" y="565"/>
                  </a:lnTo>
                  <a:lnTo>
                    <a:pt x="548" y="560"/>
                  </a:lnTo>
                  <a:lnTo>
                    <a:pt x="554" y="555"/>
                  </a:lnTo>
                  <a:lnTo>
                    <a:pt x="557" y="552"/>
                  </a:lnTo>
                  <a:lnTo>
                    <a:pt x="559" y="551"/>
                  </a:lnTo>
                  <a:lnTo>
                    <a:pt x="0" y="551"/>
                  </a:lnTo>
                  <a:lnTo>
                    <a:pt x="144" y="89"/>
                  </a:lnTo>
                  <a:lnTo>
                    <a:pt x="152" y="86"/>
                  </a:lnTo>
                  <a:lnTo>
                    <a:pt x="161" y="82"/>
                  </a:lnTo>
                  <a:lnTo>
                    <a:pt x="170" y="74"/>
                  </a:lnTo>
                  <a:lnTo>
                    <a:pt x="180" y="66"/>
                  </a:lnTo>
                  <a:lnTo>
                    <a:pt x="188" y="55"/>
                  </a:lnTo>
                  <a:lnTo>
                    <a:pt x="195" y="45"/>
                  </a:lnTo>
                  <a:lnTo>
                    <a:pt x="200" y="33"/>
                  </a:lnTo>
                  <a:lnTo>
                    <a:pt x="205" y="23"/>
                  </a:lnTo>
                  <a:lnTo>
                    <a:pt x="222" y="24"/>
                  </a:lnTo>
                  <a:lnTo>
                    <a:pt x="228" y="0"/>
                  </a:lnTo>
                  <a:close/>
                </a:path>
              </a:pathLst>
            </a:custGeom>
            <a:solidFill>
              <a:srgbClr val="000000"/>
            </a:solidFill>
            <a:ln w="9525">
              <a:noFill/>
              <a:round/>
              <a:headEnd/>
              <a:tailEnd/>
            </a:ln>
          </p:spPr>
          <p:txBody>
            <a:bodyPr/>
            <a:lstStyle/>
            <a:p>
              <a:endParaRPr lang="en-US"/>
            </a:p>
          </p:txBody>
        </p:sp>
        <p:sp>
          <p:nvSpPr>
            <p:cNvPr id="9223" name="Freeform 1044"/>
            <p:cNvSpPr>
              <a:spLocks noChangeAspect="1"/>
            </p:cNvSpPr>
            <p:nvPr/>
          </p:nvSpPr>
          <p:spPr bwMode="auto">
            <a:xfrm>
              <a:off x="4025" y="2833"/>
              <a:ext cx="84" cy="21"/>
            </a:xfrm>
            <a:custGeom>
              <a:avLst/>
              <a:gdLst>
                <a:gd name="T0" fmla="*/ 0 w 169"/>
                <a:gd name="T1" fmla="*/ 21 h 42"/>
                <a:gd name="T2" fmla="*/ 84 w 169"/>
                <a:gd name="T3" fmla="*/ 21 h 42"/>
                <a:gd name="T4" fmla="*/ 79 w 169"/>
                <a:gd name="T5" fmla="*/ 19 h 42"/>
                <a:gd name="T6" fmla="*/ 74 w 169"/>
                <a:gd name="T7" fmla="*/ 16 h 42"/>
                <a:gd name="T8" fmla="*/ 69 w 169"/>
                <a:gd name="T9" fmla="*/ 12 h 42"/>
                <a:gd name="T10" fmla="*/ 64 w 169"/>
                <a:gd name="T11" fmla="*/ 9 h 42"/>
                <a:gd name="T12" fmla="*/ 59 w 169"/>
                <a:gd name="T13" fmla="*/ 5 h 42"/>
                <a:gd name="T14" fmla="*/ 55 w 169"/>
                <a:gd name="T15" fmla="*/ 3 h 42"/>
                <a:gd name="T16" fmla="*/ 50 w 169"/>
                <a:gd name="T17" fmla="*/ 1 h 42"/>
                <a:gd name="T18" fmla="*/ 45 w 169"/>
                <a:gd name="T19" fmla="*/ 0 h 42"/>
                <a:gd name="T20" fmla="*/ 38 w 169"/>
                <a:gd name="T21" fmla="*/ 1 h 42"/>
                <a:gd name="T22" fmla="*/ 31 w 169"/>
                <a:gd name="T23" fmla="*/ 3 h 42"/>
                <a:gd name="T24" fmla="*/ 25 w 169"/>
                <a:gd name="T25" fmla="*/ 6 h 42"/>
                <a:gd name="T26" fmla="*/ 20 w 169"/>
                <a:gd name="T27" fmla="*/ 9 h 42"/>
                <a:gd name="T28" fmla="*/ 15 w 169"/>
                <a:gd name="T29" fmla="*/ 13 h 42"/>
                <a:gd name="T30" fmla="*/ 10 w 169"/>
                <a:gd name="T31" fmla="*/ 16 h 42"/>
                <a:gd name="T32" fmla="*/ 5 w 169"/>
                <a:gd name="T33" fmla="*/ 19 h 42"/>
                <a:gd name="T34" fmla="*/ 0 w 169"/>
                <a:gd name="T35" fmla="*/ 21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9"/>
                <a:gd name="T55" fmla="*/ 0 h 42"/>
                <a:gd name="T56" fmla="*/ 169 w 169"/>
                <a:gd name="T57" fmla="*/ 42 h 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9" h="42">
                  <a:moveTo>
                    <a:pt x="0" y="42"/>
                  </a:moveTo>
                  <a:lnTo>
                    <a:pt x="169" y="42"/>
                  </a:lnTo>
                  <a:lnTo>
                    <a:pt x="158" y="37"/>
                  </a:lnTo>
                  <a:lnTo>
                    <a:pt x="148" y="32"/>
                  </a:lnTo>
                  <a:lnTo>
                    <a:pt x="138" y="25"/>
                  </a:lnTo>
                  <a:lnTo>
                    <a:pt x="129" y="18"/>
                  </a:lnTo>
                  <a:lnTo>
                    <a:pt x="119" y="11"/>
                  </a:lnTo>
                  <a:lnTo>
                    <a:pt x="110" y="5"/>
                  </a:lnTo>
                  <a:lnTo>
                    <a:pt x="101" y="2"/>
                  </a:lnTo>
                  <a:lnTo>
                    <a:pt x="91" y="0"/>
                  </a:lnTo>
                  <a:lnTo>
                    <a:pt x="76" y="2"/>
                  </a:lnTo>
                  <a:lnTo>
                    <a:pt x="62" y="6"/>
                  </a:lnTo>
                  <a:lnTo>
                    <a:pt x="50" y="12"/>
                  </a:lnTo>
                  <a:lnTo>
                    <a:pt x="40" y="18"/>
                  </a:lnTo>
                  <a:lnTo>
                    <a:pt x="30" y="26"/>
                  </a:lnTo>
                  <a:lnTo>
                    <a:pt x="20" y="32"/>
                  </a:lnTo>
                  <a:lnTo>
                    <a:pt x="10" y="37"/>
                  </a:lnTo>
                  <a:lnTo>
                    <a:pt x="0" y="42"/>
                  </a:lnTo>
                  <a:close/>
                </a:path>
              </a:pathLst>
            </a:custGeom>
            <a:solidFill>
              <a:srgbClr val="000000"/>
            </a:solidFill>
            <a:ln w="9525">
              <a:noFill/>
              <a:round/>
              <a:headEnd/>
              <a:tailEnd/>
            </a:ln>
          </p:spPr>
          <p:txBody>
            <a:bodyPr/>
            <a:lstStyle/>
            <a:p>
              <a:endParaRPr lang="en-US"/>
            </a:p>
          </p:txBody>
        </p:sp>
        <p:sp>
          <p:nvSpPr>
            <p:cNvPr id="9224" name="Freeform 1045"/>
            <p:cNvSpPr>
              <a:spLocks noChangeAspect="1"/>
            </p:cNvSpPr>
            <p:nvPr/>
          </p:nvSpPr>
          <p:spPr bwMode="auto">
            <a:xfrm>
              <a:off x="3759" y="2605"/>
              <a:ext cx="81" cy="219"/>
            </a:xfrm>
            <a:custGeom>
              <a:avLst/>
              <a:gdLst>
                <a:gd name="T0" fmla="*/ 64 w 162"/>
                <a:gd name="T1" fmla="*/ 16 h 438"/>
                <a:gd name="T2" fmla="*/ 0 w 162"/>
                <a:gd name="T3" fmla="*/ 219 h 438"/>
                <a:gd name="T4" fmla="*/ 4 w 162"/>
                <a:gd name="T5" fmla="*/ 217 h 438"/>
                <a:gd name="T6" fmla="*/ 9 w 162"/>
                <a:gd name="T7" fmla="*/ 213 h 438"/>
                <a:gd name="T8" fmla="*/ 13 w 162"/>
                <a:gd name="T9" fmla="*/ 209 h 438"/>
                <a:gd name="T10" fmla="*/ 19 w 162"/>
                <a:gd name="T11" fmla="*/ 204 h 438"/>
                <a:gd name="T12" fmla="*/ 23 w 162"/>
                <a:gd name="T13" fmla="*/ 199 h 438"/>
                <a:gd name="T14" fmla="*/ 27 w 162"/>
                <a:gd name="T15" fmla="*/ 194 h 438"/>
                <a:gd name="T16" fmla="*/ 31 w 162"/>
                <a:gd name="T17" fmla="*/ 189 h 438"/>
                <a:gd name="T18" fmla="*/ 35 w 162"/>
                <a:gd name="T19" fmla="*/ 185 h 438"/>
                <a:gd name="T20" fmla="*/ 81 w 162"/>
                <a:gd name="T21" fmla="*/ 0 h 438"/>
                <a:gd name="T22" fmla="*/ 80 w 162"/>
                <a:gd name="T23" fmla="*/ 2 h 438"/>
                <a:gd name="T24" fmla="*/ 78 w 162"/>
                <a:gd name="T25" fmla="*/ 4 h 438"/>
                <a:gd name="T26" fmla="*/ 76 w 162"/>
                <a:gd name="T27" fmla="*/ 7 h 438"/>
                <a:gd name="T28" fmla="*/ 74 w 162"/>
                <a:gd name="T29" fmla="*/ 9 h 438"/>
                <a:gd name="T30" fmla="*/ 72 w 162"/>
                <a:gd name="T31" fmla="*/ 11 h 438"/>
                <a:gd name="T32" fmla="*/ 69 w 162"/>
                <a:gd name="T33" fmla="*/ 13 h 438"/>
                <a:gd name="T34" fmla="*/ 67 w 162"/>
                <a:gd name="T35" fmla="*/ 14 h 438"/>
                <a:gd name="T36" fmla="*/ 64 w 162"/>
                <a:gd name="T37" fmla="*/ 16 h 4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2"/>
                <a:gd name="T58" fmla="*/ 0 h 438"/>
                <a:gd name="T59" fmla="*/ 162 w 162"/>
                <a:gd name="T60" fmla="*/ 438 h 43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2" h="438">
                  <a:moveTo>
                    <a:pt x="128" y="32"/>
                  </a:moveTo>
                  <a:lnTo>
                    <a:pt x="0" y="438"/>
                  </a:lnTo>
                  <a:lnTo>
                    <a:pt x="8" y="433"/>
                  </a:lnTo>
                  <a:lnTo>
                    <a:pt x="17" y="426"/>
                  </a:lnTo>
                  <a:lnTo>
                    <a:pt x="26" y="417"/>
                  </a:lnTo>
                  <a:lnTo>
                    <a:pt x="37" y="408"/>
                  </a:lnTo>
                  <a:lnTo>
                    <a:pt x="46" y="398"/>
                  </a:lnTo>
                  <a:lnTo>
                    <a:pt x="55" y="388"/>
                  </a:lnTo>
                  <a:lnTo>
                    <a:pt x="63" y="378"/>
                  </a:lnTo>
                  <a:lnTo>
                    <a:pt x="69" y="369"/>
                  </a:lnTo>
                  <a:lnTo>
                    <a:pt x="162" y="0"/>
                  </a:lnTo>
                  <a:lnTo>
                    <a:pt x="160" y="4"/>
                  </a:lnTo>
                  <a:lnTo>
                    <a:pt x="156" y="8"/>
                  </a:lnTo>
                  <a:lnTo>
                    <a:pt x="152" y="13"/>
                  </a:lnTo>
                  <a:lnTo>
                    <a:pt x="148" y="17"/>
                  </a:lnTo>
                  <a:lnTo>
                    <a:pt x="143" y="22"/>
                  </a:lnTo>
                  <a:lnTo>
                    <a:pt x="138" y="25"/>
                  </a:lnTo>
                  <a:lnTo>
                    <a:pt x="133" y="29"/>
                  </a:lnTo>
                  <a:lnTo>
                    <a:pt x="128" y="32"/>
                  </a:lnTo>
                  <a:close/>
                </a:path>
              </a:pathLst>
            </a:custGeom>
            <a:solidFill>
              <a:srgbClr val="7498CE"/>
            </a:solidFill>
            <a:ln w="9525">
              <a:noFill/>
              <a:round/>
              <a:headEnd/>
              <a:tailEnd/>
            </a:ln>
          </p:spPr>
          <p:txBody>
            <a:bodyPr/>
            <a:lstStyle/>
            <a:p>
              <a:endParaRPr lang="en-US"/>
            </a:p>
          </p:txBody>
        </p:sp>
        <p:sp>
          <p:nvSpPr>
            <p:cNvPr id="9225" name="Freeform 1046"/>
            <p:cNvSpPr>
              <a:spLocks noChangeAspect="1"/>
            </p:cNvSpPr>
            <p:nvPr/>
          </p:nvSpPr>
          <p:spPr bwMode="auto">
            <a:xfrm>
              <a:off x="4073" y="2778"/>
              <a:ext cx="268" cy="49"/>
            </a:xfrm>
            <a:custGeom>
              <a:avLst/>
              <a:gdLst>
                <a:gd name="T0" fmla="*/ 0 w 537"/>
                <a:gd name="T1" fmla="*/ 34 h 97"/>
                <a:gd name="T2" fmla="*/ 15 w 537"/>
                <a:gd name="T3" fmla="*/ 21 h 97"/>
                <a:gd name="T4" fmla="*/ 31 w 537"/>
                <a:gd name="T5" fmla="*/ 11 h 97"/>
                <a:gd name="T6" fmla="*/ 49 w 537"/>
                <a:gd name="T7" fmla="*/ 5 h 97"/>
                <a:gd name="T8" fmla="*/ 67 w 537"/>
                <a:gd name="T9" fmla="*/ 1 h 97"/>
                <a:gd name="T10" fmla="*/ 86 w 537"/>
                <a:gd name="T11" fmla="*/ 0 h 97"/>
                <a:gd name="T12" fmla="*/ 105 w 537"/>
                <a:gd name="T13" fmla="*/ 1 h 97"/>
                <a:gd name="T14" fmla="*/ 124 w 537"/>
                <a:gd name="T15" fmla="*/ 3 h 97"/>
                <a:gd name="T16" fmla="*/ 143 w 537"/>
                <a:gd name="T17" fmla="*/ 6 h 97"/>
                <a:gd name="T18" fmla="*/ 161 w 537"/>
                <a:gd name="T19" fmla="*/ 10 h 97"/>
                <a:gd name="T20" fmla="*/ 179 w 537"/>
                <a:gd name="T21" fmla="*/ 15 h 97"/>
                <a:gd name="T22" fmla="*/ 196 w 537"/>
                <a:gd name="T23" fmla="*/ 19 h 97"/>
                <a:gd name="T24" fmla="*/ 212 w 537"/>
                <a:gd name="T25" fmla="*/ 22 h 97"/>
                <a:gd name="T26" fmla="*/ 227 w 537"/>
                <a:gd name="T27" fmla="*/ 24 h 97"/>
                <a:gd name="T28" fmla="*/ 241 w 537"/>
                <a:gd name="T29" fmla="*/ 26 h 97"/>
                <a:gd name="T30" fmla="*/ 253 w 537"/>
                <a:gd name="T31" fmla="*/ 24 h 97"/>
                <a:gd name="T32" fmla="*/ 263 w 537"/>
                <a:gd name="T33" fmla="*/ 22 h 97"/>
                <a:gd name="T34" fmla="*/ 268 w 537"/>
                <a:gd name="T35" fmla="*/ 29 h 97"/>
                <a:gd name="T36" fmla="*/ 256 w 537"/>
                <a:gd name="T37" fmla="*/ 33 h 97"/>
                <a:gd name="T38" fmla="*/ 243 w 537"/>
                <a:gd name="T39" fmla="*/ 34 h 97"/>
                <a:gd name="T40" fmla="*/ 229 w 537"/>
                <a:gd name="T41" fmla="*/ 34 h 97"/>
                <a:gd name="T42" fmla="*/ 215 w 537"/>
                <a:gd name="T43" fmla="*/ 32 h 97"/>
                <a:gd name="T44" fmla="*/ 200 w 537"/>
                <a:gd name="T45" fmla="*/ 29 h 97"/>
                <a:gd name="T46" fmla="*/ 185 w 537"/>
                <a:gd name="T47" fmla="*/ 25 h 97"/>
                <a:gd name="T48" fmla="*/ 168 w 537"/>
                <a:gd name="T49" fmla="*/ 22 h 97"/>
                <a:gd name="T50" fmla="*/ 151 w 537"/>
                <a:gd name="T51" fmla="*/ 18 h 97"/>
                <a:gd name="T52" fmla="*/ 134 w 537"/>
                <a:gd name="T53" fmla="*/ 15 h 97"/>
                <a:gd name="T54" fmla="*/ 116 w 537"/>
                <a:gd name="T55" fmla="*/ 13 h 97"/>
                <a:gd name="T56" fmla="*/ 98 w 537"/>
                <a:gd name="T57" fmla="*/ 12 h 97"/>
                <a:gd name="T58" fmla="*/ 79 w 537"/>
                <a:gd name="T59" fmla="*/ 14 h 97"/>
                <a:gd name="T60" fmla="*/ 60 w 537"/>
                <a:gd name="T61" fmla="*/ 18 h 97"/>
                <a:gd name="T62" fmla="*/ 40 w 537"/>
                <a:gd name="T63" fmla="*/ 25 h 97"/>
                <a:gd name="T64" fmla="*/ 20 w 537"/>
                <a:gd name="T65" fmla="*/ 35 h 97"/>
                <a:gd name="T66" fmla="*/ 0 w 537"/>
                <a:gd name="T67" fmla="*/ 49 h 97"/>
                <a:gd name="T68" fmla="*/ 0 w 537"/>
                <a:gd name="T69" fmla="*/ 46 h 97"/>
                <a:gd name="T70" fmla="*/ 0 w 537"/>
                <a:gd name="T71" fmla="*/ 42 h 97"/>
                <a:gd name="T72" fmla="*/ 0 w 537"/>
                <a:gd name="T73" fmla="*/ 38 h 97"/>
                <a:gd name="T74" fmla="*/ 0 w 537"/>
                <a:gd name="T75" fmla="*/ 34 h 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37"/>
                <a:gd name="T115" fmla="*/ 0 h 97"/>
                <a:gd name="T116" fmla="*/ 537 w 537"/>
                <a:gd name="T117" fmla="*/ 97 h 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37" h="97">
                  <a:moveTo>
                    <a:pt x="0" y="68"/>
                  </a:moveTo>
                  <a:lnTo>
                    <a:pt x="30" y="41"/>
                  </a:lnTo>
                  <a:lnTo>
                    <a:pt x="63" y="22"/>
                  </a:lnTo>
                  <a:lnTo>
                    <a:pt x="98" y="9"/>
                  </a:lnTo>
                  <a:lnTo>
                    <a:pt x="134" y="2"/>
                  </a:lnTo>
                  <a:lnTo>
                    <a:pt x="172" y="0"/>
                  </a:lnTo>
                  <a:lnTo>
                    <a:pt x="210" y="1"/>
                  </a:lnTo>
                  <a:lnTo>
                    <a:pt x="248" y="6"/>
                  </a:lnTo>
                  <a:lnTo>
                    <a:pt x="286" y="11"/>
                  </a:lnTo>
                  <a:lnTo>
                    <a:pt x="322" y="20"/>
                  </a:lnTo>
                  <a:lnTo>
                    <a:pt x="358" y="29"/>
                  </a:lnTo>
                  <a:lnTo>
                    <a:pt x="393" y="37"/>
                  </a:lnTo>
                  <a:lnTo>
                    <a:pt x="425" y="44"/>
                  </a:lnTo>
                  <a:lnTo>
                    <a:pt x="455" y="48"/>
                  </a:lnTo>
                  <a:lnTo>
                    <a:pt x="482" y="51"/>
                  </a:lnTo>
                  <a:lnTo>
                    <a:pt x="507" y="48"/>
                  </a:lnTo>
                  <a:lnTo>
                    <a:pt x="526" y="43"/>
                  </a:lnTo>
                  <a:lnTo>
                    <a:pt x="537" y="58"/>
                  </a:lnTo>
                  <a:lnTo>
                    <a:pt x="512" y="66"/>
                  </a:lnTo>
                  <a:lnTo>
                    <a:pt x="487" y="68"/>
                  </a:lnTo>
                  <a:lnTo>
                    <a:pt x="459" y="67"/>
                  </a:lnTo>
                  <a:lnTo>
                    <a:pt x="431" y="63"/>
                  </a:lnTo>
                  <a:lnTo>
                    <a:pt x="401" y="58"/>
                  </a:lnTo>
                  <a:lnTo>
                    <a:pt x="370" y="49"/>
                  </a:lnTo>
                  <a:lnTo>
                    <a:pt x="337" y="43"/>
                  </a:lnTo>
                  <a:lnTo>
                    <a:pt x="303" y="35"/>
                  </a:lnTo>
                  <a:lnTo>
                    <a:pt x="268" y="29"/>
                  </a:lnTo>
                  <a:lnTo>
                    <a:pt x="233" y="25"/>
                  </a:lnTo>
                  <a:lnTo>
                    <a:pt x="196" y="24"/>
                  </a:lnTo>
                  <a:lnTo>
                    <a:pt x="158" y="28"/>
                  </a:lnTo>
                  <a:lnTo>
                    <a:pt x="120" y="36"/>
                  </a:lnTo>
                  <a:lnTo>
                    <a:pt x="81" y="49"/>
                  </a:lnTo>
                  <a:lnTo>
                    <a:pt x="40" y="69"/>
                  </a:lnTo>
                  <a:lnTo>
                    <a:pt x="0" y="97"/>
                  </a:lnTo>
                  <a:lnTo>
                    <a:pt x="1" y="91"/>
                  </a:lnTo>
                  <a:lnTo>
                    <a:pt x="1" y="84"/>
                  </a:lnTo>
                  <a:lnTo>
                    <a:pt x="1" y="76"/>
                  </a:lnTo>
                  <a:lnTo>
                    <a:pt x="0" y="68"/>
                  </a:lnTo>
                  <a:close/>
                </a:path>
              </a:pathLst>
            </a:custGeom>
            <a:solidFill>
              <a:srgbClr val="C0C0C0"/>
            </a:solidFill>
            <a:ln w="9525">
              <a:noFill/>
              <a:round/>
              <a:headEnd/>
              <a:tailEnd/>
            </a:ln>
          </p:spPr>
          <p:txBody>
            <a:bodyPr/>
            <a:lstStyle/>
            <a:p>
              <a:endParaRPr lang="en-US"/>
            </a:p>
          </p:txBody>
        </p:sp>
        <p:sp>
          <p:nvSpPr>
            <p:cNvPr id="9226" name="Freeform 1047"/>
            <p:cNvSpPr>
              <a:spLocks noChangeAspect="1"/>
            </p:cNvSpPr>
            <p:nvPr/>
          </p:nvSpPr>
          <p:spPr bwMode="auto">
            <a:xfrm>
              <a:off x="4077" y="2797"/>
              <a:ext cx="299" cy="44"/>
            </a:xfrm>
            <a:custGeom>
              <a:avLst/>
              <a:gdLst>
                <a:gd name="T0" fmla="*/ 0 w 598"/>
                <a:gd name="T1" fmla="*/ 32 h 89"/>
                <a:gd name="T2" fmla="*/ 20 w 598"/>
                <a:gd name="T3" fmla="*/ 20 h 89"/>
                <a:gd name="T4" fmla="*/ 38 w 598"/>
                <a:gd name="T5" fmla="*/ 11 h 89"/>
                <a:gd name="T6" fmla="*/ 57 w 598"/>
                <a:gd name="T7" fmla="*/ 4 h 89"/>
                <a:gd name="T8" fmla="*/ 76 w 598"/>
                <a:gd name="T9" fmla="*/ 1 h 89"/>
                <a:gd name="T10" fmla="*/ 94 w 598"/>
                <a:gd name="T11" fmla="*/ 0 h 89"/>
                <a:gd name="T12" fmla="*/ 112 w 598"/>
                <a:gd name="T13" fmla="*/ 0 h 89"/>
                <a:gd name="T14" fmla="*/ 130 w 598"/>
                <a:gd name="T15" fmla="*/ 2 h 89"/>
                <a:gd name="T16" fmla="*/ 148 w 598"/>
                <a:gd name="T17" fmla="*/ 5 h 89"/>
                <a:gd name="T18" fmla="*/ 164 w 598"/>
                <a:gd name="T19" fmla="*/ 8 h 89"/>
                <a:gd name="T20" fmla="*/ 180 w 598"/>
                <a:gd name="T21" fmla="*/ 12 h 89"/>
                <a:gd name="T22" fmla="*/ 196 w 598"/>
                <a:gd name="T23" fmla="*/ 15 h 89"/>
                <a:gd name="T24" fmla="*/ 211 w 598"/>
                <a:gd name="T25" fmla="*/ 18 h 89"/>
                <a:gd name="T26" fmla="*/ 226 w 598"/>
                <a:gd name="T27" fmla="*/ 20 h 89"/>
                <a:gd name="T28" fmla="*/ 240 w 598"/>
                <a:gd name="T29" fmla="*/ 20 h 89"/>
                <a:gd name="T30" fmla="*/ 254 w 598"/>
                <a:gd name="T31" fmla="*/ 18 h 89"/>
                <a:gd name="T32" fmla="*/ 267 w 598"/>
                <a:gd name="T33" fmla="*/ 13 h 89"/>
                <a:gd name="T34" fmla="*/ 270 w 598"/>
                <a:gd name="T35" fmla="*/ 16 h 89"/>
                <a:gd name="T36" fmla="*/ 273 w 598"/>
                <a:gd name="T37" fmla="*/ 19 h 89"/>
                <a:gd name="T38" fmla="*/ 276 w 598"/>
                <a:gd name="T39" fmla="*/ 22 h 89"/>
                <a:gd name="T40" fmla="*/ 281 w 598"/>
                <a:gd name="T41" fmla="*/ 26 h 89"/>
                <a:gd name="T42" fmla="*/ 285 w 598"/>
                <a:gd name="T43" fmla="*/ 30 h 89"/>
                <a:gd name="T44" fmla="*/ 289 w 598"/>
                <a:gd name="T45" fmla="*/ 34 h 89"/>
                <a:gd name="T46" fmla="*/ 294 w 598"/>
                <a:gd name="T47" fmla="*/ 37 h 89"/>
                <a:gd name="T48" fmla="*/ 299 w 598"/>
                <a:gd name="T49" fmla="*/ 39 h 89"/>
                <a:gd name="T50" fmla="*/ 143 w 598"/>
                <a:gd name="T51" fmla="*/ 39 h 89"/>
                <a:gd name="T52" fmla="*/ 139 w 598"/>
                <a:gd name="T53" fmla="*/ 37 h 89"/>
                <a:gd name="T54" fmla="*/ 135 w 598"/>
                <a:gd name="T55" fmla="*/ 34 h 89"/>
                <a:gd name="T56" fmla="*/ 128 w 598"/>
                <a:gd name="T57" fmla="*/ 31 h 89"/>
                <a:gd name="T58" fmla="*/ 121 w 598"/>
                <a:gd name="T59" fmla="*/ 29 h 89"/>
                <a:gd name="T60" fmla="*/ 113 w 598"/>
                <a:gd name="T61" fmla="*/ 27 h 89"/>
                <a:gd name="T62" fmla="*/ 105 w 598"/>
                <a:gd name="T63" fmla="*/ 26 h 89"/>
                <a:gd name="T64" fmla="*/ 96 w 598"/>
                <a:gd name="T65" fmla="*/ 25 h 89"/>
                <a:gd name="T66" fmla="*/ 87 w 598"/>
                <a:gd name="T67" fmla="*/ 24 h 89"/>
                <a:gd name="T68" fmla="*/ 78 w 598"/>
                <a:gd name="T69" fmla="*/ 24 h 89"/>
                <a:gd name="T70" fmla="*/ 69 w 598"/>
                <a:gd name="T71" fmla="*/ 26 h 89"/>
                <a:gd name="T72" fmla="*/ 59 w 598"/>
                <a:gd name="T73" fmla="*/ 27 h 89"/>
                <a:gd name="T74" fmla="*/ 51 w 598"/>
                <a:gd name="T75" fmla="*/ 28 h 89"/>
                <a:gd name="T76" fmla="*/ 42 w 598"/>
                <a:gd name="T77" fmla="*/ 31 h 89"/>
                <a:gd name="T78" fmla="*/ 34 w 598"/>
                <a:gd name="T79" fmla="*/ 35 h 89"/>
                <a:gd name="T80" fmla="*/ 27 w 598"/>
                <a:gd name="T81" fmla="*/ 39 h 89"/>
                <a:gd name="T82" fmla="*/ 21 w 598"/>
                <a:gd name="T83" fmla="*/ 44 h 89"/>
                <a:gd name="T84" fmla="*/ 19 w 598"/>
                <a:gd name="T85" fmla="*/ 42 h 89"/>
                <a:gd name="T86" fmla="*/ 17 w 598"/>
                <a:gd name="T87" fmla="*/ 41 h 89"/>
                <a:gd name="T88" fmla="*/ 14 w 598"/>
                <a:gd name="T89" fmla="*/ 39 h 89"/>
                <a:gd name="T90" fmla="*/ 12 w 598"/>
                <a:gd name="T91" fmla="*/ 38 h 89"/>
                <a:gd name="T92" fmla="*/ 9 w 598"/>
                <a:gd name="T93" fmla="*/ 36 h 89"/>
                <a:gd name="T94" fmla="*/ 7 w 598"/>
                <a:gd name="T95" fmla="*/ 35 h 89"/>
                <a:gd name="T96" fmla="*/ 3 w 598"/>
                <a:gd name="T97" fmla="*/ 34 h 89"/>
                <a:gd name="T98" fmla="*/ 0 w 598"/>
                <a:gd name="T99" fmla="*/ 32 h 8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98"/>
                <a:gd name="T151" fmla="*/ 0 h 89"/>
                <a:gd name="T152" fmla="*/ 598 w 598"/>
                <a:gd name="T153" fmla="*/ 89 h 8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98" h="89">
                  <a:moveTo>
                    <a:pt x="0" y="65"/>
                  </a:moveTo>
                  <a:lnTo>
                    <a:pt x="40" y="40"/>
                  </a:lnTo>
                  <a:lnTo>
                    <a:pt x="77" y="22"/>
                  </a:lnTo>
                  <a:lnTo>
                    <a:pt x="115" y="9"/>
                  </a:lnTo>
                  <a:lnTo>
                    <a:pt x="152" y="2"/>
                  </a:lnTo>
                  <a:lnTo>
                    <a:pt x="189" y="0"/>
                  </a:lnTo>
                  <a:lnTo>
                    <a:pt x="225" y="1"/>
                  </a:lnTo>
                  <a:lnTo>
                    <a:pt x="260" y="4"/>
                  </a:lnTo>
                  <a:lnTo>
                    <a:pt x="295" y="10"/>
                  </a:lnTo>
                  <a:lnTo>
                    <a:pt x="328" y="17"/>
                  </a:lnTo>
                  <a:lnTo>
                    <a:pt x="361" y="24"/>
                  </a:lnTo>
                  <a:lnTo>
                    <a:pt x="393" y="31"/>
                  </a:lnTo>
                  <a:lnTo>
                    <a:pt x="423" y="37"/>
                  </a:lnTo>
                  <a:lnTo>
                    <a:pt x="453" y="40"/>
                  </a:lnTo>
                  <a:lnTo>
                    <a:pt x="480" y="40"/>
                  </a:lnTo>
                  <a:lnTo>
                    <a:pt x="508" y="36"/>
                  </a:lnTo>
                  <a:lnTo>
                    <a:pt x="533" y="27"/>
                  </a:lnTo>
                  <a:lnTo>
                    <a:pt x="539" y="32"/>
                  </a:lnTo>
                  <a:lnTo>
                    <a:pt x="545" y="38"/>
                  </a:lnTo>
                  <a:lnTo>
                    <a:pt x="552" y="45"/>
                  </a:lnTo>
                  <a:lnTo>
                    <a:pt x="561" y="53"/>
                  </a:lnTo>
                  <a:lnTo>
                    <a:pt x="569" y="61"/>
                  </a:lnTo>
                  <a:lnTo>
                    <a:pt x="578" y="68"/>
                  </a:lnTo>
                  <a:lnTo>
                    <a:pt x="587" y="75"/>
                  </a:lnTo>
                  <a:lnTo>
                    <a:pt x="598" y="79"/>
                  </a:lnTo>
                  <a:lnTo>
                    <a:pt x="285" y="79"/>
                  </a:lnTo>
                  <a:lnTo>
                    <a:pt x="278" y="74"/>
                  </a:lnTo>
                  <a:lnTo>
                    <a:pt x="269" y="68"/>
                  </a:lnTo>
                  <a:lnTo>
                    <a:pt x="256" y="62"/>
                  </a:lnTo>
                  <a:lnTo>
                    <a:pt x="243" y="59"/>
                  </a:lnTo>
                  <a:lnTo>
                    <a:pt x="227" y="54"/>
                  </a:lnTo>
                  <a:lnTo>
                    <a:pt x="211" y="52"/>
                  </a:lnTo>
                  <a:lnTo>
                    <a:pt x="193" y="51"/>
                  </a:lnTo>
                  <a:lnTo>
                    <a:pt x="175" y="49"/>
                  </a:lnTo>
                  <a:lnTo>
                    <a:pt x="156" y="49"/>
                  </a:lnTo>
                  <a:lnTo>
                    <a:pt x="137" y="52"/>
                  </a:lnTo>
                  <a:lnTo>
                    <a:pt x="119" y="54"/>
                  </a:lnTo>
                  <a:lnTo>
                    <a:pt x="102" y="57"/>
                  </a:lnTo>
                  <a:lnTo>
                    <a:pt x="84" y="63"/>
                  </a:lnTo>
                  <a:lnTo>
                    <a:pt x="68" y="70"/>
                  </a:lnTo>
                  <a:lnTo>
                    <a:pt x="54" y="78"/>
                  </a:lnTo>
                  <a:lnTo>
                    <a:pt x="42" y="89"/>
                  </a:lnTo>
                  <a:lnTo>
                    <a:pt x="38" y="85"/>
                  </a:lnTo>
                  <a:lnTo>
                    <a:pt x="34" y="82"/>
                  </a:lnTo>
                  <a:lnTo>
                    <a:pt x="29" y="79"/>
                  </a:lnTo>
                  <a:lnTo>
                    <a:pt x="25" y="76"/>
                  </a:lnTo>
                  <a:lnTo>
                    <a:pt x="19" y="72"/>
                  </a:lnTo>
                  <a:lnTo>
                    <a:pt x="14" y="70"/>
                  </a:lnTo>
                  <a:lnTo>
                    <a:pt x="7" y="68"/>
                  </a:lnTo>
                  <a:lnTo>
                    <a:pt x="0" y="65"/>
                  </a:lnTo>
                  <a:close/>
                </a:path>
              </a:pathLst>
            </a:custGeom>
            <a:solidFill>
              <a:srgbClr val="3F6FB5"/>
            </a:solidFill>
            <a:ln w="9525">
              <a:noFill/>
              <a:round/>
              <a:headEnd/>
              <a:tailEnd/>
            </a:ln>
          </p:spPr>
          <p:txBody>
            <a:bodyPr/>
            <a:lstStyle/>
            <a:p>
              <a:endParaRPr lang="en-US"/>
            </a:p>
          </p:txBody>
        </p:sp>
        <p:sp>
          <p:nvSpPr>
            <p:cNvPr id="9227" name="Freeform 1048"/>
            <p:cNvSpPr>
              <a:spLocks noChangeAspect="1"/>
            </p:cNvSpPr>
            <p:nvPr/>
          </p:nvSpPr>
          <p:spPr bwMode="auto">
            <a:xfrm>
              <a:off x="3755" y="2812"/>
              <a:ext cx="300" cy="29"/>
            </a:xfrm>
            <a:custGeom>
              <a:avLst/>
              <a:gdLst>
                <a:gd name="T0" fmla="*/ 2 w 600"/>
                <a:gd name="T1" fmla="*/ 22 h 58"/>
                <a:gd name="T2" fmla="*/ 9 w 600"/>
                <a:gd name="T3" fmla="*/ 17 h 58"/>
                <a:gd name="T4" fmla="*/ 15 w 600"/>
                <a:gd name="T5" fmla="*/ 11 h 58"/>
                <a:gd name="T6" fmla="*/ 22 w 600"/>
                <a:gd name="T7" fmla="*/ 6 h 58"/>
                <a:gd name="T8" fmla="*/ 55 w 600"/>
                <a:gd name="T9" fmla="*/ 11 h 58"/>
                <a:gd name="T10" fmla="*/ 107 w 600"/>
                <a:gd name="T11" fmla="*/ 18 h 58"/>
                <a:gd name="T12" fmla="*/ 148 w 600"/>
                <a:gd name="T13" fmla="*/ 17 h 58"/>
                <a:gd name="T14" fmla="*/ 178 w 600"/>
                <a:gd name="T15" fmla="*/ 12 h 58"/>
                <a:gd name="T16" fmla="*/ 204 w 600"/>
                <a:gd name="T17" fmla="*/ 5 h 58"/>
                <a:gd name="T18" fmla="*/ 228 w 600"/>
                <a:gd name="T19" fmla="*/ 1 h 58"/>
                <a:gd name="T20" fmla="*/ 253 w 600"/>
                <a:gd name="T21" fmla="*/ 1 h 58"/>
                <a:gd name="T22" fmla="*/ 283 w 600"/>
                <a:gd name="T23" fmla="*/ 10 h 58"/>
                <a:gd name="T24" fmla="*/ 298 w 600"/>
                <a:gd name="T25" fmla="*/ 19 h 58"/>
                <a:gd name="T26" fmla="*/ 292 w 600"/>
                <a:gd name="T27" fmla="*/ 22 h 58"/>
                <a:gd name="T28" fmla="*/ 287 w 600"/>
                <a:gd name="T29" fmla="*/ 26 h 58"/>
                <a:gd name="T30" fmla="*/ 282 w 600"/>
                <a:gd name="T31" fmla="*/ 28 h 58"/>
                <a:gd name="T32" fmla="*/ 277 w 600"/>
                <a:gd name="T33" fmla="*/ 26 h 58"/>
                <a:gd name="T34" fmla="*/ 267 w 600"/>
                <a:gd name="T35" fmla="*/ 20 h 58"/>
                <a:gd name="T36" fmla="*/ 256 w 600"/>
                <a:gd name="T37" fmla="*/ 17 h 58"/>
                <a:gd name="T38" fmla="*/ 244 w 600"/>
                <a:gd name="T39" fmla="*/ 15 h 58"/>
                <a:gd name="T40" fmla="*/ 232 w 600"/>
                <a:gd name="T41" fmla="*/ 15 h 58"/>
                <a:gd name="T42" fmla="*/ 218 w 600"/>
                <a:gd name="T43" fmla="*/ 15 h 58"/>
                <a:gd name="T44" fmla="*/ 206 w 600"/>
                <a:gd name="T45" fmla="*/ 18 h 58"/>
                <a:gd name="T46" fmla="*/ 193 w 600"/>
                <a:gd name="T47" fmla="*/ 22 h 58"/>
                <a:gd name="T48" fmla="*/ 180 w 600"/>
                <a:gd name="T49" fmla="*/ 24 h 58"/>
                <a:gd name="T50" fmla="*/ 158 w 600"/>
                <a:gd name="T51" fmla="*/ 24 h 58"/>
                <a:gd name="T52" fmla="*/ 131 w 600"/>
                <a:gd name="T53" fmla="*/ 24 h 58"/>
                <a:gd name="T54" fmla="*/ 100 w 600"/>
                <a:gd name="T55" fmla="*/ 24 h 58"/>
                <a:gd name="T56" fmla="*/ 69 w 600"/>
                <a:gd name="T57" fmla="*/ 23 h 58"/>
                <a:gd name="T58" fmla="*/ 41 w 600"/>
                <a:gd name="T59" fmla="*/ 23 h 58"/>
                <a:gd name="T60" fmla="*/ 18 w 600"/>
                <a:gd name="T61" fmla="*/ 23 h 58"/>
                <a:gd name="T62" fmla="*/ 3 w 600"/>
                <a:gd name="T63" fmla="*/ 23 h 5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00"/>
                <a:gd name="T97" fmla="*/ 0 h 58"/>
                <a:gd name="T98" fmla="*/ 600 w 600"/>
                <a:gd name="T99" fmla="*/ 58 h 5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00" h="58">
                  <a:moveTo>
                    <a:pt x="0" y="46"/>
                  </a:moveTo>
                  <a:lnTo>
                    <a:pt x="4" y="43"/>
                  </a:lnTo>
                  <a:lnTo>
                    <a:pt x="10" y="39"/>
                  </a:lnTo>
                  <a:lnTo>
                    <a:pt x="17" y="33"/>
                  </a:lnTo>
                  <a:lnTo>
                    <a:pt x="24" y="28"/>
                  </a:lnTo>
                  <a:lnTo>
                    <a:pt x="31" y="22"/>
                  </a:lnTo>
                  <a:lnTo>
                    <a:pt x="38" y="16"/>
                  </a:lnTo>
                  <a:lnTo>
                    <a:pt x="44" y="11"/>
                  </a:lnTo>
                  <a:lnTo>
                    <a:pt x="47" y="8"/>
                  </a:lnTo>
                  <a:lnTo>
                    <a:pt x="110" y="22"/>
                  </a:lnTo>
                  <a:lnTo>
                    <a:pt x="166" y="31"/>
                  </a:lnTo>
                  <a:lnTo>
                    <a:pt x="214" y="36"/>
                  </a:lnTo>
                  <a:lnTo>
                    <a:pt x="257" y="36"/>
                  </a:lnTo>
                  <a:lnTo>
                    <a:pt x="295" y="33"/>
                  </a:lnTo>
                  <a:lnTo>
                    <a:pt x="328" y="29"/>
                  </a:lnTo>
                  <a:lnTo>
                    <a:pt x="357" y="23"/>
                  </a:lnTo>
                  <a:lnTo>
                    <a:pt x="384" y="16"/>
                  </a:lnTo>
                  <a:lnTo>
                    <a:pt x="408" y="10"/>
                  </a:lnTo>
                  <a:lnTo>
                    <a:pt x="433" y="5"/>
                  </a:lnTo>
                  <a:lnTo>
                    <a:pt x="456" y="1"/>
                  </a:lnTo>
                  <a:lnTo>
                    <a:pt x="480" y="0"/>
                  </a:lnTo>
                  <a:lnTo>
                    <a:pt x="506" y="2"/>
                  </a:lnTo>
                  <a:lnTo>
                    <a:pt x="534" y="8"/>
                  </a:lnTo>
                  <a:lnTo>
                    <a:pt x="565" y="20"/>
                  </a:lnTo>
                  <a:lnTo>
                    <a:pt x="600" y="36"/>
                  </a:lnTo>
                  <a:lnTo>
                    <a:pt x="595" y="38"/>
                  </a:lnTo>
                  <a:lnTo>
                    <a:pt x="589" y="41"/>
                  </a:lnTo>
                  <a:lnTo>
                    <a:pt x="583" y="44"/>
                  </a:lnTo>
                  <a:lnTo>
                    <a:pt x="578" y="47"/>
                  </a:lnTo>
                  <a:lnTo>
                    <a:pt x="573" y="51"/>
                  </a:lnTo>
                  <a:lnTo>
                    <a:pt x="568" y="53"/>
                  </a:lnTo>
                  <a:lnTo>
                    <a:pt x="564" y="55"/>
                  </a:lnTo>
                  <a:lnTo>
                    <a:pt x="562" y="58"/>
                  </a:lnTo>
                  <a:lnTo>
                    <a:pt x="553" y="51"/>
                  </a:lnTo>
                  <a:lnTo>
                    <a:pt x="544" y="45"/>
                  </a:lnTo>
                  <a:lnTo>
                    <a:pt x="534" y="40"/>
                  </a:lnTo>
                  <a:lnTo>
                    <a:pt x="524" y="37"/>
                  </a:lnTo>
                  <a:lnTo>
                    <a:pt x="512" y="33"/>
                  </a:lnTo>
                  <a:lnTo>
                    <a:pt x="501" y="31"/>
                  </a:lnTo>
                  <a:lnTo>
                    <a:pt x="489" y="30"/>
                  </a:lnTo>
                  <a:lnTo>
                    <a:pt x="476" y="29"/>
                  </a:lnTo>
                  <a:lnTo>
                    <a:pt x="464" y="29"/>
                  </a:lnTo>
                  <a:lnTo>
                    <a:pt x="451" y="29"/>
                  </a:lnTo>
                  <a:lnTo>
                    <a:pt x="437" y="30"/>
                  </a:lnTo>
                  <a:lnTo>
                    <a:pt x="425" y="32"/>
                  </a:lnTo>
                  <a:lnTo>
                    <a:pt x="412" y="36"/>
                  </a:lnTo>
                  <a:lnTo>
                    <a:pt x="399" y="38"/>
                  </a:lnTo>
                  <a:lnTo>
                    <a:pt x="387" y="43"/>
                  </a:lnTo>
                  <a:lnTo>
                    <a:pt x="375" y="47"/>
                  </a:lnTo>
                  <a:lnTo>
                    <a:pt x="360" y="47"/>
                  </a:lnTo>
                  <a:lnTo>
                    <a:pt x="339" y="47"/>
                  </a:lnTo>
                  <a:lnTo>
                    <a:pt x="316" y="47"/>
                  </a:lnTo>
                  <a:lnTo>
                    <a:pt x="290" y="47"/>
                  </a:lnTo>
                  <a:lnTo>
                    <a:pt x="261" y="47"/>
                  </a:lnTo>
                  <a:lnTo>
                    <a:pt x="231" y="47"/>
                  </a:lnTo>
                  <a:lnTo>
                    <a:pt x="200" y="47"/>
                  </a:lnTo>
                  <a:lnTo>
                    <a:pt x="169" y="46"/>
                  </a:lnTo>
                  <a:lnTo>
                    <a:pt x="138" y="46"/>
                  </a:lnTo>
                  <a:lnTo>
                    <a:pt x="108" y="46"/>
                  </a:lnTo>
                  <a:lnTo>
                    <a:pt x="82" y="46"/>
                  </a:lnTo>
                  <a:lnTo>
                    <a:pt x="56" y="46"/>
                  </a:lnTo>
                  <a:lnTo>
                    <a:pt x="36" y="46"/>
                  </a:lnTo>
                  <a:lnTo>
                    <a:pt x="18" y="46"/>
                  </a:lnTo>
                  <a:lnTo>
                    <a:pt x="7" y="46"/>
                  </a:lnTo>
                  <a:lnTo>
                    <a:pt x="0" y="46"/>
                  </a:lnTo>
                  <a:close/>
                </a:path>
              </a:pathLst>
            </a:custGeom>
            <a:solidFill>
              <a:srgbClr val="3F6FB5"/>
            </a:solidFill>
            <a:ln w="9525">
              <a:noFill/>
              <a:round/>
              <a:headEnd/>
              <a:tailEnd/>
            </a:ln>
          </p:spPr>
          <p:txBody>
            <a:bodyPr/>
            <a:lstStyle/>
            <a:p>
              <a:endParaRPr lang="en-US"/>
            </a:p>
          </p:txBody>
        </p:sp>
        <p:sp>
          <p:nvSpPr>
            <p:cNvPr id="9228" name="Freeform 1049"/>
            <p:cNvSpPr>
              <a:spLocks noChangeAspect="1"/>
            </p:cNvSpPr>
            <p:nvPr/>
          </p:nvSpPr>
          <p:spPr bwMode="auto">
            <a:xfrm>
              <a:off x="3783" y="2783"/>
              <a:ext cx="284" cy="46"/>
            </a:xfrm>
            <a:custGeom>
              <a:avLst/>
              <a:gdLst>
                <a:gd name="T0" fmla="*/ 24 w 569"/>
                <a:gd name="T1" fmla="*/ 14 h 92"/>
                <a:gd name="T2" fmla="*/ 41 w 569"/>
                <a:gd name="T3" fmla="*/ 19 h 92"/>
                <a:gd name="T4" fmla="*/ 57 w 569"/>
                <a:gd name="T5" fmla="*/ 22 h 92"/>
                <a:gd name="T6" fmla="*/ 71 w 569"/>
                <a:gd name="T7" fmla="*/ 23 h 92"/>
                <a:gd name="T8" fmla="*/ 84 w 569"/>
                <a:gd name="T9" fmla="*/ 23 h 92"/>
                <a:gd name="T10" fmla="*/ 97 w 569"/>
                <a:gd name="T11" fmla="*/ 22 h 92"/>
                <a:gd name="T12" fmla="*/ 110 w 569"/>
                <a:gd name="T13" fmla="*/ 19 h 92"/>
                <a:gd name="T14" fmla="*/ 125 w 569"/>
                <a:gd name="T15" fmla="*/ 15 h 92"/>
                <a:gd name="T16" fmla="*/ 140 w 569"/>
                <a:gd name="T17" fmla="*/ 10 h 92"/>
                <a:gd name="T18" fmla="*/ 160 w 569"/>
                <a:gd name="T19" fmla="*/ 5 h 92"/>
                <a:gd name="T20" fmla="*/ 184 w 569"/>
                <a:gd name="T21" fmla="*/ 1 h 92"/>
                <a:gd name="T22" fmla="*/ 208 w 569"/>
                <a:gd name="T23" fmla="*/ 0 h 92"/>
                <a:gd name="T24" fmla="*/ 232 w 569"/>
                <a:gd name="T25" fmla="*/ 1 h 92"/>
                <a:gd name="T26" fmla="*/ 254 w 569"/>
                <a:gd name="T27" fmla="*/ 7 h 92"/>
                <a:gd name="T28" fmla="*/ 271 w 569"/>
                <a:gd name="T29" fmla="*/ 18 h 92"/>
                <a:gd name="T30" fmla="*/ 282 w 569"/>
                <a:gd name="T31" fmla="*/ 34 h 92"/>
                <a:gd name="T32" fmla="*/ 282 w 569"/>
                <a:gd name="T33" fmla="*/ 45 h 92"/>
                <a:gd name="T34" fmla="*/ 279 w 569"/>
                <a:gd name="T35" fmla="*/ 46 h 92"/>
                <a:gd name="T36" fmla="*/ 272 w 569"/>
                <a:gd name="T37" fmla="*/ 42 h 92"/>
                <a:gd name="T38" fmla="*/ 262 w 569"/>
                <a:gd name="T39" fmla="*/ 35 h 92"/>
                <a:gd name="T40" fmla="*/ 250 w 569"/>
                <a:gd name="T41" fmla="*/ 29 h 92"/>
                <a:gd name="T42" fmla="*/ 236 w 569"/>
                <a:gd name="T43" fmla="*/ 25 h 92"/>
                <a:gd name="T44" fmla="*/ 221 w 569"/>
                <a:gd name="T45" fmla="*/ 23 h 92"/>
                <a:gd name="T46" fmla="*/ 204 w 569"/>
                <a:gd name="T47" fmla="*/ 23 h 92"/>
                <a:gd name="T48" fmla="*/ 184 w 569"/>
                <a:gd name="T49" fmla="*/ 26 h 92"/>
                <a:gd name="T50" fmla="*/ 162 w 569"/>
                <a:gd name="T51" fmla="*/ 31 h 92"/>
                <a:gd name="T52" fmla="*/ 140 w 569"/>
                <a:gd name="T53" fmla="*/ 38 h 92"/>
                <a:gd name="T54" fmla="*/ 120 w 569"/>
                <a:gd name="T55" fmla="*/ 41 h 92"/>
                <a:gd name="T56" fmla="*/ 97 w 569"/>
                <a:gd name="T57" fmla="*/ 42 h 92"/>
                <a:gd name="T58" fmla="*/ 75 w 569"/>
                <a:gd name="T59" fmla="*/ 41 h 92"/>
                <a:gd name="T60" fmla="*/ 53 w 569"/>
                <a:gd name="T61" fmla="*/ 39 h 92"/>
                <a:gd name="T62" fmla="*/ 33 w 569"/>
                <a:gd name="T63" fmla="*/ 36 h 92"/>
                <a:gd name="T64" fmla="*/ 16 w 569"/>
                <a:gd name="T65" fmla="*/ 33 h 92"/>
                <a:gd name="T66" fmla="*/ 4 w 569"/>
                <a:gd name="T67" fmla="*/ 30 h 92"/>
                <a:gd name="T68" fmla="*/ 3 w 569"/>
                <a:gd name="T69" fmla="*/ 25 h 92"/>
                <a:gd name="T70" fmla="*/ 12 w 569"/>
                <a:gd name="T71" fmla="*/ 15 h 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69"/>
                <a:gd name="T109" fmla="*/ 0 h 92"/>
                <a:gd name="T110" fmla="*/ 569 w 569"/>
                <a:gd name="T111" fmla="*/ 92 h 9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69" h="92">
                  <a:moveTo>
                    <a:pt x="30" y="23"/>
                  </a:moveTo>
                  <a:lnTo>
                    <a:pt x="48" y="29"/>
                  </a:lnTo>
                  <a:lnTo>
                    <a:pt x="67" y="33"/>
                  </a:lnTo>
                  <a:lnTo>
                    <a:pt x="83" y="38"/>
                  </a:lnTo>
                  <a:lnTo>
                    <a:pt x="99" y="41"/>
                  </a:lnTo>
                  <a:lnTo>
                    <a:pt x="114" y="44"/>
                  </a:lnTo>
                  <a:lnTo>
                    <a:pt x="128" y="46"/>
                  </a:lnTo>
                  <a:lnTo>
                    <a:pt x="142" y="47"/>
                  </a:lnTo>
                  <a:lnTo>
                    <a:pt x="155" y="47"/>
                  </a:lnTo>
                  <a:lnTo>
                    <a:pt x="168" y="47"/>
                  </a:lnTo>
                  <a:lnTo>
                    <a:pt x="181" y="46"/>
                  </a:lnTo>
                  <a:lnTo>
                    <a:pt x="195" y="44"/>
                  </a:lnTo>
                  <a:lnTo>
                    <a:pt x="207" y="41"/>
                  </a:lnTo>
                  <a:lnTo>
                    <a:pt x="221" y="38"/>
                  </a:lnTo>
                  <a:lnTo>
                    <a:pt x="235" y="35"/>
                  </a:lnTo>
                  <a:lnTo>
                    <a:pt x="250" y="30"/>
                  </a:lnTo>
                  <a:lnTo>
                    <a:pt x="265" y="25"/>
                  </a:lnTo>
                  <a:lnTo>
                    <a:pt x="281" y="20"/>
                  </a:lnTo>
                  <a:lnTo>
                    <a:pt x="301" y="15"/>
                  </a:lnTo>
                  <a:lnTo>
                    <a:pt x="321" y="10"/>
                  </a:lnTo>
                  <a:lnTo>
                    <a:pt x="344" y="7"/>
                  </a:lnTo>
                  <a:lnTo>
                    <a:pt x="368" y="3"/>
                  </a:lnTo>
                  <a:lnTo>
                    <a:pt x="393" y="1"/>
                  </a:lnTo>
                  <a:lnTo>
                    <a:pt x="417" y="0"/>
                  </a:lnTo>
                  <a:lnTo>
                    <a:pt x="441" y="1"/>
                  </a:lnTo>
                  <a:lnTo>
                    <a:pt x="465" y="3"/>
                  </a:lnTo>
                  <a:lnTo>
                    <a:pt x="487" y="8"/>
                  </a:lnTo>
                  <a:lnTo>
                    <a:pt x="508" y="15"/>
                  </a:lnTo>
                  <a:lnTo>
                    <a:pt x="526" y="24"/>
                  </a:lnTo>
                  <a:lnTo>
                    <a:pt x="542" y="36"/>
                  </a:lnTo>
                  <a:lnTo>
                    <a:pt x="555" y="51"/>
                  </a:lnTo>
                  <a:lnTo>
                    <a:pt x="564" y="68"/>
                  </a:lnTo>
                  <a:lnTo>
                    <a:pt x="569" y="90"/>
                  </a:lnTo>
                  <a:lnTo>
                    <a:pt x="565" y="90"/>
                  </a:lnTo>
                  <a:lnTo>
                    <a:pt x="562" y="91"/>
                  </a:lnTo>
                  <a:lnTo>
                    <a:pt x="558" y="91"/>
                  </a:lnTo>
                  <a:lnTo>
                    <a:pt x="555" y="92"/>
                  </a:lnTo>
                  <a:lnTo>
                    <a:pt x="545" y="84"/>
                  </a:lnTo>
                  <a:lnTo>
                    <a:pt x="534" y="77"/>
                  </a:lnTo>
                  <a:lnTo>
                    <a:pt x="524" y="70"/>
                  </a:lnTo>
                  <a:lnTo>
                    <a:pt x="512" y="65"/>
                  </a:lnTo>
                  <a:lnTo>
                    <a:pt x="500" y="59"/>
                  </a:lnTo>
                  <a:lnTo>
                    <a:pt x="487" y="54"/>
                  </a:lnTo>
                  <a:lnTo>
                    <a:pt x="473" y="51"/>
                  </a:lnTo>
                  <a:lnTo>
                    <a:pt x="458" y="48"/>
                  </a:lnTo>
                  <a:lnTo>
                    <a:pt x="442" y="46"/>
                  </a:lnTo>
                  <a:lnTo>
                    <a:pt x="426" y="46"/>
                  </a:lnTo>
                  <a:lnTo>
                    <a:pt x="408" y="46"/>
                  </a:lnTo>
                  <a:lnTo>
                    <a:pt x="389" y="48"/>
                  </a:lnTo>
                  <a:lnTo>
                    <a:pt x="368" y="52"/>
                  </a:lnTo>
                  <a:lnTo>
                    <a:pt x="347" y="56"/>
                  </a:lnTo>
                  <a:lnTo>
                    <a:pt x="324" y="62"/>
                  </a:lnTo>
                  <a:lnTo>
                    <a:pt x="299" y="70"/>
                  </a:lnTo>
                  <a:lnTo>
                    <a:pt x="281" y="76"/>
                  </a:lnTo>
                  <a:lnTo>
                    <a:pt x="260" y="80"/>
                  </a:lnTo>
                  <a:lnTo>
                    <a:pt x="240" y="82"/>
                  </a:lnTo>
                  <a:lnTo>
                    <a:pt x="218" y="83"/>
                  </a:lnTo>
                  <a:lnTo>
                    <a:pt x="195" y="83"/>
                  </a:lnTo>
                  <a:lnTo>
                    <a:pt x="173" y="83"/>
                  </a:lnTo>
                  <a:lnTo>
                    <a:pt x="150" y="82"/>
                  </a:lnTo>
                  <a:lnTo>
                    <a:pt x="128" y="80"/>
                  </a:lnTo>
                  <a:lnTo>
                    <a:pt x="106" y="77"/>
                  </a:lnTo>
                  <a:lnTo>
                    <a:pt x="85" y="75"/>
                  </a:lnTo>
                  <a:lnTo>
                    <a:pt x="67" y="71"/>
                  </a:lnTo>
                  <a:lnTo>
                    <a:pt x="48" y="68"/>
                  </a:lnTo>
                  <a:lnTo>
                    <a:pt x="33" y="66"/>
                  </a:lnTo>
                  <a:lnTo>
                    <a:pt x="20" y="63"/>
                  </a:lnTo>
                  <a:lnTo>
                    <a:pt x="8" y="61"/>
                  </a:lnTo>
                  <a:lnTo>
                    <a:pt x="0" y="59"/>
                  </a:lnTo>
                  <a:lnTo>
                    <a:pt x="7" y="51"/>
                  </a:lnTo>
                  <a:lnTo>
                    <a:pt x="16" y="40"/>
                  </a:lnTo>
                  <a:lnTo>
                    <a:pt x="24" y="30"/>
                  </a:lnTo>
                  <a:lnTo>
                    <a:pt x="30" y="23"/>
                  </a:lnTo>
                  <a:close/>
                </a:path>
              </a:pathLst>
            </a:custGeom>
            <a:solidFill>
              <a:schemeClr val="bg1"/>
            </a:solidFill>
            <a:ln w="9525">
              <a:noFill/>
              <a:round/>
              <a:headEnd/>
              <a:tailEnd/>
            </a:ln>
          </p:spPr>
          <p:txBody>
            <a:bodyPr/>
            <a:lstStyle/>
            <a:p>
              <a:endParaRPr lang="en-US"/>
            </a:p>
          </p:txBody>
        </p:sp>
        <p:sp>
          <p:nvSpPr>
            <p:cNvPr id="9229" name="Freeform 1050"/>
            <p:cNvSpPr>
              <a:spLocks noChangeAspect="1"/>
            </p:cNvSpPr>
            <p:nvPr/>
          </p:nvSpPr>
          <p:spPr bwMode="auto">
            <a:xfrm>
              <a:off x="4115" y="2827"/>
              <a:ext cx="94" cy="10"/>
            </a:xfrm>
            <a:custGeom>
              <a:avLst/>
              <a:gdLst>
                <a:gd name="T0" fmla="*/ 94 w 189"/>
                <a:gd name="T1" fmla="*/ 10 h 19"/>
                <a:gd name="T2" fmla="*/ 0 w 189"/>
                <a:gd name="T3" fmla="*/ 10 h 19"/>
                <a:gd name="T4" fmla="*/ 4 w 189"/>
                <a:gd name="T5" fmla="*/ 8 h 19"/>
                <a:gd name="T6" fmla="*/ 10 w 189"/>
                <a:gd name="T7" fmla="*/ 5 h 19"/>
                <a:gd name="T8" fmla="*/ 15 w 189"/>
                <a:gd name="T9" fmla="*/ 4 h 19"/>
                <a:gd name="T10" fmla="*/ 22 w 189"/>
                <a:gd name="T11" fmla="*/ 2 h 19"/>
                <a:gd name="T12" fmla="*/ 28 w 189"/>
                <a:gd name="T13" fmla="*/ 1 h 19"/>
                <a:gd name="T14" fmla="*/ 34 w 189"/>
                <a:gd name="T15" fmla="*/ 1 h 19"/>
                <a:gd name="T16" fmla="*/ 41 w 189"/>
                <a:gd name="T17" fmla="*/ 0 h 19"/>
                <a:gd name="T18" fmla="*/ 48 w 189"/>
                <a:gd name="T19" fmla="*/ 0 h 19"/>
                <a:gd name="T20" fmla="*/ 55 w 189"/>
                <a:gd name="T21" fmla="*/ 1 h 19"/>
                <a:gd name="T22" fmla="*/ 61 w 189"/>
                <a:gd name="T23" fmla="*/ 1 h 19"/>
                <a:gd name="T24" fmla="*/ 68 w 189"/>
                <a:gd name="T25" fmla="*/ 2 h 19"/>
                <a:gd name="T26" fmla="*/ 74 w 189"/>
                <a:gd name="T27" fmla="*/ 3 h 19"/>
                <a:gd name="T28" fmla="*/ 80 w 189"/>
                <a:gd name="T29" fmla="*/ 4 h 19"/>
                <a:gd name="T30" fmla="*/ 85 w 189"/>
                <a:gd name="T31" fmla="*/ 6 h 19"/>
                <a:gd name="T32" fmla="*/ 90 w 189"/>
                <a:gd name="T33" fmla="*/ 8 h 19"/>
                <a:gd name="T34" fmla="*/ 94 w 189"/>
                <a:gd name="T35" fmla="*/ 10 h 1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9"/>
                <a:gd name="T55" fmla="*/ 0 h 19"/>
                <a:gd name="T56" fmla="*/ 189 w 189"/>
                <a:gd name="T57" fmla="*/ 19 h 1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9" h="19">
                  <a:moveTo>
                    <a:pt x="189" y="19"/>
                  </a:moveTo>
                  <a:lnTo>
                    <a:pt x="0" y="19"/>
                  </a:lnTo>
                  <a:lnTo>
                    <a:pt x="9" y="15"/>
                  </a:lnTo>
                  <a:lnTo>
                    <a:pt x="20" y="10"/>
                  </a:lnTo>
                  <a:lnTo>
                    <a:pt x="31" y="7"/>
                  </a:lnTo>
                  <a:lnTo>
                    <a:pt x="44" y="4"/>
                  </a:lnTo>
                  <a:lnTo>
                    <a:pt x="57" y="2"/>
                  </a:lnTo>
                  <a:lnTo>
                    <a:pt x="69" y="1"/>
                  </a:lnTo>
                  <a:lnTo>
                    <a:pt x="83" y="0"/>
                  </a:lnTo>
                  <a:lnTo>
                    <a:pt x="97" y="0"/>
                  </a:lnTo>
                  <a:lnTo>
                    <a:pt x="111" y="1"/>
                  </a:lnTo>
                  <a:lnTo>
                    <a:pt x="123" y="2"/>
                  </a:lnTo>
                  <a:lnTo>
                    <a:pt x="136" y="3"/>
                  </a:lnTo>
                  <a:lnTo>
                    <a:pt x="149" y="5"/>
                  </a:lnTo>
                  <a:lnTo>
                    <a:pt x="160" y="8"/>
                  </a:lnTo>
                  <a:lnTo>
                    <a:pt x="171" y="11"/>
                  </a:lnTo>
                  <a:lnTo>
                    <a:pt x="181" y="15"/>
                  </a:lnTo>
                  <a:lnTo>
                    <a:pt x="189" y="19"/>
                  </a:lnTo>
                  <a:close/>
                </a:path>
              </a:pathLst>
            </a:custGeom>
            <a:gradFill rotWithShape="1">
              <a:gsLst>
                <a:gs pos="0">
                  <a:srgbClr val="1D1D1D"/>
                </a:gs>
                <a:gs pos="50000">
                  <a:srgbClr val="3F3F3F"/>
                </a:gs>
                <a:gs pos="100000">
                  <a:srgbClr val="1D1D1D"/>
                </a:gs>
              </a:gsLst>
              <a:lin ang="0" scaled="1"/>
            </a:gradFill>
            <a:ln w="9525">
              <a:noFill/>
              <a:round/>
              <a:headEnd/>
              <a:tailEnd/>
            </a:ln>
          </p:spPr>
          <p:txBody>
            <a:bodyPr/>
            <a:lstStyle/>
            <a:p>
              <a:endParaRPr lang="en-US"/>
            </a:p>
          </p:txBody>
        </p:sp>
        <p:sp>
          <p:nvSpPr>
            <p:cNvPr id="9230" name="Freeform 1051"/>
            <p:cNvSpPr>
              <a:spLocks noChangeAspect="1"/>
            </p:cNvSpPr>
            <p:nvPr/>
          </p:nvSpPr>
          <p:spPr bwMode="auto">
            <a:xfrm>
              <a:off x="3962" y="2833"/>
              <a:ext cx="51" cy="4"/>
            </a:xfrm>
            <a:custGeom>
              <a:avLst/>
              <a:gdLst>
                <a:gd name="T0" fmla="*/ 0 w 103"/>
                <a:gd name="T1" fmla="*/ 3 h 8"/>
                <a:gd name="T2" fmla="*/ 6 w 103"/>
                <a:gd name="T3" fmla="*/ 2 h 8"/>
                <a:gd name="T4" fmla="*/ 13 w 103"/>
                <a:gd name="T5" fmla="*/ 1 h 8"/>
                <a:gd name="T6" fmla="*/ 21 w 103"/>
                <a:gd name="T7" fmla="*/ 1 h 8"/>
                <a:gd name="T8" fmla="*/ 28 w 103"/>
                <a:gd name="T9" fmla="*/ 0 h 8"/>
                <a:gd name="T10" fmla="*/ 35 w 103"/>
                <a:gd name="T11" fmla="*/ 1 h 8"/>
                <a:gd name="T12" fmla="*/ 41 w 103"/>
                <a:gd name="T13" fmla="*/ 1 h 8"/>
                <a:gd name="T14" fmla="*/ 46 w 103"/>
                <a:gd name="T15" fmla="*/ 2 h 8"/>
                <a:gd name="T16" fmla="*/ 51 w 103"/>
                <a:gd name="T17" fmla="*/ 4 h 8"/>
                <a:gd name="T18" fmla="*/ 0 w 103"/>
                <a:gd name="T19" fmla="*/ 3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3"/>
                <a:gd name="T31" fmla="*/ 0 h 8"/>
                <a:gd name="T32" fmla="*/ 103 w 103"/>
                <a:gd name="T33" fmla="*/ 8 h 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3" h="8">
                  <a:moveTo>
                    <a:pt x="0" y="7"/>
                  </a:moveTo>
                  <a:lnTo>
                    <a:pt x="13" y="4"/>
                  </a:lnTo>
                  <a:lnTo>
                    <a:pt x="27" y="3"/>
                  </a:lnTo>
                  <a:lnTo>
                    <a:pt x="42" y="1"/>
                  </a:lnTo>
                  <a:lnTo>
                    <a:pt x="57" y="0"/>
                  </a:lnTo>
                  <a:lnTo>
                    <a:pt x="70" y="1"/>
                  </a:lnTo>
                  <a:lnTo>
                    <a:pt x="83" y="3"/>
                  </a:lnTo>
                  <a:lnTo>
                    <a:pt x="93" y="5"/>
                  </a:lnTo>
                  <a:lnTo>
                    <a:pt x="103" y="8"/>
                  </a:lnTo>
                  <a:lnTo>
                    <a:pt x="0" y="7"/>
                  </a:lnTo>
                  <a:close/>
                </a:path>
              </a:pathLst>
            </a:custGeom>
            <a:gradFill rotWithShape="1">
              <a:gsLst>
                <a:gs pos="0">
                  <a:srgbClr val="1D1D1D"/>
                </a:gs>
                <a:gs pos="50000">
                  <a:srgbClr val="3F3F3F"/>
                </a:gs>
                <a:gs pos="100000">
                  <a:srgbClr val="1D1D1D"/>
                </a:gs>
              </a:gsLst>
              <a:lin ang="0" scaled="1"/>
            </a:gradFill>
            <a:ln w="9525">
              <a:noFill/>
              <a:round/>
              <a:headEnd/>
              <a:tailEnd/>
            </a:ln>
          </p:spPr>
          <p:txBody>
            <a:bodyPr/>
            <a:lstStyle/>
            <a:p>
              <a:endParaRPr lang="en-US"/>
            </a:p>
          </p:txBody>
        </p:sp>
        <p:sp>
          <p:nvSpPr>
            <p:cNvPr id="9231" name="Freeform 1052"/>
            <p:cNvSpPr>
              <a:spLocks noChangeAspect="1"/>
            </p:cNvSpPr>
            <p:nvPr/>
          </p:nvSpPr>
          <p:spPr bwMode="auto">
            <a:xfrm>
              <a:off x="4139" y="2581"/>
              <a:ext cx="195" cy="217"/>
            </a:xfrm>
            <a:custGeom>
              <a:avLst/>
              <a:gdLst>
                <a:gd name="T0" fmla="*/ 0 w 390"/>
                <a:gd name="T1" fmla="*/ 0 h 434"/>
                <a:gd name="T2" fmla="*/ 0 w 390"/>
                <a:gd name="T3" fmla="*/ 193 h 434"/>
                <a:gd name="T4" fmla="*/ 13 w 390"/>
                <a:gd name="T5" fmla="*/ 192 h 434"/>
                <a:gd name="T6" fmla="*/ 26 w 390"/>
                <a:gd name="T7" fmla="*/ 191 h 434"/>
                <a:gd name="T8" fmla="*/ 40 w 390"/>
                <a:gd name="T9" fmla="*/ 193 h 434"/>
                <a:gd name="T10" fmla="*/ 54 w 390"/>
                <a:gd name="T11" fmla="*/ 194 h 434"/>
                <a:gd name="T12" fmla="*/ 68 w 390"/>
                <a:gd name="T13" fmla="*/ 197 h 434"/>
                <a:gd name="T14" fmla="*/ 82 w 390"/>
                <a:gd name="T15" fmla="*/ 199 h 434"/>
                <a:gd name="T16" fmla="*/ 95 w 390"/>
                <a:gd name="T17" fmla="*/ 202 h 434"/>
                <a:gd name="T18" fmla="*/ 108 w 390"/>
                <a:gd name="T19" fmla="*/ 205 h 434"/>
                <a:gd name="T20" fmla="*/ 121 w 390"/>
                <a:gd name="T21" fmla="*/ 209 h 434"/>
                <a:gd name="T22" fmla="*/ 134 w 390"/>
                <a:gd name="T23" fmla="*/ 212 h 434"/>
                <a:gd name="T24" fmla="*/ 146 w 390"/>
                <a:gd name="T25" fmla="*/ 214 h 434"/>
                <a:gd name="T26" fmla="*/ 157 w 390"/>
                <a:gd name="T27" fmla="*/ 216 h 434"/>
                <a:gd name="T28" fmla="*/ 168 w 390"/>
                <a:gd name="T29" fmla="*/ 217 h 434"/>
                <a:gd name="T30" fmla="*/ 178 w 390"/>
                <a:gd name="T31" fmla="*/ 217 h 434"/>
                <a:gd name="T32" fmla="*/ 187 w 390"/>
                <a:gd name="T33" fmla="*/ 217 h 434"/>
                <a:gd name="T34" fmla="*/ 195 w 390"/>
                <a:gd name="T35" fmla="*/ 214 h 434"/>
                <a:gd name="T36" fmla="*/ 143 w 390"/>
                <a:gd name="T37" fmla="*/ 2 h 434"/>
                <a:gd name="T38" fmla="*/ 132 w 390"/>
                <a:gd name="T39" fmla="*/ 6 h 434"/>
                <a:gd name="T40" fmla="*/ 120 w 390"/>
                <a:gd name="T41" fmla="*/ 8 h 434"/>
                <a:gd name="T42" fmla="*/ 109 w 390"/>
                <a:gd name="T43" fmla="*/ 10 h 434"/>
                <a:gd name="T44" fmla="*/ 98 w 390"/>
                <a:gd name="T45" fmla="*/ 11 h 434"/>
                <a:gd name="T46" fmla="*/ 88 w 390"/>
                <a:gd name="T47" fmla="*/ 11 h 434"/>
                <a:gd name="T48" fmla="*/ 77 w 390"/>
                <a:gd name="T49" fmla="*/ 11 h 434"/>
                <a:gd name="T50" fmla="*/ 67 w 390"/>
                <a:gd name="T51" fmla="*/ 10 h 434"/>
                <a:gd name="T52" fmla="*/ 57 w 390"/>
                <a:gd name="T53" fmla="*/ 9 h 434"/>
                <a:gd name="T54" fmla="*/ 48 w 390"/>
                <a:gd name="T55" fmla="*/ 8 h 434"/>
                <a:gd name="T56" fmla="*/ 39 w 390"/>
                <a:gd name="T57" fmla="*/ 7 h 434"/>
                <a:gd name="T58" fmla="*/ 30 w 390"/>
                <a:gd name="T59" fmla="*/ 5 h 434"/>
                <a:gd name="T60" fmla="*/ 23 w 390"/>
                <a:gd name="T61" fmla="*/ 4 h 434"/>
                <a:gd name="T62" fmla="*/ 16 w 390"/>
                <a:gd name="T63" fmla="*/ 2 h 434"/>
                <a:gd name="T64" fmla="*/ 10 w 390"/>
                <a:gd name="T65" fmla="*/ 1 h 434"/>
                <a:gd name="T66" fmla="*/ 5 w 390"/>
                <a:gd name="T67" fmla="*/ 1 h 434"/>
                <a:gd name="T68" fmla="*/ 0 w 390"/>
                <a:gd name="T69" fmla="*/ 0 h 43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90"/>
                <a:gd name="T106" fmla="*/ 0 h 434"/>
                <a:gd name="T107" fmla="*/ 390 w 390"/>
                <a:gd name="T108" fmla="*/ 434 h 43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90" h="434">
                  <a:moveTo>
                    <a:pt x="0" y="0"/>
                  </a:moveTo>
                  <a:lnTo>
                    <a:pt x="0" y="386"/>
                  </a:lnTo>
                  <a:lnTo>
                    <a:pt x="26" y="383"/>
                  </a:lnTo>
                  <a:lnTo>
                    <a:pt x="53" y="382"/>
                  </a:lnTo>
                  <a:lnTo>
                    <a:pt x="80" y="385"/>
                  </a:lnTo>
                  <a:lnTo>
                    <a:pt x="108" y="388"/>
                  </a:lnTo>
                  <a:lnTo>
                    <a:pt x="135" y="393"/>
                  </a:lnTo>
                  <a:lnTo>
                    <a:pt x="163" y="398"/>
                  </a:lnTo>
                  <a:lnTo>
                    <a:pt x="190" y="404"/>
                  </a:lnTo>
                  <a:lnTo>
                    <a:pt x="216" y="410"/>
                  </a:lnTo>
                  <a:lnTo>
                    <a:pt x="243" y="417"/>
                  </a:lnTo>
                  <a:lnTo>
                    <a:pt x="267" y="423"/>
                  </a:lnTo>
                  <a:lnTo>
                    <a:pt x="291" y="427"/>
                  </a:lnTo>
                  <a:lnTo>
                    <a:pt x="314" y="432"/>
                  </a:lnTo>
                  <a:lnTo>
                    <a:pt x="336" y="434"/>
                  </a:lnTo>
                  <a:lnTo>
                    <a:pt x="355" y="434"/>
                  </a:lnTo>
                  <a:lnTo>
                    <a:pt x="374" y="433"/>
                  </a:lnTo>
                  <a:lnTo>
                    <a:pt x="390" y="428"/>
                  </a:lnTo>
                  <a:lnTo>
                    <a:pt x="286" y="4"/>
                  </a:lnTo>
                  <a:lnTo>
                    <a:pt x="263" y="11"/>
                  </a:lnTo>
                  <a:lnTo>
                    <a:pt x="240" y="16"/>
                  </a:lnTo>
                  <a:lnTo>
                    <a:pt x="218" y="19"/>
                  </a:lnTo>
                  <a:lnTo>
                    <a:pt x="195" y="22"/>
                  </a:lnTo>
                  <a:lnTo>
                    <a:pt x="175" y="22"/>
                  </a:lnTo>
                  <a:lnTo>
                    <a:pt x="153" y="22"/>
                  </a:lnTo>
                  <a:lnTo>
                    <a:pt x="133" y="20"/>
                  </a:lnTo>
                  <a:lnTo>
                    <a:pt x="114" y="18"/>
                  </a:lnTo>
                  <a:lnTo>
                    <a:pt x="95" y="16"/>
                  </a:lnTo>
                  <a:lnTo>
                    <a:pt x="78" y="14"/>
                  </a:lnTo>
                  <a:lnTo>
                    <a:pt x="61" y="10"/>
                  </a:lnTo>
                  <a:lnTo>
                    <a:pt x="46" y="8"/>
                  </a:lnTo>
                  <a:lnTo>
                    <a:pt x="32" y="4"/>
                  </a:lnTo>
                  <a:lnTo>
                    <a:pt x="20" y="2"/>
                  </a:lnTo>
                  <a:lnTo>
                    <a:pt x="9" y="1"/>
                  </a:lnTo>
                  <a:lnTo>
                    <a:pt x="0" y="0"/>
                  </a:lnTo>
                  <a:close/>
                </a:path>
              </a:pathLst>
            </a:custGeom>
            <a:solidFill>
              <a:schemeClr val="bg1"/>
            </a:solidFill>
            <a:ln w="9525">
              <a:noFill/>
              <a:round/>
              <a:headEnd/>
              <a:tailEnd/>
            </a:ln>
          </p:spPr>
          <p:txBody>
            <a:bodyPr/>
            <a:lstStyle/>
            <a:p>
              <a:endParaRPr lang="en-US"/>
            </a:p>
          </p:txBody>
        </p:sp>
        <p:sp>
          <p:nvSpPr>
            <p:cNvPr id="9232" name="Freeform 1053"/>
            <p:cNvSpPr>
              <a:spLocks noChangeAspect="1"/>
            </p:cNvSpPr>
            <p:nvPr/>
          </p:nvSpPr>
          <p:spPr bwMode="auto">
            <a:xfrm>
              <a:off x="4290" y="2596"/>
              <a:ext cx="94" cy="241"/>
            </a:xfrm>
            <a:custGeom>
              <a:avLst/>
              <a:gdLst>
                <a:gd name="T0" fmla="*/ 0 w 190"/>
                <a:gd name="T1" fmla="*/ 0 h 481"/>
                <a:gd name="T2" fmla="*/ 48 w 190"/>
                <a:gd name="T3" fmla="*/ 200 h 481"/>
                <a:gd name="T4" fmla="*/ 51 w 190"/>
                <a:gd name="T5" fmla="*/ 202 h 481"/>
                <a:gd name="T6" fmla="*/ 55 w 190"/>
                <a:gd name="T7" fmla="*/ 207 h 481"/>
                <a:gd name="T8" fmla="*/ 60 w 190"/>
                <a:gd name="T9" fmla="*/ 213 h 481"/>
                <a:gd name="T10" fmla="*/ 65 w 190"/>
                <a:gd name="T11" fmla="*/ 219 h 481"/>
                <a:gd name="T12" fmla="*/ 72 w 190"/>
                <a:gd name="T13" fmla="*/ 225 h 481"/>
                <a:gd name="T14" fmla="*/ 79 w 190"/>
                <a:gd name="T15" fmla="*/ 231 h 481"/>
                <a:gd name="T16" fmla="*/ 87 w 190"/>
                <a:gd name="T17" fmla="*/ 236 h 481"/>
                <a:gd name="T18" fmla="*/ 94 w 190"/>
                <a:gd name="T19" fmla="*/ 241 h 481"/>
                <a:gd name="T20" fmla="*/ 22 w 190"/>
                <a:gd name="T21" fmla="*/ 28 h 481"/>
                <a:gd name="T22" fmla="*/ 20 w 190"/>
                <a:gd name="T23" fmla="*/ 26 h 481"/>
                <a:gd name="T24" fmla="*/ 17 w 190"/>
                <a:gd name="T25" fmla="*/ 22 h 481"/>
                <a:gd name="T26" fmla="*/ 14 w 190"/>
                <a:gd name="T27" fmla="*/ 19 h 481"/>
                <a:gd name="T28" fmla="*/ 10 w 190"/>
                <a:gd name="T29" fmla="*/ 15 h 481"/>
                <a:gd name="T30" fmla="*/ 7 w 190"/>
                <a:gd name="T31" fmla="*/ 11 h 481"/>
                <a:gd name="T32" fmla="*/ 4 w 190"/>
                <a:gd name="T33" fmla="*/ 7 h 481"/>
                <a:gd name="T34" fmla="*/ 2 w 190"/>
                <a:gd name="T35" fmla="*/ 3 h 481"/>
                <a:gd name="T36" fmla="*/ 0 w 190"/>
                <a:gd name="T37" fmla="*/ 0 h 48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0"/>
                <a:gd name="T58" fmla="*/ 0 h 481"/>
                <a:gd name="T59" fmla="*/ 190 w 190"/>
                <a:gd name="T60" fmla="*/ 481 h 48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0" h="481">
                  <a:moveTo>
                    <a:pt x="0" y="0"/>
                  </a:moveTo>
                  <a:lnTo>
                    <a:pt x="98" y="399"/>
                  </a:lnTo>
                  <a:lnTo>
                    <a:pt x="103" y="404"/>
                  </a:lnTo>
                  <a:lnTo>
                    <a:pt x="111" y="413"/>
                  </a:lnTo>
                  <a:lnTo>
                    <a:pt x="121" y="425"/>
                  </a:lnTo>
                  <a:lnTo>
                    <a:pt x="132" y="437"/>
                  </a:lnTo>
                  <a:lnTo>
                    <a:pt x="145" y="449"/>
                  </a:lnTo>
                  <a:lnTo>
                    <a:pt x="160" y="462"/>
                  </a:lnTo>
                  <a:lnTo>
                    <a:pt x="175" y="472"/>
                  </a:lnTo>
                  <a:lnTo>
                    <a:pt x="190" y="481"/>
                  </a:lnTo>
                  <a:lnTo>
                    <a:pt x="45" y="55"/>
                  </a:lnTo>
                  <a:lnTo>
                    <a:pt x="40" y="51"/>
                  </a:lnTo>
                  <a:lnTo>
                    <a:pt x="35" y="44"/>
                  </a:lnTo>
                  <a:lnTo>
                    <a:pt x="28" y="37"/>
                  </a:lnTo>
                  <a:lnTo>
                    <a:pt x="21" y="29"/>
                  </a:lnTo>
                  <a:lnTo>
                    <a:pt x="15" y="21"/>
                  </a:lnTo>
                  <a:lnTo>
                    <a:pt x="9" y="14"/>
                  </a:lnTo>
                  <a:lnTo>
                    <a:pt x="4" y="6"/>
                  </a:lnTo>
                  <a:lnTo>
                    <a:pt x="0" y="0"/>
                  </a:lnTo>
                  <a:close/>
                </a:path>
              </a:pathLst>
            </a:custGeom>
            <a:solidFill>
              <a:srgbClr val="3F6FB5"/>
            </a:solidFill>
            <a:ln w="9525">
              <a:noFill/>
              <a:round/>
              <a:headEnd/>
              <a:tailEnd/>
            </a:ln>
          </p:spPr>
          <p:txBody>
            <a:bodyPr/>
            <a:lstStyle/>
            <a:p>
              <a:endParaRPr lang="en-US"/>
            </a:p>
          </p:txBody>
        </p:sp>
        <p:sp>
          <p:nvSpPr>
            <p:cNvPr id="9233" name="Freeform 1054"/>
            <p:cNvSpPr>
              <a:spLocks noChangeAspect="1"/>
            </p:cNvSpPr>
            <p:nvPr/>
          </p:nvSpPr>
          <p:spPr bwMode="auto">
            <a:xfrm>
              <a:off x="3852" y="2580"/>
              <a:ext cx="214" cy="222"/>
            </a:xfrm>
            <a:custGeom>
              <a:avLst/>
              <a:gdLst>
                <a:gd name="T0" fmla="*/ 54 w 428"/>
                <a:gd name="T1" fmla="*/ 134 h 444"/>
                <a:gd name="T2" fmla="*/ 28 w 428"/>
                <a:gd name="T3" fmla="*/ 126 h 444"/>
                <a:gd name="T4" fmla="*/ 12 w 428"/>
                <a:gd name="T5" fmla="*/ 113 h 444"/>
                <a:gd name="T6" fmla="*/ 3 w 428"/>
                <a:gd name="T7" fmla="*/ 96 h 444"/>
                <a:gd name="T8" fmla="*/ 0 w 428"/>
                <a:gd name="T9" fmla="*/ 75 h 444"/>
                <a:gd name="T10" fmla="*/ 2 w 428"/>
                <a:gd name="T11" fmla="*/ 54 h 444"/>
                <a:gd name="T12" fmla="*/ 5 w 428"/>
                <a:gd name="T13" fmla="*/ 34 h 444"/>
                <a:gd name="T14" fmla="*/ 9 w 428"/>
                <a:gd name="T15" fmla="*/ 15 h 444"/>
                <a:gd name="T16" fmla="*/ 12 w 428"/>
                <a:gd name="T17" fmla="*/ 0 h 444"/>
                <a:gd name="T18" fmla="*/ 18 w 428"/>
                <a:gd name="T19" fmla="*/ 3 h 444"/>
                <a:gd name="T20" fmla="*/ 24 w 428"/>
                <a:gd name="T21" fmla="*/ 6 h 444"/>
                <a:gd name="T22" fmla="*/ 30 w 428"/>
                <a:gd name="T23" fmla="*/ 7 h 444"/>
                <a:gd name="T24" fmla="*/ 37 w 428"/>
                <a:gd name="T25" fmla="*/ 9 h 444"/>
                <a:gd name="T26" fmla="*/ 43 w 428"/>
                <a:gd name="T27" fmla="*/ 11 h 444"/>
                <a:gd name="T28" fmla="*/ 50 w 428"/>
                <a:gd name="T29" fmla="*/ 12 h 444"/>
                <a:gd name="T30" fmla="*/ 56 w 428"/>
                <a:gd name="T31" fmla="*/ 13 h 444"/>
                <a:gd name="T32" fmla="*/ 62 w 428"/>
                <a:gd name="T33" fmla="*/ 13 h 444"/>
                <a:gd name="T34" fmla="*/ 73 w 428"/>
                <a:gd name="T35" fmla="*/ 13 h 444"/>
                <a:gd name="T36" fmla="*/ 84 w 428"/>
                <a:gd name="T37" fmla="*/ 13 h 444"/>
                <a:gd name="T38" fmla="*/ 95 w 428"/>
                <a:gd name="T39" fmla="*/ 13 h 444"/>
                <a:gd name="T40" fmla="*/ 106 w 428"/>
                <a:gd name="T41" fmla="*/ 11 h 444"/>
                <a:gd name="T42" fmla="*/ 116 w 428"/>
                <a:gd name="T43" fmla="*/ 10 h 444"/>
                <a:gd name="T44" fmla="*/ 126 w 428"/>
                <a:gd name="T45" fmla="*/ 9 h 444"/>
                <a:gd name="T46" fmla="*/ 137 w 428"/>
                <a:gd name="T47" fmla="*/ 9 h 444"/>
                <a:gd name="T48" fmla="*/ 147 w 428"/>
                <a:gd name="T49" fmla="*/ 7 h 444"/>
                <a:gd name="T50" fmla="*/ 157 w 428"/>
                <a:gd name="T51" fmla="*/ 7 h 444"/>
                <a:gd name="T52" fmla="*/ 166 w 428"/>
                <a:gd name="T53" fmla="*/ 9 h 444"/>
                <a:gd name="T54" fmla="*/ 175 w 428"/>
                <a:gd name="T55" fmla="*/ 10 h 444"/>
                <a:gd name="T56" fmla="*/ 184 w 428"/>
                <a:gd name="T57" fmla="*/ 13 h 444"/>
                <a:gd name="T58" fmla="*/ 193 w 428"/>
                <a:gd name="T59" fmla="*/ 17 h 444"/>
                <a:gd name="T60" fmla="*/ 200 w 428"/>
                <a:gd name="T61" fmla="*/ 21 h 444"/>
                <a:gd name="T62" fmla="*/ 208 w 428"/>
                <a:gd name="T63" fmla="*/ 28 h 444"/>
                <a:gd name="T64" fmla="*/ 214 w 428"/>
                <a:gd name="T65" fmla="*/ 35 h 444"/>
                <a:gd name="T66" fmla="*/ 214 w 428"/>
                <a:gd name="T67" fmla="*/ 222 h 444"/>
                <a:gd name="T68" fmla="*/ 203 w 428"/>
                <a:gd name="T69" fmla="*/ 214 h 444"/>
                <a:gd name="T70" fmla="*/ 191 w 428"/>
                <a:gd name="T71" fmla="*/ 207 h 444"/>
                <a:gd name="T72" fmla="*/ 180 w 428"/>
                <a:gd name="T73" fmla="*/ 202 h 444"/>
                <a:gd name="T74" fmla="*/ 168 w 428"/>
                <a:gd name="T75" fmla="*/ 198 h 444"/>
                <a:gd name="T76" fmla="*/ 157 w 428"/>
                <a:gd name="T77" fmla="*/ 195 h 444"/>
                <a:gd name="T78" fmla="*/ 147 w 428"/>
                <a:gd name="T79" fmla="*/ 193 h 444"/>
                <a:gd name="T80" fmla="*/ 137 w 428"/>
                <a:gd name="T81" fmla="*/ 192 h 444"/>
                <a:gd name="T82" fmla="*/ 126 w 428"/>
                <a:gd name="T83" fmla="*/ 190 h 444"/>
                <a:gd name="T84" fmla="*/ 118 w 428"/>
                <a:gd name="T85" fmla="*/ 188 h 444"/>
                <a:gd name="T86" fmla="*/ 109 w 428"/>
                <a:gd name="T87" fmla="*/ 185 h 444"/>
                <a:gd name="T88" fmla="*/ 102 w 428"/>
                <a:gd name="T89" fmla="*/ 181 h 444"/>
                <a:gd name="T90" fmla="*/ 95 w 428"/>
                <a:gd name="T91" fmla="*/ 176 h 444"/>
                <a:gd name="T92" fmla="*/ 88 w 428"/>
                <a:gd name="T93" fmla="*/ 169 h 444"/>
                <a:gd name="T94" fmla="*/ 83 w 428"/>
                <a:gd name="T95" fmla="*/ 161 h 444"/>
                <a:gd name="T96" fmla="*/ 79 w 428"/>
                <a:gd name="T97" fmla="*/ 149 h 444"/>
                <a:gd name="T98" fmla="*/ 76 w 428"/>
                <a:gd name="T99" fmla="*/ 135 h 444"/>
                <a:gd name="T100" fmla="*/ 73 w 428"/>
                <a:gd name="T101" fmla="*/ 135 h 444"/>
                <a:gd name="T102" fmla="*/ 70 w 428"/>
                <a:gd name="T103" fmla="*/ 135 h 444"/>
                <a:gd name="T104" fmla="*/ 67 w 428"/>
                <a:gd name="T105" fmla="*/ 135 h 444"/>
                <a:gd name="T106" fmla="*/ 64 w 428"/>
                <a:gd name="T107" fmla="*/ 135 h 444"/>
                <a:gd name="T108" fmla="*/ 61 w 428"/>
                <a:gd name="T109" fmla="*/ 135 h 444"/>
                <a:gd name="T110" fmla="*/ 59 w 428"/>
                <a:gd name="T111" fmla="*/ 135 h 444"/>
                <a:gd name="T112" fmla="*/ 56 w 428"/>
                <a:gd name="T113" fmla="*/ 134 h 444"/>
                <a:gd name="T114" fmla="*/ 54 w 428"/>
                <a:gd name="T115" fmla="*/ 134 h 44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28"/>
                <a:gd name="T175" fmla="*/ 0 h 444"/>
                <a:gd name="T176" fmla="*/ 428 w 428"/>
                <a:gd name="T177" fmla="*/ 444 h 44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28" h="444">
                  <a:moveTo>
                    <a:pt x="108" y="268"/>
                  </a:moveTo>
                  <a:lnTo>
                    <a:pt x="57" y="253"/>
                  </a:lnTo>
                  <a:lnTo>
                    <a:pt x="24" y="226"/>
                  </a:lnTo>
                  <a:lnTo>
                    <a:pt x="7" y="191"/>
                  </a:lnTo>
                  <a:lnTo>
                    <a:pt x="0" y="150"/>
                  </a:lnTo>
                  <a:lnTo>
                    <a:pt x="3" y="108"/>
                  </a:lnTo>
                  <a:lnTo>
                    <a:pt x="9" y="67"/>
                  </a:lnTo>
                  <a:lnTo>
                    <a:pt x="17" y="30"/>
                  </a:lnTo>
                  <a:lnTo>
                    <a:pt x="23" y="0"/>
                  </a:lnTo>
                  <a:lnTo>
                    <a:pt x="36" y="6"/>
                  </a:lnTo>
                  <a:lnTo>
                    <a:pt x="47" y="11"/>
                  </a:lnTo>
                  <a:lnTo>
                    <a:pt x="60" y="15"/>
                  </a:lnTo>
                  <a:lnTo>
                    <a:pt x="73" y="18"/>
                  </a:lnTo>
                  <a:lnTo>
                    <a:pt x="85" y="21"/>
                  </a:lnTo>
                  <a:lnTo>
                    <a:pt x="99" y="23"/>
                  </a:lnTo>
                  <a:lnTo>
                    <a:pt x="112" y="25"/>
                  </a:lnTo>
                  <a:lnTo>
                    <a:pt x="125" y="26"/>
                  </a:lnTo>
                  <a:lnTo>
                    <a:pt x="146" y="26"/>
                  </a:lnTo>
                  <a:lnTo>
                    <a:pt x="168" y="26"/>
                  </a:lnTo>
                  <a:lnTo>
                    <a:pt x="190" y="25"/>
                  </a:lnTo>
                  <a:lnTo>
                    <a:pt x="211" y="22"/>
                  </a:lnTo>
                  <a:lnTo>
                    <a:pt x="233" y="20"/>
                  </a:lnTo>
                  <a:lnTo>
                    <a:pt x="253" y="18"/>
                  </a:lnTo>
                  <a:lnTo>
                    <a:pt x="274" y="17"/>
                  </a:lnTo>
                  <a:lnTo>
                    <a:pt x="294" y="15"/>
                  </a:lnTo>
                  <a:lnTo>
                    <a:pt x="313" y="15"/>
                  </a:lnTo>
                  <a:lnTo>
                    <a:pt x="332" y="18"/>
                  </a:lnTo>
                  <a:lnTo>
                    <a:pt x="350" y="20"/>
                  </a:lnTo>
                  <a:lnTo>
                    <a:pt x="367" y="25"/>
                  </a:lnTo>
                  <a:lnTo>
                    <a:pt x="385" y="33"/>
                  </a:lnTo>
                  <a:lnTo>
                    <a:pt x="400" y="42"/>
                  </a:lnTo>
                  <a:lnTo>
                    <a:pt x="415" y="55"/>
                  </a:lnTo>
                  <a:lnTo>
                    <a:pt x="428" y="70"/>
                  </a:lnTo>
                  <a:lnTo>
                    <a:pt x="428" y="444"/>
                  </a:lnTo>
                  <a:lnTo>
                    <a:pt x="405" y="427"/>
                  </a:lnTo>
                  <a:lnTo>
                    <a:pt x="382" y="413"/>
                  </a:lnTo>
                  <a:lnTo>
                    <a:pt x="359" y="403"/>
                  </a:lnTo>
                  <a:lnTo>
                    <a:pt x="336" y="396"/>
                  </a:lnTo>
                  <a:lnTo>
                    <a:pt x="314" y="390"/>
                  </a:lnTo>
                  <a:lnTo>
                    <a:pt x="294" y="386"/>
                  </a:lnTo>
                  <a:lnTo>
                    <a:pt x="273" y="383"/>
                  </a:lnTo>
                  <a:lnTo>
                    <a:pt x="253" y="380"/>
                  </a:lnTo>
                  <a:lnTo>
                    <a:pt x="236" y="375"/>
                  </a:lnTo>
                  <a:lnTo>
                    <a:pt x="219" y="370"/>
                  </a:lnTo>
                  <a:lnTo>
                    <a:pt x="203" y="362"/>
                  </a:lnTo>
                  <a:lnTo>
                    <a:pt x="189" y="352"/>
                  </a:lnTo>
                  <a:lnTo>
                    <a:pt x="176" y="338"/>
                  </a:lnTo>
                  <a:lnTo>
                    <a:pt x="166" y="321"/>
                  </a:lnTo>
                  <a:lnTo>
                    <a:pt x="158" y="298"/>
                  </a:lnTo>
                  <a:lnTo>
                    <a:pt x="151" y="269"/>
                  </a:lnTo>
                  <a:lnTo>
                    <a:pt x="145" y="269"/>
                  </a:lnTo>
                  <a:lnTo>
                    <a:pt x="139" y="269"/>
                  </a:lnTo>
                  <a:lnTo>
                    <a:pt x="134" y="269"/>
                  </a:lnTo>
                  <a:lnTo>
                    <a:pt x="128" y="269"/>
                  </a:lnTo>
                  <a:lnTo>
                    <a:pt x="123" y="269"/>
                  </a:lnTo>
                  <a:lnTo>
                    <a:pt x="118" y="269"/>
                  </a:lnTo>
                  <a:lnTo>
                    <a:pt x="113" y="268"/>
                  </a:lnTo>
                  <a:lnTo>
                    <a:pt x="108" y="268"/>
                  </a:lnTo>
                  <a:close/>
                </a:path>
              </a:pathLst>
            </a:custGeom>
            <a:solidFill>
              <a:schemeClr val="bg1"/>
            </a:solidFill>
            <a:ln w="9525">
              <a:noFill/>
              <a:round/>
              <a:headEnd/>
              <a:tailEnd/>
            </a:ln>
          </p:spPr>
          <p:txBody>
            <a:bodyPr/>
            <a:lstStyle/>
            <a:p>
              <a:endParaRPr lang="en-US"/>
            </a:p>
          </p:txBody>
        </p:sp>
        <p:sp>
          <p:nvSpPr>
            <p:cNvPr id="9234" name="Freeform 1055"/>
            <p:cNvSpPr>
              <a:spLocks noChangeAspect="1"/>
            </p:cNvSpPr>
            <p:nvPr/>
          </p:nvSpPr>
          <p:spPr bwMode="auto">
            <a:xfrm>
              <a:off x="3854" y="2691"/>
              <a:ext cx="93" cy="72"/>
            </a:xfrm>
            <a:custGeom>
              <a:avLst/>
              <a:gdLst>
                <a:gd name="T0" fmla="*/ 0 w 185"/>
                <a:gd name="T1" fmla="*/ 0 h 145"/>
                <a:gd name="T2" fmla="*/ 5 w 185"/>
                <a:gd name="T3" fmla="*/ 6 h 145"/>
                <a:gd name="T4" fmla="*/ 11 w 185"/>
                <a:gd name="T5" fmla="*/ 12 h 145"/>
                <a:gd name="T6" fmla="*/ 17 w 185"/>
                <a:gd name="T7" fmla="*/ 17 h 145"/>
                <a:gd name="T8" fmla="*/ 25 w 185"/>
                <a:gd name="T9" fmla="*/ 21 h 145"/>
                <a:gd name="T10" fmla="*/ 35 w 185"/>
                <a:gd name="T11" fmla="*/ 25 h 145"/>
                <a:gd name="T12" fmla="*/ 45 w 185"/>
                <a:gd name="T13" fmla="*/ 27 h 145"/>
                <a:gd name="T14" fmla="*/ 57 w 185"/>
                <a:gd name="T15" fmla="*/ 29 h 145"/>
                <a:gd name="T16" fmla="*/ 68 w 185"/>
                <a:gd name="T17" fmla="*/ 29 h 145"/>
                <a:gd name="T18" fmla="*/ 69 w 185"/>
                <a:gd name="T19" fmla="*/ 34 h 145"/>
                <a:gd name="T20" fmla="*/ 70 w 185"/>
                <a:gd name="T21" fmla="*/ 39 h 145"/>
                <a:gd name="T22" fmla="*/ 72 w 185"/>
                <a:gd name="T23" fmla="*/ 45 h 145"/>
                <a:gd name="T24" fmla="*/ 74 w 185"/>
                <a:gd name="T25" fmla="*/ 50 h 145"/>
                <a:gd name="T26" fmla="*/ 77 w 185"/>
                <a:gd name="T27" fmla="*/ 57 h 145"/>
                <a:gd name="T28" fmla="*/ 81 w 185"/>
                <a:gd name="T29" fmla="*/ 62 h 145"/>
                <a:gd name="T30" fmla="*/ 86 w 185"/>
                <a:gd name="T31" fmla="*/ 68 h 145"/>
                <a:gd name="T32" fmla="*/ 93 w 185"/>
                <a:gd name="T33" fmla="*/ 72 h 145"/>
                <a:gd name="T34" fmla="*/ 84 w 185"/>
                <a:gd name="T35" fmla="*/ 71 h 145"/>
                <a:gd name="T36" fmla="*/ 75 w 185"/>
                <a:gd name="T37" fmla="*/ 69 h 145"/>
                <a:gd name="T38" fmla="*/ 67 w 185"/>
                <a:gd name="T39" fmla="*/ 66 h 145"/>
                <a:gd name="T40" fmla="*/ 59 w 185"/>
                <a:gd name="T41" fmla="*/ 64 h 145"/>
                <a:gd name="T42" fmla="*/ 51 w 185"/>
                <a:gd name="T43" fmla="*/ 60 h 145"/>
                <a:gd name="T44" fmla="*/ 44 w 185"/>
                <a:gd name="T45" fmla="*/ 57 h 145"/>
                <a:gd name="T46" fmla="*/ 37 w 185"/>
                <a:gd name="T47" fmla="*/ 53 h 145"/>
                <a:gd name="T48" fmla="*/ 31 w 185"/>
                <a:gd name="T49" fmla="*/ 48 h 145"/>
                <a:gd name="T50" fmla="*/ 25 w 185"/>
                <a:gd name="T51" fmla="*/ 43 h 145"/>
                <a:gd name="T52" fmla="*/ 19 w 185"/>
                <a:gd name="T53" fmla="*/ 38 h 145"/>
                <a:gd name="T54" fmla="*/ 15 w 185"/>
                <a:gd name="T55" fmla="*/ 33 h 145"/>
                <a:gd name="T56" fmla="*/ 11 w 185"/>
                <a:gd name="T57" fmla="*/ 27 h 145"/>
                <a:gd name="T58" fmla="*/ 7 w 185"/>
                <a:gd name="T59" fmla="*/ 21 h 145"/>
                <a:gd name="T60" fmla="*/ 4 w 185"/>
                <a:gd name="T61" fmla="*/ 14 h 145"/>
                <a:gd name="T62" fmla="*/ 2 w 185"/>
                <a:gd name="T63" fmla="*/ 7 h 145"/>
                <a:gd name="T64" fmla="*/ 0 w 185"/>
                <a:gd name="T65" fmla="*/ 0 h 14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5"/>
                <a:gd name="T100" fmla="*/ 0 h 145"/>
                <a:gd name="T101" fmla="*/ 185 w 185"/>
                <a:gd name="T102" fmla="*/ 145 h 14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5" h="145">
                  <a:moveTo>
                    <a:pt x="0" y="0"/>
                  </a:moveTo>
                  <a:lnTo>
                    <a:pt x="9" y="12"/>
                  </a:lnTo>
                  <a:lnTo>
                    <a:pt x="21" y="24"/>
                  </a:lnTo>
                  <a:lnTo>
                    <a:pt x="34" y="34"/>
                  </a:lnTo>
                  <a:lnTo>
                    <a:pt x="50" y="42"/>
                  </a:lnTo>
                  <a:lnTo>
                    <a:pt x="70" y="51"/>
                  </a:lnTo>
                  <a:lnTo>
                    <a:pt x="90" y="55"/>
                  </a:lnTo>
                  <a:lnTo>
                    <a:pt x="113" y="59"/>
                  </a:lnTo>
                  <a:lnTo>
                    <a:pt x="136" y="59"/>
                  </a:lnTo>
                  <a:lnTo>
                    <a:pt x="137" y="68"/>
                  </a:lnTo>
                  <a:lnTo>
                    <a:pt x="139" y="79"/>
                  </a:lnTo>
                  <a:lnTo>
                    <a:pt x="143" y="90"/>
                  </a:lnTo>
                  <a:lnTo>
                    <a:pt x="147" y="101"/>
                  </a:lnTo>
                  <a:lnTo>
                    <a:pt x="153" y="114"/>
                  </a:lnTo>
                  <a:lnTo>
                    <a:pt x="162" y="124"/>
                  </a:lnTo>
                  <a:lnTo>
                    <a:pt x="172" y="136"/>
                  </a:lnTo>
                  <a:lnTo>
                    <a:pt x="185" y="145"/>
                  </a:lnTo>
                  <a:lnTo>
                    <a:pt x="167" y="142"/>
                  </a:lnTo>
                  <a:lnTo>
                    <a:pt x="149" y="138"/>
                  </a:lnTo>
                  <a:lnTo>
                    <a:pt x="133" y="133"/>
                  </a:lnTo>
                  <a:lnTo>
                    <a:pt x="117" y="128"/>
                  </a:lnTo>
                  <a:lnTo>
                    <a:pt x="101" y="121"/>
                  </a:lnTo>
                  <a:lnTo>
                    <a:pt x="87" y="114"/>
                  </a:lnTo>
                  <a:lnTo>
                    <a:pt x="73" y="106"/>
                  </a:lnTo>
                  <a:lnTo>
                    <a:pt x="61" y="97"/>
                  </a:lnTo>
                  <a:lnTo>
                    <a:pt x="49" y="87"/>
                  </a:lnTo>
                  <a:lnTo>
                    <a:pt x="38" y="77"/>
                  </a:lnTo>
                  <a:lnTo>
                    <a:pt x="29" y="67"/>
                  </a:lnTo>
                  <a:lnTo>
                    <a:pt x="21" y="54"/>
                  </a:lnTo>
                  <a:lnTo>
                    <a:pt x="14" y="42"/>
                  </a:lnTo>
                  <a:lnTo>
                    <a:pt x="8" y="29"/>
                  </a:lnTo>
                  <a:lnTo>
                    <a:pt x="3" y="15"/>
                  </a:lnTo>
                  <a:lnTo>
                    <a:pt x="0" y="0"/>
                  </a:lnTo>
                  <a:close/>
                </a:path>
              </a:pathLst>
            </a:custGeom>
            <a:solidFill>
              <a:srgbClr val="C0C0C0"/>
            </a:solidFill>
            <a:ln w="9525">
              <a:noFill/>
              <a:round/>
              <a:headEnd/>
              <a:tailEnd/>
            </a:ln>
          </p:spPr>
          <p:txBody>
            <a:bodyPr/>
            <a:lstStyle/>
            <a:p>
              <a:endParaRPr lang="en-US"/>
            </a:p>
          </p:txBody>
        </p:sp>
        <p:sp>
          <p:nvSpPr>
            <p:cNvPr id="9235" name="Freeform 1056"/>
            <p:cNvSpPr>
              <a:spLocks noChangeAspect="1"/>
            </p:cNvSpPr>
            <p:nvPr/>
          </p:nvSpPr>
          <p:spPr bwMode="auto">
            <a:xfrm>
              <a:off x="3800" y="2587"/>
              <a:ext cx="197" cy="213"/>
            </a:xfrm>
            <a:custGeom>
              <a:avLst/>
              <a:gdLst>
                <a:gd name="T0" fmla="*/ 49 w 394"/>
                <a:gd name="T1" fmla="*/ 0 h 427"/>
                <a:gd name="T2" fmla="*/ 55 w 394"/>
                <a:gd name="T3" fmla="*/ 1 h 427"/>
                <a:gd name="T4" fmla="*/ 13 w 394"/>
                <a:gd name="T5" fmla="*/ 168 h 427"/>
                <a:gd name="T6" fmla="*/ 18 w 394"/>
                <a:gd name="T7" fmla="*/ 177 h 427"/>
                <a:gd name="T8" fmla="*/ 25 w 394"/>
                <a:gd name="T9" fmla="*/ 185 h 427"/>
                <a:gd name="T10" fmla="*/ 31 w 394"/>
                <a:gd name="T11" fmla="*/ 191 h 427"/>
                <a:gd name="T12" fmla="*/ 40 w 394"/>
                <a:gd name="T13" fmla="*/ 195 h 427"/>
                <a:gd name="T14" fmla="*/ 49 w 394"/>
                <a:gd name="T15" fmla="*/ 198 h 427"/>
                <a:gd name="T16" fmla="*/ 59 w 394"/>
                <a:gd name="T17" fmla="*/ 200 h 427"/>
                <a:gd name="T18" fmla="*/ 70 w 394"/>
                <a:gd name="T19" fmla="*/ 201 h 427"/>
                <a:gd name="T20" fmla="*/ 81 w 394"/>
                <a:gd name="T21" fmla="*/ 200 h 427"/>
                <a:gd name="T22" fmla="*/ 92 w 394"/>
                <a:gd name="T23" fmla="*/ 199 h 427"/>
                <a:gd name="T24" fmla="*/ 103 w 394"/>
                <a:gd name="T25" fmla="*/ 198 h 427"/>
                <a:gd name="T26" fmla="*/ 114 w 394"/>
                <a:gd name="T27" fmla="*/ 196 h 427"/>
                <a:gd name="T28" fmla="*/ 124 w 394"/>
                <a:gd name="T29" fmla="*/ 194 h 427"/>
                <a:gd name="T30" fmla="*/ 136 w 394"/>
                <a:gd name="T31" fmla="*/ 191 h 427"/>
                <a:gd name="T32" fmla="*/ 146 w 394"/>
                <a:gd name="T33" fmla="*/ 189 h 427"/>
                <a:gd name="T34" fmla="*/ 155 w 394"/>
                <a:gd name="T35" fmla="*/ 187 h 427"/>
                <a:gd name="T36" fmla="*/ 164 w 394"/>
                <a:gd name="T37" fmla="*/ 185 h 427"/>
                <a:gd name="T38" fmla="*/ 168 w 394"/>
                <a:gd name="T39" fmla="*/ 185 h 427"/>
                <a:gd name="T40" fmla="*/ 172 w 394"/>
                <a:gd name="T41" fmla="*/ 186 h 427"/>
                <a:gd name="T42" fmla="*/ 176 w 394"/>
                <a:gd name="T43" fmla="*/ 186 h 427"/>
                <a:gd name="T44" fmla="*/ 180 w 394"/>
                <a:gd name="T45" fmla="*/ 187 h 427"/>
                <a:gd name="T46" fmla="*/ 184 w 394"/>
                <a:gd name="T47" fmla="*/ 188 h 427"/>
                <a:gd name="T48" fmla="*/ 188 w 394"/>
                <a:gd name="T49" fmla="*/ 188 h 427"/>
                <a:gd name="T50" fmla="*/ 192 w 394"/>
                <a:gd name="T51" fmla="*/ 189 h 427"/>
                <a:gd name="T52" fmla="*/ 197 w 394"/>
                <a:gd name="T53" fmla="*/ 191 h 427"/>
                <a:gd name="T54" fmla="*/ 182 w 394"/>
                <a:gd name="T55" fmla="*/ 191 h 427"/>
                <a:gd name="T56" fmla="*/ 167 w 394"/>
                <a:gd name="T57" fmla="*/ 192 h 427"/>
                <a:gd name="T58" fmla="*/ 154 w 394"/>
                <a:gd name="T59" fmla="*/ 194 h 427"/>
                <a:gd name="T60" fmla="*/ 142 w 394"/>
                <a:gd name="T61" fmla="*/ 196 h 427"/>
                <a:gd name="T62" fmla="*/ 130 w 394"/>
                <a:gd name="T63" fmla="*/ 199 h 427"/>
                <a:gd name="T64" fmla="*/ 119 w 394"/>
                <a:gd name="T65" fmla="*/ 202 h 427"/>
                <a:gd name="T66" fmla="*/ 108 w 394"/>
                <a:gd name="T67" fmla="*/ 204 h 427"/>
                <a:gd name="T68" fmla="*/ 98 w 394"/>
                <a:gd name="T69" fmla="*/ 207 h 427"/>
                <a:gd name="T70" fmla="*/ 88 w 394"/>
                <a:gd name="T71" fmla="*/ 210 h 427"/>
                <a:gd name="T72" fmla="*/ 77 w 394"/>
                <a:gd name="T73" fmla="*/ 212 h 427"/>
                <a:gd name="T74" fmla="*/ 66 w 394"/>
                <a:gd name="T75" fmla="*/ 213 h 427"/>
                <a:gd name="T76" fmla="*/ 54 w 394"/>
                <a:gd name="T77" fmla="*/ 213 h 427"/>
                <a:gd name="T78" fmla="*/ 43 w 394"/>
                <a:gd name="T79" fmla="*/ 213 h 427"/>
                <a:gd name="T80" fmla="*/ 29 w 394"/>
                <a:gd name="T81" fmla="*/ 210 h 427"/>
                <a:gd name="T82" fmla="*/ 15 w 394"/>
                <a:gd name="T83" fmla="*/ 206 h 427"/>
                <a:gd name="T84" fmla="*/ 0 w 394"/>
                <a:gd name="T85" fmla="*/ 201 h 427"/>
                <a:gd name="T86" fmla="*/ 49 w 394"/>
                <a:gd name="T87" fmla="*/ 0 h 42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94"/>
                <a:gd name="T133" fmla="*/ 0 h 427"/>
                <a:gd name="T134" fmla="*/ 394 w 394"/>
                <a:gd name="T135" fmla="*/ 427 h 42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94" h="427">
                  <a:moveTo>
                    <a:pt x="99" y="0"/>
                  </a:moveTo>
                  <a:lnTo>
                    <a:pt x="110" y="3"/>
                  </a:lnTo>
                  <a:lnTo>
                    <a:pt x="27" y="337"/>
                  </a:lnTo>
                  <a:lnTo>
                    <a:pt x="36" y="355"/>
                  </a:lnTo>
                  <a:lnTo>
                    <a:pt x="49" y="370"/>
                  </a:lnTo>
                  <a:lnTo>
                    <a:pt x="63" y="383"/>
                  </a:lnTo>
                  <a:lnTo>
                    <a:pt x="80" y="391"/>
                  </a:lnTo>
                  <a:lnTo>
                    <a:pt x="99" y="397"/>
                  </a:lnTo>
                  <a:lnTo>
                    <a:pt x="118" y="400"/>
                  </a:lnTo>
                  <a:lnTo>
                    <a:pt x="139" y="403"/>
                  </a:lnTo>
                  <a:lnTo>
                    <a:pt x="161" y="401"/>
                  </a:lnTo>
                  <a:lnTo>
                    <a:pt x="183" y="399"/>
                  </a:lnTo>
                  <a:lnTo>
                    <a:pt x="206" y="397"/>
                  </a:lnTo>
                  <a:lnTo>
                    <a:pt x="228" y="392"/>
                  </a:lnTo>
                  <a:lnTo>
                    <a:pt x="249" y="388"/>
                  </a:lnTo>
                  <a:lnTo>
                    <a:pt x="271" y="383"/>
                  </a:lnTo>
                  <a:lnTo>
                    <a:pt x="291" y="378"/>
                  </a:lnTo>
                  <a:lnTo>
                    <a:pt x="310" y="374"/>
                  </a:lnTo>
                  <a:lnTo>
                    <a:pt x="328" y="370"/>
                  </a:lnTo>
                  <a:lnTo>
                    <a:pt x="336" y="371"/>
                  </a:lnTo>
                  <a:lnTo>
                    <a:pt x="344" y="373"/>
                  </a:lnTo>
                  <a:lnTo>
                    <a:pt x="352" y="373"/>
                  </a:lnTo>
                  <a:lnTo>
                    <a:pt x="360" y="374"/>
                  </a:lnTo>
                  <a:lnTo>
                    <a:pt x="367" y="376"/>
                  </a:lnTo>
                  <a:lnTo>
                    <a:pt x="375" y="377"/>
                  </a:lnTo>
                  <a:lnTo>
                    <a:pt x="384" y="379"/>
                  </a:lnTo>
                  <a:lnTo>
                    <a:pt x="394" y="382"/>
                  </a:lnTo>
                  <a:lnTo>
                    <a:pt x="363" y="382"/>
                  </a:lnTo>
                  <a:lnTo>
                    <a:pt x="333" y="384"/>
                  </a:lnTo>
                  <a:lnTo>
                    <a:pt x="307" y="388"/>
                  </a:lnTo>
                  <a:lnTo>
                    <a:pt x="283" y="392"/>
                  </a:lnTo>
                  <a:lnTo>
                    <a:pt x="260" y="398"/>
                  </a:lnTo>
                  <a:lnTo>
                    <a:pt x="238" y="404"/>
                  </a:lnTo>
                  <a:lnTo>
                    <a:pt x="216" y="409"/>
                  </a:lnTo>
                  <a:lnTo>
                    <a:pt x="195" y="415"/>
                  </a:lnTo>
                  <a:lnTo>
                    <a:pt x="175" y="420"/>
                  </a:lnTo>
                  <a:lnTo>
                    <a:pt x="154" y="424"/>
                  </a:lnTo>
                  <a:lnTo>
                    <a:pt x="132" y="427"/>
                  </a:lnTo>
                  <a:lnTo>
                    <a:pt x="109" y="427"/>
                  </a:lnTo>
                  <a:lnTo>
                    <a:pt x="85" y="426"/>
                  </a:lnTo>
                  <a:lnTo>
                    <a:pt x="58" y="421"/>
                  </a:lnTo>
                  <a:lnTo>
                    <a:pt x="31" y="413"/>
                  </a:lnTo>
                  <a:lnTo>
                    <a:pt x="0" y="403"/>
                  </a:lnTo>
                  <a:lnTo>
                    <a:pt x="99" y="0"/>
                  </a:lnTo>
                  <a:close/>
                </a:path>
              </a:pathLst>
            </a:custGeom>
            <a:solidFill>
              <a:srgbClr val="C0C0C0"/>
            </a:solidFill>
            <a:ln w="9525">
              <a:noFill/>
              <a:round/>
              <a:headEnd/>
              <a:tailEnd/>
            </a:ln>
          </p:spPr>
          <p:txBody>
            <a:bodyPr/>
            <a:lstStyle/>
            <a:p>
              <a:endParaRPr lang="en-US"/>
            </a:p>
          </p:txBody>
        </p:sp>
        <p:sp>
          <p:nvSpPr>
            <p:cNvPr id="9236" name="Freeform 1057"/>
            <p:cNvSpPr>
              <a:spLocks noChangeAspect="1"/>
            </p:cNvSpPr>
            <p:nvPr/>
          </p:nvSpPr>
          <p:spPr bwMode="auto">
            <a:xfrm>
              <a:off x="4072" y="2581"/>
              <a:ext cx="69" cy="224"/>
            </a:xfrm>
            <a:custGeom>
              <a:avLst/>
              <a:gdLst>
                <a:gd name="T0" fmla="*/ 0 w 138"/>
                <a:gd name="T1" fmla="*/ 38 h 448"/>
                <a:gd name="T2" fmla="*/ 10 w 138"/>
                <a:gd name="T3" fmla="*/ 28 h 448"/>
                <a:gd name="T4" fmla="*/ 20 w 138"/>
                <a:gd name="T5" fmla="*/ 20 h 448"/>
                <a:gd name="T6" fmla="*/ 29 w 138"/>
                <a:gd name="T7" fmla="*/ 13 h 448"/>
                <a:gd name="T8" fmla="*/ 38 w 138"/>
                <a:gd name="T9" fmla="*/ 8 h 448"/>
                <a:gd name="T10" fmla="*/ 46 w 138"/>
                <a:gd name="T11" fmla="*/ 5 h 448"/>
                <a:gd name="T12" fmla="*/ 54 w 138"/>
                <a:gd name="T13" fmla="*/ 2 h 448"/>
                <a:gd name="T14" fmla="*/ 62 w 138"/>
                <a:gd name="T15" fmla="*/ 1 h 448"/>
                <a:gd name="T16" fmla="*/ 69 w 138"/>
                <a:gd name="T17" fmla="*/ 0 h 448"/>
                <a:gd name="T18" fmla="*/ 69 w 138"/>
                <a:gd name="T19" fmla="*/ 193 h 448"/>
                <a:gd name="T20" fmla="*/ 61 w 138"/>
                <a:gd name="T21" fmla="*/ 194 h 448"/>
                <a:gd name="T22" fmla="*/ 52 w 138"/>
                <a:gd name="T23" fmla="*/ 196 h 448"/>
                <a:gd name="T24" fmla="*/ 44 w 138"/>
                <a:gd name="T25" fmla="*/ 199 h 448"/>
                <a:gd name="T26" fmla="*/ 35 w 138"/>
                <a:gd name="T27" fmla="*/ 202 h 448"/>
                <a:gd name="T28" fmla="*/ 27 w 138"/>
                <a:gd name="T29" fmla="*/ 206 h 448"/>
                <a:gd name="T30" fmla="*/ 17 w 138"/>
                <a:gd name="T31" fmla="*/ 211 h 448"/>
                <a:gd name="T32" fmla="*/ 9 w 138"/>
                <a:gd name="T33" fmla="*/ 217 h 448"/>
                <a:gd name="T34" fmla="*/ 0 w 138"/>
                <a:gd name="T35" fmla="*/ 224 h 448"/>
                <a:gd name="T36" fmla="*/ 0 w 138"/>
                <a:gd name="T37" fmla="*/ 38 h 4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38"/>
                <a:gd name="T58" fmla="*/ 0 h 448"/>
                <a:gd name="T59" fmla="*/ 138 w 138"/>
                <a:gd name="T60" fmla="*/ 448 h 44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38" h="448">
                  <a:moveTo>
                    <a:pt x="0" y="75"/>
                  </a:moveTo>
                  <a:lnTo>
                    <a:pt x="21" y="55"/>
                  </a:lnTo>
                  <a:lnTo>
                    <a:pt x="41" y="39"/>
                  </a:lnTo>
                  <a:lnTo>
                    <a:pt x="59" y="26"/>
                  </a:lnTo>
                  <a:lnTo>
                    <a:pt x="77" y="16"/>
                  </a:lnTo>
                  <a:lnTo>
                    <a:pt x="93" y="9"/>
                  </a:lnTo>
                  <a:lnTo>
                    <a:pt x="109" y="3"/>
                  </a:lnTo>
                  <a:lnTo>
                    <a:pt x="124" y="1"/>
                  </a:lnTo>
                  <a:lnTo>
                    <a:pt x="138" y="0"/>
                  </a:lnTo>
                  <a:lnTo>
                    <a:pt x="138" y="386"/>
                  </a:lnTo>
                  <a:lnTo>
                    <a:pt x="122" y="388"/>
                  </a:lnTo>
                  <a:lnTo>
                    <a:pt x="105" y="391"/>
                  </a:lnTo>
                  <a:lnTo>
                    <a:pt x="88" y="397"/>
                  </a:lnTo>
                  <a:lnTo>
                    <a:pt x="71" y="403"/>
                  </a:lnTo>
                  <a:lnTo>
                    <a:pt x="54" y="411"/>
                  </a:lnTo>
                  <a:lnTo>
                    <a:pt x="35" y="421"/>
                  </a:lnTo>
                  <a:lnTo>
                    <a:pt x="18" y="434"/>
                  </a:lnTo>
                  <a:lnTo>
                    <a:pt x="0" y="448"/>
                  </a:lnTo>
                  <a:lnTo>
                    <a:pt x="0" y="75"/>
                  </a:lnTo>
                  <a:close/>
                </a:path>
              </a:pathLst>
            </a:custGeom>
            <a:solidFill>
              <a:schemeClr val="bg1"/>
            </a:solidFill>
            <a:ln w="9525">
              <a:noFill/>
              <a:round/>
              <a:headEnd/>
              <a:tailEnd/>
            </a:ln>
          </p:spPr>
          <p:txBody>
            <a:bodyPr/>
            <a:lstStyle/>
            <a:p>
              <a:endParaRPr lang="en-US"/>
            </a:p>
          </p:txBody>
        </p:sp>
        <p:sp>
          <p:nvSpPr>
            <p:cNvPr id="9237" name="Freeform 1058"/>
            <p:cNvSpPr>
              <a:spLocks noChangeAspect="1"/>
            </p:cNvSpPr>
            <p:nvPr/>
          </p:nvSpPr>
          <p:spPr bwMode="auto">
            <a:xfrm>
              <a:off x="3820" y="2648"/>
              <a:ext cx="138" cy="135"/>
            </a:xfrm>
            <a:custGeom>
              <a:avLst/>
              <a:gdLst>
                <a:gd name="T0" fmla="*/ 26 w 276"/>
                <a:gd name="T1" fmla="*/ 0 h 268"/>
                <a:gd name="T2" fmla="*/ 24 w 276"/>
                <a:gd name="T3" fmla="*/ 8 h 268"/>
                <a:gd name="T4" fmla="*/ 21 w 276"/>
                <a:gd name="T5" fmla="*/ 22 h 268"/>
                <a:gd name="T6" fmla="*/ 17 w 276"/>
                <a:gd name="T7" fmla="*/ 39 h 268"/>
                <a:gd name="T8" fmla="*/ 12 w 276"/>
                <a:gd name="T9" fmla="*/ 58 h 268"/>
                <a:gd name="T10" fmla="*/ 7 w 276"/>
                <a:gd name="T11" fmla="*/ 77 h 268"/>
                <a:gd name="T12" fmla="*/ 3 w 276"/>
                <a:gd name="T13" fmla="*/ 92 h 268"/>
                <a:gd name="T14" fmla="*/ 1 w 276"/>
                <a:gd name="T15" fmla="*/ 103 h 268"/>
                <a:gd name="T16" fmla="*/ 0 w 276"/>
                <a:gd name="T17" fmla="*/ 107 h 268"/>
                <a:gd name="T18" fmla="*/ 4 w 276"/>
                <a:gd name="T19" fmla="*/ 116 h 268"/>
                <a:gd name="T20" fmla="*/ 11 w 276"/>
                <a:gd name="T21" fmla="*/ 123 h 268"/>
                <a:gd name="T22" fmla="*/ 18 w 276"/>
                <a:gd name="T23" fmla="*/ 128 h 268"/>
                <a:gd name="T24" fmla="*/ 27 w 276"/>
                <a:gd name="T25" fmla="*/ 131 h 268"/>
                <a:gd name="T26" fmla="*/ 37 w 276"/>
                <a:gd name="T27" fmla="*/ 134 h 268"/>
                <a:gd name="T28" fmla="*/ 47 w 276"/>
                <a:gd name="T29" fmla="*/ 135 h 268"/>
                <a:gd name="T30" fmla="*/ 58 w 276"/>
                <a:gd name="T31" fmla="*/ 135 h 268"/>
                <a:gd name="T32" fmla="*/ 69 w 276"/>
                <a:gd name="T33" fmla="*/ 134 h 268"/>
                <a:gd name="T34" fmla="*/ 80 w 276"/>
                <a:gd name="T35" fmla="*/ 133 h 268"/>
                <a:gd name="T36" fmla="*/ 91 w 276"/>
                <a:gd name="T37" fmla="*/ 131 h 268"/>
                <a:gd name="T38" fmla="*/ 102 w 276"/>
                <a:gd name="T39" fmla="*/ 130 h 268"/>
                <a:gd name="T40" fmla="*/ 111 w 276"/>
                <a:gd name="T41" fmla="*/ 127 h 268"/>
                <a:gd name="T42" fmla="*/ 120 w 276"/>
                <a:gd name="T43" fmla="*/ 126 h 268"/>
                <a:gd name="T44" fmla="*/ 127 w 276"/>
                <a:gd name="T45" fmla="*/ 124 h 268"/>
                <a:gd name="T46" fmla="*/ 134 w 276"/>
                <a:gd name="T47" fmla="*/ 123 h 268"/>
                <a:gd name="T48" fmla="*/ 138 w 276"/>
                <a:gd name="T49" fmla="*/ 123 h 268"/>
                <a:gd name="T50" fmla="*/ 125 w 276"/>
                <a:gd name="T51" fmla="*/ 121 h 268"/>
                <a:gd name="T52" fmla="*/ 112 w 276"/>
                <a:gd name="T53" fmla="*/ 119 h 268"/>
                <a:gd name="T54" fmla="*/ 100 w 276"/>
                <a:gd name="T55" fmla="*/ 116 h 268"/>
                <a:gd name="T56" fmla="*/ 88 w 276"/>
                <a:gd name="T57" fmla="*/ 112 h 268"/>
                <a:gd name="T58" fmla="*/ 78 w 276"/>
                <a:gd name="T59" fmla="*/ 108 h 268"/>
                <a:gd name="T60" fmla="*/ 69 w 276"/>
                <a:gd name="T61" fmla="*/ 102 h 268"/>
                <a:gd name="T62" fmla="*/ 60 w 276"/>
                <a:gd name="T63" fmla="*/ 97 h 268"/>
                <a:gd name="T64" fmla="*/ 52 w 276"/>
                <a:gd name="T65" fmla="*/ 90 h 268"/>
                <a:gd name="T66" fmla="*/ 45 w 276"/>
                <a:gd name="T67" fmla="*/ 82 h 268"/>
                <a:gd name="T68" fmla="*/ 39 w 276"/>
                <a:gd name="T69" fmla="*/ 74 h 268"/>
                <a:gd name="T70" fmla="*/ 35 w 276"/>
                <a:gd name="T71" fmla="*/ 64 h 268"/>
                <a:gd name="T72" fmla="*/ 30 w 276"/>
                <a:gd name="T73" fmla="*/ 53 h 268"/>
                <a:gd name="T74" fmla="*/ 27 w 276"/>
                <a:gd name="T75" fmla="*/ 42 h 268"/>
                <a:gd name="T76" fmla="*/ 26 w 276"/>
                <a:gd name="T77" fmla="*/ 29 h 268"/>
                <a:gd name="T78" fmla="*/ 26 w 276"/>
                <a:gd name="T79" fmla="*/ 15 h 268"/>
                <a:gd name="T80" fmla="*/ 26 w 276"/>
                <a:gd name="T81" fmla="*/ 0 h 2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76"/>
                <a:gd name="T124" fmla="*/ 0 h 268"/>
                <a:gd name="T125" fmla="*/ 276 w 276"/>
                <a:gd name="T126" fmla="*/ 268 h 2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76" h="268">
                  <a:moveTo>
                    <a:pt x="53" y="0"/>
                  </a:moveTo>
                  <a:lnTo>
                    <a:pt x="49" y="16"/>
                  </a:lnTo>
                  <a:lnTo>
                    <a:pt x="43" y="43"/>
                  </a:lnTo>
                  <a:lnTo>
                    <a:pt x="33" y="78"/>
                  </a:lnTo>
                  <a:lnTo>
                    <a:pt x="24" y="116"/>
                  </a:lnTo>
                  <a:lnTo>
                    <a:pt x="15" y="152"/>
                  </a:lnTo>
                  <a:lnTo>
                    <a:pt x="7" y="183"/>
                  </a:lnTo>
                  <a:lnTo>
                    <a:pt x="2" y="205"/>
                  </a:lnTo>
                  <a:lnTo>
                    <a:pt x="0" y="213"/>
                  </a:lnTo>
                  <a:lnTo>
                    <a:pt x="9" y="230"/>
                  </a:lnTo>
                  <a:lnTo>
                    <a:pt x="22" y="244"/>
                  </a:lnTo>
                  <a:lnTo>
                    <a:pt x="37" y="254"/>
                  </a:lnTo>
                  <a:lnTo>
                    <a:pt x="54" y="261"/>
                  </a:lnTo>
                  <a:lnTo>
                    <a:pt x="74" y="266"/>
                  </a:lnTo>
                  <a:lnTo>
                    <a:pt x="94" y="268"/>
                  </a:lnTo>
                  <a:lnTo>
                    <a:pt x="116" y="268"/>
                  </a:lnTo>
                  <a:lnTo>
                    <a:pt x="138" y="267"/>
                  </a:lnTo>
                  <a:lnTo>
                    <a:pt x="161" y="265"/>
                  </a:lnTo>
                  <a:lnTo>
                    <a:pt x="183" y="261"/>
                  </a:lnTo>
                  <a:lnTo>
                    <a:pt x="204" y="258"/>
                  </a:lnTo>
                  <a:lnTo>
                    <a:pt x="222" y="253"/>
                  </a:lnTo>
                  <a:lnTo>
                    <a:pt x="240" y="250"/>
                  </a:lnTo>
                  <a:lnTo>
                    <a:pt x="255" y="247"/>
                  </a:lnTo>
                  <a:lnTo>
                    <a:pt x="267" y="245"/>
                  </a:lnTo>
                  <a:lnTo>
                    <a:pt x="276" y="244"/>
                  </a:lnTo>
                  <a:lnTo>
                    <a:pt x="250" y="240"/>
                  </a:lnTo>
                  <a:lnTo>
                    <a:pt x="224" y="236"/>
                  </a:lnTo>
                  <a:lnTo>
                    <a:pt x="200" y="230"/>
                  </a:lnTo>
                  <a:lnTo>
                    <a:pt x="177" y="222"/>
                  </a:lnTo>
                  <a:lnTo>
                    <a:pt x="156" y="214"/>
                  </a:lnTo>
                  <a:lnTo>
                    <a:pt x="137" y="203"/>
                  </a:lnTo>
                  <a:lnTo>
                    <a:pt x="120" y="192"/>
                  </a:lnTo>
                  <a:lnTo>
                    <a:pt x="105" y="178"/>
                  </a:lnTo>
                  <a:lnTo>
                    <a:pt x="90" y="163"/>
                  </a:lnTo>
                  <a:lnTo>
                    <a:pt x="78" y="146"/>
                  </a:lnTo>
                  <a:lnTo>
                    <a:pt x="69" y="127"/>
                  </a:lnTo>
                  <a:lnTo>
                    <a:pt x="61" y="106"/>
                  </a:lnTo>
                  <a:lnTo>
                    <a:pt x="55" y="83"/>
                  </a:lnTo>
                  <a:lnTo>
                    <a:pt x="52" y="57"/>
                  </a:lnTo>
                  <a:lnTo>
                    <a:pt x="52" y="30"/>
                  </a:lnTo>
                  <a:lnTo>
                    <a:pt x="53" y="0"/>
                  </a:lnTo>
                  <a:close/>
                </a:path>
              </a:pathLst>
            </a:custGeom>
            <a:solidFill>
              <a:schemeClr val="bg1"/>
            </a:solidFill>
            <a:ln w="9525">
              <a:noFill/>
              <a:round/>
              <a:headEnd/>
              <a:tailEnd/>
            </a:ln>
          </p:spPr>
          <p:txBody>
            <a:bodyPr/>
            <a:lstStyle/>
            <a:p>
              <a:endParaRPr lang="en-US"/>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32"/>
          <p:cNvSpPr>
            <a:spLocks noGrp="1" noChangeArrowheads="1"/>
          </p:cNvSpPr>
          <p:nvPr>
            <p:ph type="title"/>
          </p:nvPr>
        </p:nvSpPr>
        <p:spPr/>
        <p:txBody>
          <a:bodyPr/>
          <a:lstStyle/>
          <a:p>
            <a:pPr eaLnBrk="1" hangingPunct="1"/>
            <a:r>
              <a:rPr lang="en-US" altLang="zh-CN" smtClean="0">
                <a:ea typeface="宋体" charset="-122"/>
              </a:rPr>
              <a:t>Document Structure</a:t>
            </a:r>
          </a:p>
        </p:txBody>
      </p:sp>
      <p:sp>
        <p:nvSpPr>
          <p:cNvPr id="2051" name="Footer Placeholder 2"/>
          <p:cNvSpPr>
            <a:spLocks noGrp="1"/>
          </p:cNvSpPr>
          <p:nvPr>
            <p:ph type="ftr" sz="quarter" idx="10"/>
          </p:nvPr>
        </p:nvSpPr>
        <p:spPr>
          <a:noFill/>
        </p:spPr>
        <p:txBody>
          <a:bodyPr/>
          <a:lstStyle/>
          <a:p>
            <a:pPr defTabSz="865188"/>
            <a:r>
              <a:rPr lang="en-US" altLang="zh-CN"/>
              <a:t>SO-IN-050</a:t>
            </a:r>
          </a:p>
        </p:txBody>
      </p:sp>
      <p:grpSp>
        <p:nvGrpSpPr>
          <p:cNvPr id="2052" name="Group 39"/>
          <p:cNvGrpSpPr>
            <a:grpSpLocks/>
          </p:cNvGrpSpPr>
          <p:nvPr/>
        </p:nvGrpSpPr>
        <p:grpSpPr bwMode="auto">
          <a:xfrm>
            <a:off x="911225" y="1069975"/>
            <a:ext cx="7316788" cy="4819650"/>
            <a:chOff x="574" y="1006"/>
            <a:chExt cx="4609" cy="3036"/>
          </a:xfrm>
        </p:grpSpPr>
        <p:graphicFrame>
          <p:nvGraphicFramePr>
            <p:cNvPr id="2050" name="Object 2"/>
            <p:cNvGraphicFramePr>
              <a:graphicFrameLocks noChangeAspect="1"/>
            </p:cNvGraphicFramePr>
            <p:nvPr/>
          </p:nvGraphicFramePr>
          <p:xfrm>
            <a:off x="1669" y="1006"/>
            <a:ext cx="2408" cy="2978"/>
          </p:xfrm>
          <a:graphic>
            <a:graphicData uri="http://schemas.openxmlformats.org/presentationml/2006/ole">
              <p:oleObj spid="_x0000_s2050" name="Microsoft ClipArt Gallery" r:id="rId3" imgW="2826720" imgH="3497040" progId="">
                <p:embed/>
              </p:oleObj>
            </a:graphicData>
          </a:graphic>
        </p:graphicFrame>
        <p:cxnSp>
          <p:nvCxnSpPr>
            <p:cNvPr id="2054" name="AutoShape 4" descr="5%"/>
            <p:cNvCxnSpPr>
              <a:cxnSpLocks noChangeShapeType="1"/>
              <a:stCxn id="41992" idx="2"/>
              <a:endCxn id="41989" idx="1"/>
            </p:cNvCxnSpPr>
            <p:nvPr/>
          </p:nvCxnSpPr>
          <p:spPr bwMode="auto">
            <a:xfrm rot="16200000" flipH="1">
              <a:off x="2439" y="3039"/>
              <a:ext cx="1298" cy="419"/>
            </a:xfrm>
            <a:prstGeom prst="bentConnector2">
              <a:avLst/>
            </a:prstGeom>
            <a:noFill/>
            <a:ln w="31750">
              <a:solidFill>
                <a:schemeClr val="tx1"/>
              </a:solidFill>
              <a:prstDash val="dash"/>
              <a:miter lim="800000"/>
              <a:headEnd/>
              <a:tailEnd/>
            </a:ln>
          </p:spPr>
        </p:cxnSp>
        <p:sp>
          <p:nvSpPr>
            <p:cNvPr id="41989" name="Rectangle 5"/>
            <p:cNvSpPr>
              <a:spLocks noChangeArrowheads="1"/>
            </p:cNvSpPr>
            <p:nvPr/>
          </p:nvSpPr>
          <p:spPr bwMode="auto">
            <a:xfrm>
              <a:off x="3306" y="3754"/>
              <a:ext cx="864" cy="288"/>
            </a:xfrm>
            <a:prstGeom prst="rect">
              <a:avLst/>
            </a:prstGeom>
            <a:solidFill>
              <a:schemeClr val="bg1"/>
            </a:solidFill>
            <a:ln w="28575">
              <a:solidFill>
                <a:srgbClr val="FF9900"/>
              </a:solidFill>
              <a:prstDash val="dash"/>
              <a:miter lim="800000"/>
              <a:headEnd/>
              <a:tailEnd/>
            </a:ln>
            <a:effectLst>
              <a:outerShdw dist="72390" dir="2700000" algn="ctr" rotWithShape="0">
                <a:schemeClr val="tx1">
                  <a:lumMod val="75000"/>
                  <a:lumOff val="25000"/>
                </a:schemeClr>
              </a:outerShdw>
            </a:effectLst>
          </p:spPr>
          <p:txBody>
            <a:bodyPr lIns="91432" tIns="45716" rIns="91432" bIns="45716" anchor="ctr" anchorCtr="1"/>
            <a:lstStyle/>
            <a:p>
              <a:pPr eaLnBrk="0" hangingPunct="0">
                <a:defRPr/>
              </a:pPr>
              <a:r>
                <a:rPr kumimoji="1" lang="en-US" sz="2000">
                  <a:latin typeface="+mj-lt"/>
                </a:rPr>
                <a:t>Line Item</a:t>
              </a:r>
            </a:p>
          </p:txBody>
        </p:sp>
        <p:sp>
          <p:nvSpPr>
            <p:cNvPr id="41990" name="Rectangle 6"/>
            <p:cNvSpPr>
              <a:spLocks noChangeArrowheads="1"/>
            </p:cNvSpPr>
            <p:nvPr/>
          </p:nvSpPr>
          <p:spPr bwMode="auto">
            <a:xfrm>
              <a:off x="2302" y="1007"/>
              <a:ext cx="1152" cy="576"/>
            </a:xfrm>
            <a:prstGeom prst="rect">
              <a:avLst/>
            </a:prstGeom>
            <a:solidFill>
              <a:schemeClr val="bg1"/>
            </a:solidFill>
            <a:ln w="28575">
              <a:solidFill>
                <a:schemeClr val="hlink"/>
              </a:solidFill>
              <a:miter lim="800000"/>
              <a:headEnd/>
              <a:tailEnd/>
            </a:ln>
            <a:effectLst>
              <a:outerShdw dist="71842" dir="2700000" algn="ctr" rotWithShape="0">
                <a:schemeClr val="tx1">
                  <a:lumMod val="75000"/>
                  <a:lumOff val="25000"/>
                </a:schemeClr>
              </a:outerShdw>
            </a:effectLst>
          </p:spPr>
          <p:txBody>
            <a:bodyPr lIns="91432" tIns="45716" rIns="91432" bIns="45716" anchor="ctr" anchorCtr="1"/>
            <a:lstStyle/>
            <a:p>
              <a:pPr eaLnBrk="0" hangingPunct="0">
                <a:defRPr/>
              </a:pPr>
              <a:r>
                <a:rPr kumimoji="1" lang="en-US" sz="2000" b="1">
                  <a:latin typeface="+mj-lt"/>
                </a:rPr>
                <a:t>Sales</a:t>
              </a:r>
            </a:p>
            <a:p>
              <a:pPr eaLnBrk="0" hangingPunct="0">
                <a:defRPr/>
              </a:pPr>
              <a:r>
                <a:rPr kumimoji="1" lang="en-US" sz="2000" b="1">
                  <a:latin typeface="+mj-lt"/>
                </a:rPr>
                <a:t>Order</a:t>
              </a:r>
            </a:p>
          </p:txBody>
        </p:sp>
        <p:cxnSp>
          <p:nvCxnSpPr>
            <p:cNvPr id="2057" name="AutoShape 9" descr="5%"/>
            <p:cNvCxnSpPr>
              <a:cxnSpLocks noChangeShapeType="1"/>
              <a:stCxn id="41990" idx="2"/>
              <a:endCxn id="41992" idx="0"/>
            </p:cNvCxnSpPr>
            <p:nvPr/>
          </p:nvCxnSpPr>
          <p:spPr bwMode="auto">
            <a:xfrm rot="5400000">
              <a:off x="2671" y="1799"/>
              <a:ext cx="414" cy="0"/>
            </a:xfrm>
            <a:prstGeom prst="straightConnector1">
              <a:avLst/>
            </a:prstGeom>
            <a:noFill/>
            <a:ln w="31750">
              <a:solidFill>
                <a:schemeClr val="tx1"/>
              </a:solidFill>
              <a:round/>
              <a:headEnd/>
              <a:tailEnd/>
            </a:ln>
          </p:spPr>
        </p:cxnSp>
        <p:cxnSp>
          <p:nvCxnSpPr>
            <p:cNvPr id="2058" name="AutoShape 12" descr="Large grid"/>
            <p:cNvCxnSpPr>
              <a:cxnSpLocks noChangeShapeType="1"/>
              <a:stCxn id="41990" idx="2"/>
              <a:endCxn id="41995" idx="0"/>
            </p:cNvCxnSpPr>
            <p:nvPr/>
          </p:nvCxnSpPr>
          <p:spPr bwMode="auto">
            <a:xfrm rot="16200000" flipH="1">
              <a:off x="3536" y="934"/>
              <a:ext cx="414" cy="1729"/>
            </a:xfrm>
            <a:prstGeom prst="bentConnector3">
              <a:avLst>
                <a:gd name="adj1" fmla="val 50000"/>
              </a:avLst>
            </a:prstGeom>
            <a:noFill/>
            <a:ln w="31750">
              <a:solidFill>
                <a:schemeClr val="tx1"/>
              </a:solidFill>
              <a:miter lim="800000"/>
              <a:headEnd/>
              <a:tailEnd/>
            </a:ln>
          </p:spPr>
        </p:cxnSp>
        <p:cxnSp>
          <p:nvCxnSpPr>
            <p:cNvPr id="2059" name="AutoShape 15" descr="Large grid"/>
            <p:cNvCxnSpPr>
              <a:cxnSpLocks noChangeShapeType="1"/>
              <a:stCxn id="41990" idx="2"/>
              <a:endCxn id="41998" idx="0"/>
            </p:cNvCxnSpPr>
            <p:nvPr/>
          </p:nvCxnSpPr>
          <p:spPr bwMode="auto">
            <a:xfrm rot="5400000">
              <a:off x="1807" y="935"/>
              <a:ext cx="414" cy="1728"/>
            </a:xfrm>
            <a:prstGeom prst="bentConnector3">
              <a:avLst>
                <a:gd name="adj1" fmla="val 50000"/>
              </a:avLst>
            </a:prstGeom>
            <a:noFill/>
            <a:ln w="31750">
              <a:solidFill>
                <a:schemeClr val="tx1"/>
              </a:solidFill>
              <a:miter lim="800000"/>
              <a:headEnd/>
              <a:tailEnd/>
            </a:ln>
          </p:spPr>
        </p:cxnSp>
        <p:sp>
          <p:nvSpPr>
            <p:cNvPr id="42001" name="Rectangle 17"/>
            <p:cNvSpPr>
              <a:spLocks noChangeArrowheads="1"/>
            </p:cNvSpPr>
            <p:nvPr/>
          </p:nvSpPr>
          <p:spPr bwMode="auto">
            <a:xfrm>
              <a:off x="3306" y="2890"/>
              <a:ext cx="864" cy="288"/>
            </a:xfrm>
            <a:prstGeom prst="rect">
              <a:avLst/>
            </a:prstGeom>
            <a:solidFill>
              <a:schemeClr val="bg1"/>
            </a:solidFill>
            <a:ln w="28575">
              <a:solidFill>
                <a:srgbClr val="FF9900"/>
              </a:solidFill>
              <a:miter lim="800000"/>
              <a:headEnd/>
              <a:tailEnd/>
            </a:ln>
            <a:effectLst>
              <a:outerShdw dist="71842" dir="2700000" algn="ctr" rotWithShape="0">
                <a:schemeClr val="tx1">
                  <a:lumMod val="75000"/>
                  <a:lumOff val="25000"/>
                </a:schemeClr>
              </a:outerShdw>
            </a:effectLst>
          </p:spPr>
          <p:txBody>
            <a:bodyPr lIns="91432" tIns="45716" rIns="91432" bIns="45716" anchor="ctr" anchorCtr="1"/>
            <a:lstStyle/>
            <a:p>
              <a:pPr eaLnBrk="0" hangingPunct="0">
                <a:defRPr/>
              </a:pPr>
              <a:r>
                <a:rPr kumimoji="1" lang="en-US" sz="2000">
                  <a:latin typeface="+mj-lt"/>
                </a:rPr>
                <a:t>Line Item</a:t>
              </a:r>
            </a:p>
          </p:txBody>
        </p:sp>
        <p:cxnSp>
          <p:nvCxnSpPr>
            <p:cNvPr id="2061" name="AutoShape 18" descr="Dotted grid"/>
            <p:cNvCxnSpPr>
              <a:cxnSpLocks noChangeShapeType="1"/>
              <a:stCxn id="41992" idx="2"/>
              <a:endCxn id="42001" idx="1"/>
            </p:cNvCxnSpPr>
            <p:nvPr/>
          </p:nvCxnSpPr>
          <p:spPr bwMode="auto">
            <a:xfrm rot="16200000" flipH="1">
              <a:off x="2871" y="2607"/>
              <a:ext cx="434" cy="419"/>
            </a:xfrm>
            <a:prstGeom prst="bentConnector2">
              <a:avLst/>
            </a:prstGeom>
            <a:noFill/>
            <a:ln w="31750">
              <a:solidFill>
                <a:schemeClr val="tx1"/>
              </a:solidFill>
              <a:miter lim="800000"/>
              <a:headEnd/>
              <a:tailEnd/>
            </a:ln>
          </p:spPr>
        </p:cxnSp>
        <p:sp>
          <p:nvSpPr>
            <p:cNvPr id="42004" name="Rectangle 20"/>
            <p:cNvSpPr>
              <a:spLocks noChangeArrowheads="1"/>
            </p:cNvSpPr>
            <p:nvPr/>
          </p:nvSpPr>
          <p:spPr bwMode="auto">
            <a:xfrm>
              <a:off x="3306" y="3322"/>
              <a:ext cx="864" cy="288"/>
            </a:xfrm>
            <a:prstGeom prst="rect">
              <a:avLst/>
            </a:prstGeom>
            <a:solidFill>
              <a:schemeClr val="bg1"/>
            </a:solidFill>
            <a:ln w="28575">
              <a:solidFill>
                <a:srgbClr val="FF9900"/>
              </a:solidFill>
              <a:miter lim="800000"/>
              <a:headEnd/>
              <a:tailEnd/>
            </a:ln>
            <a:effectLst>
              <a:outerShdw dist="71842" dir="2700000" algn="ctr" rotWithShape="0">
                <a:schemeClr val="tx1">
                  <a:lumMod val="75000"/>
                  <a:lumOff val="25000"/>
                </a:schemeClr>
              </a:outerShdw>
            </a:effectLst>
          </p:spPr>
          <p:txBody>
            <a:bodyPr lIns="91432" tIns="45716" rIns="91432" bIns="45716" anchor="ctr" anchorCtr="1"/>
            <a:lstStyle/>
            <a:p>
              <a:pPr eaLnBrk="0" hangingPunct="0">
                <a:defRPr/>
              </a:pPr>
              <a:r>
                <a:rPr kumimoji="1" lang="en-US" sz="2000">
                  <a:latin typeface="+mj-lt"/>
                </a:rPr>
                <a:t>Line Item</a:t>
              </a:r>
            </a:p>
          </p:txBody>
        </p:sp>
        <p:sp>
          <p:nvSpPr>
            <p:cNvPr id="41992" name="Rectangle 8"/>
            <p:cNvSpPr>
              <a:spLocks noChangeArrowheads="1"/>
            </p:cNvSpPr>
            <p:nvPr/>
          </p:nvSpPr>
          <p:spPr bwMode="auto">
            <a:xfrm>
              <a:off x="2302" y="2015"/>
              <a:ext cx="1152" cy="576"/>
            </a:xfrm>
            <a:prstGeom prst="rect">
              <a:avLst/>
            </a:prstGeom>
            <a:solidFill>
              <a:schemeClr val="bg1"/>
            </a:solidFill>
            <a:ln w="28575">
              <a:solidFill>
                <a:schemeClr val="hlink"/>
              </a:solidFill>
              <a:miter lim="800000"/>
              <a:headEnd/>
              <a:tailEnd/>
            </a:ln>
            <a:effectLst>
              <a:outerShdw dist="71842" dir="2700000" algn="ctr" rotWithShape="0">
                <a:schemeClr val="tx1">
                  <a:lumMod val="75000"/>
                  <a:lumOff val="25000"/>
                </a:schemeClr>
              </a:outerShdw>
            </a:effectLst>
          </p:spPr>
          <p:txBody>
            <a:bodyPr lIns="91432" tIns="45716" rIns="91432" bIns="45716" anchor="ctr" anchorCtr="1"/>
            <a:lstStyle/>
            <a:p>
              <a:pPr eaLnBrk="0" hangingPunct="0">
                <a:defRPr/>
              </a:pPr>
              <a:r>
                <a:rPr kumimoji="1" lang="en-US" sz="2000" b="1">
                  <a:latin typeface="+mj-lt"/>
                </a:rPr>
                <a:t>Line Items</a:t>
              </a:r>
            </a:p>
            <a:p>
              <a:pPr eaLnBrk="0" hangingPunct="0">
                <a:defRPr/>
              </a:pPr>
              <a:r>
                <a:rPr kumimoji="1" lang="en-US" sz="2000">
                  <a:latin typeface="+mj-lt"/>
                </a:rPr>
                <a:t>(Body)</a:t>
              </a:r>
            </a:p>
          </p:txBody>
        </p:sp>
        <p:sp>
          <p:nvSpPr>
            <p:cNvPr id="41995" name="Rectangle 11"/>
            <p:cNvSpPr>
              <a:spLocks noChangeArrowheads="1"/>
            </p:cNvSpPr>
            <p:nvPr/>
          </p:nvSpPr>
          <p:spPr bwMode="auto">
            <a:xfrm>
              <a:off x="4031" y="2015"/>
              <a:ext cx="1152" cy="576"/>
            </a:xfrm>
            <a:prstGeom prst="rect">
              <a:avLst/>
            </a:prstGeom>
            <a:solidFill>
              <a:schemeClr val="bg1"/>
            </a:solidFill>
            <a:ln w="28575">
              <a:solidFill>
                <a:schemeClr val="hlink"/>
              </a:solidFill>
              <a:miter lim="800000"/>
              <a:headEnd/>
              <a:tailEnd/>
            </a:ln>
            <a:effectLst>
              <a:outerShdw dist="71842" dir="2700000" algn="ctr" rotWithShape="0">
                <a:schemeClr val="tx1">
                  <a:lumMod val="75000"/>
                  <a:lumOff val="25000"/>
                </a:schemeClr>
              </a:outerShdw>
            </a:effectLst>
          </p:spPr>
          <p:txBody>
            <a:bodyPr lIns="91432" tIns="45716" rIns="91432" bIns="45716" anchor="ctr" anchorCtr="1"/>
            <a:lstStyle/>
            <a:p>
              <a:pPr eaLnBrk="0" hangingPunct="0">
                <a:defRPr/>
              </a:pPr>
              <a:r>
                <a:rPr kumimoji="1" lang="en-US" sz="2000" b="1">
                  <a:latin typeface="+mj-lt"/>
                </a:rPr>
                <a:t>Trailer</a:t>
              </a:r>
            </a:p>
            <a:p>
              <a:pPr eaLnBrk="0" hangingPunct="0">
                <a:defRPr/>
              </a:pPr>
              <a:r>
                <a:rPr kumimoji="1" lang="en-US" sz="2000">
                  <a:latin typeface="+mj-lt"/>
                </a:rPr>
                <a:t>(Footer)</a:t>
              </a:r>
            </a:p>
          </p:txBody>
        </p:sp>
        <p:sp>
          <p:nvSpPr>
            <p:cNvPr id="41998" name="Rectangle 14"/>
            <p:cNvSpPr>
              <a:spLocks noChangeArrowheads="1"/>
            </p:cNvSpPr>
            <p:nvPr/>
          </p:nvSpPr>
          <p:spPr bwMode="auto">
            <a:xfrm>
              <a:off x="574" y="2015"/>
              <a:ext cx="1152" cy="576"/>
            </a:xfrm>
            <a:prstGeom prst="rect">
              <a:avLst/>
            </a:prstGeom>
            <a:solidFill>
              <a:schemeClr val="bg1"/>
            </a:solidFill>
            <a:ln w="28575">
              <a:solidFill>
                <a:schemeClr val="hlink"/>
              </a:solidFill>
              <a:miter lim="800000"/>
              <a:headEnd/>
              <a:tailEnd/>
            </a:ln>
            <a:effectLst>
              <a:outerShdw dist="71842" dir="2700000" algn="ctr" rotWithShape="0">
                <a:schemeClr val="tx1">
                  <a:lumMod val="75000"/>
                  <a:lumOff val="25000"/>
                </a:schemeClr>
              </a:outerShdw>
            </a:effectLst>
          </p:spPr>
          <p:txBody>
            <a:bodyPr lIns="91432" tIns="45716" rIns="91432" bIns="45716" anchor="ctr" anchorCtr="1"/>
            <a:lstStyle/>
            <a:p>
              <a:pPr eaLnBrk="0" hangingPunct="0">
                <a:defRPr/>
              </a:pPr>
              <a:r>
                <a:rPr kumimoji="1" lang="en-US" sz="2000" b="1">
                  <a:latin typeface="+mj-lt"/>
                </a:rPr>
                <a:t>Header</a:t>
              </a:r>
            </a:p>
          </p:txBody>
        </p:sp>
        <p:cxnSp>
          <p:nvCxnSpPr>
            <p:cNvPr id="2066" name="AutoShape 21" descr="5%"/>
            <p:cNvCxnSpPr>
              <a:cxnSpLocks noChangeShapeType="1"/>
              <a:stCxn id="41992" idx="2"/>
              <a:endCxn id="42004" idx="1"/>
            </p:cNvCxnSpPr>
            <p:nvPr/>
          </p:nvCxnSpPr>
          <p:spPr bwMode="auto">
            <a:xfrm rot="16200000" flipH="1">
              <a:off x="2655" y="2823"/>
              <a:ext cx="866" cy="419"/>
            </a:xfrm>
            <a:prstGeom prst="bentConnector2">
              <a:avLst/>
            </a:prstGeom>
            <a:noFill/>
            <a:ln w="31750">
              <a:solidFill>
                <a:schemeClr val="tx1"/>
              </a:solidFill>
              <a:miter lim="800000"/>
              <a:headEnd/>
              <a:tailEnd/>
            </a:ln>
          </p:spPr>
        </p:cxn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9" name="Rectangle 95"/>
          <p:cNvSpPr>
            <a:spLocks noGrp="1" noChangeArrowheads="1"/>
          </p:cNvSpPr>
          <p:nvPr>
            <p:ph type="title"/>
          </p:nvPr>
        </p:nvSpPr>
        <p:spPr/>
        <p:txBody>
          <a:bodyPr/>
          <a:lstStyle/>
          <a:p>
            <a:pPr eaLnBrk="1" hangingPunct="1"/>
            <a:r>
              <a:rPr lang="en-US" altLang="zh-CN" sz="2800" smtClean="0">
                <a:ea typeface="宋体" charset="-122"/>
              </a:rPr>
              <a:t>Sales Order Users</a:t>
            </a:r>
          </a:p>
        </p:txBody>
      </p:sp>
      <p:sp>
        <p:nvSpPr>
          <p:cNvPr id="10242" name="Footer Placeholder 2"/>
          <p:cNvSpPr>
            <a:spLocks noGrp="1"/>
          </p:cNvSpPr>
          <p:nvPr>
            <p:ph type="ftr" sz="quarter" idx="10"/>
          </p:nvPr>
        </p:nvSpPr>
        <p:spPr>
          <a:noFill/>
        </p:spPr>
        <p:txBody>
          <a:bodyPr/>
          <a:lstStyle/>
          <a:p>
            <a:pPr defTabSz="865188"/>
            <a:r>
              <a:rPr lang="en-US" altLang="zh-CN" dirty="0"/>
              <a:t>SO-IN-060</a:t>
            </a:r>
          </a:p>
        </p:txBody>
      </p:sp>
      <p:sp>
        <p:nvSpPr>
          <p:cNvPr id="28778" name="AutoShape 106"/>
          <p:cNvSpPr>
            <a:spLocks noChangeArrowheads="1"/>
          </p:cNvSpPr>
          <p:nvPr/>
        </p:nvSpPr>
        <p:spPr bwMode="auto">
          <a:xfrm>
            <a:off x="4276725" y="319088"/>
            <a:ext cx="3789363" cy="5927725"/>
          </a:xfrm>
          <a:prstGeom prst="roundRect">
            <a:avLst>
              <a:gd name="adj" fmla="val 6773"/>
            </a:avLst>
          </a:prstGeom>
          <a:solidFill>
            <a:schemeClr val="bg1"/>
          </a:solidFill>
          <a:ln w="38100">
            <a:solidFill>
              <a:schemeClr val="tx2"/>
            </a:solidFill>
            <a:round/>
            <a:headEnd/>
            <a:tailEnd/>
          </a:ln>
          <a:effectLst>
            <a:outerShdw dist="71842" dir="2700000" algn="ctr" rotWithShape="0">
              <a:srgbClr val="B2B2B2"/>
            </a:outerShdw>
          </a:effectLst>
        </p:spPr>
        <p:txBody>
          <a:bodyPr wrap="none" lIns="91423" tIns="0" rIns="91423" bIns="45713" anchorCtr="1"/>
          <a:lstStyle/>
          <a:p>
            <a:pPr eaLnBrk="0" hangingPunct="0">
              <a:lnSpc>
                <a:spcPct val="90000"/>
              </a:lnSpc>
              <a:defRPr/>
            </a:pPr>
            <a:r>
              <a:rPr lang="en-US" sz="2000" b="1">
                <a:latin typeface="+mj-lt"/>
              </a:rPr>
              <a:t>QAD Enterprise Applications</a:t>
            </a:r>
          </a:p>
        </p:txBody>
      </p:sp>
      <p:sp>
        <p:nvSpPr>
          <p:cNvPr id="28779" name="AutoShape 107"/>
          <p:cNvSpPr>
            <a:spLocks noChangeArrowheads="1"/>
          </p:cNvSpPr>
          <p:nvPr/>
        </p:nvSpPr>
        <p:spPr bwMode="auto">
          <a:xfrm>
            <a:off x="4518025" y="822325"/>
            <a:ext cx="3308350" cy="409575"/>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nchorCtr="1"/>
          <a:lstStyle/>
          <a:p>
            <a:pPr defTabSz="825500">
              <a:defRPr/>
            </a:pPr>
            <a:r>
              <a:rPr kumimoji="1" lang="en-US" sz="1800">
                <a:latin typeface="+mj-lt"/>
              </a:rPr>
              <a:t>Release Quote to Sales Order</a:t>
            </a:r>
          </a:p>
        </p:txBody>
      </p:sp>
      <p:sp>
        <p:nvSpPr>
          <p:cNvPr id="28780" name="AutoShape 108"/>
          <p:cNvSpPr>
            <a:spLocks noChangeArrowheads="1"/>
          </p:cNvSpPr>
          <p:nvPr/>
        </p:nvSpPr>
        <p:spPr bwMode="auto">
          <a:xfrm>
            <a:off x="4518025" y="1366838"/>
            <a:ext cx="3308350" cy="409575"/>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nchorCtr="1"/>
          <a:lstStyle/>
          <a:p>
            <a:pPr defTabSz="825500" eaLnBrk="0" hangingPunct="0">
              <a:defRPr/>
            </a:pPr>
            <a:r>
              <a:rPr kumimoji="1" lang="en-US" sz="1800">
                <a:latin typeface="+mj-lt"/>
              </a:rPr>
              <a:t>Enter Sales Order</a:t>
            </a:r>
          </a:p>
        </p:txBody>
      </p:sp>
      <p:sp>
        <p:nvSpPr>
          <p:cNvPr id="28781" name="AutoShape 109"/>
          <p:cNvSpPr>
            <a:spLocks noChangeArrowheads="1"/>
          </p:cNvSpPr>
          <p:nvPr/>
        </p:nvSpPr>
        <p:spPr bwMode="auto">
          <a:xfrm>
            <a:off x="4518025" y="1906588"/>
            <a:ext cx="3308350" cy="409575"/>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nchorCtr="1"/>
          <a:lstStyle/>
          <a:p>
            <a:pPr defTabSz="825500" eaLnBrk="0" hangingPunct="0">
              <a:defRPr/>
            </a:pPr>
            <a:r>
              <a:rPr kumimoji="1" lang="en-US" sz="1800">
                <a:latin typeface="+mj-lt"/>
              </a:rPr>
              <a:t>Print Sales Order</a:t>
            </a:r>
          </a:p>
        </p:txBody>
      </p:sp>
      <p:sp>
        <p:nvSpPr>
          <p:cNvPr id="28782" name="AutoShape 110"/>
          <p:cNvSpPr>
            <a:spLocks noChangeArrowheads="1"/>
          </p:cNvSpPr>
          <p:nvPr/>
        </p:nvSpPr>
        <p:spPr bwMode="auto">
          <a:xfrm>
            <a:off x="4518025" y="2446338"/>
            <a:ext cx="3308350" cy="409575"/>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nchorCtr="1"/>
          <a:lstStyle/>
          <a:p>
            <a:pPr defTabSz="825500">
              <a:defRPr/>
            </a:pPr>
            <a:r>
              <a:rPr kumimoji="1" lang="en-US" sz="1800">
                <a:latin typeface="+mj-lt"/>
              </a:rPr>
              <a:t>Allocate to Pre-Shipper</a:t>
            </a:r>
          </a:p>
        </p:txBody>
      </p:sp>
      <p:sp>
        <p:nvSpPr>
          <p:cNvPr id="28783" name="AutoShape 111"/>
          <p:cNvSpPr>
            <a:spLocks noChangeArrowheads="1"/>
          </p:cNvSpPr>
          <p:nvPr/>
        </p:nvSpPr>
        <p:spPr bwMode="auto">
          <a:xfrm>
            <a:off x="4518025" y="2987675"/>
            <a:ext cx="3308350" cy="409575"/>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nchorCtr="1"/>
          <a:lstStyle/>
          <a:p>
            <a:pPr defTabSz="825500">
              <a:defRPr/>
            </a:pPr>
            <a:r>
              <a:rPr kumimoji="1" lang="en-US" sz="1800">
                <a:latin typeface="+mj-lt"/>
              </a:rPr>
              <a:t>Print Pre-Shipper</a:t>
            </a:r>
          </a:p>
        </p:txBody>
      </p:sp>
      <p:sp>
        <p:nvSpPr>
          <p:cNvPr id="28784" name="AutoShape 112"/>
          <p:cNvSpPr>
            <a:spLocks noChangeArrowheads="1"/>
          </p:cNvSpPr>
          <p:nvPr/>
        </p:nvSpPr>
        <p:spPr bwMode="auto">
          <a:xfrm>
            <a:off x="4518025" y="3529013"/>
            <a:ext cx="3308350" cy="409575"/>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nchorCtr="1"/>
          <a:lstStyle/>
          <a:p>
            <a:pPr defTabSz="825500">
              <a:defRPr/>
            </a:pPr>
            <a:r>
              <a:rPr kumimoji="1" lang="en-US" sz="1800">
                <a:latin typeface="+mj-lt"/>
              </a:rPr>
              <a:t>Pick Pre-Shipper</a:t>
            </a:r>
          </a:p>
        </p:txBody>
      </p:sp>
      <p:sp>
        <p:nvSpPr>
          <p:cNvPr id="28785" name="AutoShape 113"/>
          <p:cNvSpPr>
            <a:spLocks noChangeArrowheads="1"/>
          </p:cNvSpPr>
          <p:nvPr/>
        </p:nvSpPr>
        <p:spPr bwMode="auto">
          <a:xfrm>
            <a:off x="4518025" y="4071938"/>
            <a:ext cx="3308350" cy="409575"/>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nchorCtr="1"/>
          <a:lstStyle/>
          <a:p>
            <a:pPr defTabSz="825500">
              <a:defRPr/>
            </a:pPr>
            <a:r>
              <a:rPr kumimoji="1" lang="en-US" sz="1800">
                <a:latin typeface="+mj-lt"/>
              </a:rPr>
              <a:t>Stage Shipper</a:t>
            </a:r>
          </a:p>
        </p:txBody>
      </p:sp>
      <p:sp>
        <p:nvSpPr>
          <p:cNvPr id="28786" name="AutoShape 114"/>
          <p:cNvSpPr>
            <a:spLocks noChangeArrowheads="1"/>
          </p:cNvSpPr>
          <p:nvPr/>
        </p:nvSpPr>
        <p:spPr bwMode="auto">
          <a:xfrm>
            <a:off x="4518025" y="4614863"/>
            <a:ext cx="3308350" cy="409575"/>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nchorCtr="1"/>
          <a:lstStyle/>
          <a:p>
            <a:pPr defTabSz="825500">
              <a:defRPr/>
            </a:pPr>
            <a:r>
              <a:rPr kumimoji="1" lang="en-US" sz="1800">
                <a:latin typeface="+mj-lt"/>
              </a:rPr>
              <a:t>Confirm Shipper</a:t>
            </a:r>
          </a:p>
        </p:txBody>
      </p:sp>
      <p:sp>
        <p:nvSpPr>
          <p:cNvPr id="28788" name="AutoShape 116"/>
          <p:cNvSpPr>
            <a:spLocks noChangeArrowheads="1"/>
          </p:cNvSpPr>
          <p:nvPr/>
        </p:nvSpPr>
        <p:spPr bwMode="auto">
          <a:xfrm>
            <a:off x="4527550" y="5365750"/>
            <a:ext cx="3308350" cy="409575"/>
          </a:xfrm>
          <a:prstGeom prst="roundRect">
            <a:avLst>
              <a:gd name="adj" fmla="val 16667"/>
            </a:avLst>
          </a:prstGeom>
          <a:solidFill>
            <a:schemeClr val="bg1"/>
          </a:solidFill>
          <a:ln w="12700" algn="ctr">
            <a:solidFill>
              <a:schemeClr val="tx1"/>
            </a:solidFill>
            <a:round/>
            <a:headEnd/>
            <a:tailEnd/>
          </a:ln>
          <a:effectLst>
            <a:outerShdw dist="63500" dir="3187806" algn="ctr" rotWithShape="0">
              <a:srgbClr val="B2B2B2"/>
            </a:outerShdw>
          </a:effectLst>
        </p:spPr>
        <p:txBody>
          <a:bodyPr lIns="0" rIns="0" anchor="ctr" anchorCtr="1"/>
          <a:lstStyle/>
          <a:p>
            <a:pPr defTabSz="825500">
              <a:defRPr/>
            </a:pPr>
            <a:r>
              <a:rPr kumimoji="1" lang="en-US" sz="1800" dirty="0">
                <a:latin typeface="+mj-lt"/>
              </a:rPr>
              <a:t>Post </a:t>
            </a:r>
            <a:r>
              <a:rPr kumimoji="1" lang="en-US" sz="1800" dirty="0" smtClean="0">
                <a:latin typeface="+mj-lt"/>
              </a:rPr>
              <a:t>and Print Invoice</a:t>
            </a:r>
            <a:endParaRPr kumimoji="1" lang="en-US" sz="1800" dirty="0">
              <a:latin typeface="+mj-lt"/>
            </a:endParaRPr>
          </a:p>
        </p:txBody>
      </p:sp>
      <p:cxnSp>
        <p:nvCxnSpPr>
          <p:cNvPr id="10254" name="AutoShape 24"/>
          <p:cNvCxnSpPr>
            <a:cxnSpLocks noChangeShapeType="1"/>
            <a:stCxn id="10262" idx="3"/>
            <a:endCxn id="28782" idx="1"/>
          </p:cNvCxnSpPr>
          <p:nvPr/>
        </p:nvCxnSpPr>
        <p:spPr bwMode="auto">
          <a:xfrm>
            <a:off x="2566988" y="2651125"/>
            <a:ext cx="1951037" cy="0"/>
          </a:xfrm>
          <a:prstGeom prst="straightConnector1">
            <a:avLst/>
          </a:prstGeom>
          <a:noFill/>
          <a:ln w="31750">
            <a:solidFill>
              <a:schemeClr val="tx1"/>
            </a:solidFill>
            <a:round/>
            <a:headEnd/>
            <a:tailEnd type="triangle" w="med" len="med"/>
          </a:ln>
        </p:spPr>
      </p:cxnSp>
      <p:cxnSp>
        <p:nvCxnSpPr>
          <p:cNvPr id="10257" name="AutoShape 35"/>
          <p:cNvCxnSpPr>
            <a:cxnSpLocks noChangeShapeType="1"/>
            <a:stCxn id="10263" idx="3"/>
            <a:endCxn id="28784" idx="1"/>
          </p:cNvCxnSpPr>
          <p:nvPr/>
        </p:nvCxnSpPr>
        <p:spPr bwMode="auto">
          <a:xfrm flipV="1">
            <a:off x="2566988" y="3733800"/>
            <a:ext cx="1951037" cy="282575"/>
          </a:xfrm>
          <a:prstGeom prst="bentConnector3">
            <a:avLst>
              <a:gd name="adj1" fmla="val 49958"/>
            </a:avLst>
          </a:prstGeom>
          <a:noFill/>
          <a:ln w="31750">
            <a:solidFill>
              <a:schemeClr val="tx1"/>
            </a:solidFill>
            <a:miter lim="800000"/>
            <a:headEnd/>
            <a:tailEnd type="triangle" w="med" len="med"/>
          </a:ln>
        </p:spPr>
      </p:cxnSp>
      <p:cxnSp>
        <p:nvCxnSpPr>
          <p:cNvPr id="10258" name="AutoShape 38"/>
          <p:cNvCxnSpPr>
            <a:cxnSpLocks noChangeShapeType="1"/>
            <a:stCxn id="10263" idx="3"/>
            <a:endCxn id="28785" idx="1"/>
          </p:cNvCxnSpPr>
          <p:nvPr/>
        </p:nvCxnSpPr>
        <p:spPr bwMode="auto">
          <a:xfrm>
            <a:off x="2566988" y="4016375"/>
            <a:ext cx="1951037" cy="260350"/>
          </a:xfrm>
          <a:prstGeom prst="bentConnector3">
            <a:avLst>
              <a:gd name="adj1" fmla="val 49958"/>
            </a:avLst>
          </a:prstGeom>
          <a:noFill/>
          <a:ln w="31750">
            <a:solidFill>
              <a:schemeClr val="tx1"/>
            </a:solidFill>
            <a:miter lim="800000"/>
            <a:headEnd/>
            <a:tailEnd type="triangle" w="med" len="med"/>
          </a:ln>
        </p:spPr>
      </p:cxnSp>
      <p:cxnSp>
        <p:nvCxnSpPr>
          <p:cNvPr id="10259" name="AutoShape 41"/>
          <p:cNvCxnSpPr>
            <a:cxnSpLocks noChangeShapeType="1"/>
            <a:stCxn id="10263" idx="3"/>
            <a:endCxn id="28786" idx="1"/>
          </p:cNvCxnSpPr>
          <p:nvPr/>
        </p:nvCxnSpPr>
        <p:spPr bwMode="auto">
          <a:xfrm>
            <a:off x="2566988" y="4016375"/>
            <a:ext cx="1951037" cy="803275"/>
          </a:xfrm>
          <a:prstGeom prst="bentConnector3">
            <a:avLst>
              <a:gd name="adj1" fmla="val 49958"/>
            </a:avLst>
          </a:prstGeom>
          <a:noFill/>
          <a:ln w="31750">
            <a:solidFill>
              <a:schemeClr val="tx1"/>
            </a:solidFill>
            <a:miter lim="800000"/>
            <a:headEnd/>
            <a:tailEnd type="triangle" w="med" len="med"/>
          </a:ln>
        </p:spPr>
      </p:cxnSp>
      <p:cxnSp>
        <p:nvCxnSpPr>
          <p:cNvPr id="10260" name="AutoShape 44"/>
          <p:cNvCxnSpPr>
            <a:cxnSpLocks noChangeShapeType="1"/>
            <a:stCxn id="10263" idx="3"/>
            <a:endCxn id="28783" idx="1"/>
          </p:cNvCxnSpPr>
          <p:nvPr/>
        </p:nvCxnSpPr>
        <p:spPr bwMode="auto">
          <a:xfrm flipV="1">
            <a:off x="2566988" y="3192463"/>
            <a:ext cx="1951037" cy="823912"/>
          </a:xfrm>
          <a:prstGeom prst="bentConnector3">
            <a:avLst>
              <a:gd name="adj1" fmla="val 49958"/>
            </a:avLst>
          </a:prstGeom>
          <a:noFill/>
          <a:ln w="31750">
            <a:solidFill>
              <a:schemeClr val="tx1"/>
            </a:solidFill>
            <a:miter lim="800000"/>
            <a:headEnd/>
            <a:tailEnd type="triangle" w="med" len="med"/>
          </a:ln>
        </p:spPr>
      </p:cxnSp>
      <p:sp>
        <p:nvSpPr>
          <p:cNvPr id="10261" name="Text Box 45"/>
          <p:cNvSpPr txBox="1">
            <a:spLocks noChangeArrowheads="1"/>
          </p:cNvSpPr>
          <p:nvPr/>
        </p:nvSpPr>
        <p:spPr bwMode="auto">
          <a:xfrm>
            <a:off x="738188" y="1227138"/>
            <a:ext cx="1828800" cy="685800"/>
          </a:xfrm>
          <a:prstGeom prst="rect">
            <a:avLst/>
          </a:prstGeom>
          <a:solidFill>
            <a:schemeClr val="bg1"/>
          </a:solidFill>
          <a:ln w="12700">
            <a:solidFill>
              <a:schemeClr val="tx1"/>
            </a:solidFill>
            <a:miter lim="800000"/>
            <a:headEnd/>
            <a:tailEnd/>
          </a:ln>
        </p:spPr>
        <p:txBody>
          <a:bodyPr lIns="0" rIns="0" anchor="ctr" anchorCtr="1"/>
          <a:lstStyle/>
          <a:p>
            <a:pPr eaLnBrk="0" hangingPunct="0">
              <a:lnSpc>
                <a:spcPct val="90000"/>
              </a:lnSpc>
            </a:pPr>
            <a:r>
              <a:rPr kumimoji="1" lang="en-US" altLang="zh-CN" sz="1800" b="1">
                <a:latin typeface="+mj-lt"/>
                <a:ea typeface="宋体" charset="-122"/>
              </a:rPr>
              <a:t>Customer</a:t>
            </a:r>
          </a:p>
          <a:p>
            <a:pPr eaLnBrk="0" hangingPunct="0">
              <a:lnSpc>
                <a:spcPct val="90000"/>
              </a:lnSpc>
            </a:pPr>
            <a:r>
              <a:rPr kumimoji="1" lang="en-US" altLang="zh-CN" sz="1800" b="1">
                <a:latin typeface="+mj-lt"/>
                <a:ea typeface="宋体" charset="-122"/>
              </a:rPr>
              <a:t>Service Rep</a:t>
            </a:r>
          </a:p>
        </p:txBody>
      </p:sp>
      <p:sp>
        <p:nvSpPr>
          <p:cNvPr id="10262" name="Text Box 46"/>
          <p:cNvSpPr txBox="1">
            <a:spLocks noChangeArrowheads="1"/>
          </p:cNvSpPr>
          <p:nvPr/>
        </p:nvSpPr>
        <p:spPr bwMode="auto">
          <a:xfrm>
            <a:off x="738188" y="2308225"/>
            <a:ext cx="1828800" cy="685800"/>
          </a:xfrm>
          <a:prstGeom prst="rect">
            <a:avLst/>
          </a:prstGeom>
          <a:solidFill>
            <a:schemeClr val="bg1"/>
          </a:solidFill>
          <a:ln w="12700">
            <a:solidFill>
              <a:schemeClr val="tx1"/>
            </a:solidFill>
            <a:miter lim="800000"/>
            <a:headEnd/>
            <a:tailEnd/>
          </a:ln>
        </p:spPr>
        <p:txBody>
          <a:bodyPr lIns="0" rIns="0" anchor="ctr" anchorCtr="1"/>
          <a:lstStyle/>
          <a:p>
            <a:pPr eaLnBrk="0" hangingPunct="0">
              <a:lnSpc>
                <a:spcPct val="90000"/>
              </a:lnSpc>
            </a:pPr>
            <a:r>
              <a:rPr kumimoji="1" lang="en-US" altLang="zh-CN" sz="1800" b="1">
                <a:latin typeface="+mj-lt"/>
                <a:ea typeface="宋体" charset="-122"/>
              </a:rPr>
              <a:t>Dispatcher/</a:t>
            </a:r>
          </a:p>
          <a:p>
            <a:pPr eaLnBrk="0" hangingPunct="0">
              <a:lnSpc>
                <a:spcPct val="90000"/>
              </a:lnSpc>
            </a:pPr>
            <a:r>
              <a:rPr kumimoji="1" lang="en-US" altLang="zh-CN" sz="1800" b="1">
                <a:latin typeface="+mj-lt"/>
                <a:ea typeface="宋体" charset="-122"/>
              </a:rPr>
              <a:t>Scheduler</a:t>
            </a:r>
          </a:p>
        </p:txBody>
      </p:sp>
      <p:sp>
        <p:nvSpPr>
          <p:cNvPr id="10263" name="Text Box 47"/>
          <p:cNvSpPr txBox="1">
            <a:spLocks noChangeArrowheads="1"/>
          </p:cNvSpPr>
          <p:nvPr/>
        </p:nvSpPr>
        <p:spPr bwMode="auto">
          <a:xfrm>
            <a:off x="738188" y="3673475"/>
            <a:ext cx="1828800" cy="685800"/>
          </a:xfrm>
          <a:prstGeom prst="rect">
            <a:avLst/>
          </a:prstGeom>
          <a:solidFill>
            <a:schemeClr val="bg1"/>
          </a:solidFill>
          <a:ln w="12700">
            <a:solidFill>
              <a:schemeClr val="tx1"/>
            </a:solidFill>
            <a:miter lim="800000"/>
            <a:headEnd/>
            <a:tailEnd/>
          </a:ln>
        </p:spPr>
        <p:txBody>
          <a:bodyPr lIns="0" rIns="0" anchor="ctr" anchorCtr="1"/>
          <a:lstStyle/>
          <a:p>
            <a:pPr eaLnBrk="0" hangingPunct="0">
              <a:lnSpc>
                <a:spcPct val="90000"/>
              </a:lnSpc>
            </a:pPr>
            <a:r>
              <a:rPr kumimoji="1" lang="en-US" altLang="zh-CN" sz="1800" b="1">
                <a:latin typeface="+mj-lt"/>
                <a:ea typeface="宋体" charset="-122"/>
              </a:rPr>
              <a:t>Shipping</a:t>
            </a:r>
          </a:p>
          <a:p>
            <a:pPr eaLnBrk="0" hangingPunct="0">
              <a:lnSpc>
                <a:spcPct val="90000"/>
              </a:lnSpc>
            </a:pPr>
            <a:r>
              <a:rPr kumimoji="1" lang="en-US" altLang="zh-CN" sz="1800" b="1">
                <a:latin typeface="+mj-lt"/>
                <a:ea typeface="宋体" charset="-122"/>
              </a:rPr>
              <a:t>Clerk</a:t>
            </a:r>
          </a:p>
        </p:txBody>
      </p:sp>
      <p:sp>
        <p:nvSpPr>
          <p:cNvPr id="10264" name="Text Box 48"/>
          <p:cNvSpPr txBox="1">
            <a:spLocks noChangeArrowheads="1"/>
          </p:cNvSpPr>
          <p:nvPr/>
        </p:nvSpPr>
        <p:spPr bwMode="auto">
          <a:xfrm>
            <a:off x="738188" y="5287963"/>
            <a:ext cx="1828800" cy="685800"/>
          </a:xfrm>
          <a:prstGeom prst="rect">
            <a:avLst/>
          </a:prstGeom>
          <a:solidFill>
            <a:schemeClr val="bg1"/>
          </a:solidFill>
          <a:ln w="12700">
            <a:solidFill>
              <a:schemeClr val="tx1"/>
            </a:solidFill>
            <a:miter lim="800000"/>
            <a:headEnd/>
            <a:tailEnd/>
          </a:ln>
        </p:spPr>
        <p:txBody>
          <a:bodyPr lIns="0" rIns="0" anchor="ctr" anchorCtr="1"/>
          <a:lstStyle/>
          <a:p>
            <a:pPr eaLnBrk="0" hangingPunct="0">
              <a:lnSpc>
                <a:spcPct val="90000"/>
              </a:lnSpc>
            </a:pPr>
            <a:r>
              <a:rPr kumimoji="1" lang="en-US" altLang="zh-CN" sz="1800" b="1">
                <a:latin typeface="+mj-lt"/>
                <a:ea typeface="宋体" charset="-122"/>
              </a:rPr>
              <a:t>Credit/Finance</a:t>
            </a:r>
          </a:p>
          <a:p>
            <a:pPr eaLnBrk="0" hangingPunct="0">
              <a:lnSpc>
                <a:spcPct val="90000"/>
              </a:lnSpc>
            </a:pPr>
            <a:r>
              <a:rPr kumimoji="1" lang="en-US" altLang="zh-CN" sz="1800" b="1">
                <a:latin typeface="+mj-lt"/>
                <a:ea typeface="宋体" charset="-122"/>
              </a:rPr>
              <a:t>Clerk</a:t>
            </a:r>
          </a:p>
        </p:txBody>
      </p:sp>
      <p:grpSp>
        <p:nvGrpSpPr>
          <p:cNvPr id="2" name="Group 63"/>
          <p:cNvGrpSpPr>
            <a:grpSpLocks/>
          </p:cNvGrpSpPr>
          <p:nvPr/>
        </p:nvGrpSpPr>
        <p:grpSpPr bwMode="auto">
          <a:xfrm>
            <a:off x="8231188" y="330200"/>
            <a:ext cx="760412" cy="5924550"/>
            <a:chOff x="5255" y="717"/>
            <a:chExt cx="479" cy="3481"/>
          </a:xfrm>
        </p:grpSpPr>
        <p:sp>
          <p:nvSpPr>
            <p:cNvPr id="10270" name="Line 64"/>
            <p:cNvSpPr>
              <a:spLocks noChangeShapeType="1"/>
            </p:cNvSpPr>
            <p:nvPr/>
          </p:nvSpPr>
          <p:spPr bwMode="auto">
            <a:xfrm>
              <a:off x="5255" y="717"/>
              <a:ext cx="0" cy="3481"/>
            </a:xfrm>
            <a:prstGeom prst="line">
              <a:avLst/>
            </a:prstGeom>
            <a:noFill/>
            <a:ln w="31750">
              <a:solidFill>
                <a:schemeClr val="hlink"/>
              </a:solidFill>
              <a:prstDash val="dash"/>
              <a:round/>
              <a:headEnd/>
              <a:tailEnd type="triangle" w="med" len="med"/>
            </a:ln>
          </p:spPr>
          <p:txBody>
            <a:bodyPr wrap="none" lIns="96661" tIns="48331" rIns="96661" bIns="48331" anchor="ctr"/>
            <a:lstStyle/>
            <a:p>
              <a:endParaRPr lang="en-US">
                <a:latin typeface="+mj-lt"/>
              </a:endParaRPr>
            </a:p>
          </p:txBody>
        </p:sp>
        <p:sp>
          <p:nvSpPr>
            <p:cNvPr id="10271" name="Rectangle 65"/>
            <p:cNvSpPr>
              <a:spLocks noChangeArrowheads="1"/>
            </p:cNvSpPr>
            <p:nvPr/>
          </p:nvSpPr>
          <p:spPr bwMode="auto">
            <a:xfrm rot="5400000">
              <a:off x="4663" y="2038"/>
              <a:ext cx="1740" cy="403"/>
            </a:xfrm>
            <a:prstGeom prst="rect">
              <a:avLst/>
            </a:prstGeom>
            <a:noFill/>
            <a:ln w="31750">
              <a:solidFill>
                <a:schemeClr val="hlink"/>
              </a:solidFill>
              <a:prstDash val="dash"/>
              <a:miter lim="800000"/>
              <a:headEnd/>
              <a:tailEnd/>
            </a:ln>
          </p:spPr>
          <p:txBody>
            <a:bodyPr wrap="none" lIns="96661" tIns="48331" rIns="96661" bIns="48331" anchor="ctr"/>
            <a:lstStyle/>
            <a:p>
              <a:pPr defTabSz="966788" eaLnBrk="0" hangingPunct="0"/>
              <a:r>
                <a:rPr kumimoji="1" lang="en-US" altLang="zh-CN" sz="1900" b="1">
                  <a:latin typeface="+mj-lt"/>
                  <a:ea typeface="宋体" charset="-122"/>
                </a:rPr>
                <a:t>Credit / Finance</a:t>
              </a:r>
            </a:p>
            <a:p>
              <a:pPr defTabSz="966788" eaLnBrk="0" hangingPunct="0"/>
              <a:r>
                <a:rPr kumimoji="1" lang="en-US" altLang="zh-CN" sz="1900" b="1">
                  <a:latin typeface="+mj-lt"/>
                  <a:ea typeface="宋体" charset="-122"/>
                </a:rPr>
                <a:t>is working  throughout </a:t>
              </a:r>
            </a:p>
          </p:txBody>
        </p:sp>
      </p:grpSp>
      <p:cxnSp>
        <p:nvCxnSpPr>
          <p:cNvPr id="10266" name="AutoShape 79"/>
          <p:cNvCxnSpPr>
            <a:cxnSpLocks noChangeShapeType="1"/>
            <a:stCxn id="10261" idx="3"/>
            <a:endCxn id="28779" idx="1"/>
          </p:cNvCxnSpPr>
          <p:nvPr/>
        </p:nvCxnSpPr>
        <p:spPr bwMode="auto">
          <a:xfrm flipV="1">
            <a:off x="2566988" y="1027113"/>
            <a:ext cx="1951037" cy="542925"/>
          </a:xfrm>
          <a:prstGeom prst="bentConnector3">
            <a:avLst>
              <a:gd name="adj1" fmla="val 49958"/>
            </a:avLst>
          </a:prstGeom>
          <a:noFill/>
          <a:ln w="31750">
            <a:solidFill>
              <a:schemeClr val="tx1"/>
            </a:solidFill>
            <a:miter lim="800000"/>
            <a:headEnd/>
            <a:tailEnd type="triangle" w="med" len="med"/>
          </a:ln>
        </p:spPr>
      </p:cxnSp>
      <p:cxnSp>
        <p:nvCxnSpPr>
          <p:cNvPr id="10267" name="AutoShape 82"/>
          <p:cNvCxnSpPr>
            <a:cxnSpLocks noChangeShapeType="1"/>
            <a:stCxn id="10261" idx="3"/>
            <a:endCxn id="28780" idx="1"/>
          </p:cNvCxnSpPr>
          <p:nvPr/>
        </p:nvCxnSpPr>
        <p:spPr bwMode="auto">
          <a:xfrm>
            <a:off x="2566988" y="1570038"/>
            <a:ext cx="1951037" cy="1587"/>
          </a:xfrm>
          <a:prstGeom prst="bentConnector3">
            <a:avLst>
              <a:gd name="adj1" fmla="val 49958"/>
            </a:avLst>
          </a:prstGeom>
          <a:noFill/>
          <a:ln w="31750">
            <a:solidFill>
              <a:schemeClr val="tx1"/>
            </a:solidFill>
            <a:miter lim="800000"/>
            <a:headEnd/>
            <a:tailEnd type="triangle" w="med" len="med"/>
          </a:ln>
        </p:spPr>
      </p:cxnSp>
      <p:cxnSp>
        <p:nvCxnSpPr>
          <p:cNvPr id="10268" name="AutoShape 85"/>
          <p:cNvCxnSpPr>
            <a:cxnSpLocks noChangeShapeType="1"/>
            <a:stCxn id="10261" idx="3"/>
            <a:endCxn id="28781" idx="1"/>
          </p:cNvCxnSpPr>
          <p:nvPr/>
        </p:nvCxnSpPr>
        <p:spPr bwMode="auto">
          <a:xfrm>
            <a:off x="2566988" y="1570038"/>
            <a:ext cx="1951037" cy="541337"/>
          </a:xfrm>
          <a:prstGeom prst="bentConnector3">
            <a:avLst>
              <a:gd name="adj1" fmla="val 49958"/>
            </a:avLst>
          </a:prstGeom>
          <a:noFill/>
          <a:ln w="31750">
            <a:solidFill>
              <a:schemeClr val="tx1"/>
            </a:solidFill>
            <a:miter lim="800000"/>
            <a:headEnd/>
            <a:tailEnd type="triangle" w="med" len="med"/>
          </a:ln>
        </p:spPr>
      </p:cxnSp>
      <p:cxnSp>
        <p:nvCxnSpPr>
          <p:cNvPr id="32" name="AutoShape 24"/>
          <p:cNvCxnSpPr>
            <a:cxnSpLocks noChangeShapeType="1"/>
          </p:cNvCxnSpPr>
          <p:nvPr/>
        </p:nvCxnSpPr>
        <p:spPr bwMode="auto">
          <a:xfrm>
            <a:off x="2586038" y="5565775"/>
            <a:ext cx="1951037" cy="0"/>
          </a:xfrm>
          <a:prstGeom prst="straightConnector1">
            <a:avLst/>
          </a:prstGeom>
          <a:noFill/>
          <a:ln w="31750">
            <a:solidFill>
              <a:schemeClr val="tx1"/>
            </a:solidFill>
            <a:round/>
            <a:headEnd/>
            <a:tailEnd type="triangle"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07" name="Rectangle 71"/>
          <p:cNvSpPr>
            <a:spLocks noGrp="1" noChangeArrowheads="1"/>
          </p:cNvSpPr>
          <p:nvPr>
            <p:ph type="title"/>
          </p:nvPr>
        </p:nvSpPr>
        <p:spPr/>
        <p:txBody>
          <a:bodyPr/>
          <a:lstStyle/>
          <a:p>
            <a:pPr eaLnBrk="1" hangingPunct="1"/>
            <a:r>
              <a:rPr lang="en-US" altLang="zh-CN" smtClean="0">
                <a:ea typeface="宋体" charset="-122"/>
              </a:rPr>
              <a:t>Sales Order Life Cycle</a:t>
            </a:r>
          </a:p>
        </p:txBody>
      </p:sp>
      <p:sp>
        <p:nvSpPr>
          <p:cNvPr id="11266" name="Footer Placeholder 2"/>
          <p:cNvSpPr>
            <a:spLocks noGrp="1"/>
          </p:cNvSpPr>
          <p:nvPr>
            <p:ph type="ftr" sz="quarter" idx="10"/>
          </p:nvPr>
        </p:nvSpPr>
        <p:spPr>
          <a:noFill/>
        </p:spPr>
        <p:txBody>
          <a:bodyPr/>
          <a:lstStyle/>
          <a:p>
            <a:pPr defTabSz="865188"/>
            <a:r>
              <a:rPr lang="en-US" altLang="zh-CN"/>
              <a:t>SO-IN-070</a:t>
            </a:r>
          </a:p>
        </p:txBody>
      </p:sp>
      <p:sp>
        <p:nvSpPr>
          <p:cNvPr id="33795" name="AutoShape 3"/>
          <p:cNvSpPr>
            <a:spLocks noChangeArrowheads="1"/>
          </p:cNvSpPr>
          <p:nvPr/>
        </p:nvSpPr>
        <p:spPr bwMode="auto">
          <a:xfrm>
            <a:off x="1917700" y="1804988"/>
            <a:ext cx="2312988" cy="325437"/>
          </a:xfrm>
          <a:prstGeom prst="octagon">
            <a:avLst>
              <a:gd name="adj" fmla="val 0"/>
            </a:avLst>
          </a:prstGeom>
          <a:solidFill>
            <a:schemeClr val="accent2">
              <a:lumMod val="20000"/>
              <a:lumOff val="80000"/>
            </a:schemeClr>
          </a:solidFill>
          <a:ln w="12700">
            <a:solidFill>
              <a:schemeClr val="tx1"/>
            </a:solidFill>
            <a:miter lim="800000"/>
            <a:headEnd/>
            <a:tailEnd/>
          </a:ln>
          <a:effectLst>
            <a:outerShdw dist="53882" dir="2700000" algn="ctr" rotWithShape="0">
              <a:srgbClr val="B2B2B2"/>
            </a:outerShdw>
          </a:effectLst>
        </p:spPr>
        <p:txBody>
          <a:bodyPr wrap="none" lIns="87305" tIns="44446" rIns="87305" bIns="44446" anchor="ctr" anchorCtr="1"/>
          <a:lstStyle/>
          <a:p>
            <a:pPr defTabSz="825500" eaLnBrk="0" hangingPunct="0">
              <a:defRPr/>
            </a:pPr>
            <a:r>
              <a:rPr kumimoji="1" lang="en-US" sz="1600" b="1">
                <a:latin typeface="+mj-lt"/>
              </a:rPr>
              <a:t>Print Sales Order</a:t>
            </a:r>
          </a:p>
        </p:txBody>
      </p:sp>
      <p:sp>
        <p:nvSpPr>
          <p:cNvPr id="33797" name="AutoShape 5"/>
          <p:cNvSpPr>
            <a:spLocks noChangeArrowheads="1"/>
          </p:cNvSpPr>
          <p:nvPr/>
        </p:nvSpPr>
        <p:spPr bwMode="auto">
          <a:xfrm>
            <a:off x="3654425" y="1147763"/>
            <a:ext cx="1882775" cy="361950"/>
          </a:xfrm>
          <a:prstGeom prst="octagon">
            <a:avLst>
              <a:gd name="adj" fmla="val 0"/>
            </a:avLst>
          </a:prstGeom>
          <a:solidFill>
            <a:schemeClr val="accent2">
              <a:lumMod val="20000"/>
              <a:lumOff val="80000"/>
            </a:schemeClr>
          </a:solidFill>
          <a:ln w="12700">
            <a:solidFill>
              <a:schemeClr val="tx1"/>
            </a:solidFill>
            <a:miter lim="800000"/>
            <a:headEnd/>
            <a:tailEnd/>
          </a:ln>
          <a:effectLst>
            <a:outerShdw dist="53882" dir="2700000" algn="ctr" rotWithShape="0">
              <a:srgbClr val="B2B2B2"/>
            </a:outerShdw>
          </a:effectLst>
        </p:spPr>
        <p:txBody>
          <a:bodyPr wrap="none" lIns="87289" tIns="44437" rIns="87289" bIns="44437" anchor="ctr" anchorCtr="1"/>
          <a:lstStyle/>
          <a:p>
            <a:pPr defTabSz="825500" eaLnBrk="0" hangingPunct="0">
              <a:defRPr/>
            </a:pPr>
            <a:r>
              <a:rPr kumimoji="1" lang="en-US" sz="1600" b="1">
                <a:latin typeface="+mj-lt"/>
              </a:rPr>
              <a:t>Enter Sales Order</a:t>
            </a:r>
          </a:p>
        </p:txBody>
      </p:sp>
      <p:sp>
        <p:nvSpPr>
          <p:cNvPr id="33798" name="AutoShape 6"/>
          <p:cNvSpPr>
            <a:spLocks noChangeArrowheads="1"/>
          </p:cNvSpPr>
          <p:nvPr/>
        </p:nvSpPr>
        <p:spPr bwMode="auto">
          <a:xfrm>
            <a:off x="660400" y="1039813"/>
            <a:ext cx="1743075" cy="577850"/>
          </a:xfrm>
          <a:prstGeom prst="octagon">
            <a:avLst>
              <a:gd name="adj" fmla="val 0"/>
            </a:avLst>
          </a:prstGeom>
          <a:solidFill>
            <a:schemeClr val="accent2">
              <a:lumMod val="20000"/>
              <a:lumOff val="80000"/>
            </a:schemeClr>
          </a:solidFill>
          <a:ln w="12700">
            <a:solidFill>
              <a:schemeClr val="tx1"/>
            </a:solidFill>
            <a:miter lim="800000"/>
            <a:headEnd/>
            <a:tailEnd/>
          </a:ln>
          <a:effectLst>
            <a:outerShdw dist="53882" dir="2700000" algn="ctr" rotWithShape="0">
              <a:srgbClr val="B2B2B2"/>
            </a:outerShdw>
          </a:effectLst>
        </p:spPr>
        <p:txBody>
          <a:bodyPr wrap="none" lIns="87289" tIns="44437" rIns="87289" bIns="44437" anchor="ctr" anchorCtr="1"/>
          <a:lstStyle/>
          <a:p>
            <a:pPr defTabSz="825500" eaLnBrk="0" hangingPunct="0">
              <a:defRPr/>
            </a:pPr>
            <a:r>
              <a:rPr kumimoji="1" lang="en-US" sz="1600" b="1" dirty="0">
                <a:latin typeface="+mj-lt"/>
              </a:rPr>
              <a:t>Release Quote</a:t>
            </a:r>
          </a:p>
          <a:p>
            <a:pPr defTabSz="825500" eaLnBrk="0" hangingPunct="0">
              <a:defRPr/>
            </a:pPr>
            <a:r>
              <a:rPr kumimoji="1" lang="en-US" sz="1600" b="1" dirty="0">
                <a:latin typeface="+mj-lt"/>
              </a:rPr>
              <a:t> to Sales Order</a:t>
            </a:r>
          </a:p>
        </p:txBody>
      </p:sp>
      <p:sp>
        <p:nvSpPr>
          <p:cNvPr id="33804" name="AutoShape 12"/>
          <p:cNvSpPr>
            <a:spLocks noChangeArrowheads="1"/>
          </p:cNvSpPr>
          <p:nvPr/>
        </p:nvSpPr>
        <p:spPr bwMode="auto">
          <a:xfrm>
            <a:off x="1916113" y="2849563"/>
            <a:ext cx="2312987" cy="306387"/>
          </a:xfrm>
          <a:prstGeom prst="octagon">
            <a:avLst>
              <a:gd name="adj" fmla="val 0"/>
            </a:avLst>
          </a:prstGeom>
          <a:solidFill>
            <a:schemeClr val="accent3">
              <a:lumMod val="40000"/>
              <a:lumOff val="60000"/>
            </a:schemeClr>
          </a:solidFill>
          <a:ln w="12700">
            <a:solidFill>
              <a:schemeClr val="tx1"/>
            </a:solidFill>
            <a:miter lim="800000"/>
            <a:headEnd/>
            <a:tailEnd/>
          </a:ln>
          <a:effectLst>
            <a:outerShdw dist="53882" dir="2700000" algn="ctr" rotWithShape="0">
              <a:srgbClr val="B2B2B2"/>
            </a:outerShdw>
          </a:effectLst>
        </p:spPr>
        <p:txBody>
          <a:bodyPr wrap="none" lIns="87305" tIns="44446" rIns="87305" bIns="44446" anchor="ctr" anchorCtr="1"/>
          <a:lstStyle/>
          <a:p>
            <a:pPr defTabSz="825500" eaLnBrk="0" hangingPunct="0">
              <a:defRPr/>
            </a:pPr>
            <a:r>
              <a:rPr kumimoji="1" lang="en-US" sz="1600" b="1">
                <a:latin typeface="+mj-lt"/>
              </a:rPr>
              <a:t>Process the Shipment</a:t>
            </a:r>
          </a:p>
        </p:txBody>
      </p:sp>
      <p:sp>
        <p:nvSpPr>
          <p:cNvPr id="33808" name="AutoShape 16"/>
          <p:cNvSpPr>
            <a:spLocks noChangeArrowheads="1"/>
          </p:cNvSpPr>
          <p:nvPr/>
        </p:nvSpPr>
        <p:spPr bwMode="auto">
          <a:xfrm>
            <a:off x="1916113" y="2324100"/>
            <a:ext cx="2312987" cy="327025"/>
          </a:xfrm>
          <a:prstGeom prst="octagon">
            <a:avLst>
              <a:gd name="adj" fmla="val 0"/>
            </a:avLst>
          </a:prstGeom>
          <a:solidFill>
            <a:schemeClr val="accent3">
              <a:lumMod val="40000"/>
              <a:lumOff val="60000"/>
            </a:schemeClr>
          </a:solidFill>
          <a:ln w="12700">
            <a:solidFill>
              <a:schemeClr val="tx1"/>
            </a:solidFill>
            <a:miter lim="800000"/>
            <a:headEnd/>
            <a:tailEnd/>
          </a:ln>
          <a:effectLst>
            <a:outerShdw dist="53882" dir="2700000" algn="ctr" rotWithShape="0">
              <a:srgbClr val="B2B2B2"/>
            </a:outerShdw>
          </a:effectLst>
        </p:spPr>
        <p:txBody>
          <a:bodyPr wrap="none" lIns="87297" tIns="44442" rIns="87297" bIns="44442" anchor="ctr" anchorCtr="1"/>
          <a:lstStyle/>
          <a:p>
            <a:pPr defTabSz="825500" eaLnBrk="0" hangingPunct="0">
              <a:defRPr/>
            </a:pPr>
            <a:r>
              <a:rPr kumimoji="1" lang="en-US" sz="1600" b="1">
                <a:latin typeface="+mj-lt"/>
              </a:rPr>
              <a:t>Print Pick/Pack List</a:t>
            </a:r>
          </a:p>
        </p:txBody>
      </p:sp>
      <p:sp>
        <p:nvSpPr>
          <p:cNvPr id="33815" name="Rectangle 23"/>
          <p:cNvSpPr>
            <a:spLocks noChangeArrowheads="1"/>
          </p:cNvSpPr>
          <p:nvPr/>
        </p:nvSpPr>
        <p:spPr bwMode="auto">
          <a:xfrm>
            <a:off x="3911600" y="3371850"/>
            <a:ext cx="1828800" cy="590550"/>
          </a:xfrm>
          <a:prstGeom prst="rect">
            <a:avLst/>
          </a:prstGeom>
          <a:solidFill>
            <a:schemeClr val="accent1">
              <a:lumMod val="20000"/>
              <a:lumOff val="80000"/>
            </a:schemeClr>
          </a:solidFill>
          <a:ln w="12700">
            <a:solidFill>
              <a:schemeClr val="tx1"/>
            </a:solidFill>
            <a:miter lim="800000"/>
            <a:headEnd/>
            <a:tailEnd/>
          </a:ln>
          <a:effectLst>
            <a:outerShdw dist="53882" dir="2700000" algn="ctr" rotWithShape="0">
              <a:srgbClr val="B2B2B2"/>
            </a:outerShdw>
          </a:effectLst>
        </p:spPr>
        <p:txBody>
          <a:bodyPr wrap="none" lIns="87305" tIns="44446" rIns="87305" bIns="44446" anchor="ctr" anchorCtr="1"/>
          <a:lstStyle/>
          <a:p>
            <a:pPr defTabSz="825500" eaLnBrk="0" hangingPunct="0">
              <a:defRPr/>
            </a:pPr>
            <a:r>
              <a:rPr kumimoji="1" lang="en-US" sz="1600" b="1">
                <a:latin typeface="+mj-lt"/>
              </a:rPr>
              <a:t>Pending Invoice</a:t>
            </a:r>
          </a:p>
          <a:p>
            <a:pPr defTabSz="825500" eaLnBrk="0" hangingPunct="0">
              <a:defRPr/>
            </a:pPr>
            <a:r>
              <a:rPr kumimoji="1" lang="en-US" sz="1600" b="1">
                <a:latin typeface="+mj-lt"/>
              </a:rPr>
              <a:t>Register</a:t>
            </a:r>
          </a:p>
        </p:txBody>
      </p:sp>
      <p:sp>
        <p:nvSpPr>
          <p:cNvPr id="33818" name="Rectangle 26"/>
          <p:cNvSpPr>
            <a:spLocks noChangeArrowheads="1"/>
          </p:cNvSpPr>
          <p:nvPr/>
        </p:nvSpPr>
        <p:spPr bwMode="auto">
          <a:xfrm>
            <a:off x="6654800" y="2651125"/>
            <a:ext cx="1828800" cy="835025"/>
          </a:xfrm>
          <a:prstGeom prst="rect">
            <a:avLst/>
          </a:prstGeom>
          <a:solidFill>
            <a:schemeClr val="accent1">
              <a:lumMod val="20000"/>
              <a:lumOff val="80000"/>
            </a:schemeClr>
          </a:solidFill>
          <a:ln w="12700">
            <a:solidFill>
              <a:schemeClr val="tx1"/>
            </a:solidFill>
            <a:miter lim="800000"/>
            <a:headEnd/>
            <a:tailEnd/>
          </a:ln>
          <a:effectLst>
            <a:outerShdw dist="53882" dir="2700000" algn="ctr" rotWithShape="0">
              <a:srgbClr val="B2B2B2"/>
            </a:outerShdw>
          </a:effectLst>
        </p:spPr>
        <p:txBody>
          <a:bodyPr lIns="0" tIns="44446" rIns="0" bIns="44446" anchor="ctr" anchorCtr="1"/>
          <a:lstStyle/>
          <a:p>
            <a:pPr defTabSz="825500" eaLnBrk="0" hangingPunct="0">
              <a:defRPr/>
            </a:pPr>
            <a:r>
              <a:rPr kumimoji="1" lang="en-US" sz="1600" b="1" dirty="0">
                <a:latin typeface="+mj-lt"/>
              </a:rPr>
              <a:t>Pending Invoice</a:t>
            </a:r>
          </a:p>
          <a:p>
            <a:pPr defTabSz="825500" eaLnBrk="0" hangingPunct="0">
              <a:defRPr/>
            </a:pPr>
            <a:r>
              <a:rPr kumimoji="1" lang="en-US" sz="1600" b="1" dirty="0">
                <a:latin typeface="+mj-lt"/>
              </a:rPr>
              <a:t>Over-the-Counter Sales</a:t>
            </a:r>
          </a:p>
        </p:txBody>
      </p:sp>
      <p:sp>
        <p:nvSpPr>
          <p:cNvPr id="33821" name="AutoShape 29"/>
          <p:cNvSpPr>
            <a:spLocks noChangeArrowheads="1"/>
          </p:cNvSpPr>
          <p:nvPr/>
        </p:nvSpPr>
        <p:spPr bwMode="auto">
          <a:xfrm>
            <a:off x="6654800" y="3636963"/>
            <a:ext cx="1828800" cy="517525"/>
          </a:xfrm>
          <a:prstGeom prst="octagon">
            <a:avLst>
              <a:gd name="adj" fmla="val 0"/>
            </a:avLst>
          </a:prstGeom>
          <a:solidFill>
            <a:schemeClr val="accent1">
              <a:lumMod val="20000"/>
              <a:lumOff val="80000"/>
            </a:schemeClr>
          </a:solidFill>
          <a:ln w="12700">
            <a:solidFill>
              <a:schemeClr val="tx1"/>
            </a:solidFill>
            <a:miter lim="800000"/>
            <a:headEnd/>
            <a:tailEnd/>
          </a:ln>
          <a:effectLst>
            <a:outerShdw dist="53882" dir="2700000" algn="ctr" rotWithShape="0">
              <a:srgbClr val="B2B2B2"/>
            </a:outerShdw>
          </a:effectLst>
        </p:spPr>
        <p:txBody>
          <a:bodyPr wrap="none" lIns="87305" tIns="44446" rIns="87305" bIns="44446" anchor="ctr" anchorCtr="1"/>
          <a:lstStyle/>
          <a:p>
            <a:pPr defTabSz="825500" eaLnBrk="0" hangingPunct="0">
              <a:lnSpc>
                <a:spcPct val="85000"/>
              </a:lnSpc>
              <a:defRPr/>
            </a:pPr>
            <a:r>
              <a:rPr kumimoji="1" lang="en-US" sz="1600" b="1">
                <a:latin typeface="+mj-lt"/>
              </a:rPr>
              <a:t>Correct Pending</a:t>
            </a:r>
          </a:p>
          <a:p>
            <a:pPr defTabSz="825500" eaLnBrk="0" hangingPunct="0">
              <a:lnSpc>
                <a:spcPct val="85000"/>
              </a:lnSpc>
              <a:defRPr/>
            </a:pPr>
            <a:r>
              <a:rPr kumimoji="1" lang="en-US" sz="1600" b="1">
                <a:latin typeface="+mj-lt"/>
              </a:rPr>
              <a:t>Invoices</a:t>
            </a:r>
          </a:p>
        </p:txBody>
      </p:sp>
      <p:sp>
        <p:nvSpPr>
          <p:cNvPr id="33826" name="AutoShape 34"/>
          <p:cNvSpPr>
            <a:spLocks noChangeArrowheads="1"/>
          </p:cNvSpPr>
          <p:nvPr/>
        </p:nvSpPr>
        <p:spPr bwMode="auto">
          <a:xfrm>
            <a:off x="3911599" y="4217864"/>
            <a:ext cx="1847933" cy="520389"/>
          </a:xfrm>
          <a:prstGeom prst="octagon">
            <a:avLst>
              <a:gd name="adj" fmla="val 0"/>
            </a:avLst>
          </a:prstGeom>
          <a:solidFill>
            <a:schemeClr val="accent1">
              <a:lumMod val="20000"/>
              <a:lumOff val="80000"/>
            </a:schemeClr>
          </a:solidFill>
          <a:ln w="12700">
            <a:solidFill>
              <a:schemeClr val="tx1"/>
            </a:solidFill>
            <a:miter lim="800000"/>
            <a:headEnd/>
            <a:tailEnd/>
          </a:ln>
          <a:effectLst>
            <a:outerShdw dist="53882" dir="2700000" algn="ctr" rotWithShape="0">
              <a:srgbClr val="B2B2B2"/>
            </a:outerShdw>
          </a:effectLst>
        </p:spPr>
        <p:txBody>
          <a:bodyPr wrap="none" lIns="87305" tIns="44446" rIns="87305" bIns="44446" anchor="ctr" anchorCtr="1"/>
          <a:lstStyle/>
          <a:p>
            <a:pPr defTabSz="825500" eaLnBrk="0" hangingPunct="0">
              <a:defRPr/>
            </a:pPr>
            <a:r>
              <a:rPr lang="en-US" sz="1600" dirty="0" smtClean="0">
                <a:solidFill>
                  <a:srgbClr val="535353"/>
                </a:solidFill>
                <a:latin typeface="arial"/>
              </a:rPr>
              <a:t> </a:t>
            </a:r>
            <a:r>
              <a:rPr lang="en-US" sz="1600" b="1" dirty="0" smtClean="0">
                <a:latin typeface="arial"/>
              </a:rPr>
              <a:t>Preview</a:t>
            </a:r>
            <a:r>
              <a:rPr lang="en-US" sz="1600" dirty="0" smtClean="0">
                <a:latin typeface="arial"/>
              </a:rPr>
              <a:t/>
            </a:r>
            <a:br>
              <a:rPr lang="en-US" sz="1600" dirty="0" smtClean="0">
                <a:latin typeface="arial"/>
              </a:rPr>
            </a:br>
            <a:r>
              <a:rPr lang="en-US" sz="1600" b="1" dirty="0" smtClean="0">
                <a:latin typeface="arial"/>
              </a:rPr>
              <a:t>Invoice Print</a:t>
            </a:r>
            <a:endParaRPr kumimoji="1" lang="en-US" sz="1600" b="1" dirty="0">
              <a:latin typeface="+mj-lt"/>
            </a:endParaRPr>
          </a:p>
        </p:txBody>
      </p:sp>
      <p:sp>
        <p:nvSpPr>
          <p:cNvPr id="33830" name="AutoShape 38"/>
          <p:cNvSpPr>
            <a:spLocks noChangeArrowheads="1"/>
          </p:cNvSpPr>
          <p:nvPr/>
        </p:nvSpPr>
        <p:spPr bwMode="auto">
          <a:xfrm>
            <a:off x="3913188" y="4975363"/>
            <a:ext cx="1828800" cy="346075"/>
          </a:xfrm>
          <a:prstGeom prst="octagon">
            <a:avLst>
              <a:gd name="adj" fmla="val 0"/>
            </a:avLst>
          </a:prstGeom>
          <a:solidFill>
            <a:schemeClr val="accent1">
              <a:lumMod val="20000"/>
              <a:lumOff val="80000"/>
            </a:schemeClr>
          </a:solidFill>
          <a:ln w="12700">
            <a:solidFill>
              <a:schemeClr val="tx1"/>
            </a:solidFill>
            <a:miter lim="800000"/>
            <a:headEnd/>
            <a:tailEnd/>
          </a:ln>
          <a:effectLst>
            <a:outerShdw dist="53882" dir="2700000" algn="ctr" rotWithShape="0">
              <a:srgbClr val="B2B2B2"/>
            </a:outerShdw>
          </a:effectLst>
        </p:spPr>
        <p:txBody>
          <a:bodyPr wrap="none" lIns="87265" tIns="44426" rIns="87265" bIns="44426" anchor="ctr" anchorCtr="1"/>
          <a:lstStyle/>
          <a:p>
            <a:pPr defTabSz="825500" eaLnBrk="0" hangingPunct="0">
              <a:defRPr/>
            </a:pPr>
            <a:r>
              <a:rPr kumimoji="1" lang="en-US" sz="1600" b="1" dirty="0">
                <a:latin typeface="+mj-lt"/>
              </a:rPr>
              <a:t>Post Invoice</a:t>
            </a:r>
          </a:p>
        </p:txBody>
      </p:sp>
      <p:sp>
        <p:nvSpPr>
          <p:cNvPr id="33834" name="Rectangle 42"/>
          <p:cNvSpPr>
            <a:spLocks noChangeArrowheads="1"/>
          </p:cNvSpPr>
          <p:nvPr/>
        </p:nvSpPr>
        <p:spPr bwMode="auto">
          <a:xfrm>
            <a:off x="4276725" y="5524638"/>
            <a:ext cx="1096963" cy="831850"/>
          </a:xfrm>
          <a:prstGeom prst="rect">
            <a:avLst/>
          </a:prstGeom>
          <a:solidFill>
            <a:schemeClr val="accent1">
              <a:lumMod val="20000"/>
              <a:lumOff val="80000"/>
            </a:schemeClr>
          </a:solidFill>
          <a:ln w="12700">
            <a:solidFill>
              <a:schemeClr val="tx1"/>
            </a:solidFill>
            <a:miter lim="800000"/>
            <a:headEnd/>
            <a:tailEnd/>
          </a:ln>
          <a:effectLst>
            <a:outerShdw dist="53882" dir="2700000" algn="ctr" rotWithShape="0">
              <a:srgbClr val="B2B2B2"/>
            </a:outerShdw>
          </a:effectLst>
        </p:spPr>
        <p:txBody>
          <a:bodyPr lIns="0" tIns="44426" rIns="0" bIns="44426" anchor="ctr" anchorCtr="1"/>
          <a:lstStyle/>
          <a:p>
            <a:pPr defTabSz="825500" eaLnBrk="0" hangingPunct="0">
              <a:defRPr/>
            </a:pPr>
            <a:r>
              <a:rPr kumimoji="1" lang="en-US" sz="1600" b="1">
                <a:latin typeface="+mj-lt"/>
              </a:rPr>
              <a:t>Invoice</a:t>
            </a:r>
          </a:p>
          <a:p>
            <a:pPr defTabSz="825500" eaLnBrk="0" hangingPunct="0">
              <a:defRPr/>
            </a:pPr>
            <a:r>
              <a:rPr kumimoji="1" lang="en-US" sz="1600" b="1">
                <a:latin typeface="+mj-lt"/>
              </a:rPr>
              <a:t>History</a:t>
            </a:r>
          </a:p>
        </p:txBody>
      </p:sp>
      <p:sp>
        <p:nvSpPr>
          <p:cNvPr id="33840" name="Rectangle 48"/>
          <p:cNvSpPr>
            <a:spLocks noChangeArrowheads="1"/>
          </p:cNvSpPr>
          <p:nvPr/>
        </p:nvSpPr>
        <p:spPr bwMode="auto">
          <a:xfrm>
            <a:off x="2986088" y="5524638"/>
            <a:ext cx="1096962" cy="831850"/>
          </a:xfrm>
          <a:prstGeom prst="rect">
            <a:avLst/>
          </a:prstGeom>
          <a:solidFill>
            <a:schemeClr val="accent1">
              <a:lumMod val="20000"/>
              <a:lumOff val="80000"/>
            </a:schemeClr>
          </a:solidFill>
          <a:ln w="12700">
            <a:solidFill>
              <a:schemeClr val="tx1"/>
            </a:solidFill>
            <a:miter lim="800000"/>
            <a:headEnd/>
            <a:tailEnd/>
          </a:ln>
          <a:effectLst>
            <a:outerShdw dist="53882" dir="2700000" algn="ctr" rotWithShape="0">
              <a:srgbClr val="B2B2B2"/>
            </a:outerShdw>
          </a:effectLst>
        </p:spPr>
        <p:txBody>
          <a:bodyPr lIns="0" tIns="44426" rIns="0" bIns="44426" anchor="ctr" anchorCtr="1"/>
          <a:lstStyle/>
          <a:p>
            <a:pPr defTabSz="825500" eaLnBrk="0" hangingPunct="0">
              <a:defRPr/>
            </a:pPr>
            <a:r>
              <a:rPr kumimoji="1" lang="en-US" sz="1600" b="1">
                <a:latin typeface="+mj-lt"/>
              </a:rPr>
              <a:t>General</a:t>
            </a:r>
          </a:p>
          <a:p>
            <a:pPr defTabSz="825500" eaLnBrk="0" hangingPunct="0">
              <a:defRPr/>
            </a:pPr>
            <a:r>
              <a:rPr kumimoji="1" lang="en-US" sz="1600" b="1">
                <a:latin typeface="+mj-lt"/>
              </a:rPr>
              <a:t>Ledger</a:t>
            </a:r>
          </a:p>
          <a:p>
            <a:pPr defTabSz="825500" eaLnBrk="0" hangingPunct="0">
              <a:defRPr/>
            </a:pPr>
            <a:r>
              <a:rPr kumimoji="1" lang="en-US" sz="1600" b="1">
                <a:latin typeface="+mj-lt"/>
              </a:rPr>
              <a:t>Journal</a:t>
            </a:r>
          </a:p>
        </p:txBody>
      </p:sp>
      <p:sp>
        <p:nvSpPr>
          <p:cNvPr id="33843" name="Rectangle 51"/>
          <p:cNvSpPr>
            <a:spLocks noChangeArrowheads="1"/>
          </p:cNvSpPr>
          <p:nvPr/>
        </p:nvSpPr>
        <p:spPr bwMode="auto">
          <a:xfrm>
            <a:off x="5624513" y="5524638"/>
            <a:ext cx="1096962" cy="831850"/>
          </a:xfrm>
          <a:prstGeom prst="rect">
            <a:avLst/>
          </a:prstGeom>
          <a:solidFill>
            <a:schemeClr val="accent1">
              <a:lumMod val="20000"/>
              <a:lumOff val="80000"/>
            </a:schemeClr>
          </a:solidFill>
          <a:ln w="12700">
            <a:solidFill>
              <a:schemeClr val="tx1"/>
            </a:solidFill>
            <a:miter lim="800000"/>
            <a:headEnd/>
            <a:tailEnd/>
          </a:ln>
          <a:effectLst>
            <a:outerShdw dist="53882" dir="2700000" algn="ctr" rotWithShape="0">
              <a:srgbClr val="B2B2B2"/>
            </a:outerShdw>
          </a:effectLst>
        </p:spPr>
        <p:txBody>
          <a:bodyPr lIns="0" tIns="44426" rIns="0" bIns="44426" anchor="ctr" anchorCtr="1"/>
          <a:lstStyle/>
          <a:p>
            <a:pPr defTabSz="825500" eaLnBrk="0" hangingPunct="0">
              <a:defRPr/>
            </a:pPr>
            <a:r>
              <a:rPr kumimoji="1" lang="en-US" sz="1600" b="1">
                <a:latin typeface="+mj-lt"/>
              </a:rPr>
              <a:t>Sales Tax</a:t>
            </a:r>
          </a:p>
          <a:p>
            <a:pPr defTabSz="825500" eaLnBrk="0" hangingPunct="0">
              <a:defRPr/>
            </a:pPr>
            <a:r>
              <a:rPr kumimoji="1" lang="en-US" sz="1600" b="1">
                <a:latin typeface="+mj-lt"/>
              </a:rPr>
              <a:t>Journal</a:t>
            </a:r>
          </a:p>
        </p:txBody>
      </p:sp>
      <p:sp>
        <p:nvSpPr>
          <p:cNvPr id="33837" name="Rectangle 45"/>
          <p:cNvSpPr>
            <a:spLocks noChangeArrowheads="1"/>
          </p:cNvSpPr>
          <p:nvPr/>
        </p:nvSpPr>
        <p:spPr bwMode="auto">
          <a:xfrm>
            <a:off x="1560513" y="5524638"/>
            <a:ext cx="1163637" cy="831850"/>
          </a:xfrm>
          <a:prstGeom prst="rect">
            <a:avLst/>
          </a:prstGeom>
          <a:solidFill>
            <a:schemeClr val="accent1">
              <a:lumMod val="20000"/>
              <a:lumOff val="80000"/>
            </a:schemeClr>
          </a:solidFill>
          <a:ln w="12700">
            <a:solidFill>
              <a:schemeClr val="tx1"/>
            </a:solidFill>
            <a:miter lim="800000"/>
            <a:headEnd/>
            <a:tailEnd/>
          </a:ln>
          <a:effectLst>
            <a:outerShdw dist="53882" dir="2700000" algn="ctr" rotWithShape="0">
              <a:srgbClr val="B2B2B2"/>
            </a:outerShdw>
          </a:effectLst>
        </p:spPr>
        <p:txBody>
          <a:bodyPr lIns="0" tIns="44426" rIns="0" bIns="44426" anchor="ctr" anchorCtr="1"/>
          <a:lstStyle/>
          <a:p>
            <a:pPr defTabSz="825500" eaLnBrk="0" hangingPunct="0">
              <a:defRPr/>
            </a:pPr>
            <a:r>
              <a:rPr kumimoji="1" lang="en-US" sz="1600" b="1">
                <a:latin typeface="+mj-lt"/>
              </a:rPr>
              <a:t>Accounts</a:t>
            </a:r>
          </a:p>
          <a:p>
            <a:pPr defTabSz="825500" eaLnBrk="0" hangingPunct="0">
              <a:defRPr/>
            </a:pPr>
            <a:r>
              <a:rPr kumimoji="1" lang="en-US" sz="1600" b="1">
                <a:latin typeface="+mj-lt"/>
              </a:rPr>
              <a:t>Receivable</a:t>
            </a:r>
          </a:p>
          <a:p>
            <a:pPr defTabSz="825500" eaLnBrk="0" hangingPunct="0">
              <a:defRPr/>
            </a:pPr>
            <a:r>
              <a:rPr kumimoji="1" lang="en-US" sz="1600" b="1">
                <a:latin typeface="+mj-lt"/>
              </a:rPr>
              <a:t>Journal</a:t>
            </a:r>
          </a:p>
        </p:txBody>
      </p:sp>
      <p:sp>
        <p:nvSpPr>
          <p:cNvPr id="33846" name="Rectangle 54"/>
          <p:cNvSpPr>
            <a:spLocks noChangeArrowheads="1"/>
          </p:cNvSpPr>
          <p:nvPr/>
        </p:nvSpPr>
        <p:spPr bwMode="auto">
          <a:xfrm>
            <a:off x="6926263" y="5524638"/>
            <a:ext cx="1096962" cy="831850"/>
          </a:xfrm>
          <a:prstGeom prst="rect">
            <a:avLst/>
          </a:prstGeom>
          <a:solidFill>
            <a:schemeClr val="accent1">
              <a:lumMod val="20000"/>
              <a:lumOff val="80000"/>
            </a:schemeClr>
          </a:solidFill>
          <a:ln w="12700">
            <a:solidFill>
              <a:schemeClr val="tx1"/>
            </a:solidFill>
            <a:miter lim="800000"/>
            <a:headEnd/>
            <a:tailEnd/>
          </a:ln>
          <a:effectLst>
            <a:outerShdw dist="53882" dir="2700000" algn="ctr" rotWithShape="0">
              <a:srgbClr val="B2B2B2"/>
            </a:outerShdw>
          </a:effectLst>
        </p:spPr>
        <p:txBody>
          <a:bodyPr lIns="0" tIns="44426" rIns="0" bIns="44426" anchor="ctr" anchorCtr="1"/>
          <a:lstStyle/>
          <a:p>
            <a:pPr defTabSz="825500" eaLnBrk="0" hangingPunct="0">
              <a:defRPr/>
            </a:pPr>
            <a:r>
              <a:rPr kumimoji="1" lang="en-US" sz="1600" b="1">
                <a:latin typeface="+mj-lt"/>
              </a:rPr>
              <a:t>Sales</a:t>
            </a:r>
          </a:p>
          <a:p>
            <a:pPr defTabSz="825500" eaLnBrk="0" hangingPunct="0">
              <a:defRPr/>
            </a:pPr>
            <a:r>
              <a:rPr kumimoji="1" lang="en-US" sz="1600" b="1">
                <a:latin typeface="+mj-lt"/>
              </a:rPr>
              <a:t>Analysis</a:t>
            </a:r>
          </a:p>
        </p:txBody>
      </p:sp>
      <p:sp>
        <p:nvSpPr>
          <p:cNvPr id="11282" name="Rectangle 7"/>
          <p:cNvSpPr>
            <a:spLocks noChangeArrowheads="1"/>
          </p:cNvSpPr>
          <p:nvPr/>
        </p:nvSpPr>
        <p:spPr bwMode="auto">
          <a:xfrm>
            <a:off x="2936875" y="1076325"/>
            <a:ext cx="273050" cy="271463"/>
          </a:xfrm>
          <a:prstGeom prst="rect">
            <a:avLst/>
          </a:prstGeom>
          <a:noFill/>
          <a:ln w="12700">
            <a:noFill/>
            <a:miter lim="800000"/>
            <a:headEnd/>
            <a:tailEnd/>
          </a:ln>
        </p:spPr>
        <p:txBody>
          <a:bodyPr wrap="none" lIns="87289" tIns="44437" rIns="87289" bIns="44437" anchor="ctr"/>
          <a:lstStyle/>
          <a:p>
            <a:pPr defTabSz="825500" eaLnBrk="0" hangingPunct="0">
              <a:lnSpc>
                <a:spcPct val="97000"/>
              </a:lnSpc>
            </a:pPr>
            <a:r>
              <a:rPr kumimoji="1" lang="en-US" altLang="zh-CN" sz="1400" b="1">
                <a:latin typeface="+mj-lt"/>
                <a:ea typeface="宋体" charset="-122"/>
              </a:rPr>
              <a:t>OR</a:t>
            </a:r>
            <a:endParaRPr kumimoji="1" lang="en-US" altLang="zh-CN" sz="1600" b="1">
              <a:latin typeface="+mj-lt"/>
              <a:ea typeface="宋体" charset="-122"/>
            </a:endParaRPr>
          </a:p>
        </p:txBody>
      </p:sp>
      <p:cxnSp>
        <p:nvCxnSpPr>
          <p:cNvPr id="11283" name="AutoShape 9"/>
          <p:cNvCxnSpPr>
            <a:cxnSpLocks noChangeShapeType="1"/>
            <a:stCxn id="33797" idx="2"/>
            <a:endCxn id="33795" idx="2"/>
          </p:cNvCxnSpPr>
          <p:nvPr/>
        </p:nvCxnSpPr>
        <p:spPr bwMode="auto">
          <a:xfrm rot="10800000" flipV="1">
            <a:off x="3074988" y="1328738"/>
            <a:ext cx="579437" cy="476250"/>
          </a:xfrm>
          <a:prstGeom prst="bentConnector2">
            <a:avLst/>
          </a:prstGeom>
          <a:noFill/>
          <a:ln w="31750">
            <a:solidFill>
              <a:schemeClr val="tx1"/>
            </a:solidFill>
            <a:miter lim="800000"/>
            <a:headEnd/>
            <a:tailEnd type="triangle" w="med" len="med"/>
          </a:ln>
        </p:spPr>
      </p:cxnSp>
      <p:cxnSp>
        <p:nvCxnSpPr>
          <p:cNvPr id="11284" name="AutoShape 10"/>
          <p:cNvCxnSpPr>
            <a:cxnSpLocks noChangeShapeType="1"/>
            <a:stCxn id="33798" idx="2"/>
            <a:endCxn id="33795" idx="2"/>
          </p:cNvCxnSpPr>
          <p:nvPr/>
        </p:nvCxnSpPr>
        <p:spPr bwMode="auto">
          <a:xfrm>
            <a:off x="2403475" y="1328738"/>
            <a:ext cx="671513" cy="476250"/>
          </a:xfrm>
          <a:prstGeom prst="bentConnector2">
            <a:avLst/>
          </a:prstGeom>
          <a:noFill/>
          <a:ln w="31750">
            <a:solidFill>
              <a:schemeClr val="tx1"/>
            </a:solidFill>
            <a:miter lim="800000"/>
            <a:headEnd/>
            <a:tailEnd type="triangle" w="med" len="med"/>
          </a:ln>
        </p:spPr>
      </p:cxnSp>
      <p:cxnSp>
        <p:nvCxnSpPr>
          <p:cNvPr id="11285" name="AutoShape 13"/>
          <p:cNvCxnSpPr>
            <a:cxnSpLocks noChangeShapeType="1"/>
            <a:stCxn id="33808" idx="2"/>
            <a:endCxn id="33804" idx="2"/>
          </p:cNvCxnSpPr>
          <p:nvPr/>
        </p:nvCxnSpPr>
        <p:spPr bwMode="auto">
          <a:xfrm>
            <a:off x="3073400" y="2651125"/>
            <a:ext cx="0" cy="198438"/>
          </a:xfrm>
          <a:prstGeom prst="straightConnector1">
            <a:avLst/>
          </a:prstGeom>
          <a:noFill/>
          <a:ln w="31750">
            <a:solidFill>
              <a:schemeClr val="tx1"/>
            </a:solidFill>
            <a:round/>
            <a:headEnd/>
            <a:tailEnd type="triangle" w="med" len="med"/>
          </a:ln>
        </p:spPr>
      </p:cxnSp>
      <p:cxnSp>
        <p:nvCxnSpPr>
          <p:cNvPr id="11286" name="AutoShape 17" descr="Wide upward diagonal"/>
          <p:cNvCxnSpPr>
            <a:cxnSpLocks noChangeShapeType="1"/>
            <a:stCxn id="33795" idx="2"/>
            <a:endCxn id="33808" idx="2"/>
          </p:cNvCxnSpPr>
          <p:nvPr/>
        </p:nvCxnSpPr>
        <p:spPr bwMode="auto">
          <a:xfrm flipH="1">
            <a:off x="3073400" y="2130425"/>
            <a:ext cx="1588" cy="193675"/>
          </a:xfrm>
          <a:prstGeom prst="straightConnector1">
            <a:avLst/>
          </a:prstGeom>
          <a:noFill/>
          <a:ln w="31750">
            <a:solidFill>
              <a:schemeClr val="tx1"/>
            </a:solidFill>
            <a:round/>
            <a:headEnd/>
            <a:tailEnd type="triangle" w="med" len="med"/>
          </a:ln>
        </p:spPr>
      </p:cxnSp>
      <p:sp>
        <p:nvSpPr>
          <p:cNvPr id="11288" name="Line 20"/>
          <p:cNvSpPr>
            <a:spLocks noChangeShapeType="1"/>
          </p:cNvSpPr>
          <p:nvPr/>
        </p:nvSpPr>
        <p:spPr bwMode="auto">
          <a:xfrm flipH="1">
            <a:off x="4276725" y="2411413"/>
            <a:ext cx="685800" cy="0"/>
          </a:xfrm>
          <a:prstGeom prst="line">
            <a:avLst/>
          </a:prstGeom>
          <a:noFill/>
          <a:ln w="31750">
            <a:solidFill>
              <a:schemeClr val="tx1"/>
            </a:solidFill>
            <a:prstDash val="sysDot"/>
            <a:round/>
            <a:headEnd/>
            <a:tailEnd type="triangle" w="med" len="med"/>
          </a:ln>
        </p:spPr>
        <p:txBody>
          <a:bodyPr wrap="none" lIns="87297" tIns="44442" rIns="87297" bIns="44442" anchor="ctr" anchorCtr="1"/>
          <a:lstStyle/>
          <a:p>
            <a:endParaRPr lang="en-US">
              <a:latin typeface="+mj-lt"/>
            </a:endParaRPr>
          </a:p>
        </p:txBody>
      </p:sp>
      <p:sp>
        <p:nvSpPr>
          <p:cNvPr id="11289" name="Line 21"/>
          <p:cNvSpPr>
            <a:spLocks noChangeShapeType="1"/>
          </p:cNvSpPr>
          <p:nvPr/>
        </p:nvSpPr>
        <p:spPr bwMode="auto">
          <a:xfrm>
            <a:off x="4276725" y="1954213"/>
            <a:ext cx="685800" cy="0"/>
          </a:xfrm>
          <a:prstGeom prst="line">
            <a:avLst/>
          </a:prstGeom>
          <a:noFill/>
          <a:ln w="31750">
            <a:solidFill>
              <a:schemeClr val="tx1"/>
            </a:solidFill>
            <a:prstDash val="sysDot"/>
            <a:round/>
            <a:headEnd/>
            <a:tailEnd type="triangle" w="med" len="med"/>
          </a:ln>
        </p:spPr>
        <p:txBody>
          <a:bodyPr wrap="none" lIns="87297" tIns="44442" rIns="87297" bIns="44442" anchor="ctr" anchorCtr="1"/>
          <a:lstStyle/>
          <a:p>
            <a:endParaRPr lang="en-US">
              <a:latin typeface="+mj-lt"/>
            </a:endParaRPr>
          </a:p>
        </p:txBody>
      </p:sp>
      <p:cxnSp>
        <p:nvCxnSpPr>
          <p:cNvPr id="11290" name="AutoShape 24" descr="Solid diamond"/>
          <p:cNvCxnSpPr>
            <a:cxnSpLocks noChangeShapeType="1"/>
            <a:stCxn id="33804" idx="2"/>
            <a:endCxn id="33815" idx="0"/>
          </p:cNvCxnSpPr>
          <p:nvPr/>
        </p:nvCxnSpPr>
        <p:spPr bwMode="auto">
          <a:xfrm>
            <a:off x="4229100" y="3003550"/>
            <a:ext cx="596900" cy="368300"/>
          </a:xfrm>
          <a:prstGeom prst="bentConnector2">
            <a:avLst/>
          </a:prstGeom>
          <a:noFill/>
          <a:ln w="31750">
            <a:solidFill>
              <a:schemeClr val="tx1"/>
            </a:solidFill>
            <a:miter lim="800000"/>
            <a:headEnd/>
            <a:tailEnd type="triangle" w="med" len="med"/>
          </a:ln>
        </p:spPr>
      </p:cxnSp>
      <p:cxnSp>
        <p:nvCxnSpPr>
          <p:cNvPr id="11291" name="AutoShape 27" descr="Solid diamond"/>
          <p:cNvCxnSpPr>
            <a:cxnSpLocks noChangeShapeType="1"/>
            <a:stCxn id="33818" idx="1"/>
            <a:endCxn id="33815" idx="3"/>
          </p:cNvCxnSpPr>
          <p:nvPr/>
        </p:nvCxnSpPr>
        <p:spPr bwMode="auto">
          <a:xfrm rot="10800000" flipV="1">
            <a:off x="5740400" y="3068638"/>
            <a:ext cx="914400" cy="598487"/>
          </a:xfrm>
          <a:prstGeom prst="bentConnector3">
            <a:avLst>
              <a:gd name="adj1" fmla="val 50000"/>
            </a:avLst>
          </a:prstGeom>
          <a:noFill/>
          <a:ln w="31750">
            <a:solidFill>
              <a:schemeClr val="tx1"/>
            </a:solidFill>
            <a:miter lim="800000"/>
            <a:headEnd/>
            <a:tailEnd type="triangle" w="med" len="med"/>
          </a:ln>
        </p:spPr>
      </p:cxnSp>
      <p:cxnSp>
        <p:nvCxnSpPr>
          <p:cNvPr id="11292" name="AutoShape 30" descr="Solid diamond"/>
          <p:cNvCxnSpPr>
            <a:cxnSpLocks noChangeShapeType="1"/>
            <a:stCxn id="33821" idx="2"/>
            <a:endCxn id="33815" idx="3"/>
          </p:cNvCxnSpPr>
          <p:nvPr/>
        </p:nvCxnSpPr>
        <p:spPr bwMode="auto">
          <a:xfrm rot="10800000">
            <a:off x="5740400" y="3667125"/>
            <a:ext cx="914400" cy="228600"/>
          </a:xfrm>
          <a:prstGeom prst="bentConnector3">
            <a:avLst>
              <a:gd name="adj1" fmla="val 50000"/>
            </a:avLst>
          </a:prstGeom>
          <a:noFill/>
          <a:ln w="31750">
            <a:solidFill>
              <a:schemeClr val="tx1"/>
            </a:solidFill>
            <a:miter lim="800000"/>
            <a:headEnd/>
            <a:tailEnd type="triangle" w="med" len="med"/>
          </a:ln>
        </p:spPr>
      </p:cxnSp>
      <p:cxnSp>
        <p:nvCxnSpPr>
          <p:cNvPr id="11293" name="AutoShape 31" descr="Solid diamond"/>
          <p:cNvCxnSpPr>
            <a:cxnSpLocks noChangeShapeType="1"/>
            <a:stCxn id="33821" idx="2"/>
            <a:endCxn id="33818" idx="2"/>
          </p:cNvCxnSpPr>
          <p:nvPr/>
        </p:nvCxnSpPr>
        <p:spPr bwMode="auto">
          <a:xfrm rot="16200000">
            <a:off x="7493793" y="3561557"/>
            <a:ext cx="150813" cy="0"/>
          </a:xfrm>
          <a:prstGeom prst="straightConnector1">
            <a:avLst/>
          </a:prstGeom>
          <a:noFill/>
          <a:ln w="31750">
            <a:solidFill>
              <a:schemeClr val="tx1"/>
            </a:solidFill>
            <a:round/>
            <a:headEnd/>
            <a:tailEnd type="triangle" w="med" len="med"/>
          </a:ln>
        </p:spPr>
      </p:cxnSp>
      <p:cxnSp>
        <p:nvCxnSpPr>
          <p:cNvPr id="11294" name="AutoShape 35" descr="Solid diamond"/>
          <p:cNvCxnSpPr>
            <a:cxnSpLocks noChangeShapeType="1"/>
            <a:stCxn id="33815" idx="2"/>
          </p:cNvCxnSpPr>
          <p:nvPr/>
        </p:nvCxnSpPr>
        <p:spPr bwMode="auto">
          <a:xfrm>
            <a:off x="4826000" y="3962400"/>
            <a:ext cx="7257" cy="241465"/>
          </a:xfrm>
          <a:prstGeom prst="straightConnector1">
            <a:avLst/>
          </a:prstGeom>
          <a:noFill/>
          <a:ln w="31750">
            <a:solidFill>
              <a:schemeClr val="tx1"/>
            </a:solidFill>
            <a:round/>
            <a:headEnd/>
            <a:tailEnd type="triangle" w="med" len="med"/>
          </a:ln>
        </p:spPr>
      </p:cxnSp>
      <p:cxnSp>
        <p:nvCxnSpPr>
          <p:cNvPr id="11296" name="AutoShape 43" descr="Solid diamond"/>
          <p:cNvCxnSpPr>
            <a:cxnSpLocks noChangeShapeType="1"/>
            <a:stCxn id="33830" idx="2"/>
            <a:endCxn id="33834" idx="0"/>
          </p:cNvCxnSpPr>
          <p:nvPr/>
        </p:nvCxnSpPr>
        <p:spPr bwMode="auto">
          <a:xfrm rot="5400000">
            <a:off x="4725194" y="5422244"/>
            <a:ext cx="203200" cy="1588"/>
          </a:xfrm>
          <a:prstGeom prst="bentConnector3">
            <a:avLst>
              <a:gd name="adj1" fmla="val 50000"/>
            </a:avLst>
          </a:prstGeom>
          <a:noFill/>
          <a:ln w="31750">
            <a:solidFill>
              <a:schemeClr val="tx1"/>
            </a:solidFill>
            <a:miter lim="800000"/>
            <a:headEnd/>
            <a:tailEnd type="triangle" w="med" len="med"/>
          </a:ln>
        </p:spPr>
      </p:cxnSp>
      <p:cxnSp>
        <p:nvCxnSpPr>
          <p:cNvPr id="11297" name="AutoShape 46" descr="Solid diamond"/>
          <p:cNvCxnSpPr>
            <a:cxnSpLocks noChangeShapeType="1"/>
            <a:stCxn id="33830" idx="2"/>
            <a:endCxn id="33837" idx="0"/>
          </p:cNvCxnSpPr>
          <p:nvPr/>
        </p:nvCxnSpPr>
        <p:spPr bwMode="auto">
          <a:xfrm rot="10800000" flipV="1">
            <a:off x="2143125" y="5148400"/>
            <a:ext cx="1770063" cy="376238"/>
          </a:xfrm>
          <a:prstGeom prst="bentConnector2">
            <a:avLst/>
          </a:prstGeom>
          <a:noFill/>
          <a:ln w="31750">
            <a:solidFill>
              <a:schemeClr val="tx1"/>
            </a:solidFill>
            <a:miter lim="800000"/>
            <a:headEnd/>
            <a:tailEnd type="triangle" w="med" len="med"/>
          </a:ln>
        </p:spPr>
      </p:cxnSp>
      <p:cxnSp>
        <p:nvCxnSpPr>
          <p:cNvPr id="11298" name="AutoShape 49" descr="Solid diamond"/>
          <p:cNvCxnSpPr>
            <a:cxnSpLocks noChangeShapeType="1"/>
            <a:stCxn id="33830" idx="2"/>
            <a:endCxn id="33840" idx="0"/>
          </p:cNvCxnSpPr>
          <p:nvPr/>
        </p:nvCxnSpPr>
        <p:spPr bwMode="auto">
          <a:xfrm rot="10800000" flipV="1">
            <a:off x="3535363" y="5148400"/>
            <a:ext cx="377825" cy="376238"/>
          </a:xfrm>
          <a:prstGeom prst="bentConnector2">
            <a:avLst/>
          </a:prstGeom>
          <a:noFill/>
          <a:ln w="31750">
            <a:solidFill>
              <a:schemeClr val="tx1"/>
            </a:solidFill>
            <a:miter lim="800000"/>
            <a:headEnd/>
            <a:tailEnd type="triangle" w="med" len="med"/>
          </a:ln>
        </p:spPr>
      </p:cxnSp>
      <p:cxnSp>
        <p:nvCxnSpPr>
          <p:cNvPr id="11299" name="AutoShape 52" descr="Solid diamond"/>
          <p:cNvCxnSpPr>
            <a:cxnSpLocks noChangeShapeType="1"/>
            <a:stCxn id="33830" idx="2"/>
            <a:endCxn id="33843" idx="0"/>
          </p:cNvCxnSpPr>
          <p:nvPr/>
        </p:nvCxnSpPr>
        <p:spPr bwMode="auto">
          <a:xfrm>
            <a:off x="5741988" y="5148400"/>
            <a:ext cx="431800" cy="376238"/>
          </a:xfrm>
          <a:prstGeom prst="bentConnector2">
            <a:avLst/>
          </a:prstGeom>
          <a:noFill/>
          <a:ln w="31750">
            <a:solidFill>
              <a:schemeClr val="tx1"/>
            </a:solidFill>
            <a:miter lim="800000"/>
            <a:headEnd/>
            <a:tailEnd type="triangle" w="med" len="med"/>
          </a:ln>
        </p:spPr>
      </p:cxnSp>
      <p:cxnSp>
        <p:nvCxnSpPr>
          <p:cNvPr id="11300" name="AutoShape 55" descr="Solid diamond"/>
          <p:cNvCxnSpPr>
            <a:cxnSpLocks noChangeShapeType="1"/>
            <a:stCxn id="33830" idx="2"/>
            <a:endCxn id="33846" idx="0"/>
          </p:cNvCxnSpPr>
          <p:nvPr/>
        </p:nvCxnSpPr>
        <p:spPr bwMode="auto">
          <a:xfrm>
            <a:off x="5741988" y="5148400"/>
            <a:ext cx="1733550" cy="376238"/>
          </a:xfrm>
          <a:prstGeom prst="bentConnector2">
            <a:avLst/>
          </a:prstGeom>
          <a:noFill/>
          <a:ln w="31750">
            <a:solidFill>
              <a:schemeClr val="tx1"/>
            </a:solidFill>
            <a:miter lim="800000"/>
            <a:headEnd/>
            <a:tailEnd type="triangle" w="med" len="med"/>
          </a:ln>
        </p:spPr>
      </p:cxnSp>
      <p:sp>
        <p:nvSpPr>
          <p:cNvPr id="11302" name="Text Box 59"/>
          <p:cNvSpPr txBox="1">
            <a:spLocks noChangeArrowheads="1"/>
          </p:cNvSpPr>
          <p:nvPr/>
        </p:nvSpPr>
        <p:spPr bwMode="auto">
          <a:xfrm>
            <a:off x="5816600" y="2686050"/>
            <a:ext cx="701675" cy="336550"/>
          </a:xfrm>
          <a:prstGeom prst="rect">
            <a:avLst/>
          </a:prstGeom>
          <a:noFill/>
          <a:ln w="12700">
            <a:noFill/>
            <a:miter lim="800000"/>
            <a:headEnd/>
            <a:tailEnd/>
          </a:ln>
        </p:spPr>
        <p:txBody>
          <a:bodyPr wrap="none" lIns="91423" tIns="45713" rIns="91423" bIns="45713" anchor="ctr" anchorCtr="1"/>
          <a:lstStyle/>
          <a:p>
            <a:pPr algn="l" eaLnBrk="0" hangingPunct="0"/>
            <a:r>
              <a:rPr kumimoji="1" lang="en-US" altLang="zh-CN" sz="1600" b="1" i="1">
                <a:solidFill>
                  <a:srgbClr val="008000"/>
                </a:solidFill>
                <a:latin typeface="+mj-lt"/>
                <a:ea typeface="宋体" charset="-122"/>
              </a:rPr>
              <a:t>Detail</a:t>
            </a:r>
          </a:p>
        </p:txBody>
      </p:sp>
      <p:cxnSp>
        <p:nvCxnSpPr>
          <p:cNvPr id="11303" name="AutoShape 60"/>
          <p:cNvCxnSpPr>
            <a:cxnSpLocks noChangeShapeType="1"/>
            <a:stCxn id="11302" idx="1"/>
          </p:cNvCxnSpPr>
          <p:nvPr/>
        </p:nvCxnSpPr>
        <p:spPr bwMode="auto">
          <a:xfrm rot="10800000">
            <a:off x="5519736" y="2676525"/>
            <a:ext cx="296864" cy="177800"/>
          </a:xfrm>
          <a:prstGeom prst="bentConnector2">
            <a:avLst/>
          </a:prstGeom>
          <a:noFill/>
          <a:ln w="12700">
            <a:solidFill>
              <a:schemeClr val="tx1"/>
            </a:solidFill>
            <a:miter lim="800000"/>
            <a:headEnd/>
            <a:tailEnd type="triangle" w="med" len="med"/>
          </a:ln>
        </p:spPr>
      </p:cxnSp>
      <p:sp>
        <p:nvSpPr>
          <p:cNvPr id="11304" name="Text Box 62"/>
          <p:cNvSpPr txBox="1">
            <a:spLocks noChangeArrowheads="1"/>
          </p:cNvSpPr>
          <p:nvPr/>
        </p:nvSpPr>
        <p:spPr bwMode="auto">
          <a:xfrm>
            <a:off x="5818188" y="1493838"/>
            <a:ext cx="906462" cy="336550"/>
          </a:xfrm>
          <a:prstGeom prst="rect">
            <a:avLst/>
          </a:prstGeom>
          <a:noFill/>
          <a:ln w="12700">
            <a:noFill/>
            <a:miter lim="800000"/>
            <a:headEnd/>
            <a:tailEnd/>
          </a:ln>
        </p:spPr>
        <p:txBody>
          <a:bodyPr wrap="none" lIns="91423" tIns="45713" rIns="91423" bIns="45713" anchor="ctr" anchorCtr="1"/>
          <a:lstStyle/>
          <a:p>
            <a:pPr algn="l" eaLnBrk="0" hangingPunct="0"/>
            <a:r>
              <a:rPr kumimoji="1" lang="en-US" altLang="zh-CN" sz="1600" b="1" i="1">
                <a:solidFill>
                  <a:srgbClr val="008000"/>
                </a:solidFill>
                <a:latin typeface="+mj-lt"/>
                <a:ea typeface="宋体" charset="-122"/>
              </a:rPr>
              <a:t>General</a:t>
            </a:r>
          </a:p>
        </p:txBody>
      </p:sp>
      <p:cxnSp>
        <p:nvCxnSpPr>
          <p:cNvPr id="11305" name="AutoShape 64"/>
          <p:cNvCxnSpPr>
            <a:cxnSpLocks noChangeShapeType="1"/>
            <a:stCxn id="11304" idx="1"/>
          </p:cNvCxnSpPr>
          <p:nvPr/>
        </p:nvCxnSpPr>
        <p:spPr bwMode="auto">
          <a:xfrm rot="10800000" flipV="1">
            <a:off x="5519736" y="1662112"/>
            <a:ext cx="298452" cy="166687"/>
          </a:xfrm>
          <a:prstGeom prst="bentConnector2">
            <a:avLst/>
          </a:prstGeom>
          <a:noFill/>
          <a:ln w="12700">
            <a:solidFill>
              <a:schemeClr val="tx1"/>
            </a:solidFill>
            <a:miter lim="800000"/>
            <a:headEnd/>
            <a:tailEnd type="triangle" w="med" len="med"/>
          </a:ln>
        </p:spPr>
      </p:cxnSp>
      <p:cxnSp>
        <p:nvCxnSpPr>
          <p:cNvPr id="11306" name="AutoShape 65"/>
          <p:cNvCxnSpPr>
            <a:cxnSpLocks noChangeShapeType="1"/>
            <a:stCxn id="11304" idx="1"/>
            <a:endCxn id="33797" idx="2"/>
          </p:cNvCxnSpPr>
          <p:nvPr/>
        </p:nvCxnSpPr>
        <p:spPr bwMode="auto">
          <a:xfrm rot="10800000">
            <a:off x="4595813" y="1509713"/>
            <a:ext cx="1222375" cy="152400"/>
          </a:xfrm>
          <a:prstGeom prst="bentConnector2">
            <a:avLst/>
          </a:prstGeom>
          <a:noFill/>
          <a:ln w="12700">
            <a:solidFill>
              <a:schemeClr val="tx1"/>
            </a:solidFill>
            <a:miter lim="800000"/>
            <a:headEnd/>
            <a:tailEnd type="triangle" w="med" len="med"/>
          </a:ln>
        </p:spPr>
      </p:cxnSp>
      <p:sp>
        <p:nvSpPr>
          <p:cNvPr id="54" name="AutoShape 6"/>
          <p:cNvSpPr>
            <a:spLocks noChangeArrowheads="1"/>
          </p:cNvSpPr>
          <p:nvPr/>
        </p:nvSpPr>
        <p:spPr bwMode="auto">
          <a:xfrm>
            <a:off x="4984750" y="1906588"/>
            <a:ext cx="1743075" cy="577850"/>
          </a:xfrm>
          <a:prstGeom prst="octagon">
            <a:avLst>
              <a:gd name="adj" fmla="val 0"/>
            </a:avLst>
          </a:prstGeom>
          <a:solidFill>
            <a:schemeClr val="accent2">
              <a:lumMod val="20000"/>
              <a:lumOff val="80000"/>
            </a:schemeClr>
          </a:solidFill>
          <a:ln w="12700">
            <a:solidFill>
              <a:schemeClr val="tx1"/>
            </a:solidFill>
            <a:miter lim="800000"/>
            <a:headEnd/>
            <a:tailEnd/>
          </a:ln>
          <a:effectLst>
            <a:outerShdw dist="53882" dir="2700000" algn="ctr" rotWithShape="0">
              <a:srgbClr val="B2B2B2"/>
            </a:outerShdw>
          </a:effectLst>
        </p:spPr>
        <p:txBody>
          <a:bodyPr wrap="none" lIns="87289" tIns="44437" rIns="87289" bIns="44437" anchor="ctr" anchorCtr="1"/>
          <a:lstStyle/>
          <a:p>
            <a:pPr defTabSz="825500" eaLnBrk="0" hangingPunct="0">
              <a:defRPr/>
            </a:pPr>
            <a:r>
              <a:rPr kumimoji="1" lang="en-US" sz="1600" b="1" dirty="0" smtClean="0">
                <a:latin typeface="+mj-lt"/>
              </a:rPr>
              <a:t>Inventory</a:t>
            </a:r>
          </a:p>
          <a:p>
            <a:pPr defTabSz="825500" eaLnBrk="0" hangingPunct="0">
              <a:defRPr/>
            </a:pPr>
            <a:r>
              <a:rPr kumimoji="1" lang="en-US" sz="1600" b="1" dirty="0" smtClean="0">
                <a:latin typeface="+mj-lt"/>
              </a:rPr>
              <a:t>Allocations</a:t>
            </a:r>
            <a:endParaRPr kumimoji="1" lang="en-US" sz="1600" b="1" dirty="0">
              <a:latin typeface="+mj-lt"/>
            </a:endParaRPr>
          </a:p>
        </p:txBody>
      </p:sp>
      <p:cxnSp>
        <p:nvCxnSpPr>
          <p:cNvPr id="57" name="AutoShape 35" descr="Solid diamond"/>
          <p:cNvCxnSpPr>
            <a:cxnSpLocks noChangeShapeType="1"/>
          </p:cNvCxnSpPr>
          <p:nvPr/>
        </p:nvCxnSpPr>
        <p:spPr bwMode="auto">
          <a:xfrm>
            <a:off x="4835900" y="4732300"/>
            <a:ext cx="7257" cy="241465"/>
          </a:xfrm>
          <a:prstGeom prst="straightConnector1">
            <a:avLst/>
          </a:prstGeom>
          <a:noFill/>
          <a:ln w="31750">
            <a:solidFill>
              <a:schemeClr val="tx1"/>
            </a:solidFill>
            <a:round/>
            <a:headEnd/>
            <a:tailEnd type="triangle" w="med" len="med"/>
          </a:ln>
        </p:spPr>
      </p:cxnSp>
      <p:cxnSp>
        <p:nvCxnSpPr>
          <p:cNvPr id="79" name="Straight Arrow Connector 78"/>
          <p:cNvCxnSpPr/>
          <p:nvPr/>
        </p:nvCxnSpPr>
        <p:spPr>
          <a:xfrm>
            <a:off x="5759533" y="4488873"/>
            <a:ext cx="1816924" cy="0"/>
          </a:xfrm>
          <a:prstGeom prst="straightConnector1">
            <a:avLst/>
          </a:prstGeom>
          <a:ln w="38100">
            <a:solidFill>
              <a:schemeClr val="tx1">
                <a:lumMod val="75000"/>
                <a:lumOff val="25000"/>
              </a:schemeClr>
            </a:solidFill>
            <a:headEnd type="triangl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81" name="AutoShape 31" descr="Solid diamond"/>
          <p:cNvCxnSpPr>
            <a:cxnSpLocks noChangeShapeType="1"/>
          </p:cNvCxnSpPr>
          <p:nvPr/>
        </p:nvCxnSpPr>
        <p:spPr bwMode="auto">
          <a:xfrm flipH="1" flipV="1">
            <a:off x="7555350" y="4149176"/>
            <a:ext cx="9235" cy="327821"/>
          </a:xfrm>
          <a:prstGeom prst="straightConnector1">
            <a:avLst/>
          </a:prstGeom>
          <a:noFill/>
          <a:ln w="31750">
            <a:solidFill>
              <a:schemeClr val="tx1"/>
            </a:solidFill>
            <a:round/>
            <a:headEnd/>
            <a:tailEnd type="triangle" w="med" len="med"/>
          </a:ln>
        </p:spPr>
      </p:cxnSp>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3503</TotalTime>
  <Words>577</Words>
  <Application>Microsoft Office PowerPoint</Application>
  <PresentationFormat>On-screen Show (4:3)</PresentationFormat>
  <Paragraphs>168</Paragraphs>
  <Slides>13</Slides>
  <Notes>0</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13</vt:i4>
      </vt:variant>
    </vt:vector>
  </HeadingPairs>
  <TitlesOfParts>
    <vt:vector size="16" baseType="lpstr">
      <vt:lpstr>1_EX06PP_template</vt:lpstr>
      <vt:lpstr>QAD 2010 Template</vt:lpstr>
      <vt:lpstr>Microsoft ClipArt Gallery</vt:lpstr>
      <vt:lpstr>Sales Order Management</vt:lpstr>
      <vt:lpstr>Slide 2</vt:lpstr>
      <vt:lpstr>Facilities</vt:lpstr>
      <vt:lpstr>Course Overview</vt:lpstr>
      <vt:lpstr>Key Events</vt:lpstr>
      <vt:lpstr>Sales Order Terminology</vt:lpstr>
      <vt:lpstr>Document Structure</vt:lpstr>
      <vt:lpstr>Sales Order Users</vt:lpstr>
      <vt:lpstr>Sales Order Life Cycle</vt:lpstr>
      <vt:lpstr>QAD General System Flow</vt:lpstr>
      <vt:lpstr>Course Objectives</vt:lpstr>
      <vt:lpstr>Related Courses</vt:lpstr>
      <vt:lpstr>Summary</vt:lpstr>
    </vt:vector>
  </TitlesOfParts>
  <Manager>Vance Giboney</Manager>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Cat McGlothlin Gurkweitz</dc:creator>
  <cp:lastModifiedBy>Helen Ernst</cp:lastModifiedBy>
  <cp:revision>104</cp:revision>
  <cp:lastPrinted>2001-01-03T18:26:12Z</cp:lastPrinted>
  <dcterms:created xsi:type="dcterms:W3CDTF">2000-12-07T01:08:11Z</dcterms:created>
  <dcterms:modified xsi:type="dcterms:W3CDTF">2012-06-25T18:40:06Z</dcterms:modified>
</cp:coreProperties>
</file>