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232" r:id="rId1"/>
  </p:sldMasterIdLst>
  <p:notesMasterIdLst>
    <p:notesMasterId r:id="rId30"/>
  </p:notesMasterIdLst>
  <p:handoutMasterIdLst>
    <p:handoutMasterId r:id="rId31"/>
  </p:handoutMasterIdLst>
  <p:sldIdLst>
    <p:sldId id="290" r:id="rId2"/>
    <p:sldId id="257" r:id="rId3"/>
    <p:sldId id="258" r:id="rId4"/>
    <p:sldId id="259" r:id="rId5"/>
    <p:sldId id="260" r:id="rId6"/>
    <p:sldId id="282" r:id="rId7"/>
    <p:sldId id="291" r:id="rId8"/>
    <p:sldId id="283" r:id="rId9"/>
    <p:sldId id="264" r:id="rId10"/>
    <p:sldId id="265" r:id="rId11"/>
    <p:sldId id="266" r:id="rId12"/>
    <p:sldId id="288" r:id="rId13"/>
    <p:sldId id="284" r:id="rId14"/>
    <p:sldId id="269" r:id="rId15"/>
    <p:sldId id="270" r:id="rId16"/>
    <p:sldId id="285" r:id="rId17"/>
    <p:sldId id="272" r:id="rId18"/>
    <p:sldId id="286" r:id="rId19"/>
    <p:sldId id="274" r:id="rId20"/>
    <p:sldId id="275" r:id="rId21"/>
    <p:sldId id="287" r:id="rId22"/>
    <p:sldId id="276" r:id="rId23"/>
    <p:sldId id="277" r:id="rId24"/>
    <p:sldId id="289" r:id="rId25"/>
    <p:sldId id="278" r:id="rId26"/>
    <p:sldId id="279" r:id="rId27"/>
    <p:sldId id="280" r:id="rId28"/>
    <p:sldId id="281" r:id="rId2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F9696"/>
    <a:srgbClr val="6287C6"/>
    <a:srgbClr val="0099FF"/>
    <a:srgbClr val="000099"/>
    <a:srgbClr val="006600"/>
    <a:srgbClr val="FFCC00"/>
    <a:srgbClr val="009900"/>
    <a:srgbClr val="969696"/>
    <a:srgbClr val="C0C0C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32" autoAdjust="0"/>
    <p:restoredTop sz="94660" autoAdjust="0"/>
  </p:normalViewPr>
  <p:slideViewPr>
    <p:cSldViewPr snapToGrid="0">
      <p:cViewPr>
        <p:scale>
          <a:sx n="80" d="100"/>
          <a:sy n="80" d="100"/>
        </p:scale>
        <p:origin x="-1068" y="-54"/>
      </p:cViewPr>
      <p:guideLst>
        <p:guide orient="horz" pos="2157"/>
        <p:guide orient="horz" pos="571"/>
        <p:guide orient="horz" pos="1072"/>
        <p:guide pos="2879"/>
        <p:guide pos="375"/>
        <p:guide pos="7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-1908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212259CF-A15F-48B2-8246-9AD59A6FC962}" type="datetime1">
              <a:rPr lang="en-US"/>
              <a:pPr>
                <a:defRPr/>
              </a:pPr>
              <a:t>8/14/2012</a:t>
            </a:fld>
            <a:endParaRPr lang="en-US" dirty="0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397BDA0C-68D9-4C0A-8E37-516B18816A5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42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1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7200" y="4343400"/>
            <a:ext cx="5943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5410200" y="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0AA91764-A750-4ADF-8A60-36ECBCE98F9F}" type="datetime1">
              <a:rPr lang="en-US"/>
              <a:pPr>
                <a:defRPr/>
              </a:pPr>
              <a:t>8/14/2012</a:t>
            </a:fld>
            <a:endParaRPr lang="en-US" dirty="0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880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819E9068-DBAE-4ADF-AD5A-8DAA68F11A2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AA91764-A750-4ADF-8A60-36ECBCE98F9F}" type="datetime1">
              <a:rPr lang="en-US" smtClean="0"/>
              <a:pPr>
                <a:defRPr/>
              </a:pPr>
              <a:t>8/14/2012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19E9068-DBAE-4ADF-AD5A-8DAA68F11A2F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8031480" y="6638544"/>
            <a:ext cx="1112520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SSM-CT-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338951" y="6638544"/>
            <a:ext cx="1805049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SSM-CT-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350826" y="6638544"/>
            <a:ext cx="1793174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SSM-CT-</a:t>
            </a:r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12083" y="6638544"/>
            <a:ext cx="1531917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SSM-CT-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376160" y="6638544"/>
            <a:ext cx="1767840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SSM-CT-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7184571" y="6638544"/>
            <a:ext cx="1959429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SSM-CT-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7292340" y="6638544"/>
            <a:ext cx="185166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 b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en-US" smtClean="0"/>
              <a:t>SSM-CT-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Call Tracking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Service </a:t>
            </a:r>
            <a:r>
              <a:rPr lang="en-US" dirty="0" smtClean="0"/>
              <a:t>and </a:t>
            </a:r>
            <a:r>
              <a:rPr lang="en-US" dirty="0" smtClean="0"/>
              <a:t>Support Management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7612063" y="6638925"/>
            <a:ext cx="1531937" cy="21907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SSM-CT-000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Escalation and Call Maintenance</a:t>
            </a:r>
          </a:p>
        </p:txBody>
      </p:sp>
      <p:sp>
        <p:nvSpPr>
          <p:cNvPr id="2457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SSM-CT-090</a:t>
            </a:r>
            <a:endParaRPr lang="en-US" dirty="0" smtClean="0"/>
          </a:p>
        </p:txBody>
      </p:sp>
      <p:pic>
        <p:nvPicPr>
          <p:cNvPr id="24580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975" y="1047750"/>
            <a:ext cx="7029450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5013" y="1638300"/>
            <a:ext cx="7037387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2" name="Left Brace 6"/>
          <p:cNvSpPr>
            <a:spLocks/>
          </p:cNvSpPr>
          <p:nvPr/>
        </p:nvSpPr>
        <p:spPr bwMode="auto">
          <a:xfrm>
            <a:off x="495300" y="1943100"/>
            <a:ext cx="219075" cy="704850"/>
          </a:xfrm>
          <a:prstGeom prst="leftBrace">
            <a:avLst>
              <a:gd name="adj1" fmla="val 8326"/>
              <a:gd name="adj2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8" name="Rounded Rectangle 7"/>
          <p:cNvSpPr>
            <a:spLocks noChangeArrowheads="1"/>
          </p:cNvSpPr>
          <p:nvPr/>
        </p:nvSpPr>
        <p:spPr bwMode="auto">
          <a:xfrm>
            <a:off x="219075" y="4324350"/>
            <a:ext cx="1778000" cy="916563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600" b="0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Escalation used because of a match</a:t>
            </a:r>
          </a:p>
        </p:txBody>
      </p:sp>
      <p:cxnSp>
        <p:nvCxnSpPr>
          <p:cNvPr id="24584" name="Elbow Connector 9"/>
          <p:cNvCxnSpPr>
            <a:cxnSpLocks noChangeShapeType="1"/>
            <a:stCxn id="8" idx="1"/>
            <a:endCxn id="24582" idx="1"/>
          </p:cNvCxnSpPr>
          <p:nvPr/>
        </p:nvCxnSpPr>
        <p:spPr bwMode="auto">
          <a:xfrm rot="10800000" flipH="1">
            <a:off x="219074" y="2295526"/>
            <a:ext cx="276225" cy="2487107"/>
          </a:xfrm>
          <a:prstGeom prst="bentConnector3">
            <a:avLst>
              <a:gd name="adj1" fmla="val -48276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24585" name="Right Brace 12"/>
          <p:cNvSpPr>
            <a:spLocks/>
          </p:cNvSpPr>
          <p:nvPr/>
        </p:nvSpPr>
        <p:spPr bwMode="auto">
          <a:xfrm>
            <a:off x="3781425" y="4476750"/>
            <a:ext cx="238125" cy="923925"/>
          </a:xfrm>
          <a:prstGeom prst="rightBrace">
            <a:avLst>
              <a:gd name="adj1" fmla="val 8335"/>
              <a:gd name="adj2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4586" name="Shape 14"/>
          <p:cNvCxnSpPr>
            <a:cxnSpLocks noChangeShapeType="1"/>
            <a:endCxn id="24585" idx="1"/>
          </p:cNvCxnSpPr>
          <p:nvPr/>
        </p:nvCxnSpPr>
        <p:spPr bwMode="auto">
          <a:xfrm rot="5400000" flipH="1" flipV="1">
            <a:off x="2407949" y="3638838"/>
            <a:ext cx="311725" cy="2911475"/>
          </a:xfrm>
          <a:prstGeom prst="bentConnector4">
            <a:avLst>
              <a:gd name="adj1" fmla="val -73334"/>
              <a:gd name="adj2" fmla="val 124973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 animBg="1"/>
      <p:bldP spid="8" grpId="0" animBg="1"/>
      <p:bldP spid="2458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Default escalations can be set up in more than one </a:t>
            </a:r>
            <a:r>
              <a:rPr lang="en-US" dirty="0" smtClean="0"/>
              <a:t>place; the </a:t>
            </a:r>
            <a:r>
              <a:rPr lang="en-US" dirty="0" smtClean="0"/>
              <a:t>system looks for a default in this order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The escalation for the end user specified in End User Address Maintenance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The escalation specified on any call defaults being used created with Call Default Maintenance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The User Preferences of the current user set up with Service/Support User Preferences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The Default Call Escalation field in </a:t>
            </a:r>
            <a:r>
              <a:rPr lang="en-US" dirty="0" smtClean="0"/>
              <a:t>Escalation Control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Default Escalations</a:t>
            </a:r>
          </a:p>
        </p:txBody>
      </p:sp>
      <p:sp>
        <p:nvSpPr>
          <p:cNvPr id="2560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SSM-CT-100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Escalation Monitor</a:t>
            </a:r>
          </a:p>
        </p:txBody>
      </p:sp>
      <p:sp>
        <p:nvSpPr>
          <p:cNvPr id="2662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SSM-CT-110</a:t>
            </a:r>
          </a:p>
        </p:txBody>
      </p:sp>
      <p:pic>
        <p:nvPicPr>
          <p:cNvPr id="26628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213" y="1004888"/>
            <a:ext cx="6515100" cy="395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1300" y="1600200"/>
            <a:ext cx="6248400" cy="446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0" name="Rectangle 5"/>
          <p:cNvSpPr>
            <a:spLocks noChangeArrowheads="1"/>
          </p:cNvSpPr>
          <p:nvPr/>
        </p:nvSpPr>
        <p:spPr bwMode="auto">
          <a:xfrm>
            <a:off x="285750" y="2486025"/>
            <a:ext cx="647700" cy="1905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6631" name="Rectangle 6"/>
          <p:cNvSpPr>
            <a:spLocks noChangeArrowheads="1"/>
          </p:cNvSpPr>
          <p:nvPr/>
        </p:nvSpPr>
        <p:spPr bwMode="auto">
          <a:xfrm>
            <a:off x="3505200" y="2190750"/>
            <a:ext cx="457200" cy="2190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6632" name="Shape 8"/>
          <p:cNvCxnSpPr>
            <a:cxnSpLocks noChangeShapeType="1"/>
            <a:stCxn id="26630" idx="1"/>
            <a:endCxn id="26631" idx="3"/>
          </p:cNvCxnSpPr>
          <p:nvPr/>
        </p:nvCxnSpPr>
        <p:spPr bwMode="auto">
          <a:xfrm rot="10800000" flipH="1">
            <a:off x="285750" y="2300288"/>
            <a:ext cx="3676650" cy="280987"/>
          </a:xfrm>
          <a:prstGeom prst="bentConnector5">
            <a:avLst>
              <a:gd name="adj1" fmla="val -4664"/>
              <a:gd name="adj2" fmla="val 454241"/>
              <a:gd name="adj3" fmla="val 106218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390525" y="4241800"/>
            <a:ext cx="2703513" cy="1325185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b="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rPr>
              <a:t>Monitor displays calls being</a:t>
            </a:r>
          </a:p>
          <a:p>
            <a:pPr algn="ctr">
              <a:defRPr/>
            </a:pPr>
            <a:r>
              <a:rPr lang="en-US" b="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rPr>
              <a:t>updated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/>
      <p:bldP spid="26631" grpId="0"/>
      <p:bldP spid="26631" grpId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7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788" y="1004888"/>
            <a:ext cx="5267325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5476874" y="891610"/>
            <a:ext cx="3209925" cy="3118415"/>
          </a:xfrm>
        </p:spPr>
        <p:txBody>
          <a:bodyPr>
            <a:normAutofit/>
          </a:bodyPr>
          <a:lstStyle/>
          <a:p>
            <a:r>
              <a:rPr lang="en-US" sz="1800" smtClean="0"/>
              <a:t>Areas can be associated with end users and engineers</a:t>
            </a:r>
          </a:p>
          <a:p>
            <a:r>
              <a:rPr lang="en-US" sz="1800" smtClean="0"/>
              <a:t>The site associated with an area can be used for issuing repair parts</a:t>
            </a:r>
          </a:p>
          <a:p>
            <a:r>
              <a:rPr lang="en-US" sz="1800" smtClean="0"/>
              <a:t>Calls can be reviewed by area in the Queue Manager</a:t>
            </a:r>
            <a:endParaRPr lang="en-US" sz="1800" dirty="0" smtClean="0"/>
          </a:p>
        </p:txBody>
      </p:sp>
      <p:sp>
        <p:nvSpPr>
          <p:cNvPr id="2765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Areas</a:t>
            </a:r>
          </a:p>
        </p:txBody>
      </p:sp>
      <p:sp>
        <p:nvSpPr>
          <p:cNvPr id="2765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SSM-CT-120</a:t>
            </a:r>
          </a:p>
        </p:txBody>
      </p:sp>
      <p:pic>
        <p:nvPicPr>
          <p:cNvPr id="27653" name="Picture 3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6375" y="4033838"/>
            <a:ext cx="647700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7654" name="Shape 38"/>
          <p:cNvCxnSpPr>
            <a:cxnSpLocks noChangeShapeType="1"/>
          </p:cNvCxnSpPr>
          <p:nvPr/>
        </p:nvCxnSpPr>
        <p:spPr bwMode="auto">
          <a:xfrm rot="16200000" flipH="1">
            <a:off x="621507" y="3650456"/>
            <a:ext cx="2057400" cy="490537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Must first be defined as an employee</a:t>
            </a:r>
          </a:p>
          <a:p>
            <a:r>
              <a:rPr lang="en-US" dirty="0" smtClean="0"/>
              <a:t>Engineer attributes affect key functions</a:t>
            </a:r>
          </a:p>
          <a:p>
            <a:r>
              <a:rPr lang="en-US" dirty="0" smtClean="0"/>
              <a:t>Call Scheduling (area, schedule, status, calls per day, skills)</a:t>
            </a:r>
          </a:p>
          <a:p>
            <a:pPr lvl="1"/>
            <a:r>
              <a:rPr lang="en-US" dirty="0" smtClean="0"/>
              <a:t>Paging (field engineer, pager)</a:t>
            </a:r>
          </a:p>
          <a:p>
            <a:pPr lvl="1"/>
            <a:r>
              <a:rPr lang="en-US" dirty="0" smtClean="0"/>
              <a:t>Inventory issues for repair parts (area, site, location)</a:t>
            </a:r>
          </a:p>
          <a:p>
            <a:endParaRPr lang="en-US" dirty="0" smtClean="0"/>
          </a:p>
        </p:txBody>
      </p:sp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Engineers</a:t>
            </a:r>
          </a:p>
        </p:txBody>
      </p:sp>
      <p:sp>
        <p:nvSpPr>
          <p:cNvPr id="2867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SSM-CT-130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3" dur="indefinite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7" dur="indefinite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Engineers and End Users</a:t>
            </a:r>
          </a:p>
        </p:txBody>
      </p:sp>
      <p:sp>
        <p:nvSpPr>
          <p:cNvPr id="2969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SSM-CT-140</a:t>
            </a:r>
          </a:p>
        </p:txBody>
      </p:sp>
      <p:pic>
        <p:nvPicPr>
          <p:cNvPr id="29700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962025"/>
            <a:ext cx="7029450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11438" y="1462088"/>
            <a:ext cx="6254750" cy="462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ounded Rectangle 6"/>
          <p:cNvSpPr>
            <a:spLocks noChangeArrowheads="1"/>
          </p:cNvSpPr>
          <p:nvPr/>
        </p:nvSpPr>
        <p:spPr bwMode="auto">
          <a:xfrm>
            <a:off x="183448" y="4324351"/>
            <a:ext cx="2120365" cy="1188978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600" b="0" dirty="0" smtClean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When Assign Primary Engineer is Yes, this engineer is assigned</a:t>
            </a:r>
            <a:endParaRPr lang="en-US" sz="1600" b="0" dirty="0">
              <a:solidFill>
                <a:schemeClr val="tx1">
                  <a:lumMod val="90000"/>
                  <a:lumOff val="10000"/>
                </a:schemeClr>
              </a:solidFill>
              <a:latin typeface="+mn-lt"/>
            </a:endParaRPr>
          </a:p>
        </p:txBody>
      </p:sp>
      <p:cxnSp>
        <p:nvCxnSpPr>
          <p:cNvPr id="10" name="Shape 14"/>
          <p:cNvCxnSpPr>
            <a:cxnSpLocks noChangeShapeType="1"/>
            <a:stCxn id="7" idx="2"/>
          </p:cNvCxnSpPr>
          <p:nvPr/>
        </p:nvCxnSpPr>
        <p:spPr bwMode="auto">
          <a:xfrm rot="5400000" flipH="1" flipV="1">
            <a:off x="1261494" y="3924745"/>
            <a:ext cx="1570721" cy="1606448"/>
          </a:xfrm>
          <a:prstGeom prst="bentConnector4">
            <a:avLst>
              <a:gd name="adj1" fmla="val -14554"/>
              <a:gd name="adj2" fmla="val 82998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2" name="Elbow Connector 9"/>
          <p:cNvCxnSpPr>
            <a:cxnSpLocks noChangeShapeType="1"/>
          </p:cNvCxnSpPr>
          <p:nvPr/>
        </p:nvCxnSpPr>
        <p:spPr bwMode="auto">
          <a:xfrm rot="10800000" flipH="1">
            <a:off x="219074" y="2295526"/>
            <a:ext cx="276225" cy="2487107"/>
          </a:xfrm>
          <a:prstGeom prst="bentConnector3">
            <a:avLst>
              <a:gd name="adj1" fmla="val -48276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1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81275" y="1028700"/>
            <a:ext cx="46863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Engineer Scheduling</a:t>
            </a:r>
          </a:p>
        </p:txBody>
      </p:sp>
      <p:sp>
        <p:nvSpPr>
          <p:cNvPr id="3072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SSM-CT-150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1700213" y="4102100"/>
            <a:ext cx="6567487" cy="1751762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 marL="228600" indent="-228600">
              <a:defRPr/>
            </a:pPr>
            <a:r>
              <a:rPr lang="en-US" sz="1800" b="0" dirty="0">
                <a:latin typeface="+mj-lt"/>
              </a:rPr>
              <a:t>Rate the importance of these issues on a scale of 1 to 20:</a:t>
            </a:r>
          </a:p>
          <a:p>
            <a:pPr marL="228600" indent="-228600">
              <a:buFontTx/>
              <a:buChar char="•"/>
              <a:defRPr/>
            </a:pPr>
            <a:r>
              <a:rPr lang="en-US" sz="1800" b="0" dirty="0">
                <a:latin typeface="+mj-lt"/>
              </a:rPr>
              <a:t>The engineer is in the same area as the end user </a:t>
            </a:r>
            <a:endParaRPr lang="en-US" sz="1800" b="0" u="sng" dirty="0">
              <a:latin typeface="+mj-lt"/>
            </a:endParaRPr>
          </a:p>
          <a:p>
            <a:pPr marL="228600" indent="-228600">
              <a:buFontTx/>
              <a:buChar char="•"/>
              <a:defRPr/>
            </a:pPr>
            <a:r>
              <a:rPr lang="en-US" sz="1800" b="0" dirty="0">
                <a:latin typeface="+mj-lt"/>
              </a:rPr>
              <a:t>The engineer normally does work for this end user</a:t>
            </a:r>
          </a:p>
          <a:p>
            <a:pPr marL="228600" indent="-228600">
              <a:buFontTx/>
              <a:buChar char="•"/>
              <a:defRPr/>
            </a:pPr>
            <a:r>
              <a:rPr lang="en-US" sz="1800" b="0" dirty="0">
                <a:latin typeface="+mj-lt"/>
              </a:rPr>
              <a:t>The engineer is available for work</a:t>
            </a:r>
          </a:p>
          <a:p>
            <a:pPr marL="228600" indent="-228600">
              <a:buFontTx/>
              <a:buChar char="•"/>
              <a:defRPr/>
            </a:pPr>
            <a:r>
              <a:rPr lang="en-US" sz="1800" b="0" dirty="0">
                <a:latin typeface="+mj-lt"/>
              </a:rPr>
              <a:t>The engineer’s skills match those required for the call</a:t>
            </a:r>
          </a:p>
          <a:p>
            <a:pPr marL="228600" indent="-228600">
              <a:buFontTx/>
              <a:buChar char="•"/>
              <a:defRPr/>
            </a:pPr>
            <a:r>
              <a:rPr lang="en-US" sz="1800" b="0" dirty="0">
                <a:latin typeface="+mj-lt"/>
              </a:rPr>
              <a:t>The engineer’s time zone match the end </a:t>
            </a:r>
            <a:r>
              <a:rPr lang="en-US" sz="1800" b="0" dirty="0" smtClean="0">
                <a:latin typeface="+mj-lt"/>
              </a:rPr>
              <a:t>user’s</a:t>
            </a:r>
            <a:endParaRPr lang="en-US" sz="1800" b="0" dirty="0">
              <a:latin typeface="+mj-lt"/>
            </a:endParaRPr>
          </a:p>
        </p:txBody>
      </p:sp>
      <p:sp>
        <p:nvSpPr>
          <p:cNvPr id="10" name="Rectangle 24"/>
          <p:cNvSpPr>
            <a:spLocks noChangeArrowheads="1"/>
          </p:cNvSpPr>
          <p:nvPr/>
        </p:nvSpPr>
        <p:spPr bwMode="auto">
          <a:xfrm>
            <a:off x="823913" y="3233738"/>
            <a:ext cx="1486212" cy="50794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6287C6"/>
                </a:solidFill>
                <a:latin typeface="+mj-lt"/>
              </a:rPr>
              <a:t>End User</a:t>
            </a:r>
          </a:p>
        </p:txBody>
      </p:sp>
      <p:sp>
        <p:nvSpPr>
          <p:cNvPr id="11" name="Rectangle 25"/>
          <p:cNvSpPr>
            <a:spLocks noChangeArrowheads="1"/>
          </p:cNvSpPr>
          <p:nvPr/>
        </p:nvSpPr>
        <p:spPr bwMode="auto">
          <a:xfrm>
            <a:off x="550966" y="2419350"/>
            <a:ext cx="1717572" cy="50794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6287C6"/>
                </a:solidFill>
                <a:latin typeface="+mj-lt"/>
              </a:rPr>
              <a:t>Engineers</a:t>
            </a:r>
          </a:p>
        </p:txBody>
      </p:sp>
      <p:cxnSp>
        <p:nvCxnSpPr>
          <p:cNvPr id="30734" name="Elbow Connector 40"/>
          <p:cNvCxnSpPr>
            <a:cxnSpLocks noChangeShapeType="1"/>
            <a:stCxn id="11" idx="3"/>
            <a:endCxn id="16" idx="1"/>
          </p:cNvCxnSpPr>
          <p:nvPr/>
        </p:nvCxnSpPr>
        <p:spPr bwMode="auto">
          <a:xfrm>
            <a:off x="2268538" y="2673320"/>
            <a:ext cx="579437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30735" name="Elbow Connector 42"/>
          <p:cNvCxnSpPr>
            <a:cxnSpLocks noChangeShapeType="1"/>
            <a:stCxn id="10" idx="3"/>
            <a:endCxn id="17" idx="1"/>
          </p:cNvCxnSpPr>
          <p:nvPr/>
        </p:nvCxnSpPr>
        <p:spPr bwMode="auto">
          <a:xfrm flipV="1">
            <a:off x="2310125" y="2905125"/>
            <a:ext cx="747400" cy="582583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30736" name="Rectangle 16"/>
          <p:cNvSpPr>
            <a:spLocks noChangeArrowheads="1"/>
          </p:cNvSpPr>
          <p:nvPr/>
        </p:nvSpPr>
        <p:spPr bwMode="auto">
          <a:xfrm>
            <a:off x="4724400" y="1628775"/>
            <a:ext cx="457200" cy="76200"/>
          </a:xfrm>
          <a:prstGeom prst="rect">
            <a:avLst/>
          </a:prstGeom>
          <a:solidFill>
            <a:schemeClr val="bg1"/>
          </a:solidFill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2847975" y="2587595"/>
            <a:ext cx="171450" cy="1714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3057525" y="2819400"/>
            <a:ext cx="171450" cy="1714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Specify relative importance of scheduling factors</a:t>
            </a:r>
          </a:p>
          <a:p>
            <a:r>
              <a:rPr lang="en-US" sz="2000" dirty="0" smtClean="0"/>
              <a:t>Determine if availability is measured by hours or calls</a:t>
            </a:r>
          </a:p>
        </p:txBody>
      </p:sp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Engineer Schedule </a:t>
            </a:r>
            <a:r>
              <a:rPr lang="en-US" dirty="0" smtClean="0"/>
              <a:t>Control </a:t>
            </a:r>
          </a:p>
        </p:txBody>
      </p:sp>
      <p:sp>
        <p:nvSpPr>
          <p:cNvPr id="3174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SSM-CT-160</a:t>
            </a:r>
          </a:p>
        </p:txBody>
      </p:sp>
      <p:pic>
        <p:nvPicPr>
          <p:cNvPr id="31749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7275" y="1809750"/>
            <a:ext cx="7029450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18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738" y="1214438"/>
            <a:ext cx="1781175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Scheduling Example</a:t>
            </a:r>
          </a:p>
        </p:txBody>
      </p:sp>
      <p:sp>
        <p:nvSpPr>
          <p:cNvPr id="3277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SSM-CT-170</a:t>
            </a:r>
          </a:p>
        </p:txBody>
      </p:sp>
      <p:sp>
        <p:nvSpPr>
          <p:cNvPr id="32773" name="Oval 3"/>
          <p:cNvSpPr>
            <a:spLocks noChangeArrowheads="1"/>
          </p:cNvSpPr>
          <p:nvPr/>
        </p:nvSpPr>
        <p:spPr bwMode="auto">
          <a:xfrm>
            <a:off x="5011738" y="3859213"/>
            <a:ext cx="87312" cy="87312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Rounded Rectangle 4"/>
          <p:cNvSpPr>
            <a:spLocks noChangeArrowheads="1"/>
          </p:cNvSpPr>
          <p:nvPr/>
        </p:nvSpPr>
        <p:spPr bwMode="auto">
          <a:xfrm>
            <a:off x="747713" y="2676525"/>
            <a:ext cx="2927332" cy="1733808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accent1"/>
                </a:solidFill>
                <a:latin typeface="+mj-lt"/>
              </a:rPr>
              <a:t>End User:</a:t>
            </a:r>
          </a:p>
          <a:p>
            <a:pPr>
              <a:defRPr/>
            </a:pPr>
            <a:r>
              <a:rPr lang="en-US" b="0" dirty="0" err="1" smtClean="0">
                <a:latin typeface="+mj-lt"/>
              </a:rPr>
              <a:t>Yoyodyne</a:t>
            </a:r>
            <a:r>
              <a:rPr lang="en-US" b="0" dirty="0" smtClean="0">
                <a:latin typeface="+mj-lt"/>
              </a:rPr>
              <a:t> Inc</a:t>
            </a:r>
            <a:endParaRPr lang="en-US" b="0" dirty="0">
              <a:latin typeface="+mj-lt"/>
            </a:endParaRPr>
          </a:p>
          <a:p>
            <a:pPr>
              <a:defRPr/>
            </a:pPr>
            <a:r>
              <a:rPr lang="en-US" dirty="0">
                <a:solidFill>
                  <a:schemeClr val="accent1"/>
                </a:solidFill>
                <a:latin typeface="+mj-lt"/>
              </a:rPr>
              <a:t>Primary Engineer:</a:t>
            </a:r>
          </a:p>
          <a:p>
            <a:pPr>
              <a:defRPr/>
            </a:pPr>
            <a:r>
              <a:rPr lang="en-US" b="0" dirty="0">
                <a:latin typeface="+mj-lt"/>
              </a:rPr>
              <a:t>Sam Jones</a:t>
            </a: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519613" y="4086225"/>
            <a:ext cx="1101725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600" b="0" dirty="0">
                <a:latin typeface="+mj-lt"/>
              </a:rPr>
              <a:t>San Diego</a:t>
            </a:r>
          </a:p>
        </p:txBody>
      </p:sp>
      <p:cxnSp>
        <p:nvCxnSpPr>
          <p:cNvPr id="32777" name="Elbow Connector 21"/>
          <p:cNvCxnSpPr>
            <a:cxnSpLocks noChangeShapeType="1"/>
            <a:stCxn id="5" idx="3"/>
            <a:endCxn id="32773" idx="2"/>
          </p:cNvCxnSpPr>
          <p:nvPr/>
        </p:nvCxnSpPr>
        <p:spPr bwMode="auto">
          <a:xfrm>
            <a:off x="3675045" y="3543429"/>
            <a:ext cx="1336693" cy="359440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3752850" y="1704975"/>
            <a:ext cx="2008188" cy="4587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b="0" dirty="0">
                <a:latin typeface="+mj-lt"/>
              </a:rPr>
              <a:t>Western Area</a:t>
            </a:r>
          </a:p>
        </p:txBody>
      </p:sp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6248400" y="900662"/>
          <a:ext cx="2124075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6850"/>
                <a:gridCol w="657225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Control</a:t>
                      </a:r>
                      <a:r>
                        <a:rPr lang="en-US" baseline="0" dirty="0" smtClean="0"/>
                        <a:t> Weighting Values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Area Pts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Avail Pts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Primary Pts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Problem Pts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/>
        </p:nvGraphicFramePr>
        <p:xfrm>
          <a:off x="2190750" y="4740275"/>
          <a:ext cx="4777740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18105"/>
                <a:gridCol w="1310005"/>
                <a:gridCol w="84963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Western Area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Avail Hrs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Skill</a:t>
                      </a:r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err="1" smtClean="0"/>
                        <a:t>Engr</a:t>
                      </a:r>
                      <a:r>
                        <a:rPr lang="en-US" sz="2000" dirty="0" smtClean="0"/>
                        <a:t> A =</a:t>
                      </a:r>
                      <a:r>
                        <a:rPr lang="en-US" sz="2000" baseline="0" dirty="0" smtClean="0"/>
                        <a:t> Bill Smith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8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ELEC</a:t>
                      </a:r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err="1" smtClean="0"/>
                        <a:t>Engr</a:t>
                      </a:r>
                      <a:r>
                        <a:rPr lang="en-US" sz="2000" dirty="0" smtClean="0"/>
                        <a:t> B = Sam Jones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4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PM</a:t>
                      </a:r>
                      <a:endParaRPr lang="en-US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Scheduling Example</a:t>
            </a:r>
          </a:p>
        </p:txBody>
      </p:sp>
      <p:sp>
        <p:nvSpPr>
          <p:cNvPr id="3379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SSM-CT-180</a:t>
            </a:r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690563" y="3162300"/>
            <a:ext cx="7753350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600" b="0" dirty="0">
                <a:latin typeface="+mj-lt"/>
              </a:rPr>
              <a:t>Area Pts + (Avail Pts x Avail Hrs) + Avail Pts + (2x Primary Engr Pts) + Problem Pts</a:t>
            </a:r>
          </a:p>
        </p:txBody>
      </p:sp>
      <p:sp>
        <p:nvSpPr>
          <p:cNvPr id="33802" name="Rectangle 18"/>
          <p:cNvSpPr>
            <a:spLocks noChangeArrowheads="1"/>
          </p:cNvSpPr>
          <p:nvPr/>
        </p:nvSpPr>
        <p:spPr bwMode="auto">
          <a:xfrm>
            <a:off x="0" y="3533775"/>
            <a:ext cx="9144000" cy="46038"/>
          </a:xfrm>
          <a:prstGeom prst="rect">
            <a:avLst/>
          </a:prstGeom>
          <a:solidFill>
            <a:schemeClr val="accent1"/>
          </a:solidFill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" name="Rectangle 13"/>
          <p:cNvSpPr>
            <a:spLocks noChangeArrowheads="1"/>
          </p:cNvSpPr>
          <p:nvPr/>
        </p:nvSpPr>
        <p:spPr bwMode="auto">
          <a:xfrm>
            <a:off x="1204913" y="3822700"/>
            <a:ext cx="6715182" cy="746304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marL="171450" indent="-171450">
              <a:defRPr/>
            </a:pPr>
            <a:r>
              <a:rPr lang="en-US" sz="2000" dirty="0">
                <a:latin typeface="+mj-lt"/>
              </a:rPr>
              <a:t>Situation:</a:t>
            </a:r>
          </a:p>
          <a:p>
            <a:pPr marL="171450" indent="-171450">
              <a:defRPr/>
            </a:pPr>
            <a:r>
              <a:rPr lang="en-US" sz="1800" b="0" dirty="0" smtClean="0">
                <a:latin typeface="+mj-lt"/>
              </a:rPr>
              <a:t>End </a:t>
            </a:r>
            <a:r>
              <a:rPr lang="en-US" sz="1800" b="0" dirty="0">
                <a:latin typeface="+mj-lt"/>
              </a:rPr>
              <a:t>User calls in with </a:t>
            </a:r>
            <a:r>
              <a:rPr lang="en-US" sz="1600" b="0" dirty="0">
                <a:latin typeface="+mj-lt"/>
              </a:rPr>
              <a:t>electrical</a:t>
            </a:r>
            <a:r>
              <a:rPr lang="en-US" sz="1800" b="0" dirty="0">
                <a:latin typeface="+mj-lt"/>
              </a:rPr>
              <a:t> problem (Skill Code = ELEC) </a:t>
            </a:r>
          </a:p>
        </p:txBody>
      </p:sp>
      <p:sp>
        <p:nvSpPr>
          <p:cNvPr id="21" name="Rectangle 14"/>
          <p:cNvSpPr>
            <a:spLocks noChangeArrowheads="1"/>
          </p:cNvSpPr>
          <p:nvPr/>
        </p:nvSpPr>
        <p:spPr bwMode="auto">
          <a:xfrm>
            <a:off x="557213" y="5014912"/>
            <a:ext cx="3489500" cy="64414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600" dirty="0">
                <a:latin typeface="+mj-lt"/>
              </a:rPr>
              <a:t>Bill Smith: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20 + (2 x 8) + 2 + 0 + 5 = 43 points </a:t>
            </a:r>
          </a:p>
        </p:txBody>
      </p:sp>
      <p:sp>
        <p:nvSpPr>
          <p:cNvPr id="22" name="Rectangle 15"/>
          <p:cNvSpPr>
            <a:spLocks noChangeArrowheads="1"/>
          </p:cNvSpPr>
          <p:nvPr/>
        </p:nvSpPr>
        <p:spPr bwMode="auto">
          <a:xfrm>
            <a:off x="4529138" y="5014912"/>
            <a:ext cx="4026844" cy="6441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600" dirty="0">
                <a:latin typeface="+mj-lt"/>
              </a:rPr>
              <a:t>Sam Jones: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20 + (2 x 4) + 2 + (2 x 10) + 0 = 50 points</a:t>
            </a:r>
          </a:p>
        </p:txBody>
      </p:sp>
      <p:sp>
        <p:nvSpPr>
          <p:cNvPr id="33806" name="Rectangle 16"/>
          <p:cNvSpPr>
            <a:spLocks noChangeArrowheads="1"/>
          </p:cNvSpPr>
          <p:nvPr/>
        </p:nvSpPr>
        <p:spPr bwMode="auto">
          <a:xfrm>
            <a:off x="319088" y="2205038"/>
            <a:ext cx="300037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/>
              <a:t>*</a:t>
            </a:r>
          </a:p>
        </p:txBody>
      </p:sp>
      <p:sp>
        <p:nvSpPr>
          <p:cNvPr id="24" name="Rectangle 17"/>
          <p:cNvSpPr>
            <a:spLocks noChangeArrowheads="1"/>
          </p:cNvSpPr>
          <p:nvPr/>
        </p:nvSpPr>
        <p:spPr bwMode="auto">
          <a:xfrm>
            <a:off x="523875" y="5667375"/>
            <a:ext cx="3454400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600" b="0">
                <a:latin typeface="+mn-lt"/>
              </a:rPr>
              <a:t>* Primary Engineer for this end user</a:t>
            </a:r>
          </a:p>
        </p:txBody>
      </p:sp>
      <p:graphicFrame>
        <p:nvGraphicFramePr>
          <p:cNvPr id="16" name="Table 15"/>
          <p:cNvGraphicFramePr>
            <a:graphicFrameLocks noGrp="1"/>
          </p:cNvGraphicFramePr>
          <p:nvPr/>
        </p:nvGraphicFramePr>
        <p:xfrm>
          <a:off x="666750" y="1425575"/>
          <a:ext cx="4777740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18105"/>
                <a:gridCol w="1310005"/>
                <a:gridCol w="84963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Western Area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Avail Hrs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Skill</a:t>
                      </a:r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err="1" smtClean="0"/>
                        <a:t>Engr</a:t>
                      </a:r>
                      <a:r>
                        <a:rPr lang="en-US" sz="2000" dirty="0" smtClean="0"/>
                        <a:t> A =</a:t>
                      </a:r>
                      <a:r>
                        <a:rPr lang="en-US" sz="2000" baseline="0" dirty="0" smtClean="0"/>
                        <a:t> Bill Smith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8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ELEC</a:t>
                      </a:r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err="1" smtClean="0"/>
                        <a:t>Engr</a:t>
                      </a:r>
                      <a:r>
                        <a:rPr lang="en-US" sz="2000" dirty="0" smtClean="0"/>
                        <a:t> B = Sam Jones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4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PM</a:t>
                      </a:r>
                      <a:endParaRPr lang="en-US" sz="20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6248400" y="1169282"/>
          <a:ext cx="2124075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6850"/>
                <a:gridCol w="657225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baseline="0" dirty="0" smtClean="0"/>
                        <a:t>Weighting Values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Area Pts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Avail Pts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Primary Pts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Problem Pts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Life Cycle</a:t>
            </a:r>
          </a:p>
        </p:txBody>
      </p:sp>
      <p:sp>
        <p:nvSpPr>
          <p:cNvPr id="1638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SSM-CT-010</a:t>
            </a: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908844" y="1076324"/>
            <a:ext cx="3291840" cy="201168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5720" tIns="44450" rIns="45720" bIns="44450"/>
          <a:lstStyle/>
          <a:p>
            <a:pPr marL="285750" indent="-285750" algn="ctr">
              <a:defRPr/>
            </a:pP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Call Creation</a:t>
            </a:r>
          </a:p>
          <a:p>
            <a:pPr marL="285750" indent="-285750">
              <a:defRPr/>
            </a:pPr>
            <a:endParaRPr lang="en-US" sz="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Call setup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Open a call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Record details</a:t>
            </a:r>
          </a:p>
        </p:txBody>
      </p:sp>
      <p:sp>
        <p:nvSpPr>
          <p:cNvPr id="16389" name="Line 4"/>
          <p:cNvSpPr>
            <a:spLocks noChangeShapeType="1"/>
          </p:cNvSpPr>
          <p:nvPr/>
        </p:nvSpPr>
        <p:spPr bwMode="auto">
          <a:xfrm>
            <a:off x="908844" y="1586864"/>
            <a:ext cx="3291840" cy="0"/>
          </a:xfrm>
          <a:prstGeom prst="line">
            <a:avLst/>
          </a:prstGeom>
          <a:noFill/>
          <a:ln w="28575">
            <a:solidFill>
              <a:schemeClr val="tx1">
                <a:lumMod val="25000"/>
                <a:lumOff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5023644" y="1076324"/>
            <a:ext cx="3291840" cy="201168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5720" tIns="44450" rIns="45720" bIns="44450"/>
          <a:lstStyle/>
          <a:p>
            <a:pPr marL="285750" indent="-285750" algn="ctr">
              <a:defRPr/>
            </a:pP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Call Tracking</a:t>
            </a:r>
          </a:p>
          <a:p>
            <a:pPr marL="285750" indent="-285750">
              <a:defRPr/>
            </a:pPr>
            <a:endParaRPr lang="en-US" sz="8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Maintain visibility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Schedule engineers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Escalate if needed</a:t>
            </a:r>
          </a:p>
        </p:txBody>
      </p:sp>
      <p:sp>
        <p:nvSpPr>
          <p:cNvPr id="16392" name="Line 8"/>
          <p:cNvSpPr>
            <a:spLocks noChangeShapeType="1"/>
          </p:cNvSpPr>
          <p:nvPr/>
        </p:nvSpPr>
        <p:spPr bwMode="auto">
          <a:xfrm>
            <a:off x="5023644" y="1586864"/>
            <a:ext cx="3291840" cy="0"/>
          </a:xfrm>
          <a:prstGeom prst="line">
            <a:avLst/>
          </a:prstGeom>
          <a:noFill/>
          <a:ln w="28575">
            <a:solidFill>
              <a:schemeClr val="tx1">
                <a:lumMod val="25000"/>
                <a:lumOff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5023644" y="3592512"/>
            <a:ext cx="3291840" cy="201168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5720" tIns="44450" rIns="45720" bIns="44450"/>
          <a:lstStyle/>
          <a:p>
            <a:pPr marL="285750" indent="-285750">
              <a:defRPr/>
            </a:pP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Record Service </a:t>
            </a:r>
            <a:r>
              <a:rPr 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Activity</a:t>
            </a:r>
          </a:p>
          <a:p>
            <a:pPr marL="285750" indent="-285750">
              <a:defRPr/>
            </a:pPr>
            <a:endParaRPr lang="en-US" sz="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285750" indent="-285750">
              <a:buFontTx/>
              <a:buChar char="•"/>
              <a:defRPr/>
            </a:pPr>
            <a:r>
              <a:rPr lang="en-US" sz="20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Capture </a:t>
            </a: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events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Record resource use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Update inventory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Create ISB records</a:t>
            </a:r>
          </a:p>
        </p:txBody>
      </p:sp>
      <p:sp>
        <p:nvSpPr>
          <p:cNvPr id="17" name="Line 12"/>
          <p:cNvSpPr>
            <a:spLocks noChangeShapeType="1"/>
          </p:cNvSpPr>
          <p:nvPr/>
        </p:nvSpPr>
        <p:spPr bwMode="auto">
          <a:xfrm>
            <a:off x="5023644" y="4103052"/>
            <a:ext cx="3291840" cy="0"/>
          </a:xfrm>
          <a:prstGeom prst="line">
            <a:avLst/>
          </a:prstGeom>
          <a:noFill/>
          <a:ln w="28575">
            <a:solidFill>
              <a:schemeClr val="tx1">
                <a:lumMod val="25000"/>
                <a:lumOff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 dirty="0">
              <a:latin typeface="+mj-lt"/>
            </a:endParaRPr>
          </a:p>
        </p:txBody>
      </p:sp>
      <p:sp>
        <p:nvSpPr>
          <p:cNvPr id="19" name="Rectangle 14"/>
          <p:cNvSpPr>
            <a:spLocks noChangeArrowheads="1"/>
          </p:cNvSpPr>
          <p:nvPr/>
        </p:nvSpPr>
        <p:spPr bwMode="auto">
          <a:xfrm>
            <a:off x="908844" y="3592512"/>
            <a:ext cx="3291840" cy="201168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5720" tIns="44450" rIns="45720" bIns="44450"/>
          <a:lstStyle/>
          <a:p>
            <a:pPr marL="285750" indent="-285750" algn="ctr">
              <a:defRPr/>
            </a:pP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Call Invoicing</a:t>
            </a:r>
          </a:p>
          <a:p>
            <a:pPr marL="285750" indent="-285750">
              <a:defRPr/>
            </a:pPr>
            <a:endParaRPr lang="en-US" sz="8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Management review and update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Invoice post and GL updates</a:t>
            </a:r>
          </a:p>
        </p:txBody>
      </p:sp>
      <p:sp>
        <p:nvSpPr>
          <p:cNvPr id="20" name="Line 15"/>
          <p:cNvSpPr>
            <a:spLocks noChangeShapeType="1"/>
          </p:cNvSpPr>
          <p:nvPr/>
        </p:nvSpPr>
        <p:spPr bwMode="auto">
          <a:xfrm>
            <a:off x="908844" y="4103052"/>
            <a:ext cx="3291840" cy="0"/>
          </a:xfrm>
          <a:prstGeom prst="line">
            <a:avLst/>
          </a:prstGeom>
          <a:noFill/>
          <a:ln w="28575">
            <a:solidFill>
              <a:schemeClr val="tx1">
                <a:lumMod val="25000"/>
                <a:lumOff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 dirty="0">
              <a:latin typeface="+mj-lt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4200684" y="1586864"/>
            <a:ext cx="822960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12" idx="2"/>
            <a:endCxn id="16" idx="0"/>
          </p:cNvCxnSpPr>
          <p:nvPr/>
        </p:nvCxnSpPr>
        <p:spPr>
          <a:xfrm rot="5400000">
            <a:off x="6417310" y="3340258"/>
            <a:ext cx="504508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rot="10800000">
            <a:off x="4200684" y="4103052"/>
            <a:ext cx="822960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6389" grpId="0" animBg="1"/>
      <p:bldP spid="12" grpId="0" animBg="1"/>
      <p:bldP spid="16392" grpId="0" animBg="1"/>
      <p:bldP spid="16" grpId="0" animBg="1"/>
      <p:bldP spid="17" grpId="0" animBg="1"/>
      <p:bldP spid="19" grpId="0" animBg="1"/>
      <p:bldP spid="2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Basing Availability on Calls</a:t>
            </a:r>
          </a:p>
        </p:txBody>
      </p:sp>
      <p:sp>
        <p:nvSpPr>
          <p:cNvPr id="3481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SSM-CT-190</a:t>
            </a:r>
          </a:p>
        </p:txBody>
      </p:sp>
      <p:pic>
        <p:nvPicPr>
          <p:cNvPr id="34820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" y="1104900"/>
            <a:ext cx="7029450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0225" y="1731963"/>
            <a:ext cx="7148513" cy="425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1800225" y="4229100"/>
            <a:ext cx="2514600" cy="238125"/>
          </a:xfrm>
          <a:prstGeom prst="rect">
            <a:avLst/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Basing Availability on Hours</a:t>
            </a:r>
          </a:p>
        </p:txBody>
      </p:sp>
      <p:sp>
        <p:nvSpPr>
          <p:cNvPr id="3584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SSM-CT-200</a:t>
            </a:r>
          </a:p>
        </p:txBody>
      </p:sp>
      <p:pic>
        <p:nvPicPr>
          <p:cNvPr id="35844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" y="1104900"/>
            <a:ext cx="7029450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7050" y="1741488"/>
            <a:ext cx="7156450" cy="425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6" name="Rectangle 5"/>
          <p:cNvSpPr>
            <a:spLocks noChangeArrowheads="1"/>
          </p:cNvSpPr>
          <p:nvPr/>
        </p:nvSpPr>
        <p:spPr bwMode="auto">
          <a:xfrm>
            <a:off x="1800225" y="4229100"/>
            <a:ext cx="2514600" cy="238125"/>
          </a:xfrm>
          <a:prstGeom prst="rect">
            <a:avLst/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Normal working hours are Mon-Fri 8-5</a:t>
            </a:r>
          </a:p>
          <a:p>
            <a:r>
              <a:rPr lang="en-US" sz="2400" dirty="0" smtClean="0"/>
              <a:t>Two engineers are on call  from 8-5 on weekends</a:t>
            </a:r>
          </a:p>
          <a:p>
            <a:r>
              <a:rPr lang="en-US" sz="2400" dirty="0" smtClean="0"/>
              <a:t>One engineer is working every other day this month</a:t>
            </a:r>
          </a:p>
          <a:p>
            <a:r>
              <a:rPr lang="en-US" sz="2400" dirty="0" smtClean="0"/>
              <a:t>May 27th is a holiday</a:t>
            </a:r>
          </a:p>
          <a:p>
            <a:r>
              <a:rPr lang="en-US" sz="2400" dirty="0" smtClean="0"/>
              <a:t>Two engineers have vacations planned</a:t>
            </a:r>
          </a:p>
        </p:txBody>
      </p:sp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Engineer Schedules</a:t>
            </a:r>
          </a:p>
        </p:txBody>
      </p:sp>
      <p:sp>
        <p:nvSpPr>
          <p:cNvPr id="3686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SSM-CT-210</a:t>
            </a:r>
          </a:p>
        </p:txBody>
      </p:sp>
      <p:grpSp>
        <p:nvGrpSpPr>
          <p:cNvPr id="36869" name="Group 213"/>
          <p:cNvGrpSpPr>
            <a:grpSpLocks/>
          </p:cNvGrpSpPr>
          <p:nvPr/>
        </p:nvGrpSpPr>
        <p:grpSpPr bwMode="auto">
          <a:xfrm>
            <a:off x="2552700" y="3124200"/>
            <a:ext cx="4029075" cy="2962275"/>
            <a:chOff x="2590800" y="3752850"/>
            <a:chExt cx="4029075" cy="2962275"/>
          </a:xfrm>
        </p:grpSpPr>
        <p:grpSp>
          <p:nvGrpSpPr>
            <p:cNvPr id="36870" name="Group 211"/>
            <p:cNvGrpSpPr>
              <a:grpSpLocks/>
            </p:cNvGrpSpPr>
            <p:nvPr/>
          </p:nvGrpSpPr>
          <p:grpSpPr bwMode="auto">
            <a:xfrm>
              <a:off x="2590800" y="3752850"/>
              <a:ext cx="4029075" cy="2962275"/>
              <a:chOff x="319" y="1156"/>
              <a:chExt cx="2880" cy="2171"/>
            </a:xfrm>
          </p:grpSpPr>
          <p:grpSp>
            <p:nvGrpSpPr>
              <p:cNvPr id="36872" name="Group 20"/>
              <p:cNvGrpSpPr>
                <a:grpSpLocks/>
              </p:cNvGrpSpPr>
              <p:nvPr/>
            </p:nvGrpSpPr>
            <p:grpSpPr bwMode="auto">
              <a:xfrm>
                <a:off x="484" y="1303"/>
                <a:ext cx="2715" cy="2024"/>
                <a:chOff x="484" y="1303"/>
                <a:chExt cx="2715" cy="2024"/>
              </a:xfrm>
            </p:grpSpPr>
            <p:sp>
              <p:nvSpPr>
                <p:cNvPr id="37063" name="Freeform 4"/>
                <p:cNvSpPr>
                  <a:spLocks/>
                </p:cNvSpPr>
                <p:nvPr/>
              </p:nvSpPr>
              <p:spPr bwMode="auto">
                <a:xfrm>
                  <a:off x="484" y="1303"/>
                  <a:ext cx="2715" cy="2023"/>
                </a:xfrm>
                <a:custGeom>
                  <a:avLst/>
                  <a:gdLst>
                    <a:gd name="T0" fmla="*/ 0 w 2715"/>
                    <a:gd name="T1" fmla="*/ 0 h 2023"/>
                    <a:gd name="T2" fmla="*/ 2714 w 2715"/>
                    <a:gd name="T3" fmla="*/ 0 h 2023"/>
                    <a:gd name="T4" fmla="*/ 2714 w 2715"/>
                    <a:gd name="T5" fmla="*/ 2022 h 2023"/>
                    <a:gd name="T6" fmla="*/ 0 w 2715"/>
                    <a:gd name="T7" fmla="*/ 2022 h 2023"/>
                    <a:gd name="T8" fmla="*/ 0 w 2715"/>
                    <a:gd name="T9" fmla="*/ 0 h 202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715"/>
                    <a:gd name="T16" fmla="*/ 0 h 2023"/>
                    <a:gd name="T17" fmla="*/ 2715 w 2715"/>
                    <a:gd name="T18" fmla="*/ 2023 h 202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715" h="2023">
                      <a:moveTo>
                        <a:pt x="0" y="0"/>
                      </a:moveTo>
                      <a:lnTo>
                        <a:pt x="2714" y="0"/>
                      </a:lnTo>
                      <a:lnTo>
                        <a:pt x="2714" y="2022"/>
                      </a:lnTo>
                      <a:lnTo>
                        <a:pt x="0" y="2022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7064" name="Group 13"/>
                <p:cNvGrpSpPr>
                  <a:grpSpLocks/>
                </p:cNvGrpSpPr>
                <p:nvPr/>
              </p:nvGrpSpPr>
              <p:grpSpPr bwMode="auto">
                <a:xfrm>
                  <a:off x="487" y="1628"/>
                  <a:ext cx="2707" cy="1411"/>
                  <a:chOff x="487" y="1628"/>
                  <a:chExt cx="2707" cy="1411"/>
                </a:xfrm>
              </p:grpSpPr>
              <p:sp>
                <p:nvSpPr>
                  <p:cNvPr id="37071" name="Line 5"/>
                  <p:cNvSpPr>
                    <a:spLocks noChangeShapeType="1"/>
                  </p:cNvSpPr>
                  <p:nvPr/>
                </p:nvSpPr>
                <p:spPr bwMode="auto">
                  <a:xfrm>
                    <a:off x="487" y="2494"/>
                    <a:ext cx="2705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72" name="Line 6"/>
                  <p:cNvSpPr>
                    <a:spLocks noChangeShapeType="1"/>
                  </p:cNvSpPr>
                  <p:nvPr/>
                </p:nvSpPr>
                <p:spPr bwMode="auto">
                  <a:xfrm>
                    <a:off x="487" y="2766"/>
                    <a:ext cx="2705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73" name="Line 7"/>
                  <p:cNvSpPr>
                    <a:spLocks noChangeShapeType="1"/>
                  </p:cNvSpPr>
                  <p:nvPr/>
                </p:nvSpPr>
                <p:spPr bwMode="auto">
                  <a:xfrm>
                    <a:off x="487" y="2221"/>
                    <a:ext cx="270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74" name="Line 8"/>
                  <p:cNvSpPr>
                    <a:spLocks noChangeShapeType="1"/>
                  </p:cNvSpPr>
                  <p:nvPr/>
                </p:nvSpPr>
                <p:spPr bwMode="auto">
                  <a:xfrm>
                    <a:off x="487" y="3039"/>
                    <a:ext cx="270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75" name="Line 9"/>
                  <p:cNvSpPr>
                    <a:spLocks noChangeShapeType="1"/>
                  </p:cNvSpPr>
                  <p:nvPr/>
                </p:nvSpPr>
                <p:spPr bwMode="auto">
                  <a:xfrm>
                    <a:off x="487" y="1937"/>
                    <a:ext cx="2705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37076" name="Group 12"/>
                  <p:cNvGrpSpPr>
                    <a:grpSpLocks/>
                  </p:cNvGrpSpPr>
                  <p:nvPr/>
                </p:nvGrpSpPr>
                <p:grpSpPr bwMode="auto">
                  <a:xfrm>
                    <a:off x="487" y="1628"/>
                    <a:ext cx="2707" cy="21"/>
                    <a:chOff x="487" y="1628"/>
                    <a:chExt cx="2707" cy="21"/>
                  </a:xfrm>
                </p:grpSpPr>
                <p:sp>
                  <p:nvSpPr>
                    <p:cNvPr id="37077" name="Line 1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87" y="1649"/>
                      <a:ext cx="2705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7078" name="Line 1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87" y="1628"/>
                      <a:ext cx="2707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sp>
              <p:nvSpPr>
                <p:cNvPr id="37065" name="Line 14"/>
                <p:cNvSpPr>
                  <a:spLocks noChangeShapeType="1"/>
                </p:cNvSpPr>
                <p:nvPr/>
              </p:nvSpPr>
              <p:spPr bwMode="auto">
                <a:xfrm flipV="1">
                  <a:off x="869" y="1644"/>
                  <a:ext cx="0" cy="1682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66" name="Line 15"/>
                <p:cNvSpPr>
                  <a:spLocks noChangeShapeType="1"/>
                </p:cNvSpPr>
                <p:nvPr/>
              </p:nvSpPr>
              <p:spPr bwMode="auto">
                <a:xfrm flipV="1">
                  <a:off x="1647" y="1644"/>
                  <a:ext cx="0" cy="168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67" name="Line 16"/>
                <p:cNvSpPr>
                  <a:spLocks noChangeShapeType="1"/>
                </p:cNvSpPr>
                <p:nvPr/>
              </p:nvSpPr>
              <p:spPr bwMode="auto">
                <a:xfrm>
                  <a:off x="1261" y="1652"/>
                  <a:ext cx="0" cy="166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68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2035" y="1644"/>
                  <a:ext cx="0" cy="168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69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2809" y="1644"/>
                  <a:ext cx="0" cy="1683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70" name="Line 19"/>
                <p:cNvSpPr>
                  <a:spLocks noChangeShapeType="1"/>
                </p:cNvSpPr>
                <p:nvPr/>
              </p:nvSpPr>
              <p:spPr bwMode="auto">
                <a:xfrm>
                  <a:off x="2423" y="1652"/>
                  <a:ext cx="0" cy="166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6873" name="Group 37"/>
              <p:cNvGrpSpPr>
                <a:grpSpLocks/>
              </p:cNvGrpSpPr>
              <p:nvPr/>
            </p:nvGrpSpPr>
            <p:grpSpPr bwMode="auto">
              <a:xfrm>
                <a:off x="459" y="1279"/>
                <a:ext cx="2715" cy="2025"/>
                <a:chOff x="459" y="1279"/>
                <a:chExt cx="2715" cy="2025"/>
              </a:xfrm>
            </p:grpSpPr>
            <p:sp>
              <p:nvSpPr>
                <p:cNvPr id="37047" name="Freeform 21"/>
                <p:cNvSpPr>
                  <a:spLocks/>
                </p:cNvSpPr>
                <p:nvPr/>
              </p:nvSpPr>
              <p:spPr bwMode="auto">
                <a:xfrm>
                  <a:off x="459" y="1279"/>
                  <a:ext cx="2715" cy="2025"/>
                </a:xfrm>
                <a:custGeom>
                  <a:avLst/>
                  <a:gdLst>
                    <a:gd name="T0" fmla="*/ 0 w 2715"/>
                    <a:gd name="T1" fmla="*/ 0 h 2025"/>
                    <a:gd name="T2" fmla="*/ 2714 w 2715"/>
                    <a:gd name="T3" fmla="*/ 0 h 2025"/>
                    <a:gd name="T4" fmla="*/ 2714 w 2715"/>
                    <a:gd name="T5" fmla="*/ 2024 h 2025"/>
                    <a:gd name="T6" fmla="*/ 0 w 2715"/>
                    <a:gd name="T7" fmla="*/ 2024 h 2025"/>
                    <a:gd name="T8" fmla="*/ 0 w 2715"/>
                    <a:gd name="T9" fmla="*/ 0 h 202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715"/>
                    <a:gd name="T16" fmla="*/ 0 h 2025"/>
                    <a:gd name="T17" fmla="*/ 2715 w 2715"/>
                    <a:gd name="T18" fmla="*/ 2025 h 202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715" h="2025">
                      <a:moveTo>
                        <a:pt x="0" y="0"/>
                      </a:moveTo>
                      <a:lnTo>
                        <a:pt x="2714" y="0"/>
                      </a:lnTo>
                      <a:lnTo>
                        <a:pt x="2714" y="2024"/>
                      </a:lnTo>
                      <a:lnTo>
                        <a:pt x="0" y="2024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7048" name="Group 30"/>
                <p:cNvGrpSpPr>
                  <a:grpSpLocks/>
                </p:cNvGrpSpPr>
                <p:nvPr/>
              </p:nvGrpSpPr>
              <p:grpSpPr bwMode="auto">
                <a:xfrm>
                  <a:off x="461" y="1603"/>
                  <a:ext cx="2707" cy="1409"/>
                  <a:chOff x="461" y="1603"/>
                  <a:chExt cx="2707" cy="1409"/>
                </a:xfrm>
              </p:grpSpPr>
              <p:sp>
                <p:nvSpPr>
                  <p:cNvPr id="37055" name="Line 22"/>
                  <p:cNvSpPr>
                    <a:spLocks noChangeShapeType="1"/>
                  </p:cNvSpPr>
                  <p:nvPr/>
                </p:nvSpPr>
                <p:spPr bwMode="auto">
                  <a:xfrm>
                    <a:off x="461" y="2468"/>
                    <a:ext cx="270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56" name="Line 23"/>
                  <p:cNvSpPr>
                    <a:spLocks noChangeShapeType="1"/>
                  </p:cNvSpPr>
                  <p:nvPr/>
                </p:nvSpPr>
                <p:spPr bwMode="auto">
                  <a:xfrm>
                    <a:off x="461" y="2741"/>
                    <a:ext cx="270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57" name="Line 24"/>
                  <p:cNvSpPr>
                    <a:spLocks noChangeShapeType="1"/>
                  </p:cNvSpPr>
                  <p:nvPr/>
                </p:nvSpPr>
                <p:spPr bwMode="auto">
                  <a:xfrm>
                    <a:off x="461" y="2194"/>
                    <a:ext cx="270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58" name="Line 25"/>
                  <p:cNvSpPr>
                    <a:spLocks noChangeShapeType="1"/>
                  </p:cNvSpPr>
                  <p:nvPr/>
                </p:nvSpPr>
                <p:spPr bwMode="auto">
                  <a:xfrm>
                    <a:off x="461" y="3012"/>
                    <a:ext cx="270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59" name="Line 26"/>
                  <p:cNvSpPr>
                    <a:spLocks noChangeShapeType="1"/>
                  </p:cNvSpPr>
                  <p:nvPr/>
                </p:nvSpPr>
                <p:spPr bwMode="auto">
                  <a:xfrm>
                    <a:off x="461" y="1910"/>
                    <a:ext cx="270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37060" name="Group 29"/>
                  <p:cNvGrpSpPr>
                    <a:grpSpLocks/>
                  </p:cNvGrpSpPr>
                  <p:nvPr/>
                </p:nvGrpSpPr>
                <p:grpSpPr bwMode="auto">
                  <a:xfrm>
                    <a:off x="461" y="1603"/>
                    <a:ext cx="2706" cy="20"/>
                    <a:chOff x="461" y="1603"/>
                    <a:chExt cx="2706" cy="20"/>
                  </a:xfrm>
                </p:grpSpPr>
                <p:sp>
                  <p:nvSpPr>
                    <p:cNvPr id="37061" name="Line 2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61" y="1623"/>
                      <a:ext cx="270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7062" name="Line 2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61" y="1603"/>
                      <a:ext cx="2703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sp>
              <p:nvSpPr>
                <p:cNvPr id="37049" name="Line 31"/>
                <p:cNvSpPr>
                  <a:spLocks noChangeShapeType="1"/>
                </p:cNvSpPr>
                <p:nvPr/>
              </p:nvSpPr>
              <p:spPr bwMode="auto">
                <a:xfrm>
                  <a:off x="844" y="1627"/>
                  <a:ext cx="0" cy="166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50" name="Line 32"/>
                <p:cNvSpPr>
                  <a:spLocks noChangeShapeType="1"/>
                </p:cNvSpPr>
                <p:nvPr/>
              </p:nvSpPr>
              <p:spPr bwMode="auto">
                <a:xfrm>
                  <a:off x="1620" y="1627"/>
                  <a:ext cx="0" cy="166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51" name="Line 33"/>
                <p:cNvSpPr>
                  <a:spLocks noChangeShapeType="1"/>
                </p:cNvSpPr>
                <p:nvPr/>
              </p:nvSpPr>
              <p:spPr bwMode="auto">
                <a:xfrm>
                  <a:off x="1235" y="1627"/>
                  <a:ext cx="0" cy="166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52" name="Line 34"/>
                <p:cNvSpPr>
                  <a:spLocks noChangeShapeType="1"/>
                </p:cNvSpPr>
                <p:nvPr/>
              </p:nvSpPr>
              <p:spPr bwMode="auto">
                <a:xfrm flipV="1">
                  <a:off x="2010" y="1619"/>
                  <a:ext cx="0" cy="168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53" name="Line 35"/>
                <p:cNvSpPr>
                  <a:spLocks noChangeShapeType="1"/>
                </p:cNvSpPr>
                <p:nvPr/>
              </p:nvSpPr>
              <p:spPr bwMode="auto">
                <a:xfrm>
                  <a:off x="2784" y="1627"/>
                  <a:ext cx="0" cy="166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54" name="Line 36"/>
                <p:cNvSpPr>
                  <a:spLocks noChangeShapeType="1"/>
                </p:cNvSpPr>
                <p:nvPr/>
              </p:nvSpPr>
              <p:spPr bwMode="auto">
                <a:xfrm>
                  <a:off x="2396" y="1627"/>
                  <a:ext cx="0" cy="166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6874" name="Group 53"/>
              <p:cNvGrpSpPr>
                <a:grpSpLocks/>
              </p:cNvGrpSpPr>
              <p:nvPr/>
            </p:nvGrpSpPr>
            <p:grpSpPr bwMode="auto">
              <a:xfrm>
                <a:off x="431" y="1254"/>
                <a:ext cx="2718" cy="2025"/>
                <a:chOff x="431" y="1254"/>
                <a:chExt cx="2718" cy="2025"/>
              </a:xfrm>
            </p:grpSpPr>
            <p:sp>
              <p:nvSpPr>
                <p:cNvPr id="37032" name="Freeform 38"/>
                <p:cNvSpPr>
                  <a:spLocks/>
                </p:cNvSpPr>
                <p:nvPr/>
              </p:nvSpPr>
              <p:spPr bwMode="auto">
                <a:xfrm>
                  <a:off x="431" y="1254"/>
                  <a:ext cx="2718" cy="2025"/>
                </a:xfrm>
                <a:custGeom>
                  <a:avLst/>
                  <a:gdLst>
                    <a:gd name="T0" fmla="*/ 0 w 2718"/>
                    <a:gd name="T1" fmla="*/ 0 h 2025"/>
                    <a:gd name="T2" fmla="*/ 2717 w 2718"/>
                    <a:gd name="T3" fmla="*/ 0 h 2025"/>
                    <a:gd name="T4" fmla="*/ 2717 w 2718"/>
                    <a:gd name="T5" fmla="*/ 2024 h 2025"/>
                    <a:gd name="T6" fmla="*/ 0 w 2718"/>
                    <a:gd name="T7" fmla="*/ 2024 h 2025"/>
                    <a:gd name="T8" fmla="*/ 0 w 2718"/>
                    <a:gd name="T9" fmla="*/ 0 h 202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718"/>
                    <a:gd name="T16" fmla="*/ 0 h 2025"/>
                    <a:gd name="T17" fmla="*/ 2718 w 2718"/>
                    <a:gd name="T18" fmla="*/ 2025 h 202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718" h="2025">
                      <a:moveTo>
                        <a:pt x="0" y="0"/>
                      </a:moveTo>
                      <a:lnTo>
                        <a:pt x="2717" y="0"/>
                      </a:lnTo>
                      <a:lnTo>
                        <a:pt x="2717" y="2024"/>
                      </a:lnTo>
                      <a:lnTo>
                        <a:pt x="0" y="2024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33" name="Line 39"/>
                <p:cNvSpPr>
                  <a:spLocks noChangeShapeType="1"/>
                </p:cNvSpPr>
                <p:nvPr/>
              </p:nvSpPr>
              <p:spPr bwMode="auto">
                <a:xfrm>
                  <a:off x="436" y="2443"/>
                  <a:ext cx="2704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34" name="Line 40"/>
                <p:cNvSpPr>
                  <a:spLocks noChangeShapeType="1"/>
                </p:cNvSpPr>
                <p:nvPr/>
              </p:nvSpPr>
              <p:spPr bwMode="auto">
                <a:xfrm>
                  <a:off x="436" y="2714"/>
                  <a:ext cx="2708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35" name="Line 41"/>
                <p:cNvSpPr>
                  <a:spLocks noChangeShapeType="1"/>
                </p:cNvSpPr>
                <p:nvPr/>
              </p:nvSpPr>
              <p:spPr bwMode="auto">
                <a:xfrm>
                  <a:off x="436" y="2168"/>
                  <a:ext cx="2708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36" name="Line 42"/>
                <p:cNvSpPr>
                  <a:spLocks noChangeShapeType="1"/>
                </p:cNvSpPr>
                <p:nvPr/>
              </p:nvSpPr>
              <p:spPr bwMode="auto">
                <a:xfrm>
                  <a:off x="436" y="2986"/>
                  <a:ext cx="2707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37" name="Line 43"/>
                <p:cNvSpPr>
                  <a:spLocks noChangeShapeType="1"/>
                </p:cNvSpPr>
                <p:nvPr/>
              </p:nvSpPr>
              <p:spPr bwMode="auto">
                <a:xfrm>
                  <a:off x="436" y="1885"/>
                  <a:ext cx="2707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7038" name="Group 46"/>
                <p:cNvGrpSpPr>
                  <a:grpSpLocks/>
                </p:cNvGrpSpPr>
                <p:nvPr/>
              </p:nvGrpSpPr>
              <p:grpSpPr bwMode="auto">
                <a:xfrm>
                  <a:off x="436" y="1576"/>
                  <a:ext cx="2709" cy="21"/>
                  <a:chOff x="436" y="1576"/>
                  <a:chExt cx="2709" cy="21"/>
                </a:xfrm>
              </p:grpSpPr>
              <p:sp>
                <p:nvSpPr>
                  <p:cNvPr id="37045" name="Line 44"/>
                  <p:cNvSpPr>
                    <a:spLocks noChangeShapeType="1"/>
                  </p:cNvSpPr>
                  <p:nvPr/>
                </p:nvSpPr>
                <p:spPr bwMode="auto">
                  <a:xfrm>
                    <a:off x="436" y="1597"/>
                    <a:ext cx="2709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46" name="Line 45"/>
                  <p:cNvSpPr>
                    <a:spLocks noChangeShapeType="1"/>
                  </p:cNvSpPr>
                  <p:nvPr/>
                </p:nvSpPr>
                <p:spPr bwMode="auto">
                  <a:xfrm>
                    <a:off x="436" y="1576"/>
                    <a:ext cx="2709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37039" name="Line 47"/>
                <p:cNvSpPr>
                  <a:spLocks noChangeShapeType="1"/>
                </p:cNvSpPr>
                <p:nvPr/>
              </p:nvSpPr>
              <p:spPr bwMode="auto">
                <a:xfrm flipV="1">
                  <a:off x="818" y="1593"/>
                  <a:ext cx="0" cy="1682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40" name="Line 48"/>
                <p:cNvSpPr>
                  <a:spLocks noChangeShapeType="1"/>
                </p:cNvSpPr>
                <p:nvPr/>
              </p:nvSpPr>
              <p:spPr bwMode="auto">
                <a:xfrm flipV="1">
                  <a:off x="1595" y="1593"/>
                  <a:ext cx="0" cy="168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41" name="Line 49"/>
                <p:cNvSpPr>
                  <a:spLocks noChangeShapeType="1"/>
                </p:cNvSpPr>
                <p:nvPr/>
              </p:nvSpPr>
              <p:spPr bwMode="auto">
                <a:xfrm flipV="1">
                  <a:off x="1208" y="1593"/>
                  <a:ext cx="0" cy="1683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42" name="Line 50"/>
                <p:cNvSpPr>
                  <a:spLocks noChangeShapeType="1"/>
                </p:cNvSpPr>
                <p:nvPr/>
              </p:nvSpPr>
              <p:spPr bwMode="auto">
                <a:xfrm flipV="1">
                  <a:off x="1984" y="1593"/>
                  <a:ext cx="0" cy="168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43" name="Line 51"/>
                <p:cNvSpPr>
                  <a:spLocks noChangeShapeType="1"/>
                </p:cNvSpPr>
                <p:nvPr/>
              </p:nvSpPr>
              <p:spPr bwMode="auto">
                <a:xfrm flipV="1">
                  <a:off x="2758" y="1593"/>
                  <a:ext cx="0" cy="168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44" name="Line 52"/>
                <p:cNvSpPr>
                  <a:spLocks noChangeShapeType="1"/>
                </p:cNvSpPr>
                <p:nvPr/>
              </p:nvSpPr>
              <p:spPr bwMode="auto">
                <a:xfrm flipV="1">
                  <a:off x="2371" y="1593"/>
                  <a:ext cx="0" cy="168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6875" name="Group 69"/>
              <p:cNvGrpSpPr>
                <a:grpSpLocks/>
              </p:cNvGrpSpPr>
              <p:nvPr/>
            </p:nvGrpSpPr>
            <p:grpSpPr bwMode="auto">
              <a:xfrm>
                <a:off x="403" y="1230"/>
                <a:ext cx="2718" cy="2025"/>
                <a:chOff x="403" y="1230"/>
                <a:chExt cx="2718" cy="2025"/>
              </a:xfrm>
            </p:grpSpPr>
            <p:sp>
              <p:nvSpPr>
                <p:cNvPr id="37017" name="Freeform 54"/>
                <p:cNvSpPr>
                  <a:spLocks/>
                </p:cNvSpPr>
                <p:nvPr/>
              </p:nvSpPr>
              <p:spPr bwMode="auto">
                <a:xfrm>
                  <a:off x="403" y="1230"/>
                  <a:ext cx="2718" cy="2025"/>
                </a:xfrm>
                <a:custGeom>
                  <a:avLst/>
                  <a:gdLst>
                    <a:gd name="T0" fmla="*/ 0 w 2718"/>
                    <a:gd name="T1" fmla="*/ 0 h 2025"/>
                    <a:gd name="T2" fmla="*/ 2717 w 2718"/>
                    <a:gd name="T3" fmla="*/ 0 h 2025"/>
                    <a:gd name="T4" fmla="*/ 2717 w 2718"/>
                    <a:gd name="T5" fmla="*/ 2024 h 2025"/>
                    <a:gd name="T6" fmla="*/ 0 w 2718"/>
                    <a:gd name="T7" fmla="*/ 2024 h 2025"/>
                    <a:gd name="T8" fmla="*/ 0 w 2718"/>
                    <a:gd name="T9" fmla="*/ 0 h 202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718"/>
                    <a:gd name="T16" fmla="*/ 0 h 2025"/>
                    <a:gd name="T17" fmla="*/ 2718 w 2718"/>
                    <a:gd name="T18" fmla="*/ 2025 h 202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718" h="2025">
                      <a:moveTo>
                        <a:pt x="0" y="0"/>
                      </a:moveTo>
                      <a:lnTo>
                        <a:pt x="2717" y="0"/>
                      </a:lnTo>
                      <a:lnTo>
                        <a:pt x="2717" y="2024"/>
                      </a:lnTo>
                      <a:lnTo>
                        <a:pt x="0" y="2024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18" name="Line 55"/>
                <p:cNvSpPr>
                  <a:spLocks noChangeShapeType="1"/>
                </p:cNvSpPr>
                <p:nvPr/>
              </p:nvSpPr>
              <p:spPr bwMode="auto">
                <a:xfrm>
                  <a:off x="408" y="2416"/>
                  <a:ext cx="2708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19" name="Line 56"/>
                <p:cNvSpPr>
                  <a:spLocks noChangeShapeType="1"/>
                </p:cNvSpPr>
                <p:nvPr/>
              </p:nvSpPr>
              <p:spPr bwMode="auto">
                <a:xfrm>
                  <a:off x="408" y="2688"/>
                  <a:ext cx="2710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20" name="Line 57"/>
                <p:cNvSpPr>
                  <a:spLocks noChangeShapeType="1"/>
                </p:cNvSpPr>
                <p:nvPr/>
              </p:nvSpPr>
              <p:spPr bwMode="auto">
                <a:xfrm>
                  <a:off x="408" y="2142"/>
                  <a:ext cx="2710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21" name="Line 58"/>
                <p:cNvSpPr>
                  <a:spLocks noChangeShapeType="1"/>
                </p:cNvSpPr>
                <p:nvPr/>
              </p:nvSpPr>
              <p:spPr bwMode="auto">
                <a:xfrm>
                  <a:off x="408" y="2965"/>
                  <a:ext cx="2710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22" name="Line 59"/>
                <p:cNvSpPr>
                  <a:spLocks noChangeShapeType="1"/>
                </p:cNvSpPr>
                <p:nvPr/>
              </p:nvSpPr>
              <p:spPr bwMode="auto">
                <a:xfrm>
                  <a:off x="408" y="1863"/>
                  <a:ext cx="2710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7023" name="Group 62"/>
                <p:cNvGrpSpPr>
                  <a:grpSpLocks/>
                </p:cNvGrpSpPr>
                <p:nvPr/>
              </p:nvGrpSpPr>
              <p:grpSpPr bwMode="auto">
                <a:xfrm>
                  <a:off x="408" y="1550"/>
                  <a:ext cx="2707" cy="22"/>
                  <a:chOff x="408" y="1550"/>
                  <a:chExt cx="2707" cy="22"/>
                </a:xfrm>
              </p:grpSpPr>
              <p:sp>
                <p:nvSpPr>
                  <p:cNvPr id="37030" name="Line 60"/>
                  <p:cNvSpPr>
                    <a:spLocks noChangeShapeType="1"/>
                  </p:cNvSpPr>
                  <p:nvPr/>
                </p:nvSpPr>
                <p:spPr bwMode="auto">
                  <a:xfrm>
                    <a:off x="408" y="1572"/>
                    <a:ext cx="270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31" name="Line 61"/>
                  <p:cNvSpPr>
                    <a:spLocks noChangeShapeType="1"/>
                  </p:cNvSpPr>
                  <p:nvPr/>
                </p:nvSpPr>
                <p:spPr bwMode="auto">
                  <a:xfrm>
                    <a:off x="408" y="1550"/>
                    <a:ext cx="270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37024" name="Line 63"/>
                <p:cNvSpPr>
                  <a:spLocks noChangeShapeType="1"/>
                </p:cNvSpPr>
                <p:nvPr/>
              </p:nvSpPr>
              <p:spPr bwMode="auto">
                <a:xfrm>
                  <a:off x="795" y="1574"/>
                  <a:ext cx="0" cy="1668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25" name="Line 64"/>
                <p:cNvSpPr>
                  <a:spLocks noChangeShapeType="1"/>
                </p:cNvSpPr>
                <p:nvPr/>
              </p:nvSpPr>
              <p:spPr bwMode="auto">
                <a:xfrm>
                  <a:off x="1569" y="1574"/>
                  <a:ext cx="0" cy="1668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26" name="Line 65"/>
                <p:cNvSpPr>
                  <a:spLocks noChangeShapeType="1"/>
                </p:cNvSpPr>
                <p:nvPr/>
              </p:nvSpPr>
              <p:spPr bwMode="auto">
                <a:xfrm>
                  <a:off x="1182" y="1574"/>
                  <a:ext cx="0" cy="167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27" name="Line 66"/>
                <p:cNvSpPr>
                  <a:spLocks noChangeShapeType="1"/>
                </p:cNvSpPr>
                <p:nvPr/>
              </p:nvSpPr>
              <p:spPr bwMode="auto">
                <a:xfrm>
                  <a:off x="1959" y="1574"/>
                  <a:ext cx="0" cy="1668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28" name="Line 67"/>
                <p:cNvSpPr>
                  <a:spLocks noChangeShapeType="1"/>
                </p:cNvSpPr>
                <p:nvPr/>
              </p:nvSpPr>
              <p:spPr bwMode="auto">
                <a:xfrm flipV="1">
                  <a:off x="2734" y="1566"/>
                  <a:ext cx="0" cy="168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29" name="Line 68"/>
                <p:cNvSpPr>
                  <a:spLocks noChangeShapeType="1"/>
                </p:cNvSpPr>
                <p:nvPr/>
              </p:nvSpPr>
              <p:spPr bwMode="auto">
                <a:xfrm>
                  <a:off x="2345" y="1574"/>
                  <a:ext cx="0" cy="1668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6876" name="Group 86"/>
              <p:cNvGrpSpPr>
                <a:grpSpLocks/>
              </p:cNvGrpSpPr>
              <p:nvPr/>
            </p:nvGrpSpPr>
            <p:grpSpPr bwMode="auto">
              <a:xfrm>
                <a:off x="375" y="1206"/>
                <a:ext cx="2718" cy="2025"/>
                <a:chOff x="375" y="1206"/>
                <a:chExt cx="2718" cy="2025"/>
              </a:xfrm>
            </p:grpSpPr>
            <p:sp>
              <p:nvSpPr>
                <p:cNvPr id="37001" name="Freeform 70"/>
                <p:cNvSpPr>
                  <a:spLocks/>
                </p:cNvSpPr>
                <p:nvPr/>
              </p:nvSpPr>
              <p:spPr bwMode="auto">
                <a:xfrm>
                  <a:off x="375" y="1206"/>
                  <a:ext cx="2718" cy="2025"/>
                </a:xfrm>
                <a:custGeom>
                  <a:avLst/>
                  <a:gdLst>
                    <a:gd name="T0" fmla="*/ 0 w 2718"/>
                    <a:gd name="T1" fmla="*/ 0 h 2025"/>
                    <a:gd name="T2" fmla="*/ 2717 w 2718"/>
                    <a:gd name="T3" fmla="*/ 0 h 2025"/>
                    <a:gd name="T4" fmla="*/ 2717 w 2718"/>
                    <a:gd name="T5" fmla="*/ 2024 h 2025"/>
                    <a:gd name="T6" fmla="*/ 0 w 2718"/>
                    <a:gd name="T7" fmla="*/ 2024 h 2025"/>
                    <a:gd name="T8" fmla="*/ 0 w 2718"/>
                    <a:gd name="T9" fmla="*/ 0 h 202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718"/>
                    <a:gd name="T16" fmla="*/ 0 h 2025"/>
                    <a:gd name="T17" fmla="*/ 2718 w 2718"/>
                    <a:gd name="T18" fmla="*/ 2025 h 202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718" h="2025">
                      <a:moveTo>
                        <a:pt x="0" y="0"/>
                      </a:moveTo>
                      <a:lnTo>
                        <a:pt x="2717" y="0"/>
                      </a:lnTo>
                      <a:lnTo>
                        <a:pt x="2717" y="2024"/>
                      </a:lnTo>
                      <a:lnTo>
                        <a:pt x="0" y="2024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7002" name="Group 79"/>
                <p:cNvGrpSpPr>
                  <a:grpSpLocks/>
                </p:cNvGrpSpPr>
                <p:nvPr/>
              </p:nvGrpSpPr>
              <p:grpSpPr bwMode="auto">
                <a:xfrm>
                  <a:off x="383" y="1524"/>
                  <a:ext cx="2709" cy="1414"/>
                  <a:chOff x="383" y="1524"/>
                  <a:chExt cx="2709" cy="1414"/>
                </a:xfrm>
              </p:grpSpPr>
              <p:sp>
                <p:nvSpPr>
                  <p:cNvPr id="37009" name="Line 71"/>
                  <p:cNvSpPr>
                    <a:spLocks noChangeShapeType="1"/>
                  </p:cNvSpPr>
                  <p:nvPr/>
                </p:nvSpPr>
                <p:spPr bwMode="auto">
                  <a:xfrm>
                    <a:off x="383" y="2391"/>
                    <a:ext cx="270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10" name="Line 72"/>
                  <p:cNvSpPr>
                    <a:spLocks noChangeShapeType="1"/>
                  </p:cNvSpPr>
                  <p:nvPr/>
                </p:nvSpPr>
                <p:spPr bwMode="auto">
                  <a:xfrm>
                    <a:off x="383" y="2662"/>
                    <a:ext cx="270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11" name="Line 73"/>
                  <p:cNvSpPr>
                    <a:spLocks noChangeShapeType="1"/>
                  </p:cNvSpPr>
                  <p:nvPr/>
                </p:nvSpPr>
                <p:spPr bwMode="auto">
                  <a:xfrm>
                    <a:off x="383" y="2115"/>
                    <a:ext cx="2709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12" name="Line 74"/>
                  <p:cNvSpPr>
                    <a:spLocks noChangeShapeType="1"/>
                  </p:cNvSpPr>
                  <p:nvPr/>
                </p:nvSpPr>
                <p:spPr bwMode="auto">
                  <a:xfrm>
                    <a:off x="383" y="2938"/>
                    <a:ext cx="2709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13" name="Line 75"/>
                  <p:cNvSpPr>
                    <a:spLocks noChangeShapeType="1"/>
                  </p:cNvSpPr>
                  <p:nvPr/>
                </p:nvSpPr>
                <p:spPr bwMode="auto">
                  <a:xfrm>
                    <a:off x="383" y="1836"/>
                    <a:ext cx="2708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37014" name="Group 78"/>
                  <p:cNvGrpSpPr>
                    <a:grpSpLocks/>
                  </p:cNvGrpSpPr>
                  <p:nvPr/>
                </p:nvGrpSpPr>
                <p:grpSpPr bwMode="auto">
                  <a:xfrm>
                    <a:off x="383" y="1524"/>
                    <a:ext cx="2708" cy="21"/>
                    <a:chOff x="383" y="1524"/>
                    <a:chExt cx="2708" cy="21"/>
                  </a:xfrm>
                </p:grpSpPr>
                <p:sp>
                  <p:nvSpPr>
                    <p:cNvPr id="37015" name="Line 7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83" y="1545"/>
                      <a:ext cx="2708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7016" name="Line 7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83" y="1524"/>
                      <a:ext cx="2708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sp>
              <p:nvSpPr>
                <p:cNvPr id="37003" name="Line 80"/>
                <p:cNvSpPr>
                  <a:spLocks noChangeShapeType="1"/>
                </p:cNvSpPr>
                <p:nvPr/>
              </p:nvSpPr>
              <p:spPr bwMode="auto">
                <a:xfrm>
                  <a:off x="769" y="1548"/>
                  <a:ext cx="0" cy="167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04" name="Line 81"/>
                <p:cNvSpPr>
                  <a:spLocks noChangeShapeType="1"/>
                </p:cNvSpPr>
                <p:nvPr/>
              </p:nvSpPr>
              <p:spPr bwMode="auto">
                <a:xfrm flipV="1">
                  <a:off x="1543" y="1540"/>
                  <a:ext cx="0" cy="168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05" name="Line 82"/>
                <p:cNvSpPr>
                  <a:spLocks noChangeShapeType="1"/>
                </p:cNvSpPr>
                <p:nvPr/>
              </p:nvSpPr>
              <p:spPr bwMode="auto">
                <a:xfrm>
                  <a:off x="1157" y="1548"/>
                  <a:ext cx="0" cy="1668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06" name="Line 83"/>
                <p:cNvSpPr>
                  <a:spLocks noChangeShapeType="1"/>
                </p:cNvSpPr>
                <p:nvPr/>
              </p:nvSpPr>
              <p:spPr bwMode="auto">
                <a:xfrm>
                  <a:off x="1931" y="1548"/>
                  <a:ext cx="0" cy="1668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07" name="Line 84"/>
                <p:cNvSpPr>
                  <a:spLocks noChangeShapeType="1"/>
                </p:cNvSpPr>
                <p:nvPr/>
              </p:nvSpPr>
              <p:spPr bwMode="auto">
                <a:xfrm>
                  <a:off x="2709" y="1548"/>
                  <a:ext cx="0" cy="167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08" name="Line 85"/>
                <p:cNvSpPr>
                  <a:spLocks noChangeShapeType="1"/>
                </p:cNvSpPr>
                <p:nvPr/>
              </p:nvSpPr>
              <p:spPr bwMode="auto">
                <a:xfrm>
                  <a:off x="2318" y="1548"/>
                  <a:ext cx="0" cy="1668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6877" name="Group 103"/>
              <p:cNvGrpSpPr>
                <a:grpSpLocks/>
              </p:cNvGrpSpPr>
              <p:nvPr/>
            </p:nvGrpSpPr>
            <p:grpSpPr bwMode="auto">
              <a:xfrm>
                <a:off x="347" y="1181"/>
                <a:ext cx="2719" cy="2025"/>
                <a:chOff x="347" y="1181"/>
                <a:chExt cx="2719" cy="2025"/>
              </a:xfrm>
            </p:grpSpPr>
            <p:sp>
              <p:nvSpPr>
                <p:cNvPr id="36985" name="Freeform 87"/>
                <p:cNvSpPr>
                  <a:spLocks/>
                </p:cNvSpPr>
                <p:nvPr/>
              </p:nvSpPr>
              <p:spPr bwMode="auto">
                <a:xfrm>
                  <a:off x="347" y="1181"/>
                  <a:ext cx="2718" cy="2025"/>
                </a:xfrm>
                <a:custGeom>
                  <a:avLst/>
                  <a:gdLst>
                    <a:gd name="T0" fmla="*/ 0 w 2718"/>
                    <a:gd name="T1" fmla="*/ 0 h 2025"/>
                    <a:gd name="T2" fmla="*/ 2717 w 2718"/>
                    <a:gd name="T3" fmla="*/ 0 h 2025"/>
                    <a:gd name="T4" fmla="*/ 2717 w 2718"/>
                    <a:gd name="T5" fmla="*/ 2024 h 2025"/>
                    <a:gd name="T6" fmla="*/ 0 w 2718"/>
                    <a:gd name="T7" fmla="*/ 2024 h 2025"/>
                    <a:gd name="T8" fmla="*/ 0 w 2718"/>
                    <a:gd name="T9" fmla="*/ 0 h 202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718"/>
                    <a:gd name="T16" fmla="*/ 0 h 2025"/>
                    <a:gd name="T17" fmla="*/ 2718 w 2718"/>
                    <a:gd name="T18" fmla="*/ 2025 h 202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718" h="2025">
                      <a:moveTo>
                        <a:pt x="0" y="0"/>
                      </a:moveTo>
                      <a:lnTo>
                        <a:pt x="2717" y="0"/>
                      </a:lnTo>
                      <a:lnTo>
                        <a:pt x="2717" y="2024"/>
                      </a:lnTo>
                      <a:lnTo>
                        <a:pt x="0" y="2024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bg1"/>
                </a:solidFill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6986" name="Group 96"/>
                <p:cNvGrpSpPr>
                  <a:grpSpLocks/>
                </p:cNvGrpSpPr>
                <p:nvPr/>
              </p:nvGrpSpPr>
              <p:grpSpPr bwMode="auto">
                <a:xfrm>
                  <a:off x="357" y="1503"/>
                  <a:ext cx="2709" cy="1409"/>
                  <a:chOff x="357" y="1503"/>
                  <a:chExt cx="2709" cy="1409"/>
                </a:xfrm>
              </p:grpSpPr>
              <p:sp>
                <p:nvSpPr>
                  <p:cNvPr id="36993" name="Line 88"/>
                  <p:cNvSpPr>
                    <a:spLocks noChangeShapeType="1"/>
                  </p:cNvSpPr>
                  <p:nvPr/>
                </p:nvSpPr>
                <p:spPr bwMode="auto">
                  <a:xfrm>
                    <a:off x="357" y="2365"/>
                    <a:ext cx="270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94" name="Line 89"/>
                  <p:cNvSpPr>
                    <a:spLocks noChangeShapeType="1"/>
                  </p:cNvSpPr>
                  <p:nvPr/>
                </p:nvSpPr>
                <p:spPr bwMode="auto">
                  <a:xfrm>
                    <a:off x="357" y="2636"/>
                    <a:ext cx="2709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95" name="Line 90"/>
                  <p:cNvSpPr>
                    <a:spLocks noChangeShapeType="1"/>
                  </p:cNvSpPr>
                  <p:nvPr/>
                </p:nvSpPr>
                <p:spPr bwMode="auto">
                  <a:xfrm>
                    <a:off x="357" y="2090"/>
                    <a:ext cx="270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96" name="Line 91"/>
                  <p:cNvSpPr>
                    <a:spLocks noChangeShapeType="1"/>
                  </p:cNvSpPr>
                  <p:nvPr/>
                </p:nvSpPr>
                <p:spPr bwMode="auto">
                  <a:xfrm>
                    <a:off x="357" y="2912"/>
                    <a:ext cx="270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97" name="Line 92"/>
                  <p:cNvSpPr>
                    <a:spLocks noChangeShapeType="1"/>
                  </p:cNvSpPr>
                  <p:nvPr/>
                </p:nvSpPr>
                <p:spPr bwMode="auto">
                  <a:xfrm>
                    <a:off x="357" y="1811"/>
                    <a:ext cx="270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36998" name="Group 95"/>
                  <p:cNvGrpSpPr>
                    <a:grpSpLocks/>
                  </p:cNvGrpSpPr>
                  <p:nvPr/>
                </p:nvGrpSpPr>
                <p:grpSpPr bwMode="auto">
                  <a:xfrm>
                    <a:off x="357" y="1503"/>
                    <a:ext cx="2707" cy="19"/>
                    <a:chOff x="357" y="1503"/>
                    <a:chExt cx="2707" cy="19"/>
                  </a:xfrm>
                </p:grpSpPr>
                <p:sp>
                  <p:nvSpPr>
                    <p:cNvPr id="36999" name="Line 9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57" y="1522"/>
                      <a:ext cx="2707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7000" name="Line 9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57" y="1503"/>
                      <a:ext cx="2707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sp>
              <p:nvSpPr>
                <p:cNvPr id="36987" name="Line 97"/>
                <p:cNvSpPr>
                  <a:spLocks noChangeShapeType="1"/>
                </p:cNvSpPr>
                <p:nvPr/>
              </p:nvSpPr>
              <p:spPr bwMode="auto">
                <a:xfrm flipV="1">
                  <a:off x="744" y="1514"/>
                  <a:ext cx="0" cy="168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6988" name="Line 98"/>
                <p:cNvSpPr>
                  <a:spLocks noChangeShapeType="1"/>
                </p:cNvSpPr>
                <p:nvPr/>
              </p:nvSpPr>
              <p:spPr bwMode="auto">
                <a:xfrm flipV="1">
                  <a:off x="1517" y="1514"/>
                  <a:ext cx="0" cy="168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6989" name="Line 99"/>
                <p:cNvSpPr>
                  <a:spLocks noChangeShapeType="1"/>
                </p:cNvSpPr>
                <p:nvPr/>
              </p:nvSpPr>
              <p:spPr bwMode="auto">
                <a:xfrm flipV="1">
                  <a:off x="1130" y="1514"/>
                  <a:ext cx="0" cy="168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6990" name="Line 100"/>
                <p:cNvSpPr>
                  <a:spLocks noChangeShapeType="1"/>
                </p:cNvSpPr>
                <p:nvPr/>
              </p:nvSpPr>
              <p:spPr bwMode="auto">
                <a:xfrm flipV="1">
                  <a:off x="1906" y="1514"/>
                  <a:ext cx="0" cy="1682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6991" name="Line 101"/>
                <p:cNvSpPr>
                  <a:spLocks noChangeShapeType="1"/>
                </p:cNvSpPr>
                <p:nvPr/>
              </p:nvSpPr>
              <p:spPr bwMode="auto">
                <a:xfrm flipV="1">
                  <a:off x="2684" y="1514"/>
                  <a:ext cx="0" cy="168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6992" name="Line 102"/>
                <p:cNvSpPr>
                  <a:spLocks noChangeShapeType="1"/>
                </p:cNvSpPr>
                <p:nvPr/>
              </p:nvSpPr>
              <p:spPr bwMode="auto">
                <a:xfrm flipV="1">
                  <a:off x="2292" y="1514"/>
                  <a:ext cx="0" cy="168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6878" name="Group 209"/>
              <p:cNvGrpSpPr>
                <a:grpSpLocks/>
              </p:cNvGrpSpPr>
              <p:nvPr/>
            </p:nvGrpSpPr>
            <p:grpSpPr bwMode="auto">
              <a:xfrm>
                <a:off x="319" y="1156"/>
                <a:ext cx="2718" cy="2026"/>
                <a:chOff x="319" y="1156"/>
                <a:chExt cx="2718" cy="2026"/>
              </a:xfrm>
            </p:grpSpPr>
            <p:sp>
              <p:nvSpPr>
                <p:cNvPr id="36880" name="Line 104"/>
                <p:cNvSpPr>
                  <a:spLocks noChangeShapeType="1"/>
                </p:cNvSpPr>
                <p:nvPr/>
              </p:nvSpPr>
              <p:spPr bwMode="auto">
                <a:xfrm flipV="1">
                  <a:off x="3035" y="1502"/>
                  <a:ext cx="0" cy="168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6881" name="Freeform 105"/>
                <p:cNvSpPr>
                  <a:spLocks/>
                </p:cNvSpPr>
                <p:nvPr/>
              </p:nvSpPr>
              <p:spPr bwMode="auto">
                <a:xfrm>
                  <a:off x="319" y="1156"/>
                  <a:ext cx="2718" cy="2026"/>
                </a:xfrm>
                <a:custGeom>
                  <a:avLst/>
                  <a:gdLst>
                    <a:gd name="T0" fmla="*/ 0 w 2718"/>
                    <a:gd name="T1" fmla="*/ 0 h 2026"/>
                    <a:gd name="T2" fmla="*/ 2717 w 2718"/>
                    <a:gd name="T3" fmla="*/ 0 h 2026"/>
                    <a:gd name="T4" fmla="*/ 2717 w 2718"/>
                    <a:gd name="T5" fmla="*/ 2025 h 2026"/>
                    <a:gd name="T6" fmla="*/ 0 w 2718"/>
                    <a:gd name="T7" fmla="*/ 2025 h 2026"/>
                    <a:gd name="T8" fmla="*/ 0 w 2718"/>
                    <a:gd name="T9" fmla="*/ 0 h 20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718"/>
                    <a:gd name="T16" fmla="*/ 0 h 2026"/>
                    <a:gd name="T17" fmla="*/ 2718 w 2718"/>
                    <a:gd name="T18" fmla="*/ 2026 h 202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718" h="2026">
                      <a:moveTo>
                        <a:pt x="0" y="0"/>
                      </a:moveTo>
                      <a:lnTo>
                        <a:pt x="2717" y="0"/>
                      </a:lnTo>
                      <a:lnTo>
                        <a:pt x="2717" y="2025"/>
                      </a:lnTo>
                      <a:lnTo>
                        <a:pt x="0" y="2025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FFFFFF"/>
                </a:solidFill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6882" name="Freeform 106"/>
                <p:cNvSpPr>
                  <a:spLocks/>
                </p:cNvSpPr>
                <p:nvPr/>
              </p:nvSpPr>
              <p:spPr bwMode="auto">
                <a:xfrm>
                  <a:off x="319" y="1506"/>
                  <a:ext cx="2718" cy="284"/>
                </a:xfrm>
                <a:custGeom>
                  <a:avLst/>
                  <a:gdLst>
                    <a:gd name="T0" fmla="*/ 0 w 2718"/>
                    <a:gd name="T1" fmla="*/ 0 h 284"/>
                    <a:gd name="T2" fmla="*/ 2717 w 2718"/>
                    <a:gd name="T3" fmla="*/ 0 h 284"/>
                    <a:gd name="T4" fmla="*/ 2717 w 2718"/>
                    <a:gd name="T5" fmla="*/ 283 h 284"/>
                    <a:gd name="T6" fmla="*/ 0 w 2718"/>
                    <a:gd name="T7" fmla="*/ 283 h 284"/>
                    <a:gd name="T8" fmla="*/ 0 w 2718"/>
                    <a:gd name="T9" fmla="*/ 0 h 2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718"/>
                    <a:gd name="T16" fmla="*/ 0 h 284"/>
                    <a:gd name="T17" fmla="*/ 2718 w 2718"/>
                    <a:gd name="T18" fmla="*/ 284 h 2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718" h="284">
                      <a:moveTo>
                        <a:pt x="0" y="0"/>
                      </a:moveTo>
                      <a:lnTo>
                        <a:pt x="2717" y="0"/>
                      </a:lnTo>
                      <a:lnTo>
                        <a:pt x="2717" y="283"/>
                      </a:lnTo>
                      <a:lnTo>
                        <a:pt x="0" y="283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6883" name="Group 115"/>
                <p:cNvGrpSpPr>
                  <a:grpSpLocks/>
                </p:cNvGrpSpPr>
                <p:nvPr/>
              </p:nvGrpSpPr>
              <p:grpSpPr bwMode="auto">
                <a:xfrm>
                  <a:off x="323" y="1485"/>
                  <a:ext cx="2709" cy="1410"/>
                  <a:chOff x="323" y="1485"/>
                  <a:chExt cx="2709" cy="1410"/>
                </a:xfrm>
              </p:grpSpPr>
              <p:sp>
                <p:nvSpPr>
                  <p:cNvPr id="36977" name="Line 107"/>
                  <p:cNvSpPr>
                    <a:spLocks noChangeShapeType="1"/>
                  </p:cNvSpPr>
                  <p:nvPr/>
                </p:nvSpPr>
                <p:spPr bwMode="auto">
                  <a:xfrm>
                    <a:off x="323" y="2349"/>
                    <a:ext cx="2708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78" name="Line 108"/>
                  <p:cNvSpPr>
                    <a:spLocks noChangeShapeType="1"/>
                  </p:cNvSpPr>
                  <p:nvPr/>
                </p:nvSpPr>
                <p:spPr bwMode="auto">
                  <a:xfrm>
                    <a:off x="323" y="2620"/>
                    <a:ext cx="2705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79" name="Line 109"/>
                  <p:cNvSpPr>
                    <a:spLocks noChangeShapeType="1"/>
                  </p:cNvSpPr>
                  <p:nvPr/>
                </p:nvSpPr>
                <p:spPr bwMode="auto">
                  <a:xfrm>
                    <a:off x="323" y="2073"/>
                    <a:ext cx="2708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80" name="Line 110"/>
                  <p:cNvSpPr>
                    <a:spLocks noChangeShapeType="1"/>
                  </p:cNvSpPr>
                  <p:nvPr/>
                </p:nvSpPr>
                <p:spPr bwMode="auto">
                  <a:xfrm>
                    <a:off x="323" y="2895"/>
                    <a:ext cx="2708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81" name="Line 111"/>
                  <p:cNvSpPr>
                    <a:spLocks noChangeShapeType="1"/>
                  </p:cNvSpPr>
                  <p:nvPr/>
                </p:nvSpPr>
                <p:spPr bwMode="auto">
                  <a:xfrm>
                    <a:off x="323" y="1794"/>
                    <a:ext cx="2709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36982" name="Group 114"/>
                  <p:cNvGrpSpPr>
                    <a:grpSpLocks/>
                  </p:cNvGrpSpPr>
                  <p:nvPr/>
                </p:nvGrpSpPr>
                <p:grpSpPr bwMode="auto">
                  <a:xfrm>
                    <a:off x="323" y="1485"/>
                    <a:ext cx="2709" cy="21"/>
                    <a:chOff x="323" y="1485"/>
                    <a:chExt cx="2709" cy="21"/>
                  </a:xfrm>
                </p:grpSpPr>
                <p:sp>
                  <p:nvSpPr>
                    <p:cNvPr id="36983" name="Line 11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23" y="1506"/>
                      <a:ext cx="2709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6984" name="Line 11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23" y="1485"/>
                      <a:ext cx="2709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grpSp>
              <p:nvGrpSpPr>
                <p:cNvPr id="36884" name="Group 122"/>
                <p:cNvGrpSpPr>
                  <a:grpSpLocks/>
                </p:cNvGrpSpPr>
                <p:nvPr/>
              </p:nvGrpSpPr>
              <p:grpSpPr bwMode="auto">
                <a:xfrm>
                  <a:off x="708" y="1510"/>
                  <a:ext cx="1941" cy="1667"/>
                  <a:chOff x="708" y="1510"/>
                  <a:chExt cx="1941" cy="1667"/>
                </a:xfrm>
              </p:grpSpPr>
              <p:sp>
                <p:nvSpPr>
                  <p:cNvPr id="36971" name="Line 116"/>
                  <p:cNvSpPr>
                    <a:spLocks noChangeShapeType="1"/>
                  </p:cNvSpPr>
                  <p:nvPr/>
                </p:nvSpPr>
                <p:spPr bwMode="auto">
                  <a:xfrm>
                    <a:off x="708" y="1510"/>
                    <a:ext cx="0" cy="166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72" name="Line 117"/>
                  <p:cNvSpPr>
                    <a:spLocks noChangeShapeType="1"/>
                  </p:cNvSpPr>
                  <p:nvPr/>
                </p:nvSpPr>
                <p:spPr bwMode="auto">
                  <a:xfrm>
                    <a:off x="1483" y="1510"/>
                    <a:ext cx="0" cy="1664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73" name="Line 118"/>
                  <p:cNvSpPr>
                    <a:spLocks noChangeShapeType="1"/>
                  </p:cNvSpPr>
                  <p:nvPr/>
                </p:nvSpPr>
                <p:spPr bwMode="auto">
                  <a:xfrm>
                    <a:off x="1095" y="1510"/>
                    <a:ext cx="0" cy="166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74" name="Line 119"/>
                  <p:cNvSpPr>
                    <a:spLocks noChangeShapeType="1"/>
                  </p:cNvSpPr>
                  <p:nvPr/>
                </p:nvSpPr>
                <p:spPr bwMode="auto">
                  <a:xfrm>
                    <a:off x="1871" y="1510"/>
                    <a:ext cx="0" cy="166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75" name="Line 120"/>
                  <p:cNvSpPr>
                    <a:spLocks noChangeShapeType="1"/>
                  </p:cNvSpPr>
                  <p:nvPr/>
                </p:nvSpPr>
                <p:spPr bwMode="auto">
                  <a:xfrm>
                    <a:off x="2649" y="1510"/>
                    <a:ext cx="0" cy="166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76" name="Line 121"/>
                  <p:cNvSpPr>
                    <a:spLocks noChangeShapeType="1"/>
                  </p:cNvSpPr>
                  <p:nvPr/>
                </p:nvSpPr>
                <p:spPr bwMode="auto">
                  <a:xfrm>
                    <a:off x="2258" y="1510"/>
                    <a:ext cx="0" cy="166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36885" name="Group 208"/>
                <p:cNvGrpSpPr>
                  <a:grpSpLocks/>
                </p:cNvGrpSpPr>
                <p:nvPr/>
              </p:nvGrpSpPr>
              <p:grpSpPr bwMode="auto">
                <a:xfrm>
                  <a:off x="343" y="1248"/>
                  <a:ext cx="2496" cy="1795"/>
                  <a:chOff x="343" y="1248"/>
                  <a:chExt cx="2496" cy="1795"/>
                </a:xfrm>
              </p:grpSpPr>
              <p:grpSp>
                <p:nvGrpSpPr>
                  <p:cNvPr id="36886" name="Group 127"/>
                  <p:cNvGrpSpPr>
                    <a:grpSpLocks/>
                  </p:cNvGrpSpPr>
                  <p:nvPr/>
                </p:nvGrpSpPr>
                <p:grpSpPr bwMode="auto">
                  <a:xfrm>
                    <a:off x="1519" y="1808"/>
                    <a:ext cx="1253" cy="126"/>
                    <a:chOff x="1519" y="1808"/>
                    <a:chExt cx="1253" cy="126"/>
                  </a:xfrm>
                </p:grpSpPr>
                <p:sp>
                  <p:nvSpPr>
                    <p:cNvPr id="36967" name="Freeform 123"/>
                    <p:cNvSpPr>
                      <a:spLocks/>
                    </p:cNvSpPr>
                    <p:nvPr/>
                  </p:nvSpPr>
                  <p:spPr bwMode="auto">
                    <a:xfrm>
                      <a:off x="1519" y="1808"/>
                      <a:ext cx="46" cy="126"/>
                    </a:xfrm>
                    <a:custGeom>
                      <a:avLst/>
                      <a:gdLst>
                        <a:gd name="T0" fmla="*/ 16 w 46"/>
                        <a:gd name="T1" fmla="*/ 125 h 126"/>
                        <a:gd name="T2" fmla="*/ 45 w 46"/>
                        <a:gd name="T3" fmla="*/ 125 h 126"/>
                        <a:gd name="T4" fmla="*/ 45 w 46"/>
                        <a:gd name="T5" fmla="*/ 0 h 126"/>
                        <a:gd name="T6" fmla="*/ 5 w 46"/>
                        <a:gd name="T7" fmla="*/ 0 h 126"/>
                        <a:gd name="T8" fmla="*/ 0 w 46"/>
                        <a:gd name="T9" fmla="*/ 26 h 126"/>
                        <a:gd name="T10" fmla="*/ 16 w 46"/>
                        <a:gd name="T11" fmla="*/ 26 h 126"/>
                        <a:gd name="T12" fmla="*/ 16 w 46"/>
                        <a:gd name="T13" fmla="*/ 125 h 12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6"/>
                        <a:gd name="T22" fmla="*/ 0 h 126"/>
                        <a:gd name="T23" fmla="*/ 46 w 46"/>
                        <a:gd name="T24" fmla="*/ 126 h 126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6" h="126">
                          <a:moveTo>
                            <a:pt x="16" y="125"/>
                          </a:moveTo>
                          <a:lnTo>
                            <a:pt x="45" y="125"/>
                          </a:lnTo>
                          <a:lnTo>
                            <a:pt x="45" y="0"/>
                          </a:lnTo>
                          <a:lnTo>
                            <a:pt x="5" y="0"/>
                          </a:lnTo>
                          <a:lnTo>
                            <a:pt x="0" y="26"/>
                          </a:lnTo>
                          <a:lnTo>
                            <a:pt x="16" y="26"/>
                          </a:lnTo>
                          <a:lnTo>
                            <a:pt x="16" y="125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6968" name="Freeform 124"/>
                    <p:cNvSpPr>
                      <a:spLocks/>
                    </p:cNvSpPr>
                    <p:nvPr/>
                  </p:nvSpPr>
                  <p:spPr bwMode="auto">
                    <a:xfrm>
                      <a:off x="1907" y="1808"/>
                      <a:ext cx="75" cy="126"/>
                    </a:xfrm>
                    <a:custGeom>
                      <a:avLst/>
                      <a:gdLst>
                        <a:gd name="T0" fmla="*/ 0 w 75"/>
                        <a:gd name="T1" fmla="*/ 39 h 126"/>
                        <a:gd name="T2" fmla="*/ 29 w 75"/>
                        <a:gd name="T3" fmla="*/ 39 h 126"/>
                        <a:gd name="T4" fmla="*/ 29 w 75"/>
                        <a:gd name="T5" fmla="*/ 26 h 126"/>
                        <a:gd name="T6" fmla="*/ 45 w 75"/>
                        <a:gd name="T7" fmla="*/ 26 h 126"/>
                        <a:gd name="T8" fmla="*/ 45 w 75"/>
                        <a:gd name="T9" fmla="*/ 45 h 126"/>
                        <a:gd name="T10" fmla="*/ 0 w 75"/>
                        <a:gd name="T11" fmla="*/ 103 h 126"/>
                        <a:gd name="T12" fmla="*/ 0 w 75"/>
                        <a:gd name="T13" fmla="*/ 125 h 126"/>
                        <a:gd name="T14" fmla="*/ 74 w 75"/>
                        <a:gd name="T15" fmla="*/ 125 h 126"/>
                        <a:gd name="T16" fmla="*/ 74 w 75"/>
                        <a:gd name="T17" fmla="*/ 103 h 126"/>
                        <a:gd name="T18" fmla="*/ 32 w 75"/>
                        <a:gd name="T19" fmla="*/ 103 h 126"/>
                        <a:gd name="T20" fmla="*/ 74 w 75"/>
                        <a:gd name="T21" fmla="*/ 52 h 126"/>
                        <a:gd name="T22" fmla="*/ 74 w 75"/>
                        <a:gd name="T23" fmla="*/ 16 h 126"/>
                        <a:gd name="T24" fmla="*/ 51 w 75"/>
                        <a:gd name="T25" fmla="*/ 0 h 126"/>
                        <a:gd name="T26" fmla="*/ 23 w 75"/>
                        <a:gd name="T27" fmla="*/ 0 h 126"/>
                        <a:gd name="T28" fmla="*/ 0 w 75"/>
                        <a:gd name="T29" fmla="*/ 16 h 126"/>
                        <a:gd name="T30" fmla="*/ 0 w 75"/>
                        <a:gd name="T31" fmla="*/ 39 h 12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5"/>
                        <a:gd name="T49" fmla="*/ 0 h 126"/>
                        <a:gd name="T50" fmla="*/ 75 w 75"/>
                        <a:gd name="T51" fmla="*/ 126 h 126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5" h="126">
                          <a:moveTo>
                            <a:pt x="0" y="39"/>
                          </a:moveTo>
                          <a:lnTo>
                            <a:pt x="29" y="39"/>
                          </a:lnTo>
                          <a:lnTo>
                            <a:pt x="29" y="26"/>
                          </a:lnTo>
                          <a:lnTo>
                            <a:pt x="45" y="26"/>
                          </a:lnTo>
                          <a:lnTo>
                            <a:pt x="45" y="45"/>
                          </a:lnTo>
                          <a:lnTo>
                            <a:pt x="0" y="103"/>
                          </a:lnTo>
                          <a:lnTo>
                            <a:pt x="0" y="125"/>
                          </a:lnTo>
                          <a:lnTo>
                            <a:pt x="74" y="125"/>
                          </a:lnTo>
                          <a:lnTo>
                            <a:pt x="74" y="103"/>
                          </a:lnTo>
                          <a:lnTo>
                            <a:pt x="32" y="103"/>
                          </a:lnTo>
                          <a:lnTo>
                            <a:pt x="74" y="52"/>
                          </a:lnTo>
                          <a:lnTo>
                            <a:pt x="74" y="16"/>
                          </a:lnTo>
                          <a:lnTo>
                            <a:pt x="51" y="0"/>
                          </a:lnTo>
                          <a:lnTo>
                            <a:pt x="23" y="0"/>
                          </a:lnTo>
                          <a:lnTo>
                            <a:pt x="0" y="16"/>
                          </a:lnTo>
                          <a:lnTo>
                            <a:pt x="0" y="3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6969" name="Freeform 125"/>
                    <p:cNvSpPr>
                      <a:spLocks/>
                    </p:cNvSpPr>
                    <p:nvPr/>
                  </p:nvSpPr>
                  <p:spPr bwMode="auto">
                    <a:xfrm>
                      <a:off x="2295" y="1808"/>
                      <a:ext cx="78" cy="126"/>
                    </a:xfrm>
                    <a:custGeom>
                      <a:avLst/>
                      <a:gdLst>
                        <a:gd name="T0" fmla="*/ 23 w 78"/>
                        <a:gd name="T1" fmla="*/ 0 h 126"/>
                        <a:gd name="T2" fmla="*/ 54 w 78"/>
                        <a:gd name="T3" fmla="*/ 0 h 126"/>
                        <a:gd name="T4" fmla="*/ 77 w 78"/>
                        <a:gd name="T5" fmla="*/ 16 h 126"/>
                        <a:gd name="T6" fmla="*/ 77 w 78"/>
                        <a:gd name="T7" fmla="*/ 52 h 126"/>
                        <a:gd name="T8" fmla="*/ 65 w 78"/>
                        <a:gd name="T9" fmla="*/ 64 h 126"/>
                        <a:gd name="T10" fmla="*/ 77 w 78"/>
                        <a:gd name="T11" fmla="*/ 75 h 126"/>
                        <a:gd name="T12" fmla="*/ 77 w 78"/>
                        <a:gd name="T13" fmla="*/ 109 h 126"/>
                        <a:gd name="T14" fmla="*/ 54 w 78"/>
                        <a:gd name="T15" fmla="*/ 125 h 126"/>
                        <a:gd name="T16" fmla="*/ 23 w 78"/>
                        <a:gd name="T17" fmla="*/ 125 h 126"/>
                        <a:gd name="T18" fmla="*/ 0 w 78"/>
                        <a:gd name="T19" fmla="*/ 109 h 126"/>
                        <a:gd name="T20" fmla="*/ 0 w 78"/>
                        <a:gd name="T21" fmla="*/ 89 h 126"/>
                        <a:gd name="T22" fmla="*/ 29 w 78"/>
                        <a:gd name="T23" fmla="*/ 89 h 126"/>
                        <a:gd name="T24" fmla="*/ 29 w 78"/>
                        <a:gd name="T25" fmla="*/ 103 h 126"/>
                        <a:gd name="T26" fmla="*/ 48 w 78"/>
                        <a:gd name="T27" fmla="*/ 103 h 126"/>
                        <a:gd name="T28" fmla="*/ 48 w 78"/>
                        <a:gd name="T29" fmla="*/ 75 h 126"/>
                        <a:gd name="T30" fmla="*/ 29 w 78"/>
                        <a:gd name="T31" fmla="*/ 75 h 126"/>
                        <a:gd name="T32" fmla="*/ 29 w 78"/>
                        <a:gd name="T33" fmla="*/ 52 h 126"/>
                        <a:gd name="T34" fmla="*/ 48 w 78"/>
                        <a:gd name="T35" fmla="*/ 52 h 126"/>
                        <a:gd name="T36" fmla="*/ 48 w 78"/>
                        <a:gd name="T37" fmla="*/ 22 h 126"/>
                        <a:gd name="T38" fmla="*/ 29 w 78"/>
                        <a:gd name="T39" fmla="*/ 22 h 126"/>
                        <a:gd name="T40" fmla="*/ 29 w 78"/>
                        <a:gd name="T41" fmla="*/ 36 h 126"/>
                        <a:gd name="T42" fmla="*/ 0 w 78"/>
                        <a:gd name="T43" fmla="*/ 36 h 126"/>
                        <a:gd name="T44" fmla="*/ 0 w 78"/>
                        <a:gd name="T45" fmla="*/ 16 h 126"/>
                        <a:gd name="T46" fmla="*/ 23 w 78"/>
                        <a:gd name="T47" fmla="*/ 0 h 12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w 78"/>
                        <a:gd name="T73" fmla="*/ 0 h 126"/>
                        <a:gd name="T74" fmla="*/ 78 w 78"/>
                        <a:gd name="T75" fmla="*/ 126 h 126"/>
                      </a:gdLst>
                      <a:ahLst/>
                      <a:cxnLst>
                        <a:cxn ang="T48">
                          <a:pos x="T0" y="T1"/>
                        </a:cxn>
                        <a:cxn ang="T49">
                          <a:pos x="T2" y="T3"/>
                        </a:cxn>
                        <a:cxn ang="T50">
                          <a:pos x="T4" y="T5"/>
                        </a:cxn>
                        <a:cxn ang="T51">
                          <a:pos x="T6" y="T7"/>
                        </a:cxn>
                        <a:cxn ang="T52">
                          <a:pos x="T8" y="T9"/>
                        </a:cxn>
                        <a:cxn ang="T53">
                          <a:pos x="T10" y="T11"/>
                        </a:cxn>
                        <a:cxn ang="T54">
                          <a:pos x="T12" y="T13"/>
                        </a:cxn>
                        <a:cxn ang="T55">
                          <a:pos x="T14" y="T15"/>
                        </a:cxn>
                        <a:cxn ang="T56">
                          <a:pos x="T16" y="T17"/>
                        </a:cxn>
                        <a:cxn ang="T57">
                          <a:pos x="T18" y="T19"/>
                        </a:cxn>
                        <a:cxn ang="T58">
                          <a:pos x="T20" y="T21"/>
                        </a:cxn>
                        <a:cxn ang="T59">
                          <a:pos x="T22" y="T23"/>
                        </a:cxn>
                        <a:cxn ang="T60">
                          <a:pos x="T24" y="T25"/>
                        </a:cxn>
                        <a:cxn ang="T61">
                          <a:pos x="T26" y="T27"/>
                        </a:cxn>
                        <a:cxn ang="T62">
                          <a:pos x="T28" y="T29"/>
                        </a:cxn>
                        <a:cxn ang="T63">
                          <a:pos x="T30" y="T31"/>
                        </a:cxn>
                        <a:cxn ang="T64">
                          <a:pos x="T32" y="T33"/>
                        </a:cxn>
                        <a:cxn ang="T65">
                          <a:pos x="T34" y="T35"/>
                        </a:cxn>
                        <a:cxn ang="T66">
                          <a:pos x="T36" y="T37"/>
                        </a:cxn>
                        <a:cxn ang="T67">
                          <a:pos x="T38" y="T39"/>
                        </a:cxn>
                        <a:cxn ang="T68">
                          <a:pos x="T40" y="T41"/>
                        </a:cxn>
                        <a:cxn ang="T69">
                          <a:pos x="T42" y="T43"/>
                        </a:cxn>
                        <a:cxn ang="T70">
                          <a:pos x="T44" y="T45"/>
                        </a:cxn>
                        <a:cxn ang="T71">
                          <a:pos x="T46" y="T47"/>
                        </a:cxn>
                      </a:cxnLst>
                      <a:rect l="T72" t="T73" r="T74" b="T75"/>
                      <a:pathLst>
                        <a:path w="78" h="126">
                          <a:moveTo>
                            <a:pt x="23" y="0"/>
                          </a:moveTo>
                          <a:lnTo>
                            <a:pt x="54" y="0"/>
                          </a:lnTo>
                          <a:lnTo>
                            <a:pt x="77" y="16"/>
                          </a:lnTo>
                          <a:lnTo>
                            <a:pt x="77" y="52"/>
                          </a:lnTo>
                          <a:lnTo>
                            <a:pt x="65" y="64"/>
                          </a:lnTo>
                          <a:lnTo>
                            <a:pt x="77" y="75"/>
                          </a:lnTo>
                          <a:lnTo>
                            <a:pt x="77" y="109"/>
                          </a:lnTo>
                          <a:lnTo>
                            <a:pt x="54" y="125"/>
                          </a:lnTo>
                          <a:lnTo>
                            <a:pt x="23" y="125"/>
                          </a:lnTo>
                          <a:lnTo>
                            <a:pt x="0" y="109"/>
                          </a:lnTo>
                          <a:lnTo>
                            <a:pt x="0" y="89"/>
                          </a:lnTo>
                          <a:lnTo>
                            <a:pt x="29" y="89"/>
                          </a:lnTo>
                          <a:lnTo>
                            <a:pt x="29" y="103"/>
                          </a:lnTo>
                          <a:lnTo>
                            <a:pt x="48" y="103"/>
                          </a:lnTo>
                          <a:lnTo>
                            <a:pt x="48" y="75"/>
                          </a:lnTo>
                          <a:lnTo>
                            <a:pt x="29" y="75"/>
                          </a:lnTo>
                          <a:lnTo>
                            <a:pt x="29" y="52"/>
                          </a:lnTo>
                          <a:lnTo>
                            <a:pt x="48" y="52"/>
                          </a:lnTo>
                          <a:lnTo>
                            <a:pt x="48" y="22"/>
                          </a:lnTo>
                          <a:lnTo>
                            <a:pt x="29" y="22"/>
                          </a:lnTo>
                          <a:lnTo>
                            <a:pt x="29" y="36"/>
                          </a:lnTo>
                          <a:lnTo>
                            <a:pt x="0" y="36"/>
                          </a:lnTo>
                          <a:lnTo>
                            <a:pt x="0" y="16"/>
                          </a:lnTo>
                          <a:lnTo>
                            <a:pt x="23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6970" name="Freeform 126"/>
                    <p:cNvSpPr>
                      <a:spLocks/>
                    </p:cNvSpPr>
                    <p:nvPr/>
                  </p:nvSpPr>
                  <p:spPr bwMode="auto">
                    <a:xfrm>
                      <a:off x="2691" y="1808"/>
                      <a:ext cx="81" cy="126"/>
                    </a:xfrm>
                    <a:custGeom>
                      <a:avLst/>
                      <a:gdLst>
                        <a:gd name="T0" fmla="*/ 45 w 81"/>
                        <a:gd name="T1" fmla="*/ 0 h 126"/>
                        <a:gd name="T2" fmla="*/ 74 w 81"/>
                        <a:gd name="T3" fmla="*/ 0 h 126"/>
                        <a:gd name="T4" fmla="*/ 74 w 81"/>
                        <a:gd name="T5" fmla="*/ 75 h 126"/>
                        <a:gd name="T6" fmla="*/ 80 w 81"/>
                        <a:gd name="T7" fmla="*/ 75 h 126"/>
                        <a:gd name="T8" fmla="*/ 80 w 81"/>
                        <a:gd name="T9" fmla="*/ 103 h 126"/>
                        <a:gd name="T10" fmla="*/ 74 w 81"/>
                        <a:gd name="T11" fmla="*/ 103 h 126"/>
                        <a:gd name="T12" fmla="*/ 74 w 81"/>
                        <a:gd name="T13" fmla="*/ 125 h 126"/>
                        <a:gd name="T14" fmla="*/ 45 w 81"/>
                        <a:gd name="T15" fmla="*/ 125 h 126"/>
                        <a:gd name="T16" fmla="*/ 45 w 81"/>
                        <a:gd name="T17" fmla="*/ 103 h 126"/>
                        <a:gd name="T18" fmla="*/ 45 w 81"/>
                        <a:gd name="T19" fmla="*/ 75 h 126"/>
                        <a:gd name="T20" fmla="*/ 31 w 81"/>
                        <a:gd name="T21" fmla="*/ 75 h 126"/>
                        <a:gd name="T22" fmla="*/ 45 w 81"/>
                        <a:gd name="T23" fmla="*/ 49 h 126"/>
                        <a:gd name="T24" fmla="*/ 45 w 81"/>
                        <a:gd name="T25" fmla="*/ 75 h 126"/>
                        <a:gd name="T26" fmla="*/ 45 w 81"/>
                        <a:gd name="T27" fmla="*/ 103 h 126"/>
                        <a:gd name="T28" fmla="*/ 0 w 81"/>
                        <a:gd name="T29" fmla="*/ 103 h 126"/>
                        <a:gd name="T30" fmla="*/ 0 w 81"/>
                        <a:gd name="T31" fmla="*/ 75 h 126"/>
                        <a:gd name="T32" fmla="*/ 45 w 81"/>
                        <a:gd name="T33" fmla="*/ 0 h 12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w 81"/>
                        <a:gd name="T52" fmla="*/ 0 h 126"/>
                        <a:gd name="T53" fmla="*/ 81 w 81"/>
                        <a:gd name="T54" fmla="*/ 126 h 126"/>
                      </a:gdLst>
                      <a:ahLst/>
                      <a:cxnLst>
                        <a:cxn ang="T34">
                          <a:pos x="T0" y="T1"/>
                        </a:cxn>
                        <a:cxn ang="T35">
                          <a:pos x="T2" y="T3"/>
                        </a:cxn>
                        <a:cxn ang="T36">
                          <a:pos x="T4" y="T5"/>
                        </a:cxn>
                        <a:cxn ang="T37">
                          <a:pos x="T6" y="T7"/>
                        </a:cxn>
                        <a:cxn ang="T38">
                          <a:pos x="T8" y="T9"/>
                        </a:cxn>
                        <a:cxn ang="T39">
                          <a:pos x="T10" y="T11"/>
                        </a:cxn>
                        <a:cxn ang="T40">
                          <a:pos x="T12" y="T13"/>
                        </a:cxn>
                        <a:cxn ang="T41">
                          <a:pos x="T14" y="T15"/>
                        </a:cxn>
                        <a:cxn ang="T42">
                          <a:pos x="T16" y="T17"/>
                        </a:cxn>
                        <a:cxn ang="T43">
                          <a:pos x="T18" y="T19"/>
                        </a:cxn>
                        <a:cxn ang="T44">
                          <a:pos x="T20" y="T21"/>
                        </a:cxn>
                        <a:cxn ang="T45">
                          <a:pos x="T22" y="T23"/>
                        </a:cxn>
                        <a:cxn ang="T46">
                          <a:pos x="T24" y="T25"/>
                        </a:cxn>
                        <a:cxn ang="T47">
                          <a:pos x="T26" y="T27"/>
                        </a:cxn>
                        <a:cxn ang="T48">
                          <a:pos x="T28" y="T29"/>
                        </a:cxn>
                        <a:cxn ang="T49">
                          <a:pos x="T30" y="T31"/>
                        </a:cxn>
                        <a:cxn ang="T50">
                          <a:pos x="T32" y="T33"/>
                        </a:cxn>
                      </a:cxnLst>
                      <a:rect l="T51" t="T52" r="T53" b="T54"/>
                      <a:pathLst>
                        <a:path w="81" h="126">
                          <a:moveTo>
                            <a:pt x="45" y="0"/>
                          </a:moveTo>
                          <a:lnTo>
                            <a:pt x="74" y="0"/>
                          </a:lnTo>
                          <a:lnTo>
                            <a:pt x="74" y="75"/>
                          </a:lnTo>
                          <a:lnTo>
                            <a:pt x="80" y="75"/>
                          </a:lnTo>
                          <a:lnTo>
                            <a:pt x="80" y="103"/>
                          </a:lnTo>
                          <a:lnTo>
                            <a:pt x="74" y="103"/>
                          </a:lnTo>
                          <a:lnTo>
                            <a:pt x="74" y="125"/>
                          </a:lnTo>
                          <a:lnTo>
                            <a:pt x="45" y="125"/>
                          </a:lnTo>
                          <a:lnTo>
                            <a:pt x="45" y="103"/>
                          </a:lnTo>
                          <a:lnTo>
                            <a:pt x="45" y="75"/>
                          </a:lnTo>
                          <a:lnTo>
                            <a:pt x="31" y="75"/>
                          </a:lnTo>
                          <a:lnTo>
                            <a:pt x="45" y="49"/>
                          </a:lnTo>
                          <a:lnTo>
                            <a:pt x="45" y="75"/>
                          </a:lnTo>
                          <a:lnTo>
                            <a:pt x="45" y="103"/>
                          </a:lnTo>
                          <a:lnTo>
                            <a:pt x="0" y="103"/>
                          </a:lnTo>
                          <a:lnTo>
                            <a:pt x="0" y="75"/>
                          </a:lnTo>
                          <a:lnTo>
                            <a:pt x="45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36887" name="Group 139"/>
                  <p:cNvGrpSpPr>
                    <a:grpSpLocks/>
                  </p:cNvGrpSpPr>
                  <p:nvPr/>
                </p:nvGrpSpPr>
                <p:grpSpPr bwMode="auto">
                  <a:xfrm>
                    <a:off x="348" y="2097"/>
                    <a:ext cx="2445" cy="129"/>
                    <a:chOff x="348" y="2097"/>
                    <a:chExt cx="2445" cy="129"/>
                  </a:xfrm>
                </p:grpSpPr>
                <p:sp>
                  <p:nvSpPr>
                    <p:cNvPr id="36956" name="Freeform 128"/>
                    <p:cNvSpPr>
                      <a:spLocks/>
                    </p:cNvSpPr>
                    <p:nvPr/>
                  </p:nvSpPr>
                  <p:spPr bwMode="auto">
                    <a:xfrm>
                      <a:off x="348" y="2097"/>
                      <a:ext cx="79" cy="129"/>
                    </a:xfrm>
                    <a:custGeom>
                      <a:avLst/>
                      <a:gdLst>
                        <a:gd name="T0" fmla="*/ 0 w 79"/>
                        <a:gd name="T1" fmla="*/ 0 h 129"/>
                        <a:gd name="T2" fmla="*/ 75 w 79"/>
                        <a:gd name="T3" fmla="*/ 0 h 129"/>
                        <a:gd name="T4" fmla="*/ 75 w 79"/>
                        <a:gd name="T5" fmla="*/ 25 h 129"/>
                        <a:gd name="T6" fmla="*/ 29 w 79"/>
                        <a:gd name="T7" fmla="*/ 25 h 129"/>
                        <a:gd name="T8" fmla="*/ 29 w 79"/>
                        <a:gd name="T9" fmla="*/ 45 h 129"/>
                        <a:gd name="T10" fmla="*/ 55 w 79"/>
                        <a:gd name="T11" fmla="*/ 45 h 129"/>
                        <a:gd name="T12" fmla="*/ 78 w 79"/>
                        <a:gd name="T13" fmla="*/ 64 h 129"/>
                        <a:gd name="T14" fmla="*/ 78 w 79"/>
                        <a:gd name="T15" fmla="*/ 109 h 129"/>
                        <a:gd name="T16" fmla="*/ 55 w 79"/>
                        <a:gd name="T17" fmla="*/ 128 h 129"/>
                        <a:gd name="T18" fmla="*/ 23 w 79"/>
                        <a:gd name="T19" fmla="*/ 128 h 129"/>
                        <a:gd name="T20" fmla="*/ 0 w 79"/>
                        <a:gd name="T21" fmla="*/ 109 h 129"/>
                        <a:gd name="T22" fmla="*/ 0 w 79"/>
                        <a:gd name="T23" fmla="*/ 86 h 129"/>
                        <a:gd name="T24" fmla="*/ 29 w 79"/>
                        <a:gd name="T25" fmla="*/ 86 h 129"/>
                        <a:gd name="T26" fmla="*/ 29 w 79"/>
                        <a:gd name="T27" fmla="*/ 106 h 129"/>
                        <a:gd name="T28" fmla="*/ 48 w 79"/>
                        <a:gd name="T29" fmla="*/ 106 h 129"/>
                        <a:gd name="T30" fmla="*/ 48 w 79"/>
                        <a:gd name="T31" fmla="*/ 67 h 129"/>
                        <a:gd name="T32" fmla="*/ 23 w 79"/>
                        <a:gd name="T33" fmla="*/ 67 h 129"/>
                        <a:gd name="T34" fmla="*/ 0 w 79"/>
                        <a:gd name="T35" fmla="*/ 48 h 129"/>
                        <a:gd name="T36" fmla="*/ 0 w 79"/>
                        <a:gd name="T37" fmla="*/ 0 h 129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w 79"/>
                        <a:gd name="T58" fmla="*/ 0 h 129"/>
                        <a:gd name="T59" fmla="*/ 79 w 79"/>
                        <a:gd name="T60" fmla="*/ 129 h 129"/>
                      </a:gdLst>
                      <a:ahLst/>
                      <a:cxnLst>
                        <a:cxn ang="T38">
                          <a:pos x="T0" y="T1"/>
                        </a:cxn>
                        <a:cxn ang="T39">
                          <a:pos x="T2" y="T3"/>
                        </a:cxn>
                        <a:cxn ang="T40">
                          <a:pos x="T4" y="T5"/>
                        </a:cxn>
                        <a:cxn ang="T41">
                          <a:pos x="T6" y="T7"/>
                        </a:cxn>
                        <a:cxn ang="T42">
                          <a:pos x="T8" y="T9"/>
                        </a:cxn>
                        <a:cxn ang="T43">
                          <a:pos x="T10" y="T11"/>
                        </a:cxn>
                        <a:cxn ang="T44">
                          <a:pos x="T12" y="T13"/>
                        </a:cxn>
                        <a:cxn ang="T45">
                          <a:pos x="T14" y="T15"/>
                        </a:cxn>
                        <a:cxn ang="T46">
                          <a:pos x="T16" y="T17"/>
                        </a:cxn>
                        <a:cxn ang="T47">
                          <a:pos x="T18" y="T19"/>
                        </a:cxn>
                        <a:cxn ang="T48">
                          <a:pos x="T20" y="T21"/>
                        </a:cxn>
                        <a:cxn ang="T49">
                          <a:pos x="T22" y="T23"/>
                        </a:cxn>
                        <a:cxn ang="T50">
                          <a:pos x="T24" y="T25"/>
                        </a:cxn>
                        <a:cxn ang="T51">
                          <a:pos x="T26" y="T27"/>
                        </a:cxn>
                        <a:cxn ang="T52">
                          <a:pos x="T28" y="T29"/>
                        </a:cxn>
                        <a:cxn ang="T53">
                          <a:pos x="T30" y="T31"/>
                        </a:cxn>
                        <a:cxn ang="T54">
                          <a:pos x="T32" y="T33"/>
                        </a:cxn>
                        <a:cxn ang="T55">
                          <a:pos x="T34" y="T35"/>
                        </a:cxn>
                        <a:cxn ang="T56">
                          <a:pos x="T36" y="T37"/>
                        </a:cxn>
                      </a:cxnLst>
                      <a:rect l="T57" t="T58" r="T59" b="T60"/>
                      <a:pathLst>
                        <a:path w="79" h="129">
                          <a:moveTo>
                            <a:pt x="0" y="0"/>
                          </a:moveTo>
                          <a:lnTo>
                            <a:pt x="75" y="0"/>
                          </a:lnTo>
                          <a:lnTo>
                            <a:pt x="75" y="25"/>
                          </a:lnTo>
                          <a:lnTo>
                            <a:pt x="29" y="25"/>
                          </a:lnTo>
                          <a:lnTo>
                            <a:pt x="29" y="45"/>
                          </a:lnTo>
                          <a:lnTo>
                            <a:pt x="55" y="45"/>
                          </a:lnTo>
                          <a:lnTo>
                            <a:pt x="78" y="64"/>
                          </a:lnTo>
                          <a:lnTo>
                            <a:pt x="78" y="109"/>
                          </a:lnTo>
                          <a:lnTo>
                            <a:pt x="55" y="128"/>
                          </a:lnTo>
                          <a:lnTo>
                            <a:pt x="23" y="128"/>
                          </a:lnTo>
                          <a:lnTo>
                            <a:pt x="0" y="109"/>
                          </a:lnTo>
                          <a:lnTo>
                            <a:pt x="0" y="86"/>
                          </a:lnTo>
                          <a:lnTo>
                            <a:pt x="29" y="86"/>
                          </a:lnTo>
                          <a:lnTo>
                            <a:pt x="29" y="106"/>
                          </a:lnTo>
                          <a:lnTo>
                            <a:pt x="48" y="106"/>
                          </a:lnTo>
                          <a:lnTo>
                            <a:pt x="48" y="67"/>
                          </a:lnTo>
                          <a:lnTo>
                            <a:pt x="23" y="67"/>
                          </a:lnTo>
                          <a:lnTo>
                            <a:pt x="0" y="48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6957" name="Freeform 129"/>
                    <p:cNvSpPr>
                      <a:spLocks/>
                    </p:cNvSpPr>
                    <p:nvPr/>
                  </p:nvSpPr>
                  <p:spPr bwMode="auto">
                    <a:xfrm>
                      <a:off x="746" y="2097"/>
                      <a:ext cx="72" cy="129"/>
                    </a:xfrm>
                    <a:custGeom>
                      <a:avLst/>
                      <a:gdLst>
                        <a:gd name="T0" fmla="*/ 22 w 72"/>
                        <a:gd name="T1" fmla="*/ 0 h 129"/>
                        <a:gd name="T2" fmla="*/ 49 w 72"/>
                        <a:gd name="T3" fmla="*/ 0 h 129"/>
                        <a:gd name="T4" fmla="*/ 71 w 72"/>
                        <a:gd name="T5" fmla="*/ 15 h 129"/>
                        <a:gd name="T6" fmla="*/ 71 w 72"/>
                        <a:gd name="T7" fmla="*/ 39 h 129"/>
                        <a:gd name="T8" fmla="*/ 46 w 72"/>
                        <a:gd name="T9" fmla="*/ 39 h 129"/>
                        <a:gd name="T10" fmla="*/ 46 w 72"/>
                        <a:gd name="T11" fmla="*/ 25 h 129"/>
                        <a:gd name="T12" fmla="*/ 30 w 72"/>
                        <a:gd name="T13" fmla="*/ 25 h 129"/>
                        <a:gd name="T14" fmla="*/ 30 w 72"/>
                        <a:gd name="T15" fmla="*/ 48 h 129"/>
                        <a:gd name="T16" fmla="*/ 30 w 72"/>
                        <a:gd name="T17" fmla="*/ 73 h 129"/>
                        <a:gd name="T18" fmla="*/ 46 w 72"/>
                        <a:gd name="T19" fmla="*/ 73 h 129"/>
                        <a:gd name="T20" fmla="*/ 46 w 72"/>
                        <a:gd name="T21" fmla="*/ 106 h 129"/>
                        <a:gd name="T22" fmla="*/ 30 w 72"/>
                        <a:gd name="T23" fmla="*/ 106 h 129"/>
                        <a:gd name="T24" fmla="*/ 30 w 72"/>
                        <a:gd name="T25" fmla="*/ 73 h 129"/>
                        <a:gd name="T26" fmla="*/ 30 w 72"/>
                        <a:gd name="T27" fmla="*/ 48 h 129"/>
                        <a:gd name="T28" fmla="*/ 49 w 72"/>
                        <a:gd name="T29" fmla="*/ 48 h 129"/>
                        <a:gd name="T30" fmla="*/ 71 w 72"/>
                        <a:gd name="T31" fmla="*/ 64 h 129"/>
                        <a:gd name="T32" fmla="*/ 71 w 72"/>
                        <a:gd name="T33" fmla="*/ 113 h 129"/>
                        <a:gd name="T34" fmla="*/ 49 w 72"/>
                        <a:gd name="T35" fmla="*/ 128 h 129"/>
                        <a:gd name="T36" fmla="*/ 22 w 72"/>
                        <a:gd name="T37" fmla="*/ 128 h 129"/>
                        <a:gd name="T38" fmla="*/ 0 w 72"/>
                        <a:gd name="T39" fmla="*/ 113 h 129"/>
                        <a:gd name="T40" fmla="*/ 0 w 72"/>
                        <a:gd name="T41" fmla="*/ 15 h 129"/>
                        <a:gd name="T42" fmla="*/ 22 w 72"/>
                        <a:gd name="T43" fmla="*/ 0 h 129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w 72"/>
                        <a:gd name="T67" fmla="*/ 0 h 129"/>
                        <a:gd name="T68" fmla="*/ 72 w 72"/>
                        <a:gd name="T69" fmla="*/ 129 h 129"/>
                      </a:gdLst>
                      <a:ahLst/>
                      <a:cxnLst>
                        <a:cxn ang="T44">
                          <a:pos x="T0" y="T1"/>
                        </a:cxn>
                        <a:cxn ang="T45">
                          <a:pos x="T2" y="T3"/>
                        </a:cxn>
                        <a:cxn ang="T46">
                          <a:pos x="T4" y="T5"/>
                        </a:cxn>
                        <a:cxn ang="T47">
                          <a:pos x="T6" y="T7"/>
                        </a:cxn>
                        <a:cxn ang="T48">
                          <a:pos x="T8" y="T9"/>
                        </a:cxn>
                        <a:cxn ang="T49">
                          <a:pos x="T10" y="T11"/>
                        </a:cxn>
                        <a:cxn ang="T50">
                          <a:pos x="T12" y="T13"/>
                        </a:cxn>
                        <a:cxn ang="T51">
                          <a:pos x="T14" y="T15"/>
                        </a:cxn>
                        <a:cxn ang="T52">
                          <a:pos x="T16" y="T17"/>
                        </a:cxn>
                        <a:cxn ang="T53">
                          <a:pos x="T18" y="T19"/>
                        </a:cxn>
                        <a:cxn ang="T54">
                          <a:pos x="T20" y="T21"/>
                        </a:cxn>
                        <a:cxn ang="T55">
                          <a:pos x="T22" y="T23"/>
                        </a:cxn>
                        <a:cxn ang="T56">
                          <a:pos x="T24" y="T25"/>
                        </a:cxn>
                        <a:cxn ang="T57">
                          <a:pos x="T26" y="T27"/>
                        </a:cxn>
                        <a:cxn ang="T58">
                          <a:pos x="T28" y="T29"/>
                        </a:cxn>
                        <a:cxn ang="T59">
                          <a:pos x="T30" y="T31"/>
                        </a:cxn>
                        <a:cxn ang="T60">
                          <a:pos x="T32" y="T33"/>
                        </a:cxn>
                        <a:cxn ang="T61">
                          <a:pos x="T34" y="T35"/>
                        </a:cxn>
                        <a:cxn ang="T62">
                          <a:pos x="T36" y="T37"/>
                        </a:cxn>
                        <a:cxn ang="T63">
                          <a:pos x="T38" y="T39"/>
                        </a:cxn>
                        <a:cxn ang="T64">
                          <a:pos x="T40" y="T41"/>
                        </a:cxn>
                        <a:cxn ang="T65">
                          <a:pos x="T42" y="T43"/>
                        </a:cxn>
                      </a:cxnLst>
                      <a:rect l="T66" t="T67" r="T68" b="T69"/>
                      <a:pathLst>
                        <a:path w="72" h="129">
                          <a:moveTo>
                            <a:pt x="22" y="0"/>
                          </a:moveTo>
                          <a:lnTo>
                            <a:pt x="49" y="0"/>
                          </a:lnTo>
                          <a:lnTo>
                            <a:pt x="71" y="15"/>
                          </a:lnTo>
                          <a:lnTo>
                            <a:pt x="71" y="39"/>
                          </a:lnTo>
                          <a:lnTo>
                            <a:pt x="46" y="39"/>
                          </a:lnTo>
                          <a:lnTo>
                            <a:pt x="46" y="25"/>
                          </a:lnTo>
                          <a:lnTo>
                            <a:pt x="30" y="25"/>
                          </a:lnTo>
                          <a:lnTo>
                            <a:pt x="30" y="48"/>
                          </a:lnTo>
                          <a:lnTo>
                            <a:pt x="30" y="73"/>
                          </a:lnTo>
                          <a:lnTo>
                            <a:pt x="46" y="73"/>
                          </a:lnTo>
                          <a:lnTo>
                            <a:pt x="46" y="106"/>
                          </a:lnTo>
                          <a:lnTo>
                            <a:pt x="30" y="106"/>
                          </a:lnTo>
                          <a:lnTo>
                            <a:pt x="30" y="73"/>
                          </a:lnTo>
                          <a:lnTo>
                            <a:pt x="30" y="48"/>
                          </a:lnTo>
                          <a:lnTo>
                            <a:pt x="49" y="48"/>
                          </a:lnTo>
                          <a:lnTo>
                            <a:pt x="71" y="64"/>
                          </a:lnTo>
                          <a:lnTo>
                            <a:pt x="71" y="113"/>
                          </a:lnTo>
                          <a:lnTo>
                            <a:pt x="49" y="128"/>
                          </a:lnTo>
                          <a:lnTo>
                            <a:pt x="22" y="128"/>
                          </a:lnTo>
                          <a:lnTo>
                            <a:pt x="0" y="113"/>
                          </a:lnTo>
                          <a:lnTo>
                            <a:pt x="0" y="15"/>
                          </a:lnTo>
                          <a:lnTo>
                            <a:pt x="22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6958" name="Freeform 130"/>
                    <p:cNvSpPr>
                      <a:spLocks/>
                    </p:cNvSpPr>
                    <p:nvPr/>
                  </p:nvSpPr>
                  <p:spPr bwMode="auto">
                    <a:xfrm>
                      <a:off x="1126" y="2097"/>
                      <a:ext cx="78" cy="129"/>
                    </a:xfrm>
                    <a:custGeom>
                      <a:avLst/>
                      <a:gdLst>
                        <a:gd name="T0" fmla="*/ 0 w 78"/>
                        <a:gd name="T1" fmla="*/ 0 h 129"/>
                        <a:gd name="T2" fmla="*/ 77 w 78"/>
                        <a:gd name="T3" fmla="*/ 0 h 129"/>
                        <a:gd name="T4" fmla="*/ 77 w 78"/>
                        <a:gd name="T5" fmla="*/ 25 h 129"/>
                        <a:gd name="T6" fmla="*/ 32 w 78"/>
                        <a:gd name="T7" fmla="*/ 128 h 129"/>
                        <a:gd name="T8" fmla="*/ 0 w 78"/>
                        <a:gd name="T9" fmla="*/ 128 h 129"/>
                        <a:gd name="T10" fmla="*/ 45 w 78"/>
                        <a:gd name="T11" fmla="*/ 25 h 129"/>
                        <a:gd name="T12" fmla="*/ 0 w 78"/>
                        <a:gd name="T13" fmla="*/ 25 h 129"/>
                        <a:gd name="T14" fmla="*/ 0 w 78"/>
                        <a:gd name="T15" fmla="*/ 0 h 129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78"/>
                        <a:gd name="T25" fmla="*/ 0 h 129"/>
                        <a:gd name="T26" fmla="*/ 78 w 78"/>
                        <a:gd name="T27" fmla="*/ 129 h 129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78" h="129">
                          <a:moveTo>
                            <a:pt x="0" y="0"/>
                          </a:moveTo>
                          <a:lnTo>
                            <a:pt x="77" y="0"/>
                          </a:lnTo>
                          <a:lnTo>
                            <a:pt x="77" y="25"/>
                          </a:lnTo>
                          <a:lnTo>
                            <a:pt x="32" y="128"/>
                          </a:lnTo>
                          <a:lnTo>
                            <a:pt x="0" y="128"/>
                          </a:lnTo>
                          <a:lnTo>
                            <a:pt x="45" y="25"/>
                          </a:lnTo>
                          <a:lnTo>
                            <a:pt x="0" y="25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6959" name="Freeform 131"/>
                    <p:cNvSpPr>
                      <a:spLocks/>
                    </p:cNvSpPr>
                    <p:nvPr/>
                  </p:nvSpPr>
                  <p:spPr bwMode="auto">
                    <a:xfrm>
                      <a:off x="1517" y="2097"/>
                      <a:ext cx="75" cy="129"/>
                    </a:xfrm>
                    <a:custGeom>
                      <a:avLst/>
                      <a:gdLst>
                        <a:gd name="T0" fmla="*/ 15 w 75"/>
                        <a:gd name="T1" fmla="*/ 0 h 129"/>
                        <a:gd name="T2" fmla="*/ 58 w 75"/>
                        <a:gd name="T3" fmla="*/ 0 h 129"/>
                        <a:gd name="T4" fmla="*/ 74 w 75"/>
                        <a:gd name="T5" fmla="*/ 15 h 129"/>
                        <a:gd name="T6" fmla="*/ 74 w 75"/>
                        <a:gd name="T7" fmla="*/ 51 h 129"/>
                        <a:gd name="T8" fmla="*/ 65 w 75"/>
                        <a:gd name="T9" fmla="*/ 64 h 129"/>
                        <a:gd name="T10" fmla="*/ 74 w 75"/>
                        <a:gd name="T11" fmla="*/ 77 h 129"/>
                        <a:gd name="T12" fmla="*/ 74 w 75"/>
                        <a:gd name="T13" fmla="*/ 80 h 129"/>
                        <a:gd name="T14" fmla="*/ 45 w 75"/>
                        <a:gd name="T15" fmla="*/ 80 h 129"/>
                        <a:gd name="T16" fmla="*/ 45 w 75"/>
                        <a:gd name="T17" fmla="*/ 45 h 129"/>
                        <a:gd name="T18" fmla="*/ 45 w 75"/>
                        <a:gd name="T19" fmla="*/ 19 h 129"/>
                        <a:gd name="T20" fmla="*/ 29 w 75"/>
                        <a:gd name="T21" fmla="*/ 19 h 129"/>
                        <a:gd name="T22" fmla="*/ 29 w 75"/>
                        <a:gd name="T23" fmla="*/ 45 h 129"/>
                        <a:gd name="T24" fmla="*/ 45 w 75"/>
                        <a:gd name="T25" fmla="*/ 45 h 129"/>
                        <a:gd name="T26" fmla="*/ 45 w 75"/>
                        <a:gd name="T27" fmla="*/ 106 h 129"/>
                        <a:gd name="T28" fmla="*/ 29 w 75"/>
                        <a:gd name="T29" fmla="*/ 106 h 129"/>
                        <a:gd name="T30" fmla="*/ 29 w 75"/>
                        <a:gd name="T31" fmla="*/ 80 h 129"/>
                        <a:gd name="T32" fmla="*/ 45 w 75"/>
                        <a:gd name="T33" fmla="*/ 80 h 129"/>
                        <a:gd name="T34" fmla="*/ 74 w 75"/>
                        <a:gd name="T35" fmla="*/ 80 h 129"/>
                        <a:gd name="T36" fmla="*/ 74 w 75"/>
                        <a:gd name="T37" fmla="*/ 113 h 129"/>
                        <a:gd name="T38" fmla="*/ 58 w 75"/>
                        <a:gd name="T39" fmla="*/ 128 h 129"/>
                        <a:gd name="T40" fmla="*/ 15 w 75"/>
                        <a:gd name="T41" fmla="*/ 128 h 129"/>
                        <a:gd name="T42" fmla="*/ 0 w 75"/>
                        <a:gd name="T43" fmla="*/ 113 h 129"/>
                        <a:gd name="T44" fmla="*/ 0 w 75"/>
                        <a:gd name="T45" fmla="*/ 77 h 129"/>
                        <a:gd name="T46" fmla="*/ 9 w 75"/>
                        <a:gd name="T47" fmla="*/ 64 h 129"/>
                        <a:gd name="T48" fmla="*/ 0 w 75"/>
                        <a:gd name="T49" fmla="*/ 51 h 129"/>
                        <a:gd name="T50" fmla="*/ 0 w 75"/>
                        <a:gd name="T51" fmla="*/ 15 h 129"/>
                        <a:gd name="T52" fmla="*/ 15 w 75"/>
                        <a:gd name="T53" fmla="*/ 0 h 129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75"/>
                        <a:gd name="T82" fmla="*/ 0 h 129"/>
                        <a:gd name="T83" fmla="*/ 75 w 75"/>
                        <a:gd name="T84" fmla="*/ 129 h 129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75" h="129">
                          <a:moveTo>
                            <a:pt x="15" y="0"/>
                          </a:moveTo>
                          <a:lnTo>
                            <a:pt x="58" y="0"/>
                          </a:lnTo>
                          <a:lnTo>
                            <a:pt x="74" y="15"/>
                          </a:lnTo>
                          <a:lnTo>
                            <a:pt x="74" y="51"/>
                          </a:lnTo>
                          <a:lnTo>
                            <a:pt x="65" y="64"/>
                          </a:lnTo>
                          <a:lnTo>
                            <a:pt x="74" y="77"/>
                          </a:lnTo>
                          <a:lnTo>
                            <a:pt x="74" y="80"/>
                          </a:lnTo>
                          <a:lnTo>
                            <a:pt x="45" y="80"/>
                          </a:lnTo>
                          <a:lnTo>
                            <a:pt x="45" y="45"/>
                          </a:lnTo>
                          <a:lnTo>
                            <a:pt x="45" y="19"/>
                          </a:lnTo>
                          <a:lnTo>
                            <a:pt x="29" y="19"/>
                          </a:lnTo>
                          <a:lnTo>
                            <a:pt x="29" y="45"/>
                          </a:lnTo>
                          <a:lnTo>
                            <a:pt x="45" y="45"/>
                          </a:lnTo>
                          <a:lnTo>
                            <a:pt x="45" y="106"/>
                          </a:lnTo>
                          <a:lnTo>
                            <a:pt x="29" y="106"/>
                          </a:lnTo>
                          <a:lnTo>
                            <a:pt x="29" y="80"/>
                          </a:lnTo>
                          <a:lnTo>
                            <a:pt x="45" y="80"/>
                          </a:lnTo>
                          <a:lnTo>
                            <a:pt x="74" y="80"/>
                          </a:lnTo>
                          <a:lnTo>
                            <a:pt x="74" y="113"/>
                          </a:lnTo>
                          <a:lnTo>
                            <a:pt x="58" y="128"/>
                          </a:lnTo>
                          <a:lnTo>
                            <a:pt x="15" y="128"/>
                          </a:lnTo>
                          <a:lnTo>
                            <a:pt x="0" y="113"/>
                          </a:lnTo>
                          <a:lnTo>
                            <a:pt x="0" y="77"/>
                          </a:lnTo>
                          <a:lnTo>
                            <a:pt x="9" y="64"/>
                          </a:lnTo>
                          <a:lnTo>
                            <a:pt x="0" y="51"/>
                          </a:lnTo>
                          <a:lnTo>
                            <a:pt x="0" y="15"/>
                          </a:lnTo>
                          <a:lnTo>
                            <a:pt x="15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6960" name="Freeform 132"/>
                    <p:cNvSpPr>
                      <a:spLocks/>
                    </p:cNvSpPr>
                    <p:nvPr/>
                  </p:nvSpPr>
                  <p:spPr bwMode="auto">
                    <a:xfrm>
                      <a:off x="1904" y="2097"/>
                      <a:ext cx="76" cy="129"/>
                    </a:xfrm>
                    <a:custGeom>
                      <a:avLst/>
                      <a:gdLst>
                        <a:gd name="T0" fmla="*/ 52 w 76"/>
                        <a:gd name="T1" fmla="*/ 0 h 129"/>
                        <a:gd name="T2" fmla="*/ 75 w 76"/>
                        <a:gd name="T3" fmla="*/ 15 h 129"/>
                        <a:gd name="T4" fmla="*/ 75 w 76"/>
                        <a:gd name="T5" fmla="*/ 113 h 129"/>
                        <a:gd name="T6" fmla="*/ 52 w 76"/>
                        <a:gd name="T7" fmla="*/ 128 h 129"/>
                        <a:gd name="T8" fmla="*/ 23 w 76"/>
                        <a:gd name="T9" fmla="*/ 128 h 129"/>
                        <a:gd name="T10" fmla="*/ 0 w 76"/>
                        <a:gd name="T11" fmla="*/ 113 h 129"/>
                        <a:gd name="T12" fmla="*/ 0 w 76"/>
                        <a:gd name="T13" fmla="*/ 89 h 129"/>
                        <a:gd name="T14" fmla="*/ 30 w 76"/>
                        <a:gd name="T15" fmla="*/ 89 h 129"/>
                        <a:gd name="T16" fmla="*/ 30 w 76"/>
                        <a:gd name="T17" fmla="*/ 103 h 129"/>
                        <a:gd name="T18" fmla="*/ 46 w 76"/>
                        <a:gd name="T19" fmla="*/ 103 h 129"/>
                        <a:gd name="T20" fmla="*/ 46 w 76"/>
                        <a:gd name="T21" fmla="*/ 80 h 129"/>
                        <a:gd name="T22" fmla="*/ 46 w 76"/>
                        <a:gd name="T23" fmla="*/ 54 h 129"/>
                        <a:gd name="T24" fmla="*/ 30 w 76"/>
                        <a:gd name="T25" fmla="*/ 54 h 129"/>
                        <a:gd name="T26" fmla="*/ 30 w 76"/>
                        <a:gd name="T27" fmla="*/ 22 h 129"/>
                        <a:gd name="T28" fmla="*/ 46 w 76"/>
                        <a:gd name="T29" fmla="*/ 22 h 129"/>
                        <a:gd name="T30" fmla="*/ 46 w 76"/>
                        <a:gd name="T31" fmla="*/ 54 h 129"/>
                        <a:gd name="T32" fmla="*/ 46 w 76"/>
                        <a:gd name="T33" fmla="*/ 80 h 129"/>
                        <a:gd name="T34" fmla="*/ 23 w 76"/>
                        <a:gd name="T35" fmla="*/ 80 h 129"/>
                        <a:gd name="T36" fmla="*/ 0 w 76"/>
                        <a:gd name="T37" fmla="*/ 64 h 129"/>
                        <a:gd name="T38" fmla="*/ 0 w 76"/>
                        <a:gd name="T39" fmla="*/ 15 h 129"/>
                        <a:gd name="T40" fmla="*/ 23 w 76"/>
                        <a:gd name="T41" fmla="*/ 0 h 129"/>
                        <a:gd name="T42" fmla="*/ 52 w 76"/>
                        <a:gd name="T43" fmla="*/ 0 h 129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w 76"/>
                        <a:gd name="T67" fmla="*/ 0 h 129"/>
                        <a:gd name="T68" fmla="*/ 76 w 76"/>
                        <a:gd name="T69" fmla="*/ 129 h 129"/>
                      </a:gdLst>
                      <a:ahLst/>
                      <a:cxnLst>
                        <a:cxn ang="T44">
                          <a:pos x="T0" y="T1"/>
                        </a:cxn>
                        <a:cxn ang="T45">
                          <a:pos x="T2" y="T3"/>
                        </a:cxn>
                        <a:cxn ang="T46">
                          <a:pos x="T4" y="T5"/>
                        </a:cxn>
                        <a:cxn ang="T47">
                          <a:pos x="T6" y="T7"/>
                        </a:cxn>
                        <a:cxn ang="T48">
                          <a:pos x="T8" y="T9"/>
                        </a:cxn>
                        <a:cxn ang="T49">
                          <a:pos x="T10" y="T11"/>
                        </a:cxn>
                        <a:cxn ang="T50">
                          <a:pos x="T12" y="T13"/>
                        </a:cxn>
                        <a:cxn ang="T51">
                          <a:pos x="T14" y="T15"/>
                        </a:cxn>
                        <a:cxn ang="T52">
                          <a:pos x="T16" y="T17"/>
                        </a:cxn>
                        <a:cxn ang="T53">
                          <a:pos x="T18" y="T19"/>
                        </a:cxn>
                        <a:cxn ang="T54">
                          <a:pos x="T20" y="T21"/>
                        </a:cxn>
                        <a:cxn ang="T55">
                          <a:pos x="T22" y="T23"/>
                        </a:cxn>
                        <a:cxn ang="T56">
                          <a:pos x="T24" y="T25"/>
                        </a:cxn>
                        <a:cxn ang="T57">
                          <a:pos x="T26" y="T27"/>
                        </a:cxn>
                        <a:cxn ang="T58">
                          <a:pos x="T28" y="T29"/>
                        </a:cxn>
                        <a:cxn ang="T59">
                          <a:pos x="T30" y="T31"/>
                        </a:cxn>
                        <a:cxn ang="T60">
                          <a:pos x="T32" y="T33"/>
                        </a:cxn>
                        <a:cxn ang="T61">
                          <a:pos x="T34" y="T35"/>
                        </a:cxn>
                        <a:cxn ang="T62">
                          <a:pos x="T36" y="T37"/>
                        </a:cxn>
                        <a:cxn ang="T63">
                          <a:pos x="T38" y="T39"/>
                        </a:cxn>
                        <a:cxn ang="T64">
                          <a:pos x="T40" y="T41"/>
                        </a:cxn>
                        <a:cxn ang="T65">
                          <a:pos x="T42" y="T43"/>
                        </a:cxn>
                      </a:cxnLst>
                      <a:rect l="T66" t="T67" r="T68" b="T69"/>
                      <a:pathLst>
                        <a:path w="76" h="129">
                          <a:moveTo>
                            <a:pt x="52" y="0"/>
                          </a:moveTo>
                          <a:lnTo>
                            <a:pt x="75" y="15"/>
                          </a:lnTo>
                          <a:lnTo>
                            <a:pt x="75" y="113"/>
                          </a:lnTo>
                          <a:lnTo>
                            <a:pt x="52" y="128"/>
                          </a:lnTo>
                          <a:lnTo>
                            <a:pt x="23" y="128"/>
                          </a:lnTo>
                          <a:lnTo>
                            <a:pt x="0" y="113"/>
                          </a:lnTo>
                          <a:lnTo>
                            <a:pt x="0" y="89"/>
                          </a:lnTo>
                          <a:lnTo>
                            <a:pt x="30" y="89"/>
                          </a:lnTo>
                          <a:lnTo>
                            <a:pt x="30" y="103"/>
                          </a:lnTo>
                          <a:lnTo>
                            <a:pt x="46" y="103"/>
                          </a:lnTo>
                          <a:lnTo>
                            <a:pt x="46" y="80"/>
                          </a:lnTo>
                          <a:lnTo>
                            <a:pt x="46" y="54"/>
                          </a:lnTo>
                          <a:lnTo>
                            <a:pt x="30" y="54"/>
                          </a:lnTo>
                          <a:lnTo>
                            <a:pt x="30" y="22"/>
                          </a:lnTo>
                          <a:lnTo>
                            <a:pt x="46" y="22"/>
                          </a:lnTo>
                          <a:lnTo>
                            <a:pt x="46" y="54"/>
                          </a:lnTo>
                          <a:lnTo>
                            <a:pt x="46" y="80"/>
                          </a:lnTo>
                          <a:lnTo>
                            <a:pt x="23" y="80"/>
                          </a:lnTo>
                          <a:lnTo>
                            <a:pt x="0" y="64"/>
                          </a:lnTo>
                          <a:lnTo>
                            <a:pt x="0" y="15"/>
                          </a:lnTo>
                          <a:lnTo>
                            <a:pt x="23" y="0"/>
                          </a:lnTo>
                          <a:lnTo>
                            <a:pt x="52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grpSp>
                  <p:nvGrpSpPr>
                    <p:cNvPr id="36961" name="Group 13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294" y="2097"/>
                      <a:ext cx="140" cy="129"/>
                      <a:chOff x="2294" y="2097"/>
                      <a:chExt cx="140" cy="129"/>
                    </a:xfrm>
                  </p:grpSpPr>
                  <p:sp>
                    <p:nvSpPr>
                      <p:cNvPr id="36965" name="Freeform 13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359" y="2097"/>
                        <a:ext cx="75" cy="129"/>
                      </a:xfrm>
                      <a:custGeom>
                        <a:avLst/>
                        <a:gdLst>
                          <a:gd name="T0" fmla="*/ 23 w 75"/>
                          <a:gd name="T1" fmla="*/ 0 h 129"/>
                          <a:gd name="T2" fmla="*/ 52 w 75"/>
                          <a:gd name="T3" fmla="*/ 0 h 129"/>
                          <a:gd name="T4" fmla="*/ 74 w 75"/>
                          <a:gd name="T5" fmla="*/ 19 h 129"/>
                          <a:gd name="T6" fmla="*/ 74 w 75"/>
                          <a:gd name="T7" fmla="*/ 109 h 129"/>
                          <a:gd name="T8" fmla="*/ 52 w 75"/>
                          <a:gd name="T9" fmla="*/ 128 h 129"/>
                          <a:gd name="T10" fmla="*/ 23 w 75"/>
                          <a:gd name="T11" fmla="*/ 128 h 129"/>
                          <a:gd name="T12" fmla="*/ 0 w 75"/>
                          <a:gd name="T13" fmla="*/ 109 h 129"/>
                          <a:gd name="T14" fmla="*/ 0 w 75"/>
                          <a:gd name="T15" fmla="*/ 103 h 129"/>
                          <a:gd name="T16" fmla="*/ 29 w 75"/>
                          <a:gd name="T17" fmla="*/ 103 h 129"/>
                          <a:gd name="T18" fmla="*/ 29 w 75"/>
                          <a:gd name="T19" fmla="*/ 25 h 129"/>
                          <a:gd name="T20" fmla="*/ 45 w 75"/>
                          <a:gd name="T21" fmla="*/ 25 h 129"/>
                          <a:gd name="T22" fmla="*/ 45 w 75"/>
                          <a:gd name="T23" fmla="*/ 103 h 129"/>
                          <a:gd name="T24" fmla="*/ 29 w 75"/>
                          <a:gd name="T25" fmla="*/ 103 h 129"/>
                          <a:gd name="T26" fmla="*/ 0 w 75"/>
                          <a:gd name="T27" fmla="*/ 103 h 129"/>
                          <a:gd name="T28" fmla="*/ 0 w 75"/>
                          <a:gd name="T29" fmla="*/ 19 h 129"/>
                          <a:gd name="T30" fmla="*/ 23 w 75"/>
                          <a:gd name="T31" fmla="*/ 0 h 129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5"/>
                          <a:gd name="T49" fmla="*/ 0 h 129"/>
                          <a:gd name="T50" fmla="*/ 75 w 75"/>
                          <a:gd name="T51" fmla="*/ 129 h 129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5" h="129">
                            <a:moveTo>
                              <a:pt x="23" y="0"/>
                            </a:moveTo>
                            <a:lnTo>
                              <a:pt x="52" y="0"/>
                            </a:lnTo>
                            <a:lnTo>
                              <a:pt x="74" y="19"/>
                            </a:lnTo>
                            <a:lnTo>
                              <a:pt x="74" y="109"/>
                            </a:lnTo>
                            <a:lnTo>
                              <a:pt x="52" y="128"/>
                            </a:lnTo>
                            <a:lnTo>
                              <a:pt x="23" y="128"/>
                            </a:lnTo>
                            <a:lnTo>
                              <a:pt x="0" y="109"/>
                            </a:lnTo>
                            <a:lnTo>
                              <a:pt x="0" y="103"/>
                            </a:lnTo>
                            <a:lnTo>
                              <a:pt x="29" y="103"/>
                            </a:lnTo>
                            <a:lnTo>
                              <a:pt x="29" y="25"/>
                            </a:lnTo>
                            <a:lnTo>
                              <a:pt x="45" y="25"/>
                            </a:lnTo>
                            <a:lnTo>
                              <a:pt x="45" y="103"/>
                            </a:lnTo>
                            <a:lnTo>
                              <a:pt x="29" y="103"/>
                            </a:lnTo>
                            <a:lnTo>
                              <a:pt x="0" y="103"/>
                            </a:lnTo>
                            <a:lnTo>
                              <a:pt x="0" y="19"/>
                            </a:lnTo>
                            <a:lnTo>
                              <a:pt x="23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66" name="Freeform 13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294" y="2097"/>
                        <a:ext cx="47" cy="129"/>
                      </a:xfrm>
                      <a:custGeom>
                        <a:avLst/>
                        <a:gdLst>
                          <a:gd name="T0" fmla="*/ 16 w 47"/>
                          <a:gd name="T1" fmla="*/ 128 h 129"/>
                          <a:gd name="T2" fmla="*/ 46 w 47"/>
                          <a:gd name="T3" fmla="*/ 128 h 129"/>
                          <a:gd name="T4" fmla="*/ 46 w 47"/>
                          <a:gd name="T5" fmla="*/ 0 h 129"/>
                          <a:gd name="T6" fmla="*/ 6 w 47"/>
                          <a:gd name="T7" fmla="*/ 0 h 129"/>
                          <a:gd name="T8" fmla="*/ 0 w 47"/>
                          <a:gd name="T9" fmla="*/ 25 h 129"/>
                          <a:gd name="T10" fmla="*/ 16 w 47"/>
                          <a:gd name="T11" fmla="*/ 25 h 129"/>
                          <a:gd name="T12" fmla="*/ 16 w 47"/>
                          <a:gd name="T13" fmla="*/ 128 h 129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7"/>
                          <a:gd name="T22" fmla="*/ 0 h 129"/>
                          <a:gd name="T23" fmla="*/ 47 w 47"/>
                          <a:gd name="T24" fmla="*/ 129 h 129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7" h="129">
                            <a:moveTo>
                              <a:pt x="16" y="128"/>
                            </a:moveTo>
                            <a:lnTo>
                              <a:pt x="46" y="128"/>
                            </a:lnTo>
                            <a:lnTo>
                              <a:pt x="46" y="0"/>
                            </a:lnTo>
                            <a:lnTo>
                              <a:pt x="6" y="0"/>
                            </a:lnTo>
                            <a:lnTo>
                              <a:pt x="0" y="25"/>
                            </a:lnTo>
                            <a:lnTo>
                              <a:pt x="16" y="25"/>
                            </a:lnTo>
                            <a:lnTo>
                              <a:pt x="16" y="128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62" name="Group 13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685" y="2097"/>
                      <a:ext cx="108" cy="129"/>
                      <a:chOff x="2685" y="2097"/>
                      <a:chExt cx="108" cy="129"/>
                    </a:xfrm>
                  </p:grpSpPr>
                  <p:sp>
                    <p:nvSpPr>
                      <p:cNvPr id="36963" name="Freeform 13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685" y="2097"/>
                        <a:ext cx="43" cy="129"/>
                      </a:xfrm>
                      <a:custGeom>
                        <a:avLst/>
                        <a:gdLst>
                          <a:gd name="T0" fmla="*/ 16 w 43"/>
                          <a:gd name="T1" fmla="*/ 128 h 129"/>
                          <a:gd name="T2" fmla="*/ 42 w 43"/>
                          <a:gd name="T3" fmla="*/ 128 h 129"/>
                          <a:gd name="T4" fmla="*/ 42 w 43"/>
                          <a:gd name="T5" fmla="*/ 0 h 129"/>
                          <a:gd name="T6" fmla="*/ 6 w 43"/>
                          <a:gd name="T7" fmla="*/ 0 h 129"/>
                          <a:gd name="T8" fmla="*/ 0 w 43"/>
                          <a:gd name="T9" fmla="*/ 25 h 129"/>
                          <a:gd name="T10" fmla="*/ 16 w 43"/>
                          <a:gd name="T11" fmla="*/ 25 h 129"/>
                          <a:gd name="T12" fmla="*/ 16 w 43"/>
                          <a:gd name="T13" fmla="*/ 128 h 129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3"/>
                          <a:gd name="T22" fmla="*/ 0 h 129"/>
                          <a:gd name="T23" fmla="*/ 43 w 43"/>
                          <a:gd name="T24" fmla="*/ 129 h 129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3" h="129">
                            <a:moveTo>
                              <a:pt x="16" y="128"/>
                            </a:moveTo>
                            <a:lnTo>
                              <a:pt x="42" y="128"/>
                            </a:lnTo>
                            <a:lnTo>
                              <a:pt x="42" y="0"/>
                            </a:lnTo>
                            <a:lnTo>
                              <a:pt x="6" y="0"/>
                            </a:lnTo>
                            <a:lnTo>
                              <a:pt x="0" y="25"/>
                            </a:lnTo>
                            <a:lnTo>
                              <a:pt x="16" y="25"/>
                            </a:lnTo>
                            <a:lnTo>
                              <a:pt x="16" y="128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64" name="Freeform 13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746" y="2097"/>
                        <a:ext cx="47" cy="129"/>
                      </a:xfrm>
                      <a:custGeom>
                        <a:avLst/>
                        <a:gdLst>
                          <a:gd name="T0" fmla="*/ 17 w 47"/>
                          <a:gd name="T1" fmla="*/ 128 h 129"/>
                          <a:gd name="T2" fmla="*/ 46 w 47"/>
                          <a:gd name="T3" fmla="*/ 128 h 129"/>
                          <a:gd name="T4" fmla="*/ 46 w 47"/>
                          <a:gd name="T5" fmla="*/ 0 h 129"/>
                          <a:gd name="T6" fmla="*/ 6 w 47"/>
                          <a:gd name="T7" fmla="*/ 0 h 129"/>
                          <a:gd name="T8" fmla="*/ 0 w 47"/>
                          <a:gd name="T9" fmla="*/ 25 h 129"/>
                          <a:gd name="T10" fmla="*/ 17 w 47"/>
                          <a:gd name="T11" fmla="*/ 25 h 129"/>
                          <a:gd name="T12" fmla="*/ 17 w 47"/>
                          <a:gd name="T13" fmla="*/ 128 h 129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7"/>
                          <a:gd name="T22" fmla="*/ 0 h 129"/>
                          <a:gd name="T23" fmla="*/ 47 w 47"/>
                          <a:gd name="T24" fmla="*/ 129 h 129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7" h="129">
                            <a:moveTo>
                              <a:pt x="17" y="128"/>
                            </a:moveTo>
                            <a:lnTo>
                              <a:pt x="46" y="128"/>
                            </a:lnTo>
                            <a:lnTo>
                              <a:pt x="46" y="0"/>
                            </a:lnTo>
                            <a:lnTo>
                              <a:pt x="6" y="0"/>
                            </a:lnTo>
                            <a:lnTo>
                              <a:pt x="0" y="25"/>
                            </a:lnTo>
                            <a:lnTo>
                              <a:pt x="17" y="25"/>
                            </a:lnTo>
                            <a:lnTo>
                              <a:pt x="17" y="128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  <p:grpSp>
                <p:nvGrpSpPr>
                  <p:cNvPr id="36888" name="Group 161"/>
                  <p:cNvGrpSpPr>
                    <a:grpSpLocks/>
                  </p:cNvGrpSpPr>
                  <p:nvPr/>
                </p:nvGrpSpPr>
                <p:grpSpPr bwMode="auto">
                  <a:xfrm>
                    <a:off x="343" y="2371"/>
                    <a:ext cx="2471" cy="129"/>
                    <a:chOff x="343" y="2371"/>
                    <a:chExt cx="2471" cy="129"/>
                  </a:xfrm>
                </p:grpSpPr>
                <p:grpSp>
                  <p:nvGrpSpPr>
                    <p:cNvPr id="36935" name="Group 14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43" y="2372"/>
                      <a:ext cx="138" cy="128"/>
                      <a:chOff x="343" y="2372"/>
                      <a:chExt cx="138" cy="128"/>
                    </a:xfrm>
                  </p:grpSpPr>
                  <p:sp>
                    <p:nvSpPr>
                      <p:cNvPr id="36954" name="Freeform 14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43" y="2372"/>
                        <a:ext cx="47" cy="128"/>
                      </a:xfrm>
                      <a:custGeom>
                        <a:avLst/>
                        <a:gdLst>
                          <a:gd name="T0" fmla="*/ 16 w 47"/>
                          <a:gd name="T1" fmla="*/ 127 h 128"/>
                          <a:gd name="T2" fmla="*/ 46 w 47"/>
                          <a:gd name="T3" fmla="*/ 127 h 128"/>
                          <a:gd name="T4" fmla="*/ 46 w 47"/>
                          <a:gd name="T5" fmla="*/ 0 h 128"/>
                          <a:gd name="T6" fmla="*/ 6 w 47"/>
                          <a:gd name="T7" fmla="*/ 0 h 128"/>
                          <a:gd name="T8" fmla="*/ 0 w 47"/>
                          <a:gd name="T9" fmla="*/ 25 h 128"/>
                          <a:gd name="T10" fmla="*/ 16 w 47"/>
                          <a:gd name="T11" fmla="*/ 25 h 128"/>
                          <a:gd name="T12" fmla="*/ 16 w 47"/>
                          <a:gd name="T13" fmla="*/ 127 h 128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7"/>
                          <a:gd name="T22" fmla="*/ 0 h 128"/>
                          <a:gd name="T23" fmla="*/ 47 w 47"/>
                          <a:gd name="T24" fmla="*/ 128 h 128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7" h="128">
                            <a:moveTo>
                              <a:pt x="16" y="127"/>
                            </a:moveTo>
                            <a:lnTo>
                              <a:pt x="46" y="127"/>
                            </a:lnTo>
                            <a:lnTo>
                              <a:pt x="46" y="0"/>
                            </a:lnTo>
                            <a:lnTo>
                              <a:pt x="6" y="0"/>
                            </a:lnTo>
                            <a:lnTo>
                              <a:pt x="0" y="25"/>
                            </a:lnTo>
                            <a:lnTo>
                              <a:pt x="16" y="25"/>
                            </a:lnTo>
                            <a:lnTo>
                              <a:pt x="16" y="127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55" name="Freeform 14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06" y="2372"/>
                        <a:ext cx="75" cy="128"/>
                      </a:xfrm>
                      <a:custGeom>
                        <a:avLst/>
                        <a:gdLst>
                          <a:gd name="T0" fmla="*/ 0 w 75"/>
                          <a:gd name="T1" fmla="*/ 38 h 128"/>
                          <a:gd name="T2" fmla="*/ 29 w 75"/>
                          <a:gd name="T3" fmla="*/ 38 h 128"/>
                          <a:gd name="T4" fmla="*/ 29 w 75"/>
                          <a:gd name="T5" fmla="*/ 25 h 128"/>
                          <a:gd name="T6" fmla="*/ 45 w 75"/>
                          <a:gd name="T7" fmla="*/ 25 h 128"/>
                          <a:gd name="T8" fmla="*/ 45 w 75"/>
                          <a:gd name="T9" fmla="*/ 45 h 128"/>
                          <a:gd name="T10" fmla="*/ 0 w 75"/>
                          <a:gd name="T11" fmla="*/ 105 h 128"/>
                          <a:gd name="T12" fmla="*/ 0 w 75"/>
                          <a:gd name="T13" fmla="*/ 127 h 128"/>
                          <a:gd name="T14" fmla="*/ 74 w 75"/>
                          <a:gd name="T15" fmla="*/ 127 h 128"/>
                          <a:gd name="T16" fmla="*/ 74 w 75"/>
                          <a:gd name="T17" fmla="*/ 105 h 128"/>
                          <a:gd name="T18" fmla="*/ 32 w 75"/>
                          <a:gd name="T19" fmla="*/ 105 h 128"/>
                          <a:gd name="T20" fmla="*/ 74 w 75"/>
                          <a:gd name="T21" fmla="*/ 51 h 128"/>
                          <a:gd name="T22" fmla="*/ 74 w 75"/>
                          <a:gd name="T23" fmla="*/ 15 h 128"/>
                          <a:gd name="T24" fmla="*/ 51 w 75"/>
                          <a:gd name="T25" fmla="*/ 0 h 128"/>
                          <a:gd name="T26" fmla="*/ 22 w 75"/>
                          <a:gd name="T27" fmla="*/ 0 h 128"/>
                          <a:gd name="T28" fmla="*/ 0 w 75"/>
                          <a:gd name="T29" fmla="*/ 15 h 128"/>
                          <a:gd name="T30" fmla="*/ 0 w 75"/>
                          <a:gd name="T31" fmla="*/ 38 h 128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5"/>
                          <a:gd name="T49" fmla="*/ 0 h 128"/>
                          <a:gd name="T50" fmla="*/ 75 w 75"/>
                          <a:gd name="T51" fmla="*/ 128 h 128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5" h="128">
                            <a:moveTo>
                              <a:pt x="0" y="38"/>
                            </a:moveTo>
                            <a:lnTo>
                              <a:pt x="29" y="38"/>
                            </a:lnTo>
                            <a:lnTo>
                              <a:pt x="29" y="25"/>
                            </a:lnTo>
                            <a:lnTo>
                              <a:pt x="45" y="25"/>
                            </a:lnTo>
                            <a:lnTo>
                              <a:pt x="45" y="45"/>
                            </a:lnTo>
                            <a:lnTo>
                              <a:pt x="0" y="105"/>
                            </a:lnTo>
                            <a:lnTo>
                              <a:pt x="0" y="127"/>
                            </a:lnTo>
                            <a:lnTo>
                              <a:pt x="74" y="127"/>
                            </a:lnTo>
                            <a:lnTo>
                              <a:pt x="74" y="105"/>
                            </a:lnTo>
                            <a:lnTo>
                              <a:pt x="32" y="105"/>
                            </a:lnTo>
                            <a:lnTo>
                              <a:pt x="74" y="51"/>
                            </a:lnTo>
                            <a:lnTo>
                              <a:pt x="74" y="15"/>
                            </a:lnTo>
                            <a:lnTo>
                              <a:pt x="51" y="0"/>
                            </a:lnTo>
                            <a:lnTo>
                              <a:pt x="22" y="0"/>
                            </a:lnTo>
                            <a:lnTo>
                              <a:pt x="0" y="15"/>
                            </a:lnTo>
                            <a:lnTo>
                              <a:pt x="0" y="38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36" name="Group 14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727" y="2372"/>
                      <a:ext cx="132" cy="128"/>
                      <a:chOff x="727" y="2372"/>
                      <a:chExt cx="132" cy="128"/>
                    </a:xfrm>
                  </p:grpSpPr>
                  <p:sp>
                    <p:nvSpPr>
                      <p:cNvPr id="36952" name="Freeform 14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727" y="2372"/>
                        <a:ext cx="47" cy="128"/>
                      </a:xfrm>
                      <a:custGeom>
                        <a:avLst/>
                        <a:gdLst>
                          <a:gd name="T0" fmla="*/ 16 w 47"/>
                          <a:gd name="T1" fmla="*/ 127 h 128"/>
                          <a:gd name="T2" fmla="*/ 46 w 47"/>
                          <a:gd name="T3" fmla="*/ 127 h 128"/>
                          <a:gd name="T4" fmla="*/ 46 w 47"/>
                          <a:gd name="T5" fmla="*/ 0 h 128"/>
                          <a:gd name="T6" fmla="*/ 6 w 47"/>
                          <a:gd name="T7" fmla="*/ 0 h 128"/>
                          <a:gd name="T8" fmla="*/ 0 w 47"/>
                          <a:gd name="T9" fmla="*/ 25 h 128"/>
                          <a:gd name="T10" fmla="*/ 16 w 47"/>
                          <a:gd name="T11" fmla="*/ 25 h 128"/>
                          <a:gd name="T12" fmla="*/ 16 w 47"/>
                          <a:gd name="T13" fmla="*/ 127 h 128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7"/>
                          <a:gd name="T22" fmla="*/ 0 h 128"/>
                          <a:gd name="T23" fmla="*/ 47 w 47"/>
                          <a:gd name="T24" fmla="*/ 128 h 128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7" h="128">
                            <a:moveTo>
                              <a:pt x="16" y="127"/>
                            </a:moveTo>
                            <a:lnTo>
                              <a:pt x="46" y="127"/>
                            </a:lnTo>
                            <a:lnTo>
                              <a:pt x="46" y="0"/>
                            </a:lnTo>
                            <a:lnTo>
                              <a:pt x="6" y="0"/>
                            </a:lnTo>
                            <a:lnTo>
                              <a:pt x="0" y="25"/>
                            </a:lnTo>
                            <a:lnTo>
                              <a:pt x="16" y="25"/>
                            </a:lnTo>
                            <a:lnTo>
                              <a:pt x="16" y="127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53" name="Freeform 14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784" y="2372"/>
                        <a:ext cx="75" cy="128"/>
                      </a:xfrm>
                      <a:custGeom>
                        <a:avLst/>
                        <a:gdLst>
                          <a:gd name="T0" fmla="*/ 20 w 75"/>
                          <a:gd name="T1" fmla="*/ 0 h 128"/>
                          <a:gd name="T2" fmla="*/ 51 w 75"/>
                          <a:gd name="T3" fmla="*/ 0 h 128"/>
                          <a:gd name="T4" fmla="*/ 74 w 75"/>
                          <a:gd name="T5" fmla="*/ 15 h 128"/>
                          <a:gd name="T6" fmla="*/ 74 w 75"/>
                          <a:gd name="T7" fmla="*/ 51 h 128"/>
                          <a:gd name="T8" fmla="*/ 62 w 75"/>
                          <a:gd name="T9" fmla="*/ 64 h 128"/>
                          <a:gd name="T10" fmla="*/ 74 w 75"/>
                          <a:gd name="T11" fmla="*/ 76 h 128"/>
                          <a:gd name="T12" fmla="*/ 74 w 75"/>
                          <a:gd name="T13" fmla="*/ 111 h 128"/>
                          <a:gd name="T14" fmla="*/ 51 w 75"/>
                          <a:gd name="T15" fmla="*/ 127 h 128"/>
                          <a:gd name="T16" fmla="*/ 20 w 75"/>
                          <a:gd name="T17" fmla="*/ 127 h 128"/>
                          <a:gd name="T18" fmla="*/ 0 w 75"/>
                          <a:gd name="T19" fmla="*/ 111 h 128"/>
                          <a:gd name="T20" fmla="*/ 0 w 75"/>
                          <a:gd name="T21" fmla="*/ 91 h 128"/>
                          <a:gd name="T22" fmla="*/ 26 w 75"/>
                          <a:gd name="T23" fmla="*/ 91 h 128"/>
                          <a:gd name="T24" fmla="*/ 26 w 75"/>
                          <a:gd name="T25" fmla="*/ 105 h 128"/>
                          <a:gd name="T26" fmla="*/ 45 w 75"/>
                          <a:gd name="T27" fmla="*/ 105 h 128"/>
                          <a:gd name="T28" fmla="*/ 45 w 75"/>
                          <a:gd name="T29" fmla="*/ 76 h 128"/>
                          <a:gd name="T30" fmla="*/ 26 w 75"/>
                          <a:gd name="T31" fmla="*/ 76 h 128"/>
                          <a:gd name="T32" fmla="*/ 26 w 75"/>
                          <a:gd name="T33" fmla="*/ 51 h 128"/>
                          <a:gd name="T34" fmla="*/ 45 w 75"/>
                          <a:gd name="T35" fmla="*/ 51 h 128"/>
                          <a:gd name="T36" fmla="*/ 45 w 75"/>
                          <a:gd name="T37" fmla="*/ 22 h 128"/>
                          <a:gd name="T38" fmla="*/ 26 w 75"/>
                          <a:gd name="T39" fmla="*/ 22 h 128"/>
                          <a:gd name="T40" fmla="*/ 26 w 75"/>
                          <a:gd name="T41" fmla="*/ 35 h 128"/>
                          <a:gd name="T42" fmla="*/ 0 w 75"/>
                          <a:gd name="T43" fmla="*/ 35 h 128"/>
                          <a:gd name="T44" fmla="*/ 0 w 75"/>
                          <a:gd name="T45" fmla="*/ 15 h 128"/>
                          <a:gd name="T46" fmla="*/ 20 w 75"/>
                          <a:gd name="T47" fmla="*/ 0 h 128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w 75"/>
                          <a:gd name="T73" fmla="*/ 0 h 128"/>
                          <a:gd name="T74" fmla="*/ 75 w 75"/>
                          <a:gd name="T75" fmla="*/ 128 h 128"/>
                        </a:gdLst>
                        <a:ahLst/>
                        <a:cxnLst>
                          <a:cxn ang="T48">
                            <a:pos x="T0" y="T1"/>
                          </a:cxn>
                          <a:cxn ang="T49">
                            <a:pos x="T2" y="T3"/>
                          </a:cxn>
                          <a:cxn ang="T50">
                            <a:pos x="T4" y="T5"/>
                          </a:cxn>
                          <a:cxn ang="T51">
                            <a:pos x="T6" y="T7"/>
                          </a:cxn>
                          <a:cxn ang="T52">
                            <a:pos x="T8" y="T9"/>
                          </a:cxn>
                          <a:cxn ang="T53">
                            <a:pos x="T10" y="T11"/>
                          </a:cxn>
                          <a:cxn ang="T54">
                            <a:pos x="T12" y="T13"/>
                          </a:cxn>
                          <a:cxn ang="T55">
                            <a:pos x="T14" y="T15"/>
                          </a:cxn>
                          <a:cxn ang="T56">
                            <a:pos x="T16" y="T17"/>
                          </a:cxn>
                          <a:cxn ang="T57">
                            <a:pos x="T18" y="T19"/>
                          </a:cxn>
                          <a:cxn ang="T58">
                            <a:pos x="T20" y="T21"/>
                          </a:cxn>
                          <a:cxn ang="T59">
                            <a:pos x="T22" y="T23"/>
                          </a:cxn>
                          <a:cxn ang="T60">
                            <a:pos x="T24" y="T25"/>
                          </a:cxn>
                          <a:cxn ang="T61">
                            <a:pos x="T26" y="T27"/>
                          </a:cxn>
                          <a:cxn ang="T62">
                            <a:pos x="T28" y="T29"/>
                          </a:cxn>
                          <a:cxn ang="T63">
                            <a:pos x="T30" y="T31"/>
                          </a:cxn>
                          <a:cxn ang="T64">
                            <a:pos x="T32" y="T33"/>
                          </a:cxn>
                          <a:cxn ang="T65">
                            <a:pos x="T34" y="T35"/>
                          </a:cxn>
                          <a:cxn ang="T66">
                            <a:pos x="T36" y="T37"/>
                          </a:cxn>
                          <a:cxn ang="T67">
                            <a:pos x="T38" y="T39"/>
                          </a:cxn>
                          <a:cxn ang="T68">
                            <a:pos x="T40" y="T41"/>
                          </a:cxn>
                          <a:cxn ang="T69">
                            <a:pos x="T42" y="T43"/>
                          </a:cxn>
                          <a:cxn ang="T70">
                            <a:pos x="T44" y="T45"/>
                          </a:cxn>
                          <a:cxn ang="T71">
                            <a:pos x="T46" y="T47"/>
                          </a:cxn>
                        </a:cxnLst>
                        <a:rect l="T72" t="T73" r="T74" b="T75"/>
                        <a:pathLst>
                          <a:path w="75" h="128">
                            <a:moveTo>
                              <a:pt x="20" y="0"/>
                            </a:moveTo>
                            <a:lnTo>
                              <a:pt x="51" y="0"/>
                            </a:lnTo>
                            <a:lnTo>
                              <a:pt x="74" y="15"/>
                            </a:lnTo>
                            <a:lnTo>
                              <a:pt x="74" y="51"/>
                            </a:lnTo>
                            <a:lnTo>
                              <a:pt x="62" y="64"/>
                            </a:lnTo>
                            <a:lnTo>
                              <a:pt x="74" y="76"/>
                            </a:lnTo>
                            <a:lnTo>
                              <a:pt x="74" y="111"/>
                            </a:lnTo>
                            <a:lnTo>
                              <a:pt x="51" y="127"/>
                            </a:lnTo>
                            <a:lnTo>
                              <a:pt x="20" y="127"/>
                            </a:lnTo>
                            <a:lnTo>
                              <a:pt x="0" y="111"/>
                            </a:lnTo>
                            <a:lnTo>
                              <a:pt x="0" y="91"/>
                            </a:lnTo>
                            <a:lnTo>
                              <a:pt x="26" y="91"/>
                            </a:lnTo>
                            <a:lnTo>
                              <a:pt x="26" y="105"/>
                            </a:lnTo>
                            <a:lnTo>
                              <a:pt x="45" y="105"/>
                            </a:lnTo>
                            <a:lnTo>
                              <a:pt x="45" y="76"/>
                            </a:lnTo>
                            <a:lnTo>
                              <a:pt x="26" y="76"/>
                            </a:lnTo>
                            <a:lnTo>
                              <a:pt x="26" y="51"/>
                            </a:lnTo>
                            <a:lnTo>
                              <a:pt x="45" y="51"/>
                            </a:lnTo>
                            <a:lnTo>
                              <a:pt x="45" y="22"/>
                            </a:lnTo>
                            <a:lnTo>
                              <a:pt x="26" y="22"/>
                            </a:lnTo>
                            <a:lnTo>
                              <a:pt x="26" y="35"/>
                            </a:lnTo>
                            <a:lnTo>
                              <a:pt x="0" y="35"/>
                            </a:lnTo>
                            <a:lnTo>
                              <a:pt x="0" y="15"/>
                            </a:lnTo>
                            <a:lnTo>
                              <a:pt x="20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37" name="Group 14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119" y="2372"/>
                      <a:ext cx="136" cy="128"/>
                      <a:chOff x="1119" y="2372"/>
                      <a:chExt cx="136" cy="128"/>
                    </a:xfrm>
                  </p:grpSpPr>
                  <p:sp>
                    <p:nvSpPr>
                      <p:cNvPr id="36950" name="Freeform 14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119" y="2372"/>
                        <a:ext cx="47" cy="128"/>
                      </a:xfrm>
                      <a:custGeom>
                        <a:avLst/>
                        <a:gdLst>
                          <a:gd name="T0" fmla="*/ 16 w 47"/>
                          <a:gd name="T1" fmla="*/ 127 h 128"/>
                          <a:gd name="T2" fmla="*/ 46 w 47"/>
                          <a:gd name="T3" fmla="*/ 127 h 128"/>
                          <a:gd name="T4" fmla="*/ 46 w 47"/>
                          <a:gd name="T5" fmla="*/ 0 h 128"/>
                          <a:gd name="T6" fmla="*/ 6 w 47"/>
                          <a:gd name="T7" fmla="*/ 0 h 128"/>
                          <a:gd name="T8" fmla="*/ 0 w 47"/>
                          <a:gd name="T9" fmla="*/ 25 h 128"/>
                          <a:gd name="T10" fmla="*/ 16 w 47"/>
                          <a:gd name="T11" fmla="*/ 25 h 128"/>
                          <a:gd name="T12" fmla="*/ 16 w 47"/>
                          <a:gd name="T13" fmla="*/ 127 h 128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7"/>
                          <a:gd name="T22" fmla="*/ 0 h 128"/>
                          <a:gd name="T23" fmla="*/ 47 w 47"/>
                          <a:gd name="T24" fmla="*/ 128 h 128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7" h="128">
                            <a:moveTo>
                              <a:pt x="16" y="127"/>
                            </a:moveTo>
                            <a:lnTo>
                              <a:pt x="46" y="127"/>
                            </a:lnTo>
                            <a:lnTo>
                              <a:pt x="46" y="0"/>
                            </a:lnTo>
                            <a:lnTo>
                              <a:pt x="6" y="0"/>
                            </a:lnTo>
                            <a:lnTo>
                              <a:pt x="0" y="25"/>
                            </a:lnTo>
                            <a:lnTo>
                              <a:pt x="16" y="25"/>
                            </a:lnTo>
                            <a:lnTo>
                              <a:pt x="16" y="127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51" name="Freeform 14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170" y="2372"/>
                        <a:ext cx="85" cy="128"/>
                      </a:xfrm>
                      <a:custGeom>
                        <a:avLst/>
                        <a:gdLst>
                          <a:gd name="T0" fmla="*/ 48 w 85"/>
                          <a:gd name="T1" fmla="*/ 0 h 128"/>
                          <a:gd name="T2" fmla="*/ 78 w 85"/>
                          <a:gd name="T3" fmla="*/ 0 h 128"/>
                          <a:gd name="T4" fmla="*/ 78 w 85"/>
                          <a:gd name="T5" fmla="*/ 76 h 128"/>
                          <a:gd name="T6" fmla="*/ 84 w 85"/>
                          <a:gd name="T7" fmla="*/ 76 h 128"/>
                          <a:gd name="T8" fmla="*/ 84 w 85"/>
                          <a:gd name="T9" fmla="*/ 105 h 128"/>
                          <a:gd name="T10" fmla="*/ 78 w 85"/>
                          <a:gd name="T11" fmla="*/ 105 h 128"/>
                          <a:gd name="T12" fmla="*/ 78 w 85"/>
                          <a:gd name="T13" fmla="*/ 127 h 128"/>
                          <a:gd name="T14" fmla="*/ 48 w 85"/>
                          <a:gd name="T15" fmla="*/ 127 h 128"/>
                          <a:gd name="T16" fmla="*/ 48 w 85"/>
                          <a:gd name="T17" fmla="*/ 105 h 128"/>
                          <a:gd name="T18" fmla="*/ 48 w 85"/>
                          <a:gd name="T19" fmla="*/ 76 h 128"/>
                          <a:gd name="T20" fmla="*/ 32 w 85"/>
                          <a:gd name="T21" fmla="*/ 76 h 128"/>
                          <a:gd name="T22" fmla="*/ 48 w 85"/>
                          <a:gd name="T23" fmla="*/ 48 h 128"/>
                          <a:gd name="T24" fmla="*/ 48 w 85"/>
                          <a:gd name="T25" fmla="*/ 76 h 128"/>
                          <a:gd name="T26" fmla="*/ 48 w 85"/>
                          <a:gd name="T27" fmla="*/ 105 h 128"/>
                          <a:gd name="T28" fmla="*/ 0 w 85"/>
                          <a:gd name="T29" fmla="*/ 105 h 128"/>
                          <a:gd name="T30" fmla="*/ 0 w 85"/>
                          <a:gd name="T31" fmla="*/ 76 h 128"/>
                          <a:gd name="T32" fmla="*/ 48 w 85"/>
                          <a:gd name="T33" fmla="*/ 0 h 128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w 85"/>
                          <a:gd name="T52" fmla="*/ 0 h 128"/>
                          <a:gd name="T53" fmla="*/ 85 w 85"/>
                          <a:gd name="T54" fmla="*/ 128 h 128"/>
                        </a:gdLst>
                        <a:ahLst/>
                        <a:cxnLst>
                          <a:cxn ang="T34">
                            <a:pos x="T0" y="T1"/>
                          </a:cxn>
                          <a:cxn ang="T35">
                            <a:pos x="T2" y="T3"/>
                          </a:cxn>
                          <a:cxn ang="T36">
                            <a:pos x="T4" y="T5"/>
                          </a:cxn>
                          <a:cxn ang="T37">
                            <a:pos x="T6" y="T7"/>
                          </a:cxn>
                          <a:cxn ang="T38">
                            <a:pos x="T8" y="T9"/>
                          </a:cxn>
                          <a:cxn ang="T39">
                            <a:pos x="T10" y="T11"/>
                          </a:cxn>
                          <a:cxn ang="T40">
                            <a:pos x="T12" y="T13"/>
                          </a:cxn>
                          <a:cxn ang="T41">
                            <a:pos x="T14" y="T15"/>
                          </a:cxn>
                          <a:cxn ang="T42">
                            <a:pos x="T16" y="T17"/>
                          </a:cxn>
                          <a:cxn ang="T43">
                            <a:pos x="T18" y="T19"/>
                          </a:cxn>
                          <a:cxn ang="T44">
                            <a:pos x="T20" y="T21"/>
                          </a:cxn>
                          <a:cxn ang="T45">
                            <a:pos x="T22" y="T23"/>
                          </a:cxn>
                          <a:cxn ang="T46">
                            <a:pos x="T24" y="T25"/>
                          </a:cxn>
                          <a:cxn ang="T47">
                            <a:pos x="T26" y="T27"/>
                          </a:cxn>
                          <a:cxn ang="T48">
                            <a:pos x="T28" y="T29"/>
                          </a:cxn>
                          <a:cxn ang="T49">
                            <a:pos x="T30" y="T31"/>
                          </a:cxn>
                          <a:cxn ang="T50">
                            <a:pos x="T32" y="T33"/>
                          </a:cxn>
                        </a:cxnLst>
                        <a:rect l="T51" t="T52" r="T53" b="T54"/>
                        <a:pathLst>
                          <a:path w="85" h="128">
                            <a:moveTo>
                              <a:pt x="48" y="0"/>
                            </a:moveTo>
                            <a:lnTo>
                              <a:pt x="78" y="0"/>
                            </a:lnTo>
                            <a:lnTo>
                              <a:pt x="78" y="76"/>
                            </a:lnTo>
                            <a:lnTo>
                              <a:pt x="84" y="76"/>
                            </a:lnTo>
                            <a:lnTo>
                              <a:pt x="84" y="105"/>
                            </a:lnTo>
                            <a:lnTo>
                              <a:pt x="78" y="105"/>
                            </a:lnTo>
                            <a:lnTo>
                              <a:pt x="78" y="127"/>
                            </a:lnTo>
                            <a:lnTo>
                              <a:pt x="48" y="127"/>
                            </a:lnTo>
                            <a:lnTo>
                              <a:pt x="48" y="105"/>
                            </a:lnTo>
                            <a:lnTo>
                              <a:pt x="48" y="76"/>
                            </a:lnTo>
                            <a:lnTo>
                              <a:pt x="32" y="76"/>
                            </a:lnTo>
                            <a:lnTo>
                              <a:pt x="48" y="48"/>
                            </a:lnTo>
                            <a:lnTo>
                              <a:pt x="48" y="76"/>
                            </a:lnTo>
                            <a:lnTo>
                              <a:pt x="48" y="105"/>
                            </a:lnTo>
                            <a:lnTo>
                              <a:pt x="0" y="105"/>
                            </a:lnTo>
                            <a:lnTo>
                              <a:pt x="0" y="76"/>
                            </a:lnTo>
                            <a:lnTo>
                              <a:pt x="48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38" name="Group 15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08" y="2372"/>
                      <a:ext cx="142" cy="128"/>
                      <a:chOff x="1508" y="2372"/>
                      <a:chExt cx="142" cy="128"/>
                    </a:xfrm>
                  </p:grpSpPr>
                  <p:sp>
                    <p:nvSpPr>
                      <p:cNvPr id="36948" name="Freeform 14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508" y="2372"/>
                        <a:ext cx="46" cy="128"/>
                      </a:xfrm>
                      <a:custGeom>
                        <a:avLst/>
                        <a:gdLst>
                          <a:gd name="T0" fmla="*/ 15 w 46"/>
                          <a:gd name="T1" fmla="*/ 127 h 128"/>
                          <a:gd name="T2" fmla="*/ 45 w 46"/>
                          <a:gd name="T3" fmla="*/ 127 h 128"/>
                          <a:gd name="T4" fmla="*/ 45 w 46"/>
                          <a:gd name="T5" fmla="*/ 0 h 128"/>
                          <a:gd name="T6" fmla="*/ 6 w 46"/>
                          <a:gd name="T7" fmla="*/ 0 h 128"/>
                          <a:gd name="T8" fmla="*/ 0 w 46"/>
                          <a:gd name="T9" fmla="*/ 25 h 128"/>
                          <a:gd name="T10" fmla="*/ 15 w 46"/>
                          <a:gd name="T11" fmla="*/ 25 h 128"/>
                          <a:gd name="T12" fmla="*/ 15 w 46"/>
                          <a:gd name="T13" fmla="*/ 127 h 128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6"/>
                          <a:gd name="T22" fmla="*/ 0 h 128"/>
                          <a:gd name="T23" fmla="*/ 46 w 46"/>
                          <a:gd name="T24" fmla="*/ 128 h 128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6" h="128">
                            <a:moveTo>
                              <a:pt x="15" y="127"/>
                            </a:moveTo>
                            <a:lnTo>
                              <a:pt x="45" y="127"/>
                            </a:lnTo>
                            <a:lnTo>
                              <a:pt x="45" y="0"/>
                            </a:lnTo>
                            <a:lnTo>
                              <a:pt x="6" y="0"/>
                            </a:lnTo>
                            <a:lnTo>
                              <a:pt x="0" y="25"/>
                            </a:lnTo>
                            <a:lnTo>
                              <a:pt x="15" y="25"/>
                            </a:lnTo>
                            <a:lnTo>
                              <a:pt x="15" y="127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49" name="Freeform 15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571" y="2372"/>
                        <a:ext cx="79" cy="128"/>
                      </a:xfrm>
                      <a:custGeom>
                        <a:avLst/>
                        <a:gdLst>
                          <a:gd name="T0" fmla="*/ 0 w 79"/>
                          <a:gd name="T1" fmla="*/ 0 h 128"/>
                          <a:gd name="T2" fmla="*/ 75 w 79"/>
                          <a:gd name="T3" fmla="*/ 0 h 128"/>
                          <a:gd name="T4" fmla="*/ 75 w 79"/>
                          <a:gd name="T5" fmla="*/ 25 h 128"/>
                          <a:gd name="T6" fmla="*/ 29 w 79"/>
                          <a:gd name="T7" fmla="*/ 25 h 128"/>
                          <a:gd name="T8" fmla="*/ 29 w 79"/>
                          <a:gd name="T9" fmla="*/ 45 h 128"/>
                          <a:gd name="T10" fmla="*/ 55 w 79"/>
                          <a:gd name="T11" fmla="*/ 45 h 128"/>
                          <a:gd name="T12" fmla="*/ 78 w 79"/>
                          <a:gd name="T13" fmla="*/ 64 h 128"/>
                          <a:gd name="T14" fmla="*/ 78 w 79"/>
                          <a:gd name="T15" fmla="*/ 108 h 128"/>
                          <a:gd name="T16" fmla="*/ 55 w 79"/>
                          <a:gd name="T17" fmla="*/ 127 h 128"/>
                          <a:gd name="T18" fmla="*/ 23 w 79"/>
                          <a:gd name="T19" fmla="*/ 127 h 128"/>
                          <a:gd name="T20" fmla="*/ 0 w 79"/>
                          <a:gd name="T21" fmla="*/ 108 h 128"/>
                          <a:gd name="T22" fmla="*/ 0 w 79"/>
                          <a:gd name="T23" fmla="*/ 85 h 128"/>
                          <a:gd name="T24" fmla="*/ 29 w 79"/>
                          <a:gd name="T25" fmla="*/ 85 h 128"/>
                          <a:gd name="T26" fmla="*/ 29 w 79"/>
                          <a:gd name="T27" fmla="*/ 105 h 128"/>
                          <a:gd name="T28" fmla="*/ 48 w 79"/>
                          <a:gd name="T29" fmla="*/ 105 h 128"/>
                          <a:gd name="T30" fmla="*/ 48 w 79"/>
                          <a:gd name="T31" fmla="*/ 67 h 128"/>
                          <a:gd name="T32" fmla="*/ 23 w 79"/>
                          <a:gd name="T33" fmla="*/ 67 h 128"/>
                          <a:gd name="T34" fmla="*/ 0 w 79"/>
                          <a:gd name="T35" fmla="*/ 48 h 128"/>
                          <a:gd name="T36" fmla="*/ 0 w 79"/>
                          <a:gd name="T37" fmla="*/ 0 h 128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w 79"/>
                          <a:gd name="T58" fmla="*/ 0 h 128"/>
                          <a:gd name="T59" fmla="*/ 79 w 79"/>
                          <a:gd name="T60" fmla="*/ 128 h 128"/>
                        </a:gdLst>
                        <a:ahLst/>
                        <a:cxnLst>
                          <a:cxn ang="T38">
                            <a:pos x="T0" y="T1"/>
                          </a:cxn>
                          <a:cxn ang="T39">
                            <a:pos x="T2" y="T3"/>
                          </a:cxn>
                          <a:cxn ang="T40">
                            <a:pos x="T4" y="T5"/>
                          </a:cxn>
                          <a:cxn ang="T41">
                            <a:pos x="T6" y="T7"/>
                          </a:cxn>
                          <a:cxn ang="T42">
                            <a:pos x="T8" y="T9"/>
                          </a:cxn>
                          <a:cxn ang="T43">
                            <a:pos x="T10" y="T11"/>
                          </a:cxn>
                          <a:cxn ang="T44">
                            <a:pos x="T12" y="T13"/>
                          </a:cxn>
                          <a:cxn ang="T45">
                            <a:pos x="T14" y="T15"/>
                          </a:cxn>
                          <a:cxn ang="T46">
                            <a:pos x="T16" y="T17"/>
                          </a:cxn>
                          <a:cxn ang="T47">
                            <a:pos x="T18" y="T19"/>
                          </a:cxn>
                          <a:cxn ang="T48">
                            <a:pos x="T20" y="T21"/>
                          </a:cxn>
                          <a:cxn ang="T49">
                            <a:pos x="T22" y="T23"/>
                          </a:cxn>
                          <a:cxn ang="T50">
                            <a:pos x="T24" y="T25"/>
                          </a:cxn>
                          <a:cxn ang="T51">
                            <a:pos x="T26" y="T27"/>
                          </a:cxn>
                          <a:cxn ang="T52">
                            <a:pos x="T28" y="T29"/>
                          </a:cxn>
                          <a:cxn ang="T53">
                            <a:pos x="T30" y="T31"/>
                          </a:cxn>
                          <a:cxn ang="T54">
                            <a:pos x="T32" y="T33"/>
                          </a:cxn>
                          <a:cxn ang="T55">
                            <a:pos x="T34" y="T35"/>
                          </a:cxn>
                          <a:cxn ang="T56">
                            <a:pos x="T36" y="T37"/>
                          </a:cxn>
                        </a:cxnLst>
                        <a:rect l="T57" t="T58" r="T59" b="T60"/>
                        <a:pathLst>
                          <a:path w="79" h="128">
                            <a:moveTo>
                              <a:pt x="0" y="0"/>
                            </a:moveTo>
                            <a:lnTo>
                              <a:pt x="75" y="0"/>
                            </a:lnTo>
                            <a:lnTo>
                              <a:pt x="75" y="25"/>
                            </a:lnTo>
                            <a:lnTo>
                              <a:pt x="29" y="25"/>
                            </a:lnTo>
                            <a:lnTo>
                              <a:pt x="29" y="45"/>
                            </a:lnTo>
                            <a:lnTo>
                              <a:pt x="55" y="45"/>
                            </a:lnTo>
                            <a:lnTo>
                              <a:pt x="78" y="64"/>
                            </a:lnTo>
                            <a:lnTo>
                              <a:pt x="78" y="108"/>
                            </a:lnTo>
                            <a:lnTo>
                              <a:pt x="55" y="127"/>
                            </a:lnTo>
                            <a:lnTo>
                              <a:pt x="23" y="127"/>
                            </a:lnTo>
                            <a:lnTo>
                              <a:pt x="0" y="108"/>
                            </a:lnTo>
                            <a:lnTo>
                              <a:pt x="0" y="85"/>
                            </a:lnTo>
                            <a:lnTo>
                              <a:pt x="29" y="85"/>
                            </a:lnTo>
                            <a:lnTo>
                              <a:pt x="29" y="105"/>
                            </a:lnTo>
                            <a:lnTo>
                              <a:pt x="48" y="105"/>
                            </a:lnTo>
                            <a:lnTo>
                              <a:pt x="48" y="67"/>
                            </a:lnTo>
                            <a:lnTo>
                              <a:pt x="23" y="67"/>
                            </a:lnTo>
                            <a:lnTo>
                              <a:pt x="0" y="48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39" name="Group 15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897" y="2372"/>
                      <a:ext cx="139" cy="128"/>
                      <a:chOff x="1897" y="2372"/>
                      <a:chExt cx="139" cy="128"/>
                    </a:xfrm>
                  </p:grpSpPr>
                  <p:sp>
                    <p:nvSpPr>
                      <p:cNvPr id="36946" name="Freeform 15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897" y="2372"/>
                        <a:ext cx="46" cy="128"/>
                      </a:xfrm>
                      <a:custGeom>
                        <a:avLst/>
                        <a:gdLst>
                          <a:gd name="T0" fmla="*/ 16 w 46"/>
                          <a:gd name="T1" fmla="*/ 127 h 128"/>
                          <a:gd name="T2" fmla="*/ 45 w 46"/>
                          <a:gd name="T3" fmla="*/ 127 h 128"/>
                          <a:gd name="T4" fmla="*/ 45 w 46"/>
                          <a:gd name="T5" fmla="*/ 0 h 128"/>
                          <a:gd name="T6" fmla="*/ 6 w 46"/>
                          <a:gd name="T7" fmla="*/ 0 h 128"/>
                          <a:gd name="T8" fmla="*/ 0 w 46"/>
                          <a:gd name="T9" fmla="*/ 25 h 128"/>
                          <a:gd name="T10" fmla="*/ 16 w 46"/>
                          <a:gd name="T11" fmla="*/ 25 h 128"/>
                          <a:gd name="T12" fmla="*/ 16 w 46"/>
                          <a:gd name="T13" fmla="*/ 127 h 128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6"/>
                          <a:gd name="T22" fmla="*/ 0 h 128"/>
                          <a:gd name="T23" fmla="*/ 46 w 46"/>
                          <a:gd name="T24" fmla="*/ 128 h 128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6" h="128">
                            <a:moveTo>
                              <a:pt x="16" y="127"/>
                            </a:moveTo>
                            <a:lnTo>
                              <a:pt x="45" y="127"/>
                            </a:lnTo>
                            <a:lnTo>
                              <a:pt x="45" y="0"/>
                            </a:lnTo>
                            <a:lnTo>
                              <a:pt x="6" y="0"/>
                            </a:lnTo>
                            <a:lnTo>
                              <a:pt x="0" y="25"/>
                            </a:lnTo>
                            <a:lnTo>
                              <a:pt x="16" y="25"/>
                            </a:lnTo>
                            <a:lnTo>
                              <a:pt x="16" y="127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47" name="Freeform 15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962" y="2372"/>
                        <a:ext cx="74" cy="128"/>
                      </a:xfrm>
                      <a:custGeom>
                        <a:avLst/>
                        <a:gdLst>
                          <a:gd name="T0" fmla="*/ 23 w 74"/>
                          <a:gd name="T1" fmla="*/ 0 h 128"/>
                          <a:gd name="T2" fmla="*/ 50 w 74"/>
                          <a:gd name="T3" fmla="*/ 0 h 128"/>
                          <a:gd name="T4" fmla="*/ 73 w 74"/>
                          <a:gd name="T5" fmla="*/ 15 h 128"/>
                          <a:gd name="T6" fmla="*/ 73 w 74"/>
                          <a:gd name="T7" fmla="*/ 39 h 128"/>
                          <a:gd name="T8" fmla="*/ 44 w 74"/>
                          <a:gd name="T9" fmla="*/ 39 h 128"/>
                          <a:gd name="T10" fmla="*/ 44 w 74"/>
                          <a:gd name="T11" fmla="*/ 25 h 128"/>
                          <a:gd name="T12" fmla="*/ 29 w 74"/>
                          <a:gd name="T13" fmla="*/ 25 h 128"/>
                          <a:gd name="T14" fmla="*/ 29 w 74"/>
                          <a:gd name="T15" fmla="*/ 48 h 128"/>
                          <a:gd name="T16" fmla="*/ 29 w 74"/>
                          <a:gd name="T17" fmla="*/ 72 h 128"/>
                          <a:gd name="T18" fmla="*/ 44 w 74"/>
                          <a:gd name="T19" fmla="*/ 72 h 128"/>
                          <a:gd name="T20" fmla="*/ 44 w 74"/>
                          <a:gd name="T21" fmla="*/ 105 h 128"/>
                          <a:gd name="T22" fmla="*/ 29 w 74"/>
                          <a:gd name="T23" fmla="*/ 105 h 128"/>
                          <a:gd name="T24" fmla="*/ 29 w 74"/>
                          <a:gd name="T25" fmla="*/ 72 h 128"/>
                          <a:gd name="T26" fmla="*/ 29 w 74"/>
                          <a:gd name="T27" fmla="*/ 48 h 128"/>
                          <a:gd name="T28" fmla="*/ 50 w 74"/>
                          <a:gd name="T29" fmla="*/ 48 h 128"/>
                          <a:gd name="T30" fmla="*/ 73 w 74"/>
                          <a:gd name="T31" fmla="*/ 64 h 128"/>
                          <a:gd name="T32" fmla="*/ 73 w 74"/>
                          <a:gd name="T33" fmla="*/ 112 h 128"/>
                          <a:gd name="T34" fmla="*/ 50 w 74"/>
                          <a:gd name="T35" fmla="*/ 127 h 128"/>
                          <a:gd name="T36" fmla="*/ 23 w 74"/>
                          <a:gd name="T37" fmla="*/ 127 h 128"/>
                          <a:gd name="T38" fmla="*/ 0 w 74"/>
                          <a:gd name="T39" fmla="*/ 112 h 128"/>
                          <a:gd name="T40" fmla="*/ 0 w 74"/>
                          <a:gd name="T41" fmla="*/ 15 h 128"/>
                          <a:gd name="T42" fmla="*/ 23 w 74"/>
                          <a:gd name="T43" fmla="*/ 0 h 128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w 74"/>
                          <a:gd name="T67" fmla="*/ 0 h 128"/>
                          <a:gd name="T68" fmla="*/ 74 w 74"/>
                          <a:gd name="T69" fmla="*/ 128 h 128"/>
                        </a:gdLst>
                        <a:ahLst/>
                        <a:cxnLst>
                          <a:cxn ang="T44">
                            <a:pos x="T0" y="T1"/>
                          </a:cxn>
                          <a:cxn ang="T45">
                            <a:pos x="T2" y="T3"/>
                          </a:cxn>
                          <a:cxn ang="T46">
                            <a:pos x="T4" y="T5"/>
                          </a:cxn>
                          <a:cxn ang="T47">
                            <a:pos x="T6" y="T7"/>
                          </a:cxn>
                          <a:cxn ang="T48">
                            <a:pos x="T8" y="T9"/>
                          </a:cxn>
                          <a:cxn ang="T49">
                            <a:pos x="T10" y="T11"/>
                          </a:cxn>
                          <a:cxn ang="T50">
                            <a:pos x="T12" y="T13"/>
                          </a:cxn>
                          <a:cxn ang="T51">
                            <a:pos x="T14" y="T15"/>
                          </a:cxn>
                          <a:cxn ang="T52">
                            <a:pos x="T16" y="T17"/>
                          </a:cxn>
                          <a:cxn ang="T53">
                            <a:pos x="T18" y="T19"/>
                          </a:cxn>
                          <a:cxn ang="T54">
                            <a:pos x="T20" y="T21"/>
                          </a:cxn>
                          <a:cxn ang="T55">
                            <a:pos x="T22" y="T23"/>
                          </a:cxn>
                          <a:cxn ang="T56">
                            <a:pos x="T24" y="T25"/>
                          </a:cxn>
                          <a:cxn ang="T57">
                            <a:pos x="T26" y="T27"/>
                          </a:cxn>
                          <a:cxn ang="T58">
                            <a:pos x="T28" y="T29"/>
                          </a:cxn>
                          <a:cxn ang="T59">
                            <a:pos x="T30" y="T31"/>
                          </a:cxn>
                          <a:cxn ang="T60">
                            <a:pos x="T32" y="T33"/>
                          </a:cxn>
                          <a:cxn ang="T61">
                            <a:pos x="T34" y="T35"/>
                          </a:cxn>
                          <a:cxn ang="T62">
                            <a:pos x="T36" y="T37"/>
                          </a:cxn>
                          <a:cxn ang="T63">
                            <a:pos x="T38" y="T39"/>
                          </a:cxn>
                          <a:cxn ang="T64">
                            <a:pos x="T40" y="T41"/>
                          </a:cxn>
                          <a:cxn ang="T65">
                            <a:pos x="T42" y="T43"/>
                          </a:cxn>
                        </a:cxnLst>
                        <a:rect l="T66" t="T67" r="T68" b="T69"/>
                        <a:pathLst>
                          <a:path w="74" h="128">
                            <a:moveTo>
                              <a:pt x="23" y="0"/>
                            </a:moveTo>
                            <a:lnTo>
                              <a:pt x="50" y="0"/>
                            </a:lnTo>
                            <a:lnTo>
                              <a:pt x="73" y="15"/>
                            </a:lnTo>
                            <a:lnTo>
                              <a:pt x="73" y="39"/>
                            </a:lnTo>
                            <a:lnTo>
                              <a:pt x="44" y="39"/>
                            </a:lnTo>
                            <a:lnTo>
                              <a:pt x="44" y="25"/>
                            </a:lnTo>
                            <a:lnTo>
                              <a:pt x="29" y="25"/>
                            </a:lnTo>
                            <a:lnTo>
                              <a:pt x="29" y="48"/>
                            </a:lnTo>
                            <a:lnTo>
                              <a:pt x="29" y="72"/>
                            </a:lnTo>
                            <a:lnTo>
                              <a:pt x="44" y="72"/>
                            </a:lnTo>
                            <a:lnTo>
                              <a:pt x="44" y="105"/>
                            </a:lnTo>
                            <a:lnTo>
                              <a:pt x="29" y="105"/>
                            </a:lnTo>
                            <a:lnTo>
                              <a:pt x="29" y="72"/>
                            </a:lnTo>
                            <a:lnTo>
                              <a:pt x="29" y="48"/>
                            </a:lnTo>
                            <a:lnTo>
                              <a:pt x="50" y="48"/>
                            </a:lnTo>
                            <a:lnTo>
                              <a:pt x="73" y="64"/>
                            </a:lnTo>
                            <a:lnTo>
                              <a:pt x="73" y="112"/>
                            </a:lnTo>
                            <a:lnTo>
                              <a:pt x="50" y="127"/>
                            </a:lnTo>
                            <a:lnTo>
                              <a:pt x="23" y="127"/>
                            </a:lnTo>
                            <a:lnTo>
                              <a:pt x="0" y="112"/>
                            </a:lnTo>
                            <a:lnTo>
                              <a:pt x="0" y="15"/>
                            </a:lnTo>
                            <a:lnTo>
                              <a:pt x="23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40" name="Group 15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292" y="2372"/>
                      <a:ext cx="139" cy="128"/>
                      <a:chOff x="2292" y="2372"/>
                      <a:chExt cx="139" cy="128"/>
                    </a:xfrm>
                  </p:grpSpPr>
                  <p:sp>
                    <p:nvSpPr>
                      <p:cNvPr id="36944" name="Freeform 15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292" y="2372"/>
                        <a:ext cx="46" cy="128"/>
                      </a:xfrm>
                      <a:custGeom>
                        <a:avLst/>
                        <a:gdLst>
                          <a:gd name="T0" fmla="*/ 16 w 46"/>
                          <a:gd name="T1" fmla="*/ 127 h 128"/>
                          <a:gd name="T2" fmla="*/ 45 w 46"/>
                          <a:gd name="T3" fmla="*/ 127 h 128"/>
                          <a:gd name="T4" fmla="*/ 45 w 46"/>
                          <a:gd name="T5" fmla="*/ 0 h 128"/>
                          <a:gd name="T6" fmla="*/ 6 w 46"/>
                          <a:gd name="T7" fmla="*/ 0 h 128"/>
                          <a:gd name="T8" fmla="*/ 0 w 46"/>
                          <a:gd name="T9" fmla="*/ 25 h 128"/>
                          <a:gd name="T10" fmla="*/ 16 w 46"/>
                          <a:gd name="T11" fmla="*/ 25 h 128"/>
                          <a:gd name="T12" fmla="*/ 16 w 46"/>
                          <a:gd name="T13" fmla="*/ 127 h 128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6"/>
                          <a:gd name="T22" fmla="*/ 0 h 128"/>
                          <a:gd name="T23" fmla="*/ 46 w 46"/>
                          <a:gd name="T24" fmla="*/ 128 h 128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6" h="128">
                            <a:moveTo>
                              <a:pt x="16" y="127"/>
                            </a:moveTo>
                            <a:lnTo>
                              <a:pt x="45" y="127"/>
                            </a:lnTo>
                            <a:lnTo>
                              <a:pt x="45" y="0"/>
                            </a:lnTo>
                            <a:lnTo>
                              <a:pt x="6" y="0"/>
                            </a:lnTo>
                            <a:lnTo>
                              <a:pt x="0" y="25"/>
                            </a:lnTo>
                            <a:lnTo>
                              <a:pt x="16" y="25"/>
                            </a:lnTo>
                            <a:lnTo>
                              <a:pt x="16" y="127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45" name="Freeform 15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352" y="2372"/>
                        <a:ext cx="79" cy="128"/>
                      </a:xfrm>
                      <a:custGeom>
                        <a:avLst/>
                        <a:gdLst>
                          <a:gd name="T0" fmla="*/ 0 w 79"/>
                          <a:gd name="T1" fmla="*/ 0 h 128"/>
                          <a:gd name="T2" fmla="*/ 78 w 79"/>
                          <a:gd name="T3" fmla="*/ 0 h 128"/>
                          <a:gd name="T4" fmla="*/ 78 w 79"/>
                          <a:gd name="T5" fmla="*/ 25 h 128"/>
                          <a:gd name="T6" fmla="*/ 33 w 79"/>
                          <a:gd name="T7" fmla="*/ 127 h 128"/>
                          <a:gd name="T8" fmla="*/ 0 w 79"/>
                          <a:gd name="T9" fmla="*/ 127 h 128"/>
                          <a:gd name="T10" fmla="*/ 45 w 79"/>
                          <a:gd name="T11" fmla="*/ 25 h 128"/>
                          <a:gd name="T12" fmla="*/ 0 w 79"/>
                          <a:gd name="T13" fmla="*/ 25 h 128"/>
                          <a:gd name="T14" fmla="*/ 0 w 79"/>
                          <a:gd name="T15" fmla="*/ 0 h 128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60000 65536"/>
                          <a:gd name="T22" fmla="*/ 0 60000 65536"/>
                          <a:gd name="T23" fmla="*/ 0 60000 65536"/>
                          <a:gd name="T24" fmla="*/ 0 w 79"/>
                          <a:gd name="T25" fmla="*/ 0 h 128"/>
                          <a:gd name="T26" fmla="*/ 79 w 79"/>
                          <a:gd name="T27" fmla="*/ 128 h 128"/>
                        </a:gdLst>
                        <a:ahLst/>
                        <a:cxnLst>
                          <a:cxn ang="T16">
                            <a:pos x="T0" y="T1"/>
                          </a:cxn>
                          <a:cxn ang="T17">
                            <a:pos x="T2" y="T3"/>
                          </a:cxn>
                          <a:cxn ang="T18">
                            <a:pos x="T4" y="T5"/>
                          </a:cxn>
                          <a:cxn ang="T19">
                            <a:pos x="T6" y="T7"/>
                          </a:cxn>
                          <a:cxn ang="T20">
                            <a:pos x="T8" y="T9"/>
                          </a:cxn>
                          <a:cxn ang="T21">
                            <a:pos x="T10" y="T11"/>
                          </a:cxn>
                          <a:cxn ang="T22">
                            <a:pos x="T12" y="T13"/>
                          </a:cxn>
                          <a:cxn ang="T23">
                            <a:pos x="T14" y="T15"/>
                          </a:cxn>
                        </a:cxnLst>
                        <a:rect l="T24" t="T25" r="T26" b="T27"/>
                        <a:pathLst>
                          <a:path w="79" h="128">
                            <a:moveTo>
                              <a:pt x="0" y="0"/>
                            </a:moveTo>
                            <a:lnTo>
                              <a:pt x="78" y="0"/>
                            </a:lnTo>
                            <a:lnTo>
                              <a:pt x="78" y="25"/>
                            </a:lnTo>
                            <a:lnTo>
                              <a:pt x="33" y="127"/>
                            </a:lnTo>
                            <a:lnTo>
                              <a:pt x="0" y="127"/>
                            </a:lnTo>
                            <a:lnTo>
                              <a:pt x="45" y="25"/>
                            </a:lnTo>
                            <a:lnTo>
                              <a:pt x="0" y="25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41" name="Group 16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682" y="2371"/>
                      <a:ext cx="132" cy="129"/>
                      <a:chOff x="2682" y="2371"/>
                      <a:chExt cx="132" cy="129"/>
                    </a:xfrm>
                  </p:grpSpPr>
                  <p:sp>
                    <p:nvSpPr>
                      <p:cNvPr id="36942" name="Freeform 15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682" y="2372"/>
                        <a:ext cx="44" cy="128"/>
                      </a:xfrm>
                      <a:custGeom>
                        <a:avLst/>
                        <a:gdLst>
                          <a:gd name="T0" fmla="*/ 16 w 44"/>
                          <a:gd name="T1" fmla="*/ 127 h 128"/>
                          <a:gd name="T2" fmla="*/ 43 w 44"/>
                          <a:gd name="T3" fmla="*/ 127 h 128"/>
                          <a:gd name="T4" fmla="*/ 43 w 44"/>
                          <a:gd name="T5" fmla="*/ 0 h 128"/>
                          <a:gd name="T6" fmla="*/ 6 w 44"/>
                          <a:gd name="T7" fmla="*/ 0 h 128"/>
                          <a:gd name="T8" fmla="*/ 0 w 44"/>
                          <a:gd name="T9" fmla="*/ 25 h 128"/>
                          <a:gd name="T10" fmla="*/ 16 w 44"/>
                          <a:gd name="T11" fmla="*/ 25 h 128"/>
                          <a:gd name="T12" fmla="*/ 16 w 44"/>
                          <a:gd name="T13" fmla="*/ 127 h 128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4"/>
                          <a:gd name="T22" fmla="*/ 0 h 128"/>
                          <a:gd name="T23" fmla="*/ 44 w 44"/>
                          <a:gd name="T24" fmla="*/ 128 h 128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4" h="128">
                            <a:moveTo>
                              <a:pt x="16" y="127"/>
                            </a:moveTo>
                            <a:lnTo>
                              <a:pt x="43" y="127"/>
                            </a:lnTo>
                            <a:lnTo>
                              <a:pt x="43" y="0"/>
                            </a:lnTo>
                            <a:lnTo>
                              <a:pt x="6" y="0"/>
                            </a:lnTo>
                            <a:lnTo>
                              <a:pt x="0" y="25"/>
                            </a:lnTo>
                            <a:lnTo>
                              <a:pt x="16" y="25"/>
                            </a:lnTo>
                            <a:lnTo>
                              <a:pt x="16" y="127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43" name="Freeform 15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738" y="2371"/>
                        <a:ext cx="76" cy="129"/>
                      </a:xfrm>
                      <a:custGeom>
                        <a:avLst/>
                        <a:gdLst>
                          <a:gd name="T0" fmla="*/ 16 w 76"/>
                          <a:gd name="T1" fmla="*/ 0 h 129"/>
                          <a:gd name="T2" fmla="*/ 59 w 76"/>
                          <a:gd name="T3" fmla="*/ 0 h 129"/>
                          <a:gd name="T4" fmla="*/ 75 w 76"/>
                          <a:gd name="T5" fmla="*/ 16 h 129"/>
                          <a:gd name="T6" fmla="*/ 75 w 76"/>
                          <a:gd name="T7" fmla="*/ 52 h 129"/>
                          <a:gd name="T8" fmla="*/ 66 w 76"/>
                          <a:gd name="T9" fmla="*/ 65 h 129"/>
                          <a:gd name="T10" fmla="*/ 75 w 76"/>
                          <a:gd name="T11" fmla="*/ 77 h 129"/>
                          <a:gd name="T12" fmla="*/ 75 w 76"/>
                          <a:gd name="T13" fmla="*/ 80 h 129"/>
                          <a:gd name="T14" fmla="*/ 45 w 76"/>
                          <a:gd name="T15" fmla="*/ 80 h 129"/>
                          <a:gd name="T16" fmla="*/ 45 w 76"/>
                          <a:gd name="T17" fmla="*/ 46 h 129"/>
                          <a:gd name="T18" fmla="*/ 45 w 76"/>
                          <a:gd name="T19" fmla="*/ 19 h 129"/>
                          <a:gd name="T20" fmla="*/ 29 w 76"/>
                          <a:gd name="T21" fmla="*/ 19 h 129"/>
                          <a:gd name="T22" fmla="*/ 29 w 76"/>
                          <a:gd name="T23" fmla="*/ 46 h 129"/>
                          <a:gd name="T24" fmla="*/ 45 w 76"/>
                          <a:gd name="T25" fmla="*/ 46 h 129"/>
                          <a:gd name="T26" fmla="*/ 45 w 76"/>
                          <a:gd name="T27" fmla="*/ 106 h 129"/>
                          <a:gd name="T28" fmla="*/ 29 w 76"/>
                          <a:gd name="T29" fmla="*/ 106 h 129"/>
                          <a:gd name="T30" fmla="*/ 29 w 76"/>
                          <a:gd name="T31" fmla="*/ 80 h 129"/>
                          <a:gd name="T32" fmla="*/ 45 w 76"/>
                          <a:gd name="T33" fmla="*/ 80 h 129"/>
                          <a:gd name="T34" fmla="*/ 75 w 76"/>
                          <a:gd name="T35" fmla="*/ 80 h 129"/>
                          <a:gd name="T36" fmla="*/ 75 w 76"/>
                          <a:gd name="T37" fmla="*/ 112 h 129"/>
                          <a:gd name="T38" fmla="*/ 59 w 76"/>
                          <a:gd name="T39" fmla="*/ 128 h 129"/>
                          <a:gd name="T40" fmla="*/ 16 w 76"/>
                          <a:gd name="T41" fmla="*/ 128 h 129"/>
                          <a:gd name="T42" fmla="*/ 0 w 76"/>
                          <a:gd name="T43" fmla="*/ 112 h 129"/>
                          <a:gd name="T44" fmla="*/ 0 w 76"/>
                          <a:gd name="T45" fmla="*/ 77 h 129"/>
                          <a:gd name="T46" fmla="*/ 10 w 76"/>
                          <a:gd name="T47" fmla="*/ 65 h 129"/>
                          <a:gd name="T48" fmla="*/ 0 w 76"/>
                          <a:gd name="T49" fmla="*/ 52 h 129"/>
                          <a:gd name="T50" fmla="*/ 0 w 76"/>
                          <a:gd name="T51" fmla="*/ 16 h 129"/>
                          <a:gd name="T52" fmla="*/ 16 w 76"/>
                          <a:gd name="T53" fmla="*/ 0 h 129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60000 65536"/>
                          <a:gd name="T73" fmla="*/ 0 60000 65536"/>
                          <a:gd name="T74" fmla="*/ 0 60000 65536"/>
                          <a:gd name="T75" fmla="*/ 0 60000 65536"/>
                          <a:gd name="T76" fmla="*/ 0 60000 65536"/>
                          <a:gd name="T77" fmla="*/ 0 60000 65536"/>
                          <a:gd name="T78" fmla="*/ 0 60000 65536"/>
                          <a:gd name="T79" fmla="*/ 0 60000 65536"/>
                          <a:gd name="T80" fmla="*/ 0 60000 65536"/>
                          <a:gd name="T81" fmla="*/ 0 w 76"/>
                          <a:gd name="T82" fmla="*/ 0 h 129"/>
                          <a:gd name="T83" fmla="*/ 76 w 76"/>
                          <a:gd name="T84" fmla="*/ 129 h 129"/>
                        </a:gdLst>
                        <a:ahLst/>
                        <a:cxnLst>
                          <a:cxn ang="T54">
                            <a:pos x="T0" y="T1"/>
                          </a:cxn>
                          <a:cxn ang="T55">
                            <a:pos x="T2" y="T3"/>
                          </a:cxn>
                          <a:cxn ang="T56">
                            <a:pos x="T4" y="T5"/>
                          </a:cxn>
                          <a:cxn ang="T57">
                            <a:pos x="T6" y="T7"/>
                          </a:cxn>
                          <a:cxn ang="T58">
                            <a:pos x="T8" y="T9"/>
                          </a:cxn>
                          <a:cxn ang="T59">
                            <a:pos x="T10" y="T11"/>
                          </a:cxn>
                          <a:cxn ang="T60">
                            <a:pos x="T12" y="T13"/>
                          </a:cxn>
                          <a:cxn ang="T61">
                            <a:pos x="T14" y="T15"/>
                          </a:cxn>
                          <a:cxn ang="T62">
                            <a:pos x="T16" y="T17"/>
                          </a:cxn>
                          <a:cxn ang="T63">
                            <a:pos x="T18" y="T19"/>
                          </a:cxn>
                          <a:cxn ang="T64">
                            <a:pos x="T20" y="T21"/>
                          </a:cxn>
                          <a:cxn ang="T65">
                            <a:pos x="T22" y="T23"/>
                          </a:cxn>
                          <a:cxn ang="T66">
                            <a:pos x="T24" y="T25"/>
                          </a:cxn>
                          <a:cxn ang="T67">
                            <a:pos x="T26" y="T27"/>
                          </a:cxn>
                          <a:cxn ang="T68">
                            <a:pos x="T28" y="T29"/>
                          </a:cxn>
                          <a:cxn ang="T69">
                            <a:pos x="T30" y="T31"/>
                          </a:cxn>
                          <a:cxn ang="T70">
                            <a:pos x="T32" y="T33"/>
                          </a:cxn>
                          <a:cxn ang="T71">
                            <a:pos x="T34" y="T35"/>
                          </a:cxn>
                          <a:cxn ang="T72">
                            <a:pos x="T36" y="T37"/>
                          </a:cxn>
                          <a:cxn ang="T73">
                            <a:pos x="T38" y="T39"/>
                          </a:cxn>
                          <a:cxn ang="T74">
                            <a:pos x="T40" y="T41"/>
                          </a:cxn>
                          <a:cxn ang="T75">
                            <a:pos x="T42" y="T43"/>
                          </a:cxn>
                          <a:cxn ang="T76">
                            <a:pos x="T44" y="T45"/>
                          </a:cxn>
                          <a:cxn ang="T77">
                            <a:pos x="T46" y="T47"/>
                          </a:cxn>
                          <a:cxn ang="T78">
                            <a:pos x="T48" y="T49"/>
                          </a:cxn>
                          <a:cxn ang="T79">
                            <a:pos x="T50" y="T51"/>
                          </a:cxn>
                          <a:cxn ang="T80">
                            <a:pos x="T52" y="T53"/>
                          </a:cxn>
                        </a:cxnLst>
                        <a:rect l="T81" t="T82" r="T83" b="T84"/>
                        <a:pathLst>
                          <a:path w="76" h="129">
                            <a:moveTo>
                              <a:pt x="16" y="0"/>
                            </a:moveTo>
                            <a:lnTo>
                              <a:pt x="59" y="0"/>
                            </a:lnTo>
                            <a:lnTo>
                              <a:pt x="75" y="16"/>
                            </a:lnTo>
                            <a:lnTo>
                              <a:pt x="75" y="52"/>
                            </a:lnTo>
                            <a:lnTo>
                              <a:pt x="66" y="65"/>
                            </a:lnTo>
                            <a:lnTo>
                              <a:pt x="75" y="77"/>
                            </a:lnTo>
                            <a:lnTo>
                              <a:pt x="75" y="80"/>
                            </a:lnTo>
                            <a:lnTo>
                              <a:pt x="45" y="80"/>
                            </a:lnTo>
                            <a:lnTo>
                              <a:pt x="45" y="46"/>
                            </a:lnTo>
                            <a:lnTo>
                              <a:pt x="45" y="19"/>
                            </a:lnTo>
                            <a:lnTo>
                              <a:pt x="29" y="19"/>
                            </a:lnTo>
                            <a:lnTo>
                              <a:pt x="29" y="46"/>
                            </a:lnTo>
                            <a:lnTo>
                              <a:pt x="45" y="46"/>
                            </a:lnTo>
                            <a:lnTo>
                              <a:pt x="45" y="106"/>
                            </a:lnTo>
                            <a:lnTo>
                              <a:pt x="29" y="106"/>
                            </a:lnTo>
                            <a:lnTo>
                              <a:pt x="29" y="80"/>
                            </a:lnTo>
                            <a:lnTo>
                              <a:pt x="45" y="80"/>
                            </a:lnTo>
                            <a:lnTo>
                              <a:pt x="75" y="80"/>
                            </a:lnTo>
                            <a:lnTo>
                              <a:pt x="75" y="112"/>
                            </a:lnTo>
                            <a:lnTo>
                              <a:pt x="59" y="128"/>
                            </a:lnTo>
                            <a:lnTo>
                              <a:pt x="16" y="128"/>
                            </a:lnTo>
                            <a:lnTo>
                              <a:pt x="0" y="112"/>
                            </a:lnTo>
                            <a:lnTo>
                              <a:pt x="0" y="77"/>
                            </a:lnTo>
                            <a:lnTo>
                              <a:pt x="10" y="65"/>
                            </a:lnTo>
                            <a:lnTo>
                              <a:pt x="0" y="52"/>
                            </a:lnTo>
                            <a:lnTo>
                              <a:pt x="0" y="16"/>
                            </a:lnTo>
                            <a:lnTo>
                              <a:pt x="16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  <p:grpSp>
                <p:nvGrpSpPr>
                  <p:cNvPr id="36889" name="Group 183"/>
                  <p:cNvGrpSpPr>
                    <a:grpSpLocks/>
                  </p:cNvGrpSpPr>
                  <p:nvPr/>
                </p:nvGrpSpPr>
                <p:grpSpPr bwMode="auto">
                  <a:xfrm>
                    <a:off x="348" y="2642"/>
                    <a:ext cx="2491" cy="130"/>
                    <a:chOff x="348" y="2642"/>
                    <a:chExt cx="2491" cy="130"/>
                  </a:xfrm>
                </p:grpSpPr>
                <p:grpSp>
                  <p:nvGrpSpPr>
                    <p:cNvPr id="36914" name="Group 16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48" y="2642"/>
                      <a:ext cx="142" cy="130"/>
                      <a:chOff x="348" y="2642"/>
                      <a:chExt cx="142" cy="130"/>
                    </a:xfrm>
                  </p:grpSpPr>
                  <p:sp>
                    <p:nvSpPr>
                      <p:cNvPr id="36933" name="Freeform 16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48" y="2642"/>
                        <a:ext cx="46" cy="130"/>
                      </a:xfrm>
                      <a:custGeom>
                        <a:avLst/>
                        <a:gdLst>
                          <a:gd name="T0" fmla="*/ 16 w 46"/>
                          <a:gd name="T1" fmla="*/ 129 h 130"/>
                          <a:gd name="T2" fmla="*/ 45 w 46"/>
                          <a:gd name="T3" fmla="*/ 129 h 130"/>
                          <a:gd name="T4" fmla="*/ 45 w 46"/>
                          <a:gd name="T5" fmla="*/ 0 h 130"/>
                          <a:gd name="T6" fmla="*/ 6 w 46"/>
                          <a:gd name="T7" fmla="*/ 0 h 130"/>
                          <a:gd name="T8" fmla="*/ 0 w 46"/>
                          <a:gd name="T9" fmla="*/ 26 h 130"/>
                          <a:gd name="T10" fmla="*/ 16 w 46"/>
                          <a:gd name="T11" fmla="*/ 26 h 130"/>
                          <a:gd name="T12" fmla="*/ 16 w 46"/>
                          <a:gd name="T13" fmla="*/ 129 h 130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6"/>
                          <a:gd name="T22" fmla="*/ 0 h 130"/>
                          <a:gd name="T23" fmla="*/ 46 w 46"/>
                          <a:gd name="T24" fmla="*/ 130 h 130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6" h="130">
                            <a:moveTo>
                              <a:pt x="16" y="129"/>
                            </a:moveTo>
                            <a:lnTo>
                              <a:pt x="45" y="129"/>
                            </a:lnTo>
                            <a:lnTo>
                              <a:pt x="45" y="0"/>
                            </a:lnTo>
                            <a:lnTo>
                              <a:pt x="6" y="0"/>
                            </a:lnTo>
                            <a:lnTo>
                              <a:pt x="0" y="26"/>
                            </a:lnTo>
                            <a:lnTo>
                              <a:pt x="16" y="26"/>
                            </a:lnTo>
                            <a:lnTo>
                              <a:pt x="16" y="12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34" name="Freeform 16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14" y="2642"/>
                        <a:ext cx="76" cy="130"/>
                      </a:xfrm>
                      <a:custGeom>
                        <a:avLst/>
                        <a:gdLst>
                          <a:gd name="T0" fmla="*/ 52 w 76"/>
                          <a:gd name="T1" fmla="*/ 0 h 130"/>
                          <a:gd name="T2" fmla="*/ 75 w 76"/>
                          <a:gd name="T3" fmla="*/ 16 h 130"/>
                          <a:gd name="T4" fmla="*/ 75 w 76"/>
                          <a:gd name="T5" fmla="*/ 114 h 130"/>
                          <a:gd name="T6" fmla="*/ 52 w 76"/>
                          <a:gd name="T7" fmla="*/ 129 h 130"/>
                          <a:gd name="T8" fmla="*/ 23 w 76"/>
                          <a:gd name="T9" fmla="*/ 129 h 130"/>
                          <a:gd name="T10" fmla="*/ 0 w 76"/>
                          <a:gd name="T11" fmla="*/ 114 h 130"/>
                          <a:gd name="T12" fmla="*/ 0 w 76"/>
                          <a:gd name="T13" fmla="*/ 90 h 130"/>
                          <a:gd name="T14" fmla="*/ 30 w 76"/>
                          <a:gd name="T15" fmla="*/ 90 h 130"/>
                          <a:gd name="T16" fmla="*/ 30 w 76"/>
                          <a:gd name="T17" fmla="*/ 104 h 130"/>
                          <a:gd name="T18" fmla="*/ 45 w 76"/>
                          <a:gd name="T19" fmla="*/ 104 h 130"/>
                          <a:gd name="T20" fmla="*/ 45 w 76"/>
                          <a:gd name="T21" fmla="*/ 81 h 130"/>
                          <a:gd name="T22" fmla="*/ 45 w 76"/>
                          <a:gd name="T23" fmla="*/ 55 h 130"/>
                          <a:gd name="T24" fmla="*/ 30 w 76"/>
                          <a:gd name="T25" fmla="*/ 55 h 130"/>
                          <a:gd name="T26" fmla="*/ 30 w 76"/>
                          <a:gd name="T27" fmla="*/ 24 h 130"/>
                          <a:gd name="T28" fmla="*/ 45 w 76"/>
                          <a:gd name="T29" fmla="*/ 24 h 130"/>
                          <a:gd name="T30" fmla="*/ 45 w 76"/>
                          <a:gd name="T31" fmla="*/ 55 h 130"/>
                          <a:gd name="T32" fmla="*/ 45 w 76"/>
                          <a:gd name="T33" fmla="*/ 81 h 130"/>
                          <a:gd name="T34" fmla="*/ 23 w 76"/>
                          <a:gd name="T35" fmla="*/ 81 h 130"/>
                          <a:gd name="T36" fmla="*/ 0 w 76"/>
                          <a:gd name="T37" fmla="*/ 65 h 130"/>
                          <a:gd name="T38" fmla="*/ 0 w 76"/>
                          <a:gd name="T39" fmla="*/ 16 h 130"/>
                          <a:gd name="T40" fmla="*/ 23 w 76"/>
                          <a:gd name="T41" fmla="*/ 0 h 130"/>
                          <a:gd name="T42" fmla="*/ 52 w 76"/>
                          <a:gd name="T43" fmla="*/ 0 h 130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w 76"/>
                          <a:gd name="T67" fmla="*/ 0 h 130"/>
                          <a:gd name="T68" fmla="*/ 76 w 76"/>
                          <a:gd name="T69" fmla="*/ 130 h 130"/>
                        </a:gdLst>
                        <a:ahLst/>
                        <a:cxnLst>
                          <a:cxn ang="T44">
                            <a:pos x="T0" y="T1"/>
                          </a:cxn>
                          <a:cxn ang="T45">
                            <a:pos x="T2" y="T3"/>
                          </a:cxn>
                          <a:cxn ang="T46">
                            <a:pos x="T4" y="T5"/>
                          </a:cxn>
                          <a:cxn ang="T47">
                            <a:pos x="T6" y="T7"/>
                          </a:cxn>
                          <a:cxn ang="T48">
                            <a:pos x="T8" y="T9"/>
                          </a:cxn>
                          <a:cxn ang="T49">
                            <a:pos x="T10" y="T11"/>
                          </a:cxn>
                          <a:cxn ang="T50">
                            <a:pos x="T12" y="T13"/>
                          </a:cxn>
                          <a:cxn ang="T51">
                            <a:pos x="T14" y="T15"/>
                          </a:cxn>
                          <a:cxn ang="T52">
                            <a:pos x="T16" y="T17"/>
                          </a:cxn>
                          <a:cxn ang="T53">
                            <a:pos x="T18" y="T19"/>
                          </a:cxn>
                          <a:cxn ang="T54">
                            <a:pos x="T20" y="T21"/>
                          </a:cxn>
                          <a:cxn ang="T55">
                            <a:pos x="T22" y="T23"/>
                          </a:cxn>
                          <a:cxn ang="T56">
                            <a:pos x="T24" y="T25"/>
                          </a:cxn>
                          <a:cxn ang="T57">
                            <a:pos x="T26" y="T27"/>
                          </a:cxn>
                          <a:cxn ang="T58">
                            <a:pos x="T28" y="T29"/>
                          </a:cxn>
                          <a:cxn ang="T59">
                            <a:pos x="T30" y="T31"/>
                          </a:cxn>
                          <a:cxn ang="T60">
                            <a:pos x="T32" y="T33"/>
                          </a:cxn>
                          <a:cxn ang="T61">
                            <a:pos x="T34" y="T35"/>
                          </a:cxn>
                          <a:cxn ang="T62">
                            <a:pos x="T36" y="T37"/>
                          </a:cxn>
                          <a:cxn ang="T63">
                            <a:pos x="T38" y="T39"/>
                          </a:cxn>
                          <a:cxn ang="T64">
                            <a:pos x="T40" y="T41"/>
                          </a:cxn>
                          <a:cxn ang="T65">
                            <a:pos x="T42" y="T43"/>
                          </a:cxn>
                        </a:cxnLst>
                        <a:rect l="T66" t="T67" r="T68" b="T69"/>
                        <a:pathLst>
                          <a:path w="76" h="130">
                            <a:moveTo>
                              <a:pt x="52" y="0"/>
                            </a:moveTo>
                            <a:lnTo>
                              <a:pt x="75" y="16"/>
                            </a:lnTo>
                            <a:lnTo>
                              <a:pt x="75" y="114"/>
                            </a:lnTo>
                            <a:lnTo>
                              <a:pt x="52" y="129"/>
                            </a:lnTo>
                            <a:lnTo>
                              <a:pt x="23" y="129"/>
                            </a:lnTo>
                            <a:lnTo>
                              <a:pt x="0" y="114"/>
                            </a:lnTo>
                            <a:lnTo>
                              <a:pt x="0" y="90"/>
                            </a:lnTo>
                            <a:lnTo>
                              <a:pt x="30" y="90"/>
                            </a:lnTo>
                            <a:lnTo>
                              <a:pt x="30" y="104"/>
                            </a:lnTo>
                            <a:lnTo>
                              <a:pt x="45" y="104"/>
                            </a:lnTo>
                            <a:lnTo>
                              <a:pt x="45" y="81"/>
                            </a:lnTo>
                            <a:lnTo>
                              <a:pt x="45" y="55"/>
                            </a:lnTo>
                            <a:lnTo>
                              <a:pt x="30" y="55"/>
                            </a:lnTo>
                            <a:lnTo>
                              <a:pt x="30" y="24"/>
                            </a:lnTo>
                            <a:lnTo>
                              <a:pt x="45" y="24"/>
                            </a:lnTo>
                            <a:lnTo>
                              <a:pt x="45" y="55"/>
                            </a:lnTo>
                            <a:lnTo>
                              <a:pt x="45" y="81"/>
                            </a:lnTo>
                            <a:lnTo>
                              <a:pt x="23" y="81"/>
                            </a:lnTo>
                            <a:lnTo>
                              <a:pt x="0" y="65"/>
                            </a:lnTo>
                            <a:lnTo>
                              <a:pt x="0" y="16"/>
                            </a:lnTo>
                            <a:lnTo>
                              <a:pt x="23" y="0"/>
                            </a:lnTo>
                            <a:lnTo>
                              <a:pt x="52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15" name="Group 16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744" y="2642"/>
                      <a:ext cx="157" cy="130"/>
                      <a:chOff x="744" y="2642"/>
                      <a:chExt cx="157" cy="130"/>
                    </a:xfrm>
                  </p:grpSpPr>
                  <p:sp>
                    <p:nvSpPr>
                      <p:cNvPr id="36931" name="Freeform 16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744" y="2642"/>
                        <a:ext cx="71" cy="130"/>
                      </a:xfrm>
                      <a:custGeom>
                        <a:avLst/>
                        <a:gdLst>
                          <a:gd name="T0" fmla="*/ 0 w 71"/>
                          <a:gd name="T1" fmla="*/ 39 h 130"/>
                          <a:gd name="T2" fmla="*/ 29 w 71"/>
                          <a:gd name="T3" fmla="*/ 39 h 130"/>
                          <a:gd name="T4" fmla="*/ 29 w 71"/>
                          <a:gd name="T5" fmla="*/ 26 h 130"/>
                          <a:gd name="T6" fmla="*/ 45 w 71"/>
                          <a:gd name="T7" fmla="*/ 26 h 130"/>
                          <a:gd name="T8" fmla="*/ 45 w 71"/>
                          <a:gd name="T9" fmla="*/ 45 h 130"/>
                          <a:gd name="T10" fmla="*/ 0 w 71"/>
                          <a:gd name="T11" fmla="*/ 107 h 130"/>
                          <a:gd name="T12" fmla="*/ 0 w 71"/>
                          <a:gd name="T13" fmla="*/ 129 h 130"/>
                          <a:gd name="T14" fmla="*/ 70 w 71"/>
                          <a:gd name="T15" fmla="*/ 129 h 130"/>
                          <a:gd name="T16" fmla="*/ 70 w 71"/>
                          <a:gd name="T17" fmla="*/ 107 h 130"/>
                          <a:gd name="T18" fmla="*/ 31 w 71"/>
                          <a:gd name="T19" fmla="*/ 107 h 130"/>
                          <a:gd name="T20" fmla="*/ 70 w 71"/>
                          <a:gd name="T21" fmla="*/ 52 h 130"/>
                          <a:gd name="T22" fmla="*/ 70 w 71"/>
                          <a:gd name="T23" fmla="*/ 16 h 130"/>
                          <a:gd name="T24" fmla="*/ 50 w 71"/>
                          <a:gd name="T25" fmla="*/ 0 h 130"/>
                          <a:gd name="T26" fmla="*/ 22 w 71"/>
                          <a:gd name="T27" fmla="*/ 0 h 130"/>
                          <a:gd name="T28" fmla="*/ 0 w 71"/>
                          <a:gd name="T29" fmla="*/ 16 h 130"/>
                          <a:gd name="T30" fmla="*/ 0 w 71"/>
                          <a:gd name="T31" fmla="*/ 39 h 130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1"/>
                          <a:gd name="T49" fmla="*/ 0 h 130"/>
                          <a:gd name="T50" fmla="*/ 71 w 71"/>
                          <a:gd name="T51" fmla="*/ 130 h 130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1" h="130">
                            <a:moveTo>
                              <a:pt x="0" y="39"/>
                            </a:moveTo>
                            <a:lnTo>
                              <a:pt x="29" y="39"/>
                            </a:lnTo>
                            <a:lnTo>
                              <a:pt x="29" y="26"/>
                            </a:lnTo>
                            <a:lnTo>
                              <a:pt x="45" y="26"/>
                            </a:lnTo>
                            <a:lnTo>
                              <a:pt x="45" y="45"/>
                            </a:lnTo>
                            <a:lnTo>
                              <a:pt x="0" y="107"/>
                            </a:lnTo>
                            <a:lnTo>
                              <a:pt x="0" y="129"/>
                            </a:lnTo>
                            <a:lnTo>
                              <a:pt x="70" y="129"/>
                            </a:lnTo>
                            <a:lnTo>
                              <a:pt x="70" y="107"/>
                            </a:lnTo>
                            <a:lnTo>
                              <a:pt x="31" y="107"/>
                            </a:lnTo>
                            <a:lnTo>
                              <a:pt x="70" y="52"/>
                            </a:lnTo>
                            <a:lnTo>
                              <a:pt x="70" y="16"/>
                            </a:lnTo>
                            <a:lnTo>
                              <a:pt x="50" y="0"/>
                            </a:lnTo>
                            <a:lnTo>
                              <a:pt x="22" y="0"/>
                            </a:lnTo>
                            <a:lnTo>
                              <a:pt x="0" y="16"/>
                            </a:lnTo>
                            <a:lnTo>
                              <a:pt x="0" y="3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32" name="Freeform 16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826" y="2642"/>
                        <a:ext cx="75" cy="130"/>
                      </a:xfrm>
                      <a:custGeom>
                        <a:avLst/>
                        <a:gdLst>
                          <a:gd name="T0" fmla="*/ 23 w 75"/>
                          <a:gd name="T1" fmla="*/ 0 h 130"/>
                          <a:gd name="T2" fmla="*/ 52 w 75"/>
                          <a:gd name="T3" fmla="*/ 0 h 130"/>
                          <a:gd name="T4" fmla="*/ 74 w 75"/>
                          <a:gd name="T5" fmla="*/ 19 h 130"/>
                          <a:gd name="T6" fmla="*/ 74 w 75"/>
                          <a:gd name="T7" fmla="*/ 110 h 130"/>
                          <a:gd name="T8" fmla="*/ 52 w 75"/>
                          <a:gd name="T9" fmla="*/ 129 h 130"/>
                          <a:gd name="T10" fmla="*/ 23 w 75"/>
                          <a:gd name="T11" fmla="*/ 129 h 130"/>
                          <a:gd name="T12" fmla="*/ 0 w 75"/>
                          <a:gd name="T13" fmla="*/ 110 h 130"/>
                          <a:gd name="T14" fmla="*/ 0 w 75"/>
                          <a:gd name="T15" fmla="*/ 104 h 130"/>
                          <a:gd name="T16" fmla="*/ 30 w 75"/>
                          <a:gd name="T17" fmla="*/ 104 h 130"/>
                          <a:gd name="T18" fmla="*/ 30 w 75"/>
                          <a:gd name="T19" fmla="*/ 26 h 130"/>
                          <a:gd name="T20" fmla="*/ 45 w 75"/>
                          <a:gd name="T21" fmla="*/ 26 h 130"/>
                          <a:gd name="T22" fmla="*/ 45 w 75"/>
                          <a:gd name="T23" fmla="*/ 104 h 130"/>
                          <a:gd name="T24" fmla="*/ 30 w 75"/>
                          <a:gd name="T25" fmla="*/ 104 h 130"/>
                          <a:gd name="T26" fmla="*/ 0 w 75"/>
                          <a:gd name="T27" fmla="*/ 104 h 130"/>
                          <a:gd name="T28" fmla="*/ 0 w 75"/>
                          <a:gd name="T29" fmla="*/ 19 h 130"/>
                          <a:gd name="T30" fmla="*/ 23 w 75"/>
                          <a:gd name="T31" fmla="*/ 0 h 130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5"/>
                          <a:gd name="T49" fmla="*/ 0 h 130"/>
                          <a:gd name="T50" fmla="*/ 75 w 75"/>
                          <a:gd name="T51" fmla="*/ 130 h 130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5" h="130">
                            <a:moveTo>
                              <a:pt x="23" y="0"/>
                            </a:moveTo>
                            <a:lnTo>
                              <a:pt x="52" y="0"/>
                            </a:lnTo>
                            <a:lnTo>
                              <a:pt x="74" y="19"/>
                            </a:lnTo>
                            <a:lnTo>
                              <a:pt x="74" y="110"/>
                            </a:lnTo>
                            <a:lnTo>
                              <a:pt x="52" y="129"/>
                            </a:lnTo>
                            <a:lnTo>
                              <a:pt x="23" y="129"/>
                            </a:lnTo>
                            <a:lnTo>
                              <a:pt x="0" y="110"/>
                            </a:lnTo>
                            <a:lnTo>
                              <a:pt x="0" y="104"/>
                            </a:lnTo>
                            <a:lnTo>
                              <a:pt x="30" y="104"/>
                            </a:lnTo>
                            <a:lnTo>
                              <a:pt x="30" y="26"/>
                            </a:lnTo>
                            <a:lnTo>
                              <a:pt x="45" y="26"/>
                            </a:lnTo>
                            <a:lnTo>
                              <a:pt x="45" y="104"/>
                            </a:lnTo>
                            <a:lnTo>
                              <a:pt x="30" y="104"/>
                            </a:lnTo>
                            <a:lnTo>
                              <a:pt x="0" y="104"/>
                            </a:lnTo>
                            <a:lnTo>
                              <a:pt x="0" y="19"/>
                            </a:lnTo>
                            <a:lnTo>
                              <a:pt x="23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16" name="Group 17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125" y="2642"/>
                      <a:ext cx="132" cy="130"/>
                      <a:chOff x="1125" y="2642"/>
                      <a:chExt cx="132" cy="130"/>
                    </a:xfrm>
                  </p:grpSpPr>
                  <p:sp>
                    <p:nvSpPr>
                      <p:cNvPr id="36929" name="Freeform 16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125" y="2642"/>
                        <a:ext cx="75" cy="130"/>
                      </a:xfrm>
                      <a:custGeom>
                        <a:avLst/>
                        <a:gdLst>
                          <a:gd name="T0" fmla="*/ 0 w 75"/>
                          <a:gd name="T1" fmla="*/ 39 h 130"/>
                          <a:gd name="T2" fmla="*/ 29 w 75"/>
                          <a:gd name="T3" fmla="*/ 39 h 130"/>
                          <a:gd name="T4" fmla="*/ 29 w 75"/>
                          <a:gd name="T5" fmla="*/ 26 h 130"/>
                          <a:gd name="T6" fmla="*/ 45 w 75"/>
                          <a:gd name="T7" fmla="*/ 26 h 130"/>
                          <a:gd name="T8" fmla="*/ 45 w 75"/>
                          <a:gd name="T9" fmla="*/ 45 h 130"/>
                          <a:gd name="T10" fmla="*/ 0 w 75"/>
                          <a:gd name="T11" fmla="*/ 107 h 130"/>
                          <a:gd name="T12" fmla="*/ 0 w 75"/>
                          <a:gd name="T13" fmla="*/ 129 h 130"/>
                          <a:gd name="T14" fmla="*/ 74 w 75"/>
                          <a:gd name="T15" fmla="*/ 129 h 130"/>
                          <a:gd name="T16" fmla="*/ 74 w 75"/>
                          <a:gd name="T17" fmla="*/ 107 h 130"/>
                          <a:gd name="T18" fmla="*/ 32 w 75"/>
                          <a:gd name="T19" fmla="*/ 107 h 130"/>
                          <a:gd name="T20" fmla="*/ 74 w 75"/>
                          <a:gd name="T21" fmla="*/ 52 h 130"/>
                          <a:gd name="T22" fmla="*/ 74 w 75"/>
                          <a:gd name="T23" fmla="*/ 16 h 130"/>
                          <a:gd name="T24" fmla="*/ 51 w 75"/>
                          <a:gd name="T25" fmla="*/ 0 h 130"/>
                          <a:gd name="T26" fmla="*/ 22 w 75"/>
                          <a:gd name="T27" fmla="*/ 0 h 130"/>
                          <a:gd name="T28" fmla="*/ 0 w 75"/>
                          <a:gd name="T29" fmla="*/ 16 h 130"/>
                          <a:gd name="T30" fmla="*/ 0 w 75"/>
                          <a:gd name="T31" fmla="*/ 39 h 130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5"/>
                          <a:gd name="T49" fmla="*/ 0 h 130"/>
                          <a:gd name="T50" fmla="*/ 75 w 75"/>
                          <a:gd name="T51" fmla="*/ 130 h 130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5" h="130">
                            <a:moveTo>
                              <a:pt x="0" y="39"/>
                            </a:moveTo>
                            <a:lnTo>
                              <a:pt x="29" y="39"/>
                            </a:lnTo>
                            <a:lnTo>
                              <a:pt x="29" y="26"/>
                            </a:lnTo>
                            <a:lnTo>
                              <a:pt x="45" y="26"/>
                            </a:lnTo>
                            <a:lnTo>
                              <a:pt x="45" y="45"/>
                            </a:lnTo>
                            <a:lnTo>
                              <a:pt x="0" y="107"/>
                            </a:lnTo>
                            <a:lnTo>
                              <a:pt x="0" y="129"/>
                            </a:lnTo>
                            <a:lnTo>
                              <a:pt x="74" y="129"/>
                            </a:lnTo>
                            <a:lnTo>
                              <a:pt x="74" y="107"/>
                            </a:lnTo>
                            <a:lnTo>
                              <a:pt x="32" y="107"/>
                            </a:lnTo>
                            <a:lnTo>
                              <a:pt x="74" y="52"/>
                            </a:lnTo>
                            <a:lnTo>
                              <a:pt x="74" y="16"/>
                            </a:lnTo>
                            <a:lnTo>
                              <a:pt x="51" y="0"/>
                            </a:lnTo>
                            <a:lnTo>
                              <a:pt x="22" y="0"/>
                            </a:lnTo>
                            <a:lnTo>
                              <a:pt x="0" y="16"/>
                            </a:lnTo>
                            <a:lnTo>
                              <a:pt x="0" y="3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30" name="Freeform 16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210" y="2642"/>
                        <a:ext cx="47" cy="130"/>
                      </a:xfrm>
                      <a:custGeom>
                        <a:avLst/>
                        <a:gdLst>
                          <a:gd name="T0" fmla="*/ 16 w 47"/>
                          <a:gd name="T1" fmla="*/ 129 h 130"/>
                          <a:gd name="T2" fmla="*/ 46 w 47"/>
                          <a:gd name="T3" fmla="*/ 129 h 130"/>
                          <a:gd name="T4" fmla="*/ 46 w 47"/>
                          <a:gd name="T5" fmla="*/ 0 h 130"/>
                          <a:gd name="T6" fmla="*/ 6 w 47"/>
                          <a:gd name="T7" fmla="*/ 0 h 130"/>
                          <a:gd name="T8" fmla="*/ 0 w 47"/>
                          <a:gd name="T9" fmla="*/ 26 h 130"/>
                          <a:gd name="T10" fmla="*/ 16 w 47"/>
                          <a:gd name="T11" fmla="*/ 26 h 130"/>
                          <a:gd name="T12" fmla="*/ 16 w 47"/>
                          <a:gd name="T13" fmla="*/ 129 h 130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7"/>
                          <a:gd name="T22" fmla="*/ 0 h 130"/>
                          <a:gd name="T23" fmla="*/ 47 w 47"/>
                          <a:gd name="T24" fmla="*/ 130 h 130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7" h="130">
                            <a:moveTo>
                              <a:pt x="16" y="129"/>
                            </a:moveTo>
                            <a:lnTo>
                              <a:pt x="46" y="129"/>
                            </a:lnTo>
                            <a:lnTo>
                              <a:pt x="46" y="0"/>
                            </a:lnTo>
                            <a:lnTo>
                              <a:pt x="6" y="0"/>
                            </a:lnTo>
                            <a:lnTo>
                              <a:pt x="0" y="26"/>
                            </a:lnTo>
                            <a:lnTo>
                              <a:pt x="16" y="26"/>
                            </a:lnTo>
                            <a:lnTo>
                              <a:pt x="16" y="12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17" name="Group 17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19" y="2642"/>
                      <a:ext cx="159" cy="130"/>
                      <a:chOff x="1519" y="2642"/>
                      <a:chExt cx="159" cy="130"/>
                    </a:xfrm>
                  </p:grpSpPr>
                  <p:sp>
                    <p:nvSpPr>
                      <p:cNvPr id="36927" name="Freeform 17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519" y="2642"/>
                        <a:ext cx="74" cy="130"/>
                      </a:xfrm>
                      <a:custGeom>
                        <a:avLst/>
                        <a:gdLst>
                          <a:gd name="T0" fmla="*/ 0 w 74"/>
                          <a:gd name="T1" fmla="*/ 39 h 130"/>
                          <a:gd name="T2" fmla="*/ 28 w 74"/>
                          <a:gd name="T3" fmla="*/ 39 h 130"/>
                          <a:gd name="T4" fmla="*/ 28 w 74"/>
                          <a:gd name="T5" fmla="*/ 26 h 130"/>
                          <a:gd name="T6" fmla="*/ 44 w 74"/>
                          <a:gd name="T7" fmla="*/ 26 h 130"/>
                          <a:gd name="T8" fmla="*/ 44 w 74"/>
                          <a:gd name="T9" fmla="*/ 45 h 130"/>
                          <a:gd name="T10" fmla="*/ 0 w 74"/>
                          <a:gd name="T11" fmla="*/ 107 h 130"/>
                          <a:gd name="T12" fmla="*/ 0 w 74"/>
                          <a:gd name="T13" fmla="*/ 129 h 130"/>
                          <a:gd name="T14" fmla="*/ 73 w 74"/>
                          <a:gd name="T15" fmla="*/ 129 h 130"/>
                          <a:gd name="T16" fmla="*/ 73 w 74"/>
                          <a:gd name="T17" fmla="*/ 107 h 130"/>
                          <a:gd name="T18" fmla="*/ 31 w 74"/>
                          <a:gd name="T19" fmla="*/ 107 h 130"/>
                          <a:gd name="T20" fmla="*/ 73 w 74"/>
                          <a:gd name="T21" fmla="*/ 52 h 130"/>
                          <a:gd name="T22" fmla="*/ 73 w 74"/>
                          <a:gd name="T23" fmla="*/ 16 h 130"/>
                          <a:gd name="T24" fmla="*/ 50 w 74"/>
                          <a:gd name="T25" fmla="*/ 0 h 130"/>
                          <a:gd name="T26" fmla="*/ 21 w 74"/>
                          <a:gd name="T27" fmla="*/ 0 h 130"/>
                          <a:gd name="T28" fmla="*/ 0 w 74"/>
                          <a:gd name="T29" fmla="*/ 16 h 130"/>
                          <a:gd name="T30" fmla="*/ 0 w 74"/>
                          <a:gd name="T31" fmla="*/ 39 h 130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4"/>
                          <a:gd name="T49" fmla="*/ 0 h 130"/>
                          <a:gd name="T50" fmla="*/ 74 w 74"/>
                          <a:gd name="T51" fmla="*/ 130 h 130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4" h="130">
                            <a:moveTo>
                              <a:pt x="0" y="39"/>
                            </a:moveTo>
                            <a:lnTo>
                              <a:pt x="28" y="39"/>
                            </a:lnTo>
                            <a:lnTo>
                              <a:pt x="28" y="26"/>
                            </a:lnTo>
                            <a:lnTo>
                              <a:pt x="44" y="26"/>
                            </a:lnTo>
                            <a:lnTo>
                              <a:pt x="44" y="45"/>
                            </a:lnTo>
                            <a:lnTo>
                              <a:pt x="0" y="107"/>
                            </a:lnTo>
                            <a:lnTo>
                              <a:pt x="0" y="129"/>
                            </a:lnTo>
                            <a:lnTo>
                              <a:pt x="73" y="129"/>
                            </a:lnTo>
                            <a:lnTo>
                              <a:pt x="73" y="107"/>
                            </a:lnTo>
                            <a:lnTo>
                              <a:pt x="31" y="107"/>
                            </a:lnTo>
                            <a:lnTo>
                              <a:pt x="73" y="52"/>
                            </a:lnTo>
                            <a:lnTo>
                              <a:pt x="73" y="16"/>
                            </a:lnTo>
                            <a:lnTo>
                              <a:pt x="50" y="0"/>
                            </a:lnTo>
                            <a:lnTo>
                              <a:pt x="21" y="0"/>
                            </a:lnTo>
                            <a:lnTo>
                              <a:pt x="0" y="16"/>
                            </a:lnTo>
                            <a:lnTo>
                              <a:pt x="0" y="3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28" name="Freeform 17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602" y="2642"/>
                        <a:ext cx="76" cy="130"/>
                      </a:xfrm>
                      <a:custGeom>
                        <a:avLst/>
                        <a:gdLst>
                          <a:gd name="T0" fmla="*/ 0 w 76"/>
                          <a:gd name="T1" fmla="*/ 39 h 130"/>
                          <a:gd name="T2" fmla="*/ 29 w 76"/>
                          <a:gd name="T3" fmla="*/ 39 h 130"/>
                          <a:gd name="T4" fmla="*/ 29 w 76"/>
                          <a:gd name="T5" fmla="*/ 26 h 130"/>
                          <a:gd name="T6" fmla="*/ 45 w 76"/>
                          <a:gd name="T7" fmla="*/ 26 h 130"/>
                          <a:gd name="T8" fmla="*/ 45 w 76"/>
                          <a:gd name="T9" fmla="*/ 45 h 130"/>
                          <a:gd name="T10" fmla="*/ 0 w 76"/>
                          <a:gd name="T11" fmla="*/ 107 h 130"/>
                          <a:gd name="T12" fmla="*/ 0 w 76"/>
                          <a:gd name="T13" fmla="*/ 129 h 130"/>
                          <a:gd name="T14" fmla="*/ 75 w 76"/>
                          <a:gd name="T15" fmla="*/ 129 h 130"/>
                          <a:gd name="T16" fmla="*/ 75 w 76"/>
                          <a:gd name="T17" fmla="*/ 107 h 130"/>
                          <a:gd name="T18" fmla="*/ 33 w 76"/>
                          <a:gd name="T19" fmla="*/ 107 h 130"/>
                          <a:gd name="T20" fmla="*/ 75 w 76"/>
                          <a:gd name="T21" fmla="*/ 52 h 130"/>
                          <a:gd name="T22" fmla="*/ 75 w 76"/>
                          <a:gd name="T23" fmla="*/ 16 h 130"/>
                          <a:gd name="T24" fmla="*/ 52 w 76"/>
                          <a:gd name="T25" fmla="*/ 0 h 130"/>
                          <a:gd name="T26" fmla="*/ 23 w 76"/>
                          <a:gd name="T27" fmla="*/ 0 h 130"/>
                          <a:gd name="T28" fmla="*/ 0 w 76"/>
                          <a:gd name="T29" fmla="*/ 16 h 130"/>
                          <a:gd name="T30" fmla="*/ 0 w 76"/>
                          <a:gd name="T31" fmla="*/ 39 h 130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6"/>
                          <a:gd name="T49" fmla="*/ 0 h 130"/>
                          <a:gd name="T50" fmla="*/ 76 w 76"/>
                          <a:gd name="T51" fmla="*/ 130 h 130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6" h="130">
                            <a:moveTo>
                              <a:pt x="0" y="39"/>
                            </a:moveTo>
                            <a:lnTo>
                              <a:pt x="29" y="39"/>
                            </a:lnTo>
                            <a:lnTo>
                              <a:pt x="29" y="26"/>
                            </a:lnTo>
                            <a:lnTo>
                              <a:pt x="45" y="26"/>
                            </a:lnTo>
                            <a:lnTo>
                              <a:pt x="45" y="45"/>
                            </a:lnTo>
                            <a:lnTo>
                              <a:pt x="0" y="107"/>
                            </a:lnTo>
                            <a:lnTo>
                              <a:pt x="0" y="129"/>
                            </a:lnTo>
                            <a:lnTo>
                              <a:pt x="75" y="129"/>
                            </a:lnTo>
                            <a:lnTo>
                              <a:pt x="75" y="107"/>
                            </a:lnTo>
                            <a:lnTo>
                              <a:pt x="33" y="107"/>
                            </a:lnTo>
                            <a:lnTo>
                              <a:pt x="75" y="52"/>
                            </a:lnTo>
                            <a:lnTo>
                              <a:pt x="75" y="16"/>
                            </a:lnTo>
                            <a:lnTo>
                              <a:pt x="52" y="0"/>
                            </a:lnTo>
                            <a:lnTo>
                              <a:pt x="23" y="0"/>
                            </a:lnTo>
                            <a:lnTo>
                              <a:pt x="0" y="16"/>
                            </a:lnTo>
                            <a:lnTo>
                              <a:pt x="0" y="3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18" name="Group 17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07" y="2642"/>
                      <a:ext cx="157" cy="130"/>
                      <a:chOff x="1907" y="2642"/>
                      <a:chExt cx="157" cy="130"/>
                    </a:xfrm>
                  </p:grpSpPr>
                  <p:sp>
                    <p:nvSpPr>
                      <p:cNvPr id="36925" name="Freeform 17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907" y="2642"/>
                        <a:ext cx="75" cy="130"/>
                      </a:xfrm>
                      <a:custGeom>
                        <a:avLst/>
                        <a:gdLst>
                          <a:gd name="T0" fmla="*/ 0 w 75"/>
                          <a:gd name="T1" fmla="*/ 39 h 130"/>
                          <a:gd name="T2" fmla="*/ 29 w 75"/>
                          <a:gd name="T3" fmla="*/ 39 h 130"/>
                          <a:gd name="T4" fmla="*/ 29 w 75"/>
                          <a:gd name="T5" fmla="*/ 26 h 130"/>
                          <a:gd name="T6" fmla="*/ 45 w 75"/>
                          <a:gd name="T7" fmla="*/ 26 h 130"/>
                          <a:gd name="T8" fmla="*/ 45 w 75"/>
                          <a:gd name="T9" fmla="*/ 45 h 130"/>
                          <a:gd name="T10" fmla="*/ 0 w 75"/>
                          <a:gd name="T11" fmla="*/ 107 h 130"/>
                          <a:gd name="T12" fmla="*/ 0 w 75"/>
                          <a:gd name="T13" fmla="*/ 129 h 130"/>
                          <a:gd name="T14" fmla="*/ 74 w 75"/>
                          <a:gd name="T15" fmla="*/ 129 h 130"/>
                          <a:gd name="T16" fmla="*/ 74 w 75"/>
                          <a:gd name="T17" fmla="*/ 107 h 130"/>
                          <a:gd name="T18" fmla="*/ 32 w 75"/>
                          <a:gd name="T19" fmla="*/ 107 h 130"/>
                          <a:gd name="T20" fmla="*/ 74 w 75"/>
                          <a:gd name="T21" fmla="*/ 52 h 130"/>
                          <a:gd name="T22" fmla="*/ 74 w 75"/>
                          <a:gd name="T23" fmla="*/ 16 h 130"/>
                          <a:gd name="T24" fmla="*/ 51 w 75"/>
                          <a:gd name="T25" fmla="*/ 0 h 130"/>
                          <a:gd name="T26" fmla="*/ 23 w 75"/>
                          <a:gd name="T27" fmla="*/ 0 h 130"/>
                          <a:gd name="T28" fmla="*/ 0 w 75"/>
                          <a:gd name="T29" fmla="*/ 16 h 130"/>
                          <a:gd name="T30" fmla="*/ 0 w 75"/>
                          <a:gd name="T31" fmla="*/ 39 h 130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5"/>
                          <a:gd name="T49" fmla="*/ 0 h 130"/>
                          <a:gd name="T50" fmla="*/ 75 w 75"/>
                          <a:gd name="T51" fmla="*/ 130 h 130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5" h="130">
                            <a:moveTo>
                              <a:pt x="0" y="39"/>
                            </a:moveTo>
                            <a:lnTo>
                              <a:pt x="29" y="39"/>
                            </a:lnTo>
                            <a:lnTo>
                              <a:pt x="29" y="26"/>
                            </a:lnTo>
                            <a:lnTo>
                              <a:pt x="45" y="26"/>
                            </a:lnTo>
                            <a:lnTo>
                              <a:pt x="45" y="45"/>
                            </a:lnTo>
                            <a:lnTo>
                              <a:pt x="0" y="107"/>
                            </a:lnTo>
                            <a:lnTo>
                              <a:pt x="0" y="129"/>
                            </a:lnTo>
                            <a:lnTo>
                              <a:pt x="74" y="129"/>
                            </a:lnTo>
                            <a:lnTo>
                              <a:pt x="74" y="107"/>
                            </a:lnTo>
                            <a:lnTo>
                              <a:pt x="32" y="107"/>
                            </a:lnTo>
                            <a:lnTo>
                              <a:pt x="74" y="52"/>
                            </a:lnTo>
                            <a:lnTo>
                              <a:pt x="74" y="16"/>
                            </a:lnTo>
                            <a:lnTo>
                              <a:pt x="51" y="0"/>
                            </a:lnTo>
                            <a:lnTo>
                              <a:pt x="23" y="0"/>
                            </a:lnTo>
                            <a:lnTo>
                              <a:pt x="0" y="16"/>
                            </a:lnTo>
                            <a:lnTo>
                              <a:pt x="0" y="3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26" name="Freeform 17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987" y="2642"/>
                        <a:ext cx="77" cy="130"/>
                      </a:xfrm>
                      <a:custGeom>
                        <a:avLst/>
                        <a:gdLst>
                          <a:gd name="T0" fmla="*/ 22 w 77"/>
                          <a:gd name="T1" fmla="*/ 0 h 130"/>
                          <a:gd name="T2" fmla="*/ 53 w 77"/>
                          <a:gd name="T3" fmla="*/ 0 h 130"/>
                          <a:gd name="T4" fmla="*/ 76 w 77"/>
                          <a:gd name="T5" fmla="*/ 16 h 130"/>
                          <a:gd name="T6" fmla="*/ 76 w 77"/>
                          <a:gd name="T7" fmla="*/ 52 h 130"/>
                          <a:gd name="T8" fmla="*/ 64 w 77"/>
                          <a:gd name="T9" fmla="*/ 64 h 130"/>
                          <a:gd name="T10" fmla="*/ 76 w 77"/>
                          <a:gd name="T11" fmla="*/ 77 h 130"/>
                          <a:gd name="T12" fmla="*/ 76 w 77"/>
                          <a:gd name="T13" fmla="*/ 113 h 130"/>
                          <a:gd name="T14" fmla="*/ 53 w 77"/>
                          <a:gd name="T15" fmla="*/ 129 h 130"/>
                          <a:gd name="T16" fmla="*/ 22 w 77"/>
                          <a:gd name="T17" fmla="*/ 129 h 130"/>
                          <a:gd name="T18" fmla="*/ 0 w 77"/>
                          <a:gd name="T19" fmla="*/ 113 h 130"/>
                          <a:gd name="T20" fmla="*/ 0 w 77"/>
                          <a:gd name="T21" fmla="*/ 93 h 130"/>
                          <a:gd name="T22" fmla="*/ 28 w 77"/>
                          <a:gd name="T23" fmla="*/ 93 h 130"/>
                          <a:gd name="T24" fmla="*/ 28 w 77"/>
                          <a:gd name="T25" fmla="*/ 107 h 130"/>
                          <a:gd name="T26" fmla="*/ 47 w 77"/>
                          <a:gd name="T27" fmla="*/ 107 h 130"/>
                          <a:gd name="T28" fmla="*/ 47 w 77"/>
                          <a:gd name="T29" fmla="*/ 77 h 130"/>
                          <a:gd name="T30" fmla="*/ 28 w 77"/>
                          <a:gd name="T31" fmla="*/ 77 h 130"/>
                          <a:gd name="T32" fmla="*/ 28 w 77"/>
                          <a:gd name="T33" fmla="*/ 52 h 130"/>
                          <a:gd name="T34" fmla="*/ 47 w 77"/>
                          <a:gd name="T35" fmla="*/ 52 h 130"/>
                          <a:gd name="T36" fmla="*/ 47 w 77"/>
                          <a:gd name="T37" fmla="*/ 22 h 130"/>
                          <a:gd name="T38" fmla="*/ 28 w 77"/>
                          <a:gd name="T39" fmla="*/ 22 h 130"/>
                          <a:gd name="T40" fmla="*/ 28 w 77"/>
                          <a:gd name="T41" fmla="*/ 36 h 130"/>
                          <a:gd name="T42" fmla="*/ 0 w 77"/>
                          <a:gd name="T43" fmla="*/ 36 h 130"/>
                          <a:gd name="T44" fmla="*/ 0 w 77"/>
                          <a:gd name="T45" fmla="*/ 16 h 130"/>
                          <a:gd name="T46" fmla="*/ 22 w 77"/>
                          <a:gd name="T47" fmla="*/ 0 h 130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w 77"/>
                          <a:gd name="T73" fmla="*/ 0 h 130"/>
                          <a:gd name="T74" fmla="*/ 77 w 77"/>
                          <a:gd name="T75" fmla="*/ 130 h 130"/>
                        </a:gdLst>
                        <a:ahLst/>
                        <a:cxnLst>
                          <a:cxn ang="T48">
                            <a:pos x="T0" y="T1"/>
                          </a:cxn>
                          <a:cxn ang="T49">
                            <a:pos x="T2" y="T3"/>
                          </a:cxn>
                          <a:cxn ang="T50">
                            <a:pos x="T4" y="T5"/>
                          </a:cxn>
                          <a:cxn ang="T51">
                            <a:pos x="T6" y="T7"/>
                          </a:cxn>
                          <a:cxn ang="T52">
                            <a:pos x="T8" y="T9"/>
                          </a:cxn>
                          <a:cxn ang="T53">
                            <a:pos x="T10" y="T11"/>
                          </a:cxn>
                          <a:cxn ang="T54">
                            <a:pos x="T12" y="T13"/>
                          </a:cxn>
                          <a:cxn ang="T55">
                            <a:pos x="T14" y="T15"/>
                          </a:cxn>
                          <a:cxn ang="T56">
                            <a:pos x="T16" y="T17"/>
                          </a:cxn>
                          <a:cxn ang="T57">
                            <a:pos x="T18" y="T19"/>
                          </a:cxn>
                          <a:cxn ang="T58">
                            <a:pos x="T20" y="T21"/>
                          </a:cxn>
                          <a:cxn ang="T59">
                            <a:pos x="T22" y="T23"/>
                          </a:cxn>
                          <a:cxn ang="T60">
                            <a:pos x="T24" y="T25"/>
                          </a:cxn>
                          <a:cxn ang="T61">
                            <a:pos x="T26" y="T27"/>
                          </a:cxn>
                          <a:cxn ang="T62">
                            <a:pos x="T28" y="T29"/>
                          </a:cxn>
                          <a:cxn ang="T63">
                            <a:pos x="T30" y="T31"/>
                          </a:cxn>
                          <a:cxn ang="T64">
                            <a:pos x="T32" y="T33"/>
                          </a:cxn>
                          <a:cxn ang="T65">
                            <a:pos x="T34" y="T35"/>
                          </a:cxn>
                          <a:cxn ang="T66">
                            <a:pos x="T36" y="T37"/>
                          </a:cxn>
                          <a:cxn ang="T67">
                            <a:pos x="T38" y="T39"/>
                          </a:cxn>
                          <a:cxn ang="T68">
                            <a:pos x="T40" y="T41"/>
                          </a:cxn>
                          <a:cxn ang="T69">
                            <a:pos x="T42" y="T43"/>
                          </a:cxn>
                          <a:cxn ang="T70">
                            <a:pos x="T44" y="T45"/>
                          </a:cxn>
                          <a:cxn ang="T71">
                            <a:pos x="T46" y="T47"/>
                          </a:cxn>
                        </a:cxnLst>
                        <a:rect l="T72" t="T73" r="T74" b="T75"/>
                        <a:pathLst>
                          <a:path w="77" h="130">
                            <a:moveTo>
                              <a:pt x="22" y="0"/>
                            </a:moveTo>
                            <a:lnTo>
                              <a:pt x="53" y="0"/>
                            </a:lnTo>
                            <a:lnTo>
                              <a:pt x="76" y="16"/>
                            </a:lnTo>
                            <a:lnTo>
                              <a:pt x="76" y="52"/>
                            </a:lnTo>
                            <a:lnTo>
                              <a:pt x="64" y="64"/>
                            </a:lnTo>
                            <a:lnTo>
                              <a:pt x="76" y="77"/>
                            </a:lnTo>
                            <a:lnTo>
                              <a:pt x="76" y="113"/>
                            </a:lnTo>
                            <a:lnTo>
                              <a:pt x="53" y="129"/>
                            </a:lnTo>
                            <a:lnTo>
                              <a:pt x="22" y="129"/>
                            </a:lnTo>
                            <a:lnTo>
                              <a:pt x="0" y="113"/>
                            </a:lnTo>
                            <a:lnTo>
                              <a:pt x="0" y="93"/>
                            </a:lnTo>
                            <a:lnTo>
                              <a:pt x="28" y="93"/>
                            </a:lnTo>
                            <a:lnTo>
                              <a:pt x="28" y="107"/>
                            </a:lnTo>
                            <a:lnTo>
                              <a:pt x="47" y="107"/>
                            </a:lnTo>
                            <a:lnTo>
                              <a:pt x="47" y="77"/>
                            </a:lnTo>
                            <a:lnTo>
                              <a:pt x="28" y="77"/>
                            </a:lnTo>
                            <a:lnTo>
                              <a:pt x="28" y="52"/>
                            </a:lnTo>
                            <a:lnTo>
                              <a:pt x="47" y="52"/>
                            </a:lnTo>
                            <a:lnTo>
                              <a:pt x="47" y="22"/>
                            </a:lnTo>
                            <a:lnTo>
                              <a:pt x="28" y="22"/>
                            </a:lnTo>
                            <a:lnTo>
                              <a:pt x="28" y="36"/>
                            </a:lnTo>
                            <a:lnTo>
                              <a:pt x="0" y="36"/>
                            </a:lnTo>
                            <a:lnTo>
                              <a:pt x="0" y="16"/>
                            </a:lnTo>
                            <a:lnTo>
                              <a:pt x="22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19" name="Group 17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293" y="2642"/>
                      <a:ext cx="163" cy="130"/>
                      <a:chOff x="2293" y="2642"/>
                      <a:chExt cx="163" cy="130"/>
                    </a:xfrm>
                  </p:grpSpPr>
                  <p:sp>
                    <p:nvSpPr>
                      <p:cNvPr id="36923" name="Freeform 17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293" y="2642"/>
                        <a:ext cx="76" cy="130"/>
                      </a:xfrm>
                      <a:custGeom>
                        <a:avLst/>
                        <a:gdLst>
                          <a:gd name="T0" fmla="*/ 0 w 76"/>
                          <a:gd name="T1" fmla="*/ 39 h 130"/>
                          <a:gd name="T2" fmla="*/ 29 w 76"/>
                          <a:gd name="T3" fmla="*/ 39 h 130"/>
                          <a:gd name="T4" fmla="*/ 29 w 76"/>
                          <a:gd name="T5" fmla="*/ 26 h 130"/>
                          <a:gd name="T6" fmla="*/ 45 w 76"/>
                          <a:gd name="T7" fmla="*/ 26 h 130"/>
                          <a:gd name="T8" fmla="*/ 45 w 76"/>
                          <a:gd name="T9" fmla="*/ 45 h 130"/>
                          <a:gd name="T10" fmla="*/ 0 w 76"/>
                          <a:gd name="T11" fmla="*/ 107 h 130"/>
                          <a:gd name="T12" fmla="*/ 0 w 76"/>
                          <a:gd name="T13" fmla="*/ 129 h 130"/>
                          <a:gd name="T14" fmla="*/ 75 w 76"/>
                          <a:gd name="T15" fmla="*/ 129 h 130"/>
                          <a:gd name="T16" fmla="*/ 75 w 76"/>
                          <a:gd name="T17" fmla="*/ 107 h 130"/>
                          <a:gd name="T18" fmla="*/ 32 w 76"/>
                          <a:gd name="T19" fmla="*/ 107 h 130"/>
                          <a:gd name="T20" fmla="*/ 75 w 76"/>
                          <a:gd name="T21" fmla="*/ 52 h 130"/>
                          <a:gd name="T22" fmla="*/ 75 w 76"/>
                          <a:gd name="T23" fmla="*/ 16 h 130"/>
                          <a:gd name="T24" fmla="*/ 52 w 76"/>
                          <a:gd name="T25" fmla="*/ 0 h 130"/>
                          <a:gd name="T26" fmla="*/ 23 w 76"/>
                          <a:gd name="T27" fmla="*/ 0 h 130"/>
                          <a:gd name="T28" fmla="*/ 0 w 76"/>
                          <a:gd name="T29" fmla="*/ 16 h 130"/>
                          <a:gd name="T30" fmla="*/ 0 w 76"/>
                          <a:gd name="T31" fmla="*/ 39 h 130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6"/>
                          <a:gd name="T49" fmla="*/ 0 h 130"/>
                          <a:gd name="T50" fmla="*/ 76 w 76"/>
                          <a:gd name="T51" fmla="*/ 130 h 130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6" h="130">
                            <a:moveTo>
                              <a:pt x="0" y="39"/>
                            </a:moveTo>
                            <a:lnTo>
                              <a:pt x="29" y="39"/>
                            </a:lnTo>
                            <a:lnTo>
                              <a:pt x="29" y="26"/>
                            </a:lnTo>
                            <a:lnTo>
                              <a:pt x="45" y="26"/>
                            </a:lnTo>
                            <a:lnTo>
                              <a:pt x="45" y="45"/>
                            </a:lnTo>
                            <a:lnTo>
                              <a:pt x="0" y="107"/>
                            </a:lnTo>
                            <a:lnTo>
                              <a:pt x="0" y="129"/>
                            </a:lnTo>
                            <a:lnTo>
                              <a:pt x="75" y="129"/>
                            </a:lnTo>
                            <a:lnTo>
                              <a:pt x="75" y="107"/>
                            </a:lnTo>
                            <a:lnTo>
                              <a:pt x="32" y="107"/>
                            </a:lnTo>
                            <a:lnTo>
                              <a:pt x="75" y="52"/>
                            </a:lnTo>
                            <a:lnTo>
                              <a:pt x="75" y="16"/>
                            </a:lnTo>
                            <a:lnTo>
                              <a:pt x="52" y="0"/>
                            </a:lnTo>
                            <a:lnTo>
                              <a:pt x="23" y="0"/>
                            </a:lnTo>
                            <a:lnTo>
                              <a:pt x="0" y="16"/>
                            </a:lnTo>
                            <a:lnTo>
                              <a:pt x="0" y="3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24" name="Freeform 17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371" y="2642"/>
                        <a:ext cx="85" cy="130"/>
                      </a:xfrm>
                      <a:custGeom>
                        <a:avLst/>
                        <a:gdLst>
                          <a:gd name="T0" fmla="*/ 49 w 85"/>
                          <a:gd name="T1" fmla="*/ 0 h 130"/>
                          <a:gd name="T2" fmla="*/ 78 w 85"/>
                          <a:gd name="T3" fmla="*/ 0 h 130"/>
                          <a:gd name="T4" fmla="*/ 78 w 85"/>
                          <a:gd name="T5" fmla="*/ 77 h 130"/>
                          <a:gd name="T6" fmla="*/ 84 w 85"/>
                          <a:gd name="T7" fmla="*/ 77 h 130"/>
                          <a:gd name="T8" fmla="*/ 84 w 85"/>
                          <a:gd name="T9" fmla="*/ 107 h 130"/>
                          <a:gd name="T10" fmla="*/ 78 w 85"/>
                          <a:gd name="T11" fmla="*/ 107 h 130"/>
                          <a:gd name="T12" fmla="*/ 78 w 85"/>
                          <a:gd name="T13" fmla="*/ 129 h 130"/>
                          <a:gd name="T14" fmla="*/ 49 w 85"/>
                          <a:gd name="T15" fmla="*/ 129 h 130"/>
                          <a:gd name="T16" fmla="*/ 49 w 85"/>
                          <a:gd name="T17" fmla="*/ 107 h 130"/>
                          <a:gd name="T18" fmla="*/ 49 w 85"/>
                          <a:gd name="T19" fmla="*/ 77 h 130"/>
                          <a:gd name="T20" fmla="*/ 32 w 85"/>
                          <a:gd name="T21" fmla="*/ 77 h 130"/>
                          <a:gd name="T22" fmla="*/ 49 w 85"/>
                          <a:gd name="T23" fmla="*/ 49 h 130"/>
                          <a:gd name="T24" fmla="*/ 49 w 85"/>
                          <a:gd name="T25" fmla="*/ 77 h 130"/>
                          <a:gd name="T26" fmla="*/ 49 w 85"/>
                          <a:gd name="T27" fmla="*/ 107 h 130"/>
                          <a:gd name="T28" fmla="*/ 0 w 85"/>
                          <a:gd name="T29" fmla="*/ 107 h 130"/>
                          <a:gd name="T30" fmla="*/ 0 w 85"/>
                          <a:gd name="T31" fmla="*/ 77 h 130"/>
                          <a:gd name="T32" fmla="*/ 49 w 85"/>
                          <a:gd name="T33" fmla="*/ 0 h 130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w 85"/>
                          <a:gd name="T52" fmla="*/ 0 h 130"/>
                          <a:gd name="T53" fmla="*/ 85 w 85"/>
                          <a:gd name="T54" fmla="*/ 130 h 130"/>
                        </a:gdLst>
                        <a:ahLst/>
                        <a:cxnLst>
                          <a:cxn ang="T34">
                            <a:pos x="T0" y="T1"/>
                          </a:cxn>
                          <a:cxn ang="T35">
                            <a:pos x="T2" y="T3"/>
                          </a:cxn>
                          <a:cxn ang="T36">
                            <a:pos x="T4" y="T5"/>
                          </a:cxn>
                          <a:cxn ang="T37">
                            <a:pos x="T6" y="T7"/>
                          </a:cxn>
                          <a:cxn ang="T38">
                            <a:pos x="T8" y="T9"/>
                          </a:cxn>
                          <a:cxn ang="T39">
                            <a:pos x="T10" y="T11"/>
                          </a:cxn>
                          <a:cxn ang="T40">
                            <a:pos x="T12" y="T13"/>
                          </a:cxn>
                          <a:cxn ang="T41">
                            <a:pos x="T14" y="T15"/>
                          </a:cxn>
                          <a:cxn ang="T42">
                            <a:pos x="T16" y="T17"/>
                          </a:cxn>
                          <a:cxn ang="T43">
                            <a:pos x="T18" y="T19"/>
                          </a:cxn>
                          <a:cxn ang="T44">
                            <a:pos x="T20" y="T21"/>
                          </a:cxn>
                          <a:cxn ang="T45">
                            <a:pos x="T22" y="T23"/>
                          </a:cxn>
                          <a:cxn ang="T46">
                            <a:pos x="T24" y="T25"/>
                          </a:cxn>
                          <a:cxn ang="T47">
                            <a:pos x="T26" y="T27"/>
                          </a:cxn>
                          <a:cxn ang="T48">
                            <a:pos x="T28" y="T29"/>
                          </a:cxn>
                          <a:cxn ang="T49">
                            <a:pos x="T30" y="T31"/>
                          </a:cxn>
                          <a:cxn ang="T50">
                            <a:pos x="T32" y="T33"/>
                          </a:cxn>
                        </a:cxnLst>
                        <a:rect l="T51" t="T52" r="T53" b="T54"/>
                        <a:pathLst>
                          <a:path w="85" h="130">
                            <a:moveTo>
                              <a:pt x="49" y="0"/>
                            </a:moveTo>
                            <a:lnTo>
                              <a:pt x="78" y="0"/>
                            </a:lnTo>
                            <a:lnTo>
                              <a:pt x="78" y="77"/>
                            </a:lnTo>
                            <a:lnTo>
                              <a:pt x="84" y="77"/>
                            </a:lnTo>
                            <a:lnTo>
                              <a:pt x="84" y="107"/>
                            </a:lnTo>
                            <a:lnTo>
                              <a:pt x="78" y="107"/>
                            </a:lnTo>
                            <a:lnTo>
                              <a:pt x="78" y="129"/>
                            </a:lnTo>
                            <a:lnTo>
                              <a:pt x="49" y="129"/>
                            </a:lnTo>
                            <a:lnTo>
                              <a:pt x="49" y="107"/>
                            </a:lnTo>
                            <a:lnTo>
                              <a:pt x="49" y="77"/>
                            </a:lnTo>
                            <a:lnTo>
                              <a:pt x="32" y="77"/>
                            </a:lnTo>
                            <a:lnTo>
                              <a:pt x="49" y="49"/>
                            </a:lnTo>
                            <a:lnTo>
                              <a:pt x="49" y="77"/>
                            </a:lnTo>
                            <a:lnTo>
                              <a:pt x="49" y="107"/>
                            </a:lnTo>
                            <a:lnTo>
                              <a:pt x="0" y="107"/>
                            </a:lnTo>
                            <a:lnTo>
                              <a:pt x="0" y="77"/>
                            </a:lnTo>
                            <a:lnTo>
                              <a:pt x="49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20" name="Group 18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685" y="2642"/>
                      <a:ext cx="154" cy="130"/>
                      <a:chOff x="2685" y="2642"/>
                      <a:chExt cx="154" cy="130"/>
                    </a:xfrm>
                  </p:grpSpPr>
                  <p:sp>
                    <p:nvSpPr>
                      <p:cNvPr id="36921" name="Freeform 18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685" y="2642"/>
                        <a:ext cx="71" cy="130"/>
                      </a:xfrm>
                      <a:custGeom>
                        <a:avLst/>
                        <a:gdLst>
                          <a:gd name="T0" fmla="*/ 0 w 71"/>
                          <a:gd name="T1" fmla="*/ 39 h 130"/>
                          <a:gd name="T2" fmla="*/ 29 w 71"/>
                          <a:gd name="T3" fmla="*/ 39 h 130"/>
                          <a:gd name="T4" fmla="*/ 29 w 71"/>
                          <a:gd name="T5" fmla="*/ 26 h 130"/>
                          <a:gd name="T6" fmla="*/ 41 w 71"/>
                          <a:gd name="T7" fmla="*/ 26 h 130"/>
                          <a:gd name="T8" fmla="*/ 41 w 71"/>
                          <a:gd name="T9" fmla="*/ 45 h 130"/>
                          <a:gd name="T10" fmla="*/ 0 w 71"/>
                          <a:gd name="T11" fmla="*/ 107 h 130"/>
                          <a:gd name="T12" fmla="*/ 0 w 71"/>
                          <a:gd name="T13" fmla="*/ 129 h 130"/>
                          <a:gd name="T14" fmla="*/ 70 w 71"/>
                          <a:gd name="T15" fmla="*/ 129 h 130"/>
                          <a:gd name="T16" fmla="*/ 70 w 71"/>
                          <a:gd name="T17" fmla="*/ 107 h 130"/>
                          <a:gd name="T18" fmla="*/ 31 w 71"/>
                          <a:gd name="T19" fmla="*/ 107 h 130"/>
                          <a:gd name="T20" fmla="*/ 70 w 71"/>
                          <a:gd name="T21" fmla="*/ 52 h 130"/>
                          <a:gd name="T22" fmla="*/ 70 w 71"/>
                          <a:gd name="T23" fmla="*/ 16 h 130"/>
                          <a:gd name="T24" fmla="*/ 48 w 71"/>
                          <a:gd name="T25" fmla="*/ 0 h 130"/>
                          <a:gd name="T26" fmla="*/ 22 w 71"/>
                          <a:gd name="T27" fmla="*/ 0 h 130"/>
                          <a:gd name="T28" fmla="*/ 0 w 71"/>
                          <a:gd name="T29" fmla="*/ 16 h 130"/>
                          <a:gd name="T30" fmla="*/ 0 w 71"/>
                          <a:gd name="T31" fmla="*/ 39 h 130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1"/>
                          <a:gd name="T49" fmla="*/ 0 h 130"/>
                          <a:gd name="T50" fmla="*/ 71 w 71"/>
                          <a:gd name="T51" fmla="*/ 130 h 130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1" h="130">
                            <a:moveTo>
                              <a:pt x="0" y="39"/>
                            </a:moveTo>
                            <a:lnTo>
                              <a:pt x="29" y="39"/>
                            </a:lnTo>
                            <a:lnTo>
                              <a:pt x="29" y="26"/>
                            </a:lnTo>
                            <a:lnTo>
                              <a:pt x="41" y="26"/>
                            </a:lnTo>
                            <a:lnTo>
                              <a:pt x="41" y="45"/>
                            </a:lnTo>
                            <a:lnTo>
                              <a:pt x="0" y="107"/>
                            </a:lnTo>
                            <a:lnTo>
                              <a:pt x="0" y="129"/>
                            </a:lnTo>
                            <a:lnTo>
                              <a:pt x="70" y="129"/>
                            </a:lnTo>
                            <a:lnTo>
                              <a:pt x="70" y="107"/>
                            </a:lnTo>
                            <a:lnTo>
                              <a:pt x="31" y="107"/>
                            </a:lnTo>
                            <a:lnTo>
                              <a:pt x="70" y="52"/>
                            </a:lnTo>
                            <a:lnTo>
                              <a:pt x="70" y="16"/>
                            </a:lnTo>
                            <a:lnTo>
                              <a:pt x="48" y="0"/>
                            </a:lnTo>
                            <a:lnTo>
                              <a:pt x="22" y="0"/>
                            </a:lnTo>
                            <a:lnTo>
                              <a:pt x="0" y="16"/>
                            </a:lnTo>
                            <a:lnTo>
                              <a:pt x="0" y="3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22" name="Freeform 18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760" y="2642"/>
                        <a:ext cx="79" cy="130"/>
                      </a:xfrm>
                      <a:custGeom>
                        <a:avLst/>
                        <a:gdLst>
                          <a:gd name="T0" fmla="*/ 0 w 79"/>
                          <a:gd name="T1" fmla="*/ 0 h 130"/>
                          <a:gd name="T2" fmla="*/ 75 w 79"/>
                          <a:gd name="T3" fmla="*/ 0 h 130"/>
                          <a:gd name="T4" fmla="*/ 75 w 79"/>
                          <a:gd name="T5" fmla="*/ 26 h 130"/>
                          <a:gd name="T6" fmla="*/ 29 w 79"/>
                          <a:gd name="T7" fmla="*/ 26 h 130"/>
                          <a:gd name="T8" fmla="*/ 29 w 79"/>
                          <a:gd name="T9" fmla="*/ 46 h 130"/>
                          <a:gd name="T10" fmla="*/ 55 w 79"/>
                          <a:gd name="T11" fmla="*/ 46 h 130"/>
                          <a:gd name="T12" fmla="*/ 78 w 79"/>
                          <a:gd name="T13" fmla="*/ 65 h 130"/>
                          <a:gd name="T14" fmla="*/ 78 w 79"/>
                          <a:gd name="T15" fmla="*/ 110 h 130"/>
                          <a:gd name="T16" fmla="*/ 55 w 79"/>
                          <a:gd name="T17" fmla="*/ 129 h 130"/>
                          <a:gd name="T18" fmla="*/ 23 w 79"/>
                          <a:gd name="T19" fmla="*/ 129 h 130"/>
                          <a:gd name="T20" fmla="*/ 0 w 79"/>
                          <a:gd name="T21" fmla="*/ 110 h 130"/>
                          <a:gd name="T22" fmla="*/ 0 w 79"/>
                          <a:gd name="T23" fmla="*/ 87 h 130"/>
                          <a:gd name="T24" fmla="*/ 29 w 79"/>
                          <a:gd name="T25" fmla="*/ 87 h 130"/>
                          <a:gd name="T26" fmla="*/ 29 w 79"/>
                          <a:gd name="T27" fmla="*/ 107 h 130"/>
                          <a:gd name="T28" fmla="*/ 48 w 79"/>
                          <a:gd name="T29" fmla="*/ 107 h 130"/>
                          <a:gd name="T30" fmla="*/ 48 w 79"/>
                          <a:gd name="T31" fmla="*/ 68 h 130"/>
                          <a:gd name="T32" fmla="*/ 23 w 79"/>
                          <a:gd name="T33" fmla="*/ 68 h 130"/>
                          <a:gd name="T34" fmla="*/ 0 w 79"/>
                          <a:gd name="T35" fmla="*/ 49 h 130"/>
                          <a:gd name="T36" fmla="*/ 0 w 79"/>
                          <a:gd name="T37" fmla="*/ 0 h 130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w 79"/>
                          <a:gd name="T58" fmla="*/ 0 h 130"/>
                          <a:gd name="T59" fmla="*/ 79 w 79"/>
                          <a:gd name="T60" fmla="*/ 130 h 130"/>
                        </a:gdLst>
                        <a:ahLst/>
                        <a:cxnLst>
                          <a:cxn ang="T38">
                            <a:pos x="T0" y="T1"/>
                          </a:cxn>
                          <a:cxn ang="T39">
                            <a:pos x="T2" y="T3"/>
                          </a:cxn>
                          <a:cxn ang="T40">
                            <a:pos x="T4" y="T5"/>
                          </a:cxn>
                          <a:cxn ang="T41">
                            <a:pos x="T6" y="T7"/>
                          </a:cxn>
                          <a:cxn ang="T42">
                            <a:pos x="T8" y="T9"/>
                          </a:cxn>
                          <a:cxn ang="T43">
                            <a:pos x="T10" y="T11"/>
                          </a:cxn>
                          <a:cxn ang="T44">
                            <a:pos x="T12" y="T13"/>
                          </a:cxn>
                          <a:cxn ang="T45">
                            <a:pos x="T14" y="T15"/>
                          </a:cxn>
                          <a:cxn ang="T46">
                            <a:pos x="T16" y="T17"/>
                          </a:cxn>
                          <a:cxn ang="T47">
                            <a:pos x="T18" y="T19"/>
                          </a:cxn>
                          <a:cxn ang="T48">
                            <a:pos x="T20" y="T21"/>
                          </a:cxn>
                          <a:cxn ang="T49">
                            <a:pos x="T22" y="T23"/>
                          </a:cxn>
                          <a:cxn ang="T50">
                            <a:pos x="T24" y="T25"/>
                          </a:cxn>
                          <a:cxn ang="T51">
                            <a:pos x="T26" y="T27"/>
                          </a:cxn>
                          <a:cxn ang="T52">
                            <a:pos x="T28" y="T29"/>
                          </a:cxn>
                          <a:cxn ang="T53">
                            <a:pos x="T30" y="T31"/>
                          </a:cxn>
                          <a:cxn ang="T54">
                            <a:pos x="T32" y="T33"/>
                          </a:cxn>
                          <a:cxn ang="T55">
                            <a:pos x="T34" y="T35"/>
                          </a:cxn>
                          <a:cxn ang="T56">
                            <a:pos x="T36" y="T37"/>
                          </a:cxn>
                        </a:cxnLst>
                        <a:rect l="T57" t="T58" r="T59" b="T60"/>
                        <a:pathLst>
                          <a:path w="79" h="130">
                            <a:moveTo>
                              <a:pt x="0" y="0"/>
                            </a:moveTo>
                            <a:lnTo>
                              <a:pt x="75" y="0"/>
                            </a:lnTo>
                            <a:lnTo>
                              <a:pt x="75" y="26"/>
                            </a:lnTo>
                            <a:lnTo>
                              <a:pt x="29" y="26"/>
                            </a:lnTo>
                            <a:lnTo>
                              <a:pt x="29" y="46"/>
                            </a:lnTo>
                            <a:lnTo>
                              <a:pt x="55" y="46"/>
                            </a:lnTo>
                            <a:lnTo>
                              <a:pt x="78" y="65"/>
                            </a:lnTo>
                            <a:lnTo>
                              <a:pt x="78" y="110"/>
                            </a:lnTo>
                            <a:lnTo>
                              <a:pt x="55" y="129"/>
                            </a:lnTo>
                            <a:lnTo>
                              <a:pt x="23" y="129"/>
                            </a:lnTo>
                            <a:lnTo>
                              <a:pt x="0" y="110"/>
                            </a:lnTo>
                            <a:lnTo>
                              <a:pt x="0" y="87"/>
                            </a:lnTo>
                            <a:lnTo>
                              <a:pt x="29" y="87"/>
                            </a:lnTo>
                            <a:lnTo>
                              <a:pt x="29" y="107"/>
                            </a:lnTo>
                            <a:lnTo>
                              <a:pt x="48" y="107"/>
                            </a:lnTo>
                            <a:lnTo>
                              <a:pt x="48" y="68"/>
                            </a:lnTo>
                            <a:lnTo>
                              <a:pt x="23" y="68"/>
                            </a:lnTo>
                            <a:lnTo>
                              <a:pt x="0" y="49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  <p:grpSp>
                <p:nvGrpSpPr>
                  <p:cNvPr id="36890" name="Group 202"/>
                  <p:cNvGrpSpPr>
                    <a:grpSpLocks/>
                  </p:cNvGrpSpPr>
                  <p:nvPr/>
                </p:nvGrpSpPr>
                <p:grpSpPr bwMode="auto">
                  <a:xfrm>
                    <a:off x="347" y="2917"/>
                    <a:ext cx="2078" cy="126"/>
                    <a:chOff x="347" y="2917"/>
                    <a:chExt cx="2078" cy="126"/>
                  </a:xfrm>
                </p:grpSpPr>
                <p:grpSp>
                  <p:nvGrpSpPr>
                    <p:cNvPr id="36896" name="Group 18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47" y="2918"/>
                      <a:ext cx="156" cy="125"/>
                      <a:chOff x="347" y="2918"/>
                      <a:chExt cx="156" cy="125"/>
                    </a:xfrm>
                  </p:grpSpPr>
                  <p:sp>
                    <p:nvSpPr>
                      <p:cNvPr id="36912" name="Freeform 18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47" y="2918"/>
                        <a:ext cx="76" cy="125"/>
                      </a:xfrm>
                      <a:custGeom>
                        <a:avLst/>
                        <a:gdLst>
                          <a:gd name="T0" fmla="*/ 0 w 76"/>
                          <a:gd name="T1" fmla="*/ 39 h 125"/>
                          <a:gd name="T2" fmla="*/ 29 w 76"/>
                          <a:gd name="T3" fmla="*/ 39 h 125"/>
                          <a:gd name="T4" fmla="*/ 29 w 76"/>
                          <a:gd name="T5" fmla="*/ 25 h 125"/>
                          <a:gd name="T6" fmla="*/ 45 w 76"/>
                          <a:gd name="T7" fmla="*/ 25 h 125"/>
                          <a:gd name="T8" fmla="*/ 45 w 76"/>
                          <a:gd name="T9" fmla="*/ 45 h 125"/>
                          <a:gd name="T10" fmla="*/ 0 w 76"/>
                          <a:gd name="T11" fmla="*/ 102 h 125"/>
                          <a:gd name="T12" fmla="*/ 0 w 76"/>
                          <a:gd name="T13" fmla="*/ 124 h 125"/>
                          <a:gd name="T14" fmla="*/ 75 w 76"/>
                          <a:gd name="T15" fmla="*/ 124 h 125"/>
                          <a:gd name="T16" fmla="*/ 75 w 76"/>
                          <a:gd name="T17" fmla="*/ 102 h 125"/>
                          <a:gd name="T18" fmla="*/ 32 w 76"/>
                          <a:gd name="T19" fmla="*/ 102 h 125"/>
                          <a:gd name="T20" fmla="*/ 75 w 76"/>
                          <a:gd name="T21" fmla="*/ 51 h 125"/>
                          <a:gd name="T22" fmla="*/ 75 w 76"/>
                          <a:gd name="T23" fmla="*/ 16 h 125"/>
                          <a:gd name="T24" fmla="*/ 52 w 76"/>
                          <a:gd name="T25" fmla="*/ 0 h 125"/>
                          <a:gd name="T26" fmla="*/ 23 w 76"/>
                          <a:gd name="T27" fmla="*/ 0 h 125"/>
                          <a:gd name="T28" fmla="*/ 0 w 76"/>
                          <a:gd name="T29" fmla="*/ 16 h 125"/>
                          <a:gd name="T30" fmla="*/ 0 w 76"/>
                          <a:gd name="T31" fmla="*/ 39 h 125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6"/>
                          <a:gd name="T49" fmla="*/ 0 h 125"/>
                          <a:gd name="T50" fmla="*/ 76 w 76"/>
                          <a:gd name="T51" fmla="*/ 125 h 125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6" h="125">
                            <a:moveTo>
                              <a:pt x="0" y="39"/>
                            </a:moveTo>
                            <a:lnTo>
                              <a:pt x="29" y="39"/>
                            </a:lnTo>
                            <a:lnTo>
                              <a:pt x="29" y="25"/>
                            </a:lnTo>
                            <a:lnTo>
                              <a:pt x="45" y="25"/>
                            </a:lnTo>
                            <a:lnTo>
                              <a:pt x="45" y="45"/>
                            </a:lnTo>
                            <a:lnTo>
                              <a:pt x="0" y="102"/>
                            </a:lnTo>
                            <a:lnTo>
                              <a:pt x="0" y="124"/>
                            </a:lnTo>
                            <a:lnTo>
                              <a:pt x="75" y="124"/>
                            </a:lnTo>
                            <a:lnTo>
                              <a:pt x="75" y="102"/>
                            </a:lnTo>
                            <a:lnTo>
                              <a:pt x="32" y="102"/>
                            </a:lnTo>
                            <a:lnTo>
                              <a:pt x="75" y="51"/>
                            </a:lnTo>
                            <a:lnTo>
                              <a:pt x="75" y="16"/>
                            </a:lnTo>
                            <a:lnTo>
                              <a:pt x="52" y="0"/>
                            </a:lnTo>
                            <a:lnTo>
                              <a:pt x="23" y="0"/>
                            </a:lnTo>
                            <a:lnTo>
                              <a:pt x="0" y="16"/>
                            </a:lnTo>
                            <a:lnTo>
                              <a:pt x="0" y="3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13" name="Freeform 18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28" y="2918"/>
                        <a:ext cx="75" cy="125"/>
                      </a:xfrm>
                      <a:custGeom>
                        <a:avLst/>
                        <a:gdLst>
                          <a:gd name="T0" fmla="*/ 23 w 75"/>
                          <a:gd name="T1" fmla="*/ 0 h 125"/>
                          <a:gd name="T2" fmla="*/ 51 w 75"/>
                          <a:gd name="T3" fmla="*/ 0 h 125"/>
                          <a:gd name="T4" fmla="*/ 74 w 75"/>
                          <a:gd name="T5" fmla="*/ 16 h 125"/>
                          <a:gd name="T6" fmla="*/ 74 w 75"/>
                          <a:gd name="T7" fmla="*/ 39 h 125"/>
                          <a:gd name="T8" fmla="*/ 45 w 75"/>
                          <a:gd name="T9" fmla="*/ 39 h 125"/>
                          <a:gd name="T10" fmla="*/ 45 w 75"/>
                          <a:gd name="T11" fmla="*/ 25 h 125"/>
                          <a:gd name="T12" fmla="*/ 29 w 75"/>
                          <a:gd name="T13" fmla="*/ 25 h 125"/>
                          <a:gd name="T14" fmla="*/ 29 w 75"/>
                          <a:gd name="T15" fmla="*/ 48 h 125"/>
                          <a:gd name="T16" fmla="*/ 29 w 75"/>
                          <a:gd name="T17" fmla="*/ 71 h 125"/>
                          <a:gd name="T18" fmla="*/ 45 w 75"/>
                          <a:gd name="T19" fmla="*/ 71 h 125"/>
                          <a:gd name="T20" fmla="*/ 45 w 75"/>
                          <a:gd name="T21" fmla="*/ 102 h 125"/>
                          <a:gd name="T22" fmla="*/ 29 w 75"/>
                          <a:gd name="T23" fmla="*/ 102 h 125"/>
                          <a:gd name="T24" fmla="*/ 29 w 75"/>
                          <a:gd name="T25" fmla="*/ 71 h 125"/>
                          <a:gd name="T26" fmla="*/ 29 w 75"/>
                          <a:gd name="T27" fmla="*/ 48 h 125"/>
                          <a:gd name="T28" fmla="*/ 51 w 75"/>
                          <a:gd name="T29" fmla="*/ 48 h 125"/>
                          <a:gd name="T30" fmla="*/ 74 w 75"/>
                          <a:gd name="T31" fmla="*/ 63 h 125"/>
                          <a:gd name="T32" fmla="*/ 74 w 75"/>
                          <a:gd name="T33" fmla="*/ 109 h 125"/>
                          <a:gd name="T34" fmla="*/ 51 w 75"/>
                          <a:gd name="T35" fmla="*/ 124 h 125"/>
                          <a:gd name="T36" fmla="*/ 23 w 75"/>
                          <a:gd name="T37" fmla="*/ 124 h 125"/>
                          <a:gd name="T38" fmla="*/ 0 w 75"/>
                          <a:gd name="T39" fmla="*/ 109 h 125"/>
                          <a:gd name="T40" fmla="*/ 0 w 75"/>
                          <a:gd name="T41" fmla="*/ 16 h 125"/>
                          <a:gd name="T42" fmla="*/ 23 w 75"/>
                          <a:gd name="T43" fmla="*/ 0 h 125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w 75"/>
                          <a:gd name="T67" fmla="*/ 0 h 125"/>
                          <a:gd name="T68" fmla="*/ 75 w 75"/>
                          <a:gd name="T69" fmla="*/ 125 h 125"/>
                        </a:gdLst>
                        <a:ahLst/>
                        <a:cxnLst>
                          <a:cxn ang="T44">
                            <a:pos x="T0" y="T1"/>
                          </a:cxn>
                          <a:cxn ang="T45">
                            <a:pos x="T2" y="T3"/>
                          </a:cxn>
                          <a:cxn ang="T46">
                            <a:pos x="T4" y="T5"/>
                          </a:cxn>
                          <a:cxn ang="T47">
                            <a:pos x="T6" y="T7"/>
                          </a:cxn>
                          <a:cxn ang="T48">
                            <a:pos x="T8" y="T9"/>
                          </a:cxn>
                          <a:cxn ang="T49">
                            <a:pos x="T10" y="T11"/>
                          </a:cxn>
                          <a:cxn ang="T50">
                            <a:pos x="T12" y="T13"/>
                          </a:cxn>
                          <a:cxn ang="T51">
                            <a:pos x="T14" y="T15"/>
                          </a:cxn>
                          <a:cxn ang="T52">
                            <a:pos x="T16" y="T17"/>
                          </a:cxn>
                          <a:cxn ang="T53">
                            <a:pos x="T18" y="T19"/>
                          </a:cxn>
                          <a:cxn ang="T54">
                            <a:pos x="T20" y="T21"/>
                          </a:cxn>
                          <a:cxn ang="T55">
                            <a:pos x="T22" y="T23"/>
                          </a:cxn>
                          <a:cxn ang="T56">
                            <a:pos x="T24" y="T25"/>
                          </a:cxn>
                          <a:cxn ang="T57">
                            <a:pos x="T26" y="T27"/>
                          </a:cxn>
                          <a:cxn ang="T58">
                            <a:pos x="T28" y="T29"/>
                          </a:cxn>
                          <a:cxn ang="T59">
                            <a:pos x="T30" y="T31"/>
                          </a:cxn>
                          <a:cxn ang="T60">
                            <a:pos x="T32" y="T33"/>
                          </a:cxn>
                          <a:cxn ang="T61">
                            <a:pos x="T34" y="T35"/>
                          </a:cxn>
                          <a:cxn ang="T62">
                            <a:pos x="T36" y="T37"/>
                          </a:cxn>
                          <a:cxn ang="T63">
                            <a:pos x="T38" y="T39"/>
                          </a:cxn>
                          <a:cxn ang="T64">
                            <a:pos x="T40" y="T41"/>
                          </a:cxn>
                          <a:cxn ang="T65">
                            <a:pos x="T42" y="T43"/>
                          </a:cxn>
                        </a:cxnLst>
                        <a:rect l="T66" t="T67" r="T68" b="T69"/>
                        <a:pathLst>
                          <a:path w="75" h="125">
                            <a:moveTo>
                              <a:pt x="23" y="0"/>
                            </a:moveTo>
                            <a:lnTo>
                              <a:pt x="51" y="0"/>
                            </a:lnTo>
                            <a:lnTo>
                              <a:pt x="74" y="16"/>
                            </a:lnTo>
                            <a:lnTo>
                              <a:pt x="74" y="39"/>
                            </a:lnTo>
                            <a:lnTo>
                              <a:pt x="45" y="39"/>
                            </a:lnTo>
                            <a:lnTo>
                              <a:pt x="45" y="25"/>
                            </a:lnTo>
                            <a:lnTo>
                              <a:pt x="29" y="25"/>
                            </a:lnTo>
                            <a:lnTo>
                              <a:pt x="29" y="48"/>
                            </a:lnTo>
                            <a:lnTo>
                              <a:pt x="29" y="71"/>
                            </a:lnTo>
                            <a:lnTo>
                              <a:pt x="45" y="71"/>
                            </a:lnTo>
                            <a:lnTo>
                              <a:pt x="45" y="102"/>
                            </a:lnTo>
                            <a:lnTo>
                              <a:pt x="29" y="102"/>
                            </a:lnTo>
                            <a:lnTo>
                              <a:pt x="29" y="71"/>
                            </a:lnTo>
                            <a:lnTo>
                              <a:pt x="29" y="48"/>
                            </a:lnTo>
                            <a:lnTo>
                              <a:pt x="51" y="48"/>
                            </a:lnTo>
                            <a:lnTo>
                              <a:pt x="74" y="63"/>
                            </a:lnTo>
                            <a:lnTo>
                              <a:pt x="74" y="109"/>
                            </a:lnTo>
                            <a:lnTo>
                              <a:pt x="51" y="124"/>
                            </a:lnTo>
                            <a:lnTo>
                              <a:pt x="23" y="124"/>
                            </a:lnTo>
                            <a:lnTo>
                              <a:pt x="0" y="109"/>
                            </a:lnTo>
                            <a:lnTo>
                              <a:pt x="0" y="16"/>
                            </a:lnTo>
                            <a:lnTo>
                              <a:pt x="23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897" name="Group 18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744" y="2917"/>
                      <a:ext cx="160" cy="126"/>
                      <a:chOff x="744" y="2917"/>
                      <a:chExt cx="160" cy="126"/>
                    </a:xfrm>
                  </p:grpSpPr>
                  <p:sp>
                    <p:nvSpPr>
                      <p:cNvPr id="36910" name="Freeform 18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744" y="2917"/>
                        <a:ext cx="71" cy="126"/>
                      </a:xfrm>
                      <a:custGeom>
                        <a:avLst/>
                        <a:gdLst>
                          <a:gd name="T0" fmla="*/ 0 w 71"/>
                          <a:gd name="T1" fmla="*/ 39 h 126"/>
                          <a:gd name="T2" fmla="*/ 29 w 71"/>
                          <a:gd name="T3" fmla="*/ 39 h 126"/>
                          <a:gd name="T4" fmla="*/ 29 w 71"/>
                          <a:gd name="T5" fmla="*/ 26 h 126"/>
                          <a:gd name="T6" fmla="*/ 45 w 71"/>
                          <a:gd name="T7" fmla="*/ 26 h 126"/>
                          <a:gd name="T8" fmla="*/ 45 w 71"/>
                          <a:gd name="T9" fmla="*/ 45 h 126"/>
                          <a:gd name="T10" fmla="*/ 0 w 71"/>
                          <a:gd name="T11" fmla="*/ 103 h 126"/>
                          <a:gd name="T12" fmla="*/ 0 w 71"/>
                          <a:gd name="T13" fmla="*/ 125 h 126"/>
                          <a:gd name="T14" fmla="*/ 70 w 71"/>
                          <a:gd name="T15" fmla="*/ 125 h 126"/>
                          <a:gd name="T16" fmla="*/ 70 w 71"/>
                          <a:gd name="T17" fmla="*/ 103 h 126"/>
                          <a:gd name="T18" fmla="*/ 31 w 71"/>
                          <a:gd name="T19" fmla="*/ 103 h 126"/>
                          <a:gd name="T20" fmla="*/ 70 w 71"/>
                          <a:gd name="T21" fmla="*/ 52 h 126"/>
                          <a:gd name="T22" fmla="*/ 70 w 71"/>
                          <a:gd name="T23" fmla="*/ 16 h 126"/>
                          <a:gd name="T24" fmla="*/ 50 w 71"/>
                          <a:gd name="T25" fmla="*/ 0 h 126"/>
                          <a:gd name="T26" fmla="*/ 22 w 71"/>
                          <a:gd name="T27" fmla="*/ 0 h 126"/>
                          <a:gd name="T28" fmla="*/ 0 w 71"/>
                          <a:gd name="T29" fmla="*/ 16 h 126"/>
                          <a:gd name="T30" fmla="*/ 0 w 71"/>
                          <a:gd name="T31" fmla="*/ 39 h 126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1"/>
                          <a:gd name="T49" fmla="*/ 0 h 126"/>
                          <a:gd name="T50" fmla="*/ 71 w 71"/>
                          <a:gd name="T51" fmla="*/ 126 h 126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1" h="126">
                            <a:moveTo>
                              <a:pt x="0" y="39"/>
                            </a:moveTo>
                            <a:lnTo>
                              <a:pt x="29" y="39"/>
                            </a:lnTo>
                            <a:lnTo>
                              <a:pt x="29" y="26"/>
                            </a:lnTo>
                            <a:lnTo>
                              <a:pt x="45" y="26"/>
                            </a:lnTo>
                            <a:lnTo>
                              <a:pt x="45" y="45"/>
                            </a:lnTo>
                            <a:lnTo>
                              <a:pt x="0" y="103"/>
                            </a:lnTo>
                            <a:lnTo>
                              <a:pt x="0" y="125"/>
                            </a:lnTo>
                            <a:lnTo>
                              <a:pt x="70" y="125"/>
                            </a:lnTo>
                            <a:lnTo>
                              <a:pt x="70" y="103"/>
                            </a:lnTo>
                            <a:lnTo>
                              <a:pt x="31" y="103"/>
                            </a:lnTo>
                            <a:lnTo>
                              <a:pt x="70" y="52"/>
                            </a:lnTo>
                            <a:lnTo>
                              <a:pt x="70" y="16"/>
                            </a:lnTo>
                            <a:lnTo>
                              <a:pt x="50" y="0"/>
                            </a:lnTo>
                            <a:lnTo>
                              <a:pt x="22" y="0"/>
                            </a:lnTo>
                            <a:lnTo>
                              <a:pt x="0" y="16"/>
                            </a:lnTo>
                            <a:lnTo>
                              <a:pt x="0" y="3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11" name="Freeform 18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825" y="2917"/>
                        <a:ext cx="79" cy="126"/>
                      </a:xfrm>
                      <a:custGeom>
                        <a:avLst/>
                        <a:gdLst>
                          <a:gd name="T0" fmla="*/ 0 w 79"/>
                          <a:gd name="T1" fmla="*/ 0 h 126"/>
                          <a:gd name="T2" fmla="*/ 78 w 79"/>
                          <a:gd name="T3" fmla="*/ 0 h 126"/>
                          <a:gd name="T4" fmla="*/ 78 w 79"/>
                          <a:gd name="T5" fmla="*/ 26 h 126"/>
                          <a:gd name="T6" fmla="*/ 33 w 79"/>
                          <a:gd name="T7" fmla="*/ 125 h 126"/>
                          <a:gd name="T8" fmla="*/ 0 w 79"/>
                          <a:gd name="T9" fmla="*/ 125 h 126"/>
                          <a:gd name="T10" fmla="*/ 46 w 79"/>
                          <a:gd name="T11" fmla="*/ 26 h 126"/>
                          <a:gd name="T12" fmla="*/ 0 w 79"/>
                          <a:gd name="T13" fmla="*/ 26 h 126"/>
                          <a:gd name="T14" fmla="*/ 0 w 79"/>
                          <a:gd name="T15" fmla="*/ 0 h 12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60000 65536"/>
                          <a:gd name="T22" fmla="*/ 0 60000 65536"/>
                          <a:gd name="T23" fmla="*/ 0 60000 65536"/>
                          <a:gd name="T24" fmla="*/ 0 w 79"/>
                          <a:gd name="T25" fmla="*/ 0 h 126"/>
                          <a:gd name="T26" fmla="*/ 79 w 79"/>
                          <a:gd name="T27" fmla="*/ 126 h 126"/>
                        </a:gdLst>
                        <a:ahLst/>
                        <a:cxnLst>
                          <a:cxn ang="T16">
                            <a:pos x="T0" y="T1"/>
                          </a:cxn>
                          <a:cxn ang="T17">
                            <a:pos x="T2" y="T3"/>
                          </a:cxn>
                          <a:cxn ang="T18">
                            <a:pos x="T4" y="T5"/>
                          </a:cxn>
                          <a:cxn ang="T19">
                            <a:pos x="T6" y="T7"/>
                          </a:cxn>
                          <a:cxn ang="T20">
                            <a:pos x="T8" y="T9"/>
                          </a:cxn>
                          <a:cxn ang="T21">
                            <a:pos x="T10" y="T11"/>
                          </a:cxn>
                          <a:cxn ang="T22">
                            <a:pos x="T12" y="T13"/>
                          </a:cxn>
                          <a:cxn ang="T23">
                            <a:pos x="T14" y="T15"/>
                          </a:cxn>
                        </a:cxnLst>
                        <a:rect l="T24" t="T25" r="T26" b="T27"/>
                        <a:pathLst>
                          <a:path w="79" h="126">
                            <a:moveTo>
                              <a:pt x="0" y="0"/>
                            </a:moveTo>
                            <a:lnTo>
                              <a:pt x="78" y="0"/>
                            </a:lnTo>
                            <a:lnTo>
                              <a:pt x="78" y="26"/>
                            </a:lnTo>
                            <a:lnTo>
                              <a:pt x="33" y="125"/>
                            </a:lnTo>
                            <a:lnTo>
                              <a:pt x="0" y="125"/>
                            </a:lnTo>
                            <a:lnTo>
                              <a:pt x="46" y="26"/>
                            </a:lnTo>
                            <a:lnTo>
                              <a:pt x="0" y="26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898" name="Group 19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138" y="2917"/>
                      <a:ext cx="162" cy="126"/>
                      <a:chOff x="1138" y="2917"/>
                      <a:chExt cx="162" cy="126"/>
                    </a:xfrm>
                  </p:grpSpPr>
                  <p:sp>
                    <p:nvSpPr>
                      <p:cNvPr id="36908" name="Freeform 19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138" y="2917"/>
                        <a:ext cx="75" cy="126"/>
                      </a:xfrm>
                      <a:custGeom>
                        <a:avLst/>
                        <a:gdLst>
                          <a:gd name="T0" fmla="*/ 0 w 75"/>
                          <a:gd name="T1" fmla="*/ 39 h 126"/>
                          <a:gd name="T2" fmla="*/ 29 w 75"/>
                          <a:gd name="T3" fmla="*/ 39 h 126"/>
                          <a:gd name="T4" fmla="*/ 29 w 75"/>
                          <a:gd name="T5" fmla="*/ 26 h 126"/>
                          <a:gd name="T6" fmla="*/ 45 w 75"/>
                          <a:gd name="T7" fmla="*/ 26 h 126"/>
                          <a:gd name="T8" fmla="*/ 45 w 75"/>
                          <a:gd name="T9" fmla="*/ 45 h 126"/>
                          <a:gd name="T10" fmla="*/ 0 w 75"/>
                          <a:gd name="T11" fmla="*/ 103 h 126"/>
                          <a:gd name="T12" fmla="*/ 0 w 75"/>
                          <a:gd name="T13" fmla="*/ 125 h 126"/>
                          <a:gd name="T14" fmla="*/ 74 w 75"/>
                          <a:gd name="T15" fmla="*/ 125 h 126"/>
                          <a:gd name="T16" fmla="*/ 74 w 75"/>
                          <a:gd name="T17" fmla="*/ 103 h 126"/>
                          <a:gd name="T18" fmla="*/ 32 w 75"/>
                          <a:gd name="T19" fmla="*/ 103 h 126"/>
                          <a:gd name="T20" fmla="*/ 74 w 75"/>
                          <a:gd name="T21" fmla="*/ 52 h 126"/>
                          <a:gd name="T22" fmla="*/ 74 w 75"/>
                          <a:gd name="T23" fmla="*/ 16 h 126"/>
                          <a:gd name="T24" fmla="*/ 51 w 75"/>
                          <a:gd name="T25" fmla="*/ 0 h 126"/>
                          <a:gd name="T26" fmla="*/ 23 w 75"/>
                          <a:gd name="T27" fmla="*/ 0 h 126"/>
                          <a:gd name="T28" fmla="*/ 0 w 75"/>
                          <a:gd name="T29" fmla="*/ 16 h 126"/>
                          <a:gd name="T30" fmla="*/ 0 w 75"/>
                          <a:gd name="T31" fmla="*/ 39 h 126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5"/>
                          <a:gd name="T49" fmla="*/ 0 h 126"/>
                          <a:gd name="T50" fmla="*/ 75 w 75"/>
                          <a:gd name="T51" fmla="*/ 126 h 126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5" h="126">
                            <a:moveTo>
                              <a:pt x="0" y="39"/>
                            </a:moveTo>
                            <a:lnTo>
                              <a:pt x="29" y="39"/>
                            </a:lnTo>
                            <a:lnTo>
                              <a:pt x="29" y="26"/>
                            </a:lnTo>
                            <a:lnTo>
                              <a:pt x="45" y="26"/>
                            </a:lnTo>
                            <a:lnTo>
                              <a:pt x="45" y="45"/>
                            </a:lnTo>
                            <a:lnTo>
                              <a:pt x="0" y="103"/>
                            </a:lnTo>
                            <a:lnTo>
                              <a:pt x="0" y="125"/>
                            </a:lnTo>
                            <a:lnTo>
                              <a:pt x="74" y="125"/>
                            </a:lnTo>
                            <a:lnTo>
                              <a:pt x="74" y="103"/>
                            </a:lnTo>
                            <a:lnTo>
                              <a:pt x="32" y="103"/>
                            </a:lnTo>
                            <a:lnTo>
                              <a:pt x="74" y="52"/>
                            </a:lnTo>
                            <a:lnTo>
                              <a:pt x="74" y="16"/>
                            </a:lnTo>
                            <a:lnTo>
                              <a:pt x="51" y="0"/>
                            </a:lnTo>
                            <a:lnTo>
                              <a:pt x="23" y="0"/>
                            </a:lnTo>
                            <a:lnTo>
                              <a:pt x="0" y="16"/>
                            </a:lnTo>
                            <a:lnTo>
                              <a:pt x="0" y="3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09" name="Freeform 19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228" y="2917"/>
                        <a:ext cx="72" cy="126"/>
                      </a:xfrm>
                      <a:custGeom>
                        <a:avLst/>
                        <a:gdLst>
                          <a:gd name="T0" fmla="*/ 16 w 72"/>
                          <a:gd name="T1" fmla="*/ 0 h 126"/>
                          <a:gd name="T2" fmla="*/ 55 w 72"/>
                          <a:gd name="T3" fmla="*/ 0 h 126"/>
                          <a:gd name="T4" fmla="*/ 71 w 72"/>
                          <a:gd name="T5" fmla="*/ 16 h 126"/>
                          <a:gd name="T6" fmla="*/ 71 w 72"/>
                          <a:gd name="T7" fmla="*/ 52 h 126"/>
                          <a:gd name="T8" fmla="*/ 61 w 72"/>
                          <a:gd name="T9" fmla="*/ 65 h 126"/>
                          <a:gd name="T10" fmla="*/ 71 w 72"/>
                          <a:gd name="T11" fmla="*/ 74 h 126"/>
                          <a:gd name="T12" fmla="*/ 71 w 72"/>
                          <a:gd name="T13" fmla="*/ 77 h 126"/>
                          <a:gd name="T14" fmla="*/ 45 w 72"/>
                          <a:gd name="T15" fmla="*/ 77 h 126"/>
                          <a:gd name="T16" fmla="*/ 45 w 72"/>
                          <a:gd name="T17" fmla="*/ 46 h 126"/>
                          <a:gd name="T18" fmla="*/ 45 w 72"/>
                          <a:gd name="T19" fmla="*/ 19 h 126"/>
                          <a:gd name="T20" fmla="*/ 29 w 72"/>
                          <a:gd name="T21" fmla="*/ 19 h 126"/>
                          <a:gd name="T22" fmla="*/ 29 w 72"/>
                          <a:gd name="T23" fmla="*/ 46 h 126"/>
                          <a:gd name="T24" fmla="*/ 45 w 72"/>
                          <a:gd name="T25" fmla="*/ 46 h 126"/>
                          <a:gd name="T26" fmla="*/ 45 w 72"/>
                          <a:gd name="T27" fmla="*/ 103 h 126"/>
                          <a:gd name="T28" fmla="*/ 29 w 72"/>
                          <a:gd name="T29" fmla="*/ 103 h 126"/>
                          <a:gd name="T30" fmla="*/ 29 w 72"/>
                          <a:gd name="T31" fmla="*/ 77 h 126"/>
                          <a:gd name="T32" fmla="*/ 45 w 72"/>
                          <a:gd name="T33" fmla="*/ 77 h 126"/>
                          <a:gd name="T34" fmla="*/ 71 w 72"/>
                          <a:gd name="T35" fmla="*/ 77 h 126"/>
                          <a:gd name="T36" fmla="*/ 71 w 72"/>
                          <a:gd name="T37" fmla="*/ 109 h 126"/>
                          <a:gd name="T38" fmla="*/ 55 w 72"/>
                          <a:gd name="T39" fmla="*/ 125 h 126"/>
                          <a:gd name="T40" fmla="*/ 16 w 72"/>
                          <a:gd name="T41" fmla="*/ 125 h 126"/>
                          <a:gd name="T42" fmla="*/ 0 w 72"/>
                          <a:gd name="T43" fmla="*/ 109 h 126"/>
                          <a:gd name="T44" fmla="*/ 0 w 72"/>
                          <a:gd name="T45" fmla="*/ 74 h 126"/>
                          <a:gd name="T46" fmla="*/ 9 w 72"/>
                          <a:gd name="T47" fmla="*/ 65 h 126"/>
                          <a:gd name="T48" fmla="*/ 0 w 72"/>
                          <a:gd name="T49" fmla="*/ 52 h 126"/>
                          <a:gd name="T50" fmla="*/ 0 w 72"/>
                          <a:gd name="T51" fmla="*/ 16 h 126"/>
                          <a:gd name="T52" fmla="*/ 16 w 72"/>
                          <a:gd name="T53" fmla="*/ 0 h 12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60000 65536"/>
                          <a:gd name="T73" fmla="*/ 0 60000 65536"/>
                          <a:gd name="T74" fmla="*/ 0 60000 65536"/>
                          <a:gd name="T75" fmla="*/ 0 60000 65536"/>
                          <a:gd name="T76" fmla="*/ 0 60000 65536"/>
                          <a:gd name="T77" fmla="*/ 0 60000 65536"/>
                          <a:gd name="T78" fmla="*/ 0 60000 65536"/>
                          <a:gd name="T79" fmla="*/ 0 60000 65536"/>
                          <a:gd name="T80" fmla="*/ 0 60000 65536"/>
                          <a:gd name="T81" fmla="*/ 0 w 72"/>
                          <a:gd name="T82" fmla="*/ 0 h 126"/>
                          <a:gd name="T83" fmla="*/ 72 w 72"/>
                          <a:gd name="T84" fmla="*/ 126 h 126"/>
                        </a:gdLst>
                        <a:ahLst/>
                        <a:cxnLst>
                          <a:cxn ang="T54">
                            <a:pos x="T0" y="T1"/>
                          </a:cxn>
                          <a:cxn ang="T55">
                            <a:pos x="T2" y="T3"/>
                          </a:cxn>
                          <a:cxn ang="T56">
                            <a:pos x="T4" y="T5"/>
                          </a:cxn>
                          <a:cxn ang="T57">
                            <a:pos x="T6" y="T7"/>
                          </a:cxn>
                          <a:cxn ang="T58">
                            <a:pos x="T8" y="T9"/>
                          </a:cxn>
                          <a:cxn ang="T59">
                            <a:pos x="T10" y="T11"/>
                          </a:cxn>
                          <a:cxn ang="T60">
                            <a:pos x="T12" y="T13"/>
                          </a:cxn>
                          <a:cxn ang="T61">
                            <a:pos x="T14" y="T15"/>
                          </a:cxn>
                          <a:cxn ang="T62">
                            <a:pos x="T16" y="T17"/>
                          </a:cxn>
                          <a:cxn ang="T63">
                            <a:pos x="T18" y="T19"/>
                          </a:cxn>
                          <a:cxn ang="T64">
                            <a:pos x="T20" y="T21"/>
                          </a:cxn>
                          <a:cxn ang="T65">
                            <a:pos x="T22" y="T23"/>
                          </a:cxn>
                          <a:cxn ang="T66">
                            <a:pos x="T24" y="T25"/>
                          </a:cxn>
                          <a:cxn ang="T67">
                            <a:pos x="T26" y="T27"/>
                          </a:cxn>
                          <a:cxn ang="T68">
                            <a:pos x="T28" y="T29"/>
                          </a:cxn>
                          <a:cxn ang="T69">
                            <a:pos x="T30" y="T31"/>
                          </a:cxn>
                          <a:cxn ang="T70">
                            <a:pos x="T32" y="T33"/>
                          </a:cxn>
                          <a:cxn ang="T71">
                            <a:pos x="T34" y="T35"/>
                          </a:cxn>
                          <a:cxn ang="T72">
                            <a:pos x="T36" y="T37"/>
                          </a:cxn>
                          <a:cxn ang="T73">
                            <a:pos x="T38" y="T39"/>
                          </a:cxn>
                          <a:cxn ang="T74">
                            <a:pos x="T40" y="T41"/>
                          </a:cxn>
                          <a:cxn ang="T75">
                            <a:pos x="T42" y="T43"/>
                          </a:cxn>
                          <a:cxn ang="T76">
                            <a:pos x="T44" y="T45"/>
                          </a:cxn>
                          <a:cxn ang="T77">
                            <a:pos x="T46" y="T47"/>
                          </a:cxn>
                          <a:cxn ang="T78">
                            <a:pos x="T48" y="T49"/>
                          </a:cxn>
                          <a:cxn ang="T79">
                            <a:pos x="T50" y="T51"/>
                          </a:cxn>
                          <a:cxn ang="T80">
                            <a:pos x="T52" y="T53"/>
                          </a:cxn>
                        </a:cxnLst>
                        <a:rect l="T81" t="T82" r="T83" b="T84"/>
                        <a:pathLst>
                          <a:path w="72" h="126">
                            <a:moveTo>
                              <a:pt x="16" y="0"/>
                            </a:moveTo>
                            <a:lnTo>
                              <a:pt x="55" y="0"/>
                            </a:lnTo>
                            <a:lnTo>
                              <a:pt x="71" y="16"/>
                            </a:lnTo>
                            <a:lnTo>
                              <a:pt x="71" y="52"/>
                            </a:lnTo>
                            <a:lnTo>
                              <a:pt x="61" y="65"/>
                            </a:lnTo>
                            <a:lnTo>
                              <a:pt x="71" y="74"/>
                            </a:lnTo>
                            <a:lnTo>
                              <a:pt x="71" y="77"/>
                            </a:lnTo>
                            <a:lnTo>
                              <a:pt x="45" y="77"/>
                            </a:lnTo>
                            <a:lnTo>
                              <a:pt x="45" y="46"/>
                            </a:lnTo>
                            <a:lnTo>
                              <a:pt x="45" y="19"/>
                            </a:lnTo>
                            <a:lnTo>
                              <a:pt x="29" y="19"/>
                            </a:lnTo>
                            <a:lnTo>
                              <a:pt x="29" y="46"/>
                            </a:lnTo>
                            <a:lnTo>
                              <a:pt x="45" y="46"/>
                            </a:lnTo>
                            <a:lnTo>
                              <a:pt x="45" y="103"/>
                            </a:lnTo>
                            <a:lnTo>
                              <a:pt x="29" y="103"/>
                            </a:lnTo>
                            <a:lnTo>
                              <a:pt x="29" y="77"/>
                            </a:lnTo>
                            <a:lnTo>
                              <a:pt x="45" y="77"/>
                            </a:lnTo>
                            <a:lnTo>
                              <a:pt x="71" y="77"/>
                            </a:lnTo>
                            <a:lnTo>
                              <a:pt x="71" y="109"/>
                            </a:lnTo>
                            <a:lnTo>
                              <a:pt x="55" y="125"/>
                            </a:lnTo>
                            <a:lnTo>
                              <a:pt x="16" y="125"/>
                            </a:lnTo>
                            <a:lnTo>
                              <a:pt x="0" y="109"/>
                            </a:lnTo>
                            <a:lnTo>
                              <a:pt x="0" y="74"/>
                            </a:lnTo>
                            <a:lnTo>
                              <a:pt x="9" y="65"/>
                            </a:lnTo>
                            <a:lnTo>
                              <a:pt x="0" y="52"/>
                            </a:lnTo>
                            <a:lnTo>
                              <a:pt x="0" y="16"/>
                            </a:lnTo>
                            <a:lnTo>
                              <a:pt x="16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899" name="Group 19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19" y="2917"/>
                      <a:ext cx="163" cy="126"/>
                      <a:chOff x="1519" y="2917"/>
                      <a:chExt cx="163" cy="126"/>
                    </a:xfrm>
                  </p:grpSpPr>
                  <p:sp>
                    <p:nvSpPr>
                      <p:cNvPr id="36906" name="Freeform 19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519" y="2917"/>
                        <a:ext cx="74" cy="126"/>
                      </a:xfrm>
                      <a:custGeom>
                        <a:avLst/>
                        <a:gdLst>
                          <a:gd name="T0" fmla="*/ 0 w 74"/>
                          <a:gd name="T1" fmla="*/ 39 h 126"/>
                          <a:gd name="T2" fmla="*/ 28 w 74"/>
                          <a:gd name="T3" fmla="*/ 39 h 126"/>
                          <a:gd name="T4" fmla="*/ 28 w 74"/>
                          <a:gd name="T5" fmla="*/ 26 h 126"/>
                          <a:gd name="T6" fmla="*/ 44 w 74"/>
                          <a:gd name="T7" fmla="*/ 26 h 126"/>
                          <a:gd name="T8" fmla="*/ 44 w 74"/>
                          <a:gd name="T9" fmla="*/ 45 h 126"/>
                          <a:gd name="T10" fmla="*/ 0 w 74"/>
                          <a:gd name="T11" fmla="*/ 103 h 126"/>
                          <a:gd name="T12" fmla="*/ 0 w 74"/>
                          <a:gd name="T13" fmla="*/ 125 h 126"/>
                          <a:gd name="T14" fmla="*/ 73 w 74"/>
                          <a:gd name="T15" fmla="*/ 125 h 126"/>
                          <a:gd name="T16" fmla="*/ 73 w 74"/>
                          <a:gd name="T17" fmla="*/ 103 h 126"/>
                          <a:gd name="T18" fmla="*/ 31 w 74"/>
                          <a:gd name="T19" fmla="*/ 103 h 126"/>
                          <a:gd name="T20" fmla="*/ 73 w 74"/>
                          <a:gd name="T21" fmla="*/ 52 h 126"/>
                          <a:gd name="T22" fmla="*/ 73 w 74"/>
                          <a:gd name="T23" fmla="*/ 16 h 126"/>
                          <a:gd name="T24" fmla="*/ 50 w 74"/>
                          <a:gd name="T25" fmla="*/ 0 h 126"/>
                          <a:gd name="T26" fmla="*/ 21 w 74"/>
                          <a:gd name="T27" fmla="*/ 0 h 126"/>
                          <a:gd name="T28" fmla="*/ 0 w 74"/>
                          <a:gd name="T29" fmla="*/ 16 h 126"/>
                          <a:gd name="T30" fmla="*/ 0 w 74"/>
                          <a:gd name="T31" fmla="*/ 39 h 126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4"/>
                          <a:gd name="T49" fmla="*/ 0 h 126"/>
                          <a:gd name="T50" fmla="*/ 74 w 74"/>
                          <a:gd name="T51" fmla="*/ 126 h 126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4" h="126">
                            <a:moveTo>
                              <a:pt x="0" y="39"/>
                            </a:moveTo>
                            <a:lnTo>
                              <a:pt x="28" y="39"/>
                            </a:lnTo>
                            <a:lnTo>
                              <a:pt x="28" y="26"/>
                            </a:lnTo>
                            <a:lnTo>
                              <a:pt x="44" y="26"/>
                            </a:lnTo>
                            <a:lnTo>
                              <a:pt x="44" y="45"/>
                            </a:lnTo>
                            <a:lnTo>
                              <a:pt x="0" y="103"/>
                            </a:lnTo>
                            <a:lnTo>
                              <a:pt x="0" y="125"/>
                            </a:lnTo>
                            <a:lnTo>
                              <a:pt x="73" y="125"/>
                            </a:lnTo>
                            <a:lnTo>
                              <a:pt x="73" y="103"/>
                            </a:lnTo>
                            <a:lnTo>
                              <a:pt x="31" y="103"/>
                            </a:lnTo>
                            <a:lnTo>
                              <a:pt x="73" y="52"/>
                            </a:lnTo>
                            <a:lnTo>
                              <a:pt x="73" y="16"/>
                            </a:lnTo>
                            <a:lnTo>
                              <a:pt x="50" y="0"/>
                            </a:lnTo>
                            <a:lnTo>
                              <a:pt x="21" y="0"/>
                            </a:lnTo>
                            <a:lnTo>
                              <a:pt x="0" y="16"/>
                            </a:lnTo>
                            <a:lnTo>
                              <a:pt x="0" y="3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07" name="Freeform 19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606" y="2917"/>
                        <a:ext cx="76" cy="126"/>
                      </a:xfrm>
                      <a:custGeom>
                        <a:avLst/>
                        <a:gdLst>
                          <a:gd name="T0" fmla="*/ 52 w 76"/>
                          <a:gd name="T1" fmla="*/ 0 h 126"/>
                          <a:gd name="T2" fmla="*/ 75 w 76"/>
                          <a:gd name="T3" fmla="*/ 16 h 126"/>
                          <a:gd name="T4" fmla="*/ 75 w 76"/>
                          <a:gd name="T5" fmla="*/ 109 h 126"/>
                          <a:gd name="T6" fmla="*/ 52 w 76"/>
                          <a:gd name="T7" fmla="*/ 125 h 126"/>
                          <a:gd name="T8" fmla="*/ 23 w 76"/>
                          <a:gd name="T9" fmla="*/ 125 h 126"/>
                          <a:gd name="T10" fmla="*/ 0 w 76"/>
                          <a:gd name="T11" fmla="*/ 109 h 126"/>
                          <a:gd name="T12" fmla="*/ 0 w 76"/>
                          <a:gd name="T13" fmla="*/ 86 h 126"/>
                          <a:gd name="T14" fmla="*/ 30 w 76"/>
                          <a:gd name="T15" fmla="*/ 86 h 126"/>
                          <a:gd name="T16" fmla="*/ 30 w 76"/>
                          <a:gd name="T17" fmla="*/ 100 h 126"/>
                          <a:gd name="T18" fmla="*/ 46 w 76"/>
                          <a:gd name="T19" fmla="*/ 100 h 126"/>
                          <a:gd name="T20" fmla="*/ 46 w 76"/>
                          <a:gd name="T21" fmla="*/ 77 h 126"/>
                          <a:gd name="T22" fmla="*/ 46 w 76"/>
                          <a:gd name="T23" fmla="*/ 55 h 126"/>
                          <a:gd name="T24" fmla="*/ 30 w 76"/>
                          <a:gd name="T25" fmla="*/ 55 h 126"/>
                          <a:gd name="T26" fmla="*/ 30 w 76"/>
                          <a:gd name="T27" fmla="*/ 23 h 126"/>
                          <a:gd name="T28" fmla="*/ 46 w 76"/>
                          <a:gd name="T29" fmla="*/ 23 h 126"/>
                          <a:gd name="T30" fmla="*/ 46 w 76"/>
                          <a:gd name="T31" fmla="*/ 55 h 126"/>
                          <a:gd name="T32" fmla="*/ 46 w 76"/>
                          <a:gd name="T33" fmla="*/ 77 h 126"/>
                          <a:gd name="T34" fmla="*/ 23 w 76"/>
                          <a:gd name="T35" fmla="*/ 77 h 126"/>
                          <a:gd name="T36" fmla="*/ 0 w 76"/>
                          <a:gd name="T37" fmla="*/ 65 h 126"/>
                          <a:gd name="T38" fmla="*/ 0 w 76"/>
                          <a:gd name="T39" fmla="*/ 16 h 126"/>
                          <a:gd name="T40" fmla="*/ 23 w 76"/>
                          <a:gd name="T41" fmla="*/ 0 h 126"/>
                          <a:gd name="T42" fmla="*/ 52 w 76"/>
                          <a:gd name="T43" fmla="*/ 0 h 12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w 76"/>
                          <a:gd name="T67" fmla="*/ 0 h 126"/>
                          <a:gd name="T68" fmla="*/ 76 w 76"/>
                          <a:gd name="T69" fmla="*/ 126 h 126"/>
                        </a:gdLst>
                        <a:ahLst/>
                        <a:cxnLst>
                          <a:cxn ang="T44">
                            <a:pos x="T0" y="T1"/>
                          </a:cxn>
                          <a:cxn ang="T45">
                            <a:pos x="T2" y="T3"/>
                          </a:cxn>
                          <a:cxn ang="T46">
                            <a:pos x="T4" y="T5"/>
                          </a:cxn>
                          <a:cxn ang="T47">
                            <a:pos x="T6" y="T7"/>
                          </a:cxn>
                          <a:cxn ang="T48">
                            <a:pos x="T8" y="T9"/>
                          </a:cxn>
                          <a:cxn ang="T49">
                            <a:pos x="T10" y="T11"/>
                          </a:cxn>
                          <a:cxn ang="T50">
                            <a:pos x="T12" y="T13"/>
                          </a:cxn>
                          <a:cxn ang="T51">
                            <a:pos x="T14" y="T15"/>
                          </a:cxn>
                          <a:cxn ang="T52">
                            <a:pos x="T16" y="T17"/>
                          </a:cxn>
                          <a:cxn ang="T53">
                            <a:pos x="T18" y="T19"/>
                          </a:cxn>
                          <a:cxn ang="T54">
                            <a:pos x="T20" y="T21"/>
                          </a:cxn>
                          <a:cxn ang="T55">
                            <a:pos x="T22" y="T23"/>
                          </a:cxn>
                          <a:cxn ang="T56">
                            <a:pos x="T24" y="T25"/>
                          </a:cxn>
                          <a:cxn ang="T57">
                            <a:pos x="T26" y="T27"/>
                          </a:cxn>
                          <a:cxn ang="T58">
                            <a:pos x="T28" y="T29"/>
                          </a:cxn>
                          <a:cxn ang="T59">
                            <a:pos x="T30" y="T31"/>
                          </a:cxn>
                          <a:cxn ang="T60">
                            <a:pos x="T32" y="T33"/>
                          </a:cxn>
                          <a:cxn ang="T61">
                            <a:pos x="T34" y="T35"/>
                          </a:cxn>
                          <a:cxn ang="T62">
                            <a:pos x="T36" y="T37"/>
                          </a:cxn>
                          <a:cxn ang="T63">
                            <a:pos x="T38" y="T39"/>
                          </a:cxn>
                          <a:cxn ang="T64">
                            <a:pos x="T40" y="T41"/>
                          </a:cxn>
                          <a:cxn ang="T65">
                            <a:pos x="T42" y="T43"/>
                          </a:cxn>
                        </a:cxnLst>
                        <a:rect l="T66" t="T67" r="T68" b="T69"/>
                        <a:pathLst>
                          <a:path w="76" h="126">
                            <a:moveTo>
                              <a:pt x="52" y="0"/>
                            </a:moveTo>
                            <a:lnTo>
                              <a:pt x="75" y="16"/>
                            </a:lnTo>
                            <a:lnTo>
                              <a:pt x="75" y="109"/>
                            </a:lnTo>
                            <a:lnTo>
                              <a:pt x="52" y="125"/>
                            </a:lnTo>
                            <a:lnTo>
                              <a:pt x="23" y="125"/>
                            </a:lnTo>
                            <a:lnTo>
                              <a:pt x="0" y="109"/>
                            </a:lnTo>
                            <a:lnTo>
                              <a:pt x="0" y="86"/>
                            </a:lnTo>
                            <a:lnTo>
                              <a:pt x="30" y="86"/>
                            </a:lnTo>
                            <a:lnTo>
                              <a:pt x="30" y="100"/>
                            </a:lnTo>
                            <a:lnTo>
                              <a:pt x="46" y="100"/>
                            </a:lnTo>
                            <a:lnTo>
                              <a:pt x="46" y="77"/>
                            </a:lnTo>
                            <a:lnTo>
                              <a:pt x="46" y="55"/>
                            </a:lnTo>
                            <a:lnTo>
                              <a:pt x="30" y="55"/>
                            </a:lnTo>
                            <a:lnTo>
                              <a:pt x="30" y="23"/>
                            </a:lnTo>
                            <a:lnTo>
                              <a:pt x="46" y="23"/>
                            </a:lnTo>
                            <a:lnTo>
                              <a:pt x="46" y="55"/>
                            </a:lnTo>
                            <a:lnTo>
                              <a:pt x="46" y="77"/>
                            </a:lnTo>
                            <a:lnTo>
                              <a:pt x="23" y="77"/>
                            </a:lnTo>
                            <a:lnTo>
                              <a:pt x="0" y="65"/>
                            </a:lnTo>
                            <a:lnTo>
                              <a:pt x="0" y="16"/>
                            </a:lnTo>
                            <a:lnTo>
                              <a:pt x="23" y="0"/>
                            </a:lnTo>
                            <a:lnTo>
                              <a:pt x="52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00" name="Group 19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08" y="2917"/>
                      <a:ext cx="159" cy="126"/>
                      <a:chOff x="1908" y="2917"/>
                      <a:chExt cx="159" cy="126"/>
                    </a:xfrm>
                  </p:grpSpPr>
                  <p:sp>
                    <p:nvSpPr>
                      <p:cNvPr id="36904" name="Freeform 19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908" y="2917"/>
                        <a:ext cx="79" cy="126"/>
                      </a:xfrm>
                      <a:custGeom>
                        <a:avLst/>
                        <a:gdLst>
                          <a:gd name="T0" fmla="*/ 24 w 79"/>
                          <a:gd name="T1" fmla="*/ 0 h 126"/>
                          <a:gd name="T2" fmla="*/ 55 w 79"/>
                          <a:gd name="T3" fmla="*/ 0 h 126"/>
                          <a:gd name="T4" fmla="*/ 78 w 79"/>
                          <a:gd name="T5" fmla="*/ 16 h 126"/>
                          <a:gd name="T6" fmla="*/ 78 w 79"/>
                          <a:gd name="T7" fmla="*/ 52 h 126"/>
                          <a:gd name="T8" fmla="*/ 66 w 79"/>
                          <a:gd name="T9" fmla="*/ 64 h 126"/>
                          <a:gd name="T10" fmla="*/ 78 w 79"/>
                          <a:gd name="T11" fmla="*/ 73 h 126"/>
                          <a:gd name="T12" fmla="*/ 78 w 79"/>
                          <a:gd name="T13" fmla="*/ 109 h 126"/>
                          <a:gd name="T14" fmla="*/ 55 w 79"/>
                          <a:gd name="T15" fmla="*/ 125 h 126"/>
                          <a:gd name="T16" fmla="*/ 24 w 79"/>
                          <a:gd name="T17" fmla="*/ 125 h 126"/>
                          <a:gd name="T18" fmla="*/ 0 w 79"/>
                          <a:gd name="T19" fmla="*/ 109 h 126"/>
                          <a:gd name="T20" fmla="*/ 0 w 79"/>
                          <a:gd name="T21" fmla="*/ 89 h 126"/>
                          <a:gd name="T22" fmla="*/ 30 w 79"/>
                          <a:gd name="T23" fmla="*/ 89 h 126"/>
                          <a:gd name="T24" fmla="*/ 30 w 79"/>
                          <a:gd name="T25" fmla="*/ 103 h 126"/>
                          <a:gd name="T26" fmla="*/ 49 w 79"/>
                          <a:gd name="T27" fmla="*/ 103 h 126"/>
                          <a:gd name="T28" fmla="*/ 49 w 79"/>
                          <a:gd name="T29" fmla="*/ 73 h 126"/>
                          <a:gd name="T30" fmla="*/ 30 w 79"/>
                          <a:gd name="T31" fmla="*/ 73 h 126"/>
                          <a:gd name="T32" fmla="*/ 30 w 79"/>
                          <a:gd name="T33" fmla="*/ 52 h 126"/>
                          <a:gd name="T34" fmla="*/ 49 w 79"/>
                          <a:gd name="T35" fmla="*/ 52 h 126"/>
                          <a:gd name="T36" fmla="*/ 49 w 79"/>
                          <a:gd name="T37" fmla="*/ 22 h 126"/>
                          <a:gd name="T38" fmla="*/ 30 w 79"/>
                          <a:gd name="T39" fmla="*/ 22 h 126"/>
                          <a:gd name="T40" fmla="*/ 30 w 79"/>
                          <a:gd name="T41" fmla="*/ 36 h 126"/>
                          <a:gd name="T42" fmla="*/ 0 w 79"/>
                          <a:gd name="T43" fmla="*/ 36 h 126"/>
                          <a:gd name="T44" fmla="*/ 0 w 79"/>
                          <a:gd name="T45" fmla="*/ 16 h 126"/>
                          <a:gd name="T46" fmla="*/ 24 w 79"/>
                          <a:gd name="T47" fmla="*/ 0 h 12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w 79"/>
                          <a:gd name="T73" fmla="*/ 0 h 126"/>
                          <a:gd name="T74" fmla="*/ 79 w 79"/>
                          <a:gd name="T75" fmla="*/ 126 h 126"/>
                        </a:gdLst>
                        <a:ahLst/>
                        <a:cxnLst>
                          <a:cxn ang="T48">
                            <a:pos x="T0" y="T1"/>
                          </a:cxn>
                          <a:cxn ang="T49">
                            <a:pos x="T2" y="T3"/>
                          </a:cxn>
                          <a:cxn ang="T50">
                            <a:pos x="T4" y="T5"/>
                          </a:cxn>
                          <a:cxn ang="T51">
                            <a:pos x="T6" y="T7"/>
                          </a:cxn>
                          <a:cxn ang="T52">
                            <a:pos x="T8" y="T9"/>
                          </a:cxn>
                          <a:cxn ang="T53">
                            <a:pos x="T10" y="T11"/>
                          </a:cxn>
                          <a:cxn ang="T54">
                            <a:pos x="T12" y="T13"/>
                          </a:cxn>
                          <a:cxn ang="T55">
                            <a:pos x="T14" y="T15"/>
                          </a:cxn>
                          <a:cxn ang="T56">
                            <a:pos x="T16" y="T17"/>
                          </a:cxn>
                          <a:cxn ang="T57">
                            <a:pos x="T18" y="T19"/>
                          </a:cxn>
                          <a:cxn ang="T58">
                            <a:pos x="T20" y="T21"/>
                          </a:cxn>
                          <a:cxn ang="T59">
                            <a:pos x="T22" y="T23"/>
                          </a:cxn>
                          <a:cxn ang="T60">
                            <a:pos x="T24" y="T25"/>
                          </a:cxn>
                          <a:cxn ang="T61">
                            <a:pos x="T26" y="T27"/>
                          </a:cxn>
                          <a:cxn ang="T62">
                            <a:pos x="T28" y="T29"/>
                          </a:cxn>
                          <a:cxn ang="T63">
                            <a:pos x="T30" y="T31"/>
                          </a:cxn>
                          <a:cxn ang="T64">
                            <a:pos x="T32" y="T33"/>
                          </a:cxn>
                          <a:cxn ang="T65">
                            <a:pos x="T34" y="T35"/>
                          </a:cxn>
                          <a:cxn ang="T66">
                            <a:pos x="T36" y="T37"/>
                          </a:cxn>
                          <a:cxn ang="T67">
                            <a:pos x="T38" y="T39"/>
                          </a:cxn>
                          <a:cxn ang="T68">
                            <a:pos x="T40" y="T41"/>
                          </a:cxn>
                          <a:cxn ang="T69">
                            <a:pos x="T42" y="T43"/>
                          </a:cxn>
                          <a:cxn ang="T70">
                            <a:pos x="T44" y="T45"/>
                          </a:cxn>
                          <a:cxn ang="T71">
                            <a:pos x="T46" y="T47"/>
                          </a:cxn>
                        </a:cxnLst>
                        <a:rect l="T72" t="T73" r="T74" b="T75"/>
                        <a:pathLst>
                          <a:path w="79" h="126">
                            <a:moveTo>
                              <a:pt x="24" y="0"/>
                            </a:moveTo>
                            <a:lnTo>
                              <a:pt x="55" y="0"/>
                            </a:lnTo>
                            <a:lnTo>
                              <a:pt x="78" y="16"/>
                            </a:lnTo>
                            <a:lnTo>
                              <a:pt x="78" y="52"/>
                            </a:lnTo>
                            <a:lnTo>
                              <a:pt x="66" y="64"/>
                            </a:lnTo>
                            <a:lnTo>
                              <a:pt x="78" y="73"/>
                            </a:lnTo>
                            <a:lnTo>
                              <a:pt x="78" y="109"/>
                            </a:lnTo>
                            <a:lnTo>
                              <a:pt x="55" y="125"/>
                            </a:lnTo>
                            <a:lnTo>
                              <a:pt x="24" y="125"/>
                            </a:lnTo>
                            <a:lnTo>
                              <a:pt x="0" y="109"/>
                            </a:lnTo>
                            <a:lnTo>
                              <a:pt x="0" y="89"/>
                            </a:lnTo>
                            <a:lnTo>
                              <a:pt x="30" y="89"/>
                            </a:lnTo>
                            <a:lnTo>
                              <a:pt x="30" y="103"/>
                            </a:lnTo>
                            <a:lnTo>
                              <a:pt x="49" y="103"/>
                            </a:lnTo>
                            <a:lnTo>
                              <a:pt x="49" y="73"/>
                            </a:lnTo>
                            <a:lnTo>
                              <a:pt x="30" y="73"/>
                            </a:lnTo>
                            <a:lnTo>
                              <a:pt x="30" y="52"/>
                            </a:lnTo>
                            <a:lnTo>
                              <a:pt x="49" y="52"/>
                            </a:lnTo>
                            <a:lnTo>
                              <a:pt x="49" y="22"/>
                            </a:lnTo>
                            <a:lnTo>
                              <a:pt x="30" y="22"/>
                            </a:lnTo>
                            <a:lnTo>
                              <a:pt x="30" y="36"/>
                            </a:lnTo>
                            <a:lnTo>
                              <a:pt x="0" y="36"/>
                            </a:lnTo>
                            <a:lnTo>
                              <a:pt x="0" y="16"/>
                            </a:lnTo>
                            <a:lnTo>
                              <a:pt x="24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05" name="Freeform 19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993" y="2917"/>
                        <a:ext cx="74" cy="126"/>
                      </a:xfrm>
                      <a:custGeom>
                        <a:avLst/>
                        <a:gdLst>
                          <a:gd name="T0" fmla="*/ 22 w 74"/>
                          <a:gd name="T1" fmla="*/ 0 h 126"/>
                          <a:gd name="T2" fmla="*/ 51 w 74"/>
                          <a:gd name="T3" fmla="*/ 0 h 126"/>
                          <a:gd name="T4" fmla="*/ 73 w 74"/>
                          <a:gd name="T5" fmla="*/ 19 h 126"/>
                          <a:gd name="T6" fmla="*/ 73 w 74"/>
                          <a:gd name="T7" fmla="*/ 106 h 126"/>
                          <a:gd name="T8" fmla="*/ 51 w 74"/>
                          <a:gd name="T9" fmla="*/ 125 h 126"/>
                          <a:gd name="T10" fmla="*/ 22 w 74"/>
                          <a:gd name="T11" fmla="*/ 125 h 126"/>
                          <a:gd name="T12" fmla="*/ 0 w 74"/>
                          <a:gd name="T13" fmla="*/ 106 h 126"/>
                          <a:gd name="T14" fmla="*/ 0 w 74"/>
                          <a:gd name="T15" fmla="*/ 100 h 126"/>
                          <a:gd name="T16" fmla="*/ 29 w 74"/>
                          <a:gd name="T17" fmla="*/ 100 h 126"/>
                          <a:gd name="T18" fmla="*/ 29 w 74"/>
                          <a:gd name="T19" fmla="*/ 26 h 126"/>
                          <a:gd name="T20" fmla="*/ 44 w 74"/>
                          <a:gd name="T21" fmla="*/ 26 h 126"/>
                          <a:gd name="T22" fmla="*/ 44 w 74"/>
                          <a:gd name="T23" fmla="*/ 100 h 126"/>
                          <a:gd name="T24" fmla="*/ 29 w 74"/>
                          <a:gd name="T25" fmla="*/ 100 h 126"/>
                          <a:gd name="T26" fmla="*/ 0 w 74"/>
                          <a:gd name="T27" fmla="*/ 100 h 126"/>
                          <a:gd name="T28" fmla="*/ 0 w 74"/>
                          <a:gd name="T29" fmla="*/ 19 h 126"/>
                          <a:gd name="T30" fmla="*/ 22 w 74"/>
                          <a:gd name="T31" fmla="*/ 0 h 126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4"/>
                          <a:gd name="T49" fmla="*/ 0 h 126"/>
                          <a:gd name="T50" fmla="*/ 74 w 74"/>
                          <a:gd name="T51" fmla="*/ 126 h 126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4" h="126">
                            <a:moveTo>
                              <a:pt x="22" y="0"/>
                            </a:moveTo>
                            <a:lnTo>
                              <a:pt x="51" y="0"/>
                            </a:lnTo>
                            <a:lnTo>
                              <a:pt x="73" y="19"/>
                            </a:lnTo>
                            <a:lnTo>
                              <a:pt x="73" y="106"/>
                            </a:lnTo>
                            <a:lnTo>
                              <a:pt x="51" y="125"/>
                            </a:lnTo>
                            <a:lnTo>
                              <a:pt x="22" y="125"/>
                            </a:lnTo>
                            <a:lnTo>
                              <a:pt x="0" y="106"/>
                            </a:lnTo>
                            <a:lnTo>
                              <a:pt x="0" y="100"/>
                            </a:lnTo>
                            <a:lnTo>
                              <a:pt x="29" y="100"/>
                            </a:lnTo>
                            <a:lnTo>
                              <a:pt x="29" y="26"/>
                            </a:lnTo>
                            <a:lnTo>
                              <a:pt x="44" y="26"/>
                            </a:lnTo>
                            <a:lnTo>
                              <a:pt x="44" y="100"/>
                            </a:lnTo>
                            <a:lnTo>
                              <a:pt x="29" y="100"/>
                            </a:lnTo>
                            <a:lnTo>
                              <a:pt x="0" y="100"/>
                            </a:lnTo>
                            <a:lnTo>
                              <a:pt x="0" y="19"/>
                            </a:lnTo>
                            <a:lnTo>
                              <a:pt x="22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01" name="Group 20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295" y="2917"/>
                      <a:ext cx="130" cy="126"/>
                      <a:chOff x="2295" y="2917"/>
                      <a:chExt cx="130" cy="126"/>
                    </a:xfrm>
                  </p:grpSpPr>
                  <p:sp>
                    <p:nvSpPr>
                      <p:cNvPr id="36902" name="Freeform 19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295" y="2917"/>
                        <a:ext cx="78" cy="126"/>
                      </a:xfrm>
                      <a:custGeom>
                        <a:avLst/>
                        <a:gdLst>
                          <a:gd name="T0" fmla="*/ 23 w 78"/>
                          <a:gd name="T1" fmla="*/ 0 h 126"/>
                          <a:gd name="T2" fmla="*/ 54 w 78"/>
                          <a:gd name="T3" fmla="*/ 0 h 126"/>
                          <a:gd name="T4" fmla="*/ 77 w 78"/>
                          <a:gd name="T5" fmla="*/ 16 h 126"/>
                          <a:gd name="T6" fmla="*/ 77 w 78"/>
                          <a:gd name="T7" fmla="*/ 52 h 126"/>
                          <a:gd name="T8" fmla="*/ 65 w 78"/>
                          <a:gd name="T9" fmla="*/ 64 h 126"/>
                          <a:gd name="T10" fmla="*/ 77 w 78"/>
                          <a:gd name="T11" fmla="*/ 73 h 126"/>
                          <a:gd name="T12" fmla="*/ 77 w 78"/>
                          <a:gd name="T13" fmla="*/ 109 h 126"/>
                          <a:gd name="T14" fmla="*/ 54 w 78"/>
                          <a:gd name="T15" fmla="*/ 125 h 126"/>
                          <a:gd name="T16" fmla="*/ 23 w 78"/>
                          <a:gd name="T17" fmla="*/ 125 h 126"/>
                          <a:gd name="T18" fmla="*/ 0 w 78"/>
                          <a:gd name="T19" fmla="*/ 109 h 126"/>
                          <a:gd name="T20" fmla="*/ 0 w 78"/>
                          <a:gd name="T21" fmla="*/ 89 h 126"/>
                          <a:gd name="T22" fmla="*/ 29 w 78"/>
                          <a:gd name="T23" fmla="*/ 89 h 126"/>
                          <a:gd name="T24" fmla="*/ 29 w 78"/>
                          <a:gd name="T25" fmla="*/ 103 h 126"/>
                          <a:gd name="T26" fmla="*/ 48 w 78"/>
                          <a:gd name="T27" fmla="*/ 103 h 126"/>
                          <a:gd name="T28" fmla="*/ 48 w 78"/>
                          <a:gd name="T29" fmla="*/ 73 h 126"/>
                          <a:gd name="T30" fmla="*/ 29 w 78"/>
                          <a:gd name="T31" fmla="*/ 73 h 126"/>
                          <a:gd name="T32" fmla="*/ 29 w 78"/>
                          <a:gd name="T33" fmla="*/ 52 h 126"/>
                          <a:gd name="T34" fmla="*/ 48 w 78"/>
                          <a:gd name="T35" fmla="*/ 52 h 126"/>
                          <a:gd name="T36" fmla="*/ 48 w 78"/>
                          <a:gd name="T37" fmla="*/ 22 h 126"/>
                          <a:gd name="T38" fmla="*/ 29 w 78"/>
                          <a:gd name="T39" fmla="*/ 22 h 126"/>
                          <a:gd name="T40" fmla="*/ 29 w 78"/>
                          <a:gd name="T41" fmla="*/ 36 h 126"/>
                          <a:gd name="T42" fmla="*/ 0 w 78"/>
                          <a:gd name="T43" fmla="*/ 36 h 126"/>
                          <a:gd name="T44" fmla="*/ 0 w 78"/>
                          <a:gd name="T45" fmla="*/ 16 h 126"/>
                          <a:gd name="T46" fmla="*/ 23 w 78"/>
                          <a:gd name="T47" fmla="*/ 0 h 12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w 78"/>
                          <a:gd name="T73" fmla="*/ 0 h 126"/>
                          <a:gd name="T74" fmla="*/ 78 w 78"/>
                          <a:gd name="T75" fmla="*/ 126 h 126"/>
                        </a:gdLst>
                        <a:ahLst/>
                        <a:cxnLst>
                          <a:cxn ang="T48">
                            <a:pos x="T0" y="T1"/>
                          </a:cxn>
                          <a:cxn ang="T49">
                            <a:pos x="T2" y="T3"/>
                          </a:cxn>
                          <a:cxn ang="T50">
                            <a:pos x="T4" y="T5"/>
                          </a:cxn>
                          <a:cxn ang="T51">
                            <a:pos x="T6" y="T7"/>
                          </a:cxn>
                          <a:cxn ang="T52">
                            <a:pos x="T8" y="T9"/>
                          </a:cxn>
                          <a:cxn ang="T53">
                            <a:pos x="T10" y="T11"/>
                          </a:cxn>
                          <a:cxn ang="T54">
                            <a:pos x="T12" y="T13"/>
                          </a:cxn>
                          <a:cxn ang="T55">
                            <a:pos x="T14" y="T15"/>
                          </a:cxn>
                          <a:cxn ang="T56">
                            <a:pos x="T16" y="T17"/>
                          </a:cxn>
                          <a:cxn ang="T57">
                            <a:pos x="T18" y="T19"/>
                          </a:cxn>
                          <a:cxn ang="T58">
                            <a:pos x="T20" y="T21"/>
                          </a:cxn>
                          <a:cxn ang="T59">
                            <a:pos x="T22" y="T23"/>
                          </a:cxn>
                          <a:cxn ang="T60">
                            <a:pos x="T24" y="T25"/>
                          </a:cxn>
                          <a:cxn ang="T61">
                            <a:pos x="T26" y="T27"/>
                          </a:cxn>
                          <a:cxn ang="T62">
                            <a:pos x="T28" y="T29"/>
                          </a:cxn>
                          <a:cxn ang="T63">
                            <a:pos x="T30" y="T31"/>
                          </a:cxn>
                          <a:cxn ang="T64">
                            <a:pos x="T32" y="T33"/>
                          </a:cxn>
                          <a:cxn ang="T65">
                            <a:pos x="T34" y="T35"/>
                          </a:cxn>
                          <a:cxn ang="T66">
                            <a:pos x="T36" y="T37"/>
                          </a:cxn>
                          <a:cxn ang="T67">
                            <a:pos x="T38" y="T39"/>
                          </a:cxn>
                          <a:cxn ang="T68">
                            <a:pos x="T40" y="T41"/>
                          </a:cxn>
                          <a:cxn ang="T69">
                            <a:pos x="T42" y="T43"/>
                          </a:cxn>
                          <a:cxn ang="T70">
                            <a:pos x="T44" y="T45"/>
                          </a:cxn>
                          <a:cxn ang="T71">
                            <a:pos x="T46" y="T47"/>
                          </a:cxn>
                        </a:cxnLst>
                        <a:rect l="T72" t="T73" r="T74" b="T75"/>
                        <a:pathLst>
                          <a:path w="78" h="126">
                            <a:moveTo>
                              <a:pt x="23" y="0"/>
                            </a:moveTo>
                            <a:lnTo>
                              <a:pt x="54" y="0"/>
                            </a:lnTo>
                            <a:lnTo>
                              <a:pt x="77" y="16"/>
                            </a:lnTo>
                            <a:lnTo>
                              <a:pt x="77" y="52"/>
                            </a:lnTo>
                            <a:lnTo>
                              <a:pt x="65" y="64"/>
                            </a:lnTo>
                            <a:lnTo>
                              <a:pt x="77" y="73"/>
                            </a:lnTo>
                            <a:lnTo>
                              <a:pt x="77" y="109"/>
                            </a:lnTo>
                            <a:lnTo>
                              <a:pt x="54" y="125"/>
                            </a:lnTo>
                            <a:lnTo>
                              <a:pt x="23" y="125"/>
                            </a:lnTo>
                            <a:lnTo>
                              <a:pt x="0" y="109"/>
                            </a:lnTo>
                            <a:lnTo>
                              <a:pt x="0" y="89"/>
                            </a:lnTo>
                            <a:lnTo>
                              <a:pt x="29" y="89"/>
                            </a:lnTo>
                            <a:lnTo>
                              <a:pt x="29" y="103"/>
                            </a:lnTo>
                            <a:lnTo>
                              <a:pt x="48" y="103"/>
                            </a:lnTo>
                            <a:lnTo>
                              <a:pt x="48" y="73"/>
                            </a:lnTo>
                            <a:lnTo>
                              <a:pt x="29" y="73"/>
                            </a:lnTo>
                            <a:lnTo>
                              <a:pt x="29" y="52"/>
                            </a:lnTo>
                            <a:lnTo>
                              <a:pt x="48" y="52"/>
                            </a:lnTo>
                            <a:lnTo>
                              <a:pt x="48" y="22"/>
                            </a:lnTo>
                            <a:lnTo>
                              <a:pt x="29" y="22"/>
                            </a:lnTo>
                            <a:lnTo>
                              <a:pt x="29" y="36"/>
                            </a:lnTo>
                            <a:lnTo>
                              <a:pt x="0" y="36"/>
                            </a:lnTo>
                            <a:lnTo>
                              <a:pt x="0" y="16"/>
                            </a:lnTo>
                            <a:lnTo>
                              <a:pt x="23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03" name="Freeform 20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379" y="2917"/>
                        <a:ext cx="46" cy="126"/>
                      </a:xfrm>
                      <a:custGeom>
                        <a:avLst/>
                        <a:gdLst>
                          <a:gd name="T0" fmla="*/ 16 w 46"/>
                          <a:gd name="T1" fmla="*/ 125 h 126"/>
                          <a:gd name="T2" fmla="*/ 45 w 46"/>
                          <a:gd name="T3" fmla="*/ 125 h 126"/>
                          <a:gd name="T4" fmla="*/ 45 w 46"/>
                          <a:gd name="T5" fmla="*/ 0 h 126"/>
                          <a:gd name="T6" fmla="*/ 6 w 46"/>
                          <a:gd name="T7" fmla="*/ 0 h 126"/>
                          <a:gd name="T8" fmla="*/ 0 w 46"/>
                          <a:gd name="T9" fmla="*/ 26 h 126"/>
                          <a:gd name="T10" fmla="*/ 16 w 46"/>
                          <a:gd name="T11" fmla="*/ 26 h 126"/>
                          <a:gd name="T12" fmla="*/ 16 w 46"/>
                          <a:gd name="T13" fmla="*/ 125 h 126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6"/>
                          <a:gd name="T22" fmla="*/ 0 h 126"/>
                          <a:gd name="T23" fmla="*/ 46 w 46"/>
                          <a:gd name="T24" fmla="*/ 126 h 126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6" h="126">
                            <a:moveTo>
                              <a:pt x="16" y="125"/>
                            </a:moveTo>
                            <a:lnTo>
                              <a:pt x="45" y="125"/>
                            </a:lnTo>
                            <a:lnTo>
                              <a:pt x="45" y="0"/>
                            </a:lnTo>
                            <a:lnTo>
                              <a:pt x="6" y="0"/>
                            </a:lnTo>
                            <a:lnTo>
                              <a:pt x="0" y="26"/>
                            </a:lnTo>
                            <a:lnTo>
                              <a:pt x="16" y="26"/>
                            </a:lnTo>
                            <a:lnTo>
                              <a:pt x="16" y="125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  <p:grpSp>
                <p:nvGrpSpPr>
                  <p:cNvPr id="36891" name="Group 207"/>
                  <p:cNvGrpSpPr>
                    <a:grpSpLocks/>
                  </p:cNvGrpSpPr>
                  <p:nvPr/>
                </p:nvGrpSpPr>
                <p:grpSpPr bwMode="auto">
                  <a:xfrm>
                    <a:off x="1412" y="1248"/>
                    <a:ext cx="384" cy="154"/>
                    <a:chOff x="1412" y="1248"/>
                    <a:chExt cx="384" cy="154"/>
                  </a:xfrm>
                </p:grpSpPr>
                <p:sp>
                  <p:nvSpPr>
                    <p:cNvPr id="36892" name="Freeform 203"/>
                    <p:cNvSpPr>
                      <a:spLocks/>
                    </p:cNvSpPr>
                    <p:nvPr/>
                  </p:nvSpPr>
                  <p:spPr bwMode="auto">
                    <a:xfrm>
                      <a:off x="1412" y="1248"/>
                      <a:ext cx="54" cy="154"/>
                    </a:xfrm>
                    <a:custGeom>
                      <a:avLst/>
                      <a:gdLst>
                        <a:gd name="T0" fmla="*/ 18 w 54"/>
                        <a:gd name="T1" fmla="*/ 153 h 154"/>
                        <a:gd name="T2" fmla="*/ 53 w 54"/>
                        <a:gd name="T3" fmla="*/ 153 h 154"/>
                        <a:gd name="T4" fmla="*/ 53 w 54"/>
                        <a:gd name="T5" fmla="*/ 0 h 154"/>
                        <a:gd name="T6" fmla="*/ 8 w 54"/>
                        <a:gd name="T7" fmla="*/ 0 h 154"/>
                        <a:gd name="T8" fmla="*/ 0 w 54"/>
                        <a:gd name="T9" fmla="*/ 31 h 154"/>
                        <a:gd name="T10" fmla="*/ 18 w 54"/>
                        <a:gd name="T11" fmla="*/ 31 h 154"/>
                        <a:gd name="T12" fmla="*/ 18 w 54"/>
                        <a:gd name="T13" fmla="*/ 153 h 154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54"/>
                        <a:gd name="T22" fmla="*/ 0 h 154"/>
                        <a:gd name="T23" fmla="*/ 54 w 54"/>
                        <a:gd name="T24" fmla="*/ 154 h 154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54" h="154">
                          <a:moveTo>
                            <a:pt x="18" y="153"/>
                          </a:moveTo>
                          <a:lnTo>
                            <a:pt x="53" y="153"/>
                          </a:lnTo>
                          <a:lnTo>
                            <a:pt x="53" y="0"/>
                          </a:lnTo>
                          <a:lnTo>
                            <a:pt x="8" y="0"/>
                          </a:lnTo>
                          <a:lnTo>
                            <a:pt x="0" y="31"/>
                          </a:lnTo>
                          <a:lnTo>
                            <a:pt x="18" y="31"/>
                          </a:lnTo>
                          <a:lnTo>
                            <a:pt x="18" y="153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6893" name="Freeform 204"/>
                    <p:cNvSpPr>
                      <a:spLocks/>
                    </p:cNvSpPr>
                    <p:nvPr/>
                  </p:nvSpPr>
                  <p:spPr bwMode="auto">
                    <a:xfrm>
                      <a:off x="1489" y="1248"/>
                      <a:ext cx="89" cy="154"/>
                    </a:xfrm>
                    <a:custGeom>
                      <a:avLst/>
                      <a:gdLst>
                        <a:gd name="T0" fmla="*/ 61 w 89"/>
                        <a:gd name="T1" fmla="*/ 0 h 154"/>
                        <a:gd name="T2" fmla="*/ 88 w 89"/>
                        <a:gd name="T3" fmla="*/ 19 h 154"/>
                        <a:gd name="T4" fmla="*/ 88 w 89"/>
                        <a:gd name="T5" fmla="*/ 135 h 154"/>
                        <a:gd name="T6" fmla="*/ 61 w 89"/>
                        <a:gd name="T7" fmla="*/ 153 h 154"/>
                        <a:gd name="T8" fmla="*/ 27 w 89"/>
                        <a:gd name="T9" fmla="*/ 153 h 154"/>
                        <a:gd name="T10" fmla="*/ 0 w 89"/>
                        <a:gd name="T11" fmla="*/ 135 h 154"/>
                        <a:gd name="T12" fmla="*/ 0 w 89"/>
                        <a:gd name="T13" fmla="*/ 106 h 154"/>
                        <a:gd name="T14" fmla="*/ 35 w 89"/>
                        <a:gd name="T15" fmla="*/ 106 h 154"/>
                        <a:gd name="T16" fmla="*/ 35 w 89"/>
                        <a:gd name="T17" fmla="*/ 123 h 154"/>
                        <a:gd name="T18" fmla="*/ 52 w 89"/>
                        <a:gd name="T19" fmla="*/ 123 h 154"/>
                        <a:gd name="T20" fmla="*/ 52 w 89"/>
                        <a:gd name="T21" fmla="*/ 96 h 154"/>
                        <a:gd name="T22" fmla="*/ 52 w 89"/>
                        <a:gd name="T23" fmla="*/ 66 h 154"/>
                        <a:gd name="T24" fmla="*/ 35 w 89"/>
                        <a:gd name="T25" fmla="*/ 66 h 154"/>
                        <a:gd name="T26" fmla="*/ 35 w 89"/>
                        <a:gd name="T27" fmla="*/ 28 h 154"/>
                        <a:gd name="T28" fmla="*/ 52 w 89"/>
                        <a:gd name="T29" fmla="*/ 28 h 154"/>
                        <a:gd name="T30" fmla="*/ 52 w 89"/>
                        <a:gd name="T31" fmla="*/ 66 h 154"/>
                        <a:gd name="T32" fmla="*/ 52 w 89"/>
                        <a:gd name="T33" fmla="*/ 96 h 154"/>
                        <a:gd name="T34" fmla="*/ 27 w 89"/>
                        <a:gd name="T35" fmla="*/ 96 h 154"/>
                        <a:gd name="T36" fmla="*/ 0 w 89"/>
                        <a:gd name="T37" fmla="*/ 78 h 154"/>
                        <a:gd name="T38" fmla="*/ 0 w 89"/>
                        <a:gd name="T39" fmla="*/ 19 h 154"/>
                        <a:gd name="T40" fmla="*/ 27 w 89"/>
                        <a:gd name="T41" fmla="*/ 0 h 154"/>
                        <a:gd name="T42" fmla="*/ 61 w 89"/>
                        <a:gd name="T43" fmla="*/ 0 h 154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w 89"/>
                        <a:gd name="T67" fmla="*/ 0 h 154"/>
                        <a:gd name="T68" fmla="*/ 89 w 89"/>
                        <a:gd name="T69" fmla="*/ 154 h 154"/>
                      </a:gdLst>
                      <a:ahLst/>
                      <a:cxnLst>
                        <a:cxn ang="T44">
                          <a:pos x="T0" y="T1"/>
                        </a:cxn>
                        <a:cxn ang="T45">
                          <a:pos x="T2" y="T3"/>
                        </a:cxn>
                        <a:cxn ang="T46">
                          <a:pos x="T4" y="T5"/>
                        </a:cxn>
                        <a:cxn ang="T47">
                          <a:pos x="T6" y="T7"/>
                        </a:cxn>
                        <a:cxn ang="T48">
                          <a:pos x="T8" y="T9"/>
                        </a:cxn>
                        <a:cxn ang="T49">
                          <a:pos x="T10" y="T11"/>
                        </a:cxn>
                        <a:cxn ang="T50">
                          <a:pos x="T12" y="T13"/>
                        </a:cxn>
                        <a:cxn ang="T51">
                          <a:pos x="T14" y="T15"/>
                        </a:cxn>
                        <a:cxn ang="T52">
                          <a:pos x="T16" y="T17"/>
                        </a:cxn>
                        <a:cxn ang="T53">
                          <a:pos x="T18" y="T19"/>
                        </a:cxn>
                        <a:cxn ang="T54">
                          <a:pos x="T20" y="T21"/>
                        </a:cxn>
                        <a:cxn ang="T55">
                          <a:pos x="T22" y="T23"/>
                        </a:cxn>
                        <a:cxn ang="T56">
                          <a:pos x="T24" y="T25"/>
                        </a:cxn>
                        <a:cxn ang="T57">
                          <a:pos x="T26" y="T27"/>
                        </a:cxn>
                        <a:cxn ang="T58">
                          <a:pos x="T28" y="T29"/>
                        </a:cxn>
                        <a:cxn ang="T59">
                          <a:pos x="T30" y="T31"/>
                        </a:cxn>
                        <a:cxn ang="T60">
                          <a:pos x="T32" y="T33"/>
                        </a:cxn>
                        <a:cxn ang="T61">
                          <a:pos x="T34" y="T35"/>
                        </a:cxn>
                        <a:cxn ang="T62">
                          <a:pos x="T36" y="T37"/>
                        </a:cxn>
                        <a:cxn ang="T63">
                          <a:pos x="T38" y="T39"/>
                        </a:cxn>
                        <a:cxn ang="T64">
                          <a:pos x="T40" y="T41"/>
                        </a:cxn>
                        <a:cxn ang="T65">
                          <a:pos x="T42" y="T43"/>
                        </a:cxn>
                      </a:cxnLst>
                      <a:rect l="T66" t="T67" r="T68" b="T69"/>
                      <a:pathLst>
                        <a:path w="89" h="154">
                          <a:moveTo>
                            <a:pt x="61" y="0"/>
                          </a:moveTo>
                          <a:lnTo>
                            <a:pt x="88" y="19"/>
                          </a:lnTo>
                          <a:lnTo>
                            <a:pt x="88" y="135"/>
                          </a:lnTo>
                          <a:lnTo>
                            <a:pt x="61" y="153"/>
                          </a:lnTo>
                          <a:lnTo>
                            <a:pt x="27" y="153"/>
                          </a:lnTo>
                          <a:lnTo>
                            <a:pt x="0" y="135"/>
                          </a:lnTo>
                          <a:lnTo>
                            <a:pt x="0" y="106"/>
                          </a:lnTo>
                          <a:lnTo>
                            <a:pt x="35" y="106"/>
                          </a:lnTo>
                          <a:lnTo>
                            <a:pt x="35" y="123"/>
                          </a:lnTo>
                          <a:lnTo>
                            <a:pt x="52" y="123"/>
                          </a:lnTo>
                          <a:lnTo>
                            <a:pt x="52" y="96"/>
                          </a:lnTo>
                          <a:lnTo>
                            <a:pt x="52" y="66"/>
                          </a:lnTo>
                          <a:lnTo>
                            <a:pt x="35" y="66"/>
                          </a:lnTo>
                          <a:lnTo>
                            <a:pt x="35" y="28"/>
                          </a:lnTo>
                          <a:lnTo>
                            <a:pt x="52" y="28"/>
                          </a:lnTo>
                          <a:lnTo>
                            <a:pt x="52" y="66"/>
                          </a:lnTo>
                          <a:lnTo>
                            <a:pt x="52" y="96"/>
                          </a:lnTo>
                          <a:lnTo>
                            <a:pt x="27" y="96"/>
                          </a:lnTo>
                          <a:lnTo>
                            <a:pt x="0" y="78"/>
                          </a:lnTo>
                          <a:lnTo>
                            <a:pt x="0" y="19"/>
                          </a:lnTo>
                          <a:lnTo>
                            <a:pt x="27" y="0"/>
                          </a:lnTo>
                          <a:lnTo>
                            <a:pt x="61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6894" name="Freeform 205"/>
                    <p:cNvSpPr>
                      <a:spLocks/>
                    </p:cNvSpPr>
                    <p:nvPr/>
                  </p:nvSpPr>
                  <p:spPr bwMode="auto">
                    <a:xfrm>
                      <a:off x="1601" y="1248"/>
                      <a:ext cx="90" cy="154"/>
                    </a:xfrm>
                    <a:custGeom>
                      <a:avLst/>
                      <a:gdLst>
                        <a:gd name="T0" fmla="*/ 62 w 90"/>
                        <a:gd name="T1" fmla="*/ 0 h 154"/>
                        <a:gd name="T2" fmla="*/ 89 w 90"/>
                        <a:gd name="T3" fmla="*/ 19 h 154"/>
                        <a:gd name="T4" fmla="*/ 89 w 90"/>
                        <a:gd name="T5" fmla="*/ 135 h 154"/>
                        <a:gd name="T6" fmla="*/ 62 w 90"/>
                        <a:gd name="T7" fmla="*/ 153 h 154"/>
                        <a:gd name="T8" fmla="*/ 27 w 90"/>
                        <a:gd name="T9" fmla="*/ 153 h 154"/>
                        <a:gd name="T10" fmla="*/ 0 w 90"/>
                        <a:gd name="T11" fmla="*/ 135 h 154"/>
                        <a:gd name="T12" fmla="*/ 0 w 90"/>
                        <a:gd name="T13" fmla="*/ 106 h 154"/>
                        <a:gd name="T14" fmla="*/ 36 w 90"/>
                        <a:gd name="T15" fmla="*/ 106 h 154"/>
                        <a:gd name="T16" fmla="*/ 36 w 90"/>
                        <a:gd name="T17" fmla="*/ 123 h 154"/>
                        <a:gd name="T18" fmla="*/ 53 w 90"/>
                        <a:gd name="T19" fmla="*/ 123 h 154"/>
                        <a:gd name="T20" fmla="*/ 53 w 90"/>
                        <a:gd name="T21" fmla="*/ 96 h 154"/>
                        <a:gd name="T22" fmla="*/ 53 w 90"/>
                        <a:gd name="T23" fmla="*/ 66 h 154"/>
                        <a:gd name="T24" fmla="*/ 36 w 90"/>
                        <a:gd name="T25" fmla="*/ 66 h 154"/>
                        <a:gd name="T26" fmla="*/ 36 w 90"/>
                        <a:gd name="T27" fmla="*/ 28 h 154"/>
                        <a:gd name="T28" fmla="*/ 53 w 90"/>
                        <a:gd name="T29" fmla="*/ 28 h 154"/>
                        <a:gd name="T30" fmla="*/ 53 w 90"/>
                        <a:gd name="T31" fmla="*/ 66 h 154"/>
                        <a:gd name="T32" fmla="*/ 53 w 90"/>
                        <a:gd name="T33" fmla="*/ 96 h 154"/>
                        <a:gd name="T34" fmla="*/ 27 w 90"/>
                        <a:gd name="T35" fmla="*/ 96 h 154"/>
                        <a:gd name="T36" fmla="*/ 0 w 90"/>
                        <a:gd name="T37" fmla="*/ 78 h 154"/>
                        <a:gd name="T38" fmla="*/ 0 w 90"/>
                        <a:gd name="T39" fmla="*/ 19 h 154"/>
                        <a:gd name="T40" fmla="*/ 27 w 90"/>
                        <a:gd name="T41" fmla="*/ 0 h 154"/>
                        <a:gd name="T42" fmla="*/ 62 w 90"/>
                        <a:gd name="T43" fmla="*/ 0 h 154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w 90"/>
                        <a:gd name="T67" fmla="*/ 0 h 154"/>
                        <a:gd name="T68" fmla="*/ 90 w 90"/>
                        <a:gd name="T69" fmla="*/ 154 h 154"/>
                      </a:gdLst>
                      <a:ahLst/>
                      <a:cxnLst>
                        <a:cxn ang="T44">
                          <a:pos x="T0" y="T1"/>
                        </a:cxn>
                        <a:cxn ang="T45">
                          <a:pos x="T2" y="T3"/>
                        </a:cxn>
                        <a:cxn ang="T46">
                          <a:pos x="T4" y="T5"/>
                        </a:cxn>
                        <a:cxn ang="T47">
                          <a:pos x="T6" y="T7"/>
                        </a:cxn>
                        <a:cxn ang="T48">
                          <a:pos x="T8" y="T9"/>
                        </a:cxn>
                        <a:cxn ang="T49">
                          <a:pos x="T10" y="T11"/>
                        </a:cxn>
                        <a:cxn ang="T50">
                          <a:pos x="T12" y="T13"/>
                        </a:cxn>
                        <a:cxn ang="T51">
                          <a:pos x="T14" y="T15"/>
                        </a:cxn>
                        <a:cxn ang="T52">
                          <a:pos x="T16" y="T17"/>
                        </a:cxn>
                        <a:cxn ang="T53">
                          <a:pos x="T18" y="T19"/>
                        </a:cxn>
                        <a:cxn ang="T54">
                          <a:pos x="T20" y="T21"/>
                        </a:cxn>
                        <a:cxn ang="T55">
                          <a:pos x="T22" y="T23"/>
                        </a:cxn>
                        <a:cxn ang="T56">
                          <a:pos x="T24" y="T25"/>
                        </a:cxn>
                        <a:cxn ang="T57">
                          <a:pos x="T26" y="T27"/>
                        </a:cxn>
                        <a:cxn ang="T58">
                          <a:pos x="T28" y="T29"/>
                        </a:cxn>
                        <a:cxn ang="T59">
                          <a:pos x="T30" y="T31"/>
                        </a:cxn>
                        <a:cxn ang="T60">
                          <a:pos x="T32" y="T33"/>
                        </a:cxn>
                        <a:cxn ang="T61">
                          <a:pos x="T34" y="T35"/>
                        </a:cxn>
                        <a:cxn ang="T62">
                          <a:pos x="T36" y="T37"/>
                        </a:cxn>
                        <a:cxn ang="T63">
                          <a:pos x="T38" y="T39"/>
                        </a:cxn>
                        <a:cxn ang="T64">
                          <a:pos x="T40" y="T41"/>
                        </a:cxn>
                        <a:cxn ang="T65">
                          <a:pos x="T42" y="T43"/>
                        </a:cxn>
                      </a:cxnLst>
                      <a:rect l="T66" t="T67" r="T68" b="T69"/>
                      <a:pathLst>
                        <a:path w="90" h="154">
                          <a:moveTo>
                            <a:pt x="62" y="0"/>
                          </a:moveTo>
                          <a:lnTo>
                            <a:pt x="89" y="19"/>
                          </a:lnTo>
                          <a:lnTo>
                            <a:pt x="89" y="135"/>
                          </a:lnTo>
                          <a:lnTo>
                            <a:pt x="62" y="153"/>
                          </a:lnTo>
                          <a:lnTo>
                            <a:pt x="27" y="153"/>
                          </a:lnTo>
                          <a:lnTo>
                            <a:pt x="0" y="135"/>
                          </a:lnTo>
                          <a:lnTo>
                            <a:pt x="0" y="106"/>
                          </a:lnTo>
                          <a:lnTo>
                            <a:pt x="36" y="106"/>
                          </a:lnTo>
                          <a:lnTo>
                            <a:pt x="36" y="123"/>
                          </a:lnTo>
                          <a:lnTo>
                            <a:pt x="53" y="123"/>
                          </a:lnTo>
                          <a:lnTo>
                            <a:pt x="53" y="96"/>
                          </a:lnTo>
                          <a:lnTo>
                            <a:pt x="53" y="66"/>
                          </a:lnTo>
                          <a:lnTo>
                            <a:pt x="36" y="66"/>
                          </a:lnTo>
                          <a:lnTo>
                            <a:pt x="36" y="28"/>
                          </a:lnTo>
                          <a:lnTo>
                            <a:pt x="53" y="28"/>
                          </a:lnTo>
                          <a:lnTo>
                            <a:pt x="53" y="66"/>
                          </a:lnTo>
                          <a:lnTo>
                            <a:pt x="53" y="96"/>
                          </a:lnTo>
                          <a:lnTo>
                            <a:pt x="27" y="96"/>
                          </a:lnTo>
                          <a:lnTo>
                            <a:pt x="0" y="78"/>
                          </a:lnTo>
                          <a:lnTo>
                            <a:pt x="0" y="19"/>
                          </a:lnTo>
                          <a:lnTo>
                            <a:pt x="27" y="0"/>
                          </a:lnTo>
                          <a:lnTo>
                            <a:pt x="62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6895" name="Freeform 206"/>
                    <p:cNvSpPr>
                      <a:spLocks/>
                    </p:cNvSpPr>
                    <p:nvPr/>
                  </p:nvSpPr>
                  <p:spPr bwMode="auto">
                    <a:xfrm>
                      <a:off x="1711" y="1250"/>
                      <a:ext cx="85" cy="152"/>
                    </a:xfrm>
                    <a:custGeom>
                      <a:avLst/>
                      <a:gdLst>
                        <a:gd name="T0" fmla="*/ 0 w 85"/>
                        <a:gd name="T1" fmla="*/ 45 h 152"/>
                        <a:gd name="T2" fmla="*/ 33 w 85"/>
                        <a:gd name="T3" fmla="*/ 45 h 152"/>
                        <a:gd name="T4" fmla="*/ 33 w 85"/>
                        <a:gd name="T5" fmla="*/ 31 h 152"/>
                        <a:gd name="T6" fmla="*/ 51 w 85"/>
                        <a:gd name="T7" fmla="*/ 31 h 152"/>
                        <a:gd name="T8" fmla="*/ 51 w 85"/>
                        <a:gd name="T9" fmla="*/ 53 h 152"/>
                        <a:gd name="T10" fmla="*/ 0 w 85"/>
                        <a:gd name="T11" fmla="*/ 123 h 152"/>
                        <a:gd name="T12" fmla="*/ 0 w 85"/>
                        <a:gd name="T13" fmla="*/ 151 h 152"/>
                        <a:gd name="T14" fmla="*/ 84 w 85"/>
                        <a:gd name="T15" fmla="*/ 151 h 152"/>
                        <a:gd name="T16" fmla="*/ 84 w 85"/>
                        <a:gd name="T17" fmla="*/ 123 h 152"/>
                        <a:gd name="T18" fmla="*/ 37 w 85"/>
                        <a:gd name="T19" fmla="*/ 123 h 152"/>
                        <a:gd name="T20" fmla="*/ 84 w 85"/>
                        <a:gd name="T21" fmla="*/ 60 h 152"/>
                        <a:gd name="T22" fmla="*/ 84 w 85"/>
                        <a:gd name="T23" fmla="*/ 18 h 152"/>
                        <a:gd name="T24" fmla="*/ 58 w 85"/>
                        <a:gd name="T25" fmla="*/ 0 h 152"/>
                        <a:gd name="T26" fmla="*/ 25 w 85"/>
                        <a:gd name="T27" fmla="*/ 0 h 152"/>
                        <a:gd name="T28" fmla="*/ 0 w 85"/>
                        <a:gd name="T29" fmla="*/ 18 h 152"/>
                        <a:gd name="T30" fmla="*/ 0 w 85"/>
                        <a:gd name="T31" fmla="*/ 45 h 152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85"/>
                        <a:gd name="T49" fmla="*/ 0 h 152"/>
                        <a:gd name="T50" fmla="*/ 85 w 85"/>
                        <a:gd name="T51" fmla="*/ 152 h 152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85" h="152">
                          <a:moveTo>
                            <a:pt x="0" y="45"/>
                          </a:moveTo>
                          <a:lnTo>
                            <a:pt x="33" y="45"/>
                          </a:lnTo>
                          <a:lnTo>
                            <a:pt x="33" y="31"/>
                          </a:lnTo>
                          <a:lnTo>
                            <a:pt x="51" y="31"/>
                          </a:lnTo>
                          <a:lnTo>
                            <a:pt x="51" y="53"/>
                          </a:lnTo>
                          <a:lnTo>
                            <a:pt x="0" y="123"/>
                          </a:lnTo>
                          <a:lnTo>
                            <a:pt x="0" y="151"/>
                          </a:lnTo>
                          <a:lnTo>
                            <a:pt x="84" y="151"/>
                          </a:lnTo>
                          <a:lnTo>
                            <a:pt x="84" y="123"/>
                          </a:lnTo>
                          <a:lnTo>
                            <a:pt x="37" y="123"/>
                          </a:lnTo>
                          <a:lnTo>
                            <a:pt x="84" y="60"/>
                          </a:lnTo>
                          <a:lnTo>
                            <a:pt x="84" y="18"/>
                          </a:lnTo>
                          <a:lnTo>
                            <a:pt x="58" y="0"/>
                          </a:lnTo>
                          <a:lnTo>
                            <a:pt x="25" y="0"/>
                          </a:lnTo>
                          <a:lnTo>
                            <a:pt x="0" y="18"/>
                          </a:lnTo>
                          <a:lnTo>
                            <a:pt x="0" y="45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</p:grpSp>
          <p:sp>
            <p:nvSpPr>
              <p:cNvPr id="36879" name="Rectangle 210"/>
              <p:cNvSpPr>
                <a:spLocks noChangeArrowheads="1"/>
              </p:cNvSpPr>
              <p:nvPr/>
            </p:nvSpPr>
            <p:spPr bwMode="auto">
              <a:xfrm>
                <a:off x="1140" y="1177"/>
                <a:ext cx="1083" cy="291"/>
              </a:xfrm>
              <a:prstGeom prst="rect">
                <a:avLst/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r>
                  <a:rPr lang="en-US" sz="2000" dirty="0">
                    <a:latin typeface="+mj-lt"/>
                  </a:rPr>
                  <a:t>May, </a:t>
                </a:r>
                <a:r>
                  <a:rPr lang="en-US" sz="2000" dirty="0" smtClean="0">
                    <a:latin typeface="+mj-lt"/>
                  </a:rPr>
                  <a:t>20XX</a:t>
                </a:r>
                <a:endParaRPr lang="en-US" sz="2000" dirty="0">
                  <a:latin typeface="+mj-lt"/>
                </a:endParaRPr>
              </a:p>
            </p:txBody>
          </p:sp>
        </p:grpSp>
        <p:sp>
          <p:nvSpPr>
            <p:cNvPr id="36871" name="Oval 212"/>
            <p:cNvSpPr>
              <a:spLocks noChangeArrowheads="1"/>
            </p:cNvSpPr>
            <p:nvPr/>
          </p:nvSpPr>
          <p:spPr bwMode="auto">
            <a:xfrm>
              <a:off x="3025458" y="6006783"/>
              <a:ext cx="517525" cy="460375"/>
            </a:xfrm>
            <a:prstGeom prst="ellipse">
              <a:avLst/>
            </a:prstGeom>
            <a:noFill/>
            <a:ln w="38100">
              <a:solidFill>
                <a:schemeClr val="accent2">
                  <a:lumMod val="7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Master schedules</a:t>
            </a:r>
            <a:r>
              <a:rPr lang="en-US" dirty="0" smtClean="0"/>
              <a:t> define normal working hours</a:t>
            </a:r>
          </a:p>
          <a:p>
            <a:r>
              <a:rPr lang="en-US" b="1" dirty="0" smtClean="0"/>
              <a:t>On-call schedules </a:t>
            </a:r>
            <a:r>
              <a:rPr lang="en-US" dirty="0" smtClean="0"/>
              <a:t>determine who is available outside of normal working hours</a:t>
            </a:r>
          </a:p>
          <a:p>
            <a:r>
              <a:rPr lang="en-US" b="1" dirty="0" smtClean="0"/>
              <a:t>Engineer detail schedules </a:t>
            </a:r>
            <a:r>
              <a:rPr lang="en-US" dirty="0" smtClean="0"/>
              <a:t>define days and hours for engineers with unique schedules</a:t>
            </a:r>
          </a:p>
          <a:p>
            <a:r>
              <a:rPr lang="en-US" b="1" dirty="0" smtClean="0"/>
              <a:t>Area holiday schedules </a:t>
            </a:r>
            <a:r>
              <a:rPr lang="en-US" dirty="0" smtClean="0"/>
              <a:t>define corporate-wide holidays</a:t>
            </a:r>
          </a:p>
          <a:p>
            <a:r>
              <a:rPr lang="en-US" b="1" dirty="0" smtClean="0"/>
              <a:t>Engineer holiday schedules </a:t>
            </a:r>
            <a:r>
              <a:rPr lang="en-US" dirty="0" smtClean="0"/>
              <a:t>define special days off for individual engineers</a:t>
            </a:r>
          </a:p>
          <a:p>
            <a:endParaRPr lang="en-US" dirty="0" smtClean="0"/>
          </a:p>
        </p:txBody>
      </p:sp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Types of Schedules</a:t>
            </a:r>
          </a:p>
        </p:txBody>
      </p:sp>
      <p:sp>
        <p:nvSpPr>
          <p:cNvPr id="3789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SSM-CT-220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End User Operating Schedules</a:t>
            </a:r>
          </a:p>
          <a:p>
            <a:r>
              <a:rPr lang="en-US" dirty="0" smtClean="0"/>
              <a:t>Midday Break in Schedules (Engineer, Service Type &amp; End User)</a:t>
            </a:r>
          </a:p>
          <a:p>
            <a:r>
              <a:rPr lang="en-US" dirty="0" smtClean="0"/>
              <a:t>Engineer Absence Maintenance (includes hourly downtime)</a:t>
            </a:r>
          </a:p>
          <a:p>
            <a:r>
              <a:rPr lang="en-US" dirty="0" smtClean="0"/>
              <a:t>Multiple Skills added to Calls</a:t>
            </a:r>
          </a:p>
          <a:p>
            <a:r>
              <a:rPr lang="en-US" dirty="0" smtClean="0"/>
              <a:t>Parts List Maintenance for Call Lines</a:t>
            </a:r>
          </a:p>
          <a:p>
            <a:r>
              <a:rPr lang="en-US" dirty="0" smtClean="0"/>
              <a:t>Engineer Visit connected to Call Activity Recording</a:t>
            </a:r>
          </a:p>
          <a:p>
            <a:r>
              <a:rPr lang="en-US" dirty="0" smtClean="0"/>
              <a:t>New Scheduled Status in SSM</a:t>
            </a:r>
          </a:p>
          <a:p>
            <a:r>
              <a:rPr lang="en-US" dirty="0" smtClean="0"/>
              <a:t>Required Time added to Material Order Maintenance </a:t>
            </a:r>
            <a:r>
              <a:rPr lang="en-US" dirty="0" smtClean="0"/>
              <a:t>and</a:t>
            </a:r>
            <a:r>
              <a:rPr lang="en-US" dirty="0" smtClean="0"/>
              <a:t> </a:t>
            </a:r>
            <a:r>
              <a:rPr lang="en-US" dirty="0" smtClean="0"/>
              <a:t>Shipping</a:t>
            </a:r>
          </a:p>
          <a:p>
            <a:endParaRPr lang="en-US" dirty="0" smtClean="0"/>
          </a:p>
        </p:txBody>
      </p:sp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Engineer Scheduling Enhancements</a:t>
            </a:r>
          </a:p>
        </p:txBody>
      </p:sp>
      <p:sp>
        <p:nvSpPr>
          <p:cNvPr id="3891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SSM-CT-230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8" dur="indefinite"/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9" dur="indefinite"/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0" dur="indefinite"/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Associating Schedules with </a:t>
            </a:r>
            <a:r>
              <a:rPr lang="en-US" dirty="0" smtClean="0"/>
              <a:t>Engineers</a:t>
            </a:r>
          </a:p>
        </p:txBody>
      </p:sp>
      <p:sp>
        <p:nvSpPr>
          <p:cNvPr id="3993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SSM-CT-240</a:t>
            </a:r>
          </a:p>
        </p:txBody>
      </p:sp>
      <p:pic>
        <p:nvPicPr>
          <p:cNvPr id="39940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" y="1019175"/>
            <a:ext cx="7029450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5925" y="1800225"/>
            <a:ext cx="7029450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2" name="Rectangle 5"/>
          <p:cNvSpPr>
            <a:spLocks noChangeArrowheads="1"/>
          </p:cNvSpPr>
          <p:nvPr/>
        </p:nvSpPr>
        <p:spPr bwMode="auto">
          <a:xfrm>
            <a:off x="1285875" y="1724025"/>
            <a:ext cx="352425" cy="1714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9943" name="Rectangle 6"/>
          <p:cNvSpPr>
            <a:spLocks noChangeArrowheads="1"/>
          </p:cNvSpPr>
          <p:nvPr/>
        </p:nvSpPr>
        <p:spPr bwMode="auto">
          <a:xfrm>
            <a:off x="2114550" y="5086350"/>
            <a:ext cx="514350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9944" name="Shape 8"/>
          <p:cNvCxnSpPr>
            <a:cxnSpLocks noChangeShapeType="1"/>
            <a:stCxn id="39942" idx="2"/>
            <a:endCxn id="39943" idx="1"/>
          </p:cNvCxnSpPr>
          <p:nvPr/>
        </p:nvCxnSpPr>
        <p:spPr bwMode="auto">
          <a:xfrm rot="16200000" flipH="1">
            <a:off x="147637" y="3209926"/>
            <a:ext cx="3281363" cy="652462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2" name="Group 211"/>
          <p:cNvGrpSpPr>
            <a:grpSpLocks/>
          </p:cNvGrpSpPr>
          <p:nvPr/>
        </p:nvGrpSpPr>
        <p:grpSpPr bwMode="auto">
          <a:xfrm>
            <a:off x="497650" y="1474504"/>
            <a:ext cx="4432569" cy="3361440"/>
            <a:chOff x="319" y="1156"/>
            <a:chExt cx="2880" cy="2171"/>
          </a:xfrm>
        </p:grpSpPr>
        <p:grpSp>
          <p:nvGrpSpPr>
            <p:cNvPr id="225" name="Group 20"/>
            <p:cNvGrpSpPr>
              <a:grpSpLocks/>
            </p:cNvGrpSpPr>
            <p:nvPr/>
          </p:nvGrpSpPr>
          <p:grpSpPr bwMode="auto">
            <a:xfrm>
              <a:off x="484" y="1303"/>
              <a:ext cx="2715" cy="2024"/>
              <a:chOff x="484" y="1303"/>
              <a:chExt cx="2715" cy="2024"/>
            </a:xfrm>
          </p:grpSpPr>
          <p:sp>
            <p:nvSpPr>
              <p:cNvPr id="416" name="Freeform 4"/>
              <p:cNvSpPr>
                <a:spLocks/>
              </p:cNvSpPr>
              <p:nvPr/>
            </p:nvSpPr>
            <p:spPr bwMode="auto">
              <a:xfrm>
                <a:off x="484" y="1303"/>
                <a:ext cx="2715" cy="2023"/>
              </a:xfrm>
              <a:custGeom>
                <a:avLst/>
                <a:gdLst>
                  <a:gd name="T0" fmla="*/ 0 w 2715"/>
                  <a:gd name="T1" fmla="*/ 0 h 2023"/>
                  <a:gd name="T2" fmla="*/ 2714 w 2715"/>
                  <a:gd name="T3" fmla="*/ 0 h 2023"/>
                  <a:gd name="T4" fmla="*/ 2714 w 2715"/>
                  <a:gd name="T5" fmla="*/ 2022 h 2023"/>
                  <a:gd name="T6" fmla="*/ 0 w 2715"/>
                  <a:gd name="T7" fmla="*/ 2022 h 2023"/>
                  <a:gd name="T8" fmla="*/ 0 w 2715"/>
                  <a:gd name="T9" fmla="*/ 0 h 20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15"/>
                  <a:gd name="T16" fmla="*/ 0 h 2023"/>
                  <a:gd name="T17" fmla="*/ 2715 w 2715"/>
                  <a:gd name="T18" fmla="*/ 2023 h 20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15" h="2023">
                    <a:moveTo>
                      <a:pt x="0" y="0"/>
                    </a:moveTo>
                    <a:lnTo>
                      <a:pt x="2714" y="0"/>
                    </a:lnTo>
                    <a:lnTo>
                      <a:pt x="2714" y="2022"/>
                    </a:lnTo>
                    <a:lnTo>
                      <a:pt x="0" y="2022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417" name="Group 13"/>
              <p:cNvGrpSpPr>
                <a:grpSpLocks/>
              </p:cNvGrpSpPr>
              <p:nvPr/>
            </p:nvGrpSpPr>
            <p:grpSpPr bwMode="auto">
              <a:xfrm>
                <a:off x="487" y="1628"/>
                <a:ext cx="2707" cy="1411"/>
                <a:chOff x="487" y="1628"/>
                <a:chExt cx="2707" cy="1411"/>
              </a:xfrm>
            </p:grpSpPr>
            <p:sp>
              <p:nvSpPr>
                <p:cNvPr id="424" name="Line 5"/>
                <p:cNvSpPr>
                  <a:spLocks noChangeShapeType="1"/>
                </p:cNvSpPr>
                <p:nvPr/>
              </p:nvSpPr>
              <p:spPr bwMode="auto">
                <a:xfrm>
                  <a:off x="487" y="2494"/>
                  <a:ext cx="2705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25" name="Line 6"/>
                <p:cNvSpPr>
                  <a:spLocks noChangeShapeType="1"/>
                </p:cNvSpPr>
                <p:nvPr/>
              </p:nvSpPr>
              <p:spPr bwMode="auto">
                <a:xfrm>
                  <a:off x="487" y="2766"/>
                  <a:ext cx="2705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26" name="Line 7"/>
                <p:cNvSpPr>
                  <a:spLocks noChangeShapeType="1"/>
                </p:cNvSpPr>
                <p:nvPr/>
              </p:nvSpPr>
              <p:spPr bwMode="auto">
                <a:xfrm>
                  <a:off x="487" y="2221"/>
                  <a:ext cx="2707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27" name="Line 8"/>
                <p:cNvSpPr>
                  <a:spLocks noChangeShapeType="1"/>
                </p:cNvSpPr>
                <p:nvPr/>
              </p:nvSpPr>
              <p:spPr bwMode="auto">
                <a:xfrm>
                  <a:off x="487" y="3039"/>
                  <a:ext cx="2707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28" name="Line 9"/>
                <p:cNvSpPr>
                  <a:spLocks noChangeShapeType="1"/>
                </p:cNvSpPr>
                <p:nvPr/>
              </p:nvSpPr>
              <p:spPr bwMode="auto">
                <a:xfrm>
                  <a:off x="487" y="1937"/>
                  <a:ext cx="2705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429" name="Group 12"/>
                <p:cNvGrpSpPr>
                  <a:grpSpLocks/>
                </p:cNvGrpSpPr>
                <p:nvPr/>
              </p:nvGrpSpPr>
              <p:grpSpPr bwMode="auto">
                <a:xfrm>
                  <a:off x="487" y="1628"/>
                  <a:ext cx="2707" cy="21"/>
                  <a:chOff x="487" y="1628"/>
                  <a:chExt cx="2707" cy="21"/>
                </a:xfrm>
              </p:grpSpPr>
              <p:sp>
                <p:nvSpPr>
                  <p:cNvPr id="430" name="Line 10"/>
                  <p:cNvSpPr>
                    <a:spLocks noChangeShapeType="1"/>
                  </p:cNvSpPr>
                  <p:nvPr/>
                </p:nvSpPr>
                <p:spPr bwMode="auto">
                  <a:xfrm>
                    <a:off x="487" y="1649"/>
                    <a:ext cx="2705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431" name="Line 11"/>
                  <p:cNvSpPr>
                    <a:spLocks noChangeShapeType="1"/>
                  </p:cNvSpPr>
                  <p:nvPr/>
                </p:nvSpPr>
                <p:spPr bwMode="auto">
                  <a:xfrm>
                    <a:off x="487" y="1628"/>
                    <a:ext cx="270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418" name="Line 14"/>
              <p:cNvSpPr>
                <a:spLocks noChangeShapeType="1"/>
              </p:cNvSpPr>
              <p:nvPr/>
            </p:nvSpPr>
            <p:spPr bwMode="auto">
              <a:xfrm flipV="1">
                <a:off x="869" y="1644"/>
                <a:ext cx="0" cy="168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9" name="Line 15"/>
              <p:cNvSpPr>
                <a:spLocks noChangeShapeType="1"/>
              </p:cNvSpPr>
              <p:nvPr/>
            </p:nvSpPr>
            <p:spPr bwMode="auto">
              <a:xfrm flipV="1">
                <a:off x="1647" y="1644"/>
                <a:ext cx="0" cy="168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20" name="Line 16"/>
              <p:cNvSpPr>
                <a:spLocks noChangeShapeType="1"/>
              </p:cNvSpPr>
              <p:nvPr/>
            </p:nvSpPr>
            <p:spPr bwMode="auto">
              <a:xfrm>
                <a:off x="1261" y="1652"/>
                <a:ext cx="0" cy="166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21" name="Line 17"/>
              <p:cNvSpPr>
                <a:spLocks noChangeShapeType="1"/>
              </p:cNvSpPr>
              <p:nvPr/>
            </p:nvSpPr>
            <p:spPr bwMode="auto">
              <a:xfrm flipV="1">
                <a:off x="2035" y="1644"/>
                <a:ext cx="0" cy="168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22" name="Line 18"/>
              <p:cNvSpPr>
                <a:spLocks noChangeShapeType="1"/>
              </p:cNvSpPr>
              <p:nvPr/>
            </p:nvSpPr>
            <p:spPr bwMode="auto">
              <a:xfrm flipV="1">
                <a:off x="2809" y="1644"/>
                <a:ext cx="0" cy="168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23" name="Line 19"/>
              <p:cNvSpPr>
                <a:spLocks noChangeShapeType="1"/>
              </p:cNvSpPr>
              <p:nvPr/>
            </p:nvSpPr>
            <p:spPr bwMode="auto">
              <a:xfrm>
                <a:off x="2423" y="1652"/>
                <a:ext cx="0" cy="166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226" name="Group 37"/>
            <p:cNvGrpSpPr>
              <a:grpSpLocks/>
            </p:cNvGrpSpPr>
            <p:nvPr/>
          </p:nvGrpSpPr>
          <p:grpSpPr bwMode="auto">
            <a:xfrm>
              <a:off x="459" y="1279"/>
              <a:ext cx="2715" cy="2025"/>
              <a:chOff x="459" y="1279"/>
              <a:chExt cx="2715" cy="2025"/>
            </a:xfrm>
          </p:grpSpPr>
          <p:sp>
            <p:nvSpPr>
              <p:cNvPr id="400" name="Freeform 21"/>
              <p:cNvSpPr>
                <a:spLocks/>
              </p:cNvSpPr>
              <p:nvPr/>
            </p:nvSpPr>
            <p:spPr bwMode="auto">
              <a:xfrm>
                <a:off x="459" y="1279"/>
                <a:ext cx="2715" cy="2025"/>
              </a:xfrm>
              <a:custGeom>
                <a:avLst/>
                <a:gdLst>
                  <a:gd name="T0" fmla="*/ 0 w 2715"/>
                  <a:gd name="T1" fmla="*/ 0 h 2025"/>
                  <a:gd name="T2" fmla="*/ 2714 w 2715"/>
                  <a:gd name="T3" fmla="*/ 0 h 2025"/>
                  <a:gd name="T4" fmla="*/ 2714 w 2715"/>
                  <a:gd name="T5" fmla="*/ 2024 h 2025"/>
                  <a:gd name="T6" fmla="*/ 0 w 2715"/>
                  <a:gd name="T7" fmla="*/ 2024 h 2025"/>
                  <a:gd name="T8" fmla="*/ 0 w 2715"/>
                  <a:gd name="T9" fmla="*/ 0 h 20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15"/>
                  <a:gd name="T16" fmla="*/ 0 h 2025"/>
                  <a:gd name="T17" fmla="*/ 2715 w 2715"/>
                  <a:gd name="T18" fmla="*/ 2025 h 20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15" h="2025">
                    <a:moveTo>
                      <a:pt x="0" y="0"/>
                    </a:moveTo>
                    <a:lnTo>
                      <a:pt x="2714" y="0"/>
                    </a:lnTo>
                    <a:lnTo>
                      <a:pt x="2714" y="2024"/>
                    </a:lnTo>
                    <a:lnTo>
                      <a:pt x="0" y="2024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401" name="Group 30"/>
              <p:cNvGrpSpPr>
                <a:grpSpLocks/>
              </p:cNvGrpSpPr>
              <p:nvPr/>
            </p:nvGrpSpPr>
            <p:grpSpPr bwMode="auto">
              <a:xfrm>
                <a:off x="461" y="1603"/>
                <a:ext cx="2707" cy="1409"/>
                <a:chOff x="461" y="1603"/>
                <a:chExt cx="2707" cy="1409"/>
              </a:xfrm>
            </p:grpSpPr>
            <p:sp>
              <p:nvSpPr>
                <p:cNvPr id="408" name="Line 22"/>
                <p:cNvSpPr>
                  <a:spLocks noChangeShapeType="1"/>
                </p:cNvSpPr>
                <p:nvPr/>
              </p:nvSpPr>
              <p:spPr bwMode="auto">
                <a:xfrm>
                  <a:off x="461" y="2468"/>
                  <a:ext cx="2704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09" name="Line 23"/>
                <p:cNvSpPr>
                  <a:spLocks noChangeShapeType="1"/>
                </p:cNvSpPr>
                <p:nvPr/>
              </p:nvSpPr>
              <p:spPr bwMode="auto">
                <a:xfrm>
                  <a:off x="461" y="2741"/>
                  <a:ext cx="2707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10" name="Line 24"/>
                <p:cNvSpPr>
                  <a:spLocks noChangeShapeType="1"/>
                </p:cNvSpPr>
                <p:nvPr/>
              </p:nvSpPr>
              <p:spPr bwMode="auto">
                <a:xfrm>
                  <a:off x="461" y="2194"/>
                  <a:ext cx="2704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11" name="Line 25"/>
                <p:cNvSpPr>
                  <a:spLocks noChangeShapeType="1"/>
                </p:cNvSpPr>
                <p:nvPr/>
              </p:nvSpPr>
              <p:spPr bwMode="auto">
                <a:xfrm>
                  <a:off x="461" y="3012"/>
                  <a:ext cx="2707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12" name="Line 26"/>
                <p:cNvSpPr>
                  <a:spLocks noChangeShapeType="1"/>
                </p:cNvSpPr>
                <p:nvPr/>
              </p:nvSpPr>
              <p:spPr bwMode="auto">
                <a:xfrm>
                  <a:off x="461" y="1910"/>
                  <a:ext cx="2706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413" name="Group 29"/>
                <p:cNvGrpSpPr>
                  <a:grpSpLocks/>
                </p:cNvGrpSpPr>
                <p:nvPr/>
              </p:nvGrpSpPr>
              <p:grpSpPr bwMode="auto">
                <a:xfrm>
                  <a:off x="461" y="1603"/>
                  <a:ext cx="2706" cy="20"/>
                  <a:chOff x="461" y="1603"/>
                  <a:chExt cx="2706" cy="20"/>
                </a:xfrm>
              </p:grpSpPr>
              <p:sp>
                <p:nvSpPr>
                  <p:cNvPr id="414" name="Line 27"/>
                  <p:cNvSpPr>
                    <a:spLocks noChangeShapeType="1"/>
                  </p:cNvSpPr>
                  <p:nvPr/>
                </p:nvSpPr>
                <p:spPr bwMode="auto">
                  <a:xfrm>
                    <a:off x="461" y="1623"/>
                    <a:ext cx="270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415" name="Line 28"/>
                  <p:cNvSpPr>
                    <a:spLocks noChangeShapeType="1"/>
                  </p:cNvSpPr>
                  <p:nvPr/>
                </p:nvSpPr>
                <p:spPr bwMode="auto">
                  <a:xfrm>
                    <a:off x="461" y="1603"/>
                    <a:ext cx="2703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402" name="Line 31"/>
              <p:cNvSpPr>
                <a:spLocks noChangeShapeType="1"/>
              </p:cNvSpPr>
              <p:nvPr/>
            </p:nvSpPr>
            <p:spPr bwMode="auto">
              <a:xfrm>
                <a:off x="844" y="1627"/>
                <a:ext cx="0" cy="166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3" name="Line 32"/>
              <p:cNvSpPr>
                <a:spLocks noChangeShapeType="1"/>
              </p:cNvSpPr>
              <p:nvPr/>
            </p:nvSpPr>
            <p:spPr bwMode="auto">
              <a:xfrm>
                <a:off x="1620" y="1627"/>
                <a:ext cx="0" cy="166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4" name="Line 33"/>
              <p:cNvSpPr>
                <a:spLocks noChangeShapeType="1"/>
              </p:cNvSpPr>
              <p:nvPr/>
            </p:nvSpPr>
            <p:spPr bwMode="auto">
              <a:xfrm>
                <a:off x="1235" y="1627"/>
                <a:ext cx="0" cy="166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5" name="Line 34"/>
              <p:cNvSpPr>
                <a:spLocks noChangeShapeType="1"/>
              </p:cNvSpPr>
              <p:nvPr/>
            </p:nvSpPr>
            <p:spPr bwMode="auto">
              <a:xfrm flipV="1">
                <a:off x="2010" y="1619"/>
                <a:ext cx="0" cy="168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6" name="Line 35"/>
              <p:cNvSpPr>
                <a:spLocks noChangeShapeType="1"/>
              </p:cNvSpPr>
              <p:nvPr/>
            </p:nvSpPr>
            <p:spPr bwMode="auto">
              <a:xfrm>
                <a:off x="2784" y="1627"/>
                <a:ext cx="0" cy="166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7" name="Line 36"/>
              <p:cNvSpPr>
                <a:spLocks noChangeShapeType="1"/>
              </p:cNvSpPr>
              <p:nvPr/>
            </p:nvSpPr>
            <p:spPr bwMode="auto">
              <a:xfrm>
                <a:off x="2396" y="1627"/>
                <a:ext cx="0" cy="166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227" name="Group 53"/>
            <p:cNvGrpSpPr>
              <a:grpSpLocks/>
            </p:cNvGrpSpPr>
            <p:nvPr/>
          </p:nvGrpSpPr>
          <p:grpSpPr bwMode="auto">
            <a:xfrm>
              <a:off x="431" y="1254"/>
              <a:ext cx="2718" cy="2025"/>
              <a:chOff x="431" y="1254"/>
              <a:chExt cx="2718" cy="2025"/>
            </a:xfrm>
          </p:grpSpPr>
          <p:sp>
            <p:nvSpPr>
              <p:cNvPr id="385" name="Freeform 38"/>
              <p:cNvSpPr>
                <a:spLocks/>
              </p:cNvSpPr>
              <p:nvPr/>
            </p:nvSpPr>
            <p:spPr bwMode="auto">
              <a:xfrm>
                <a:off x="431" y="1254"/>
                <a:ext cx="2718" cy="2025"/>
              </a:xfrm>
              <a:custGeom>
                <a:avLst/>
                <a:gdLst>
                  <a:gd name="T0" fmla="*/ 0 w 2718"/>
                  <a:gd name="T1" fmla="*/ 0 h 2025"/>
                  <a:gd name="T2" fmla="*/ 2717 w 2718"/>
                  <a:gd name="T3" fmla="*/ 0 h 2025"/>
                  <a:gd name="T4" fmla="*/ 2717 w 2718"/>
                  <a:gd name="T5" fmla="*/ 2024 h 2025"/>
                  <a:gd name="T6" fmla="*/ 0 w 2718"/>
                  <a:gd name="T7" fmla="*/ 2024 h 2025"/>
                  <a:gd name="T8" fmla="*/ 0 w 2718"/>
                  <a:gd name="T9" fmla="*/ 0 h 20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18"/>
                  <a:gd name="T16" fmla="*/ 0 h 2025"/>
                  <a:gd name="T17" fmla="*/ 2718 w 2718"/>
                  <a:gd name="T18" fmla="*/ 2025 h 20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18" h="2025">
                    <a:moveTo>
                      <a:pt x="0" y="0"/>
                    </a:moveTo>
                    <a:lnTo>
                      <a:pt x="2717" y="0"/>
                    </a:lnTo>
                    <a:lnTo>
                      <a:pt x="2717" y="2024"/>
                    </a:lnTo>
                    <a:lnTo>
                      <a:pt x="0" y="2024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6" name="Line 39"/>
              <p:cNvSpPr>
                <a:spLocks noChangeShapeType="1"/>
              </p:cNvSpPr>
              <p:nvPr/>
            </p:nvSpPr>
            <p:spPr bwMode="auto">
              <a:xfrm>
                <a:off x="436" y="2443"/>
                <a:ext cx="2704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7" name="Line 40"/>
              <p:cNvSpPr>
                <a:spLocks noChangeShapeType="1"/>
              </p:cNvSpPr>
              <p:nvPr/>
            </p:nvSpPr>
            <p:spPr bwMode="auto">
              <a:xfrm>
                <a:off x="436" y="2714"/>
                <a:ext cx="2708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8" name="Line 41"/>
              <p:cNvSpPr>
                <a:spLocks noChangeShapeType="1"/>
              </p:cNvSpPr>
              <p:nvPr/>
            </p:nvSpPr>
            <p:spPr bwMode="auto">
              <a:xfrm>
                <a:off x="436" y="2168"/>
                <a:ext cx="2708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" name="Line 42"/>
              <p:cNvSpPr>
                <a:spLocks noChangeShapeType="1"/>
              </p:cNvSpPr>
              <p:nvPr/>
            </p:nvSpPr>
            <p:spPr bwMode="auto">
              <a:xfrm>
                <a:off x="436" y="2986"/>
                <a:ext cx="2707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90" name="Line 43"/>
              <p:cNvSpPr>
                <a:spLocks noChangeShapeType="1"/>
              </p:cNvSpPr>
              <p:nvPr/>
            </p:nvSpPr>
            <p:spPr bwMode="auto">
              <a:xfrm>
                <a:off x="436" y="1885"/>
                <a:ext cx="2707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391" name="Group 46"/>
              <p:cNvGrpSpPr>
                <a:grpSpLocks/>
              </p:cNvGrpSpPr>
              <p:nvPr/>
            </p:nvGrpSpPr>
            <p:grpSpPr bwMode="auto">
              <a:xfrm>
                <a:off x="436" y="1576"/>
                <a:ext cx="2709" cy="21"/>
                <a:chOff x="436" y="1576"/>
                <a:chExt cx="2709" cy="21"/>
              </a:xfrm>
            </p:grpSpPr>
            <p:sp>
              <p:nvSpPr>
                <p:cNvPr id="398" name="Line 44"/>
                <p:cNvSpPr>
                  <a:spLocks noChangeShapeType="1"/>
                </p:cNvSpPr>
                <p:nvPr/>
              </p:nvSpPr>
              <p:spPr bwMode="auto">
                <a:xfrm>
                  <a:off x="436" y="1597"/>
                  <a:ext cx="2709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99" name="Line 45"/>
                <p:cNvSpPr>
                  <a:spLocks noChangeShapeType="1"/>
                </p:cNvSpPr>
                <p:nvPr/>
              </p:nvSpPr>
              <p:spPr bwMode="auto">
                <a:xfrm>
                  <a:off x="436" y="1576"/>
                  <a:ext cx="2709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392" name="Line 47"/>
              <p:cNvSpPr>
                <a:spLocks noChangeShapeType="1"/>
              </p:cNvSpPr>
              <p:nvPr/>
            </p:nvSpPr>
            <p:spPr bwMode="auto">
              <a:xfrm flipV="1">
                <a:off x="818" y="1593"/>
                <a:ext cx="0" cy="168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93" name="Line 48"/>
              <p:cNvSpPr>
                <a:spLocks noChangeShapeType="1"/>
              </p:cNvSpPr>
              <p:nvPr/>
            </p:nvSpPr>
            <p:spPr bwMode="auto">
              <a:xfrm flipV="1">
                <a:off x="1595" y="1593"/>
                <a:ext cx="0" cy="168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94" name="Line 49"/>
              <p:cNvSpPr>
                <a:spLocks noChangeShapeType="1"/>
              </p:cNvSpPr>
              <p:nvPr/>
            </p:nvSpPr>
            <p:spPr bwMode="auto">
              <a:xfrm flipV="1">
                <a:off x="1208" y="1593"/>
                <a:ext cx="0" cy="168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95" name="Line 50"/>
              <p:cNvSpPr>
                <a:spLocks noChangeShapeType="1"/>
              </p:cNvSpPr>
              <p:nvPr/>
            </p:nvSpPr>
            <p:spPr bwMode="auto">
              <a:xfrm flipV="1">
                <a:off x="1984" y="1593"/>
                <a:ext cx="0" cy="168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96" name="Line 51"/>
              <p:cNvSpPr>
                <a:spLocks noChangeShapeType="1"/>
              </p:cNvSpPr>
              <p:nvPr/>
            </p:nvSpPr>
            <p:spPr bwMode="auto">
              <a:xfrm flipV="1">
                <a:off x="2758" y="1593"/>
                <a:ext cx="0" cy="168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97" name="Line 52"/>
              <p:cNvSpPr>
                <a:spLocks noChangeShapeType="1"/>
              </p:cNvSpPr>
              <p:nvPr/>
            </p:nvSpPr>
            <p:spPr bwMode="auto">
              <a:xfrm flipV="1">
                <a:off x="2371" y="1593"/>
                <a:ext cx="0" cy="168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228" name="Group 69"/>
            <p:cNvGrpSpPr>
              <a:grpSpLocks/>
            </p:cNvGrpSpPr>
            <p:nvPr/>
          </p:nvGrpSpPr>
          <p:grpSpPr bwMode="auto">
            <a:xfrm>
              <a:off x="403" y="1230"/>
              <a:ext cx="2718" cy="2025"/>
              <a:chOff x="403" y="1230"/>
              <a:chExt cx="2718" cy="2025"/>
            </a:xfrm>
          </p:grpSpPr>
          <p:sp>
            <p:nvSpPr>
              <p:cNvPr id="370" name="Freeform 54"/>
              <p:cNvSpPr>
                <a:spLocks/>
              </p:cNvSpPr>
              <p:nvPr/>
            </p:nvSpPr>
            <p:spPr bwMode="auto">
              <a:xfrm>
                <a:off x="403" y="1230"/>
                <a:ext cx="2718" cy="2025"/>
              </a:xfrm>
              <a:custGeom>
                <a:avLst/>
                <a:gdLst>
                  <a:gd name="T0" fmla="*/ 0 w 2718"/>
                  <a:gd name="T1" fmla="*/ 0 h 2025"/>
                  <a:gd name="T2" fmla="*/ 2717 w 2718"/>
                  <a:gd name="T3" fmla="*/ 0 h 2025"/>
                  <a:gd name="T4" fmla="*/ 2717 w 2718"/>
                  <a:gd name="T5" fmla="*/ 2024 h 2025"/>
                  <a:gd name="T6" fmla="*/ 0 w 2718"/>
                  <a:gd name="T7" fmla="*/ 2024 h 2025"/>
                  <a:gd name="T8" fmla="*/ 0 w 2718"/>
                  <a:gd name="T9" fmla="*/ 0 h 20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18"/>
                  <a:gd name="T16" fmla="*/ 0 h 2025"/>
                  <a:gd name="T17" fmla="*/ 2718 w 2718"/>
                  <a:gd name="T18" fmla="*/ 2025 h 20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18" h="2025">
                    <a:moveTo>
                      <a:pt x="0" y="0"/>
                    </a:moveTo>
                    <a:lnTo>
                      <a:pt x="2717" y="0"/>
                    </a:lnTo>
                    <a:lnTo>
                      <a:pt x="2717" y="2024"/>
                    </a:lnTo>
                    <a:lnTo>
                      <a:pt x="0" y="2024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1" name="Line 55"/>
              <p:cNvSpPr>
                <a:spLocks noChangeShapeType="1"/>
              </p:cNvSpPr>
              <p:nvPr/>
            </p:nvSpPr>
            <p:spPr bwMode="auto">
              <a:xfrm>
                <a:off x="408" y="2416"/>
                <a:ext cx="2708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2" name="Line 56"/>
              <p:cNvSpPr>
                <a:spLocks noChangeShapeType="1"/>
              </p:cNvSpPr>
              <p:nvPr/>
            </p:nvSpPr>
            <p:spPr bwMode="auto">
              <a:xfrm>
                <a:off x="408" y="2688"/>
                <a:ext cx="271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3" name="Line 57"/>
              <p:cNvSpPr>
                <a:spLocks noChangeShapeType="1"/>
              </p:cNvSpPr>
              <p:nvPr/>
            </p:nvSpPr>
            <p:spPr bwMode="auto">
              <a:xfrm>
                <a:off x="408" y="2142"/>
                <a:ext cx="271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4" name="Line 58"/>
              <p:cNvSpPr>
                <a:spLocks noChangeShapeType="1"/>
              </p:cNvSpPr>
              <p:nvPr/>
            </p:nvSpPr>
            <p:spPr bwMode="auto">
              <a:xfrm>
                <a:off x="408" y="2965"/>
                <a:ext cx="271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5" name="Line 59"/>
              <p:cNvSpPr>
                <a:spLocks noChangeShapeType="1"/>
              </p:cNvSpPr>
              <p:nvPr/>
            </p:nvSpPr>
            <p:spPr bwMode="auto">
              <a:xfrm>
                <a:off x="408" y="1863"/>
                <a:ext cx="271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376" name="Group 62"/>
              <p:cNvGrpSpPr>
                <a:grpSpLocks/>
              </p:cNvGrpSpPr>
              <p:nvPr/>
            </p:nvGrpSpPr>
            <p:grpSpPr bwMode="auto">
              <a:xfrm>
                <a:off x="408" y="1550"/>
                <a:ext cx="2707" cy="22"/>
                <a:chOff x="408" y="1550"/>
                <a:chExt cx="2707" cy="22"/>
              </a:xfrm>
            </p:grpSpPr>
            <p:sp>
              <p:nvSpPr>
                <p:cNvPr id="383" name="Line 60"/>
                <p:cNvSpPr>
                  <a:spLocks noChangeShapeType="1"/>
                </p:cNvSpPr>
                <p:nvPr/>
              </p:nvSpPr>
              <p:spPr bwMode="auto">
                <a:xfrm>
                  <a:off x="408" y="1572"/>
                  <a:ext cx="2707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84" name="Line 61"/>
                <p:cNvSpPr>
                  <a:spLocks noChangeShapeType="1"/>
                </p:cNvSpPr>
                <p:nvPr/>
              </p:nvSpPr>
              <p:spPr bwMode="auto">
                <a:xfrm>
                  <a:off x="408" y="1550"/>
                  <a:ext cx="2707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377" name="Line 63"/>
              <p:cNvSpPr>
                <a:spLocks noChangeShapeType="1"/>
              </p:cNvSpPr>
              <p:nvPr/>
            </p:nvSpPr>
            <p:spPr bwMode="auto">
              <a:xfrm>
                <a:off x="795" y="1574"/>
                <a:ext cx="0" cy="166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8" name="Line 64"/>
              <p:cNvSpPr>
                <a:spLocks noChangeShapeType="1"/>
              </p:cNvSpPr>
              <p:nvPr/>
            </p:nvSpPr>
            <p:spPr bwMode="auto">
              <a:xfrm>
                <a:off x="1569" y="1574"/>
                <a:ext cx="0" cy="166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9" name="Line 65"/>
              <p:cNvSpPr>
                <a:spLocks noChangeShapeType="1"/>
              </p:cNvSpPr>
              <p:nvPr/>
            </p:nvSpPr>
            <p:spPr bwMode="auto">
              <a:xfrm>
                <a:off x="1182" y="1574"/>
                <a:ext cx="0" cy="167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0" name="Line 66"/>
              <p:cNvSpPr>
                <a:spLocks noChangeShapeType="1"/>
              </p:cNvSpPr>
              <p:nvPr/>
            </p:nvSpPr>
            <p:spPr bwMode="auto">
              <a:xfrm>
                <a:off x="1959" y="1574"/>
                <a:ext cx="0" cy="166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1" name="Line 67"/>
              <p:cNvSpPr>
                <a:spLocks noChangeShapeType="1"/>
              </p:cNvSpPr>
              <p:nvPr/>
            </p:nvSpPr>
            <p:spPr bwMode="auto">
              <a:xfrm flipV="1">
                <a:off x="2734" y="1566"/>
                <a:ext cx="0" cy="168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2" name="Line 68"/>
              <p:cNvSpPr>
                <a:spLocks noChangeShapeType="1"/>
              </p:cNvSpPr>
              <p:nvPr/>
            </p:nvSpPr>
            <p:spPr bwMode="auto">
              <a:xfrm>
                <a:off x="2345" y="1574"/>
                <a:ext cx="0" cy="166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229" name="Group 86"/>
            <p:cNvGrpSpPr>
              <a:grpSpLocks/>
            </p:cNvGrpSpPr>
            <p:nvPr/>
          </p:nvGrpSpPr>
          <p:grpSpPr bwMode="auto">
            <a:xfrm>
              <a:off x="375" y="1206"/>
              <a:ext cx="2718" cy="2025"/>
              <a:chOff x="375" y="1206"/>
              <a:chExt cx="2718" cy="2025"/>
            </a:xfrm>
          </p:grpSpPr>
          <p:sp>
            <p:nvSpPr>
              <p:cNvPr id="354" name="Freeform 70"/>
              <p:cNvSpPr>
                <a:spLocks/>
              </p:cNvSpPr>
              <p:nvPr/>
            </p:nvSpPr>
            <p:spPr bwMode="auto">
              <a:xfrm>
                <a:off x="375" y="1206"/>
                <a:ext cx="2718" cy="2025"/>
              </a:xfrm>
              <a:custGeom>
                <a:avLst/>
                <a:gdLst>
                  <a:gd name="T0" fmla="*/ 0 w 2718"/>
                  <a:gd name="T1" fmla="*/ 0 h 2025"/>
                  <a:gd name="T2" fmla="*/ 2717 w 2718"/>
                  <a:gd name="T3" fmla="*/ 0 h 2025"/>
                  <a:gd name="T4" fmla="*/ 2717 w 2718"/>
                  <a:gd name="T5" fmla="*/ 2024 h 2025"/>
                  <a:gd name="T6" fmla="*/ 0 w 2718"/>
                  <a:gd name="T7" fmla="*/ 2024 h 2025"/>
                  <a:gd name="T8" fmla="*/ 0 w 2718"/>
                  <a:gd name="T9" fmla="*/ 0 h 20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18"/>
                  <a:gd name="T16" fmla="*/ 0 h 2025"/>
                  <a:gd name="T17" fmla="*/ 2718 w 2718"/>
                  <a:gd name="T18" fmla="*/ 2025 h 20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18" h="2025">
                    <a:moveTo>
                      <a:pt x="0" y="0"/>
                    </a:moveTo>
                    <a:lnTo>
                      <a:pt x="2717" y="0"/>
                    </a:lnTo>
                    <a:lnTo>
                      <a:pt x="2717" y="2024"/>
                    </a:lnTo>
                    <a:lnTo>
                      <a:pt x="0" y="2024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355" name="Group 79"/>
              <p:cNvGrpSpPr>
                <a:grpSpLocks/>
              </p:cNvGrpSpPr>
              <p:nvPr/>
            </p:nvGrpSpPr>
            <p:grpSpPr bwMode="auto">
              <a:xfrm>
                <a:off x="383" y="1524"/>
                <a:ext cx="2709" cy="1414"/>
                <a:chOff x="383" y="1524"/>
                <a:chExt cx="2709" cy="1414"/>
              </a:xfrm>
            </p:grpSpPr>
            <p:sp>
              <p:nvSpPr>
                <p:cNvPr id="362" name="Line 71"/>
                <p:cNvSpPr>
                  <a:spLocks noChangeShapeType="1"/>
                </p:cNvSpPr>
                <p:nvPr/>
              </p:nvSpPr>
              <p:spPr bwMode="auto">
                <a:xfrm>
                  <a:off x="383" y="2391"/>
                  <a:ext cx="2706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63" name="Line 72"/>
                <p:cNvSpPr>
                  <a:spLocks noChangeShapeType="1"/>
                </p:cNvSpPr>
                <p:nvPr/>
              </p:nvSpPr>
              <p:spPr bwMode="auto">
                <a:xfrm>
                  <a:off x="383" y="2662"/>
                  <a:ext cx="2706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64" name="Line 73"/>
                <p:cNvSpPr>
                  <a:spLocks noChangeShapeType="1"/>
                </p:cNvSpPr>
                <p:nvPr/>
              </p:nvSpPr>
              <p:spPr bwMode="auto">
                <a:xfrm>
                  <a:off x="383" y="2115"/>
                  <a:ext cx="2709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65" name="Line 74"/>
                <p:cNvSpPr>
                  <a:spLocks noChangeShapeType="1"/>
                </p:cNvSpPr>
                <p:nvPr/>
              </p:nvSpPr>
              <p:spPr bwMode="auto">
                <a:xfrm>
                  <a:off x="383" y="2938"/>
                  <a:ext cx="2709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66" name="Line 75"/>
                <p:cNvSpPr>
                  <a:spLocks noChangeShapeType="1"/>
                </p:cNvSpPr>
                <p:nvPr/>
              </p:nvSpPr>
              <p:spPr bwMode="auto">
                <a:xfrm>
                  <a:off x="383" y="1836"/>
                  <a:ext cx="2708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67" name="Group 78"/>
                <p:cNvGrpSpPr>
                  <a:grpSpLocks/>
                </p:cNvGrpSpPr>
                <p:nvPr/>
              </p:nvGrpSpPr>
              <p:grpSpPr bwMode="auto">
                <a:xfrm>
                  <a:off x="383" y="1524"/>
                  <a:ext cx="2708" cy="21"/>
                  <a:chOff x="383" y="1524"/>
                  <a:chExt cx="2708" cy="21"/>
                </a:xfrm>
              </p:grpSpPr>
              <p:sp>
                <p:nvSpPr>
                  <p:cNvPr id="368" name="Line 76"/>
                  <p:cNvSpPr>
                    <a:spLocks noChangeShapeType="1"/>
                  </p:cNvSpPr>
                  <p:nvPr/>
                </p:nvSpPr>
                <p:spPr bwMode="auto">
                  <a:xfrm>
                    <a:off x="383" y="1545"/>
                    <a:ext cx="2708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" name="Line 77"/>
                  <p:cNvSpPr>
                    <a:spLocks noChangeShapeType="1"/>
                  </p:cNvSpPr>
                  <p:nvPr/>
                </p:nvSpPr>
                <p:spPr bwMode="auto">
                  <a:xfrm>
                    <a:off x="383" y="1524"/>
                    <a:ext cx="2708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356" name="Line 80"/>
              <p:cNvSpPr>
                <a:spLocks noChangeShapeType="1"/>
              </p:cNvSpPr>
              <p:nvPr/>
            </p:nvSpPr>
            <p:spPr bwMode="auto">
              <a:xfrm>
                <a:off x="769" y="1548"/>
                <a:ext cx="0" cy="167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57" name="Line 81"/>
              <p:cNvSpPr>
                <a:spLocks noChangeShapeType="1"/>
              </p:cNvSpPr>
              <p:nvPr/>
            </p:nvSpPr>
            <p:spPr bwMode="auto">
              <a:xfrm flipV="1">
                <a:off x="1543" y="1540"/>
                <a:ext cx="0" cy="168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58" name="Line 82"/>
              <p:cNvSpPr>
                <a:spLocks noChangeShapeType="1"/>
              </p:cNvSpPr>
              <p:nvPr/>
            </p:nvSpPr>
            <p:spPr bwMode="auto">
              <a:xfrm>
                <a:off x="1157" y="1548"/>
                <a:ext cx="0" cy="166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59" name="Line 83"/>
              <p:cNvSpPr>
                <a:spLocks noChangeShapeType="1"/>
              </p:cNvSpPr>
              <p:nvPr/>
            </p:nvSpPr>
            <p:spPr bwMode="auto">
              <a:xfrm>
                <a:off x="1931" y="1548"/>
                <a:ext cx="0" cy="166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0" name="Line 84"/>
              <p:cNvSpPr>
                <a:spLocks noChangeShapeType="1"/>
              </p:cNvSpPr>
              <p:nvPr/>
            </p:nvSpPr>
            <p:spPr bwMode="auto">
              <a:xfrm>
                <a:off x="2709" y="1548"/>
                <a:ext cx="0" cy="167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1" name="Line 85"/>
              <p:cNvSpPr>
                <a:spLocks noChangeShapeType="1"/>
              </p:cNvSpPr>
              <p:nvPr/>
            </p:nvSpPr>
            <p:spPr bwMode="auto">
              <a:xfrm>
                <a:off x="2318" y="1548"/>
                <a:ext cx="0" cy="166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230" name="Group 103"/>
            <p:cNvGrpSpPr>
              <a:grpSpLocks/>
            </p:cNvGrpSpPr>
            <p:nvPr/>
          </p:nvGrpSpPr>
          <p:grpSpPr bwMode="auto">
            <a:xfrm>
              <a:off x="347" y="1181"/>
              <a:ext cx="2719" cy="2025"/>
              <a:chOff x="347" y="1181"/>
              <a:chExt cx="2719" cy="2025"/>
            </a:xfrm>
          </p:grpSpPr>
          <p:sp>
            <p:nvSpPr>
              <p:cNvPr id="338" name="Freeform 87"/>
              <p:cNvSpPr>
                <a:spLocks/>
              </p:cNvSpPr>
              <p:nvPr/>
            </p:nvSpPr>
            <p:spPr bwMode="auto">
              <a:xfrm>
                <a:off x="347" y="1181"/>
                <a:ext cx="2718" cy="2025"/>
              </a:xfrm>
              <a:custGeom>
                <a:avLst/>
                <a:gdLst>
                  <a:gd name="T0" fmla="*/ 0 w 2718"/>
                  <a:gd name="T1" fmla="*/ 0 h 2025"/>
                  <a:gd name="T2" fmla="*/ 2717 w 2718"/>
                  <a:gd name="T3" fmla="*/ 0 h 2025"/>
                  <a:gd name="T4" fmla="*/ 2717 w 2718"/>
                  <a:gd name="T5" fmla="*/ 2024 h 2025"/>
                  <a:gd name="T6" fmla="*/ 0 w 2718"/>
                  <a:gd name="T7" fmla="*/ 2024 h 2025"/>
                  <a:gd name="T8" fmla="*/ 0 w 2718"/>
                  <a:gd name="T9" fmla="*/ 0 h 20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18"/>
                  <a:gd name="T16" fmla="*/ 0 h 2025"/>
                  <a:gd name="T17" fmla="*/ 2718 w 2718"/>
                  <a:gd name="T18" fmla="*/ 2025 h 20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18" h="2025">
                    <a:moveTo>
                      <a:pt x="0" y="0"/>
                    </a:moveTo>
                    <a:lnTo>
                      <a:pt x="2717" y="0"/>
                    </a:lnTo>
                    <a:lnTo>
                      <a:pt x="2717" y="2024"/>
                    </a:lnTo>
                    <a:lnTo>
                      <a:pt x="0" y="2024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1"/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339" name="Group 96"/>
              <p:cNvGrpSpPr>
                <a:grpSpLocks/>
              </p:cNvGrpSpPr>
              <p:nvPr/>
            </p:nvGrpSpPr>
            <p:grpSpPr bwMode="auto">
              <a:xfrm>
                <a:off x="357" y="1503"/>
                <a:ext cx="2709" cy="1409"/>
                <a:chOff x="357" y="1503"/>
                <a:chExt cx="2709" cy="1409"/>
              </a:xfrm>
            </p:grpSpPr>
            <p:sp>
              <p:nvSpPr>
                <p:cNvPr id="346" name="Line 88"/>
                <p:cNvSpPr>
                  <a:spLocks noChangeShapeType="1"/>
                </p:cNvSpPr>
                <p:nvPr/>
              </p:nvSpPr>
              <p:spPr bwMode="auto">
                <a:xfrm>
                  <a:off x="357" y="2365"/>
                  <a:ext cx="2706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47" name="Line 89"/>
                <p:cNvSpPr>
                  <a:spLocks noChangeShapeType="1"/>
                </p:cNvSpPr>
                <p:nvPr/>
              </p:nvSpPr>
              <p:spPr bwMode="auto">
                <a:xfrm>
                  <a:off x="357" y="2636"/>
                  <a:ext cx="2709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48" name="Line 90"/>
                <p:cNvSpPr>
                  <a:spLocks noChangeShapeType="1"/>
                </p:cNvSpPr>
                <p:nvPr/>
              </p:nvSpPr>
              <p:spPr bwMode="auto">
                <a:xfrm>
                  <a:off x="357" y="2090"/>
                  <a:ext cx="2706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49" name="Line 91"/>
                <p:cNvSpPr>
                  <a:spLocks noChangeShapeType="1"/>
                </p:cNvSpPr>
                <p:nvPr/>
              </p:nvSpPr>
              <p:spPr bwMode="auto">
                <a:xfrm>
                  <a:off x="357" y="2912"/>
                  <a:ext cx="2706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50" name="Line 92"/>
                <p:cNvSpPr>
                  <a:spLocks noChangeShapeType="1"/>
                </p:cNvSpPr>
                <p:nvPr/>
              </p:nvSpPr>
              <p:spPr bwMode="auto">
                <a:xfrm>
                  <a:off x="357" y="1811"/>
                  <a:ext cx="2707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51" name="Group 95"/>
                <p:cNvGrpSpPr>
                  <a:grpSpLocks/>
                </p:cNvGrpSpPr>
                <p:nvPr/>
              </p:nvGrpSpPr>
              <p:grpSpPr bwMode="auto">
                <a:xfrm>
                  <a:off x="357" y="1503"/>
                  <a:ext cx="2707" cy="19"/>
                  <a:chOff x="357" y="1503"/>
                  <a:chExt cx="2707" cy="19"/>
                </a:xfrm>
              </p:grpSpPr>
              <p:sp>
                <p:nvSpPr>
                  <p:cNvPr id="352" name="Line 93"/>
                  <p:cNvSpPr>
                    <a:spLocks noChangeShapeType="1"/>
                  </p:cNvSpPr>
                  <p:nvPr/>
                </p:nvSpPr>
                <p:spPr bwMode="auto">
                  <a:xfrm>
                    <a:off x="357" y="1522"/>
                    <a:ext cx="270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53" name="Line 94"/>
                  <p:cNvSpPr>
                    <a:spLocks noChangeShapeType="1"/>
                  </p:cNvSpPr>
                  <p:nvPr/>
                </p:nvSpPr>
                <p:spPr bwMode="auto">
                  <a:xfrm>
                    <a:off x="357" y="1503"/>
                    <a:ext cx="270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340" name="Line 97"/>
              <p:cNvSpPr>
                <a:spLocks noChangeShapeType="1"/>
              </p:cNvSpPr>
              <p:nvPr/>
            </p:nvSpPr>
            <p:spPr bwMode="auto">
              <a:xfrm flipV="1">
                <a:off x="744" y="1514"/>
                <a:ext cx="0" cy="168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41" name="Line 98"/>
              <p:cNvSpPr>
                <a:spLocks noChangeShapeType="1"/>
              </p:cNvSpPr>
              <p:nvPr/>
            </p:nvSpPr>
            <p:spPr bwMode="auto">
              <a:xfrm flipV="1">
                <a:off x="1517" y="1514"/>
                <a:ext cx="0" cy="168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42" name="Line 99"/>
              <p:cNvSpPr>
                <a:spLocks noChangeShapeType="1"/>
              </p:cNvSpPr>
              <p:nvPr/>
            </p:nvSpPr>
            <p:spPr bwMode="auto">
              <a:xfrm flipV="1">
                <a:off x="1130" y="1514"/>
                <a:ext cx="0" cy="168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43" name="Line 100"/>
              <p:cNvSpPr>
                <a:spLocks noChangeShapeType="1"/>
              </p:cNvSpPr>
              <p:nvPr/>
            </p:nvSpPr>
            <p:spPr bwMode="auto">
              <a:xfrm flipV="1">
                <a:off x="1906" y="1514"/>
                <a:ext cx="0" cy="168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44" name="Line 101"/>
              <p:cNvSpPr>
                <a:spLocks noChangeShapeType="1"/>
              </p:cNvSpPr>
              <p:nvPr/>
            </p:nvSpPr>
            <p:spPr bwMode="auto">
              <a:xfrm flipV="1">
                <a:off x="2684" y="1514"/>
                <a:ext cx="0" cy="168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45" name="Line 102"/>
              <p:cNvSpPr>
                <a:spLocks noChangeShapeType="1"/>
              </p:cNvSpPr>
              <p:nvPr/>
            </p:nvSpPr>
            <p:spPr bwMode="auto">
              <a:xfrm flipV="1">
                <a:off x="2292" y="1514"/>
                <a:ext cx="0" cy="168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231" name="Group 209"/>
            <p:cNvGrpSpPr>
              <a:grpSpLocks/>
            </p:cNvGrpSpPr>
            <p:nvPr/>
          </p:nvGrpSpPr>
          <p:grpSpPr bwMode="auto">
            <a:xfrm>
              <a:off x="319" y="1156"/>
              <a:ext cx="2718" cy="2026"/>
              <a:chOff x="319" y="1156"/>
              <a:chExt cx="2718" cy="2026"/>
            </a:xfrm>
          </p:grpSpPr>
          <p:sp>
            <p:nvSpPr>
              <p:cNvPr id="233" name="Line 104"/>
              <p:cNvSpPr>
                <a:spLocks noChangeShapeType="1"/>
              </p:cNvSpPr>
              <p:nvPr/>
            </p:nvSpPr>
            <p:spPr bwMode="auto">
              <a:xfrm flipV="1">
                <a:off x="3035" y="1502"/>
                <a:ext cx="0" cy="168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34" name="Freeform 105"/>
              <p:cNvSpPr>
                <a:spLocks/>
              </p:cNvSpPr>
              <p:nvPr/>
            </p:nvSpPr>
            <p:spPr bwMode="auto">
              <a:xfrm>
                <a:off x="319" y="1156"/>
                <a:ext cx="2718" cy="2026"/>
              </a:xfrm>
              <a:custGeom>
                <a:avLst/>
                <a:gdLst>
                  <a:gd name="T0" fmla="*/ 0 w 2718"/>
                  <a:gd name="T1" fmla="*/ 0 h 2026"/>
                  <a:gd name="T2" fmla="*/ 2717 w 2718"/>
                  <a:gd name="T3" fmla="*/ 0 h 2026"/>
                  <a:gd name="T4" fmla="*/ 2717 w 2718"/>
                  <a:gd name="T5" fmla="*/ 2025 h 2026"/>
                  <a:gd name="T6" fmla="*/ 0 w 2718"/>
                  <a:gd name="T7" fmla="*/ 2025 h 2026"/>
                  <a:gd name="T8" fmla="*/ 0 w 2718"/>
                  <a:gd name="T9" fmla="*/ 0 h 20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18"/>
                  <a:gd name="T16" fmla="*/ 0 h 2026"/>
                  <a:gd name="T17" fmla="*/ 2718 w 2718"/>
                  <a:gd name="T18" fmla="*/ 2026 h 20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18" h="2026">
                    <a:moveTo>
                      <a:pt x="0" y="0"/>
                    </a:moveTo>
                    <a:lnTo>
                      <a:pt x="2717" y="0"/>
                    </a:lnTo>
                    <a:lnTo>
                      <a:pt x="2717" y="2025"/>
                    </a:lnTo>
                    <a:lnTo>
                      <a:pt x="0" y="2025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FFFFF"/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35" name="Freeform 106"/>
              <p:cNvSpPr>
                <a:spLocks/>
              </p:cNvSpPr>
              <p:nvPr/>
            </p:nvSpPr>
            <p:spPr bwMode="auto">
              <a:xfrm>
                <a:off x="319" y="1506"/>
                <a:ext cx="2718" cy="284"/>
              </a:xfrm>
              <a:custGeom>
                <a:avLst/>
                <a:gdLst>
                  <a:gd name="T0" fmla="*/ 0 w 2718"/>
                  <a:gd name="T1" fmla="*/ 0 h 284"/>
                  <a:gd name="T2" fmla="*/ 2717 w 2718"/>
                  <a:gd name="T3" fmla="*/ 0 h 284"/>
                  <a:gd name="T4" fmla="*/ 2717 w 2718"/>
                  <a:gd name="T5" fmla="*/ 283 h 284"/>
                  <a:gd name="T6" fmla="*/ 0 w 2718"/>
                  <a:gd name="T7" fmla="*/ 283 h 284"/>
                  <a:gd name="T8" fmla="*/ 0 w 2718"/>
                  <a:gd name="T9" fmla="*/ 0 h 2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18"/>
                  <a:gd name="T16" fmla="*/ 0 h 284"/>
                  <a:gd name="T17" fmla="*/ 2718 w 2718"/>
                  <a:gd name="T18" fmla="*/ 284 h 28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18" h="284">
                    <a:moveTo>
                      <a:pt x="0" y="0"/>
                    </a:moveTo>
                    <a:lnTo>
                      <a:pt x="2717" y="0"/>
                    </a:lnTo>
                    <a:lnTo>
                      <a:pt x="2717" y="283"/>
                    </a:lnTo>
                    <a:lnTo>
                      <a:pt x="0" y="283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236" name="Group 115"/>
              <p:cNvGrpSpPr>
                <a:grpSpLocks/>
              </p:cNvGrpSpPr>
              <p:nvPr/>
            </p:nvGrpSpPr>
            <p:grpSpPr bwMode="auto">
              <a:xfrm>
                <a:off x="323" y="1485"/>
                <a:ext cx="2709" cy="1410"/>
                <a:chOff x="323" y="1485"/>
                <a:chExt cx="2709" cy="1410"/>
              </a:xfrm>
            </p:grpSpPr>
            <p:sp>
              <p:nvSpPr>
                <p:cNvPr id="330" name="Line 107"/>
                <p:cNvSpPr>
                  <a:spLocks noChangeShapeType="1"/>
                </p:cNvSpPr>
                <p:nvPr/>
              </p:nvSpPr>
              <p:spPr bwMode="auto">
                <a:xfrm>
                  <a:off x="323" y="2349"/>
                  <a:ext cx="2708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1" name="Line 108"/>
                <p:cNvSpPr>
                  <a:spLocks noChangeShapeType="1"/>
                </p:cNvSpPr>
                <p:nvPr/>
              </p:nvSpPr>
              <p:spPr bwMode="auto">
                <a:xfrm>
                  <a:off x="323" y="2620"/>
                  <a:ext cx="2705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2" name="Line 109"/>
                <p:cNvSpPr>
                  <a:spLocks noChangeShapeType="1"/>
                </p:cNvSpPr>
                <p:nvPr/>
              </p:nvSpPr>
              <p:spPr bwMode="auto">
                <a:xfrm>
                  <a:off x="323" y="2073"/>
                  <a:ext cx="2708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3" name="Line 110"/>
                <p:cNvSpPr>
                  <a:spLocks noChangeShapeType="1"/>
                </p:cNvSpPr>
                <p:nvPr/>
              </p:nvSpPr>
              <p:spPr bwMode="auto">
                <a:xfrm>
                  <a:off x="323" y="2895"/>
                  <a:ext cx="2708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4" name="Line 111"/>
                <p:cNvSpPr>
                  <a:spLocks noChangeShapeType="1"/>
                </p:cNvSpPr>
                <p:nvPr/>
              </p:nvSpPr>
              <p:spPr bwMode="auto">
                <a:xfrm>
                  <a:off x="323" y="1794"/>
                  <a:ext cx="2709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35" name="Group 334"/>
                <p:cNvGrpSpPr>
                  <a:grpSpLocks/>
                </p:cNvGrpSpPr>
                <p:nvPr/>
              </p:nvGrpSpPr>
              <p:grpSpPr bwMode="auto">
                <a:xfrm>
                  <a:off x="323" y="1485"/>
                  <a:ext cx="2709" cy="21"/>
                  <a:chOff x="323" y="1485"/>
                  <a:chExt cx="2709" cy="21"/>
                </a:xfrm>
              </p:grpSpPr>
              <p:sp>
                <p:nvSpPr>
                  <p:cNvPr id="336" name="Line 112"/>
                  <p:cNvSpPr>
                    <a:spLocks noChangeShapeType="1"/>
                  </p:cNvSpPr>
                  <p:nvPr/>
                </p:nvSpPr>
                <p:spPr bwMode="auto">
                  <a:xfrm>
                    <a:off x="323" y="1506"/>
                    <a:ext cx="2709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7" name="Line 113"/>
                  <p:cNvSpPr>
                    <a:spLocks noChangeShapeType="1"/>
                  </p:cNvSpPr>
                  <p:nvPr/>
                </p:nvSpPr>
                <p:spPr bwMode="auto">
                  <a:xfrm>
                    <a:off x="323" y="1485"/>
                    <a:ext cx="2709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grpSp>
            <p:nvGrpSpPr>
              <p:cNvPr id="237" name="Group 122"/>
              <p:cNvGrpSpPr>
                <a:grpSpLocks/>
              </p:cNvGrpSpPr>
              <p:nvPr/>
            </p:nvGrpSpPr>
            <p:grpSpPr bwMode="auto">
              <a:xfrm>
                <a:off x="708" y="1510"/>
                <a:ext cx="1941" cy="1667"/>
                <a:chOff x="708" y="1510"/>
                <a:chExt cx="1941" cy="1667"/>
              </a:xfrm>
            </p:grpSpPr>
            <p:sp>
              <p:nvSpPr>
                <p:cNvPr id="324" name="Line 116"/>
                <p:cNvSpPr>
                  <a:spLocks noChangeShapeType="1"/>
                </p:cNvSpPr>
                <p:nvPr/>
              </p:nvSpPr>
              <p:spPr bwMode="auto">
                <a:xfrm>
                  <a:off x="708" y="1510"/>
                  <a:ext cx="0" cy="166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25" name="Line 117"/>
                <p:cNvSpPr>
                  <a:spLocks noChangeShapeType="1"/>
                </p:cNvSpPr>
                <p:nvPr/>
              </p:nvSpPr>
              <p:spPr bwMode="auto">
                <a:xfrm>
                  <a:off x="1483" y="1510"/>
                  <a:ext cx="0" cy="166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26" name="Line 118"/>
                <p:cNvSpPr>
                  <a:spLocks noChangeShapeType="1"/>
                </p:cNvSpPr>
                <p:nvPr/>
              </p:nvSpPr>
              <p:spPr bwMode="auto">
                <a:xfrm>
                  <a:off x="1095" y="1510"/>
                  <a:ext cx="0" cy="166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27" name="Line 119"/>
                <p:cNvSpPr>
                  <a:spLocks noChangeShapeType="1"/>
                </p:cNvSpPr>
                <p:nvPr/>
              </p:nvSpPr>
              <p:spPr bwMode="auto">
                <a:xfrm>
                  <a:off x="1871" y="1510"/>
                  <a:ext cx="0" cy="166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28" name="Line 120"/>
                <p:cNvSpPr>
                  <a:spLocks noChangeShapeType="1"/>
                </p:cNvSpPr>
                <p:nvPr/>
              </p:nvSpPr>
              <p:spPr bwMode="auto">
                <a:xfrm>
                  <a:off x="2649" y="1510"/>
                  <a:ext cx="0" cy="166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29" name="Line 121"/>
                <p:cNvSpPr>
                  <a:spLocks noChangeShapeType="1"/>
                </p:cNvSpPr>
                <p:nvPr/>
              </p:nvSpPr>
              <p:spPr bwMode="auto">
                <a:xfrm>
                  <a:off x="2258" y="1510"/>
                  <a:ext cx="0" cy="166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238" name="Group 208"/>
              <p:cNvGrpSpPr>
                <a:grpSpLocks/>
              </p:cNvGrpSpPr>
              <p:nvPr/>
            </p:nvGrpSpPr>
            <p:grpSpPr bwMode="auto">
              <a:xfrm>
                <a:off x="343" y="1248"/>
                <a:ext cx="2496" cy="1795"/>
                <a:chOff x="343" y="1248"/>
                <a:chExt cx="2496" cy="1795"/>
              </a:xfrm>
            </p:grpSpPr>
            <p:grpSp>
              <p:nvGrpSpPr>
                <p:cNvPr id="239" name="Group 127"/>
                <p:cNvGrpSpPr>
                  <a:grpSpLocks/>
                </p:cNvGrpSpPr>
                <p:nvPr/>
              </p:nvGrpSpPr>
              <p:grpSpPr bwMode="auto">
                <a:xfrm>
                  <a:off x="1519" y="1808"/>
                  <a:ext cx="1253" cy="126"/>
                  <a:chOff x="1519" y="1808"/>
                  <a:chExt cx="1253" cy="126"/>
                </a:xfrm>
              </p:grpSpPr>
              <p:sp>
                <p:nvSpPr>
                  <p:cNvPr id="320" name="Freeform 123"/>
                  <p:cNvSpPr>
                    <a:spLocks/>
                  </p:cNvSpPr>
                  <p:nvPr/>
                </p:nvSpPr>
                <p:spPr bwMode="auto">
                  <a:xfrm>
                    <a:off x="1519" y="1808"/>
                    <a:ext cx="46" cy="126"/>
                  </a:xfrm>
                  <a:custGeom>
                    <a:avLst/>
                    <a:gdLst>
                      <a:gd name="T0" fmla="*/ 16 w 46"/>
                      <a:gd name="T1" fmla="*/ 125 h 126"/>
                      <a:gd name="T2" fmla="*/ 45 w 46"/>
                      <a:gd name="T3" fmla="*/ 125 h 126"/>
                      <a:gd name="T4" fmla="*/ 45 w 46"/>
                      <a:gd name="T5" fmla="*/ 0 h 126"/>
                      <a:gd name="T6" fmla="*/ 5 w 46"/>
                      <a:gd name="T7" fmla="*/ 0 h 126"/>
                      <a:gd name="T8" fmla="*/ 0 w 46"/>
                      <a:gd name="T9" fmla="*/ 26 h 126"/>
                      <a:gd name="T10" fmla="*/ 16 w 46"/>
                      <a:gd name="T11" fmla="*/ 26 h 126"/>
                      <a:gd name="T12" fmla="*/ 16 w 46"/>
                      <a:gd name="T13" fmla="*/ 125 h 12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46"/>
                      <a:gd name="T22" fmla="*/ 0 h 126"/>
                      <a:gd name="T23" fmla="*/ 46 w 46"/>
                      <a:gd name="T24" fmla="*/ 126 h 12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46" h="126">
                        <a:moveTo>
                          <a:pt x="16" y="125"/>
                        </a:moveTo>
                        <a:lnTo>
                          <a:pt x="45" y="125"/>
                        </a:lnTo>
                        <a:lnTo>
                          <a:pt x="45" y="0"/>
                        </a:lnTo>
                        <a:lnTo>
                          <a:pt x="5" y="0"/>
                        </a:lnTo>
                        <a:lnTo>
                          <a:pt x="0" y="26"/>
                        </a:lnTo>
                        <a:lnTo>
                          <a:pt x="16" y="26"/>
                        </a:lnTo>
                        <a:lnTo>
                          <a:pt x="16" y="125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21" name="Freeform 124"/>
                  <p:cNvSpPr>
                    <a:spLocks/>
                  </p:cNvSpPr>
                  <p:nvPr/>
                </p:nvSpPr>
                <p:spPr bwMode="auto">
                  <a:xfrm>
                    <a:off x="1907" y="1808"/>
                    <a:ext cx="75" cy="126"/>
                  </a:xfrm>
                  <a:custGeom>
                    <a:avLst/>
                    <a:gdLst>
                      <a:gd name="T0" fmla="*/ 0 w 75"/>
                      <a:gd name="T1" fmla="*/ 39 h 126"/>
                      <a:gd name="T2" fmla="*/ 29 w 75"/>
                      <a:gd name="T3" fmla="*/ 39 h 126"/>
                      <a:gd name="T4" fmla="*/ 29 w 75"/>
                      <a:gd name="T5" fmla="*/ 26 h 126"/>
                      <a:gd name="T6" fmla="*/ 45 w 75"/>
                      <a:gd name="T7" fmla="*/ 26 h 126"/>
                      <a:gd name="T8" fmla="*/ 45 w 75"/>
                      <a:gd name="T9" fmla="*/ 45 h 126"/>
                      <a:gd name="T10" fmla="*/ 0 w 75"/>
                      <a:gd name="T11" fmla="*/ 103 h 126"/>
                      <a:gd name="T12" fmla="*/ 0 w 75"/>
                      <a:gd name="T13" fmla="*/ 125 h 126"/>
                      <a:gd name="T14" fmla="*/ 74 w 75"/>
                      <a:gd name="T15" fmla="*/ 125 h 126"/>
                      <a:gd name="T16" fmla="*/ 74 w 75"/>
                      <a:gd name="T17" fmla="*/ 103 h 126"/>
                      <a:gd name="T18" fmla="*/ 32 w 75"/>
                      <a:gd name="T19" fmla="*/ 103 h 126"/>
                      <a:gd name="T20" fmla="*/ 74 w 75"/>
                      <a:gd name="T21" fmla="*/ 52 h 126"/>
                      <a:gd name="T22" fmla="*/ 74 w 75"/>
                      <a:gd name="T23" fmla="*/ 16 h 126"/>
                      <a:gd name="T24" fmla="*/ 51 w 75"/>
                      <a:gd name="T25" fmla="*/ 0 h 126"/>
                      <a:gd name="T26" fmla="*/ 23 w 75"/>
                      <a:gd name="T27" fmla="*/ 0 h 126"/>
                      <a:gd name="T28" fmla="*/ 0 w 75"/>
                      <a:gd name="T29" fmla="*/ 16 h 126"/>
                      <a:gd name="T30" fmla="*/ 0 w 75"/>
                      <a:gd name="T31" fmla="*/ 39 h 12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75"/>
                      <a:gd name="T49" fmla="*/ 0 h 126"/>
                      <a:gd name="T50" fmla="*/ 75 w 75"/>
                      <a:gd name="T51" fmla="*/ 126 h 12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75" h="126">
                        <a:moveTo>
                          <a:pt x="0" y="39"/>
                        </a:moveTo>
                        <a:lnTo>
                          <a:pt x="29" y="39"/>
                        </a:lnTo>
                        <a:lnTo>
                          <a:pt x="29" y="26"/>
                        </a:lnTo>
                        <a:lnTo>
                          <a:pt x="45" y="26"/>
                        </a:lnTo>
                        <a:lnTo>
                          <a:pt x="45" y="45"/>
                        </a:lnTo>
                        <a:lnTo>
                          <a:pt x="0" y="103"/>
                        </a:lnTo>
                        <a:lnTo>
                          <a:pt x="0" y="125"/>
                        </a:lnTo>
                        <a:lnTo>
                          <a:pt x="74" y="125"/>
                        </a:lnTo>
                        <a:lnTo>
                          <a:pt x="74" y="103"/>
                        </a:lnTo>
                        <a:lnTo>
                          <a:pt x="32" y="103"/>
                        </a:lnTo>
                        <a:lnTo>
                          <a:pt x="74" y="52"/>
                        </a:lnTo>
                        <a:lnTo>
                          <a:pt x="74" y="16"/>
                        </a:lnTo>
                        <a:lnTo>
                          <a:pt x="51" y="0"/>
                        </a:lnTo>
                        <a:lnTo>
                          <a:pt x="23" y="0"/>
                        </a:lnTo>
                        <a:lnTo>
                          <a:pt x="0" y="16"/>
                        </a:lnTo>
                        <a:lnTo>
                          <a:pt x="0" y="39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22" name="Freeform 125"/>
                  <p:cNvSpPr>
                    <a:spLocks/>
                  </p:cNvSpPr>
                  <p:nvPr/>
                </p:nvSpPr>
                <p:spPr bwMode="auto">
                  <a:xfrm>
                    <a:off x="2295" y="1808"/>
                    <a:ext cx="78" cy="126"/>
                  </a:xfrm>
                  <a:custGeom>
                    <a:avLst/>
                    <a:gdLst>
                      <a:gd name="T0" fmla="*/ 23 w 78"/>
                      <a:gd name="T1" fmla="*/ 0 h 126"/>
                      <a:gd name="T2" fmla="*/ 54 w 78"/>
                      <a:gd name="T3" fmla="*/ 0 h 126"/>
                      <a:gd name="T4" fmla="*/ 77 w 78"/>
                      <a:gd name="T5" fmla="*/ 16 h 126"/>
                      <a:gd name="T6" fmla="*/ 77 w 78"/>
                      <a:gd name="T7" fmla="*/ 52 h 126"/>
                      <a:gd name="T8" fmla="*/ 65 w 78"/>
                      <a:gd name="T9" fmla="*/ 64 h 126"/>
                      <a:gd name="T10" fmla="*/ 77 w 78"/>
                      <a:gd name="T11" fmla="*/ 75 h 126"/>
                      <a:gd name="T12" fmla="*/ 77 w 78"/>
                      <a:gd name="T13" fmla="*/ 109 h 126"/>
                      <a:gd name="T14" fmla="*/ 54 w 78"/>
                      <a:gd name="T15" fmla="*/ 125 h 126"/>
                      <a:gd name="T16" fmla="*/ 23 w 78"/>
                      <a:gd name="T17" fmla="*/ 125 h 126"/>
                      <a:gd name="T18" fmla="*/ 0 w 78"/>
                      <a:gd name="T19" fmla="*/ 109 h 126"/>
                      <a:gd name="T20" fmla="*/ 0 w 78"/>
                      <a:gd name="T21" fmla="*/ 89 h 126"/>
                      <a:gd name="T22" fmla="*/ 29 w 78"/>
                      <a:gd name="T23" fmla="*/ 89 h 126"/>
                      <a:gd name="T24" fmla="*/ 29 w 78"/>
                      <a:gd name="T25" fmla="*/ 103 h 126"/>
                      <a:gd name="T26" fmla="*/ 48 w 78"/>
                      <a:gd name="T27" fmla="*/ 103 h 126"/>
                      <a:gd name="T28" fmla="*/ 48 w 78"/>
                      <a:gd name="T29" fmla="*/ 75 h 126"/>
                      <a:gd name="T30" fmla="*/ 29 w 78"/>
                      <a:gd name="T31" fmla="*/ 75 h 126"/>
                      <a:gd name="T32" fmla="*/ 29 w 78"/>
                      <a:gd name="T33" fmla="*/ 52 h 126"/>
                      <a:gd name="T34" fmla="*/ 48 w 78"/>
                      <a:gd name="T35" fmla="*/ 52 h 126"/>
                      <a:gd name="T36" fmla="*/ 48 w 78"/>
                      <a:gd name="T37" fmla="*/ 22 h 126"/>
                      <a:gd name="T38" fmla="*/ 29 w 78"/>
                      <a:gd name="T39" fmla="*/ 22 h 126"/>
                      <a:gd name="T40" fmla="*/ 29 w 78"/>
                      <a:gd name="T41" fmla="*/ 36 h 126"/>
                      <a:gd name="T42" fmla="*/ 0 w 78"/>
                      <a:gd name="T43" fmla="*/ 36 h 126"/>
                      <a:gd name="T44" fmla="*/ 0 w 78"/>
                      <a:gd name="T45" fmla="*/ 16 h 126"/>
                      <a:gd name="T46" fmla="*/ 23 w 78"/>
                      <a:gd name="T47" fmla="*/ 0 h 12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w 78"/>
                      <a:gd name="T73" fmla="*/ 0 h 126"/>
                      <a:gd name="T74" fmla="*/ 78 w 78"/>
                      <a:gd name="T75" fmla="*/ 126 h 126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T72" t="T73" r="T74" b="T75"/>
                    <a:pathLst>
                      <a:path w="78" h="126">
                        <a:moveTo>
                          <a:pt x="23" y="0"/>
                        </a:moveTo>
                        <a:lnTo>
                          <a:pt x="54" y="0"/>
                        </a:lnTo>
                        <a:lnTo>
                          <a:pt x="77" y="16"/>
                        </a:lnTo>
                        <a:lnTo>
                          <a:pt x="77" y="52"/>
                        </a:lnTo>
                        <a:lnTo>
                          <a:pt x="65" y="64"/>
                        </a:lnTo>
                        <a:lnTo>
                          <a:pt x="77" y="75"/>
                        </a:lnTo>
                        <a:lnTo>
                          <a:pt x="77" y="109"/>
                        </a:lnTo>
                        <a:lnTo>
                          <a:pt x="54" y="125"/>
                        </a:lnTo>
                        <a:lnTo>
                          <a:pt x="23" y="125"/>
                        </a:lnTo>
                        <a:lnTo>
                          <a:pt x="0" y="109"/>
                        </a:lnTo>
                        <a:lnTo>
                          <a:pt x="0" y="89"/>
                        </a:lnTo>
                        <a:lnTo>
                          <a:pt x="29" y="89"/>
                        </a:lnTo>
                        <a:lnTo>
                          <a:pt x="29" y="103"/>
                        </a:lnTo>
                        <a:lnTo>
                          <a:pt x="48" y="103"/>
                        </a:lnTo>
                        <a:lnTo>
                          <a:pt x="48" y="75"/>
                        </a:lnTo>
                        <a:lnTo>
                          <a:pt x="29" y="75"/>
                        </a:lnTo>
                        <a:lnTo>
                          <a:pt x="29" y="52"/>
                        </a:lnTo>
                        <a:lnTo>
                          <a:pt x="48" y="52"/>
                        </a:lnTo>
                        <a:lnTo>
                          <a:pt x="48" y="22"/>
                        </a:lnTo>
                        <a:lnTo>
                          <a:pt x="29" y="22"/>
                        </a:lnTo>
                        <a:lnTo>
                          <a:pt x="29" y="36"/>
                        </a:lnTo>
                        <a:lnTo>
                          <a:pt x="0" y="36"/>
                        </a:lnTo>
                        <a:lnTo>
                          <a:pt x="0" y="16"/>
                        </a:lnTo>
                        <a:lnTo>
                          <a:pt x="23" y="0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23" name="Freeform 126"/>
                  <p:cNvSpPr>
                    <a:spLocks/>
                  </p:cNvSpPr>
                  <p:nvPr/>
                </p:nvSpPr>
                <p:spPr bwMode="auto">
                  <a:xfrm>
                    <a:off x="2691" y="1808"/>
                    <a:ext cx="81" cy="126"/>
                  </a:xfrm>
                  <a:custGeom>
                    <a:avLst/>
                    <a:gdLst>
                      <a:gd name="T0" fmla="*/ 45 w 81"/>
                      <a:gd name="T1" fmla="*/ 0 h 126"/>
                      <a:gd name="T2" fmla="*/ 74 w 81"/>
                      <a:gd name="T3" fmla="*/ 0 h 126"/>
                      <a:gd name="T4" fmla="*/ 74 w 81"/>
                      <a:gd name="T5" fmla="*/ 75 h 126"/>
                      <a:gd name="T6" fmla="*/ 80 w 81"/>
                      <a:gd name="T7" fmla="*/ 75 h 126"/>
                      <a:gd name="T8" fmla="*/ 80 w 81"/>
                      <a:gd name="T9" fmla="*/ 103 h 126"/>
                      <a:gd name="T10" fmla="*/ 74 w 81"/>
                      <a:gd name="T11" fmla="*/ 103 h 126"/>
                      <a:gd name="T12" fmla="*/ 74 w 81"/>
                      <a:gd name="T13" fmla="*/ 125 h 126"/>
                      <a:gd name="T14" fmla="*/ 45 w 81"/>
                      <a:gd name="T15" fmla="*/ 125 h 126"/>
                      <a:gd name="T16" fmla="*/ 45 w 81"/>
                      <a:gd name="T17" fmla="*/ 103 h 126"/>
                      <a:gd name="T18" fmla="*/ 45 w 81"/>
                      <a:gd name="T19" fmla="*/ 75 h 126"/>
                      <a:gd name="T20" fmla="*/ 31 w 81"/>
                      <a:gd name="T21" fmla="*/ 75 h 126"/>
                      <a:gd name="T22" fmla="*/ 45 w 81"/>
                      <a:gd name="T23" fmla="*/ 49 h 126"/>
                      <a:gd name="T24" fmla="*/ 45 w 81"/>
                      <a:gd name="T25" fmla="*/ 75 h 126"/>
                      <a:gd name="T26" fmla="*/ 45 w 81"/>
                      <a:gd name="T27" fmla="*/ 103 h 126"/>
                      <a:gd name="T28" fmla="*/ 0 w 81"/>
                      <a:gd name="T29" fmla="*/ 103 h 126"/>
                      <a:gd name="T30" fmla="*/ 0 w 81"/>
                      <a:gd name="T31" fmla="*/ 75 h 126"/>
                      <a:gd name="T32" fmla="*/ 45 w 81"/>
                      <a:gd name="T33" fmla="*/ 0 h 12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81"/>
                      <a:gd name="T52" fmla="*/ 0 h 126"/>
                      <a:gd name="T53" fmla="*/ 81 w 81"/>
                      <a:gd name="T54" fmla="*/ 126 h 12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81" h="126">
                        <a:moveTo>
                          <a:pt x="45" y="0"/>
                        </a:moveTo>
                        <a:lnTo>
                          <a:pt x="74" y="0"/>
                        </a:lnTo>
                        <a:lnTo>
                          <a:pt x="74" y="75"/>
                        </a:lnTo>
                        <a:lnTo>
                          <a:pt x="80" y="75"/>
                        </a:lnTo>
                        <a:lnTo>
                          <a:pt x="80" y="103"/>
                        </a:lnTo>
                        <a:lnTo>
                          <a:pt x="74" y="103"/>
                        </a:lnTo>
                        <a:lnTo>
                          <a:pt x="74" y="125"/>
                        </a:lnTo>
                        <a:lnTo>
                          <a:pt x="45" y="125"/>
                        </a:lnTo>
                        <a:lnTo>
                          <a:pt x="45" y="103"/>
                        </a:lnTo>
                        <a:lnTo>
                          <a:pt x="45" y="75"/>
                        </a:lnTo>
                        <a:lnTo>
                          <a:pt x="31" y="75"/>
                        </a:lnTo>
                        <a:lnTo>
                          <a:pt x="45" y="49"/>
                        </a:lnTo>
                        <a:lnTo>
                          <a:pt x="45" y="75"/>
                        </a:lnTo>
                        <a:lnTo>
                          <a:pt x="45" y="103"/>
                        </a:lnTo>
                        <a:lnTo>
                          <a:pt x="0" y="103"/>
                        </a:lnTo>
                        <a:lnTo>
                          <a:pt x="0" y="75"/>
                        </a:lnTo>
                        <a:lnTo>
                          <a:pt x="45" y="0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40" name="Group 139"/>
                <p:cNvGrpSpPr>
                  <a:grpSpLocks/>
                </p:cNvGrpSpPr>
                <p:nvPr/>
              </p:nvGrpSpPr>
              <p:grpSpPr bwMode="auto">
                <a:xfrm>
                  <a:off x="348" y="2097"/>
                  <a:ext cx="2445" cy="129"/>
                  <a:chOff x="348" y="2097"/>
                  <a:chExt cx="2445" cy="129"/>
                </a:xfrm>
              </p:grpSpPr>
              <p:sp>
                <p:nvSpPr>
                  <p:cNvPr id="309" name="Freeform 128"/>
                  <p:cNvSpPr>
                    <a:spLocks/>
                  </p:cNvSpPr>
                  <p:nvPr/>
                </p:nvSpPr>
                <p:spPr bwMode="auto">
                  <a:xfrm>
                    <a:off x="348" y="2097"/>
                    <a:ext cx="79" cy="129"/>
                  </a:xfrm>
                  <a:custGeom>
                    <a:avLst/>
                    <a:gdLst>
                      <a:gd name="T0" fmla="*/ 0 w 79"/>
                      <a:gd name="T1" fmla="*/ 0 h 129"/>
                      <a:gd name="T2" fmla="*/ 75 w 79"/>
                      <a:gd name="T3" fmla="*/ 0 h 129"/>
                      <a:gd name="T4" fmla="*/ 75 w 79"/>
                      <a:gd name="T5" fmla="*/ 25 h 129"/>
                      <a:gd name="T6" fmla="*/ 29 w 79"/>
                      <a:gd name="T7" fmla="*/ 25 h 129"/>
                      <a:gd name="T8" fmla="*/ 29 w 79"/>
                      <a:gd name="T9" fmla="*/ 45 h 129"/>
                      <a:gd name="T10" fmla="*/ 55 w 79"/>
                      <a:gd name="T11" fmla="*/ 45 h 129"/>
                      <a:gd name="T12" fmla="*/ 78 w 79"/>
                      <a:gd name="T13" fmla="*/ 64 h 129"/>
                      <a:gd name="T14" fmla="*/ 78 w 79"/>
                      <a:gd name="T15" fmla="*/ 109 h 129"/>
                      <a:gd name="T16" fmla="*/ 55 w 79"/>
                      <a:gd name="T17" fmla="*/ 128 h 129"/>
                      <a:gd name="T18" fmla="*/ 23 w 79"/>
                      <a:gd name="T19" fmla="*/ 128 h 129"/>
                      <a:gd name="T20" fmla="*/ 0 w 79"/>
                      <a:gd name="T21" fmla="*/ 109 h 129"/>
                      <a:gd name="T22" fmla="*/ 0 w 79"/>
                      <a:gd name="T23" fmla="*/ 86 h 129"/>
                      <a:gd name="T24" fmla="*/ 29 w 79"/>
                      <a:gd name="T25" fmla="*/ 86 h 129"/>
                      <a:gd name="T26" fmla="*/ 29 w 79"/>
                      <a:gd name="T27" fmla="*/ 106 h 129"/>
                      <a:gd name="T28" fmla="*/ 48 w 79"/>
                      <a:gd name="T29" fmla="*/ 106 h 129"/>
                      <a:gd name="T30" fmla="*/ 48 w 79"/>
                      <a:gd name="T31" fmla="*/ 67 h 129"/>
                      <a:gd name="T32" fmla="*/ 23 w 79"/>
                      <a:gd name="T33" fmla="*/ 67 h 129"/>
                      <a:gd name="T34" fmla="*/ 0 w 79"/>
                      <a:gd name="T35" fmla="*/ 48 h 129"/>
                      <a:gd name="T36" fmla="*/ 0 w 79"/>
                      <a:gd name="T37" fmla="*/ 0 h 129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79"/>
                      <a:gd name="T58" fmla="*/ 0 h 129"/>
                      <a:gd name="T59" fmla="*/ 79 w 79"/>
                      <a:gd name="T60" fmla="*/ 129 h 129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79" h="129">
                        <a:moveTo>
                          <a:pt x="0" y="0"/>
                        </a:moveTo>
                        <a:lnTo>
                          <a:pt x="75" y="0"/>
                        </a:lnTo>
                        <a:lnTo>
                          <a:pt x="75" y="25"/>
                        </a:lnTo>
                        <a:lnTo>
                          <a:pt x="29" y="25"/>
                        </a:lnTo>
                        <a:lnTo>
                          <a:pt x="29" y="45"/>
                        </a:lnTo>
                        <a:lnTo>
                          <a:pt x="55" y="45"/>
                        </a:lnTo>
                        <a:lnTo>
                          <a:pt x="78" y="64"/>
                        </a:lnTo>
                        <a:lnTo>
                          <a:pt x="78" y="109"/>
                        </a:lnTo>
                        <a:lnTo>
                          <a:pt x="55" y="128"/>
                        </a:lnTo>
                        <a:lnTo>
                          <a:pt x="23" y="128"/>
                        </a:lnTo>
                        <a:lnTo>
                          <a:pt x="0" y="109"/>
                        </a:lnTo>
                        <a:lnTo>
                          <a:pt x="0" y="86"/>
                        </a:lnTo>
                        <a:lnTo>
                          <a:pt x="29" y="86"/>
                        </a:lnTo>
                        <a:lnTo>
                          <a:pt x="29" y="106"/>
                        </a:lnTo>
                        <a:lnTo>
                          <a:pt x="48" y="106"/>
                        </a:lnTo>
                        <a:lnTo>
                          <a:pt x="48" y="67"/>
                        </a:lnTo>
                        <a:lnTo>
                          <a:pt x="23" y="67"/>
                        </a:lnTo>
                        <a:lnTo>
                          <a:pt x="0" y="48"/>
                        </a:ln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10" name="Freeform 129"/>
                  <p:cNvSpPr>
                    <a:spLocks/>
                  </p:cNvSpPr>
                  <p:nvPr/>
                </p:nvSpPr>
                <p:spPr bwMode="auto">
                  <a:xfrm>
                    <a:off x="746" y="2097"/>
                    <a:ext cx="72" cy="129"/>
                  </a:xfrm>
                  <a:custGeom>
                    <a:avLst/>
                    <a:gdLst>
                      <a:gd name="T0" fmla="*/ 22 w 72"/>
                      <a:gd name="T1" fmla="*/ 0 h 129"/>
                      <a:gd name="T2" fmla="*/ 49 w 72"/>
                      <a:gd name="T3" fmla="*/ 0 h 129"/>
                      <a:gd name="T4" fmla="*/ 71 w 72"/>
                      <a:gd name="T5" fmla="*/ 15 h 129"/>
                      <a:gd name="T6" fmla="*/ 71 w 72"/>
                      <a:gd name="T7" fmla="*/ 39 h 129"/>
                      <a:gd name="T8" fmla="*/ 46 w 72"/>
                      <a:gd name="T9" fmla="*/ 39 h 129"/>
                      <a:gd name="T10" fmla="*/ 46 w 72"/>
                      <a:gd name="T11" fmla="*/ 25 h 129"/>
                      <a:gd name="T12" fmla="*/ 30 w 72"/>
                      <a:gd name="T13" fmla="*/ 25 h 129"/>
                      <a:gd name="T14" fmla="*/ 30 w 72"/>
                      <a:gd name="T15" fmla="*/ 48 h 129"/>
                      <a:gd name="T16" fmla="*/ 30 w 72"/>
                      <a:gd name="T17" fmla="*/ 73 h 129"/>
                      <a:gd name="T18" fmla="*/ 46 w 72"/>
                      <a:gd name="T19" fmla="*/ 73 h 129"/>
                      <a:gd name="T20" fmla="*/ 46 w 72"/>
                      <a:gd name="T21" fmla="*/ 106 h 129"/>
                      <a:gd name="T22" fmla="*/ 30 w 72"/>
                      <a:gd name="T23" fmla="*/ 106 h 129"/>
                      <a:gd name="T24" fmla="*/ 30 w 72"/>
                      <a:gd name="T25" fmla="*/ 73 h 129"/>
                      <a:gd name="T26" fmla="*/ 30 w 72"/>
                      <a:gd name="T27" fmla="*/ 48 h 129"/>
                      <a:gd name="T28" fmla="*/ 49 w 72"/>
                      <a:gd name="T29" fmla="*/ 48 h 129"/>
                      <a:gd name="T30" fmla="*/ 71 w 72"/>
                      <a:gd name="T31" fmla="*/ 64 h 129"/>
                      <a:gd name="T32" fmla="*/ 71 w 72"/>
                      <a:gd name="T33" fmla="*/ 113 h 129"/>
                      <a:gd name="T34" fmla="*/ 49 w 72"/>
                      <a:gd name="T35" fmla="*/ 128 h 129"/>
                      <a:gd name="T36" fmla="*/ 22 w 72"/>
                      <a:gd name="T37" fmla="*/ 128 h 129"/>
                      <a:gd name="T38" fmla="*/ 0 w 72"/>
                      <a:gd name="T39" fmla="*/ 113 h 129"/>
                      <a:gd name="T40" fmla="*/ 0 w 72"/>
                      <a:gd name="T41" fmla="*/ 15 h 129"/>
                      <a:gd name="T42" fmla="*/ 22 w 72"/>
                      <a:gd name="T43" fmla="*/ 0 h 129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2"/>
                      <a:gd name="T67" fmla="*/ 0 h 129"/>
                      <a:gd name="T68" fmla="*/ 72 w 72"/>
                      <a:gd name="T69" fmla="*/ 129 h 129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2" h="129">
                        <a:moveTo>
                          <a:pt x="22" y="0"/>
                        </a:moveTo>
                        <a:lnTo>
                          <a:pt x="49" y="0"/>
                        </a:lnTo>
                        <a:lnTo>
                          <a:pt x="71" y="15"/>
                        </a:lnTo>
                        <a:lnTo>
                          <a:pt x="71" y="39"/>
                        </a:lnTo>
                        <a:lnTo>
                          <a:pt x="46" y="39"/>
                        </a:lnTo>
                        <a:lnTo>
                          <a:pt x="46" y="25"/>
                        </a:lnTo>
                        <a:lnTo>
                          <a:pt x="30" y="25"/>
                        </a:lnTo>
                        <a:lnTo>
                          <a:pt x="30" y="48"/>
                        </a:lnTo>
                        <a:lnTo>
                          <a:pt x="30" y="73"/>
                        </a:lnTo>
                        <a:lnTo>
                          <a:pt x="46" y="73"/>
                        </a:lnTo>
                        <a:lnTo>
                          <a:pt x="46" y="106"/>
                        </a:lnTo>
                        <a:lnTo>
                          <a:pt x="30" y="106"/>
                        </a:lnTo>
                        <a:lnTo>
                          <a:pt x="30" y="73"/>
                        </a:lnTo>
                        <a:lnTo>
                          <a:pt x="30" y="48"/>
                        </a:lnTo>
                        <a:lnTo>
                          <a:pt x="49" y="48"/>
                        </a:lnTo>
                        <a:lnTo>
                          <a:pt x="71" y="64"/>
                        </a:lnTo>
                        <a:lnTo>
                          <a:pt x="71" y="113"/>
                        </a:lnTo>
                        <a:lnTo>
                          <a:pt x="49" y="128"/>
                        </a:lnTo>
                        <a:lnTo>
                          <a:pt x="22" y="128"/>
                        </a:lnTo>
                        <a:lnTo>
                          <a:pt x="0" y="113"/>
                        </a:lnTo>
                        <a:lnTo>
                          <a:pt x="0" y="15"/>
                        </a:lnTo>
                        <a:lnTo>
                          <a:pt x="22" y="0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11" name="Freeform 130"/>
                  <p:cNvSpPr>
                    <a:spLocks/>
                  </p:cNvSpPr>
                  <p:nvPr/>
                </p:nvSpPr>
                <p:spPr bwMode="auto">
                  <a:xfrm>
                    <a:off x="1126" y="2097"/>
                    <a:ext cx="78" cy="129"/>
                  </a:xfrm>
                  <a:custGeom>
                    <a:avLst/>
                    <a:gdLst>
                      <a:gd name="T0" fmla="*/ 0 w 78"/>
                      <a:gd name="T1" fmla="*/ 0 h 129"/>
                      <a:gd name="T2" fmla="*/ 77 w 78"/>
                      <a:gd name="T3" fmla="*/ 0 h 129"/>
                      <a:gd name="T4" fmla="*/ 77 w 78"/>
                      <a:gd name="T5" fmla="*/ 25 h 129"/>
                      <a:gd name="T6" fmla="*/ 32 w 78"/>
                      <a:gd name="T7" fmla="*/ 128 h 129"/>
                      <a:gd name="T8" fmla="*/ 0 w 78"/>
                      <a:gd name="T9" fmla="*/ 128 h 129"/>
                      <a:gd name="T10" fmla="*/ 45 w 78"/>
                      <a:gd name="T11" fmla="*/ 25 h 129"/>
                      <a:gd name="T12" fmla="*/ 0 w 78"/>
                      <a:gd name="T13" fmla="*/ 25 h 129"/>
                      <a:gd name="T14" fmla="*/ 0 w 78"/>
                      <a:gd name="T15" fmla="*/ 0 h 12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78"/>
                      <a:gd name="T25" fmla="*/ 0 h 129"/>
                      <a:gd name="T26" fmla="*/ 78 w 78"/>
                      <a:gd name="T27" fmla="*/ 129 h 129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78" h="129">
                        <a:moveTo>
                          <a:pt x="0" y="0"/>
                        </a:moveTo>
                        <a:lnTo>
                          <a:pt x="77" y="0"/>
                        </a:lnTo>
                        <a:lnTo>
                          <a:pt x="77" y="25"/>
                        </a:lnTo>
                        <a:lnTo>
                          <a:pt x="32" y="128"/>
                        </a:lnTo>
                        <a:lnTo>
                          <a:pt x="0" y="128"/>
                        </a:lnTo>
                        <a:lnTo>
                          <a:pt x="45" y="25"/>
                        </a:lnTo>
                        <a:lnTo>
                          <a:pt x="0" y="25"/>
                        </a:ln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12" name="Freeform 131"/>
                  <p:cNvSpPr>
                    <a:spLocks/>
                  </p:cNvSpPr>
                  <p:nvPr/>
                </p:nvSpPr>
                <p:spPr bwMode="auto">
                  <a:xfrm>
                    <a:off x="1517" y="2097"/>
                    <a:ext cx="75" cy="129"/>
                  </a:xfrm>
                  <a:custGeom>
                    <a:avLst/>
                    <a:gdLst>
                      <a:gd name="T0" fmla="*/ 15 w 75"/>
                      <a:gd name="T1" fmla="*/ 0 h 129"/>
                      <a:gd name="T2" fmla="*/ 58 w 75"/>
                      <a:gd name="T3" fmla="*/ 0 h 129"/>
                      <a:gd name="T4" fmla="*/ 74 w 75"/>
                      <a:gd name="T5" fmla="*/ 15 h 129"/>
                      <a:gd name="T6" fmla="*/ 74 w 75"/>
                      <a:gd name="T7" fmla="*/ 51 h 129"/>
                      <a:gd name="T8" fmla="*/ 65 w 75"/>
                      <a:gd name="T9" fmla="*/ 64 h 129"/>
                      <a:gd name="T10" fmla="*/ 74 w 75"/>
                      <a:gd name="T11" fmla="*/ 77 h 129"/>
                      <a:gd name="T12" fmla="*/ 74 w 75"/>
                      <a:gd name="T13" fmla="*/ 80 h 129"/>
                      <a:gd name="T14" fmla="*/ 45 w 75"/>
                      <a:gd name="T15" fmla="*/ 80 h 129"/>
                      <a:gd name="T16" fmla="*/ 45 w 75"/>
                      <a:gd name="T17" fmla="*/ 45 h 129"/>
                      <a:gd name="T18" fmla="*/ 45 w 75"/>
                      <a:gd name="T19" fmla="*/ 19 h 129"/>
                      <a:gd name="T20" fmla="*/ 29 w 75"/>
                      <a:gd name="T21" fmla="*/ 19 h 129"/>
                      <a:gd name="T22" fmla="*/ 29 w 75"/>
                      <a:gd name="T23" fmla="*/ 45 h 129"/>
                      <a:gd name="T24" fmla="*/ 45 w 75"/>
                      <a:gd name="T25" fmla="*/ 45 h 129"/>
                      <a:gd name="T26" fmla="*/ 45 w 75"/>
                      <a:gd name="T27" fmla="*/ 106 h 129"/>
                      <a:gd name="T28" fmla="*/ 29 w 75"/>
                      <a:gd name="T29" fmla="*/ 106 h 129"/>
                      <a:gd name="T30" fmla="*/ 29 w 75"/>
                      <a:gd name="T31" fmla="*/ 80 h 129"/>
                      <a:gd name="T32" fmla="*/ 45 w 75"/>
                      <a:gd name="T33" fmla="*/ 80 h 129"/>
                      <a:gd name="T34" fmla="*/ 74 w 75"/>
                      <a:gd name="T35" fmla="*/ 80 h 129"/>
                      <a:gd name="T36" fmla="*/ 74 w 75"/>
                      <a:gd name="T37" fmla="*/ 113 h 129"/>
                      <a:gd name="T38" fmla="*/ 58 w 75"/>
                      <a:gd name="T39" fmla="*/ 128 h 129"/>
                      <a:gd name="T40" fmla="*/ 15 w 75"/>
                      <a:gd name="T41" fmla="*/ 128 h 129"/>
                      <a:gd name="T42" fmla="*/ 0 w 75"/>
                      <a:gd name="T43" fmla="*/ 113 h 129"/>
                      <a:gd name="T44" fmla="*/ 0 w 75"/>
                      <a:gd name="T45" fmla="*/ 77 h 129"/>
                      <a:gd name="T46" fmla="*/ 9 w 75"/>
                      <a:gd name="T47" fmla="*/ 64 h 129"/>
                      <a:gd name="T48" fmla="*/ 0 w 75"/>
                      <a:gd name="T49" fmla="*/ 51 h 129"/>
                      <a:gd name="T50" fmla="*/ 0 w 75"/>
                      <a:gd name="T51" fmla="*/ 15 h 129"/>
                      <a:gd name="T52" fmla="*/ 15 w 75"/>
                      <a:gd name="T53" fmla="*/ 0 h 129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75"/>
                      <a:gd name="T82" fmla="*/ 0 h 129"/>
                      <a:gd name="T83" fmla="*/ 75 w 75"/>
                      <a:gd name="T84" fmla="*/ 129 h 129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75" h="129">
                        <a:moveTo>
                          <a:pt x="15" y="0"/>
                        </a:moveTo>
                        <a:lnTo>
                          <a:pt x="58" y="0"/>
                        </a:lnTo>
                        <a:lnTo>
                          <a:pt x="74" y="15"/>
                        </a:lnTo>
                        <a:lnTo>
                          <a:pt x="74" y="51"/>
                        </a:lnTo>
                        <a:lnTo>
                          <a:pt x="65" y="64"/>
                        </a:lnTo>
                        <a:lnTo>
                          <a:pt x="74" y="77"/>
                        </a:lnTo>
                        <a:lnTo>
                          <a:pt x="74" y="80"/>
                        </a:lnTo>
                        <a:lnTo>
                          <a:pt x="45" y="80"/>
                        </a:lnTo>
                        <a:lnTo>
                          <a:pt x="45" y="45"/>
                        </a:lnTo>
                        <a:lnTo>
                          <a:pt x="45" y="19"/>
                        </a:lnTo>
                        <a:lnTo>
                          <a:pt x="29" y="19"/>
                        </a:lnTo>
                        <a:lnTo>
                          <a:pt x="29" y="45"/>
                        </a:lnTo>
                        <a:lnTo>
                          <a:pt x="45" y="45"/>
                        </a:lnTo>
                        <a:lnTo>
                          <a:pt x="45" y="106"/>
                        </a:lnTo>
                        <a:lnTo>
                          <a:pt x="29" y="106"/>
                        </a:lnTo>
                        <a:lnTo>
                          <a:pt x="29" y="80"/>
                        </a:lnTo>
                        <a:lnTo>
                          <a:pt x="45" y="80"/>
                        </a:lnTo>
                        <a:lnTo>
                          <a:pt x="74" y="80"/>
                        </a:lnTo>
                        <a:lnTo>
                          <a:pt x="74" y="113"/>
                        </a:lnTo>
                        <a:lnTo>
                          <a:pt x="58" y="128"/>
                        </a:lnTo>
                        <a:lnTo>
                          <a:pt x="15" y="128"/>
                        </a:lnTo>
                        <a:lnTo>
                          <a:pt x="0" y="113"/>
                        </a:lnTo>
                        <a:lnTo>
                          <a:pt x="0" y="77"/>
                        </a:lnTo>
                        <a:lnTo>
                          <a:pt x="9" y="64"/>
                        </a:lnTo>
                        <a:lnTo>
                          <a:pt x="0" y="51"/>
                        </a:lnTo>
                        <a:lnTo>
                          <a:pt x="0" y="15"/>
                        </a:lnTo>
                        <a:lnTo>
                          <a:pt x="15" y="0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13" name="Freeform 132"/>
                  <p:cNvSpPr>
                    <a:spLocks/>
                  </p:cNvSpPr>
                  <p:nvPr/>
                </p:nvSpPr>
                <p:spPr bwMode="auto">
                  <a:xfrm>
                    <a:off x="1904" y="2097"/>
                    <a:ext cx="76" cy="129"/>
                  </a:xfrm>
                  <a:custGeom>
                    <a:avLst/>
                    <a:gdLst>
                      <a:gd name="T0" fmla="*/ 52 w 76"/>
                      <a:gd name="T1" fmla="*/ 0 h 129"/>
                      <a:gd name="T2" fmla="*/ 75 w 76"/>
                      <a:gd name="T3" fmla="*/ 15 h 129"/>
                      <a:gd name="T4" fmla="*/ 75 w 76"/>
                      <a:gd name="T5" fmla="*/ 113 h 129"/>
                      <a:gd name="T6" fmla="*/ 52 w 76"/>
                      <a:gd name="T7" fmla="*/ 128 h 129"/>
                      <a:gd name="T8" fmla="*/ 23 w 76"/>
                      <a:gd name="T9" fmla="*/ 128 h 129"/>
                      <a:gd name="T10" fmla="*/ 0 w 76"/>
                      <a:gd name="T11" fmla="*/ 113 h 129"/>
                      <a:gd name="T12" fmla="*/ 0 w 76"/>
                      <a:gd name="T13" fmla="*/ 89 h 129"/>
                      <a:gd name="T14" fmla="*/ 30 w 76"/>
                      <a:gd name="T15" fmla="*/ 89 h 129"/>
                      <a:gd name="T16" fmla="*/ 30 w 76"/>
                      <a:gd name="T17" fmla="*/ 103 h 129"/>
                      <a:gd name="T18" fmla="*/ 46 w 76"/>
                      <a:gd name="T19" fmla="*/ 103 h 129"/>
                      <a:gd name="T20" fmla="*/ 46 w 76"/>
                      <a:gd name="T21" fmla="*/ 80 h 129"/>
                      <a:gd name="T22" fmla="*/ 46 w 76"/>
                      <a:gd name="T23" fmla="*/ 54 h 129"/>
                      <a:gd name="T24" fmla="*/ 30 w 76"/>
                      <a:gd name="T25" fmla="*/ 54 h 129"/>
                      <a:gd name="T26" fmla="*/ 30 w 76"/>
                      <a:gd name="T27" fmla="*/ 22 h 129"/>
                      <a:gd name="T28" fmla="*/ 46 w 76"/>
                      <a:gd name="T29" fmla="*/ 22 h 129"/>
                      <a:gd name="T30" fmla="*/ 46 w 76"/>
                      <a:gd name="T31" fmla="*/ 54 h 129"/>
                      <a:gd name="T32" fmla="*/ 46 w 76"/>
                      <a:gd name="T33" fmla="*/ 80 h 129"/>
                      <a:gd name="T34" fmla="*/ 23 w 76"/>
                      <a:gd name="T35" fmla="*/ 80 h 129"/>
                      <a:gd name="T36" fmla="*/ 0 w 76"/>
                      <a:gd name="T37" fmla="*/ 64 h 129"/>
                      <a:gd name="T38" fmla="*/ 0 w 76"/>
                      <a:gd name="T39" fmla="*/ 15 h 129"/>
                      <a:gd name="T40" fmla="*/ 23 w 76"/>
                      <a:gd name="T41" fmla="*/ 0 h 129"/>
                      <a:gd name="T42" fmla="*/ 52 w 76"/>
                      <a:gd name="T43" fmla="*/ 0 h 129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6"/>
                      <a:gd name="T67" fmla="*/ 0 h 129"/>
                      <a:gd name="T68" fmla="*/ 76 w 76"/>
                      <a:gd name="T69" fmla="*/ 129 h 129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6" h="129">
                        <a:moveTo>
                          <a:pt x="52" y="0"/>
                        </a:moveTo>
                        <a:lnTo>
                          <a:pt x="75" y="15"/>
                        </a:lnTo>
                        <a:lnTo>
                          <a:pt x="75" y="113"/>
                        </a:lnTo>
                        <a:lnTo>
                          <a:pt x="52" y="128"/>
                        </a:lnTo>
                        <a:lnTo>
                          <a:pt x="23" y="128"/>
                        </a:lnTo>
                        <a:lnTo>
                          <a:pt x="0" y="113"/>
                        </a:lnTo>
                        <a:lnTo>
                          <a:pt x="0" y="89"/>
                        </a:lnTo>
                        <a:lnTo>
                          <a:pt x="30" y="89"/>
                        </a:lnTo>
                        <a:lnTo>
                          <a:pt x="30" y="103"/>
                        </a:lnTo>
                        <a:lnTo>
                          <a:pt x="46" y="103"/>
                        </a:lnTo>
                        <a:lnTo>
                          <a:pt x="46" y="80"/>
                        </a:lnTo>
                        <a:lnTo>
                          <a:pt x="46" y="54"/>
                        </a:lnTo>
                        <a:lnTo>
                          <a:pt x="30" y="54"/>
                        </a:lnTo>
                        <a:lnTo>
                          <a:pt x="30" y="22"/>
                        </a:lnTo>
                        <a:lnTo>
                          <a:pt x="46" y="22"/>
                        </a:lnTo>
                        <a:lnTo>
                          <a:pt x="46" y="54"/>
                        </a:lnTo>
                        <a:lnTo>
                          <a:pt x="46" y="80"/>
                        </a:lnTo>
                        <a:lnTo>
                          <a:pt x="23" y="80"/>
                        </a:lnTo>
                        <a:lnTo>
                          <a:pt x="0" y="64"/>
                        </a:lnTo>
                        <a:lnTo>
                          <a:pt x="0" y="15"/>
                        </a:lnTo>
                        <a:lnTo>
                          <a:pt x="23" y="0"/>
                        </a:lnTo>
                        <a:lnTo>
                          <a:pt x="52" y="0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314" name="Group 135"/>
                  <p:cNvGrpSpPr>
                    <a:grpSpLocks/>
                  </p:cNvGrpSpPr>
                  <p:nvPr/>
                </p:nvGrpSpPr>
                <p:grpSpPr bwMode="auto">
                  <a:xfrm>
                    <a:off x="2294" y="2097"/>
                    <a:ext cx="140" cy="129"/>
                    <a:chOff x="2294" y="2097"/>
                    <a:chExt cx="140" cy="129"/>
                  </a:xfrm>
                </p:grpSpPr>
                <p:sp>
                  <p:nvSpPr>
                    <p:cNvPr id="318" name="Freeform 133"/>
                    <p:cNvSpPr>
                      <a:spLocks/>
                    </p:cNvSpPr>
                    <p:nvPr/>
                  </p:nvSpPr>
                  <p:spPr bwMode="auto">
                    <a:xfrm>
                      <a:off x="2359" y="2097"/>
                      <a:ext cx="75" cy="129"/>
                    </a:xfrm>
                    <a:custGeom>
                      <a:avLst/>
                      <a:gdLst>
                        <a:gd name="T0" fmla="*/ 23 w 75"/>
                        <a:gd name="T1" fmla="*/ 0 h 129"/>
                        <a:gd name="T2" fmla="*/ 52 w 75"/>
                        <a:gd name="T3" fmla="*/ 0 h 129"/>
                        <a:gd name="T4" fmla="*/ 74 w 75"/>
                        <a:gd name="T5" fmla="*/ 19 h 129"/>
                        <a:gd name="T6" fmla="*/ 74 w 75"/>
                        <a:gd name="T7" fmla="*/ 109 h 129"/>
                        <a:gd name="T8" fmla="*/ 52 w 75"/>
                        <a:gd name="T9" fmla="*/ 128 h 129"/>
                        <a:gd name="T10" fmla="*/ 23 w 75"/>
                        <a:gd name="T11" fmla="*/ 128 h 129"/>
                        <a:gd name="T12" fmla="*/ 0 w 75"/>
                        <a:gd name="T13" fmla="*/ 109 h 129"/>
                        <a:gd name="T14" fmla="*/ 0 w 75"/>
                        <a:gd name="T15" fmla="*/ 103 h 129"/>
                        <a:gd name="T16" fmla="*/ 29 w 75"/>
                        <a:gd name="T17" fmla="*/ 103 h 129"/>
                        <a:gd name="T18" fmla="*/ 29 w 75"/>
                        <a:gd name="T19" fmla="*/ 25 h 129"/>
                        <a:gd name="T20" fmla="*/ 45 w 75"/>
                        <a:gd name="T21" fmla="*/ 25 h 129"/>
                        <a:gd name="T22" fmla="*/ 45 w 75"/>
                        <a:gd name="T23" fmla="*/ 103 h 129"/>
                        <a:gd name="T24" fmla="*/ 29 w 75"/>
                        <a:gd name="T25" fmla="*/ 103 h 129"/>
                        <a:gd name="T26" fmla="*/ 0 w 75"/>
                        <a:gd name="T27" fmla="*/ 103 h 129"/>
                        <a:gd name="T28" fmla="*/ 0 w 75"/>
                        <a:gd name="T29" fmla="*/ 19 h 129"/>
                        <a:gd name="T30" fmla="*/ 23 w 75"/>
                        <a:gd name="T31" fmla="*/ 0 h 129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5"/>
                        <a:gd name="T49" fmla="*/ 0 h 129"/>
                        <a:gd name="T50" fmla="*/ 75 w 75"/>
                        <a:gd name="T51" fmla="*/ 129 h 129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5" h="129">
                          <a:moveTo>
                            <a:pt x="23" y="0"/>
                          </a:moveTo>
                          <a:lnTo>
                            <a:pt x="52" y="0"/>
                          </a:lnTo>
                          <a:lnTo>
                            <a:pt x="74" y="19"/>
                          </a:lnTo>
                          <a:lnTo>
                            <a:pt x="74" y="109"/>
                          </a:lnTo>
                          <a:lnTo>
                            <a:pt x="52" y="128"/>
                          </a:lnTo>
                          <a:lnTo>
                            <a:pt x="23" y="128"/>
                          </a:lnTo>
                          <a:lnTo>
                            <a:pt x="0" y="109"/>
                          </a:lnTo>
                          <a:lnTo>
                            <a:pt x="0" y="103"/>
                          </a:lnTo>
                          <a:lnTo>
                            <a:pt x="29" y="103"/>
                          </a:lnTo>
                          <a:lnTo>
                            <a:pt x="29" y="25"/>
                          </a:lnTo>
                          <a:lnTo>
                            <a:pt x="45" y="25"/>
                          </a:lnTo>
                          <a:lnTo>
                            <a:pt x="45" y="103"/>
                          </a:lnTo>
                          <a:lnTo>
                            <a:pt x="29" y="103"/>
                          </a:lnTo>
                          <a:lnTo>
                            <a:pt x="0" y="103"/>
                          </a:lnTo>
                          <a:lnTo>
                            <a:pt x="0" y="19"/>
                          </a:lnTo>
                          <a:lnTo>
                            <a:pt x="23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19" name="Freeform 134"/>
                    <p:cNvSpPr>
                      <a:spLocks/>
                    </p:cNvSpPr>
                    <p:nvPr/>
                  </p:nvSpPr>
                  <p:spPr bwMode="auto">
                    <a:xfrm>
                      <a:off x="2294" y="2097"/>
                      <a:ext cx="47" cy="129"/>
                    </a:xfrm>
                    <a:custGeom>
                      <a:avLst/>
                      <a:gdLst>
                        <a:gd name="T0" fmla="*/ 16 w 47"/>
                        <a:gd name="T1" fmla="*/ 128 h 129"/>
                        <a:gd name="T2" fmla="*/ 46 w 47"/>
                        <a:gd name="T3" fmla="*/ 128 h 129"/>
                        <a:gd name="T4" fmla="*/ 46 w 47"/>
                        <a:gd name="T5" fmla="*/ 0 h 129"/>
                        <a:gd name="T6" fmla="*/ 6 w 47"/>
                        <a:gd name="T7" fmla="*/ 0 h 129"/>
                        <a:gd name="T8" fmla="*/ 0 w 47"/>
                        <a:gd name="T9" fmla="*/ 25 h 129"/>
                        <a:gd name="T10" fmla="*/ 16 w 47"/>
                        <a:gd name="T11" fmla="*/ 25 h 129"/>
                        <a:gd name="T12" fmla="*/ 16 w 47"/>
                        <a:gd name="T13" fmla="*/ 128 h 129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7"/>
                        <a:gd name="T22" fmla="*/ 0 h 129"/>
                        <a:gd name="T23" fmla="*/ 47 w 47"/>
                        <a:gd name="T24" fmla="*/ 129 h 129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7" h="129">
                          <a:moveTo>
                            <a:pt x="16" y="128"/>
                          </a:moveTo>
                          <a:lnTo>
                            <a:pt x="46" y="128"/>
                          </a:lnTo>
                          <a:lnTo>
                            <a:pt x="46" y="0"/>
                          </a:lnTo>
                          <a:lnTo>
                            <a:pt x="6" y="0"/>
                          </a:lnTo>
                          <a:lnTo>
                            <a:pt x="0" y="25"/>
                          </a:lnTo>
                          <a:lnTo>
                            <a:pt x="16" y="25"/>
                          </a:lnTo>
                          <a:lnTo>
                            <a:pt x="16" y="128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315" name="Group 138"/>
                  <p:cNvGrpSpPr>
                    <a:grpSpLocks/>
                  </p:cNvGrpSpPr>
                  <p:nvPr/>
                </p:nvGrpSpPr>
                <p:grpSpPr bwMode="auto">
                  <a:xfrm>
                    <a:off x="2685" y="2097"/>
                    <a:ext cx="108" cy="129"/>
                    <a:chOff x="2685" y="2097"/>
                    <a:chExt cx="108" cy="129"/>
                  </a:xfrm>
                </p:grpSpPr>
                <p:sp>
                  <p:nvSpPr>
                    <p:cNvPr id="316" name="Freeform 136"/>
                    <p:cNvSpPr>
                      <a:spLocks/>
                    </p:cNvSpPr>
                    <p:nvPr/>
                  </p:nvSpPr>
                  <p:spPr bwMode="auto">
                    <a:xfrm>
                      <a:off x="2685" y="2097"/>
                      <a:ext cx="43" cy="129"/>
                    </a:xfrm>
                    <a:custGeom>
                      <a:avLst/>
                      <a:gdLst>
                        <a:gd name="T0" fmla="*/ 16 w 43"/>
                        <a:gd name="T1" fmla="*/ 128 h 129"/>
                        <a:gd name="T2" fmla="*/ 42 w 43"/>
                        <a:gd name="T3" fmla="*/ 128 h 129"/>
                        <a:gd name="T4" fmla="*/ 42 w 43"/>
                        <a:gd name="T5" fmla="*/ 0 h 129"/>
                        <a:gd name="T6" fmla="*/ 6 w 43"/>
                        <a:gd name="T7" fmla="*/ 0 h 129"/>
                        <a:gd name="T8" fmla="*/ 0 w 43"/>
                        <a:gd name="T9" fmla="*/ 25 h 129"/>
                        <a:gd name="T10" fmla="*/ 16 w 43"/>
                        <a:gd name="T11" fmla="*/ 25 h 129"/>
                        <a:gd name="T12" fmla="*/ 16 w 43"/>
                        <a:gd name="T13" fmla="*/ 128 h 129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3"/>
                        <a:gd name="T22" fmla="*/ 0 h 129"/>
                        <a:gd name="T23" fmla="*/ 43 w 43"/>
                        <a:gd name="T24" fmla="*/ 129 h 129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3" h="129">
                          <a:moveTo>
                            <a:pt x="16" y="128"/>
                          </a:moveTo>
                          <a:lnTo>
                            <a:pt x="42" y="128"/>
                          </a:lnTo>
                          <a:lnTo>
                            <a:pt x="42" y="0"/>
                          </a:lnTo>
                          <a:lnTo>
                            <a:pt x="6" y="0"/>
                          </a:lnTo>
                          <a:lnTo>
                            <a:pt x="0" y="25"/>
                          </a:lnTo>
                          <a:lnTo>
                            <a:pt x="16" y="25"/>
                          </a:lnTo>
                          <a:lnTo>
                            <a:pt x="16" y="128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17" name="Freeform 137"/>
                    <p:cNvSpPr>
                      <a:spLocks/>
                    </p:cNvSpPr>
                    <p:nvPr/>
                  </p:nvSpPr>
                  <p:spPr bwMode="auto">
                    <a:xfrm>
                      <a:off x="2746" y="2097"/>
                      <a:ext cx="47" cy="129"/>
                    </a:xfrm>
                    <a:custGeom>
                      <a:avLst/>
                      <a:gdLst>
                        <a:gd name="T0" fmla="*/ 17 w 47"/>
                        <a:gd name="T1" fmla="*/ 128 h 129"/>
                        <a:gd name="T2" fmla="*/ 46 w 47"/>
                        <a:gd name="T3" fmla="*/ 128 h 129"/>
                        <a:gd name="T4" fmla="*/ 46 w 47"/>
                        <a:gd name="T5" fmla="*/ 0 h 129"/>
                        <a:gd name="T6" fmla="*/ 6 w 47"/>
                        <a:gd name="T7" fmla="*/ 0 h 129"/>
                        <a:gd name="T8" fmla="*/ 0 w 47"/>
                        <a:gd name="T9" fmla="*/ 25 h 129"/>
                        <a:gd name="T10" fmla="*/ 17 w 47"/>
                        <a:gd name="T11" fmla="*/ 25 h 129"/>
                        <a:gd name="T12" fmla="*/ 17 w 47"/>
                        <a:gd name="T13" fmla="*/ 128 h 129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7"/>
                        <a:gd name="T22" fmla="*/ 0 h 129"/>
                        <a:gd name="T23" fmla="*/ 47 w 47"/>
                        <a:gd name="T24" fmla="*/ 129 h 129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7" h="129">
                          <a:moveTo>
                            <a:pt x="17" y="128"/>
                          </a:moveTo>
                          <a:lnTo>
                            <a:pt x="46" y="128"/>
                          </a:lnTo>
                          <a:lnTo>
                            <a:pt x="46" y="0"/>
                          </a:lnTo>
                          <a:lnTo>
                            <a:pt x="6" y="0"/>
                          </a:lnTo>
                          <a:lnTo>
                            <a:pt x="0" y="25"/>
                          </a:lnTo>
                          <a:lnTo>
                            <a:pt x="17" y="25"/>
                          </a:lnTo>
                          <a:lnTo>
                            <a:pt x="17" y="128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grpSp>
              <p:nvGrpSpPr>
                <p:cNvPr id="241" name="Group 161"/>
                <p:cNvGrpSpPr>
                  <a:grpSpLocks/>
                </p:cNvGrpSpPr>
                <p:nvPr/>
              </p:nvGrpSpPr>
              <p:grpSpPr bwMode="auto">
                <a:xfrm>
                  <a:off x="343" y="2371"/>
                  <a:ext cx="2471" cy="129"/>
                  <a:chOff x="343" y="2371"/>
                  <a:chExt cx="2471" cy="129"/>
                </a:xfrm>
              </p:grpSpPr>
              <p:grpSp>
                <p:nvGrpSpPr>
                  <p:cNvPr id="288" name="Group 142"/>
                  <p:cNvGrpSpPr>
                    <a:grpSpLocks/>
                  </p:cNvGrpSpPr>
                  <p:nvPr/>
                </p:nvGrpSpPr>
                <p:grpSpPr bwMode="auto">
                  <a:xfrm>
                    <a:off x="343" y="2372"/>
                    <a:ext cx="138" cy="128"/>
                    <a:chOff x="343" y="2372"/>
                    <a:chExt cx="138" cy="128"/>
                  </a:xfrm>
                </p:grpSpPr>
                <p:sp>
                  <p:nvSpPr>
                    <p:cNvPr id="307" name="Freeform 140"/>
                    <p:cNvSpPr>
                      <a:spLocks/>
                    </p:cNvSpPr>
                    <p:nvPr/>
                  </p:nvSpPr>
                  <p:spPr bwMode="auto">
                    <a:xfrm>
                      <a:off x="343" y="2372"/>
                      <a:ext cx="47" cy="128"/>
                    </a:xfrm>
                    <a:custGeom>
                      <a:avLst/>
                      <a:gdLst>
                        <a:gd name="T0" fmla="*/ 16 w 47"/>
                        <a:gd name="T1" fmla="*/ 127 h 128"/>
                        <a:gd name="T2" fmla="*/ 46 w 47"/>
                        <a:gd name="T3" fmla="*/ 127 h 128"/>
                        <a:gd name="T4" fmla="*/ 46 w 47"/>
                        <a:gd name="T5" fmla="*/ 0 h 128"/>
                        <a:gd name="T6" fmla="*/ 6 w 47"/>
                        <a:gd name="T7" fmla="*/ 0 h 128"/>
                        <a:gd name="T8" fmla="*/ 0 w 47"/>
                        <a:gd name="T9" fmla="*/ 25 h 128"/>
                        <a:gd name="T10" fmla="*/ 16 w 47"/>
                        <a:gd name="T11" fmla="*/ 25 h 128"/>
                        <a:gd name="T12" fmla="*/ 16 w 47"/>
                        <a:gd name="T13" fmla="*/ 127 h 128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7"/>
                        <a:gd name="T22" fmla="*/ 0 h 128"/>
                        <a:gd name="T23" fmla="*/ 47 w 47"/>
                        <a:gd name="T24" fmla="*/ 128 h 128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7" h="128">
                          <a:moveTo>
                            <a:pt x="16" y="127"/>
                          </a:moveTo>
                          <a:lnTo>
                            <a:pt x="46" y="127"/>
                          </a:lnTo>
                          <a:lnTo>
                            <a:pt x="46" y="0"/>
                          </a:lnTo>
                          <a:lnTo>
                            <a:pt x="6" y="0"/>
                          </a:lnTo>
                          <a:lnTo>
                            <a:pt x="0" y="25"/>
                          </a:lnTo>
                          <a:lnTo>
                            <a:pt x="16" y="25"/>
                          </a:lnTo>
                          <a:lnTo>
                            <a:pt x="16" y="127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08" name="Freeform 141"/>
                    <p:cNvSpPr>
                      <a:spLocks/>
                    </p:cNvSpPr>
                    <p:nvPr/>
                  </p:nvSpPr>
                  <p:spPr bwMode="auto">
                    <a:xfrm>
                      <a:off x="406" y="2372"/>
                      <a:ext cx="75" cy="128"/>
                    </a:xfrm>
                    <a:custGeom>
                      <a:avLst/>
                      <a:gdLst>
                        <a:gd name="T0" fmla="*/ 0 w 75"/>
                        <a:gd name="T1" fmla="*/ 38 h 128"/>
                        <a:gd name="T2" fmla="*/ 29 w 75"/>
                        <a:gd name="T3" fmla="*/ 38 h 128"/>
                        <a:gd name="T4" fmla="*/ 29 w 75"/>
                        <a:gd name="T5" fmla="*/ 25 h 128"/>
                        <a:gd name="T6" fmla="*/ 45 w 75"/>
                        <a:gd name="T7" fmla="*/ 25 h 128"/>
                        <a:gd name="T8" fmla="*/ 45 w 75"/>
                        <a:gd name="T9" fmla="*/ 45 h 128"/>
                        <a:gd name="T10" fmla="*/ 0 w 75"/>
                        <a:gd name="T11" fmla="*/ 105 h 128"/>
                        <a:gd name="T12" fmla="*/ 0 w 75"/>
                        <a:gd name="T13" fmla="*/ 127 h 128"/>
                        <a:gd name="T14" fmla="*/ 74 w 75"/>
                        <a:gd name="T15" fmla="*/ 127 h 128"/>
                        <a:gd name="T16" fmla="*/ 74 w 75"/>
                        <a:gd name="T17" fmla="*/ 105 h 128"/>
                        <a:gd name="T18" fmla="*/ 32 w 75"/>
                        <a:gd name="T19" fmla="*/ 105 h 128"/>
                        <a:gd name="T20" fmla="*/ 74 w 75"/>
                        <a:gd name="T21" fmla="*/ 51 h 128"/>
                        <a:gd name="T22" fmla="*/ 74 w 75"/>
                        <a:gd name="T23" fmla="*/ 15 h 128"/>
                        <a:gd name="T24" fmla="*/ 51 w 75"/>
                        <a:gd name="T25" fmla="*/ 0 h 128"/>
                        <a:gd name="T26" fmla="*/ 22 w 75"/>
                        <a:gd name="T27" fmla="*/ 0 h 128"/>
                        <a:gd name="T28" fmla="*/ 0 w 75"/>
                        <a:gd name="T29" fmla="*/ 15 h 128"/>
                        <a:gd name="T30" fmla="*/ 0 w 75"/>
                        <a:gd name="T31" fmla="*/ 38 h 128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5"/>
                        <a:gd name="T49" fmla="*/ 0 h 128"/>
                        <a:gd name="T50" fmla="*/ 75 w 75"/>
                        <a:gd name="T51" fmla="*/ 128 h 128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5" h="128">
                          <a:moveTo>
                            <a:pt x="0" y="38"/>
                          </a:moveTo>
                          <a:lnTo>
                            <a:pt x="29" y="38"/>
                          </a:lnTo>
                          <a:lnTo>
                            <a:pt x="29" y="25"/>
                          </a:lnTo>
                          <a:lnTo>
                            <a:pt x="45" y="25"/>
                          </a:lnTo>
                          <a:lnTo>
                            <a:pt x="45" y="45"/>
                          </a:lnTo>
                          <a:lnTo>
                            <a:pt x="0" y="105"/>
                          </a:lnTo>
                          <a:lnTo>
                            <a:pt x="0" y="127"/>
                          </a:lnTo>
                          <a:lnTo>
                            <a:pt x="74" y="127"/>
                          </a:lnTo>
                          <a:lnTo>
                            <a:pt x="74" y="105"/>
                          </a:lnTo>
                          <a:lnTo>
                            <a:pt x="32" y="105"/>
                          </a:lnTo>
                          <a:lnTo>
                            <a:pt x="74" y="51"/>
                          </a:lnTo>
                          <a:lnTo>
                            <a:pt x="74" y="15"/>
                          </a:lnTo>
                          <a:lnTo>
                            <a:pt x="51" y="0"/>
                          </a:lnTo>
                          <a:lnTo>
                            <a:pt x="22" y="0"/>
                          </a:lnTo>
                          <a:lnTo>
                            <a:pt x="0" y="15"/>
                          </a:lnTo>
                          <a:lnTo>
                            <a:pt x="0" y="38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89" name="Group 145"/>
                  <p:cNvGrpSpPr>
                    <a:grpSpLocks/>
                  </p:cNvGrpSpPr>
                  <p:nvPr/>
                </p:nvGrpSpPr>
                <p:grpSpPr bwMode="auto">
                  <a:xfrm>
                    <a:off x="727" y="2372"/>
                    <a:ext cx="132" cy="128"/>
                    <a:chOff x="727" y="2372"/>
                    <a:chExt cx="132" cy="128"/>
                  </a:xfrm>
                </p:grpSpPr>
                <p:sp>
                  <p:nvSpPr>
                    <p:cNvPr id="305" name="Freeform 143"/>
                    <p:cNvSpPr>
                      <a:spLocks/>
                    </p:cNvSpPr>
                    <p:nvPr/>
                  </p:nvSpPr>
                  <p:spPr bwMode="auto">
                    <a:xfrm>
                      <a:off x="727" y="2372"/>
                      <a:ext cx="47" cy="128"/>
                    </a:xfrm>
                    <a:custGeom>
                      <a:avLst/>
                      <a:gdLst>
                        <a:gd name="T0" fmla="*/ 16 w 47"/>
                        <a:gd name="T1" fmla="*/ 127 h 128"/>
                        <a:gd name="T2" fmla="*/ 46 w 47"/>
                        <a:gd name="T3" fmla="*/ 127 h 128"/>
                        <a:gd name="T4" fmla="*/ 46 w 47"/>
                        <a:gd name="T5" fmla="*/ 0 h 128"/>
                        <a:gd name="T6" fmla="*/ 6 w 47"/>
                        <a:gd name="T7" fmla="*/ 0 h 128"/>
                        <a:gd name="T8" fmla="*/ 0 w 47"/>
                        <a:gd name="T9" fmla="*/ 25 h 128"/>
                        <a:gd name="T10" fmla="*/ 16 w 47"/>
                        <a:gd name="T11" fmla="*/ 25 h 128"/>
                        <a:gd name="T12" fmla="*/ 16 w 47"/>
                        <a:gd name="T13" fmla="*/ 127 h 128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7"/>
                        <a:gd name="T22" fmla="*/ 0 h 128"/>
                        <a:gd name="T23" fmla="*/ 47 w 47"/>
                        <a:gd name="T24" fmla="*/ 128 h 128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7" h="128">
                          <a:moveTo>
                            <a:pt x="16" y="127"/>
                          </a:moveTo>
                          <a:lnTo>
                            <a:pt x="46" y="127"/>
                          </a:lnTo>
                          <a:lnTo>
                            <a:pt x="46" y="0"/>
                          </a:lnTo>
                          <a:lnTo>
                            <a:pt x="6" y="0"/>
                          </a:lnTo>
                          <a:lnTo>
                            <a:pt x="0" y="25"/>
                          </a:lnTo>
                          <a:lnTo>
                            <a:pt x="16" y="25"/>
                          </a:lnTo>
                          <a:lnTo>
                            <a:pt x="16" y="127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06" name="Freeform 144"/>
                    <p:cNvSpPr>
                      <a:spLocks/>
                    </p:cNvSpPr>
                    <p:nvPr/>
                  </p:nvSpPr>
                  <p:spPr bwMode="auto">
                    <a:xfrm>
                      <a:off x="784" y="2372"/>
                      <a:ext cx="75" cy="128"/>
                    </a:xfrm>
                    <a:custGeom>
                      <a:avLst/>
                      <a:gdLst>
                        <a:gd name="T0" fmla="*/ 20 w 75"/>
                        <a:gd name="T1" fmla="*/ 0 h 128"/>
                        <a:gd name="T2" fmla="*/ 51 w 75"/>
                        <a:gd name="T3" fmla="*/ 0 h 128"/>
                        <a:gd name="T4" fmla="*/ 74 w 75"/>
                        <a:gd name="T5" fmla="*/ 15 h 128"/>
                        <a:gd name="T6" fmla="*/ 74 w 75"/>
                        <a:gd name="T7" fmla="*/ 51 h 128"/>
                        <a:gd name="T8" fmla="*/ 62 w 75"/>
                        <a:gd name="T9" fmla="*/ 64 h 128"/>
                        <a:gd name="T10" fmla="*/ 74 w 75"/>
                        <a:gd name="T11" fmla="*/ 76 h 128"/>
                        <a:gd name="T12" fmla="*/ 74 w 75"/>
                        <a:gd name="T13" fmla="*/ 111 h 128"/>
                        <a:gd name="T14" fmla="*/ 51 w 75"/>
                        <a:gd name="T15" fmla="*/ 127 h 128"/>
                        <a:gd name="T16" fmla="*/ 20 w 75"/>
                        <a:gd name="T17" fmla="*/ 127 h 128"/>
                        <a:gd name="T18" fmla="*/ 0 w 75"/>
                        <a:gd name="T19" fmla="*/ 111 h 128"/>
                        <a:gd name="T20" fmla="*/ 0 w 75"/>
                        <a:gd name="T21" fmla="*/ 91 h 128"/>
                        <a:gd name="T22" fmla="*/ 26 w 75"/>
                        <a:gd name="T23" fmla="*/ 91 h 128"/>
                        <a:gd name="T24" fmla="*/ 26 w 75"/>
                        <a:gd name="T25" fmla="*/ 105 h 128"/>
                        <a:gd name="T26" fmla="*/ 45 w 75"/>
                        <a:gd name="T27" fmla="*/ 105 h 128"/>
                        <a:gd name="T28" fmla="*/ 45 w 75"/>
                        <a:gd name="T29" fmla="*/ 76 h 128"/>
                        <a:gd name="T30" fmla="*/ 26 w 75"/>
                        <a:gd name="T31" fmla="*/ 76 h 128"/>
                        <a:gd name="T32" fmla="*/ 26 w 75"/>
                        <a:gd name="T33" fmla="*/ 51 h 128"/>
                        <a:gd name="T34" fmla="*/ 45 w 75"/>
                        <a:gd name="T35" fmla="*/ 51 h 128"/>
                        <a:gd name="T36" fmla="*/ 45 w 75"/>
                        <a:gd name="T37" fmla="*/ 22 h 128"/>
                        <a:gd name="T38" fmla="*/ 26 w 75"/>
                        <a:gd name="T39" fmla="*/ 22 h 128"/>
                        <a:gd name="T40" fmla="*/ 26 w 75"/>
                        <a:gd name="T41" fmla="*/ 35 h 128"/>
                        <a:gd name="T42" fmla="*/ 0 w 75"/>
                        <a:gd name="T43" fmla="*/ 35 h 128"/>
                        <a:gd name="T44" fmla="*/ 0 w 75"/>
                        <a:gd name="T45" fmla="*/ 15 h 128"/>
                        <a:gd name="T46" fmla="*/ 20 w 75"/>
                        <a:gd name="T47" fmla="*/ 0 h 128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w 75"/>
                        <a:gd name="T73" fmla="*/ 0 h 128"/>
                        <a:gd name="T74" fmla="*/ 75 w 75"/>
                        <a:gd name="T75" fmla="*/ 128 h 128"/>
                      </a:gdLst>
                      <a:ahLst/>
                      <a:cxnLst>
                        <a:cxn ang="T48">
                          <a:pos x="T0" y="T1"/>
                        </a:cxn>
                        <a:cxn ang="T49">
                          <a:pos x="T2" y="T3"/>
                        </a:cxn>
                        <a:cxn ang="T50">
                          <a:pos x="T4" y="T5"/>
                        </a:cxn>
                        <a:cxn ang="T51">
                          <a:pos x="T6" y="T7"/>
                        </a:cxn>
                        <a:cxn ang="T52">
                          <a:pos x="T8" y="T9"/>
                        </a:cxn>
                        <a:cxn ang="T53">
                          <a:pos x="T10" y="T11"/>
                        </a:cxn>
                        <a:cxn ang="T54">
                          <a:pos x="T12" y="T13"/>
                        </a:cxn>
                        <a:cxn ang="T55">
                          <a:pos x="T14" y="T15"/>
                        </a:cxn>
                        <a:cxn ang="T56">
                          <a:pos x="T16" y="T17"/>
                        </a:cxn>
                        <a:cxn ang="T57">
                          <a:pos x="T18" y="T19"/>
                        </a:cxn>
                        <a:cxn ang="T58">
                          <a:pos x="T20" y="T21"/>
                        </a:cxn>
                        <a:cxn ang="T59">
                          <a:pos x="T22" y="T23"/>
                        </a:cxn>
                        <a:cxn ang="T60">
                          <a:pos x="T24" y="T25"/>
                        </a:cxn>
                        <a:cxn ang="T61">
                          <a:pos x="T26" y="T27"/>
                        </a:cxn>
                        <a:cxn ang="T62">
                          <a:pos x="T28" y="T29"/>
                        </a:cxn>
                        <a:cxn ang="T63">
                          <a:pos x="T30" y="T31"/>
                        </a:cxn>
                        <a:cxn ang="T64">
                          <a:pos x="T32" y="T33"/>
                        </a:cxn>
                        <a:cxn ang="T65">
                          <a:pos x="T34" y="T35"/>
                        </a:cxn>
                        <a:cxn ang="T66">
                          <a:pos x="T36" y="T37"/>
                        </a:cxn>
                        <a:cxn ang="T67">
                          <a:pos x="T38" y="T39"/>
                        </a:cxn>
                        <a:cxn ang="T68">
                          <a:pos x="T40" y="T41"/>
                        </a:cxn>
                        <a:cxn ang="T69">
                          <a:pos x="T42" y="T43"/>
                        </a:cxn>
                        <a:cxn ang="T70">
                          <a:pos x="T44" y="T45"/>
                        </a:cxn>
                        <a:cxn ang="T71">
                          <a:pos x="T46" y="T47"/>
                        </a:cxn>
                      </a:cxnLst>
                      <a:rect l="T72" t="T73" r="T74" b="T75"/>
                      <a:pathLst>
                        <a:path w="75" h="128">
                          <a:moveTo>
                            <a:pt x="20" y="0"/>
                          </a:moveTo>
                          <a:lnTo>
                            <a:pt x="51" y="0"/>
                          </a:lnTo>
                          <a:lnTo>
                            <a:pt x="74" y="15"/>
                          </a:lnTo>
                          <a:lnTo>
                            <a:pt x="74" y="51"/>
                          </a:lnTo>
                          <a:lnTo>
                            <a:pt x="62" y="64"/>
                          </a:lnTo>
                          <a:lnTo>
                            <a:pt x="74" y="76"/>
                          </a:lnTo>
                          <a:lnTo>
                            <a:pt x="74" y="111"/>
                          </a:lnTo>
                          <a:lnTo>
                            <a:pt x="51" y="127"/>
                          </a:lnTo>
                          <a:lnTo>
                            <a:pt x="20" y="127"/>
                          </a:lnTo>
                          <a:lnTo>
                            <a:pt x="0" y="111"/>
                          </a:lnTo>
                          <a:lnTo>
                            <a:pt x="0" y="91"/>
                          </a:lnTo>
                          <a:lnTo>
                            <a:pt x="26" y="91"/>
                          </a:lnTo>
                          <a:lnTo>
                            <a:pt x="26" y="105"/>
                          </a:lnTo>
                          <a:lnTo>
                            <a:pt x="45" y="105"/>
                          </a:lnTo>
                          <a:lnTo>
                            <a:pt x="45" y="76"/>
                          </a:lnTo>
                          <a:lnTo>
                            <a:pt x="26" y="76"/>
                          </a:lnTo>
                          <a:lnTo>
                            <a:pt x="26" y="51"/>
                          </a:lnTo>
                          <a:lnTo>
                            <a:pt x="45" y="51"/>
                          </a:lnTo>
                          <a:lnTo>
                            <a:pt x="45" y="22"/>
                          </a:lnTo>
                          <a:lnTo>
                            <a:pt x="26" y="22"/>
                          </a:lnTo>
                          <a:lnTo>
                            <a:pt x="26" y="35"/>
                          </a:lnTo>
                          <a:lnTo>
                            <a:pt x="0" y="35"/>
                          </a:lnTo>
                          <a:lnTo>
                            <a:pt x="0" y="15"/>
                          </a:lnTo>
                          <a:lnTo>
                            <a:pt x="20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90" name="Group 148"/>
                  <p:cNvGrpSpPr>
                    <a:grpSpLocks/>
                  </p:cNvGrpSpPr>
                  <p:nvPr/>
                </p:nvGrpSpPr>
                <p:grpSpPr bwMode="auto">
                  <a:xfrm>
                    <a:off x="1119" y="2372"/>
                    <a:ext cx="136" cy="128"/>
                    <a:chOff x="1119" y="2372"/>
                    <a:chExt cx="136" cy="128"/>
                  </a:xfrm>
                </p:grpSpPr>
                <p:sp>
                  <p:nvSpPr>
                    <p:cNvPr id="303" name="Freeform 146"/>
                    <p:cNvSpPr>
                      <a:spLocks/>
                    </p:cNvSpPr>
                    <p:nvPr/>
                  </p:nvSpPr>
                  <p:spPr bwMode="auto">
                    <a:xfrm>
                      <a:off x="1119" y="2372"/>
                      <a:ext cx="47" cy="128"/>
                    </a:xfrm>
                    <a:custGeom>
                      <a:avLst/>
                      <a:gdLst>
                        <a:gd name="T0" fmla="*/ 16 w 47"/>
                        <a:gd name="T1" fmla="*/ 127 h 128"/>
                        <a:gd name="T2" fmla="*/ 46 w 47"/>
                        <a:gd name="T3" fmla="*/ 127 h 128"/>
                        <a:gd name="T4" fmla="*/ 46 w 47"/>
                        <a:gd name="T5" fmla="*/ 0 h 128"/>
                        <a:gd name="T6" fmla="*/ 6 w 47"/>
                        <a:gd name="T7" fmla="*/ 0 h 128"/>
                        <a:gd name="T8" fmla="*/ 0 w 47"/>
                        <a:gd name="T9" fmla="*/ 25 h 128"/>
                        <a:gd name="T10" fmla="*/ 16 w 47"/>
                        <a:gd name="T11" fmla="*/ 25 h 128"/>
                        <a:gd name="T12" fmla="*/ 16 w 47"/>
                        <a:gd name="T13" fmla="*/ 127 h 128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7"/>
                        <a:gd name="T22" fmla="*/ 0 h 128"/>
                        <a:gd name="T23" fmla="*/ 47 w 47"/>
                        <a:gd name="T24" fmla="*/ 128 h 128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7" h="128">
                          <a:moveTo>
                            <a:pt x="16" y="127"/>
                          </a:moveTo>
                          <a:lnTo>
                            <a:pt x="46" y="127"/>
                          </a:lnTo>
                          <a:lnTo>
                            <a:pt x="46" y="0"/>
                          </a:lnTo>
                          <a:lnTo>
                            <a:pt x="6" y="0"/>
                          </a:lnTo>
                          <a:lnTo>
                            <a:pt x="0" y="25"/>
                          </a:lnTo>
                          <a:lnTo>
                            <a:pt x="16" y="25"/>
                          </a:lnTo>
                          <a:lnTo>
                            <a:pt x="16" y="127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04" name="Freeform 147"/>
                    <p:cNvSpPr>
                      <a:spLocks/>
                    </p:cNvSpPr>
                    <p:nvPr/>
                  </p:nvSpPr>
                  <p:spPr bwMode="auto">
                    <a:xfrm>
                      <a:off x="1170" y="2372"/>
                      <a:ext cx="85" cy="128"/>
                    </a:xfrm>
                    <a:custGeom>
                      <a:avLst/>
                      <a:gdLst>
                        <a:gd name="T0" fmla="*/ 48 w 85"/>
                        <a:gd name="T1" fmla="*/ 0 h 128"/>
                        <a:gd name="T2" fmla="*/ 78 w 85"/>
                        <a:gd name="T3" fmla="*/ 0 h 128"/>
                        <a:gd name="T4" fmla="*/ 78 w 85"/>
                        <a:gd name="T5" fmla="*/ 76 h 128"/>
                        <a:gd name="T6" fmla="*/ 84 w 85"/>
                        <a:gd name="T7" fmla="*/ 76 h 128"/>
                        <a:gd name="T8" fmla="*/ 84 w 85"/>
                        <a:gd name="T9" fmla="*/ 105 h 128"/>
                        <a:gd name="T10" fmla="*/ 78 w 85"/>
                        <a:gd name="T11" fmla="*/ 105 h 128"/>
                        <a:gd name="T12" fmla="*/ 78 w 85"/>
                        <a:gd name="T13" fmla="*/ 127 h 128"/>
                        <a:gd name="T14" fmla="*/ 48 w 85"/>
                        <a:gd name="T15" fmla="*/ 127 h 128"/>
                        <a:gd name="T16" fmla="*/ 48 w 85"/>
                        <a:gd name="T17" fmla="*/ 105 h 128"/>
                        <a:gd name="T18" fmla="*/ 48 w 85"/>
                        <a:gd name="T19" fmla="*/ 76 h 128"/>
                        <a:gd name="T20" fmla="*/ 32 w 85"/>
                        <a:gd name="T21" fmla="*/ 76 h 128"/>
                        <a:gd name="T22" fmla="*/ 48 w 85"/>
                        <a:gd name="T23" fmla="*/ 48 h 128"/>
                        <a:gd name="T24" fmla="*/ 48 w 85"/>
                        <a:gd name="T25" fmla="*/ 76 h 128"/>
                        <a:gd name="T26" fmla="*/ 48 w 85"/>
                        <a:gd name="T27" fmla="*/ 105 h 128"/>
                        <a:gd name="T28" fmla="*/ 0 w 85"/>
                        <a:gd name="T29" fmla="*/ 105 h 128"/>
                        <a:gd name="T30" fmla="*/ 0 w 85"/>
                        <a:gd name="T31" fmla="*/ 76 h 128"/>
                        <a:gd name="T32" fmla="*/ 48 w 85"/>
                        <a:gd name="T33" fmla="*/ 0 h 128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w 85"/>
                        <a:gd name="T52" fmla="*/ 0 h 128"/>
                        <a:gd name="T53" fmla="*/ 85 w 85"/>
                        <a:gd name="T54" fmla="*/ 128 h 128"/>
                      </a:gdLst>
                      <a:ahLst/>
                      <a:cxnLst>
                        <a:cxn ang="T34">
                          <a:pos x="T0" y="T1"/>
                        </a:cxn>
                        <a:cxn ang="T35">
                          <a:pos x="T2" y="T3"/>
                        </a:cxn>
                        <a:cxn ang="T36">
                          <a:pos x="T4" y="T5"/>
                        </a:cxn>
                        <a:cxn ang="T37">
                          <a:pos x="T6" y="T7"/>
                        </a:cxn>
                        <a:cxn ang="T38">
                          <a:pos x="T8" y="T9"/>
                        </a:cxn>
                        <a:cxn ang="T39">
                          <a:pos x="T10" y="T11"/>
                        </a:cxn>
                        <a:cxn ang="T40">
                          <a:pos x="T12" y="T13"/>
                        </a:cxn>
                        <a:cxn ang="T41">
                          <a:pos x="T14" y="T15"/>
                        </a:cxn>
                        <a:cxn ang="T42">
                          <a:pos x="T16" y="T17"/>
                        </a:cxn>
                        <a:cxn ang="T43">
                          <a:pos x="T18" y="T19"/>
                        </a:cxn>
                        <a:cxn ang="T44">
                          <a:pos x="T20" y="T21"/>
                        </a:cxn>
                        <a:cxn ang="T45">
                          <a:pos x="T22" y="T23"/>
                        </a:cxn>
                        <a:cxn ang="T46">
                          <a:pos x="T24" y="T25"/>
                        </a:cxn>
                        <a:cxn ang="T47">
                          <a:pos x="T26" y="T27"/>
                        </a:cxn>
                        <a:cxn ang="T48">
                          <a:pos x="T28" y="T29"/>
                        </a:cxn>
                        <a:cxn ang="T49">
                          <a:pos x="T30" y="T31"/>
                        </a:cxn>
                        <a:cxn ang="T50">
                          <a:pos x="T32" y="T33"/>
                        </a:cxn>
                      </a:cxnLst>
                      <a:rect l="T51" t="T52" r="T53" b="T54"/>
                      <a:pathLst>
                        <a:path w="85" h="128">
                          <a:moveTo>
                            <a:pt x="48" y="0"/>
                          </a:moveTo>
                          <a:lnTo>
                            <a:pt x="78" y="0"/>
                          </a:lnTo>
                          <a:lnTo>
                            <a:pt x="78" y="76"/>
                          </a:lnTo>
                          <a:lnTo>
                            <a:pt x="84" y="76"/>
                          </a:lnTo>
                          <a:lnTo>
                            <a:pt x="84" y="105"/>
                          </a:lnTo>
                          <a:lnTo>
                            <a:pt x="78" y="105"/>
                          </a:lnTo>
                          <a:lnTo>
                            <a:pt x="78" y="127"/>
                          </a:lnTo>
                          <a:lnTo>
                            <a:pt x="48" y="127"/>
                          </a:lnTo>
                          <a:lnTo>
                            <a:pt x="48" y="105"/>
                          </a:lnTo>
                          <a:lnTo>
                            <a:pt x="48" y="76"/>
                          </a:lnTo>
                          <a:lnTo>
                            <a:pt x="32" y="76"/>
                          </a:lnTo>
                          <a:lnTo>
                            <a:pt x="48" y="48"/>
                          </a:lnTo>
                          <a:lnTo>
                            <a:pt x="48" y="76"/>
                          </a:lnTo>
                          <a:lnTo>
                            <a:pt x="48" y="105"/>
                          </a:lnTo>
                          <a:lnTo>
                            <a:pt x="0" y="105"/>
                          </a:lnTo>
                          <a:lnTo>
                            <a:pt x="0" y="76"/>
                          </a:lnTo>
                          <a:lnTo>
                            <a:pt x="48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91" name="Group 151"/>
                  <p:cNvGrpSpPr>
                    <a:grpSpLocks/>
                  </p:cNvGrpSpPr>
                  <p:nvPr/>
                </p:nvGrpSpPr>
                <p:grpSpPr bwMode="auto">
                  <a:xfrm>
                    <a:off x="1508" y="2372"/>
                    <a:ext cx="142" cy="128"/>
                    <a:chOff x="1508" y="2372"/>
                    <a:chExt cx="142" cy="128"/>
                  </a:xfrm>
                </p:grpSpPr>
                <p:sp>
                  <p:nvSpPr>
                    <p:cNvPr id="301" name="Freeform 149"/>
                    <p:cNvSpPr>
                      <a:spLocks/>
                    </p:cNvSpPr>
                    <p:nvPr/>
                  </p:nvSpPr>
                  <p:spPr bwMode="auto">
                    <a:xfrm>
                      <a:off x="1508" y="2372"/>
                      <a:ext cx="46" cy="128"/>
                    </a:xfrm>
                    <a:custGeom>
                      <a:avLst/>
                      <a:gdLst>
                        <a:gd name="T0" fmla="*/ 15 w 46"/>
                        <a:gd name="T1" fmla="*/ 127 h 128"/>
                        <a:gd name="T2" fmla="*/ 45 w 46"/>
                        <a:gd name="T3" fmla="*/ 127 h 128"/>
                        <a:gd name="T4" fmla="*/ 45 w 46"/>
                        <a:gd name="T5" fmla="*/ 0 h 128"/>
                        <a:gd name="T6" fmla="*/ 6 w 46"/>
                        <a:gd name="T7" fmla="*/ 0 h 128"/>
                        <a:gd name="T8" fmla="*/ 0 w 46"/>
                        <a:gd name="T9" fmla="*/ 25 h 128"/>
                        <a:gd name="T10" fmla="*/ 15 w 46"/>
                        <a:gd name="T11" fmla="*/ 25 h 128"/>
                        <a:gd name="T12" fmla="*/ 15 w 46"/>
                        <a:gd name="T13" fmla="*/ 127 h 128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6"/>
                        <a:gd name="T22" fmla="*/ 0 h 128"/>
                        <a:gd name="T23" fmla="*/ 46 w 46"/>
                        <a:gd name="T24" fmla="*/ 128 h 128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6" h="128">
                          <a:moveTo>
                            <a:pt x="15" y="127"/>
                          </a:moveTo>
                          <a:lnTo>
                            <a:pt x="45" y="127"/>
                          </a:lnTo>
                          <a:lnTo>
                            <a:pt x="45" y="0"/>
                          </a:lnTo>
                          <a:lnTo>
                            <a:pt x="6" y="0"/>
                          </a:lnTo>
                          <a:lnTo>
                            <a:pt x="0" y="25"/>
                          </a:lnTo>
                          <a:lnTo>
                            <a:pt x="15" y="25"/>
                          </a:lnTo>
                          <a:lnTo>
                            <a:pt x="15" y="127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02" name="Freeform 150"/>
                    <p:cNvSpPr>
                      <a:spLocks/>
                    </p:cNvSpPr>
                    <p:nvPr/>
                  </p:nvSpPr>
                  <p:spPr bwMode="auto">
                    <a:xfrm>
                      <a:off x="1571" y="2372"/>
                      <a:ext cx="79" cy="128"/>
                    </a:xfrm>
                    <a:custGeom>
                      <a:avLst/>
                      <a:gdLst>
                        <a:gd name="T0" fmla="*/ 0 w 79"/>
                        <a:gd name="T1" fmla="*/ 0 h 128"/>
                        <a:gd name="T2" fmla="*/ 75 w 79"/>
                        <a:gd name="T3" fmla="*/ 0 h 128"/>
                        <a:gd name="T4" fmla="*/ 75 w 79"/>
                        <a:gd name="T5" fmla="*/ 25 h 128"/>
                        <a:gd name="T6" fmla="*/ 29 w 79"/>
                        <a:gd name="T7" fmla="*/ 25 h 128"/>
                        <a:gd name="T8" fmla="*/ 29 w 79"/>
                        <a:gd name="T9" fmla="*/ 45 h 128"/>
                        <a:gd name="T10" fmla="*/ 55 w 79"/>
                        <a:gd name="T11" fmla="*/ 45 h 128"/>
                        <a:gd name="T12" fmla="*/ 78 w 79"/>
                        <a:gd name="T13" fmla="*/ 64 h 128"/>
                        <a:gd name="T14" fmla="*/ 78 w 79"/>
                        <a:gd name="T15" fmla="*/ 108 h 128"/>
                        <a:gd name="T16" fmla="*/ 55 w 79"/>
                        <a:gd name="T17" fmla="*/ 127 h 128"/>
                        <a:gd name="T18" fmla="*/ 23 w 79"/>
                        <a:gd name="T19" fmla="*/ 127 h 128"/>
                        <a:gd name="T20" fmla="*/ 0 w 79"/>
                        <a:gd name="T21" fmla="*/ 108 h 128"/>
                        <a:gd name="T22" fmla="*/ 0 w 79"/>
                        <a:gd name="T23" fmla="*/ 85 h 128"/>
                        <a:gd name="T24" fmla="*/ 29 w 79"/>
                        <a:gd name="T25" fmla="*/ 85 h 128"/>
                        <a:gd name="T26" fmla="*/ 29 w 79"/>
                        <a:gd name="T27" fmla="*/ 105 h 128"/>
                        <a:gd name="T28" fmla="*/ 48 w 79"/>
                        <a:gd name="T29" fmla="*/ 105 h 128"/>
                        <a:gd name="T30" fmla="*/ 48 w 79"/>
                        <a:gd name="T31" fmla="*/ 67 h 128"/>
                        <a:gd name="T32" fmla="*/ 23 w 79"/>
                        <a:gd name="T33" fmla="*/ 67 h 128"/>
                        <a:gd name="T34" fmla="*/ 0 w 79"/>
                        <a:gd name="T35" fmla="*/ 48 h 128"/>
                        <a:gd name="T36" fmla="*/ 0 w 79"/>
                        <a:gd name="T37" fmla="*/ 0 h 128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w 79"/>
                        <a:gd name="T58" fmla="*/ 0 h 128"/>
                        <a:gd name="T59" fmla="*/ 79 w 79"/>
                        <a:gd name="T60" fmla="*/ 128 h 128"/>
                      </a:gdLst>
                      <a:ahLst/>
                      <a:cxnLst>
                        <a:cxn ang="T38">
                          <a:pos x="T0" y="T1"/>
                        </a:cxn>
                        <a:cxn ang="T39">
                          <a:pos x="T2" y="T3"/>
                        </a:cxn>
                        <a:cxn ang="T40">
                          <a:pos x="T4" y="T5"/>
                        </a:cxn>
                        <a:cxn ang="T41">
                          <a:pos x="T6" y="T7"/>
                        </a:cxn>
                        <a:cxn ang="T42">
                          <a:pos x="T8" y="T9"/>
                        </a:cxn>
                        <a:cxn ang="T43">
                          <a:pos x="T10" y="T11"/>
                        </a:cxn>
                        <a:cxn ang="T44">
                          <a:pos x="T12" y="T13"/>
                        </a:cxn>
                        <a:cxn ang="T45">
                          <a:pos x="T14" y="T15"/>
                        </a:cxn>
                        <a:cxn ang="T46">
                          <a:pos x="T16" y="T17"/>
                        </a:cxn>
                        <a:cxn ang="T47">
                          <a:pos x="T18" y="T19"/>
                        </a:cxn>
                        <a:cxn ang="T48">
                          <a:pos x="T20" y="T21"/>
                        </a:cxn>
                        <a:cxn ang="T49">
                          <a:pos x="T22" y="T23"/>
                        </a:cxn>
                        <a:cxn ang="T50">
                          <a:pos x="T24" y="T25"/>
                        </a:cxn>
                        <a:cxn ang="T51">
                          <a:pos x="T26" y="T27"/>
                        </a:cxn>
                        <a:cxn ang="T52">
                          <a:pos x="T28" y="T29"/>
                        </a:cxn>
                        <a:cxn ang="T53">
                          <a:pos x="T30" y="T31"/>
                        </a:cxn>
                        <a:cxn ang="T54">
                          <a:pos x="T32" y="T33"/>
                        </a:cxn>
                        <a:cxn ang="T55">
                          <a:pos x="T34" y="T35"/>
                        </a:cxn>
                        <a:cxn ang="T56">
                          <a:pos x="T36" y="T37"/>
                        </a:cxn>
                      </a:cxnLst>
                      <a:rect l="T57" t="T58" r="T59" b="T60"/>
                      <a:pathLst>
                        <a:path w="79" h="128">
                          <a:moveTo>
                            <a:pt x="0" y="0"/>
                          </a:moveTo>
                          <a:lnTo>
                            <a:pt x="75" y="0"/>
                          </a:lnTo>
                          <a:lnTo>
                            <a:pt x="75" y="25"/>
                          </a:lnTo>
                          <a:lnTo>
                            <a:pt x="29" y="25"/>
                          </a:lnTo>
                          <a:lnTo>
                            <a:pt x="29" y="45"/>
                          </a:lnTo>
                          <a:lnTo>
                            <a:pt x="55" y="45"/>
                          </a:lnTo>
                          <a:lnTo>
                            <a:pt x="78" y="64"/>
                          </a:lnTo>
                          <a:lnTo>
                            <a:pt x="78" y="108"/>
                          </a:lnTo>
                          <a:lnTo>
                            <a:pt x="55" y="127"/>
                          </a:lnTo>
                          <a:lnTo>
                            <a:pt x="23" y="127"/>
                          </a:lnTo>
                          <a:lnTo>
                            <a:pt x="0" y="108"/>
                          </a:lnTo>
                          <a:lnTo>
                            <a:pt x="0" y="85"/>
                          </a:lnTo>
                          <a:lnTo>
                            <a:pt x="29" y="85"/>
                          </a:lnTo>
                          <a:lnTo>
                            <a:pt x="29" y="105"/>
                          </a:lnTo>
                          <a:lnTo>
                            <a:pt x="48" y="105"/>
                          </a:lnTo>
                          <a:lnTo>
                            <a:pt x="48" y="67"/>
                          </a:lnTo>
                          <a:lnTo>
                            <a:pt x="23" y="67"/>
                          </a:lnTo>
                          <a:lnTo>
                            <a:pt x="0" y="48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92" name="Group 154"/>
                  <p:cNvGrpSpPr>
                    <a:grpSpLocks/>
                  </p:cNvGrpSpPr>
                  <p:nvPr/>
                </p:nvGrpSpPr>
                <p:grpSpPr bwMode="auto">
                  <a:xfrm>
                    <a:off x="1897" y="2372"/>
                    <a:ext cx="139" cy="128"/>
                    <a:chOff x="1897" y="2372"/>
                    <a:chExt cx="139" cy="128"/>
                  </a:xfrm>
                </p:grpSpPr>
                <p:sp>
                  <p:nvSpPr>
                    <p:cNvPr id="299" name="Freeform 152"/>
                    <p:cNvSpPr>
                      <a:spLocks/>
                    </p:cNvSpPr>
                    <p:nvPr/>
                  </p:nvSpPr>
                  <p:spPr bwMode="auto">
                    <a:xfrm>
                      <a:off x="1897" y="2372"/>
                      <a:ext cx="46" cy="128"/>
                    </a:xfrm>
                    <a:custGeom>
                      <a:avLst/>
                      <a:gdLst>
                        <a:gd name="T0" fmla="*/ 16 w 46"/>
                        <a:gd name="T1" fmla="*/ 127 h 128"/>
                        <a:gd name="T2" fmla="*/ 45 w 46"/>
                        <a:gd name="T3" fmla="*/ 127 h 128"/>
                        <a:gd name="T4" fmla="*/ 45 w 46"/>
                        <a:gd name="T5" fmla="*/ 0 h 128"/>
                        <a:gd name="T6" fmla="*/ 6 w 46"/>
                        <a:gd name="T7" fmla="*/ 0 h 128"/>
                        <a:gd name="T8" fmla="*/ 0 w 46"/>
                        <a:gd name="T9" fmla="*/ 25 h 128"/>
                        <a:gd name="T10" fmla="*/ 16 w 46"/>
                        <a:gd name="T11" fmla="*/ 25 h 128"/>
                        <a:gd name="T12" fmla="*/ 16 w 46"/>
                        <a:gd name="T13" fmla="*/ 127 h 128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6"/>
                        <a:gd name="T22" fmla="*/ 0 h 128"/>
                        <a:gd name="T23" fmla="*/ 46 w 46"/>
                        <a:gd name="T24" fmla="*/ 128 h 128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6" h="128">
                          <a:moveTo>
                            <a:pt x="16" y="127"/>
                          </a:moveTo>
                          <a:lnTo>
                            <a:pt x="45" y="127"/>
                          </a:lnTo>
                          <a:lnTo>
                            <a:pt x="45" y="0"/>
                          </a:lnTo>
                          <a:lnTo>
                            <a:pt x="6" y="0"/>
                          </a:lnTo>
                          <a:lnTo>
                            <a:pt x="0" y="25"/>
                          </a:lnTo>
                          <a:lnTo>
                            <a:pt x="16" y="25"/>
                          </a:lnTo>
                          <a:lnTo>
                            <a:pt x="16" y="127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00" name="Freeform 153"/>
                    <p:cNvSpPr>
                      <a:spLocks/>
                    </p:cNvSpPr>
                    <p:nvPr/>
                  </p:nvSpPr>
                  <p:spPr bwMode="auto">
                    <a:xfrm>
                      <a:off x="1962" y="2372"/>
                      <a:ext cx="74" cy="128"/>
                    </a:xfrm>
                    <a:custGeom>
                      <a:avLst/>
                      <a:gdLst>
                        <a:gd name="T0" fmla="*/ 23 w 74"/>
                        <a:gd name="T1" fmla="*/ 0 h 128"/>
                        <a:gd name="T2" fmla="*/ 50 w 74"/>
                        <a:gd name="T3" fmla="*/ 0 h 128"/>
                        <a:gd name="T4" fmla="*/ 73 w 74"/>
                        <a:gd name="T5" fmla="*/ 15 h 128"/>
                        <a:gd name="T6" fmla="*/ 73 w 74"/>
                        <a:gd name="T7" fmla="*/ 39 h 128"/>
                        <a:gd name="T8" fmla="*/ 44 w 74"/>
                        <a:gd name="T9" fmla="*/ 39 h 128"/>
                        <a:gd name="T10" fmla="*/ 44 w 74"/>
                        <a:gd name="T11" fmla="*/ 25 h 128"/>
                        <a:gd name="T12" fmla="*/ 29 w 74"/>
                        <a:gd name="T13" fmla="*/ 25 h 128"/>
                        <a:gd name="T14" fmla="*/ 29 w 74"/>
                        <a:gd name="T15" fmla="*/ 48 h 128"/>
                        <a:gd name="T16" fmla="*/ 29 w 74"/>
                        <a:gd name="T17" fmla="*/ 72 h 128"/>
                        <a:gd name="T18" fmla="*/ 44 w 74"/>
                        <a:gd name="T19" fmla="*/ 72 h 128"/>
                        <a:gd name="T20" fmla="*/ 44 w 74"/>
                        <a:gd name="T21" fmla="*/ 105 h 128"/>
                        <a:gd name="T22" fmla="*/ 29 w 74"/>
                        <a:gd name="T23" fmla="*/ 105 h 128"/>
                        <a:gd name="T24" fmla="*/ 29 w 74"/>
                        <a:gd name="T25" fmla="*/ 72 h 128"/>
                        <a:gd name="T26" fmla="*/ 29 w 74"/>
                        <a:gd name="T27" fmla="*/ 48 h 128"/>
                        <a:gd name="T28" fmla="*/ 50 w 74"/>
                        <a:gd name="T29" fmla="*/ 48 h 128"/>
                        <a:gd name="T30" fmla="*/ 73 w 74"/>
                        <a:gd name="T31" fmla="*/ 64 h 128"/>
                        <a:gd name="T32" fmla="*/ 73 w 74"/>
                        <a:gd name="T33" fmla="*/ 112 h 128"/>
                        <a:gd name="T34" fmla="*/ 50 w 74"/>
                        <a:gd name="T35" fmla="*/ 127 h 128"/>
                        <a:gd name="T36" fmla="*/ 23 w 74"/>
                        <a:gd name="T37" fmla="*/ 127 h 128"/>
                        <a:gd name="T38" fmla="*/ 0 w 74"/>
                        <a:gd name="T39" fmla="*/ 112 h 128"/>
                        <a:gd name="T40" fmla="*/ 0 w 74"/>
                        <a:gd name="T41" fmla="*/ 15 h 128"/>
                        <a:gd name="T42" fmla="*/ 23 w 74"/>
                        <a:gd name="T43" fmla="*/ 0 h 128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w 74"/>
                        <a:gd name="T67" fmla="*/ 0 h 128"/>
                        <a:gd name="T68" fmla="*/ 74 w 74"/>
                        <a:gd name="T69" fmla="*/ 128 h 128"/>
                      </a:gdLst>
                      <a:ahLst/>
                      <a:cxnLst>
                        <a:cxn ang="T44">
                          <a:pos x="T0" y="T1"/>
                        </a:cxn>
                        <a:cxn ang="T45">
                          <a:pos x="T2" y="T3"/>
                        </a:cxn>
                        <a:cxn ang="T46">
                          <a:pos x="T4" y="T5"/>
                        </a:cxn>
                        <a:cxn ang="T47">
                          <a:pos x="T6" y="T7"/>
                        </a:cxn>
                        <a:cxn ang="T48">
                          <a:pos x="T8" y="T9"/>
                        </a:cxn>
                        <a:cxn ang="T49">
                          <a:pos x="T10" y="T11"/>
                        </a:cxn>
                        <a:cxn ang="T50">
                          <a:pos x="T12" y="T13"/>
                        </a:cxn>
                        <a:cxn ang="T51">
                          <a:pos x="T14" y="T15"/>
                        </a:cxn>
                        <a:cxn ang="T52">
                          <a:pos x="T16" y="T17"/>
                        </a:cxn>
                        <a:cxn ang="T53">
                          <a:pos x="T18" y="T19"/>
                        </a:cxn>
                        <a:cxn ang="T54">
                          <a:pos x="T20" y="T21"/>
                        </a:cxn>
                        <a:cxn ang="T55">
                          <a:pos x="T22" y="T23"/>
                        </a:cxn>
                        <a:cxn ang="T56">
                          <a:pos x="T24" y="T25"/>
                        </a:cxn>
                        <a:cxn ang="T57">
                          <a:pos x="T26" y="T27"/>
                        </a:cxn>
                        <a:cxn ang="T58">
                          <a:pos x="T28" y="T29"/>
                        </a:cxn>
                        <a:cxn ang="T59">
                          <a:pos x="T30" y="T31"/>
                        </a:cxn>
                        <a:cxn ang="T60">
                          <a:pos x="T32" y="T33"/>
                        </a:cxn>
                        <a:cxn ang="T61">
                          <a:pos x="T34" y="T35"/>
                        </a:cxn>
                        <a:cxn ang="T62">
                          <a:pos x="T36" y="T37"/>
                        </a:cxn>
                        <a:cxn ang="T63">
                          <a:pos x="T38" y="T39"/>
                        </a:cxn>
                        <a:cxn ang="T64">
                          <a:pos x="T40" y="T41"/>
                        </a:cxn>
                        <a:cxn ang="T65">
                          <a:pos x="T42" y="T43"/>
                        </a:cxn>
                      </a:cxnLst>
                      <a:rect l="T66" t="T67" r="T68" b="T69"/>
                      <a:pathLst>
                        <a:path w="74" h="128">
                          <a:moveTo>
                            <a:pt x="23" y="0"/>
                          </a:moveTo>
                          <a:lnTo>
                            <a:pt x="50" y="0"/>
                          </a:lnTo>
                          <a:lnTo>
                            <a:pt x="73" y="15"/>
                          </a:lnTo>
                          <a:lnTo>
                            <a:pt x="73" y="39"/>
                          </a:lnTo>
                          <a:lnTo>
                            <a:pt x="44" y="39"/>
                          </a:lnTo>
                          <a:lnTo>
                            <a:pt x="44" y="25"/>
                          </a:lnTo>
                          <a:lnTo>
                            <a:pt x="29" y="25"/>
                          </a:lnTo>
                          <a:lnTo>
                            <a:pt x="29" y="48"/>
                          </a:lnTo>
                          <a:lnTo>
                            <a:pt x="29" y="72"/>
                          </a:lnTo>
                          <a:lnTo>
                            <a:pt x="44" y="72"/>
                          </a:lnTo>
                          <a:lnTo>
                            <a:pt x="44" y="105"/>
                          </a:lnTo>
                          <a:lnTo>
                            <a:pt x="29" y="105"/>
                          </a:lnTo>
                          <a:lnTo>
                            <a:pt x="29" y="72"/>
                          </a:lnTo>
                          <a:lnTo>
                            <a:pt x="29" y="48"/>
                          </a:lnTo>
                          <a:lnTo>
                            <a:pt x="50" y="48"/>
                          </a:lnTo>
                          <a:lnTo>
                            <a:pt x="73" y="64"/>
                          </a:lnTo>
                          <a:lnTo>
                            <a:pt x="73" y="112"/>
                          </a:lnTo>
                          <a:lnTo>
                            <a:pt x="50" y="127"/>
                          </a:lnTo>
                          <a:lnTo>
                            <a:pt x="23" y="127"/>
                          </a:lnTo>
                          <a:lnTo>
                            <a:pt x="0" y="112"/>
                          </a:lnTo>
                          <a:lnTo>
                            <a:pt x="0" y="15"/>
                          </a:lnTo>
                          <a:lnTo>
                            <a:pt x="23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93" name="Group 157"/>
                  <p:cNvGrpSpPr>
                    <a:grpSpLocks/>
                  </p:cNvGrpSpPr>
                  <p:nvPr/>
                </p:nvGrpSpPr>
                <p:grpSpPr bwMode="auto">
                  <a:xfrm>
                    <a:off x="2292" y="2372"/>
                    <a:ext cx="139" cy="128"/>
                    <a:chOff x="2292" y="2372"/>
                    <a:chExt cx="139" cy="128"/>
                  </a:xfrm>
                </p:grpSpPr>
                <p:sp>
                  <p:nvSpPr>
                    <p:cNvPr id="297" name="Freeform 155"/>
                    <p:cNvSpPr>
                      <a:spLocks/>
                    </p:cNvSpPr>
                    <p:nvPr/>
                  </p:nvSpPr>
                  <p:spPr bwMode="auto">
                    <a:xfrm>
                      <a:off x="2292" y="2372"/>
                      <a:ext cx="46" cy="128"/>
                    </a:xfrm>
                    <a:custGeom>
                      <a:avLst/>
                      <a:gdLst>
                        <a:gd name="T0" fmla="*/ 16 w 46"/>
                        <a:gd name="T1" fmla="*/ 127 h 128"/>
                        <a:gd name="T2" fmla="*/ 45 w 46"/>
                        <a:gd name="T3" fmla="*/ 127 h 128"/>
                        <a:gd name="T4" fmla="*/ 45 w 46"/>
                        <a:gd name="T5" fmla="*/ 0 h 128"/>
                        <a:gd name="T6" fmla="*/ 6 w 46"/>
                        <a:gd name="T7" fmla="*/ 0 h 128"/>
                        <a:gd name="T8" fmla="*/ 0 w 46"/>
                        <a:gd name="T9" fmla="*/ 25 h 128"/>
                        <a:gd name="T10" fmla="*/ 16 w 46"/>
                        <a:gd name="T11" fmla="*/ 25 h 128"/>
                        <a:gd name="T12" fmla="*/ 16 w 46"/>
                        <a:gd name="T13" fmla="*/ 127 h 128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6"/>
                        <a:gd name="T22" fmla="*/ 0 h 128"/>
                        <a:gd name="T23" fmla="*/ 46 w 46"/>
                        <a:gd name="T24" fmla="*/ 128 h 128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6" h="128">
                          <a:moveTo>
                            <a:pt x="16" y="127"/>
                          </a:moveTo>
                          <a:lnTo>
                            <a:pt x="45" y="127"/>
                          </a:lnTo>
                          <a:lnTo>
                            <a:pt x="45" y="0"/>
                          </a:lnTo>
                          <a:lnTo>
                            <a:pt x="6" y="0"/>
                          </a:lnTo>
                          <a:lnTo>
                            <a:pt x="0" y="25"/>
                          </a:lnTo>
                          <a:lnTo>
                            <a:pt x="16" y="25"/>
                          </a:lnTo>
                          <a:lnTo>
                            <a:pt x="16" y="127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98" name="Freeform 156"/>
                    <p:cNvSpPr>
                      <a:spLocks/>
                    </p:cNvSpPr>
                    <p:nvPr/>
                  </p:nvSpPr>
                  <p:spPr bwMode="auto">
                    <a:xfrm>
                      <a:off x="2352" y="2372"/>
                      <a:ext cx="79" cy="128"/>
                    </a:xfrm>
                    <a:custGeom>
                      <a:avLst/>
                      <a:gdLst>
                        <a:gd name="T0" fmla="*/ 0 w 79"/>
                        <a:gd name="T1" fmla="*/ 0 h 128"/>
                        <a:gd name="T2" fmla="*/ 78 w 79"/>
                        <a:gd name="T3" fmla="*/ 0 h 128"/>
                        <a:gd name="T4" fmla="*/ 78 w 79"/>
                        <a:gd name="T5" fmla="*/ 25 h 128"/>
                        <a:gd name="T6" fmla="*/ 33 w 79"/>
                        <a:gd name="T7" fmla="*/ 127 h 128"/>
                        <a:gd name="T8" fmla="*/ 0 w 79"/>
                        <a:gd name="T9" fmla="*/ 127 h 128"/>
                        <a:gd name="T10" fmla="*/ 45 w 79"/>
                        <a:gd name="T11" fmla="*/ 25 h 128"/>
                        <a:gd name="T12" fmla="*/ 0 w 79"/>
                        <a:gd name="T13" fmla="*/ 25 h 128"/>
                        <a:gd name="T14" fmla="*/ 0 w 79"/>
                        <a:gd name="T15" fmla="*/ 0 h 12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79"/>
                        <a:gd name="T25" fmla="*/ 0 h 128"/>
                        <a:gd name="T26" fmla="*/ 79 w 79"/>
                        <a:gd name="T27" fmla="*/ 128 h 12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79" h="128">
                          <a:moveTo>
                            <a:pt x="0" y="0"/>
                          </a:moveTo>
                          <a:lnTo>
                            <a:pt x="78" y="0"/>
                          </a:lnTo>
                          <a:lnTo>
                            <a:pt x="78" y="25"/>
                          </a:lnTo>
                          <a:lnTo>
                            <a:pt x="33" y="127"/>
                          </a:lnTo>
                          <a:lnTo>
                            <a:pt x="0" y="127"/>
                          </a:lnTo>
                          <a:lnTo>
                            <a:pt x="45" y="25"/>
                          </a:lnTo>
                          <a:lnTo>
                            <a:pt x="0" y="25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94" name="Group 160"/>
                  <p:cNvGrpSpPr>
                    <a:grpSpLocks/>
                  </p:cNvGrpSpPr>
                  <p:nvPr/>
                </p:nvGrpSpPr>
                <p:grpSpPr bwMode="auto">
                  <a:xfrm>
                    <a:off x="2682" y="2371"/>
                    <a:ext cx="132" cy="129"/>
                    <a:chOff x="2682" y="2371"/>
                    <a:chExt cx="132" cy="129"/>
                  </a:xfrm>
                </p:grpSpPr>
                <p:sp>
                  <p:nvSpPr>
                    <p:cNvPr id="295" name="Freeform 158"/>
                    <p:cNvSpPr>
                      <a:spLocks/>
                    </p:cNvSpPr>
                    <p:nvPr/>
                  </p:nvSpPr>
                  <p:spPr bwMode="auto">
                    <a:xfrm>
                      <a:off x="2682" y="2372"/>
                      <a:ext cx="44" cy="128"/>
                    </a:xfrm>
                    <a:custGeom>
                      <a:avLst/>
                      <a:gdLst>
                        <a:gd name="T0" fmla="*/ 16 w 44"/>
                        <a:gd name="T1" fmla="*/ 127 h 128"/>
                        <a:gd name="T2" fmla="*/ 43 w 44"/>
                        <a:gd name="T3" fmla="*/ 127 h 128"/>
                        <a:gd name="T4" fmla="*/ 43 w 44"/>
                        <a:gd name="T5" fmla="*/ 0 h 128"/>
                        <a:gd name="T6" fmla="*/ 6 w 44"/>
                        <a:gd name="T7" fmla="*/ 0 h 128"/>
                        <a:gd name="T8" fmla="*/ 0 w 44"/>
                        <a:gd name="T9" fmla="*/ 25 h 128"/>
                        <a:gd name="T10" fmla="*/ 16 w 44"/>
                        <a:gd name="T11" fmla="*/ 25 h 128"/>
                        <a:gd name="T12" fmla="*/ 16 w 44"/>
                        <a:gd name="T13" fmla="*/ 127 h 128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4"/>
                        <a:gd name="T22" fmla="*/ 0 h 128"/>
                        <a:gd name="T23" fmla="*/ 44 w 44"/>
                        <a:gd name="T24" fmla="*/ 128 h 128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4" h="128">
                          <a:moveTo>
                            <a:pt x="16" y="127"/>
                          </a:moveTo>
                          <a:lnTo>
                            <a:pt x="43" y="127"/>
                          </a:lnTo>
                          <a:lnTo>
                            <a:pt x="43" y="0"/>
                          </a:lnTo>
                          <a:lnTo>
                            <a:pt x="6" y="0"/>
                          </a:lnTo>
                          <a:lnTo>
                            <a:pt x="0" y="25"/>
                          </a:lnTo>
                          <a:lnTo>
                            <a:pt x="16" y="25"/>
                          </a:lnTo>
                          <a:lnTo>
                            <a:pt x="16" y="127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96" name="Freeform 159"/>
                    <p:cNvSpPr>
                      <a:spLocks/>
                    </p:cNvSpPr>
                    <p:nvPr/>
                  </p:nvSpPr>
                  <p:spPr bwMode="auto">
                    <a:xfrm>
                      <a:off x="2738" y="2371"/>
                      <a:ext cx="76" cy="129"/>
                    </a:xfrm>
                    <a:custGeom>
                      <a:avLst/>
                      <a:gdLst>
                        <a:gd name="T0" fmla="*/ 16 w 76"/>
                        <a:gd name="T1" fmla="*/ 0 h 129"/>
                        <a:gd name="T2" fmla="*/ 59 w 76"/>
                        <a:gd name="T3" fmla="*/ 0 h 129"/>
                        <a:gd name="T4" fmla="*/ 75 w 76"/>
                        <a:gd name="T5" fmla="*/ 16 h 129"/>
                        <a:gd name="T6" fmla="*/ 75 w 76"/>
                        <a:gd name="T7" fmla="*/ 52 h 129"/>
                        <a:gd name="T8" fmla="*/ 66 w 76"/>
                        <a:gd name="T9" fmla="*/ 65 h 129"/>
                        <a:gd name="T10" fmla="*/ 75 w 76"/>
                        <a:gd name="T11" fmla="*/ 77 h 129"/>
                        <a:gd name="T12" fmla="*/ 75 w 76"/>
                        <a:gd name="T13" fmla="*/ 80 h 129"/>
                        <a:gd name="T14" fmla="*/ 45 w 76"/>
                        <a:gd name="T15" fmla="*/ 80 h 129"/>
                        <a:gd name="T16" fmla="*/ 45 w 76"/>
                        <a:gd name="T17" fmla="*/ 46 h 129"/>
                        <a:gd name="T18" fmla="*/ 45 w 76"/>
                        <a:gd name="T19" fmla="*/ 19 h 129"/>
                        <a:gd name="T20" fmla="*/ 29 w 76"/>
                        <a:gd name="T21" fmla="*/ 19 h 129"/>
                        <a:gd name="T22" fmla="*/ 29 w 76"/>
                        <a:gd name="T23" fmla="*/ 46 h 129"/>
                        <a:gd name="T24" fmla="*/ 45 w 76"/>
                        <a:gd name="T25" fmla="*/ 46 h 129"/>
                        <a:gd name="T26" fmla="*/ 45 w 76"/>
                        <a:gd name="T27" fmla="*/ 106 h 129"/>
                        <a:gd name="T28" fmla="*/ 29 w 76"/>
                        <a:gd name="T29" fmla="*/ 106 h 129"/>
                        <a:gd name="T30" fmla="*/ 29 w 76"/>
                        <a:gd name="T31" fmla="*/ 80 h 129"/>
                        <a:gd name="T32" fmla="*/ 45 w 76"/>
                        <a:gd name="T33" fmla="*/ 80 h 129"/>
                        <a:gd name="T34" fmla="*/ 75 w 76"/>
                        <a:gd name="T35" fmla="*/ 80 h 129"/>
                        <a:gd name="T36" fmla="*/ 75 w 76"/>
                        <a:gd name="T37" fmla="*/ 112 h 129"/>
                        <a:gd name="T38" fmla="*/ 59 w 76"/>
                        <a:gd name="T39" fmla="*/ 128 h 129"/>
                        <a:gd name="T40" fmla="*/ 16 w 76"/>
                        <a:gd name="T41" fmla="*/ 128 h 129"/>
                        <a:gd name="T42" fmla="*/ 0 w 76"/>
                        <a:gd name="T43" fmla="*/ 112 h 129"/>
                        <a:gd name="T44" fmla="*/ 0 w 76"/>
                        <a:gd name="T45" fmla="*/ 77 h 129"/>
                        <a:gd name="T46" fmla="*/ 10 w 76"/>
                        <a:gd name="T47" fmla="*/ 65 h 129"/>
                        <a:gd name="T48" fmla="*/ 0 w 76"/>
                        <a:gd name="T49" fmla="*/ 52 h 129"/>
                        <a:gd name="T50" fmla="*/ 0 w 76"/>
                        <a:gd name="T51" fmla="*/ 16 h 129"/>
                        <a:gd name="T52" fmla="*/ 16 w 76"/>
                        <a:gd name="T53" fmla="*/ 0 h 129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76"/>
                        <a:gd name="T82" fmla="*/ 0 h 129"/>
                        <a:gd name="T83" fmla="*/ 76 w 76"/>
                        <a:gd name="T84" fmla="*/ 129 h 129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76" h="129">
                          <a:moveTo>
                            <a:pt x="16" y="0"/>
                          </a:moveTo>
                          <a:lnTo>
                            <a:pt x="59" y="0"/>
                          </a:lnTo>
                          <a:lnTo>
                            <a:pt x="75" y="16"/>
                          </a:lnTo>
                          <a:lnTo>
                            <a:pt x="75" y="52"/>
                          </a:lnTo>
                          <a:lnTo>
                            <a:pt x="66" y="65"/>
                          </a:lnTo>
                          <a:lnTo>
                            <a:pt x="75" y="77"/>
                          </a:lnTo>
                          <a:lnTo>
                            <a:pt x="75" y="80"/>
                          </a:lnTo>
                          <a:lnTo>
                            <a:pt x="45" y="80"/>
                          </a:lnTo>
                          <a:lnTo>
                            <a:pt x="45" y="46"/>
                          </a:lnTo>
                          <a:lnTo>
                            <a:pt x="45" y="19"/>
                          </a:lnTo>
                          <a:lnTo>
                            <a:pt x="29" y="19"/>
                          </a:lnTo>
                          <a:lnTo>
                            <a:pt x="29" y="46"/>
                          </a:lnTo>
                          <a:lnTo>
                            <a:pt x="45" y="46"/>
                          </a:lnTo>
                          <a:lnTo>
                            <a:pt x="45" y="106"/>
                          </a:lnTo>
                          <a:lnTo>
                            <a:pt x="29" y="106"/>
                          </a:lnTo>
                          <a:lnTo>
                            <a:pt x="29" y="80"/>
                          </a:lnTo>
                          <a:lnTo>
                            <a:pt x="45" y="80"/>
                          </a:lnTo>
                          <a:lnTo>
                            <a:pt x="75" y="80"/>
                          </a:lnTo>
                          <a:lnTo>
                            <a:pt x="75" y="112"/>
                          </a:lnTo>
                          <a:lnTo>
                            <a:pt x="59" y="128"/>
                          </a:lnTo>
                          <a:lnTo>
                            <a:pt x="16" y="128"/>
                          </a:lnTo>
                          <a:lnTo>
                            <a:pt x="0" y="112"/>
                          </a:lnTo>
                          <a:lnTo>
                            <a:pt x="0" y="77"/>
                          </a:lnTo>
                          <a:lnTo>
                            <a:pt x="10" y="65"/>
                          </a:lnTo>
                          <a:lnTo>
                            <a:pt x="0" y="52"/>
                          </a:lnTo>
                          <a:lnTo>
                            <a:pt x="0" y="16"/>
                          </a:lnTo>
                          <a:lnTo>
                            <a:pt x="16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grpSp>
              <p:nvGrpSpPr>
                <p:cNvPr id="242" name="Group 183"/>
                <p:cNvGrpSpPr>
                  <a:grpSpLocks/>
                </p:cNvGrpSpPr>
                <p:nvPr/>
              </p:nvGrpSpPr>
              <p:grpSpPr bwMode="auto">
                <a:xfrm>
                  <a:off x="348" y="2642"/>
                  <a:ext cx="2491" cy="130"/>
                  <a:chOff x="348" y="2642"/>
                  <a:chExt cx="2491" cy="130"/>
                </a:xfrm>
              </p:grpSpPr>
              <p:grpSp>
                <p:nvGrpSpPr>
                  <p:cNvPr id="267" name="Group 164"/>
                  <p:cNvGrpSpPr>
                    <a:grpSpLocks/>
                  </p:cNvGrpSpPr>
                  <p:nvPr/>
                </p:nvGrpSpPr>
                <p:grpSpPr bwMode="auto">
                  <a:xfrm>
                    <a:off x="348" y="2642"/>
                    <a:ext cx="142" cy="130"/>
                    <a:chOff x="348" y="2642"/>
                    <a:chExt cx="142" cy="130"/>
                  </a:xfrm>
                </p:grpSpPr>
                <p:sp>
                  <p:nvSpPr>
                    <p:cNvPr id="286" name="Freeform 162"/>
                    <p:cNvSpPr>
                      <a:spLocks/>
                    </p:cNvSpPr>
                    <p:nvPr/>
                  </p:nvSpPr>
                  <p:spPr bwMode="auto">
                    <a:xfrm>
                      <a:off x="348" y="2642"/>
                      <a:ext cx="46" cy="130"/>
                    </a:xfrm>
                    <a:custGeom>
                      <a:avLst/>
                      <a:gdLst>
                        <a:gd name="T0" fmla="*/ 16 w 46"/>
                        <a:gd name="T1" fmla="*/ 129 h 130"/>
                        <a:gd name="T2" fmla="*/ 45 w 46"/>
                        <a:gd name="T3" fmla="*/ 129 h 130"/>
                        <a:gd name="T4" fmla="*/ 45 w 46"/>
                        <a:gd name="T5" fmla="*/ 0 h 130"/>
                        <a:gd name="T6" fmla="*/ 6 w 46"/>
                        <a:gd name="T7" fmla="*/ 0 h 130"/>
                        <a:gd name="T8" fmla="*/ 0 w 46"/>
                        <a:gd name="T9" fmla="*/ 26 h 130"/>
                        <a:gd name="T10" fmla="*/ 16 w 46"/>
                        <a:gd name="T11" fmla="*/ 26 h 130"/>
                        <a:gd name="T12" fmla="*/ 16 w 46"/>
                        <a:gd name="T13" fmla="*/ 129 h 130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6"/>
                        <a:gd name="T22" fmla="*/ 0 h 130"/>
                        <a:gd name="T23" fmla="*/ 46 w 46"/>
                        <a:gd name="T24" fmla="*/ 130 h 130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6" h="130">
                          <a:moveTo>
                            <a:pt x="16" y="129"/>
                          </a:moveTo>
                          <a:lnTo>
                            <a:pt x="45" y="129"/>
                          </a:lnTo>
                          <a:lnTo>
                            <a:pt x="45" y="0"/>
                          </a:lnTo>
                          <a:lnTo>
                            <a:pt x="6" y="0"/>
                          </a:lnTo>
                          <a:lnTo>
                            <a:pt x="0" y="26"/>
                          </a:lnTo>
                          <a:lnTo>
                            <a:pt x="16" y="26"/>
                          </a:lnTo>
                          <a:lnTo>
                            <a:pt x="16" y="12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87" name="Freeform 163"/>
                    <p:cNvSpPr>
                      <a:spLocks/>
                    </p:cNvSpPr>
                    <p:nvPr/>
                  </p:nvSpPr>
                  <p:spPr bwMode="auto">
                    <a:xfrm>
                      <a:off x="414" y="2642"/>
                      <a:ext cx="76" cy="130"/>
                    </a:xfrm>
                    <a:custGeom>
                      <a:avLst/>
                      <a:gdLst>
                        <a:gd name="T0" fmla="*/ 52 w 76"/>
                        <a:gd name="T1" fmla="*/ 0 h 130"/>
                        <a:gd name="T2" fmla="*/ 75 w 76"/>
                        <a:gd name="T3" fmla="*/ 16 h 130"/>
                        <a:gd name="T4" fmla="*/ 75 w 76"/>
                        <a:gd name="T5" fmla="*/ 114 h 130"/>
                        <a:gd name="T6" fmla="*/ 52 w 76"/>
                        <a:gd name="T7" fmla="*/ 129 h 130"/>
                        <a:gd name="T8" fmla="*/ 23 w 76"/>
                        <a:gd name="T9" fmla="*/ 129 h 130"/>
                        <a:gd name="T10" fmla="*/ 0 w 76"/>
                        <a:gd name="T11" fmla="*/ 114 h 130"/>
                        <a:gd name="T12" fmla="*/ 0 w 76"/>
                        <a:gd name="T13" fmla="*/ 90 h 130"/>
                        <a:gd name="T14" fmla="*/ 30 w 76"/>
                        <a:gd name="T15" fmla="*/ 90 h 130"/>
                        <a:gd name="T16" fmla="*/ 30 w 76"/>
                        <a:gd name="T17" fmla="*/ 104 h 130"/>
                        <a:gd name="T18" fmla="*/ 45 w 76"/>
                        <a:gd name="T19" fmla="*/ 104 h 130"/>
                        <a:gd name="T20" fmla="*/ 45 w 76"/>
                        <a:gd name="T21" fmla="*/ 81 h 130"/>
                        <a:gd name="T22" fmla="*/ 45 w 76"/>
                        <a:gd name="T23" fmla="*/ 55 h 130"/>
                        <a:gd name="T24" fmla="*/ 30 w 76"/>
                        <a:gd name="T25" fmla="*/ 55 h 130"/>
                        <a:gd name="T26" fmla="*/ 30 w 76"/>
                        <a:gd name="T27" fmla="*/ 24 h 130"/>
                        <a:gd name="T28" fmla="*/ 45 w 76"/>
                        <a:gd name="T29" fmla="*/ 24 h 130"/>
                        <a:gd name="T30" fmla="*/ 45 w 76"/>
                        <a:gd name="T31" fmla="*/ 55 h 130"/>
                        <a:gd name="T32" fmla="*/ 45 w 76"/>
                        <a:gd name="T33" fmla="*/ 81 h 130"/>
                        <a:gd name="T34" fmla="*/ 23 w 76"/>
                        <a:gd name="T35" fmla="*/ 81 h 130"/>
                        <a:gd name="T36" fmla="*/ 0 w 76"/>
                        <a:gd name="T37" fmla="*/ 65 h 130"/>
                        <a:gd name="T38" fmla="*/ 0 w 76"/>
                        <a:gd name="T39" fmla="*/ 16 h 130"/>
                        <a:gd name="T40" fmla="*/ 23 w 76"/>
                        <a:gd name="T41" fmla="*/ 0 h 130"/>
                        <a:gd name="T42" fmla="*/ 52 w 76"/>
                        <a:gd name="T43" fmla="*/ 0 h 130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w 76"/>
                        <a:gd name="T67" fmla="*/ 0 h 130"/>
                        <a:gd name="T68" fmla="*/ 76 w 76"/>
                        <a:gd name="T69" fmla="*/ 130 h 130"/>
                      </a:gdLst>
                      <a:ahLst/>
                      <a:cxnLst>
                        <a:cxn ang="T44">
                          <a:pos x="T0" y="T1"/>
                        </a:cxn>
                        <a:cxn ang="T45">
                          <a:pos x="T2" y="T3"/>
                        </a:cxn>
                        <a:cxn ang="T46">
                          <a:pos x="T4" y="T5"/>
                        </a:cxn>
                        <a:cxn ang="T47">
                          <a:pos x="T6" y="T7"/>
                        </a:cxn>
                        <a:cxn ang="T48">
                          <a:pos x="T8" y="T9"/>
                        </a:cxn>
                        <a:cxn ang="T49">
                          <a:pos x="T10" y="T11"/>
                        </a:cxn>
                        <a:cxn ang="T50">
                          <a:pos x="T12" y="T13"/>
                        </a:cxn>
                        <a:cxn ang="T51">
                          <a:pos x="T14" y="T15"/>
                        </a:cxn>
                        <a:cxn ang="T52">
                          <a:pos x="T16" y="T17"/>
                        </a:cxn>
                        <a:cxn ang="T53">
                          <a:pos x="T18" y="T19"/>
                        </a:cxn>
                        <a:cxn ang="T54">
                          <a:pos x="T20" y="T21"/>
                        </a:cxn>
                        <a:cxn ang="T55">
                          <a:pos x="T22" y="T23"/>
                        </a:cxn>
                        <a:cxn ang="T56">
                          <a:pos x="T24" y="T25"/>
                        </a:cxn>
                        <a:cxn ang="T57">
                          <a:pos x="T26" y="T27"/>
                        </a:cxn>
                        <a:cxn ang="T58">
                          <a:pos x="T28" y="T29"/>
                        </a:cxn>
                        <a:cxn ang="T59">
                          <a:pos x="T30" y="T31"/>
                        </a:cxn>
                        <a:cxn ang="T60">
                          <a:pos x="T32" y="T33"/>
                        </a:cxn>
                        <a:cxn ang="T61">
                          <a:pos x="T34" y="T35"/>
                        </a:cxn>
                        <a:cxn ang="T62">
                          <a:pos x="T36" y="T37"/>
                        </a:cxn>
                        <a:cxn ang="T63">
                          <a:pos x="T38" y="T39"/>
                        </a:cxn>
                        <a:cxn ang="T64">
                          <a:pos x="T40" y="T41"/>
                        </a:cxn>
                        <a:cxn ang="T65">
                          <a:pos x="T42" y="T43"/>
                        </a:cxn>
                      </a:cxnLst>
                      <a:rect l="T66" t="T67" r="T68" b="T69"/>
                      <a:pathLst>
                        <a:path w="76" h="130">
                          <a:moveTo>
                            <a:pt x="52" y="0"/>
                          </a:moveTo>
                          <a:lnTo>
                            <a:pt x="75" y="16"/>
                          </a:lnTo>
                          <a:lnTo>
                            <a:pt x="75" y="114"/>
                          </a:lnTo>
                          <a:lnTo>
                            <a:pt x="52" y="129"/>
                          </a:lnTo>
                          <a:lnTo>
                            <a:pt x="23" y="129"/>
                          </a:lnTo>
                          <a:lnTo>
                            <a:pt x="0" y="114"/>
                          </a:lnTo>
                          <a:lnTo>
                            <a:pt x="0" y="90"/>
                          </a:lnTo>
                          <a:lnTo>
                            <a:pt x="30" y="90"/>
                          </a:lnTo>
                          <a:lnTo>
                            <a:pt x="30" y="104"/>
                          </a:lnTo>
                          <a:lnTo>
                            <a:pt x="45" y="104"/>
                          </a:lnTo>
                          <a:lnTo>
                            <a:pt x="45" y="81"/>
                          </a:lnTo>
                          <a:lnTo>
                            <a:pt x="45" y="55"/>
                          </a:lnTo>
                          <a:lnTo>
                            <a:pt x="30" y="55"/>
                          </a:lnTo>
                          <a:lnTo>
                            <a:pt x="30" y="24"/>
                          </a:lnTo>
                          <a:lnTo>
                            <a:pt x="45" y="24"/>
                          </a:lnTo>
                          <a:lnTo>
                            <a:pt x="45" y="55"/>
                          </a:lnTo>
                          <a:lnTo>
                            <a:pt x="45" y="81"/>
                          </a:lnTo>
                          <a:lnTo>
                            <a:pt x="23" y="81"/>
                          </a:lnTo>
                          <a:lnTo>
                            <a:pt x="0" y="65"/>
                          </a:lnTo>
                          <a:lnTo>
                            <a:pt x="0" y="16"/>
                          </a:lnTo>
                          <a:lnTo>
                            <a:pt x="23" y="0"/>
                          </a:lnTo>
                          <a:lnTo>
                            <a:pt x="52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68" name="Group 167"/>
                  <p:cNvGrpSpPr>
                    <a:grpSpLocks/>
                  </p:cNvGrpSpPr>
                  <p:nvPr/>
                </p:nvGrpSpPr>
                <p:grpSpPr bwMode="auto">
                  <a:xfrm>
                    <a:off x="744" y="2642"/>
                    <a:ext cx="157" cy="130"/>
                    <a:chOff x="744" y="2642"/>
                    <a:chExt cx="157" cy="130"/>
                  </a:xfrm>
                </p:grpSpPr>
                <p:sp>
                  <p:nvSpPr>
                    <p:cNvPr id="284" name="Freeform 165"/>
                    <p:cNvSpPr>
                      <a:spLocks/>
                    </p:cNvSpPr>
                    <p:nvPr/>
                  </p:nvSpPr>
                  <p:spPr bwMode="auto">
                    <a:xfrm>
                      <a:off x="744" y="2642"/>
                      <a:ext cx="71" cy="130"/>
                    </a:xfrm>
                    <a:custGeom>
                      <a:avLst/>
                      <a:gdLst>
                        <a:gd name="T0" fmla="*/ 0 w 71"/>
                        <a:gd name="T1" fmla="*/ 39 h 130"/>
                        <a:gd name="T2" fmla="*/ 29 w 71"/>
                        <a:gd name="T3" fmla="*/ 39 h 130"/>
                        <a:gd name="T4" fmla="*/ 29 w 71"/>
                        <a:gd name="T5" fmla="*/ 26 h 130"/>
                        <a:gd name="T6" fmla="*/ 45 w 71"/>
                        <a:gd name="T7" fmla="*/ 26 h 130"/>
                        <a:gd name="T8" fmla="*/ 45 w 71"/>
                        <a:gd name="T9" fmla="*/ 45 h 130"/>
                        <a:gd name="T10" fmla="*/ 0 w 71"/>
                        <a:gd name="T11" fmla="*/ 107 h 130"/>
                        <a:gd name="T12" fmla="*/ 0 w 71"/>
                        <a:gd name="T13" fmla="*/ 129 h 130"/>
                        <a:gd name="T14" fmla="*/ 70 w 71"/>
                        <a:gd name="T15" fmla="*/ 129 h 130"/>
                        <a:gd name="T16" fmla="*/ 70 w 71"/>
                        <a:gd name="T17" fmla="*/ 107 h 130"/>
                        <a:gd name="T18" fmla="*/ 31 w 71"/>
                        <a:gd name="T19" fmla="*/ 107 h 130"/>
                        <a:gd name="T20" fmla="*/ 70 w 71"/>
                        <a:gd name="T21" fmla="*/ 52 h 130"/>
                        <a:gd name="T22" fmla="*/ 70 w 71"/>
                        <a:gd name="T23" fmla="*/ 16 h 130"/>
                        <a:gd name="T24" fmla="*/ 50 w 71"/>
                        <a:gd name="T25" fmla="*/ 0 h 130"/>
                        <a:gd name="T26" fmla="*/ 22 w 71"/>
                        <a:gd name="T27" fmla="*/ 0 h 130"/>
                        <a:gd name="T28" fmla="*/ 0 w 71"/>
                        <a:gd name="T29" fmla="*/ 16 h 130"/>
                        <a:gd name="T30" fmla="*/ 0 w 71"/>
                        <a:gd name="T31" fmla="*/ 39 h 130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1"/>
                        <a:gd name="T49" fmla="*/ 0 h 130"/>
                        <a:gd name="T50" fmla="*/ 71 w 71"/>
                        <a:gd name="T51" fmla="*/ 130 h 130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1" h="130">
                          <a:moveTo>
                            <a:pt x="0" y="39"/>
                          </a:moveTo>
                          <a:lnTo>
                            <a:pt x="29" y="39"/>
                          </a:lnTo>
                          <a:lnTo>
                            <a:pt x="29" y="26"/>
                          </a:lnTo>
                          <a:lnTo>
                            <a:pt x="45" y="26"/>
                          </a:lnTo>
                          <a:lnTo>
                            <a:pt x="45" y="45"/>
                          </a:lnTo>
                          <a:lnTo>
                            <a:pt x="0" y="107"/>
                          </a:lnTo>
                          <a:lnTo>
                            <a:pt x="0" y="129"/>
                          </a:lnTo>
                          <a:lnTo>
                            <a:pt x="70" y="129"/>
                          </a:lnTo>
                          <a:lnTo>
                            <a:pt x="70" y="107"/>
                          </a:lnTo>
                          <a:lnTo>
                            <a:pt x="31" y="107"/>
                          </a:lnTo>
                          <a:lnTo>
                            <a:pt x="70" y="52"/>
                          </a:lnTo>
                          <a:lnTo>
                            <a:pt x="70" y="16"/>
                          </a:lnTo>
                          <a:lnTo>
                            <a:pt x="50" y="0"/>
                          </a:lnTo>
                          <a:lnTo>
                            <a:pt x="22" y="0"/>
                          </a:lnTo>
                          <a:lnTo>
                            <a:pt x="0" y="16"/>
                          </a:lnTo>
                          <a:lnTo>
                            <a:pt x="0" y="3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85" name="Freeform 166"/>
                    <p:cNvSpPr>
                      <a:spLocks/>
                    </p:cNvSpPr>
                    <p:nvPr/>
                  </p:nvSpPr>
                  <p:spPr bwMode="auto">
                    <a:xfrm>
                      <a:off x="826" y="2642"/>
                      <a:ext cx="75" cy="130"/>
                    </a:xfrm>
                    <a:custGeom>
                      <a:avLst/>
                      <a:gdLst>
                        <a:gd name="T0" fmla="*/ 23 w 75"/>
                        <a:gd name="T1" fmla="*/ 0 h 130"/>
                        <a:gd name="T2" fmla="*/ 52 w 75"/>
                        <a:gd name="T3" fmla="*/ 0 h 130"/>
                        <a:gd name="T4" fmla="*/ 74 w 75"/>
                        <a:gd name="T5" fmla="*/ 19 h 130"/>
                        <a:gd name="T6" fmla="*/ 74 w 75"/>
                        <a:gd name="T7" fmla="*/ 110 h 130"/>
                        <a:gd name="T8" fmla="*/ 52 w 75"/>
                        <a:gd name="T9" fmla="*/ 129 h 130"/>
                        <a:gd name="T10" fmla="*/ 23 w 75"/>
                        <a:gd name="T11" fmla="*/ 129 h 130"/>
                        <a:gd name="T12" fmla="*/ 0 w 75"/>
                        <a:gd name="T13" fmla="*/ 110 h 130"/>
                        <a:gd name="T14" fmla="*/ 0 w 75"/>
                        <a:gd name="T15" fmla="*/ 104 h 130"/>
                        <a:gd name="T16" fmla="*/ 30 w 75"/>
                        <a:gd name="T17" fmla="*/ 104 h 130"/>
                        <a:gd name="T18" fmla="*/ 30 w 75"/>
                        <a:gd name="T19" fmla="*/ 26 h 130"/>
                        <a:gd name="T20" fmla="*/ 45 w 75"/>
                        <a:gd name="T21" fmla="*/ 26 h 130"/>
                        <a:gd name="T22" fmla="*/ 45 w 75"/>
                        <a:gd name="T23" fmla="*/ 104 h 130"/>
                        <a:gd name="T24" fmla="*/ 30 w 75"/>
                        <a:gd name="T25" fmla="*/ 104 h 130"/>
                        <a:gd name="T26" fmla="*/ 0 w 75"/>
                        <a:gd name="T27" fmla="*/ 104 h 130"/>
                        <a:gd name="T28" fmla="*/ 0 w 75"/>
                        <a:gd name="T29" fmla="*/ 19 h 130"/>
                        <a:gd name="T30" fmla="*/ 23 w 75"/>
                        <a:gd name="T31" fmla="*/ 0 h 130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5"/>
                        <a:gd name="T49" fmla="*/ 0 h 130"/>
                        <a:gd name="T50" fmla="*/ 75 w 75"/>
                        <a:gd name="T51" fmla="*/ 130 h 130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5" h="130">
                          <a:moveTo>
                            <a:pt x="23" y="0"/>
                          </a:moveTo>
                          <a:lnTo>
                            <a:pt x="52" y="0"/>
                          </a:lnTo>
                          <a:lnTo>
                            <a:pt x="74" y="19"/>
                          </a:lnTo>
                          <a:lnTo>
                            <a:pt x="74" y="110"/>
                          </a:lnTo>
                          <a:lnTo>
                            <a:pt x="52" y="129"/>
                          </a:lnTo>
                          <a:lnTo>
                            <a:pt x="23" y="129"/>
                          </a:lnTo>
                          <a:lnTo>
                            <a:pt x="0" y="110"/>
                          </a:lnTo>
                          <a:lnTo>
                            <a:pt x="0" y="104"/>
                          </a:lnTo>
                          <a:lnTo>
                            <a:pt x="30" y="104"/>
                          </a:lnTo>
                          <a:lnTo>
                            <a:pt x="30" y="26"/>
                          </a:lnTo>
                          <a:lnTo>
                            <a:pt x="45" y="26"/>
                          </a:lnTo>
                          <a:lnTo>
                            <a:pt x="45" y="104"/>
                          </a:lnTo>
                          <a:lnTo>
                            <a:pt x="30" y="104"/>
                          </a:lnTo>
                          <a:lnTo>
                            <a:pt x="0" y="104"/>
                          </a:lnTo>
                          <a:lnTo>
                            <a:pt x="0" y="19"/>
                          </a:lnTo>
                          <a:lnTo>
                            <a:pt x="23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69" name="Group 170"/>
                  <p:cNvGrpSpPr>
                    <a:grpSpLocks/>
                  </p:cNvGrpSpPr>
                  <p:nvPr/>
                </p:nvGrpSpPr>
                <p:grpSpPr bwMode="auto">
                  <a:xfrm>
                    <a:off x="1125" y="2642"/>
                    <a:ext cx="132" cy="130"/>
                    <a:chOff x="1125" y="2642"/>
                    <a:chExt cx="132" cy="130"/>
                  </a:xfrm>
                </p:grpSpPr>
                <p:sp>
                  <p:nvSpPr>
                    <p:cNvPr id="282" name="Freeform 168"/>
                    <p:cNvSpPr>
                      <a:spLocks/>
                    </p:cNvSpPr>
                    <p:nvPr/>
                  </p:nvSpPr>
                  <p:spPr bwMode="auto">
                    <a:xfrm>
                      <a:off x="1125" y="2642"/>
                      <a:ext cx="75" cy="130"/>
                    </a:xfrm>
                    <a:custGeom>
                      <a:avLst/>
                      <a:gdLst>
                        <a:gd name="T0" fmla="*/ 0 w 75"/>
                        <a:gd name="T1" fmla="*/ 39 h 130"/>
                        <a:gd name="T2" fmla="*/ 29 w 75"/>
                        <a:gd name="T3" fmla="*/ 39 h 130"/>
                        <a:gd name="T4" fmla="*/ 29 w 75"/>
                        <a:gd name="T5" fmla="*/ 26 h 130"/>
                        <a:gd name="T6" fmla="*/ 45 w 75"/>
                        <a:gd name="T7" fmla="*/ 26 h 130"/>
                        <a:gd name="T8" fmla="*/ 45 w 75"/>
                        <a:gd name="T9" fmla="*/ 45 h 130"/>
                        <a:gd name="T10" fmla="*/ 0 w 75"/>
                        <a:gd name="T11" fmla="*/ 107 h 130"/>
                        <a:gd name="T12" fmla="*/ 0 w 75"/>
                        <a:gd name="T13" fmla="*/ 129 h 130"/>
                        <a:gd name="T14" fmla="*/ 74 w 75"/>
                        <a:gd name="T15" fmla="*/ 129 h 130"/>
                        <a:gd name="T16" fmla="*/ 74 w 75"/>
                        <a:gd name="T17" fmla="*/ 107 h 130"/>
                        <a:gd name="T18" fmla="*/ 32 w 75"/>
                        <a:gd name="T19" fmla="*/ 107 h 130"/>
                        <a:gd name="T20" fmla="*/ 74 w 75"/>
                        <a:gd name="T21" fmla="*/ 52 h 130"/>
                        <a:gd name="T22" fmla="*/ 74 w 75"/>
                        <a:gd name="T23" fmla="*/ 16 h 130"/>
                        <a:gd name="T24" fmla="*/ 51 w 75"/>
                        <a:gd name="T25" fmla="*/ 0 h 130"/>
                        <a:gd name="T26" fmla="*/ 22 w 75"/>
                        <a:gd name="T27" fmla="*/ 0 h 130"/>
                        <a:gd name="T28" fmla="*/ 0 w 75"/>
                        <a:gd name="T29" fmla="*/ 16 h 130"/>
                        <a:gd name="T30" fmla="*/ 0 w 75"/>
                        <a:gd name="T31" fmla="*/ 39 h 130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5"/>
                        <a:gd name="T49" fmla="*/ 0 h 130"/>
                        <a:gd name="T50" fmla="*/ 75 w 75"/>
                        <a:gd name="T51" fmla="*/ 130 h 130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5" h="130">
                          <a:moveTo>
                            <a:pt x="0" y="39"/>
                          </a:moveTo>
                          <a:lnTo>
                            <a:pt x="29" y="39"/>
                          </a:lnTo>
                          <a:lnTo>
                            <a:pt x="29" y="26"/>
                          </a:lnTo>
                          <a:lnTo>
                            <a:pt x="45" y="26"/>
                          </a:lnTo>
                          <a:lnTo>
                            <a:pt x="45" y="45"/>
                          </a:lnTo>
                          <a:lnTo>
                            <a:pt x="0" y="107"/>
                          </a:lnTo>
                          <a:lnTo>
                            <a:pt x="0" y="129"/>
                          </a:lnTo>
                          <a:lnTo>
                            <a:pt x="74" y="129"/>
                          </a:lnTo>
                          <a:lnTo>
                            <a:pt x="74" y="107"/>
                          </a:lnTo>
                          <a:lnTo>
                            <a:pt x="32" y="107"/>
                          </a:lnTo>
                          <a:lnTo>
                            <a:pt x="74" y="52"/>
                          </a:lnTo>
                          <a:lnTo>
                            <a:pt x="74" y="16"/>
                          </a:lnTo>
                          <a:lnTo>
                            <a:pt x="51" y="0"/>
                          </a:lnTo>
                          <a:lnTo>
                            <a:pt x="22" y="0"/>
                          </a:lnTo>
                          <a:lnTo>
                            <a:pt x="0" y="16"/>
                          </a:lnTo>
                          <a:lnTo>
                            <a:pt x="0" y="3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83" name="Freeform 169"/>
                    <p:cNvSpPr>
                      <a:spLocks/>
                    </p:cNvSpPr>
                    <p:nvPr/>
                  </p:nvSpPr>
                  <p:spPr bwMode="auto">
                    <a:xfrm>
                      <a:off x="1210" y="2642"/>
                      <a:ext cx="47" cy="130"/>
                    </a:xfrm>
                    <a:custGeom>
                      <a:avLst/>
                      <a:gdLst>
                        <a:gd name="T0" fmla="*/ 16 w 47"/>
                        <a:gd name="T1" fmla="*/ 129 h 130"/>
                        <a:gd name="T2" fmla="*/ 46 w 47"/>
                        <a:gd name="T3" fmla="*/ 129 h 130"/>
                        <a:gd name="T4" fmla="*/ 46 w 47"/>
                        <a:gd name="T5" fmla="*/ 0 h 130"/>
                        <a:gd name="T6" fmla="*/ 6 w 47"/>
                        <a:gd name="T7" fmla="*/ 0 h 130"/>
                        <a:gd name="T8" fmla="*/ 0 w 47"/>
                        <a:gd name="T9" fmla="*/ 26 h 130"/>
                        <a:gd name="T10" fmla="*/ 16 w 47"/>
                        <a:gd name="T11" fmla="*/ 26 h 130"/>
                        <a:gd name="T12" fmla="*/ 16 w 47"/>
                        <a:gd name="T13" fmla="*/ 129 h 130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7"/>
                        <a:gd name="T22" fmla="*/ 0 h 130"/>
                        <a:gd name="T23" fmla="*/ 47 w 47"/>
                        <a:gd name="T24" fmla="*/ 130 h 130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7" h="130">
                          <a:moveTo>
                            <a:pt x="16" y="129"/>
                          </a:moveTo>
                          <a:lnTo>
                            <a:pt x="46" y="129"/>
                          </a:lnTo>
                          <a:lnTo>
                            <a:pt x="46" y="0"/>
                          </a:lnTo>
                          <a:lnTo>
                            <a:pt x="6" y="0"/>
                          </a:lnTo>
                          <a:lnTo>
                            <a:pt x="0" y="26"/>
                          </a:lnTo>
                          <a:lnTo>
                            <a:pt x="16" y="26"/>
                          </a:lnTo>
                          <a:lnTo>
                            <a:pt x="16" y="12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70" name="Group 173"/>
                  <p:cNvGrpSpPr>
                    <a:grpSpLocks/>
                  </p:cNvGrpSpPr>
                  <p:nvPr/>
                </p:nvGrpSpPr>
                <p:grpSpPr bwMode="auto">
                  <a:xfrm>
                    <a:off x="1519" y="2642"/>
                    <a:ext cx="159" cy="130"/>
                    <a:chOff x="1519" y="2642"/>
                    <a:chExt cx="159" cy="130"/>
                  </a:xfrm>
                </p:grpSpPr>
                <p:sp>
                  <p:nvSpPr>
                    <p:cNvPr id="280" name="Freeform 171"/>
                    <p:cNvSpPr>
                      <a:spLocks/>
                    </p:cNvSpPr>
                    <p:nvPr/>
                  </p:nvSpPr>
                  <p:spPr bwMode="auto">
                    <a:xfrm>
                      <a:off x="1519" y="2642"/>
                      <a:ext cx="74" cy="130"/>
                    </a:xfrm>
                    <a:custGeom>
                      <a:avLst/>
                      <a:gdLst>
                        <a:gd name="T0" fmla="*/ 0 w 74"/>
                        <a:gd name="T1" fmla="*/ 39 h 130"/>
                        <a:gd name="T2" fmla="*/ 28 w 74"/>
                        <a:gd name="T3" fmla="*/ 39 h 130"/>
                        <a:gd name="T4" fmla="*/ 28 w 74"/>
                        <a:gd name="T5" fmla="*/ 26 h 130"/>
                        <a:gd name="T6" fmla="*/ 44 w 74"/>
                        <a:gd name="T7" fmla="*/ 26 h 130"/>
                        <a:gd name="T8" fmla="*/ 44 w 74"/>
                        <a:gd name="T9" fmla="*/ 45 h 130"/>
                        <a:gd name="T10" fmla="*/ 0 w 74"/>
                        <a:gd name="T11" fmla="*/ 107 h 130"/>
                        <a:gd name="T12" fmla="*/ 0 w 74"/>
                        <a:gd name="T13" fmla="*/ 129 h 130"/>
                        <a:gd name="T14" fmla="*/ 73 w 74"/>
                        <a:gd name="T15" fmla="*/ 129 h 130"/>
                        <a:gd name="T16" fmla="*/ 73 w 74"/>
                        <a:gd name="T17" fmla="*/ 107 h 130"/>
                        <a:gd name="T18" fmla="*/ 31 w 74"/>
                        <a:gd name="T19" fmla="*/ 107 h 130"/>
                        <a:gd name="T20" fmla="*/ 73 w 74"/>
                        <a:gd name="T21" fmla="*/ 52 h 130"/>
                        <a:gd name="T22" fmla="*/ 73 w 74"/>
                        <a:gd name="T23" fmla="*/ 16 h 130"/>
                        <a:gd name="T24" fmla="*/ 50 w 74"/>
                        <a:gd name="T25" fmla="*/ 0 h 130"/>
                        <a:gd name="T26" fmla="*/ 21 w 74"/>
                        <a:gd name="T27" fmla="*/ 0 h 130"/>
                        <a:gd name="T28" fmla="*/ 0 w 74"/>
                        <a:gd name="T29" fmla="*/ 16 h 130"/>
                        <a:gd name="T30" fmla="*/ 0 w 74"/>
                        <a:gd name="T31" fmla="*/ 39 h 130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4"/>
                        <a:gd name="T49" fmla="*/ 0 h 130"/>
                        <a:gd name="T50" fmla="*/ 74 w 74"/>
                        <a:gd name="T51" fmla="*/ 130 h 130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4" h="130">
                          <a:moveTo>
                            <a:pt x="0" y="39"/>
                          </a:moveTo>
                          <a:lnTo>
                            <a:pt x="28" y="39"/>
                          </a:lnTo>
                          <a:lnTo>
                            <a:pt x="28" y="26"/>
                          </a:lnTo>
                          <a:lnTo>
                            <a:pt x="44" y="26"/>
                          </a:lnTo>
                          <a:lnTo>
                            <a:pt x="44" y="45"/>
                          </a:lnTo>
                          <a:lnTo>
                            <a:pt x="0" y="107"/>
                          </a:lnTo>
                          <a:lnTo>
                            <a:pt x="0" y="129"/>
                          </a:lnTo>
                          <a:lnTo>
                            <a:pt x="73" y="129"/>
                          </a:lnTo>
                          <a:lnTo>
                            <a:pt x="73" y="107"/>
                          </a:lnTo>
                          <a:lnTo>
                            <a:pt x="31" y="107"/>
                          </a:lnTo>
                          <a:lnTo>
                            <a:pt x="73" y="52"/>
                          </a:lnTo>
                          <a:lnTo>
                            <a:pt x="73" y="16"/>
                          </a:lnTo>
                          <a:lnTo>
                            <a:pt x="50" y="0"/>
                          </a:lnTo>
                          <a:lnTo>
                            <a:pt x="21" y="0"/>
                          </a:lnTo>
                          <a:lnTo>
                            <a:pt x="0" y="16"/>
                          </a:lnTo>
                          <a:lnTo>
                            <a:pt x="0" y="3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81" name="Freeform 172"/>
                    <p:cNvSpPr>
                      <a:spLocks/>
                    </p:cNvSpPr>
                    <p:nvPr/>
                  </p:nvSpPr>
                  <p:spPr bwMode="auto">
                    <a:xfrm>
                      <a:off x="1602" y="2642"/>
                      <a:ext cx="76" cy="130"/>
                    </a:xfrm>
                    <a:custGeom>
                      <a:avLst/>
                      <a:gdLst>
                        <a:gd name="T0" fmla="*/ 0 w 76"/>
                        <a:gd name="T1" fmla="*/ 39 h 130"/>
                        <a:gd name="T2" fmla="*/ 29 w 76"/>
                        <a:gd name="T3" fmla="*/ 39 h 130"/>
                        <a:gd name="T4" fmla="*/ 29 w 76"/>
                        <a:gd name="T5" fmla="*/ 26 h 130"/>
                        <a:gd name="T6" fmla="*/ 45 w 76"/>
                        <a:gd name="T7" fmla="*/ 26 h 130"/>
                        <a:gd name="T8" fmla="*/ 45 w 76"/>
                        <a:gd name="T9" fmla="*/ 45 h 130"/>
                        <a:gd name="T10" fmla="*/ 0 w 76"/>
                        <a:gd name="T11" fmla="*/ 107 h 130"/>
                        <a:gd name="T12" fmla="*/ 0 w 76"/>
                        <a:gd name="T13" fmla="*/ 129 h 130"/>
                        <a:gd name="T14" fmla="*/ 75 w 76"/>
                        <a:gd name="T15" fmla="*/ 129 h 130"/>
                        <a:gd name="T16" fmla="*/ 75 w 76"/>
                        <a:gd name="T17" fmla="*/ 107 h 130"/>
                        <a:gd name="T18" fmla="*/ 33 w 76"/>
                        <a:gd name="T19" fmla="*/ 107 h 130"/>
                        <a:gd name="T20" fmla="*/ 75 w 76"/>
                        <a:gd name="T21" fmla="*/ 52 h 130"/>
                        <a:gd name="T22" fmla="*/ 75 w 76"/>
                        <a:gd name="T23" fmla="*/ 16 h 130"/>
                        <a:gd name="T24" fmla="*/ 52 w 76"/>
                        <a:gd name="T25" fmla="*/ 0 h 130"/>
                        <a:gd name="T26" fmla="*/ 23 w 76"/>
                        <a:gd name="T27" fmla="*/ 0 h 130"/>
                        <a:gd name="T28" fmla="*/ 0 w 76"/>
                        <a:gd name="T29" fmla="*/ 16 h 130"/>
                        <a:gd name="T30" fmla="*/ 0 w 76"/>
                        <a:gd name="T31" fmla="*/ 39 h 130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6"/>
                        <a:gd name="T49" fmla="*/ 0 h 130"/>
                        <a:gd name="T50" fmla="*/ 76 w 76"/>
                        <a:gd name="T51" fmla="*/ 130 h 130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6" h="130">
                          <a:moveTo>
                            <a:pt x="0" y="39"/>
                          </a:moveTo>
                          <a:lnTo>
                            <a:pt x="29" y="39"/>
                          </a:lnTo>
                          <a:lnTo>
                            <a:pt x="29" y="26"/>
                          </a:lnTo>
                          <a:lnTo>
                            <a:pt x="45" y="26"/>
                          </a:lnTo>
                          <a:lnTo>
                            <a:pt x="45" y="45"/>
                          </a:lnTo>
                          <a:lnTo>
                            <a:pt x="0" y="107"/>
                          </a:lnTo>
                          <a:lnTo>
                            <a:pt x="0" y="129"/>
                          </a:lnTo>
                          <a:lnTo>
                            <a:pt x="75" y="129"/>
                          </a:lnTo>
                          <a:lnTo>
                            <a:pt x="75" y="107"/>
                          </a:lnTo>
                          <a:lnTo>
                            <a:pt x="33" y="107"/>
                          </a:lnTo>
                          <a:lnTo>
                            <a:pt x="75" y="52"/>
                          </a:lnTo>
                          <a:lnTo>
                            <a:pt x="75" y="16"/>
                          </a:lnTo>
                          <a:lnTo>
                            <a:pt x="52" y="0"/>
                          </a:lnTo>
                          <a:lnTo>
                            <a:pt x="23" y="0"/>
                          </a:lnTo>
                          <a:lnTo>
                            <a:pt x="0" y="16"/>
                          </a:lnTo>
                          <a:lnTo>
                            <a:pt x="0" y="3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71" name="Group 176"/>
                  <p:cNvGrpSpPr>
                    <a:grpSpLocks/>
                  </p:cNvGrpSpPr>
                  <p:nvPr/>
                </p:nvGrpSpPr>
                <p:grpSpPr bwMode="auto">
                  <a:xfrm>
                    <a:off x="1907" y="2642"/>
                    <a:ext cx="157" cy="130"/>
                    <a:chOff x="1907" y="2642"/>
                    <a:chExt cx="157" cy="130"/>
                  </a:xfrm>
                </p:grpSpPr>
                <p:sp>
                  <p:nvSpPr>
                    <p:cNvPr id="278" name="Freeform 174"/>
                    <p:cNvSpPr>
                      <a:spLocks/>
                    </p:cNvSpPr>
                    <p:nvPr/>
                  </p:nvSpPr>
                  <p:spPr bwMode="auto">
                    <a:xfrm>
                      <a:off x="1907" y="2642"/>
                      <a:ext cx="75" cy="130"/>
                    </a:xfrm>
                    <a:custGeom>
                      <a:avLst/>
                      <a:gdLst>
                        <a:gd name="T0" fmla="*/ 0 w 75"/>
                        <a:gd name="T1" fmla="*/ 39 h 130"/>
                        <a:gd name="T2" fmla="*/ 29 w 75"/>
                        <a:gd name="T3" fmla="*/ 39 h 130"/>
                        <a:gd name="T4" fmla="*/ 29 w 75"/>
                        <a:gd name="T5" fmla="*/ 26 h 130"/>
                        <a:gd name="T6" fmla="*/ 45 w 75"/>
                        <a:gd name="T7" fmla="*/ 26 h 130"/>
                        <a:gd name="T8" fmla="*/ 45 w 75"/>
                        <a:gd name="T9" fmla="*/ 45 h 130"/>
                        <a:gd name="T10" fmla="*/ 0 w 75"/>
                        <a:gd name="T11" fmla="*/ 107 h 130"/>
                        <a:gd name="T12" fmla="*/ 0 w 75"/>
                        <a:gd name="T13" fmla="*/ 129 h 130"/>
                        <a:gd name="T14" fmla="*/ 74 w 75"/>
                        <a:gd name="T15" fmla="*/ 129 h 130"/>
                        <a:gd name="T16" fmla="*/ 74 w 75"/>
                        <a:gd name="T17" fmla="*/ 107 h 130"/>
                        <a:gd name="T18" fmla="*/ 32 w 75"/>
                        <a:gd name="T19" fmla="*/ 107 h 130"/>
                        <a:gd name="T20" fmla="*/ 74 w 75"/>
                        <a:gd name="T21" fmla="*/ 52 h 130"/>
                        <a:gd name="T22" fmla="*/ 74 w 75"/>
                        <a:gd name="T23" fmla="*/ 16 h 130"/>
                        <a:gd name="T24" fmla="*/ 51 w 75"/>
                        <a:gd name="T25" fmla="*/ 0 h 130"/>
                        <a:gd name="T26" fmla="*/ 23 w 75"/>
                        <a:gd name="T27" fmla="*/ 0 h 130"/>
                        <a:gd name="T28" fmla="*/ 0 w 75"/>
                        <a:gd name="T29" fmla="*/ 16 h 130"/>
                        <a:gd name="T30" fmla="*/ 0 w 75"/>
                        <a:gd name="T31" fmla="*/ 39 h 130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5"/>
                        <a:gd name="T49" fmla="*/ 0 h 130"/>
                        <a:gd name="T50" fmla="*/ 75 w 75"/>
                        <a:gd name="T51" fmla="*/ 130 h 130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5" h="130">
                          <a:moveTo>
                            <a:pt x="0" y="39"/>
                          </a:moveTo>
                          <a:lnTo>
                            <a:pt x="29" y="39"/>
                          </a:lnTo>
                          <a:lnTo>
                            <a:pt x="29" y="26"/>
                          </a:lnTo>
                          <a:lnTo>
                            <a:pt x="45" y="26"/>
                          </a:lnTo>
                          <a:lnTo>
                            <a:pt x="45" y="45"/>
                          </a:lnTo>
                          <a:lnTo>
                            <a:pt x="0" y="107"/>
                          </a:lnTo>
                          <a:lnTo>
                            <a:pt x="0" y="129"/>
                          </a:lnTo>
                          <a:lnTo>
                            <a:pt x="74" y="129"/>
                          </a:lnTo>
                          <a:lnTo>
                            <a:pt x="74" y="107"/>
                          </a:lnTo>
                          <a:lnTo>
                            <a:pt x="32" y="107"/>
                          </a:lnTo>
                          <a:lnTo>
                            <a:pt x="74" y="52"/>
                          </a:lnTo>
                          <a:lnTo>
                            <a:pt x="74" y="16"/>
                          </a:lnTo>
                          <a:lnTo>
                            <a:pt x="51" y="0"/>
                          </a:lnTo>
                          <a:lnTo>
                            <a:pt x="23" y="0"/>
                          </a:lnTo>
                          <a:lnTo>
                            <a:pt x="0" y="16"/>
                          </a:lnTo>
                          <a:lnTo>
                            <a:pt x="0" y="3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79" name="Freeform 175"/>
                    <p:cNvSpPr>
                      <a:spLocks/>
                    </p:cNvSpPr>
                    <p:nvPr/>
                  </p:nvSpPr>
                  <p:spPr bwMode="auto">
                    <a:xfrm>
                      <a:off x="1987" y="2642"/>
                      <a:ext cx="77" cy="130"/>
                    </a:xfrm>
                    <a:custGeom>
                      <a:avLst/>
                      <a:gdLst>
                        <a:gd name="T0" fmla="*/ 22 w 77"/>
                        <a:gd name="T1" fmla="*/ 0 h 130"/>
                        <a:gd name="T2" fmla="*/ 53 w 77"/>
                        <a:gd name="T3" fmla="*/ 0 h 130"/>
                        <a:gd name="T4" fmla="*/ 76 w 77"/>
                        <a:gd name="T5" fmla="*/ 16 h 130"/>
                        <a:gd name="T6" fmla="*/ 76 w 77"/>
                        <a:gd name="T7" fmla="*/ 52 h 130"/>
                        <a:gd name="T8" fmla="*/ 64 w 77"/>
                        <a:gd name="T9" fmla="*/ 64 h 130"/>
                        <a:gd name="T10" fmla="*/ 76 w 77"/>
                        <a:gd name="T11" fmla="*/ 77 h 130"/>
                        <a:gd name="T12" fmla="*/ 76 w 77"/>
                        <a:gd name="T13" fmla="*/ 113 h 130"/>
                        <a:gd name="T14" fmla="*/ 53 w 77"/>
                        <a:gd name="T15" fmla="*/ 129 h 130"/>
                        <a:gd name="T16" fmla="*/ 22 w 77"/>
                        <a:gd name="T17" fmla="*/ 129 h 130"/>
                        <a:gd name="T18" fmla="*/ 0 w 77"/>
                        <a:gd name="T19" fmla="*/ 113 h 130"/>
                        <a:gd name="T20" fmla="*/ 0 w 77"/>
                        <a:gd name="T21" fmla="*/ 93 h 130"/>
                        <a:gd name="T22" fmla="*/ 28 w 77"/>
                        <a:gd name="T23" fmla="*/ 93 h 130"/>
                        <a:gd name="T24" fmla="*/ 28 w 77"/>
                        <a:gd name="T25" fmla="*/ 107 h 130"/>
                        <a:gd name="T26" fmla="*/ 47 w 77"/>
                        <a:gd name="T27" fmla="*/ 107 h 130"/>
                        <a:gd name="T28" fmla="*/ 47 w 77"/>
                        <a:gd name="T29" fmla="*/ 77 h 130"/>
                        <a:gd name="T30" fmla="*/ 28 w 77"/>
                        <a:gd name="T31" fmla="*/ 77 h 130"/>
                        <a:gd name="T32" fmla="*/ 28 w 77"/>
                        <a:gd name="T33" fmla="*/ 52 h 130"/>
                        <a:gd name="T34" fmla="*/ 47 w 77"/>
                        <a:gd name="T35" fmla="*/ 52 h 130"/>
                        <a:gd name="T36" fmla="*/ 47 w 77"/>
                        <a:gd name="T37" fmla="*/ 22 h 130"/>
                        <a:gd name="T38" fmla="*/ 28 w 77"/>
                        <a:gd name="T39" fmla="*/ 22 h 130"/>
                        <a:gd name="T40" fmla="*/ 28 w 77"/>
                        <a:gd name="T41" fmla="*/ 36 h 130"/>
                        <a:gd name="T42" fmla="*/ 0 w 77"/>
                        <a:gd name="T43" fmla="*/ 36 h 130"/>
                        <a:gd name="T44" fmla="*/ 0 w 77"/>
                        <a:gd name="T45" fmla="*/ 16 h 130"/>
                        <a:gd name="T46" fmla="*/ 22 w 77"/>
                        <a:gd name="T47" fmla="*/ 0 h 130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w 77"/>
                        <a:gd name="T73" fmla="*/ 0 h 130"/>
                        <a:gd name="T74" fmla="*/ 77 w 77"/>
                        <a:gd name="T75" fmla="*/ 130 h 130"/>
                      </a:gdLst>
                      <a:ahLst/>
                      <a:cxnLst>
                        <a:cxn ang="T48">
                          <a:pos x="T0" y="T1"/>
                        </a:cxn>
                        <a:cxn ang="T49">
                          <a:pos x="T2" y="T3"/>
                        </a:cxn>
                        <a:cxn ang="T50">
                          <a:pos x="T4" y="T5"/>
                        </a:cxn>
                        <a:cxn ang="T51">
                          <a:pos x="T6" y="T7"/>
                        </a:cxn>
                        <a:cxn ang="T52">
                          <a:pos x="T8" y="T9"/>
                        </a:cxn>
                        <a:cxn ang="T53">
                          <a:pos x="T10" y="T11"/>
                        </a:cxn>
                        <a:cxn ang="T54">
                          <a:pos x="T12" y="T13"/>
                        </a:cxn>
                        <a:cxn ang="T55">
                          <a:pos x="T14" y="T15"/>
                        </a:cxn>
                        <a:cxn ang="T56">
                          <a:pos x="T16" y="T17"/>
                        </a:cxn>
                        <a:cxn ang="T57">
                          <a:pos x="T18" y="T19"/>
                        </a:cxn>
                        <a:cxn ang="T58">
                          <a:pos x="T20" y="T21"/>
                        </a:cxn>
                        <a:cxn ang="T59">
                          <a:pos x="T22" y="T23"/>
                        </a:cxn>
                        <a:cxn ang="T60">
                          <a:pos x="T24" y="T25"/>
                        </a:cxn>
                        <a:cxn ang="T61">
                          <a:pos x="T26" y="T27"/>
                        </a:cxn>
                        <a:cxn ang="T62">
                          <a:pos x="T28" y="T29"/>
                        </a:cxn>
                        <a:cxn ang="T63">
                          <a:pos x="T30" y="T31"/>
                        </a:cxn>
                        <a:cxn ang="T64">
                          <a:pos x="T32" y="T33"/>
                        </a:cxn>
                        <a:cxn ang="T65">
                          <a:pos x="T34" y="T35"/>
                        </a:cxn>
                        <a:cxn ang="T66">
                          <a:pos x="T36" y="T37"/>
                        </a:cxn>
                        <a:cxn ang="T67">
                          <a:pos x="T38" y="T39"/>
                        </a:cxn>
                        <a:cxn ang="T68">
                          <a:pos x="T40" y="T41"/>
                        </a:cxn>
                        <a:cxn ang="T69">
                          <a:pos x="T42" y="T43"/>
                        </a:cxn>
                        <a:cxn ang="T70">
                          <a:pos x="T44" y="T45"/>
                        </a:cxn>
                        <a:cxn ang="T71">
                          <a:pos x="T46" y="T47"/>
                        </a:cxn>
                      </a:cxnLst>
                      <a:rect l="T72" t="T73" r="T74" b="T75"/>
                      <a:pathLst>
                        <a:path w="77" h="130">
                          <a:moveTo>
                            <a:pt x="22" y="0"/>
                          </a:moveTo>
                          <a:lnTo>
                            <a:pt x="53" y="0"/>
                          </a:lnTo>
                          <a:lnTo>
                            <a:pt x="76" y="16"/>
                          </a:lnTo>
                          <a:lnTo>
                            <a:pt x="76" y="52"/>
                          </a:lnTo>
                          <a:lnTo>
                            <a:pt x="64" y="64"/>
                          </a:lnTo>
                          <a:lnTo>
                            <a:pt x="76" y="77"/>
                          </a:lnTo>
                          <a:lnTo>
                            <a:pt x="76" y="113"/>
                          </a:lnTo>
                          <a:lnTo>
                            <a:pt x="53" y="129"/>
                          </a:lnTo>
                          <a:lnTo>
                            <a:pt x="22" y="129"/>
                          </a:lnTo>
                          <a:lnTo>
                            <a:pt x="0" y="113"/>
                          </a:lnTo>
                          <a:lnTo>
                            <a:pt x="0" y="93"/>
                          </a:lnTo>
                          <a:lnTo>
                            <a:pt x="28" y="93"/>
                          </a:lnTo>
                          <a:lnTo>
                            <a:pt x="28" y="107"/>
                          </a:lnTo>
                          <a:lnTo>
                            <a:pt x="47" y="107"/>
                          </a:lnTo>
                          <a:lnTo>
                            <a:pt x="47" y="77"/>
                          </a:lnTo>
                          <a:lnTo>
                            <a:pt x="28" y="77"/>
                          </a:lnTo>
                          <a:lnTo>
                            <a:pt x="28" y="52"/>
                          </a:lnTo>
                          <a:lnTo>
                            <a:pt x="47" y="52"/>
                          </a:lnTo>
                          <a:lnTo>
                            <a:pt x="47" y="22"/>
                          </a:lnTo>
                          <a:lnTo>
                            <a:pt x="28" y="22"/>
                          </a:lnTo>
                          <a:lnTo>
                            <a:pt x="28" y="36"/>
                          </a:lnTo>
                          <a:lnTo>
                            <a:pt x="0" y="36"/>
                          </a:lnTo>
                          <a:lnTo>
                            <a:pt x="0" y="16"/>
                          </a:lnTo>
                          <a:lnTo>
                            <a:pt x="22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72" name="Group 179"/>
                  <p:cNvGrpSpPr>
                    <a:grpSpLocks/>
                  </p:cNvGrpSpPr>
                  <p:nvPr/>
                </p:nvGrpSpPr>
                <p:grpSpPr bwMode="auto">
                  <a:xfrm>
                    <a:off x="2293" y="2642"/>
                    <a:ext cx="163" cy="130"/>
                    <a:chOff x="2293" y="2642"/>
                    <a:chExt cx="163" cy="130"/>
                  </a:xfrm>
                </p:grpSpPr>
                <p:sp>
                  <p:nvSpPr>
                    <p:cNvPr id="276" name="Freeform 177"/>
                    <p:cNvSpPr>
                      <a:spLocks/>
                    </p:cNvSpPr>
                    <p:nvPr/>
                  </p:nvSpPr>
                  <p:spPr bwMode="auto">
                    <a:xfrm>
                      <a:off x="2293" y="2642"/>
                      <a:ext cx="76" cy="130"/>
                    </a:xfrm>
                    <a:custGeom>
                      <a:avLst/>
                      <a:gdLst>
                        <a:gd name="T0" fmla="*/ 0 w 76"/>
                        <a:gd name="T1" fmla="*/ 39 h 130"/>
                        <a:gd name="T2" fmla="*/ 29 w 76"/>
                        <a:gd name="T3" fmla="*/ 39 h 130"/>
                        <a:gd name="T4" fmla="*/ 29 w 76"/>
                        <a:gd name="T5" fmla="*/ 26 h 130"/>
                        <a:gd name="T6" fmla="*/ 45 w 76"/>
                        <a:gd name="T7" fmla="*/ 26 h 130"/>
                        <a:gd name="T8" fmla="*/ 45 w 76"/>
                        <a:gd name="T9" fmla="*/ 45 h 130"/>
                        <a:gd name="T10" fmla="*/ 0 w 76"/>
                        <a:gd name="T11" fmla="*/ 107 h 130"/>
                        <a:gd name="T12" fmla="*/ 0 w 76"/>
                        <a:gd name="T13" fmla="*/ 129 h 130"/>
                        <a:gd name="T14" fmla="*/ 75 w 76"/>
                        <a:gd name="T15" fmla="*/ 129 h 130"/>
                        <a:gd name="T16" fmla="*/ 75 w 76"/>
                        <a:gd name="T17" fmla="*/ 107 h 130"/>
                        <a:gd name="T18" fmla="*/ 32 w 76"/>
                        <a:gd name="T19" fmla="*/ 107 h 130"/>
                        <a:gd name="T20" fmla="*/ 75 w 76"/>
                        <a:gd name="T21" fmla="*/ 52 h 130"/>
                        <a:gd name="T22" fmla="*/ 75 w 76"/>
                        <a:gd name="T23" fmla="*/ 16 h 130"/>
                        <a:gd name="T24" fmla="*/ 52 w 76"/>
                        <a:gd name="T25" fmla="*/ 0 h 130"/>
                        <a:gd name="T26" fmla="*/ 23 w 76"/>
                        <a:gd name="T27" fmla="*/ 0 h 130"/>
                        <a:gd name="T28" fmla="*/ 0 w 76"/>
                        <a:gd name="T29" fmla="*/ 16 h 130"/>
                        <a:gd name="T30" fmla="*/ 0 w 76"/>
                        <a:gd name="T31" fmla="*/ 39 h 130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6"/>
                        <a:gd name="T49" fmla="*/ 0 h 130"/>
                        <a:gd name="T50" fmla="*/ 76 w 76"/>
                        <a:gd name="T51" fmla="*/ 130 h 130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6" h="130">
                          <a:moveTo>
                            <a:pt x="0" y="39"/>
                          </a:moveTo>
                          <a:lnTo>
                            <a:pt x="29" y="39"/>
                          </a:lnTo>
                          <a:lnTo>
                            <a:pt x="29" y="26"/>
                          </a:lnTo>
                          <a:lnTo>
                            <a:pt x="45" y="26"/>
                          </a:lnTo>
                          <a:lnTo>
                            <a:pt x="45" y="45"/>
                          </a:lnTo>
                          <a:lnTo>
                            <a:pt x="0" y="107"/>
                          </a:lnTo>
                          <a:lnTo>
                            <a:pt x="0" y="129"/>
                          </a:lnTo>
                          <a:lnTo>
                            <a:pt x="75" y="129"/>
                          </a:lnTo>
                          <a:lnTo>
                            <a:pt x="75" y="107"/>
                          </a:lnTo>
                          <a:lnTo>
                            <a:pt x="32" y="107"/>
                          </a:lnTo>
                          <a:lnTo>
                            <a:pt x="75" y="52"/>
                          </a:lnTo>
                          <a:lnTo>
                            <a:pt x="75" y="16"/>
                          </a:lnTo>
                          <a:lnTo>
                            <a:pt x="52" y="0"/>
                          </a:lnTo>
                          <a:lnTo>
                            <a:pt x="23" y="0"/>
                          </a:lnTo>
                          <a:lnTo>
                            <a:pt x="0" y="16"/>
                          </a:lnTo>
                          <a:lnTo>
                            <a:pt x="0" y="3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77" name="Freeform 178"/>
                    <p:cNvSpPr>
                      <a:spLocks/>
                    </p:cNvSpPr>
                    <p:nvPr/>
                  </p:nvSpPr>
                  <p:spPr bwMode="auto">
                    <a:xfrm>
                      <a:off x="2371" y="2642"/>
                      <a:ext cx="85" cy="130"/>
                    </a:xfrm>
                    <a:custGeom>
                      <a:avLst/>
                      <a:gdLst>
                        <a:gd name="T0" fmla="*/ 49 w 85"/>
                        <a:gd name="T1" fmla="*/ 0 h 130"/>
                        <a:gd name="T2" fmla="*/ 78 w 85"/>
                        <a:gd name="T3" fmla="*/ 0 h 130"/>
                        <a:gd name="T4" fmla="*/ 78 w 85"/>
                        <a:gd name="T5" fmla="*/ 77 h 130"/>
                        <a:gd name="T6" fmla="*/ 84 w 85"/>
                        <a:gd name="T7" fmla="*/ 77 h 130"/>
                        <a:gd name="T8" fmla="*/ 84 w 85"/>
                        <a:gd name="T9" fmla="*/ 107 h 130"/>
                        <a:gd name="T10" fmla="*/ 78 w 85"/>
                        <a:gd name="T11" fmla="*/ 107 h 130"/>
                        <a:gd name="T12" fmla="*/ 78 w 85"/>
                        <a:gd name="T13" fmla="*/ 129 h 130"/>
                        <a:gd name="T14" fmla="*/ 49 w 85"/>
                        <a:gd name="T15" fmla="*/ 129 h 130"/>
                        <a:gd name="T16" fmla="*/ 49 w 85"/>
                        <a:gd name="T17" fmla="*/ 107 h 130"/>
                        <a:gd name="T18" fmla="*/ 49 w 85"/>
                        <a:gd name="T19" fmla="*/ 77 h 130"/>
                        <a:gd name="T20" fmla="*/ 32 w 85"/>
                        <a:gd name="T21" fmla="*/ 77 h 130"/>
                        <a:gd name="T22" fmla="*/ 49 w 85"/>
                        <a:gd name="T23" fmla="*/ 49 h 130"/>
                        <a:gd name="T24" fmla="*/ 49 w 85"/>
                        <a:gd name="T25" fmla="*/ 77 h 130"/>
                        <a:gd name="T26" fmla="*/ 49 w 85"/>
                        <a:gd name="T27" fmla="*/ 107 h 130"/>
                        <a:gd name="T28" fmla="*/ 0 w 85"/>
                        <a:gd name="T29" fmla="*/ 107 h 130"/>
                        <a:gd name="T30" fmla="*/ 0 w 85"/>
                        <a:gd name="T31" fmla="*/ 77 h 130"/>
                        <a:gd name="T32" fmla="*/ 49 w 85"/>
                        <a:gd name="T33" fmla="*/ 0 h 130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w 85"/>
                        <a:gd name="T52" fmla="*/ 0 h 130"/>
                        <a:gd name="T53" fmla="*/ 85 w 85"/>
                        <a:gd name="T54" fmla="*/ 130 h 130"/>
                      </a:gdLst>
                      <a:ahLst/>
                      <a:cxnLst>
                        <a:cxn ang="T34">
                          <a:pos x="T0" y="T1"/>
                        </a:cxn>
                        <a:cxn ang="T35">
                          <a:pos x="T2" y="T3"/>
                        </a:cxn>
                        <a:cxn ang="T36">
                          <a:pos x="T4" y="T5"/>
                        </a:cxn>
                        <a:cxn ang="T37">
                          <a:pos x="T6" y="T7"/>
                        </a:cxn>
                        <a:cxn ang="T38">
                          <a:pos x="T8" y="T9"/>
                        </a:cxn>
                        <a:cxn ang="T39">
                          <a:pos x="T10" y="T11"/>
                        </a:cxn>
                        <a:cxn ang="T40">
                          <a:pos x="T12" y="T13"/>
                        </a:cxn>
                        <a:cxn ang="T41">
                          <a:pos x="T14" y="T15"/>
                        </a:cxn>
                        <a:cxn ang="T42">
                          <a:pos x="T16" y="T17"/>
                        </a:cxn>
                        <a:cxn ang="T43">
                          <a:pos x="T18" y="T19"/>
                        </a:cxn>
                        <a:cxn ang="T44">
                          <a:pos x="T20" y="T21"/>
                        </a:cxn>
                        <a:cxn ang="T45">
                          <a:pos x="T22" y="T23"/>
                        </a:cxn>
                        <a:cxn ang="T46">
                          <a:pos x="T24" y="T25"/>
                        </a:cxn>
                        <a:cxn ang="T47">
                          <a:pos x="T26" y="T27"/>
                        </a:cxn>
                        <a:cxn ang="T48">
                          <a:pos x="T28" y="T29"/>
                        </a:cxn>
                        <a:cxn ang="T49">
                          <a:pos x="T30" y="T31"/>
                        </a:cxn>
                        <a:cxn ang="T50">
                          <a:pos x="T32" y="T33"/>
                        </a:cxn>
                      </a:cxnLst>
                      <a:rect l="T51" t="T52" r="T53" b="T54"/>
                      <a:pathLst>
                        <a:path w="85" h="130">
                          <a:moveTo>
                            <a:pt x="49" y="0"/>
                          </a:moveTo>
                          <a:lnTo>
                            <a:pt x="78" y="0"/>
                          </a:lnTo>
                          <a:lnTo>
                            <a:pt x="78" y="77"/>
                          </a:lnTo>
                          <a:lnTo>
                            <a:pt x="84" y="77"/>
                          </a:lnTo>
                          <a:lnTo>
                            <a:pt x="84" y="107"/>
                          </a:lnTo>
                          <a:lnTo>
                            <a:pt x="78" y="107"/>
                          </a:lnTo>
                          <a:lnTo>
                            <a:pt x="78" y="129"/>
                          </a:lnTo>
                          <a:lnTo>
                            <a:pt x="49" y="129"/>
                          </a:lnTo>
                          <a:lnTo>
                            <a:pt x="49" y="107"/>
                          </a:lnTo>
                          <a:lnTo>
                            <a:pt x="49" y="77"/>
                          </a:lnTo>
                          <a:lnTo>
                            <a:pt x="32" y="77"/>
                          </a:lnTo>
                          <a:lnTo>
                            <a:pt x="49" y="49"/>
                          </a:lnTo>
                          <a:lnTo>
                            <a:pt x="49" y="77"/>
                          </a:lnTo>
                          <a:lnTo>
                            <a:pt x="49" y="107"/>
                          </a:lnTo>
                          <a:lnTo>
                            <a:pt x="0" y="107"/>
                          </a:lnTo>
                          <a:lnTo>
                            <a:pt x="0" y="77"/>
                          </a:lnTo>
                          <a:lnTo>
                            <a:pt x="49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73" name="Group 182"/>
                  <p:cNvGrpSpPr>
                    <a:grpSpLocks/>
                  </p:cNvGrpSpPr>
                  <p:nvPr/>
                </p:nvGrpSpPr>
                <p:grpSpPr bwMode="auto">
                  <a:xfrm>
                    <a:off x="2685" y="2642"/>
                    <a:ext cx="154" cy="130"/>
                    <a:chOff x="2685" y="2642"/>
                    <a:chExt cx="154" cy="130"/>
                  </a:xfrm>
                </p:grpSpPr>
                <p:sp>
                  <p:nvSpPr>
                    <p:cNvPr id="274" name="Freeform 180"/>
                    <p:cNvSpPr>
                      <a:spLocks/>
                    </p:cNvSpPr>
                    <p:nvPr/>
                  </p:nvSpPr>
                  <p:spPr bwMode="auto">
                    <a:xfrm>
                      <a:off x="2685" y="2642"/>
                      <a:ext cx="71" cy="130"/>
                    </a:xfrm>
                    <a:custGeom>
                      <a:avLst/>
                      <a:gdLst>
                        <a:gd name="T0" fmla="*/ 0 w 71"/>
                        <a:gd name="T1" fmla="*/ 39 h 130"/>
                        <a:gd name="T2" fmla="*/ 29 w 71"/>
                        <a:gd name="T3" fmla="*/ 39 h 130"/>
                        <a:gd name="T4" fmla="*/ 29 w 71"/>
                        <a:gd name="T5" fmla="*/ 26 h 130"/>
                        <a:gd name="T6" fmla="*/ 41 w 71"/>
                        <a:gd name="T7" fmla="*/ 26 h 130"/>
                        <a:gd name="T8" fmla="*/ 41 w 71"/>
                        <a:gd name="T9" fmla="*/ 45 h 130"/>
                        <a:gd name="T10" fmla="*/ 0 w 71"/>
                        <a:gd name="T11" fmla="*/ 107 h 130"/>
                        <a:gd name="T12" fmla="*/ 0 w 71"/>
                        <a:gd name="T13" fmla="*/ 129 h 130"/>
                        <a:gd name="T14" fmla="*/ 70 w 71"/>
                        <a:gd name="T15" fmla="*/ 129 h 130"/>
                        <a:gd name="T16" fmla="*/ 70 w 71"/>
                        <a:gd name="T17" fmla="*/ 107 h 130"/>
                        <a:gd name="T18" fmla="*/ 31 w 71"/>
                        <a:gd name="T19" fmla="*/ 107 h 130"/>
                        <a:gd name="T20" fmla="*/ 70 w 71"/>
                        <a:gd name="T21" fmla="*/ 52 h 130"/>
                        <a:gd name="T22" fmla="*/ 70 w 71"/>
                        <a:gd name="T23" fmla="*/ 16 h 130"/>
                        <a:gd name="T24" fmla="*/ 48 w 71"/>
                        <a:gd name="T25" fmla="*/ 0 h 130"/>
                        <a:gd name="T26" fmla="*/ 22 w 71"/>
                        <a:gd name="T27" fmla="*/ 0 h 130"/>
                        <a:gd name="T28" fmla="*/ 0 w 71"/>
                        <a:gd name="T29" fmla="*/ 16 h 130"/>
                        <a:gd name="T30" fmla="*/ 0 w 71"/>
                        <a:gd name="T31" fmla="*/ 39 h 130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1"/>
                        <a:gd name="T49" fmla="*/ 0 h 130"/>
                        <a:gd name="T50" fmla="*/ 71 w 71"/>
                        <a:gd name="T51" fmla="*/ 130 h 130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1" h="130">
                          <a:moveTo>
                            <a:pt x="0" y="39"/>
                          </a:moveTo>
                          <a:lnTo>
                            <a:pt x="29" y="39"/>
                          </a:lnTo>
                          <a:lnTo>
                            <a:pt x="29" y="26"/>
                          </a:lnTo>
                          <a:lnTo>
                            <a:pt x="41" y="26"/>
                          </a:lnTo>
                          <a:lnTo>
                            <a:pt x="41" y="45"/>
                          </a:lnTo>
                          <a:lnTo>
                            <a:pt x="0" y="107"/>
                          </a:lnTo>
                          <a:lnTo>
                            <a:pt x="0" y="129"/>
                          </a:lnTo>
                          <a:lnTo>
                            <a:pt x="70" y="129"/>
                          </a:lnTo>
                          <a:lnTo>
                            <a:pt x="70" y="107"/>
                          </a:lnTo>
                          <a:lnTo>
                            <a:pt x="31" y="107"/>
                          </a:lnTo>
                          <a:lnTo>
                            <a:pt x="70" y="52"/>
                          </a:lnTo>
                          <a:lnTo>
                            <a:pt x="70" y="16"/>
                          </a:lnTo>
                          <a:lnTo>
                            <a:pt x="48" y="0"/>
                          </a:lnTo>
                          <a:lnTo>
                            <a:pt x="22" y="0"/>
                          </a:lnTo>
                          <a:lnTo>
                            <a:pt x="0" y="16"/>
                          </a:lnTo>
                          <a:lnTo>
                            <a:pt x="0" y="3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75" name="Freeform 181"/>
                    <p:cNvSpPr>
                      <a:spLocks/>
                    </p:cNvSpPr>
                    <p:nvPr/>
                  </p:nvSpPr>
                  <p:spPr bwMode="auto">
                    <a:xfrm>
                      <a:off x="2760" y="2642"/>
                      <a:ext cx="79" cy="130"/>
                    </a:xfrm>
                    <a:custGeom>
                      <a:avLst/>
                      <a:gdLst>
                        <a:gd name="T0" fmla="*/ 0 w 79"/>
                        <a:gd name="T1" fmla="*/ 0 h 130"/>
                        <a:gd name="T2" fmla="*/ 75 w 79"/>
                        <a:gd name="T3" fmla="*/ 0 h 130"/>
                        <a:gd name="T4" fmla="*/ 75 w 79"/>
                        <a:gd name="T5" fmla="*/ 26 h 130"/>
                        <a:gd name="T6" fmla="*/ 29 w 79"/>
                        <a:gd name="T7" fmla="*/ 26 h 130"/>
                        <a:gd name="T8" fmla="*/ 29 w 79"/>
                        <a:gd name="T9" fmla="*/ 46 h 130"/>
                        <a:gd name="T10" fmla="*/ 55 w 79"/>
                        <a:gd name="T11" fmla="*/ 46 h 130"/>
                        <a:gd name="T12" fmla="*/ 78 w 79"/>
                        <a:gd name="T13" fmla="*/ 65 h 130"/>
                        <a:gd name="T14" fmla="*/ 78 w 79"/>
                        <a:gd name="T15" fmla="*/ 110 h 130"/>
                        <a:gd name="T16" fmla="*/ 55 w 79"/>
                        <a:gd name="T17" fmla="*/ 129 h 130"/>
                        <a:gd name="T18" fmla="*/ 23 w 79"/>
                        <a:gd name="T19" fmla="*/ 129 h 130"/>
                        <a:gd name="T20" fmla="*/ 0 w 79"/>
                        <a:gd name="T21" fmla="*/ 110 h 130"/>
                        <a:gd name="T22" fmla="*/ 0 w 79"/>
                        <a:gd name="T23" fmla="*/ 87 h 130"/>
                        <a:gd name="T24" fmla="*/ 29 w 79"/>
                        <a:gd name="T25" fmla="*/ 87 h 130"/>
                        <a:gd name="T26" fmla="*/ 29 w 79"/>
                        <a:gd name="T27" fmla="*/ 107 h 130"/>
                        <a:gd name="T28" fmla="*/ 48 w 79"/>
                        <a:gd name="T29" fmla="*/ 107 h 130"/>
                        <a:gd name="T30" fmla="*/ 48 w 79"/>
                        <a:gd name="T31" fmla="*/ 68 h 130"/>
                        <a:gd name="T32" fmla="*/ 23 w 79"/>
                        <a:gd name="T33" fmla="*/ 68 h 130"/>
                        <a:gd name="T34" fmla="*/ 0 w 79"/>
                        <a:gd name="T35" fmla="*/ 49 h 130"/>
                        <a:gd name="T36" fmla="*/ 0 w 79"/>
                        <a:gd name="T37" fmla="*/ 0 h 130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w 79"/>
                        <a:gd name="T58" fmla="*/ 0 h 130"/>
                        <a:gd name="T59" fmla="*/ 79 w 79"/>
                        <a:gd name="T60" fmla="*/ 130 h 130"/>
                      </a:gdLst>
                      <a:ahLst/>
                      <a:cxnLst>
                        <a:cxn ang="T38">
                          <a:pos x="T0" y="T1"/>
                        </a:cxn>
                        <a:cxn ang="T39">
                          <a:pos x="T2" y="T3"/>
                        </a:cxn>
                        <a:cxn ang="T40">
                          <a:pos x="T4" y="T5"/>
                        </a:cxn>
                        <a:cxn ang="T41">
                          <a:pos x="T6" y="T7"/>
                        </a:cxn>
                        <a:cxn ang="T42">
                          <a:pos x="T8" y="T9"/>
                        </a:cxn>
                        <a:cxn ang="T43">
                          <a:pos x="T10" y="T11"/>
                        </a:cxn>
                        <a:cxn ang="T44">
                          <a:pos x="T12" y="T13"/>
                        </a:cxn>
                        <a:cxn ang="T45">
                          <a:pos x="T14" y="T15"/>
                        </a:cxn>
                        <a:cxn ang="T46">
                          <a:pos x="T16" y="T17"/>
                        </a:cxn>
                        <a:cxn ang="T47">
                          <a:pos x="T18" y="T19"/>
                        </a:cxn>
                        <a:cxn ang="T48">
                          <a:pos x="T20" y="T21"/>
                        </a:cxn>
                        <a:cxn ang="T49">
                          <a:pos x="T22" y="T23"/>
                        </a:cxn>
                        <a:cxn ang="T50">
                          <a:pos x="T24" y="T25"/>
                        </a:cxn>
                        <a:cxn ang="T51">
                          <a:pos x="T26" y="T27"/>
                        </a:cxn>
                        <a:cxn ang="T52">
                          <a:pos x="T28" y="T29"/>
                        </a:cxn>
                        <a:cxn ang="T53">
                          <a:pos x="T30" y="T31"/>
                        </a:cxn>
                        <a:cxn ang="T54">
                          <a:pos x="T32" y="T33"/>
                        </a:cxn>
                        <a:cxn ang="T55">
                          <a:pos x="T34" y="T35"/>
                        </a:cxn>
                        <a:cxn ang="T56">
                          <a:pos x="T36" y="T37"/>
                        </a:cxn>
                      </a:cxnLst>
                      <a:rect l="T57" t="T58" r="T59" b="T60"/>
                      <a:pathLst>
                        <a:path w="79" h="130">
                          <a:moveTo>
                            <a:pt x="0" y="0"/>
                          </a:moveTo>
                          <a:lnTo>
                            <a:pt x="75" y="0"/>
                          </a:lnTo>
                          <a:lnTo>
                            <a:pt x="75" y="26"/>
                          </a:lnTo>
                          <a:lnTo>
                            <a:pt x="29" y="26"/>
                          </a:lnTo>
                          <a:lnTo>
                            <a:pt x="29" y="46"/>
                          </a:lnTo>
                          <a:lnTo>
                            <a:pt x="55" y="46"/>
                          </a:lnTo>
                          <a:lnTo>
                            <a:pt x="78" y="65"/>
                          </a:lnTo>
                          <a:lnTo>
                            <a:pt x="78" y="110"/>
                          </a:lnTo>
                          <a:lnTo>
                            <a:pt x="55" y="129"/>
                          </a:lnTo>
                          <a:lnTo>
                            <a:pt x="23" y="129"/>
                          </a:lnTo>
                          <a:lnTo>
                            <a:pt x="0" y="110"/>
                          </a:lnTo>
                          <a:lnTo>
                            <a:pt x="0" y="87"/>
                          </a:lnTo>
                          <a:lnTo>
                            <a:pt x="29" y="87"/>
                          </a:lnTo>
                          <a:lnTo>
                            <a:pt x="29" y="107"/>
                          </a:lnTo>
                          <a:lnTo>
                            <a:pt x="48" y="107"/>
                          </a:lnTo>
                          <a:lnTo>
                            <a:pt x="48" y="68"/>
                          </a:lnTo>
                          <a:lnTo>
                            <a:pt x="23" y="68"/>
                          </a:lnTo>
                          <a:lnTo>
                            <a:pt x="0" y="49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grpSp>
              <p:nvGrpSpPr>
                <p:cNvPr id="243" name="Group 202"/>
                <p:cNvGrpSpPr>
                  <a:grpSpLocks/>
                </p:cNvGrpSpPr>
                <p:nvPr/>
              </p:nvGrpSpPr>
              <p:grpSpPr bwMode="auto">
                <a:xfrm>
                  <a:off x="347" y="2917"/>
                  <a:ext cx="2078" cy="126"/>
                  <a:chOff x="347" y="2917"/>
                  <a:chExt cx="2078" cy="126"/>
                </a:xfrm>
              </p:grpSpPr>
              <p:grpSp>
                <p:nvGrpSpPr>
                  <p:cNvPr id="249" name="Group 186"/>
                  <p:cNvGrpSpPr>
                    <a:grpSpLocks/>
                  </p:cNvGrpSpPr>
                  <p:nvPr/>
                </p:nvGrpSpPr>
                <p:grpSpPr bwMode="auto">
                  <a:xfrm>
                    <a:off x="347" y="2918"/>
                    <a:ext cx="156" cy="125"/>
                    <a:chOff x="347" y="2918"/>
                    <a:chExt cx="156" cy="125"/>
                  </a:xfrm>
                </p:grpSpPr>
                <p:sp>
                  <p:nvSpPr>
                    <p:cNvPr id="265" name="Freeform 184"/>
                    <p:cNvSpPr>
                      <a:spLocks/>
                    </p:cNvSpPr>
                    <p:nvPr/>
                  </p:nvSpPr>
                  <p:spPr bwMode="auto">
                    <a:xfrm>
                      <a:off x="347" y="2918"/>
                      <a:ext cx="76" cy="125"/>
                    </a:xfrm>
                    <a:custGeom>
                      <a:avLst/>
                      <a:gdLst>
                        <a:gd name="T0" fmla="*/ 0 w 76"/>
                        <a:gd name="T1" fmla="*/ 39 h 125"/>
                        <a:gd name="T2" fmla="*/ 29 w 76"/>
                        <a:gd name="T3" fmla="*/ 39 h 125"/>
                        <a:gd name="T4" fmla="*/ 29 w 76"/>
                        <a:gd name="T5" fmla="*/ 25 h 125"/>
                        <a:gd name="T6" fmla="*/ 45 w 76"/>
                        <a:gd name="T7" fmla="*/ 25 h 125"/>
                        <a:gd name="T8" fmla="*/ 45 w 76"/>
                        <a:gd name="T9" fmla="*/ 45 h 125"/>
                        <a:gd name="T10" fmla="*/ 0 w 76"/>
                        <a:gd name="T11" fmla="*/ 102 h 125"/>
                        <a:gd name="T12" fmla="*/ 0 w 76"/>
                        <a:gd name="T13" fmla="*/ 124 h 125"/>
                        <a:gd name="T14" fmla="*/ 75 w 76"/>
                        <a:gd name="T15" fmla="*/ 124 h 125"/>
                        <a:gd name="T16" fmla="*/ 75 w 76"/>
                        <a:gd name="T17" fmla="*/ 102 h 125"/>
                        <a:gd name="T18" fmla="*/ 32 w 76"/>
                        <a:gd name="T19" fmla="*/ 102 h 125"/>
                        <a:gd name="T20" fmla="*/ 75 w 76"/>
                        <a:gd name="T21" fmla="*/ 51 h 125"/>
                        <a:gd name="T22" fmla="*/ 75 w 76"/>
                        <a:gd name="T23" fmla="*/ 16 h 125"/>
                        <a:gd name="T24" fmla="*/ 52 w 76"/>
                        <a:gd name="T25" fmla="*/ 0 h 125"/>
                        <a:gd name="T26" fmla="*/ 23 w 76"/>
                        <a:gd name="T27" fmla="*/ 0 h 125"/>
                        <a:gd name="T28" fmla="*/ 0 w 76"/>
                        <a:gd name="T29" fmla="*/ 16 h 125"/>
                        <a:gd name="T30" fmla="*/ 0 w 76"/>
                        <a:gd name="T31" fmla="*/ 39 h 125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6"/>
                        <a:gd name="T49" fmla="*/ 0 h 125"/>
                        <a:gd name="T50" fmla="*/ 76 w 76"/>
                        <a:gd name="T51" fmla="*/ 125 h 125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6" h="125">
                          <a:moveTo>
                            <a:pt x="0" y="39"/>
                          </a:moveTo>
                          <a:lnTo>
                            <a:pt x="29" y="39"/>
                          </a:lnTo>
                          <a:lnTo>
                            <a:pt x="29" y="25"/>
                          </a:lnTo>
                          <a:lnTo>
                            <a:pt x="45" y="25"/>
                          </a:lnTo>
                          <a:lnTo>
                            <a:pt x="45" y="45"/>
                          </a:lnTo>
                          <a:lnTo>
                            <a:pt x="0" y="102"/>
                          </a:lnTo>
                          <a:lnTo>
                            <a:pt x="0" y="124"/>
                          </a:lnTo>
                          <a:lnTo>
                            <a:pt x="75" y="124"/>
                          </a:lnTo>
                          <a:lnTo>
                            <a:pt x="75" y="102"/>
                          </a:lnTo>
                          <a:lnTo>
                            <a:pt x="32" y="102"/>
                          </a:lnTo>
                          <a:lnTo>
                            <a:pt x="75" y="51"/>
                          </a:lnTo>
                          <a:lnTo>
                            <a:pt x="75" y="16"/>
                          </a:lnTo>
                          <a:lnTo>
                            <a:pt x="52" y="0"/>
                          </a:lnTo>
                          <a:lnTo>
                            <a:pt x="23" y="0"/>
                          </a:lnTo>
                          <a:lnTo>
                            <a:pt x="0" y="16"/>
                          </a:lnTo>
                          <a:lnTo>
                            <a:pt x="0" y="3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66" name="Freeform 185"/>
                    <p:cNvSpPr>
                      <a:spLocks/>
                    </p:cNvSpPr>
                    <p:nvPr/>
                  </p:nvSpPr>
                  <p:spPr bwMode="auto">
                    <a:xfrm>
                      <a:off x="428" y="2918"/>
                      <a:ext cx="75" cy="125"/>
                    </a:xfrm>
                    <a:custGeom>
                      <a:avLst/>
                      <a:gdLst>
                        <a:gd name="T0" fmla="*/ 23 w 75"/>
                        <a:gd name="T1" fmla="*/ 0 h 125"/>
                        <a:gd name="T2" fmla="*/ 51 w 75"/>
                        <a:gd name="T3" fmla="*/ 0 h 125"/>
                        <a:gd name="T4" fmla="*/ 74 w 75"/>
                        <a:gd name="T5" fmla="*/ 16 h 125"/>
                        <a:gd name="T6" fmla="*/ 74 w 75"/>
                        <a:gd name="T7" fmla="*/ 39 h 125"/>
                        <a:gd name="T8" fmla="*/ 45 w 75"/>
                        <a:gd name="T9" fmla="*/ 39 h 125"/>
                        <a:gd name="T10" fmla="*/ 45 w 75"/>
                        <a:gd name="T11" fmla="*/ 25 h 125"/>
                        <a:gd name="T12" fmla="*/ 29 w 75"/>
                        <a:gd name="T13" fmla="*/ 25 h 125"/>
                        <a:gd name="T14" fmla="*/ 29 w 75"/>
                        <a:gd name="T15" fmla="*/ 48 h 125"/>
                        <a:gd name="T16" fmla="*/ 29 w 75"/>
                        <a:gd name="T17" fmla="*/ 71 h 125"/>
                        <a:gd name="T18" fmla="*/ 45 w 75"/>
                        <a:gd name="T19" fmla="*/ 71 h 125"/>
                        <a:gd name="T20" fmla="*/ 45 w 75"/>
                        <a:gd name="T21" fmla="*/ 102 h 125"/>
                        <a:gd name="T22" fmla="*/ 29 w 75"/>
                        <a:gd name="T23" fmla="*/ 102 h 125"/>
                        <a:gd name="T24" fmla="*/ 29 w 75"/>
                        <a:gd name="T25" fmla="*/ 71 h 125"/>
                        <a:gd name="T26" fmla="*/ 29 w 75"/>
                        <a:gd name="T27" fmla="*/ 48 h 125"/>
                        <a:gd name="T28" fmla="*/ 51 w 75"/>
                        <a:gd name="T29" fmla="*/ 48 h 125"/>
                        <a:gd name="T30" fmla="*/ 74 w 75"/>
                        <a:gd name="T31" fmla="*/ 63 h 125"/>
                        <a:gd name="T32" fmla="*/ 74 w 75"/>
                        <a:gd name="T33" fmla="*/ 109 h 125"/>
                        <a:gd name="T34" fmla="*/ 51 w 75"/>
                        <a:gd name="T35" fmla="*/ 124 h 125"/>
                        <a:gd name="T36" fmla="*/ 23 w 75"/>
                        <a:gd name="T37" fmla="*/ 124 h 125"/>
                        <a:gd name="T38" fmla="*/ 0 w 75"/>
                        <a:gd name="T39" fmla="*/ 109 h 125"/>
                        <a:gd name="T40" fmla="*/ 0 w 75"/>
                        <a:gd name="T41" fmla="*/ 16 h 125"/>
                        <a:gd name="T42" fmla="*/ 23 w 75"/>
                        <a:gd name="T43" fmla="*/ 0 h 125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w 75"/>
                        <a:gd name="T67" fmla="*/ 0 h 125"/>
                        <a:gd name="T68" fmla="*/ 75 w 75"/>
                        <a:gd name="T69" fmla="*/ 125 h 125"/>
                      </a:gdLst>
                      <a:ahLst/>
                      <a:cxnLst>
                        <a:cxn ang="T44">
                          <a:pos x="T0" y="T1"/>
                        </a:cxn>
                        <a:cxn ang="T45">
                          <a:pos x="T2" y="T3"/>
                        </a:cxn>
                        <a:cxn ang="T46">
                          <a:pos x="T4" y="T5"/>
                        </a:cxn>
                        <a:cxn ang="T47">
                          <a:pos x="T6" y="T7"/>
                        </a:cxn>
                        <a:cxn ang="T48">
                          <a:pos x="T8" y="T9"/>
                        </a:cxn>
                        <a:cxn ang="T49">
                          <a:pos x="T10" y="T11"/>
                        </a:cxn>
                        <a:cxn ang="T50">
                          <a:pos x="T12" y="T13"/>
                        </a:cxn>
                        <a:cxn ang="T51">
                          <a:pos x="T14" y="T15"/>
                        </a:cxn>
                        <a:cxn ang="T52">
                          <a:pos x="T16" y="T17"/>
                        </a:cxn>
                        <a:cxn ang="T53">
                          <a:pos x="T18" y="T19"/>
                        </a:cxn>
                        <a:cxn ang="T54">
                          <a:pos x="T20" y="T21"/>
                        </a:cxn>
                        <a:cxn ang="T55">
                          <a:pos x="T22" y="T23"/>
                        </a:cxn>
                        <a:cxn ang="T56">
                          <a:pos x="T24" y="T25"/>
                        </a:cxn>
                        <a:cxn ang="T57">
                          <a:pos x="T26" y="T27"/>
                        </a:cxn>
                        <a:cxn ang="T58">
                          <a:pos x="T28" y="T29"/>
                        </a:cxn>
                        <a:cxn ang="T59">
                          <a:pos x="T30" y="T31"/>
                        </a:cxn>
                        <a:cxn ang="T60">
                          <a:pos x="T32" y="T33"/>
                        </a:cxn>
                        <a:cxn ang="T61">
                          <a:pos x="T34" y="T35"/>
                        </a:cxn>
                        <a:cxn ang="T62">
                          <a:pos x="T36" y="T37"/>
                        </a:cxn>
                        <a:cxn ang="T63">
                          <a:pos x="T38" y="T39"/>
                        </a:cxn>
                        <a:cxn ang="T64">
                          <a:pos x="T40" y="T41"/>
                        </a:cxn>
                        <a:cxn ang="T65">
                          <a:pos x="T42" y="T43"/>
                        </a:cxn>
                      </a:cxnLst>
                      <a:rect l="T66" t="T67" r="T68" b="T69"/>
                      <a:pathLst>
                        <a:path w="75" h="125">
                          <a:moveTo>
                            <a:pt x="23" y="0"/>
                          </a:moveTo>
                          <a:lnTo>
                            <a:pt x="51" y="0"/>
                          </a:lnTo>
                          <a:lnTo>
                            <a:pt x="74" y="16"/>
                          </a:lnTo>
                          <a:lnTo>
                            <a:pt x="74" y="39"/>
                          </a:lnTo>
                          <a:lnTo>
                            <a:pt x="45" y="39"/>
                          </a:lnTo>
                          <a:lnTo>
                            <a:pt x="45" y="25"/>
                          </a:lnTo>
                          <a:lnTo>
                            <a:pt x="29" y="25"/>
                          </a:lnTo>
                          <a:lnTo>
                            <a:pt x="29" y="48"/>
                          </a:lnTo>
                          <a:lnTo>
                            <a:pt x="29" y="71"/>
                          </a:lnTo>
                          <a:lnTo>
                            <a:pt x="45" y="71"/>
                          </a:lnTo>
                          <a:lnTo>
                            <a:pt x="45" y="102"/>
                          </a:lnTo>
                          <a:lnTo>
                            <a:pt x="29" y="102"/>
                          </a:lnTo>
                          <a:lnTo>
                            <a:pt x="29" y="71"/>
                          </a:lnTo>
                          <a:lnTo>
                            <a:pt x="29" y="48"/>
                          </a:lnTo>
                          <a:lnTo>
                            <a:pt x="51" y="48"/>
                          </a:lnTo>
                          <a:lnTo>
                            <a:pt x="74" y="63"/>
                          </a:lnTo>
                          <a:lnTo>
                            <a:pt x="74" y="109"/>
                          </a:lnTo>
                          <a:lnTo>
                            <a:pt x="51" y="124"/>
                          </a:lnTo>
                          <a:lnTo>
                            <a:pt x="23" y="124"/>
                          </a:lnTo>
                          <a:lnTo>
                            <a:pt x="0" y="109"/>
                          </a:lnTo>
                          <a:lnTo>
                            <a:pt x="0" y="16"/>
                          </a:lnTo>
                          <a:lnTo>
                            <a:pt x="23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50" name="Group 189"/>
                  <p:cNvGrpSpPr>
                    <a:grpSpLocks/>
                  </p:cNvGrpSpPr>
                  <p:nvPr/>
                </p:nvGrpSpPr>
                <p:grpSpPr bwMode="auto">
                  <a:xfrm>
                    <a:off x="744" y="2917"/>
                    <a:ext cx="160" cy="126"/>
                    <a:chOff x="744" y="2917"/>
                    <a:chExt cx="160" cy="126"/>
                  </a:xfrm>
                </p:grpSpPr>
                <p:sp>
                  <p:nvSpPr>
                    <p:cNvPr id="263" name="Freeform 187"/>
                    <p:cNvSpPr>
                      <a:spLocks/>
                    </p:cNvSpPr>
                    <p:nvPr/>
                  </p:nvSpPr>
                  <p:spPr bwMode="auto">
                    <a:xfrm>
                      <a:off x="744" y="2917"/>
                      <a:ext cx="71" cy="126"/>
                    </a:xfrm>
                    <a:custGeom>
                      <a:avLst/>
                      <a:gdLst>
                        <a:gd name="T0" fmla="*/ 0 w 71"/>
                        <a:gd name="T1" fmla="*/ 39 h 126"/>
                        <a:gd name="T2" fmla="*/ 29 w 71"/>
                        <a:gd name="T3" fmla="*/ 39 h 126"/>
                        <a:gd name="T4" fmla="*/ 29 w 71"/>
                        <a:gd name="T5" fmla="*/ 26 h 126"/>
                        <a:gd name="T6" fmla="*/ 45 w 71"/>
                        <a:gd name="T7" fmla="*/ 26 h 126"/>
                        <a:gd name="T8" fmla="*/ 45 w 71"/>
                        <a:gd name="T9" fmla="*/ 45 h 126"/>
                        <a:gd name="T10" fmla="*/ 0 w 71"/>
                        <a:gd name="T11" fmla="*/ 103 h 126"/>
                        <a:gd name="T12" fmla="*/ 0 w 71"/>
                        <a:gd name="T13" fmla="*/ 125 h 126"/>
                        <a:gd name="T14" fmla="*/ 70 w 71"/>
                        <a:gd name="T15" fmla="*/ 125 h 126"/>
                        <a:gd name="T16" fmla="*/ 70 w 71"/>
                        <a:gd name="T17" fmla="*/ 103 h 126"/>
                        <a:gd name="T18" fmla="*/ 31 w 71"/>
                        <a:gd name="T19" fmla="*/ 103 h 126"/>
                        <a:gd name="T20" fmla="*/ 70 w 71"/>
                        <a:gd name="T21" fmla="*/ 52 h 126"/>
                        <a:gd name="T22" fmla="*/ 70 w 71"/>
                        <a:gd name="T23" fmla="*/ 16 h 126"/>
                        <a:gd name="T24" fmla="*/ 50 w 71"/>
                        <a:gd name="T25" fmla="*/ 0 h 126"/>
                        <a:gd name="T26" fmla="*/ 22 w 71"/>
                        <a:gd name="T27" fmla="*/ 0 h 126"/>
                        <a:gd name="T28" fmla="*/ 0 w 71"/>
                        <a:gd name="T29" fmla="*/ 16 h 126"/>
                        <a:gd name="T30" fmla="*/ 0 w 71"/>
                        <a:gd name="T31" fmla="*/ 39 h 12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1"/>
                        <a:gd name="T49" fmla="*/ 0 h 126"/>
                        <a:gd name="T50" fmla="*/ 71 w 71"/>
                        <a:gd name="T51" fmla="*/ 126 h 126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1" h="126">
                          <a:moveTo>
                            <a:pt x="0" y="39"/>
                          </a:moveTo>
                          <a:lnTo>
                            <a:pt x="29" y="39"/>
                          </a:lnTo>
                          <a:lnTo>
                            <a:pt x="29" y="26"/>
                          </a:lnTo>
                          <a:lnTo>
                            <a:pt x="45" y="26"/>
                          </a:lnTo>
                          <a:lnTo>
                            <a:pt x="45" y="45"/>
                          </a:lnTo>
                          <a:lnTo>
                            <a:pt x="0" y="103"/>
                          </a:lnTo>
                          <a:lnTo>
                            <a:pt x="0" y="125"/>
                          </a:lnTo>
                          <a:lnTo>
                            <a:pt x="70" y="125"/>
                          </a:lnTo>
                          <a:lnTo>
                            <a:pt x="70" y="103"/>
                          </a:lnTo>
                          <a:lnTo>
                            <a:pt x="31" y="103"/>
                          </a:lnTo>
                          <a:lnTo>
                            <a:pt x="70" y="52"/>
                          </a:lnTo>
                          <a:lnTo>
                            <a:pt x="70" y="16"/>
                          </a:lnTo>
                          <a:lnTo>
                            <a:pt x="50" y="0"/>
                          </a:lnTo>
                          <a:lnTo>
                            <a:pt x="22" y="0"/>
                          </a:lnTo>
                          <a:lnTo>
                            <a:pt x="0" y="16"/>
                          </a:lnTo>
                          <a:lnTo>
                            <a:pt x="0" y="3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64" name="Freeform 188"/>
                    <p:cNvSpPr>
                      <a:spLocks/>
                    </p:cNvSpPr>
                    <p:nvPr/>
                  </p:nvSpPr>
                  <p:spPr bwMode="auto">
                    <a:xfrm>
                      <a:off x="825" y="2917"/>
                      <a:ext cx="79" cy="126"/>
                    </a:xfrm>
                    <a:custGeom>
                      <a:avLst/>
                      <a:gdLst>
                        <a:gd name="T0" fmla="*/ 0 w 79"/>
                        <a:gd name="T1" fmla="*/ 0 h 126"/>
                        <a:gd name="T2" fmla="*/ 78 w 79"/>
                        <a:gd name="T3" fmla="*/ 0 h 126"/>
                        <a:gd name="T4" fmla="*/ 78 w 79"/>
                        <a:gd name="T5" fmla="*/ 26 h 126"/>
                        <a:gd name="T6" fmla="*/ 33 w 79"/>
                        <a:gd name="T7" fmla="*/ 125 h 126"/>
                        <a:gd name="T8" fmla="*/ 0 w 79"/>
                        <a:gd name="T9" fmla="*/ 125 h 126"/>
                        <a:gd name="T10" fmla="*/ 46 w 79"/>
                        <a:gd name="T11" fmla="*/ 26 h 126"/>
                        <a:gd name="T12" fmla="*/ 0 w 79"/>
                        <a:gd name="T13" fmla="*/ 26 h 126"/>
                        <a:gd name="T14" fmla="*/ 0 w 79"/>
                        <a:gd name="T15" fmla="*/ 0 h 12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79"/>
                        <a:gd name="T25" fmla="*/ 0 h 126"/>
                        <a:gd name="T26" fmla="*/ 79 w 79"/>
                        <a:gd name="T27" fmla="*/ 126 h 12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79" h="126">
                          <a:moveTo>
                            <a:pt x="0" y="0"/>
                          </a:moveTo>
                          <a:lnTo>
                            <a:pt x="78" y="0"/>
                          </a:lnTo>
                          <a:lnTo>
                            <a:pt x="78" y="26"/>
                          </a:lnTo>
                          <a:lnTo>
                            <a:pt x="33" y="125"/>
                          </a:lnTo>
                          <a:lnTo>
                            <a:pt x="0" y="125"/>
                          </a:lnTo>
                          <a:lnTo>
                            <a:pt x="46" y="26"/>
                          </a:lnTo>
                          <a:lnTo>
                            <a:pt x="0" y="26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51" name="Group 192"/>
                  <p:cNvGrpSpPr>
                    <a:grpSpLocks/>
                  </p:cNvGrpSpPr>
                  <p:nvPr/>
                </p:nvGrpSpPr>
                <p:grpSpPr bwMode="auto">
                  <a:xfrm>
                    <a:off x="1138" y="2917"/>
                    <a:ext cx="162" cy="126"/>
                    <a:chOff x="1138" y="2917"/>
                    <a:chExt cx="162" cy="126"/>
                  </a:xfrm>
                </p:grpSpPr>
                <p:sp>
                  <p:nvSpPr>
                    <p:cNvPr id="261" name="Freeform 190"/>
                    <p:cNvSpPr>
                      <a:spLocks/>
                    </p:cNvSpPr>
                    <p:nvPr/>
                  </p:nvSpPr>
                  <p:spPr bwMode="auto">
                    <a:xfrm>
                      <a:off x="1138" y="2917"/>
                      <a:ext cx="75" cy="126"/>
                    </a:xfrm>
                    <a:custGeom>
                      <a:avLst/>
                      <a:gdLst>
                        <a:gd name="T0" fmla="*/ 0 w 75"/>
                        <a:gd name="T1" fmla="*/ 39 h 126"/>
                        <a:gd name="T2" fmla="*/ 29 w 75"/>
                        <a:gd name="T3" fmla="*/ 39 h 126"/>
                        <a:gd name="T4" fmla="*/ 29 w 75"/>
                        <a:gd name="T5" fmla="*/ 26 h 126"/>
                        <a:gd name="T6" fmla="*/ 45 w 75"/>
                        <a:gd name="T7" fmla="*/ 26 h 126"/>
                        <a:gd name="T8" fmla="*/ 45 w 75"/>
                        <a:gd name="T9" fmla="*/ 45 h 126"/>
                        <a:gd name="T10" fmla="*/ 0 w 75"/>
                        <a:gd name="T11" fmla="*/ 103 h 126"/>
                        <a:gd name="T12" fmla="*/ 0 w 75"/>
                        <a:gd name="T13" fmla="*/ 125 h 126"/>
                        <a:gd name="T14" fmla="*/ 74 w 75"/>
                        <a:gd name="T15" fmla="*/ 125 h 126"/>
                        <a:gd name="T16" fmla="*/ 74 w 75"/>
                        <a:gd name="T17" fmla="*/ 103 h 126"/>
                        <a:gd name="T18" fmla="*/ 32 w 75"/>
                        <a:gd name="T19" fmla="*/ 103 h 126"/>
                        <a:gd name="T20" fmla="*/ 74 w 75"/>
                        <a:gd name="T21" fmla="*/ 52 h 126"/>
                        <a:gd name="T22" fmla="*/ 74 w 75"/>
                        <a:gd name="T23" fmla="*/ 16 h 126"/>
                        <a:gd name="T24" fmla="*/ 51 w 75"/>
                        <a:gd name="T25" fmla="*/ 0 h 126"/>
                        <a:gd name="T26" fmla="*/ 23 w 75"/>
                        <a:gd name="T27" fmla="*/ 0 h 126"/>
                        <a:gd name="T28" fmla="*/ 0 w 75"/>
                        <a:gd name="T29" fmla="*/ 16 h 126"/>
                        <a:gd name="T30" fmla="*/ 0 w 75"/>
                        <a:gd name="T31" fmla="*/ 39 h 12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5"/>
                        <a:gd name="T49" fmla="*/ 0 h 126"/>
                        <a:gd name="T50" fmla="*/ 75 w 75"/>
                        <a:gd name="T51" fmla="*/ 126 h 126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5" h="126">
                          <a:moveTo>
                            <a:pt x="0" y="39"/>
                          </a:moveTo>
                          <a:lnTo>
                            <a:pt x="29" y="39"/>
                          </a:lnTo>
                          <a:lnTo>
                            <a:pt x="29" y="26"/>
                          </a:lnTo>
                          <a:lnTo>
                            <a:pt x="45" y="26"/>
                          </a:lnTo>
                          <a:lnTo>
                            <a:pt x="45" y="45"/>
                          </a:lnTo>
                          <a:lnTo>
                            <a:pt x="0" y="103"/>
                          </a:lnTo>
                          <a:lnTo>
                            <a:pt x="0" y="125"/>
                          </a:lnTo>
                          <a:lnTo>
                            <a:pt x="74" y="125"/>
                          </a:lnTo>
                          <a:lnTo>
                            <a:pt x="74" y="103"/>
                          </a:lnTo>
                          <a:lnTo>
                            <a:pt x="32" y="103"/>
                          </a:lnTo>
                          <a:lnTo>
                            <a:pt x="74" y="52"/>
                          </a:lnTo>
                          <a:lnTo>
                            <a:pt x="74" y="16"/>
                          </a:lnTo>
                          <a:lnTo>
                            <a:pt x="51" y="0"/>
                          </a:lnTo>
                          <a:lnTo>
                            <a:pt x="23" y="0"/>
                          </a:lnTo>
                          <a:lnTo>
                            <a:pt x="0" y="16"/>
                          </a:lnTo>
                          <a:lnTo>
                            <a:pt x="0" y="3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62" name="Freeform 191"/>
                    <p:cNvSpPr>
                      <a:spLocks/>
                    </p:cNvSpPr>
                    <p:nvPr/>
                  </p:nvSpPr>
                  <p:spPr bwMode="auto">
                    <a:xfrm>
                      <a:off x="1228" y="2917"/>
                      <a:ext cx="72" cy="126"/>
                    </a:xfrm>
                    <a:custGeom>
                      <a:avLst/>
                      <a:gdLst>
                        <a:gd name="T0" fmla="*/ 16 w 72"/>
                        <a:gd name="T1" fmla="*/ 0 h 126"/>
                        <a:gd name="T2" fmla="*/ 55 w 72"/>
                        <a:gd name="T3" fmla="*/ 0 h 126"/>
                        <a:gd name="T4" fmla="*/ 71 w 72"/>
                        <a:gd name="T5" fmla="*/ 16 h 126"/>
                        <a:gd name="T6" fmla="*/ 71 w 72"/>
                        <a:gd name="T7" fmla="*/ 52 h 126"/>
                        <a:gd name="T8" fmla="*/ 61 w 72"/>
                        <a:gd name="T9" fmla="*/ 65 h 126"/>
                        <a:gd name="T10" fmla="*/ 71 w 72"/>
                        <a:gd name="T11" fmla="*/ 74 h 126"/>
                        <a:gd name="T12" fmla="*/ 71 w 72"/>
                        <a:gd name="T13" fmla="*/ 77 h 126"/>
                        <a:gd name="T14" fmla="*/ 45 w 72"/>
                        <a:gd name="T15" fmla="*/ 77 h 126"/>
                        <a:gd name="T16" fmla="*/ 45 w 72"/>
                        <a:gd name="T17" fmla="*/ 46 h 126"/>
                        <a:gd name="T18" fmla="*/ 45 w 72"/>
                        <a:gd name="T19" fmla="*/ 19 h 126"/>
                        <a:gd name="T20" fmla="*/ 29 w 72"/>
                        <a:gd name="T21" fmla="*/ 19 h 126"/>
                        <a:gd name="T22" fmla="*/ 29 w 72"/>
                        <a:gd name="T23" fmla="*/ 46 h 126"/>
                        <a:gd name="T24" fmla="*/ 45 w 72"/>
                        <a:gd name="T25" fmla="*/ 46 h 126"/>
                        <a:gd name="T26" fmla="*/ 45 w 72"/>
                        <a:gd name="T27" fmla="*/ 103 h 126"/>
                        <a:gd name="T28" fmla="*/ 29 w 72"/>
                        <a:gd name="T29" fmla="*/ 103 h 126"/>
                        <a:gd name="T30" fmla="*/ 29 w 72"/>
                        <a:gd name="T31" fmla="*/ 77 h 126"/>
                        <a:gd name="T32" fmla="*/ 45 w 72"/>
                        <a:gd name="T33" fmla="*/ 77 h 126"/>
                        <a:gd name="T34" fmla="*/ 71 w 72"/>
                        <a:gd name="T35" fmla="*/ 77 h 126"/>
                        <a:gd name="T36" fmla="*/ 71 w 72"/>
                        <a:gd name="T37" fmla="*/ 109 h 126"/>
                        <a:gd name="T38" fmla="*/ 55 w 72"/>
                        <a:gd name="T39" fmla="*/ 125 h 126"/>
                        <a:gd name="T40" fmla="*/ 16 w 72"/>
                        <a:gd name="T41" fmla="*/ 125 h 126"/>
                        <a:gd name="T42" fmla="*/ 0 w 72"/>
                        <a:gd name="T43" fmla="*/ 109 h 126"/>
                        <a:gd name="T44" fmla="*/ 0 w 72"/>
                        <a:gd name="T45" fmla="*/ 74 h 126"/>
                        <a:gd name="T46" fmla="*/ 9 w 72"/>
                        <a:gd name="T47" fmla="*/ 65 h 126"/>
                        <a:gd name="T48" fmla="*/ 0 w 72"/>
                        <a:gd name="T49" fmla="*/ 52 h 126"/>
                        <a:gd name="T50" fmla="*/ 0 w 72"/>
                        <a:gd name="T51" fmla="*/ 16 h 126"/>
                        <a:gd name="T52" fmla="*/ 16 w 72"/>
                        <a:gd name="T53" fmla="*/ 0 h 12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72"/>
                        <a:gd name="T82" fmla="*/ 0 h 126"/>
                        <a:gd name="T83" fmla="*/ 72 w 72"/>
                        <a:gd name="T84" fmla="*/ 126 h 126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72" h="126">
                          <a:moveTo>
                            <a:pt x="16" y="0"/>
                          </a:moveTo>
                          <a:lnTo>
                            <a:pt x="55" y="0"/>
                          </a:lnTo>
                          <a:lnTo>
                            <a:pt x="71" y="16"/>
                          </a:lnTo>
                          <a:lnTo>
                            <a:pt x="71" y="52"/>
                          </a:lnTo>
                          <a:lnTo>
                            <a:pt x="61" y="65"/>
                          </a:lnTo>
                          <a:lnTo>
                            <a:pt x="71" y="74"/>
                          </a:lnTo>
                          <a:lnTo>
                            <a:pt x="71" y="77"/>
                          </a:lnTo>
                          <a:lnTo>
                            <a:pt x="45" y="77"/>
                          </a:lnTo>
                          <a:lnTo>
                            <a:pt x="45" y="46"/>
                          </a:lnTo>
                          <a:lnTo>
                            <a:pt x="45" y="19"/>
                          </a:lnTo>
                          <a:lnTo>
                            <a:pt x="29" y="19"/>
                          </a:lnTo>
                          <a:lnTo>
                            <a:pt x="29" y="46"/>
                          </a:lnTo>
                          <a:lnTo>
                            <a:pt x="45" y="46"/>
                          </a:lnTo>
                          <a:lnTo>
                            <a:pt x="45" y="103"/>
                          </a:lnTo>
                          <a:lnTo>
                            <a:pt x="29" y="103"/>
                          </a:lnTo>
                          <a:lnTo>
                            <a:pt x="29" y="77"/>
                          </a:lnTo>
                          <a:lnTo>
                            <a:pt x="45" y="77"/>
                          </a:lnTo>
                          <a:lnTo>
                            <a:pt x="71" y="77"/>
                          </a:lnTo>
                          <a:lnTo>
                            <a:pt x="71" y="109"/>
                          </a:lnTo>
                          <a:lnTo>
                            <a:pt x="55" y="125"/>
                          </a:lnTo>
                          <a:lnTo>
                            <a:pt x="16" y="125"/>
                          </a:lnTo>
                          <a:lnTo>
                            <a:pt x="0" y="109"/>
                          </a:lnTo>
                          <a:lnTo>
                            <a:pt x="0" y="74"/>
                          </a:lnTo>
                          <a:lnTo>
                            <a:pt x="9" y="65"/>
                          </a:lnTo>
                          <a:lnTo>
                            <a:pt x="0" y="52"/>
                          </a:lnTo>
                          <a:lnTo>
                            <a:pt x="0" y="16"/>
                          </a:lnTo>
                          <a:lnTo>
                            <a:pt x="16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52" name="Group 195"/>
                  <p:cNvGrpSpPr>
                    <a:grpSpLocks/>
                  </p:cNvGrpSpPr>
                  <p:nvPr/>
                </p:nvGrpSpPr>
                <p:grpSpPr bwMode="auto">
                  <a:xfrm>
                    <a:off x="1519" y="2917"/>
                    <a:ext cx="163" cy="126"/>
                    <a:chOff x="1519" y="2917"/>
                    <a:chExt cx="163" cy="126"/>
                  </a:xfrm>
                </p:grpSpPr>
                <p:sp>
                  <p:nvSpPr>
                    <p:cNvPr id="259" name="Freeform 193"/>
                    <p:cNvSpPr>
                      <a:spLocks/>
                    </p:cNvSpPr>
                    <p:nvPr/>
                  </p:nvSpPr>
                  <p:spPr bwMode="auto">
                    <a:xfrm>
                      <a:off x="1519" y="2917"/>
                      <a:ext cx="74" cy="126"/>
                    </a:xfrm>
                    <a:custGeom>
                      <a:avLst/>
                      <a:gdLst>
                        <a:gd name="T0" fmla="*/ 0 w 74"/>
                        <a:gd name="T1" fmla="*/ 39 h 126"/>
                        <a:gd name="T2" fmla="*/ 28 w 74"/>
                        <a:gd name="T3" fmla="*/ 39 h 126"/>
                        <a:gd name="T4" fmla="*/ 28 w 74"/>
                        <a:gd name="T5" fmla="*/ 26 h 126"/>
                        <a:gd name="T6" fmla="*/ 44 w 74"/>
                        <a:gd name="T7" fmla="*/ 26 h 126"/>
                        <a:gd name="T8" fmla="*/ 44 w 74"/>
                        <a:gd name="T9" fmla="*/ 45 h 126"/>
                        <a:gd name="T10" fmla="*/ 0 w 74"/>
                        <a:gd name="T11" fmla="*/ 103 h 126"/>
                        <a:gd name="T12" fmla="*/ 0 w 74"/>
                        <a:gd name="T13" fmla="*/ 125 h 126"/>
                        <a:gd name="T14" fmla="*/ 73 w 74"/>
                        <a:gd name="T15" fmla="*/ 125 h 126"/>
                        <a:gd name="T16" fmla="*/ 73 w 74"/>
                        <a:gd name="T17" fmla="*/ 103 h 126"/>
                        <a:gd name="T18" fmla="*/ 31 w 74"/>
                        <a:gd name="T19" fmla="*/ 103 h 126"/>
                        <a:gd name="T20" fmla="*/ 73 w 74"/>
                        <a:gd name="T21" fmla="*/ 52 h 126"/>
                        <a:gd name="T22" fmla="*/ 73 w 74"/>
                        <a:gd name="T23" fmla="*/ 16 h 126"/>
                        <a:gd name="T24" fmla="*/ 50 w 74"/>
                        <a:gd name="T25" fmla="*/ 0 h 126"/>
                        <a:gd name="T26" fmla="*/ 21 w 74"/>
                        <a:gd name="T27" fmla="*/ 0 h 126"/>
                        <a:gd name="T28" fmla="*/ 0 w 74"/>
                        <a:gd name="T29" fmla="*/ 16 h 126"/>
                        <a:gd name="T30" fmla="*/ 0 w 74"/>
                        <a:gd name="T31" fmla="*/ 39 h 12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4"/>
                        <a:gd name="T49" fmla="*/ 0 h 126"/>
                        <a:gd name="T50" fmla="*/ 74 w 74"/>
                        <a:gd name="T51" fmla="*/ 126 h 126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4" h="126">
                          <a:moveTo>
                            <a:pt x="0" y="39"/>
                          </a:moveTo>
                          <a:lnTo>
                            <a:pt x="28" y="39"/>
                          </a:lnTo>
                          <a:lnTo>
                            <a:pt x="28" y="26"/>
                          </a:lnTo>
                          <a:lnTo>
                            <a:pt x="44" y="26"/>
                          </a:lnTo>
                          <a:lnTo>
                            <a:pt x="44" y="45"/>
                          </a:lnTo>
                          <a:lnTo>
                            <a:pt x="0" y="103"/>
                          </a:lnTo>
                          <a:lnTo>
                            <a:pt x="0" y="125"/>
                          </a:lnTo>
                          <a:lnTo>
                            <a:pt x="73" y="125"/>
                          </a:lnTo>
                          <a:lnTo>
                            <a:pt x="73" y="103"/>
                          </a:lnTo>
                          <a:lnTo>
                            <a:pt x="31" y="103"/>
                          </a:lnTo>
                          <a:lnTo>
                            <a:pt x="73" y="52"/>
                          </a:lnTo>
                          <a:lnTo>
                            <a:pt x="73" y="16"/>
                          </a:lnTo>
                          <a:lnTo>
                            <a:pt x="50" y="0"/>
                          </a:lnTo>
                          <a:lnTo>
                            <a:pt x="21" y="0"/>
                          </a:lnTo>
                          <a:lnTo>
                            <a:pt x="0" y="16"/>
                          </a:lnTo>
                          <a:lnTo>
                            <a:pt x="0" y="3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60" name="Freeform 194"/>
                    <p:cNvSpPr>
                      <a:spLocks/>
                    </p:cNvSpPr>
                    <p:nvPr/>
                  </p:nvSpPr>
                  <p:spPr bwMode="auto">
                    <a:xfrm>
                      <a:off x="1606" y="2917"/>
                      <a:ext cx="76" cy="126"/>
                    </a:xfrm>
                    <a:custGeom>
                      <a:avLst/>
                      <a:gdLst>
                        <a:gd name="T0" fmla="*/ 52 w 76"/>
                        <a:gd name="T1" fmla="*/ 0 h 126"/>
                        <a:gd name="T2" fmla="*/ 75 w 76"/>
                        <a:gd name="T3" fmla="*/ 16 h 126"/>
                        <a:gd name="T4" fmla="*/ 75 w 76"/>
                        <a:gd name="T5" fmla="*/ 109 h 126"/>
                        <a:gd name="T6" fmla="*/ 52 w 76"/>
                        <a:gd name="T7" fmla="*/ 125 h 126"/>
                        <a:gd name="T8" fmla="*/ 23 w 76"/>
                        <a:gd name="T9" fmla="*/ 125 h 126"/>
                        <a:gd name="T10" fmla="*/ 0 w 76"/>
                        <a:gd name="T11" fmla="*/ 109 h 126"/>
                        <a:gd name="T12" fmla="*/ 0 w 76"/>
                        <a:gd name="T13" fmla="*/ 86 h 126"/>
                        <a:gd name="T14" fmla="*/ 30 w 76"/>
                        <a:gd name="T15" fmla="*/ 86 h 126"/>
                        <a:gd name="T16" fmla="*/ 30 w 76"/>
                        <a:gd name="T17" fmla="*/ 100 h 126"/>
                        <a:gd name="T18" fmla="*/ 46 w 76"/>
                        <a:gd name="T19" fmla="*/ 100 h 126"/>
                        <a:gd name="T20" fmla="*/ 46 w 76"/>
                        <a:gd name="T21" fmla="*/ 77 h 126"/>
                        <a:gd name="T22" fmla="*/ 46 w 76"/>
                        <a:gd name="T23" fmla="*/ 55 h 126"/>
                        <a:gd name="T24" fmla="*/ 30 w 76"/>
                        <a:gd name="T25" fmla="*/ 55 h 126"/>
                        <a:gd name="T26" fmla="*/ 30 w 76"/>
                        <a:gd name="T27" fmla="*/ 23 h 126"/>
                        <a:gd name="T28" fmla="*/ 46 w 76"/>
                        <a:gd name="T29" fmla="*/ 23 h 126"/>
                        <a:gd name="T30" fmla="*/ 46 w 76"/>
                        <a:gd name="T31" fmla="*/ 55 h 126"/>
                        <a:gd name="T32" fmla="*/ 46 w 76"/>
                        <a:gd name="T33" fmla="*/ 77 h 126"/>
                        <a:gd name="T34" fmla="*/ 23 w 76"/>
                        <a:gd name="T35" fmla="*/ 77 h 126"/>
                        <a:gd name="T36" fmla="*/ 0 w 76"/>
                        <a:gd name="T37" fmla="*/ 65 h 126"/>
                        <a:gd name="T38" fmla="*/ 0 w 76"/>
                        <a:gd name="T39" fmla="*/ 16 h 126"/>
                        <a:gd name="T40" fmla="*/ 23 w 76"/>
                        <a:gd name="T41" fmla="*/ 0 h 126"/>
                        <a:gd name="T42" fmla="*/ 52 w 76"/>
                        <a:gd name="T43" fmla="*/ 0 h 12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w 76"/>
                        <a:gd name="T67" fmla="*/ 0 h 126"/>
                        <a:gd name="T68" fmla="*/ 76 w 76"/>
                        <a:gd name="T69" fmla="*/ 126 h 126"/>
                      </a:gdLst>
                      <a:ahLst/>
                      <a:cxnLst>
                        <a:cxn ang="T44">
                          <a:pos x="T0" y="T1"/>
                        </a:cxn>
                        <a:cxn ang="T45">
                          <a:pos x="T2" y="T3"/>
                        </a:cxn>
                        <a:cxn ang="T46">
                          <a:pos x="T4" y="T5"/>
                        </a:cxn>
                        <a:cxn ang="T47">
                          <a:pos x="T6" y="T7"/>
                        </a:cxn>
                        <a:cxn ang="T48">
                          <a:pos x="T8" y="T9"/>
                        </a:cxn>
                        <a:cxn ang="T49">
                          <a:pos x="T10" y="T11"/>
                        </a:cxn>
                        <a:cxn ang="T50">
                          <a:pos x="T12" y="T13"/>
                        </a:cxn>
                        <a:cxn ang="T51">
                          <a:pos x="T14" y="T15"/>
                        </a:cxn>
                        <a:cxn ang="T52">
                          <a:pos x="T16" y="T17"/>
                        </a:cxn>
                        <a:cxn ang="T53">
                          <a:pos x="T18" y="T19"/>
                        </a:cxn>
                        <a:cxn ang="T54">
                          <a:pos x="T20" y="T21"/>
                        </a:cxn>
                        <a:cxn ang="T55">
                          <a:pos x="T22" y="T23"/>
                        </a:cxn>
                        <a:cxn ang="T56">
                          <a:pos x="T24" y="T25"/>
                        </a:cxn>
                        <a:cxn ang="T57">
                          <a:pos x="T26" y="T27"/>
                        </a:cxn>
                        <a:cxn ang="T58">
                          <a:pos x="T28" y="T29"/>
                        </a:cxn>
                        <a:cxn ang="T59">
                          <a:pos x="T30" y="T31"/>
                        </a:cxn>
                        <a:cxn ang="T60">
                          <a:pos x="T32" y="T33"/>
                        </a:cxn>
                        <a:cxn ang="T61">
                          <a:pos x="T34" y="T35"/>
                        </a:cxn>
                        <a:cxn ang="T62">
                          <a:pos x="T36" y="T37"/>
                        </a:cxn>
                        <a:cxn ang="T63">
                          <a:pos x="T38" y="T39"/>
                        </a:cxn>
                        <a:cxn ang="T64">
                          <a:pos x="T40" y="T41"/>
                        </a:cxn>
                        <a:cxn ang="T65">
                          <a:pos x="T42" y="T43"/>
                        </a:cxn>
                      </a:cxnLst>
                      <a:rect l="T66" t="T67" r="T68" b="T69"/>
                      <a:pathLst>
                        <a:path w="76" h="126">
                          <a:moveTo>
                            <a:pt x="52" y="0"/>
                          </a:moveTo>
                          <a:lnTo>
                            <a:pt x="75" y="16"/>
                          </a:lnTo>
                          <a:lnTo>
                            <a:pt x="75" y="109"/>
                          </a:lnTo>
                          <a:lnTo>
                            <a:pt x="52" y="125"/>
                          </a:lnTo>
                          <a:lnTo>
                            <a:pt x="23" y="125"/>
                          </a:lnTo>
                          <a:lnTo>
                            <a:pt x="0" y="109"/>
                          </a:lnTo>
                          <a:lnTo>
                            <a:pt x="0" y="86"/>
                          </a:lnTo>
                          <a:lnTo>
                            <a:pt x="30" y="86"/>
                          </a:lnTo>
                          <a:lnTo>
                            <a:pt x="30" y="100"/>
                          </a:lnTo>
                          <a:lnTo>
                            <a:pt x="46" y="100"/>
                          </a:lnTo>
                          <a:lnTo>
                            <a:pt x="46" y="77"/>
                          </a:lnTo>
                          <a:lnTo>
                            <a:pt x="46" y="55"/>
                          </a:lnTo>
                          <a:lnTo>
                            <a:pt x="30" y="55"/>
                          </a:lnTo>
                          <a:lnTo>
                            <a:pt x="30" y="23"/>
                          </a:lnTo>
                          <a:lnTo>
                            <a:pt x="46" y="23"/>
                          </a:lnTo>
                          <a:lnTo>
                            <a:pt x="46" y="55"/>
                          </a:lnTo>
                          <a:lnTo>
                            <a:pt x="46" y="77"/>
                          </a:lnTo>
                          <a:lnTo>
                            <a:pt x="23" y="77"/>
                          </a:lnTo>
                          <a:lnTo>
                            <a:pt x="0" y="65"/>
                          </a:lnTo>
                          <a:lnTo>
                            <a:pt x="0" y="16"/>
                          </a:lnTo>
                          <a:lnTo>
                            <a:pt x="23" y="0"/>
                          </a:lnTo>
                          <a:lnTo>
                            <a:pt x="52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53" name="Group 198"/>
                  <p:cNvGrpSpPr>
                    <a:grpSpLocks/>
                  </p:cNvGrpSpPr>
                  <p:nvPr/>
                </p:nvGrpSpPr>
                <p:grpSpPr bwMode="auto">
                  <a:xfrm>
                    <a:off x="1908" y="2917"/>
                    <a:ext cx="159" cy="126"/>
                    <a:chOff x="1908" y="2917"/>
                    <a:chExt cx="159" cy="126"/>
                  </a:xfrm>
                </p:grpSpPr>
                <p:sp>
                  <p:nvSpPr>
                    <p:cNvPr id="257" name="Freeform 196"/>
                    <p:cNvSpPr>
                      <a:spLocks/>
                    </p:cNvSpPr>
                    <p:nvPr/>
                  </p:nvSpPr>
                  <p:spPr bwMode="auto">
                    <a:xfrm>
                      <a:off x="1908" y="2917"/>
                      <a:ext cx="79" cy="126"/>
                    </a:xfrm>
                    <a:custGeom>
                      <a:avLst/>
                      <a:gdLst>
                        <a:gd name="T0" fmla="*/ 24 w 79"/>
                        <a:gd name="T1" fmla="*/ 0 h 126"/>
                        <a:gd name="T2" fmla="*/ 55 w 79"/>
                        <a:gd name="T3" fmla="*/ 0 h 126"/>
                        <a:gd name="T4" fmla="*/ 78 w 79"/>
                        <a:gd name="T5" fmla="*/ 16 h 126"/>
                        <a:gd name="T6" fmla="*/ 78 w 79"/>
                        <a:gd name="T7" fmla="*/ 52 h 126"/>
                        <a:gd name="T8" fmla="*/ 66 w 79"/>
                        <a:gd name="T9" fmla="*/ 64 h 126"/>
                        <a:gd name="T10" fmla="*/ 78 w 79"/>
                        <a:gd name="T11" fmla="*/ 73 h 126"/>
                        <a:gd name="T12" fmla="*/ 78 w 79"/>
                        <a:gd name="T13" fmla="*/ 109 h 126"/>
                        <a:gd name="T14" fmla="*/ 55 w 79"/>
                        <a:gd name="T15" fmla="*/ 125 h 126"/>
                        <a:gd name="T16" fmla="*/ 24 w 79"/>
                        <a:gd name="T17" fmla="*/ 125 h 126"/>
                        <a:gd name="T18" fmla="*/ 0 w 79"/>
                        <a:gd name="T19" fmla="*/ 109 h 126"/>
                        <a:gd name="T20" fmla="*/ 0 w 79"/>
                        <a:gd name="T21" fmla="*/ 89 h 126"/>
                        <a:gd name="T22" fmla="*/ 30 w 79"/>
                        <a:gd name="T23" fmla="*/ 89 h 126"/>
                        <a:gd name="T24" fmla="*/ 30 w 79"/>
                        <a:gd name="T25" fmla="*/ 103 h 126"/>
                        <a:gd name="T26" fmla="*/ 49 w 79"/>
                        <a:gd name="T27" fmla="*/ 103 h 126"/>
                        <a:gd name="T28" fmla="*/ 49 w 79"/>
                        <a:gd name="T29" fmla="*/ 73 h 126"/>
                        <a:gd name="T30" fmla="*/ 30 w 79"/>
                        <a:gd name="T31" fmla="*/ 73 h 126"/>
                        <a:gd name="T32" fmla="*/ 30 w 79"/>
                        <a:gd name="T33" fmla="*/ 52 h 126"/>
                        <a:gd name="T34" fmla="*/ 49 w 79"/>
                        <a:gd name="T35" fmla="*/ 52 h 126"/>
                        <a:gd name="T36" fmla="*/ 49 w 79"/>
                        <a:gd name="T37" fmla="*/ 22 h 126"/>
                        <a:gd name="T38" fmla="*/ 30 w 79"/>
                        <a:gd name="T39" fmla="*/ 22 h 126"/>
                        <a:gd name="T40" fmla="*/ 30 w 79"/>
                        <a:gd name="T41" fmla="*/ 36 h 126"/>
                        <a:gd name="T42" fmla="*/ 0 w 79"/>
                        <a:gd name="T43" fmla="*/ 36 h 126"/>
                        <a:gd name="T44" fmla="*/ 0 w 79"/>
                        <a:gd name="T45" fmla="*/ 16 h 126"/>
                        <a:gd name="T46" fmla="*/ 24 w 79"/>
                        <a:gd name="T47" fmla="*/ 0 h 12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w 79"/>
                        <a:gd name="T73" fmla="*/ 0 h 126"/>
                        <a:gd name="T74" fmla="*/ 79 w 79"/>
                        <a:gd name="T75" fmla="*/ 126 h 126"/>
                      </a:gdLst>
                      <a:ahLst/>
                      <a:cxnLst>
                        <a:cxn ang="T48">
                          <a:pos x="T0" y="T1"/>
                        </a:cxn>
                        <a:cxn ang="T49">
                          <a:pos x="T2" y="T3"/>
                        </a:cxn>
                        <a:cxn ang="T50">
                          <a:pos x="T4" y="T5"/>
                        </a:cxn>
                        <a:cxn ang="T51">
                          <a:pos x="T6" y="T7"/>
                        </a:cxn>
                        <a:cxn ang="T52">
                          <a:pos x="T8" y="T9"/>
                        </a:cxn>
                        <a:cxn ang="T53">
                          <a:pos x="T10" y="T11"/>
                        </a:cxn>
                        <a:cxn ang="T54">
                          <a:pos x="T12" y="T13"/>
                        </a:cxn>
                        <a:cxn ang="T55">
                          <a:pos x="T14" y="T15"/>
                        </a:cxn>
                        <a:cxn ang="T56">
                          <a:pos x="T16" y="T17"/>
                        </a:cxn>
                        <a:cxn ang="T57">
                          <a:pos x="T18" y="T19"/>
                        </a:cxn>
                        <a:cxn ang="T58">
                          <a:pos x="T20" y="T21"/>
                        </a:cxn>
                        <a:cxn ang="T59">
                          <a:pos x="T22" y="T23"/>
                        </a:cxn>
                        <a:cxn ang="T60">
                          <a:pos x="T24" y="T25"/>
                        </a:cxn>
                        <a:cxn ang="T61">
                          <a:pos x="T26" y="T27"/>
                        </a:cxn>
                        <a:cxn ang="T62">
                          <a:pos x="T28" y="T29"/>
                        </a:cxn>
                        <a:cxn ang="T63">
                          <a:pos x="T30" y="T31"/>
                        </a:cxn>
                        <a:cxn ang="T64">
                          <a:pos x="T32" y="T33"/>
                        </a:cxn>
                        <a:cxn ang="T65">
                          <a:pos x="T34" y="T35"/>
                        </a:cxn>
                        <a:cxn ang="T66">
                          <a:pos x="T36" y="T37"/>
                        </a:cxn>
                        <a:cxn ang="T67">
                          <a:pos x="T38" y="T39"/>
                        </a:cxn>
                        <a:cxn ang="T68">
                          <a:pos x="T40" y="T41"/>
                        </a:cxn>
                        <a:cxn ang="T69">
                          <a:pos x="T42" y="T43"/>
                        </a:cxn>
                        <a:cxn ang="T70">
                          <a:pos x="T44" y="T45"/>
                        </a:cxn>
                        <a:cxn ang="T71">
                          <a:pos x="T46" y="T47"/>
                        </a:cxn>
                      </a:cxnLst>
                      <a:rect l="T72" t="T73" r="T74" b="T75"/>
                      <a:pathLst>
                        <a:path w="79" h="126">
                          <a:moveTo>
                            <a:pt x="24" y="0"/>
                          </a:moveTo>
                          <a:lnTo>
                            <a:pt x="55" y="0"/>
                          </a:lnTo>
                          <a:lnTo>
                            <a:pt x="78" y="16"/>
                          </a:lnTo>
                          <a:lnTo>
                            <a:pt x="78" y="52"/>
                          </a:lnTo>
                          <a:lnTo>
                            <a:pt x="66" y="64"/>
                          </a:lnTo>
                          <a:lnTo>
                            <a:pt x="78" y="73"/>
                          </a:lnTo>
                          <a:lnTo>
                            <a:pt x="78" y="109"/>
                          </a:lnTo>
                          <a:lnTo>
                            <a:pt x="55" y="125"/>
                          </a:lnTo>
                          <a:lnTo>
                            <a:pt x="24" y="125"/>
                          </a:lnTo>
                          <a:lnTo>
                            <a:pt x="0" y="109"/>
                          </a:lnTo>
                          <a:lnTo>
                            <a:pt x="0" y="89"/>
                          </a:lnTo>
                          <a:lnTo>
                            <a:pt x="30" y="89"/>
                          </a:lnTo>
                          <a:lnTo>
                            <a:pt x="30" y="103"/>
                          </a:lnTo>
                          <a:lnTo>
                            <a:pt x="49" y="103"/>
                          </a:lnTo>
                          <a:lnTo>
                            <a:pt x="49" y="73"/>
                          </a:lnTo>
                          <a:lnTo>
                            <a:pt x="30" y="73"/>
                          </a:lnTo>
                          <a:lnTo>
                            <a:pt x="30" y="52"/>
                          </a:lnTo>
                          <a:lnTo>
                            <a:pt x="49" y="52"/>
                          </a:lnTo>
                          <a:lnTo>
                            <a:pt x="49" y="22"/>
                          </a:lnTo>
                          <a:lnTo>
                            <a:pt x="30" y="22"/>
                          </a:lnTo>
                          <a:lnTo>
                            <a:pt x="30" y="36"/>
                          </a:lnTo>
                          <a:lnTo>
                            <a:pt x="0" y="36"/>
                          </a:lnTo>
                          <a:lnTo>
                            <a:pt x="0" y="16"/>
                          </a:lnTo>
                          <a:lnTo>
                            <a:pt x="24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58" name="Freeform 197"/>
                    <p:cNvSpPr>
                      <a:spLocks/>
                    </p:cNvSpPr>
                    <p:nvPr/>
                  </p:nvSpPr>
                  <p:spPr bwMode="auto">
                    <a:xfrm>
                      <a:off x="1993" y="2917"/>
                      <a:ext cx="74" cy="126"/>
                    </a:xfrm>
                    <a:custGeom>
                      <a:avLst/>
                      <a:gdLst>
                        <a:gd name="T0" fmla="*/ 22 w 74"/>
                        <a:gd name="T1" fmla="*/ 0 h 126"/>
                        <a:gd name="T2" fmla="*/ 51 w 74"/>
                        <a:gd name="T3" fmla="*/ 0 h 126"/>
                        <a:gd name="T4" fmla="*/ 73 w 74"/>
                        <a:gd name="T5" fmla="*/ 19 h 126"/>
                        <a:gd name="T6" fmla="*/ 73 w 74"/>
                        <a:gd name="T7" fmla="*/ 106 h 126"/>
                        <a:gd name="T8" fmla="*/ 51 w 74"/>
                        <a:gd name="T9" fmla="*/ 125 h 126"/>
                        <a:gd name="T10" fmla="*/ 22 w 74"/>
                        <a:gd name="T11" fmla="*/ 125 h 126"/>
                        <a:gd name="T12" fmla="*/ 0 w 74"/>
                        <a:gd name="T13" fmla="*/ 106 h 126"/>
                        <a:gd name="T14" fmla="*/ 0 w 74"/>
                        <a:gd name="T15" fmla="*/ 100 h 126"/>
                        <a:gd name="T16" fmla="*/ 29 w 74"/>
                        <a:gd name="T17" fmla="*/ 100 h 126"/>
                        <a:gd name="T18" fmla="*/ 29 w 74"/>
                        <a:gd name="T19" fmla="*/ 26 h 126"/>
                        <a:gd name="T20" fmla="*/ 44 w 74"/>
                        <a:gd name="T21" fmla="*/ 26 h 126"/>
                        <a:gd name="T22" fmla="*/ 44 w 74"/>
                        <a:gd name="T23" fmla="*/ 100 h 126"/>
                        <a:gd name="T24" fmla="*/ 29 w 74"/>
                        <a:gd name="T25" fmla="*/ 100 h 126"/>
                        <a:gd name="T26" fmla="*/ 0 w 74"/>
                        <a:gd name="T27" fmla="*/ 100 h 126"/>
                        <a:gd name="T28" fmla="*/ 0 w 74"/>
                        <a:gd name="T29" fmla="*/ 19 h 126"/>
                        <a:gd name="T30" fmla="*/ 22 w 74"/>
                        <a:gd name="T31" fmla="*/ 0 h 12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4"/>
                        <a:gd name="T49" fmla="*/ 0 h 126"/>
                        <a:gd name="T50" fmla="*/ 74 w 74"/>
                        <a:gd name="T51" fmla="*/ 126 h 126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4" h="126">
                          <a:moveTo>
                            <a:pt x="22" y="0"/>
                          </a:moveTo>
                          <a:lnTo>
                            <a:pt x="51" y="0"/>
                          </a:lnTo>
                          <a:lnTo>
                            <a:pt x="73" y="19"/>
                          </a:lnTo>
                          <a:lnTo>
                            <a:pt x="73" y="106"/>
                          </a:lnTo>
                          <a:lnTo>
                            <a:pt x="51" y="125"/>
                          </a:lnTo>
                          <a:lnTo>
                            <a:pt x="22" y="125"/>
                          </a:lnTo>
                          <a:lnTo>
                            <a:pt x="0" y="106"/>
                          </a:lnTo>
                          <a:lnTo>
                            <a:pt x="0" y="100"/>
                          </a:lnTo>
                          <a:lnTo>
                            <a:pt x="29" y="100"/>
                          </a:lnTo>
                          <a:lnTo>
                            <a:pt x="29" y="26"/>
                          </a:lnTo>
                          <a:lnTo>
                            <a:pt x="44" y="26"/>
                          </a:lnTo>
                          <a:lnTo>
                            <a:pt x="44" y="100"/>
                          </a:lnTo>
                          <a:lnTo>
                            <a:pt x="29" y="100"/>
                          </a:lnTo>
                          <a:lnTo>
                            <a:pt x="0" y="100"/>
                          </a:lnTo>
                          <a:lnTo>
                            <a:pt x="0" y="19"/>
                          </a:lnTo>
                          <a:lnTo>
                            <a:pt x="22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54" name="Group 201"/>
                  <p:cNvGrpSpPr>
                    <a:grpSpLocks/>
                  </p:cNvGrpSpPr>
                  <p:nvPr/>
                </p:nvGrpSpPr>
                <p:grpSpPr bwMode="auto">
                  <a:xfrm>
                    <a:off x="2295" y="2917"/>
                    <a:ext cx="130" cy="126"/>
                    <a:chOff x="2295" y="2917"/>
                    <a:chExt cx="130" cy="126"/>
                  </a:xfrm>
                </p:grpSpPr>
                <p:sp>
                  <p:nvSpPr>
                    <p:cNvPr id="255" name="Freeform 199"/>
                    <p:cNvSpPr>
                      <a:spLocks/>
                    </p:cNvSpPr>
                    <p:nvPr/>
                  </p:nvSpPr>
                  <p:spPr bwMode="auto">
                    <a:xfrm>
                      <a:off x="2295" y="2917"/>
                      <a:ext cx="78" cy="126"/>
                    </a:xfrm>
                    <a:custGeom>
                      <a:avLst/>
                      <a:gdLst>
                        <a:gd name="T0" fmla="*/ 23 w 78"/>
                        <a:gd name="T1" fmla="*/ 0 h 126"/>
                        <a:gd name="T2" fmla="*/ 54 w 78"/>
                        <a:gd name="T3" fmla="*/ 0 h 126"/>
                        <a:gd name="T4" fmla="*/ 77 w 78"/>
                        <a:gd name="T5" fmla="*/ 16 h 126"/>
                        <a:gd name="T6" fmla="*/ 77 w 78"/>
                        <a:gd name="T7" fmla="*/ 52 h 126"/>
                        <a:gd name="T8" fmla="*/ 65 w 78"/>
                        <a:gd name="T9" fmla="*/ 64 h 126"/>
                        <a:gd name="T10" fmla="*/ 77 w 78"/>
                        <a:gd name="T11" fmla="*/ 73 h 126"/>
                        <a:gd name="T12" fmla="*/ 77 w 78"/>
                        <a:gd name="T13" fmla="*/ 109 h 126"/>
                        <a:gd name="T14" fmla="*/ 54 w 78"/>
                        <a:gd name="T15" fmla="*/ 125 h 126"/>
                        <a:gd name="T16" fmla="*/ 23 w 78"/>
                        <a:gd name="T17" fmla="*/ 125 h 126"/>
                        <a:gd name="T18" fmla="*/ 0 w 78"/>
                        <a:gd name="T19" fmla="*/ 109 h 126"/>
                        <a:gd name="T20" fmla="*/ 0 w 78"/>
                        <a:gd name="T21" fmla="*/ 89 h 126"/>
                        <a:gd name="T22" fmla="*/ 29 w 78"/>
                        <a:gd name="T23" fmla="*/ 89 h 126"/>
                        <a:gd name="T24" fmla="*/ 29 w 78"/>
                        <a:gd name="T25" fmla="*/ 103 h 126"/>
                        <a:gd name="T26" fmla="*/ 48 w 78"/>
                        <a:gd name="T27" fmla="*/ 103 h 126"/>
                        <a:gd name="T28" fmla="*/ 48 w 78"/>
                        <a:gd name="T29" fmla="*/ 73 h 126"/>
                        <a:gd name="T30" fmla="*/ 29 w 78"/>
                        <a:gd name="T31" fmla="*/ 73 h 126"/>
                        <a:gd name="T32" fmla="*/ 29 w 78"/>
                        <a:gd name="T33" fmla="*/ 52 h 126"/>
                        <a:gd name="T34" fmla="*/ 48 w 78"/>
                        <a:gd name="T35" fmla="*/ 52 h 126"/>
                        <a:gd name="T36" fmla="*/ 48 w 78"/>
                        <a:gd name="T37" fmla="*/ 22 h 126"/>
                        <a:gd name="T38" fmla="*/ 29 w 78"/>
                        <a:gd name="T39" fmla="*/ 22 h 126"/>
                        <a:gd name="T40" fmla="*/ 29 w 78"/>
                        <a:gd name="T41" fmla="*/ 36 h 126"/>
                        <a:gd name="T42" fmla="*/ 0 w 78"/>
                        <a:gd name="T43" fmla="*/ 36 h 126"/>
                        <a:gd name="T44" fmla="*/ 0 w 78"/>
                        <a:gd name="T45" fmla="*/ 16 h 126"/>
                        <a:gd name="T46" fmla="*/ 23 w 78"/>
                        <a:gd name="T47" fmla="*/ 0 h 12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w 78"/>
                        <a:gd name="T73" fmla="*/ 0 h 126"/>
                        <a:gd name="T74" fmla="*/ 78 w 78"/>
                        <a:gd name="T75" fmla="*/ 126 h 126"/>
                      </a:gdLst>
                      <a:ahLst/>
                      <a:cxnLst>
                        <a:cxn ang="T48">
                          <a:pos x="T0" y="T1"/>
                        </a:cxn>
                        <a:cxn ang="T49">
                          <a:pos x="T2" y="T3"/>
                        </a:cxn>
                        <a:cxn ang="T50">
                          <a:pos x="T4" y="T5"/>
                        </a:cxn>
                        <a:cxn ang="T51">
                          <a:pos x="T6" y="T7"/>
                        </a:cxn>
                        <a:cxn ang="T52">
                          <a:pos x="T8" y="T9"/>
                        </a:cxn>
                        <a:cxn ang="T53">
                          <a:pos x="T10" y="T11"/>
                        </a:cxn>
                        <a:cxn ang="T54">
                          <a:pos x="T12" y="T13"/>
                        </a:cxn>
                        <a:cxn ang="T55">
                          <a:pos x="T14" y="T15"/>
                        </a:cxn>
                        <a:cxn ang="T56">
                          <a:pos x="T16" y="T17"/>
                        </a:cxn>
                        <a:cxn ang="T57">
                          <a:pos x="T18" y="T19"/>
                        </a:cxn>
                        <a:cxn ang="T58">
                          <a:pos x="T20" y="T21"/>
                        </a:cxn>
                        <a:cxn ang="T59">
                          <a:pos x="T22" y="T23"/>
                        </a:cxn>
                        <a:cxn ang="T60">
                          <a:pos x="T24" y="T25"/>
                        </a:cxn>
                        <a:cxn ang="T61">
                          <a:pos x="T26" y="T27"/>
                        </a:cxn>
                        <a:cxn ang="T62">
                          <a:pos x="T28" y="T29"/>
                        </a:cxn>
                        <a:cxn ang="T63">
                          <a:pos x="T30" y="T31"/>
                        </a:cxn>
                        <a:cxn ang="T64">
                          <a:pos x="T32" y="T33"/>
                        </a:cxn>
                        <a:cxn ang="T65">
                          <a:pos x="T34" y="T35"/>
                        </a:cxn>
                        <a:cxn ang="T66">
                          <a:pos x="T36" y="T37"/>
                        </a:cxn>
                        <a:cxn ang="T67">
                          <a:pos x="T38" y="T39"/>
                        </a:cxn>
                        <a:cxn ang="T68">
                          <a:pos x="T40" y="T41"/>
                        </a:cxn>
                        <a:cxn ang="T69">
                          <a:pos x="T42" y="T43"/>
                        </a:cxn>
                        <a:cxn ang="T70">
                          <a:pos x="T44" y="T45"/>
                        </a:cxn>
                        <a:cxn ang="T71">
                          <a:pos x="T46" y="T47"/>
                        </a:cxn>
                      </a:cxnLst>
                      <a:rect l="T72" t="T73" r="T74" b="T75"/>
                      <a:pathLst>
                        <a:path w="78" h="126">
                          <a:moveTo>
                            <a:pt x="23" y="0"/>
                          </a:moveTo>
                          <a:lnTo>
                            <a:pt x="54" y="0"/>
                          </a:lnTo>
                          <a:lnTo>
                            <a:pt x="77" y="16"/>
                          </a:lnTo>
                          <a:lnTo>
                            <a:pt x="77" y="52"/>
                          </a:lnTo>
                          <a:lnTo>
                            <a:pt x="65" y="64"/>
                          </a:lnTo>
                          <a:lnTo>
                            <a:pt x="77" y="73"/>
                          </a:lnTo>
                          <a:lnTo>
                            <a:pt x="77" y="109"/>
                          </a:lnTo>
                          <a:lnTo>
                            <a:pt x="54" y="125"/>
                          </a:lnTo>
                          <a:lnTo>
                            <a:pt x="23" y="125"/>
                          </a:lnTo>
                          <a:lnTo>
                            <a:pt x="0" y="109"/>
                          </a:lnTo>
                          <a:lnTo>
                            <a:pt x="0" y="89"/>
                          </a:lnTo>
                          <a:lnTo>
                            <a:pt x="29" y="89"/>
                          </a:lnTo>
                          <a:lnTo>
                            <a:pt x="29" y="103"/>
                          </a:lnTo>
                          <a:lnTo>
                            <a:pt x="48" y="103"/>
                          </a:lnTo>
                          <a:lnTo>
                            <a:pt x="48" y="73"/>
                          </a:lnTo>
                          <a:lnTo>
                            <a:pt x="29" y="73"/>
                          </a:lnTo>
                          <a:lnTo>
                            <a:pt x="29" y="52"/>
                          </a:lnTo>
                          <a:lnTo>
                            <a:pt x="48" y="52"/>
                          </a:lnTo>
                          <a:lnTo>
                            <a:pt x="48" y="22"/>
                          </a:lnTo>
                          <a:lnTo>
                            <a:pt x="29" y="22"/>
                          </a:lnTo>
                          <a:lnTo>
                            <a:pt x="29" y="36"/>
                          </a:lnTo>
                          <a:lnTo>
                            <a:pt x="0" y="36"/>
                          </a:lnTo>
                          <a:lnTo>
                            <a:pt x="0" y="16"/>
                          </a:lnTo>
                          <a:lnTo>
                            <a:pt x="23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56" name="Freeform 200"/>
                    <p:cNvSpPr>
                      <a:spLocks/>
                    </p:cNvSpPr>
                    <p:nvPr/>
                  </p:nvSpPr>
                  <p:spPr bwMode="auto">
                    <a:xfrm>
                      <a:off x="2379" y="2917"/>
                      <a:ext cx="46" cy="126"/>
                    </a:xfrm>
                    <a:custGeom>
                      <a:avLst/>
                      <a:gdLst>
                        <a:gd name="T0" fmla="*/ 16 w 46"/>
                        <a:gd name="T1" fmla="*/ 125 h 126"/>
                        <a:gd name="T2" fmla="*/ 45 w 46"/>
                        <a:gd name="T3" fmla="*/ 125 h 126"/>
                        <a:gd name="T4" fmla="*/ 45 w 46"/>
                        <a:gd name="T5" fmla="*/ 0 h 126"/>
                        <a:gd name="T6" fmla="*/ 6 w 46"/>
                        <a:gd name="T7" fmla="*/ 0 h 126"/>
                        <a:gd name="T8" fmla="*/ 0 w 46"/>
                        <a:gd name="T9" fmla="*/ 26 h 126"/>
                        <a:gd name="T10" fmla="*/ 16 w 46"/>
                        <a:gd name="T11" fmla="*/ 26 h 126"/>
                        <a:gd name="T12" fmla="*/ 16 w 46"/>
                        <a:gd name="T13" fmla="*/ 125 h 12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6"/>
                        <a:gd name="T22" fmla="*/ 0 h 126"/>
                        <a:gd name="T23" fmla="*/ 46 w 46"/>
                        <a:gd name="T24" fmla="*/ 126 h 126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6" h="126">
                          <a:moveTo>
                            <a:pt x="16" y="125"/>
                          </a:moveTo>
                          <a:lnTo>
                            <a:pt x="45" y="125"/>
                          </a:lnTo>
                          <a:lnTo>
                            <a:pt x="45" y="0"/>
                          </a:lnTo>
                          <a:lnTo>
                            <a:pt x="6" y="0"/>
                          </a:lnTo>
                          <a:lnTo>
                            <a:pt x="0" y="26"/>
                          </a:lnTo>
                          <a:lnTo>
                            <a:pt x="16" y="26"/>
                          </a:lnTo>
                          <a:lnTo>
                            <a:pt x="16" y="125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grpSp>
              <p:nvGrpSpPr>
                <p:cNvPr id="244" name="Group 207"/>
                <p:cNvGrpSpPr>
                  <a:grpSpLocks/>
                </p:cNvGrpSpPr>
                <p:nvPr/>
              </p:nvGrpSpPr>
              <p:grpSpPr bwMode="auto">
                <a:xfrm>
                  <a:off x="1412" y="1248"/>
                  <a:ext cx="384" cy="154"/>
                  <a:chOff x="1412" y="1248"/>
                  <a:chExt cx="384" cy="154"/>
                </a:xfrm>
              </p:grpSpPr>
              <p:sp>
                <p:nvSpPr>
                  <p:cNvPr id="245" name="Freeform 203"/>
                  <p:cNvSpPr>
                    <a:spLocks/>
                  </p:cNvSpPr>
                  <p:nvPr/>
                </p:nvSpPr>
                <p:spPr bwMode="auto">
                  <a:xfrm>
                    <a:off x="1412" y="1248"/>
                    <a:ext cx="54" cy="154"/>
                  </a:xfrm>
                  <a:custGeom>
                    <a:avLst/>
                    <a:gdLst>
                      <a:gd name="T0" fmla="*/ 18 w 54"/>
                      <a:gd name="T1" fmla="*/ 153 h 154"/>
                      <a:gd name="T2" fmla="*/ 53 w 54"/>
                      <a:gd name="T3" fmla="*/ 153 h 154"/>
                      <a:gd name="T4" fmla="*/ 53 w 54"/>
                      <a:gd name="T5" fmla="*/ 0 h 154"/>
                      <a:gd name="T6" fmla="*/ 8 w 54"/>
                      <a:gd name="T7" fmla="*/ 0 h 154"/>
                      <a:gd name="T8" fmla="*/ 0 w 54"/>
                      <a:gd name="T9" fmla="*/ 31 h 154"/>
                      <a:gd name="T10" fmla="*/ 18 w 54"/>
                      <a:gd name="T11" fmla="*/ 31 h 154"/>
                      <a:gd name="T12" fmla="*/ 18 w 54"/>
                      <a:gd name="T13" fmla="*/ 153 h 154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54"/>
                      <a:gd name="T22" fmla="*/ 0 h 154"/>
                      <a:gd name="T23" fmla="*/ 54 w 54"/>
                      <a:gd name="T24" fmla="*/ 154 h 154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54" h="154">
                        <a:moveTo>
                          <a:pt x="18" y="153"/>
                        </a:moveTo>
                        <a:lnTo>
                          <a:pt x="53" y="153"/>
                        </a:lnTo>
                        <a:lnTo>
                          <a:pt x="53" y="0"/>
                        </a:lnTo>
                        <a:lnTo>
                          <a:pt x="8" y="0"/>
                        </a:lnTo>
                        <a:lnTo>
                          <a:pt x="0" y="31"/>
                        </a:lnTo>
                        <a:lnTo>
                          <a:pt x="18" y="31"/>
                        </a:lnTo>
                        <a:lnTo>
                          <a:pt x="18" y="153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46" name="Freeform 204"/>
                  <p:cNvSpPr>
                    <a:spLocks/>
                  </p:cNvSpPr>
                  <p:nvPr/>
                </p:nvSpPr>
                <p:spPr bwMode="auto">
                  <a:xfrm>
                    <a:off x="1489" y="1248"/>
                    <a:ext cx="89" cy="154"/>
                  </a:xfrm>
                  <a:custGeom>
                    <a:avLst/>
                    <a:gdLst>
                      <a:gd name="T0" fmla="*/ 61 w 89"/>
                      <a:gd name="T1" fmla="*/ 0 h 154"/>
                      <a:gd name="T2" fmla="*/ 88 w 89"/>
                      <a:gd name="T3" fmla="*/ 19 h 154"/>
                      <a:gd name="T4" fmla="*/ 88 w 89"/>
                      <a:gd name="T5" fmla="*/ 135 h 154"/>
                      <a:gd name="T6" fmla="*/ 61 w 89"/>
                      <a:gd name="T7" fmla="*/ 153 h 154"/>
                      <a:gd name="T8" fmla="*/ 27 w 89"/>
                      <a:gd name="T9" fmla="*/ 153 h 154"/>
                      <a:gd name="T10" fmla="*/ 0 w 89"/>
                      <a:gd name="T11" fmla="*/ 135 h 154"/>
                      <a:gd name="T12" fmla="*/ 0 w 89"/>
                      <a:gd name="T13" fmla="*/ 106 h 154"/>
                      <a:gd name="T14" fmla="*/ 35 w 89"/>
                      <a:gd name="T15" fmla="*/ 106 h 154"/>
                      <a:gd name="T16" fmla="*/ 35 w 89"/>
                      <a:gd name="T17" fmla="*/ 123 h 154"/>
                      <a:gd name="T18" fmla="*/ 52 w 89"/>
                      <a:gd name="T19" fmla="*/ 123 h 154"/>
                      <a:gd name="T20" fmla="*/ 52 w 89"/>
                      <a:gd name="T21" fmla="*/ 96 h 154"/>
                      <a:gd name="T22" fmla="*/ 52 w 89"/>
                      <a:gd name="T23" fmla="*/ 66 h 154"/>
                      <a:gd name="T24" fmla="*/ 35 w 89"/>
                      <a:gd name="T25" fmla="*/ 66 h 154"/>
                      <a:gd name="T26" fmla="*/ 35 w 89"/>
                      <a:gd name="T27" fmla="*/ 28 h 154"/>
                      <a:gd name="T28" fmla="*/ 52 w 89"/>
                      <a:gd name="T29" fmla="*/ 28 h 154"/>
                      <a:gd name="T30" fmla="*/ 52 w 89"/>
                      <a:gd name="T31" fmla="*/ 66 h 154"/>
                      <a:gd name="T32" fmla="*/ 52 w 89"/>
                      <a:gd name="T33" fmla="*/ 96 h 154"/>
                      <a:gd name="T34" fmla="*/ 27 w 89"/>
                      <a:gd name="T35" fmla="*/ 96 h 154"/>
                      <a:gd name="T36" fmla="*/ 0 w 89"/>
                      <a:gd name="T37" fmla="*/ 78 h 154"/>
                      <a:gd name="T38" fmla="*/ 0 w 89"/>
                      <a:gd name="T39" fmla="*/ 19 h 154"/>
                      <a:gd name="T40" fmla="*/ 27 w 89"/>
                      <a:gd name="T41" fmla="*/ 0 h 154"/>
                      <a:gd name="T42" fmla="*/ 61 w 89"/>
                      <a:gd name="T43" fmla="*/ 0 h 154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89"/>
                      <a:gd name="T67" fmla="*/ 0 h 154"/>
                      <a:gd name="T68" fmla="*/ 89 w 89"/>
                      <a:gd name="T69" fmla="*/ 154 h 154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89" h="154">
                        <a:moveTo>
                          <a:pt x="61" y="0"/>
                        </a:moveTo>
                        <a:lnTo>
                          <a:pt x="88" y="19"/>
                        </a:lnTo>
                        <a:lnTo>
                          <a:pt x="88" y="135"/>
                        </a:lnTo>
                        <a:lnTo>
                          <a:pt x="61" y="153"/>
                        </a:lnTo>
                        <a:lnTo>
                          <a:pt x="27" y="153"/>
                        </a:lnTo>
                        <a:lnTo>
                          <a:pt x="0" y="135"/>
                        </a:lnTo>
                        <a:lnTo>
                          <a:pt x="0" y="106"/>
                        </a:lnTo>
                        <a:lnTo>
                          <a:pt x="35" y="106"/>
                        </a:lnTo>
                        <a:lnTo>
                          <a:pt x="35" y="123"/>
                        </a:lnTo>
                        <a:lnTo>
                          <a:pt x="52" y="123"/>
                        </a:lnTo>
                        <a:lnTo>
                          <a:pt x="52" y="96"/>
                        </a:lnTo>
                        <a:lnTo>
                          <a:pt x="52" y="66"/>
                        </a:lnTo>
                        <a:lnTo>
                          <a:pt x="35" y="66"/>
                        </a:lnTo>
                        <a:lnTo>
                          <a:pt x="35" y="28"/>
                        </a:lnTo>
                        <a:lnTo>
                          <a:pt x="52" y="28"/>
                        </a:lnTo>
                        <a:lnTo>
                          <a:pt x="52" y="66"/>
                        </a:lnTo>
                        <a:lnTo>
                          <a:pt x="52" y="96"/>
                        </a:lnTo>
                        <a:lnTo>
                          <a:pt x="27" y="96"/>
                        </a:lnTo>
                        <a:lnTo>
                          <a:pt x="0" y="78"/>
                        </a:lnTo>
                        <a:lnTo>
                          <a:pt x="0" y="19"/>
                        </a:lnTo>
                        <a:lnTo>
                          <a:pt x="27" y="0"/>
                        </a:lnTo>
                        <a:lnTo>
                          <a:pt x="61" y="0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47" name="Freeform 205"/>
                  <p:cNvSpPr>
                    <a:spLocks/>
                  </p:cNvSpPr>
                  <p:nvPr/>
                </p:nvSpPr>
                <p:spPr bwMode="auto">
                  <a:xfrm>
                    <a:off x="1601" y="1248"/>
                    <a:ext cx="90" cy="154"/>
                  </a:xfrm>
                  <a:custGeom>
                    <a:avLst/>
                    <a:gdLst>
                      <a:gd name="T0" fmla="*/ 62 w 90"/>
                      <a:gd name="T1" fmla="*/ 0 h 154"/>
                      <a:gd name="T2" fmla="*/ 89 w 90"/>
                      <a:gd name="T3" fmla="*/ 19 h 154"/>
                      <a:gd name="T4" fmla="*/ 89 w 90"/>
                      <a:gd name="T5" fmla="*/ 135 h 154"/>
                      <a:gd name="T6" fmla="*/ 62 w 90"/>
                      <a:gd name="T7" fmla="*/ 153 h 154"/>
                      <a:gd name="T8" fmla="*/ 27 w 90"/>
                      <a:gd name="T9" fmla="*/ 153 h 154"/>
                      <a:gd name="T10" fmla="*/ 0 w 90"/>
                      <a:gd name="T11" fmla="*/ 135 h 154"/>
                      <a:gd name="T12" fmla="*/ 0 w 90"/>
                      <a:gd name="T13" fmla="*/ 106 h 154"/>
                      <a:gd name="T14" fmla="*/ 36 w 90"/>
                      <a:gd name="T15" fmla="*/ 106 h 154"/>
                      <a:gd name="T16" fmla="*/ 36 w 90"/>
                      <a:gd name="T17" fmla="*/ 123 h 154"/>
                      <a:gd name="T18" fmla="*/ 53 w 90"/>
                      <a:gd name="T19" fmla="*/ 123 h 154"/>
                      <a:gd name="T20" fmla="*/ 53 w 90"/>
                      <a:gd name="T21" fmla="*/ 96 h 154"/>
                      <a:gd name="T22" fmla="*/ 53 w 90"/>
                      <a:gd name="T23" fmla="*/ 66 h 154"/>
                      <a:gd name="T24" fmla="*/ 36 w 90"/>
                      <a:gd name="T25" fmla="*/ 66 h 154"/>
                      <a:gd name="T26" fmla="*/ 36 w 90"/>
                      <a:gd name="T27" fmla="*/ 28 h 154"/>
                      <a:gd name="T28" fmla="*/ 53 w 90"/>
                      <a:gd name="T29" fmla="*/ 28 h 154"/>
                      <a:gd name="T30" fmla="*/ 53 w 90"/>
                      <a:gd name="T31" fmla="*/ 66 h 154"/>
                      <a:gd name="T32" fmla="*/ 53 w 90"/>
                      <a:gd name="T33" fmla="*/ 96 h 154"/>
                      <a:gd name="T34" fmla="*/ 27 w 90"/>
                      <a:gd name="T35" fmla="*/ 96 h 154"/>
                      <a:gd name="T36" fmla="*/ 0 w 90"/>
                      <a:gd name="T37" fmla="*/ 78 h 154"/>
                      <a:gd name="T38" fmla="*/ 0 w 90"/>
                      <a:gd name="T39" fmla="*/ 19 h 154"/>
                      <a:gd name="T40" fmla="*/ 27 w 90"/>
                      <a:gd name="T41" fmla="*/ 0 h 154"/>
                      <a:gd name="T42" fmla="*/ 62 w 90"/>
                      <a:gd name="T43" fmla="*/ 0 h 154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90"/>
                      <a:gd name="T67" fmla="*/ 0 h 154"/>
                      <a:gd name="T68" fmla="*/ 90 w 90"/>
                      <a:gd name="T69" fmla="*/ 154 h 154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90" h="154">
                        <a:moveTo>
                          <a:pt x="62" y="0"/>
                        </a:moveTo>
                        <a:lnTo>
                          <a:pt x="89" y="19"/>
                        </a:lnTo>
                        <a:lnTo>
                          <a:pt x="89" y="135"/>
                        </a:lnTo>
                        <a:lnTo>
                          <a:pt x="62" y="153"/>
                        </a:lnTo>
                        <a:lnTo>
                          <a:pt x="27" y="153"/>
                        </a:lnTo>
                        <a:lnTo>
                          <a:pt x="0" y="135"/>
                        </a:lnTo>
                        <a:lnTo>
                          <a:pt x="0" y="106"/>
                        </a:lnTo>
                        <a:lnTo>
                          <a:pt x="36" y="106"/>
                        </a:lnTo>
                        <a:lnTo>
                          <a:pt x="36" y="123"/>
                        </a:lnTo>
                        <a:lnTo>
                          <a:pt x="53" y="123"/>
                        </a:lnTo>
                        <a:lnTo>
                          <a:pt x="53" y="96"/>
                        </a:lnTo>
                        <a:lnTo>
                          <a:pt x="53" y="66"/>
                        </a:lnTo>
                        <a:lnTo>
                          <a:pt x="36" y="66"/>
                        </a:lnTo>
                        <a:lnTo>
                          <a:pt x="36" y="28"/>
                        </a:lnTo>
                        <a:lnTo>
                          <a:pt x="53" y="28"/>
                        </a:lnTo>
                        <a:lnTo>
                          <a:pt x="53" y="66"/>
                        </a:lnTo>
                        <a:lnTo>
                          <a:pt x="53" y="96"/>
                        </a:lnTo>
                        <a:lnTo>
                          <a:pt x="27" y="96"/>
                        </a:lnTo>
                        <a:lnTo>
                          <a:pt x="0" y="78"/>
                        </a:lnTo>
                        <a:lnTo>
                          <a:pt x="0" y="19"/>
                        </a:lnTo>
                        <a:lnTo>
                          <a:pt x="27" y="0"/>
                        </a:lnTo>
                        <a:lnTo>
                          <a:pt x="62" y="0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48" name="Freeform 206"/>
                  <p:cNvSpPr>
                    <a:spLocks/>
                  </p:cNvSpPr>
                  <p:nvPr/>
                </p:nvSpPr>
                <p:spPr bwMode="auto">
                  <a:xfrm>
                    <a:off x="1711" y="1250"/>
                    <a:ext cx="85" cy="152"/>
                  </a:xfrm>
                  <a:custGeom>
                    <a:avLst/>
                    <a:gdLst>
                      <a:gd name="T0" fmla="*/ 0 w 85"/>
                      <a:gd name="T1" fmla="*/ 45 h 152"/>
                      <a:gd name="T2" fmla="*/ 33 w 85"/>
                      <a:gd name="T3" fmla="*/ 45 h 152"/>
                      <a:gd name="T4" fmla="*/ 33 w 85"/>
                      <a:gd name="T5" fmla="*/ 31 h 152"/>
                      <a:gd name="T6" fmla="*/ 51 w 85"/>
                      <a:gd name="T7" fmla="*/ 31 h 152"/>
                      <a:gd name="T8" fmla="*/ 51 w 85"/>
                      <a:gd name="T9" fmla="*/ 53 h 152"/>
                      <a:gd name="T10" fmla="*/ 0 w 85"/>
                      <a:gd name="T11" fmla="*/ 123 h 152"/>
                      <a:gd name="T12" fmla="*/ 0 w 85"/>
                      <a:gd name="T13" fmla="*/ 151 h 152"/>
                      <a:gd name="T14" fmla="*/ 84 w 85"/>
                      <a:gd name="T15" fmla="*/ 151 h 152"/>
                      <a:gd name="T16" fmla="*/ 84 w 85"/>
                      <a:gd name="T17" fmla="*/ 123 h 152"/>
                      <a:gd name="T18" fmla="*/ 37 w 85"/>
                      <a:gd name="T19" fmla="*/ 123 h 152"/>
                      <a:gd name="T20" fmla="*/ 84 w 85"/>
                      <a:gd name="T21" fmla="*/ 60 h 152"/>
                      <a:gd name="T22" fmla="*/ 84 w 85"/>
                      <a:gd name="T23" fmla="*/ 18 h 152"/>
                      <a:gd name="T24" fmla="*/ 58 w 85"/>
                      <a:gd name="T25" fmla="*/ 0 h 152"/>
                      <a:gd name="T26" fmla="*/ 25 w 85"/>
                      <a:gd name="T27" fmla="*/ 0 h 152"/>
                      <a:gd name="T28" fmla="*/ 0 w 85"/>
                      <a:gd name="T29" fmla="*/ 18 h 152"/>
                      <a:gd name="T30" fmla="*/ 0 w 85"/>
                      <a:gd name="T31" fmla="*/ 45 h 152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85"/>
                      <a:gd name="T49" fmla="*/ 0 h 152"/>
                      <a:gd name="T50" fmla="*/ 85 w 85"/>
                      <a:gd name="T51" fmla="*/ 152 h 152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85" h="152">
                        <a:moveTo>
                          <a:pt x="0" y="45"/>
                        </a:moveTo>
                        <a:lnTo>
                          <a:pt x="33" y="45"/>
                        </a:lnTo>
                        <a:lnTo>
                          <a:pt x="33" y="31"/>
                        </a:lnTo>
                        <a:lnTo>
                          <a:pt x="51" y="31"/>
                        </a:lnTo>
                        <a:lnTo>
                          <a:pt x="51" y="53"/>
                        </a:lnTo>
                        <a:lnTo>
                          <a:pt x="0" y="123"/>
                        </a:lnTo>
                        <a:lnTo>
                          <a:pt x="0" y="151"/>
                        </a:lnTo>
                        <a:lnTo>
                          <a:pt x="84" y="151"/>
                        </a:lnTo>
                        <a:lnTo>
                          <a:pt x="84" y="123"/>
                        </a:lnTo>
                        <a:lnTo>
                          <a:pt x="37" y="123"/>
                        </a:lnTo>
                        <a:lnTo>
                          <a:pt x="84" y="60"/>
                        </a:lnTo>
                        <a:lnTo>
                          <a:pt x="84" y="18"/>
                        </a:lnTo>
                        <a:lnTo>
                          <a:pt x="58" y="0"/>
                        </a:lnTo>
                        <a:lnTo>
                          <a:pt x="25" y="0"/>
                        </a:lnTo>
                        <a:lnTo>
                          <a:pt x="0" y="18"/>
                        </a:lnTo>
                        <a:lnTo>
                          <a:pt x="0" y="45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</p:grpSp>
        <p:sp>
          <p:nvSpPr>
            <p:cNvPr id="232" name="Rectangle 210"/>
            <p:cNvSpPr>
              <a:spLocks noChangeArrowheads="1"/>
            </p:cNvSpPr>
            <p:nvPr/>
          </p:nvSpPr>
          <p:spPr bwMode="auto">
            <a:xfrm>
              <a:off x="1140" y="1177"/>
              <a:ext cx="1083" cy="291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2000" dirty="0">
                  <a:latin typeface="+mj-lt"/>
                </a:rPr>
                <a:t>May, </a:t>
              </a:r>
              <a:r>
                <a:rPr lang="en-US" sz="2000" dirty="0" smtClean="0">
                  <a:latin typeface="+mj-lt"/>
                </a:rPr>
                <a:t>20XX</a:t>
              </a:r>
              <a:endParaRPr lang="en-US" sz="2000" dirty="0">
                <a:latin typeface="+mj-lt"/>
              </a:endParaRPr>
            </a:p>
          </p:txBody>
        </p:sp>
      </p:grpSp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Calculating Availability</a:t>
            </a:r>
          </a:p>
        </p:txBody>
      </p:sp>
      <p:sp>
        <p:nvSpPr>
          <p:cNvPr id="4096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SSM-CT-250</a:t>
            </a:r>
          </a:p>
        </p:txBody>
      </p:sp>
      <p:sp>
        <p:nvSpPr>
          <p:cNvPr id="40965" name="Oval 212"/>
          <p:cNvSpPr>
            <a:spLocks noChangeArrowheads="1"/>
          </p:cNvSpPr>
          <p:nvPr/>
        </p:nvSpPr>
        <p:spPr bwMode="auto">
          <a:xfrm>
            <a:off x="2842703" y="2872130"/>
            <a:ext cx="365760" cy="365760"/>
          </a:xfrm>
          <a:prstGeom prst="ellipse">
            <a:avLst/>
          </a:prstGeom>
          <a:noFill/>
          <a:ln w="38100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13" name="Rectangle 215"/>
          <p:cNvSpPr>
            <a:spLocks noChangeArrowheads="1"/>
          </p:cNvSpPr>
          <p:nvPr/>
        </p:nvSpPr>
        <p:spPr bwMode="auto">
          <a:xfrm>
            <a:off x="557213" y="5337175"/>
            <a:ext cx="2130748" cy="43983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0" dirty="0">
                <a:latin typeface="+mj-lt"/>
              </a:rPr>
              <a:t>Call taken here</a:t>
            </a:r>
          </a:p>
        </p:txBody>
      </p:sp>
      <p:cxnSp>
        <p:nvCxnSpPr>
          <p:cNvPr id="40967" name="Shape 214"/>
          <p:cNvCxnSpPr>
            <a:cxnSpLocks noChangeShapeType="1"/>
            <a:stCxn id="213" idx="1"/>
            <a:endCxn id="40965" idx="0"/>
          </p:cNvCxnSpPr>
          <p:nvPr/>
        </p:nvCxnSpPr>
        <p:spPr bwMode="auto">
          <a:xfrm rot="10800000" flipH="1">
            <a:off x="557213" y="2872130"/>
            <a:ext cx="2468370" cy="2684964"/>
          </a:xfrm>
          <a:prstGeom prst="bentConnector4">
            <a:avLst>
              <a:gd name="adj1" fmla="val -9261"/>
              <a:gd name="adj2" fmla="val 108514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219" name="Rectangle 217"/>
          <p:cNvSpPr>
            <a:spLocks noChangeArrowheads="1"/>
          </p:cNvSpPr>
          <p:nvPr/>
        </p:nvSpPr>
        <p:spPr bwMode="auto">
          <a:xfrm>
            <a:off x="2848100" y="5146675"/>
            <a:ext cx="6093676" cy="780355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0" dirty="0">
                <a:latin typeface="+mj-lt"/>
              </a:rPr>
              <a:t>Based on response time and service coverage </a:t>
            </a:r>
          </a:p>
          <a:p>
            <a:pPr>
              <a:defRPr/>
            </a:pPr>
            <a:r>
              <a:rPr lang="en-US" sz="2000" b="0" dirty="0">
                <a:latin typeface="+mj-lt"/>
              </a:rPr>
              <a:t>hours, call is scheduled for Saturday, at 10 </a:t>
            </a:r>
            <a:r>
              <a:rPr lang="en-US" sz="2000" b="0" dirty="0" smtClean="0">
                <a:latin typeface="+mj-lt"/>
              </a:rPr>
              <a:t>am</a:t>
            </a:r>
            <a:endParaRPr lang="en-US" sz="2000" b="0" dirty="0">
              <a:latin typeface="+mj-lt"/>
            </a:endParaRPr>
          </a:p>
        </p:txBody>
      </p:sp>
      <p:sp>
        <p:nvSpPr>
          <p:cNvPr id="40969" name="Oval 212"/>
          <p:cNvSpPr>
            <a:spLocks noChangeArrowheads="1"/>
          </p:cNvSpPr>
          <p:nvPr/>
        </p:nvSpPr>
        <p:spPr bwMode="auto">
          <a:xfrm>
            <a:off x="4040797" y="2872130"/>
            <a:ext cx="365760" cy="365760"/>
          </a:xfrm>
          <a:prstGeom prst="ellipse">
            <a:avLst/>
          </a:prstGeom>
          <a:noFill/>
          <a:ln w="38100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40970" name="Shape 222"/>
          <p:cNvCxnSpPr>
            <a:cxnSpLocks noChangeShapeType="1"/>
            <a:endCxn id="40969" idx="6"/>
          </p:cNvCxnSpPr>
          <p:nvPr/>
        </p:nvCxnSpPr>
        <p:spPr bwMode="auto">
          <a:xfrm rot="16200000" flipV="1">
            <a:off x="4053068" y="3408499"/>
            <a:ext cx="2091666" cy="1384687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224" name="Rectangle 213"/>
          <p:cNvSpPr txBox="1">
            <a:spLocks noChangeArrowheads="1"/>
          </p:cNvSpPr>
          <p:nvPr/>
        </p:nvSpPr>
        <p:spPr>
          <a:xfrm>
            <a:off x="5129213" y="1747838"/>
            <a:ext cx="3600450" cy="1166812"/>
          </a:xfrm>
          <a:prstGeom prst="rect">
            <a:avLst/>
          </a:prstGeom>
          <a:noFill/>
          <a:ln/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rgbClr val="890C4C"/>
              </a:buClr>
              <a:buFont typeface="Webdings" pitchFamily="18" charset="2"/>
              <a:buNone/>
              <a:defRPr/>
            </a:pPr>
            <a:r>
              <a:rPr kumimoji="0" lang="en-US" sz="2000" b="0" kern="0" dirty="0">
                <a:latin typeface="+mj-lt"/>
              </a:rPr>
              <a:t>Only the two engineers on call  from 8-5 on weekends  will have any </a:t>
            </a:r>
            <a:r>
              <a:rPr kumimoji="0" lang="en-US" sz="2000" b="0" kern="0" dirty="0" smtClean="0">
                <a:latin typeface="+mj-lt"/>
              </a:rPr>
              <a:t>availability</a:t>
            </a:r>
            <a:endParaRPr kumimoji="0" lang="en-US" sz="2000" b="0" kern="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 animBg="1"/>
      <p:bldP spid="213" grpId="0" animBg="1"/>
      <p:bldP spid="219" grpId="0" animBg="1"/>
      <p:bldP spid="4096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smtClean="0"/>
              <a:t>Service Requests</a:t>
            </a:r>
          </a:p>
        </p:txBody>
      </p:sp>
      <p:sp>
        <p:nvSpPr>
          <p:cNvPr id="102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SSM-CT-260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600325" y="1092200"/>
            <a:ext cx="2002152" cy="828432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marL="171450" indent="-171450">
              <a:defRPr/>
            </a:pPr>
            <a:r>
              <a:rPr lang="en-US" sz="1600" b="0" dirty="0">
                <a:latin typeface="+mj-lt"/>
              </a:rPr>
              <a:t>Problem Reported</a:t>
            </a:r>
          </a:p>
          <a:p>
            <a:pPr marL="171450" indent="-171450">
              <a:buFontTx/>
              <a:buChar char="•"/>
              <a:defRPr/>
            </a:pPr>
            <a:r>
              <a:rPr lang="en-US" sz="1600" b="0" dirty="0">
                <a:latin typeface="+mj-lt"/>
              </a:rPr>
              <a:t>By the field</a:t>
            </a:r>
          </a:p>
          <a:p>
            <a:pPr marL="171450" indent="-171450">
              <a:buFontTx/>
              <a:buChar char="•"/>
              <a:defRPr/>
            </a:pPr>
            <a:r>
              <a:rPr lang="en-US" sz="1600" b="0" dirty="0">
                <a:latin typeface="+mj-lt"/>
              </a:rPr>
              <a:t>Internally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124200" y="2590800"/>
            <a:ext cx="1800225" cy="738664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>
              <a:defRPr/>
            </a:pPr>
            <a:r>
              <a:rPr lang="en-US" sz="1600" b="0" dirty="0">
                <a:latin typeface="+mj-lt"/>
              </a:rPr>
              <a:t>Problem Requires an Engineering Change</a:t>
            </a: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5314949" y="2286000"/>
            <a:ext cx="2286000" cy="3162300"/>
          </a:xfrm>
          <a:prstGeom prst="roundRect">
            <a:avLst>
              <a:gd name="adj" fmla="val 10481"/>
            </a:avLst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tIns="228600" anchor="ctr"/>
          <a:lstStyle/>
          <a:p>
            <a:pPr>
              <a:defRPr/>
            </a:pPr>
            <a:r>
              <a:rPr lang="en-US" sz="1600" b="0" dirty="0">
                <a:latin typeface="+mj-lt"/>
              </a:rPr>
              <a:t>January 5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SR: SR15</a:t>
            </a:r>
            <a:br>
              <a:rPr lang="en-US" sz="1600" b="0" dirty="0">
                <a:latin typeface="+mj-lt"/>
              </a:rPr>
            </a:br>
            <a:r>
              <a:rPr lang="en-US" sz="1600" b="0" dirty="0">
                <a:latin typeface="+mj-lt"/>
              </a:rPr>
              <a:t>Call: CA204</a:t>
            </a:r>
          </a:p>
          <a:p>
            <a:pPr>
              <a:defRPr/>
            </a:pPr>
            <a:endParaRPr lang="en-US" sz="1600" b="0" dirty="0">
              <a:latin typeface="+mj-lt"/>
            </a:endParaRPr>
          </a:p>
          <a:p>
            <a:pPr>
              <a:defRPr/>
            </a:pPr>
            <a:r>
              <a:rPr lang="en-US" sz="1600" b="0" dirty="0">
                <a:latin typeface="+mj-lt"/>
              </a:rPr>
              <a:t>Item No: 10-10000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Status: Review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Problem: 10000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Assigned: JSR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Priority: 5</a:t>
            </a:r>
          </a:p>
          <a:p>
            <a:pPr>
              <a:defRPr/>
            </a:pPr>
            <a:endParaRPr lang="en-US" sz="1600" b="0" dirty="0">
              <a:latin typeface="+mj-lt"/>
            </a:endParaRPr>
          </a:p>
          <a:p>
            <a:pPr>
              <a:defRPr/>
            </a:pPr>
            <a:r>
              <a:rPr lang="en-US" sz="1600" b="0" dirty="0" err="1">
                <a:latin typeface="+mj-lt"/>
              </a:rPr>
              <a:t>Desc</a:t>
            </a:r>
            <a:r>
              <a:rPr lang="en-US" sz="1600" b="0" dirty="0">
                <a:latin typeface="+mj-lt"/>
              </a:rPr>
              <a:t>: Pump fails at high temperatures.</a:t>
            </a:r>
          </a:p>
          <a:p>
            <a:pPr latinLnBrk="1">
              <a:defRPr/>
            </a:pPr>
            <a:endParaRPr lang="en-US" sz="1600" b="0" dirty="0">
              <a:latin typeface="+mj-lt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5472113" y="5344524"/>
            <a:ext cx="2743200" cy="828432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marL="171450" indent="-171450">
              <a:defRPr/>
            </a:pPr>
            <a:r>
              <a:rPr lang="en-US" sz="1600" b="0" dirty="0">
                <a:latin typeface="+mj-lt"/>
              </a:rPr>
              <a:t>SR Created</a:t>
            </a:r>
          </a:p>
          <a:p>
            <a:pPr marL="171450" indent="-171450">
              <a:buFontTx/>
              <a:buChar char="•"/>
              <a:defRPr/>
            </a:pPr>
            <a:r>
              <a:rPr lang="en-US" sz="1600" b="0" dirty="0">
                <a:latin typeface="+mj-lt"/>
              </a:rPr>
              <a:t>Associated with call</a:t>
            </a:r>
          </a:p>
          <a:p>
            <a:pPr marL="171450" indent="-171450">
              <a:buFontTx/>
              <a:buChar char="•"/>
              <a:defRPr/>
            </a:pPr>
            <a:r>
              <a:rPr lang="en-US" sz="1600" b="0" dirty="0">
                <a:latin typeface="+mj-lt"/>
              </a:rPr>
              <a:t>Tracked independently</a:t>
            </a:r>
          </a:p>
        </p:txBody>
      </p:sp>
      <p:cxnSp>
        <p:nvCxnSpPr>
          <p:cNvPr id="18" name="Shape 17"/>
          <p:cNvCxnSpPr>
            <a:stCxn id="31" idx="1"/>
            <a:endCxn id="6" idx="0"/>
          </p:cNvCxnSpPr>
          <p:nvPr/>
        </p:nvCxnSpPr>
        <p:spPr>
          <a:xfrm>
            <a:off x="2566989" y="2083594"/>
            <a:ext cx="1457324" cy="507206"/>
          </a:xfrm>
          <a:prstGeom prst="bentConnector2">
            <a:avLst/>
          </a:prstGeom>
          <a:noFill/>
          <a:ln w="38100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triangle" w="med" len="med"/>
          </a:ln>
        </p:spPr>
      </p:cxnSp>
      <p:cxnSp>
        <p:nvCxnSpPr>
          <p:cNvPr id="20" name="Shape 19"/>
          <p:cNvCxnSpPr>
            <a:stCxn id="6" idx="2"/>
          </p:cNvCxnSpPr>
          <p:nvPr/>
        </p:nvCxnSpPr>
        <p:spPr>
          <a:xfrm rot="16200000" flipH="1">
            <a:off x="4400788" y="2952989"/>
            <a:ext cx="537686" cy="1290636"/>
          </a:xfrm>
          <a:prstGeom prst="bentConnector2">
            <a:avLst/>
          </a:prstGeom>
          <a:noFill/>
          <a:ln w="38100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triangle" w="med" len="med"/>
          </a:ln>
        </p:spPr>
      </p:cxnSp>
      <p:grpSp>
        <p:nvGrpSpPr>
          <p:cNvPr id="29" name="Group 5"/>
          <p:cNvGrpSpPr>
            <a:grpSpLocks/>
          </p:cNvGrpSpPr>
          <p:nvPr/>
        </p:nvGrpSpPr>
        <p:grpSpPr bwMode="auto">
          <a:xfrm>
            <a:off x="989013" y="979488"/>
            <a:ext cx="1577975" cy="2211387"/>
            <a:chOff x="383" y="986"/>
            <a:chExt cx="994" cy="139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0" name="AutoShape 6"/>
            <p:cNvSpPr>
              <a:spLocks noChangeAspect="1" noChangeArrowheads="1" noTextEdit="1"/>
            </p:cNvSpPr>
            <p:nvPr/>
          </p:nvSpPr>
          <p:spPr bwMode="auto">
            <a:xfrm flipH="1">
              <a:off x="383" y="986"/>
              <a:ext cx="994" cy="1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Rectangle 7"/>
            <p:cNvSpPr>
              <a:spLocks noChangeArrowheads="1"/>
            </p:cNvSpPr>
            <p:nvPr/>
          </p:nvSpPr>
          <p:spPr bwMode="auto">
            <a:xfrm flipH="1">
              <a:off x="384" y="986"/>
              <a:ext cx="993" cy="139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8"/>
            <p:cNvSpPr>
              <a:spLocks/>
            </p:cNvSpPr>
            <p:nvPr/>
          </p:nvSpPr>
          <p:spPr bwMode="auto">
            <a:xfrm flipH="1">
              <a:off x="384" y="2061"/>
              <a:ext cx="993" cy="318"/>
            </a:xfrm>
            <a:custGeom>
              <a:avLst/>
              <a:gdLst>
                <a:gd name="T0" fmla="*/ 993 w 2302"/>
                <a:gd name="T1" fmla="*/ 250 h 736"/>
                <a:gd name="T2" fmla="*/ 0 w 2302"/>
                <a:gd name="T3" fmla="*/ 0 h 736"/>
                <a:gd name="T4" fmla="*/ 0 w 2302"/>
                <a:gd name="T5" fmla="*/ 318 h 736"/>
                <a:gd name="T6" fmla="*/ 993 w 2302"/>
                <a:gd name="T7" fmla="*/ 318 h 736"/>
                <a:gd name="T8" fmla="*/ 993 w 2302"/>
                <a:gd name="T9" fmla="*/ 250 h 7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02"/>
                <a:gd name="T16" fmla="*/ 0 h 736"/>
                <a:gd name="T17" fmla="*/ 2302 w 2302"/>
                <a:gd name="T18" fmla="*/ 736 h 7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02" h="736">
                  <a:moveTo>
                    <a:pt x="2302" y="578"/>
                  </a:moveTo>
                  <a:lnTo>
                    <a:pt x="0" y="0"/>
                  </a:lnTo>
                  <a:lnTo>
                    <a:pt x="0" y="736"/>
                  </a:lnTo>
                  <a:lnTo>
                    <a:pt x="2302" y="736"/>
                  </a:lnTo>
                  <a:lnTo>
                    <a:pt x="2302" y="578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9"/>
            <p:cNvSpPr>
              <a:spLocks/>
            </p:cNvSpPr>
            <p:nvPr/>
          </p:nvSpPr>
          <p:spPr bwMode="auto">
            <a:xfrm flipH="1">
              <a:off x="383" y="1429"/>
              <a:ext cx="885" cy="948"/>
            </a:xfrm>
            <a:custGeom>
              <a:avLst/>
              <a:gdLst>
                <a:gd name="T0" fmla="*/ 366 w 2052"/>
                <a:gd name="T1" fmla="*/ 166 h 2199"/>
                <a:gd name="T2" fmla="*/ 348 w 2052"/>
                <a:gd name="T3" fmla="*/ 179 h 2199"/>
                <a:gd name="T4" fmla="*/ 323 w 2052"/>
                <a:gd name="T5" fmla="*/ 214 h 2199"/>
                <a:gd name="T6" fmla="*/ 301 w 2052"/>
                <a:gd name="T7" fmla="*/ 241 h 2199"/>
                <a:gd name="T8" fmla="*/ 274 w 2052"/>
                <a:gd name="T9" fmla="*/ 258 h 2199"/>
                <a:gd name="T10" fmla="*/ 260 w 2052"/>
                <a:gd name="T11" fmla="*/ 290 h 2199"/>
                <a:gd name="T12" fmla="*/ 228 w 2052"/>
                <a:gd name="T13" fmla="*/ 350 h 2199"/>
                <a:gd name="T14" fmla="*/ 194 w 2052"/>
                <a:gd name="T15" fmla="*/ 404 h 2199"/>
                <a:gd name="T16" fmla="*/ 180 w 2052"/>
                <a:gd name="T17" fmla="*/ 406 h 2199"/>
                <a:gd name="T18" fmla="*/ 141 w 2052"/>
                <a:gd name="T19" fmla="*/ 403 h 2199"/>
                <a:gd name="T20" fmla="*/ 94 w 2052"/>
                <a:gd name="T21" fmla="*/ 400 h 2199"/>
                <a:gd name="T22" fmla="*/ 59 w 2052"/>
                <a:gd name="T23" fmla="*/ 402 h 2199"/>
                <a:gd name="T24" fmla="*/ 30 w 2052"/>
                <a:gd name="T25" fmla="*/ 416 h 2199"/>
                <a:gd name="T26" fmla="*/ 1 w 2052"/>
                <a:gd name="T27" fmla="*/ 442 h 2199"/>
                <a:gd name="T28" fmla="*/ 3 w 2052"/>
                <a:gd name="T29" fmla="*/ 535 h 2199"/>
                <a:gd name="T30" fmla="*/ 3 w 2052"/>
                <a:gd name="T31" fmla="*/ 585 h 2199"/>
                <a:gd name="T32" fmla="*/ 19 w 2052"/>
                <a:gd name="T33" fmla="*/ 635 h 2199"/>
                <a:gd name="T34" fmla="*/ 56 w 2052"/>
                <a:gd name="T35" fmla="*/ 677 h 2199"/>
                <a:gd name="T36" fmla="*/ 82 w 2052"/>
                <a:gd name="T37" fmla="*/ 717 h 2199"/>
                <a:gd name="T38" fmla="*/ 132 w 2052"/>
                <a:gd name="T39" fmla="*/ 732 h 2199"/>
                <a:gd name="T40" fmla="*/ 185 w 2052"/>
                <a:gd name="T41" fmla="*/ 724 h 2199"/>
                <a:gd name="T42" fmla="*/ 220 w 2052"/>
                <a:gd name="T43" fmla="*/ 710 h 2199"/>
                <a:gd name="T44" fmla="*/ 262 w 2052"/>
                <a:gd name="T45" fmla="*/ 685 h 2199"/>
                <a:gd name="T46" fmla="*/ 281 w 2052"/>
                <a:gd name="T47" fmla="*/ 665 h 2199"/>
                <a:gd name="T48" fmla="*/ 303 w 2052"/>
                <a:gd name="T49" fmla="*/ 649 h 2199"/>
                <a:gd name="T50" fmla="*/ 324 w 2052"/>
                <a:gd name="T51" fmla="*/ 634 h 2199"/>
                <a:gd name="T52" fmla="*/ 349 w 2052"/>
                <a:gd name="T53" fmla="*/ 623 h 2199"/>
                <a:gd name="T54" fmla="*/ 402 w 2052"/>
                <a:gd name="T55" fmla="*/ 615 h 2199"/>
                <a:gd name="T56" fmla="*/ 423 w 2052"/>
                <a:gd name="T57" fmla="*/ 606 h 2199"/>
                <a:gd name="T58" fmla="*/ 451 w 2052"/>
                <a:gd name="T59" fmla="*/ 601 h 2199"/>
                <a:gd name="T60" fmla="*/ 474 w 2052"/>
                <a:gd name="T61" fmla="*/ 648 h 2199"/>
                <a:gd name="T62" fmla="*/ 497 w 2052"/>
                <a:gd name="T63" fmla="*/ 691 h 2199"/>
                <a:gd name="T64" fmla="*/ 517 w 2052"/>
                <a:gd name="T65" fmla="*/ 737 h 2199"/>
                <a:gd name="T66" fmla="*/ 537 w 2052"/>
                <a:gd name="T67" fmla="*/ 773 h 2199"/>
                <a:gd name="T68" fmla="*/ 546 w 2052"/>
                <a:gd name="T69" fmla="*/ 801 h 2199"/>
                <a:gd name="T70" fmla="*/ 568 w 2052"/>
                <a:gd name="T71" fmla="*/ 825 h 2199"/>
                <a:gd name="T72" fmla="*/ 597 w 2052"/>
                <a:gd name="T73" fmla="*/ 840 h 2199"/>
                <a:gd name="T74" fmla="*/ 885 w 2052"/>
                <a:gd name="T75" fmla="*/ 95 h 2199"/>
                <a:gd name="T76" fmla="*/ 875 w 2052"/>
                <a:gd name="T77" fmla="*/ 91 h 2199"/>
                <a:gd name="T78" fmla="*/ 850 w 2052"/>
                <a:gd name="T79" fmla="*/ 88 h 2199"/>
                <a:gd name="T80" fmla="*/ 803 w 2052"/>
                <a:gd name="T81" fmla="*/ 88 h 2199"/>
                <a:gd name="T82" fmla="*/ 773 w 2052"/>
                <a:gd name="T83" fmla="*/ 88 h 2199"/>
                <a:gd name="T84" fmla="*/ 762 w 2052"/>
                <a:gd name="T85" fmla="*/ 68 h 2199"/>
                <a:gd name="T86" fmla="*/ 732 w 2052"/>
                <a:gd name="T87" fmla="*/ 44 h 2199"/>
                <a:gd name="T88" fmla="*/ 706 w 2052"/>
                <a:gd name="T89" fmla="*/ 20 h 2199"/>
                <a:gd name="T90" fmla="*/ 699 w 2052"/>
                <a:gd name="T91" fmla="*/ 0 h 2199"/>
                <a:gd name="T92" fmla="*/ 651 w 2052"/>
                <a:gd name="T93" fmla="*/ 22 h 2199"/>
                <a:gd name="T94" fmla="*/ 544 w 2052"/>
                <a:gd name="T95" fmla="*/ 73 h 2199"/>
                <a:gd name="T96" fmla="*/ 433 w 2052"/>
                <a:gd name="T97" fmla="*/ 129 h 2199"/>
                <a:gd name="T98" fmla="*/ 370 w 2052"/>
                <a:gd name="T99" fmla="*/ 166 h 219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052"/>
                <a:gd name="T151" fmla="*/ 0 h 2199"/>
                <a:gd name="T152" fmla="*/ 2052 w 2052"/>
                <a:gd name="T153" fmla="*/ 2199 h 219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052" h="2199">
                  <a:moveTo>
                    <a:pt x="857" y="384"/>
                  </a:moveTo>
                  <a:lnTo>
                    <a:pt x="856" y="384"/>
                  </a:lnTo>
                  <a:lnTo>
                    <a:pt x="854" y="384"/>
                  </a:lnTo>
                  <a:lnTo>
                    <a:pt x="849" y="384"/>
                  </a:lnTo>
                  <a:lnTo>
                    <a:pt x="841" y="388"/>
                  </a:lnTo>
                  <a:lnTo>
                    <a:pt x="831" y="392"/>
                  </a:lnTo>
                  <a:lnTo>
                    <a:pt x="820" y="402"/>
                  </a:lnTo>
                  <a:lnTo>
                    <a:pt x="806" y="415"/>
                  </a:lnTo>
                  <a:lnTo>
                    <a:pt x="789" y="434"/>
                  </a:lnTo>
                  <a:lnTo>
                    <a:pt x="773" y="455"/>
                  </a:lnTo>
                  <a:lnTo>
                    <a:pt x="760" y="478"/>
                  </a:lnTo>
                  <a:lnTo>
                    <a:pt x="749" y="497"/>
                  </a:lnTo>
                  <a:lnTo>
                    <a:pt x="738" y="517"/>
                  </a:lnTo>
                  <a:lnTo>
                    <a:pt x="728" y="535"/>
                  </a:lnTo>
                  <a:lnTo>
                    <a:pt x="715" y="549"/>
                  </a:lnTo>
                  <a:lnTo>
                    <a:pt x="699" y="560"/>
                  </a:lnTo>
                  <a:lnTo>
                    <a:pt x="680" y="570"/>
                  </a:lnTo>
                  <a:lnTo>
                    <a:pt x="660" y="578"/>
                  </a:lnTo>
                  <a:lnTo>
                    <a:pt x="647" y="588"/>
                  </a:lnTo>
                  <a:lnTo>
                    <a:pt x="636" y="599"/>
                  </a:lnTo>
                  <a:lnTo>
                    <a:pt x="628" y="612"/>
                  </a:lnTo>
                  <a:lnTo>
                    <a:pt x="621" y="628"/>
                  </a:lnTo>
                  <a:lnTo>
                    <a:pt x="613" y="649"/>
                  </a:lnTo>
                  <a:lnTo>
                    <a:pt x="604" y="672"/>
                  </a:lnTo>
                  <a:lnTo>
                    <a:pt x="591" y="699"/>
                  </a:lnTo>
                  <a:lnTo>
                    <a:pt x="573" y="731"/>
                  </a:lnTo>
                  <a:lnTo>
                    <a:pt x="552" y="770"/>
                  </a:lnTo>
                  <a:lnTo>
                    <a:pt x="528" y="811"/>
                  </a:lnTo>
                  <a:lnTo>
                    <a:pt x="504" y="851"/>
                  </a:lnTo>
                  <a:lnTo>
                    <a:pt x="479" y="888"/>
                  </a:lnTo>
                  <a:lnTo>
                    <a:pt x="462" y="917"/>
                  </a:lnTo>
                  <a:lnTo>
                    <a:pt x="449" y="937"/>
                  </a:lnTo>
                  <a:lnTo>
                    <a:pt x="444" y="945"/>
                  </a:lnTo>
                  <a:lnTo>
                    <a:pt x="441" y="945"/>
                  </a:lnTo>
                  <a:lnTo>
                    <a:pt x="433" y="943"/>
                  </a:lnTo>
                  <a:lnTo>
                    <a:pt x="418" y="941"/>
                  </a:lnTo>
                  <a:lnTo>
                    <a:pt x="400" y="940"/>
                  </a:lnTo>
                  <a:lnTo>
                    <a:pt x="379" y="938"/>
                  </a:lnTo>
                  <a:lnTo>
                    <a:pt x="355" y="937"/>
                  </a:lnTo>
                  <a:lnTo>
                    <a:pt x="328" y="935"/>
                  </a:lnTo>
                  <a:lnTo>
                    <a:pt x="300" y="932"/>
                  </a:lnTo>
                  <a:lnTo>
                    <a:pt x="273" y="930"/>
                  </a:lnTo>
                  <a:lnTo>
                    <a:pt x="245" y="930"/>
                  </a:lnTo>
                  <a:lnTo>
                    <a:pt x="219" y="928"/>
                  </a:lnTo>
                  <a:lnTo>
                    <a:pt x="194" y="928"/>
                  </a:lnTo>
                  <a:lnTo>
                    <a:pt x="171" y="928"/>
                  </a:lnTo>
                  <a:lnTo>
                    <a:pt x="153" y="930"/>
                  </a:lnTo>
                  <a:lnTo>
                    <a:pt x="137" y="932"/>
                  </a:lnTo>
                  <a:lnTo>
                    <a:pt x="127" y="935"/>
                  </a:lnTo>
                  <a:lnTo>
                    <a:pt x="111" y="943"/>
                  </a:lnTo>
                  <a:lnTo>
                    <a:pt x="92" y="953"/>
                  </a:lnTo>
                  <a:lnTo>
                    <a:pt x="69" y="966"/>
                  </a:lnTo>
                  <a:lnTo>
                    <a:pt x="50" y="978"/>
                  </a:lnTo>
                  <a:lnTo>
                    <a:pt x="31" y="993"/>
                  </a:lnTo>
                  <a:lnTo>
                    <a:pt x="14" y="1009"/>
                  </a:lnTo>
                  <a:lnTo>
                    <a:pt x="3" y="1025"/>
                  </a:lnTo>
                  <a:lnTo>
                    <a:pt x="0" y="1043"/>
                  </a:lnTo>
                  <a:lnTo>
                    <a:pt x="1" y="1096"/>
                  </a:lnTo>
                  <a:lnTo>
                    <a:pt x="5" y="1171"/>
                  </a:lnTo>
                  <a:lnTo>
                    <a:pt x="8" y="1242"/>
                  </a:lnTo>
                  <a:lnTo>
                    <a:pt x="10" y="1290"/>
                  </a:lnTo>
                  <a:lnTo>
                    <a:pt x="10" y="1308"/>
                  </a:lnTo>
                  <a:lnTo>
                    <a:pt x="8" y="1330"/>
                  </a:lnTo>
                  <a:lnTo>
                    <a:pt x="8" y="1358"/>
                  </a:lnTo>
                  <a:lnTo>
                    <a:pt x="10" y="1385"/>
                  </a:lnTo>
                  <a:lnTo>
                    <a:pt x="16" y="1416"/>
                  </a:lnTo>
                  <a:lnTo>
                    <a:pt x="27" y="1445"/>
                  </a:lnTo>
                  <a:lnTo>
                    <a:pt x="43" y="1473"/>
                  </a:lnTo>
                  <a:lnTo>
                    <a:pt x="69" y="1497"/>
                  </a:lnTo>
                  <a:lnTo>
                    <a:pt x="95" y="1519"/>
                  </a:lnTo>
                  <a:lnTo>
                    <a:pt x="115" y="1545"/>
                  </a:lnTo>
                  <a:lnTo>
                    <a:pt x="131" y="1571"/>
                  </a:lnTo>
                  <a:lnTo>
                    <a:pt x="144" y="1595"/>
                  </a:lnTo>
                  <a:lnTo>
                    <a:pt x="156" y="1621"/>
                  </a:lnTo>
                  <a:lnTo>
                    <a:pt x="171" y="1644"/>
                  </a:lnTo>
                  <a:lnTo>
                    <a:pt x="189" y="1663"/>
                  </a:lnTo>
                  <a:lnTo>
                    <a:pt x="211" y="1681"/>
                  </a:lnTo>
                  <a:lnTo>
                    <a:pt x="240" y="1692"/>
                  </a:lnTo>
                  <a:lnTo>
                    <a:pt x="271" y="1697"/>
                  </a:lnTo>
                  <a:lnTo>
                    <a:pt x="305" y="1699"/>
                  </a:lnTo>
                  <a:lnTo>
                    <a:pt x="341" y="1695"/>
                  </a:lnTo>
                  <a:lnTo>
                    <a:pt x="373" y="1690"/>
                  </a:lnTo>
                  <a:lnTo>
                    <a:pt x="402" y="1686"/>
                  </a:lnTo>
                  <a:lnTo>
                    <a:pt x="428" y="1679"/>
                  </a:lnTo>
                  <a:lnTo>
                    <a:pt x="445" y="1674"/>
                  </a:lnTo>
                  <a:lnTo>
                    <a:pt x="463" y="1669"/>
                  </a:lnTo>
                  <a:lnTo>
                    <a:pt x="486" y="1660"/>
                  </a:lnTo>
                  <a:lnTo>
                    <a:pt x="510" y="1648"/>
                  </a:lnTo>
                  <a:lnTo>
                    <a:pt x="538" y="1636"/>
                  </a:lnTo>
                  <a:lnTo>
                    <a:pt x="563" y="1621"/>
                  </a:lnTo>
                  <a:lnTo>
                    <a:pt x="586" y="1607"/>
                  </a:lnTo>
                  <a:lnTo>
                    <a:pt x="607" y="1590"/>
                  </a:lnTo>
                  <a:lnTo>
                    <a:pt x="621" y="1576"/>
                  </a:lnTo>
                  <a:lnTo>
                    <a:pt x="633" y="1563"/>
                  </a:lnTo>
                  <a:lnTo>
                    <a:pt x="642" y="1552"/>
                  </a:lnTo>
                  <a:lnTo>
                    <a:pt x="652" y="1542"/>
                  </a:lnTo>
                  <a:lnTo>
                    <a:pt x="663" y="1532"/>
                  </a:lnTo>
                  <a:lnTo>
                    <a:pt x="675" y="1524"/>
                  </a:lnTo>
                  <a:lnTo>
                    <a:pt x="688" y="1516"/>
                  </a:lnTo>
                  <a:lnTo>
                    <a:pt x="702" y="1506"/>
                  </a:lnTo>
                  <a:lnTo>
                    <a:pt x="720" y="1497"/>
                  </a:lnTo>
                  <a:lnTo>
                    <a:pt x="735" y="1487"/>
                  </a:lnTo>
                  <a:lnTo>
                    <a:pt x="744" y="1477"/>
                  </a:lnTo>
                  <a:lnTo>
                    <a:pt x="751" y="1471"/>
                  </a:lnTo>
                  <a:lnTo>
                    <a:pt x="757" y="1464"/>
                  </a:lnTo>
                  <a:lnTo>
                    <a:pt x="768" y="1458"/>
                  </a:lnTo>
                  <a:lnTo>
                    <a:pt x="785" y="1452"/>
                  </a:lnTo>
                  <a:lnTo>
                    <a:pt x="810" y="1445"/>
                  </a:lnTo>
                  <a:lnTo>
                    <a:pt x="848" y="1439"/>
                  </a:lnTo>
                  <a:lnTo>
                    <a:pt x="886" y="1432"/>
                  </a:lnTo>
                  <a:lnTo>
                    <a:pt x="914" y="1429"/>
                  </a:lnTo>
                  <a:lnTo>
                    <a:pt x="933" y="1427"/>
                  </a:lnTo>
                  <a:lnTo>
                    <a:pt x="948" y="1424"/>
                  </a:lnTo>
                  <a:lnTo>
                    <a:pt x="959" y="1421"/>
                  </a:lnTo>
                  <a:lnTo>
                    <a:pt x="969" y="1414"/>
                  </a:lnTo>
                  <a:lnTo>
                    <a:pt x="980" y="1405"/>
                  </a:lnTo>
                  <a:lnTo>
                    <a:pt x="996" y="1389"/>
                  </a:lnTo>
                  <a:lnTo>
                    <a:pt x="1014" y="1377"/>
                  </a:lnTo>
                  <a:lnTo>
                    <a:pt x="1030" y="1380"/>
                  </a:lnTo>
                  <a:lnTo>
                    <a:pt x="1045" y="1395"/>
                  </a:lnTo>
                  <a:lnTo>
                    <a:pt x="1059" y="1416"/>
                  </a:lnTo>
                  <a:lnTo>
                    <a:pt x="1072" y="1443"/>
                  </a:lnTo>
                  <a:lnTo>
                    <a:pt x="1086" y="1473"/>
                  </a:lnTo>
                  <a:lnTo>
                    <a:pt x="1099" y="1502"/>
                  </a:lnTo>
                  <a:lnTo>
                    <a:pt x="1114" y="1526"/>
                  </a:lnTo>
                  <a:lnTo>
                    <a:pt x="1128" y="1550"/>
                  </a:lnTo>
                  <a:lnTo>
                    <a:pt x="1140" y="1576"/>
                  </a:lnTo>
                  <a:lnTo>
                    <a:pt x="1153" y="1602"/>
                  </a:lnTo>
                  <a:lnTo>
                    <a:pt x="1164" y="1629"/>
                  </a:lnTo>
                  <a:lnTo>
                    <a:pt x="1174" y="1658"/>
                  </a:lnTo>
                  <a:lnTo>
                    <a:pt x="1187" y="1684"/>
                  </a:lnTo>
                  <a:lnTo>
                    <a:pt x="1198" y="1710"/>
                  </a:lnTo>
                  <a:lnTo>
                    <a:pt x="1212" y="1734"/>
                  </a:lnTo>
                  <a:lnTo>
                    <a:pt x="1225" y="1755"/>
                  </a:lnTo>
                  <a:lnTo>
                    <a:pt x="1237" y="1774"/>
                  </a:lnTo>
                  <a:lnTo>
                    <a:pt x="1245" y="1792"/>
                  </a:lnTo>
                  <a:lnTo>
                    <a:pt x="1250" y="1810"/>
                  </a:lnTo>
                  <a:lnTo>
                    <a:pt x="1256" y="1826"/>
                  </a:lnTo>
                  <a:lnTo>
                    <a:pt x="1261" y="1842"/>
                  </a:lnTo>
                  <a:lnTo>
                    <a:pt x="1266" y="1857"/>
                  </a:lnTo>
                  <a:lnTo>
                    <a:pt x="1272" y="1871"/>
                  </a:lnTo>
                  <a:lnTo>
                    <a:pt x="1283" y="1886"/>
                  </a:lnTo>
                  <a:lnTo>
                    <a:pt x="1298" y="1900"/>
                  </a:lnTo>
                  <a:lnTo>
                    <a:pt x="1317" y="1913"/>
                  </a:lnTo>
                  <a:lnTo>
                    <a:pt x="1338" y="1926"/>
                  </a:lnTo>
                  <a:lnTo>
                    <a:pt x="1358" y="1936"/>
                  </a:lnTo>
                  <a:lnTo>
                    <a:pt x="1374" y="1944"/>
                  </a:lnTo>
                  <a:lnTo>
                    <a:pt x="1385" y="1949"/>
                  </a:lnTo>
                  <a:lnTo>
                    <a:pt x="1390" y="1950"/>
                  </a:lnTo>
                  <a:lnTo>
                    <a:pt x="1568" y="2199"/>
                  </a:lnTo>
                  <a:lnTo>
                    <a:pt x="2052" y="2199"/>
                  </a:lnTo>
                  <a:lnTo>
                    <a:pt x="2052" y="221"/>
                  </a:lnTo>
                  <a:lnTo>
                    <a:pt x="2050" y="221"/>
                  </a:lnTo>
                  <a:lnTo>
                    <a:pt x="2046" y="218"/>
                  </a:lnTo>
                  <a:lnTo>
                    <a:pt x="2039" y="216"/>
                  </a:lnTo>
                  <a:lnTo>
                    <a:pt x="2029" y="212"/>
                  </a:lnTo>
                  <a:lnTo>
                    <a:pt x="2018" y="208"/>
                  </a:lnTo>
                  <a:lnTo>
                    <a:pt x="2004" y="207"/>
                  </a:lnTo>
                  <a:lnTo>
                    <a:pt x="1987" y="204"/>
                  </a:lnTo>
                  <a:lnTo>
                    <a:pt x="1970" y="204"/>
                  </a:lnTo>
                  <a:lnTo>
                    <a:pt x="1949" y="204"/>
                  </a:lnTo>
                  <a:lnTo>
                    <a:pt x="1921" y="204"/>
                  </a:lnTo>
                  <a:lnTo>
                    <a:pt x="1892" y="204"/>
                  </a:lnTo>
                  <a:lnTo>
                    <a:pt x="1863" y="204"/>
                  </a:lnTo>
                  <a:lnTo>
                    <a:pt x="1836" y="204"/>
                  </a:lnTo>
                  <a:lnTo>
                    <a:pt x="1813" y="204"/>
                  </a:lnTo>
                  <a:lnTo>
                    <a:pt x="1797" y="204"/>
                  </a:lnTo>
                  <a:lnTo>
                    <a:pt x="1792" y="204"/>
                  </a:lnTo>
                  <a:lnTo>
                    <a:pt x="1790" y="200"/>
                  </a:lnTo>
                  <a:lnTo>
                    <a:pt x="1786" y="189"/>
                  </a:lnTo>
                  <a:lnTo>
                    <a:pt x="1778" y="175"/>
                  </a:lnTo>
                  <a:lnTo>
                    <a:pt x="1766" y="157"/>
                  </a:lnTo>
                  <a:lnTo>
                    <a:pt x="1753" y="139"/>
                  </a:lnTo>
                  <a:lnTo>
                    <a:pt x="1737" y="121"/>
                  </a:lnTo>
                  <a:lnTo>
                    <a:pt x="1718" y="108"/>
                  </a:lnTo>
                  <a:lnTo>
                    <a:pt x="1697" y="102"/>
                  </a:lnTo>
                  <a:lnTo>
                    <a:pt x="1676" y="95"/>
                  </a:lnTo>
                  <a:lnTo>
                    <a:pt x="1660" y="82"/>
                  </a:lnTo>
                  <a:lnTo>
                    <a:pt x="1647" y="65"/>
                  </a:lnTo>
                  <a:lnTo>
                    <a:pt x="1637" y="47"/>
                  </a:lnTo>
                  <a:lnTo>
                    <a:pt x="1629" y="29"/>
                  </a:lnTo>
                  <a:lnTo>
                    <a:pt x="1624" y="15"/>
                  </a:lnTo>
                  <a:lnTo>
                    <a:pt x="1623" y="3"/>
                  </a:lnTo>
                  <a:lnTo>
                    <a:pt x="1621" y="0"/>
                  </a:lnTo>
                  <a:lnTo>
                    <a:pt x="1613" y="3"/>
                  </a:lnTo>
                  <a:lnTo>
                    <a:pt x="1590" y="15"/>
                  </a:lnTo>
                  <a:lnTo>
                    <a:pt x="1556" y="31"/>
                  </a:lnTo>
                  <a:lnTo>
                    <a:pt x="1510" y="52"/>
                  </a:lnTo>
                  <a:lnTo>
                    <a:pt x="1456" y="78"/>
                  </a:lnTo>
                  <a:lnTo>
                    <a:pt x="1395" y="107"/>
                  </a:lnTo>
                  <a:lnTo>
                    <a:pt x="1330" y="137"/>
                  </a:lnTo>
                  <a:lnTo>
                    <a:pt x="1261" y="170"/>
                  </a:lnTo>
                  <a:lnTo>
                    <a:pt x="1193" y="204"/>
                  </a:lnTo>
                  <a:lnTo>
                    <a:pt x="1125" y="237"/>
                  </a:lnTo>
                  <a:lnTo>
                    <a:pt x="1061" y="270"/>
                  </a:lnTo>
                  <a:lnTo>
                    <a:pt x="1003" y="300"/>
                  </a:lnTo>
                  <a:lnTo>
                    <a:pt x="949" y="328"/>
                  </a:lnTo>
                  <a:lnTo>
                    <a:pt x="907" y="350"/>
                  </a:lnTo>
                  <a:lnTo>
                    <a:pt x="875" y="370"/>
                  </a:lnTo>
                  <a:lnTo>
                    <a:pt x="857" y="3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10"/>
            <p:cNvSpPr>
              <a:spLocks/>
            </p:cNvSpPr>
            <p:nvPr/>
          </p:nvSpPr>
          <p:spPr bwMode="auto">
            <a:xfrm flipH="1">
              <a:off x="931" y="1337"/>
              <a:ext cx="302" cy="598"/>
            </a:xfrm>
            <a:custGeom>
              <a:avLst/>
              <a:gdLst>
                <a:gd name="T0" fmla="*/ 254 w 701"/>
                <a:gd name="T1" fmla="*/ 0 h 1386"/>
                <a:gd name="T2" fmla="*/ 243 w 701"/>
                <a:gd name="T3" fmla="*/ 8 h 1386"/>
                <a:gd name="T4" fmla="*/ 236 w 701"/>
                <a:gd name="T5" fmla="*/ 8 h 1386"/>
                <a:gd name="T6" fmla="*/ 223 w 701"/>
                <a:gd name="T7" fmla="*/ 14 h 1386"/>
                <a:gd name="T8" fmla="*/ 208 w 701"/>
                <a:gd name="T9" fmla="*/ 28 h 1386"/>
                <a:gd name="T10" fmla="*/ 206 w 701"/>
                <a:gd name="T11" fmla="*/ 29 h 1386"/>
                <a:gd name="T12" fmla="*/ 197 w 701"/>
                <a:gd name="T13" fmla="*/ 29 h 1386"/>
                <a:gd name="T14" fmla="*/ 182 w 701"/>
                <a:gd name="T15" fmla="*/ 35 h 1386"/>
                <a:gd name="T16" fmla="*/ 167 w 701"/>
                <a:gd name="T17" fmla="*/ 47 h 1386"/>
                <a:gd name="T18" fmla="*/ 155 w 701"/>
                <a:gd name="T19" fmla="*/ 56 h 1386"/>
                <a:gd name="T20" fmla="*/ 151 w 701"/>
                <a:gd name="T21" fmla="*/ 59 h 1386"/>
                <a:gd name="T22" fmla="*/ 146 w 701"/>
                <a:gd name="T23" fmla="*/ 67 h 1386"/>
                <a:gd name="T24" fmla="*/ 137 w 701"/>
                <a:gd name="T25" fmla="*/ 100 h 1386"/>
                <a:gd name="T26" fmla="*/ 125 w 701"/>
                <a:gd name="T27" fmla="*/ 143 h 1386"/>
                <a:gd name="T28" fmla="*/ 118 w 701"/>
                <a:gd name="T29" fmla="*/ 211 h 1386"/>
                <a:gd name="T30" fmla="*/ 104 w 701"/>
                <a:gd name="T31" fmla="*/ 257 h 1386"/>
                <a:gd name="T32" fmla="*/ 79 w 701"/>
                <a:gd name="T33" fmla="*/ 332 h 1386"/>
                <a:gd name="T34" fmla="*/ 62 w 701"/>
                <a:gd name="T35" fmla="*/ 382 h 1386"/>
                <a:gd name="T36" fmla="*/ 33 w 701"/>
                <a:gd name="T37" fmla="*/ 450 h 1386"/>
                <a:gd name="T38" fmla="*/ 6 w 701"/>
                <a:gd name="T39" fmla="*/ 521 h 1386"/>
                <a:gd name="T40" fmla="*/ 1 w 701"/>
                <a:gd name="T41" fmla="*/ 580 h 1386"/>
                <a:gd name="T42" fmla="*/ 3 w 701"/>
                <a:gd name="T43" fmla="*/ 592 h 1386"/>
                <a:gd name="T44" fmla="*/ 19 w 701"/>
                <a:gd name="T45" fmla="*/ 593 h 1386"/>
                <a:gd name="T46" fmla="*/ 48 w 701"/>
                <a:gd name="T47" fmla="*/ 596 h 1386"/>
                <a:gd name="T48" fmla="*/ 81 w 701"/>
                <a:gd name="T49" fmla="*/ 598 h 1386"/>
                <a:gd name="T50" fmla="*/ 110 w 701"/>
                <a:gd name="T51" fmla="*/ 598 h 1386"/>
                <a:gd name="T52" fmla="*/ 128 w 701"/>
                <a:gd name="T53" fmla="*/ 596 h 1386"/>
                <a:gd name="T54" fmla="*/ 146 w 701"/>
                <a:gd name="T55" fmla="*/ 582 h 1386"/>
                <a:gd name="T56" fmla="*/ 158 w 701"/>
                <a:gd name="T57" fmla="*/ 563 h 1386"/>
                <a:gd name="T58" fmla="*/ 161 w 701"/>
                <a:gd name="T59" fmla="*/ 541 h 1386"/>
                <a:gd name="T60" fmla="*/ 161 w 701"/>
                <a:gd name="T61" fmla="*/ 513 h 1386"/>
                <a:gd name="T62" fmla="*/ 169 w 701"/>
                <a:gd name="T63" fmla="*/ 392 h 1386"/>
                <a:gd name="T64" fmla="*/ 193 w 701"/>
                <a:gd name="T65" fmla="*/ 320 h 1386"/>
                <a:gd name="T66" fmla="*/ 214 w 701"/>
                <a:gd name="T67" fmla="*/ 265 h 1386"/>
                <a:gd name="T68" fmla="*/ 223 w 701"/>
                <a:gd name="T69" fmla="*/ 239 h 1386"/>
                <a:gd name="T70" fmla="*/ 230 w 701"/>
                <a:gd name="T71" fmla="*/ 236 h 1386"/>
                <a:gd name="T72" fmla="*/ 246 w 701"/>
                <a:gd name="T73" fmla="*/ 231 h 1386"/>
                <a:gd name="T74" fmla="*/ 259 w 701"/>
                <a:gd name="T75" fmla="*/ 226 h 1386"/>
                <a:gd name="T76" fmla="*/ 273 w 701"/>
                <a:gd name="T77" fmla="*/ 220 h 1386"/>
                <a:gd name="T78" fmla="*/ 283 w 701"/>
                <a:gd name="T79" fmla="*/ 212 h 1386"/>
                <a:gd name="T80" fmla="*/ 296 w 701"/>
                <a:gd name="T81" fmla="*/ 186 h 1386"/>
                <a:gd name="T82" fmla="*/ 300 w 701"/>
                <a:gd name="T83" fmla="*/ 41 h 1386"/>
                <a:gd name="T84" fmla="*/ 294 w 701"/>
                <a:gd name="T85" fmla="*/ 27 h 1386"/>
                <a:gd name="T86" fmla="*/ 277 w 701"/>
                <a:gd name="T87" fmla="*/ 5 h 138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701"/>
                <a:gd name="T133" fmla="*/ 0 h 1386"/>
                <a:gd name="T134" fmla="*/ 701 w 701"/>
                <a:gd name="T135" fmla="*/ 1386 h 138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701" h="1386">
                  <a:moveTo>
                    <a:pt x="604" y="0"/>
                  </a:moveTo>
                  <a:lnTo>
                    <a:pt x="599" y="0"/>
                  </a:lnTo>
                  <a:lnTo>
                    <a:pt x="590" y="1"/>
                  </a:lnTo>
                  <a:lnTo>
                    <a:pt x="577" y="8"/>
                  </a:lnTo>
                  <a:lnTo>
                    <a:pt x="567" y="19"/>
                  </a:lnTo>
                  <a:lnTo>
                    <a:pt x="565" y="19"/>
                  </a:lnTo>
                  <a:lnTo>
                    <a:pt x="562" y="19"/>
                  </a:lnTo>
                  <a:lnTo>
                    <a:pt x="556" y="19"/>
                  </a:lnTo>
                  <a:lnTo>
                    <a:pt x="548" y="19"/>
                  </a:lnTo>
                  <a:lnTo>
                    <a:pt x="538" y="22"/>
                  </a:lnTo>
                  <a:lnTo>
                    <a:pt x="528" y="25"/>
                  </a:lnTo>
                  <a:lnTo>
                    <a:pt x="517" y="32"/>
                  </a:lnTo>
                  <a:lnTo>
                    <a:pt x="507" y="40"/>
                  </a:lnTo>
                  <a:lnTo>
                    <a:pt x="491" y="56"/>
                  </a:lnTo>
                  <a:lnTo>
                    <a:pt x="483" y="64"/>
                  </a:lnTo>
                  <a:lnTo>
                    <a:pt x="480" y="67"/>
                  </a:lnTo>
                  <a:lnTo>
                    <a:pt x="478" y="67"/>
                  </a:lnTo>
                  <a:lnTo>
                    <a:pt x="473" y="67"/>
                  </a:lnTo>
                  <a:lnTo>
                    <a:pt x="467" y="67"/>
                  </a:lnTo>
                  <a:lnTo>
                    <a:pt x="457" y="67"/>
                  </a:lnTo>
                  <a:lnTo>
                    <a:pt x="446" y="71"/>
                  </a:lnTo>
                  <a:lnTo>
                    <a:pt x="435" y="74"/>
                  </a:lnTo>
                  <a:lnTo>
                    <a:pt x="423" y="80"/>
                  </a:lnTo>
                  <a:lnTo>
                    <a:pt x="410" y="88"/>
                  </a:lnTo>
                  <a:lnTo>
                    <a:pt x="399" y="98"/>
                  </a:lnTo>
                  <a:lnTo>
                    <a:pt x="388" y="108"/>
                  </a:lnTo>
                  <a:lnTo>
                    <a:pt x="378" y="116"/>
                  </a:lnTo>
                  <a:lnTo>
                    <a:pt x="368" y="122"/>
                  </a:lnTo>
                  <a:lnTo>
                    <a:pt x="360" y="129"/>
                  </a:lnTo>
                  <a:lnTo>
                    <a:pt x="355" y="134"/>
                  </a:lnTo>
                  <a:lnTo>
                    <a:pt x="352" y="135"/>
                  </a:lnTo>
                  <a:lnTo>
                    <a:pt x="351" y="137"/>
                  </a:lnTo>
                  <a:lnTo>
                    <a:pt x="349" y="139"/>
                  </a:lnTo>
                  <a:lnTo>
                    <a:pt x="344" y="143"/>
                  </a:lnTo>
                  <a:lnTo>
                    <a:pt x="339" y="156"/>
                  </a:lnTo>
                  <a:lnTo>
                    <a:pt x="334" y="176"/>
                  </a:lnTo>
                  <a:lnTo>
                    <a:pt x="328" y="201"/>
                  </a:lnTo>
                  <a:lnTo>
                    <a:pt x="317" y="231"/>
                  </a:lnTo>
                  <a:lnTo>
                    <a:pt x="304" y="260"/>
                  </a:lnTo>
                  <a:lnTo>
                    <a:pt x="297" y="289"/>
                  </a:lnTo>
                  <a:lnTo>
                    <a:pt x="291" y="332"/>
                  </a:lnTo>
                  <a:lnTo>
                    <a:pt x="284" y="394"/>
                  </a:lnTo>
                  <a:lnTo>
                    <a:pt x="278" y="453"/>
                  </a:lnTo>
                  <a:lnTo>
                    <a:pt x="275" y="489"/>
                  </a:lnTo>
                  <a:lnTo>
                    <a:pt x="270" y="508"/>
                  </a:lnTo>
                  <a:lnTo>
                    <a:pt x="259" y="545"/>
                  </a:lnTo>
                  <a:lnTo>
                    <a:pt x="242" y="595"/>
                  </a:lnTo>
                  <a:lnTo>
                    <a:pt x="223" y="652"/>
                  </a:lnTo>
                  <a:lnTo>
                    <a:pt x="204" y="713"/>
                  </a:lnTo>
                  <a:lnTo>
                    <a:pt x="184" y="770"/>
                  </a:lnTo>
                  <a:lnTo>
                    <a:pt x="168" y="818"/>
                  </a:lnTo>
                  <a:lnTo>
                    <a:pt x="157" y="854"/>
                  </a:lnTo>
                  <a:lnTo>
                    <a:pt x="144" y="886"/>
                  </a:lnTo>
                  <a:lnTo>
                    <a:pt x="125" y="931"/>
                  </a:lnTo>
                  <a:lnTo>
                    <a:pt x="102" y="984"/>
                  </a:lnTo>
                  <a:lnTo>
                    <a:pt x="76" y="1043"/>
                  </a:lnTo>
                  <a:lnTo>
                    <a:pt x="52" y="1101"/>
                  </a:lnTo>
                  <a:lnTo>
                    <a:pt x="31" y="1157"/>
                  </a:lnTo>
                  <a:lnTo>
                    <a:pt x="13" y="1207"/>
                  </a:lnTo>
                  <a:lnTo>
                    <a:pt x="5" y="1248"/>
                  </a:lnTo>
                  <a:lnTo>
                    <a:pt x="0" y="1306"/>
                  </a:lnTo>
                  <a:lnTo>
                    <a:pt x="2" y="1344"/>
                  </a:lnTo>
                  <a:lnTo>
                    <a:pt x="3" y="1365"/>
                  </a:lnTo>
                  <a:lnTo>
                    <a:pt x="5" y="1372"/>
                  </a:lnTo>
                  <a:lnTo>
                    <a:pt x="8" y="1372"/>
                  </a:lnTo>
                  <a:lnTo>
                    <a:pt x="16" y="1374"/>
                  </a:lnTo>
                  <a:lnTo>
                    <a:pt x="29" y="1374"/>
                  </a:lnTo>
                  <a:lnTo>
                    <a:pt x="45" y="1375"/>
                  </a:lnTo>
                  <a:lnTo>
                    <a:pt x="65" y="1377"/>
                  </a:lnTo>
                  <a:lnTo>
                    <a:pt x="87" y="1380"/>
                  </a:lnTo>
                  <a:lnTo>
                    <a:pt x="112" y="1382"/>
                  </a:lnTo>
                  <a:lnTo>
                    <a:pt x="137" y="1383"/>
                  </a:lnTo>
                  <a:lnTo>
                    <a:pt x="162" y="1385"/>
                  </a:lnTo>
                  <a:lnTo>
                    <a:pt x="188" y="1385"/>
                  </a:lnTo>
                  <a:lnTo>
                    <a:pt x="212" y="1386"/>
                  </a:lnTo>
                  <a:lnTo>
                    <a:pt x="236" y="1386"/>
                  </a:lnTo>
                  <a:lnTo>
                    <a:pt x="255" y="1386"/>
                  </a:lnTo>
                  <a:lnTo>
                    <a:pt x="273" y="1386"/>
                  </a:lnTo>
                  <a:lnTo>
                    <a:pt x="288" y="1385"/>
                  </a:lnTo>
                  <a:lnTo>
                    <a:pt x="297" y="1382"/>
                  </a:lnTo>
                  <a:lnTo>
                    <a:pt x="312" y="1374"/>
                  </a:lnTo>
                  <a:lnTo>
                    <a:pt x="325" y="1362"/>
                  </a:lnTo>
                  <a:lnTo>
                    <a:pt x="338" y="1349"/>
                  </a:lnTo>
                  <a:lnTo>
                    <a:pt x="349" y="1335"/>
                  </a:lnTo>
                  <a:lnTo>
                    <a:pt x="359" y="1320"/>
                  </a:lnTo>
                  <a:lnTo>
                    <a:pt x="367" y="1306"/>
                  </a:lnTo>
                  <a:lnTo>
                    <a:pt x="372" y="1291"/>
                  </a:lnTo>
                  <a:lnTo>
                    <a:pt x="373" y="1280"/>
                  </a:lnTo>
                  <a:lnTo>
                    <a:pt x="373" y="1254"/>
                  </a:lnTo>
                  <a:lnTo>
                    <a:pt x="373" y="1223"/>
                  </a:lnTo>
                  <a:lnTo>
                    <a:pt x="373" y="1199"/>
                  </a:lnTo>
                  <a:lnTo>
                    <a:pt x="373" y="1188"/>
                  </a:lnTo>
                  <a:lnTo>
                    <a:pt x="375" y="1141"/>
                  </a:lnTo>
                  <a:lnTo>
                    <a:pt x="380" y="1033"/>
                  </a:lnTo>
                  <a:lnTo>
                    <a:pt x="393" y="909"/>
                  </a:lnTo>
                  <a:lnTo>
                    <a:pt x="415" y="817"/>
                  </a:lnTo>
                  <a:lnTo>
                    <a:pt x="431" y="781"/>
                  </a:lnTo>
                  <a:lnTo>
                    <a:pt x="447" y="741"/>
                  </a:lnTo>
                  <a:lnTo>
                    <a:pt x="465" y="697"/>
                  </a:lnTo>
                  <a:lnTo>
                    <a:pt x="481" y="654"/>
                  </a:lnTo>
                  <a:lnTo>
                    <a:pt x="496" y="615"/>
                  </a:lnTo>
                  <a:lnTo>
                    <a:pt x="507" y="582"/>
                  </a:lnTo>
                  <a:lnTo>
                    <a:pt x="515" y="561"/>
                  </a:lnTo>
                  <a:lnTo>
                    <a:pt x="518" y="553"/>
                  </a:lnTo>
                  <a:lnTo>
                    <a:pt x="520" y="553"/>
                  </a:lnTo>
                  <a:lnTo>
                    <a:pt x="527" y="550"/>
                  </a:lnTo>
                  <a:lnTo>
                    <a:pt x="535" y="547"/>
                  </a:lnTo>
                  <a:lnTo>
                    <a:pt x="546" y="544"/>
                  </a:lnTo>
                  <a:lnTo>
                    <a:pt x="557" y="539"/>
                  </a:lnTo>
                  <a:lnTo>
                    <a:pt x="570" y="536"/>
                  </a:lnTo>
                  <a:lnTo>
                    <a:pt x="581" y="531"/>
                  </a:lnTo>
                  <a:lnTo>
                    <a:pt x="593" y="526"/>
                  </a:lnTo>
                  <a:lnTo>
                    <a:pt x="602" y="523"/>
                  </a:lnTo>
                  <a:lnTo>
                    <a:pt x="614" y="518"/>
                  </a:lnTo>
                  <a:lnTo>
                    <a:pt x="623" y="515"/>
                  </a:lnTo>
                  <a:lnTo>
                    <a:pt x="633" y="510"/>
                  </a:lnTo>
                  <a:lnTo>
                    <a:pt x="641" y="505"/>
                  </a:lnTo>
                  <a:lnTo>
                    <a:pt x="649" y="499"/>
                  </a:lnTo>
                  <a:lnTo>
                    <a:pt x="657" y="492"/>
                  </a:lnTo>
                  <a:lnTo>
                    <a:pt x="664" y="482"/>
                  </a:lnTo>
                  <a:lnTo>
                    <a:pt x="677" y="458"/>
                  </a:lnTo>
                  <a:lnTo>
                    <a:pt x="688" y="432"/>
                  </a:lnTo>
                  <a:lnTo>
                    <a:pt x="698" y="411"/>
                  </a:lnTo>
                  <a:lnTo>
                    <a:pt x="701" y="402"/>
                  </a:lnTo>
                  <a:lnTo>
                    <a:pt x="696" y="95"/>
                  </a:lnTo>
                  <a:lnTo>
                    <a:pt x="694" y="90"/>
                  </a:lnTo>
                  <a:lnTo>
                    <a:pt x="691" y="79"/>
                  </a:lnTo>
                  <a:lnTo>
                    <a:pt x="683" y="63"/>
                  </a:lnTo>
                  <a:lnTo>
                    <a:pt x="673" y="45"/>
                  </a:lnTo>
                  <a:lnTo>
                    <a:pt x="661" y="25"/>
                  </a:lnTo>
                  <a:lnTo>
                    <a:pt x="644" y="11"/>
                  </a:lnTo>
                  <a:lnTo>
                    <a:pt x="627" y="1"/>
                  </a:lnTo>
                  <a:lnTo>
                    <a:pt x="604" y="0"/>
                  </a:lnTo>
                  <a:close/>
                </a:path>
              </a:pathLst>
            </a:custGeom>
            <a:solidFill>
              <a:srgbClr val="F2B2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11"/>
            <p:cNvSpPr>
              <a:spLocks/>
            </p:cNvSpPr>
            <p:nvPr/>
          </p:nvSpPr>
          <p:spPr bwMode="auto">
            <a:xfrm flipH="1">
              <a:off x="914" y="1396"/>
              <a:ext cx="114" cy="141"/>
            </a:xfrm>
            <a:custGeom>
              <a:avLst/>
              <a:gdLst>
                <a:gd name="T0" fmla="*/ 18 w 265"/>
                <a:gd name="T1" fmla="*/ 64 h 324"/>
                <a:gd name="T2" fmla="*/ 0 w 265"/>
                <a:gd name="T3" fmla="*/ 85 h 324"/>
                <a:gd name="T4" fmla="*/ 0 w 265"/>
                <a:gd name="T5" fmla="*/ 87 h 324"/>
                <a:gd name="T6" fmla="*/ 0 w 265"/>
                <a:gd name="T7" fmla="*/ 93 h 324"/>
                <a:gd name="T8" fmla="*/ 1 w 265"/>
                <a:gd name="T9" fmla="*/ 100 h 324"/>
                <a:gd name="T10" fmla="*/ 5 w 265"/>
                <a:gd name="T11" fmla="*/ 106 h 324"/>
                <a:gd name="T12" fmla="*/ 8 w 265"/>
                <a:gd name="T13" fmla="*/ 110 h 324"/>
                <a:gd name="T14" fmla="*/ 12 w 265"/>
                <a:gd name="T15" fmla="*/ 114 h 324"/>
                <a:gd name="T16" fmla="*/ 16 w 265"/>
                <a:gd name="T17" fmla="*/ 119 h 324"/>
                <a:gd name="T18" fmla="*/ 21 w 265"/>
                <a:gd name="T19" fmla="*/ 126 h 324"/>
                <a:gd name="T20" fmla="*/ 26 w 265"/>
                <a:gd name="T21" fmla="*/ 131 h 324"/>
                <a:gd name="T22" fmla="*/ 31 w 265"/>
                <a:gd name="T23" fmla="*/ 135 h 324"/>
                <a:gd name="T24" fmla="*/ 36 w 265"/>
                <a:gd name="T25" fmla="*/ 139 h 324"/>
                <a:gd name="T26" fmla="*/ 42 w 265"/>
                <a:gd name="T27" fmla="*/ 141 h 324"/>
                <a:gd name="T28" fmla="*/ 46 w 265"/>
                <a:gd name="T29" fmla="*/ 141 h 324"/>
                <a:gd name="T30" fmla="*/ 51 w 265"/>
                <a:gd name="T31" fmla="*/ 141 h 324"/>
                <a:gd name="T32" fmla="*/ 55 w 265"/>
                <a:gd name="T33" fmla="*/ 140 h 324"/>
                <a:gd name="T34" fmla="*/ 59 w 265"/>
                <a:gd name="T35" fmla="*/ 138 h 324"/>
                <a:gd name="T36" fmla="*/ 62 w 265"/>
                <a:gd name="T37" fmla="*/ 137 h 324"/>
                <a:gd name="T38" fmla="*/ 64 w 265"/>
                <a:gd name="T39" fmla="*/ 135 h 324"/>
                <a:gd name="T40" fmla="*/ 65 w 265"/>
                <a:gd name="T41" fmla="*/ 135 h 324"/>
                <a:gd name="T42" fmla="*/ 65 w 265"/>
                <a:gd name="T43" fmla="*/ 134 h 324"/>
                <a:gd name="T44" fmla="*/ 114 w 265"/>
                <a:gd name="T45" fmla="*/ 85 h 324"/>
                <a:gd name="T46" fmla="*/ 95 w 265"/>
                <a:gd name="T47" fmla="*/ 0 h 324"/>
                <a:gd name="T48" fmla="*/ 79 w 265"/>
                <a:gd name="T49" fmla="*/ 15 h 324"/>
                <a:gd name="T50" fmla="*/ 72 w 265"/>
                <a:gd name="T51" fmla="*/ 15 h 324"/>
                <a:gd name="T52" fmla="*/ 77 w 265"/>
                <a:gd name="T53" fmla="*/ 47 h 324"/>
                <a:gd name="T54" fmla="*/ 77 w 265"/>
                <a:gd name="T55" fmla="*/ 48 h 324"/>
                <a:gd name="T56" fmla="*/ 78 w 265"/>
                <a:gd name="T57" fmla="*/ 50 h 324"/>
                <a:gd name="T58" fmla="*/ 77 w 265"/>
                <a:gd name="T59" fmla="*/ 54 h 324"/>
                <a:gd name="T60" fmla="*/ 72 w 265"/>
                <a:gd name="T61" fmla="*/ 57 h 324"/>
                <a:gd name="T62" fmla="*/ 69 w 265"/>
                <a:gd name="T63" fmla="*/ 57 h 324"/>
                <a:gd name="T64" fmla="*/ 65 w 265"/>
                <a:gd name="T65" fmla="*/ 57 h 324"/>
                <a:gd name="T66" fmla="*/ 61 w 265"/>
                <a:gd name="T67" fmla="*/ 57 h 324"/>
                <a:gd name="T68" fmla="*/ 58 w 265"/>
                <a:gd name="T69" fmla="*/ 56 h 324"/>
                <a:gd name="T70" fmla="*/ 55 w 265"/>
                <a:gd name="T71" fmla="*/ 55 h 324"/>
                <a:gd name="T72" fmla="*/ 53 w 265"/>
                <a:gd name="T73" fmla="*/ 55 h 324"/>
                <a:gd name="T74" fmla="*/ 51 w 265"/>
                <a:gd name="T75" fmla="*/ 54 h 324"/>
                <a:gd name="T76" fmla="*/ 51 w 265"/>
                <a:gd name="T77" fmla="*/ 54 h 324"/>
                <a:gd name="T78" fmla="*/ 51 w 265"/>
                <a:gd name="T79" fmla="*/ 56 h 324"/>
                <a:gd name="T80" fmla="*/ 51 w 265"/>
                <a:gd name="T81" fmla="*/ 60 h 324"/>
                <a:gd name="T82" fmla="*/ 49 w 265"/>
                <a:gd name="T83" fmla="*/ 66 h 324"/>
                <a:gd name="T84" fmla="*/ 44 w 265"/>
                <a:gd name="T85" fmla="*/ 71 h 324"/>
                <a:gd name="T86" fmla="*/ 40 w 265"/>
                <a:gd name="T87" fmla="*/ 72 h 324"/>
                <a:gd name="T88" fmla="*/ 37 w 265"/>
                <a:gd name="T89" fmla="*/ 74 h 324"/>
                <a:gd name="T90" fmla="*/ 34 w 265"/>
                <a:gd name="T91" fmla="*/ 74 h 324"/>
                <a:gd name="T92" fmla="*/ 31 w 265"/>
                <a:gd name="T93" fmla="*/ 74 h 324"/>
                <a:gd name="T94" fmla="*/ 27 w 265"/>
                <a:gd name="T95" fmla="*/ 74 h 324"/>
                <a:gd name="T96" fmla="*/ 24 w 265"/>
                <a:gd name="T97" fmla="*/ 72 h 324"/>
                <a:gd name="T98" fmla="*/ 22 w 265"/>
                <a:gd name="T99" fmla="*/ 68 h 324"/>
                <a:gd name="T100" fmla="*/ 18 w 265"/>
                <a:gd name="T101" fmla="*/ 64 h 32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5"/>
                <a:gd name="T154" fmla="*/ 0 h 324"/>
                <a:gd name="T155" fmla="*/ 265 w 265"/>
                <a:gd name="T156" fmla="*/ 324 h 32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5" h="324">
                  <a:moveTo>
                    <a:pt x="43" y="147"/>
                  </a:moveTo>
                  <a:lnTo>
                    <a:pt x="0" y="195"/>
                  </a:lnTo>
                  <a:lnTo>
                    <a:pt x="0" y="200"/>
                  </a:lnTo>
                  <a:lnTo>
                    <a:pt x="0" y="213"/>
                  </a:lnTo>
                  <a:lnTo>
                    <a:pt x="3" y="229"/>
                  </a:lnTo>
                  <a:lnTo>
                    <a:pt x="11" y="244"/>
                  </a:lnTo>
                  <a:lnTo>
                    <a:pt x="18" y="252"/>
                  </a:lnTo>
                  <a:lnTo>
                    <a:pt x="27" y="263"/>
                  </a:lnTo>
                  <a:lnTo>
                    <a:pt x="37" y="274"/>
                  </a:lnTo>
                  <a:lnTo>
                    <a:pt x="48" y="289"/>
                  </a:lnTo>
                  <a:lnTo>
                    <a:pt x="60" y="300"/>
                  </a:lnTo>
                  <a:lnTo>
                    <a:pt x="73" y="311"/>
                  </a:lnTo>
                  <a:lnTo>
                    <a:pt x="84" y="320"/>
                  </a:lnTo>
                  <a:lnTo>
                    <a:pt x="97" y="324"/>
                  </a:lnTo>
                  <a:lnTo>
                    <a:pt x="108" y="324"/>
                  </a:lnTo>
                  <a:lnTo>
                    <a:pt x="119" y="324"/>
                  </a:lnTo>
                  <a:lnTo>
                    <a:pt x="129" y="321"/>
                  </a:lnTo>
                  <a:lnTo>
                    <a:pt x="137" y="318"/>
                  </a:lnTo>
                  <a:lnTo>
                    <a:pt x="144" y="315"/>
                  </a:lnTo>
                  <a:lnTo>
                    <a:pt x="148" y="311"/>
                  </a:lnTo>
                  <a:lnTo>
                    <a:pt x="150" y="310"/>
                  </a:lnTo>
                  <a:lnTo>
                    <a:pt x="152" y="308"/>
                  </a:lnTo>
                  <a:lnTo>
                    <a:pt x="265" y="195"/>
                  </a:lnTo>
                  <a:lnTo>
                    <a:pt x="221" y="0"/>
                  </a:lnTo>
                  <a:lnTo>
                    <a:pt x="184" y="34"/>
                  </a:lnTo>
                  <a:lnTo>
                    <a:pt x="168" y="34"/>
                  </a:lnTo>
                  <a:lnTo>
                    <a:pt x="178" y="108"/>
                  </a:lnTo>
                  <a:lnTo>
                    <a:pt x="179" y="111"/>
                  </a:lnTo>
                  <a:lnTo>
                    <a:pt x="181" y="116"/>
                  </a:lnTo>
                  <a:lnTo>
                    <a:pt x="178" y="124"/>
                  </a:lnTo>
                  <a:lnTo>
                    <a:pt x="168" y="131"/>
                  </a:lnTo>
                  <a:lnTo>
                    <a:pt x="160" y="132"/>
                  </a:lnTo>
                  <a:lnTo>
                    <a:pt x="150" y="132"/>
                  </a:lnTo>
                  <a:lnTo>
                    <a:pt x="142" y="131"/>
                  </a:lnTo>
                  <a:lnTo>
                    <a:pt x="134" y="129"/>
                  </a:lnTo>
                  <a:lnTo>
                    <a:pt x="127" y="127"/>
                  </a:lnTo>
                  <a:lnTo>
                    <a:pt x="123" y="126"/>
                  </a:lnTo>
                  <a:lnTo>
                    <a:pt x="119" y="124"/>
                  </a:lnTo>
                  <a:lnTo>
                    <a:pt x="118" y="124"/>
                  </a:lnTo>
                  <a:lnTo>
                    <a:pt x="118" y="129"/>
                  </a:lnTo>
                  <a:lnTo>
                    <a:pt x="118" y="139"/>
                  </a:lnTo>
                  <a:lnTo>
                    <a:pt x="113" y="152"/>
                  </a:lnTo>
                  <a:lnTo>
                    <a:pt x="102" y="163"/>
                  </a:lnTo>
                  <a:lnTo>
                    <a:pt x="94" y="166"/>
                  </a:lnTo>
                  <a:lnTo>
                    <a:pt x="85" y="169"/>
                  </a:lnTo>
                  <a:lnTo>
                    <a:pt x="79" y="171"/>
                  </a:lnTo>
                  <a:lnTo>
                    <a:pt x="71" y="171"/>
                  </a:lnTo>
                  <a:lnTo>
                    <a:pt x="63" y="169"/>
                  </a:lnTo>
                  <a:lnTo>
                    <a:pt x="56" y="165"/>
                  </a:lnTo>
                  <a:lnTo>
                    <a:pt x="50" y="156"/>
                  </a:lnTo>
                  <a:lnTo>
                    <a:pt x="43" y="147"/>
                  </a:lnTo>
                  <a:close/>
                </a:path>
              </a:pathLst>
            </a:custGeom>
            <a:solidFill>
              <a:srgbClr val="7070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12"/>
            <p:cNvSpPr>
              <a:spLocks/>
            </p:cNvSpPr>
            <p:nvPr/>
          </p:nvSpPr>
          <p:spPr bwMode="auto">
            <a:xfrm flipH="1">
              <a:off x="576" y="1409"/>
              <a:ext cx="174" cy="304"/>
            </a:xfrm>
            <a:custGeom>
              <a:avLst/>
              <a:gdLst>
                <a:gd name="T0" fmla="*/ 0 w 400"/>
                <a:gd name="T1" fmla="*/ 203 h 704"/>
                <a:gd name="T2" fmla="*/ 0 w 400"/>
                <a:gd name="T3" fmla="*/ 206 h 704"/>
                <a:gd name="T4" fmla="*/ 0 w 400"/>
                <a:gd name="T5" fmla="*/ 216 h 704"/>
                <a:gd name="T6" fmla="*/ 2 w 400"/>
                <a:gd name="T7" fmla="*/ 229 h 704"/>
                <a:gd name="T8" fmla="*/ 4 w 400"/>
                <a:gd name="T9" fmla="*/ 245 h 704"/>
                <a:gd name="T10" fmla="*/ 6 w 400"/>
                <a:gd name="T11" fmla="*/ 252 h 704"/>
                <a:gd name="T12" fmla="*/ 9 w 400"/>
                <a:gd name="T13" fmla="*/ 261 h 704"/>
                <a:gd name="T14" fmla="*/ 13 w 400"/>
                <a:gd name="T15" fmla="*/ 269 h 704"/>
                <a:gd name="T16" fmla="*/ 17 w 400"/>
                <a:gd name="T17" fmla="*/ 276 h 704"/>
                <a:gd name="T18" fmla="*/ 20 w 400"/>
                <a:gd name="T19" fmla="*/ 282 h 704"/>
                <a:gd name="T20" fmla="*/ 23 w 400"/>
                <a:gd name="T21" fmla="*/ 287 h 704"/>
                <a:gd name="T22" fmla="*/ 25 w 400"/>
                <a:gd name="T23" fmla="*/ 290 h 704"/>
                <a:gd name="T24" fmla="*/ 26 w 400"/>
                <a:gd name="T25" fmla="*/ 291 h 704"/>
                <a:gd name="T26" fmla="*/ 34 w 400"/>
                <a:gd name="T27" fmla="*/ 304 h 704"/>
                <a:gd name="T28" fmla="*/ 37 w 400"/>
                <a:gd name="T29" fmla="*/ 303 h 704"/>
                <a:gd name="T30" fmla="*/ 40 w 400"/>
                <a:gd name="T31" fmla="*/ 299 h 704"/>
                <a:gd name="T32" fmla="*/ 45 w 400"/>
                <a:gd name="T33" fmla="*/ 291 h 704"/>
                <a:gd name="T34" fmla="*/ 47 w 400"/>
                <a:gd name="T35" fmla="*/ 278 h 704"/>
                <a:gd name="T36" fmla="*/ 49 w 400"/>
                <a:gd name="T37" fmla="*/ 263 h 704"/>
                <a:gd name="T38" fmla="*/ 53 w 400"/>
                <a:gd name="T39" fmla="*/ 251 h 704"/>
                <a:gd name="T40" fmla="*/ 57 w 400"/>
                <a:gd name="T41" fmla="*/ 243 h 704"/>
                <a:gd name="T42" fmla="*/ 60 w 400"/>
                <a:gd name="T43" fmla="*/ 240 h 704"/>
                <a:gd name="T44" fmla="*/ 111 w 400"/>
                <a:gd name="T45" fmla="*/ 194 h 704"/>
                <a:gd name="T46" fmla="*/ 112 w 400"/>
                <a:gd name="T47" fmla="*/ 193 h 704"/>
                <a:gd name="T48" fmla="*/ 115 w 400"/>
                <a:gd name="T49" fmla="*/ 188 h 704"/>
                <a:gd name="T50" fmla="*/ 119 w 400"/>
                <a:gd name="T51" fmla="*/ 183 h 704"/>
                <a:gd name="T52" fmla="*/ 124 w 400"/>
                <a:gd name="T53" fmla="*/ 176 h 704"/>
                <a:gd name="T54" fmla="*/ 128 w 400"/>
                <a:gd name="T55" fmla="*/ 168 h 704"/>
                <a:gd name="T56" fmla="*/ 133 w 400"/>
                <a:gd name="T57" fmla="*/ 160 h 704"/>
                <a:gd name="T58" fmla="*/ 137 w 400"/>
                <a:gd name="T59" fmla="*/ 153 h 704"/>
                <a:gd name="T60" fmla="*/ 141 w 400"/>
                <a:gd name="T61" fmla="*/ 147 h 704"/>
                <a:gd name="T62" fmla="*/ 145 w 400"/>
                <a:gd name="T63" fmla="*/ 142 h 704"/>
                <a:gd name="T64" fmla="*/ 150 w 400"/>
                <a:gd name="T65" fmla="*/ 134 h 704"/>
                <a:gd name="T66" fmla="*/ 156 w 400"/>
                <a:gd name="T67" fmla="*/ 126 h 704"/>
                <a:gd name="T68" fmla="*/ 161 w 400"/>
                <a:gd name="T69" fmla="*/ 118 h 704"/>
                <a:gd name="T70" fmla="*/ 166 w 400"/>
                <a:gd name="T71" fmla="*/ 110 h 704"/>
                <a:gd name="T72" fmla="*/ 170 w 400"/>
                <a:gd name="T73" fmla="*/ 104 h 704"/>
                <a:gd name="T74" fmla="*/ 174 w 400"/>
                <a:gd name="T75" fmla="*/ 100 h 704"/>
                <a:gd name="T76" fmla="*/ 174 w 400"/>
                <a:gd name="T77" fmla="*/ 98 h 704"/>
                <a:gd name="T78" fmla="*/ 146 w 400"/>
                <a:gd name="T79" fmla="*/ 0 h 704"/>
                <a:gd name="T80" fmla="*/ 144 w 400"/>
                <a:gd name="T81" fmla="*/ 2 h 704"/>
                <a:gd name="T82" fmla="*/ 140 w 400"/>
                <a:gd name="T83" fmla="*/ 8 h 704"/>
                <a:gd name="T84" fmla="*/ 133 w 400"/>
                <a:gd name="T85" fmla="*/ 17 h 704"/>
                <a:gd name="T86" fmla="*/ 124 w 400"/>
                <a:gd name="T87" fmla="*/ 28 h 704"/>
                <a:gd name="T88" fmla="*/ 113 w 400"/>
                <a:gd name="T89" fmla="*/ 42 h 704"/>
                <a:gd name="T90" fmla="*/ 101 w 400"/>
                <a:gd name="T91" fmla="*/ 57 h 704"/>
                <a:gd name="T92" fmla="*/ 88 w 400"/>
                <a:gd name="T93" fmla="*/ 74 h 704"/>
                <a:gd name="T94" fmla="*/ 74 w 400"/>
                <a:gd name="T95" fmla="*/ 92 h 704"/>
                <a:gd name="T96" fmla="*/ 61 w 400"/>
                <a:gd name="T97" fmla="*/ 109 h 704"/>
                <a:gd name="T98" fmla="*/ 48 w 400"/>
                <a:gd name="T99" fmla="*/ 127 h 704"/>
                <a:gd name="T100" fmla="*/ 36 w 400"/>
                <a:gd name="T101" fmla="*/ 144 h 704"/>
                <a:gd name="T102" fmla="*/ 24 w 400"/>
                <a:gd name="T103" fmla="*/ 160 h 704"/>
                <a:gd name="T104" fmla="*/ 15 w 400"/>
                <a:gd name="T105" fmla="*/ 174 h 704"/>
                <a:gd name="T106" fmla="*/ 7 w 400"/>
                <a:gd name="T107" fmla="*/ 187 h 704"/>
                <a:gd name="T108" fmla="*/ 2 w 400"/>
                <a:gd name="T109" fmla="*/ 196 h 704"/>
                <a:gd name="T110" fmla="*/ 0 w 400"/>
                <a:gd name="T111" fmla="*/ 203 h 70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400"/>
                <a:gd name="T169" fmla="*/ 0 h 704"/>
                <a:gd name="T170" fmla="*/ 400 w 400"/>
                <a:gd name="T171" fmla="*/ 704 h 70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400" h="704">
                  <a:moveTo>
                    <a:pt x="0" y="470"/>
                  </a:moveTo>
                  <a:lnTo>
                    <a:pt x="0" y="478"/>
                  </a:lnTo>
                  <a:lnTo>
                    <a:pt x="1" y="500"/>
                  </a:lnTo>
                  <a:lnTo>
                    <a:pt x="5" y="531"/>
                  </a:lnTo>
                  <a:lnTo>
                    <a:pt x="9" y="567"/>
                  </a:lnTo>
                  <a:lnTo>
                    <a:pt x="14" y="584"/>
                  </a:lnTo>
                  <a:lnTo>
                    <a:pt x="21" y="604"/>
                  </a:lnTo>
                  <a:lnTo>
                    <a:pt x="29" y="622"/>
                  </a:lnTo>
                  <a:lnTo>
                    <a:pt x="38" y="639"/>
                  </a:lnTo>
                  <a:lnTo>
                    <a:pt x="47" y="654"/>
                  </a:lnTo>
                  <a:lnTo>
                    <a:pt x="53" y="665"/>
                  </a:lnTo>
                  <a:lnTo>
                    <a:pt x="58" y="672"/>
                  </a:lnTo>
                  <a:lnTo>
                    <a:pt x="59" y="675"/>
                  </a:lnTo>
                  <a:lnTo>
                    <a:pt x="79" y="704"/>
                  </a:lnTo>
                  <a:lnTo>
                    <a:pt x="84" y="702"/>
                  </a:lnTo>
                  <a:lnTo>
                    <a:pt x="93" y="693"/>
                  </a:lnTo>
                  <a:lnTo>
                    <a:pt x="103" y="675"/>
                  </a:lnTo>
                  <a:lnTo>
                    <a:pt x="108" y="644"/>
                  </a:lnTo>
                  <a:lnTo>
                    <a:pt x="113" y="610"/>
                  </a:lnTo>
                  <a:lnTo>
                    <a:pt x="122" y="581"/>
                  </a:lnTo>
                  <a:lnTo>
                    <a:pt x="132" y="562"/>
                  </a:lnTo>
                  <a:lnTo>
                    <a:pt x="137" y="555"/>
                  </a:lnTo>
                  <a:lnTo>
                    <a:pt x="256" y="449"/>
                  </a:lnTo>
                  <a:lnTo>
                    <a:pt x="258" y="446"/>
                  </a:lnTo>
                  <a:lnTo>
                    <a:pt x="265" y="436"/>
                  </a:lnTo>
                  <a:lnTo>
                    <a:pt x="273" y="423"/>
                  </a:lnTo>
                  <a:lnTo>
                    <a:pt x="284" y="407"/>
                  </a:lnTo>
                  <a:lnTo>
                    <a:pt x="294" y="389"/>
                  </a:lnTo>
                  <a:lnTo>
                    <a:pt x="305" y="370"/>
                  </a:lnTo>
                  <a:lnTo>
                    <a:pt x="316" y="354"/>
                  </a:lnTo>
                  <a:lnTo>
                    <a:pt x="324" y="341"/>
                  </a:lnTo>
                  <a:lnTo>
                    <a:pt x="334" y="328"/>
                  </a:lnTo>
                  <a:lnTo>
                    <a:pt x="345" y="310"/>
                  </a:lnTo>
                  <a:lnTo>
                    <a:pt x="358" y="292"/>
                  </a:lnTo>
                  <a:lnTo>
                    <a:pt x="369" y="273"/>
                  </a:lnTo>
                  <a:lnTo>
                    <a:pt x="382" y="255"/>
                  </a:lnTo>
                  <a:lnTo>
                    <a:pt x="390" y="241"/>
                  </a:lnTo>
                  <a:lnTo>
                    <a:pt x="399" y="231"/>
                  </a:lnTo>
                  <a:lnTo>
                    <a:pt x="400" y="228"/>
                  </a:lnTo>
                  <a:lnTo>
                    <a:pt x="336" y="0"/>
                  </a:lnTo>
                  <a:lnTo>
                    <a:pt x="332" y="5"/>
                  </a:lnTo>
                  <a:lnTo>
                    <a:pt x="321" y="18"/>
                  </a:lnTo>
                  <a:lnTo>
                    <a:pt x="305" y="39"/>
                  </a:lnTo>
                  <a:lnTo>
                    <a:pt x="284" y="65"/>
                  </a:lnTo>
                  <a:lnTo>
                    <a:pt x="260" y="97"/>
                  </a:lnTo>
                  <a:lnTo>
                    <a:pt x="232" y="132"/>
                  </a:lnTo>
                  <a:lnTo>
                    <a:pt x="202" y="171"/>
                  </a:lnTo>
                  <a:lnTo>
                    <a:pt x="171" y="213"/>
                  </a:lnTo>
                  <a:lnTo>
                    <a:pt x="140" y="253"/>
                  </a:lnTo>
                  <a:lnTo>
                    <a:pt x="110" y="295"/>
                  </a:lnTo>
                  <a:lnTo>
                    <a:pt x="82" y="334"/>
                  </a:lnTo>
                  <a:lnTo>
                    <a:pt x="56" y="371"/>
                  </a:lnTo>
                  <a:lnTo>
                    <a:pt x="34" y="404"/>
                  </a:lnTo>
                  <a:lnTo>
                    <a:pt x="17" y="433"/>
                  </a:lnTo>
                  <a:lnTo>
                    <a:pt x="5" y="455"/>
                  </a:lnTo>
                  <a:lnTo>
                    <a:pt x="0" y="470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13"/>
            <p:cNvSpPr>
              <a:spLocks/>
            </p:cNvSpPr>
            <p:nvPr/>
          </p:nvSpPr>
          <p:spPr bwMode="auto">
            <a:xfrm flipH="1">
              <a:off x="508" y="1069"/>
              <a:ext cx="477" cy="438"/>
            </a:xfrm>
            <a:custGeom>
              <a:avLst/>
              <a:gdLst>
                <a:gd name="T0" fmla="*/ 31 w 1108"/>
                <a:gd name="T1" fmla="*/ 190 h 1016"/>
                <a:gd name="T2" fmla="*/ 27 w 1108"/>
                <a:gd name="T3" fmla="*/ 186 h 1016"/>
                <a:gd name="T4" fmla="*/ 16 w 1108"/>
                <a:gd name="T5" fmla="*/ 176 h 1016"/>
                <a:gd name="T6" fmla="*/ 12 w 1108"/>
                <a:gd name="T7" fmla="*/ 171 h 1016"/>
                <a:gd name="T8" fmla="*/ 4 w 1108"/>
                <a:gd name="T9" fmla="*/ 144 h 1016"/>
                <a:gd name="T10" fmla="*/ 0 w 1108"/>
                <a:gd name="T11" fmla="*/ 127 h 1016"/>
                <a:gd name="T12" fmla="*/ 2 w 1108"/>
                <a:gd name="T13" fmla="*/ 124 h 1016"/>
                <a:gd name="T14" fmla="*/ 10 w 1108"/>
                <a:gd name="T15" fmla="*/ 118 h 1016"/>
                <a:gd name="T16" fmla="*/ 25 w 1108"/>
                <a:gd name="T17" fmla="*/ 107 h 1016"/>
                <a:gd name="T18" fmla="*/ 43 w 1108"/>
                <a:gd name="T19" fmla="*/ 94 h 1016"/>
                <a:gd name="T20" fmla="*/ 58 w 1108"/>
                <a:gd name="T21" fmla="*/ 84 h 1016"/>
                <a:gd name="T22" fmla="*/ 77 w 1108"/>
                <a:gd name="T23" fmla="*/ 70 h 1016"/>
                <a:gd name="T24" fmla="*/ 105 w 1108"/>
                <a:gd name="T25" fmla="*/ 52 h 1016"/>
                <a:gd name="T26" fmla="*/ 140 w 1108"/>
                <a:gd name="T27" fmla="*/ 33 h 1016"/>
                <a:gd name="T28" fmla="*/ 183 w 1108"/>
                <a:gd name="T29" fmla="*/ 16 h 1016"/>
                <a:gd name="T30" fmla="*/ 233 w 1108"/>
                <a:gd name="T31" fmla="*/ 4 h 1016"/>
                <a:gd name="T32" fmla="*/ 288 w 1108"/>
                <a:gd name="T33" fmla="*/ 0 h 1016"/>
                <a:gd name="T34" fmla="*/ 349 w 1108"/>
                <a:gd name="T35" fmla="*/ 7 h 1016"/>
                <a:gd name="T36" fmla="*/ 385 w 1108"/>
                <a:gd name="T37" fmla="*/ 18 h 1016"/>
                <a:gd name="T38" fmla="*/ 414 w 1108"/>
                <a:gd name="T39" fmla="*/ 36 h 1016"/>
                <a:gd name="T40" fmla="*/ 450 w 1108"/>
                <a:gd name="T41" fmla="*/ 75 h 1016"/>
                <a:gd name="T42" fmla="*/ 475 w 1108"/>
                <a:gd name="T43" fmla="*/ 137 h 1016"/>
                <a:gd name="T44" fmla="*/ 473 w 1108"/>
                <a:gd name="T45" fmla="*/ 235 h 1016"/>
                <a:gd name="T46" fmla="*/ 465 w 1108"/>
                <a:gd name="T47" fmla="*/ 310 h 1016"/>
                <a:gd name="T48" fmla="*/ 458 w 1108"/>
                <a:gd name="T49" fmla="*/ 341 h 1016"/>
                <a:gd name="T50" fmla="*/ 460 w 1108"/>
                <a:gd name="T51" fmla="*/ 363 h 1016"/>
                <a:gd name="T52" fmla="*/ 458 w 1108"/>
                <a:gd name="T53" fmla="*/ 380 h 1016"/>
                <a:gd name="T54" fmla="*/ 448 w 1108"/>
                <a:gd name="T55" fmla="*/ 394 h 1016"/>
                <a:gd name="T56" fmla="*/ 444 w 1108"/>
                <a:gd name="T57" fmla="*/ 397 h 1016"/>
                <a:gd name="T58" fmla="*/ 435 w 1108"/>
                <a:gd name="T59" fmla="*/ 409 h 1016"/>
                <a:gd name="T60" fmla="*/ 422 w 1108"/>
                <a:gd name="T61" fmla="*/ 424 h 1016"/>
                <a:gd name="T62" fmla="*/ 411 w 1108"/>
                <a:gd name="T63" fmla="*/ 436 h 1016"/>
                <a:gd name="T64" fmla="*/ 404 w 1108"/>
                <a:gd name="T65" fmla="*/ 435 h 1016"/>
                <a:gd name="T66" fmla="*/ 398 w 1108"/>
                <a:gd name="T67" fmla="*/ 416 h 1016"/>
                <a:gd name="T68" fmla="*/ 397 w 1108"/>
                <a:gd name="T69" fmla="*/ 408 h 1016"/>
                <a:gd name="T70" fmla="*/ 393 w 1108"/>
                <a:gd name="T71" fmla="*/ 388 h 1016"/>
                <a:gd name="T72" fmla="*/ 380 w 1108"/>
                <a:gd name="T73" fmla="*/ 384 h 1016"/>
                <a:gd name="T74" fmla="*/ 364 w 1108"/>
                <a:gd name="T75" fmla="*/ 388 h 1016"/>
                <a:gd name="T76" fmla="*/ 348 w 1108"/>
                <a:gd name="T77" fmla="*/ 393 h 1016"/>
                <a:gd name="T78" fmla="*/ 335 w 1108"/>
                <a:gd name="T79" fmla="*/ 397 h 1016"/>
                <a:gd name="T80" fmla="*/ 325 w 1108"/>
                <a:gd name="T81" fmla="*/ 399 h 1016"/>
                <a:gd name="T82" fmla="*/ 317 w 1108"/>
                <a:gd name="T83" fmla="*/ 404 h 1016"/>
                <a:gd name="T84" fmla="*/ 306 w 1108"/>
                <a:gd name="T85" fmla="*/ 407 h 1016"/>
                <a:gd name="T86" fmla="*/ 290 w 1108"/>
                <a:gd name="T87" fmla="*/ 400 h 1016"/>
                <a:gd name="T88" fmla="*/ 268 w 1108"/>
                <a:gd name="T89" fmla="*/ 377 h 1016"/>
                <a:gd name="T90" fmla="*/ 249 w 1108"/>
                <a:gd name="T91" fmla="*/ 338 h 1016"/>
                <a:gd name="T92" fmla="*/ 234 w 1108"/>
                <a:gd name="T93" fmla="*/ 298 h 1016"/>
                <a:gd name="T94" fmla="*/ 217 w 1108"/>
                <a:gd name="T95" fmla="*/ 267 h 1016"/>
                <a:gd name="T96" fmla="*/ 202 w 1108"/>
                <a:gd name="T97" fmla="*/ 257 h 1016"/>
                <a:gd name="T98" fmla="*/ 182 w 1108"/>
                <a:gd name="T99" fmla="*/ 249 h 1016"/>
                <a:gd name="T100" fmla="*/ 156 w 1108"/>
                <a:gd name="T101" fmla="*/ 239 h 1016"/>
                <a:gd name="T102" fmla="*/ 125 w 1108"/>
                <a:gd name="T103" fmla="*/ 227 h 1016"/>
                <a:gd name="T104" fmla="*/ 95 w 1108"/>
                <a:gd name="T105" fmla="*/ 215 h 1016"/>
                <a:gd name="T106" fmla="*/ 67 w 1108"/>
                <a:gd name="T107" fmla="*/ 204 h 1016"/>
                <a:gd name="T108" fmla="*/ 45 w 1108"/>
                <a:gd name="T109" fmla="*/ 196 h 1016"/>
                <a:gd name="T110" fmla="*/ 33 w 1108"/>
                <a:gd name="T111" fmla="*/ 191 h 101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08"/>
                <a:gd name="T169" fmla="*/ 0 h 1016"/>
                <a:gd name="T170" fmla="*/ 1108 w 1108"/>
                <a:gd name="T171" fmla="*/ 1016 h 101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08" h="1016">
                  <a:moveTo>
                    <a:pt x="73" y="441"/>
                  </a:moveTo>
                  <a:lnTo>
                    <a:pt x="73" y="441"/>
                  </a:lnTo>
                  <a:lnTo>
                    <a:pt x="70" y="438"/>
                  </a:lnTo>
                  <a:lnTo>
                    <a:pt x="63" y="431"/>
                  </a:lnTo>
                  <a:lnTo>
                    <a:pt x="50" y="418"/>
                  </a:lnTo>
                  <a:lnTo>
                    <a:pt x="38" y="409"/>
                  </a:lnTo>
                  <a:lnTo>
                    <a:pt x="31" y="405"/>
                  </a:lnTo>
                  <a:lnTo>
                    <a:pt x="28" y="397"/>
                  </a:lnTo>
                  <a:lnTo>
                    <a:pt x="20" y="370"/>
                  </a:lnTo>
                  <a:lnTo>
                    <a:pt x="10" y="333"/>
                  </a:lnTo>
                  <a:lnTo>
                    <a:pt x="4" y="308"/>
                  </a:lnTo>
                  <a:lnTo>
                    <a:pt x="0" y="294"/>
                  </a:lnTo>
                  <a:lnTo>
                    <a:pt x="0" y="289"/>
                  </a:lnTo>
                  <a:lnTo>
                    <a:pt x="4" y="287"/>
                  </a:lnTo>
                  <a:lnTo>
                    <a:pt x="12" y="281"/>
                  </a:lnTo>
                  <a:lnTo>
                    <a:pt x="23" y="273"/>
                  </a:lnTo>
                  <a:lnTo>
                    <a:pt x="39" y="262"/>
                  </a:lnTo>
                  <a:lnTo>
                    <a:pt x="57" y="249"/>
                  </a:lnTo>
                  <a:lnTo>
                    <a:pt x="78" y="234"/>
                  </a:lnTo>
                  <a:lnTo>
                    <a:pt x="99" y="218"/>
                  </a:lnTo>
                  <a:lnTo>
                    <a:pt x="120" y="204"/>
                  </a:lnTo>
                  <a:lnTo>
                    <a:pt x="134" y="194"/>
                  </a:lnTo>
                  <a:lnTo>
                    <a:pt x="152" y="179"/>
                  </a:lnTo>
                  <a:lnTo>
                    <a:pt x="178" y="162"/>
                  </a:lnTo>
                  <a:lnTo>
                    <a:pt x="207" y="142"/>
                  </a:lnTo>
                  <a:lnTo>
                    <a:pt x="243" y="121"/>
                  </a:lnTo>
                  <a:lnTo>
                    <a:pt x="281" y="99"/>
                  </a:lnTo>
                  <a:lnTo>
                    <a:pt x="325" y="76"/>
                  </a:lnTo>
                  <a:lnTo>
                    <a:pt x="373" y="55"/>
                  </a:lnTo>
                  <a:lnTo>
                    <a:pt x="425" y="37"/>
                  </a:lnTo>
                  <a:lnTo>
                    <a:pt x="482" y="21"/>
                  </a:lnTo>
                  <a:lnTo>
                    <a:pt x="541" y="10"/>
                  </a:lnTo>
                  <a:lnTo>
                    <a:pt x="604" y="2"/>
                  </a:lnTo>
                  <a:lnTo>
                    <a:pt x="670" y="0"/>
                  </a:lnTo>
                  <a:lnTo>
                    <a:pt x="738" y="5"/>
                  </a:lnTo>
                  <a:lnTo>
                    <a:pt x="811" y="16"/>
                  </a:lnTo>
                  <a:lnTo>
                    <a:pt x="885" y="37"/>
                  </a:lnTo>
                  <a:lnTo>
                    <a:pt x="895" y="42"/>
                  </a:lnTo>
                  <a:lnTo>
                    <a:pt x="922" y="57"/>
                  </a:lnTo>
                  <a:lnTo>
                    <a:pt x="961" y="84"/>
                  </a:lnTo>
                  <a:lnTo>
                    <a:pt x="1003" y="121"/>
                  </a:lnTo>
                  <a:lnTo>
                    <a:pt x="1045" y="173"/>
                  </a:lnTo>
                  <a:lnTo>
                    <a:pt x="1081" y="237"/>
                  </a:lnTo>
                  <a:lnTo>
                    <a:pt x="1103" y="317"/>
                  </a:lnTo>
                  <a:lnTo>
                    <a:pt x="1108" y="410"/>
                  </a:lnTo>
                  <a:lnTo>
                    <a:pt x="1098" y="544"/>
                  </a:lnTo>
                  <a:lnTo>
                    <a:pt x="1090" y="646"/>
                  </a:lnTo>
                  <a:lnTo>
                    <a:pt x="1081" y="719"/>
                  </a:lnTo>
                  <a:lnTo>
                    <a:pt x="1069" y="762"/>
                  </a:lnTo>
                  <a:lnTo>
                    <a:pt x="1064" y="791"/>
                  </a:lnTo>
                  <a:lnTo>
                    <a:pt x="1066" y="819"/>
                  </a:lnTo>
                  <a:lnTo>
                    <a:pt x="1069" y="841"/>
                  </a:lnTo>
                  <a:lnTo>
                    <a:pt x="1069" y="862"/>
                  </a:lnTo>
                  <a:lnTo>
                    <a:pt x="1063" y="882"/>
                  </a:lnTo>
                  <a:lnTo>
                    <a:pt x="1051" y="899"/>
                  </a:lnTo>
                  <a:lnTo>
                    <a:pt x="1040" y="914"/>
                  </a:lnTo>
                  <a:lnTo>
                    <a:pt x="1035" y="919"/>
                  </a:lnTo>
                  <a:lnTo>
                    <a:pt x="1032" y="922"/>
                  </a:lnTo>
                  <a:lnTo>
                    <a:pt x="1024" y="933"/>
                  </a:lnTo>
                  <a:lnTo>
                    <a:pt x="1011" y="948"/>
                  </a:lnTo>
                  <a:lnTo>
                    <a:pt x="997" y="966"/>
                  </a:lnTo>
                  <a:lnTo>
                    <a:pt x="980" y="983"/>
                  </a:lnTo>
                  <a:lnTo>
                    <a:pt x="966" y="998"/>
                  </a:lnTo>
                  <a:lnTo>
                    <a:pt x="955" y="1011"/>
                  </a:lnTo>
                  <a:lnTo>
                    <a:pt x="948" y="1016"/>
                  </a:lnTo>
                  <a:lnTo>
                    <a:pt x="938" y="1008"/>
                  </a:lnTo>
                  <a:lnTo>
                    <a:pt x="930" y="987"/>
                  </a:lnTo>
                  <a:lnTo>
                    <a:pt x="924" y="966"/>
                  </a:lnTo>
                  <a:lnTo>
                    <a:pt x="921" y="956"/>
                  </a:lnTo>
                  <a:lnTo>
                    <a:pt x="922" y="946"/>
                  </a:lnTo>
                  <a:lnTo>
                    <a:pt x="921" y="922"/>
                  </a:lnTo>
                  <a:lnTo>
                    <a:pt x="914" y="899"/>
                  </a:lnTo>
                  <a:lnTo>
                    <a:pt x="896" y="890"/>
                  </a:lnTo>
                  <a:lnTo>
                    <a:pt x="882" y="891"/>
                  </a:lnTo>
                  <a:lnTo>
                    <a:pt x="864" y="895"/>
                  </a:lnTo>
                  <a:lnTo>
                    <a:pt x="846" y="901"/>
                  </a:lnTo>
                  <a:lnTo>
                    <a:pt x="827" y="906"/>
                  </a:lnTo>
                  <a:lnTo>
                    <a:pt x="809" y="912"/>
                  </a:lnTo>
                  <a:lnTo>
                    <a:pt x="792" y="919"/>
                  </a:lnTo>
                  <a:lnTo>
                    <a:pt x="777" y="922"/>
                  </a:lnTo>
                  <a:lnTo>
                    <a:pt x="766" y="924"/>
                  </a:lnTo>
                  <a:lnTo>
                    <a:pt x="756" y="925"/>
                  </a:lnTo>
                  <a:lnTo>
                    <a:pt x="746" y="932"/>
                  </a:lnTo>
                  <a:lnTo>
                    <a:pt x="737" y="936"/>
                  </a:lnTo>
                  <a:lnTo>
                    <a:pt x="725" y="941"/>
                  </a:lnTo>
                  <a:lnTo>
                    <a:pt x="711" y="943"/>
                  </a:lnTo>
                  <a:lnTo>
                    <a:pt x="695" y="940"/>
                  </a:lnTo>
                  <a:lnTo>
                    <a:pt x="674" y="928"/>
                  </a:lnTo>
                  <a:lnTo>
                    <a:pt x="648" y="907"/>
                  </a:lnTo>
                  <a:lnTo>
                    <a:pt x="622" y="875"/>
                  </a:lnTo>
                  <a:lnTo>
                    <a:pt x="599" y="833"/>
                  </a:lnTo>
                  <a:lnTo>
                    <a:pt x="578" y="785"/>
                  </a:lnTo>
                  <a:lnTo>
                    <a:pt x="561" y="736"/>
                  </a:lnTo>
                  <a:lnTo>
                    <a:pt x="543" y="691"/>
                  </a:lnTo>
                  <a:lnTo>
                    <a:pt x="524" y="651"/>
                  </a:lnTo>
                  <a:lnTo>
                    <a:pt x="504" y="620"/>
                  </a:lnTo>
                  <a:lnTo>
                    <a:pt x="483" y="602"/>
                  </a:lnTo>
                  <a:lnTo>
                    <a:pt x="469" y="596"/>
                  </a:lnTo>
                  <a:lnTo>
                    <a:pt x="448" y="588"/>
                  </a:lnTo>
                  <a:lnTo>
                    <a:pt x="423" y="578"/>
                  </a:lnTo>
                  <a:lnTo>
                    <a:pt x="394" y="567"/>
                  </a:lnTo>
                  <a:lnTo>
                    <a:pt x="362" y="554"/>
                  </a:lnTo>
                  <a:lnTo>
                    <a:pt x="327" y="541"/>
                  </a:lnTo>
                  <a:lnTo>
                    <a:pt x="291" y="526"/>
                  </a:lnTo>
                  <a:lnTo>
                    <a:pt x="255" y="512"/>
                  </a:lnTo>
                  <a:lnTo>
                    <a:pt x="220" y="499"/>
                  </a:lnTo>
                  <a:lnTo>
                    <a:pt x="188" y="486"/>
                  </a:lnTo>
                  <a:lnTo>
                    <a:pt x="155" y="473"/>
                  </a:lnTo>
                  <a:lnTo>
                    <a:pt x="128" y="463"/>
                  </a:lnTo>
                  <a:lnTo>
                    <a:pt x="105" y="454"/>
                  </a:lnTo>
                  <a:lnTo>
                    <a:pt x="88" y="447"/>
                  </a:lnTo>
                  <a:lnTo>
                    <a:pt x="76" y="442"/>
                  </a:lnTo>
                  <a:lnTo>
                    <a:pt x="73" y="441"/>
                  </a:lnTo>
                  <a:close/>
                </a:path>
              </a:pathLst>
            </a:custGeom>
            <a:solidFill>
              <a:srgbClr val="380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14"/>
            <p:cNvSpPr>
              <a:spLocks/>
            </p:cNvSpPr>
            <p:nvPr/>
          </p:nvSpPr>
          <p:spPr bwMode="auto">
            <a:xfrm flipH="1">
              <a:off x="588" y="1244"/>
              <a:ext cx="389" cy="406"/>
            </a:xfrm>
            <a:custGeom>
              <a:avLst/>
              <a:gdLst>
                <a:gd name="T0" fmla="*/ 26 w 900"/>
                <a:gd name="T1" fmla="*/ 10 h 943"/>
                <a:gd name="T2" fmla="*/ 16 w 900"/>
                <a:gd name="T3" fmla="*/ 50 h 943"/>
                <a:gd name="T4" fmla="*/ 4 w 900"/>
                <a:gd name="T5" fmla="*/ 93 h 943"/>
                <a:gd name="T6" fmla="*/ 5 w 900"/>
                <a:gd name="T7" fmla="*/ 109 h 943"/>
                <a:gd name="T8" fmla="*/ 22 w 900"/>
                <a:gd name="T9" fmla="*/ 127 h 943"/>
                <a:gd name="T10" fmla="*/ 33 w 900"/>
                <a:gd name="T11" fmla="*/ 148 h 943"/>
                <a:gd name="T12" fmla="*/ 24 w 900"/>
                <a:gd name="T13" fmla="*/ 209 h 943"/>
                <a:gd name="T14" fmla="*/ 18 w 900"/>
                <a:gd name="T15" fmla="*/ 227 h 943"/>
                <a:gd name="T16" fmla="*/ 11 w 900"/>
                <a:gd name="T17" fmla="*/ 258 h 943"/>
                <a:gd name="T18" fmla="*/ 22 w 900"/>
                <a:gd name="T19" fmla="*/ 276 h 943"/>
                <a:gd name="T20" fmla="*/ 38 w 900"/>
                <a:gd name="T21" fmla="*/ 285 h 943"/>
                <a:gd name="T22" fmla="*/ 38 w 900"/>
                <a:gd name="T23" fmla="*/ 310 h 943"/>
                <a:gd name="T24" fmla="*/ 51 w 900"/>
                <a:gd name="T25" fmla="*/ 319 h 943"/>
                <a:gd name="T26" fmla="*/ 49 w 900"/>
                <a:gd name="T27" fmla="*/ 334 h 943"/>
                <a:gd name="T28" fmla="*/ 64 w 900"/>
                <a:gd name="T29" fmla="*/ 347 h 943"/>
                <a:gd name="T30" fmla="*/ 67 w 900"/>
                <a:gd name="T31" fmla="*/ 351 h 943"/>
                <a:gd name="T32" fmla="*/ 72 w 900"/>
                <a:gd name="T33" fmla="*/ 380 h 943"/>
                <a:gd name="T34" fmla="*/ 74 w 900"/>
                <a:gd name="T35" fmla="*/ 390 h 943"/>
                <a:gd name="T36" fmla="*/ 85 w 900"/>
                <a:gd name="T37" fmla="*/ 399 h 943"/>
                <a:gd name="T38" fmla="*/ 110 w 900"/>
                <a:gd name="T39" fmla="*/ 406 h 943"/>
                <a:gd name="T40" fmla="*/ 137 w 900"/>
                <a:gd name="T41" fmla="*/ 405 h 943"/>
                <a:gd name="T42" fmla="*/ 154 w 900"/>
                <a:gd name="T43" fmla="*/ 401 h 943"/>
                <a:gd name="T44" fmla="*/ 241 w 900"/>
                <a:gd name="T45" fmla="*/ 371 h 943"/>
                <a:gd name="T46" fmla="*/ 276 w 900"/>
                <a:gd name="T47" fmla="*/ 353 h 943"/>
                <a:gd name="T48" fmla="*/ 312 w 900"/>
                <a:gd name="T49" fmla="*/ 326 h 943"/>
                <a:gd name="T50" fmla="*/ 321 w 900"/>
                <a:gd name="T51" fmla="*/ 275 h 943"/>
                <a:gd name="T52" fmla="*/ 325 w 900"/>
                <a:gd name="T53" fmla="*/ 243 h 943"/>
                <a:gd name="T54" fmla="*/ 346 w 900"/>
                <a:gd name="T55" fmla="*/ 241 h 943"/>
                <a:gd name="T56" fmla="*/ 373 w 900"/>
                <a:gd name="T57" fmla="*/ 221 h 943"/>
                <a:gd name="T58" fmla="*/ 389 w 900"/>
                <a:gd name="T59" fmla="*/ 175 h 943"/>
                <a:gd name="T60" fmla="*/ 384 w 900"/>
                <a:gd name="T61" fmla="*/ 130 h 943"/>
                <a:gd name="T62" fmla="*/ 367 w 900"/>
                <a:gd name="T63" fmla="*/ 108 h 943"/>
                <a:gd name="T64" fmla="*/ 344 w 900"/>
                <a:gd name="T65" fmla="*/ 111 h 943"/>
                <a:gd name="T66" fmla="*/ 323 w 900"/>
                <a:gd name="T67" fmla="*/ 120 h 943"/>
                <a:gd name="T68" fmla="*/ 313 w 900"/>
                <a:gd name="T69" fmla="*/ 139 h 943"/>
                <a:gd name="T70" fmla="*/ 309 w 900"/>
                <a:gd name="T71" fmla="*/ 155 h 943"/>
                <a:gd name="T72" fmla="*/ 266 w 900"/>
                <a:gd name="T73" fmla="*/ 173 h 943"/>
                <a:gd name="T74" fmla="*/ 258 w 900"/>
                <a:gd name="T75" fmla="*/ 160 h 943"/>
                <a:gd name="T76" fmla="*/ 244 w 900"/>
                <a:gd name="T77" fmla="*/ 127 h 943"/>
                <a:gd name="T78" fmla="*/ 234 w 900"/>
                <a:gd name="T79" fmla="*/ 87 h 943"/>
                <a:gd name="T80" fmla="*/ 228 w 900"/>
                <a:gd name="T81" fmla="*/ 63 h 943"/>
                <a:gd name="T82" fmla="*/ 217 w 900"/>
                <a:gd name="T83" fmla="*/ 50 h 943"/>
                <a:gd name="T84" fmla="*/ 201 w 900"/>
                <a:gd name="T85" fmla="*/ 37 h 943"/>
                <a:gd name="T86" fmla="*/ 188 w 900"/>
                <a:gd name="T87" fmla="*/ 34 h 943"/>
                <a:gd name="T88" fmla="*/ 163 w 900"/>
                <a:gd name="T89" fmla="*/ 40 h 943"/>
                <a:gd name="T90" fmla="*/ 137 w 900"/>
                <a:gd name="T91" fmla="*/ 43 h 943"/>
                <a:gd name="T92" fmla="*/ 117 w 900"/>
                <a:gd name="T93" fmla="*/ 34 h 943"/>
                <a:gd name="T94" fmla="*/ 86 w 900"/>
                <a:gd name="T95" fmla="*/ 16 h 943"/>
                <a:gd name="T96" fmla="*/ 60 w 900"/>
                <a:gd name="T97" fmla="*/ 3 h 943"/>
                <a:gd name="T98" fmla="*/ 39 w 900"/>
                <a:gd name="T99" fmla="*/ 0 h 94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900"/>
                <a:gd name="T151" fmla="*/ 0 h 943"/>
                <a:gd name="T152" fmla="*/ 900 w 900"/>
                <a:gd name="T153" fmla="*/ 943 h 943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900" h="943">
                  <a:moveTo>
                    <a:pt x="76" y="2"/>
                  </a:moveTo>
                  <a:lnTo>
                    <a:pt x="71" y="8"/>
                  </a:lnTo>
                  <a:lnTo>
                    <a:pt x="60" y="23"/>
                  </a:lnTo>
                  <a:lnTo>
                    <a:pt x="47" y="47"/>
                  </a:lnTo>
                  <a:lnTo>
                    <a:pt x="42" y="76"/>
                  </a:lnTo>
                  <a:lnTo>
                    <a:pt x="38" y="117"/>
                  </a:lnTo>
                  <a:lnTo>
                    <a:pt x="26" y="162"/>
                  </a:lnTo>
                  <a:lnTo>
                    <a:pt x="15" y="201"/>
                  </a:lnTo>
                  <a:lnTo>
                    <a:pt x="10" y="217"/>
                  </a:lnTo>
                  <a:lnTo>
                    <a:pt x="0" y="242"/>
                  </a:lnTo>
                  <a:lnTo>
                    <a:pt x="4" y="246"/>
                  </a:lnTo>
                  <a:lnTo>
                    <a:pt x="12" y="254"/>
                  </a:lnTo>
                  <a:lnTo>
                    <a:pt x="25" y="265"/>
                  </a:lnTo>
                  <a:lnTo>
                    <a:pt x="39" y="280"/>
                  </a:lnTo>
                  <a:lnTo>
                    <a:pt x="52" y="296"/>
                  </a:lnTo>
                  <a:lnTo>
                    <a:pt x="65" y="312"/>
                  </a:lnTo>
                  <a:lnTo>
                    <a:pt x="73" y="328"/>
                  </a:lnTo>
                  <a:lnTo>
                    <a:pt x="76" y="343"/>
                  </a:lnTo>
                  <a:lnTo>
                    <a:pt x="73" y="381"/>
                  </a:lnTo>
                  <a:lnTo>
                    <a:pt x="63" y="436"/>
                  </a:lnTo>
                  <a:lnTo>
                    <a:pt x="55" y="486"/>
                  </a:lnTo>
                  <a:lnTo>
                    <a:pt x="50" y="507"/>
                  </a:lnTo>
                  <a:lnTo>
                    <a:pt x="47" y="514"/>
                  </a:lnTo>
                  <a:lnTo>
                    <a:pt x="41" y="528"/>
                  </a:lnTo>
                  <a:lnTo>
                    <a:pt x="33" y="551"/>
                  </a:lnTo>
                  <a:lnTo>
                    <a:pt x="26" y="575"/>
                  </a:lnTo>
                  <a:lnTo>
                    <a:pt x="26" y="599"/>
                  </a:lnTo>
                  <a:lnTo>
                    <a:pt x="36" y="620"/>
                  </a:lnTo>
                  <a:lnTo>
                    <a:pt x="46" y="635"/>
                  </a:lnTo>
                  <a:lnTo>
                    <a:pt x="50" y="641"/>
                  </a:lnTo>
                  <a:lnTo>
                    <a:pt x="84" y="641"/>
                  </a:lnTo>
                  <a:lnTo>
                    <a:pt x="86" y="648"/>
                  </a:lnTo>
                  <a:lnTo>
                    <a:pt x="89" y="662"/>
                  </a:lnTo>
                  <a:lnTo>
                    <a:pt x="91" y="683"/>
                  </a:lnTo>
                  <a:lnTo>
                    <a:pt x="88" y="703"/>
                  </a:lnTo>
                  <a:lnTo>
                    <a:pt x="89" y="719"/>
                  </a:lnTo>
                  <a:lnTo>
                    <a:pt x="99" y="730"/>
                  </a:lnTo>
                  <a:lnTo>
                    <a:pt x="110" y="738"/>
                  </a:lnTo>
                  <a:lnTo>
                    <a:pt x="117" y="740"/>
                  </a:lnTo>
                  <a:lnTo>
                    <a:pt x="115" y="745"/>
                  </a:lnTo>
                  <a:lnTo>
                    <a:pt x="112" y="759"/>
                  </a:lnTo>
                  <a:lnTo>
                    <a:pt x="113" y="775"/>
                  </a:lnTo>
                  <a:lnTo>
                    <a:pt x="126" y="790"/>
                  </a:lnTo>
                  <a:lnTo>
                    <a:pt x="141" y="799"/>
                  </a:lnTo>
                  <a:lnTo>
                    <a:pt x="147" y="806"/>
                  </a:lnTo>
                  <a:lnTo>
                    <a:pt x="151" y="808"/>
                  </a:lnTo>
                  <a:lnTo>
                    <a:pt x="154" y="816"/>
                  </a:lnTo>
                  <a:lnTo>
                    <a:pt x="159" y="835"/>
                  </a:lnTo>
                  <a:lnTo>
                    <a:pt x="163" y="859"/>
                  </a:lnTo>
                  <a:lnTo>
                    <a:pt x="167" y="882"/>
                  </a:lnTo>
                  <a:lnTo>
                    <a:pt x="167" y="890"/>
                  </a:lnTo>
                  <a:lnTo>
                    <a:pt x="168" y="900"/>
                  </a:lnTo>
                  <a:lnTo>
                    <a:pt x="172" y="906"/>
                  </a:lnTo>
                  <a:lnTo>
                    <a:pt x="178" y="914"/>
                  </a:lnTo>
                  <a:lnTo>
                    <a:pt x="186" y="921"/>
                  </a:lnTo>
                  <a:lnTo>
                    <a:pt x="197" y="927"/>
                  </a:lnTo>
                  <a:lnTo>
                    <a:pt x="214" y="933"/>
                  </a:lnTo>
                  <a:lnTo>
                    <a:pt x="233" y="938"/>
                  </a:lnTo>
                  <a:lnTo>
                    <a:pt x="255" y="943"/>
                  </a:lnTo>
                  <a:lnTo>
                    <a:pt x="276" y="943"/>
                  </a:lnTo>
                  <a:lnTo>
                    <a:pt x="299" y="943"/>
                  </a:lnTo>
                  <a:lnTo>
                    <a:pt x="318" y="940"/>
                  </a:lnTo>
                  <a:lnTo>
                    <a:pt x="335" y="937"/>
                  </a:lnTo>
                  <a:lnTo>
                    <a:pt x="348" y="933"/>
                  </a:lnTo>
                  <a:lnTo>
                    <a:pt x="356" y="932"/>
                  </a:lnTo>
                  <a:lnTo>
                    <a:pt x="359" y="930"/>
                  </a:lnTo>
                  <a:lnTo>
                    <a:pt x="549" y="866"/>
                  </a:lnTo>
                  <a:lnTo>
                    <a:pt x="557" y="862"/>
                  </a:lnTo>
                  <a:lnTo>
                    <a:pt x="577" y="851"/>
                  </a:lnTo>
                  <a:lnTo>
                    <a:pt x="604" y="837"/>
                  </a:lnTo>
                  <a:lnTo>
                    <a:pt x="638" y="819"/>
                  </a:lnTo>
                  <a:lnTo>
                    <a:pt x="670" y="798"/>
                  </a:lnTo>
                  <a:lnTo>
                    <a:pt x="699" y="777"/>
                  </a:lnTo>
                  <a:lnTo>
                    <a:pt x="722" y="757"/>
                  </a:lnTo>
                  <a:lnTo>
                    <a:pt x="732" y="740"/>
                  </a:lnTo>
                  <a:lnTo>
                    <a:pt x="738" y="696"/>
                  </a:lnTo>
                  <a:lnTo>
                    <a:pt x="743" y="638"/>
                  </a:lnTo>
                  <a:lnTo>
                    <a:pt x="746" y="586"/>
                  </a:lnTo>
                  <a:lnTo>
                    <a:pt x="748" y="565"/>
                  </a:lnTo>
                  <a:lnTo>
                    <a:pt x="753" y="565"/>
                  </a:lnTo>
                  <a:lnTo>
                    <a:pt x="762" y="565"/>
                  </a:lnTo>
                  <a:lnTo>
                    <a:pt x="779" y="564"/>
                  </a:lnTo>
                  <a:lnTo>
                    <a:pt x="800" y="559"/>
                  </a:lnTo>
                  <a:lnTo>
                    <a:pt x="821" y="549"/>
                  </a:lnTo>
                  <a:lnTo>
                    <a:pt x="843" y="535"/>
                  </a:lnTo>
                  <a:lnTo>
                    <a:pt x="864" y="514"/>
                  </a:lnTo>
                  <a:lnTo>
                    <a:pt x="882" y="483"/>
                  </a:lnTo>
                  <a:lnTo>
                    <a:pt x="893" y="446"/>
                  </a:lnTo>
                  <a:lnTo>
                    <a:pt x="900" y="407"/>
                  </a:lnTo>
                  <a:lnTo>
                    <a:pt x="900" y="368"/>
                  </a:lnTo>
                  <a:lnTo>
                    <a:pt x="896" y="333"/>
                  </a:lnTo>
                  <a:lnTo>
                    <a:pt x="888" y="301"/>
                  </a:lnTo>
                  <a:lnTo>
                    <a:pt x="877" y="273"/>
                  </a:lnTo>
                  <a:lnTo>
                    <a:pt x="863" y="257"/>
                  </a:lnTo>
                  <a:lnTo>
                    <a:pt x="848" y="251"/>
                  </a:lnTo>
                  <a:lnTo>
                    <a:pt x="832" y="251"/>
                  </a:lnTo>
                  <a:lnTo>
                    <a:pt x="813" y="254"/>
                  </a:lnTo>
                  <a:lnTo>
                    <a:pt x="795" y="257"/>
                  </a:lnTo>
                  <a:lnTo>
                    <a:pt x="777" y="263"/>
                  </a:lnTo>
                  <a:lnTo>
                    <a:pt x="761" y="270"/>
                  </a:lnTo>
                  <a:lnTo>
                    <a:pt x="748" y="278"/>
                  </a:lnTo>
                  <a:lnTo>
                    <a:pt x="737" y="289"/>
                  </a:lnTo>
                  <a:lnTo>
                    <a:pt x="732" y="301"/>
                  </a:lnTo>
                  <a:lnTo>
                    <a:pt x="725" y="323"/>
                  </a:lnTo>
                  <a:lnTo>
                    <a:pt x="720" y="341"/>
                  </a:lnTo>
                  <a:lnTo>
                    <a:pt x="716" y="354"/>
                  </a:lnTo>
                  <a:lnTo>
                    <a:pt x="714" y="359"/>
                  </a:lnTo>
                  <a:lnTo>
                    <a:pt x="674" y="401"/>
                  </a:lnTo>
                  <a:lnTo>
                    <a:pt x="649" y="425"/>
                  </a:lnTo>
                  <a:lnTo>
                    <a:pt x="616" y="401"/>
                  </a:lnTo>
                  <a:lnTo>
                    <a:pt x="614" y="397"/>
                  </a:lnTo>
                  <a:lnTo>
                    <a:pt x="607" y="388"/>
                  </a:lnTo>
                  <a:lnTo>
                    <a:pt x="598" y="372"/>
                  </a:lnTo>
                  <a:lnTo>
                    <a:pt x="586" y="351"/>
                  </a:lnTo>
                  <a:lnTo>
                    <a:pt x="575" y="325"/>
                  </a:lnTo>
                  <a:lnTo>
                    <a:pt x="564" y="296"/>
                  </a:lnTo>
                  <a:lnTo>
                    <a:pt x="554" y="265"/>
                  </a:lnTo>
                  <a:lnTo>
                    <a:pt x="546" y="231"/>
                  </a:lnTo>
                  <a:lnTo>
                    <a:pt x="541" y="201"/>
                  </a:lnTo>
                  <a:lnTo>
                    <a:pt x="536" y="176"/>
                  </a:lnTo>
                  <a:lnTo>
                    <a:pt x="532" y="159"/>
                  </a:lnTo>
                  <a:lnTo>
                    <a:pt x="527" y="146"/>
                  </a:lnTo>
                  <a:lnTo>
                    <a:pt x="520" y="134"/>
                  </a:lnTo>
                  <a:lnTo>
                    <a:pt x="512" y="125"/>
                  </a:lnTo>
                  <a:lnTo>
                    <a:pt x="501" y="115"/>
                  </a:lnTo>
                  <a:lnTo>
                    <a:pt x="488" y="104"/>
                  </a:lnTo>
                  <a:lnTo>
                    <a:pt x="475" y="92"/>
                  </a:lnTo>
                  <a:lnTo>
                    <a:pt x="464" y="86"/>
                  </a:lnTo>
                  <a:lnTo>
                    <a:pt x="454" y="81"/>
                  </a:lnTo>
                  <a:lnTo>
                    <a:pt x="446" y="79"/>
                  </a:lnTo>
                  <a:lnTo>
                    <a:pt x="435" y="79"/>
                  </a:lnTo>
                  <a:lnTo>
                    <a:pt x="422" y="83"/>
                  </a:lnTo>
                  <a:lnTo>
                    <a:pt x="402" y="88"/>
                  </a:lnTo>
                  <a:lnTo>
                    <a:pt x="378" y="92"/>
                  </a:lnTo>
                  <a:lnTo>
                    <a:pt x="354" y="97"/>
                  </a:lnTo>
                  <a:lnTo>
                    <a:pt x="333" y="99"/>
                  </a:lnTo>
                  <a:lnTo>
                    <a:pt x="317" y="99"/>
                  </a:lnTo>
                  <a:lnTo>
                    <a:pt x="302" y="94"/>
                  </a:lnTo>
                  <a:lnTo>
                    <a:pt x="288" y="88"/>
                  </a:lnTo>
                  <a:lnTo>
                    <a:pt x="270" y="78"/>
                  </a:lnTo>
                  <a:lnTo>
                    <a:pt x="251" y="67"/>
                  </a:lnTo>
                  <a:lnTo>
                    <a:pt x="225" y="52"/>
                  </a:lnTo>
                  <a:lnTo>
                    <a:pt x="199" y="37"/>
                  </a:lnTo>
                  <a:lnTo>
                    <a:pt x="176" y="25"/>
                  </a:lnTo>
                  <a:lnTo>
                    <a:pt x="155" y="15"/>
                  </a:lnTo>
                  <a:lnTo>
                    <a:pt x="138" y="7"/>
                  </a:lnTo>
                  <a:lnTo>
                    <a:pt x="121" y="2"/>
                  </a:lnTo>
                  <a:lnTo>
                    <a:pt x="105" y="0"/>
                  </a:lnTo>
                  <a:lnTo>
                    <a:pt x="91" y="0"/>
                  </a:lnTo>
                  <a:lnTo>
                    <a:pt x="76" y="2"/>
                  </a:lnTo>
                  <a:close/>
                </a:path>
              </a:pathLst>
            </a:custGeom>
            <a:solidFill>
              <a:srgbClr val="FFC6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15"/>
            <p:cNvSpPr>
              <a:spLocks/>
            </p:cNvSpPr>
            <p:nvPr/>
          </p:nvSpPr>
          <p:spPr bwMode="auto">
            <a:xfrm flipH="1">
              <a:off x="384" y="2188"/>
              <a:ext cx="480" cy="189"/>
            </a:xfrm>
            <a:custGeom>
              <a:avLst/>
              <a:gdLst>
                <a:gd name="T0" fmla="*/ 480 w 1112"/>
                <a:gd name="T1" fmla="*/ 121 h 438"/>
                <a:gd name="T2" fmla="*/ 0 w 1112"/>
                <a:gd name="T3" fmla="*/ 0 h 438"/>
                <a:gd name="T4" fmla="*/ 0 w 1112"/>
                <a:gd name="T5" fmla="*/ 189 h 438"/>
                <a:gd name="T6" fmla="*/ 480 w 1112"/>
                <a:gd name="T7" fmla="*/ 189 h 438"/>
                <a:gd name="T8" fmla="*/ 480 w 1112"/>
                <a:gd name="T9" fmla="*/ 121 h 4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2"/>
                <a:gd name="T16" fmla="*/ 0 h 438"/>
                <a:gd name="T17" fmla="*/ 1112 w 1112"/>
                <a:gd name="T18" fmla="*/ 438 h 4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2" h="438">
                  <a:moveTo>
                    <a:pt x="1112" y="280"/>
                  </a:moveTo>
                  <a:lnTo>
                    <a:pt x="0" y="0"/>
                  </a:lnTo>
                  <a:lnTo>
                    <a:pt x="0" y="438"/>
                  </a:lnTo>
                  <a:lnTo>
                    <a:pt x="1112" y="438"/>
                  </a:lnTo>
                  <a:lnTo>
                    <a:pt x="1112" y="28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16"/>
            <p:cNvSpPr>
              <a:spLocks/>
            </p:cNvSpPr>
            <p:nvPr/>
          </p:nvSpPr>
          <p:spPr bwMode="auto">
            <a:xfrm flipH="1">
              <a:off x="561" y="1696"/>
              <a:ext cx="181" cy="567"/>
            </a:xfrm>
            <a:custGeom>
              <a:avLst/>
              <a:gdLst>
                <a:gd name="T0" fmla="*/ 4 w 420"/>
                <a:gd name="T1" fmla="*/ 3 h 1312"/>
                <a:gd name="T2" fmla="*/ 6 w 420"/>
                <a:gd name="T3" fmla="*/ 3 h 1312"/>
                <a:gd name="T4" fmla="*/ 9 w 420"/>
                <a:gd name="T5" fmla="*/ 3 h 1312"/>
                <a:gd name="T6" fmla="*/ 13 w 420"/>
                <a:gd name="T7" fmla="*/ 2 h 1312"/>
                <a:gd name="T8" fmla="*/ 20 w 420"/>
                <a:gd name="T9" fmla="*/ 1 h 1312"/>
                <a:gd name="T10" fmla="*/ 27 w 420"/>
                <a:gd name="T11" fmla="*/ 1 h 1312"/>
                <a:gd name="T12" fmla="*/ 34 w 420"/>
                <a:gd name="T13" fmla="*/ 0 h 1312"/>
                <a:gd name="T14" fmla="*/ 41 w 420"/>
                <a:gd name="T15" fmla="*/ 0 h 1312"/>
                <a:gd name="T16" fmla="*/ 47 w 420"/>
                <a:gd name="T17" fmla="*/ 0 h 1312"/>
                <a:gd name="T18" fmla="*/ 49 w 420"/>
                <a:gd name="T19" fmla="*/ 0 h 1312"/>
                <a:gd name="T20" fmla="*/ 52 w 420"/>
                <a:gd name="T21" fmla="*/ 2 h 1312"/>
                <a:gd name="T22" fmla="*/ 55 w 420"/>
                <a:gd name="T23" fmla="*/ 6 h 1312"/>
                <a:gd name="T24" fmla="*/ 58 w 420"/>
                <a:gd name="T25" fmla="*/ 13 h 1312"/>
                <a:gd name="T26" fmla="*/ 56 w 420"/>
                <a:gd name="T27" fmla="*/ 22 h 1312"/>
                <a:gd name="T28" fmla="*/ 51 w 420"/>
                <a:gd name="T29" fmla="*/ 38 h 1312"/>
                <a:gd name="T30" fmla="*/ 46 w 420"/>
                <a:gd name="T31" fmla="*/ 51 h 1312"/>
                <a:gd name="T32" fmla="*/ 44 w 420"/>
                <a:gd name="T33" fmla="*/ 58 h 1312"/>
                <a:gd name="T34" fmla="*/ 44 w 420"/>
                <a:gd name="T35" fmla="*/ 61 h 1312"/>
                <a:gd name="T36" fmla="*/ 46 w 420"/>
                <a:gd name="T37" fmla="*/ 71 h 1312"/>
                <a:gd name="T38" fmla="*/ 49 w 420"/>
                <a:gd name="T39" fmla="*/ 86 h 1312"/>
                <a:gd name="T40" fmla="*/ 54 w 420"/>
                <a:gd name="T41" fmla="*/ 103 h 1312"/>
                <a:gd name="T42" fmla="*/ 59 w 420"/>
                <a:gd name="T43" fmla="*/ 124 h 1312"/>
                <a:gd name="T44" fmla="*/ 66 w 420"/>
                <a:gd name="T45" fmla="*/ 146 h 1312"/>
                <a:gd name="T46" fmla="*/ 72 w 420"/>
                <a:gd name="T47" fmla="*/ 167 h 1312"/>
                <a:gd name="T48" fmla="*/ 81 w 420"/>
                <a:gd name="T49" fmla="*/ 187 h 1312"/>
                <a:gd name="T50" fmla="*/ 91 w 420"/>
                <a:gd name="T51" fmla="*/ 207 h 1312"/>
                <a:gd name="T52" fmla="*/ 101 w 420"/>
                <a:gd name="T53" fmla="*/ 226 h 1312"/>
                <a:gd name="T54" fmla="*/ 112 w 420"/>
                <a:gd name="T55" fmla="*/ 249 h 1312"/>
                <a:gd name="T56" fmla="*/ 123 w 420"/>
                <a:gd name="T57" fmla="*/ 273 h 1312"/>
                <a:gd name="T58" fmla="*/ 134 w 420"/>
                <a:gd name="T59" fmla="*/ 299 h 1312"/>
                <a:gd name="T60" fmla="*/ 145 w 420"/>
                <a:gd name="T61" fmla="*/ 326 h 1312"/>
                <a:gd name="T62" fmla="*/ 154 w 420"/>
                <a:gd name="T63" fmla="*/ 356 h 1312"/>
                <a:gd name="T64" fmla="*/ 161 w 420"/>
                <a:gd name="T65" fmla="*/ 387 h 1312"/>
                <a:gd name="T66" fmla="*/ 172 w 420"/>
                <a:gd name="T67" fmla="*/ 444 h 1312"/>
                <a:gd name="T68" fmla="*/ 178 w 420"/>
                <a:gd name="T69" fmla="*/ 486 h 1312"/>
                <a:gd name="T70" fmla="*/ 181 w 420"/>
                <a:gd name="T71" fmla="*/ 512 h 1312"/>
                <a:gd name="T72" fmla="*/ 181 w 420"/>
                <a:gd name="T73" fmla="*/ 520 h 1312"/>
                <a:gd name="T74" fmla="*/ 178 w 420"/>
                <a:gd name="T75" fmla="*/ 567 h 1312"/>
                <a:gd name="T76" fmla="*/ 98 w 420"/>
                <a:gd name="T77" fmla="*/ 547 h 1312"/>
                <a:gd name="T78" fmla="*/ 98 w 420"/>
                <a:gd name="T79" fmla="*/ 527 h 1312"/>
                <a:gd name="T80" fmla="*/ 98 w 420"/>
                <a:gd name="T81" fmla="*/ 478 h 1312"/>
                <a:gd name="T82" fmla="*/ 96 w 420"/>
                <a:gd name="T83" fmla="*/ 422 h 1312"/>
                <a:gd name="T84" fmla="*/ 91 w 420"/>
                <a:gd name="T85" fmla="*/ 376 h 1312"/>
                <a:gd name="T86" fmla="*/ 87 w 420"/>
                <a:gd name="T87" fmla="*/ 361 h 1312"/>
                <a:gd name="T88" fmla="*/ 81 w 420"/>
                <a:gd name="T89" fmla="*/ 339 h 1312"/>
                <a:gd name="T90" fmla="*/ 74 w 420"/>
                <a:gd name="T91" fmla="*/ 311 h 1312"/>
                <a:gd name="T92" fmla="*/ 66 w 420"/>
                <a:gd name="T93" fmla="*/ 280 h 1312"/>
                <a:gd name="T94" fmla="*/ 57 w 420"/>
                <a:gd name="T95" fmla="*/ 248 h 1312"/>
                <a:gd name="T96" fmla="*/ 49 w 420"/>
                <a:gd name="T97" fmla="*/ 218 h 1312"/>
                <a:gd name="T98" fmla="*/ 41 w 420"/>
                <a:gd name="T99" fmla="*/ 193 h 1312"/>
                <a:gd name="T100" fmla="*/ 35 w 420"/>
                <a:gd name="T101" fmla="*/ 174 h 1312"/>
                <a:gd name="T102" fmla="*/ 25 w 420"/>
                <a:gd name="T103" fmla="*/ 134 h 1312"/>
                <a:gd name="T104" fmla="*/ 21 w 420"/>
                <a:gd name="T105" fmla="*/ 96 h 1312"/>
                <a:gd name="T106" fmla="*/ 20 w 420"/>
                <a:gd name="T107" fmla="*/ 68 h 1312"/>
                <a:gd name="T108" fmla="*/ 21 w 420"/>
                <a:gd name="T109" fmla="*/ 58 h 1312"/>
                <a:gd name="T110" fmla="*/ 1 w 420"/>
                <a:gd name="T111" fmla="*/ 20 h 1312"/>
                <a:gd name="T112" fmla="*/ 1 w 420"/>
                <a:gd name="T113" fmla="*/ 20 h 1312"/>
                <a:gd name="T114" fmla="*/ 0 w 420"/>
                <a:gd name="T115" fmla="*/ 18 h 1312"/>
                <a:gd name="T116" fmla="*/ 1 w 420"/>
                <a:gd name="T117" fmla="*/ 13 h 1312"/>
                <a:gd name="T118" fmla="*/ 4 w 420"/>
                <a:gd name="T119" fmla="*/ 3 h 131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20"/>
                <a:gd name="T181" fmla="*/ 0 h 1312"/>
                <a:gd name="T182" fmla="*/ 420 w 420"/>
                <a:gd name="T183" fmla="*/ 1312 h 131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20" h="1312">
                  <a:moveTo>
                    <a:pt x="10" y="8"/>
                  </a:moveTo>
                  <a:lnTo>
                    <a:pt x="13" y="8"/>
                  </a:lnTo>
                  <a:lnTo>
                    <a:pt x="20" y="6"/>
                  </a:lnTo>
                  <a:lnTo>
                    <a:pt x="31" y="5"/>
                  </a:lnTo>
                  <a:lnTo>
                    <a:pt x="46" y="3"/>
                  </a:lnTo>
                  <a:lnTo>
                    <a:pt x="62" y="3"/>
                  </a:lnTo>
                  <a:lnTo>
                    <a:pt x="78" y="1"/>
                  </a:lnTo>
                  <a:lnTo>
                    <a:pt x="94" y="0"/>
                  </a:lnTo>
                  <a:lnTo>
                    <a:pt x="110" y="0"/>
                  </a:lnTo>
                  <a:lnTo>
                    <a:pt x="114" y="1"/>
                  </a:lnTo>
                  <a:lnTo>
                    <a:pt x="120" y="5"/>
                  </a:lnTo>
                  <a:lnTo>
                    <a:pt x="128" y="14"/>
                  </a:lnTo>
                  <a:lnTo>
                    <a:pt x="135" y="30"/>
                  </a:lnTo>
                  <a:lnTo>
                    <a:pt x="131" y="51"/>
                  </a:lnTo>
                  <a:lnTo>
                    <a:pt x="118" y="87"/>
                  </a:lnTo>
                  <a:lnTo>
                    <a:pt x="107" y="119"/>
                  </a:lnTo>
                  <a:lnTo>
                    <a:pt x="101" y="134"/>
                  </a:lnTo>
                  <a:lnTo>
                    <a:pt x="102" y="142"/>
                  </a:lnTo>
                  <a:lnTo>
                    <a:pt x="107" y="164"/>
                  </a:lnTo>
                  <a:lnTo>
                    <a:pt x="114" y="198"/>
                  </a:lnTo>
                  <a:lnTo>
                    <a:pt x="125" y="239"/>
                  </a:lnTo>
                  <a:lnTo>
                    <a:pt x="136" y="287"/>
                  </a:lnTo>
                  <a:lnTo>
                    <a:pt x="152" y="337"/>
                  </a:lnTo>
                  <a:lnTo>
                    <a:pt x="168" y="386"/>
                  </a:lnTo>
                  <a:lnTo>
                    <a:pt x="188" y="432"/>
                  </a:lnTo>
                  <a:lnTo>
                    <a:pt x="210" y="478"/>
                  </a:lnTo>
                  <a:lnTo>
                    <a:pt x="235" y="524"/>
                  </a:lnTo>
                  <a:lnTo>
                    <a:pt x="260" y="576"/>
                  </a:lnTo>
                  <a:lnTo>
                    <a:pt x="286" y="631"/>
                  </a:lnTo>
                  <a:lnTo>
                    <a:pt x="312" y="691"/>
                  </a:lnTo>
                  <a:lnTo>
                    <a:pt x="336" y="754"/>
                  </a:lnTo>
                  <a:lnTo>
                    <a:pt x="357" y="823"/>
                  </a:lnTo>
                  <a:lnTo>
                    <a:pt x="373" y="896"/>
                  </a:lnTo>
                  <a:lnTo>
                    <a:pt x="398" y="1028"/>
                  </a:lnTo>
                  <a:lnTo>
                    <a:pt x="412" y="1125"/>
                  </a:lnTo>
                  <a:lnTo>
                    <a:pt x="419" y="1185"/>
                  </a:lnTo>
                  <a:lnTo>
                    <a:pt x="420" y="1204"/>
                  </a:lnTo>
                  <a:lnTo>
                    <a:pt x="412" y="1312"/>
                  </a:lnTo>
                  <a:lnTo>
                    <a:pt x="227" y="1265"/>
                  </a:lnTo>
                  <a:lnTo>
                    <a:pt x="228" y="1219"/>
                  </a:lnTo>
                  <a:lnTo>
                    <a:pt x="228" y="1107"/>
                  </a:lnTo>
                  <a:lnTo>
                    <a:pt x="223" y="976"/>
                  </a:lnTo>
                  <a:lnTo>
                    <a:pt x="210" y="870"/>
                  </a:lnTo>
                  <a:lnTo>
                    <a:pt x="202" y="836"/>
                  </a:lnTo>
                  <a:lnTo>
                    <a:pt x="188" y="784"/>
                  </a:lnTo>
                  <a:lnTo>
                    <a:pt x="172" y="720"/>
                  </a:lnTo>
                  <a:lnTo>
                    <a:pt x="152" y="647"/>
                  </a:lnTo>
                  <a:lnTo>
                    <a:pt x="133" y="574"/>
                  </a:lnTo>
                  <a:lnTo>
                    <a:pt x="114" y="505"/>
                  </a:lnTo>
                  <a:lnTo>
                    <a:pt x="96" y="447"/>
                  </a:lnTo>
                  <a:lnTo>
                    <a:pt x="81" y="403"/>
                  </a:lnTo>
                  <a:lnTo>
                    <a:pt x="57" y="310"/>
                  </a:lnTo>
                  <a:lnTo>
                    <a:pt x="49" y="223"/>
                  </a:lnTo>
                  <a:lnTo>
                    <a:pt x="47" y="158"/>
                  </a:lnTo>
                  <a:lnTo>
                    <a:pt x="49" y="134"/>
                  </a:lnTo>
                  <a:lnTo>
                    <a:pt x="2" y="47"/>
                  </a:lnTo>
                  <a:lnTo>
                    <a:pt x="0" y="42"/>
                  </a:lnTo>
                  <a:lnTo>
                    <a:pt x="2" y="30"/>
                  </a:lnTo>
                  <a:lnTo>
                    <a:pt x="10" y="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17"/>
            <p:cNvSpPr>
              <a:spLocks/>
            </p:cNvSpPr>
            <p:nvPr/>
          </p:nvSpPr>
          <p:spPr bwMode="auto">
            <a:xfrm flipH="1">
              <a:off x="894" y="1509"/>
              <a:ext cx="61" cy="16"/>
            </a:xfrm>
            <a:custGeom>
              <a:avLst/>
              <a:gdLst>
                <a:gd name="T0" fmla="*/ 0 w 143"/>
                <a:gd name="T1" fmla="*/ 11 h 38"/>
                <a:gd name="T2" fmla="*/ 1 w 143"/>
                <a:gd name="T3" fmla="*/ 11 h 38"/>
                <a:gd name="T4" fmla="*/ 2 w 143"/>
                <a:gd name="T5" fmla="*/ 9 h 38"/>
                <a:gd name="T6" fmla="*/ 4 w 143"/>
                <a:gd name="T7" fmla="*/ 8 h 38"/>
                <a:gd name="T8" fmla="*/ 6 w 143"/>
                <a:gd name="T9" fmla="*/ 6 h 38"/>
                <a:gd name="T10" fmla="*/ 10 w 143"/>
                <a:gd name="T11" fmla="*/ 5 h 38"/>
                <a:gd name="T12" fmla="*/ 13 w 143"/>
                <a:gd name="T13" fmla="*/ 4 h 38"/>
                <a:gd name="T14" fmla="*/ 17 w 143"/>
                <a:gd name="T15" fmla="*/ 2 h 38"/>
                <a:gd name="T16" fmla="*/ 21 w 143"/>
                <a:gd name="T17" fmla="*/ 2 h 38"/>
                <a:gd name="T18" fmla="*/ 26 w 143"/>
                <a:gd name="T19" fmla="*/ 2 h 38"/>
                <a:gd name="T20" fmla="*/ 30 w 143"/>
                <a:gd name="T21" fmla="*/ 2 h 38"/>
                <a:gd name="T22" fmla="*/ 33 w 143"/>
                <a:gd name="T23" fmla="*/ 1 h 38"/>
                <a:gd name="T24" fmla="*/ 38 w 143"/>
                <a:gd name="T25" fmla="*/ 1 h 38"/>
                <a:gd name="T26" fmla="*/ 41 w 143"/>
                <a:gd name="T27" fmla="*/ 1 h 38"/>
                <a:gd name="T28" fmla="*/ 44 w 143"/>
                <a:gd name="T29" fmla="*/ 1 h 38"/>
                <a:gd name="T30" fmla="*/ 48 w 143"/>
                <a:gd name="T31" fmla="*/ 1 h 38"/>
                <a:gd name="T32" fmla="*/ 52 w 143"/>
                <a:gd name="T33" fmla="*/ 0 h 38"/>
                <a:gd name="T34" fmla="*/ 57 w 143"/>
                <a:gd name="T35" fmla="*/ 1 h 38"/>
                <a:gd name="T36" fmla="*/ 60 w 143"/>
                <a:gd name="T37" fmla="*/ 2 h 38"/>
                <a:gd name="T38" fmla="*/ 61 w 143"/>
                <a:gd name="T39" fmla="*/ 4 h 38"/>
                <a:gd name="T40" fmla="*/ 61 w 143"/>
                <a:gd name="T41" fmla="*/ 4 h 38"/>
                <a:gd name="T42" fmla="*/ 59 w 143"/>
                <a:gd name="T43" fmla="*/ 6 h 38"/>
                <a:gd name="T44" fmla="*/ 54 w 143"/>
                <a:gd name="T45" fmla="*/ 10 h 38"/>
                <a:gd name="T46" fmla="*/ 48 w 143"/>
                <a:gd name="T47" fmla="*/ 14 h 38"/>
                <a:gd name="T48" fmla="*/ 43 w 143"/>
                <a:gd name="T49" fmla="*/ 16 h 38"/>
                <a:gd name="T50" fmla="*/ 39 w 143"/>
                <a:gd name="T51" fmla="*/ 15 h 38"/>
                <a:gd name="T52" fmla="*/ 34 w 143"/>
                <a:gd name="T53" fmla="*/ 14 h 38"/>
                <a:gd name="T54" fmla="*/ 26 w 143"/>
                <a:gd name="T55" fmla="*/ 14 h 38"/>
                <a:gd name="T56" fmla="*/ 20 w 143"/>
                <a:gd name="T57" fmla="*/ 13 h 38"/>
                <a:gd name="T58" fmla="*/ 12 w 143"/>
                <a:gd name="T59" fmla="*/ 12 h 38"/>
                <a:gd name="T60" fmla="*/ 6 w 143"/>
                <a:gd name="T61" fmla="*/ 11 h 38"/>
                <a:gd name="T62" fmla="*/ 2 w 143"/>
                <a:gd name="T63" fmla="*/ 11 h 38"/>
                <a:gd name="T64" fmla="*/ 0 w 143"/>
                <a:gd name="T65" fmla="*/ 11 h 3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43"/>
                <a:gd name="T100" fmla="*/ 0 h 38"/>
                <a:gd name="T101" fmla="*/ 143 w 143"/>
                <a:gd name="T102" fmla="*/ 38 h 3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43" h="38">
                  <a:moveTo>
                    <a:pt x="0" y="25"/>
                  </a:moveTo>
                  <a:lnTo>
                    <a:pt x="2" y="25"/>
                  </a:lnTo>
                  <a:lnTo>
                    <a:pt x="4" y="21"/>
                  </a:lnTo>
                  <a:lnTo>
                    <a:pt x="9" y="18"/>
                  </a:lnTo>
                  <a:lnTo>
                    <a:pt x="15" y="15"/>
                  </a:lnTo>
                  <a:lnTo>
                    <a:pt x="23" y="12"/>
                  </a:lnTo>
                  <a:lnTo>
                    <a:pt x="31" y="9"/>
                  </a:lnTo>
                  <a:lnTo>
                    <a:pt x="41" y="5"/>
                  </a:lnTo>
                  <a:lnTo>
                    <a:pt x="50" y="4"/>
                  </a:lnTo>
                  <a:lnTo>
                    <a:pt x="60" y="4"/>
                  </a:lnTo>
                  <a:lnTo>
                    <a:pt x="70" y="4"/>
                  </a:lnTo>
                  <a:lnTo>
                    <a:pt x="78" y="2"/>
                  </a:lnTo>
                  <a:lnTo>
                    <a:pt x="88" y="2"/>
                  </a:lnTo>
                  <a:lnTo>
                    <a:pt x="96" y="2"/>
                  </a:lnTo>
                  <a:lnTo>
                    <a:pt x="104" y="2"/>
                  </a:lnTo>
                  <a:lnTo>
                    <a:pt x="113" y="2"/>
                  </a:lnTo>
                  <a:lnTo>
                    <a:pt x="122" y="0"/>
                  </a:lnTo>
                  <a:lnTo>
                    <a:pt x="134" y="2"/>
                  </a:lnTo>
                  <a:lnTo>
                    <a:pt x="141" y="5"/>
                  </a:lnTo>
                  <a:lnTo>
                    <a:pt x="143" y="9"/>
                  </a:lnTo>
                  <a:lnTo>
                    <a:pt x="143" y="10"/>
                  </a:lnTo>
                  <a:lnTo>
                    <a:pt x="138" y="15"/>
                  </a:lnTo>
                  <a:lnTo>
                    <a:pt x="126" y="23"/>
                  </a:lnTo>
                  <a:lnTo>
                    <a:pt x="113" y="33"/>
                  </a:lnTo>
                  <a:lnTo>
                    <a:pt x="101" y="38"/>
                  </a:lnTo>
                  <a:lnTo>
                    <a:pt x="92" y="36"/>
                  </a:lnTo>
                  <a:lnTo>
                    <a:pt x="80" y="34"/>
                  </a:lnTo>
                  <a:lnTo>
                    <a:pt x="62" y="33"/>
                  </a:lnTo>
                  <a:lnTo>
                    <a:pt x="46" y="31"/>
                  </a:lnTo>
                  <a:lnTo>
                    <a:pt x="28" y="28"/>
                  </a:lnTo>
                  <a:lnTo>
                    <a:pt x="13" y="26"/>
                  </a:lnTo>
                  <a:lnTo>
                    <a:pt x="4" y="25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18"/>
            <p:cNvSpPr>
              <a:spLocks/>
            </p:cNvSpPr>
            <p:nvPr/>
          </p:nvSpPr>
          <p:spPr bwMode="auto">
            <a:xfrm flipH="1">
              <a:off x="875" y="1549"/>
              <a:ext cx="63" cy="17"/>
            </a:xfrm>
            <a:custGeom>
              <a:avLst/>
              <a:gdLst>
                <a:gd name="T0" fmla="*/ 0 w 147"/>
                <a:gd name="T1" fmla="*/ 2 h 41"/>
                <a:gd name="T2" fmla="*/ 0 w 147"/>
                <a:gd name="T3" fmla="*/ 2 h 41"/>
                <a:gd name="T4" fmla="*/ 1 w 147"/>
                <a:gd name="T5" fmla="*/ 2 h 41"/>
                <a:gd name="T6" fmla="*/ 4 w 147"/>
                <a:gd name="T7" fmla="*/ 2 h 41"/>
                <a:gd name="T8" fmla="*/ 9 w 147"/>
                <a:gd name="T9" fmla="*/ 3 h 41"/>
                <a:gd name="T10" fmla="*/ 15 w 147"/>
                <a:gd name="T11" fmla="*/ 3 h 41"/>
                <a:gd name="T12" fmla="*/ 19 w 147"/>
                <a:gd name="T13" fmla="*/ 2 h 41"/>
                <a:gd name="T14" fmla="*/ 24 w 147"/>
                <a:gd name="T15" fmla="*/ 0 h 41"/>
                <a:gd name="T16" fmla="*/ 28 w 147"/>
                <a:gd name="T17" fmla="*/ 0 h 41"/>
                <a:gd name="T18" fmla="*/ 31 w 147"/>
                <a:gd name="T19" fmla="*/ 1 h 41"/>
                <a:gd name="T20" fmla="*/ 36 w 147"/>
                <a:gd name="T21" fmla="*/ 2 h 41"/>
                <a:gd name="T22" fmla="*/ 42 w 147"/>
                <a:gd name="T23" fmla="*/ 4 h 41"/>
                <a:gd name="T24" fmla="*/ 48 w 147"/>
                <a:gd name="T25" fmla="*/ 5 h 41"/>
                <a:gd name="T26" fmla="*/ 54 w 147"/>
                <a:gd name="T27" fmla="*/ 7 h 41"/>
                <a:gd name="T28" fmla="*/ 58 w 147"/>
                <a:gd name="T29" fmla="*/ 8 h 41"/>
                <a:gd name="T30" fmla="*/ 62 w 147"/>
                <a:gd name="T31" fmla="*/ 9 h 41"/>
                <a:gd name="T32" fmla="*/ 63 w 147"/>
                <a:gd name="T33" fmla="*/ 10 h 41"/>
                <a:gd name="T34" fmla="*/ 62 w 147"/>
                <a:gd name="T35" fmla="*/ 10 h 41"/>
                <a:gd name="T36" fmla="*/ 60 w 147"/>
                <a:gd name="T37" fmla="*/ 10 h 41"/>
                <a:gd name="T38" fmla="*/ 57 w 147"/>
                <a:gd name="T39" fmla="*/ 12 h 41"/>
                <a:gd name="T40" fmla="*/ 54 w 147"/>
                <a:gd name="T41" fmla="*/ 13 h 41"/>
                <a:gd name="T42" fmla="*/ 50 w 147"/>
                <a:gd name="T43" fmla="*/ 14 h 41"/>
                <a:gd name="T44" fmla="*/ 46 w 147"/>
                <a:gd name="T45" fmla="*/ 15 h 41"/>
                <a:gd name="T46" fmla="*/ 43 w 147"/>
                <a:gd name="T47" fmla="*/ 16 h 41"/>
                <a:gd name="T48" fmla="*/ 41 w 147"/>
                <a:gd name="T49" fmla="*/ 16 h 41"/>
                <a:gd name="T50" fmla="*/ 34 w 147"/>
                <a:gd name="T51" fmla="*/ 17 h 41"/>
                <a:gd name="T52" fmla="*/ 28 w 147"/>
                <a:gd name="T53" fmla="*/ 16 h 41"/>
                <a:gd name="T54" fmla="*/ 24 w 147"/>
                <a:gd name="T55" fmla="*/ 15 h 41"/>
                <a:gd name="T56" fmla="*/ 22 w 147"/>
                <a:gd name="T57" fmla="*/ 14 h 41"/>
                <a:gd name="T58" fmla="*/ 12 w 147"/>
                <a:gd name="T59" fmla="*/ 15 h 41"/>
                <a:gd name="T60" fmla="*/ 7 w 147"/>
                <a:gd name="T61" fmla="*/ 12 h 41"/>
                <a:gd name="T62" fmla="*/ 6 w 147"/>
                <a:gd name="T63" fmla="*/ 12 h 41"/>
                <a:gd name="T64" fmla="*/ 4 w 147"/>
                <a:gd name="T65" fmla="*/ 9 h 41"/>
                <a:gd name="T66" fmla="*/ 2 w 147"/>
                <a:gd name="T67" fmla="*/ 5 h 41"/>
                <a:gd name="T68" fmla="*/ 0 w 147"/>
                <a:gd name="T69" fmla="*/ 2 h 4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7"/>
                <a:gd name="T106" fmla="*/ 0 h 41"/>
                <a:gd name="T107" fmla="*/ 147 w 147"/>
                <a:gd name="T108" fmla="*/ 41 h 4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7" h="41">
                  <a:moveTo>
                    <a:pt x="0" y="4"/>
                  </a:moveTo>
                  <a:lnTo>
                    <a:pt x="0" y="4"/>
                  </a:lnTo>
                  <a:lnTo>
                    <a:pt x="3" y="4"/>
                  </a:lnTo>
                  <a:lnTo>
                    <a:pt x="10" y="5"/>
                  </a:lnTo>
                  <a:lnTo>
                    <a:pt x="21" y="7"/>
                  </a:lnTo>
                  <a:lnTo>
                    <a:pt x="34" y="7"/>
                  </a:lnTo>
                  <a:lnTo>
                    <a:pt x="44" y="4"/>
                  </a:lnTo>
                  <a:lnTo>
                    <a:pt x="55" y="0"/>
                  </a:lnTo>
                  <a:lnTo>
                    <a:pt x="65" y="0"/>
                  </a:lnTo>
                  <a:lnTo>
                    <a:pt x="73" y="2"/>
                  </a:lnTo>
                  <a:lnTo>
                    <a:pt x="84" y="5"/>
                  </a:lnTo>
                  <a:lnTo>
                    <a:pt x="97" y="9"/>
                  </a:lnTo>
                  <a:lnTo>
                    <a:pt x="112" y="13"/>
                  </a:lnTo>
                  <a:lnTo>
                    <a:pt x="125" y="17"/>
                  </a:lnTo>
                  <a:lnTo>
                    <a:pt x="136" y="20"/>
                  </a:lnTo>
                  <a:lnTo>
                    <a:pt x="144" y="21"/>
                  </a:lnTo>
                  <a:lnTo>
                    <a:pt x="147" y="23"/>
                  </a:lnTo>
                  <a:lnTo>
                    <a:pt x="145" y="23"/>
                  </a:lnTo>
                  <a:lnTo>
                    <a:pt x="141" y="25"/>
                  </a:lnTo>
                  <a:lnTo>
                    <a:pt x="134" y="28"/>
                  </a:lnTo>
                  <a:lnTo>
                    <a:pt x="126" y="31"/>
                  </a:lnTo>
                  <a:lnTo>
                    <a:pt x="116" y="33"/>
                  </a:lnTo>
                  <a:lnTo>
                    <a:pt x="108" y="36"/>
                  </a:lnTo>
                  <a:lnTo>
                    <a:pt x="100" y="38"/>
                  </a:lnTo>
                  <a:lnTo>
                    <a:pt x="95" y="39"/>
                  </a:lnTo>
                  <a:lnTo>
                    <a:pt x="79" y="41"/>
                  </a:lnTo>
                  <a:lnTo>
                    <a:pt x="66" y="39"/>
                  </a:lnTo>
                  <a:lnTo>
                    <a:pt x="55" y="36"/>
                  </a:lnTo>
                  <a:lnTo>
                    <a:pt x="52" y="34"/>
                  </a:lnTo>
                  <a:lnTo>
                    <a:pt x="28" y="36"/>
                  </a:lnTo>
                  <a:lnTo>
                    <a:pt x="16" y="30"/>
                  </a:lnTo>
                  <a:lnTo>
                    <a:pt x="15" y="28"/>
                  </a:lnTo>
                  <a:lnTo>
                    <a:pt x="10" y="21"/>
                  </a:lnTo>
                  <a:lnTo>
                    <a:pt x="5" y="1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19"/>
            <p:cNvSpPr>
              <a:spLocks/>
            </p:cNvSpPr>
            <p:nvPr/>
          </p:nvSpPr>
          <p:spPr bwMode="auto">
            <a:xfrm flipH="1">
              <a:off x="800" y="1370"/>
              <a:ext cx="126" cy="60"/>
            </a:xfrm>
            <a:custGeom>
              <a:avLst/>
              <a:gdLst>
                <a:gd name="T0" fmla="*/ 4 w 292"/>
                <a:gd name="T1" fmla="*/ 10 h 138"/>
                <a:gd name="T2" fmla="*/ 17 w 292"/>
                <a:gd name="T3" fmla="*/ 8 h 138"/>
                <a:gd name="T4" fmla="*/ 35 w 292"/>
                <a:gd name="T5" fmla="*/ 4 h 138"/>
                <a:gd name="T6" fmla="*/ 50 w 292"/>
                <a:gd name="T7" fmla="*/ 1 h 138"/>
                <a:gd name="T8" fmla="*/ 57 w 292"/>
                <a:gd name="T9" fmla="*/ 0 h 138"/>
                <a:gd name="T10" fmla="*/ 64 w 292"/>
                <a:gd name="T11" fmla="*/ 0 h 138"/>
                <a:gd name="T12" fmla="*/ 72 w 292"/>
                <a:gd name="T13" fmla="*/ 0 h 138"/>
                <a:gd name="T14" fmla="*/ 79 w 292"/>
                <a:gd name="T15" fmla="*/ 0 h 138"/>
                <a:gd name="T16" fmla="*/ 86 w 292"/>
                <a:gd name="T17" fmla="*/ 3 h 138"/>
                <a:gd name="T18" fmla="*/ 96 w 292"/>
                <a:gd name="T19" fmla="*/ 7 h 138"/>
                <a:gd name="T20" fmla="*/ 110 w 292"/>
                <a:gd name="T21" fmla="*/ 14 h 138"/>
                <a:gd name="T22" fmla="*/ 122 w 292"/>
                <a:gd name="T23" fmla="*/ 21 h 138"/>
                <a:gd name="T24" fmla="*/ 126 w 292"/>
                <a:gd name="T25" fmla="*/ 25 h 138"/>
                <a:gd name="T26" fmla="*/ 124 w 292"/>
                <a:gd name="T27" fmla="*/ 28 h 138"/>
                <a:gd name="T28" fmla="*/ 116 w 292"/>
                <a:gd name="T29" fmla="*/ 27 h 138"/>
                <a:gd name="T30" fmla="*/ 105 w 292"/>
                <a:gd name="T31" fmla="*/ 23 h 138"/>
                <a:gd name="T32" fmla="*/ 94 w 292"/>
                <a:gd name="T33" fmla="*/ 19 h 138"/>
                <a:gd name="T34" fmla="*/ 85 w 292"/>
                <a:gd name="T35" fmla="*/ 15 h 138"/>
                <a:gd name="T36" fmla="*/ 79 w 292"/>
                <a:gd name="T37" fmla="*/ 14 h 138"/>
                <a:gd name="T38" fmla="*/ 72 w 292"/>
                <a:gd name="T39" fmla="*/ 14 h 138"/>
                <a:gd name="T40" fmla="*/ 63 w 292"/>
                <a:gd name="T41" fmla="*/ 14 h 138"/>
                <a:gd name="T42" fmla="*/ 53 w 292"/>
                <a:gd name="T43" fmla="*/ 15 h 138"/>
                <a:gd name="T44" fmla="*/ 39 w 292"/>
                <a:gd name="T45" fmla="*/ 17 h 138"/>
                <a:gd name="T46" fmla="*/ 34 w 292"/>
                <a:gd name="T47" fmla="*/ 18 h 138"/>
                <a:gd name="T48" fmla="*/ 34 w 292"/>
                <a:gd name="T49" fmla="*/ 20 h 138"/>
                <a:gd name="T50" fmla="*/ 39 w 292"/>
                <a:gd name="T51" fmla="*/ 27 h 138"/>
                <a:gd name="T52" fmla="*/ 47 w 292"/>
                <a:gd name="T53" fmla="*/ 31 h 138"/>
                <a:gd name="T54" fmla="*/ 60 w 292"/>
                <a:gd name="T55" fmla="*/ 33 h 138"/>
                <a:gd name="T56" fmla="*/ 77 w 292"/>
                <a:gd name="T57" fmla="*/ 36 h 138"/>
                <a:gd name="T58" fmla="*/ 93 w 292"/>
                <a:gd name="T59" fmla="*/ 38 h 138"/>
                <a:gd name="T60" fmla="*/ 110 w 292"/>
                <a:gd name="T61" fmla="*/ 45 h 138"/>
                <a:gd name="T62" fmla="*/ 104 w 292"/>
                <a:gd name="T63" fmla="*/ 48 h 138"/>
                <a:gd name="T64" fmla="*/ 90 w 292"/>
                <a:gd name="T65" fmla="*/ 55 h 138"/>
                <a:gd name="T66" fmla="*/ 70 w 292"/>
                <a:gd name="T67" fmla="*/ 60 h 138"/>
                <a:gd name="T68" fmla="*/ 47 w 292"/>
                <a:gd name="T69" fmla="*/ 58 h 138"/>
                <a:gd name="T70" fmla="*/ 45 w 292"/>
                <a:gd name="T71" fmla="*/ 54 h 138"/>
                <a:gd name="T72" fmla="*/ 37 w 292"/>
                <a:gd name="T73" fmla="*/ 46 h 138"/>
                <a:gd name="T74" fmla="*/ 28 w 292"/>
                <a:gd name="T75" fmla="*/ 37 h 138"/>
                <a:gd name="T76" fmla="*/ 23 w 292"/>
                <a:gd name="T77" fmla="*/ 32 h 138"/>
                <a:gd name="T78" fmla="*/ 16 w 292"/>
                <a:gd name="T79" fmla="*/ 29 h 138"/>
                <a:gd name="T80" fmla="*/ 7 w 292"/>
                <a:gd name="T81" fmla="*/ 26 h 138"/>
                <a:gd name="T82" fmla="*/ 0 w 292"/>
                <a:gd name="T83" fmla="*/ 20 h 138"/>
                <a:gd name="T84" fmla="*/ 2 w 292"/>
                <a:gd name="T85" fmla="*/ 11 h 13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92"/>
                <a:gd name="T130" fmla="*/ 0 h 138"/>
                <a:gd name="T131" fmla="*/ 292 w 292"/>
                <a:gd name="T132" fmla="*/ 138 h 13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92" h="138">
                  <a:moveTo>
                    <a:pt x="5" y="25"/>
                  </a:moveTo>
                  <a:lnTo>
                    <a:pt x="10" y="24"/>
                  </a:lnTo>
                  <a:lnTo>
                    <a:pt x="21" y="22"/>
                  </a:lnTo>
                  <a:lnTo>
                    <a:pt x="39" y="19"/>
                  </a:lnTo>
                  <a:lnTo>
                    <a:pt x="60" y="14"/>
                  </a:lnTo>
                  <a:lnTo>
                    <a:pt x="81" y="9"/>
                  </a:lnTo>
                  <a:lnTo>
                    <a:pt x="100" y="6"/>
                  </a:lnTo>
                  <a:lnTo>
                    <a:pt x="116" y="3"/>
                  </a:lnTo>
                  <a:lnTo>
                    <a:pt x="126" y="1"/>
                  </a:lnTo>
                  <a:lnTo>
                    <a:pt x="133" y="1"/>
                  </a:lnTo>
                  <a:lnTo>
                    <a:pt x="141" y="0"/>
                  </a:lnTo>
                  <a:lnTo>
                    <a:pt x="149" y="0"/>
                  </a:lnTo>
                  <a:lnTo>
                    <a:pt x="158" y="0"/>
                  </a:lnTo>
                  <a:lnTo>
                    <a:pt x="167" y="0"/>
                  </a:lnTo>
                  <a:lnTo>
                    <a:pt x="176" y="0"/>
                  </a:lnTo>
                  <a:lnTo>
                    <a:pt x="184" y="1"/>
                  </a:lnTo>
                  <a:lnTo>
                    <a:pt x="191" y="3"/>
                  </a:lnTo>
                  <a:lnTo>
                    <a:pt x="199" y="6"/>
                  </a:lnTo>
                  <a:lnTo>
                    <a:pt x="210" y="11"/>
                  </a:lnTo>
                  <a:lnTo>
                    <a:pt x="223" y="17"/>
                  </a:lnTo>
                  <a:lnTo>
                    <a:pt x="239" y="24"/>
                  </a:lnTo>
                  <a:lnTo>
                    <a:pt x="255" y="32"/>
                  </a:lnTo>
                  <a:lnTo>
                    <a:pt x="270" y="40"/>
                  </a:lnTo>
                  <a:lnTo>
                    <a:pt x="283" y="48"/>
                  </a:lnTo>
                  <a:lnTo>
                    <a:pt x="292" y="56"/>
                  </a:lnTo>
                  <a:lnTo>
                    <a:pt x="292" y="58"/>
                  </a:lnTo>
                  <a:lnTo>
                    <a:pt x="292" y="61"/>
                  </a:lnTo>
                  <a:lnTo>
                    <a:pt x="288" y="64"/>
                  </a:lnTo>
                  <a:lnTo>
                    <a:pt x="278" y="64"/>
                  </a:lnTo>
                  <a:lnTo>
                    <a:pt x="268" y="63"/>
                  </a:lnTo>
                  <a:lnTo>
                    <a:pt x="257" y="59"/>
                  </a:lnTo>
                  <a:lnTo>
                    <a:pt x="244" y="54"/>
                  </a:lnTo>
                  <a:lnTo>
                    <a:pt x="231" y="48"/>
                  </a:lnTo>
                  <a:lnTo>
                    <a:pt x="217" y="43"/>
                  </a:lnTo>
                  <a:lnTo>
                    <a:pt x="205" y="38"/>
                  </a:lnTo>
                  <a:lnTo>
                    <a:pt x="196" y="35"/>
                  </a:lnTo>
                  <a:lnTo>
                    <a:pt x="189" y="33"/>
                  </a:lnTo>
                  <a:lnTo>
                    <a:pt x="184" y="33"/>
                  </a:lnTo>
                  <a:lnTo>
                    <a:pt x="176" y="33"/>
                  </a:lnTo>
                  <a:lnTo>
                    <a:pt x="168" y="33"/>
                  </a:lnTo>
                  <a:lnTo>
                    <a:pt x="158" y="33"/>
                  </a:lnTo>
                  <a:lnTo>
                    <a:pt x="147" y="33"/>
                  </a:lnTo>
                  <a:lnTo>
                    <a:pt x="136" y="33"/>
                  </a:lnTo>
                  <a:lnTo>
                    <a:pt x="123" y="35"/>
                  </a:lnTo>
                  <a:lnTo>
                    <a:pt x="110" y="37"/>
                  </a:lnTo>
                  <a:lnTo>
                    <a:pt x="91" y="40"/>
                  </a:lnTo>
                  <a:lnTo>
                    <a:pt x="83" y="42"/>
                  </a:lnTo>
                  <a:lnTo>
                    <a:pt x="78" y="42"/>
                  </a:lnTo>
                  <a:lnTo>
                    <a:pt x="79" y="45"/>
                  </a:lnTo>
                  <a:lnTo>
                    <a:pt x="84" y="53"/>
                  </a:lnTo>
                  <a:lnTo>
                    <a:pt x="91" y="63"/>
                  </a:lnTo>
                  <a:lnTo>
                    <a:pt x="102" y="71"/>
                  </a:lnTo>
                  <a:lnTo>
                    <a:pt x="110" y="72"/>
                  </a:lnTo>
                  <a:lnTo>
                    <a:pt x="123" y="75"/>
                  </a:lnTo>
                  <a:lnTo>
                    <a:pt x="139" y="77"/>
                  </a:lnTo>
                  <a:lnTo>
                    <a:pt x="157" y="79"/>
                  </a:lnTo>
                  <a:lnTo>
                    <a:pt x="178" y="82"/>
                  </a:lnTo>
                  <a:lnTo>
                    <a:pt x="197" y="85"/>
                  </a:lnTo>
                  <a:lnTo>
                    <a:pt x="215" y="88"/>
                  </a:lnTo>
                  <a:lnTo>
                    <a:pt x="231" y="93"/>
                  </a:lnTo>
                  <a:lnTo>
                    <a:pt x="254" y="103"/>
                  </a:lnTo>
                  <a:lnTo>
                    <a:pt x="251" y="104"/>
                  </a:lnTo>
                  <a:lnTo>
                    <a:pt x="241" y="111"/>
                  </a:lnTo>
                  <a:lnTo>
                    <a:pt x="228" y="119"/>
                  </a:lnTo>
                  <a:lnTo>
                    <a:pt x="209" y="127"/>
                  </a:lnTo>
                  <a:lnTo>
                    <a:pt x="188" y="135"/>
                  </a:lnTo>
                  <a:lnTo>
                    <a:pt x="163" y="138"/>
                  </a:lnTo>
                  <a:lnTo>
                    <a:pt x="137" y="138"/>
                  </a:lnTo>
                  <a:lnTo>
                    <a:pt x="110" y="134"/>
                  </a:lnTo>
                  <a:lnTo>
                    <a:pt x="108" y="132"/>
                  </a:lnTo>
                  <a:lnTo>
                    <a:pt x="104" y="125"/>
                  </a:lnTo>
                  <a:lnTo>
                    <a:pt x="96" y="116"/>
                  </a:lnTo>
                  <a:lnTo>
                    <a:pt x="86" y="106"/>
                  </a:lnTo>
                  <a:lnTo>
                    <a:pt x="76" y="95"/>
                  </a:lnTo>
                  <a:lnTo>
                    <a:pt x="66" y="85"/>
                  </a:lnTo>
                  <a:lnTo>
                    <a:pt x="60" y="79"/>
                  </a:lnTo>
                  <a:lnTo>
                    <a:pt x="54" y="74"/>
                  </a:lnTo>
                  <a:lnTo>
                    <a:pt x="47" y="71"/>
                  </a:lnTo>
                  <a:lnTo>
                    <a:pt x="37" y="67"/>
                  </a:lnTo>
                  <a:lnTo>
                    <a:pt x="26" y="64"/>
                  </a:lnTo>
                  <a:lnTo>
                    <a:pt x="16" y="59"/>
                  </a:lnTo>
                  <a:lnTo>
                    <a:pt x="7" y="53"/>
                  </a:lnTo>
                  <a:lnTo>
                    <a:pt x="0" y="46"/>
                  </a:lnTo>
                  <a:lnTo>
                    <a:pt x="0" y="37"/>
                  </a:lnTo>
                  <a:lnTo>
                    <a:pt x="5" y="25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Requests</a:t>
            </a:r>
          </a:p>
        </p:txBody>
      </p:sp>
      <p:sp>
        <p:nvSpPr>
          <p:cNvPr id="4198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SSM-CT-270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906462" y="1277938"/>
            <a:ext cx="2103120" cy="141605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sz="1600" b="0" dirty="0">
              <a:latin typeface="+mn-lt"/>
            </a:endParaRPr>
          </a:p>
        </p:txBody>
      </p:sp>
      <p:sp>
        <p:nvSpPr>
          <p:cNvPr id="42027" name="Line 5"/>
          <p:cNvSpPr>
            <a:spLocks noChangeShapeType="1"/>
          </p:cNvSpPr>
          <p:nvPr/>
        </p:nvSpPr>
        <p:spPr bwMode="auto">
          <a:xfrm>
            <a:off x="1057275" y="1766888"/>
            <a:ext cx="7159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28" name="Line 6"/>
          <p:cNvSpPr>
            <a:spLocks noChangeShapeType="1"/>
          </p:cNvSpPr>
          <p:nvPr/>
        </p:nvSpPr>
        <p:spPr bwMode="auto">
          <a:xfrm>
            <a:off x="1057275" y="1919288"/>
            <a:ext cx="2301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29" name="Line 7"/>
          <p:cNvSpPr>
            <a:spLocks noChangeShapeType="1"/>
          </p:cNvSpPr>
          <p:nvPr/>
        </p:nvSpPr>
        <p:spPr bwMode="auto">
          <a:xfrm>
            <a:off x="1057275" y="2071688"/>
            <a:ext cx="5730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30" name="Line 8"/>
          <p:cNvSpPr>
            <a:spLocks noChangeShapeType="1"/>
          </p:cNvSpPr>
          <p:nvPr/>
        </p:nvSpPr>
        <p:spPr bwMode="auto">
          <a:xfrm>
            <a:off x="1057275" y="2224088"/>
            <a:ext cx="5302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31" name="Line 9"/>
          <p:cNvSpPr>
            <a:spLocks noChangeShapeType="1"/>
          </p:cNvSpPr>
          <p:nvPr/>
        </p:nvSpPr>
        <p:spPr bwMode="auto">
          <a:xfrm>
            <a:off x="1530350" y="1914525"/>
            <a:ext cx="2301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1038225" y="2281238"/>
            <a:ext cx="852489" cy="371733"/>
          </a:xfrm>
          <a:prstGeom prst="roundRect">
            <a:avLst/>
          </a:prstGeom>
          <a:solidFill>
            <a:schemeClr val="accent6"/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600" dirty="0">
                <a:latin typeface="+mj-lt"/>
              </a:rPr>
              <a:t>SR #10</a:t>
            </a:r>
          </a:p>
        </p:txBody>
      </p:sp>
      <p:sp>
        <p:nvSpPr>
          <p:cNvPr id="42033" name="Line 11"/>
          <p:cNvSpPr>
            <a:spLocks noChangeShapeType="1"/>
          </p:cNvSpPr>
          <p:nvPr/>
        </p:nvSpPr>
        <p:spPr bwMode="auto">
          <a:xfrm>
            <a:off x="1995488" y="2076450"/>
            <a:ext cx="7159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34" name="Line 12"/>
          <p:cNvSpPr>
            <a:spLocks noChangeShapeType="1"/>
          </p:cNvSpPr>
          <p:nvPr/>
        </p:nvSpPr>
        <p:spPr bwMode="auto">
          <a:xfrm>
            <a:off x="1995488" y="2419350"/>
            <a:ext cx="5302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35" name="Line 13"/>
          <p:cNvSpPr>
            <a:spLocks noChangeShapeType="1"/>
          </p:cNvSpPr>
          <p:nvPr/>
        </p:nvSpPr>
        <p:spPr bwMode="auto">
          <a:xfrm>
            <a:off x="1995488" y="2238375"/>
            <a:ext cx="2301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36" name="Line 14"/>
          <p:cNvSpPr>
            <a:spLocks noChangeShapeType="1"/>
          </p:cNvSpPr>
          <p:nvPr/>
        </p:nvSpPr>
        <p:spPr bwMode="auto">
          <a:xfrm>
            <a:off x="1995488" y="1762125"/>
            <a:ext cx="7159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37" name="Line 15"/>
          <p:cNvSpPr>
            <a:spLocks noChangeShapeType="1"/>
          </p:cNvSpPr>
          <p:nvPr/>
        </p:nvSpPr>
        <p:spPr bwMode="auto">
          <a:xfrm>
            <a:off x="1995488" y="1914525"/>
            <a:ext cx="7159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Rectangle 18"/>
          <p:cNvSpPr>
            <a:spLocks noChangeArrowheads="1"/>
          </p:cNvSpPr>
          <p:nvPr/>
        </p:nvSpPr>
        <p:spPr bwMode="auto">
          <a:xfrm>
            <a:off x="3267075" y="3228975"/>
            <a:ext cx="2514600" cy="2790825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/>
          <a:lstStyle/>
          <a:p>
            <a:pPr>
              <a:defRPr/>
            </a:pPr>
            <a:r>
              <a:rPr lang="en-US" sz="1400" dirty="0">
                <a:latin typeface="+mj-lt"/>
              </a:rPr>
              <a:t>Submitter Comments:</a:t>
            </a:r>
            <a:br>
              <a:rPr lang="en-US" sz="1400" dirty="0">
                <a:latin typeface="+mj-lt"/>
              </a:rPr>
            </a:br>
            <a:endParaRPr lang="en-US" sz="800" dirty="0">
              <a:latin typeface="+mj-lt"/>
            </a:endParaRPr>
          </a:p>
          <a:p>
            <a:pPr>
              <a:defRPr/>
            </a:pPr>
            <a:r>
              <a:rPr lang="en-US" sz="1400" dirty="0">
                <a:latin typeface="+mj-lt"/>
              </a:rPr>
              <a:t>&lt;January 5&gt;</a:t>
            </a:r>
          </a:p>
          <a:p>
            <a:pPr>
              <a:defRPr/>
            </a:pPr>
            <a:r>
              <a:rPr lang="en-US" sz="1400" dirty="0">
                <a:latin typeface="+mj-lt"/>
              </a:rPr>
              <a:t>Awaiting response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 from engineering </a:t>
            </a:r>
          </a:p>
          <a:p>
            <a:pPr>
              <a:defRPr/>
            </a:pPr>
            <a:endParaRPr lang="en-US" sz="800" dirty="0">
              <a:latin typeface="+mj-lt"/>
            </a:endParaRPr>
          </a:p>
          <a:p>
            <a:pPr>
              <a:defRPr/>
            </a:pPr>
            <a:r>
              <a:rPr lang="en-US" sz="1400" dirty="0">
                <a:latin typeface="+mj-lt"/>
              </a:rPr>
              <a:t>Engineer Comments:</a:t>
            </a:r>
          </a:p>
          <a:p>
            <a:pPr>
              <a:defRPr/>
            </a:pPr>
            <a:endParaRPr lang="en-US" sz="800" dirty="0">
              <a:latin typeface="+mj-lt"/>
            </a:endParaRPr>
          </a:p>
          <a:p>
            <a:pPr>
              <a:defRPr/>
            </a:pPr>
            <a:r>
              <a:rPr lang="en-US" sz="1400" dirty="0">
                <a:latin typeface="+mj-lt"/>
              </a:rPr>
              <a:t>&lt;January 12&gt;</a:t>
            </a:r>
          </a:p>
          <a:p>
            <a:pPr>
              <a:defRPr/>
            </a:pPr>
            <a:r>
              <a:rPr lang="en-US" sz="1400" dirty="0">
                <a:latin typeface="+mj-lt"/>
              </a:rPr>
              <a:t>Situation corrected by adding a wiring harness to pump.</a:t>
            </a:r>
          </a:p>
        </p:txBody>
      </p:sp>
      <p:sp>
        <p:nvSpPr>
          <p:cNvPr id="23" name="Rectangle 21"/>
          <p:cNvSpPr>
            <a:spLocks noChangeArrowheads="1"/>
          </p:cNvSpPr>
          <p:nvPr/>
        </p:nvSpPr>
        <p:spPr bwMode="auto">
          <a:xfrm>
            <a:off x="947738" y="1271588"/>
            <a:ext cx="990657" cy="33598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600" dirty="0">
                <a:latin typeface="+mj-lt"/>
              </a:rPr>
              <a:t>Call #60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511549" y="1277938"/>
            <a:ext cx="2103120" cy="141605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sz="1600" b="0" dirty="0">
              <a:latin typeface="+mj-lt"/>
            </a:endParaRPr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3562350" y="1262063"/>
            <a:ext cx="990657" cy="33598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600" dirty="0">
                <a:latin typeface="+mn-lt"/>
              </a:rPr>
              <a:t>Call #70</a:t>
            </a:r>
          </a:p>
        </p:txBody>
      </p:sp>
      <p:sp>
        <p:nvSpPr>
          <p:cNvPr id="42016" name="Line 28"/>
          <p:cNvSpPr>
            <a:spLocks noChangeShapeType="1"/>
          </p:cNvSpPr>
          <p:nvPr/>
        </p:nvSpPr>
        <p:spPr bwMode="auto">
          <a:xfrm>
            <a:off x="3690938" y="1785938"/>
            <a:ext cx="715963" cy="0"/>
          </a:xfrm>
          <a:prstGeom prst="line">
            <a:avLst/>
          </a:prstGeom>
          <a:solidFill>
            <a:schemeClr val="accent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17" name="Line 29"/>
          <p:cNvSpPr>
            <a:spLocks noChangeShapeType="1"/>
          </p:cNvSpPr>
          <p:nvPr/>
        </p:nvSpPr>
        <p:spPr bwMode="auto">
          <a:xfrm>
            <a:off x="3690938" y="1938338"/>
            <a:ext cx="230188" cy="0"/>
          </a:xfrm>
          <a:prstGeom prst="line">
            <a:avLst/>
          </a:prstGeom>
          <a:solidFill>
            <a:schemeClr val="accent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18" name="Line 30"/>
          <p:cNvSpPr>
            <a:spLocks noChangeShapeType="1"/>
          </p:cNvSpPr>
          <p:nvPr/>
        </p:nvSpPr>
        <p:spPr bwMode="auto">
          <a:xfrm>
            <a:off x="3690938" y="2090738"/>
            <a:ext cx="573088" cy="0"/>
          </a:xfrm>
          <a:prstGeom prst="line">
            <a:avLst/>
          </a:prstGeom>
          <a:solidFill>
            <a:schemeClr val="accent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19" name="Line 31"/>
          <p:cNvSpPr>
            <a:spLocks noChangeShapeType="1"/>
          </p:cNvSpPr>
          <p:nvPr/>
        </p:nvSpPr>
        <p:spPr bwMode="auto">
          <a:xfrm>
            <a:off x="3690938" y="2243138"/>
            <a:ext cx="530225" cy="0"/>
          </a:xfrm>
          <a:prstGeom prst="line">
            <a:avLst/>
          </a:prstGeom>
          <a:solidFill>
            <a:schemeClr val="accent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20" name="Line 32"/>
          <p:cNvSpPr>
            <a:spLocks noChangeShapeType="1"/>
          </p:cNvSpPr>
          <p:nvPr/>
        </p:nvSpPr>
        <p:spPr bwMode="auto">
          <a:xfrm>
            <a:off x="4164013" y="1933575"/>
            <a:ext cx="230188" cy="0"/>
          </a:xfrm>
          <a:prstGeom prst="line">
            <a:avLst/>
          </a:prstGeom>
          <a:solidFill>
            <a:schemeClr val="accent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" name="Rectangle 33"/>
          <p:cNvSpPr>
            <a:spLocks noChangeArrowheads="1"/>
          </p:cNvSpPr>
          <p:nvPr/>
        </p:nvSpPr>
        <p:spPr bwMode="auto">
          <a:xfrm>
            <a:off x="3671888" y="2300288"/>
            <a:ext cx="852489" cy="371733"/>
          </a:xfrm>
          <a:prstGeom prst="roundRect">
            <a:avLst/>
          </a:prstGeom>
          <a:solidFill>
            <a:schemeClr val="accent6"/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600" dirty="0">
                <a:latin typeface="+mn-lt"/>
              </a:rPr>
              <a:t>SR #10</a:t>
            </a:r>
          </a:p>
        </p:txBody>
      </p:sp>
      <p:sp>
        <p:nvSpPr>
          <p:cNvPr id="42022" name="Line 34"/>
          <p:cNvSpPr>
            <a:spLocks noChangeShapeType="1"/>
          </p:cNvSpPr>
          <p:nvPr/>
        </p:nvSpPr>
        <p:spPr bwMode="auto">
          <a:xfrm>
            <a:off x="4629151" y="2095500"/>
            <a:ext cx="715963" cy="0"/>
          </a:xfrm>
          <a:prstGeom prst="line">
            <a:avLst/>
          </a:prstGeom>
          <a:solidFill>
            <a:schemeClr val="accent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23" name="Line 35"/>
          <p:cNvSpPr>
            <a:spLocks noChangeShapeType="1"/>
          </p:cNvSpPr>
          <p:nvPr/>
        </p:nvSpPr>
        <p:spPr bwMode="auto">
          <a:xfrm>
            <a:off x="4629151" y="2438400"/>
            <a:ext cx="530225" cy="0"/>
          </a:xfrm>
          <a:prstGeom prst="line">
            <a:avLst/>
          </a:prstGeom>
          <a:solidFill>
            <a:schemeClr val="accent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24" name="Line 36"/>
          <p:cNvSpPr>
            <a:spLocks noChangeShapeType="1"/>
          </p:cNvSpPr>
          <p:nvPr/>
        </p:nvSpPr>
        <p:spPr bwMode="auto">
          <a:xfrm>
            <a:off x="4629151" y="2257425"/>
            <a:ext cx="230188" cy="0"/>
          </a:xfrm>
          <a:prstGeom prst="line">
            <a:avLst/>
          </a:prstGeom>
          <a:solidFill>
            <a:schemeClr val="accent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25" name="Line 37"/>
          <p:cNvSpPr>
            <a:spLocks noChangeShapeType="1"/>
          </p:cNvSpPr>
          <p:nvPr/>
        </p:nvSpPr>
        <p:spPr bwMode="auto">
          <a:xfrm>
            <a:off x="4629151" y="1781175"/>
            <a:ext cx="715963" cy="0"/>
          </a:xfrm>
          <a:prstGeom prst="line">
            <a:avLst/>
          </a:prstGeom>
          <a:solidFill>
            <a:schemeClr val="accent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26" name="Line 38"/>
          <p:cNvSpPr>
            <a:spLocks noChangeShapeType="1"/>
          </p:cNvSpPr>
          <p:nvPr/>
        </p:nvSpPr>
        <p:spPr bwMode="auto">
          <a:xfrm>
            <a:off x="4629151" y="1933575"/>
            <a:ext cx="715963" cy="0"/>
          </a:xfrm>
          <a:prstGeom prst="line">
            <a:avLst/>
          </a:prstGeom>
          <a:solidFill>
            <a:schemeClr val="accent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6121399" y="1277938"/>
            <a:ext cx="2103120" cy="141605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7" name="Rectangle 25"/>
          <p:cNvSpPr>
            <a:spLocks noChangeArrowheads="1"/>
          </p:cNvSpPr>
          <p:nvPr/>
        </p:nvSpPr>
        <p:spPr bwMode="auto">
          <a:xfrm>
            <a:off x="6172200" y="1271588"/>
            <a:ext cx="990657" cy="33598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600" dirty="0">
                <a:latin typeface="+mn-lt"/>
              </a:rPr>
              <a:t>Call #80</a:t>
            </a:r>
          </a:p>
        </p:txBody>
      </p:sp>
      <p:sp>
        <p:nvSpPr>
          <p:cNvPr id="42005" name="Line 40"/>
          <p:cNvSpPr>
            <a:spLocks noChangeShapeType="1"/>
          </p:cNvSpPr>
          <p:nvPr/>
        </p:nvSpPr>
        <p:spPr bwMode="auto">
          <a:xfrm>
            <a:off x="6272213" y="1752600"/>
            <a:ext cx="7159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06" name="Line 41"/>
          <p:cNvSpPr>
            <a:spLocks noChangeShapeType="1"/>
          </p:cNvSpPr>
          <p:nvPr/>
        </p:nvSpPr>
        <p:spPr bwMode="auto">
          <a:xfrm>
            <a:off x="6272213" y="1905000"/>
            <a:ext cx="2301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07" name="Line 42"/>
          <p:cNvSpPr>
            <a:spLocks noChangeShapeType="1"/>
          </p:cNvSpPr>
          <p:nvPr/>
        </p:nvSpPr>
        <p:spPr bwMode="auto">
          <a:xfrm>
            <a:off x="6272213" y="2057400"/>
            <a:ext cx="5730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08" name="Line 43"/>
          <p:cNvSpPr>
            <a:spLocks noChangeShapeType="1"/>
          </p:cNvSpPr>
          <p:nvPr/>
        </p:nvSpPr>
        <p:spPr bwMode="auto">
          <a:xfrm>
            <a:off x="6272213" y="2209800"/>
            <a:ext cx="5302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09" name="Line 44"/>
          <p:cNvSpPr>
            <a:spLocks noChangeShapeType="1"/>
          </p:cNvSpPr>
          <p:nvPr/>
        </p:nvSpPr>
        <p:spPr bwMode="auto">
          <a:xfrm>
            <a:off x="6745288" y="1900238"/>
            <a:ext cx="2301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8" name="Rectangle 45"/>
          <p:cNvSpPr>
            <a:spLocks noChangeArrowheads="1"/>
          </p:cNvSpPr>
          <p:nvPr/>
        </p:nvSpPr>
        <p:spPr bwMode="auto">
          <a:xfrm>
            <a:off x="6253163" y="2266950"/>
            <a:ext cx="852489" cy="371733"/>
          </a:xfrm>
          <a:prstGeom prst="roundRect">
            <a:avLst/>
          </a:prstGeom>
          <a:solidFill>
            <a:schemeClr val="accent6"/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600" dirty="0">
                <a:latin typeface="+mn-lt"/>
              </a:rPr>
              <a:t>SR #10</a:t>
            </a:r>
          </a:p>
        </p:txBody>
      </p:sp>
      <p:sp>
        <p:nvSpPr>
          <p:cNvPr id="42011" name="Line 46"/>
          <p:cNvSpPr>
            <a:spLocks noChangeShapeType="1"/>
          </p:cNvSpPr>
          <p:nvPr/>
        </p:nvSpPr>
        <p:spPr bwMode="auto">
          <a:xfrm>
            <a:off x="7210426" y="2062163"/>
            <a:ext cx="7159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12" name="Line 47"/>
          <p:cNvSpPr>
            <a:spLocks noChangeShapeType="1"/>
          </p:cNvSpPr>
          <p:nvPr/>
        </p:nvSpPr>
        <p:spPr bwMode="auto">
          <a:xfrm>
            <a:off x="7210426" y="2405063"/>
            <a:ext cx="5302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13" name="Line 48"/>
          <p:cNvSpPr>
            <a:spLocks noChangeShapeType="1"/>
          </p:cNvSpPr>
          <p:nvPr/>
        </p:nvSpPr>
        <p:spPr bwMode="auto">
          <a:xfrm>
            <a:off x="7210426" y="2224088"/>
            <a:ext cx="2301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14" name="Line 49"/>
          <p:cNvSpPr>
            <a:spLocks noChangeShapeType="1"/>
          </p:cNvSpPr>
          <p:nvPr/>
        </p:nvSpPr>
        <p:spPr bwMode="auto">
          <a:xfrm>
            <a:off x="7210426" y="1747838"/>
            <a:ext cx="7159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15" name="Line 50"/>
          <p:cNvSpPr>
            <a:spLocks noChangeShapeType="1"/>
          </p:cNvSpPr>
          <p:nvPr/>
        </p:nvSpPr>
        <p:spPr bwMode="auto">
          <a:xfrm>
            <a:off x="7210426" y="1900238"/>
            <a:ext cx="7159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42002" name="Elbow Connector 54"/>
          <p:cNvCxnSpPr>
            <a:cxnSpLocks noChangeShapeType="1"/>
          </p:cNvCxnSpPr>
          <p:nvPr/>
        </p:nvCxnSpPr>
        <p:spPr bwMode="auto">
          <a:xfrm>
            <a:off x="3009582" y="1985963"/>
            <a:ext cx="501967" cy="1588"/>
          </a:xfrm>
          <a:prstGeom prst="bentConnector3">
            <a:avLst>
              <a:gd name="adj1" fmla="val 50000"/>
            </a:avLst>
          </a:prstGeom>
          <a:noFill/>
          <a:ln w="38100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42003" name="Elbow Connector 57"/>
          <p:cNvCxnSpPr>
            <a:cxnSpLocks noChangeShapeType="1"/>
          </p:cNvCxnSpPr>
          <p:nvPr/>
        </p:nvCxnSpPr>
        <p:spPr bwMode="auto">
          <a:xfrm>
            <a:off x="5614669" y="1985963"/>
            <a:ext cx="506730" cy="1588"/>
          </a:xfrm>
          <a:prstGeom prst="bentConnector3">
            <a:avLst>
              <a:gd name="adj1" fmla="val 50000"/>
            </a:avLst>
          </a:prstGeom>
          <a:noFill/>
          <a:ln w="38100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42004" name="Shape 60"/>
          <p:cNvCxnSpPr>
            <a:cxnSpLocks noChangeShapeType="1"/>
          </p:cNvCxnSpPr>
          <p:nvPr/>
        </p:nvCxnSpPr>
        <p:spPr bwMode="auto">
          <a:xfrm rot="16200000" flipH="1">
            <a:off x="1647348" y="3004661"/>
            <a:ext cx="1930400" cy="1309053"/>
          </a:xfrm>
          <a:prstGeom prst="bentConnector2">
            <a:avLst/>
          </a:prstGeom>
          <a:noFill/>
          <a:ln w="38100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3"/>
          <p:cNvSpPr>
            <a:spLocks noChangeArrowheads="1"/>
          </p:cNvSpPr>
          <p:nvPr/>
        </p:nvSpPr>
        <p:spPr bwMode="auto">
          <a:xfrm>
            <a:off x="906463" y="1076324"/>
            <a:ext cx="3291840" cy="201168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44450" rIns="0" bIns="44450"/>
          <a:lstStyle/>
          <a:p>
            <a:pPr marL="285750" indent="-285750" algn="ctr">
              <a:defRPr/>
            </a:pP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Call Queue Manager</a:t>
            </a: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endParaRPr lang="en-US" sz="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How many calls are in </a:t>
            </a:r>
            <a:b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an area?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Which calls are oldest?</a:t>
            </a:r>
          </a:p>
        </p:txBody>
      </p:sp>
      <p:sp>
        <p:nvSpPr>
          <p:cNvPr id="23" name="Line 4"/>
          <p:cNvSpPr>
            <a:spLocks noChangeShapeType="1"/>
          </p:cNvSpPr>
          <p:nvPr/>
        </p:nvSpPr>
        <p:spPr bwMode="auto">
          <a:xfrm>
            <a:off x="914400" y="1588770"/>
            <a:ext cx="3291840" cy="0"/>
          </a:xfrm>
          <a:prstGeom prst="line">
            <a:avLst/>
          </a:prstGeom>
          <a:noFill/>
          <a:ln w="28575">
            <a:solidFill>
              <a:schemeClr val="tx1">
                <a:lumMod val="25000"/>
                <a:lumOff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" name="Rectangle 7"/>
          <p:cNvSpPr>
            <a:spLocks noChangeArrowheads="1"/>
          </p:cNvSpPr>
          <p:nvPr/>
        </p:nvSpPr>
        <p:spPr bwMode="auto">
          <a:xfrm>
            <a:off x="5018088" y="1076324"/>
            <a:ext cx="3291840" cy="201168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44450" rIns="0" bIns="44450"/>
          <a:lstStyle/>
          <a:p>
            <a:pPr marL="285750" indent="-285750" algn="ctr">
              <a:defRPr/>
            </a:pP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Escalations</a:t>
            </a:r>
          </a:p>
          <a:p>
            <a:pPr marL="285750" indent="-285750">
              <a:defRPr/>
            </a:pPr>
            <a:endParaRPr lang="en-US" sz="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285750" indent="-285750">
              <a:buFontTx/>
              <a:buChar char="•"/>
              <a:defRPr/>
            </a:pPr>
            <a:r>
              <a:rPr lang="en-US" sz="19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Ensure visibility</a:t>
            </a:r>
          </a:p>
          <a:p>
            <a:pPr marL="285750" indent="-285750">
              <a:buFontTx/>
              <a:buChar char="•"/>
              <a:defRPr/>
            </a:pPr>
            <a:r>
              <a:rPr lang="en-US" sz="19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Move call to next stage</a:t>
            </a:r>
          </a:p>
          <a:p>
            <a:pPr marL="285750" indent="-285750">
              <a:buFontTx/>
              <a:buChar char="•"/>
              <a:defRPr/>
            </a:pPr>
            <a:r>
              <a:rPr lang="en-US" sz="19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Automate call changes</a:t>
            </a:r>
          </a:p>
        </p:txBody>
      </p:sp>
      <p:sp>
        <p:nvSpPr>
          <p:cNvPr id="25" name="Line 8"/>
          <p:cNvSpPr>
            <a:spLocks noChangeShapeType="1"/>
          </p:cNvSpPr>
          <p:nvPr/>
        </p:nvSpPr>
        <p:spPr bwMode="auto">
          <a:xfrm>
            <a:off x="5029200" y="1588770"/>
            <a:ext cx="3291840" cy="0"/>
          </a:xfrm>
          <a:prstGeom prst="line">
            <a:avLst/>
          </a:prstGeom>
          <a:noFill/>
          <a:ln w="28575">
            <a:solidFill>
              <a:schemeClr val="tx1">
                <a:lumMod val="25000"/>
                <a:lumOff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Rectangle 11"/>
          <p:cNvSpPr>
            <a:spLocks noChangeArrowheads="1"/>
          </p:cNvSpPr>
          <p:nvPr/>
        </p:nvSpPr>
        <p:spPr bwMode="auto">
          <a:xfrm>
            <a:off x="5022850" y="3592512"/>
            <a:ext cx="3291840" cy="201168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44450" rIns="0" bIns="44450"/>
          <a:lstStyle/>
          <a:p>
            <a:pPr marL="285750" indent="-285750" algn="ctr">
              <a:defRPr/>
            </a:pP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Engineer Scheduling</a:t>
            </a: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endParaRPr lang="en-US" sz="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Which engineer would be best?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Who is available?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Who is on call</a:t>
            </a:r>
            <a:r>
              <a:rPr lang="en-US" sz="18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?</a:t>
            </a:r>
          </a:p>
        </p:txBody>
      </p:sp>
      <p:sp>
        <p:nvSpPr>
          <p:cNvPr id="27" name="Line 12"/>
          <p:cNvSpPr>
            <a:spLocks noChangeShapeType="1"/>
          </p:cNvSpPr>
          <p:nvPr/>
        </p:nvSpPr>
        <p:spPr bwMode="auto">
          <a:xfrm>
            <a:off x="5029200" y="4105275"/>
            <a:ext cx="3291840" cy="0"/>
          </a:xfrm>
          <a:prstGeom prst="line">
            <a:avLst/>
          </a:prstGeom>
          <a:noFill/>
          <a:ln w="28575">
            <a:solidFill>
              <a:schemeClr val="tx1">
                <a:lumMod val="25000"/>
                <a:lumOff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 dirty="0">
              <a:latin typeface="+mj-lt"/>
            </a:endParaRPr>
          </a:p>
        </p:txBody>
      </p:sp>
      <p:sp>
        <p:nvSpPr>
          <p:cNvPr id="28" name="Rectangle 14"/>
          <p:cNvSpPr>
            <a:spLocks noChangeArrowheads="1"/>
          </p:cNvSpPr>
          <p:nvPr/>
        </p:nvSpPr>
        <p:spPr bwMode="auto">
          <a:xfrm>
            <a:off x="903288" y="3592512"/>
            <a:ext cx="3291840" cy="201168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44450" rIns="0" bIns="44450"/>
          <a:lstStyle/>
          <a:p>
            <a:pPr marL="285750" indent="-285750" algn="ctr">
              <a:defRPr/>
            </a:pP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Areas</a:t>
            </a:r>
          </a:p>
          <a:p>
            <a:pPr marL="285750" indent="-285750">
              <a:defRPr/>
            </a:pPr>
            <a:endParaRPr lang="en-US" sz="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Where are users?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Where is closest engineer?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Where are most items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?</a:t>
            </a:r>
          </a:p>
        </p:txBody>
      </p:sp>
      <p:sp>
        <p:nvSpPr>
          <p:cNvPr id="29" name="Line 15"/>
          <p:cNvSpPr>
            <a:spLocks noChangeShapeType="1"/>
          </p:cNvSpPr>
          <p:nvPr/>
        </p:nvSpPr>
        <p:spPr bwMode="auto">
          <a:xfrm>
            <a:off x="914400" y="4105275"/>
            <a:ext cx="3291840" cy="0"/>
          </a:xfrm>
          <a:prstGeom prst="line">
            <a:avLst/>
          </a:prstGeom>
          <a:noFill/>
          <a:ln w="28575">
            <a:solidFill>
              <a:schemeClr val="tx1">
                <a:lumMod val="25000"/>
                <a:lumOff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 dirty="0">
              <a:latin typeface="+mj-lt"/>
            </a:endParaRPr>
          </a:p>
        </p:txBody>
      </p:sp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Tracking Business Processes</a:t>
            </a:r>
          </a:p>
        </p:txBody>
      </p:sp>
      <p:sp>
        <p:nvSpPr>
          <p:cNvPr id="1741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SSM-CT-020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Queue Manager</a:t>
            </a:r>
          </a:p>
        </p:txBody>
      </p:sp>
      <p:sp>
        <p:nvSpPr>
          <p:cNvPr id="1843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SSM-CT-030</a:t>
            </a:r>
          </a:p>
        </p:txBody>
      </p:sp>
      <p:pic>
        <p:nvPicPr>
          <p:cNvPr id="18436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325" y="1038225"/>
            <a:ext cx="7753350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Queue Manager Control Settings</a:t>
            </a:r>
          </a:p>
        </p:txBody>
      </p:sp>
      <p:sp>
        <p:nvSpPr>
          <p:cNvPr id="1945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SSM-CT-040</a:t>
            </a:r>
          </a:p>
        </p:txBody>
      </p:sp>
      <p:pic>
        <p:nvPicPr>
          <p:cNvPr id="19460" name="Picture 6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1038" y="1042988"/>
            <a:ext cx="7820025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4848225" y="3152775"/>
            <a:ext cx="1990725" cy="41910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Queue Manager Editing Calls</a:t>
            </a:r>
          </a:p>
        </p:txBody>
      </p:sp>
      <p:sp>
        <p:nvSpPr>
          <p:cNvPr id="2048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SSM-CT-050</a:t>
            </a:r>
          </a:p>
        </p:txBody>
      </p:sp>
      <p:pic>
        <p:nvPicPr>
          <p:cNvPr id="20484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113" y="976313"/>
            <a:ext cx="7019925" cy="509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3425" y="1662113"/>
            <a:ext cx="7045325" cy="448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Escalation</a:t>
            </a:r>
          </a:p>
        </p:txBody>
      </p:sp>
      <p:sp>
        <p:nvSpPr>
          <p:cNvPr id="2150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SSM-CT-060</a:t>
            </a:r>
            <a:endParaRPr lang="en-US" dirty="0" smtClean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828675" y="6256338"/>
            <a:ext cx="3536950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 dirty="0">
              <a:latin typeface="+mj-lt"/>
            </a:endParaRPr>
          </a:p>
        </p:txBody>
      </p:sp>
      <p:graphicFrame>
        <p:nvGraphicFramePr>
          <p:cNvPr id="27" name="Table 26"/>
          <p:cNvGraphicFramePr>
            <a:graphicFrameLocks noGrp="1"/>
          </p:cNvGraphicFramePr>
          <p:nvPr/>
        </p:nvGraphicFramePr>
        <p:xfrm>
          <a:off x="647696" y="2492375"/>
          <a:ext cx="8229922" cy="1691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6655"/>
                <a:gridCol w="994093"/>
                <a:gridCol w="1189355"/>
                <a:gridCol w="724218"/>
                <a:gridCol w="784543"/>
                <a:gridCol w="893765"/>
                <a:gridCol w="1038225"/>
                <a:gridCol w="142906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Esc</a:t>
                      </a:r>
                      <a:r>
                        <a:rPr lang="en-US" sz="16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Code</a:t>
                      </a:r>
                      <a:endParaRPr lang="en-US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Esc </a:t>
                      </a:r>
                      <a:r>
                        <a:rPr lang="en-US" sz="16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Seq</a:t>
                      </a:r>
                      <a:endParaRPr lang="en-US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Escalate?</a:t>
                      </a:r>
                      <a:endParaRPr lang="en-US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Days</a:t>
                      </a:r>
                      <a:endParaRPr lang="en-US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Hours</a:t>
                      </a:r>
                      <a:endParaRPr lang="en-US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Bump</a:t>
                      </a:r>
                      <a:r>
                        <a:rPr lang="en-US" sz="16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Priority</a:t>
                      </a:r>
                      <a:endParaRPr lang="en-US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Next Status</a:t>
                      </a:r>
                      <a:endParaRPr lang="en-US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Next Queue</a:t>
                      </a:r>
                      <a:endParaRPr lang="en-US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ESC1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Yes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01:00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Pending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Dispatch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ESC1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Yes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02:00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15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Assign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Engineer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ESC1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20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Yes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03:00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25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Alert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Supervisor</a:t>
                      </a:r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8" name="Oval 27"/>
          <p:cNvSpPr/>
          <p:nvPr/>
        </p:nvSpPr>
        <p:spPr>
          <a:xfrm>
            <a:off x="336550" y="3121025"/>
            <a:ext cx="274320" cy="27432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en-US" sz="1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Oval 28"/>
          <p:cNvSpPr/>
          <p:nvPr/>
        </p:nvSpPr>
        <p:spPr>
          <a:xfrm>
            <a:off x="336550" y="3489325"/>
            <a:ext cx="274320" cy="27432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endParaRPr lang="en-US" sz="1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Oval 29"/>
          <p:cNvSpPr/>
          <p:nvPr/>
        </p:nvSpPr>
        <p:spPr>
          <a:xfrm>
            <a:off x="336550" y="3863975"/>
            <a:ext cx="274320" cy="27432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endParaRPr lang="en-US" sz="1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4015573" y="2226476"/>
            <a:ext cx="1497806" cy="25717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Status</a:t>
            </a:r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015573" y="1952386"/>
            <a:ext cx="1497806" cy="25717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Time Allowed</a:t>
            </a:r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Using Escalations</a:t>
            </a:r>
          </a:p>
        </p:txBody>
      </p:sp>
      <p:sp>
        <p:nvSpPr>
          <p:cNvPr id="2253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SSM-CT-070</a:t>
            </a:r>
            <a:endParaRPr lang="en-US" dirty="0" smtClean="0"/>
          </a:p>
        </p:txBody>
      </p:sp>
      <p:pic>
        <p:nvPicPr>
          <p:cNvPr id="22532" name="Picture 4" descr="Region Capture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76764" y="1423988"/>
            <a:ext cx="2103120" cy="2103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3" name="Picture 5" descr="Region Capture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519964" y="1443038"/>
            <a:ext cx="2103120" cy="2103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4" name="Picture 6" descr="Region Capture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263164" y="1462088"/>
            <a:ext cx="2103120" cy="206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ounded Rectangle 7"/>
          <p:cNvSpPr>
            <a:spLocks noChangeArrowheads="1"/>
          </p:cNvSpPr>
          <p:nvPr/>
        </p:nvSpPr>
        <p:spPr bwMode="auto">
          <a:xfrm>
            <a:off x="361558" y="3962398"/>
            <a:ext cx="2743200" cy="182880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no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Call opened at 9:00 am: Escalation Seq: 0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Priority: 90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Status: Pending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Queue: Dispatch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Time Allow In Status: 01:00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Next Status Time: 10:00 am</a:t>
            </a: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6047982" y="3960813"/>
            <a:ext cx="2743200" cy="182880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noAutofit/>
          </a:bodyPr>
          <a:lstStyle/>
          <a:p>
            <a:pPr>
              <a:defRPr/>
            </a:pPr>
            <a:r>
              <a:rPr lang="en-US" sz="1400" b="0" dirty="0" smtClean="0">
                <a:latin typeface="+mj-lt"/>
              </a:rPr>
              <a:t>12:00 </a:t>
            </a:r>
            <a:r>
              <a:rPr lang="en-US" sz="1400" b="0" dirty="0">
                <a:latin typeface="+mj-lt"/>
              </a:rPr>
              <a:t>pm settings: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Escalation Seq: 20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Priority: 50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Status: Alert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Queue: Supervisor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Time Allow In Status: 03:00</a:t>
            </a:r>
          </a:p>
        </p:txBody>
      </p:sp>
      <p:sp>
        <p:nvSpPr>
          <p:cNvPr id="10" name="Rectangle 19"/>
          <p:cNvSpPr>
            <a:spLocks noChangeArrowheads="1"/>
          </p:cNvSpPr>
          <p:nvPr/>
        </p:nvSpPr>
        <p:spPr bwMode="auto">
          <a:xfrm>
            <a:off x="3204770" y="3962399"/>
            <a:ext cx="2743200" cy="182880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no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10:00 am settings: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Escalation Seq: 10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Priority: 75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Status: Assign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Queue: Engineer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Time Allow In Status: 02:00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Next Status Time: 12:00 am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Escalations ensure that a response will be made to a call, they can be used two ways</a:t>
            </a:r>
          </a:p>
          <a:p>
            <a:pPr lvl="1"/>
            <a:r>
              <a:rPr lang="en-US" smtClean="0"/>
              <a:t>To change call attributes based on the length of time a call has been in a particular step</a:t>
            </a:r>
          </a:p>
          <a:p>
            <a:pPr lvl="1"/>
            <a:r>
              <a:rPr lang="en-US" smtClean="0"/>
              <a:t>To change call attributes based on both the length of time a call has been in a step AND call criteria</a:t>
            </a:r>
          </a:p>
          <a:p>
            <a:endParaRPr lang="en-US" dirty="0" smtClean="0"/>
          </a:p>
        </p:txBody>
      </p:sp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Escalations</a:t>
            </a:r>
          </a:p>
        </p:txBody>
      </p:sp>
      <p:sp>
        <p:nvSpPr>
          <p:cNvPr id="2355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SSM-CT-080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I:\train\MFG PRO Appl\eB2-mfgpro\eB2_support templates\slides\eB2 Training.pot</Template>
  <TotalTime>7141</TotalTime>
  <Words>1001</Words>
  <Application>Microsoft Office PowerPoint</Application>
  <PresentationFormat>On-screen Show (4:3)</PresentationFormat>
  <Paragraphs>288</Paragraphs>
  <Slides>28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QAD 2010 Template</vt:lpstr>
      <vt:lpstr>Call Tracking</vt:lpstr>
      <vt:lpstr>Call Life Cycle</vt:lpstr>
      <vt:lpstr>Call Tracking Business Processes</vt:lpstr>
      <vt:lpstr>Call Queue Manager</vt:lpstr>
      <vt:lpstr>Queue Manager Control Settings</vt:lpstr>
      <vt:lpstr>Queue Manager Editing Calls</vt:lpstr>
      <vt:lpstr>Call Escalation</vt:lpstr>
      <vt:lpstr>Using Escalations</vt:lpstr>
      <vt:lpstr>Escalations</vt:lpstr>
      <vt:lpstr>Escalation and Call Maintenance</vt:lpstr>
      <vt:lpstr>Default Escalations</vt:lpstr>
      <vt:lpstr>Escalation Monitor</vt:lpstr>
      <vt:lpstr>Service Areas</vt:lpstr>
      <vt:lpstr>Service Engineers</vt:lpstr>
      <vt:lpstr>Engineers and End Users</vt:lpstr>
      <vt:lpstr>Engineer Scheduling</vt:lpstr>
      <vt:lpstr>Engineer Schedule Control </vt:lpstr>
      <vt:lpstr>Scheduling Example</vt:lpstr>
      <vt:lpstr>Scheduling Example</vt:lpstr>
      <vt:lpstr>Basing Availability on Calls</vt:lpstr>
      <vt:lpstr>Basing Availability on Hours</vt:lpstr>
      <vt:lpstr>Engineer Schedules</vt:lpstr>
      <vt:lpstr>Types of Schedules</vt:lpstr>
      <vt:lpstr>Engineer Scheduling Enhancements</vt:lpstr>
      <vt:lpstr>Associating Schedules with Engineers</vt:lpstr>
      <vt:lpstr>Calculating Availability</vt:lpstr>
      <vt:lpstr>Service Requests</vt:lpstr>
      <vt:lpstr>Service Requests</vt:lpstr>
    </vt:vector>
  </TitlesOfParts>
  <Manager>Vance Giboney</Manager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 McGlothlin Gurkweitz</dc:creator>
  <cp:lastModifiedBy>Helen Ernst</cp:lastModifiedBy>
  <cp:revision>245</cp:revision>
  <dcterms:created xsi:type="dcterms:W3CDTF">2002-03-27T21:49:26Z</dcterms:created>
  <dcterms:modified xsi:type="dcterms:W3CDTF">2012-08-14T17:23:48Z</dcterms:modified>
</cp:coreProperties>
</file>